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Lst>
  <p:notesMasterIdLst>
    <p:notesMasterId r:id="rId31"/>
  </p:notesMasterIdLst>
  <p:handoutMasterIdLst>
    <p:handoutMasterId r:id="rId32"/>
  </p:handoutMasterIdLst>
  <p:sldIdLst>
    <p:sldId id="256" r:id="rId2"/>
    <p:sldId id="299" r:id="rId3"/>
    <p:sldId id="270" r:id="rId4"/>
    <p:sldId id="276" r:id="rId5"/>
    <p:sldId id="275" r:id="rId6"/>
    <p:sldId id="269" r:id="rId7"/>
    <p:sldId id="272" r:id="rId8"/>
    <p:sldId id="279" r:id="rId9"/>
    <p:sldId id="301" r:id="rId10"/>
    <p:sldId id="280" r:id="rId11"/>
    <p:sldId id="281" r:id="rId12"/>
    <p:sldId id="286" r:id="rId13"/>
    <p:sldId id="287" r:id="rId14"/>
    <p:sldId id="288" r:id="rId15"/>
    <p:sldId id="282" r:id="rId16"/>
    <p:sldId id="289" r:id="rId17"/>
    <p:sldId id="285" r:id="rId18"/>
    <p:sldId id="283" r:id="rId19"/>
    <p:sldId id="284" r:id="rId20"/>
    <p:sldId id="290" r:id="rId21"/>
    <p:sldId id="291" r:id="rId22"/>
    <p:sldId id="292" r:id="rId23"/>
    <p:sldId id="300" r:id="rId24"/>
    <p:sldId id="294" r:id="rId25"/>
    <p:sldId id="295" r:id="rId26"/>
    <p:sldId id="296" r:id="rId27"/>
    <p:sldId id="297" r:id="rId28"/>
    <p:sldId id="298" r:id="rId29"/>
    <p:sldId id="278"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1F0B9E-068E-5C9F-0478-AB8518944FCB}" name="Coté, Isabelle (DGSSAC-DSESPP)" initials="IC" userId="S::Isabelle.Cote07@mess.gouv.qc.ca::bf684a7a-ee82-4482-8ca5-fd88176d6f4c" providerId="AD"/>
  <p188:author id="{C81E0FCD-FFCF-3BB4-3999-9B3B2E6C04BB}" name="Brunelli, Maria" initials="MB" userId="S::Maria.Brunelli@mess.gouv.qc.ca::760f8e62-795f-474d-99d8-c884f907cc1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866" autoAdjust="0"/>
    <p:restoredTop sz="76877" autoAdjust="0"/>
  </p:normalViewPr>
  <p:slideViewPr>
    <p:cSldViewPr snapToGrid="0">
      <p:cViewPr varScale="1">
        <p:scale>
          <a:sx n="85" d="100"/>
          <a:sy n="85" d="100"/>
        </p:scale>
        <p:origin x="792" y="84"/>
      </p:cViewPr>
      <p:guideLst>
        <p:guide orient="horz" pos="2160"/>
        <p:guide pos="3840"/>
      </p:guideLst>
    </p:cSldViewPr>
  </p:slideViewPr>
  <p:outlineViewPr>
    <p:cViewPr>
      <p:scale>
        <a:sx n="33" d="100"/>
        <a:sy n="33" d="100"/>
      </p:scale>
      <p:origin x="0" y="0"/>
    </p:cViewPr>
  </p:outlineViewPr>
  <p:notesTextViewPr>
    <p:cViewPr>
      <p:scale>
        <a:sx n="1" d="1"/>
        <a:sy n="1" d="1"/>
      </p:scale>
      <p:origin x="0" y="-180"/>
    </p:cViewPr>
  </p:notesTextViewPr>
  <p:notesViewPr>
    <p:cSldViewPr snapToGrid="0">
      <p:cViewPr varScale="1">
        <p:scale>
          <a:sx n="96" d="100"/>
          <a:sy n="96" d="100"/>
        </p:scale>
        <p:origin x="3168" y="6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D3FD8C-AB8C-4ED2-8A71-E48040E03B0D}" type="datetimeFigureOut">
              <a:rPr lang="fr-CA" smtClean="0"/>
              <a:t>2026-09-16</a:t>
            </a:fld>
            <a:endParaRPr lang="fr-CA"/>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63D704-B3DE-4362-B744-DF3AC3482AE2}" type="slidenum">
              <a:rPr lang="fr-CA" smtClean="0"/>
              <a:t>‹N°›</a:t>
            </a:fld>
            <a:endParaRPr lang="fr-CA"/>
          </a:p>
        </p:txBody>
      </p:sp>
    </p:spTree>
    <p:extLst>
      <p:ext uri="{BB962C8B-B14F-4D97-AF65-F5344CB8AC3E}">
        <p14:creationId xmlns:p14="http://schemas.microsoft.com/office/powerpoint/2010/main" val="18706155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0245D-BF50-41A8-A89D-BA6D109AB7C2}" type="datetimeFigureOut">
              <a:rPr lang="fr-CA" smtClean="0"/>
              <a:t>2026-09-16</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501FE9-07FA-4C79-A62C-28284BAC2138}" type="slidenum">
              <a:rPr lang="fr-CA" smtClean="0"/>
              <a:t>‹N°›</a:t>
            </a:fld>
            <a:endParaRPr lang="fr-CA"/>
          </a:p>
        </p:txBody>
      </p:sp>
    </p:spTree>
    <p:extLst>
      <p:ext uri="{BB962C8B-B14F-4D97-AF65-F5344CB8AC3E}">
        <p14:creationId xmlns:p14="http://schemas.microsoft.com/office/powerpoint/2010/main" val="2338319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ons.entraide.gouv.qc.ca/extranet/"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latin typeface="Calibri" panose="020F0502020204030204" pitchFamily="34" charset="0"/>
                <a:ea typeface="Calibri" panose="020F0502020204030204" pitchFamily="34" charset="0"/>
                <a:cs typeface="Calibri" panose="020F0502020204030204" pitchFamily="34" charset="0"/>
              </a:rPr>
              <a:t>Bonjour et bienvenue à la démonstration de la plateforme Donna.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u="none" baseline="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u="none" baseline="0" dirty="0">
                <a:solidFill>
                  <a:schemeClr val="accent2"/>
                </a:solidFill>
                <a:latin typeface="Calibri" panose="020F0502020204030204" pitchFamily="34" charset="0"/>
                <a:ea typeface="Calibri" panose="020F0502020204030204" pitchFamily="34" charset="0"/>
                <a:cs typeface="Calibri" panose="020F0502020204030204" pitchFamily="34" charset="0"/>
              </a:rPr>
              <a:t>Merci de votre engagement dans la campagne d’Entraide!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b="1" u="none" baseline="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a:p>
            <a:pPr fontAlgn="t"/>
            <a:r>
              <a:rPr lang="fr-CA" sz="1200" b="1" i="0" u="none" kern="1200" dirty="0">
                <a:solidFill>
                  <a:schemeClr val="tx1"/>
                </a:solidFill>
                <a:effectLst/>
                <a:latin typeface="+mn-lt"/>
                <a:ea typeface="+mn-ea"/>
                <a:cs typeface="+mn-cs"/>
              </a:rPr>
              <a:t>À propos de la plateforme Donna</a:t>
            </a:r>
          </a:p>
          <a:p>
            <a:pPr marL="0" marR="0" lvl="0" indent="0" algn="l" defTabSz="914400" rtl="0" eaLnBrk="1" fontAlgn="t" latinLnBrk="0" hangingPunct="1">
              <a:lnSpc>
                <a:spcPct val="100000"/>
              </a:lnSpc>
              <a:spcBef>
                <a:spcPts val="0"/>
              </a:spcBef>
              <a:spcAft>
                <a:spcPts val="0"/>
              </a:spcAft>
              <a:buClrTx/>
              <a:buSzTx/>
              <a:buFontTx/>
              <a:buNone/>
              <a:tabLst/>
              <a:defRPr/>
            </a:pPr>
            <a:r>
              <a:rPr lang="fr-CA" sz="1200" b="0" i="0" kern="1200" dirty="0">
                <a:solidFill>
                  <a:schemeClr val="tx1"/>
                </a:solidFill>
                <a:effectLst/>
                <a:latin typeface="+mn-lt"/>
                <a:ea typeface="+mn-ea"/>
                <a:cs typeface="+mn-cs"/>
              </a:rPr>
              <a:t>La plateforme est conçue pour être simple et intuitive. Cette plateforme est utilisée pour la gestion de votre campagne (extranet) mais aussi pour récolter des dons (Internet). </a:t>
            </a:r>
          </a:p>
          <a:p>
            <a:pPr marL="0" marR="0" lvl="0" indent="0" algn="l" defTabSz="914400" rtl="0" eaLnBrk="1" fontAlgn="t" latinLnBrk="0" hangingPunct="1">
              <a:lnSpc>
                <a:spcPct val="100000"/>
              </a:lnSpc>
              <a:spcBef>
                <a:spcPts val="0"/>
              </a:spcBef>
              <a:spcAft>
                <a:spcPts val="0"/>
              </a:spcAft>
              <a:buClrTx/>
              <a:buSzTx/>
              <a:buFontTx/>
              <a:buNone/>
              <a:tabLst/>
              <a:defRPr/>
            </a:pPr>
            <a:r>
              <a:rPr lang="fr-CA" sz="1200" b="0" i="0" kern="1200" dirty="0">
                <a:solidFill>
                  <a:schemeClr val="tx1"/>
                </a:solidFill>
                <a:effectLst/>
                <a:latin typeface="+mn-lt"/>
                <a:ea typeface="+mn-ea"/>
                <a:cs typeface="+mn-cs"/>
              </a:rPr>
              <a:t>Dans cette démonstration, nous vous présenterons ces deux environnements et leurs principales fonctionnalités. </a:t>
            </a:r>
          </a:p>
          <a:p>
            <a:pPr lvl="0"/>
            <a:endParaRPr lang="fr-CA" sz="1200" u="non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latin typeface="Calibri" panose="020F0502020204030204" pitchFamily="34" charset="0"/>
                <a:ea typeface="Calibri" panose="020F0502020204030204" pitchFamily="34" charset="0"/>
                <a:cs typeface="Calibri" panose="020F0502020204030204" pitchFamily="34" charset="0"/>
              </a:rPr>
              <a:t>Le Secrétariat Entraide offre des outils complémentaires pour vous accompagner tout au long de la campagne. </a:t>
            </a:r>
            <a:r>
              <a:rPr lang="fr-CA" b="1" dirty="0">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b="1" dirty="0">
              <a:latin typeface="Calibri" panose="020F0502020204030204" pitchFamily="34" charset="0"/>
              <a:ea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1</a:t>
            </a:fld>
            <a:endParaRPr lang="fr-CA"/>
          </a:p>
        </p:txBody>
      </p:sp>
    </p:spTree>
    <p:extLst>
      <p:ext uri="{BB962C8B-B14F-4D97-AF65-F5344CB8AC3E}">
        <p14:creationId xmlns:p14="http://schemas.microsoft.com/office/powerpoint/2010/main" val="636006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b="0" baseline="0" dirty="0">
                <a:latin typeface="Calibri" panose="020F0502020204030204" pitchFamily="34" charset="0"/>
                <a:ea typeface="Calibri" panose="020F0502020204030204" pitchFamily="34" charset="0"/>
                <a:cs typeface="Calibri" panose="020F0502020204030204" pitchFamily="34" charset="0"/>
              </a:rPr>
              <a:t>L’extranet est utilisé pour assurer la gestion et le suivi en temps réel de votre campagne. </a:t>
            </a:r>
          </a:p>
          <a:p>
            <a:r>
              <a:rPr lang="fr-CA" b="0" baseline="0" dirty="0">
                <a:latin typeface="Calibri" panose="020F0502020204030204" pitchFamily="34" charset="0"/>
                <a:ea typeface="Calibri" panose="020F0502020204030204" pitchFamily="34" charset="0"/>
                <a:cs typeface="Calibri" panose="020F0502020204030204" pitchFamily="34" charset="0"/>
              </a:rPr>
              <a:t>Cet environnement est destiné aux personnes responsables de la campagne dans votre organisation. </a:t>
            </a:r>
          </a:p>
          <a:p>
            <a:endParaRPr lang="fr-CA" b="1" baseline="0" dirty="0">
              <a:latin typeface="Calibri" panose="020F0502020204030204" pitchFamily="34" charset="0"/>
              <a:ea typeface="Calibri" panose="020F0502020204030204" pitchFamily="34" charset="0"/>
              <a:cs typeface="Calibri" panose="020F0502020204030204" pitchFamily="34" charset="0"/>
            </a:endParaRPr>
          </a:p>
          <a:p>
            <a:pPr lvl="0"/>
            <a:endParaRPr lang="fr-CA" sz="1200" b="1" u="none" kern="1200" dirty="0">
              <a:solidFill>
                <a:schemeClr val="tx1"/>
              </a:solidFill>
              <a:effectLst/>
              <a:latin typeface="+mn-lt"/>
              <a:ea typeface="+mn-ea"/>
              <a:cs typeface="+mn-cs"/>
            </a:endParaRPr>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2</a:t>
            </a:fld>
            <a:endParaRPr lang="fr-CA"/>
          </a:p>
        </p:txBody>
      </p:sp>
    </p:spTree>
    <p:extLst>
      <p:ext uri="{BB962C8B-B14F-4D97-AF65-F5344CB8AC3E}">
        <p14:creationId xmlns:p14="http://schemas.microsoft.com/office/powerpoint/2010/main" val="2588621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kern="1200" dirty="0">
                <a:solidFill>
                  <a:schemeClr val="tx1"/>
                </a:solidFill>
                <a:effectLst/>
                <a:latin typeface="+mn-lt"/>
                <a:ea typeface="+mn-ea"/>
                <a:cs typeface="+mn-cs"/>
              </a:rPr>
              <a:t>Les accès à Donna sont transmis quelques jours avant la première démonstration de la plateforme afin de vous permettre de vous familiariser avec cet outil.</a:t>
            </a:r>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solidFill>
                  <a:srgbClr val="FFFF00"/>
                </a:solidFill>
              </a:rPr>
              <a:t>Pour accéder à l’extranet, vous devez inscrire votre nom d’utilisateur</a:t>
            </a:r>
            <a:r>
              <a:rPr lang="fr-CA" baseline="0" dirty="0">
                <a:solidFill>
                  <a:srgbClr val="FFFF00"/>
                </a:solidFill>
              </a:rPr>
              <a:t> </a:t>
            </a:r>
            <a:r>
              <a:rPr lang="fr-CA" dirty="0">
                <a:solidFill>
                  <a:srgbClr val="FFFF00"/>
                </a:solidFill>
              </a:rPr>
              <a:t>et votre mot de passe dans la page de connexion (</a:t>
            </a:r>
            <a:r>
              <a:rPr lang="fr-CA" sz="1200" u="sng" kern="1200" dirty="0">
                <a:solidFill>
                  <a:schemeClr val="tx1"/>
                </a:solidFill>
                <a:effectLst/>
                <a:latin typeface="+mn-lt"/>
                <a:ea typeface="+mn-ea"/>
                <a:cs typeface="+mn-cs"/>
                <a:hlinkClick r:id="rId3"/>
              </a:rPr>
              <a:t>https://dons.entraide.gouv.qc.ca/extranet/</a:t>
            </a:r>
            <a:r>
              <a:rPr lang="fr-CA" sz="1200" u="sng" kern="1200" dirty="0">
                <a:solidFill>
                  <a:schemeClr val="tx1"/>
                </a:solidFill>
                <a:effectLst/>
                <a:latin typeface="+mn-lt"/>
                <a:ea typeface="+mn-ea"/>
                <a:cs typeface="+mn-cs"/>
              </a:rPr>
              <a:t>)</a:t>
            </a:r>
            <a:r>
              <a:rPr lang="fr-CA" baseline="0" dirty="0">
                <a:solidFill>
                  <a:srgbClr val="FFFF0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solidFill>
                <a:srgbClr val="FFFF00"/>
              </a:solidFill>
            </a:endParaRPr>
          </a:p>
          <a:p>
            <a:r>
              <a:rPr lang="fr-CA" sz="1200" b="0" kern="1200" dirty="0">
                <a:solidFill>
                  <a:schemeClr val="tx1"/>
                </a:solidFill>
                <a:effectLst/>
                <a:latin typeface="+mn-lt"/>
                <a:ea typeface="+mn-ea"/>
                <a:cs typeface="+mn-cs"/>
              </a:rPr>
              <a:t>Vous ne devez pas communiquer vos accès. Demandez </a:t>
            </a:r>
            <a:r>
              <a:rPr lang="fr-CA" sz="1200" kern="1200" dirty="0">
                <a:solidFill>
                  <a:schemeClr val="tx1"/>
                </a:solidFill>
                <a:effectLst/>
                <a:latin typeface="+mn-lt"/>
                <a:ea typeface="+mn-ea"/>
                <a:cs typeface="+mn-cs"/>
              </a:rPr>
              <a:t>au Secrétariat Entraide de procéder à la création d’accès pour une autre artisane ou un autre artisan, si nécessaire, en remplissant le formulaire de Demande de modification, d’ajout et de retrait d’une nomination. </a:t>
            </a:r>
            <a:endParaRPr lang="fr-CA" sz="1200" u="non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b="1" u="none"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u="none" kern="1200" baseline="0" dirty="0">
                <a:solidFill>
                  <a:schemeClr val="tx1"/>
                </a:solidFill>
                <a:effectLst/>
                <a:latin typeface="+mn-lt"/>
                <a:ea typeface="+mn-ea"/>
                <a:cs typeface="+mn-cs"/>
              </a:rPr>
              <a:t>Ces accès sont actifs jusqu’à la demande de nomination des nouvelles personnes responsables de la campagne (mi-mai). Au besoin, veuillez communiquer avec le Secrétariat Entraide. </a:t>
            </a:r>
            <a:r>
              <a:rPr lang="fr-CA" sz="1200" kern="1200" dirty="0">
                <a:solidFill>
                  <a:schemeClr val="tx1"/>
                </a:solidFill>
                <a:effectLst/>
                <a:latin typeface="+mn-lt"/>
                <a:ea typeface="+mn-ea"/>
                <a:cs typeface="+mn-cs"/>
              </a:rPr>
              <a:t>Des actions peuvent être réalisées dans Donna au-delà du 31 mars de chaque année. Toutefois, la date de réception d’un formulaire de don ou la date de la tenue de l’activité détermine l’année de campagne dans laquelle le don doit être inscrit.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b="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b="0" baseline="0" dirty="0">
                <a:latin typeface="Calibri" panose="020F0502020204030204" pitchFamily="34" charset="0"/>
                <a:ea typeface="Calibri" panose="020F0502020204030204" pitchFamily="34" charset="0"/>
                <a:cs typeface="Calibri" panose="020F0502020204030204" pitchFamily="34" charset="0"/>
              </a:rPr>
              <a:t>Le Secrétariat Entraide paramètre la plateforme selon certains renseignements comme la fréquence de paie de votre organisation et s’occupe d’importer la </a:t>
            </a:r>
            <a:r>
              <a:rPr lang="fr-CA" b="0" i="1" baseline="0" dirty="0">
                <a:latin typeface="Calibri" panose="020F0502020204030204" pitchFamily="34" charset="0"/>
                <a:ea typeface="Calibri" panose="020F0502020204030204" pitchFamily="34" charset="0"/>
                <a:cs typeface="Calibri" panose="020F0502020204030204" pitchFamily="34" charset="0"/>
              </a:rPr>
              <a:t>Liste des donateurs </a:t>
            </a:r>
            <a:r>
              <a:rPr lang="fr-CA" b="0" baseline="0" dirty="0">
                <a:latin typeface="Calibri" panose="020F0502020204030204" pitchFamily="34" charset="0"/>
                <a:ea typeface="Calibri" panose="020F0502020204030204" pitchFamily="34" charset="0"/>
                <a:cs typeface="Calibri" panose="020F0502020204030204" pitchFamily="34" charset="0"/>
              </a:rPr>
              <a:t>(employées et employés à solliciter). </a:t>
            </a:r>
          </a:p>
          <a:p>
            <a:endParaRPr lang="fr-CA" b="0" dirty="0"/>
          </a:p>
          <a:p>
            <a:endParaRPr lang="fr-CA" b="0"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3</a:t>
            </a:fld>
            <a:endParaRPr lang="fr-CA"/>
          </a:p>
        </p:txBody>
      </p:sp>
    </p:spTree>
    <p:extLst>
      <p:ext uri="{BB962C8B-B14F-4D97-AF65-F5344CB8AC3E}">
        <p14:creationId xmlns:p14="http://schemas.microsoft.com/office/powerpoint/2010/main" val="900167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Vous recevrez un courriel provenant de l’adresse courriel suivante: secretariat.entraide@diffusions.</a:t>
            </a:r>
            <a:r>
              <a:rPr lang="fr-CA" u="none" dirty="0"/>
              <a:t>mess.</a:t>
            </a:r>
            <a:r>
              <a:rPr lang="fr-CA" dirty="0"/>
              <a:t>gouv.qc.ca afin de valider votre identité avant de vous connecter à votre compte.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Vous </a:t>
            </a:r>
            <a:r>
              <a:rPr lang="fr-CA" b="0" dirty="0"/>
              <a:t>devez récupérer le </a:t>
            </a:r>
            <a:r>
              <a:rPr lang="fr-CA" b="1" dirty="0"/>
              <a:t>code d’authentification </a:t>
            </a:r>
            <a:r>
              <a:rPr lang="fr-CA" b="0" dirty="0"/>
              <a:t>(6 chiffres) et le saisir à l’endroit requis et cliquez sur </a:t>
            </a:r>
            <a:r>
              <a:rPr lang="fr-CA" b="1" dirty="0"/>
              <a:t>VALIDER</a:t>
            </a:r>
            <a:r>
              <a:rPr lang="fr-CA" b="0" dirty="0"/>
              <a:t>.</a:t>
            </a:r>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4</a:t>
            </a:fld>
            <a:endParaRPr lang="fr-CA"/>
          </a:p>
        </p:txBody>
      </p:sp>
    </p:spTree>
    <p:extLst>
      <p:ext uri="{BB962C8B-B14F-4D97-AF65-F5344CB8AC3E}">
        <p14:creationId xmlns:p14="http://schemas.microsoft.com/office/powerpoint/2010/main" val="2762712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À </a:t>
            </a:r>
            <a:r>
              <a:rPr lang="fr-CA" b="0" dirty="0"/>
              <a:t>partir du Tableau de bord,</a:t>
            </a:r>
            <a:r>
              <a:rPr lang="fr-CA" b="0" baseline="0" dirty="0"/>
              <a:t> vous </a:t>
            </a:r>
            <a:r>
              <a:rPr lang="fr-CA" baseline="0" dirty="0"/>
              <a:t>avez a</a:t>
            </a:r>
            <a:r>
              <a:rPr lang="fr-CA" dirty="0"/>
              <a:t>ccès aux fonctionnalités</a:t>
            </a:r>
            <a:r>
              <a:rPr lang="fr-CA" baseline="0" dirty="0"/>
              <a:t> </a:t>
            </a:r>
            <a:r>
              <a:rPr lang="fr-CA" dirty="0"/>
              <a:t>de </a:t>
            </a:r>
            <a:r>
              <a:rPr lang="fr-CA" strike="noStrike" dirty="0"/>
              <a:t>D</a:t>
            </a:r>
            <a:r>
              <a:rPr lang="fr-CA" i="0" dirty="0"/>
              <a:t>onna</a:t>
            </a:r>
            <a:r>
              <a:rPr lang="fr-CA" dirty="0"/>
              <a:t> selon les permissions accordées et votre</a:t>
            </a:r>
            <a:r>
              <a:rPr lang="fr-CA" baseline="0" dirty="0"/>
              <a:t> rôle en tant qu’artisane ou artisan (3 niveaux disponibles).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baseline="0" dirty="0"/>
              <a:t>Un nombre limité d’accès est autorisé par organisation.</a:t>
            </a:r>
            <a:endParaRPr lang="fr-CA" dirty="0">
              <a:solidFill>
                <a:srgbClr val="FF0000"/>
              </a:solidFill>
            </a:endParaRPr>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5</a:t>
            </a:fld>
            <a:endParaRPr lang="fr-CA"/>
          </a:p>
        </p:txBody>
      </p:sp>
    </p:spTree>
    <p:extLst>
      <p:ext uri="{BB962C8B-B14F-4D97-AF65-F5344CB8AC3E}">
        <p14:creationId xmlns:p14="http://schemas.microsoft.com/office/powerpoint/2010/main" val="3237795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trike="noStrike" baseline="0" dirty="0"/>
              <a:t>Voici un aperçu d</a:t>
            </a:r>
            <a:r>
              <a:rPr lang="fr-CA" baseline="0" dirty="0"/>
              <a:t>es fonctionnalités auxquelles la direction et la coordination de campagne </a:t>
            </a:r>
            <a:r>
              <a:rPr lang="fr-CA" b="0" baseline="0" dirty="0"/>
              <a:t>auront </a:t>
            </a:r>
            <a:r>
              <a:rPr lang="fr-CA" baseline="0" dirty="0"/>
              <a:t>accès pour gérer la campagne de leur organisation.</a:t>
            </a:r>
            <a:endParaRPr lang="fr-CA" dirty="0"/>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6</a:t>
            </a:fld>
            <a:endParaRPr lang="fr-CA"/>
          </a:p>
        </p:txBody>
      </p:sp>
    </p:spTree>
    <p:extLst>
      <p:ext uri="{BB962C8B-B14F-4D97-AF65-F5344CB8AC3E}">
        <p14:creationId xmlns:p14="http://schemas.microsoft.com/office/powerpoint/2010/main" val="933263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dirty="0">
                <a:effectLst/>
                <a:latin typeface="Segoe UI" panose="020B0502040204020203" pitchFamily="34" charset="0"/>
              </a:rPr>
              <a:t>La </a:t>
            </a:r>
            <a:r>
              <a:rPr lang="fr-CA" sz="1200" i="1" dirty="0">
                <a:effectLst/>
                <a:latin typeface="Segoe UI" panose="020B0502040204020203" pitchFamily="34" charset="0"/>
              </a:rPr>
              <a:t>Liste des donateurs </a:t>
            </a:r>
            <a:r>
              <a:rPr lang="fr-CA" dirty="0"/>
              <a:t>(employées et employés à solliciter) </a:t>
            </a:r>
            <a:r>
              <a:rPr lang="fr-CA" sz="1200" dirty="0">
                <a:effectLst/>
                <a:latin typeface="Segoe UI" panose="020B0502040204020203" pitchFamily="34" charset="0"/>
              </a:rPr>
              <a:t>sera importée dans votre </a:t>
            </a:r>
            <a:r>
              <a:rPr lang="fr-CA" sz="1200" i="0" dirty="0">
                <a:effectLst/>
                <a:latin typeface="Segoe UI" panose="020B0502040204020203" pitchFamily="34" charset="0"/>
              </a:rPr>
              <a:t>Donna</a:t>
            </a:r>
            <a:r>
              <a:rPr lang="fr-CA" sz="1200" dirty="0">
                <a:effectLst/>
                <a:latin typeface="Segoe UI" panose="020B0502040204020203" pitchFamily="34" charset="0"/>
              </a:rPr>
              <a:t> par le Secrétariat Entraide.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dirty="0">
                <a:effectLst/>
                <a:latin typeface="Segoe UI" panose="020B0502040204020203" pitchFamily="34" charset="0"/>
              </a:rPr>
              <a:t>Une fois l’importation terminée, vous recevrez un courriel de confirmation </a:t>
            </a:r>
            <a:r>
              <a:rPr lang="fr-CA" sz="1200" b="0" u="none" kern="1200" dirty="0">
                <a:solidFill>
                  <a:schemeClr val="tx1"/>
                </a:solidFill>
                <a:effectLst/>
                <a:highlight>
                  <a:srgbClr val="FFFF00"/>
                </a:highlight>
                <a:latin typeface="+mn-lt"/>
                <a:ea typeface="+mn-ea"/>
                <a:cs typeface="+mn-cs"/>
              </a:rPr>
              <a:t>que la </a:t>
            </a:r>
            <a:r>
              <a:rPr lang="fr-CA" sz="1200" i="1" dirty="0">
                <a:effectLst/>
                <a:highlight>
                  <a:srgbClr val="FFFF00"/>
                </a:highlight>
                <a:latin typeface="Segoe UI" panose="020B0502040204020203" pitchFamily="34" charset="0"/>
              </a:rPr>
              <a:t>Liste des donateurs </a:t>
            </a:r>
            <a:r>
              <a:rPr lang="fr-CA" dirty="0">
                <a:highlight>
                  <a:srgbClr val="FFFF00"/>
                </a:highlight>
              </a:rPr>
              <a:t>(employées et employés à solliciter) </a:t>
            </a:r>
            <a:r>
              <a:rPr lang="fr-CA" sz="1200" b="0" i="0" kern="1200" dirty="0">
                <a:solidFill>
                  <a:schemeClr val="tx1"/>
                </a:solidFill>
                <a:effectLst/>
                <a:highlight>
                  <a:srgbClr val="FFFF00"/>
                </a:highlight>
                <a:latin typeface="+mn-lt"/>
                <a:ea typeface="+mn-ea"/>
                <a:cs typeface="+mn-cs"/>
              </a:rPr>
              <a:t>et les parutions (courriels de sollicitation) ont été intégrées à votre plateforme par le Secrétariat Entraide.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b="0" i="0" kern="1200" dirty="0">
              <a:solidFill>
                <a:schemeClr val="tx1"/>
              </a:solidFill>
              <a:effectLst/>
              <a:highlight>
                <a:srgbClr val="FFFF00"/>
              </a:highligh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dirty="0">
                <a:effectLst/>
                <a:latin typeface="Segoe UI" panose="020B0502040204020203" pitchFamily="34" charset="0"/>
              </a:rPr>
              <a:t>Il est possible de consulter les statistiques comme le nombre d’employés. Cela vous permet de vérifier que tous les membres du personnel sont présents dans la Banque d’usagers complète.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dirty="0">
                <a:effectLst/>
                <a:latin typeface="Segoe UI" panose="020B0502040204020203" pitchFamily="34" charset="0"/>
              </a:rPr>
              <a:t>La liste des utilisateurs </a:t>
            </a:r>
            <a:r>
              <a:rPr lang="fr-CA" dirty="0"/>
              <a:t>(employées et employés à solliciter) </a:t>
            </a:r>
            <a:r>
              <a:rPr lang="fr-CA" sz="1200" dirty="0">
                <a:effectLst/>
                <a:latin typeface="Segoe UI" panose="020B0502040204020203" pitchFamily="34" charset="0"/>
              </a:rPr>
              <a:t>peut être mise à jour en tout temps selon les mouvements de personnel au sein de votre organisation.</a:t>
            </a:r>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7</a:t>
            </a:fld>
            <a:endParaRPr lang="fr-CA"/>
          </a:p>
        </p:txBody>
      </p:sp>
    </p:spTree>
    <p:extLst>
      <p:ext uri="{BB962C8B-B14F-4D97-AF65-F5344CB8AC3E}">
        <p14:creationId xmlns:p14="http://schemas.microsoft.com/office/powerpoint/2010/main" val="1840178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dirty="0"/>
              <a:t>La liste des utilisateurs (employées et employés à solliciter) est disponible</a:t>
            </a:r>
            <a:r>
              <a:rPr lang="fr-CA" baseline="0" dirty="0"/>
              <a:t> dans le </a:t>
            </a:r>
            <a:r>
              <a:rPr lang="fr-CA" b="0" baseline="0" dirty="0"/>
              <a:t>module </a:t>
            </a:r>
            <a:r>
              <a:rPr lang="fr-CA" b="1" baseline="0" dirty="0"/>
              <a:t>INSCRIPTIONS</a:t>
            </a:r>
            <a:r>
              <a:rPr lang="fr-CA" b="0" baseline="0" dirty="0"/>
              <a:t> en cliquant sur </a:t>
            </a:r>
            <a:r>
              <a:rPr lang="fr-CA" b="1" baseline="0" dirty="0"/>
              <a:t>Banque d’usagers complète</a:t>
            </a:r>
            <a:r>
              <a:rPr lang="fr-CA" b="0" baseline="0" dirty="0"/>
              <a:t>. </a:t>
            </a:r>
            <a:r>
              <a:rPr lang="fr-CA" baseline="0" dirty="0"/>
              <a:t>En sélectionnant une personne, vous pourrez modifier son profil lorsque requis. </a:t>
            </a:r>
          </a:p>
          <a:p>
            <a:endParaRPr lang="fr-CA" baseline="0"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8</a:t>
            </a:fld>
            <a:endParaRPr lang="fr-CA"/>
          </a:p>
        </p:txBody>
      </p:sp>
    </p:spTree>
    <p:extLst>
      <p:ext uri="{BB962C8B-B14F-4D97-AF65-F5344CB8AC3E}">
        <p14:creationId xmlns:p14="http://schemas.microsoft.com/office/powerpoint/2010/main" val="3973988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DEEF3-243C-266A-AD38-1A8E15C5B1B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FD32598-E665-976A-DC03-D4310FC59157}"/>
              </a:ext>
            </a:extLst>
          </p:cNvPr>
          <p:cNvSpPr>
            <a:spLocks noGrp="1" noRot="1" noChangeAspect="1"/>
          </p:cNvSpPr>
          <p:nvPr>
            <p:ph type="sldImg"/>
          </p:nvPr>
        </p:nvSpPr>
        <p:spPr/>
        <p:txBody>
          <a:bodyPr/>
          <a:lstStyle/>
          <a:p>
            <a:endParaRPr lang="fr-CA"/>
          </a:p>
        </p:txBody>
      </p:sp>
      <p:sp>
        <p:nvSpPr>
          <p:cNvPr id="3" name="Espace réservé des notes 2">
            <a:extLst>
              <a:ext uri="{FF2B5EF4-FFF2-40B4-BE49-F238E27FC236}">
                <a16:creationId xmlns:a16="http://schemas.microsoft.com/office/drawing/2014/main" id="{0832FEC1-CE99-1CB3-1417-8A727135F8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Vous pouvez modifier la situation du </a:t>
            </a:r>
            <a:r>
              <a:rPr lang="fr-CA" b="0" dirty="0"/>
              <a:t>profil </a:t>
            </a:r>
            <a:r>
              <a:rPr lang="fr-CA" b="0" baseline="0" dirty="0"/>
              <a:t>(Profil actif, Est un employé, Participant au volet Dons majeurs, Absent, etc.).</a:t>
            </a:r>
            <a:r>
              <a:rPr lang="fr-CA" b="0" dirty="0"/>
              <a:t> </a:t>
            </a:r>
            <a:r>
              <a:rPr lang="fr-CA" b="0" baseline="0" dirty="0"/>
              <a:t>Il suffit de cocher ou de décocher la case à gauche de chaque élément du profil.</a:t>
            </a:r>
          </a:p>
          <a:p>
            <a:endParaRPr lang="fr-CA" dirty="0"/>
          </a:p>
          <a:p>
            <a:pPr lvl="0"/>
            <a:r>
              <a:rPr lang="fr-CA" sz="1200" kern="1200" dirty="0">
                <a:solidFill>
                  <a:schemeClr val="tx1"/>
                </a:solidFill>
                <a:effectLst/>
                <a:latin typeface="+mn-lt"/>
                <a:ea typeface="+mn-ea"/>
                <a:cs typeface="+mn-cs"/>
              </a:rPr>
              <a:t>Voici quelques exemples :</a:t>
            </a:r>
            <a:endParaRPr lang="fr-CA" sz="1100" b="0" kern="1200" dirty="0">
              <a:solidFill>
                <a:schemeClr val="tx1"/>
              </a:solidFill>
              <a:effectLst/>
              <a:latin typeface="+mn-lt"/>
              <a:ea typeface="+mn-ea"/>
              <a:cs typeface="+mn-cs"/>
            </a:endParaRPr>
          </a:p>
          <a:p>
            <a:pPr marL="628650" lvl="1" indent="-171450">
              <a:buFont typeface="Arial" panose="020B0604020202020204" pitchFamily="34" charset="0"/>
              <a:buChar char="•"/>
            </a:pPr>
            <a:r>
              <a:rPr lang="fr-CA" sz="1200" b="0" kern="1200" dirty="0">
                <a:solidFill>
                  <a:schemeClr val="tx1"/>
                </a:solidFill>
                <a:effectLst/>
                <a:latin typeface="+mn-lt"/>
                <a:ea typeface="+mn-ea"/>
                <a:cs typeface="+mn-cs"/>
              </a:rPr>
              <a:t>Est-ce que cette personne est absente du bureau? Si oui, cocher Absent. Ainsi, cela permet de conserver le code d’authentification (V-XXXX-XXXX) actif.</a:t>
            </a:r>
            <a:endParaRPr lang="fr-CA" sz="1100" b="0" kern="1200" dirty="0">
              <a:solidFill>
                <a:schemeClr val="tx1"/>
              </a:solidFill>
              <a:effectLst/>
              <a:latin typeface="+mn-lt"/>
              <a:ea typeface="+mn-ea"/>
              <a:cs typeface="+mn-cs"/>
            </a:endParaRPr>
          </a:p>
          <a:p>
            <a:pPr marL="628650" lvl="1" indent="-171450">
              <a:buFont typeface="Arial" panose="020B0604020202020204" pitchFamily="34" charset="0"/>
              <a:buChar char="•"/>
            </a:pPr>
            <a:r>
              <a:rPr lang="fr-CA" sz="1200" b="0" kern="1200" dirty="0">
                <a:solidFill>
                  <a:schemeClr val="tx1"/>
                </a:solidFill>
                <a:effectLst/>
                <a:latin typeface="+mn-lt"/>
                <a:ea typeface="+mn-ea"/>
                <a:cs typeface="+mn-cs"/>
              </a:rPr>
              <a:t>Est-ce un nouvel employé? Si oui, ajouter cette personne en cliquant sur Ajouter une nouvelle personne. Assurez-vous de cocher les cases Profil actif et Est un employé.</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100" b="0" kern="1200" dirty="0">
                <a:solidFill>
                  <a:schemeClr val="tx1"/>
                </a:solidFill>
                <a:effectLst/>
                <a:latin typeface="+mn-lt"/>
                <a:ea typeface="+mn-ea"/>
                <a:cs typeface="+mn-cs"/>
              </a:rPr>
              <a:t>Est-ce que cette personne a quitté l’organisation? Si oui, décocher Profil actif et est un employé.</a:t>
            </a:r>
            <a:endParaRPr lang="fr-CA" sz="1050" b="0" kern="1200" dirty="0">
              <a:solidFill>
                <a:schemeClr val="tx1"/>
              </a:solidFill>
              <a:effectLst/>
              <a:latin typeface="+mn-lt"/>
              <a:ea typeface="+mn-ea"/>
              <a:cs typeface="+mn-cs"/>
            </a:endParaRPr>
          </a:p>
          <a:p>
            <a:r>
              <a:rPr lang="fr-CA" sz="1200" b="0" kern="1200" dirty="0">
                <a:solidFill>
                  <a:schemeClr val="tx1"/>
                </a:solidFill>
                <a:effectLst/>
                <a:latin typeface="+mn-lt"/>
                <a:ea typeface="+mn-ea"/>
                <a:cs typeface="+mn-cs"/>
              </a:rPr>
              <a:t> </a:t>
            </a:r>
          </a:p>
          <a:p>
            <a:pPr lvl="0"/>
            <a:r>
              <a:rPr lang="fr-CA" sz="1200" b="0" kern="1200" dirty="0">
                <a:solidFill>
                  <a:schemeClr val="tx1"/>
                </a:solidFill>
                <a:effectLst/>
                <a:latin typeface="+mn-lt"/>
                <a:ea typeface="+mn-ea"/>
                <a:cs typeface="+mn-cs"/>
              </a:rPr>
              <a:t>Assurez-vous que </a:t>
            </a:r>
            <a:r>
              <a:rPr lang="fr-CA" sz="1200" b="1" kern="1200" dirty="0">
                <a:solidFill>
                  <a:schemeClr val="tx1"/>
                </a:solidFill>
                <a:effectLst/>
                <a:latin typeface="+mn-lt"/>
                <a:ea typeface="+mn-ea"/>
                <a:cs typeface="+mn-cs"/>
              </a:rPr>
              <a:t>seules des coordonnées professionnelles </a:t>
            </a:r>
            <a:r>
              <a:rPr lang="fr-CA" sz="1200" b="0" kern="1200" dirty="0">
                <a:solidFill>
                  <a:schemeClr val="tx1"/>
                </a:solidFill>
                <a:effectLst/>
                <a:latin typeface="+mn-lt"/>
                <a:ea typeface="+mn-ea"/>
                <a:cs typeface="+mn-cs"/>
              </a:rPr>
              <a:t>sont présentes dans la Banque d’usagers complète. </a:t>
            </a:r>
            <a:br>
              <a:rPr lang="fr-CA" sz="1200" b="0" kern="1200" dirty="0">
                <a:solidFill>
                  <a:schemeClr val="tx1"/>
                </a:solidFill>
                <a:effectLst/>
                <a:latin typeface="+mn-lt"/>
                <a:ea typeface="+mn-ea"/>
                <a:cs typeface="+mn-cs"/>
              </a:rPr>
            </a:br>
            <a:endParaRPr lang="fr-CA" b="0" dirty="0"/>
          </a:p>
        </p:txBody>
      </p:sp>
      <p:sp>
        <p:nvSpPr>
          <p:cNvPr id="4" name="Espace réservé du numéro de diapositive 3">
            <a:extLst>
              <a:ext uri="{FF2B5EF4-FFF2-40B4-BE49-F238E27FC236}">
                <a16:creationId xmlns:a16="http://schemas.microsoft.com/office/drawing/2014/main" id="{D86D12C3-B0E2-2BAB-F83E-892A3BC40DA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C501FE9-07FA-4C79-A62C-28284BAC2138}" type="slidenum">
              <a:rPr kumimoji="0" lang="fr-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fr-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3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fontAlgn="t"/>
            <a:r>
              <a:rPr lang="fr-CA" sz="1200" b="0" i="0" kern="1200" dirty="0">
                <a:solidFill>
                  <a:schemeClr val="tx1"/>
                </a:solidFill>
                <a:effectLst/>
                <a:latin typeface="+mn-lt"/>
                <a:ea typeface="+mn-ea"/>
                <a:cs typeface="+mn-cs"/>
              </a:rPr>
              <a:t>Au besoin, vous pouvez générer un nouveau code de validation (code d’identification V-XXXX-XXXX). N’oubliez pas de produire un code pour tout nouvel utilisateur ajouté à la Banque d’usagers complète.</a:t>
            </a:r>
          </a:p>
          <a:p>
            <a:endParaRPr lang="fr-CA" b="0" baseline="0" dirty="0"/>
          </a:p>
          <a:p>
            <a:r>
              <a:rPr lang="fr-CA" b="0" baseline="0" dirty="0"/>
              <a:t>Si la personne est absente du bureau et qu’elle n’a pas accès à sa boîte courriel du travail, vous devrez la solliciter d’une autre façon.</a:t>
            </a:r>
            <a:endParaRPr lang="fr-CA" b="0" dirty="0"/>
          </a:p>
          <a:p>
            <a:endParaRPr lang="fr-CA" baseline="0"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10</a:t>
            </a:fld>
            <a:endParaRPr lang="fr-CA"/>
          </a:p>
        </p:txBody>
      </p:sp>
    </p:spTree>
    <p:extLst>
      <p:ext uri="{BB962C8B-B14F-4D97-AF65-F5344CB8AC3E}">
        <p14:creationId xmlns:p14="http://schemas.microsoft.com/office/powerpoint/2010/main" val="899509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b="0" strike="noStrike" dirty="0"/>
              <a:t>La</a:t>
            </a:r>
            <a:r>
              <a:rPr lang="fr-CA" dirty="0"/>
              <a:t> </a:t>
            </a:r>
            <a:r>
              <a:rPr lang="fr-CA" i="0" dirty="0"/>
              <a:t>Campagne d’Entraide 202</a:t>
            </a:r>
            <a:r>
              <a:rPr lang="fr-CA" i="0" u="none" dirty="0"/>
              <a:t>X</a:t>
            </a:r>
            <a:r>
              <a:rPr lang="fr-CA" i="0" dirty="0"/>
              <a:t> et la sous-campagne</a:t>
            </a:r>
            <a:r>
              <a:rPr lang="fr-CA" i="0" baseline="0" dirty="0"/>
              <a:t> Activités de financement – Campagne d’Entraide 20</a:t>
            </a:r>
            <a:r>
              <a:rPr lang="fr-CA" i="0" u="none" baseline="0" dirty="0"/>
              <a:t>2X</a:t>
            </a:r>
            <a:r>
              <a:rPr lang="fr-CA" i="0" baseline="0" dirty="0"/>
              <a:t> seront déjà disponibles </a:t>
            </a:r>
            <a:r>
              <a:rPr lang="fr-CA" baseline="0" dirty="0"/>
              <a:t>lors de la transmission du lien URL de votre organisation. </a:t>
            </a:r>
          </a:p>
          <a:p>
            <a:endParaRPr lang="fr-CA" baseline="0" dirty="0"/>
          </a:p>
          <a:p>
            <a:r>
              <a:rPr lang="fr-CA" b="0" u="none" baseline="0" dirty="0"/>
              <a:t>À noter que les campagnes des années antérieures y seront également listées. </a:t>
            </a:r>
          </a:p>
          <a:p>
            <a:endParaRPr lang="fr-CA"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baseline="0" dirty="0"/>
              <a:t>La </a:t>
            </a:r>
            <a:r>
              <a:rPr lang="fr-CA" i="0" baseline="0" dirty="0"/>
              <a:t>sous-campagne Activités de financement – Campagne d’Entraide 202</a:t>
            </a:r>
            <a:r>
              <a:rPr lang="fr-CA" i="0" u="none" baseline="0" dirty="0"/>
              <a:t>6</a:t>
            </a:r>
            <a:r>
              <a:rPr lang="fr-CA" i="0" baseline="0" dirty="0"/>
              <a:t> doit </a:t>
            </a:r>
            <a:r>
              <a:rPr lang="fr-CA" baseline="0" dirty="0"/>
              <a:t>être sélectionnée</a:t>
            </a:r>
            <a:r>
              <a:rPr lang="fr-CA" b="0" baseline="0" dirty="0"/>
              <a:t> pour créer chaque activité de financement et inscrire le ou les dons correspondant aux sommes amassées et remises au Comité Entraide (par dépôt dans une succursale Desjardins ou </a:t>
            </a:r>
            <a:r>
              <a:rPr lang="fr-CA" b="0" u="none" baseline="0" dirty="0"/>
              <a:t>par un virement </a:t>
            </a:r>
            <a:r>
              <a:rPr lang="fr-CA" b="0" baseline="0" dirty="0"/>
              <a:t>Interac) pour chaque activité de financement. Le formulaire </a:t>
            </a:r>
            <a:r>
              <a:rPr lang="fr-CA" b="0" i="1" baseline="0" dirty="0"/>
              <a:t>Dépôt des dons en argent ou par chèque, </a:t>
            </a:r>
            <a:r>
              <a:rPr lang="fr-CA" b="0" baseline="0" dirty="0"/>
              <a:t>disponible sur le site Web </a:t>
            </a:r>
            <a:r>
              <a:rPr lang="fr-CA" b="0" i="0" baseline="0" dirty="0"/>
              <a:t>d’Entraide </a:t>
            </a:r>
            <a:r>
              <a:rPr lang="fr-CA" i="0" baseline="0" dirty="0"/>
              <a:t>est requis pour se présenter chez Desjardins </a:t>
            </a:r>
            <a:r>
              <a:rPr lang="fr-CA" i="0" u="none" baseline="0" dirty="0"/>
              <a:t>ou pour effectuer un virement </a:t>
            </a:r>
            <a:r>
              <a:rPr lang="fr-CA" b="0" i="0" u="none" baseline="0" dirty="0"/>
              <a:t>Interac</a:t>
            </a:r>
            <a:r>
              <a:rPr lang="fr-CA" b="0" i="0" baseline="0" dirty="0"/>
              <a:t>. </a:t>
            </a:r>
            <a:r>
              <a:rPr lang="fr-CA" b="0" i="0" u="none" baseline="0" dirty="0"/>
              <a:t>Il est important de </a:t>
            </a:r>
            <a:r>
              <a:rPr lang="fr-CA" b="0" i="0" baseline="0" dirty="0"/>
              <a:t>prendre connaissance de l’information concernant l’inscription d’une activité de financement dans Donna</a:t>
            </a:r>
            <a:r>
              <a:rPr lang="fr-CA" b="0" i="1" baseline="0" dirty="0"/>
              <a:t>.</a:t>
            </a:r>
            <a:r>
              <a:rPr lang="fr-CA" b="0" baseline="0" dirty="0"/>
              <a:t> </a:t>
            </a:r>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11</a:t>
            </a:fld>
            <a:endParaRPr lang="fr-CA"/>
          </a:p>
        </p:txBody>
      </p:sp>
    </p:spTree>
    <p:extLst>
      <p:ext uri="{BB962C8B-B14F-4D97-AF65-F5344CB8AC3E}">
        <p14:creationId xmlns:p14="http://schemas.microsoft.com/office/powerpoint/2010/main" val="1210136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fontAlgn="t"/>
            <a:r>
              <a:rPr lang="fr-CA" sz="1200" b="0" i="0" kern="1200" dirty="0">
                <a:solidFill>
                  <a:schemeClr val="tx1"/>
                </a:solidFill>
                <a:effectLst/>
                <a:latin typeface="+mn-lt"/>
                <a:ea typeface="+mn-ea"/>
                <a:cs typeface="+mn-cs"/>
              </a:rPr>
              <a:t>La direction ou la coordination de campagne peut définir un objectif de campagne. Les membres du personnel qui accèdent à la plateforme à l’aide du lien URL peuvent ainsi suivre en temps réel les sommes amassées. Bien que facultatif, l’objectif est fortement recommandé puisqu’il permet de visualiser la progression de la campagne à l’aide du thermomètre et de maintenir la mobilisation tout au long de celle-ci.</a:t>
            </a:r>
          </a:p>
          <a:p>
            <a:endParaRPr lang="fr-CA" baseline="0" dirty="0"/>
          </a:p>
          <a:p>
            <a:r>
              <a:rPr lang="fr-CA" baseline="0" dirty="0"/>
              <a:t>Si aucun objectif n’est inscrit, le </a:t>
            </a:r>
            <a:r>
              <a:rPr lang="fr-CA" b="0" baseline="0" dirty="0"/>
              <a:t>thermomètre virtuel ne sera pas visible. Sinon, vous verrez la progression en pourcentage. </a:t>
            </a:r>
          </a:p>
          <a:p>
            <a:endParaRPr lang="fr-CA"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kern="1200" dirty="0">
                <a:solidFill>
                  <a:schemeClr val="tx1"/>
                </a:solidFill>
                <a:effectLst/>
                <a:latin typeface="+mn-lt"/>
                <a:ea typeface="+mn-ea"/>
                <a:cs typeface="+mn-cs"/>
              </a:rPr>
              <a:t>Inscrire l’objectif monétaire en allant dans le </a:t>
            </a:r>
            <a:r>
              <a:rPr lang="fr-CA" sz="1200" b="1" kern="1200" dirty="0">
                <a:solidFill>
                  <a:schemeClr val="tx1"/>
                </a:solidFill>
                <a:effectLst/>
                <a:latin typeface="+mn-lt"/>
                <a:ea typeface="+mn-ea"/>
                <a:cs typeface="+mn-cs"/>
              </a:rPr>
              <a:t>Tableau de bord</a:t>
            </a:r>
            <a:r>
              <a:rPr lang="fr-CA" sz="1200" b="0" kern="1200" dirty="0">
                <a:solidFill>
                  <a:schemeClr val="tx1"/>
                </a:solidFill>
                <a:effectLst/>
                <a:latin typeface="+mn-lt"/>
                <a:ea typeface="+mn-ea"/>
                <a:cs typeface="+mn-cs"/>
              </a:rPr>
              <a:t>, puis cliquer sur la fonction </a:t>
            </a:r>
            <a:r>
              <a:rPr lang="fr-CA" sz="1200" b="1" kern="1200" dirty="0">
                <a:solidFill>
                  <a:schemeClr val="tx1"/>
                </a:solidFill>
                <a:effectLst/>
                <a:latin typeface="+mn-lt"/>
                <a:ea typeface="+mn-ea"/>
                <a:cs typeface="+mn-cs"/>
              </a:rPr>
              <a:t>Campagnes </a:t>
            </a:r>
            <a:r>
              <a:rPr lang="fr-CA" sz="1200" b="0" kern="1200" dirty="0">
                <a:solidFill>
                  <a:schemeClr val="tx1"/>
                </a:solidFill>
                <a:effectLst/>
                <a:latin typeface="+mn-lt"/>
                <a:ea typeface="+mn-ea"/>
                <a:cs typeface="+mn-cs"/>
              </a:rPr>
              <a:t>sous le module </a:t>
            </a:r>
            <a:r>
              <a:rPr lang="fr-CA" sz="1200" b="1" kern="1200" dirty="0">
                <a:solidFill>
                  <a:schemeClr val="tx1"/>
                </a:solidFill>
                <a:effectLst/>
                <a:latin typeface="+mn-lt"/>
                <a:ea typeface="+mn-ea"/>
                <a:cs typeface="+mn-cs"/>
              </a:rPr>
              <a:t>CAMPAGNES DE FINANCEMENT</a:t>
            </a:r>
            <a:r>
              <a:rPr lang="fr-CA" sz="1200" b="0" kern="1200" dirty="0">
                <a:solidFill>
                  <a:schemeClr val="tx1"/>
                </a:solidFill>
                <a:effectLst/>
                <a:latin typeface="+mn-lt"/>
                <a:ea typeface="+mn-ea"/>
                <a:cs typeface="+mn-cs"/>
              </a:rPr>
              <a:t>.</a:t>
            </a:r>
          </a:p>
          <a:p>
            <a:endParaRPr lang="fr-CA" baseline="0"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12</a:t>
            </a:fld>
            <a:endParaRPr lang="fr-CA"/>
          </a:p>
        </p:txBody>
      </p:sp>
    </p:spTree>
    <p:extLst>
      <p:ext uri="{BB962C8B-B14F-4D97-AF65-F5344CB8AC3E}">
        <p14:creationId xmlns:p14="http://schemas.microsoft.com/office/powerpoint/2010/main" val="2503716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fontAlgn="t"/>
            <a:r>
              <a:rPr lang="fr-CA" sz="1200" b="0" i="0" kern="1200" dirty="0">
                <a:solidFill>
                  <a:schemeClr val="tx1"/>
                </a:solidFill>
                <a:effectLst/>
                <a:latin typeface="+mn-lt"/>
                <a:ea typeface="+mn-ea"/>
                <a:cs typeface="+mn-cs"/>
              </a:rPr>
              <a:t>Après l’importation de la liste des donateurs (employées et employés à solliciter) par le Secrétariat Entraide, la coordination de campagne doit créer une liste de sollicitation, puis un ou plusieurs groupes de sollicitation afin d’associer chaque membre du personnel à une personne responsable de la mobilisation.</a:t>
            </a:r>
          </a:p>
          <a:p>
            <a:pPr fontAlgn="t"/>
            <a:endParaRPr lang="fr-CA" sz="1200" b="0" i="0" kern="1200" dirty="0">
              <a:solidFill>
                <a:schemeClr val="tx1"/>
              </a:solidFill>
              <a:effectLst/>
              <a:latin typeface="+mn-lt"/>
              <a:ea typeface="+mn-ea"/>
              <a:cs typeface="+mn-cs"/>
            </a:endParaRPr>
          </a:p>
          <a:p>
            <a:pPr fontAlgn="t"/>
            <a:r>
              <a:rPr lang="fr-CA" sz="1200" b="0" i="0" kern="1200" dirty="0">
                <a:solidFill>
                  <a:schemeClr val="tx1"/>
                </a:solidFill>
                <a:effectLst/>
                <a:latin typeface="+mn-lt"/>
                <a:ea typeface="+mn-ea"/>
                <a:cs typeface="+mn-cs"/>
              </a:rPr>
              <a:t>Il est important de créer une seule liste de sollicitation pour l’ensemble de l’organisation. Des groupes de sollicitation peuvent ensuite être créés, selon les besoins. </a:t>
            </a:r>
          </a:p>
          <a:p>
            <a:pPr fontAlgn="t"/>
            <a:endParaRPr lang="fr-CA"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fr-CA" sz="1200" kern="1200" dirty="0">
                <a:solidFill>
                  <a:schemeClr val="tx1"/>
                </a:solidFill>
                <a:effectLst/>
                <a:latin typeface="+mn-lt"/>
                <a:ea typeface="+mn-ea"/>
                <a:cs typeface="+mn-cs"/>
              </a:rPr>
              <a:t>Créer la liste de sollicitation et les groupes de sollicitation en allant dans le </a:t>
            </a:r>
            <a:r>
              <a:rPr lang="fr-CA" sz="1200" b="1" kern="1200" dirty="0">
                <a:solidFill>
                  <a:schemeClr val="tx1"/>
                </a:solidFill>
                <a:effectLst/>
                <a:latin typeface="+mn-lt"/>
                <a:ea typeface="+mn-ea"/>
                <a:cs typeface="+mn-cs"/>
              </a:rPr>
              <a:t>Tableau de bord,</a:t>
            </a:r>
            <a:r>
              <a:rPr lang="fr-CA" sz="1200" kern="1200" dirty="0">
                <a:solidFill>
                  <a:schemeClr val="tx1"/>
                </a:solidFill>
                <a:effectLst/>
                <a:latin typeface="+mn-lt"/>
                <a:ea typeface="+mn-ea"/>
                <a:cs typeface="+mn-cs"/>
              </a:rPr>
              <a:t> puis cliquer sur la fonctionnalité </a:t>
            </a:r>
            <a:r>
              <a:rPr lang="fr-CA" sz="1200" b="1" kern="1200" dirty="0">
                <a:solidFill>
                  <a:schemeClr val="tx1"/>
                </a:solidFill>
                <a:effectLst/>
                <a:latin typeface="+mn-lt"/>
                <a:ea typeface="+mn-ea"/>
                <a:cs typeface="+mn-cs"/>
              </a:rPr>
              <a:t>Liste des sollicitations</a:t>
            </a:r>
            <a:r>
              <a:rPr lang="fr-CA" sz="1200" kern="1200" dirty="0">
                <a:solidFill>
                  <a:schemeClr val="tx1"/>
                </a:solidFill>
                <a:effectLst/>
                <a:latin typeface="+mn-lt"/>
                <a:ea typeface="+mn-ea"/>
                <a:cs typeface="+mn-cs"/>
              </a:rPr>
              <a:t> sous le module </a:t>
            </a:r>
            <a:r>
              <a:rPr lang="fr-CA" sz="1200" b="1" kern="1200" dirty="0">
                <a:solidFill>
                  <a:schemeClr val="tx1"/>
                </a:solidFill>
                <a:effectLst/>
                <a:latin typeface="+mn-lt"/>
                <a:ea typeface="+mn-ea"/>
                <a:cs typeface="+mn-cs"/>
              </a:rPr>
              <a:t>SOLLICITATION</a:t>
            </a:r>
            <a:r>
              <a:rPr lang="fr-CA" sz="1200" kern="1200" dirty="0">
                <a:solidFill>
                  <a:schemeClr val="tx1"/>
                </a:solidFill>
                <a:effectLst/>
                <a:latin typeface="+mn-lt"/>
                <a:ea typeface="+mn-ea"/>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r>
              <a:rPr lang="fr-CA" sz="1200" b="1" kern="1200" dirty="0">
                <a:solidFill>
                  <a:schemeClr val="tx1"/>
                </a:solidFill>
                <a:effectLst/>
                <a:latin typeface="+mn-lt"/>
                <a:ea typeface="+mn-ea"/>
                <a:cs typeface="+mn-cs"/>
              </a:rPr>
              <a:t>Suggestion :</a:t>
            </a:r>
            <a:r>
              <a:rPr lang="fr-CA" sz="1200" kern="1200" dirty="0">
                <a:solidFill>
                  <a:schemeClr val="tx1"/>
                </a:solidFill>
                <a:effectLst/>
                <a:latin typeface="+mn-lt"/>
                <a:ea typeface="+mn-ea"/>
                <a:cs typeface="+mn-cs"/>
              </a:rPr>
              <a:t> ratio pour la sollicitation du don individuel d’une mobilisatrice ou d’un mobilisateur pour 20 personnes</a:t>
            </a:r>
            <a:endParaRPr lang="fr-CA" dirty="0"/>
          </a:p>
          <a:p>
            <a:pPr fontAlgn="t"/>
            <a:endParaRPr lang="fr-CA" sz="1200" b="0" i="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Pour que le bouton </a:t>
            </a:r>
            <a:r>
              <a:rPr lang="fr-CA" sz="1200" b="1" kern="1200" dirty="0">
                <a:solidFill>
                  <a:schemeClr val="tx1"/>
                </a:solidFill>
                <a:effectLst/>
                <a:latin typeface="+mn-lt"/>
                <a:ea typeface="+mn-ea"/>
                <a:cs typeface="+mn-cs"/>
              </a:rPr>
              <a:t>AUCUN</a:t>
            </a:r>
            <a:r>
              <a:rPr lang="fr-CA" sz="1200" kern="1200" dirty="0">
                <a:solidFill>
                  <a:schemeClr val="tx1"/>
                </a:solidFill>
                <a:effectLst/>
                <a:latin typeface="+mn-lt"/>
                <a:ea typeface="+mn-ea"/>
                <a:cs typeface="+mn-cs"/>
              </a:rPr>
              <a:t> s’affiche dans les options de montant de don de l’employé, deux conditions doivent être rencontrées, soit :</a:t>
            </a:r>
          </a:p>
          <a:p>
            <a:pPr lvl="1"/>
            <a:r>
              <a:rPr lang="fr-CA" sz="1200" kern="1200" dirty="0">
                <a:solidFill>
                  <a:schemeClr val="tx1"/>
                </a:solidFill>
                <a:effectLst/>
                <a:latin typeface="+mn-lt"/>
                <a:ea typeface="+mn-ea"/>
                <a:cs typeface="+mn-cs"/>
              </a:rPr>
              <a:t>1) la personne est dans la liste de sollicitation;</a:t>
            </a:r>
          </a:p>
          <a:p>
            <a:pPr lvl="1"/>
            <a:r>
              <a:rPr lang="fr-CA" sz="1200" kern="1200" dirty="0">
                <a:solidFill>
                  <a:schemeClr val="tx1"/>
                </a:solidFill>
                <a:effectLst/>
                <a:latin typeface="+mn-lt"/>
                <a:ea typeface="+mn-ea"/>
                <a:cs typeface="+mn-cs"/>
              </a:rPr>
              <a:t>2) la personne a saisi son code d’identification.</a:t>
            </a:r>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13</a:t>
            </a:fld>
            <a:endParaRPr lang="fr-CA"/>
          </a:p>
        </p:txBody>
      </p:sp>
    </p:spTree>
    <p:extLst>
      <p:ext uri="{BB962C8B-B14F-4D97-AF65-F5344CB8AC3E}">
        <p14:creationId xmlns:p14="http://schemas.microsoft.com/office/powerpoint/2010/main" val="1839731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Il est facile </a:t>
            </a:r>
            <a:r>
              <a:rPr lang="fr-CA" baseline="0" dirty="0"/>
              <a:t>pour la coordination </a:t>
            </a:r>
            <a:r>
              <a:rPr lang="fr-CA" b="0" baseline="0" dirty="0"/>
              <a:t>de campagne d’effectuer le suivi de l’ensemble des personnes à solliciter à partir de la fonctionnalité </a:t>
            </a:r>
            <a:r>
              <a:rPr lang="fr-CA" b="1" baseline="0" dirty="0"/>
              <a:t>Suivi des sollicitations </a:t>
            </a:r>
            <a:r>
              <a:rPr lang="fr-CA" b="0" baseline="0" dirty="0"/>
              <a:t>du module </a:t>
            </a:r>
            <a:r>
              <a:rPr lang="fr-CA" b="1" baseline="0" dirty="0"/>
              <a:t>SOLLICITATION</a:t>
            </a:r>
            <a:r>
              <a:rPr lang="fr-CA" b="0"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b="0" baseline="0" dirty="0"/>
              <a:t>Vous pourrez voir le suivi de la sollicitation </a:t>
            </a:r>
            <a:r>
              <a:rPr lang="fr-CA" baseline="0" dirty="0"/>
              <a:t>effectué par les personnes responsable de la mobilisation et au besoin, consulter les commentaires, fermer des formulaires de don (sollicitation terminée) ou effectuer des rappels.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baseline="0" dirty="0"/>
          </a:p>
          <a:p>
            <a:pPr lvl="0"/>
            <a:r>
              <a:rPr lang="fr-CA" sz="1200" u="none" strike="noStrike" kern="1200" dirty="0">
                <a:solidFill>
                  <a:schemeClr val="tx1"/>
                </a:solidFill>
                <a:effectLst/>
                <a:latin typeface="+mn-lt"/>
                <a:ea typeface="+mn-ea"/>
                <a:cs typeface="+mn-cs"/>
              </a:rPr>
              <a:t>Il n’est pas nécessaire de fermer les formulaires de don pour tous les employés à la fin de votre campagne.</a:t>
            </a:r>
            <a:r>
              <a:rPr lang="fr-CA"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14</a:t>
            </a:fld>
            <a:endParaRPr lang="fr-CA"/>
          </a:p>
        </p:txBody>
      </p:sp>
    </p:spTree>
    <p:extLst>
      <p:ext uri="{BB962C8B-B14F-4D97-AF65-F5344CB8AC3E}">
        <p14:creationId xmlns:p14="http://schemas.microsoft.com/office/powerpoint/2010/main" val="531441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kern="1200" dirty="0">
                <a:solidFill>
                  <a:schemeClr val="tx1"/>
                </a:solidFill>
                <a:effectLst/>
                <a:latin typeface="+mn-lt"/>
                <a:ea typeface="+mn-ea"/>
                <a:cs typeface="+mn-cs"/>
              </a:rPr>
              <a:t>Communiquer avec votre personne-ressource au Secrétariat Entraide afin d’obtenir son appui dans cette opération. </a:t>
            </a:r>
            <a:r>
              <a:rPr lang="fr-CA" sz="1200" b="0" i="0" kern="1200" dirty="0">
                <a:solidFill>
                  <a:schemeClr val="tx1"/>
                </a:solidFill>
                <a:effectLst/>
                <a:highlight>
                  <a:srgbClr val="FFFF00"/>
                </a:highlight>
                <a:latin typeface="+mn-lt"/>
                <a:ea typeface="+mn-ea"/>
                <a:cs typeface="+mn-cs"/>
              </a:rPr>
              <a:t>Le courriel de sollicitation (parution) est envoyé à partir de Donna. </a:t>
            </a:r>
          </a:p>
          <a:p>
            <a:endParaRPr lang="fr-CA" baseline="0" dirty="0"/>
          </a:p>
          <a:p>
            <a:r>
              <a:rPr lang="fr-CA" baseline="0" dirty="0"/>
              <a:t>Pour vous soutenir dans votre mandat, le Secrétariat Entraide déposera</a:t>
            </a:r>
            <a:r>
              <a:rPr lang="fr-CA" b="0" baseline="0" dirty="0"/>
              <a:t> une </a:t>
            </a:r>
            <a:r>
              <a:rPr lang="fr-CA" baseline="0" dirty="0"/>
              <a:t>parution </a:t>
            </a:r>
            <a:r>
              <a:rPr lang="fr-CA" u="none" baseline="0" dirty="0"/>
              <a:t>(courriel de sollicitation) dans </a:t>
            </a:r>
            <a:r>
              <a:rPr lang="fr-CA" i="0" u="none" baseline="0" dirty="0"/>
              <a:t>Donna</a:t>
            </a:r>
            <a:r>
              <a:rPr lang="fr-CA" u="none" baseline="0" dirty="0"/>
              <a:t> </a:t>
            </a:r>
            <a:r>
              <a:rPr lang="fr-CA" baseline="0" dirty="0"/>
              <a:t>pour donner le coup d’envoi de la sollicitation pour </a:t>
            </a:r>
            <a:r>
              <a:rPr lang="fr-CA" u="none" baseline="0" dirty="0"/>
              <a:t>la </a:t>
            </a:r>
            <a:r>
              <a:rPr lang="fr-CA" baseline="0" dirty="0"/>
              <a:t>campagne d’Entraide </a:t>
            </a:r>
            <a:r>
              <a:rPr lang="fr-CA" u="none" baseline="0" dirty="0"/>
              <a:t>de votre organisation</a:t>
            </a:r>
            <a:r>
              <a:rPr lang="fr-CA" baseline="0" dirty="0"/>
              <a:t>. Une parution TEST et une parution RAPPEL seront </a:t>
            </a:r>
            <a:r>
              <a:rPr lang="fr-CA" b="0" baseline="0" dirty="0"/>
              <a:t>également disponibles.</a:t>
            </a:r>
            <a:r>
              <a:rPr lang="fr-CA" b="1" baseline="0" dirty="0"/>
              <a:t> </a:t>
            </a:r>
          </a:p>
          <a:p>
            <a:endParaRPr lang="fr-CA" b="1" baseline="0" dirty="0"/>
          </a:p>
          <a:p>
            <a:r>
              <a:rPr lang="fr-CA" b="0" baseline="0" dirty="0"/>
              <a:t>À noter que l</a:t>
            </a:r>
            <a:r>
              <a:rPr lang="fr-CA" b="0" u="none" baseline="0" dirty="0"/>
              <a:t>es parutions des années antérieures y seront également listées.   </a:t>
            </a:r>
          </a:p>
          <a:p>
            <a:endParaRPr lang="fr-CA" strike="sngStrik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u="none" strike="noStrike" baseline="0" dirty="0"/>
              <a:t>Ces parutions comprendront, entres autres, le lien URL permettant d’accéder au formulaire de don, le code d’identification propre à chaque employé (V-XXXX-XXXX) ainsi que de l’information sur la campagne. Le code d’identification est nécessaire pour faire un don par retenue à la source.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u="none" strike="noStrik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kern="1200" dirty="0">
                <a:solidFill>
                  <a:schemeClr val="tx1"/>
                </a:solidFill>
                <a:effectLst/>
                <a:highlight>
                  <a:srgbClr val="FFFF00"/>
                </a:highlight>
                <a:latin typeface="+mn-lt"/>
                <a:ea typeface="+mn-ea"/>
                <a:cs typeface="+mn-cs"/>
              </a:rPr>
              <a:t>Nous pouvons ajouter des parutions à la demande de l’organisation. </a:t>
            </a:r>
            <a:endParaRPr lang="fr-CA" b="0" u="none" strike="noStrik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b="0" u="none" baseline="0" dirty="0"/>
              <a:t>Si des ajustements doivent être apportés au texte de la parution en raison d’une situation particulière, il faut en faire la demande au Secrétariat Entraide préalablement</a:t>
            </a:r>
            <a:r>
              <a:rPr lang="fr-CA" b="0" baseline="0" dirty="0"/>
              <a:t>.</a:t>
            </a:r>
          </a:p>
          <a:p>
            <a:pPr lvl="0"/>
            <a:endParaRPr lang="fr-CA" sz="1200" b="1" kern="1200" dirty="0">
              <a:solidFill>
                <a:schemeClr val="tx1"/>
              </a:solidFill>
              <a:effectLst/>
              <a:highlight>
                <a:srgbClr val="FFFF00"/>
              </a:highligh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kern="1200" dirty="0">
                <a:solidFill>
                  <a:schemeClr val="tx1"/>
                </a:solidFill>
                <a:effectLst/>
                <a:highlight>
                  <a:srgbClr val="FFFF00"/>
                </a:highlight>
                <a:latin typeface="+mn-lt"/>
                <a:ea typeface="+mn-ea"/>
                <a:cs typeface="+mn-cs"/>
              </a:rPr>
              <a:t>Tester l’envoi de la parution TEST en la transmettant à votre propre adresse courriel. </a:t>
            </a:r>
            <a:r>
              <a:rPr lang="fr-CA" i="0" u="none" baseline="0" dirty="0">
                <a:highlight>
                  <a:srgbClr val="FFFF00"/>
                </a:highlight>
              </a:rPr>
              <a:t>Les requêtes ne doivent pas être utilisées pour faire un envoi test. </a:t>
            </a:r>
            <a:endParaRPr lang="fr-CA" i="1" u="none" baseline="0"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kern="1200" dirty="0">
                <a:solidFill>
                  <a:schemeClr val="tx1"/>
                </a:solidFill>
                <a:effectLst/>
                <a:highlight>
                  <a:srgbClr val="FFFF00"/>
                </a:highlight>
                <a:latin typeface="+mn-lt"/>
                <a:ea typeface="+mn-ea"/>
                <a:cs typeface="+mn-cs"/>
              </a:rPr>
              <a:t>Valider le visuel et le lien URL. </a:t>
            </a:r>
            <a:endParaRPr lang="fr-CA" sz="1100" kern="1200" dirty="0">
              <a:solidFill>
                <a:schemeClr val="tx1"/>
              </a:solidFill>
              <a:effectLst/>
              <a:highlight>
                <a:srgbClr val="FFFF00"/>
              </a:highlight>
              <a:latin typeface="+mn-lt"/>
              <a:ea typeface="+mn-ea"/>
              <a:cs typeface="+mn-cs"/>
            </a:endParaRPr>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15</a:t>
            </a:fld>
            <a:endParaRPr lang="fr-CA"/>
          </a:p>
        </p:txBody>
      </p:sp>
    </p:spTree>
    <p:extLst>
      <p:ext uri="{BB962C8B-B14F-4D97-AF65-F5344CB8AC3E}">
        <p14:creationId xmlns:p14="http://schemas.microsoft.com/office/powerpoint/2010/main" val="1914153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lvl="0"/>
            <a:r>
              <a:rPr lang="fr-CA" sz="1100" b="0" i="0" u="none" baseline="0" dirty="0"/>
              <a:t>Avant d’effectuer l’envoi de la parution lors de sollicitation, la coordination de campagne devra cliquer sur « Définir les listes », ensuite choisir la requête parmi les trois choix disponibles.</a:t>
            </a:r>
            <a:endParaRPr lang="fr-CA" sz="1100" b="0" i="0" u="none" kern="1200" baseline="0" dirty="0">
              <a:solidFill>
                <a:schemeClr val="tx1"/>
              </a:solidFill>
              <a:effectLst/>
              <a:latin typeface="+mn-lt"/>
              <a:ea typeface="+mn-ea"/>
              <a:cs typeface="+mn-cs"/>
            </a:endParaRPr>
          </a:p>
          <a:p>
            <a:pPr lvl="0"/>
            <a:endParaRPr lang="fr-CA" sz="1100" b="1" i="0" u="none" kern="1200" baseline="0" dirty="0">
              <a:solidFill>
                <a:schemeClr val="tx1"/>
              </a:solidFill>
              <a:effectLst/>
              <a:latin typeface="+mn-lt"/>
              <a:ea typeface="+mn-ea"/>
              <a:cs typeface="+mn-cs"/>
            </a:endParaRPr>
          </a:p>
          <a:p>
            <a:pPr lvl="0"/>
            <a:r>
              <a:rPr lang="fr-CA" sz="1200" kern="1200" dirty="0">
                <a:solidFill>
                  <a:schemeClr val="tx1"/>
                </a:solidFill>
                <a:effectLst/>
                <a:latin typeface="+mn-lt"/>
                <a:ea typeface="+mn-ea"/>
                <a:cs typeface="+mn-cs"/>
              </a:rPr>
              <a:t>Cliquer sur la requête à utiliser. Ne pas modifier les critères de la requête sélectionnée.</a:t>
            </a:r>
            <a:endParaRPr lang="fr-CA" sz="1100" kern="1200" dirty="0">
              <a:solidFill>
                <a:schemeClr val="tx1"/>
              </a:solidFill>
              <a:effectLst/>
              <a:latin typeface="+mn-lt"/>
              <a:ea typeface="+mn-ea"/>
              <a:cs typeface="+mn-cs"/>
            </a:endParaRPr>
          </a:p>
          <a:p>
            <a:pPr lvl="0"/>
            <a:r>
              <a:rPr lang="fr-CA" sz="1200" kern="1200" dirty="0">
                <a:solidFill>
                  <a:schemeClr val="tx1"/>
                </a:solidFill>
                <a:effectLst/>
                <a:latin typeface="+mn-lt"/>
                <a:ea typeface="+mn-ea"/>
                <a:cs typeface="+mn-cs"/>
              </a:rPr>
              <a:t>Cliquer sur Exporter pour générer le fichier Excel afin de valider la liste d’envoi.</a:t>
            </a:r>
            <a:endParaRPr lang="fr-CA" sz="1100" kern="1200" dirty="0">
              <a:solidFill>
                <a:schemeClr val="tx1"/>
              </a:solidFill>
              <a:effectLst/>
              <a:latin typeface="+mn-lt"/>
              <a:ea typeface="+mn-ea"/>
              <a:cs typeface="+mn-cs"/>
            </a:endParaRPr>
          </a:p>
          <a:p>
            <a:pPr lvl="0"/>
            <a:r>
              <a:rPr lang="fr-CA" sz="1200" kern="1200" dirty="0">
                <a:solidFill>
                  <a:schemeClr val="tx1"/>
                </a:solidFill>
                <a:effectLst/>
                <a:latin typeface="+mn-lt"/>
                <a:ea typeface="+mn-ea"/>
                <a:cs typeface="+mn-cs"/>
              </a:rPr>
              <a:t>Associer la parution à la bonne liste d’envoi (requête).</a:t>
            </a:r>
            <a:endParaRPr lang="fr-CA" sz="1100" kern="1200" dirty="0">
              <a:solidFill>
                <a:schemeClr val="tx1"/>
              </a:solidFill>
              <a:effectLst/>
              <a:latin typeface="+mn-lt"/>
              <a:ea typeface="+mn-ea"/>
              <a:cs typeface="+mn-cs"/>
            </a:endParaRPr>
          </a:p>
          <a:p>
            <a:pPr lvl="0"/>
            <a:r>
              <a:rPr lang="fr-CA" sz="1200" kern="1200" dirty="0">
                <a:solidFill>
                  <a:schemeClr val="tx1"/>
                </a:solidFill>
                <a:effectLst/>
                <a:latin typeface="+mn-lt"/>
                <a:ea typeface="+mn-ea"/>
                <a:cs typeface="+mn-cs"/>
              </a:rPr>
              <a:t>Envoyer la parution.</a:t>
            </a:r>
            <a:endParaRPr lang="fr-CA" sz="1100" kern="1200" dirty="0">
              <a:solidFill>
                <a:schemeClr val="tx1"/>
              </a:solidFill>
              <a:effectLst/>
              <a:latin typeface="+mn-lt"/>
              <a:ea typeface="+mn-ea"/>
              <a:cs typeface="+mn-cs"/>
            </a:endParaRPr>
          </a:p>
          <a:p>
            <a:endParaRPr lang="fr-CA" sz="1200" b="1"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Ne pas quitter la page avant que le bouton</a:t>
            </a:r>
            <a:r>
              <a:rPr lang="fr-CA" sz="1200" b="1" kern="1200" dirty="0">
                <a:solidFill>
                  <a:schemeClr val="tx1"/>
                </a:solidFill>
                <a:effectLst/>
                <a:latin typeface="+mn-lt"/>
                <a:ea typeface="+mn-ea"/>
                <a:cs typeface="+mn-cs"/>
              </a:rPr>
              <a:t> TERMINER </a:t>
            </a:r>
            <a:r>
              <a:rPr lang="fr-CA" sz="1200" kern="1200" dirty="0">
                <a:solidFill>
                  <a:schemeClr val="tx1"/>
                </a:solidFill>
                <a:effectLst/>
                <a:latin typeface="+mn-lt"/>
                <a:ea typeface="+mn-ea"/>
                <a:cs typeface="+mn-cs"/>
              </a:rPr>
              <a:t>ne soit visible et cliquer sur celui-ci.</a:t>
            </a:r>
            <a:endParaRPr lang="fr-CA" sz="1100" kern="1200" dirty="0">
              <a:solidFill>
                <a:schemeClr val="tx1"/>
              </a:solidFill>
              <a:effectLst/>
              <a:latin typeface="+mn-lt"/>
              <a:ea typeface="+mn-ea"/>
              <a:cs typeface="+mn-cs"/>
            </a:endParaRPr>
          </a:p>
          <a:p>
            <a:endParaRPr lang="fr-CA" sz="11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Consulter les statistiques à partir du </a:t>
            </a:r>
            <a:r>
              <a:rPr lang="fr-CA" sz="1200" b="1" kern="1200" dirty="0">
                <a:solidFill>
                  <a:schemeClr val="tx1"/>
                </a:solidFill>
                <a:effectLst/>
                <a:latin typeface="+mn-lt"/>
                <a:ea typeface="+mn-ea"/>
                <a:cs typeface="+mn-cs"/>
              </a:rPr>
              <a:t>Tableau de bord</a:t>
            </a:r>
            <a:r>
              <a:rPr lang="fr-CA" sz="1200" kern="1200" dirty="0">
                <a:solidFill>
                  <a:schemeClr val="tx1"/>
                </a:solidFill>
                <a:effectLst/>
                <a:latin typeface="+mn-lt"/>
                <a:ea typeface="+mn-ea"/>
                <a:cs typeface="+mn-cs"/>
              </a:rPr>
              <a:t> en cliquant sur la fonction </a:t>
            </a:r>
            <a:r>
              <a:rPr lang="fr-CA" sz="1200" b="1" kern="1200" dirty="0">
                <a:solidFill>
                  <a:schemeClr val="tx1"/>
                </a:solidFill>
                <a:effectLst/>
                <a:latin typeface="+mn-lt"/>
                <a:ea typeface="+mn-ea"/>
                <a:cs typeface="+mn-cs"/>
              </a:rPr>
              <a:t>Statistiques</a:t>
            </a:r>
            <a:r>
              <a:rPr lang="fr-CA" sz="1200" kern="1200" dirty="0">
                <a:solidFill>
                  <a:schemeClr val="tx1"/>
                </a:solidFill>
                <a:effectLst/>
                <a:latin typeface="+mn-lt"/>
                <a:ea typeface="+mn-ea"/>
                <a:cs typeface="+mn-cs"/>
              </a:rPr>
              <a:t> sous le module </a:t>
            </a:r>
            <a:r>
              <a:rPr lang="fr-CA" sz="1200" b="1" kern="1200" dirty="0">
                <a:solidFill>
                  <a:schemeClr val="tx1"/>
                </a:solidFill>
                <a:effectLst/>
                <a:latin typeface="+mn-lt"/>
                <a:ea typeface="+mn-ea"/>
                <a:cs typeface="+mn-cs"/>
              </a:rPr>
              <a:t>INFOLETTRE</a:t>
            </a:r>
            <a:r>
              <a:rPr lang="fr-CA" sz="1200" kern="1200" dirty="0">
                <a:solidFill>
                  <a:schemeClr val="tx1"/>
                </a:solidFill>
                <a:effectLst/>
                <a:latin typeface="+mn-lt"/>
                <a:ea typeface="+mn-ea"/>
                <a:cs typeface="+mn-cs"/>
              </a:rPr>
              <a:t> pour observer l’évolution de la situation à la suite de l’envoi de la parution.</a:t>
            </a:r>
          </a:p>
          <a:p>
            <a:endParaRPr lang="fr-CA" sz="1100" kern="1200" dirty="0">
              <a:solidFill>
                <a:schemeClr val="tx1"/>
              </a:solidFill>
              <a:effectLst/>
              <a:latin typeface="+mn-lt"/>
              <a:ea typeface="+mn-ea"/>
              <a:cs typeface="+mn-cs"/>
            </a:endParaRPr>
          </a:p>
          <a:p>
            <a:pPr lvl="0"/>
            <a:r>
              <a:rPr lang="fr-CA" sz="1200" kern="1200" dirty="0">
                <a:solidFill>
                  <a:schemeClr val="tx1"/>
                </a:solidFill>
                <a:effectLst/>
                <a:latin typeface="+mn-lt"/>
                <a:ea typeface="+mn-ea"/>
                <a:cs typeface="+mn-cs"/>
              </a:rPr>
              <a:t>Déclencher l’envoi de la parution RAPPEL au moment opportun, idéalement quelques jours avant la fin de votre sollicitation. Suivre les mêmes étapes de l’envoi de la première parution, mais sélectionnez la parution RAPPEL et la requête à utiliser.</a:t>
            </a:r>
            <a:endParaRPr lang="fr-CA" sz="11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 </a:t>
            </a:r>
            <a:endParaRPr lang="fr-CA" sz="1100" kern="1200" dirty="0">
              <a:solidFill>
                <a:schemeClr val="tx1"/>
              </a:solidFill>
              <a:effectLst/>
              <a:latin typeface="+mn-lt"/>
              <a:ea typeface="+mn-ea"/>
              <a:cs typeface="+mn-cs"/>
            </a:endParaRPr>
          </a:p>
          <a:p>
            <a:pPr lvl="0"/>
            <a:r>
              <a:rPr lang="fr-CA" sz="1200" u="none" strike="noStrike" kern="1200" dirty="0">
                <a:solidFill>
                  <a:schemeClr val="tx1"/>
                </a:solidFill>
                <a:effectLst/>
                <a:latin typeface="+mn-lt"/>
                <a:ea typeface="+mn-ea"/>
                <a:cs typeface="+mn-cs"/>
              </a:rPr>
              <a:t>À noter que les membres du personnel ayant effectué un don ou sélectionné Le bouton AUCUN ne recevront pas ce rappel, puisque les sollicitations dont le statut est « Terminé » sont exclues de l’envoi lorsque cette requête est utilisée.</a:t>
            </a:r>
            <a:endParaRPr lang="fr-CA"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CA" i="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b="1" i="0" u="none" baseline="0" dirty="0"/>
              <a:t>ensuite sous Actions cliquer sur « Éditer » et sur « </a:t>
            </a:r>
            <a:r>
              <a:rPr lang="fr-CA" b="1" i="0" u="none" baseline="0" dirty="0" err="1"/>
              <a:t>Enreg</a:t>
            </a:r>
            <a:r>
              <a:rPr lang="fr-CA" b="1" i="0" u="none" baseline="0" dirty="0"/>
              <a:t>. », le bouton Exporter apparaitra, il donnera la possibilité d’exporter la liste en Excel afin de vérifier si tout le personnel s’y retrouve.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i="0" u="none" baseline="0" dirty="0"/>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16</a:t>
            </a:fld>
            <a:endParaRPr lang="fr-CA"/>
          </a:p>
        </p:txBody>
      </p:sp>
    </p:spTree>
    <p:extLst>
      <p:ext uri="{BB962C8B-B14F-4D97-AF65-F5344CB8AC3E}">
        <p14:creationId xmlns:p14="http://schemas.microsoft.com/office/powerpoint/2010/main" val="1857984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lvl="0"/>
            <a:r>
              <a:rPr lang="fr-CA" sz="1200" kern="1200" dirty="0">
                <a:solidFill>
                  <a:schemeClr val="tx1"/>
                </a:solidFill>
                <a:effectLst/>
                <a:latin typeface="+mn-lt"/>
                <a:ea typeface="+mn-ea"/>
                <a:cs typeface="+mn-cs"/>
              </a:rPr>
              <a:t>Déclencher l’envoi de la parution lors de la sollicitation.</a:t>
            </a:r>
            <a:endParaRPr lang="fr-CA" sz="1100" kern="1200" dirty="0">
              <a:solidFill>
                <a:schemeClr val="tx1"/>
              </a:solidFill>
              <a:effectLst/>
              <a:latin typeface="+mn-lt"/>
              <a:ea typeface="+mn-ea"/>
              <a:cs typeface="+mn-cs"/>
            </a:endParaRPr>
          </a:p>
          <a:p>
            <a:pPr lvl="1"/>
            <a:r>
              <a:rPr lang="fr-CA" sz="1200" kern="1200" dirty="0">
                <a:solidFill>
                  <a:schemeClr val="tx1"/>
                </a:solidFill>
                <a:effectLst/>
                <a:latin typeface="+mn-lt"/>
                <a:ea typeface="+mn-ea"/>
                <a:cs typeface="+mn-cs"/>
              </a:rPr>
              <a:t>Cliquer sur la requête à utiliser. Ne pas modifier les critères de la requête sélectionnée.</a:t>
            </a:r>
            <a:endParaRPr lang="fr-CA" sz="1100" kern="1200" dirty="0">
              <a:solidFill>
                <a:schemeClr val="tx1"/>
              </a:solidFill>
              <a:effectLst/>
              <a:latin typeface="+mn-lt"/>
              <a:ea typeface="+mn-ea"/>
              <a:cs typeface="+mn-cs"/>
            </a:endParaRPr>
          </a:p>
          <a:p>
            <a:pPr lvl="1"/>
            <a:r>
              <a:rPr lang="fr-CA" sz="1200" kern="1200" dirty="0">
                <a:solidFill>
                  <a:schemeClr val="tx1"/>
                </a:solidFill>
                <a:effectLst/>
                <a:latin typeface="+mn-lt"/>
                <a:ea typeface="+mn-ea"/>
                <a:cs typeface="+mn-cs"/>
              </a:rPr>
              <a:t>Cliquer sur Exporter pour générer le fichier Excel afin de valider la liste d’envoi.</a:t>
            </a:r>
            <a:endParaRPr lang="fr-CA" sz="1100" kern="1200" dirty="0">
              <a:solidFill>
                <a:schemeClr val="tx1"/>
              </a:solidFill>
              <a:effectLst/>
              <a:latin typeface="+mn-lt"/>
              <a:ea typeface="+mn-ea"/>
              <a:cs typeface="+mn-cs"/>
            </a:endParaRPr>
          </a:p>
          <a:p>
            <a:pPr lvl="1"/>
            <a:r>
              <a:rPr lang="fr-CA" sz="1200" kern="1200" dirty="0">
                <a:solidFill>
                  <a:schemeClr val="tx1"/>
                </a:solidFill>
                <a:effectLst/>
                <a:latin typeface="+mn-lt"/>
                <a:ea typeface="+mn-ea"/>
                <a:cs typeface="+mn-cs"/>
              </a:rPr>
              <a:t>Associer la parution à la bonne liste d’envoi (requête).</a:t>
            </a:r>
            <a:endParaRPr lang="fr-CA" sz="1100" kern="1200" dirty="0">
              <a:solidFill>
                <a:schemeClr val="tx1"/>
              </a:solidFill>
              <a:effectLst/>
              <a:latin typeface="+mn-lt"/>
              <a:ea typeface="+mn-ea"/>
              <a:cs typeface="+mn-cs"/>
            </a:endParaRPr>
          </a:p>
          <a:p>
            <a:pPr lvl="1"/>
            <a:r>
              <a:rPr lang="fr-CA" sz="1200" kern="1200" dirty="0">
                <a:solidFill>
                  <a:schemeClr val="tx1"/>
                </a:solidFill>
                <a:effectLst/>
                <a:latin typeface="+mn-lt"/>
                <a:ea typeface="+mn-ea"/>
                <a:cs typeface="+mn-cs"/>
              </a:rPr>
              <a:t>Envoyer la parution.</a:t>
            </a:r>
            <a:endParaRPr lang="fr-CA" sz="1100" kern="1200" dirty="0">
              <a:solidFill>
                <a:schemeClr val="tx1"/>
              </a:solidFill>
              <a:effectLst/>
              <a:latin typeface="+mn-lt"/>
              <a:ea typeface="+mn-ea"/>
              <a:cs typeface="+mn-cs"/>
            </a:endParaRPr>
          </a:p>
          <a:p>
            <a:r>
              <a:rPr lang="fr-CA" sz="1200" b="1" kern="1200" dirty="0">
                <a:solidFill>
                  <a:schemeClr val="tx1"/>
                </a:solidFill>
                <a:effectLst/>
                <a:latin typeface="+mn-lt"/>
                <a:ea typeface="+mn-ea"/>
                <a:cs typeface="+mn-cs"/>
              </a:rPr>
              <a:t>IMPORTANT : </a:t>
            </a:r>
            <a:r>
              <a:rPr lang="fr-CA" sz="1200" kern="1200" dirty="0">
                <a:solidFill>
                  <a:schemeClr val="tx1"/>
                </a:solidFill>
                <a:effectLst/>
                <a:latin typeface="+mn-lt"/>
                <a:ea typeface="+mn-ea"/>
                <a:cs typeface="+mn-cs"/>
              </a:rPr>
              <a:t>Ne pas quitter la page avant que le bouton</a:t>
            </a:r>
            <a:r>
              <a:rPr lang="fr-CA" sz="1200" b="1" kern="1200" dirty="0">
                <a:solidFill>
                  <a:schemeClr val="tx1"/>
                </a:solidFill>
                <a:effectLst/>
                <a:latin typeface="+mn-lt"/>
                <a:ea typeface="+mn-ea"/>
                <a:cs typeface="+mn-cs"/>
              </a:rPr>
              <a:t> TERMINER </a:t>
            </a:r>
            <a:r>
              <a:rPr lang="fr-CA" sz="1200" kern="1200" dirty="0">
                <a:solidFill>
                  <a:schemeClr val="tx1"/>
                </a:solidFill>
                <a:effectLst/>
                <a:latin typeface="+mn-lt"/>
                <a:ea typeface="+mn-ea"/>
                <a:cs typeface="+mn-cs"/>
              </a:rPr>
              <a:t>ne soit visible et cliquer sur celui-ci.</a:t>
            </a:r>
            <a:endParaRPr lang="fr-CA" sz="1100" kern="1200" dirty="0">
              <a:solidFill>
                <a:schemeClr val="tx1"/>
              </a:solidFill>
              <a:effectLst/>
              <a:latin typeface="+mn-lt"/>
              <a:ea typeface="+mn-ea"/>
              <a:cs typeface="+mn-cs"/>
            </a:endParaRPr>
          </a:p>
          <a:p>
            <a:pPr lvl="1"/>
            <a:r>
              <a:rPr lang="fr-CA" sz="1200" kern="1200" dirty="0">
                <a:solidFill>
                  <a:schemeClr val="tx1"/>
                </a:solidFill>
                <a:effectLst/>
                <a:latin typeface="+mn-lt"/>
                <a:ea typeface="+mn-ea"/>
                <a:cs typeface="+mn-cs"/>
              </a:rPr>
              <a:t>Consulter les statistiques à partir du </a:t>
            </a:r>
            <a:r>
              <a:rPr lang="fr-CA" sz="1200" b="1" kern="1200" dirty="0">
                <a:solidFill>
                  <a:schemeClr val="tx1"/>
                </a:solidFill>
                <a:effectLst/>
                <a:latin typeface="+mn-lt"/>
                <a:ea typeface="+mn-ea"/>
                <a:cs typeface="+mn-cs"/>
              </a:rPr>
              <a:t>Tableau de bord</a:t>
            </a:r>
            <a:r>
              <a:rPr lang="fr-CA" sz="1200" kern="1200" dirty="0">
                <a:solidFill>
                  <a:schemeClr val="tx1"/>
                </a:solidFill>
                <a:effectLst/>
                <a:latin typeface="+mn-lt"/>
                <a:ea typeface="+mn-ea"/>
                <a:cs typeface="+mn-cs"/>
              </a:rPr>
              <a:t> en cliquant sur la fonction </a:t>
            </a:r>
            <a:r>
              <a:rPr lang="fr-CA" sz="1200" b="1" kern="1200" dirty="0">
                <a:solidFill>
                  <a:schemeClr val="tx1"/>
                </a:solidFill>
                <a:effectLst/>
                <a:latin typeface="+mn-lt"/>
                <a:ea typeface="+mn-ea"/>
                <a:cs typeface="+mn-cs"/>
              </a:rPr>
              <a:t>Statistiques</a:t>
            </a:r>
            <a:r>
              <a:rPr lang="fr-CA" sz="1200" kern="1200" dirty="0">
                <a:solidFill>
                  <a:schemeClr val="tx1"/>
                </a:solidFill>
                <a:effectLst/>
                <a:latin typeface="+mn-lt"/>
                <a:ea typeface="+mn-ea"/>
                <a:cs typeface="+mn-cs"/>
              </a:rPr>
              <a:t> sous le module </a:t>
            </a:r>
            <a:r>
              <a:rPr lang="fr-CA" sz="1200" b="1" kern="1200" dirty="0">
                <a:solidFill>
                  <a:schemeClr val="tx1"/>
                </a:solidFill>
                <a:effectLst/>
                <a:latin typeface="+mn-lt"/>
                <a:ea typeface="+mn-ea"/>
                <a:cs typeface="+mn-cs"/>
              </a:rPr>
              <a:t>INFOLETTRE</a:t>
            </a:r>
            <a:r>
              <a:rPr lang="fr-CA" sz="1200" kern="1200" dirty="0">
                <a:solidFill>
                  <a:schemeClr val="tx1"/>
                </a:solidFill>
                <a:effectLst/>
                <a:latin typeface="+mn-lt"/>
                <a:ea typeface="+mn-ea"/>
                <a:cs typeface="+mn-cs"/>
              </a:rPr>
              <a:t> pour observer l’évolution de la situation à la suite de l’envoi de la parution.</a:t>
            </a:r>
            <a:endParaRPr lang="fr-CA" sz="1100" kern="1200" dirty="0">
              <a:solidFill>
                <a:schemeClr val="tx1"/>
              </a:solidFill>
              <a:effectLst/>
              <a:latin typeface="+mn-lt"/>
              <a:ea typeface="+mn-ea"/>
              <a:cs typeface="+mn-cs"/>
            </a:endParaRPr>
          </a:p>
          <a:p>
            <a:pPr lvl="0"/>
            <a:r>
              <a:rPr lang="fr-CA" sz="1200" kern="1200" dirty="0">
                <a:solidFill>
                  <a:schemeClr val="tx1"/>
                </a:solidFill>
                <a:effectLst/>
                <a:latin typeface="+mn-lt"/>
                <a:ea typeface="+mn-ea"/>
                <a:cs typeface="+mn-cs"/>
              </a:rPr>
              <a:t>Déclencher l’envoi de la parution RAPPEL au moment opportun, idéalement quelques jours avant la fin de votre sollicitation.</a:t>
            </a:r>
            <a:endParaRPr lang="fr-CA" sz="1100" kern="1200" dirty="0">
              <a:solidFill>
                <a:schemeClr val="tx1"/>
              </a:solidFill>
              <a:effectLst/>
              <a:latin typeface="+mn-lt"/>
              <a:ea typeface="+mn-ea"/>
              <a:cs typeface="+mn-cs"/>
            </a:endParaRPr>
          </a:p>
          <a:p>
            <a:pPr lvl="1"/>
            <a:r>
              <a:rPr lang="fr-CA" sz="1200" kern="1200" dirty="0">
                <a:solidFill>
                  <a:schemeClr val="tx1"/>
                </a:solidFill>
                <a:effectLst/>
                <a:latin typeface="+mn-lt"/>
                <a:ea typeface="+mn-ea"/>
                <a:cs typeface="+mn-cs"/>
              </a:rPr>
              <a:t>Suivre les mêmes étapes de l’envoi de la première parution, mais sélectionnez la parution RAPPEL et la requête à utiliser.</a:t>
            </a:r>
            <a:endParaRPr lang="fr-CA" sz="11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 </a:t>
            </a:r>
            <a:endParaRPr lang="fr-CA" sz="1100" kern="1200" dirty="0">
              <a:solidFill>
                <a:schemeClr val="tx1"/>
              </a:solidFill>
              <a:effectLst/>
              <a:latin typeface="+mn-lt"/>
              <a:ea typeface="+mn-ea"/>
              <a:cs typeface="+mn-cs"/>
            </a:endParaRPr>
          </a:p>
          <a:p>
            <a:pPr lvl="0"/>
            <a:r>
              <a:rPr lang="fr-CA" sz="1200" u="none" strike="noStrike" kern="1200" dirty="0">
                <a:solidFill>
                  <a:schemeClr val="tx1"/>
                </a:solidFill>
                <a:effectLst/>
                <a:latin typeface="+mn-lt"/>
                <a:ea typeface="+mn-ea"/>
                <a:cs typeface="+mn-cs"/>
              </a:rPr>
              <a:t>À noter que les membres du personnel ayant effectué un don ou sélectionné Le bouton AUCUN ne recevront pas ce rappel, puisque les sollicitations dont le statut est « Terminé » sont exclues de l’envoi lorsque cette requête est utilisée.</a:t>
            </a:r>
            <a:endParaRPr lang="fr-CA" sz="1100" kern="1200" dirty="0">
              <a:solidFill>
                <a:schemeClr val="tx1"/>
              </a:solidFill>
              <a:effectLst/>
              <a:latin typeface="+mn-lt"/>
              <a:ea typeface="+mn-ea"/>
              <a:cs typeface="+mn-cs"/>
            </a:endParaRPr>
          </a:p>
          <a:p>
            <a:endParaRPr lang="fr-CA" dirty="0"/>
          </a:p>
          <a:p>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b="1" i="0" u="none" baseline="0" dirty="0"/>
              <a:t>Pour l’envoi, la coordonnatrice et le coordonnateur devra sélectionner la parution à nouveau puis cliquer sur « Envoyer à la liste », sélectionner la liste nouvellement crée, puis cliquer sur « Envoyer ». </a:t>
            </a:r>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17</a:t>
            </a:fld>
            <a:endParaRPr lang="fr-CA"/>
          </a:p>
        </p:txBody>
      </p:sp>
    </p:spTree>
    <p:extLst>
      <p:ext uri="{BB962C8B-B14F-4D97-AF65-F5344CB8AC3E}">
        <p14:creationId xmlns:p14="http://schemas.microsoft.com/office/powerpoint/2010/main" val="1378441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baseline="0" dirty="0"/>
              <a:t>T</a:t>
            </a:r>
            <a:r>
              <a:rPr lang="fr-CA" dirty="0"/>
              <a:t>ous les dons effectués dans</a:t>
            </a:r>
            <a:r>
              <a:rPr lang="fr-CA" baseline="0" dirty="0"/>
              <a:t> </a:t>
            </a:r>
            <a:r>
              <a:rPr lang="fr-CA" i="0" baseline="0" dirty="0"/>
              <a:t>Donna</a:t>
            </a:r>
            <a:r>
              <a:rPr lang="fr-CA" baseline="0" dirty="0"/>
              <a:t> pour toutes les méthodes de paiement peuvent être consultés à partir de ce module. </a:t>
            </a:r>
            <a:r>
              <a:rPr lang="fr-CA" dirty="0"/>
              <a:t>Utilisez les </a:t>
            </a:r>
            <a:r>
              <a:rPr lang="fr-CA" b="1" dirty="0"/>
              <a:t>Filtres</a:t>
            </a:r>
            <a:r>
              <a:rPr lang="fr-CA" dirty="0"/>
              <a:t> ou </a:t>
            </a:r>
            <a:r>
              <a:rPr lang="fr-CA" b="1" dirty="0"/>
              <a:t>Re</a:t>
            </a:r>
            <a:r>
              <a:rPr lang="fr-CA" b="1" baseline="0" dirty="0"/>
              <a:t>chercher </a:t>
            </a:r>
            <a:r>
              <a:rPr lang="fr-CA" baseline="0" dirty="0"/>
              <a:t>pour trouver le don à éditer.</a:t>
            </a: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CA" baseline="0" dirty="0"/>
          </a:p>
          <a:p>
            <a:pPr lvl="0"/>
            <a:r>
              <a:rPr lang="fr-CA" sz="1200" kern="1200" dirty="0">
                <a:solidFill>
                  <a:schemeClr val="tx1"/>
                </a:solidFill>
                <a:effectLst/>
                <a:latin typeface="+mn-lt"/>
                <a:ea typeface="+mn-ea"/>
                <a:cs typeface="+mn-cs"/>
              </a:rPr>
              <a:t>S’il y a une erreur dans un don, </a:t>
            </a:r>
            <a:r>
              <a:rPr lang="fr-CA" sz="1200" b="1" kern="1200" dirty="0">
                <a:solidFill>
                  <a:schemeClr val="tx1"/>
                </a:solidFill>
                <a:effectLst/>
                <a:latin typeface="+mn-lt"/>
                <a:ea typeface="+mn-ea"/>
                <a:cs typeface="+mn-cs"/>
              </a:rPr>
              <a:t>seul le Secrétariat Entraide peut annuler ou modifier un don</a:t>
            </a:r>
            <a:r>
              <a:rPr lang="fr-CA" sz="1200" kern="1200" dirty="0">
                <a:solidFill>
                  <a:schemeClr val="tx1"/>
                </a:solidFill>
                <a:effectLst/>
                <a:latin typeface="+mn-lt"/>
                <a:ea typeface="+mn-ea"/>
                <a:cs typeface="+mn-cs"/>
              </a:rPr>
              <a:t>. Vous devez donc adresser votre demande d’annulation ou de modification au Secrétariat Entraide.</a:t>
            </a:r>
          </a:p>
          <a:p>
            <a:pPr lvl="0"/>
            <a:r>
              <a:rPr lang="fr-CA" sz="1200" kern="1200" dirty="0">
                <a:solidFill>
                  <a:schemeClr val="tx1"/>
                </a:solidFill>
                <a:effectLst/>
                <a:latin typeface="+mn-lt"/>
                <a:ea typeface="+mn-ea"/>
                <a:cs typeface="+mn-cs"/>
              </a:rPr>
              <a:t> </a:t>
            </a:r>
          </a:p>
          <a:p>
            <a:pPr lvl="0"/>
            <a:r>
              <a:rPr lang="fr-CA" sz="1200" b="1" kern="1200" dirty="0">
                <a:solidFill>
                  <a:schemeClr val="tx1"/>
                </a:solidFill>
                <a:effectLst/>
                <a:latin typeface="+mn-lt"/>
                <a:ea typeface="+mn-ea"/>
                <a:cs typeface="+mn-cs"/>
              </a:rPr>
              <a:t>Afin de préserver la confidentialité de la donatrice ou du donateur, merci de transmettre uniquement le ID du don.</a:t>
            </a:r>
            <a:r>
              <a:rPr lang="fr-CA" sz="1200" kern="1200" dirty="0">
                <a:solidFill>
                  <a:schemeClr val="tx1"/>
                </a:solidFill>
                <a:effectLst/>
                <a:latin typeface="+mn-lt"/>
                <a:ea typeface="+mn-ea"/>
                <a:cs typeface="+mn-cs"/>
              </a:rPr>
              <a:t> Le Secrétariat Entraide vous informera une fois que le traitement approprié aura été réalisé. La personne recevra un courriel lui confirmant l’annulation du don. Elle pourra alors le refaire son don selon les bons paramètres, lorsque requis.</a:t>
            </a:r>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18</a:t>
            </a:fld>
            <a:endParaRPr lang="fr-CA"/>
          </a:p>
        </p:txBody>
      </p:sp>
    </p:spTree>
    <p:extLst>
      <p:ext uri="{BB962C8B-B14F-4D97-AF65-F5344CB8AC3E}">
        <p14:creationId xmlns:p14="http://schemas.microsoft.com/office/powerpoint/2010/main" val="3240819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dirty="0"/>
              <a:t>Pour</a:t>
            </a:r>
            <a:r>
              <a:rPr lang="fr-CA" baseline="0" dirty="0"/>
              <a:t> confirmer la réception des sommes pour les dons faits par chèque ou en argent, vous devez cocher la case « Paiement reçu » une fois le dépôt effectué.</a:t>
            </a:r>
          </a:p>
          <a:p>
            <a:endParaRPr lang="fr-CA" b="1" u="sng" baseline="0" dirty="0"/>
          </a:p>
          <a:p>
            <a:r>
              <a:rPr lang="fr-CA" b="1" baseline="0" dirty="0"/>
              <a:t>Ne jamais utiliser </a:t>
            </a:r>
            <a:r>
              <a:rPr lang="fr-CA" b="1" strike="noStrike" baseline="0" dirty="0"/>
              <a:t>le bouton </a:t>
            </a:r>
            <a:r>
              <a:rPr lang="fr-CA" b="1" baseline="0" dirty="0"/>
              <a:t>Encaisser. Celui-ci est réservé à l’usage exclusif du Secrétariat Entraide.</a:t>
            </a:r>
            <a:endParaRPr lang="fr-CA" b="1" dirty="0"/>
          </a:p>
          <a:p>
            <a:endParaRPr lang="fr-CA" baseline="0" dirty="0"/>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19</a:t>
            </a:fld>
            <a:endParaRPr lang="fr-CA"/>
          </a:p>
        </p:txBody>
      </p:sp>
    </p:spTree>
    <p:extLst>
      <p:ext uri="{BB962C8B-B14F-4D97-AF65-F5344CB8AC3E}">
        <p14:creationId xmlns:p14="http://schemas.microsoft.com/office/powerpoint/2010/main" val="17561760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fontAlgn="t"/>
            <a:r>
              <a:rPr lang="fr-CA" sz="1200" b="0" i="0" kern="1200" dirty="0">
                <a:solidFill>
                  <a:schemeClr val="tx1"/>
                </a:solidFill>
                <a:effectLst/>
                <a:latin typeface="+mn-lt"/>
                <a:ea typeface="+mn-ea"/>
                <a:cs typeface="+mn-cs"/>
              </a:rPr>
              <a:t>Il est essentiel d’inscrire dans Donna, lorsqu’applicable :</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les promesses de don effectuées à l’aide d’un formulaire papier ou PDF dynamique avant la date limite prévue;</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les sommes recueillies lors de chaque activité de financement, et ce, de façon continue tout au long de la campagne.</a:t>
            </a:r>
          </a:p>
          <a:p>
            <a:pPr fontAlgn="t"/>
            <a:endParaRPr lang="fr-CA" sz="1200" b="1" i="0" kern="1200" dirty="0">
              <a:solidFill>
                <a:schemeClr val="tx1"/>
              </a:solidFill>
              <a:effectLst/>
              <a:latin typeface="+mn-lt"/>
              <a:ea typeface="+mn-ea"/>
              <a:cs typeface="+mn-cs"/>
            </a:endParaRPr>
          </a:p>
          <a:p>
            <a:pPr fontAlgn="t"/>
            <a:r>
              <a:rPr lang="fr-CA" sz="1200" b="1" i="0" kern="1200" dirty="0">
                <a:solidFill>
                  <a:schemeClr val="tx1"/>
                </a:solidFill>
                <a:effectLst/>
                <a:latin typeface="+mn-lt"/>
                <a:ea typeface="+mn-ea"/>
                <a:cs typeface="+mn-cs"/>
              </a:rPr>
              <a:t>Saisie des dons effectués à l’aide d’un formulaire papier ou PDF dynamique</a:t>
            </a:r>
          </a:p>
          <a:p>
            <a:pPr fontAlgn="t"/>
            <a:r>
              <a:rPr lang="fr-CA" sz="1200" b="0" i="0" kern="1200" dirty="0">
                <a:solidFill>
                  <a:schemeClr val="tx1"/>
                </a:solidFill>
                <a:effectLst/>
                <a:latin typeface="+mn-lt"/>
                <a:ea typeface="+mn-ea"/>
                <a:cs typeface="+mn-cs"/>
              </a:rPr>
              <a:t>Pendant la campagne, certains membres du personnel ne pourront pas utiliser Donna pour effectuer leur don. Dans ces situations exceptionnelles, un formulaire de don PDF dynamique, disponible sur le site Web d’Entraide, doit être utilisé. Ce formulaire peut notamment servir aux personnes qui n’ont pas accès à un ordinateur ou à un autre appareil électronique.</a:t>
            </a:r>
          </a:p>
          <a:p>
            <a:pPr fontAlgn="t"/>
            <a:endParaRPr lang="fr-CA"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fr-CA" sz="1200" b="0" i="0" kern="1200" dirty="0">
                <a:solidFill>
                  <a:schemeClr val="tx1"/>
                </a:solidFill>
                <a:effectLst/>
                <a:latin typeface="+mn-lt"/>
                <a:ea typeface="+mn-ea"/>
                <a:cs typeface="+mn-cs"/>
              </a:rPr>
              <a:t>Les dons recueillis à l’aide de ce formulaire doivent être saisis dans Donna par la coordination de campagne à partir du module </a:t>
            </a:r>
            <a:r>
              <a:rPr lang="fr-CA" sz="1200" b="1" i="0" kern="1200" dirty="0">
                <a:solidFill>
                  <a:schemeClr val="tx1"/>
                </a:solidFill>
                <a:effectLst/>
                <a:latin typeface="+mn-lt"/>
                <a:ea typeface="+mn-ea"/>
                <a:cs typeface="+mn-cs"/>
              </a:rPr>
              <a:t>DONS</a:t>
            </a:r>
            <a:r>
              <a:rPr lang="fr-CA" sz="1200" b="0" i="0" kern="1200" dirty="0">
                <a:solidFill>
                  <a:schemeClr val="tx1"/>
                </a:solidFill>
                <a:effectLst/>
                <a:latin typeface="+mn-lt"/>
                <a:ea typeface="+mn-ea"/>
                <a:cs typeface="+mn-cs"/>
              </a:rPr>
              <a:t>. Il est important d’effectuer cette saisie dès que possible afin de respecter les délais de traitement des services de rémunération ou les exigences liées à l’émission des reçus fiscaux pour les dons en argent ou par chèque. Si la personne a choisi la retenue à la source comme mode de paiement et que cette option n’est plus disponible dans Donna, le Secrétariat Entraide pourra procéder à la saisie du don. </a:t>
            </a:r>
            <a:r>
              <a:rPr lang="fr-CA" b="0" baseline="0" dirty="0"/>
              <a:t>Un courriel de confirmation du don lui sera transmis automatiquement.</a:t>
            </a:r>
          </a:p>
          <a:p>
            <a:pPr fontAlgn="t"/>
            <a:endParaRPr lang="fr-CA" sz="1200" b="0" i="0" kern="1200" dirty="0">
              <a:solidFill>
                <a:schemeClr val="tx1"/>
              </a:solidFill>
              <a:effectLst/>
              <a:latin typeface="+mn-lt"/>
              <a:ea typeface="+mn-ea"/>
              <a:cs typeface="+mn-cs"/>
            </a:endParaRPr>
          </a:p>
          <a:p>
            <a:pPr fontAlgn="t"/>
            <a:endParaRPr lang="fr-CA" sz="1200" b="1" i="0" kern="1200" dirty="0">
              <a:solidFill>
                <a:schemeClr val="tx1"/>
              </a:solidFill>
              <a:effectLst/>
              <a:latin typeface="+mn-lt"/>
              <a:ea typeface="+mn-ea"/>
              <a:cs typeface="+mn-cs"/>
            </a:endParaRPr>
          </a:p>
          <a:p>
            <a:pPr fontAlgn="t"/>
            <a:endParaRPr lang="fr-CA" sz="1200" b="0" i="0" kern="1200" dirty="0">
              <a:solidFill>
                <a:schemeClr val="tx1"/>
              </a:solidFill>
              <a:effectLst/>
              <a:latin typeface="+mn-lt"/>
              <a:ea typeface="+mn-ea"/>
              <a:cs typeface="+mn-cs"/>
            </a:endParaRPr>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20</a:t>
            </a:fld>
            <a:endParaRPr lang="fr-CA"/>
          </a:p>
        </p:txBody>
      </p:sp>
    </p:spTree>
    <p:extLst>
      <p:ext uri="{BB962C8B-B14F-4D97-AF65-F5344CB8AC3E}">
        <p14:creationId xmlns:p14="http://schemas.microsoft.com/office/powerpoint/2010/main" val="1604381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fontAlgn="t"/>
            <a:r>
              <a:rPr lang="fr-CA" sz="1200" b="0" i="0" kern="1200" dirty="0">
                <a:solidFill>
                  <a:schemeClr val="tx1"/>
                </a:solidFill>
                <a:effectLst/>
                <a:latin typeface="+mn-lt"/>
                <a:ea typeface="+mn-ea"/>
                <a:cs typeface="+mn-cs"/>
              </a:rPr>
              <a:t>Toujours à partir du </a:t>
            </a:r>
            <a:r>
              <a:rPr lang="fr-CA" sz="1200" b="1" i="0" kern="1200" dirty="0">
                <a:solidFill>
                  <a:schemeClr val="tx1"/>
                </a:solidFill>
                <a:effectLst/>
                <a:latin typeface="+mn-lt"/>
                <a:ea typeface="+mn-ea"/>
                <a:cs typeface="+mn-cs"/>
              </a:rPr>
              <a:t>Tableau de bord</a:t>
            </a:r>
            <a:r>
              <a:rPr lang="fr-CA" sz="1200" b="0" i="0" kern="1200" dirty="0">
                <a:solidFill>
                  <a:schemeClr val="tx1"/>
                </a:solidFill>
                <a:effectLst/>
                <a:latin typeface="+mn-lt"/>
                <a:ea typeface="+mn-ea"/>
                <a:cs typeface="+mn-cs"/>
              </a:rPr>
              <a:t>, cliquez sur </a:t>
            </a:r>
            <a:r>
              <a:rPr lang="fr-CA" sz="1200" b="1" i="0" kern="1200" dirty="0">
                <a:solidFill>
                  <a:schemeClr val="tx1"/>
                </a:solidFill>
                <a:effectLst/>
                <a:latin typeface="+mn-lt"/>
                <a:ea typeface="+mn-ea"/>
                <a:cs typeface="+mn-cs"/>
              </a:rPr>
              <a:t>Dons</a:t>
            </a:r>
            <a:r>
              <a:rPr lang="fr-CA" sz="1200" b="0" i="0" kern="1200" dirty="0">
                <a:solidFill>
                  <a:schemeClr val="tx1"/>
                </a:solidFill>
                <a:effectLst/>
                <a:latin typeface="+mn-lt"/>
                <a:ea typeface="+mn-ea"/>
                <a:cs typeface="+mn-cs"/>
              </a:rPr>
              <a:t> dans le module </a:t>
            </a:r>
            <a:r>
              <a:rPr lang="fr-CA" sz="1200" b="1" i="0" kern="1200" dirty="0">
                <a:solidFill>
                  <a:schemeClr val="tx1"/>
                </a:solidFill>
                <a:effectLst/>
                <a:latin typeface="+mn-lt"/>
                <a:ea typeface="+mn-ea"/>
                <a:cs typeface="+mn-cs"/>
              </a:rPr>
              <a:t>DONS</a:t>
            </a:r>
            <a:r>
              <a:rPr lang="fr-CA" sz="1200" b="0" i="0" kern="1200" dirty="0">
                <a:solidFill>
                  <a:schemeClr val="tx1"/>
                </a:solidFill>
                <a:effectLst/>
                <a:latin typeface="+mn-lt"/>
                <a:ea typeface="+mn-ea"/>
                <a:cs typeface="+mn-cs"/>
              </a:rPr>
              <a:t>.</a:t>
            </a:r>
          </a:p>
          <a:p>
            <a:pPr fontAlgn="t"/>
            <a:endParaRPr lang="fr-CA" sz="1200" b="0" i="0" kern="1200" dirty="0">
              <a:solidFill>
                <a:schemeClr val="tx1"/>
              </a:solidFill>
              <a:effectLst/>
              <a:latin typeface="+mn-lt"/>
              <a:ea typeface="+mn-ea"/>
              <a:cs typeface="+mn-cs"/>
            </a:endParaRPr>
          </a:p>
          <a:p>
            <a:pPr fontAlgn="t"/>
            <a:r>
              <a:rPr lang="fr-CA" sz="1200" b="0" i="0" kern="1200" dirty="0">
                <a:solidFill>
                  <a:schemeClr val="tx1"/>
                </a:solidFill>
                <a:effectLst/>
                <a:latin typeface="+mn-lt"/>
                <a:ea typeface="+mn-ea"/>
                <a:cs typeface="+mn-cs"/>
              </a:rPr>
              <a:t>Dans le champ </a:t>
            </a:r>
            <a:r>
              <a:rPr lang="fr-CA" sz="1200" b="1" i="0" kern="1200" dirty="0">
                <a:solidFill>
                  <a:schemeClr val="tx1"/>
                </a:solidFill>
                <a:effectLst/>
                <a:latin typeface="+mn-lt"/>
                <a:ea typeface="+mn-ea"/>
                <a:cs typeface="+mn-cs"/>
              </a:rPr>
              <a:t>Commentaire accompagnant votre don</a:t>
            </a:r>
            <a:r>
              <a:rPr lang="fr-CA" sz="1200" b="0" i="0" kern="1200" dirty="0">
                <a:solidFill>
                  <a:schemeClr val="tx1"/>
                </a:solidFill>
                <a:effectLst/>
                <a:latin typeface="+mn-lt"/>
                <a:ea typeface="+mn-ea"/>
                <a:cs typeface="+mn-cs"/>
              </a:rPr>
              <a:t>, indiquez :</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le nom de la personne qui a effectué la saisie;</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la date de la saisie.</a:t>
            </a:r>
          </a:p>
          <a:p>
            <a:pPr fontAlgn="t"/>
            <a:endParaRPr lang="fr-CA" sz="1200" b="0" i="0" kern="1200" dirty="0">
              <a:solidFill>
                <a:schemeClr val="tx1"/>
              </a:solidFill>
              <a:effectLst/>
              <a:latin typeface="+mn-lt"/>
              <a:ea typeface="+mn-ea"/>
              <a:cs typeface="+mn-cs"/>
            </a:endParaRPr>
          </a:p>
          <a:p>
            <a:pPr fontAlgn="t"/>
            <a:r>
              <a:rPr lang="fr-CA" sz="1200" b="0" i="0" kern="1200" dirty="0">
                <a:solidFill>
                  <a:schemeClr val="tx1"/>
                </a:solidFill>
                <a:effectLst/>
                <a:latin typeface="+mn-lt"/>
                <a:ea typeface="+mn-ea"/>
                <a:cs typeface="+mn-cs"/>
              </a:rPr>
              <a:t>Pour les dons en argent ou par chèque, ajoutez également :</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le nom de la personne qui a effectué ou effectuera le dépôt;</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la date du dépôt;</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le montant du dépôt;</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le numéro du chèque, s’il y a lieu.</a:t>
            </a:r>
          </a:p>
          <a:p>
            <a:pPr fontAlgn="t"/>
            <a:endParaRPr lang="fr-CA" sz="1200" b="0" i="0" kern="1200" dirty="0">
              <a:solidFill>
                <a:schemeClr val="tx1"/>
              </a:solidFill>
              <a:effectLst/>
              <a:latin typeface="+mn-lt"/>
              <a:ea typeface="+mn-ea"/>
              <a:cs typeface="+mn-cs"/>
            </a:endParaRPr>
          </a:p>
          <a:p>
            <a:pPr fontAlgn="t"/>
            <a:r>
              <a:rPr lang="fr-CA" sz="1200" b="0" i="0" kern="1200" dirty="0">
                <a:solidFill>
                  <a:schemeClr val="tx1"/>
                </a:solidFill>
                <a:effectLst/>
                <a:latin typeface="+mn-lt"/>
                <a:ea typeface="+mn-ea"/>
                <a:cs typeface="+mn-cs"/>
              </a:rPr>
              <a:t>Les sommes recueillies lors d’activités de financement doivent également être inscrites dans Donna. Référez-vous au guide prévu à cet effet pour connaître la procédure.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baseline="0" dirty="0"/>
              <a:t>Dans le cas où une personne vous remet de l’argent </a:t>
            </a:r>
            <a:r>
              <a:rPr lang="fr-CA" strike="noStrike" baseline="0" dirty="0"/>
              <a:t>sans vouloir être identifiée </a:t>
            </a:r>
            <a:r>
              <a:rPr lang="fr-CA" baseline="0" dirty="0"/>
              <a:t>ou sans choisir un organisme bénéficiaire vous aurez accès à la répartition par défaut. Le choix de la répartition par défaut distribuera les sommes entre les organismes selon les règles de gouvernance établies par le Comité Entraide.</a:t>
            </a:r>
            <a:endParaRPr lang="fr-CA" dirty="0"/>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21</a:t>
            </a:fld>
            <a:endParaRPr lang="fr-CA"/>
          </a:p>
        </p:txBody>
      </p:sp>
    </p:spTree>
    <p:extLst>
      <p:ext uri="{BB962C8B-B14F-4D97-AF65-F5344CB8AC3E}">
        <p14:creationId xmlns:p14="http://schemas.microsoft.com/office/powerpoint/2010/main" val="2516179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Voici les trois rapports de campagne disponibles afin de vous permettre de suivre la progression de votre campagne en temps réel </a:t>
            </a:r>
            <a:r>
              <a:rPr lang="fr-CA" sz="1200" kern="1200" dirty="0">
                <a:solidFill>
                  <a:schemeClr val="tx1"/>
                </a:solidFill>
                <a:effectLst/>
                <a:latin typeface="+mn-lt"/>
                <a:ea typeface="+mn-ea"/>
                <a:cs typeface="+mn-cs"/>
              </a:rPr>
              <a:t>en cliquant sur la fonction </a:t>
            </a:r>
            <a:r>
              <a:rPr lang="fr-CA" sz="1200" b="1" kern="1200" dirty="0">
                <a:solidFill>
                  <a:schemeClr val="tx1"/>
                </a:solidFill>
                <a:effectLst/>
                <a:latin typeface="+mn-lt"/>
                <a:ea typeface="+mn-ea"/>
                <a:cs typeface="+mn-cs"/>
              </a:rPr>
              <a:t>Liste des rapports</a:t>
            </a:r>
            <a:r>
              <a:rPr lang="fr-CA" sz="1200" kern="1200" dirty="0">
                <a:solidFill>
                  <a:schemeClr val="tx1"/>
                </a:solidFill>
                <a:effectLst/>
                <a:latin typeface="+mn-lt"/>
                <a:ea typeface="+mn-ea"/>
                <a:cs typeface="+mn-cs"/>
              </a:rPr>
              <a:t> sous le module </a:t>
            </a:r>
            <a:r>
              <a:rPr lang="fr-CA" sz="1200" b="1" kern="1200" dirty="0">
                <a:solidFill>
                  <a:schemeClr val="tx1"/>
                </a:solidFill>
                <a:effectLst/>
                <a:latin typeface="+mn-lt"/>
                <a:ea typeface="+mn-ea"/>
                <a:cs typeface="+mn-cs"/>
              </a:rPr>
              <a:t>CENTRE DE DONNÉES</a:t>
            </a:r>
            <a:r>
              <a:rPr lang="fr-CA" sz="1200" kern="1200" dirty="0">
                <a:solidFill>
                  <a:schemeClr val="tx1"/>
                </a:solidFill>
                <a:effectLst/>
                <a:latin typeface="+mn-lt"/>
                <a:ea typeface="+mn-ea"/>
                <a:cs typeface="+mn-cs"/>
              </a:rPr>
              <a:t> du </a:t>
            </a:r>
            <a:r>
              <a:rPr lang="fr-CA" sz="1200" b="1" kern="1200" dirty="0">
                <a:solidFill>
                  <a:schemeClr val="tx1"/>
                </a:solidFill>
                <a:effectLst/>
                <a:latin typeface="+mn-lt"/>
                <a:ea typeface="+mn-ea"/>
                <a:cs typeface="+mn-cs"/>
              </a:rPr>
              <a:t>Tableau de bord</a:t>
            </a:r>
            <a:r>
              <a:rPr lang="fr-CA" dirty="0"/>
              <a:t> :</a:t>
            </a:r>
            <a:br>
              <a:rPr lang="fr-CA" dirty="0"/>
            </a:br>
            <a:endParaRPr lang="fr-CA" dirty="0"/>
          </a:p>
          <a:p>
            <a:pPr marL="685800" lvl="1" indent="-228600">
              <a:buFont typeface="+mj-lt"/>
              <a:buAutoNum type="arabicPeriod"/>
            </a:pPr>
            <a:r>
              <a:rPr lang="fr-CA" dirty="0"/>
              <a:t>Rapport détaillé par organisme bénéficiaire et par méthodes de paiement</a:t>
            </a:r>
          </a:p>
          <a:p>
            <a:pPr marL="685800" lvl="1" indent="-228600">
              <a:buFont typeface="+mj-lt"/>
              <a:buAutoNum type="arabicPeriod"/>
            </a:pPr>
            <a:r>
              <a:rPr lang="fr-CA" dirty="0"/>
              <a:t>Rapport présentant le nombre de dons par méthodes de paiement et la fréquence de chacun. </a:t>
            </a:r>
            <a:r>
              <a:rPr lang="fr-CA" dirty="0">
                <a:solidFill>
                  <a:srgbClr val="1E53A3"/>
                </a:solidFill>
                <a:effectLst/>
              </a:rPr>
              <a:t>Le résultat total est également disponible. </a:t>
            </a:r>
            <a:endParaRPr lang="fr-CA" strike="noStrike" dirty="0"/>
          </a:p>
          <a:p>
            <a:pPr marL="685800" lvl="1" indent="-228600">
              <a:buFont typeface="+mj-lt"/>
              <a:buAutoNum type="arabicPeriod"/>
            </a:pPr>
            <a:r>
              <a:rPr lang="fr-CA" dirty="0"/>
              <a:t>Rapport présentant le nombre de dons ainsi que le montant total des dons</a:t>
            </a:r>
            <a:r>
              <a:rPr lang="fr-CA" strike="noStrike" baseline="0" dirty="0"/>
              <a:t> </a:t>
            </a:r>
            <a:r>
              <a:rPr lang="fr-CA" dirty="0"/>
              <a:t>par mobilisateur et mobilisatrice.</a:t>
            </a:r>
          </a:p>
          <a:p>
            <a:pPr marL="228600" indent="-228600">
              <a:buFont typeface="+mj-lt"/>
              <a:buAutoNum type="arabicPeriod"/>
            </a:pPr>
            <a:endParaRPr lang="fr-CA" dirty="0"/>
          </a:p>
          <a:p>
            <a:pPr lvl="0"/>
            <a:r>
              <a:rPr lang="fr-CA" sz="1200" kern="1200" dirty="0">
                <a:solidFill>
                  <a:schemeClr val="tx1"/>
                </a:solidFill>
                <a:effectLst/>
                <a:latin typeface="+mn-lt"/>
                <a:ea typeface="+mn-ea"/>
                <a:cs typeface="+mn-cs"/>
              </a:rPr>
              <a:t>Faire une analyse des dons afin de détecter les doublons et les dons qui semblent incorrects (ex. : Un montant très élevé par prélèvement périodique peut être inexact.). Il est important de communiquer avec la donatrice ou le donateur pour vérifier si son don correspond bien à sa volonté. </a:t>
            </a:r>
          </a:p>
          <a:p>
            <a:r>
              <a:rPr lang="fr-CA" sz="1200" kern="1200" dirty="0">
                <a:solidFill>
                  <a:schemeClr val="tx1"/>
                </a:solidFill>
                <a:effectLst/>
                <a:latin typeface="+mn-lt"/>
                <a:ea typeface="+mn-ea"/>
                <a:cs typeface="+mn-cs"/>
              </a:rPr>
              <a:t> </a:t>
            </a:r>
          </a:p>
          <a:p>
            <a:pPr lvl="0"/>
            <a:r>
              <a:rPr lang="fr-CA" sz="1200" kern="1200" dirty="0">
                <a:solidFill>
                  <a:schemeClr val="tx1"/>
                </a:solidFill>
                <a:effectLst/>
                <a:latin typeface="+mn-lt"/>
                <a:ea typeface="+mn-ea"/>
                <a:cs typeface="+mn-cs"/>
              </a:rPr>
              <a:t>À noter que le Secrétariat Entraide effectue également une veille des </a:t>
            </a:r>
            <a:r>
              <a:rPr lang="fr-CA" sz="1200" kern="1200">
                <a:solidFill>
                  <a:schemeClr val="tx1"/>
                </a:solidFill>
                <a:effectLst/>
                <a:latin typeface="+mn-lt"/>
                <a:ea typeface="+mn-ea"/>
                <a:cs typeface="+mn-cs"/>
              </a:rPr>
              <a:t>dons.</a:t>
            </a:r>
            <a:endParaRPr lang="fr-CA" b="1" dirty="0"/>
          </a:p>
          <a:p>
            <a:endParaRPr lang="fr-CA" b="1"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22</a:t>
            </a:fld>
            <a:endParaRPr lang="fr-CA"/>
          </a:p>
        </p:txBody>
      </p:sp>
    </p:spTree>
    <p:extLst>
      <p:ext uri="{BB962C8B-B14F-4D97-AF65-F5344CB8AC3E}">
        <p14:creationId xmlns:p14="http://schemas.microsoft.com/office/powerpoint/2010/main" val="39163302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E9D96-D83D-9011-B4B3-8950E11DA47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032DC86-A4D2-7814-1B04-F734743D31A1}"/>
              </a:ext>
            </a:extLst>
          </p:cNvPr>
          <p:cNvSpPr>
            <a:spLocks noGrp="1" noRot="1" noChangeAspect="1"/>
          </p:cNvSpPr>
          <p:nvPr>
            <p:ph type="sldImg"/>
          </p:nvPr>
        </p:nvSpPr>
        <p:spPr/>
        <p:txBody>
          <a:bodyPr/>
          <a:lstStyle/>
          <a:p>
            <a:endParaRPr lang="fr-CA"/>
          </a:p>
        </p:txBody>
      </p:sp>
      <p:sp>
        <p:nvSpPr>
          <p:cNvPr id="3" name="Espace réservé des notes 2">
            <a:extLst>
              <a:ext uri="{FF2B5EF4-FFF2-40B4-BE49-F238E27FC236}">
                <a16:creationId xmlns:a16="http://schemas.microsoft.com/office/drawing/2014/main" id="{DCDE0090-01DB-BC38-FF96-CB7736D34A8A}"/>
              </a:ext>
            </a:extLst>
          </p:cNvPr>
          <p:cNvSpPr>
            <a:spLocks noGrp="1"/>
          </p:cNvSpPr>
          <p:nvPr>
            <p:ph type="body" idx="1"/>
          </p:nvPr>
        </p:nvSpPr>
        <p:spPr/>
        <p:txBody>
          <a:bodyPr/>
          <a:lstStyle/>
          <a:p>
            <a:r>
              <a:rPr lang="fr-CA" b="0" baseline="0" dirty="0">
                <a:latin typeface="Calibri" panose="020F0502020204030204" pitchFamily="34" charset="0"/>
                <a:ea typeface="Calibri" panose="020F0502020204030204" pitchFamily="34" charset="0"/>
                <a:cs typeface="Calibri" panose="020F0502020204030204" pitchFamily="34" charset="0"/>
              </a:rPr>
              <a:t>La section Internet est utilisée pour assurer le suivi de la sollicitation et effectuer des dons.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CA" b="0" baseline="0" dirty="0">
                <a:latin typeface="Calibri" panose="020F0502020204030204" pitchFamily="34" charset="0"/>
                <a:ea typeface="Calibri" panose="020F0502020204030204" pitchFamily="34" charset="0"/>
                <a:cs typeface="Calibri" panose="020F0502020204030204" pitchFamily="34" charset="0"/>
              </a:rPr>
              <a:t>Cet environnement est destiné aux personnes responsables de la mobilisation </a:t>
            </a:r>
            <a:r>
              <a:rPr lang="fr-CA" sz="1200" b="0" dirty="0"/>
              <a:t>ainsi qu’aux membres du personnel sollicités.</a:t>
            </a:r>
          </a:p>
          <a:p>
            <a:endParaRPr lang="fr-CA" dirty="0"/>
          </a:p>
          <a:p>
            <a:endParaRPr lang="fr-CA" dirty="0"/>
          </a:p>
        </p:txBody>
      </p:sp>
      <p:sp>
        <p:nvSpPr>
          <p:cNvPr id="4" name="Espace réservé du numéro de diapositive 3">
            <a:extLst>
              <a:ext uri="{FF2B5EF4-FFF2-40B4-BE49-F238E27FC236}">
                <a16:creationId xmlns:a16="http://schemas.microsoft.com/office/drawing/2014/main" id="{DA80772E-050B-D43C-DB36-7C32030F7186}"/>
              </a:ext>
            </a:extLst>
          </p:cNvPr>
          <p:cNvSpPr>
            <a:spLocks noGrp="1"/>
          </p:cNvSpPr>
          <p:nvPr>
            <p:ph type="sldNum" sz="quarter" idx="5"/>
          </p:nvPr>
        </p:nvSpPr>
        <p:spPr/>
        <p:txBody>
          <a:bodyPr/>
          <a:lstStyle/>
          <a:p>
            <a:fld id="{DC501FE9-07FA-4C79-A62C-28284BAC2138}" type="slidenum">
              <a:rPr lang="fr-CA" smtClean="0"/>
              <a:t>23</a:t>
            </a:fld>
            <a:endParaRPr lang="fr-CA"/>
          </a:p>
        </p:txBody>
      </p:sp>
    </p:spTree>
    <p:extLst>
      <p:ext uri="{BB962C8B-B14F-4D97-AF65-F5344CB8AC3E}">
        <p14:creationId xmlns:p14="http://schemas.microsoft.com/office/powerpoint/2010/main" val="8555626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dirty="0"/>
              <a:t>Voici ce que voit la mobilisatrice ou le mobilisateur pour faire le suivi des sollicitations :</a:t>
            </a:r>
          </a:p>
          <a:p>
            <a:pPr marL="171707" indent="-171707">
              <a:buFont typeface="Arial" panose="020B0604020202020204" pitchFamily="34" charset="0"/>
              <a:buChar char="•"/>
            </a:pPr>
            <a:r>
              <a:rPr lang="fr-CA" dirty="0"/>
              <a:t>le statut (est-ce que la personne a fermé ou non son formulaire de don);</a:t>
            </a:r>
          </a:p>
          <a:p>
            <a:pPr marL="171707" indent="-171707">
              <a:buFont typeface="Arial" panose="020B0604020202020204" pitchFamily="34" charset="0"/>
              <a:buChar char="•"/>
            </a:pPr>
            <a:r>
              <a:rPr lang="fr-CA" dirty="0"/>
              <a:t>la zone commentaires.</a:t>
            </a:r>
          </a:p>
          <a:p>
            <a:endParaRPr lang="fr-CA" dirty="0"/>
          </a:p>
          <a:p>
            <a:r>
              <a:rPr lang="fr-CA" dirty="0"/>
              <a:t>La coordination de campagne aura accès aux commentaires inscrits par les mobilisatrices et les mobilisateurs</a:t>
            </a:r>
            <a:r>
              <a:rPr lang="fr-CA" baseline="0" dirty="0"/>
              <a:t>. En fonction des commentaires, des personnes sur le terrain lors de la mobilisation, le statut pourra alors être modifié (fermé/ouvert) par la coordination de campagne. </a:t>
            </a:r>
            <a:endParaRPr lang="fr-CA" dirty="0"/>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24</a:t>
            </a:fld>
            <a:endParaRPr lang="fr-CA"/>
          </a:p>
        </p:txBody>
      </p:sp>
    </p:spTree>
    <p:extLst>
      <p:ext uri="{BB962C8B-B14F-4D97-AF65-F5344CB8AC3E}">
        <p14:creationId xmlns:p14="http://schemas.microsoft.com/office/powerpoint/2010/main" val="6884636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dirty="0"/>
              <a:t>Lors de l’envoi de la parution (courriel de sollicitation),</a:t>
            </a:r>
            <a:r>
              <a:rPr lang="fr-CA" baseline="0" dirty="0"/>
              <a:t> le personnel qui utilisera le </a:t>
            </a:r>
            <a:r>
              <a:rPr lang="fr-CA" u="none" baseline="0" dirty="0"/>
              <a:t>lien URL disponible dans la parution </a:t>
            </a:r>
            <a:r>
              <a:rPr lang="fr-CA" baseline="0" dirty="0"/>
              <a:t>sera dirigé vers cette page.</a:t>
            </a:r>
          </a:p>
          <a:p>
            <a:endParaRPr lang="fr-CA" baseline="0" dirty="0"/>
          </a:p>
          <a:p>
            <a:r>
              <a:rPr lang="fr-CA" baseline="0" dirty="0"/>
              <a:t>La personne sollicitée n’aura qu’à cliquer sur le bouton </a:t>
            </a:r>
            <a:r>
              <a:rPr lang="fr-CA" b="1" baseline="0" dirty="0"/>
              <a:t>FAIRE UN DON </a:t>
            </a:r>
            <a:r>
              <a:rPr lang="fr-CA" baseline="0" dirty="0"/>
              <a:t>afin d’accéder au formulaire de don.</a:t>
            </a:r>
          </a:p>
          <a:p>
            <a:endParaRPr lang="fr-CA" baseline="0" dirty="0"/>
          </a:p>
          <a:p>
            <a:pPr defTabSz="933172">
              <a:defRPr/>
            </a:pPr>
            <a:r>
              <a:rPr lang="fr-CA" baseline="0" dirty="0"/>
              <a:t>À partir du bandeau bleu, les membres du personnel pourront consulter d’autres informations à propos de la campagne et des organismes bénéficiaires d’Entraide. </a:t>
            </a:r>
            <a:endParaRPr lang="fr-CA" u="sng" baseline="0" dirty="0"/>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25</a:t>
            </a:fld>
            <a:endParaRPr lang="fr-CA"/>
          </a:p>
        </p:txBody>
      </p:sp>
    </p:spTree>
    <p:extLst>
      <p:ext uri="{BB962C8B-B14F-4D97-AF65-F5344CB8AC3E}">
        <p14:creationId xmlns:p14="http://schemas.microsoft.com/office/powerpoint/2010/main" val="9056441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b="1" dirty="0"/>
              <a:t>Pour avoir accès à </a:t>
            </a:r>
            <a:r>
              <a:rPr lang="fr-CA" b="1" u="none" dirty="0"/>
              <a:t>la retenue</a:t>
            </a:r>
            <a:r>
              <a:rPr lang="fr-CA" b="1" u="none" baseline="0" dirty="0"/>
              <a:t> à la source comme méthode de paiement, le code d’identification (V-XXXX-XXXX) est obligatoire.</a:t>
            </a:r>
          </a:p>
          <a:p>
            <a:endParaRPr lang="fr-CA" b="1" baseline="0" dirty="0"/>
          </a:p>
          <a:p>
            <a:r>
              <a:rPr lang="fr-CA" baseline="0" dirty="0"/>
              <a:t>D’autres méthodes de paiements sont disponibles par exemple la</a:t>
            </a:r>
            <a:r>
              <a:rPr lang="fr-CA" b="0" baseline="0" dirty="0"/>
              <a:t> carte de crédit. </a:t>
            </a:r>
            <a:endParaRPr lang="fr-CA" baseline="0" dirty="0"/>
          </a:p>
          <a:p>
            <a:endParaRPr lang="fr-CA" baseline="0" dirty="0"/>
          </a:p>
          <a:p>
            <a:r>
              <a:rPr lang="fr-CA" sz="1200" b="1" kern="1200" dirty="0">
                <a:solidFill>
                  <a:schemeClr val="tx1"/>
                </a:solidFill>
                <a:effectLst/>
                <a:latin typeface="+mn-lt"/>
                <a:ea typeface="+mn-ea"/>
                <a:cs typeface="+mn-cs"/>
              </a:rPr>
              <a:t>RAPPEL : </a:t>
            </a:r>
            <a:r>
              <a:rPr lang="fr-CA" sz="1200" kern="1200" dirty="0">
                <a:solidFill>
                  <a:schemeClr val="tx1"/>
                </a:solidFill>
                <a:effectLst/>
                <a:latin typeface="+mn-lt"/>
                <a:ea typeface="+mn-ea"/>
                <a:cs typeface="+mn-cs"/>
              </a:rPr>
              <a:t>Pour que le bouton </a:t>
            </a:r>
            <a:r>
              <a:rPr lang="fr-CA" sz="1200" b="1" kern="1200" dirty="0">
                <a:solidFill>
                  <a:schemeClr val="tx1"/>
                </a:solidFill>
                <a:effectLst/>
                <a:latin typeface="+mn-lt"/>
                <a:ea typeface="+mn-ea"/>
                <a:cs typeface="+mn-cs"/>
              </a:rPr>
              <a:t>AUCUN</a:t>
            </a:r>
            <a:r>
              <a:rPr lang="fr-CA" sz="1200" kern="1200" dirty="0">
                <a:solidFill>
                  <a:schemeClr val="tx1"/>
                </a:solidFill>
                <a:effectLst/>
                <a:latin typeface="+mn-lt"/>
                <a:ea typeface="+mn-ea"/>
                <a:cs typeface="+mn-cs"/>
              </a:rPr>
              <a:t> s’affiche dans les options de montant de don de l’employé, deux conditions doivent être rencontrées, soit :</a:t>
            </a:r>
          </a:p>
          <a:p>
            <a:pPr lvl="2"/>
            <a:r>
              <a:rPr lang="fr-CA" sz="1200" kern="1200" dirty="0">
                <a:solidFill>
                  <a:schemeClr val="tx1"/>
                </a:solidFill>
                <a:effectLst/>
                <a:latin typeface="+mn-lt"/>
                <a:ea typeface="+mn-ea"/>
                <a:cs typeface="+mn-cs"/>
              </a:rPr>
              <a:t>1) la personne est dans la liste de sollicitation;</a:t>
            </a:r>
          </a:p>
          <a:p>
            <a:pPr lvl="2"/>
            <a:r>
              <a:rPr lang="fr-CA" sz="1200" kern="1200" dirty="0">
                <a:solidFill>
                  <a:schemeClr val="tx1"/>
                </a:solidFill>
                <a:effectLst/>
                <a:latin typeface="+mn-lt"/>
                <a:ea typeface="+mn-ea"/>
                <a:cs typeface="+mn-cs"/>
              </a:rPr>
              <a:t>2) la personne a saisi son code d’identification.</a:t>
            </a:r>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26</a:t>
            </a:fld>
            <a:endParaRPr lang="fr-CA"/>
          </a:p>
        </p:txBody>
      </p:sp>
    </p:spTree>
    <p:extLst>
      <p:ext uri="{BB962C8B-B14F-4D97-AF65-F5344CB8AC3E}">
        <p14:creationId xmlns:p14="http://schemas.microsoft.com/office/powerpoint/2010/main" val="13109299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Lorsqu’une personne effectue un don, elle choisit la</a:t>
            </a:r>
            <a:r>
              <a:rPr lang="fr-CA" baseline="0" dirty="0"/>
              <a:t> méthode de paiement, la fréquence ainsi que la répartition. Il est possible de </a:t>
            </a:r>
            <a:r>
              <a:rPr lang="fr-CA" dirty="0"/>
              <a:t>donner à un ou </a:t>
            </a:r>
            <a:r>
              <a:rPr lang="fr-CA" u="none" baseline="0" dirty="0"/>
              <a:t>plusieurs </a:t>
            </a:r>
            <a:r>
              <a:rPr lang="fr-CA" u="none" dirty="0">
                <a:solidFill>
                  <a:schemeClr val="accent6"/>
                </a:solidFill>
              </a:rPr>
              <a:t>des</a:t>
            </a:r>
            <a:r>
              <a:rPr lang="fr-CA" u="none" dirty="0"/>
              <a:t> organismes </a:t>
            </a:r>
            <a:r>
              <a:rPr lang="fr-CA" dirty="0"/>
              <a:t>bénéficiaires de la campagne en </a:t>
            </a:r>
            <a:r>
              <a:rPr lang="fr-CA" baseline="0" dirty="0"/>
              <a:t>une seule opération. </a:t>
            </a:r>
            <a:r>
              <a:rPr lang="fr-CA" dirty="0"/>
              <a:t>Pour faciliter la répartition, le montant restant à distribuer s’affiche. </a:t>
            </a:r>
            <a:endParaRPr lang="fr-CA" baseline="0" dirty="0"/>
          </a:p>
          <a:p>
            <a:endParaRPr lang="fr-CA" baseline="0" dirty="0"/>
          </a:p>
          <a:p>
            <a:r>
              <a:rPr lang="fr-CA" b="0" u="none" baseline="0" dirty="0"/>
              <a:t>Dans le cas d’un don périodique, le montant saisi sera celui qui sera prélevé chaque période et non le montant total du don.</a:t>
            </a:r>
          </a:p>
          <a:p>
            <a:endParaRPr lang="fr-CA" baseline="0" dirty="0"/>
          </a:p>
          <a:p>
            <a:pPr algn="l"/>
            <a:endParaRPr lang="fr-CA" baseline="0" dirty="0"/>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27</a:t>
            </a:fld>
            <a:endParaRPr lang="fr-CA"/>
          </a:p>
        </p:txBody>
      </p:sp>
    </p:spTree>
    <p:extLst>
      <p:ext uri="{BB962C8B-B14F-4D97-AF65-F5344CB8AC3E}">
        <p14:creationId xmlns:p14="http://schemas.microsoft.com/office/powerpoint/2010/main" val="38321247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dirty="0"/>
              <a:t>Une confirmation apparaît à l’écran lorsque le don est complété. Une confirmation est également transmise par courriel à la donatrice ou au donateur avec le détail de son don. </a:t>
            </a:r>
          </a:p>
          <a:p>
            <a:endParaRPr lang="fr-CA" baseline="0" dirty="0"/>
          </a:p>
          <a:p>
            <a:r>
              <a:rPr lang="fr-CA" dirty="0"/>
              <a:t>Par souci</a:t>
            </a:r>
            <a:r>
              <a:rPr lang="fr-CA" baseline="0" dirty="0"/>
              <a:t> de sécurité, l</a:t>
            </a:r>
            <a:r>
              <a:rPr lang="fr-CA" dirty="0"/>
              <a:t>a déconnexion s’effectue automatique</a:t>
            </a:r>
            <a:r>
              <a:rPr lang="fr-CA" baseline="0" dirty="0"/>
              <a:t>ment après 30 secondes.</a:t>
            </a:r>
          </a:p>
          <a:p>
            <a:endParaRPr lang="fr-CA" baseline="0" dirty="0"/>
          </a:p>
          <a:p>
            <a:r>
              <a:rPr lang="fr-CA" baseline="0" dirty="0"/>
              <a:t>Dans l’exemple que nous avons ici, le don a été fait par retenue à la source. Le message est ajusté selon la méthode de</a:t>
            </a:r>
            <a:r>
              <a:rPr lang="fr-CA" b="0" baseline="0" dirty="0"/>
              <a:t> paiement</a:t>
            </a:r>
            <a:r>
              <a:rPr lang="fr-CA" baseline="0" dirty="0"/>
              <a:t>. </a:t>
            </a:r>
            <a:endParaRPr lang="fr-CA" dirty="0"/>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28</a:t>
            </a:fld>
            <a:endParaRPr lang="fr-CA"/>
          </a:p>
        </p:txBody>
      </p:sp>
    </p:spTree>
    <p:extLst>
      <p:ext uri="{BB962C8B-B14F-4D97-AF65-F5344CB8AC3E}">
        <p14:creationId xmlns:p14="http://schemas.microsoft.com/office/powerpoint/2010/main" val="27775153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Accue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90916"/>
            <a:ext cx="12191999" cy="2035125"/>
          </a:xfrm>
        </p:spPr>
        <p:txBody>
          <a:bodyPr anchor="b">
            <a:normAutofit/>
          </a:bodyPr>
          <a:lstStyle>
            <a:lvl1pPr algn="ctr">
              <a:defRPr sz="6000" b="0">
                <a:latin typeface="+mn-lt"/>
              </a:defRPr>
            </a:lvl1pPr>
          </a:lstStyle>
          <a:p>
            <a:r>
              <a:rPr lang="fr-FR" dirty="0"/>
              <a:t>MODIFIEZ LE STYLE DU TITRE</a:t>
            </a:r>
            <a:endParaRPr lang="en-US" dirty="0"/>
          </a:p>
        </p:txBody>
      </p:sp>
      <p:sp>
        <p:nvSpPr>
          <p:cNvPr id="3" name="Subtitle 2"/>
          <p:cNvSpPr>
            <a:spLocks noGrp="1"/>
          </p:cNvSpPr>
          <p:nvPr>
            <p:ph type="subTitle" idx="1" hasCustomPrompt="1"/>
          </p:nvPr>
        </p:nvSpPr>
        <p:spPr>
          <a:xfrm>
            <a:off x="2874202" y="2144439"/>
            <a:ext cx="6443594" cy="1655762"/>
          </a:xfrm>
        </p:spPr>
        <p:txBody>
          <a:bodyPr>
            <a:normAutofit/>
          </a:bodyPr>
          <a:lstStyle>
            <a:lvl1pPr marL="0" indent="0" algn="ctr">
              <a:buNone/>
              <a:defRPr sz="40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MODIFIER LE STYLE DES SOUS-TITRES DU MASQUE</a:t>
            </a:r>
            <a:endParaRPr lang="en-US" dirty="0"/>
          </a:p>
        </p:txBody>
      </p:sp>
    </p:spTree>
    <p:extLst>
      <p:ext uri="{BB962C8B-B14F-4D97-AF65-F5344CB8AC3E}">
        <p14:creationId xmlns:p14="http://schemas.microsoft.com/office/powerpoint/2010/main" val="16974403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Diapositive de titre">
    <p:bg>
      <p:bgPr>
        <a:blipFill dpi="0" rotWithShape="1">
          <a:blip r:embed="rId2">
            <a:alphaModFix amt="94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1199536"/>
            <a:ext cx="12191999" cy="2035125"/>
          </a:xfrm>
        </p:spPr>
        <p:txBody>
          <a:bodyPr anchor="b">
            <a:normAutofit/>
          </a:bodyPr>
          <a:lstStyle>
            <a:lvl1pPr algn="ctr">
              <a:defRPr sz="6000" b="0">
                <a:latin typeface="+mn-lt"/>
              </a:defRPr>
            </a:lvl1pPr>
          </a:lstStyle>
          <a:p>
            <a:r>
              <a:rPr lang="fr-FR" dirty="0"/>
              <a:t>MODIFIEZ LE STYLE DU TITRE</a:t>
            </a:r>
            <a:endParaRPr lang="en-US" dirty="0"/>
          </a:p>
        </p:txBody>
      </p:sp>
      <p:sp>
        <p:nvSpPr>
          <p:cNvPr id="3" name="Subtitle 2"/>
          <p:cNvSpPr>
            <a:spLocks noGrp="1"/>
          </p:cNvSpPr>
          <p:nvPr>
            <p:ph type="subTitle" idx="1" hasCustomPrompt="1"/>
          </p:nvPr>
        </p:nvSpPr>
        <p:spPr>
          <a:xfrm>
            <a:off x="2874202" y="3434891"/>
            <a:ext cx="6443594" cy="1655762"/>
          </a:xfrm>
        </p:spPr>
        <p:txBody>
          <a:bodyPr>
            <a:normAutofit/>
          </a:bodyPr>
          <a:lstStyle>
            <a:lvl1pPr marL="0" indent="0" algn="ctr">
              <a:buNone/>
              <a:defRPr sz="40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MODIFIER LE STYLE DES SOUS-TITRES DU MASQUE</a:t>
            </a:r>
            <a:endParaRPr lang="en-US" dirty="0"/>
          </a:p>
        </p:txBody>
      </p:sp>
    </p:spTree>
    <p:extLst>
      <p:ext uri="{BB962C8B-B14F-4D97-AF65-F5344CB8AC3E}">
        <p14:creationId xmlns:p14="http://schemas.microsoft.com/office/powerpoint/2010/main" val="2664340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fr-FR" dirty="0"/>
              <a:t>MODIFIEZ LE STYLE DU TITRE</a:t>
            </a:r>
            <a:endParaRPr lang="en-US" dirty="0"/>
          </a:p>
        </p:txBody>
      </p:sp>
      <p:sp>
        <p:nvSpPr>
          <p:cNvPr id="3" name="Content Placeholder 2"/>
          <p:cNvSpPr>
            <a:spLocks noGrp="1"/>
          </p:cNvSpPr>
          <p:nvPr>
            <p:ph idx="1"/>
          </p:nvPr>
        </p:nvSpPr>
        <p:spPr>
          <a:xfrm>
            <a:off x="838200" y="1875321"/>
            <a:ext cx="10515600" cy="4351338"/>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2184390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796414"/>
            <a:ext cx="10515600" cy="550605"/>
          </a:xfrm>
        </p:spPr>
        <p:txBody>
          <a:bodyPr anchor="b">
            <a:normAutofit/>
          </a:bodyPr>
          <a:lstStyle>
            <a:lvl1pPr>
              <a:defRPr sz="3600"/>
            </a:lvl1pPr>
          </a:lstStyle>
          <a:p>
            <a:r>
              <a:rPr lang="fr-FR" dirty="0"/>
              <a:t>MODIFIEZ LE STYLE DU TITRE</a:t>
            </a:r>
            <a:endParaRPr lang="en-US" dirty="0"/>
          </a:p>
        </p:txBody>
      </p:sp>
      <p:sp>
        <p:nvSpPr>
          <p:cNvPr id="3" name="Text Placeholder 2"/>
          <p:cNvSpPr>
            <a:spLocks noGrp="1"/>
          </p:cNvSpPr>
          <p:nvPr>
            <p:ph type="body" idx="1"/>
          </p:nvPr>
        </p:nvSpPr>
        <p:spPr>
          <a:xfrm>
            <a:off x="831850" y="1858298"/>
            <a:ext cx="10515600" cy="3352800"/>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Tree>
    <p:extLst>
      <p:ext uri="{BB962C8B-B14F-4D97-AF65-F5344CB8AC3E}">
        <p14:creationId xmlns:p14="http://schemas.microsoft.com/office/powerpoint/2010/main" val="3981195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fr-FR" dirty="0"/>
              <a:t>MODIFIEZ LE STYLE DU TITRE</a:t>
            </a:r>
            <a:endParaRPr lang="en-US" dirty="0"/>
          </a:p>
        </p:txBody>
      </p:sp>
      <p:sp>
        <p:nvSpPr>
          <p:cNvPr id="3" name="Content Placeholder 2"/>
          <p:cNvSpPr>
            <a:spLocks noGrp="1"/>
          </p:cNvSpPr>
          <p:nvPr>
            <p:ph sz="half" idx="1" hasCustomPrompt="1"/>
          </p:nvPr>
        </p:nvSpPr>
        <p:spPr>
          <a:xfrm>
            <a:off x="838200" y="1825625"/>
            <a:ext cx="5181600" cy="4351338"/>
          </a:xfrm>
        </p:spPr>
        <p:txBody>
          <a:bodyPr/>
          <a:lstStyle>
            <a:lvl1pPr>
              <a:defRPr/>
            </a:lvl1pPr>
          </a:lstStyle>
          <a:p>
            <a:pPr lvl="0"/>
            <a:r>
              <a:rPr lang="fr-FR" dirty="0"/>
              <a:t>Modifier les styles </a:t>
            </a:r>
            <a:br>
              <a:rPr lang="fr-FR" dirty="0"/>
            </a:br>
            <a:r>
              <a:rPr lang="fr-FR" dirty="0"/>
              <a:t>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Content Placeholder 3"/>
          <p:cNvSpPr>
            <a:spLocks noGrp="1"/>
          </p:cNvSpPr>
          <p:nvPr>
            <p:ph sz="half" idx="2" hasCustomPrompt="1"/>
          </p:nvPr>
        </p:nvSpPr>
        <p:spPr>
          <a:xfrm>
            <a:off x="6172200" y="1825625"/>
            <a:ext cx="5181600" cy="4351338"/>
          </a:xfrm>
        </p:spPr>
        <p:txBody>
          <a:bodyPr/>
          <a:lstStyle>
            <a:lvl1pPr>
              <a:defRPr/>
            </a:lvl1pPr>
          </a:lstStyle>
          <a:p>
            <a:pPr lvl="0"/>
            <a:r>
              <a:rPr lang="fr-FR" dirty="0"/>
              <a:t>Modifier les styles </a:t>
            </a:r>
            <a:br>
              <a:rPr lang="fr-FR" dirty="0"/>
            </a:br>
            <a:r>
              <a:rPr lang="fr-FR" dirty="0"/>
              <a:t>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3642292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u avec légen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629265"/>
            <a:ext cx="3932237" cy="1002890"/>
          </a:xfrm>
        </p:spPr>
        <p:txBody>
          <a:bodyPr anchor="b"/>
          <a:lstStyle>
            <a:lvl1pPr>
              <a:defRPr sz="3200">
                <a:solidFill>
                  <a:schemeClr val="accent2"/>
                </a:solidFill>
              </a:defRPr>
            </a:lvl1pPr>
          </a:lstStyle>
          <a:p>
            <a:r>
              <a:rPr lang="fr-FR" dirty="0"/>
              <a:t>Modifiez </a:t>
            </a:r>
            <a:br>
              <a:rPr lang="fr-FR" dirty="0"/>
            </a:br>
            <a:r>
              <a:rPr lang="fr-FR" dirty="0"/>
              <a:t>le style du titre</a:t>
            </a:r>
            <a:endParaRPr lang="en-US" dirty="0"/>
          </a:p>
        </p:txBody>
      </p:sp>
      <p:sp>
        <p:nvSpPr>
          <p:cNvPr id="3" name="Content Placeholder 2"/>
          <p:cNvSpPr>
            <a:spLocks noGrp="1"/>
          </p:cNvSpPr>
          <p:nvPr>
            <p:ph idx="1" hasCustomPrompt="1"/>
          </p:nvPr>
        </p:nvSpPr>
        <p:spPr>
          <a:xfrm>
            <a:off x="5183188" y="1936955"/>
            <a:ext cx="5504477" cy="330364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fr-FR" dirty="0"/>
              <a:t>Modifier les styles </a:t>
            </a:r>
            <a:br>
              <a:rPr lang="fr-FR" dirty="0"/>
            </a:br>
            <a:r>
              <a:rPr lang="fr-FR" dirty="0"/>
              <a:t>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Text Placeholder 3"/>
          <p:cNvSpPr>
            <a:spLocks noGrp="1"/>
          </p:cNvSpPr>
          <p:nvPr>
            <p:ph type="body" sz="half" idx="2" hasCustomPrompt="1"/>
          </p:nvPr>
        </p:nvSpPr>
        <p:spPr>
          <a:xfrm>
            <a:off x="839788" y="1936954"/>
            <a:ext cx="3932237" cy="3310323"/>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Modifier les styles </a:t>
            </a:r>
            <a:br>
              <a:rPr lang="fr-FR" dirty="0"/>
            </a:br>
            <a:r>
              <a:rPr lang="fr-FR" dirty="0"/>
              <a:t>du texte du masque</a:t>
            </a:r>
          </a:p>
        </p:txBody>
      </p:sp>
    </p:spTree>
    <p:extLst>
      <p:ext uri="{BB962C8B-B14F-4D97-AF65-F5344CB8AC3E}">
        <p14:creationId xmlns:p14="http://schemas.microsoft.com/office/powerpoint/2010/main" val="3339734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Image avec légen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382250"/>
            <a:ext cx="3932237" cy="1263445"/>
          </a:xfrm>
        </p:spPr>
        <p:txBody>
          <a:bodyPr anchor="b"/>
          <a:lstStyle>
            <a:lvl1pPr>
              <a:defRPr sz="3200">
                <a:solidFill>
                  <a:schemeClr val="accent2"/>
                </a:solidFill>
              </a:defRPr>
            </a:lvl1pPr>
          </a:lstStyle>
          <a:p>
            <a:r>
              <a:rPr lang="fr-FR" dirty="0"/>
              <a:t>Modifiez </a:t>
            </a:r>
            <a:br>
              <a:rPr lang="fr-FR" dirty="0"/>
            </a:br>
            <a:r>
              <a:rPr lang="fr-FR" dirty="0"/>
              <a:t>le style du titre</a:t>
            </a:r>
            <a:endParaRPr lang="en-US" dirty="0"/>
          </a:p>
        </p:txBody>
      </p:sp>
      <p:sp>
        <p:nvSpPr>
          <p:cNvPr id="3" name="Picture Placeholder 2"/>
          <p:cNvSpPr>
            <a:spLocks noGrp="1" noChangeAspect="1"/>
          </p:cNvSpPr>
          <p:nvPr>
            <p:ph type="pic" idx="1"/>
          </p:nvPr>
        </p:nvSpPr>
        <p:spPr>
          <a:xfrm>
            <a:off x="5183188" y="1907458"/>
            <a:ext cx="4462257" cy="3460956"/>
          </a:xfrm>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hasCustomPrompt="1"/>
          </p:nvPr>
        </p:nvSpPr>
        <p:spPr>
          <a:xfrm>
            <a:off x="839788" y="1937459"/>
            <a:ext cx="3932237" cy="3311014"/>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Modifier les styles </a:t>
            </a:r>
            <a:br>
              <a:rPr lang="fr-FR" dirty="0"/>
            </a:br>
            <a:r>
              <a:rPr lang="fr-FR" dirty="0"/>
              <a:t>du texte du masque</a:t>
            </a:r>
          </a:p>
        </p:txBody>
      </p:sp>
    </p:spTree>
    <p:extLst>
      <p:ext uri="{BB962C8B-B14F-4D97-AF65-F5344CB8AC3E}">
        <p14:creationId xmlns:p14="http://schemas.microsoft.com/office/powerpoint/2010/main" val="485855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mpara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602428"/>
            <a:ext cx="10515600" cy="405531"/>
          </a:xfrm>
        </p:spPr>
        <p:txBody>
          <a:bodyPr>
            <a:normAutofit/>
          </a:bodyPr>
          <a:lstStyle>
            <a:lvl1pPr>
              <a:defRPr sz="3600">
                <a:latin typeface="+mn-lt"/>
              </a:defRPr>
            </a:lvl1pPr>
          </a:lstStyle>
          <a:p>
            <a:r>
              <a:rPr lang="fr-FR" dirty="0"/>
              <a:t>MODIFIEZ LE STYLE DU TITRE</a:t>
            </a:r>
            <a:endParaRPr lang="en-US" dirty="0"/>
          </a:p>
        </p:txBody>
      </p:sp>
      <p:sp>
        <p:nvSpPr>
          <p:cNvPr id="3" name="Text Placeholder 2"/>
          <p:cNvSpPr>
            <a:spLocks noGrp="1"/>
          </p:cNvSpPr>
          <p:nvPr>
            <p:ph type="body" idx="1" hasCustomPrompt="1"/>
          </p:nvPr>
        </p:nvSpPr>
        <p:spPr>
          <a:xfrm>
            <a:off x="839789" y="1364071"/>
            <a:ext cx="5157787" cy="823912"/>
          </a:xfrm>
        </p:spPr>
        <p:txBody>
          <a:bodyPr anchor="b"/>
          <a:lstStyle>
            <a:lvl1pPr marL="0" indent="0">
              <a:lnSpc>
                <a:spcPct val="100000"/>
              </a:lnSpc>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a:t>
            </a:r>
            <a:br>
              <a:rPr lang="fr-FR" dirty="0"/>
            </a:br>
            <a:r>
              <a:rPr lang="fr-FR" dirty="0"/>
              <a:t>du texte du masque</a:t>
            </a:r>
          </a:p>
        </p:txBody>
      </p:sp>
      <p:sp>
        <p:nvSpPr>
          <p:cNvPr id="4" name="Content Placeholder 3"/>
          <p:cNvSpPr>
            <a:spLocks noGrp="1"/>
          </p:cNvSpPr>
          <p:nvPr>
            <p:ph sz="half" idx="2" hasCustomPrompt="1"/>
          </p:nvPr>
        </p:nvSpPr>
        <p:spPr>
          <a:xfrm>
            <a:off x="839789" y="2544096"/>
            <a:ext cx="5157787" cy="3067667"/>
          </a:xfrm>
        </p:spPr>
        <p:txBody>
          <a:bodyPr>
            <a:normAutofit/>
          </a:bodyPr>
          <a:lstStyle>
            <a:lvl1pPr>
              <a:buClr>
                <a:schemeClr val="accent1"/>
              </a:buClr>
              <a:defRPr sz="2400"/>
            </a:lvl1pPr>
            <a:lvl2pPr>
              <a:buClr>
                <a:schemeClr val="accent1"/>
              </a:buClr>
              <a:defRPr sz="2000"/>
            </a:lvl2pPr>
            <a:lvl3pPr>
              <a:buClr>
                <a:schemeClr val="accent1"/>
              </a:buClr>
              <a:defRPr sz="1800"/>
            </a:lvl3pPr>
            <a:lvl4pPr>
              <a:buClr>
                <a:schemeClr val="accent1"/>
              </a:buClr>
              <a:defRPr sz="1600"/>
            </a:lvl4pPr>
            <a:lvl5pPr>
              <a:buClr>
                <a:schemeClr val="accent1"/>
              </a:buClr>
              <a:defRPr sz="1600"/>
            </a:lvl5pPr>
          </a:lstStyle>
          <a:p>
            <a:pPr lvl="0"/>
            <a:r>
              <a:rPr lang="fr-FR" dirty="0"/>
              <a:t>Modifier les styles </a:t>
            </a:r>
            <a:br>
              <a:rPr lang="fr-FR" dirty="0"/>
            </a:br>
            <a:r>
              <a:rPr lang="fr-FR" dirty="0"/>
              <a:t>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Text Placeholder 4"/>
          <p:cNvSpPr>
            <a:spLocks noGrp="1"/>
          </p:cNvSpPr>
          <p:nvPr>
            <p:ph type="body" sz="quarter" idx="3" hasCustomPrompt="1"/>
          </p:nvPr>
        </p:nvSpPr>
        <p:spPr>
          <a:xfrm>
            <a:off x="6172201" y="1364071"/>
            <a:ext cx="5183188" cy="823912"/>
          </a:xfrm>
        </p:spPr>
        <p:txBody>
          <a:bodyPr anchor="b"/>
          <a:lstStyle>
            <a:lvl1pPr marL="0" indent="0">
              <a:lnSpc>
                <a:spcPct val="100000"/>
              </a:lnSpc>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a:t>
            </a:r>
            <a:br>
              <a:rPr lang="fr-FR" dirty="0"/>
            </a:br>
            <a:r>
              <a:rPr lang="fr-FR" dirty="0"/>
              <a:t>du texte du masque</a:t>
            </a:r>
          </a:p>
        </p:txBody>
      </p:sp>
      <p:sp>
        <p:nvSpPr>
          <p:cNvPr id="10" name="Content Placeholder 3"/>
          <p:cNvSpPr>
            <a:spLocks noGrp="1"/>
          </p:cNvSpPr>
          <p:nvPr>
            <p:ph sz="half" idx="13" hasCustomPrompt="1"/>
          </p:nvPr>
        </p:nvSpPr>
        <p:spPr>
          <a:xfrm>
            <a:off x="6196013" y="2527042"/>
            <a:ext cx="5157787" cy="3067667"/>
          </a:xfrm>
        </p:spPr>
        <p:txBody>
          <a:bodyPr>
            <a:normAutofit/>
          </a:bodyPr>
          <a:lstStyle>
            <a:lvl1pPr>
              <a:buClr>
                <a:schemeClr val="accent1"/>
              </a:buClr>
              <a:defRPr sz="2400"/>
            </a:lvl1pPr>
            <a:lvl2pPr>
              <a:buClr>
                <a:schemeClr val="accent1"/>
              </a:buClr>
              <a:defRPr sz="2000"/>
            </a:lvl2pPr>
            <a:lvl3pPr>
              <a:buClr>
                <a:schemeClr val="accent1"/>
              </a:buClr>
              <a:defRPr sz="1800"/>
            </a:lvl3pPr>
            <a:lvl4pPr>
              <a:buClr>
                <a:schemeClr val="accent1"/>
              </a:buClr>
              <a:defRPr sz="1600"/>
            </a:lvl4pPr>
            <a:lvl5pPr>
              <a:buClr>
                <a:schemeClr val="accent1"/>
              </a:buClr>
              <a:defRPr sz="1600"/>
            </a:lvl5pPr>
          </a:lstStyle>
          <a:p>
            <a:pPr lvl="0"/>
            <a:r>
              <a:rPr lang="fr-FR" dirty="0"/>
              <a:t>Modifier les styles </a:t>
            </a:r>
            <a:br>
              <a:rPr lang="fr-FR" dirty="0"/>
            </a:br>
            <a:r>
              <a:rPr lang="fr-FR" dirty="0"/>
              <a:t>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3761593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Titre seu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fr-FR" dirty="0"/>
              <a:t>MODIFIEZ LE STYLE DU TITRE</a:t>
            </a:r>
            <a:endParaRPr lang="en-US" dirty="0"/>
          </a:p>
        </p:txBody>
      </p:sp>
    </p:spTree>
    <p:extLst>
      <p:ext uri="{BB962C8B-B14F-4D97-AF65-F5344CB8AC3E}">
        <p14:creationId xmlns:p14="http://schemas.microsoft.com/office/powerpoint/2010/main" val="2026330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06245"/>
            <a:ext cx="10515600" cy="550607"/>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2235510819"/>
      </p:ext>
    </p:extLst>
  </p:cSld>
  <p:clrMap bg1="lt1" tx1="dk1" bg2="lt2" tx2="dk2" accent1="accent1" accent2="accent2" accent3="accent3" accent4="accent4" accent5="accent5" accent6="accent6" hlink="hlink" folHlink="folHlink"/>
  <p:sldLayoutIdLst>
    <p:sldLayoutId id="2147483671" r:id="rId1"/>
    <p:sldLayoutId id="2147483680" r:id="rId2"/>
    <p:sldLayoutId id="2147483672" r:id="rId3"/>
    <p:sldLayoutId id="2147483673" r:id="rId4"/>
    <p:sldLayoutId id="2147483674" r:id="rId5"/>
    <p:sldLayoutId id="2147483678" r:id="rId6"/>
    <p:sldLayoutId id="2147483679" r:id="rId7"/>
    <p:sldLayoutId id="2147483665" r:id="rId8"/>
    <p:sldLayoutId id="2147483682" r:id="rId9"/>
  </p:sldLayoutIdLst>
  <p:txStyles>
    <p:title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35.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16DC10FA-4DEE-7D13-FA57-1B2567F7B905}"/>
              </a:ext>
            </a:extLst>
          </p:cNvPr>
          <p:cNvSpPr>
            <a:spLocks noGrp="1"/>
          </p:cNvSpPr>
          <p:nvPr>
            <p:ph type="ctrTitle"/>
          </p:nvPr>
        </p:nvSpPr>
        <p:spPr/>
        <p:txBody>
          <a:bodyPr>
            <a:normAutofit/>
          </a:bodyPr>
          <a:lstStyle/>
          <a:p>
            <a:r>
              <a:rPr lang="fr-CA" sz="4800" b="1" dirty="0">
                <a:solidFill>
                  <a:srgbClr val="314F6C"/>
                </a:solidFill>
              </a:rPr>
              <a:t>DÉMONSTRATION</a:t>
            </a:r>
            <a:endParaRPr lang="fr-CA" dirty="0">
              <a:solidFill>
                <a:srgbClr val="314F6C"/>
              </a:solidFill>
            </a:endParaRPr>
          </a:p>
        </p:txBody>
      </p:sp>
      <p:sp>
        <p:nvSpPr>
          <p:cNvPr id="6" name="Sous-titre 2">
            <a:extLst>
              <a:ext uri="{FF2B5EF4-FFF2-40B4-BE49-F238E27FC236}">
                <a16:creationId xmlns:a16="http://schemas.microsoft.com/office/drawing/2014/main" id="{306C136F-EFE0-FF03-43A8-0A4C2A1A1026}"/>
              </a:ext>
            </a:extLst>
          </p:cNvPr>
          <p:cNvSpPr>
            <a:spLocks noGrp="1"/>
          </p:cNvSpPr>
          <p:nvPr>
            <p:ph type="subTitle" idx="1"/>
          </p:nvPr>
        </p:nvSpPr>
        <p:spPr/>
        <p:txBody>
          <a:bodyPr/>
          <a:lstStyle/>
          <a:p>
            <a:r>
              <a:rPr lang="fr-CA" dirty="0"/>
              <a:t>DE LA PLATEFORME DONNA</a:t>
            </a:r>
            <a:endParaRPr lang="fr-CA" dirty="0">
              <a:solidFill>
                <a:srgbClr val="588F84"/>
              </a:solidFill>
            </a:endParaRPr>
          </a:p>
        </p:txBody>
      </p:sp>
      <p:pic>
        <p:nvPicPr>
          <p:cNvPr id="7" name="Image 6" descr="Une image contenant Graphique, logo, Police, graphisme&#10;&#10;Le contenu généré par l’IA peut être incorrect.">
            <a:extLst>
              <a:ext uri="{FF2B5EF4-FFF2-40B4-BE49-F238E27FC236}">
                <a16:creationId xmlns:a16="http://schemas.microsoft.com/office/drawing/2014/main" id="{9A50F557-1451-81F8-3E3A-4CC76A8967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03059" y="3517430"/>
            <a:ext cx="4385881" cy="1521491"/>
          </a:xfrm>
          <a:prstGeom prst="rect">
            <a:avLst/>
          </a:prstGeom>
        </p:spPr>
      </p:pic>
    </p:spTree>
    <p:extLst>
      <p:ext uri="{BB962C8B-B14F-4D97-AF65-F5344CB8AC3E}">
        <p14:creationId xmlns:p14="http://schemas.microsoft.com/office/powerpoint/2010/main" val="3961294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E2DD788-8A41-0428-AAD4-C7F42EB1D066}"/>
              </a:ext>
            </a:extLst>
          </p:cNvPr>
          <p:cNvSpPr>
            <a:spLocks noGrp="1"/>
          </p:cNvSpPr>
          <p:nvPr>
            <p:ph type="ctrTitle"/>
          </p:nvPr>
        </p:nvSpPr>
        <p:spPr>
          <a:xfrm>
            <a:off x="0" y="984844"/>
            <a:ext cx="12191999" cy="2035125"/>
          </a:xfrm>
        </p:spPr>
        <p:txBody>
          <a:bodyPr>
            <a:normAutofit/>
          </a:bodyPr>
          <a:lstStyle/>
          <a:p>
            <a:r>
              <a:rPr lang="fr-CA" sz="4800" b="1" dirty="0"/>
              <a:t>SECTION EXTRANET:</a:t>
            </a:r>
          </a:p>
        </p:txBody>
      </p:sp>
      <p:sp>
        <p:nvSpPr>
          <p:cNvPr id="5" name="Sous-titre 4">
            <a:extLst>
              <a:ext uri="{FF2B5EF4-FFF2-40B4-BE49-F238E27FC236}">
                <a16:creationId xmlns:a16="http://schemas.microsoft.com/office/drawing/2014/main" id="{79667DF3-247B-791B-FF15-9178A643F671}"/>
              </a:ext>
            </a:extLst>
          </p:cNvPr>
          <p:cNvSpPr>
            <a:spLocks noGrp="1"/>
          </p:cNvSpPr>
          <p:nvPr>
            <p:ph type="subTitle" idx="1"/>
          </p:nvPr>
        </p:nvSpPr>
        <p:spPr>
          <a:xfrm>
            <a:off x="2874202" y="3220199"/>
            <a:ext cx="6443594" cy="1655762"/>
          </a:xfrm>
        </p:spPr>
        <p:txBody>
          <a:bodyPr>
            <a:noAutofit/>
          </a:bodyPr>
          <a:lstStyle/>
          <a:p>
            <a:r>
              <a:rPr lang="fr-CA" dirty="0"/>
              <a:t>POUR LA GESTION DE LA CAMPAGNE</a:t>
            </a:r>
          </a:p>
        </p:txBody>
      </p:sp>
    </p:spTree>
    <p:extLst>
      <p:ext uri="{BB962C8B-B14F-4D97-AF65-F5344CB8AC3E}">
        <p14:creationId xmlns:p14="http://schemas.microsoft.com/office/powerpoint/2010/main" val="3037430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E9D94B1-53D2-9498-2C13-E75256A61F0C}"/>
              </a:ext>
            </a:extLst>
          </p:cNvPr>
          <p:cNvPicPr>
            <a:picLocks noChangeAspect="1"/>
          </p:cNvPicPr>
          <p:nvPr/>
        </p:nvPicPr>
        <p:blipFill>
          <a:blip r:embed="rId4"/>
          <a:stretch>
            <a:fillRect/>
          </a:stretch>
        </p:blipFill>
        <p:spPr>
          <a:xfrm>
            <a:off x="2453458" y="1545112"/>
            <a:ext cx="7272384" cy="4358148"/>
          </a:xfrm>
          <a:prstGeom prst="rect">
            <a:avLst/>
          </a:prstGeom>
        </p:spPr>
      </p:pic>
      <p:sp>
        <p:nvSpPr>
          <p:cNvPr id="6" name="Titre 3">
            <a:extLst>
              <a:ext uri="{FF2B5EF4-FFF2-40B4-BE49-F238E27FC236}">
                <a16:creationId xmlns:a16="http://schemas.microsoft.com/office/drawing/2014/main" id="{670F49DF-B982-53A8-4FA1-C21D63A4B0F8}"/>
              </a:ext>
            </a:extLst>
          </p:cNvPr>
          <p:cNvSpPr txBox="1">
            <a:spLocks/>
          </p:cNvSpPr>
          <p:nvPr/>
        </p:nvSpPr>
        <p:spPr>
          <a:xfrm>
            <a:off x="831850" y="7964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SE CONNECTER À L’EXTRANET</a:t>
            </a:r>
          </a:p>
        </p:txBody>
      </p:sp>
    </p:spTree>
    <p:extLst>
      <p:ext uri="{BB962C8B-B14F-4D97-AF65-F5344CB8AC3E}">
        <p14:creationId xmlns:p14="http://schemas.microsoft.com/office/powerpoint/2010/main" val="2788437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3">
            <a:extLst>
              <a:ext uri="{FF2B5EF4-FFF2-40B4-BE49-F238E27FC236}">
                <a16:creationId xmlns:a16="http://schemas.microsoft.com/office/drawing/2014/main" id="{735ED69C-EFCB-EC13-6ABC-8F6241B370CC}"/>
              </a:ext>
            </a:extLst>
          </p:cNvPr>
          <p:cNvSpPr txBox="1">
            <a:spLocks/>
          </p:cNvSpPr>
          <p:nvPr/>
        </p:nvSpPr>
        <p:spPr>
          <a:xfrm>
            <a:off x="831850" y="7964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AUTHENTIFICATION MULTIFACTEUR</a:t>
            </a:r>
          </a:p>
        </p:txBody>
      </p:sp>
      <p:pic>
        <p:nvPicPr>
          <p:cNvPr id="5" name="Image 4">
            <a:extLst>
              <a:ext uri="{FF2B5EF4-FFF2-40B4-BE49-F238E27FC236}">
                <a16:creationId xmlns:a16="http://schemas.microsoft.com/office/drawing/2014/main" id="{46DC165C-ACB0-349F-64CE-EC66562B8A15}"/>
              </a:ext>
            </a:extLst>
          </p:cNvPr>
          <p:cNvPicPr>
            <a:picLocks noChangeAspect="1"/>
          </p:cNvPicPr>
          <p:nvPr/>
        </p:nvPicPr>
        <p:blipFill>
          <a:blip r:embed="rId4"/>
          <a:stretch>
            <a:fillRect/>
          </a:stretch>
        </p:blipFill>
        <p:spPr>
          <a:xfrm>
            <a:off x="1665478" y="1482425"/>
            <a:ext cx="7774357" cy="4579161"/>
          </a:xfrm>
          <a:prstGeom prst="rect">
            <a:avLst/>
          </a:prstGeom>
        </p:spPr>
      </p:pic>
    </p:spTree>
    <p:extLst>
      <p:ext uri="{BB962C8B-B14F-4D97-AF65-F5344CB8AC3E}">
        <p14:creationId xmlns:p14="http://schemas.microsoft.com/office/powerpoint/2010/main" val="702618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43CBB7C-7123-D53E-FEBE-9644CA501788}"/>
              </a:ext>
            </a:extLst>
          </p:cNvPr>
          <p:cNvPicPr>
            <a:picLocks noChangeAspect="1"/>
          </p:cNvPicPr>
          <p:nvPr/>
        </p:nvPicPr>
        <p:blipFill>
          <a:blip r:embed="rId3"/>
          <a:srcRect t="18963"/>
          <a:stretch>
            <a:fillRect/>
          </a:stretch>
        </p:blipFill>
        <p:spPr>
          <a:xfrm>
            <a:off x="2094540" y="1648820"/>
            <a:ext cx="7708366" cy="4260366"/>
          </a:xfrm>
          <a:prstGeom prst="rect">
            <a:avLst/>
          </a:prstGeom>
        </p:spPr>
      </p:pic>
      <p:sp>
        <p:nvSpPr>
          <p:cNvPr id="6" name="Titre 3">
            <a:extLst>
              <a:ext uri="{FF2B5EF4-FFF2-40B4-BE49-F238E27FC236}">
                <a16:creationId xmlns:a16="http://schemas.microsoft.com/office/drawing/2014/main" id="{01351BE8-C1A7-F266-35E5-164B9FE135A3}"/>
              </a:ext>
            </a:extLst>
          </p:cNvPr>
          <p:cNvSpPr txBox="1">
            <a:spLocks/>
          </p:cNvSpPr>
          <p:nvPr/>
        </p:nvSpPr>
        <p:spPr>
          <a:xfrm>
            <a:off x="984250" y="9488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TABLEAU DE BORD</a:t>
            </a:r>
          </a:p>
        </p:txBody>
      </p:sp>
    </p:spTree>
    <p:extLst>
      <p:ext uri="{BB962C8B-B14F-4D97-AF65-F5344CB8AC3E}">
        <p14:creationId xmlns:p14="http://schemas.microsoft.com/office/powerpoint/2010/main" val="2087624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56C7978F-2E14-43D4-4EBD-A03189913586}"/>
              </a:ext>
            </a:extLst>
          </p:cNvPr>
          <p:cNvSpPr>
            <a:spLocks noGrp="1"/>
          </p:cNvSpPr>
          <p:nvPr>
            <p:ph type="subTitle" idx="1"/>
          </p:nvPr>
        </p:nvSpPr>
        <p:spPr/>
        <p:txBody>
          <a:bodyPr/>
          <a:lstStyle/>
          <a:p>
            <a:endParaRPr lang="fr-CA" dirty="0"/>
          </a:p>
        </p:txBody>
      </p:sp>
      <p:pic>
        <p:nvPicPr>
          <p:cNvPr id="4" name="Image 3">
            <a:extLst>
              <a:ext uri="{FF2B5EF4-FFF2-40B4-BE49-F238E27FC236}">
                <a16:creationId xmlns:a16="http://schemas.microsoft.com/office/drawing/2014/main" id="{47F29702-694E-02AE-4D99-182BF070717B}"/>
              </a:ext>
            </a:extLst>
          </p:cNvPr>
          <p:cNvPicPr>
            <a:picLocks noChangeAspect="1"/>
          </p:cNvPicPr>
          <p:nvPr/>
        </p:nvPicPr>
        <p:blipFill>
          <a:blip r:embed="rId3"/>
          <a:stretch>
            <a:fillRect/>
          </a:stretch>
        </p:blipFill>
        <p:spPr>
          <a:xfrm>
            <a:off x="880602" y="1734670"/>
            <a:ext cx="10430793" cy="3854859"/>
          </a:xfrm>
          <a:prstGeom prst="rect">
            <a:avLst/>
          </a:prstGeom>
        </p:spPr>
      </p:pic>
      <p:sp>
        <p:nvSpPr>
          <p:cNvPr id="5" name="Titre 3">
            <a:extLst>
              <a:ext uri="{FF2B5EF4-FFF2-40B4-BE49-F238E27FC236}">
                <a16:creationId xmlns:a16="http://schemas.microsoft.com/office/drawing/2014/main" id="{317AA547-0B5B-75B3-4429-13221216AACB}"/>
              </a:ext>
            </a:extLst>
          </p:cNvPr>
          <p:cNvSpPr txBox="1">
            <a:spLocks/>
          </p:cNvSpPr>
          <p:nvPr/>
        </p:nvSpPr>
        <p:spPr>
          <a:xfrm>
            <a:off x="984250" y="9488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TABLEAU DE BORD (SUITE)</a:t>
            </a:r>
          </a:p>
        </p:txBody>
      </p:sp>
    </p:spTree>
    <p:extLst>
      <p:ext uri="{BB962C8B-B14F-4D97-AF65-F5344CB8AC3E}">
        <p14:creationId xmlns:p14="http://schemas.microsoft.com/office/powerpoint/2010/main" val="1071082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du contenu 9">
            <a:extLst>
              <a:ext uri="{FF2B5EF4-FFF2-40B4-BE49-F238E27FC236}">
                <a16:creationId xmlns:a16="http://schemas.microsoft.com/office/drawing/2014/main" id="{22DC475A-B5EA-9B87-D1A0-6FC9C987995F}"/>
              </a:ext>
            </a:extLst>
          </p:cNvPr>
          <p:cNvPicPr>
            <a:picLocks noGrp="1" noChangeAspect="1"/>
          </p:cNvPicPr>
          <p:nvPr>
            <p:ph sz="half" idx="1"/>
          </p:nvPr>
        </p:nvPicPr>
        <p:blipFill>
          <a:blip r:embed="rId3"/>
          <a:stretch>
            <a:fillRect/>
          </a:stretch>
        </p:blipFill>
        <p:spPr>
          <a:xfrm>
            <a:off x="1080487" y="1731408"/>
            <a:ext cx="2343150" cy="676275"/>
          </a:xfrm>
          <a:prstGeom prst="rect">
            <a:avLst/>
          </a:prstGeom>
        </p:spPr>
      </p:pic>
      <p:pic>
        <p:nvPicPr>
          <p:cNvPr id="4" name="Espace réservé du contenu 10">
            <a:extLst>
              <a:ext uri="{FF2B5EF4-FFF2-40B4-BE49-F238E27FC236}">
                <a16:creationId xmlns:a16="http://schemas.microsoft.com/office/drawing/2014/main" id="{903CB142-E473-BCD1-738A-5B08B7ACB7D7}"/>
              </a:ext>
            </a:extLst>
          </p:cNvPr>
          <p:cNvPicPr>
            <a:picLocks noChangeAspect="1"/>
          </p:cNvPicPr>
          <p:nvPr/>
        </p:nvPicPr>
        <p:blipFill>
          <a:blip r:embed="rId4"/>
          <a:srcRect t="17257"/>
          <a:stretch>
            <a:fillRect/>
          </a:stretch>
        </p:blipFill>
        <p:spPr>
          <a:xfrm>
            <a:off x="4856198" y="1578329"/>
            <a:ext cx="7031002" cy="4370730"/>
          </a:xfrm>
          <a:prstGeom prst="rect">
            <a:avLst/>
          </a:prstGeom>
        </p:spPr>
      </p:pic>
      <p:sp>
        <p:nvSpPr>
          <p:cNvPr id="8" name="Titre 3">
            <a:extLst>
              <a:ext uri="{FF2B5EF4-FFF2-40B4-BE49-F238E27FC236}">
                <a16:creationId xmlns:a16="http://schemas.microsoft.com/office/drawing/2014/main" id="{92FC594A-E812-D6F5-5030-FC77976F30F5}"/>
              </a:ext>
            </a:extLst>
          </p:cNvPr>
          <p:cNvSpPr txBox="1">
            <a:spLocks/>
          </p:cNvSpPr>
          <p:nvPr/>
        </p:nvSpPr>
        <p:spPr>
          <a:xfrm>
            <a:off x="984250" y="9488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STATISTIQUES D’IMPORTATION</a:t>
            </a:r>
          </a:p>
        </p:txBody>
      </p:sp>
      <p:cxnSp>
        <p:nvCxnSpPr>
          <p:cNvPr id="2" name="Connecteur droit avec flèche 1">
            <a:extLst>
              <a:ext uri="{FF2B5EF4-FFF2-40B4-BE49-F238E27FC236}">
                <a16:creationId xmlns:a16="http://schemas.microsoft.com/office/drawing/2014/main" id="{E1F25AF5-A709-B7A0-95C7-11CDE2DC544E}"/>
              </a:ext>
            </a:extLst>
          </p:cNvPr>
          <p:cNvCxnSpPr>
            <a:cxnSpLocks/>
          </p:cNvCxnSpPr>
          <p:nvPr/>
        </p:nvCxnSpPr>
        <p:spPr>
          <a:xfrm>
            <a:off x="3423637" y="1987562"/>
            <a:ext cx="1432561"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3163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A3547B7-D142-86AA-701E-1454288A8AB3}"/>
              </a:ext>
            </a:extLst>
          </p:cNvPr>
          <p:cNvPicPr>
            <a:picLocks noChangeAspect="1"/>
          </p:cNvPicPr>
          <p:nvPr/>
        </p:nvPicPr>
        <p:blipFill>
          <a:blip r:embed="rId3"/>
          <a:srcRect r="14002"/>
          <a:stretch>
            <a:fillRect/>
          </a:stretch>
        </p:blipFill>
        <p:spPr>
          <a:xfrm>
            <a:off x="913318" y="1909683"/>
            <a:ext cx="2246742" cy="717869"/>
          </a:xfrm>
          <a:prstGeom prst="rect">
            <a:avLst/>
          </a:prstGeom>
        </p:spPr>
      </p:pic>
      <p:pic>
        <p:nvPicPr>
          <p:cNvPr id="7" name="Image 6">
            <a:extLst>
              <a:ext uri="{FF2B5EF4-FFF2-40B4-BE49-F238E27FC236}">
                <a16:creationId xmlns:a16="http://schemas.microsoft.com/office/drawing/2014/main" id="{D5856300-D205-61FB-66E4-E52984C7B7A4}"/>
              </a:ext>
            </a:extLst>
          </p:cNvPr>
          <p:cNvPicPr>
            <a:picLocks noChangeAspect="1"/>
          </p:cNvPicPr>
          <p:nvPr/>
        </p:nvPicPr>
        <p:blipFill>
          <a:blip r:embed="rId4"/>
          <a:srcRect b="4807"/>
          <a:stretch>
            <a:fillRect/>
          </a:stretch>
        </p:blipFill>
        <p:spPr>
          <a:xfrm>
            <a:off x="4404821" y="1949037"/>
            <a:ext cx="7576509" cy="4000490"/>
          </a:xfrm>
          <a:prstGeom prst="rect">
            <a:avLst/>
          </a:prstGeom>
        </p:spPr>
      </p:pic>
      <p:cxnSp>
        <p:nvCxnSpPr>
          <p:cNvPr id="2" name="Connecteur droit avec flèche 1">
            <a:extLst>
              <a:ext uri="{FF2B5EF4-FFF2-40B4-BE49-F238E27FC236}">
                <a16:creationId xmlns:a16="http://schemas.microsoft.com/office/drawing/2014/main" id="{0BB7E6CD-FB55-1798-0C35-AF41451060B6}"/>
              </a:ext>
            </a:extLst>
          </p:cNvPr>
          <p:cNvCxnSpPr>
            <a:cxnSpLocks/>
          </p:cNvCxnSpPr>
          <p:nvPr/>
        </p:nvCxnSpPr>
        <p:spPr>
          <a:xfrm>
            <a:off x="3160060" y="2204017"/>
            <a:ext cx="1276633"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93B2FEA6-2ABC-9D29-C6D7-F60B9DAE257A}"/>
              </a:ext>
            </a:extLst>
          </p:cNvPr>
          <p:cNvSpPr>
            <a:spLocks noGrp="1"/>
          </p:cNvSpPr>
          <p:nvPr>
            <p:ph type="title"/>
          </p:nvPr>
        </p:nvSpPr>
        <p:spPr>
          <a:xfrm>
            <a:off x="642258" y="805543"/>
            <a:ext cx="11266714" cy="551310"/>
          </a:xfrm>
        </p:spPr>
        <p:txBody>
          <a:bodyPr>
            <a:normAutofit fontScale="90000"/>
          </a:bodyPr>
          <a:lstStyle/>
          <a:p>
            <a:r>
              <a:rPr lang="fr-CA" dirty="0"/>
              <a:t>MODIFICATION DU PROFIL D’UN UTILISATEUR</a:t>
            </a:r>
            <a:br>
              <a:rPr lang="fr-CA" dirty="0">
                <a:solidFill>
                  <a:srgbClr val="588F84"/>
                </a:solidFill>
              </a:rPr>
            </a:br>
            <a:endParaRPr lang="fr-CA" dirty="0"/>
          </a:p>
        </p:txBody>
      </p:sp>
    </p:spTree>
    <p:extLst>
      <p:ext uri="{BB962C8B-B14F-4D97-AF65-F5344CB8AC3E}">
        <p14:creationId xmlns:p14="http://schemas.microsoft.com/office/powerpoint/2010/main" val="854146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8E43D-163D-017A-7194-0CAE4694B14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16910E5-1197-D9A3-9E0D-2F4A83568B68}"/>
              </a:ext>
            </a:extLst>
          </p:cNvPr>
          <p:cNvSpPr>
            <a:spLocks noGrp="1"/>
          </p:cNvSpPr>
          <p:nvPr>
            <p:ph type="title"/>
          </p:nvPr>
        </p:nvSpPr>
        <p:spPr>
          <a:xfrm>
            <a:off x="642258" y="805543"/>
            <a:ext cx="11266714" cy="551310"/>
          </a:xfrm>
        </p:spPr>
        <p:txBody>
          <a:bodyPr>
            <a:normAutofit fontScale="90000"/>
          </a:bodyPr>
          <a:lstStyle/>
          <a:p>
            <a:r>
              <a:rPr lang="fr-CA" dirty="0"/>
              <a:t>MODIFICATION DU PROFIL D’UN UTILISATEUR (SUITE)</a:t>
            </a:r>
            <a:br>
              <a:rPr lang="fr-CA" dirty="0">
                <a:solidFill>
                  <a:srgbClr val="588F84"/>
                </a:solidFill>
              </a:rPr>
            </a:br>
            <a:endParaRPr lang="fr-CA" dirty="0"/>
          </a:p>
        </p:txBody>
      </p:sp>
      <p:pic>
        <p:nvPicPr>
          <p:cNvPr id="5" name="Espace réservé du contenu 3">
            <a:extLst>
              <a:ext uri="{FF2B5EF4-FFF2-40B4-BE49-F238E27FC236}">
                <a16:creationId xmlns:a16="http://schemas.microsoft.com/office/drawing/2014/main" id="{C1791DD4-0061-0328-4A7D-C1EEBDCDE4F6}"/>
              </a:ext>
            </a:extLst>
          </p:cNvPr>
          <p:cNvPicPr>
            <a:picLocks noGrp="1" noChangeAspect="1"/>
          </p:cNvPicPr>
          <p:nvPr>
            <p:ph sz="half" idx="1"/>
          </p:nvPr>
        </p:nvPicPr>
        <p:blipFill rotWithShape="1">
          <a:blip r:embed="rId3"/>
          <a:srcRect b="36251"/>
          <a:stretch>
            <a:fillRect/>
          </a:stretch>
        </p:blipFill>
        <p:spPr>
          <a:xfrm>
            <a:off x="521131" y="1535386"/>
            <a:ext cx="9483481" cy="4359208"/>
          </a:xfrm>
          <a:prstGeom prst="rect">
            <a:avLst/>
          </a:prstGeom>
        </p:spPr>
      </p:pic>
      <p:cxnSp>
        <p:nvCxnSpPr>
          <p:cNvPr id="9" name="Connecteur droit avec flèche 8">
            <a:extLst>
              <a:ext uri="{FF2B5EF4-FFF2-40B4-BE49-F238E27FC236}">
                <a16:creationId xmlns:a16="http://schemas.microsoft.com/office/drawing/2014/main" id="{1D19258E-2CED-BA7B-D806-ABDC08D1862C}"/>
              </a:ext>
            </a:extLst>
          </p:cNvPr>
          <p:cNvCxnSpPr>
            <a:cxnSpLocks/>
          </p:cNvCxnSpPr>
          <p:nvPr/>
        </p:nvCxnSpPr>
        <p:spPr>
          <a:xfrm flipH="1">
            <a:off x="2097741" y="2501153"/>
            <a:ext cx="1425388"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9448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82796E-E1C4-62D4-704F-69A5F54D6BB2}"/>
              </a:ext>
            </a:extLst>
          </p:cNvPr>
          <p:cNvSpPr>
            <a:spLocks noGrp="1"/>
          </p:cNvSpPr>
          <p:nvPr>
            <p:ph type="title"/>
          </p:nvPr>
        </p:nvSpPr>
        <p:spPr>
          <a:xfrm>
            <a:off x="642258" y="805543"/>
            <a:ext cx="11266714" cy="551310"/>
          </a:xfrm>
        </p:spPr>
        <p:txBody>
          <a:bodyPr>
            <a:normAutofit fontScale="90000"/>
          </a:bodyPr>
          <a:lstStyle/>
          <a:p>
            <a:br>
              <a:rPr lang="fr-CA" dirty="0">
                <a:solidFill>
                  <a:srgbClr val="588F84"/>
                </a:solidFill>
              </a:rPr>
            </a:br>
            <a:endParaRPr lang="fr-CA" dirty="0"/>
          </a:p>
        </p:txBody>
      </p:sp>
      <p:pic>
        <p:nvPicPr>
          <p:cNvPr id="6" name="Espace réservé du contenu 5">
            <a:extLst>
              <a:ext uri="{FF2B5EF4-FFF2-40B4-BE49-F238E27FC236}">
                <a16:creationId xmlns:a16="http://schemas.microsoft.com/office/drawing/2014/main" id="{2DAD56E2-9B5D-2D8A-F5DE-A29820649C05}"/>
              </a:ext>
            </a:extLst>
          </p:cNvPr>
          <p:cNvPicPr>
            <a:picLocks noGrp="1" noChangeAspect="1"/>
          </p:cNvPicPr>
          <p:nvPr>
            <p:ph sz="half" idx="2"/>
          </p:nvPr>
        </p:nvPicPr>
        <p:blipFill>
          <a:blip r:embed="rId3"/>
          <a:srcRect t="42574"/>
          <a:stretch>
            <a:fillRect/>
          </a:stretch>
        </p:blipFill>
        <p:spPr>
          <a:xfrm>
            <a:off x="902159" y="2281158"/>
            <a:ext cx="10597691" cy="3354245"/>
          </a:xfrm>
          <a:prstGeom prst="rect">
            <a:avLst/>
          </a:prstGeom>
        </p:spPr>
      </p:pic>
      <p:sp>
        <p:nvSpPr>
          <p:cNvPr id="7" name="Titre 3">
            <a:extLst>
              <a:ext uri="{FF2B5EF4-FFF2-40B4-BE49-F238E27FC236}">
                <a16:creationId xmlns:a16="http://schemas.microsoft.com/office/drawing/2014/main" id="{28301F98-FEAD-77A9-5F0C-7129E3F02CF2}"/>
              </a:ext>
            </a:extLst>
          </p:cNvPr>
          <p:cNvSpPr txBox="1">
            <a:spLocks/>
          </p:cNvSpPr>
          <p:nvPr/>
        </p:nvSpPr>
        <p:spPr>
          <a:xfrm>
            <a:off x="984250" y="9488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PRODUIRE UN NOUVEAU CODE DE VALIDATION</a:t>
            </a:r>
          </a:p>
        </p:txBody>
      </p:sp>
      <p:cxnSp>
        <p:nvCxnSpPr>
          <p:cNvPr id="12" name="Connecteur droit avec flèche 11">
            <a:extLst>
              <a:ext uri="{FF2B5EF4-FFF2-40B4-BE49-F238E27FC236}">
                <a16:creationId xmlns:a16="http://schemas.microsoft.com/office/drawing/2014/main" id="{14849013-4065-133B-34CF-8A7E2FF36273}"/>
              </a:ext>
            </a:extLst>
          </p:cNvPr>
          <p:cNvCxnSpPr>
            <a:cxnSpLocks/>
          </p:cNvCxnSpPr>
          <p:nvPr/>
        </p:nvCxnSpPr>
        <p:spPr>
          <a:xfrm flipH="1">
            <a:off x="4262718" y="3224691"/>
            <a:ext cx="1325895" cy="809427"/>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0539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3">
            <a:extLst>
              <a:ext uri="{FF2B5EF4-FFF2-40B4-BE49-F238E27FC236}">
                <a16:creationId xmlns:a16="http://schemas.microsoft.com/office/drawing/2014/main" id="{791844A7-8388-7194-7287-494216EC7C76}"/>
              </a:ext>
            </a:extLst>
          </p:cNvPr>
          <p:cNvPicPr>
            <a:picLocks noGrp="1" noChangeAspect="1"/>
          </p:cNvPicPr>
          <p:nvPr>
            <p:ph sz="half" idx="1"/>
          </p:nvPr>
        </p:nvPicPr>
        <p:blipFill rotWithShape="1">
          <a:blip r:embed="rId3"/>
          <a:srcRect l="34586" t="42907" r="40415"/>
          <a:stretch>
            <a:fillRect/>
          </a:stretch>
        </p:blipFill>
        <p:spPr>
          <a:xfrm>
            <a:off x="984250" y="1825623"/>
            <a:ext cx="2508250" cy="926319"/>
          </a:xfrm>
          <a:prstGeom prst="rect">
            <a:avLst/>
          </a:prstGeom>
        </p:spPr>
      </p:pic>
      <p:pic>
        <p:nvPicPr>
          <p:cNvPr id="4" name="Image 3">
            <a:extLst>
              <a:ext uri="{FF2B5EF4-FFF2-40B4-BE49-F238E27FC236}">
                <a16:creationId xmlns:a16="http://schemas.microsoft.com/office/drawing/2014/main" id="{DBA70357-B176-56F3-94BC-19F548412904}"/>
              </a:ext>
            </a:extLst>
          </p:cNvPr>
          <p:cNvPicPr>
            <a:picLocks noChangeAspect="1"/>
          </p:cNvPicPr>
          <p:nvPr/>
        </p:nvPicPr>
        <p:blipFill>
          <a:blip r:embed="rId4"/>
          <a:srcRect t="22788" b="2313"/>
          <a:stretch>
            <a:fillRect/>
          </a:stretch>
        </p:blipFill>
        <p:spPr>
          <a:xfrm>
            <a:off x="4660424" y="2040776"/>
            <a:ext cx="7148707" cy="3042210"/>
          </a:xfrm>
          <a:prstGeom prst="rect">
            <a:avLst/>
          </a:prstGeom>
        </p:spPr>
      </p:pic>
      <p:sp>
        <p:nvSpPr>
          <p:cNvPr id="8" name="Titre 3">
            <a:extLst>
              <a:ext uri="{FF2B5EF4-FFF2-40B4-BE49-F238E27FC236}">
                <a16:creationId xmlns:a16="http://schemas.microsoft.com/office/drawing/2014/main" id="{2EBE213E-37E2-293C-468D-9FE71C2CBE40}"/>
              </a:ext>
            </a:extLst>
          </p:cNvPr>
          <p:cNvSpPr txBox="1">
            <a:spLocks/>
          </p:cNvSpPr>
          <p:nvPr/>
        </p:nvSpPr>
        <p:spPr>
          <a:xfrm>
            <a:off x="984250" y="9488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CAMPAGNES DE FINANCEMENT</a:t>
            </a:r>
          </a:p>
        </p:txBody>
      </p:sp>
      <p:cxnSp>
        <p:nvCxnSpPr>
          <p:cNvPr id="11" name="Connecteur droit avec flèche 10">
            <a:extLst>
              <a:ext uri="{FF2B5EF4-FFF2-40B4-BE49-F238E27FC236}">
                <a16:creationId xmlns:a16="http://schemas.microsoft.com/office/drawing/2014/main" id="{0165C027-5094-17A8-FF1B-A03168D7A649}"/>
              </a:ext>
            </a:extLst>
          </p:cNvPr>
          <p:cNvCxnSpPr>
            <a:cxnSpLocks/>
          </p:cNvCxnSpPr>
          <p:nvPr/>
        </p:nvCxnSpPr>
        <p:spPr>
          <a:xfrm>
            <a:off x="3467648" y="2503935"/>
            <a:ext cx="1192776"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5101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AABCC6B0-65AD-2C2C-CAF0-1EA8646C6157}"/>
              </a:ext>
            </a:extLst>
          </p:cNvPr>
          <p:cNvPicPr>
            <a:picLocks noGrp="1" noChangeAspect="1"/>
          </p:cNvPicPr>
          <p:nvPr>
            <p:ph sz="half" idx="1"/>
          </p:nvPr>
        </p:nvPicPr>
        <p:blipFill>
          <a:blip r:embed="rId3"/>
          <a:stretch>
            <a:fillRect/>
          </a:stretch>
        </p:blipFill>
        <p:spPr>
          <a:xfrm>
            <a:off x="335564" y="2386379"/>
            <a:ext cx="11520871" cy="2857974"/>
          </a:xfrm>
          <a:prstGeom prst="rect">
            <a:avLst/>
          </a:prstGeom>
        </p:spPr>
      </p:pic>
      <p:sp>
        <p:nvSpPr>
          <p:cNvPr id="4" name="Titre 3">
            <a:extLst>
              <a:ext uri="{FF2B5EF4-FFF2-40B4-BE49-F238E27FC236}">
                <a16:creationId xmlns:a16="http://schemas.microsoft.com/office/drawing/2014/main" id="{21F39642-F603-02C7-C7DA-95F19327A5F2}"/>
              </a:ext>
            </a:extLst>
          </p:cNvPr>
          <p:cNvSpPr txBox="1">
            <a:spLocks/>
          </p:cNvSpPr>
          <p:nvPr/>
        </p:nvSpPr>
        <p:spPr>
          <a:xfrm>
            <a:off x="984250" y="9488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OBJECTIF DE CAMPAGNE</a:t>
            </a:r>
          </a:p>
        </p:txBody>
      </p:sp>
    </p:spTree>
    <p:extLst>
      <p:ext uri="{BB962C8B-B14F-4D97-AF65-F5344CB8AC3E}">
        <p14:creationId xmlns:p14="http://schemas.microsoft.com/office/powerpoint/2010/main" val="212939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3">
            <a:extLst>
              <a:ext uri="{FF2B5EF4-FFF2-40B4-BE49-F238E27FC236}">
                <a16:creationId xmlns:a16="http://schemas.microsoft.com/office/drawing/2014/main" id="{384C970E-F2D1-774E-F126-D1B4A86734B1}"/>
              </a:ext>
            </a:extLst>
          </p:cNvPr>
          <p:cNvPicPr>
            <a:picLocks noChangeAspect="1"/>
          </p:cNvPicPr>
          <p:nvPr/>
        </p:nvPicPr>
        <p:blipFill>
          <a:blip r:embed="rId3"/>
          <a:stretch>
            <a:fillRect/>
          </a:stretch>
        </p:blipFill>
        <p:spPr>
          <a:xfrm>
            <a:off x="1160930" y="1747539"/>
            <a:ext cx="2476500" cy="762000"/>
          </a:xfrm>
          <a:prstGeom prst="rect">
            <a:avLst/>
          </a:prstGeom>
        </p:spPr>
      </p:pic>
      <p:pic>
        <p:nvPicPr>
          <p:cNvPr id="6" name="Image 5">
            <a:extLst>
              <a:ext uri="{FF2B5EF4-FFF2-40B4-BE49-F238E27FC236}">
                <a16:creationId xmlns:a16="http://schemas.microsoft.com/office/drawing/2014/main" id="{155006DC-DB38-D2CE-7784-36D92B2BCE88}"/>
              </a:ext>
            </a:extLst>
          </p:cNvPr>
          <p:cNvPicPr>
            <a:picLocks noChangeAspect="1"/>
          </p:cNvPicPr>
          <p:nvPr/>
        </p:nvPicPr>
        <p:blipFill>
          <a:blip r:embed="rId4"/>
          <a:stretch>
            <a:fillRect/>
          </a:stretch>
        </p:blipFill>
        <p:spPr>
          <a:xfrm>
            <a:off x="4830205" y="1747539"/>
            <a:ext cx="6523595" cy="4144715"/>
          </a:xfrm>
          <a:prstGeom prst="rect">
            <a:avLst/>
          </a:prstGeom>
        </p:spPr>
      </p:pic>
      <p:cxnSp>
        <p:nvCxnSpPr>
          <p:cNvPr id="4" name="Connecteur droit avec flèche 3">
            <a:extLst>
              <a:ext uri="{FF2B5EF4-FFF2-40B4-BE49-F238E27FC236}">
                <a16:creationId xmlns:a16="http://schemas.microsoft.com/office/drawing/2014/main" id="{C537FF21-58AF-5ACF-82D9-9DAA588E0120}"/>
              </a:ext>
            </a:extLst>
          </p:cNvPr>
          <p:cNvCxnSpPr>
            <a:cxnSpLocks/>
          </p:cNvCxnSpPr>
          <p:nvPr/>
        </p:nvCxnSpPr>
        <p:spPr>
          <a:xfrm>
            <a:off x="3646864" y="2132443"/>
            <a:ext cx="1192776"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7" name="Titre 3">
            <a:extLst>
              <a:ext uri="{FF2B5EF4-FFF2-40B4-BE49-F238E27FC236}">
                <a16:creationId xmlns:a16="http://schemas.microsoft.com/office/drawing/2014/main" id="{885D1580-8A69-3977-3E8B-E01215E31D75}"/>
              </a:ext>
            </a:extLst>
          </p:cNvPr>
          <p:cNvSpPr txBox="1">
            <a:spLocks/>
          </p:cNvSpPr>
          <p:nvPr/>
        </p:nvSpPr>
        <p:spPr>
          <a:xfrm>
            <a:off x="984250" y="9488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CRÉATION DE LA LISTE ET GROUPES DE SOLLICITATION</a:t>
            </a:r>
          </a:p>
        </p:txBody>
      </p:sp>
    </p:spTree>
    <p:extLst>
      <p:ext uri="{BB962C8B-B14F-4D97-AF65-F5344CB8AC3E}">
        <p14:creationId xmlns:p14="http://schemas.microsoft.com/office/powerpoint/2010/main" val="818645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3">
            <a:extLst>
              <a:ext uri="{FF2B5EF4-FFF2-40B4-BE49-F238E27FC236}">
                <a16:creationId xmlns:a16="http://schemas.microsoft.com/office/drawing/2014/main" id="{065979C7-707F-93A6-77C6-11603DC4ECFF}"/>
              </a:ext>
            </a:extLst>
          </p:cNvPr>
          <p:cNvPicPr>
            <a:picLocks noChangeAspect="1"/>
          </p:cNvPicPr>
          <p:nvPr/>
        </p:nvPicPr>
        <p:blipFill>
          <a:blip r:embed="rId3"/>
          <a:stretch>
            <a:fillRect/>
          </a:stretch>
        </p:blipFill>
        <p:spPr>
          <a:xfrm>
            <a:off x="1212849" y="1964566"/>
            <a:ext cx="2476500" cy="762000"/>
          </a:xfrm>
          <a:prstGeom prst="rect">
            <a:avLst/>
          </a:prstGeom>
        </p:spPr>
      </p:pic>
      <p:sp>
        <p:nvSpPr>
          <p:cNvPr id="9" name="Titre 3">
            <a:extLst>
              <a:ext uri="{FF2B5EF4-FFF2-40B4-BE49-F238E27FC236}">
                <a16:creationId xmlns:a16="http://schemas.microsoft.com/office/drawing/2014/main" id="{E738A3B2-9B0B-D322-56CB-8B56203BF6A9}"/>
              </a:ext>
            </a:extLst>
          </p:cNvPr>
          <p:cNvSpPr txBox="1">
            <a:spLocks/>
          </p:cNvSpPr>
          <p:nvPr/>
        </p:nvSpPr>
        <p:spPr>
          <a:xfrm>
            <a:off x="984250" y="9488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SUIVI DES SOLLICITATIONS (COORDINATION)</a:t>
            </a:r>
          </a:p>
        </p:txBody>
      </p:sp>
      <p:pic>
        <p:nvPicPr>
          <p:cNvPr id="3" name="Image 2">
            <a:extLst>
              <a:ext uri="{FF2B5EF4-FFF2-40B4-BE49-F238E27FC236}">
                <a16:creationId xmlns:a16="http://schemas.microsoft.com/office/drawing/2014/main" id="{1F8BF030-0369-765E-B1AA-7BBBA4DCE269}"/>
              </a:ext>
            </a:extLst>
          </p:cNvPr>
          <p:cNvPicPr>
            <a:picLocks noChangeAspect="1"/>
          </p:cNvPicPr>
          <p:nvPr/>
        </p:nvPicPr>
        <p:blipFill>
          <a:blip r:embed="rId4"/>
          <a:stretch>
            <a:fillRect/>
          </a:stretch>
        </p:blipFill>
        <p:spPr>
          <a:xfrm>
            <a:off x="4816662" y="1801905"/>
            <a:ext cx="6563026" cy="4454451"/>
          </a:xfrm>
          <a:prstGeom prst="rect">
            <a:avLst/>
          </a:prstGeom>
        </p:spPr>
      </p:pic>
      <p:cxnSp>
        <p:nvCxnSpPr>
          <p:cNvPr id="12" name="Connecteur droit avec flèche 11">
            <a:extLst>
              <a:ext uri="{FF2B5EF4-FFF2-40B4-BE49-F238E27FC236}">
                <a16:creationId xmlns:a16="http://schemas.microsoft.com/office/drawing/2014/main" id="{58E83702-226A-FA4B-90FA-99D226EBEBC5}"/>
              </a:ext>
            </a:extLst>
          </p:cNvPr>
          <p:cNvCxnSpPr>
            <a:cxnSpLocks/>
          </p:cNvCxnSpPr>
          <p:nvPr/>
        </p:nvCxnSpPr>
        <p:spPr>
          <a:xfrm>
            <a:off x="3689349" y="2560719"/>
            <a:ext cx="1192776"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549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CAB21DF6-0030-5679-0D1E-57D72EA09FE7}"/>
              </a:ext>
            </a:extLst>
          </p:cNvPr>
          <p:cNvPicPr>
            <a:picLocks noGrp="1" noChangeAspect="1"/>
          </p:cNvPicPr>
          <p:nvPr>
            <p:ph sz="half" idx="1"/>
          </p:nvPr>
        </p:nvPicPr>
        <p:blipFill>
          <a:blip r:embed="rId3"/>
          <a:stretch>
            <a:fillRect/>
          </a:stretch>
        </p:blipFill>
        <p:spPr>
          <a:xfrm>
            <a:off x="927802" y="1652021"/>
            <a:ext cx="2590800" cy="1171575"/>
          </a:xfrm>
          <a:prstGeom prst="rect">
            <a:avLst/>
          </a:prstGeom>
        </p:spPr>
      </p:pic>
      <p:pic>
        <p:nvPicPr>
          <p:cNvPr id="6" name="Image 5">
            <a:extLst>
              <a:ext uri="{FF2B5EF4-FFF2-40B4-BE49-F238E27FC236}">
                <a16:creationId xmlns:a16="http://schemas.microsoft.com/office/drawing/2014/main" id="{8B4DBAB1-FB2E-2051-2A12-25E0FACE9FC9}"/>
              </a:ext>
            </a:extLst>
          </p:cNvPr>
          <p:cNvPicPr>
            <a:picLocks noChangeAspect="1"/>
          </p:cNvPicPr>
          <p:nvPr/>
        </p:nvPicPr>
        <p:blipFill>
          <a:blip r:embed="rId4"/>
          <a:srcRect t="545"/>
          <a:stretch>
            <a:fillRect/>
          </a:stretch>
        </p:blipFill>
        <p:spPr>
          <a:xfrm>
            <a:off x="4047565" y="1676399"/>
            <a:ext cx="7129556" cy="4451069"/>
          </a:xfrm>
          <a:prstGeom prst="rect">
            <a:avLst/>
          </a:prstGeom>
        </p:spPr>
      </p:pic>
      <p:sp>
        <p:nvSpPr>
          <p:cNvPr id="7" name="Titre 3">
            <a:extLst>
              <a:ext uri="{FF2B5EF4-FFF2-40B4-BE49-F238E27FC236}">
                <a16:creationId xmlns:a16="http://schemas.microsoft.com/office/drawing/2014/main" id="{7C0826C2-385C-BEF4-B705-72F94B52724E}"/>
              </a:ext>
            </a:extLst>
          </p:cNvPr>
          <p:cNvSpPr txBox="1">
            <a:spLocks/>
          </p:cNvSpPr>
          <p:nvPr/>
        </p:nvSpPr>
        <p:spPr>
          <a:xfrm>
            <a:off x="984250" y="9488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ENVOI DES PARUTIONS</a:t>
            </a:r>
          </a:p>
        </p:txBody>
      </p:sp>
      <p:cxnSp>
        <p:nvCxnSpPr>
          <p:cNvPr id="11" name="Connecteur droit avec flèche 10">
            <a:extLst>
              <a:ext uri="{FF2B5EF4-FFF2-40B4-BE49-F238E27FC236}">
                <a16:creationId xmlns:a16="http://schemas.microsoft.com/office/drawing/2014/main" id="{A001CFA9-9924-B48C-68A0-78668F5261F8}"/>
              </a:ext>
            </a:extLst>
          </p:cNvPr>
          <p:cNvCxnSpPr>
            <a:cxnSpLocks/>
          </p:cNvCxnSpPr>
          <p:nvPr/>
        </p:nvCxnSpPr>
        <p:spPr>
          <a:xfrm>
            <a:off x="2635437" y="2122562"/>
            <a:ext cx="1412128"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2B340B46-98F0-D504-8950-3E2616E7B50F}"/>
              </a:ext>
            </a:extLst>
          </p:cNvPr>
          <p:cNvCxnSpPr>
            <a:cxnSpLocks/>
          </p:cNvCxnSpPr>
          <p:nvPr/>
        </p:nvCxnSpPr>
        <p:spPr>
          <a:xfrm flipH="1">
            <a:off x="10989982" y="4961012"/>
            <a:ext cx="1019735"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2600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11">
            <a:extLst>
              <a:ext uri="{FF2B5EF4-FFF2-40B4-BE49-F238E27FC236}">
                <a16:creationId xmlns:a16="http://schemas.microsoft.com/office/drawing/2014/main" id="{4CBD086A-297D-042D-56C7-CE24DAD4D7DA}"/>
              </a:ext>
            </a:extLst>
          </p:cNvPr>
          <p:cNvPicPr>
            <a:picLocks noChangeAspect="1"/>
          </p:cNvPicPr>
          <p:nvPr/>
        </p:nvPicPr>
        <p:blipFill>
          <a:blip r:embed="rId3"/>
          <a:stretch>
            <a:fillRect/>
          </a:stretch>
        </p:blipFill>
        <p:spPr>
          <a:xfrm>
            <a:off x="292206" y="1803943"/>
            <a:ext cx="6298472" cy="3101156"/>
          </a:xfrm>
          <a:prstGeom prst="rect">
            <a:avLst/>
          </a:prstGeom>
        </p:spPr>
      </p:pic>
      <p:pic>
        <p:nvPicPr>
          <p:cNvPr id="6" name="Picture 2">
            <a:extLst>
              <a:ext uri="{FF2B5EF4-FFF2-40B4-BE49-F238E27FC236}">
                <a16:creationId xmlns:a16="http://schemas.microsoft.com/office/drawing/2014/main" id="{A176152B-B683-4473-DD26-2F248560B68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6210" y="1741601"/>
            <a:ext cx="5043584" cy="3163498"/>
          </a:xfrm>
          <a:prstGeom prst="rect">
            <a:avLst/>
          </a:prstGeom>
          <a:noFill/>
          <a:extLst>
            <a:ext uri="{909E8E84-426E-40DD-AFC4-6F175D3DCCD1}">
              <a14:hiddenFill xmlns:a14="http://schemas.microsoft.com/office/drawing/2010/main">
                <a:solidFill>
                  <a:srgbClr val="FFFFFF"/>
                </a:solidFill>
              </a14:hiddenFill>
            </a:ext>
          </a:extLst>
        </p:spPr>
      </p:pic>
      <p:sp>
        <p:nvSpPr>
          <p:cNvPr id="14" name="Titre 3">
            <a:extLst>
              <a:ext uri="{FF2B5EF4-FFF2-40B4-BE49-F238E27FC236}">
                <a16:creationId xmlns:a16="http://schemas.microsoft.com/office/drawing/2014/main" id="{EB2FFA5F-6525-2D70-9E52-CB810BE75277}"/>
              </a:ext>
            </a:extLst>
          </p:cNvPr>
          <p:cNvSpPr txBox="1">
            <a:spLocks/>
          </p:cNvSpPr>
          <p:nvPr/>
        </p:nvSpPr>
        <p:spPr>
          <a:xfrm>
            <a:off x="984250" y="9488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ENVOI DES PARUTIONS (SUITE)</a:t>
            </a:r>
          </a:p>
        </p:txBody>
      </p:sp>
      <p:cxnSp>
        <p:nvCxnSpPr>
          <p:cNvPr id="2" name="Connecteur droit avec flèche 1">
            <a:extLst>
              <a:ext uri="{FF2B5EF4-FFF2-40B4-BE49-F238E27FC236}">
                <a16:creationId xmlns:a16="http://schemas.microsoft.com/office/drawing/2014/main" id="{F0933A93-895F-A978-6D1C-261F304AE15F}"/>
              </a:ext>
            </a:extLst>
          </p:cNvPr>
          <p:cNvCxnSpPr>
            <a:cxnSpLocks/>
          </p:cNvCxnSpPr>
          <p:nvPr/>
        </p:nvCxnSpPr>
        <p:spPr>
          <a:xfrm flipV="1">
            <a:off x="4685745" y="3904832"/>
            <a:ext cx="268942" cy="960628"/>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CEC92451-585F-8D5C-9B7B-F2EBFE993400}"/>
              </a:ext>
            </a:extLst>
          </p:cNvPr>
          <p:cNvCxnSpPr>
            <a:cxnSpLocks/>
          </p:cNvCxnSpPr>
          <p:nvPr/>
        </p:nvCxnSpPr>
        <p:spPr>
          <a:xfrm flipV="1">
            <a:off x="10555088" y="4424785"/>
            <a:ext cx="794230" cy="1043686"/>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7743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056C674E-880F-2F84-E952-5E4870708B1F}"/>
              </a:ext>
            </a:extLst>
          </p:cNvPr>
          <p:cNvPicPr>
            <a:picLocks noChangeAspect="1"/>
          </p:cNvPicPr>
          <p:nvPr/>
        </p:nvPicPr>
        <p:blipFill>
          <a:blip r:embed="rId3"/>
          <a:stretch>
            <a:fillRect/>
          </a:stretch>
        </p:blipFill>
        <p:spPr>
          <a:xfrm>
            <a:off x="464297" y="1711087"/>
            <a:ext cx="5111750" cy="3816110"/>
          </a:xfrm>
          <a:prstGeom prst="rect">
            <a:avLst/>
          </a:prstGeom>
        </p:spPr>
      </p:pic>
      <p:pic>
        <p:nvPicPr>
          <p:cNvPr id="7" name="Espace réservé du contenu 11">
            <a:extLst>
              <a:ext uri="{FF2B5EF4-FFF2-40B4-BE49-F238E27FC236}">
                <a16:creationId xmlns:a16="http://schemas.microsoft.com/office/drawing/2014/main" id="{7629CFDC-8AC7-ABC0-9185-FDD17169D5EB}"/>
              </a:ext>
            </a:extLst>
          </p:cNvPr>
          <p:cNvPicPr>
            <a:picLocks noChangeAspect="1"/>
          </p:cNvPicPr>
          <p:nvPr/>
        </p:nvPicPr>
        <p:blipFill rotWithShape="1">
          <a:blip r:embed="rId4"/>
          <a:srcRect l="237" b="538"/>
          <a:stretch/>
        </p:blipFill>
        <p:spPr>
          <a:xfrm>
            <a:off x="5881822" y="2545976"/>
            <a:ext cx="6073200" cy="2981221"/>
          </a:xfrm>
          <a:prstGeom prst="rect">
            <a:avLst/>
          </a:prstGeom>
        </p:spPr>
      </p:pic>
      <p:sp>
        <p:nvSpPr>
          <p:cNvPr id="12" name="Titre 3">
            <a:extLst>
              <a:ext uri="{FF2B5EF4-FFF2-40B4-BE49-F238E27FC236}">
                <a16:creationId xmlns:a16="http://schemas.microsoft.com/office/drawing/2014/main" id="{EF5E3905-D081-62FD-C437-E5968250D366}"/>
              </a:ext>
            </a:extLst>
          </p:cNvPr>
          <p:cNvSpPr txBox="1">
            <a:spLocks/>
          </p:cNvSpPr>
          <p:nvPr/>
        </p:nvSpPr>
        <p:spPr>
          <a:xfrm>
            <a:off x="984250" y="9488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ENVOI DES PARUTIONS (SUITE)</a:t>
            </a:r>
          </a:p>
        </p:txBody>
      </p:sp>
      <p:cxnSp>
        <p:nvCxnSpPr>
          <p:cNvPr id="2" name="Connecteur droit avec flèche 1">
            <a:extLst>
              <a:ext uri="{FF2B5EF4-FFF2-40B4-BE49-F238E27FC236}">
                <a16:creationId xmlns:a16="http://schemas.microsoft.com/office/drawing/2014/main" id="{A8A923B4-AE8B-3C07-6448-A80DF97418C7}"/>
              </a:ext>
            </a:extLst>
          </p:cNvPr>
          <p:cNvCxnSpPr>
            <a:cxnSpLocks/>
          </p:cNvCxnSpPr>
          <p:nvPr/>
        </p:nvCxnSpPr>
        <p:spPr>
          <a:xfrm flipV="1">
            <a:off x="3020172" y="4591374"/>
            <a:ext cx="2062857" cy="778485"/>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a:extLst>
              <a:ext uri="{FF2B5EF4-FFF2-40B4-BE49-F238E27FC236}">
                <a16:creationId xmlns:a16="http://schemas.microsoft.com/office/drawing/2014/main" id="{41E6ACA3-CACE-8212-2B27-516E8A48AD25}"/>
              </a:ext>
            </a:extLst>
          </p:cNvPr>
          <p:cNvCxnSpPr>
            <a:cxnSpLocks/>
          </p:cNvCxnSpPr>
          <p:nvPr/>
        </p:nvCxnSpPr>
        <p:spPr>
          <a:xfrm flipV="1">
            <a:off x="11008658" y="4646607"/>
            <a:ext cx="268942" cy="960628"/>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0161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37D3AB9A-A809-3F03-0D19-FCFC43FF11FB}"/>
              </a:ext>
            </a:extLst>
          </p:cNvPr>
          <p:cNvPicPr>
            <a:picLocks noGrp="1" noChangeAspect="1"/>
          </p:cNvPicPr>
          <p:nvPr>
            <p:ph sz="half" idx="1"/>
          </p:nvPr>
        </p:nvPicPr>
        <p:blipFill>
          <a:blip r:embed="rId3"/>
          <a:srcRect t="1" r="23150" b="-2452"/>
          <a:stretch>
            <a:fillRect/>
          </a:stretch>
        </p:blipFill>
        <p:spPr>
          <a:xfrm>
            <a:off x="838200" y="1621855"/>
            <a:ext cx="1815353" cy="780685"/>
          </a:xfrm>
          <a:prstGeom prst="rect">
            <a:avLst/>
          </a:prstGeom>
        </p:spPr>
      </p:pic>
      <p:pic>
        <p:nvPicPr>
          <p:cNvPr id="8" name="Image 7">
            <a:extLst>
              <a:ext uri="{FF2B5EF4-FFF2-40B4-BE49-F238E27FC236}">
                <a16:creationId xmlns:a16="http://schemas.microsoft.com/office/drawing/2014/main" id="{EA246737-CE0F-8E1F-45A2-DA0E59789889}"/>
              </a:ext>
            </a:extLst>
          </p:cNvPr>
          <p:cNvPicPr>
            <a:picLocks noChangeAspect="1"/>
          </p:cNvPicPr>
          <p:nvPr/>
        </p:nvPicPr>
        <p:blipFill>
          <a:blip r:embed="rId4"/>
          <a:stretch>
            <a:fillRect/>
          </a:stretch>
        </p:blipFill>
        <p:spPr>
          <a:xfrm>
            <a:off x="3372580" y="1724467"/>
            <a:ext cx="7981220" cy="3588356"/>
          </a:xfrm>
          <a:prstGeom prst="rect">
            <a:avLst/>
          </a:prstGeom>
        </p:spPr>
      </p:pic>
      <p:sp>
        <p:nvSpPr>
          <p:cNvPr id="7" name="Titre 3">
            <a:extLst>
              <a:ext uri="{FF2B5EF4-FFF2-40B4-BE49-F238E27FC236}">
                <a16:creationId xmlns:a16="http://schemas.microsoft.com/office/drawing/2014/main" id="{C01135CE-9B4F-EC1B-74B1-28948E817851}"/>
              </a:ext>
            </a:extLst>
          </p:cNvPr>
          <p:cNvSpPr txBox="1">
            <a:spLocks/>
          </p:cNvSpPr>
          <p:nvPr/>
        </p:nvSpPr>
        <p:spPr>
          <a:xfrm>
            <a:off x="984250" y="9488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CONSULTATION D’UN DON</a:t>
            </a:r>
          </a:p>
        </p:txBody>
      </p:sp>
      <p:cxnSp>
        <p:nvCxnSpPr>
          <p:cNvPr id="2" name="Connecteur droit avec flèche 1">
            <a:extLst>
              <a:ext uri="{FF2B5EF4-FFF2-40B4-BE49-F238E27FC236}">
                <a16:creationId xmlns:a16="http://schemas.microsoft.com/office/drawing/2014/main" id="{F328BDBE-6121-6CFC-3A0B-FC1450EC6E67}"/>
              </a:ext>
            </a:extLst>
          </p:cNvPr>
          <p:cNvCxnSpPr>
            <a:cxnSpLocks/>
          </p:cNvCxnSpPr>
          <p:nvPr/>
        </p:nvCxnSpPr>
        <p:spPr>
          <a:xfrm>
            <a:off x="2451126" y="2034609"/>
            <a:ext cx="921454"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6" name="Espace réservé du contenu 5">
            <a:extLst>
              <a:ext uri="{FF2B5EF4-FFF2-40B4-BE49-F238E27FC236}">
                <a16:creationId xmlns:a16="http://schemas.microsoft.com/office/drawing/2014/main" id="{9F8A3456-FB7E-80AC-D005-BC5B9148EE11}"/>
              </a:ext>
            </a:extLst>
          </p:cNvPr>
          <p:cNvPicPr>
            <a:picLocks noGrp="1" noChangeAspect="1"/>
          </p:cNvPicPr>
          <p:nvPr>
            <p:ph sz="half" idx="2"/>
          </p:nvPr>
        </p:nvPicPr>
        <p:blipFill>
          <a:blip r:embed="rId5"/>
          <a:srcRect t="61342"/>
          <a:stretch>
            <a:fillRect/>
          </a:stretch>
        </p:blipFill>
        <p:spPr>
          <a:xfrm>
            <a:off x="9161929" y="5426960"/>
            <a:ext cx="2191871" cy="964452"/>
          </a:xfrm>
          <a:prstGeom prst="rect">
            <a:avLst/>
          </a:prstGeom>
        </p:spPr>
      </p:pic>
      <p:cxnSp>
        <p:nvCxnSpPr>
          <p:cNvPr id="11" name="Connecteur droit avec flèche 10">
            <a:extLst>
              <a:ext uri="{FF2B5EF4-FFF2-40B4-BE49-F238E27FC236}">
                <a16:creationId xmlns:a16="http://schemas.microsoft.com/office/drawing/2014/main" id="{CA738A65-4BFC-28B4-C9BA-B87B9540AC6B}"/>
              </a:ext>
            </a:extLst>
          </p:cNvPr>
          <p:cNvCxnSpPr>
            <a:cxnSpLocks/>
          </p:cNvCxnSpPr>
          <p:nvPr/>
        </p:nvCxnSpPr>
        <p:spPr>
          <a:xfrm>
            <a:off x="8695765" y="5665315"/>
            <a:ext cx="1230015"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0701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du contenu 3">
            <a:extLst>
              <a:ext uri="{FF2B5EF4-FFF2-40B4-BE49-F238E27FC236}">
                <a16:creationId xmlns:a16="http://schemas.microsoft.com/office/drawing/2014/main" id="{29C89A08-8D53-A06A-CA04-FB2AE87AEB60}"/>
              </a:ext>
            </a:extLst>
          </p:cNvPr>
          <p:cNvPicPr>
            <a:picLocks noChangeAspect="1"/>
          </p:cNvPicPr>
          <p:nvPr/>
        </p:nvPicPr>
        <p:blipFill rotWithShape="1">
          <a:blip r:embed="rId3"/>
          <a:srcRect l="13209" t="13315" r="15709" b="13813"/>
          <a:stretch/>
        </p:blipFill>
        <p:spPr>
          <a:xfrm>
            <a:off x="2450207" y="1621972"/>
            <a:ext cx="7549378" cy="4351338"/>
          </a:xfrm>
          <a:prstGeom prst="rect">
            <a:avLst/>
          </a:prstGeom>
        </p:spPr>
      </p:pic>
      <p:cxnSp>
        <p:nvCxnSpPr>
          <p:cNvPr id="9" name="Connecteur droit 8">
            <a:extLst>
              <a:ext uri="{FF2B5EF4-FFF2-40B4-BE49-F238E27FC236}">
                <a16:creationId xmlns:a16="http://schemas.microsoft.com/office/drawing/2014/main" id="{0644334F-DFFD-F34C-C2BA-B3209E31351A}"/>
              </a:ext>
            </a:extLst>
          </p:cNvPr>
          <p:cNvCxnSpPr>
            <a:cxnSpLocks/>
            <a:stCxn id="10" idx="1"/>
          </p:cNvCxnSpPr>
          <p:nvPr/>
        </p:nvCxnSpPr>
        <p:spPr>
          <a:xfrm>
            <a:off x="8420572" y="2248880"/>
            <a:ext cx="717466" cy="638797"/>
          </a:xfrm>
          <a:prstGeom prst="line">
            <a:avLst/>
          </a:prstGeom>
          <a:ln w="539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Ellipse 9">
            <a:extLst>
              <a:ext uri="{FF2B5EF4-FFF2-40B4-BE49-F238E27FC236}">
                <a16:creationId xmlns:a16="http://schemas.microsoft.com/office/drawing/2014/main" id="{31B08588-5433-D22C-5833-F8A73E27061C}"/>
              </a:ext>
            </a:extLst>
          </p:cNvPr>
          <p:cNvSpPr/>
          <p:nvPr/>
        </p:nvSpPr>
        <p:spPr>
          <a:xfrm>
            <a:off x="8277731" y="2115389"/>
            <a:ext cx="975380" cy="911531"/>
          </a:xfrm>
          <a:prstGeom prst="ellipse">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cxnSp>
        <p:nvCxnSpPr>
          <p:cNvPr id="11" name="Connecteur droit 10">
            <a:extLst>
              <a:ext uri="{FF2B5EF4-FFF2-40B4-BE49-F238E27FC236}">
                <a16:creationId xmlns:a16="http://schemas.microsoft.com/office/drawing/2014/main" id="{17CFD0D8-58D1-1C73-0934-F3F12C22C685}"/>
              </a:ext>
            </a:extLst>
          </p:cNvPr>
          <p:cNvCxnSpPr>
            <a:cxnSpLocks/>
          </p:cNvCxnSpPr>
          <p:nvPr/>
        </p:nvCxnSpPr>
        <p:spPr>
          <a:xfrm flipV="1">
            <a:off x="8420572" y="2254631"/>
            <a:ext cx="717466" cy="633046"/>
          </a:xfrm>
          <a:prstGeom prst="line">
            <a:avLst/>
          </a:prstGeom>
          <a:ln w="53975">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itre 3">
            <a:extLst>
              <a:ext uri="{FF2B5EF4-FFF2-40B4-BE49-F238E27FC236}">
                <a16:creationId xmlns:a16="http://schemas.microsoft.com/office/drawing/2014/main" id="{8B9D708F-73D1-F3F0-8A92-09E844A16F9F}"/>
              </a:ext>
            </a:extLst>
          </p:cNvPr>
          <p:cNvSpPr txBox="1">
            <a:spLocks/>
          </p:cNvSpPr>
          <p:nvPr/>
        </p:nvSpPr>
        <p:spPr>
          <a:xfrm>
            <a:off x="984250" y="9488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CONSULTATION D’UN DON (SUITE)</a:t>
            </a:r>
          </a:p>
        </p:txBody>
      </p:sp>
      <p:cxnSp>
        <p:nvCxnSpPr>
          <p:cNvPr id="12" name="Connecteur droit avec flèche 11">
            <a:extLst>
              <a:ext uri="{FF2B5EF4-FFF2-40B4-BE49-F238E27FC236}">
                <a16:creationId xmlns:a16="http://schemas.microsoft.com/office/drawing/2014/main" id="{5467D618-FAEE-1472-B116-29F0BCF9CCE9}"/>
              </a:ext>
            </a:extLst>
          </p:cNvPr>
          <p:cNvCxnSpPr>
            <a:cxnSpLocks/>
          </p:cNvCxnSpPr>
          <p:nvPr/>
        </p:nvCxnSpPr>
        <p:spPr>
          <a:xfrm>
            <a:off x="1482398" y="5465952"/>
            <a:ext cx="1192776"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7963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D3F72925-B4D3-8CEF-6C77-220687B3918A}"/>
              </a:ext>
            </a:extLst>
          </p:cNvPr>
          <p:cNvPicPr>
            <a:picLocks noGrp="1" noChangeAspect="1"/>
          </p:cNvPicPr>
          <p:nvPr>
            <p:ph sz="half" idx="1"/>
          </p:nvPr>
        </p:nvPicPr>
        <p:blipFill>
          <a:blip r:embed="rId3"/>
          <a:stretch>
            <a:fillRect/>
          </a:stretch>
        </p:blipFill>
        <p:spPr>
          <a:xfrm>
            <a:off x="3964149" y="1946929"/>
            <a:ext cx="7825080" cy="3604381"/>
          </a:xfrm>
          <a:prstGeom prst="rect">
            <a:avLst/>
          </a:prstGeom>
        </p:spPr>
      </p:pic>
      <p:pic>
        <p:nvPicPr>
          <p:cNvPr id="7" name="Image 6">
            <a:extLst>
              <a:ext uri="{FF2B5EF4-FFF2-40B4-BE49-F238E27FC236}">
                <a16:creationId xmlns:a16="http://schemas.microsoft.com/office/drawing/2014/main" id="{5E3A55B9-421A-B2FA-3242-108DE5DAF25B}"/>
              </a:ext>
            </a:extLst>
          </p:cNvPr>
          <p:cNvPicPr>
            <a:picLocks noChangeAspect="1"/>
          </p:cNvPicPr>
          <p:nvPr/>
        </p:nvPicPr>
        <p:blipFill>
          <a:blip r:embed="rId4"/>
          <a:stretch>
            <a:fillRect/>
          </a:stretch>
        </p:blipFill>
        <p:spPr>
          <a:xfrm>
            <a:off x="1011144" y="1946929"/>
            <a:ext cx="2258734" cy="728624"/>
          </a:xfrm>
          <a:prstGeom prst="rect">
            <a:avLst/>
          </a:prstGeom>
        </p:spPr>
      </p:pic>
      <p:sp>
        <p:nvSpPr>
          <p:cNvPr id="10" name="Titre 3">
            <a:extLst>
              <a:ext uri="{FF2B5EF4-FFF2-40B4-BE49-F238E27FC236}">
                <a16:creationId xmlns:a16="http://schemas.microsoft.com/office/drawing/2014/main" id="{2FC27EB7-25EF-96D4-E7C2-B4A94F037C21}"/>
              </a:ext>
            </a:extLst>
          </p:cNvPr>
          <p:cNvSpPr txBox="1">
            <a:spLocks/>
          </p:cNvSpPr>
          <p:nvPr/>
        </p:nvSpPr>
        <p:spPr>
          <a:xfrm>
            <a:off x="831850" y="7964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INSCRIPTION DE DONS</a:t>
            </a:r>
          </a:p>
        </p:txBody>
      </p:sp>
      <p:cxnSp>
        <p:nvCxnSpPr>
          <p:cNvPr id="2" name="Connecteur droit avec flèche 1">
            <a:extLst>
              <a:ext uri="{FF2B5EF4-FFF2-40B4-BE49-F238E27FC236}">
                <a16:creationId xmlns:a16="http://schemas.microsoft.com/office/drawing/2014/main" id="{8EDDF023-70B1-E7F2-8257-7A517CE0FFE4}"/>
              </a:ext>
            </a:extLst>
          </p:cNvPr>
          <p:cNvCxnSpPr>
            <a:cxnSpLocks/>
          </p:cNvCxnSpPr>
          <p:nvPr/>
        </p:nvCxnSpPr>
        <p:spPr>
          <a:xfrm>
            <a:off x="2780037" y="2310376"/>
            <a:ext cx="1192776"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 name="Connecteur droit avec flèche 2">
            <a:extLst>
              <a:ext uri="{FF2B5EF4-FFF2-40B4-BE49-F238E27FC236}">
                <a16:creationId xmlns:a16="http://schemas.microsoft.com/office/drawing/2014/main" id="{39689A81-8601-3003-D161-92A2071C7CCC}"/>
              </a:ext>
            </a:extLst>
          </p:cNvPr>
          <p:cNvCxnSpPr>
            <a:cxnSpLocks/>
          </p:cNvCxnSpPr>
          <p:nvPr/>
        </p:nvCxnSpPr>
        <p:spPr>
          <a:xfrm flipH="1" flipV="1">
            <a:off x="11205296" y="3085823"/>
            <a:ext cx="575609" cy="1020013"/>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569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7">
            <a:extLst>
              <a:ext uri="{FF2B5EF4-FFF2-40B4-BE49-F238E27FC236}">
                <a16:creationId xmlns:a16="http://schemas.microsoft.com/office/drawing/2014/main" id="{8C07BB75-E380-7F55-4AF4-C7DF1BD4D05F}"/>
              </a:ext>
            </a:extLst>
          </p:cNvPr>
          <p:cNvPicPr>
            <a:picLocks noGrp="1" noChangeAspect="1"/>
          </p:cNvPicPr>
          <p:nvPr>
            <p:ph sz="half" idx="1"/>
          </p:nvPr>
        </p:nvPicPr>
        <p:blipFill>
          <a:blip r:embed="rId3"/>
          <a:stretch>
            <a:fillRect/>
          </a:stretch>
        </p:blipFill>
        <p:spPr>
          <a:xfrm>
            <a:off x="3736196" y="1371342"/>
            <a:ext cx="4437745" cy="4744031"/>
          </a:xfrm>
          <a:prstGeom prst="rect">
            <a:avLst/>
          </a:prstGeom>
        </p:spPr>
      </p:pic>
      <p:sp>
        <p:nvSpPr>
          <p:cNvPr id="9" name="Titre 3">
            <a:extLst>
              <a:ext uri="{FF2B5EF4-FFF2-40B4-BE49-F238E27FC236}">
                <a16:creationId xmlns:a16="http://schemas.microsoft.com/office/drawing/2014/main" id="{9BDE41A1-732D-23AA-F2A7-315C3C60CF77}"/>
              </a:ext>
            </a:extLst>
          </p:cNvPr>
          <p:cNvSpPr txBox="1">
            <a:spLocks/>
          </p:cNvSpPr>
          <p:nvPr/>
        </p:nvSpPr>
        <p:spPr>
          <a:xfrm>
            <a:off x="831850" y="7964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INSCRIPTION DE DONS (SUITE)</a:t>
            </a:r>
          </a:p>
        </p:txBody>
      </p:sp>
    </p:spTree>
    <p:extLst>
      <p:ext uri="{BB962C8B-B14F-4D97-AF65-F5344CB8AC3E}">
        <p14:creationId xmlns:p14="http://schemas.microsoft.com/office/powerpoint/2010/main" val="21732158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9BA68E8-00EC-C33C-3A6E-C42EABF02B9B}"/>
              </a:ext>
            </a:extLst>
          </p:cNvPr>
          <p:cNvPicPr>
            <a:picLocks noChangeAspect="1"/>
          </p:cNvPicPr>
          <p:nvPr/>
        </p:nvPicPr>
        <p:blipFill>
          <a:blip r:embed="rId3"/>
          <a:stretch>
            <a:fillRect/>
          </a:stretch>
        </p:blipFill>
        <p:spPr>
          <a:xfrm>
            <a:off x="950063" y="1743842"/>
            <a:ext cx="2539166" cy="881240"/>
          </a:xfrm>
          <a:prstGeom prst="rect">
            <a:avLst/>
          </a:prstGeom>
        </p:spPr>
      </p:pic>
      <p:pic>
        <p:nvPicPr>
          <p:cNvPr id="6" name="Espace réservé du contenu 5">
            <a:extLst>
              <a:ext uri="{FF2B5EF4-FFF2-40B4-BE49-F238E27FC236}">
                <a16:creationId xmlns:a16="http://schemas.microsoft.com/office/drawing/2014/main" id="{FE11A3F7-705B-4762-584B-DD5DE8422F71}"/>
              </a:ext>
            </a:extLst>
          </p:cNvPr>
          <p:cNvPicPr>
            <a:picLocks noChangeAspect="1"/>
          </p:cNvPicPr>
          <p:nvPr/>
        </p:nvPicPr>
        <p:blipFill>
          <a:blip r:embed="rId4"/>
          <a:stretch>
            <a:fillRect/>
          </a:stretch>
        </p:blipFill>
        <p:spPr>
          <a:xfrm>
            <a:off x="917507" y="2806752"/>
            <a:ext cx="10356985" cy="1957540"/>
          </a:xfrm>
          <a:prstGeom prst="rect">
            <a:avLst/>
          </a:prstGeom>
        </p:spPr>
      </p:pic>
      <p:pic>
        <p:nvPicPr>
          <p:cNvPr id="7" name="Image 6">
            <a:extLst>
              <a:ext uri="{FF2B5EF4-FFF2-40B4-BE49-F238E27FC236}">
                <a16:creationId xmlns:a16="http://schemas.microsoft.com/office/drawing/2014/main" id="{10416D15-FA68-2C9A-813A-AA631DFE42DC}"/>
              </a:ext>
            </a:extLst>
          </p:cNvPr>
          <p:cNvPicPr>
            <a:picLocks noChangeAspect="1"/>
          </p:cNvPicPr>
          <p:nvPr/>
        </p:nvPicPr>
        <p:blipFill>
          <a:blip r:embed="rId5"/>
          <a:srcRect r="6818"/>
          <a:stretch>
            <a:fillRect/>
          </a:stretch>
        </p:blipFill>
        <p:spPr>
          <a:xfrm>
            <a:off x="950063" y="4945962"/>
            <a:ext cx="1766243" cy="809625"/>
          </a:xfrm>
          <a:prstGeom prst="rect">
            <a:avLst/>
          </a:prstGeom>
        </p:spPr>
      </p:pic>
      <p:sp>
        <p:nvSpPr>
          <p:cNvPr id="11" name="Titre 3">
            <a:extLst>
              <a:ext uri="{FF2B5EF4-FFF2-40B4-BE49-F238E27FC236}">
                <a16:creationId xmlns:a16="http://schemas.microsoft.com/office/drawing/2014/main" id="{EBA99533-FC3C-5786-E696-557A887B88CD}"/>
              </a:ext>
            </a:extLst>
          </p:cNvPr>
          <p:cNvSpPr txBox="1">
            <a:spLocks/>
          </p:cNvSpPr>
          <p:nvPr/>
        </p:nvSpPr>
        <p:spPr>
          <a:xfrm>
            <a:off x="831850" y="7964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LISTE DES RAPPORTS</a:t>
            </a:r>
          </a:p>
        </p:txBody>
      </p:sp>
    </p:spTree>
    <p:extLst>
      <p:ext uri="{BB962C8B-B14F-4D97-AF65-F5344CB8AC3E}">
        <p14:creationId xmlns:p14="http://schemas.microsoft.com/office/powerpoint/2010/main" val="3431615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4BAF8-BB1C-40C9-9750-1A1116FF291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4A4FBF5-3835-0261-9D82-4C390FBFCD54}"/>
              </a:ext>
            </a:extLst>
          </p:cNvPr>
          <p:cNvSpPr>
            <a:spLocks noGrp="1"/>
          </p:cNvSpPr>
          <p:nvPr>
            <p:ph type="ctrTitle"/>
          </p:nvPr>
        </p:nvSpPr>
        <p:spPr>
          <a:xfrm>
            <a:off x="0" y="984844"/>
            <a:ext cx="12191999" cy="2035125"/>
          </a:xfrm>
        </p:spPr>
        <p:txBody>
          <a:bodyPr>
            <a:normAutofit/>
          </a:bodyPr>
          <a:lstStyle/>
          <a:p>
            <a:r>
              <a:rPr lang="fr-CA" sz="4800" b="1" dirty="0"/>
              <a:t>SECTION INTERNET:</a:t>
            </a:r>
          </a:p>
        </p:txBody>
      </p:sp>
      <p:sp>
        <p:nvSpPr>
          <p:cNvPr id="5" name="Sous-titre 4">
            <a:extLst>
              <a:ext uri="{FF2B5EF4-FFF2-40B4-BE49-F238E27FC236}">
                <a16:creationId xmlns:a16="http://schemas.microsoft.com/office/drawing/2014/main" id="{EF88B0BB-CE74-650B-E0A9-F4046743D49A}"/>
              </a:ext>
            </a:extLst>
          </p:cNvPr>
          <p:cNvSpPr>
            <a:spLocks noGrp="1"/>
          </p:cNvSpPr>
          <p:nvPr>
            <p:ph type="subTitle" idx="1"/>
          </p:nvPr>
        </p:nvSpPr>
        <p:spPr>
          <a:xfrm>
            <a:off x="2874202" y="3220199"/>
            <a:ext cx="6443594" cy="1655762"/>
          </a:xfrm>
        </p:spPr>
        <p:txBody>
          <a:bodyPr>
            <a:noAutofit/>
          </a:bodyPr>
          <a:lstStyle/>
          <a:p>
            <a:r>
              <a:rPr lang="fr-CA" dirty="0"/>
              <a:t>POUR EFFECTUER UN DON</a:t>
            </a:r>
          </a:p>
        </p:txBody>
      </p:sp>
    </p:spTree>
    <p:extLst>
      <p:ext uri="{BB962C8B-B14F-4D97-AF65-F5344CB8AC3E}">
        <p14:creationId xmlns:p14="http://schemas.microsoft.com/office/powerpoint/2010/main" val="3571365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3">
            <a:extLst>
              <a:ext uri="{FF2B5EF4-FFF2-40B4-BE49-F238E27FC236}">
                <a16:creationId xmlns:a16="http://schemas.microsoft.com/office/drawing/2014/main" id="{724B4012-5704-905A-A4EA-F361B9F88BE5}"/>
              </a:ext>
            </a:extLst>
          </p:cNvPr>
          <p:cNvPicPr>
            <a:picLocks noChangeAspect="1"/>
          </p:cNvPicPr>
          <p:nvPr/>
        </p:nvPicPr>
        <p:blipFill>
          <a:blip r:embed="rId3"/>
          <a:stretch>
            <a:fillRect/>
          </a:stretch>
        </p:blipFill>
        <p:spPr>
          <a:xfrm>
            <a:off x="1109134" y="2336437"/>
            <a:ext cx="1790700" cy="809625"/>
          </a:xfrm>
          <a:prstGeom prst="rect">
            <a:avLst/>
          </a:prstGeom>
        </p:spPr>
      </p:pic>
      <p:pic>
        <p:nvPicPr>
          <p:cNvPr id="6" name="Image 5">
            <a:extLst>
              <a:ext uri="{FF2B5EF4-FFF2-40B4-BE49-F238E27FC236}">
                <a16:creationId xmlns:a16="http://schemas.microsoft.com/office/drawing/2014/main" id="{A208990B-6E41-408B-CC21-07FCEC3706E9}"/>
              </a:ext>
            </a:extLst>
          </p:cNvPr>
          <p:cNvPicPr>
            <a:picLocks noChangeAspect="1"/>
          </p:cNvPicPr>
          <p:nvPr/>
        </p:nvPicPr>
        <p:blipFill>
          <a:blip r:embed="rId4"/>
          <a:stretch>
            <a:fillRect/>
          </a:stretch>
        </p:blipFill>
        <p:spPr>
          <a:xfrm>
            <a:off x="1217946" y="2110330"/>
            <a:ext cx="876300" cy="295275"/>
          </a:xfrm>
          <a:prstGeom prst="rect">
            <a:avLst/>
          </a:prstGeom>
        </p:spPr>
      </p:pic>
      <p:sp>
        <p:nvSpPr>
          <p:cNvPr id="9" name="ZoneTexte 8">
            <a:extLst>
              <a:ext uri="{FF2B5EF4-FFF2-40B4-BE49-F238E27FC236}">
                <a16:creationId xmlns:a16="http://schemas.microsoft.com/office/drawing/2014/main" id="{4FAEBF84-0D07-FFEA-51D5-E026F1C54A4A}"/>
              </a:ext>
            </a:extLst>
          </p:cNvPr>
          <p:cNvSpPr txBox="1"/>
          <p:nvPr/>
        </p:nvSpPr>
        <p:spPr>
          <a:xfrm>
            <a:off x="985408" y="4135480"/>
            <a:ext cx="4044949" cy="1477328"/>
          </a:xfrm>
          <a:prstGeom prst="rect">
            <a:avLst/>
          </a:prstGeom>
          <a:noFill/>
        </p:spPr>
        <p:txBody>
          <a:bodyPr wrap="square" rtlCol="0">
            <a:spAutoFit/>
          </a:bodyPr>
          <a:lstStyle/>
          <a:p>
            <a:r>
              <a:rPr lang="fr-CA" dirty="0"/>
              <a:t>Le code d’identification correspond au code de validation d’identité qui a été généré par Donna lors de l’importation de la </a:t>
            </a:r>
            <a:r>
              <a:rPr lang="fr-CA" i="1" dirty="0"/>
              <a:t>Liste des donateurs</a:t>
            </a:r>
            <a:r>
              <a:rPr lang="fr-CA" dirty="0"/>
              <a:t> (employées et employés à solliciter).</a:t>
            </a:r>
          </a:p>
        </p:txBody>
      </p:sp>
      <p:sp>
        <p:nvSpPr>
          <p:cNvPr id="17" name="Titre 3">
            <a:extLst>
              <a:ext uri="{FF2B5EF4-FFF2-40B4-BE49-F238E27FC236}">
                <a16:creationId xmlns:a16="http://schemas.microsoft.com/office/drawing/2014/main" id="{452446EC-D04F-5C12-F3D8-BC6B4838DC43}"/>
              </a:ext>
            </a:extLst>
          </p:cNvPr>
          <p:cNvSpPr txBox="1">
            <a:spLocks/>
          </p:cNvSpPr>
          <p:nvPr/>
        </p:nvSpPr>
        <p:spPr>
          <a:xfrm>
            <a:off x="831850" y="7964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OUTIL DE SUIVI DES SOLLICITATIONS </a:t>
            </a:r>
          </a:p>
        </p:txBody>
      </p:sp>
      <p:pic>
        <p:nvPicPr>
          <p:cNvPr id="2" name="Image 1">
            <a:extLst>
              <a:ext uri="{FF2B5EF4-FFF2-40B4-BE49-F238E27FC236}">
                <a16:creationId xmlns:a16="http://schemas.microsoft.com/office/drawing/2014/main" id="{70C4AEBD-817A-A899-566C-AAC106244460}"/>
              </a:ext>
              <a:ext uri="{C183D7F6-B498-43B3-948B-1728B52AA6E4}">
                <adec:decorative xmlns:adec="http://schemas.microsoft.com/office/drawing/2017/decorative" val="1"/>
              </a:ext>
            </a:extLst>
          </p:cNvPr>
          <p:cNvPicPr>
            <a:picLocks noChangeAspect="1"/>
          </p:cNvPicPr>
          <p:nvPr/>
        </p:nvPicPr>
        <p:blipFill>
          <a:blip r:embed="rId5"/>
          <a:srcRect/>
          <a:stretch>
            <a:fillRect/>
          </a:stretch>
        </p:blipFill>
        <p:spPr>
          <a:xfrm>
            <a:off x="5183914" y="1347019"/>
            <a:ext cx="5351990" cy="4884448"/>
          </a:xfrm>
          <a:prstGeom prst="rect">
            <a:avLst/>
          </a:prstGeom>
        </p:spPr>
      </p:pic>
      <p:cxnSp>
        <p:nvCxnSpPr>
          <p:cNvPr id="3" name="Connecteur droit avec flèche 2">
            <a:extLst>
              <a:ext uri="{FF2B5EF4-FFF2-40B4-BE49-F238E27FC236}">
                <a16:creationId xmlns:a16="http://schemas.microsoft.com/office/drawing/2014/main" id="{43FD7AD6-9FFE-7338-F679-E6254E6BAA67}"/>
              </a:ext>
            </a:extLst>
          </p:cNvPr>
          <p:cNvCxnSpPr>
            <a:cxnSpLocks/>
          </p:cNvCxnSpPr>
          <p:nvPr/>
        </p:nvCxnSpPr>
        <p:spPr>
          <a:xfrm>
            <a:off x="2853268" y="2957998"/>
            <a:ext cx="0" cy="1177482"/>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4357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3">
            <a:extLst>
              <a:ext uri="{FF2B5EF4-FFF2-40B4-BE49-F238E27FC236}">
                <a16:creationId xmlns:a16="http://schemas.microsoft.com/office/drawing/2014/main" id="{10BAA466-A4C2-849F-E355-8300CEE8C8A4}"/>
              </a:ext>
            </a:extLst>
          </p:cNvPr>
          <p:cNvSpPr txBox="1">
            <a:spLocks/>
          </p:cNvSpPr>
          <p:nvPr/>
        </p:nvSpPr>
        <p:spPr>
          <a:xfrm>
            <a:off x="831850" y="7964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PAGE D’ACCUEIL DE LA PLATEFORME</a:t>
            </a:r>
          </a:p>
        </p:txBody>
      </p:sp>
      <p:pic>
        <p:nvPicPr>
          <p:cNvPr id="3" name="Image 2">
            <a:extLst>
              <a:ext uri="{FF2B5EF4-FFF2-40B4-BE49-F238E27FC236}">
                <a16:creationId xmlns:a16="http://schemas.microsoft.com/office/drawing/2014/main" id="{D976D769-A296-92C6-74C2-F06255BEB4E9}"/>
              </a:ext>
            </a:extLst>
          </p:cNvPr>
          <p:cNvPicPr>
            <a:picLocks noChangeAspect="1"/>
          </p:cNvPicPr>
          <p:nvPr/>
        </p:nvPicPr>
        <p:blipFill>
          <a:blip r:embed="rId3"/>
          <a:stretch>
            <a:fillRect/>
          </a:stretch>
        </p:blipFill>
        <p:spPr>
          <a:xfrm>
            <a:off x="572525" y="1501155"/>
            <a:ext cx="8929457" cy="4560425"/>
          </a:xfrm>
          <a:prstGeom prst="rect">
            <a:avLst/>
          </a:prstGeom>
        </p:spPr>
      </p:pic>
      <p:cxnSp>
        <p:nvCxnSpPr>
          <p:cNvPr id="7" name="Connecteur droit avec flèche 6">
            <a:extLst>
              <a:ext uri="{FF2B5EF4-FFF2-40B4-BE49-F238E27FC236}">
                <a16:creationId xmlns:a16="http://schemas.microsoft.com/office/drawing/2014/main" id="{53A12AD3-2289-F0E5-E7B2-B27837791703}"/>
              </a:ext>
            </a:extLst>
          </p:cNvPr>
          <p:cNvCxnSpPr>
            <a:cxnSpLocks/>
          </p:cNvCxnSpPr>
          <p:nvPr/>
        </p:nvCxnSpPr>
        <p:spPr>
          <a:xfrm flipH="1">
            <a:off x="9278656" y="1652687"/>
            <a:ext cx="1381403"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91253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42BC93C3-8DBB-5A42-23BD-963963485975}"/>
              </a:ext>
            </a:extLst>
          </p:cNvPr>
          <p:cNvPicPr>
            <a:picLocks noGrp="1" noChangeAspect="1"/>
          </p:cNvPicPr>
          <p:nvPr>
            <p:ph sz="half" idx="1"/>
          </p:nvPr>
        </p:nvPicPr>
        <p:blipFill>
          <a:blip r:embed="rId3"/>
          <a:stretch>
            <a:fillRect/>
          </a:stretch>
        </p:blipFill>
        <p:spPr>
          <a:xfrm>
            <a:off x="908049" y="1349971"/>
            <a:ext cx="6366809" cy="4614050"/>
          </a:xfrm>
          <a:prstGeom prst="rect">
            <a:avLst/>
          </a:prstGeom>
        </p:spPr>
      </p:pic>
      <p:sp>
        <p:nvSpPr>
          <p:cNvPr id="6" name="ZoneTexte 5">
            <a:extLst>
              <a:ext uri="{FF2B5EF4-FFF2-40B4-BE49-F238E27FC236}">
                <a16:creationId xmlns:a16="http://schemas.microsoft.com/office/drawing/2014/main" id="{F8B5E809-BC41-7F30-F412-69573725CFCC}"/>
              </a:ext>
            </a:extLst>
          </p:cNvPr>
          <p:cNvSpPr txBox="1"/>
          <p:nvPr/>
        </p:nvSpPr>
        <p:spPr>
          <a:xfrm>
            <a:off x="8001000" y="2690336"/>
            <a:ext cx="3864279" cy="2308324"/>
          </a:xfrm>
          <a:prstGeom prst="rect">
            <a:avLst/>
          </a:prstGeom>
          <a:noFill/>
        </p:spPr>
        <p:txBody>
          <a:bodyPr wrap="square">
            <a:spAutoFit/>
          </a:bodyPr>
          <a:lstStyle/>
          <a:p>
            <a:r>
              <a:rPr lang="fr-CA" dirty="0"/>
              <a:t>Le code d’identification correspond au code de validation généré par Donna lors de l’importation de la </a:t>
            </a:r>
            <a:r>
              <a:rPr lang="fr-CA" i="1" dirty="0"/>
              <a:t>Liste des donateurs</a:t>
            </a:r>
            <a:r>
              <a:rPr lang="fr-CA" dirty="0"/>
              <a:t> (employées et employés à solliciter). Ce code permet de valider l’identité de la personne qui souhaite effectuer un don (obligatoire pour la retenue à la source). </a:t>
            </a:r>
          </a:p>
        </p:txBody>
      </p:sp>
      <p:sp>
        <p:nvSpPr>
          <p:cNvPr id="9" name="Titre 3">
            <a:extLst>
              <a:ext uri="{FF2B5EF4-FFF2-40B4-BE49-F238E27FC236}">
                <a16:creationId xmlns:a16="http://schemas.microsoft.com/office/drawing/2014/main" id="{58B76BE4-C95E-8510-3029-81A3055064E2}"/>
              </a:ext>
            </a:extLst>
          </p:cNvPr>
          <p:cNvSpPr txBox="1">
            <a:spLocks/>
          </p:cNvSpPr>
          <p:nvPr/>
        </p:nvSpPr>
        <p:spPr>
          <a:xfrm>
            <a:off x="831850" y="7964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FORMULAIRE DE DON</a:t>
            </a:r>
          </a:p>
        </p:txBody>
      </p:sp>
      <p:cxnSp>
        <p:nvCxnSpPr>
          <p:cNvPr id="2" name="Connecteur droit avec flèche 1">
            <a:extLst>
              <a:ext uri="{FF2B5EF4-FFF2-40B4-BE49-F238E27FC236}">
                <a16:creationId xmlns:a16="http://schemas.microsoft.com/office/drawing/2014/main" id="{61935A90-423F-FC30-94B6-22B85C096326}"/>
              </a:ext>
            </a:extLst>
          </p:cNvPr>
          <p:cNvCxnSpPr>
            <a:cxnSpLocks/>
          </p:cNvCxnSpPr>
          <p:nvPr/>
        </p:nvCxnSpPr>
        <p:spPr>
          <a:xfrm flipH="1">
            <a:off x="4911820" y="2891118"/>
            <a:ext cx="3089180" cy="1412987"/>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87BC5F5A-6F67-DE01-0E47-0D927E6D1EA9}"/>
              </a:ext>
            </a:extLst>
          </p:cNvPr>
          <p:cNvPicPr>
            <a:picLocks noChangeAspect="1"/>
          </p:cNvPicPr>
          <p:nvPr/>
        </p:nvPicPr>
        <p:blipFill>
          <a:blip r:embed="rId4"/>
          <a:stretch>
            <a:fillRect/>
          </a:stretch>
        </p:blipFill>
        <p:spPr>
          <a:xfrm>
            <a:off x="2886884" y="2193523"/>
            <a:ext cx="447737" cy="400106"/>
          </a:xfrm>
          <a:prstGeom prst="rect">
            <a:avLst/>
          </a:prstGeom>
        </p:spPr>
      </p:pic>
    </p:spTree>
    <p:extLst>
      <p:ext uri="{BB962C8B-B14F-4D97-AF65-F5344CB8AC3E}">
        <p14:creationId xmlns:p14="http://schemas.microsoft.com/office/powerpoint/2010/main" val="832184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6">
            <a:extLst>
              <a:ext uri="{FF2B5EF4-FFF2-40B4-BE49-F238E27FC236}">
                <a16:creationId xmlns:a16="http://schemas.microsoft.com/office/drawing/2014/main" id="{0F4BD2EF-398E-044D-80E4-A0D3DB36F2F2}"/>
              </a:ext>
            </a:extLst>
          </p:cNvPr>
          <p:cNvPicPr>
            <a:picLocks noGrp="1" noChangeAspect="1"/>
          </p:cNvPicPr>
          <p:nvPr>
            <p:ph sz="half" idx="1"/>
          </p:nvPr>
        </p:nvPicPr>
        <p:blipFill>
          <a:blip r:embed="rId3"/>
          <a:stretch>
            <a:fillRect/>
          </a:stretch>
        </p:blipFill>
        <p:spPr>
          <a:xfrm>
            <a:off x="981637" y="1485272"/>
            <a:ext cx="8305800" cy="4472353"/>
          </a:xfrm>
          <a:prstGeom prst="rect">
            <a:avLst/>
          </a:prstGeom>
        </p:spPr>
      </p:pic>
      <p:sp>
        <p:nvSpPr>
          <p:cNvPr id="9" name="Titre 3">
            <a:extLst>
              <a:ext uri="{FF2B5EF4-FFF2-40B4-BE49-F238E27FC236}">
                <a16:creationId xmlns:a16="http://schemas.microsoft.com/office/drawing/2014/main" id="{DF67A034-A1B0-F336-07E4-66EDB584C9F7}"/>
              </a:ext>
            </a:extLst>
          </p:cNvPr>
          <p:cNvSpPr txBox="1">
            <a:spLocks/>
          </p:cNvSpPr>
          <p:nvPr/>
        </p:nvSpPr>
        <p:spPr>
          <a:xfrm>
            <a:off x="831850" y="7964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FORMULAIRE DE DON (SUITE)</a:t>
            </a:r>
          </a:p>
        </p:txBody>
      </p:sp>
    </p:spTree>
    <p:extLst>
      <p:ext uri="{BB962C8B-B14F-4D97-AF65-F5344CB8AC3E}">
        <p14:creationId xmlns:p14="http://schemas.microsoft.com/office/powerpoint/2010/main" val="679554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AA7B647E-B32B-4E2B-7285-943C4A0CDB30}"/>
              </a:ext>
            </a:extLst>
          </p:cNvPr>
          <p:cNvPicPr>
            <a:picLocks noGrp="1" noChangeAspect="1"/>
          </p:cNvPicPr>
          <p:nvPr>
            <p:ph sz="half" idx="1"/>
          </p:nvPr>
        </p:nvPicPr>
        <p:blipFill rotWithShape="1">
          <a:blip r:embed="rId3"/>
          <a:srcRect l="3947" t="19890"/>
          <a:stretch>
            <a:fillRect/>
          </a:stretch>
        </p:blipFill>
        <p:spPr>
          <a:xfrm>
            <a:off x="1817511" y="2607732"/>
            <a:ext cx="8023173" cy="2581102"/>
          </a:xfrm>
          <a:prstGeom prst="rect">
            <a:avLst/>
          </a:prstGeom>
        </p:spPr>
      </p:pic>
      <p:sp>
        <p:nvSpPr>
          <p:cNvPr id="4" name="Titre 3">
            <a:extLst>
              <a:ext uri="{FF2B5EF4-FFF2-40B4-BE49-F238E27FC236}">
                <a16:creationId xmlns:a16="http://schemas.microsoft.com/office/drawing/2014/main" id="{1166853D-6FFA-B7FE-662B-9793CD472133}"/>
              </a:ext>
            </a:extLst>
          </p:cNvPr>
          <p:cNvSpPr txBox="1">
            <a:spLocks/>
          </p:cNvSpPr>
          <p:nvPr/>
        </p:nvSpPr>
        <p:spPr>
          <a:xfrm>
            <a:off x="831850" y="796414"/>
            <a:ext cx="10515600" cy="55060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a:lstStyle>
          <a:p>
            <a:r>
              <a:rPr lang="fr-CA" dirty="0"/>
              <a:t>FORMULAIRE DE DON (SUITE)</a:t>
            </a:r>
          </a:p>
        </p:txBody>
      </p:sp>
    </p:spTree>
    <p:extLst>
      <p:ext uri="{BB962C8B-B14F-4D97-AF65-F5344CB8AC3E}">
        <p14:creationId xmlns:p14="http://schemas.microsoft.com/office/powerpoint/2010/main" val="31199008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 2" descr="Une image contenant Police, texte, Graphique, capture d’écran&#10;&#10;Le contenu généré par l’IA peut être incorrect.">
            <a:extLst>
              <a:ext uri="{FF2B5EF4-FFF2-40B4-BE49-F238E27FC236}">
                <a16:creationId xmlns:a16="http://schemas.microsoft.com/office/drawing/2014/main" id="{3D104667-06FE-F70F-80CF-3CA029173E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525" y="1544525"/>
            <a:ext cx="3768950" cy="3768950"/>
          </a:xfrm>
          <a:prstGeom prst="rect">
            <a:avLst/>
          </a:prstGeom>
        </p:spPr>
      </p:pic>
    </p:spTree>
    <p:extLst>
      <p:ext uri="{BB962C8B-B14F-4D97-AF65-F5344CB8AC3E}">
        <p14:creationId xmlns:p14="http://schemas.microsoft.com/office/powerpoint/2010/main" val="3981343655"/>
      </p:ext>
    </p:extLst>
  </p:cSld>
  <p:clrMapOvr>
    <a:masterClrMapping/>
  </p:clrMapOvr>
</p:sld>
</file>

<file path=ppt/theme/theme1.xml><?xml version="1.0" encoding="utf-8"?>
<a:theme xmlns:a="http://schemas.openxmlformats.org/drawingml/2006/main" name="Thème Office">
  <a:themeElements>
    <a:clrScheme name="ENTRAIDE">
      <a:dk1>
        <a:srgbClr val="314F6C"/>
      </a:dk1>
      <a:lt1>
        <a:srgbClr val="314F6C"/>
      </a:lt1>
      <a:dk2>
        <a:srgbClr val="314F6C"/>
      </a:dk2>
      <a:lt2>
        <a:srgbClr val="9AC39D"/>
      </a:lt2>
      <a:accent1>
        <a:srgbClr val="314F6C"/>
      </a:accent1>
      <a:accent2>
        <a:srgbClr val="588F84"/>
      </a:accent2>
      <a:accent3>
        <a:srgbClr val="166894"/>
      </a:accent3>
      <a:accent4>
        <a:srgbClr val="9AC39D"/>
      </a:accent4>
      <a:accent5>
        <a:srgbClr val="ECEBB0"/>
      </a:accent5>
      <a:accent6>
        <a:srgbClr val="DDEDE0"/>
      </a:accent6>
      <a:hlink>
        <a:srgbClr val="314F6C"/>
      </a:hlink>
      <a:folHlink>
        <a:srgbClr val="588F84"/>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2412</TotalTime>
  <Words>3440</Words>
  <Application>Microsoft Office PowerPoint</Application>
  <PresentationFormat>Grand écran</PresentationFormat>
  <Paragraphs>245</Paragraphs>
  <Slides>29</Slides>
  <Notes>28</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29</vt:i4>
      </vt:variant>
    </vt:vector>
  </HeadingPairs>
  <TitlesOfParts>
    <vt:vector size="34" baseType="lpstr">
      <vt:lpstr>Aptos</vt:lpstr>
      <vt:lpstr>Arial</vt:lpstr>
      <vt:lpstr>Calibri</vt:lpstr>
      <vt:lpstr>Segoe UI</vt:lpstr>
      <vt:lpstr>Thème Office</vt:lpstr>
      <vt:lpstr>DÉMONSTRATION</vt:lpstr>
      <vt:lpstr>SECTION EXTRANET:</vt:lpstr>
      <vt:lpstr>Présentation PowerPoint</vt:lpstr>
      <vt:lpstr>Présentation PowerPoint</vt:lpstr>
      <vt:lpstr>Présentation PowerPoint</vt:lpstr>
      <vt:lpstr>Présentation PowerPoint</vt:lpstr>
      <vt:lpstr>Présentation PowerPoint</vt:lpstr>
      <vt:lpstr>MODIFICATION DU PROFIL D’UN UTILISATEUR </vt:lpstr>
      <vt:lpstr>MODIFICATION DU PROFIL D’UN UTILISATEUR (SUITE) </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SECTION INTERNET:</vt:lpstr>
      <vt:lpstr>Présentation PowerPoint</vt:lpstr>
      <vt:lpstr>Présentation PowerPoint</vt:lpstr>
      <vt:lpstr>Présentation PowerPoint</vt:lpstr>
      <vt:lpstr>Présentation PowerPoint</vt:lpstr>
      <vt:lpstr>Présentation PowerPoint</vt:lpstr>
      <vt:lpstr>Présentation PowerPoint</vt:lpstr>
    </vt:vector>
  </TitlesOfParts>
  <Company>Ministère du Conseil exécutif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Sandoval, Claudia</dc:creator>
  <cp:lastModifiedBy>Coté, Isabelle (DGSSAC-DSESPP)</cp:lastModifiedBy>
  <cp:revision>100</cp:revision>
  <dcterms:created xsi:type="dcterms:W3CDTF">2019-04-02T14:08:11Z</dcterms:created>
  <dcterms:modified xsi:type="dcterms:W3CDTF">2026-09-16T17:29:16Z</dcterms:modified>
</cp:coreProperties>
</file>