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16"/>
  </p:notesMasterIdLst>
  <p:handoutMasterIdLst>
    <p:handoutMasterId r:id="rId17"/>
  </p:handoutMasterIdLst>
  <p:sldIdLst>
    <p:sldId id="256" r:id="rId2"/>
    <p:sldId id="288" r:id="rId3"/>
    <p:sldId id="270" r:id="rId4"/>
    <p:sldId id="279" r:id="rId5"/>
    <p:sldId id="280" r:id="rId6"/>
    <p:sldId id="281" r:id="rId7"/>
    <p:sldId id="276" r:id="rId8"/>
    <p:sldId id="286" r:id="rId9"/>
    <p:sldId id="291" r:id="rId10"/>
    <p:sldId id="283" r:id="rId11"/>
    <p:sldId id="289" r:id="rId12"/>
    <p:sldId id="284" r:id="rId13"/>
    <p:sldId id="290" r:id="rId14"/>
    <p:sldId id="27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1F0B9E-068E-5C9F-0478-AB8518944FCB}" name="Coté, Isabelle (DGSSAC-DSESPP)" initials="IC" userId="S::Isabelle.Cote07@mess.gouv.qc.ca::bf684a7a-ee82-4482-8ca5-fd88176d6f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48426" autoAdjust="0"/>
  </p:normalViewPr>
  <p:slideViewPr>
    <p:cSldViewPr snapToGrid="0">
      <p:cViewPr varScale="1">
        <p:scale>
          <a:sx n="53" d="100"/>
          <a:sy n="53" d="100"/>
        </p:scale>
        <p:origin x="2778" y="78"/>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p:cViewPr varScale="1">
        <p:scale>
          <a:sx n="96" d="100"/>
          <a:sy n="96" d="100"/>
        </p:scale>
        <p:origin x="3168"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D3FD8C-AB8C-4ED2-8A71-E48040E03B0D}" type="datetimeFigureOut">
              <a:rPr lang="fr-CA" smtClean="0"/>
              <a:t>2026-09-18</a:t>
            </a:fld>
            <a:endParaRPr lang="fr-CA"/>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63D704-B3DE-4362-B744-DF3AC3482AE2}" type="slidenum">
              <a:rPr lang="fr-CA" smtClean="0"/>
              <a:t>‹N°›</a:t>
            </a:fld>
            <a:endParaRPr lang="fr-CA"/>
          </a:p>
        </p:txBody>
      </p:sp>
    </p:spTree>
    <p:extLst>
      <p:ext uri="{BB962C8B-B14F-4D97-AF65-F5344CB8AC3E}">
        <p14:creationId xmlns:p14="http://schemas.microsoft.com/office/powerpoint/2010/main" val="1870615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0245D-BF50-41A8-A89D-BA6D109AB7C2}" type="datetimeFigureOut">
              <a:rPr lang="fr-CA" smtClean="0"/>
              <a:t>2026-09-18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01FE9-07FA-4C79-A62C-28284BAC2138}" type="slidenum">
              <a:rPr lang="fr-CA" smtClean="0"/>
              <a:t>‹N°›</a:t>
            </a:fld>
            <a:endParaRPr lang="fr-CA"/>
          </a:p>
        </p:txBody>
      </p:sp>
    </p:spTree>
    <p:extLst>
      <p:ext uri="{BB962C8B-B14F-4D97-AF65-F5344CB8AC3E}">
        <p14:creationId xmlns:p14="http://schemas.microsoft.com/office/powerpoint/2010/main" val="2338319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r>
              <a:rPr lang="fr-CA" u="none" dirty="0">
                <a:solidFill>
                  <a:schemeClr val="accent2"/>
                </a:solidFill>
                <a:latin typeface="Garamond" panose="02020404030301010803" pitchFamily="18" charset="0"/>
              </a:rPr>
              <a:t>Bonjour</a:t>
            </a:r>
            <a:r>
              <a:rPr lang="fr-CA" u="none" baseline="0" dirty="0">
                <a:solidFill>
                  <a:schemeClr val="accent2"/>
                </a:solidFill>
                <a:latin typeface="Garamond" panose="02020404030301010803" pitchFamily="18" charset="0"/>
              </a:rPr>
              <a:t> et bienvenue à la formation 1 : De la préparation à la mobilisation. </a:t>
            </a:r>
          </a:p>
          <a:p>
            <a:endParaRPr lang="fr-CA" u="none" baseline="0" dirty="0">
              <a:solidFill>
                <a:schemeClr val="accent2"/>
              </a:solidFill>
              <a:latin typeface="Garamond" panose="02020404030301010803" pitchFamily="18" charset="0"/>
            </a:endParaRPr>
          </a:p>
          <a:p>
            <a:r>
              <a:rPr lang="fr-CA" u="none" baseline="0" dirty="0">
                <a:solidFill>
                  <a:schemeClr val="accent2"/>
                </a:solidFill>
                <a:latin typeface="Garamond" panose="02020404030301010803" pitchFamily="18" charset="0"/>
              </a:rPr>
              <a:t>Merci de votre engagement dans la campagne d’Entraide!</a:t>
            </a: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a:t>
            </a:fld>
            <a:endParaRPr lang="fr-CA"/>
          </a:p>
        </p:txBody>
      </p:sp>
    </p:spTree>
    <p:extLst>
      <p:ext uri="{BB962C8B-B14F-4D97-AF65-F5344CB8AC3E}">
        <p14:creationId xmlns:p14="http://schemas.microsoft.com/office/powerpoint/2010/main" val="3985951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0D1D4-5128-4E12-C700-F6AAD9F9B4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38BF9F6-C8AD-262D-2559-36B12362B440}"/>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37CB35A4-CE94-29F7-B98B-D69F64CD8F5E}"/>
              </a:ext>
            </a:extLst>
          </p:cNvPr>
          <p:cNvSpPr>
            <a:spLocks noGrp="1"/>
          </p:cNvSpPr>
          <p:nvPr>
            <p:ph type="body" idx="1"/>
          </p:nvPr>
        </p:nvSpPr>
        <p:spPr/>
        <p:txBody>
          <a:bodyPr/>
          <a:lstStyle/>
          <a:p>
            <a:pPr fontAlgn="t"/>
            <a:r>
              <a:rPr lang="fr-CA" sz="1200" b="0" i="0" kern="1200" dirty="0">
                <a:solidFill>
                  <a:schemeClr val="tx1"/>
                </a:solidFill>
                <a:effectLst/>
                <a:latin typeface="+mn-lt"/>
                <a:ea typeface="+mn-ea"/>
                <a:cs typeface="+mn-cs"/>
              </a:rPr>
              <a:t>Avant de commencer, nous avons le plaisir de vous présenter les conseillères et conseillers en gestion philanthropique du Secrétariat Entraide qui seront présents pour vous accompagner tout au long de la campagne.</a:t>
            </a:r>
          </a:p>
          <a:p>
            <a:pPr fontAlgn="t"/>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Chaque organisation est jumelée à une personne-ressource.</a:t>
            </a:r>
          </a:p>
        </p:txBody>
      </p:sp>
      <p:sp>
        <p:nvSpPr>
          <p:cNvPr id="4" name="Espace réservé du numéro de diapositive 3">
            <a:extLst>
              <a:ext uri="{FF2B5EF4-FFF2-40B4-BE49-F238E27FC236}">
                <a16:creationId xmlns:a16="http://schemas.microsoft.com/office/drawing/2014/main" id="{B2EF3976-84E3-9806-01E1-436C45AEF1C4}"/>
              </a:ext>
            </a:extLst>
          </p:cNvPr>
          <p:cNvSpPr>
            <a:spLocks noGrp="1"/>
          </p:cNvSpPr>
          <p:nvPr>
            <p:ph type="sldNum" sz="quarter" idx="5"/>
          </p:nvPr>
        </p:nvSpPr>
        <p:spPr/>
        <p:txBody>
          <a:bodyPr/>
          <a:lstStyle/>
          <a:p>
            <a:fld id="{DC501FE9-07FA-4C79-A62C-28284BAC2138}" type="slidenum">
              <a:rPr lang="fr-CA" smtClean="0"/>
              <a:t>2</a:t>
            </a:fld>
            <a:endParaRPr lang="fr-CA"/>
          </a:p>
        </p:txBody>
      </p:sp>
    </p:spTree>
    <p:extLst>
      <p:ext uri="{BB962C8B-B14F-4D97-AF65-F5344CB8AC3E}">
        <p14:creationId xmlns:p14="http://schemas.microsoft.com/office/powerpoint/2010/main" val="2976462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3</a:t>
            </a:fld>
            <a:endParaRPr lang="fr-CA"/>
          </a:p>
        </p:txBody>
      </p:sp>
    </p:spTree>
    <p:extLst>
      <p:ext uri="{BB962C8B-B14F-4D97-AF65-F5344CB8AC3E}">
        <p14:creationId xmlns:p14="http://schemas.microsoft.com/office/powerpoint/2010/main" val="1753993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0" dirty="0"/>
              <a:t>Les </a:t>
            </a:r>
            <a:r>
              <a:rPr lang="fr-CA" b="1" dirty="0"/>
              <a:t>ressources</a:t>
            </a:r>
            <a:r>
              <a:rPr lang="fr-CA" b="0" dirty="0"/>
              <a:t> peuvent être en temps, en compétences et en matériel.*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b="0" dirty="0"/>
              <a:t>Le Larousse définit aussi la philanthropie comme relative à l’amour de l’humanité.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La </a:t>
            </a:r>
            <a:r>
              <a:rPr lang="fr-CA" sz="1200" b="1" i="0" kern="1200" dirty="0">
                <a:solidFill>
                  <a:schemeClr val="tx1"/>
                </a:solidFill>
                <a:effectLst/>
                <a:latin typeface="+mn-lt"/>
                <a:ea typeface="+mn-ea"/>
                <a:cs typeface="+mn-cs"/>
              </a:rPr>
              <a:t>culture philanthropique </a:t>
            </a:r>
            <a:r>
              <a:rPr lang="fr-CA" sz="1200" b="0" i="0" kern="1200" dirty="0">
                <a:solidFill>
                  <a:schemeClr val="tx1"/>
                </a:solidFill>
                <a:effectLst/>
                <a:latin typeface="+mn-lt"/>
                <a:ea typeface="+mn-ea"/>
                <a:cs typeface="+mn-cs"/>
              </a:rPr>
              <a:t>s’exprime à travers une société solidaire et engagée où le don de soi est valorisé et soutenu. Merci de contribuer à faire grandir une culture philanthropique forte au Québec. C’est grâce à une société solidaire et engagée, où le don de soi est valorisé et soutenu que nous faisons rayonner ce grand mouvement d’entraide au service du bien-être des autres.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b="1" dirty="0"/>
              <a:t>*Référence : </a:t>
            </a:r>
            <a:r>
              <a:rPr lang="fr-CA" dirty="0"/>
              <a:t>Le Réseau canadien de recherche partenariale sur la </a:t>
            </a:r>
            <a:r>
              <a:rPr lang="fr-CA" b="0" dirty="0"/>
              <a:t>philanthropie (</a:t>
            </a:r>
            <a:r>
              <a:rPr lang="fr-CA" b="0" dirty="0" err="1"/>
              <a:t>PhiLab</a:t>
            </a:r>
            <a:r>
              <a:rPr lang="fr-CA" b="0" dirty="0"/>
              <a:t>)</a:t>
            </a:r>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4</a:t>
            </a:fld>
            <a:endParaRPr lang="fr-CA"/>
          </a:p>
        </p:txBody>
      </p:sp>
    </p:spTree>
    <p:extLst>
      <p:ext uri="{BB962C8B-B14F-4D97-AF65-F5344CB8AC3E}">
        <p14:creationId xmlns:p14="http://schemas.microsoft.com/office/powerpoint/2010/main" val="413244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b="1" dirty="0">
                <a:solidFill>
                  <a:srgbClr val="565555"/>
                </a:solidFill>
                <a:latin typeface="Arial" panose="020B0604020202020204" pitchFamily="34" charset="0"/>
              </a:rPr>
              <a:t>La campagne d’Entraide permet d’amasser des dons pour venir en aide, sur tout le territoire québécois, aux personnes vivant une situation de vulnérabilité</a:t>
            </a:r>
            <a:r>
              <a:rPr lang="fr-CA" sz="1000" b="1" dirty="0"/>
              <a:t>. </a:t>
            </a:r>
            <a:r>
              <a:rPr lang="fr-CA" sz="1000" b="0" i="0" kern="1200" dirty="0">
                <a:solidFill>
                  <a:schemeClr val="tx1"/>
                </a:solidFill>
                <a:effectLst/>
                <a:latin typeface="+mn-lt"/>
                <a:ea typeface="+mn-ea"/>
                <a:cs typeface="+mn-cs"/>
              </a:rPr>
              <a:t>L</a:t>
            </a:r>
            <a:r>
              <a:rPr lang="fr-CA" sz="1200" b="0" i="0" kern="1200" dirty="0">
                <a:solidFill>
                  <a:schemeClr val="tx1"/>
                </a:solidFill>
                <a:effectLst/>
                <a:latin typeface="+mn-lt"/>
                <a:ea typeface="+mn-ea"/>
                <a:cs typeface="+mn-cs"/>
              </a:rPr>
              <a:t>a première campagne réalisée auprès du personnel du gouvernement du Québec s’est tenue au cours de l’automne 1968.</a:t>
            </a:r>
            <a:endParaRPr lang="fr-CA" sz="10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CA" sz="1000" u="none"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1000" strike="noStrike" dirty="0">
                <a:solidFill>
                  <a:srgbClr val="C00000"/>
                </a:solidFill>
              </a:rPr>
              <a:t>Par un décret, le Conseil des ministres mandate </a:t>
            </a:r>
            <a:r>
              <a:rPr lang="fr-CA" sz="1000" b="0" strike="noStrike" dirty="0">
                <a:solidFill>
                  <a:srgbClr val="C00000"/>
                </a:solidFill>
              </a:rPr>
              <a:t>le</a:t>
            </a:r>
            <a:r>
              <a:rPr lang="fr-CA" sz="1000" b="1" strike="noStrike" dirty="0">
                <a:solidFill>
                  <a:srgbClr val="C00000"/>
                </a:solidFill>
              </a:rPr>
              <a:t> Comité Entraide </a:t>
            </a:r>
            <a:r>
              <a:rPr lang="fr-CA" sz="1000" strike="noStrike" dirty="0">
                <a:solidFill>
                  <a:srgbClr val="C00000"/>
                </a:solidFill>
              </a:rPr>
              <a:t>de promouvoir et de coordonner la réalisation de la campagne nationale d’Entraide. Vous pouvez consulter le décret sur la page Web.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CA" sz="1000" strike="noStrike"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CA" sz="1000" strike="noStrike" dirty="0">
                <a:solidFill>
                  <a:srgbClr val="C00000"/>
                </a:solidFill>
              </a:rPr>
              <a:t>Le </a:t>
            </a:r>
            <a:r>
              <a:rPr lang="fr-CA" sz="1000" b="1" strike="noStrike" dirty="0">
                <a:solidFill>
                  <a:srgbClr val="C00000"/>
                </a:solidFill>
              </a:rPr>
              <a:t>Secrétariat Entraide </a:t>
            </a:r>
            <a:r>
              <a:rPr lang="fr-CA" sz="1000" strike="noStrike" dirty="0">
                <a:solidFill>
                  <a:srgbClr val="C00000"/>
                </a:solidFill>
              </a:rPr>
              <a:t>offre </a:t>
            </a:r>
            <a:r>
              <a:rPr lang="fr-CA" sz="1200" b="0" i="0" kern="1200" dirty="0">
                <a:solidFill>
                  <a:schemeClr val="tx1"/>
                </a:solidFill>
                <a:effectLst/>
                <a:latin typeface="+mn-lt"/>
                <a:ea typeface="+mn-ea"/>
                <a:cs typeface="+mn-cs"/>
              </a:rPr>
              <a:t>l’expertise professionnelle et le soutien technique dans la planification, l’organisation et la réalisation de la campagne annuelle de sollicitation notamment auprès des organisations participantes. </a:t>
            </a:r>
            <a:endParaRPr lang="fr-CA" sz="1000" strike="noStrike"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CA" sz="1000" u="none" baseline="0" dirty="0"/>
          </a:p>
          <a:p>
            <a:pPr marL="0" indent="0">
              <a:buFont typeface="Arial" panose="020B0604020202020204" pitchFamily="34" charset="0"/>
              <a:buNone/>
            </a:pPr>
            <a:r>
              <a:rPr lang="fr-CA" sz="1000" b="1" dirty="0">
                <a:solidFill>
                  <a:srgbClr val="C00000"/>
                </a:solidFill>
              </a:rPr>
              <a:t>Les personnes sollicitées lors de la campagne sont :</a:t>
            </a:r>
          </a:p>
          <a:p>
            <a:pPr marL="632182" lvl="1" indent="-174982">
              <a:buFont typeface="Arial" panose="020B0604020202020204" pitchFamily="34" charset="0"/>
              <a:buChar char="•"/>
            </a:pPr>
            <a:r>
              <a:rPr lang="fr-CA" sz="1000" dirty="0">
                <a:solidFill>
                  <a:srgbClr val="C00000"/>
                </a:solidFill>
              </a:rPr>
              <a:t>les employées et employés des ministères, organismes et sociétés d’État;</a:t>
            </a:r>
          </a:p>
          <a:p>
            <a:pPr marL="632182" lvl="1" indent="-174982">
              <a:buFont typeface="Arial" panose="020B0604020202020204" pitchFamily="34" charset="0"/>
              <a:buChar char="•"/>
            </a:pPr>
            <a:r>
              <a:rPr lang="fr-CA" sz="1000" dirty="0">
                <a:solidFill>
                  <a:srgbClr val="C00000"/>
                </a:solidFill>
              </a:rPr>
              <a:t>les employées et employés du réseau de la santé et des services sociaux;</a:t>
            </a:r>
          </a:p>
          <a:p>
            <a:pPr marL="632182" lvl="1" indent="-174982">
              <a:buFont typeface="Arial" panose="020B0604020202020204" pitchFamily="34" charset="0"/>
              <a:buChar char="•"/>
            </a:pPr>
            <a:r>
              <a:rPr lang="fr-CA" sz="1000" dirty="0">
                <a:solidFill>
                  <a:srgbClr val="C00000"/>
                </a:solidFill>
              </a:rPr>
              <a:t>les employées et employés du réseau de l’éducation;</a:t>
            </a:r>
          </a:p>
          <a:p>
            <a:pPr marL="632182" lvl="1" indent="-174982">
              <a:buFont typeface="Arial" panose="020B0604020202020204" pitchFamily="34" charset="0"/>
              <a:buChar char="•"/>
            </a:pPr>
            <a:r>
              <a:rPr lang="fr-CA" sz="1000" dirty="0">
                <a:solidFill>
                  <a:srgbClr val="C00000"/>
                </a:solidFill>
              </a:rPr>
              <a:t>les personnes retraitées de l’État; </a:t>
            </a:r>
          </a:p>
          <a:p>
            <a:pPr marL="632182" lvl="1" indent="-174982">
              <a:buFont typeface="Arial" panose="020B0604020202020204" pitchFamily="34" charset="0"/>
              <a:buChar char="•"/>
            </a:pPr>
            <a:r>
              <a:rPr lang="fr-CA" sz="1000" dirty="0">
                <a:solidFill>
                  <a:srgbClr val="C00000"/>
                </a:solidFill>
              </a:rPr>
              <a:t>les professionnelles et professionnels de la santé rémunérés par la RAMQ;</a:t>
            </a:r>
          </a:p>
          <a:p>
            <a:pPr marL="632182" lvl="1" indent="-174982">
              <a:buFont typeface="Arial" panose="020B0604020202020204" pitchFamily="34" charset="0"/>
              <a:buChar char="•"/>
            </a:pPr>
            <a:r>
              <a:rPr lang="fr-CA" sz="1000" dirty="0">
                <a:solidFill>
                  <a:srgbClr val="C00000"/>
                </a:solidFill>
              </a:rPr>
              <a:t>les députées et députés de l’Assemblée nationale du Québec.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CA" sz="1000" u="none" baseline="0" dirty="0"/>
          </a:p>
          <a:p>
            <a:pPr marL="0" indent="0">
              <a:buFont typeface="Arial" panose="020B0604020202020204" pitchFamily="34" charset="0"/>
              <a:buNone/>
            </a:pPr>
            <a:r>
              <a:rPr lang="fr-CA" sz="1000" dirty="0"/>
              <a:t>Une édition complète se déroule du 1</a:t>
            </a:r>
            <a:r>
              <a:rPr lang="fr-CA" sz="1000" baseline="30000" dirty="0"/>
              <a:t>er</a:t>
            </a:r>
            <a:r>
              <a:rPr lang="fr-CA" sz="1000" dirty="0"/>
              <a:t> avril au 31 mars. </a:t>
            </a:r>
          </a:p>
          <a:p>
            <a:pPr marL="0" indent="0">
              <a:buFont typeface="Arial" panose="020B0604020202020204" pitchFamily="34" charset="0"/>
              <a:buNone/>
            </a:pPr>
            <a:r>
              <a:rPr lang="fr-CA" sz="1000" dirty="0"/>
              <a:t>La période officielle de sollicitation du personnel pour la campagne est du </a:t>
            </a:r>
            <a:r>
              <a:rPr lang="fr-CA" sz="1200" kern="1200" dirty="0">
                <a:solidFill>
                  <a:schemeClr val="tx1"/>
                </a:solidFill>
                <a:effectLst/>
                <a:latin typeface="+mn-lt"/>
                <a:ea typeface="+mn-ea"/>
                <a:cs typeface="+mn-cs"/>
              </a:rPr>
              <a:t>3</a:t>
            </a:r>
            <a:r>
              <a:rPr lang="fr-CA" sz="1200" kern="1200" baseline="30000" dirty="0">
                <a:solidFill>
                  <a:schemeClr val="tx1"/>
                </a:solidFill>
                <a:effectLst/>
                <a:latin typeface="+mn-lt"/>
                <a:ea typeface="+mn-ea"/>
                <a:cs typeface="+mn-cs"/>
              </a:rPr>
              <a:t>e</a:t>
            </a:r>
            <a:r>
              <a:rPr lang="fr-CA" sz="1200" kern="1200" dirty="0">
                <a:solidFill>
                  <a:schemeClr val="tx1"/>
                </a:solidFill>
                <a:effectLst/>
                <a:latin typeface="+mn-lt"/>
                <a:ea typeface="+mn-ea"/>
                <a:cs typeface="+mn-cs"/>
              </a:rPr>
              <a:t> lundi de septembre au 1</a:t>
            </a:r>
            <a:r>
              <a:rPr lang="fr-CA" sz="1200" kern="1200" baseline="30000" dirty="0">
                <a:solidFill>
                  <a:schemeClr val="tx1"/>
                </a:solidFill>
                <a:effectLst/>
                <a:latin typeface="+mn-lt"/>
                <a:ea typeface="+mn-ea"/>
                <a:cs typeface="+mn-cs"/>
              </a:rPr>
              <a:t>er</a:t>
            </a:r>
            <a:r>
              <a:rPr lang="fr-CA" sz="1200" kern="1200" dirty="0">
                <a:solidFill>
                  <a:schemeClr val="tx1"/>
                </a:solidFill>
                <a:effectLst/>
                <a:latin typeface="+mn-lt"/>
                <a:ea typeface="+mn-ea"/>
                <a:cs typeface="+mn-cs"/>
              </a:rPr>
              <a:t> vendredi de novembre. </a:t>
            </a:r>
            <a:endParaRPr lang="fr-CA" sz="1000" dirty="0"/>
          </a:p>
          <a:p>
            <a:endParaRPr lang="fr-CA" sz="1200" b="0" i="0" u="none" strike="noStrike" kern="1200" baseline="0" dirty="0">
              <a:solidFill>
                <a:schemeClr val="tx1"/>
              </a:solidFill>
              <a:latin typeface="+mn-lt"/>
              <a:ea typeface="+mn-ea"/>
              <a:cs typeface="+mn-cs"/>
            </a:endParaRPr>
          </a:p>
          <a:p>
            <a:r>
              <a:rPr lang="fr-CA" sz="1200" b="1" i="0" u="none" strike="noStrike" kern="1200" baseline="0" dirty="0">
                <a:solidFill>
                  <a:schemeClr val="tx1"/>
                </a:solidFill>
                <a:latin typeface="+mn-lt"/>
                <a:ea typeface="+mn-ea"/>
                <a:cs typeface="+mn-cs"/>
              </a:rPr>
              <a:t>Date de début de votre campagne</a:t>
            </a:r>
            <a:endParaRPr lang="fr-CA" sz="1200" b="0" i="0" u="none" strike="noStrike" kern="1200" baseline="0" dirty="0">
              <a:solidFill>
                <a:schemeClr val="tx1"/>
              </a:solidFill>
              <a:latin typeface="+mn-lt"/>
              <a:ea typeface="+mn-ea"/>
              <a:cs typeface="+mn-cs"/>
            </a:endParaRPr>
          </a:p>
          <a:p>
            <a:r>
              <a:rPr lang="fr-CA" sz="1200" b="0" i="0" u="none" strike="noStrike" kern="1200" baseline="0" dirty="0">
                <a:solidFill>
                  <a:schemeClr val="tx1"/>
                </a:solidFill>
                <a:latin typeface="+mn-lt"/>
                <a:ea typeface="+mn-ea"/>
                <a:cs typeface="+mn-cs"/>
              </a:rPr>
              <a:t>Nous vous invitons à amorcer votre campagne le plus tôt possible afin de prévoir suffisamment de temps pour la sollicitation des dons individuels. </a:t>
            </a:r>
            <a:r>
              <a:rPr lang="fr-CA" sz="1200" b="1" i="0" u="none" strike="noStrike" kern="1200" baseline="0" dirty="0">
                <a:solidFill>
                  <a:schemeClr val="tx1"/>
                </a:solidFill>
                <a:latin typeface="+mn-lt"/>
                <a:ea typeface="+mn-ea"/>
                <a:cs typeface="+mn-cs"/>
              </a:rPr>
              <a:t>Une période minimale de trois semaines est recommandée. </a:t>
            </a:r>
            <a:r>
              <a:rPr lang="fr-CA" sz="1200" dirty="0"/>
              <a:t>Vous avez le choix de commencer votre campagne, les 5 premières semaines de la période officielle de la campagne afin de vous laisser suffisamment de temps pour la mobilisation et la sollicitation de votre personnel, mais aussi pour s’assurer que la retenue à la source est disponible. </a:t>
            </a:r>
            <a:r>
              <a:rPr lang="fr-CA" sz="1200" dirty="0">
                <a:solidFill>
                  <a:srgbClr val="C00000"/>
                </a:solidFill>
              </a:rPr>
              <a:t>Dans les premières semaines de votre campagne, il est important de mettre l’accent sur les dons par retenue à la source. C’est un choix intéressant pour la donatrice ou le donateur de faire un don unique ou périodique sur sa paie. </a:t>
            </a:r>
            <a:endParaRPr lang="fr-CA" sz="1200" dirty="0"/>
          </a:p>
          <a:p>
            <a:endParaRPr lang="fr-CA" sz="1200" b="1" i="0" u="none" strike="noStrike" kern="1200" baseline="0" dirty="0">
              <a:solidFill>
                <a:schemeClr val="tx1"/>
              </a:solidFill>
              <a:latin typeface="+mn-lt"/>
              <a:ea typeface="+mn-ea"/>
              <a:cs typeface="+mn-cs"/>
            </a:endParaRPr>
          </a:p>
          <a:p>
            <a:r>
              <a:rPr lang="fr-CA" sz="1200" b="0" i="0" u="none" strike="noStrike" kern="1200" baseline="0" dirty="0">
                <a:solidFill>
                  <a:schemeClr val="tx1"/>
                </a:solidFill>
                <a:latin typeface="+mn-lt"/>
                <a:ea typeface="+mn-ea"/>
                <a:cs typeface="+mn-cs"/>
              </a:rPr>
              <a:t>Par la suite, des </a:t>
            </a:r>
            <a:r>
              <a:rPr lang="fr-CA" sz="1200" b="1" i="0" u="none" strike="noStrike" kern="1200" baseline="0" dirty="0">
                <a:solidFill>
                  <a:schemeClr val="tx1"/>
                </a:solidFill>
                <a:latin typeface="+mn-lt"/>
                <a:ea typeface="+mn-ea"/>
                <a:cs typeface="+mn-cs"/>
              </a:rPr>
              <a:t>activités de financement </a:t>
            </a:r>
            <a:r>
              <a:rPr lang="fr-CA" sz="1200" b="0" i="0" u="none" strike="noStrike" kern="1200" baseline="0" dirty="0">
                <a:solidFill>
                  <a:schemeClr val="tx1"/>
                </a:solidFill>
                <a:latin typeface="+mn-lt"/>
                <a:ea typeface="+mn-ea"/>
                <a:cs typeface="+mn-cs"/>
              </a:rPr>
              <a:t>peuvent être proposées aux membres du personnel. </a:t>
            </a:r>
            <a:r>
              <a:rPr lang="fr-CA" sz="1200" dirty="0">
                <a:solidFill>
                  <a:srgbClr val="C00000"/>
                </a:solidFill>
              </a:rPr>
              <a:t>Notez que vous pouvez réaliser des activités de financement toute l’année au profit d’Entraide. </a:t>
            </a:r>
            <a:endParaRPr lang="fr-CA" sz="1200" b="0" i="0" u="none" strike="noStrike" kern="1200" baseline="0" dirty="0">
              <a:solidFill>
                <a:schemeClr val="tx1"/>
              </a:solidFill>
              <a:latin typeface="+mn-lt"/>
              <a:ea typeface="+mn-ea"/>
              <a:cs typeface="+mn-cs"/>
            </a:endParaRPr>
          </a:p>
          <a:p>
            <a:endParaRPr lang="fr-CA"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kern="1200" dirty="0">
                <a:solidFill>
                  <a:schemeClr val="tx1"/>
                </a:solidFill>
                <a:effectLst/>
                <a:latin typeface="+mn-lt"/>
                <a:ea typeface="+mn-ea"/>
                <a:cs typeface="+mn-cs"/>
              </a:rPr>
              <a:t>Slogan de la campagne d’Entraide</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kern="1200" dirty="0">
                <a:solidFill>
                  <a:schemeClr val="tx1"/>
                </a:solidFill>
                <a:effectLst/>
                <a:latin typeface="+mn-lt"/>
                <a:ea typeface="+mn-ea"/>
                <a:cs typeface="+mn-cs"/>
              </a:rPr>
              <a:t>« Donner ça fait du bien » </a:t>
            </a:r>
            <a:r>
              <a:rPr lang="fr-CA" sz="1200" kern="1200" dirty="0">
                <a:solidFill>
                  <a:schemeClr val="tx1"/>
                </a:solidFill>
                <a:effectLst/>
                <a:latin typeface="+mn-lt"/>
                <a:ea typeface="+mn-ea"/>
                <a:cs typeface="+mn-cs"/>
              </a:rPr>
              <a:t>évoque à la fois le bien-être ressenti par la personne qui reçoit de l’aide et celui de la personne qui donne. Il traduit bien l’esprit de la campagne : la générosité des donateurs et l’engagement des artisans contribuent ensemble à bâtir une société plus inclusive et solidaire. On vous invite à découvrir l’identité visuelle rassembleuse et lumineuse d’Entraide. La </a:t>
            </a:r>
            <a:r>
              <a:rPr lang="fr-CA" sz="1200" b="0" kern="1200" dirty="0">
                <a:solidFill>
                  <a:schemeClr val="tx1"/>
                </a:solidFill>
                <a:effectLst/>
                <a:latin typeface="+mn-lt"/>
                <a:ea typeface="+mn-ea"/>
                <a:cs typeface="+mn-cs"/>
              </a:rPr>
              <a:t>Trousse graphique, </a:t>
            </a:r>
            <a:r>
              <a:rPr lang="fr-CA" sz="1200" kern="1200" dirty="0">
                <a:solidFill>
                  <a:schemeClr val="tx1"/>
                </a:solidFill>
                <a:effectLst/>
                <a:latin typeface="+mn-lt"/>
                <a:ea typeface="+mn-ea"/>
                <a:cs typeface="+mn-cs"/>
              </a:rPr>
              <a:t>les documents sur l’image de marque et l’univers graphique ainsi que plusieurs outils numériques sont disponibles sur le site Web d’Entraide.</a:t>
            </a:r>
            <a:endParaRPr lang="fr-CA" sz="1200" strike="noStrike" dirty="0">
              <a:solidFill>
                <a:srgbClr val="C00000"/>
              </a:solidFill>
            </a:endParaRPr>
          </a:p>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5</a:t>
            </a:fld>
            <a:endParaRPr lang="fr-CA"/>
          </a:p>
        </p:txBody>
      </p:sp>
    </p:spTree>
    <p:extLst>
      <p:ext uri="{BB962C8B-B14F-4D97-AF65-F5344CB8AC3E}">
        <p14:creationId xmlns:p14="http://schemas.microsoft.com/office/powerpoint/2010/main" val="1007443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13D31-7AC6-3463-F118-98F46360DD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8558E63-26B7-D676-36A0-929DF5919726}"/>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4A1D22F9-7B2A-1335-12B9-05E134BC8FE8}"/>
              </a:ext>
            </a:extLst>
          </p:cNvPr>
          <p:cNvSpPr>
            <a:spLocks noGrp="1"/>
          </p:cNvSpPr>
          <p:nvPr>
            <p:ph type="body" idx="1"/>
          </p:nvPr>
        </p:nvSpPr>
        <p:spPr/>
        <p:txBody>
          <a:bodyPr/>
          <a:lstStyle/>
          <a:p>
            <a:pPr fontAlgn="t"/>
            <a:r>
              <a:rPr lang="fr-CA" sz="1200" b="0" i="0" kern="1200" dirty="0">
                <a:solidFill>
                  <a:schemeClr val="tx1"/>
                </a:solidFill>
                <a:effectLst/>
                <a:latin typeface="+mn-lt"/>
                <a:ea typeface="+mn-ea"/>
                <a:cs typeface="+mn-cs"/>
              </a:rPr>
              <a:t>Les donatrices et les donateurs peuvent choisir de contribuer à une ou à plusieurs causes de leur choix regroupées sous les trois grands organismes bénéficiaires de la campagne:</a:t>
            </a:r>
          </a:p>
          <a:p>
            <a:pPr fontAlgn="t"/>
            <a:endParaRPr lang="fr-CA" sz="1200" b="0" i="0" kern="1200" dirty="0">
              <a:solidFill>
                <a:schemeClr val="tx1"/>
              </a:solidFill>
              <a:effectLst/>
              <a:latin typeface="+mn-lt"/>
              <a:ea typeface="+mn-ea"/>
              <a:cs typeface="+mn-cs"/>
            </a:endParaRPr>
          </a:p>
          <a:p>
            <a:pPr marL="628650" lvl="1" indent="-171450" fontAlgn="t">
              <a:buFont typeface="Arial" panose="020B0604020202020204" pitchFamily="34" charset="0"/>
              <a:buChar char="•"/>
            </a:pPr>
            <a:r>
              <a:rPr lang="fr-CA" sz="1200" b="1" i="0" kern="1200" dirty="0">
                <a:solidFill>
                  <a:schemeClr val="tx1"/>
                </a:solidFill>
                <a:effectLst/>
                <a:latin typeface="+mn-lt"/>
                <a:ea typeface="+mn-ea"/>
                <a:cs typeface="+mn-cs"/>
              </a:rPr>
              <a:t>Les Centraide du Québec</a:t>
            </a:r>
            <a:r>
              <a:rPr lang="fr-CA" sz="1200" b="0" i="0" kern="1200" dirty="0">
                <a:solidFill>
                  <a:schemeClr val="tx1"/>
                </a:solidFill>
                <a:effectLst/>
                <a:latin typeface="+mn-lt"/>
                <a:ea typeface="+mn-ea"/>
                <a:cs typeface="+mn-cs"/>
              </a:rPr>
              <a:t>;</a:t>
            </a:r>
          </a:p>
          <a:p>
            <a:pPr marL="628650" lvl="1" indent="-171450" fontAlgn="t">
              <a:buFont typeface="Arial" panose="020B0604020202020204" pitchFamily="34" charset="0"/>
              <a:buChar char="•"/>
            </a:pPr>
            <a:r>
              <a:rPr lang="fr-CA" sz="1200" b="1" i="0" kern="1200" dirty="0">
                <a:solidFill>
                  <a:schemeClr val="tx1"/>
                </a:solidFill>
                <a:effectLst/>
                <a:latin typeface="+mn-lt"/>
                <a:ea typeface="+mn-ea"/>
                <a:cs typeface="+mn-cs"/>
              </a:rPr>
              <a:t>PartenaireSanté-Québec et ses membres</a:t>
            </a:r>
            <a:r>
              <a:rPr lang="fr-CA" sz="1200" b="0" i="0" kern="1200" dirty="0">
                <a:solidFill>
                  <a:schemeClr val="tx1"/>
                </a:solidFill>
                <a:effectLst/>
                <a:latin typeface="+mn-lt"/>
                <a:ea typeface="+mn-ea"/>
                <a:cs typeface="+mn-cs"/>
              </a:rPr>
              <a:t>;</a:t>
            </a:r>
          </a:p>
          <a:p>
            <a:pPr marL="628650" lvl="1" indent="-171450" fontAlgn="t">
              <a:buFont typeface="Arial" panose="020B0604020202020204" pitchFamily="34" charset="0"/>
              <a:buChar char="•"/>
            </a:pPr>
            <a:r>
              <a:rPr lang="fr-CA" sz="1200" b="1" i="0" kern="1200" dirty="0">
                <a:solidFill>
                  <a:schemeClr val="tx1"/>
                </a:solidFill>
                <a:effectLst/>
                <a:latin typeface="+mn-lt"/>
                <a:ea typeface="+mn-ea"/>
                <a:cs typeface="+mn-cs"/>
              </a:rPr>
              <a:t>La Croix-Rouge canadienne, Québec</a:t>
            </a:r>
            <a:r>
              <a:rPr lang="fr-CA" sz="1200" b="0" i="0" kern="1200" dirty="0">
                <a:solidFill>
                  <a:schemeClr val="tx1"/>
                </a:solidFill>
                <a:effectLst/>
                <a:latin typeface="+mn-lt"/>
                <a:ea typeface="+mn-ea"/>
                <a:cs typeface="+mn-cs"/>
              </a:rPr>
              <a:t>.</a:t>
            </a:r>
          </a:p>
          <a:p>
            <a:pPr marL="0" indent="0" fontAlgn="t">
              <a:buFont typeface="Arial" panose="020B0604020202020204" pitchFamily="34" charset="0"/>
              <a:buNone/>
            </a:pPr>
            <a:endParaRPr lang="fr-CA" dirty="0"/>
          </a:p>
          <a:p>
            <a:pPr marL="0" indent="0" fontAlgn="t">
              <a:buFont typeface="Arial" panose="020B0604020202020204" pitchFamily="34" charset="0"/>
              <a:buNone/>
            </a:pPr>
            <a:r>
              <a:rPr lang="fr-CA" dirty="0"/>
              <a:t>Faire un don se réalise en une seule démarche, simple et sécuritaire. Les dons sont remis selon la volonté exprimée des donatrices et des donateurs.</a:t>
            </a: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fr-CA" dirty="0"/>
              <a:t>Vous trouverez leur mission respective sur le site Web. </a:t>
            </a:r>
          </a:p>
          <a:p>
            <a:endParaRPr lang="fr-CA" sz="1200" b="0" i="0" kern="1200" dirty="0">
              <a:solidFill>
                <a:schemeClr val="tx1"/>
              </a:solidFill>
              <a:effectLst/>
              <a:latin typeface="+mn-lt"/>
              <a:ea typeface="+mn-ea"/>
              <a:cs typeface="+mn-cs"/>
            </a:endParaRPr>
          </a:p>
          <a:p>
            <a:r>
              <a:rPr lang="fr-CA" b="1" baseline="0" dirty="0"/>
              <a:t>Participation des organismes bénéficiaires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baseline="0" dirty="0">
                <a:solidFill>
                  <a:schemeClr val="tx1"/>
                </a:solidFill>
                <a:latin typeface="+mn-lt"/>
                <a:ea typeface="+mn-ea"/>
                <a:cs typeface="+mn-cs"/>
              </a:rPr>
              <a:t>Derrière chaque don se trouve une histoire. Donner la parole à celles et ceux qui bénéficient de cet élan de solidarité est souvent la meilleure façon de démontrer l’impact concret de la campagne d’Entraide. </a:t>
            </a:r>
            <a:endParaRPr lang="fr-CA" b="0" dirty="0"/>
          </a:p>
          <a:p>
            <a:endParaRPr lang="fr-CA" sz="1200" b="0" i="0" u="none" strike="noStrike" kern="1200" baseline="0" dirty="0">
              <a:solidFill>
                <a:schemeClr val="tx1"/>
              </a:solidFill>
              <a:latin typeface="+mn-lt"/>
              <a:ea typeface="+mn-ea"/>
              <a:cs typeface="+mn-cs"/>
            </a:endParaRPr>
          </a:p>
          <a:p>
            <a:r>
              <a:rPr lang="fr-CA" sz="1200" b="0" i="0" u="none" strike="noStrike" kern="1200" baseline="0" dirty="0">
                <a:solidFill>
                  <a:schemeClr val="tx1"/>
                </a:solidFill>
                <a:latin typeface="+mn-lt"/>
                <a:ea typeface="+mn-ea"/>
                <a:cs typeface="+mn-cs"/>
              </a:rPr>
              <a:t>Les activités de sensibilisation, par exemple des témoignages, sont parmi les moyens les plus efficaces pour mobiliser le personnel et renforcer leur adhésion à la campagne. C’est pourquoi nous vous encourageons à faire appel aux organismes bénéficiaires lors de vos activités de lancement, de mobilisation, de reconnaissance ou de clôture. </a:t>
            </a:r>
          </a:p>
          <a:p>
            <a:endParaRPr lang="fr-CA" sz="1200" b="0" i="0" u="none" strike="noStrike" kern="1200" baseline="0" dirty="0">
              <a:solidFill>
                <a:schemeClr val="tx1"/>
              </a:solidFill>
              <a:latin typeface="+mn-lt"/>
              <a:ea typeface="+mn-ea"/>
              <a:cs typeface="+mn-cs"/>
            </a:endParaRPr>
          </a:p>
          <a:p>
            <a:r>
              <a:rPr lang="fr-CA" sz="1200" b="0" i="0" u="none" strike="noStrike" kern="1200" baseline="0" dirty="0">
                <a:solidFill>
                  <a:schemeClr val="tx1"/>
                </a:solidFill>
                <a:latin typeface="+mn-lt"/>
                <a:ea typeface="+mn-ea"/>
                <a:cs typeface="+mn-cs"/>
              </a:rPr>
              <a:t>Si votre organisation souhaite mettre de l’avant l’histoire d’une personne de son milieu, nous recommandons également la présence d’une personne représentant un organisme bénéficiaire afin de compléter l’information et de présenter l’ensemble des ressources et des services offerts. </a:t>
            </a:r>
          </a:p>
          <a:p>
            <a:endParaRPr lang="fr-CA" sz="1200" b="0" i="0" u="none" strike="noStrike" kern="1200" baseline="0" dirty="0">
              <a:solidFill>
                <a:schemeClr val="tx1"/>
              </a:solidFill>
              <a:latin typeface="+mn-lt"/>
              <a:ea typeface="+mn-ea"/>
              <a:cs typeface="+mn-cs"/>
            </a:endParaRPr>
          </a:p>
          <a:p>
            <a:r>
              <a:rPr lang="fr-CA" sz="1200" b="0" i="0" u="none" strike="noStrike" kern="1200" baseline="0" dirty="0">
                <a:solidFill>
                  <a:schemeClr val="tx1"/>
                </a:solidFill>
                <a:latin typeface="+mn-lt"/>
                <a:ea typeface="+mn-ea"/>
                <a:cs typeface="+mn-cs"/>
              </a:rPr>
              <a:t>Vous pouvez remplir le formulaire </a:t>
            </a:r>
            <a:r>
              <a:rPr lang="fr-CA" sz="1200" b="0" i="0" u="sng" strike="noStrike" kern="1200" baseline="0" dirty="0">
                <a:solidFill>
                  <a:schemeClr val="tx1"/>
                </a:solidFill>
                <a:latin typeface="+mn-lt"/>
                <a:ea typeface="+mn-ea"/>
                <a:cs typeface="+mn-cs"/>
              </a:rPr>
              <a:t>Demande de participation des organismes bénéficiaires </a:t>
            </a:r>
            <a:r>
              <a:rPr lang="fr-CA" sz="1200" b="0" i="0" u="none" strike="noStrike" kern="1200" baseline="0" dirty="0">
                <a:solidFill>
                  <a:schemeClr val="tx1"/>
                </a:solidFill>
                <a:latin typeface="+mn-lt"/>
                <a:ea typeface="+mn-ea"/>
                <a:cs typeface="+mn-cs"/>
              </a:rPr>
              <a:t>au moins 15 jours ouvrables avant votre activité. Soyez assurés que les organismes bénéficiaires mettent tout en œuvre pour répondre favorablement à la grande majorité des demandes. Dans tous les cas, un suivi sera effectué afin de vous accompagner et de déterminer la meilleure option pour votre activité. </a:t>
            </a:r>
          </a:p>
          <a:p>
            <a:endParaRPr lang="fr-CA" b="1" dirty="0"/>
          </a:p>
          <a:p>
            <a:r>
              <a:rPr lang="fr-CA" b="1" dirty="0"/>
              <a:t>Promouvoir la retenue à la source</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Parmi les façons de participer, la retenue à la source (périodique ou unique) demeure une formule accessible, facile et flexible. Grâce à ce mode de contribution, les organismes disposent de ressources prévisibles qui leur permettent d’agir là où les besoins sont les plus grands et tout au long de l’année.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strike="noStrike" dirty="0">
              <a:solidFill>
                <a:srgbClr val="C00000"/>
              </a:solidFill>
            </a:endParaRPr>
          </a:p>
        </p:txBody>
      </p:sp>
      <p:sp>
        <p:nvSpPr>
          <p:cNvPr id="4" name="Espace réservé du numéro de diapositive 3">
            <a:extLst>
              <a:ext uri="{FF2B5EF4-FFF2-40B4-BE49-F238E27FC236}">
                <a16:creationId xmlns:a16="http://schemas.microsoft.com/office/drawing/2014/main" id="{7568A9E6-75C3-2959-C444-3D595A056A4C}"/>
              </a:ext>
            </a:extLst>
          </p:cNvPr>
          <p:cNvSpPr>
            <a:spLocks noGrp="1"/>
          </p:cNvSpPr>
          <p:nvPr>
            <p:ph type="sldNum" sz="quarter" idx="5"/>
          </p:nvPr>
        </p:nvSpPr>
        <p:spPr/>
        <p:txBody>
          <a:bodyPr/>
          <a:lstStyle/>
          <a:p>
            <a:fld id="{DC501FE9-07FA-4C79-A62C-28284BAC2138}" type="slidenum">
              <a:rPr lang="fr-CA" smtClean="0"/>
              <a:t>6</a:t>
            </a:fld>
            <a:endParaRPr lang="fr-CA"/>
          </a:p>
        </p:txBody>
      </p:sp>
    </p:spTree>
    <p:extLst>
      <p:ext uri="{BB962C8B-B14F-4D97-AF65-F5344CB8AC3E}">
        <p14:creationId xmlns:p14="http://schemas.microsoft.com/office/powerpoint/2010/main" val="3805874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Il est important en prendre connaissance des ressources à votre disposition et de les partager avec votre équipe de campagne.</a:t>
            </a:r>
          </a:p>
          <a:p>
            <a:endParaRPr lang="fr-CA" b="1" dirty="0"/>
          </a:p>
          <a:p>
            <a:r>
              <a:rPr lang="fr-CA" b="1" dirty="0"/>
              <a:t>Communication aux artisans </a:t>
            </a:r>
          </a:p>
          <a:p>
            <a:pPr marL="632182" marR="0" lvl="1" indent="-174982" algn="l" defTabSz="9332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dirty="0">
                <a:solidFill>
                  <a:srgbClr val="FF0000"/>
                </a:solidFill>
              </a:rPr>
              <a:t>L’envoi des communications</a:t>
            </a:r>
            <a:r>
              <a:rPr lang="fr-CA" dirty="0"/>
              <a:t> a pour objectif d’attirer votre attention sur les actions importantes à poser, des dates à retenir, des directives recommandées par le Secrétariat Entraide, des rappels, des compléments d’information, etc.</a:t>
            </a:r>
            <a:endParaRPr lang="fr-CA" b="1" dirty="0"/>
          </a:p>
          <a:p>
            <a:pPr marL="632182" lvl="1" indent="-174982" defTabSz="933237">
              <a:buFont typeface="Arial" panose="020B0604020202020204" pitchFamily="34" charset="0"/>
              <a:buChar char="•"/>
              <a:defRPr/>
            </a:pPr>
            <a:r>
              <a:rPr lang="fr-CA" dirty="0"/>
              <a:t>Les communications sont transmises par courriel à toutes les personnes au niveau de la direction et de la coordination de la campagne. </a:t>
            </a:r>
          </a:p>
          <a:p>
            <a:pPr algn="just"/>
            <a:endParaRPr lang="fr-CA" b="1" dirty="0"/>
          </a:p>
          <a:p>
            <a:pPr marL="0" indent="0">
              <a:buFont typeface="Arial" panose="020B0604020202020204" pitchFamily="34" charset="0"/>
              <a:buNone/>
            </a:pPr>
            <a:r>
              <a:rPr lang="fr-CA" b="1" u="none" strike="noStrike" baseline="0" dirty="0"/>
              <a:t>Site Web d’Entraide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trike="noStrike" dirty="0"/>
              <a:t>Accordez-vous du temps pour explorer le site dès que possible, vous trouverez certainement plusieurs réponses à vos questions et pour consulter notamment les différents rôles et leurs responsabilités, les actions à poser ainsi que les outils disponibles (promotionnels, modèles, guides, formulaires, formations et démonstration de la plateforme, etc.).</a:t>
            </a:r>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7</a:t>
            </a:fld>
            <a:endParaRPr lang="fr-CA"/>
          </a:p>
        </p:txBody>
      </p:sp>
    </p:spTree>
    <p:extLst>
      <p:ext uri="{BB962C8B-B14F-4D97-AF65-F5344CB8AC3E}">
        <p14:creationId xmlns:p14="http://schemas.microsoft.com/office/powerpoint/2010/main" val="2270720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AC729-E71C-DD3C-A52E-83498BE12F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EF20D8-4A82-B2AB-C062-43647FB65778}"/>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2D5DEABC-75F2-354A-E99D-249720AF277A}"/>
              </a:ext>
            </a:extLst>
          </p:cNvPr>
          <p:cNvSpPr>
            <a:spLocks noGrp="1"/>
          </p:cNvSpPr>
          <p:nvPr>
            <p:ph type="body" idx="1"/>
          </p:nvPr>
        </p:nvSpPr>
        <p:spPr/>
        <p:txBody>
          <a:bodyPr/>
          <a:lstStyle/>
          <a:p>
            <a:r>
              <a:rPr lang="fr-CA" sz="1200" b="0" i="0" u="none" strike="noStrike" kern="1200" baseline="0" dirty="0">
                <a:solidFill>
                  <a:schemeClr val="tx1"/>
                </a:solidFill>
                <a:latin typeface="+mn-lt"/>
                <a:ea typeface="+mn-ea"/>
                <a:cs typeface="+mn-cs"/>
              </a:rPr>
              <a:t>Le Secrétariat Entraide vous propose </a:t>
            </a:r>
            <a:r>
              <a:rPr lang="fr-CA" sz="1200" b="1" i="0" u="none" strike="noStrike" kern="1200" baseline="0" dirty="0">
                <a:solidFill>
                  <a:schemeClr val="tx1"/>
                </a:solidFill>
                <a:latin typeface="+mn-lt"/>
                <a:ea typeface="+mn-ea"/>
                <a:cs typeface="+mn-cs"/>
              </a:rPr>
              <a:t>trois activités virtuelles </a:t>
            </a:r>
            <a:r>
              <a:rPr lang="fr-CA" sz="1200" b="0" i="0" u="none" strike="noStrike" kern="1200" baseline="0" dirty="0">
                <a:solidFill>
                  <a:schemeClr val="tx1"/>
                </a:solidFill>
                <a:latin typeface="+mn-lt"/>
                <a:ea typeface="+mn-ea"/>
                <a:cs typeface="+mn-cs"/>
              </a:rPr>
              <a:t>pour vous informer, vous outiller et vous inspirer. Voici les trois rendez-vous complémentaires à ne pas manquer :</a:t>
            </a:r>
          </a:p>
          <a:p>
            <a:endParaRPr lang="fr-CA"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les </a:t>
            </a:r>
            <a:r>
              <a:rPr lang="fr-CA" sz="1200" b="1" i="0" u="none" strike="noStrike" kern="1200" baseline="0" dirty="0">
                <a:solidFill>
                  <a:schemeClr val="tx1"/>
                </a:solidFill>
                <a:latin typeface="+mn-lt"/>
                <a:ea typeface="+mn-ea"/>
                <a:cs typeface="+mn-cs"/>
              </a:rPr>
              <a:t>formations</a:t>
            </a:r>
            <a:r>
              <a:rPr lang="fr-CA" sz="1200" b="0" i="0" u="none" strike="noStrike" kern="1200" baseline="0" dirty="0">
                <a:solidFill>
                  <a:schemeClr val="tx1"/>
                </a:solidFill>
                <a:latin typeface="+mn-lt"/>
                <a:ea typeface="+mn-ea"/>
                <a:cs typeface="+mn-cs"/>
              </a:rPr>
              <a:t> pour planifier votre campagne; </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la </a:t>
            </a:r>
            <a:r>
              <a:rPr lang="fr-CA" sz="1200" b="1" i="0" u="none" strike="noStrike" kern="1200" baseline="0" dirty="0">
                <a:solidFill>
                  <a:schemeClr val="tx1"/>
                </a:solidFill>
                <a:latin typeface="+mn-lt"/>
                <a:ea typeface="+mn-ea"/>
                <a:cs typeface="+mn-cs"/>
              </a:rPr>
              <a:t>démonstration de la plateforme Donna</a:t>
            </a:r>
            <a:r>
              <a:rPr lang="fr-CA" sz="1200" b="0" i="0" u="none" strike="noStrike" kern="1200" baseline="0" dirty="0">
                <a:solidFill>
                  <a:schemeClr val="tx1"/>
                </a:solidFill>
                <a:latin typeface="+mn-lt"/>
                <a:ea typeface="+mn-ea"/>
                <a:cs typeface="+mn-cs"/>
              </a:rPr>
              <a:t> pour maîtriser les fonctionnalités de gestion et de suivi; </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l’activité de </a:t>
            </a:r>
            <a:r>
              <a:rPr lang="fr-CA" sz="1200" b="1" i="0" u="none" strike="noStrike" kern="1200" baseline="0" dirty="0">
                <a:solidFill>
                  <a:schemeClr val="tx1"/>
                </a:solidFill>
                <a:latin typeface="+mn-lt"/>
                <a:ea typeface="+mn-ea"/>
                <a:cs typeface="+mn-cs"/>
              </a:rPr>
              <a:t>prélancement</a:t>
            </a:r>
            <a:r>
              <a:rPr lang="fr-CA" sz="1200" b="0" i="0" u="none" strike="noStrike" kern="1200" baseline="0" dirty="0">
                <a:solidFill>
                  <a:schemeClr val="tx1"/>
                </a:solidFill>
                <a:latin typeface="+mn-lt"/>
                <a:ea typeface="+mn-ea"/>
                <a:cs typeface="+mn-cs"/>
              </a:rPr>
              <a:t> pour faire le plein d’inspiration et donner encore plus de sens à votre engagement. </a:t>
            </a:r>
          </a:p>
          <a:p>
            <a:endParaRPr lang="fr-CA" sz="1200" b="0" i="0" u="none" strike="noStrike" kern="1200" baseline="0" dirty="0">
              <a:solidFill>
                <a:schemeClr val="tx1"/>
              </a:solidFill>
              <a:latin typeface="+mn-lt"/>
              <a:ea typeface="+mn-ea"/>
              <a:cs typeface="+mn-cs"/>
            </a:endParaRPr>
          </a:p>
          <a:p>
            <a:pPr fontAlgn="t"/>
            <a:r>
              <a:rPr lang="fr-CA" sz="1200" b="0" i="0" u="none" strike="noStrike" kern="1200" baseline="0" dirty="0">
                <a:solidFill>
                  <a:schemeClr val="tx1"/>
                </a:solidFill>
                <a:latin typeface="+mn-lt"/>
                <a:ea typeface="+mn-ea"/>
                <a:cs typeface="+mn-cs"/>
              </a:rPr>
              <a:t>Les formations et la démonstration de Donna sont offertes à plusieurs reprises afin de vous permettre de choisir le moment qui vous convient le mieux. Toutes ces activités se dérouleront de 11 h à 12 h. </a:t>
            </a:r>
            <a:r>
              <a:rPr lang="fr-CA" sz="1200" b="0" i="0" kern="1200" dirty="0">
                <a:solidFill>
                  <a:schemeClr val="tx1"/>
                </a:solidFill>
                <a:effectLst/>
                <a:latin typeface="+mn-lt"/>
                <a:ea typeface="+mn-ea"/>
                <a:cs typeface="+mn-cs"/>
              </a:rPr>
              <a:t>Pour connaître les dates importantes et les échéances de la campagne, consulter le </a:t>
            </a:r>
            <a:r>
              <a:rPr lang="fr-CA" sz="1200" b="1" i="0" kern="1200" dirty="0">
                <a:solidFill>
                  <a:schemeClr val="tx1"/>
                </a:solidFill>
                <a:effectLst/>
                <a:latin typeface="+mn-lt"/>
                <a:ea typeface="+mn-ea"/>
                <a:cs typeface="+mn-cs"/>
              </a:rPr>
              <a:t>calendrier des activités</a:t>
            </a:r>
            <a:r>
              <a:rPr lang="fr-CA" sz="1200" b="0" i="0" kern="1200" dirty="0">
                <a:solidFill>
                  <a:schemeClr val="tx1"/>
                </a:solidFill>
                <a:effectLst/>
                <a:latin typeface="+mn-lt"/>
                <a:ea typeface="+mn-ea"/>
                <a:cs typeface="+mn-cs"/>
              </a:rPr>
              <a:t>.</a:t>
            </a:r>
          </a:p>
          <a:p>
            <a:pPr marL="0" indent="0">
              <a:buFont typeface="Arial" panose="020B0604020202020204" pitchFamily="34" charset="0"/>
              <a:buNone/>
            </a:pPr>
            <a:endParaRPr lang="fr-CA" sz="1200" b="0" i="0" u="none" strike="noStrike" kern="1200" baseline="0" dirty="0">
              <a:solidFill>
                <a:schemeClr val="tx1"/>
              </a:solidFill>
              <a:latin typeface="+mn-lt"/>
              <a:ea typeface="+mn-ea"/>
              <a:cs typeface="+mn-cs"/>
            </a:endParaRPr>
          </a:p>
          <a:p>
            <a:r>
              <a:rPr lang="fr-CA" sz="1200" b="0" i="0" u="none" strike="noStrike" kern="1200" baseline="0" dirty="0">
                <a:solidFill>
                  <a:schemeClr val="tx1"/>
                </a:solidFill>
                <a:latin typeface="+mn-lt"/>
                <a:ea typeface="+mn-ea"/>
                <a:cs typeface="+mn-cs"/>
              </a:rPr>
              <a:t>Vous pouvez vous inscrire en remplissant le formulaire d’</a:t>
            </a:r>
            <a:r>
              <a:rPr lang="fr-CA" sz="1200" b="1" i="0" u="none" strike="noStrike" kern="1200" baseline="0" dirty="0">
                <a:solidFill>
                  <a:schemeClr val="tx1"/>
                </a:solidFill>
                <a:latin typeface="+mn-lt"/>
                <a:ea typeface="+mn-ea"/>
                <a:cs typeface="+mn-cs"/>
              </a:rPr>
              <a:t>Inscription aux activités virtuelles</a:t>
            </a:r>
            <a:r>
              <a:rPr lang="fr-CA" sz="1200" b="0" i="0" u="none" strike="noStrike" kern="1200" baseline="0" dirty="0">
                <a:solidFill>
                  <a:schemeClr val="tx1"/>
                </a:solidFill>
                <a:latin typeface="+mn-lt"/>
                <a:ea typeface="+mn-ea"/>
                <a:cs typeface="+mn-cs"/>
              </a:rPr>
              <a:t>. Vous pourrez accéder à ce même formulaire en tout temps pour ajouter d’autres activités. </a:t>
            </a:r>
          </a:p>
        </p:txBody>
      </p:sp>
      <p:sp>
        <p:nvSpPr>
          <p:cNvPr id="4" name="Espace réservé du numéro de diapositive 3">
            <a:extLst>
              <a:ext uri="{FF2B5EF4-FFF2-40B4-BE49-F238E27FC236}">
                <a16:creationId xmlns:a16="http://schemas.microsoft.com/office/drawing/2014/main" id="{E20F7D90-31BF-BB76-B346-74C9DD11A711}"/>
              </a:ext>
            </a:extLst>
          </p:cNvPr>
          <p:cNvSpPr>
            <a:spLocks noGrp="1"/>
          </p:cNvSpPr>
          <p:nvPr>
            <p:ph type="sldNum" sz="quarter" idx="5"/>
          </p:nvPr>
        </p:nvSpPr>
        <p:spPr/>
        <p:txBody>
          <a:bodyPr/>
          <a:lstStyle/>
          <a:p>
            <a:fld id="{DC501FE9-07FA-4C79-A62C-28284BAC2138}" type="slidenum">
              <a:rPr lang="fr-CA" smtClean="0"/>
              <a:t>8</a:t>
            </a:fld>
            <a:endParaRPr lang="fr-CA"/>
          </a:p>
        </p:txBody>
      </p:sp>
    </p:spTree>
    <p:extLst>
      <p:ext uri="{BB962C8B-B14F-4D97-AF65-F5344CB8AC3E}">
        <p14:creationId xmlns:p14="http://schemas.microsoft.com/office/powerpoint/2010/main" val="3047020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20A0F-9792-28B7-70A6-D5B952369C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57B93C-D435-E47E-4BA0-C86B12CE22C2}"/>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4DB685A9-92FB-E66B-A3DA-10A0F187BAA0}"/>
              </a:ext>
            </a:extLst>
          </p:cNvPr>
          <p:cNvSpPr>
            <a:spLocks noGrp="1"/>
          </p:cNvSpPr>
          <p:nvPr>
            <p:ph type="body" idx="1"/>
          </p:nvPr>
        </p:nvSpPr>
        <p:spPr/>
        <p:txBody>
          <a:bodyPr/>
          <a:lstStyle/>
          <a:p>
            <a:pPr algn="l"/>
            <a:r>
              <a:rPr lang="fr-CA" sz="1000" b="0" dirty="0"/>
              <a:t>L’</a:t>
            </a:r>
            <a:r>
              <a:rPr lang="fr-CA" sz="1000" b="1" dirty="0"/>
              <a:t>aide-mémoire</a:t>
            </a:r>
            <a:r>
              <a:rPr lang="fr-CA" sz="1000" b="0" dirty="0"/>
              <a:t> </a:t>
            </a:r>
            <a:r>
              <a:rPr lang="fr-CA" sz="1000" dirty="0"/>
              <a:t>est un outil de travail développé spécialement pour vous. Il est structuré selon les trois grandes étapes de la campagne afin de vous guider dans </a:t>
            </a:r>
            <a:r>
              <a:rPr lang="fr-CA" sz="1000" strike="noStrike" dirty="0"/>
              <a:t>les actions réalisées.</a:t>
            </a:r>
            <a:r>
              <a:rPr lang="fr-CA" sz="1000" dirty="0"/>
              <a:t> </a:t>
            </a:r>
          </a:p>
          <a:p>
            <a:pPr algn="l"/>
            <a:endParaRPr lang="fr-CA" sz="1000" dirty="0"/>
          </a:p>
          <a:p>
            <a:pPr algn="l"/>
            <a:r>
              <a:rPr lang="fr-CA" sz="1000" i="0" dirty="0"/>
              <a:t>La formation 2 portera sur l’étape Bilan, dévoilement et reconnaissance. </a:t>
            </a:r>
          </a:p>
          <a:p>
            <a:pPr fontAlgn="t"/>
            <a:r>
              <a:rPr lang="fr-CA" sz="1200" b="0" i="0" kern="1200" dirty="0">
                <a:solidFill>
                  <a:schemeClr val="tx1"/>
                </a:solidFill>
                <a:effectLst/>
                <a:latin typeface="+mn-lt"/>
                <a:ea typeface="+mn-ea"/>
                <a:cs typeface="+mn-cs"/>
              </a:rPr>
              <a:t>Pour connaître les dates importantes et les échéances de la campagne, consulter le </a:t>
            </a:r>
            <a:r>
              <a:rPr lang="fr-CA" sz="1200" b="1" i="0" kern="1200" dirty="0">
                <a:solidFill>
                  <a:schemeClr val="tx1"/>
                </a:solidFill>
                <a:effectLst/>
                <a:latin typeface="+mn-lt"/>
                <a:ea typeface="+mn-ea"/>
                <a:cs typeface="+mn-cs"/>
              </a:rPr>
              <a:t>calendrier des activités</a:t>
            </a:r>
            <a:r>
              <a:rPr lang="fr-CA" sz="1200" b="0" i="0" kern="1200" dirty="0">
                <a:solidFill>
                  <a:schemeClr val="tx1"/>
                </a:solidFill>
                <a:effectLst/>
                <a:latin typeface="+mn-lt"/>
                <a:ea typeface="+mn-ea"/>
                <a:cs typeface="+mn-cs"/>
              </a:rPr>
              <a:t>.</a:t>
            </a:r>
          </a:p>
        </p:txBody>
      </p:sp>
      <p:sp>
        <p:nvSpPr>
          <p:cNvPr id="4" name="Espace réservé du numéro de diapositive 3">
            <a:extLst>
              <a:ext uri="{FF2B5EF4-FFF2-40B4-BE49-F238E27FC236}">
                <a16:creationId xmlns:a16="http://schemas.microsoft.com/office/drawing/2014/main" id="{9BC34D6B-C8D0-9E1C-79A8-0F6EA74A70C1}"/>
              </a:ext>
            </a:extLst>
          </p:cNvPr>
          <p:cNvSpPr>
            <a:spLocks noGrp="1"/>
          </p:cNvSpPr>
          <p:nvPr>
            <p:ph type="sldNum" sz="quarter" idx="5"/>
          </p:nvPr>
        </p:nvSpPr>
        <p:spPr/>
        <p:txBody>
          <a:bodyPr/>
          <a:lstStyle/>
          <a:p>
            <a:fld id="{DC501FE9-07FA-4C79-A62C-28284BAC2138}" type="slidenum">
              <a:rPr lang="fr-CA" smtClean="0"/>
              <a:t>9</a:t>
            </a:fld>
            <a:endParaRPr lang="fr-CA"/>
          </a:p>
        </p:txBody>
      </p:sp>
    </p:spTree>
    <p:extLst>
      <p:ext uri="{BB962C8B-B14F-4D97-AF65-F5344CB8AC3E}">
        <p14:creationId xmlns:p14="http://schemas.microsoft.com/office/powerpoint/2010/main" val="633063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EBF20-D43F-9945-6717-768802A4E6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06BE91-E27D-8AD0-48AE-4C8F27A1D9F6}"/>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404FCD05-3C3D-9F9A-A6A0-51FDDBFDA00F}"/>
              </a:ext>
            </a:extLst>
          </p:cNvPr>
          <p:cNvSpPr>
            <a:spLocks noGrp="1"/>
          </p:cNvSpPr>
          <p:nvPr>
            <p:ph type="body" idx="1"/>
          </p:nvPr>
        </p:nvSpPr>
        <p:spPr/>
        <p:txBody>
          <a:bodyPr/>
          <a:lstStyle/>
          <a:p>
            <a:r>
              <a:rPr lang="fr-CA" sz="1000" i="0" dirty="0"/>
              <a:t>Une fois la nomination reçue de la personne dirigeante de votre organisation, i</a:t>
            </a:r>
            <a:r>
              <a:rPr lang="fr-CA" sz="1200" b="0" i="0" u="none" strike="noStrike" kern="1200" baseline="0" dirty="0">
                <a:solidFill>
                  <a:schemeClr val="tx1"/>
                </a:solidFill>
                <a:latin typeface="+mn-lt"/>
                <a:ea typeface="+mn-ea"/>
                <a:cs typeface="+mn-cs"/>
              </a:rPr>
              <a:t>l est essentiel de bien s’entourer. Voici quelques suggestions pour pouvoir compter sur des personnes influentes, expérimentées et motivées dans votre organisation:</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L’engagement de la </a:t>
            </a:r>
            <a:r>
              <a:rPr lang="fr-CA" sz="1200" b="1" i="0" u="none" strike="noStrike" kern="1200" baseline="0" dirty="0">
                <a:solidFill>
                  <a:schemeClr val="tx1"/>
                </a:solidFill>
                <a:latin typeface="+mn-lt"/>
                <a:ea typeface="+mn-ea"/>
                <a:cs typeface="+mn-cs"/>
              </a:rPr>
              <a:t>dirigeante ou du dirigeant </a:t>
            </a:r>
            <a:r>
              <a:rPr lang="fr-CA" sz="1200" b="0" i="0" u="none" strike="noStrike" kern="1200" baseline="0" dirty="0">
                <a:solidFill>
                  <a:schemeClr val="tx1"/>
                </a:solidFill>
                <a:latin typeface="+mn-lt"/>
                <a:ea typeface="+mn-ea"/>
                <a:cs typeface="+mn-cs"/>
              </a:rPr>
              <a:t>est essentiel à la réussite de votre campagne et pour susciter l’intérêt du personnel de l’organisation. Osez aller à sa rencontre! </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La collaboration d’</a:t>
            </a:r>
            <a:r>
              <a:rPr lang="fr-CA" sz="1200" b="1" i="0" u="none" strike="noStrike" kern="1200" baseline="0" dirty="0">
                <a:solidFill>
                  <a:schemeClr val="tx1"/>
                </a:solidFill>
                <a:latin typeface="+mn-lt"/>
                <a:ea typeface="+mn-ea"/>
                <a:cs typeface="+mn-cs"/>
              </a:rPr>
              <a:t>artisanes et d’artisans d’expérience </a:t>
            </a:r>
            <a:r>
              <a:rPr lang="fr-CA" sz="1200" b="0" i="0" u="none" strike="noStrike" kern="1200" baseline="0" dirty="0">
                <a:solidFill>
                  <a:schemeClr val="tx1"/>
                </a:solidFill>
                <a:latin typeface="+mn-lt"/>
                <a:ea typeface="+mn-ea"/>
                <a:cs typeface="+mn-cs"/>
              </a:rPr>
              <a:t>est précieuse. Leur avez-vous proposé de se joindre à vous pour profiter de leur expertise? </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La participation des </a:t>
            </a:r>
            <a:r>
              <a:rPr lang="fr-CA" sz="1200" b="1" i="0" u="none" strike="noStrike" kern="1200" baseline="0" dirty="0">
                <a:solidFill>
                  <a:schemeClr val="tx1"/>
                </a:solidFill>
                <a:latin typeface="+mn-lt"/>
                <a:ea typeface="+mn-ea"/>
                <a:cs typeface="+mn-cs"/>
              </a:rPr>
              <a:t>jeunes artisanes et artisans </a:t>
            </a:r>
            <a:r>
              <a:rPr lang="fr-CA" sz="1200" b="0" i="0" u="none" strike="noStrike" kern="1200" baseline="0" dirty="0">
                <a:solidFill>
                  <a:schemeClr val="tx1"/>
                </a:solidFill>
                <a:latin typeface="+mn-lt"/>
                <a:ea typeface="+mn-ea"/>
                <a:cs typeface="+mn-cs"/>
              </a:rPr>
              <a:t>compte! </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La contribution d’</a:t>
            </a:r>
            <a:r>
              <a:rPr lang="fr-CA" sz="1200" b="1" i="0" u="none" strike="noStrike" kern="1200" baseline="0" dirty="0">
                <a:solidFill>
                  <a:schemeClr val="tx1"/>
                </a:solidFill>
                <a:latin typeface="+mn-lt"/>
                <a:ea typeface="+mn-ea"/>
                <a:cs typeface="+mn-cs"/>
              </a:rPr>
              <a:t>artisanes et d’artisans de différentes directions </a:t>
            </a:r>
            <a:r>
              <a:rPr lang="fr-CA" sz="1200" b="0" i="0" u="none" strike="noStrike" kern="1200" baseline="0" dirty="0">
                <a:solidFill>
                  <a:schemeClr val="tx1"/>
                </a:solidFill>
                <a:latin typeface="+mn-lt"/>
                <a:ea typeface="+mn-ea"/>
                <a:cs typeface="+mn-cs"/>
              </a:rPr>
              <a:t>est un atout! </a:t>
            </a:r>
          </a:p>
          <a:p>
            <a:endParaRPr lang="fr-CA" sz="1000" i="0" dirty="0"/>
          </a:p>
          <a:p>
            <a:r>
              <a:rPr lang="fr-CA" sz="1200" kern="1200" dirty="0">
                <a:solidFill>
                  <a:schemeClr val="tx1"/>
                </a:solidFill>
                <a:effectLst/>
                <a:latin typeface="+mn-lt"/>
                <a:ea typeface="+mn-ea"/>
                <a:cs typeface="+mn-cs"/>
              </a:rPr>
              <a:t>À titre indicatif, il est suggéré d’avoir un ratio pour la sollicitation du don individuel d'une mobilisatrice ou d'un mobilisateur pour 20 personnes.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000" kern="1200" dirty="0">
                <a:solidFill>
                  <a:schemeClr val="tx1"/>
                </a:solidFill>
                <a:effectLst/>
                <a:latin typeface="+mn-lt"/>
                <a:ea typeface="+mn-ea"/>
                <a:cs typeface="+mn-cs"/>
              </a:rPr>
              <a:t>Bien connaître les particularités de votre milieu de travail et des personnes à mobiliser vous permettra d’adopter </a:t>
            </a:r>
            <a:r>
              <a:rPr lang="fr-CA" sz="1000" b="1" kern="1200" dirty="0">
                <a:solidFill>
                  <a:schemeClr val="tx1"/>
                </a:solidFill>
                <a:effectLst/>
                <a:latin typeface="+mn-lt"/>
                <a:ea typeface="+mn-ea"/>
                <a:cs typeface="+mn-cs"/>
              </a:rPr>
              <a:t>une structure et une stratégie de mobilisation de campagne efficace et adaptée à la réalité de votre organisation</a:t>
            </a:r>
            <a:r>
              <a:rPr lang="fr-CA" sz="1000" kern="1200" dirty="0">
                <a:solidFill>
                  <a:schemeClr val="tx1"/>
                </a:solidFill>
                <a:effectLst/>
                <a:latin typeface="+mn-lt"/>
                <a:ea typeface="+mn-ea"/>
                <a:cs typeface="+mn-cs"/>
              </a:rPr>
              <a:t>. Voici quelques suggestions pour </a:t>
            </a:r>
            <a:r>
              <a:rPr lang="fr-CA" sz="1000" b="1" kern="1200" dirty="0">
                <a:solidFill>
                  <a:schemeClr val="tx1"/>
                </a:solidFill>
                <a:effectLst/>
                <a:latin typeface="+mn-lt"/>
                <a:ea typeface="+mn-ea"/>
                <a:cs typeface="+mn-cs"/>
              </a:rPr>
              <a:t>analyser votre organisation</a:t>
            </a:r>
            <a:r>
              <a:rPr lang="fr-CA" sz="1000" kern="1200" dirty="0">
                <a:solidFill>
                  <a:schemeClr val="tx1"/>
                </a:solidFill>
                <a:effectLst/>
                <a:latin typeface="+mn-lt"/>
                <a:ea typeface="+mn-ea"/>
                <a:cs typeface="+mn-cs"/>
              </a:rPr>
              <a:t>:</a:t>
            </a:r>
          </a:p>
          <a:p>
            <a:pPr marL="628650" lvl="1" indent="-171450" defTabSz="914400">
              <a:lnSpc>
                <a:spcPct val="80000"/>
              </a:lnSpc>
              <a:spcBef>
                <a:spcPts val="1000"/>
              </a:spcBef>
              <a:buClr>
                <a:schemeClr val="accent3">
                  <a:lumMod val="40000"/>
                  <a:lumOff val="60000"/>
                </a:schemeClr>
              </a:buClr>
              <a:buFont typeface="Arial" panose="020B0604020202020204" pitchFamily="34" charset="0"/>
              <a:buChar char="•"/>
            </a:pPr>
            <a:r>
              <a:rPr lang="fr-CA" sz="1000" dirty="0"/>
              <a:t>Consulter le bilan et rencontrer la direction et la coordination de campagne de l’année précédente;</a:t>
            </a:r>
          </a:p>
          <a:p>
            <a:pPr marL="628650" lvl="1" indent="-171450" defTabSz="914400">
              <a:lnSpc>
                <a:spcPct val="80000"/>
              </a:lnSpc>
              <a:spcBef>
                <a:spcPts val="1000"/>
              </a:spcBef>
              <a:buClr>
                <a:schemeClr val="accent3">
                  <a:lumMod val="40000"/>
                  <a:lumOff val="60000"/>
                </a:schemeClr>
              </a:buClr>
              <a:buFont typeface="Arial" panose="020B0604020202020204" pitchFamily="34" charset="0"/>
              <a:buChar char="•"/>
            </a:pPr>
            <a:r>
              <a:rPr lang="fr-CA" baseline="0" dirty="0"/>
              <a:t>Faire</a:t>
            </a:r>
            <a:r>
              <a:rPr lang="fr-CA" dirty="0"/>
              <a:t> un portrait de votre organisation en vous appuyant sur les forces et </a:t>
            </a:r>
            <a:r>
              <a:rPr lang="fr-CA" dirty="0">
                <a:solidFill>
                  <a:srgbClr val="FF0000"/>
                </a:solidFill>
              </a:rPr>
              <a:t>les </a:t>
            </a:r>
            <a:r>
              <a:rPr lang="fr-CA" dirty="0">
                <a:solidFill>
                  <a:srgbClr val="FF0000"/>
                </a:solidFill>
                <a:highlight>
                  <a:srgbClr val="FFFF00"/>
                </a:highlight>
              </a:rPr>
              <a:t>faiblesses ainsi que sur les bons coups</a:t>
            </a:r>
            <a:r>
              <a:rPr lang="fr-CA" dirty="0">
                <a:solidFill>
                  <a:srgbClr val="FF0000"/>
                </a:solidFill>
              </a:rPr>
              <a:t> des </a:t>
            </a:r>
            <a:r>
              <a:rPr lang="fr-CA" dirty="0"/>
              <a:t>campagnes précédentes;</a:t>
            </a:r>
          </a:p>
          <a:p>
            <a:pPr marL="628650" lvl="1" indent="-171450" defTabSz="914400">
              <a:lnSpc>
                <a:spcPct val="80000"/>
              </a:lnSpc>
              <a:spcBef>
                <a:spcPts val="1000"/>
              </a:spcBef>
              <a:buClr>
                <a:schemeClr val="accent3">
                  <a:lumMod val="40000"/>
                  <a:lumOff val="60000"/>
                </a:schemeClr>
              </a:buClr>
              <a:buFont typeface="Arial" panose="020B0604020202020204" pitchFamily="34" charset="0"/>
              <a:buChar char="•"/>
            </a:pPr>
            <a:r>
              <a:rPr lang="fr-CA" baseline="0" dirty="0"/>
              <a:t>Établir une liste de questions à propos de votre organisation et les adresser aux bonnes personnes;</a:t>
            </a:r>
          </a:p>
          <a:p>
            <a:pPr marL="1085850" marR="0" lvl="2" indent="-171450" algn="l" defTabSz="914400" rtl="0" eaLnBrk="1" fontAlgn="auto" latinLnBrk="0" hangingPunct="1">
              <a:lnSpc>
                <a:spcPct val="80000"/>
              </a:lnSpc>
              <a:spcBef>
                <a:spcPts val="1000"/>
              </a:spcBef>
              <a:spcAft>
                <a:spcPts val="0"/>
              </a:spcAft>
              <a:buClr>
                <a:schemeClr val="accent3">
                  <a:lumMod val="40000"/>
                  <a:lumOff val="60000"/>
                </a:schemeClr>
              </a:buClr>
              <a:buSzTx/>
              <a:buFont typeface="Arial" panose="020B0604020202020204" pitchFamily="34" charset="0"/>
              <a:buChar char="•"/>
              <a:tabLst/>
              <a:defRPr/>
            </a:pPr>
            <a:r>
              <a:rPr lang="fr-CA" dirty="0"/>
              <a:t>Quel est le type d’appui à prévoir de la dirigeante ou du dirigeant?</a:t>
            </a:r>
          </a:p>
          <a:p>
            <a:pPr marL="1085850" marR="0" lvl="2" indent="-171450" algn="l" defTabSz="914400" rtl="0" eaLnBrk="1" fontAlgn="auto" latinLnBrk="0" hangingPunct="1">
              <a:lnSpc>
                <a:spcPct val="80000"/>
              </a:lnSpc>
              <a:spcBef>
                <a:spcPts val="1000"/>
              </a:spcBef>
              <a:spcAft>
                <a:spcPts val="0"/>
              </a:spcAft>
              <a:buClr>
                <a:schemeClr val="accent3">
                  <a:lumMod val="40000"/>
                  <a:lumOff val="60000"/>
                </a:schemeClr>
              </a:buClr>
              <a:buSzTx/>
              <a:buFont typeface="Arial" panose="020B0604020202020204" pitchFamily="34" charset="0"/>
              <a:buChar char="•"/>
              <a:tabLst/>
              <a:defRPr/>
            </a:pPr>
            <a:r>
              <a:rPr lang="fr-CA" u="none" dirty="0"/>
              <a:t>Quelles sont les attentes par rapport à la campagne et aux résultats?</a:t>
            </a:r>
          </a:p>
          <a:p>
            <a:pPr marL="1098755" lvl="2" indent="-174970" algn="l" defTabSz="933172">
              <a:buFont typeface="Arial" panose="020B0604020202020204" pitchFamily="34" charset="0"/>
              <a:buChar char="•"/>
              <a:defRPr/>
            </a:pPr>
            <a:r>
              <a:rPr lang="fr-CA" altLang="fr-FR" dirty="0">
                <a:solidFill>
                  <a:srgbClr val="000000"/>
                </a:solidFill>
              </a:rPr>
              <a:t>Les résultats de la campagne dans mon organisation sont-ils à la hausse ou à la baisse?</a:t>
            </a:r>
          </a:p>
          <a:p>
            <a:pPr marL="1098755" lvl="2" indent="-174970" algn="l">
              <a:buFont typeface="Arial" panose="020B0604020202020204" pitchFamily="34" charset="0"/>
              <a:buChar char="•"/>
            </a:pPr>
            <a:r>
              <a:rPr lang="fr-CA" altLang="fr-FR" dirty="0">
                <a:solidFill>
                  <a:srgbClr val="000000"/>
                </a:solidFill>
              </a:rPr>
              <a:t>Quel est le taux de participation</a:t>
            </a:r>
            <a:r>
              <a:rPr lang="fr-CA" altLang="fr-FR" u="none" baseline="0" dirty="0">
                <a:solidFill>
                  <a:srgbClr val="000000"/>
                </a:solidFill>
              </a:rPr>
              <a:t>?</a:t>
            </a:r>
            <a:endParaRPr lang="fr-CA" altLang="fr-FR" u="none" dirty="0">
              <a:solidFill>
                <a:srgbClr val="000000"/>
              </a:solidFill>
            </a:endParaRPr>
          </a:p>
          <a:p>
            <a:pPr marL="1098755" lvl="2" indent="-174970" algn="l">
              <a:buFont typeface="Arial" panose="020B0604020202020204" pitchFamily="34" charset="0"/>
              <a:buChar char="•"/>
            </a:pPr>
            <a:r>
              <a:rPr lang="fr-CA" altLang="fr-FR" dirty="0">
                <a:solidFill>
                  <a:srgbClr val="000000"/>
                </a:solidFill>
              </a:rPr>
              <a:t>Y a</a:t>
            </a:r>
            <a:r>
              <a:rPr lang="fr-CA" altLang="fr-FR" baseline="0" dirty="0">
                <a:solidFill>
                  <a:srgbClr val="000000"/>
                </a:solidFill>
              </a:rPr>
              <a:t>-</a:t>
            </a:r>
            <a:r>
              <a:rPr lang="fr-CA" altLang="fr-FR" dirty="0">
                <a:solidFill>
                  <a:srgbClr val="000000"/>
                </a:solidFill>
              </a:rPr>
              <a:t>t-il de nouveaux employées ou employés?</a:t>
            </a:r>
            <a:endParaRPr lang="fr-CA" dirty="0"/>
          </a:p>
          <a:p>
            <a:pPr marL="1098755" lvl="2" indent="-174970" algn="l">
              <a:buFont typeface="Arial" panose="020B0604020202020204" pitchFamily="34" charset="0"/>
              <a:buChar char="•"/>
            </a:pPr>
            <a:r>
              <a:rPr lang="fr-CA" dirty="0"/>
              <a:t>Avons-nous des restrictions quant aux activités?</a:t>
            </a:r>
          </a:p>
          <a:p>
            <a:pPr marL="1098755" marR="0" lvl="2" indent="-1749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dirty="0"/>
              <a:t>Avons-nous l’accord quant à la participation du personnel aux activités?</a:t>
            </a:r>
          </a:p>
          <a:p>
            <a:pPr marL="1098755" marR="0" lvl="2" indent="-1749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dirty="0"/>
              <a:t>Quelle envergure</a:t>
            </a:r>
            <a:r>
              <a:rPr lang="fr-CA" baseline="0" dirty="0"/>
              <a:t> est souhaitée pour l’activité de lancement?</a:t>
            </a:r>
            <a:endParaRPr lang="fr-CA" dirty="0"/>
          </a:p>
          <a:p>
            <a:pPr marL="1098755" lvl="2" indent="-174970" algn="l">
              <a:buFont typeface="Arial" panose="020B0604020202020204" pitchFamily="34" charset="0"/>
              <a:buChar char="•"/>
            </a:pPr>
            <a:r>
              <a:rPr lang="fr-CA" dirty="0"/>
              <a:t>Pouvons-nous prévoir la tenue d’une activité de reconnaissance? </a:t>
            </a:r>
          </a:p>
          <a:p>
            <a:endParaRPr lang="fr-FR" sz="1200" b="1" i="0" u="none" strike="noStrike" kern="1200" cap="small" baseline="0" dirty="0">
              <a:solidFill>
                <a:schemeClr val="tx1"/>
              </a:solidFill>
              <a:effectLst/>
              <a:latin typeface="+mn-lt"/>
              <a:ea typeface="+mn-ea"/>
              <a:cs typeface="+mn-cs"/>
            </a:endParaRPr>
          </a:p>
          <a:p>
            <a:r>
              <a:rPr lang="fr-CA" sz="1200" b="0" i="0" u="none" strike="noStrike" kern="1200" baseline="0" dirty="0">
                <a:solidFill>
                  <a:schemeClr val="tx1"/>
                </a:solidFill>
                <a:latin typeface="+mn-lt"/>
                <a:ea typeface="+mn-ea"/>
                <a:cs typeface="+mn-cs"/>
              </a:rPr>
              <a:t>Mener une campagne en milieu de travail peut:</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faire naître ou entretenir un sentiment d’appartenance et de fierté chez les membres du personnel;</a:t>
            </a:r>
          </a:p>
          <a:p>
            <a:pPr marL="628650" lvl="1" indent="-171450">
              <a:buFont typeface="Arial" panose="020B0604020202020204" pitchFamily="34" charset="0"/>
              <a:buChar char="•"/>
            </a:pPr>
            <a:r>
              <a:rPr lang="fr-CA" sz="1200" b="0" i="0" u="none" strike="noStrike" kern="1200" baseline="0" dirty="0">
                <a:solidFill>
                  <a:schemeClr val="tx1"/>
                </a:solidFill>
                <a:latin typeface="+mn-lt"/>
                <a:ea typeface="+mn-ea"/>
                <a:cs typeface="+mn-cs"/>
              </a:rPr>
              <a:t>contribuer à la création de relations entre membres du personnel ainsi que d’une ambiance dynamique dans le milieu de travail.</a:t>
            </a:r>
            <a:endParaRPr lang="fr-CA" dirty="0"/>
          </a:p>
          <a:p>
            <a:endParaRPr lang="fr-FR" sz="1200" b="1" kern="1200" cap="small"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Exemples de structure de mobilisation:</a:t>
            </a:r>
          </a:p>
          <a:p>
            <a:pPr marL="628650" lvl="1" indent="-171450">
              <a:buFont typeface="Arial" panose="020B0604020202020204" pitchFamily="34" charset="0"/>
              <a:buChar char="•"/>
            </a:pPr>
            <a:r>
              <a:rPr lang="fr-CA" sz="1200" kern="1200" dirty="0">
                <a:solidFill>
                  <a:schemeClr val="tx1"/>
                </a:solidFill>
                <a:effectLst/>
                <a:latin typeface="+mn-lt"/>
                <a:ea typeface="+mn-ea"/>
                <a:cs typeface="+mn-cs"/>
              </a:rPr>
              <a:t>lieu physique (dans le cas où les</a:t>
            </a:r>
            <a:r>
              <a:rPr lang="fr-CA" sz="1200" kern="1200" baseline="0" dirty="0">
                <a:solidFill>
                  <a:schemeClr val="tx1"/>
                </a:solidFill>
                <a:effectLst/>
                <a:latin typeface="+mn-lt"/>
                <a:ea typeface="+mn-ea"/>
                <a:cs typeface="+mn-cs"/>
              </a:rPr>
              <a:t> </a:t>
            </a:r>
            <a:r>
              <a:rPr lang="fr-CA" sz="1200" kern="1200" dirty="0">
                <a:solidFill>
                  <a:schemeClr val="tx1"/>
                </a:solidFill>
                <a:effectLst/>
                <a:latin typeface="+mn-lt"/>
                <a:ea typeface="+mn-ea"/>
                <a:cs typeface="+mn-cs"/>
              </a:rPr>
              <a:t>bureaux</a:t>
            </a:r>
            <a:r>
              <a:rPr lang="fr-CA" sz="1200" kern="1200" baseline="0" dirty="0">
                <a:solidFill>
                  <a:schemeClr val="tx1"/>
                </a:solidFill>
                <a:effectLst/>
                <a:latin typeface="+mn-lt"/>
                <a:ea typeface="+mn-ea"/>
                <a:cs typeface="+mn-cs"/>
              </a:rPr>
              <a:t> sont</a:t>
            </a:r>
            <a:r>
              <a:rPr lang="fr-CA" sz="1200" kern="1200" dirty="0">
                <a:solidFill>
                  <a:schemeClr val="tx1"/>
                </a:solidFill>
                <a:effectLst/>
                <a:latin typeface="+mn-lt"/>
                <a:ea typeface="+mn-ea"/>
                <a:cs typeface="+mn-cs"/>
              </a:rPr>
              <a:t> situés</a:t>
            </a:r>
            <a:r>
              <a:rPr lang="fr-CA" sz="1200" kern="1200" baseline="0" dirty="0">
                <a:solidFill>
                  <a:schemeClr val="tx1"/>
                </a:solidFill>
                <a:effectLst/>
                <a:latin typeface="+mn-lt"/>
                <a:ea typeface="+mn-ea"/>
                <a:cs typeface="+mn-cs"/>
              </a:rPr>
              <a:t> à différents endroits);</a:t>
            </a:r>
          </a:p>
          <a:p>
            <a:pPr marL="628650" lvl="1" indent="-171450">
              <a:buFont typeface="Arial" panose="020B0604020202020204" pitchFamily="34" charset="0"/>
              <a:buChar char="•"/>
            </a:pPr>
            <a:r>
              <a:rPr lang="fr-CA" sz="1200" kern="1200" baseline="0" dirty="0">
                <a:solidFill>
                  <a:schemeClr val="tx1"/>
                </a:solidFill>
                <a:effectLst/>
                <a:latin typeface="+mn-lt"/>
                <a:ea typeface="+mn-ea"/>
                <a:cs typeface="+mn-cs"/>
              </a:rPr>
              <a:t>type d’emploi;</a:t>
            </a:r>
          </a:p>
          <a:p>
            <a:pPr marL="628650" lvl="1" indent="-171450">
              <a:buFont typeface="Arial" panose="020B0604020202020204" pitchFamily="34" charset="0"/>
              <a:buChar char="•"/>
            </a:pPr>
            <a:r>
              <a:rPr lang="fr-CA" sz="1200" kern="1200" baseline="0" dirty="0">
                <a:solidFill>
                  <a:schemeClr val="tx1"/>
                </a:solidFill>
                <a:effectLst/>
                <a:latin typeface="+mn-lt"/>
                <a:ea typeface="+mn-ea"/>
                <a:cs typeface="+mn-cs"/>
              </a:rPr>
              <a:t>quart de travail (jour, soir, nuit).</a:t>
            </a:r>
          </a:p>
          <a:p>
            <a:pPr marL="628650" lvl="1" indent="-171450">
              <a:buFont typeface="Arial" panose="020B0604020202020204" pitchFamily="34" charset="0"/>
              <a:buChar char="•"/>
            </a:pPr>
            <a:endParaRPr lang="fr-CA" dirty="0"/>
          </a:p>
          <a:p>
            <a:r>
              <a:rPr lang="fr-FR" sz="1200" b="0" kern="1200" cap="none" baseline="0" dirty="0">
                <a:solidFill>
                  <a:schemeClr val="tx1"/>
                </a:solidFill>
                <a:effectLst/>
                <a:latin typeface="+mn-lt"/>
                <a:ea typeface="+mn-ea"/>
                <a:cs typeface="+mn-cs"/>
              </a:rPr>
              <a:t>Pour définir </a:t>
            </a:r>
            <a:r>
              <a:rPr lang="fr-FR" sz="1200" b="1" kern="1200" cap="none" baseline="0" dirty="0">
                <a:solidFill>
                  <a:schemeClr val="tx1"/>
                </a:solidFill>
                <a:effectLst/>
                <a:latin typeface="+mn-lt"/>
                <a:ea typeface="+mn-ea"/>
                <a:cs typeface="+mn-cs"/>
              </a:rPr>
              <a:t>votre stratégie de mobilisation </a:t>
            </a:r>
            <a:r>
              <a:rPr lang="fr-FR" sz="1200" b="0" kern="1200" cap="none" baseline="0" dirty="0">
                <a:solidFill>
                  <a:schemeClr val="tx1"/>
                </a:solidFill>
                <a:effectLst/>
                <a:latin typeface="+mn-lt"/>
                <a:ea typeface="+mn-ea"/>
                <a:cs typeface="+mn-cs"/>
              </a:rPr>
              <a:t>(don individuel et tenue d’activité), il importe de prendre le temps d’identifier le profil du personnel de votre organisation afin d’établir les meilleurs façons de les joindre:</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l’âge des membres du personnel;</a:t>
            </a:r>
            <a:endParaRPr lang="fr-CA"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la rémunération des membres du personnel, notamment concernant le volet Dons majeurs.</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intérêt ou mission de l’organisation.</a:t>
            </a:r>
            <a:endParaRPr lang="fr-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dirty="0">
                <a:solidFill>
                  <a:schemeClr val="tx1"/>
                </a:solidFill>
                <a:effectLst/>
                <a:latin typeface="+mn-lt"/>
                <a:ea typeface="+mn-ea"/>
                <a:cs typeface="+mn-cs"/>
              </a:rPr>
              <a:t>Dans votre réflexion, ne pas oublier </a:t>
            </a:r>
            <a:r>
              <a:rPr lang="fr-CA" sz="1200" b="1" kern="1200" dirty="0">
                <a:solidFill>
                  <a:schemeClr val="tx1"/>
                </a:solidFill>
                <a:effectLst/>
                <a:latin typeface="+mn-lt"/>
                <a:ea typeface="+mn-ea"/>
                <a:cs typeface="+mn-cs"/>
              </a:rPr>
              <a:t>ces principes en philanthropie </a:t>
            </a:r>
            <a:r>
              <a:rPr lang="fr-CA" sz="1200" kern="1200" dirty="0">
                <a:solidFill>
                  <a:schemeClr val="tx1"/>
                </a:solidFill>
                <a:effectLst/>
                <a:latin typeface="+mn-lt"/>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kern="1200" dirty="0">
                <a:solidFill>
                  <a:schemeClr val="tx1"/>
                </a:solidFill>
                <a:effectLst/>
                <a:latin typeface="+mn-lt"/>
                <a:ea typeface="+mn-ea"/>
                <a:cs typeface="+mn-cs"/>
              </a:rPr>
              <a:t>Inclure une approche humaine (de personne à personne);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b="0" i="0" kern="1200" dirty="0">
                <a:solidFill>
                  <a:schemeClr val="tx1"/>
                </a:solidFill>
                <a:effectLst/>
                <a:latin typeface="+mn-lt"/>
                <a:ea typeface="+mn-ea"/>
                <a:cs typeface="+mn-cs"/>
              </a:rPr>
              <a:t>Oser demander et discuter avec vos collègues;</a:t>
            </a:r>
          </a:p>
          <a:p>
            <a:pPr marL="628650" lvl="1" indent="-171450">
              <a:buFont typeface="Arial" panose="020B0604020202020204" pitchFamily="34" charset="0"/>
              <a:buChar char="•"/>
            </a:pPr>
            <a:r>
              <a:rPr lang="fr-CA" sz="1200" b="0" i="0" kern="1200" dirty="0">
                <a:solidFill>
                  <a:schemeClr val="tx1"/>
                </a:solidFill>
                <a:effectLst/>
                <a:latin typeface="+mn-lt"/>
                <a:ea typeface="+mn-ea"/>
                <a:cs typeface="+mn-cs"/>
              </a:rPr>
              <a:t>Privilégier des petits groupes, la proximité est un facteur de réussite!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kern="1200" dirty="0">
              <a:solidFill>
                <a:schemeClr val="tx1"/>
              </a:solidFill>
              <a:effectLst/>
              <a:latin typeface="+mn-lt"/>
              <a:ea typeface="+mn-ea"/>
              <a:cs typeface="+mn-cs"/>
            </a:endParaRPr>
          </a:p>
          <a:p>
            <a:pPr marL="0" marR="0" lvl="0" indent="0" algn="l" defTabSz="933237" rtl="0" eaLnBrk="1" fontAlgn="auto" latinLnBrk="0" hangingPunct="1">
              <a:lnSpc>
                <a:spcPct val="100000"/>
              </a:lnSpc>
              <a:spcBef>
                <a:spcPts val="0"/>
              </a:spcBef>
              <a:spcAft>
                <a:spcPts val="0"/>
              </a:spcAft>
              <a:buClrTx/>
              <a:buSzTx/>
              <a:buFontTx/>
              <a:buNone/>
              <a:tabLst/>
              <a:defRPr/>
            </a:pPr>
            <a:r>
              <a:rPr lang="fr-CA" sz="1000" dirty="0"/>
              <a:t>Finalement, en collaboration avec les ressources humaines, </a:t>
            </a:r>
            <a:r>
              <a:rPr lang="fr-CA" sz="1000" b="1" dirty="0"/>
              <a:t>élaborer une stratégie afin de joindre les personnes absentes du travail</a:t>
            </a:r>
            <a:r>
              <a:rPr lang="fr-CA" sz="1000" dirty="0"/>
              <a:t>.</a:t>
            </a:r>
          </a:p>
          <a:p>
            <a:endParaRPr lang="fr-CA" dirty="0"/>
          </a:p>
        </p:txBody>
      </p:sp>
      <p:sp>
        <p:nvSpPr>
          <p:cNvPr id="4" name="Espace réservé du numéro de diapositive 3">
            <a:extLst>
              <a:ext uri="{FF2B5EF4-FFF2-40B4-BE49-F238E27FC236}">
                <a16:creationId xmlns:a16="http://schemas.microsoft.com/office/drawing/2014/main" id="{4BBCED67-D719-A66F-8D25-8CA796087B3A}"/>
              </a:ext>
            </a:extLst>
          </p:cNvPr>
          <p:cNvSpPr>
            <a:spLocks noGrp="1"/>
          </p:cNvSpPr>
          <p:nvPr>
            <p:ph type="sldNum" sz="quarter" idx="5"/>
          </p:nvPr>
        </p:nvSpPr>
        <p:spPr/>
        <p:txBody>
          <a:bodyPr/>
          <a:lstStyle/>
          <a:p>
            <a:fld id="{DC501FE9-07FA-4C79-A62C-28284BAC2138}" type="slidenum">
              <a:rPr lang="fr-CA" smtClean="0"/>
              <a:t>10</a:t>
            </a:fld>
            <a:endParaRPr lang="fr-CA"/>
          </a:p>
        </p:txBody>
      </p:sp>
    </p:spTree>
    <p:extLst>
      <p:ext uri="{BB962C8B-B14F-4D97-AF65-F5344CB8AC3E}">
        <p14:creationId xmlns:p14="http://schemas.microsoft.com/office/powerpoint/2010/main" val="1944731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B8E67-6DF2-DC30-4E7E-E4BAAFB36F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8A1561F-159D-351B-D537-FB662FB16895}"/>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D998EC90-3170-6854-B01D-C06B1C7C3EA3}"/>
              </a:ext>
            </a:extLst>
          </p:cNvPr>
          <p:cNvSpPr>
            <a:spLocks noGrp="1"/>
          </p:cNvSpPr>
          <p:nvPr>
            <p:ph type="body" idx="1"/>
          </p:nvPr>
        </p:nvSpPr>
        <p:spPr/>
        <p:txBody>
          <a:bodyPr/>
          <a:lstStyle/>
          <a:p>
            <a:r>
              <a:rPr lang="fr-CA" sz="1200" b="0" kern="1200" dirty="0">
                <a:solidFill>
                  <a:schemeClr val="tx1"/>
                </a:solidFill>
                <a:effectLst/>
                <a:latin typeface="+mn-lt"/>
                <a:ea typeface="+mn-ea"/>
                <a:cs typeface="+mn-cs"/>
              </a:rPr>
              <a:t>Demander la </a:t>
            </a:r>
            <a:r>
              <a:rPr lang="fr-CA" sz="1200" b="1" kern="1200" dirty="0">
                <a:solidFill>
                  <a:schemeClr val="tx1"/>
                </a:solidFill>
                <a:effectLst/>
                <a:latin typeface="+mn-lt"/>
                <a:ea typeface="+mn-ea"/>
                <a:cs typeface="+mn-cs"/>
              </a:rPr>
              <a:t>collaboration de votre comité de campagne et de votre direction des communications </a:t>
            </a:r>
            <a:r>
              <a:rPr lang="fr-CA" sz="1200" b="0" kern="1200" dirty="0">
                <a:solidFill>
                  <a:schemeClr val="tx1"/>
                </a:solidFill>
                <a:effectLst/>
                <a:latin typeface="+mn-lt"/>
                <a:ea typeface="+mn-ea"/>
                <a:cs typeface="+mn-cs"/>
              </a:rPr>
              <a:t>en vue de l’élaboration des plans qui vous aideront à bien planifier votre campagne. </a:t>
            </a:r>
          </a:p>
          <a:p>
            <a:endParaRPr lang="fr-CA" sz="1200" b="0" kern="1200" dirty="0">
              <a:solidFill>
                <a:schemeClr val="tx1"/>
              </a:solidFill>
              <a:effectLst/>
              <a:latin typeface="+mn-lt"/>
              <a:ea typeface="+mn-ea"/>
              <a:cs typeface="+mn-cs"/>
            </a:endParaRPr>
          </a:p>
          <a:p>
            <a:r>
              <a:rPr lang="fr-CA" sz="1200" b="0" kern="1200" dirty="0">
                <a:solidFill>
                  <a:schemeClr val="tx1"/>
                </a:solidFill>
                <a:effectLst/>
                <a:latin typeface="+mn-lt"/>
                <a:ea typeface="+mn-ea"/>
                <a:cs typeface="+mn-cs"/>
              </a:rPr>
              <a:t>Utiliser les ressources à votre disposition (communications aux artisans, site Web d’Entraide, activités virtuelles, personne-ressource au Secrétariat Entraide, etc.).</a:t>
            </a:r>
          </a:p>
          <a:p>
            <a:endParaRPr lang="fr-CA" sz="1200" b="0" kern="1200" dirty="0">
              <a:solidFill>
                <a:schemeClr val="tx1"/>
              </a:solidFill>
              <a:effectLst/>
              <a:latin typeface="+mn-lt"/>
              <a:ea typeface="+mn-ea"/>
              <a:cs typeface="+mn-cs"/>
            </a:endParaRPr>
          </a:p>
          <a:p>
            <a:r>
              <a:rPr lang="fr-CA" sz="1200" b="0" i="0" u="none" strike="noStrike" kern="1200" baseline="0" dirty="0">
                <a:solidFill>
                  <a:schemeClr val="tx1"/>
                </a:solidFill>
                <a:latin typeface="+mn-lt"/>
                <a:ea typeface="+mn-ea"/>
                <a:cs typeface="+mn-cs"/>
              </a:rPr>
              <a:t>Afin de </a:t>
            </a:r>
            <a:r>
              <a:rPr lang="fr-CA" sz="1200" b="1" i="0" u="none" strike="noStrike" kern="1200" baseline="0" dirty="0">
                <a:solidFill>
                  <a:schemeClr val="tx1"/>
                </a:solidFill>
                <a:latin typeface="+mn-lt"/>
                <a:ea typeface="+mn-ea"/>
                <a:cs typeface="+mn-cs"/>
              </a:rPr>
              <a:t>favoriser le contact humain dans votre organisation </a:t>
            </a:r>
            <a:r>
              <a:rPr lang="fr-CA" sz="1200" b="0" i="0" u="none" strike="noStrike" kern="1200" baseline="0" dirty="0">
                <a:solidFill>
                  <a:schemeClr val="tx1"/>
                </a:solidFill>
                <a:latin typeface="+mn-lt"/>
                <a:ea typeface="+mn-ea"/>
                <a:cs typeface="+mn-cs"/>
              </a:rPr>
              <a:t>et promouvoir la campagne, le Secrétariat Entraide met gratuitement à votre disposition du matériel promotionnel. Ne pas oublier de prévoir quelques enveloppes à fenêtre, elles pourraient vous être utiles! Nous vous recommandons de remplir le formulaire de Commande de matériel dès que possible afin de le recevoir avant le début de votre campagne. </a:t>
            </a:r>
            <a:r>
              <a:rPr lang="fr-CA" sz="1200" b="1" kern="1200" dirty="0">
                <a:solidFill>
                  <a:schemeClr val="tx1"/>
                </a:solidFill>
                <a:effectLst/>
                <a:latin typeface="+mn-lt"/>
                <a:ea typeface="+mn-ea"/>
                <a:cs typeface="+mn-cs"/>
              </a:rPr>
              <a:t>Réceptionner le matériel de campagne et le distribuer après la réception. </a:t>
            </a:r>
            <a:r>
              <a:rPr lang="fr-CA" sz="1200" b="0" i="0" u="none" strike="noStrike" kern="1200" baseline="0" dirty="0">
                <a:solidFill>
                  <a:schemeClr val="tx1"/>
                </a:solidFill>
                <a:latin typeface="+mn-lt"/>
                <a:ea typeface="+mn-ea"/>
                <a:cs typeface="+mn-cs"/>
              </a:rPr>
              <a:t>Les commandes demeureront possibles jusqu’à épuisement des stocks. Il est préférable qu’une seule personne coordonne la commande pour votre organisation. La livraison du matériel débute au mois d’août. </a:t>
            </a:r>
          </a:p>
          <a:p>
            <a:endParaRPr lang="fr-CA" sz="1200" b="0" i="0" u="none" strike="noStrike" kern="1200" baseline="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Afin d’assurer le respect de l’identité visuelle d’Entraide, </a:t>
            </a:r>
            <a:r>
              <a:rPr lang="fr-CA" sz="1200" b="1" kern="1200" dirty="0">
                <a:solidFill>
                  <a:schemeClr val="tx1"/>
                </a:solidFill>
                <a:effectLst/>
                <a:latin typeface="+mn-lt"/>
                <a:ea typeface="+mn-ea"/>
                <a:cs typeface="+mn-cs"/>
              </a:rPr>
              <a:t>merci </a:t>
            </a:r>
            <a:r>
              <a:rPr lang="fr-CA" sz="1200" b="1" u="none" kern="1200" dirty="0">
                <a:solidFill>
                  <a:srgbClr val="000000"/>
                </a:solidFill>
                <a:effectLst/>
                <a:latin typeface="+mn-lt"/>
                <a:ea typeface="+mn-ea"/>
                <a:cs typeface="+mn-cs"/>
              </a:rPr>
              <a:t>de nous soumettre vos créations pour validation </a:t>
            </a:r>
            <a:r>
              <a:rPr lang="fr-CA" sz="1200" b="1" kern="1200" dirty="0">
                <a:solidFill>
                  <a:schemeClr val="tx1"/>
                </a:solidFill>
                <a:effectLst/>
                <a:latin typeface="+mn-lt"/>
                <a:ea typeface="+mn-ea"/>
                <a:cs typeface="+mn-cs"/>
              </a:rPr>
              <a:t>avant leur diffusion</a:t>
            </a:r>
            <a:r>
              <a:rPr lang="fr-CA" sz="1200" kern="1200" dirty="0">
                <a:solidFill>
                  <a:schemeClr val="tx1"/>
                </a:solidFill>
                <a:effectLst/>
                <a:latin typeface="+mn-lt"/>
                <a:ea typeface="+mn-ea"/>
                <a:cs typeface="+mn-cs"/>
              </a:rPr>
              <a:t>.</a:t>
            </a:r>
          </a:p>
          <a:p>
            <a:endParaRPr lang="fr-CA" sz="1200" b="0" kern="1200" dirty="0">
              <a:solidFill>
                <a:schemeClr val="tx1"/>
              </a:solidFill>
              <a:effectLst/>
              <a:latin typeface="+mn-lt"/>
              <a:ea typeface="+mn-ea"/>
              <a:cs typeface="+mn-cs"/>
            </a:endParaRPr>
          </a:p>
          <a:p>
            <a:r>
              <a:rPr lang="fr-CA" sz="1200" b="0" kern="1200" dirty="0">
                <a:solidFill>
                  <a:schemeClr val="tx1"/>
                </a:solidFill>
                <a:effectLst/>
                <a:latin typeface="+mn-lt"/>
                <a:ea typeface="+mn-ea"/>
                <a:cs typeface="+mn-cs"/>
              </a:rPr>
              <a:t>Les informations de connexion sont nécessaires à votre authentification lors de l’utilisation de l’extranet de Donna ou du site de transfert sécurisé de fichiers (TSF) (pour les organisations dont le système de paie n’est pas SAGIR/SAGIP) et </a:t>
            </a:r>
            <a:r>
              <a:rPr lang="fr-CA" sz="1200" b="1" kern="1200" dirty="0">
                <a:solidFill>
                  <a:schemeClr val="tx1"/>
                </a:solidFill>
                <a:effectLst/>
                <a:latin typeface="+mn-lt"/>
                <a:ea typeface="+mn-ea"/>
                <a:cs typeface="+mn-cs"/>
              </a:rPr>
              <a:t>ne doivent être communiquées à personne</a:t>
            </a:r>
            <a:r>
              <a:rPr lang="fr-CA" sz="1200" b="0" kern="1200" dirty="0">
                <a:solidFill>
                  <a:schemeClr val="tx1"/>
                </a:solidFill>
                <a:effectLst/>
                <a:latin typeface="+mn-lt"/>
                <a:ea typeface="+mn-ea"/>
                <a:cs typeface="+mn-cs"/>
              </a:rPr>
              <a:t>. </a:t>
            </a:r>
            <a:r>
              <a:rPr lang="fr-CA" sz="1200" b="1" kern="1200" dirty="0">
                <a:solidFill>
                  <a:schemeClr val="tx1"/>
                </a:solidFill>
                <a:effectLst/>
                <a:latin typeface="+mn-lt"/>
                <a:ea typeface="+mn-ea"/>
                <a:cs typeface="+mn-cs"/>
              </a:rPr>
              <a:t>Si une autre personne doit obtenir des accès, vous devez en faire la demande </a:t>
            </a:r>
            <a:r>
              <a:rPr lang="fr-CA" sz="1200" b="0" kern="1200" dirty="0">
                <a:solidFill>
                  <a:schemeClr val="tx1"/>
                </a:solidFill>
                <a:effectLst/>
                <a:latin typeface="+mn-lt"/>
                <a:ea typeface="+mn-ea"/>
                <a:cs typeface="+mn-cs"/>
              </a:rPr>
              <a:t>soit par le formulaire de Demande de modification, d’ajout ou de retrait d’une nomination (Donna) ou par courriel (TSF).</a:t>
            </a:r>
            <a:endParaRPr lang="fr-CA" dirty="0"/>
          </a:p>
        </p:txBody>
      </p:sp>
      <p:sp>
        <p:nvSpPr>
          <p:cNvPr id="4" name="Espace réservé du numéro de diapositive 3">
            <a:extLst>
              <a:ext uri="{FF2B5EF4-FFF2-40B4-BE49-F238E27FC236}">
                <a16:creationId xmlns:a16="http://schemas.microsoft.com/office/drawing/2014/main" id="{74AD5C13-75C7-2671-F215-414D60A8D43F}"/>
              </a:ext>
            </a:extLst>
          </p:cNvPr>
          <p:cNvSpPr>
            <a:spLocks noGrp="1"/>
          </p:cNvSpPr>
          <p:nvPr>
            <p:ph type="sldNum" sz="quarter" idx="5"/>
          </p:nvPr>
        </p:nvSpPr>
        <p:spPr/>
        <p:txBody>
          <a:bodyPr/>
          <a:lstStyle/>
          <a:p>
            <a:fld id="{DC501FE9-07FA-4C79-A62C-28284BAC2138}" type="slidenum">
              <a:rPr lang="fr-CA" smtClean="0"/>
              <a:t>11</a:t>
            </a:fld>
            <a:endParaRPr lang="fr-CA"/>
          </a:p>
        </p:txBody>
      </p:sp>
    </p:spTree>
    <p:extLst>
      <p:ext uri="{BB962C8B-B14F-4D97-AF65-F5344CB8AC3E}">
        <p14:creationId xmlns:p14="http://schemas.microsoft.com/office/powerpoint/2010/main" val="4138074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2D41C-B16F-472F-3B17-A6106DAD3A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9B012A-1EAE-9815-8DBB-BCDD06A83B39}"/>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6C0913C4-4C95-7599-52BA-970B6F5A4775}"/>
              </a:ext>
            </a:extLst>
          </p:cNvPr>
          <p:cNvSpPr>
            <a:spLocks noGrp="1"/>
          </p:cNvSpPr>
          <p:nvPr>
            <p:ph type="body" idx="1"/>
          </p:nvPr>
        </p:nvSpPr>
        <p:spPr/>
        <p:txBody>
          <a:bodyPr/>
          <a:lstStyle/>
          <a:p>
            <a:pPr fontAlgn="t"/>
            <a:r>
              <a:rPr lang="fr-CA" sz="1200" b="0" i="0" u="none" strike="noStrike" kern="1200" baseline="0" dirty="0">
                <a:solidFill>
                  <a:schemeClr val="tx1"/>
                </a:solidFill>
                <a:latin typeface="+mn-lt"/>
                <a:ea typeface="+mn-ea"/>
                <a:cs typeface="+mn-cs"/>
              </a:rPr>
              <a:t>Cette action n’est </a:t>
            </a:r>
            <a:r>
              <a:rPr lang="fr-CA" sz="1200" b="0" i="0" kern="1200" dirty="0">
                <a:solidFill>
                  <a:schemeClr val="tx1"/>
                </a:solidFill>
                <a:effectLst/>
                <a:latin typeface="+mn-lt"/>
                <a:ea typeface="+mn-ea"/>
                <a:cs typeface="+mn-cs"/>
              </a:rPr>
              <a:t>pas obligatoire, mais elle est fortement recommandée. Elle permettra au personnel </a:t>
            </a:r>
            <a:r>
              <a:rPr lang="fr-CA" sz="1200" b="1" i="0" kern="1200" dirty="0">
                <a:solidFill>
                  <a:schemeClr val="tx1"/>
                </a:solidFill>
                <a:effectLst/>
                <a:latin typeface="+mn-lt"/>
                <a:ea typeface="+mn-ea"/>
                <a:cs typeface="+mn-cs"/>
              </a:rPr>
              <a:t>de suivre l’évolution la campagne à partir du thermomètre </a:t>
            </a:r>
            <a:r>
              <a:rPr lang="fr-CA" sz="1200" b="0" i="0" kern="1200" dirty="0">
                <a:solidFill>
                  <a:schemeClr val="tx1"/>
                </a:solidFill>
                <a:effectLst/>
                <a:latin typeface="+mn-lt"/>
                <a:ea typeface="+mn-ea"/>
                <a:cs typeface="+mn-cs"/>
              </a:rPr>
              <a:t>virtuel dans Donna. Vous pouvez également vous servir de l’affiche thermomètre pour la mettre dans un lieu physique. La communication de cette information, notamment lors du lancement ou avant la mobilisation, peut favoriser la participation et encourager la générosité du personnel. Annoncer régulièrement la progression des résultats est aussi une action qui mobilise!</a:t>
            </a:r>
          </a:p>
          <a:p>
            <a:endParaRPr lang="fr-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i="0" kern="1200" dirty="0">
                <a:solidFill>
                  <a:schemeClr val="tx1"/>
                </a:solidFill>
                <a:effectLst/>
                <a:latin typeface="+mn-lt"/>
                <a:ea typeface="+mn-ea"/>
                <a:cs typeface="+mn-cs"/>
              </a:rPr>
              <a:t>Il est important de prendre le temps de bien </a:t>
            </a:r>
            <a:r>
              <a:rPr lang="fr-CA" sz="1200" b="1" i="0" kern="1200" dirty="0">
                <a:solidFill>
                  <a:schemeClr val="tx1"/>
                </a:solidFill>
                <a:effectLst/>
                <a:latin typeface="+mn-lt"/>
                <a:ea typeface="+mn-ea"/>
                <a:cs typeface="+mn-cs"/>
              </a:rPr>
              <a:t>former votre équipe de campagne notamment les mobilisatrices et les mobilisateurs </a:t>
            </a:r>
            <a:r>
              <a:rPr lang="fr-CA" sz="1200" i="0" kern="1200" dirty="0">
                <a:solidFill>
                  <a:schemeClr val="tx1"/>
                </a:solidFill>
                <a:effectLst/>
                <a:latin typeface="+mn-lt"/>
                <a:ea typeface="+mn-ea"/>
                <a:cs typeface="+mn-cs"/>
              </a:rPr>
              <a:t>afin de leur transmettre les informations suivantes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kern="1200" dirty="0">
                <a:solidFill>
                  <a:schemeClr val="tx1"/>
                </a:solidFill>
                <a:effectLst/>
                <a:latin typeface="+mn-lt"/>
                <a:ea typeface="+mn-ea"/>
                <a:cs typeface="+mn-cs"/>
              </a:rPr>
              <a:t>Dates à retenir selon votre plan de campagne.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kern="1200" dirty="0">
                <a:solidFill>
                  <a:schemeClr val="tx1"/>
                </a:solidFill>
                <a:effectLst/>
                <a:latin typeface="+mn-lt"/>
                <a:ea typeface="+mn-ea"/>
                <a:cs typeface="+mn-cs"/>
              </a:rPr>
              <a:t>Informations sur les trois grands organismes bénéficiaires et les causes qu’ils soutiennent avec impartialité.</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kern="1200" dirty="0">
                <a:solidFill>
                  <a:schemeClr val="tx1"/>
                </a:solidFill>
                <a:effectLst/>
                <a:latin typeface="+mn-lt"/>
                <a:ea typeface="+mn-ea"/>
                <a:cs typeface="+mn-cs"/>
              </a:rPr>
              <a:t>Comment effectuer le suivi de ses sollicitations dans Donna? (Effectuer un rappel : la personne a peut-être seulement oublié… On cherche à obtenir une réponse; un formulaire de don prévoit l’option Aucun don si c’est le choix de la personne sollicitée.).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kern="1200" dirty="0">
                <a:solidFill>
                  <a:schemeClr val="tx1"/>
                </a:solidFill>
                <a:effectLst/>
                <a:latin typeface="+mn-lt"/>
                <a:ea typeface="+mn-ea"/>
                <a:cs typeface="+mn-cs"/>
              </a:rPr>
              <a:t>Comment faire un don dans Donna? (Étapes, utilisation du code d’identification, méthodes de paiement, etc.).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kern="1200" dirty="0">
                <a:solidFill>
                  <a:schemeClr val="tx1"/>
                </a:solidFill>
                <a:effectLst/>
                <a:latin typeface="+mn-lt"/>
                <a:ea typeface="+mn-ea"/>
                <a:cs typeface="+mn-cs"/>
              </a:rPr>
              <a:t>Comment faire un don à l’extérieur de Donna? (Formulaire de don PDF dynamique, enveloppes pour préserver la confidentialité, à qui remettre le formulaire, etc.).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kern="1200" dirty="0">
                <a:solidFill>
                  <a:schemeClr val="tx1"/>
                </a:solidFill>
                <a:effectLst/>
                <a:latin typeface="+mn-lt"/>
                <a:ea typeface="+mn-ea"/>
                <a:cs typeface="+mn-cs"/>
              </a:rPr>
              <a:t>Quoi faire en cas de refus de participer à la campagne?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kern="1200" dirty="0">
                <a:solidFill>
                  <a:schemeClr val="tx1"/>
                </a:solidFill>
                <a:effectLst/>
                <a:latin typeface="+mn-lt"/>
                <a:ea typeface="+mn-ea"/>
                <a:cs typeface="+mn-cs"/>
              </a:rPr>
              <a:t>À qui se référer lorsqu’il y a une question? (Merci de r</a:t>
            </a:r>
            <a:r>
              <a:rPr lang="fr-CA" sz="1200" kern="1200" dirty="0">
                <a:solidFill>
                  <a:schemeClr val="tx1"/>
                </a:solidFill>
                <a:effectLst/>
                <a:latin typeface="+mn-lt"/>
                <a:ea typeface="+mn-ea"/>
                <a:cs typeface="+mn-cs"/>
              </a:rPr>
              <a:t>éagir à tous les commentaires ou insatisfactions).</a:t>
            </a:r>
            <a:endParaRPr lang="fr-CA" sz="1200" i="0" kern="1200" dirty="0">
              <a:solidFill>
                <a:schemeClr val="tx1"/>
              </a:solidFill>
              <a:effectLst/>
              <a:latin typeface="+mn-lt"/>
              <a:ea typeface="+mn-ea"/>
              <a:cs typeface="+mn-cs"/>
            </a:endParaRPr>
          </a:p>
          <a:p>
            <a:endParaRPr lang="fr-CA" sz="1200" b="1"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Exemples d’occasions pour </a:t>
            </a:r>
            <a:r>
              <a:rPr lang="fr-FR" sz="1200" b="1" kern="1200" dirty="0">
                <a:solidFill>
                  <a:schemeClr val="tx1"/>
                </a:solidFill>
                <a:effectLst/>
                <a:latin typeface="+mn-lt"/>
                <a:ea typeface="+mn-ea"/>
                <a:cs typeface="+mn-cs"/>
              </a:rPr>
              <a:t>faire de la promotion </a:t>
            </a:r>
            <a:r>
              <a:rPr lang="fr-FR" sz="1200" kern="1200" dirty="0">
                <a:solidFill>
                  <a:schemeClr val="tx1"/>
                </a:solidFill>
                <a:effectLst/>
                <a:latin typeface="+mn-lt"/>
                <a:ea typeface="+mn-ea"/>
                <a:cs typeface="+mn-cs"/>
              </a:rPr>
              <a:t>auprès du personnel :</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communiquer avec les membres du personnel par l’intermédiaire de différents canaux;</a:t>
            </a:r>
            <a:endParaRPr lang="fr-CA"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faire appel à la direction pour encourager les membres du personnel à s’engager dans la campagne (don individuel et participation aux activités);</a:t>
            </a:r>
            <a:endParaRPr lang="fr-CA"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faire appel à la direction des communications pour afficher vos activités prévues et ainsi faire entendre votre message d’espoir et de générosité aux membres du personnel.</a:t>
            </a:r>
            <a:endParaRPr lang="fr-CA"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strike="noStrike"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Plusieurs outils numériques sont également disponibles pour soutenir vos actions de promotion.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b="1" u="none" kern="1200" dirty="0">
                <a:solidFill>
                  <a:schemeClr val="tx1"/>
                </a:solidFill>
                <a:effectLst/>
                <a:latin typeface="+mn-lt"/>
                <a:ea typeface="+mn-ea"/>
                <a:cs typeface="+mn-cs"/>
              </a:rPr>
              <a:t>Saviez-vous que la retenue à la source pérennise la fidélité du don et l’engagement social? </a:t>
            </a:r>
            <a:r>
              <a:rPr lang="fr-CA" sz="1200" b="0" u="none" kern="1200" dirty="0">
                <a:solidFill>
                  <a:schemeClr val="tx1"/>
                </a:solidFill>
                <a:effectLst/>
                <a:latin typeface="+mn-lt"/>
                <a:ea typeface="+mn-ea"/>
                <a:cs typeface="+mn-cs"/>
              </a:rPr>
              <a:t>De plus, c</a:t>
            </a:r>
            <a:r>
              <a:rPr lang="fr-CA" sz="1200" b="0" u="none" kern="1200" baseline="0" dirty="0">
                <a:solidFill>
                  <a:schemeClr val="tx1"/>
                </a:solidFill>
                <a:effectLst/>
                <a:latin typeface="+mn-lt"/>
                <a:ea typeface="+mn-ea"/>
                <a:cs typeface="+mn-cs"/>
              </a:rPr>
              <a:t>ontrairement à la méthode de paiement par carte de crédit, le don est entièrement remis aux organismes bénéficiaires.</a:t>
            </a:r>
            <a:endParaRPr lang="fr-CA" sz="1200" b="0" u="none" kern="1200" dirty="0">
              <a:solidFill>
                <a:schemeClr val="tx1"/>
              </a:solidFill>
              <a:effectLst/>
              <a:latin typeface="+mn-lt"/>
              <a:ea typeface="+mn-ea"/>
              <a:cs typeface="+mn-cs"/>
            </a:endParaRPr>
          </a:p>
          <a:p>
            <a:endParaRPr lang="fr-CA" sz="1200" b="1" kern="1200" dirty="0">
              <a:solidFill>
                <a:schemeClr val="tx1"/>
              </a:solidFill>
              <a:effectLst/>
              <a:latin typeface="+mn-lt"/>
              <a:ea typeface="+mn-ea"/>
              <a:cs typeface="+mn-cs"/>
            </a:endParaRPr>
          </a:p>
          <a:p>
            <a:pPr fontAlgn="t"/>
            <a:r>
              <a:rPr lang="fr-CA" sz="1200" b="1" i="0" kern="1200" dirty="0">
                <a:solidFill>
                  <a:schemeClr val="tx1"/>
                </a:solidFill>
                <a:effectLst/>
                <a:latin typeface="+mn-lt"/>
                <a:ea typeface="+mn-ea"/>
                <a:cs typeface="+mn-cs"/>
              </a:rPr>
              <a:t>Tenir des activités </a:t>
            </a:r>
          </a:p>
          <a:p>
            <a:pPr marL="0" marR="0" lvl="0" indent="0" algn="l" defTabSz="914400" rtl="0" eaLnBrk="1" fontAlgn="t"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Les activités (sensibilisation, mobilisation, lancement, financement, dévoilement des résultats et reconnaissance, reddition de comptes, etc.) constituent un excellent moyen de sensibiliser et de mobiliser le personnel à la cause d’Entraide tout en favorisant l'engagement au sein de l'organisation. Il est recommandé de </a:t>
            </a:r>
            <a:r>
              <a:rPr lang="fr-CA" sz="1200" b="1" i="0" kern="1200" dirty="0">
                <a:solidFill>
                  <a:schemeClr val="tx1"/>
                </a:solidFill>
                <a:effectLst/>
                <a:latin typeface="+mn-lt"/>
                <a:ea typeface="+mn-ea"/>
                <a:cs typeface="+mn-cs"/>
              </a:rPr>
              <a:t>favoriser la participation des organismes bénéficiaires lors de vos activités</a:t>
            </a:r>
            <a:r>
              <a:rPr lang="fr-CA" sz="1200" b="0" i="0" kern="1200" dirty="0">
                <a:solidFill>
                  <a:schemeClr val="tx1"/>
                </a:solidFill>
                <a:effectLst/>
                <a:latin typeface="+mn-lt"/>
                <a:ea typeface="+mn-ea"/>
                <a:cs typeface="+mn-cs"/>
              </a:rPr>
              <a:t>.</a:t>
            </a:r>
            <a:r>
              <a:rPr lang="fr-CA" sz="1200" b="1" i="0" kern="1200" dirty="0">
                <a:solidFill>
                  <a:schemeClr val="tx1"/>
                </a:solidFill>
                <a:effectLst/>
                <a:latin typeface="+mn-lt"/>
                <a:ea typeface="+mn-ea"/>
                <a:cs typeface="+mn-cs"/>
              </a:rPr>
              <a:t> </a:t>
            </a:r>
            <a:r>
              <a:rPr lang="fr-CA" b="0" baseline="0" dirty="0"/>
              <a:t>Vous pouvez aussi vous référer à la section Participation des organismes bénéficiaires de la diapositive Grands organismes bénéficiaires de cette formation.</a:t>
            </a:r>
          </a:p>
          <a:p>
            <a:pPr fontAlgn="t"/>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Avant de tenir des activités, s'assurer de respecter :</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les lois et règlements applicables;</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les conditions liées aux permis requis;</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la politique d'encadrement en matière d'alcool et de drogue en milieu de travail du Conseil du trésor;</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la réglementation propre à votre organisation notamment lors de la manipulation des dons en argent ou par chèque.</a:t>
            </a:r>
          </a:p>
          <a:p>
            <a:endParaRPr lang="fr-CA" sz="1200" b="1"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Avant d'organiser une activité, récupérer sur le site Web d'Entraide, au besoin :</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 permis du MAPAQ; </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la licence de système de loterie de la RACJ.</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strike="noStrike"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strike="noStrike" dirty="0">
                <a:solidFill>
                  <a:srgbClr val="C00000"/>
                </a:solidFill>
              </a:rPr>
              <a:t>Si l’activité vise à recueillir des dons, il est important d’annoncer à qui seront remis ceux-ci.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strike="noStrike"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u="none" kern="1200" dirty="0">
                <a:solidFill>
                  <a:schemeClr val="tx1"/>
                </a:solidFill>
                <a:effectLst/>
                <a:latin typeface="+mn-lt"/>
                <a:ea typeface="+mn-ea"/>
                <a:cs typeface="+mn-cs"/>
              </a:rPr>
              <a:t>Si vous tenez une </a:t>
            </a:r>
            <a:r>
              <a:rPr lang="fr-CA" sz="1200" kern="1200" dirty="0">
                <a:solidFill>
                  <a:schemeClr val="tx1"/>
                </a:solidFill>
                <a:effectLst/>
                <a:latin typeface="+mn-lt"/>
                <a:ea typeface="+mn-ea"/>
                <a:cs typeface="+mn-cs"/>
              </a:rPr>
              <a:t>activité de pair-à-pair (commanditée pa</a:t>
            </a:r>
            <a:r>
              <a:rPr lang="fr-CA" sz="1200" b="0" kern="1200" dirty="0">
                <a:solidFill>
                  <a:schemeClr val="tx1"/>
                </a:solidFill>
                <a:effectLst/>
                <a:latin typeface="+mn-lt"/>
                <a:ea typeface="+mn-ea"/>
                <a:cs typeface="+mn-cs"/>
              </a:rPr>
              <a:t>r l’entourage), elle sera créée par le Secrétariat Entraide après l’analyse de votre demande.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strike="noStrike"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strike="noStrike" dirty="0">
                <a:solidFill>
                  <a:srgbClr val="C00000"/>
                </a:solidFill>
              </a:rPr>
              <a:t>Votre créativité est votre meilleure alliée! </a:t>
            </a:r>
            <a:r>
              <a:rPr lang="fr-CA" sz="1200" b="0" i="0" kern="1200" dirty="0">
                <a:solidFill>
                  <a:schemeClr val="tx1"/>
                </a:solidFill>
                <a:effectLst/>
                <a:latin typeface="+mn-lt"/>
                <a:ea typeface="+mn-ea"/>
                <a:cs typeface="+mn-cs"/>
              </a:rPr>
              <a:t>Besoin d’inspiration? Consulter les suggestions d’activités proposées sur le site Web.</a:t>
            </a:r>
          </a:p>
        </p:txBody>
      </p:sp>
      <p:sp>
        <p:nvSpPr>
          <p:cNvPr id="4" name="Espace réservé du numéro de diapositive 3">
            <a:extLst>
              <a:ext uri="{FF2B5EF4-FFF2-40B4-BE49-F238E27FC236}">
                <a16:creationId xmlns:a16="http://schemas.microsoft.com/office/drawing/2014/main" id="{50AE56FE-8513-31CF-1F6F-F0075A58B59D}"/>
              </a:ext>
            </a:extLst>
          </p:cNvPr>
          <p:cNvSpPr>
            <a:spLocks noGrp="1"/>
          </p:cNvSpPr>
          <p:nvPr>
            <p:ph type="sldNum" sz="quarter" idx="5"/>
          </p:nvPr>
        </p:nvSpPr>
        <p:spPr/>
        <p:txBody>
          <a:bodyPr/>
          <a:lstStyle/>
          <a:p>
            <a:fld id="{DC501FE9-07FA-4C79-A62C-28284BAC2138}" type="slidenum">
              <a:rPr lang="fr-CA" smtClean="0"/>
              <a:t>12</a:t>
            </a:fld>
            <a:endParaRPr lang="fr-CA"/>
          </a:p>
        </p:txBody>
      </p:sp>
    </p:spTree>
    <p:extLst>
      <p:ext uri="{BB962C8B-B14F-4D97-AF65-F5344CB8AC3E}">
        <p14:creationId xmlns:p14="http://schemas.microsoft.com/office/powerpoint/2010/main" val="785729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1BB6B-F227-EE01-9D93-59AEBB3252E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8D0FB3-373D-8FDD-0709-88048C7B3354}"/>
              </a:ext>
            </a:extLst>
          </p:cNvPr>
          <p:cNvSpPr>
            <a:spLocks noGrp="1" noRot="1" noChangeAspect="1"/>
          </p:cNvSpPr>
          <p:nvPr>
            <p:ph type="sldImg"/>
          </p:nvPr>
        </p:nvSpPr>
        <p:spPr/>
        <p:txBody>
          <a:bodyPr/>
          <a:lstStyle/>
          <a:p>
            <a:endParaRPr lang="fr-CA"/>
          </a:p>
        </p:txBody>
      </p:sp>
      <p:sp>
        <p:nvSpPr>
          <p:cNvPr id="3" name="Espace réservé des notes 2">
            <a:extLst>
              <a:ext uri="{FF2B5EF4-FFF2-40B4-BE49-F238E27FC236}">
                <a16:creationId xmlns:a16="http://schemas.microsoft.com/office/drawing/2014/main" id="{42557A9C-68D7-FAF3-3A2D-AB65B2799E98}"/>
              </a:ext>
            </a:extLst>
          </p:cNvPr>
          <p:cNvSpPr>
            <a:spLocks noGrp="1"/>
          </p:cNvSpPr>
          <p:nvPr>
            <p:ph type="body" idx="1"/>
          </p:nvPr>
        </p:nvSpPr>
        <p:spPr/>
        <p:txBody>
          <a:bodyPr/>
          <a:lstStyle/>
          <a:p>
            <a:pPr fontAlgn="t"/>
            <a:r>
              <a:rPr lang="fr-CA" sz="1200" b="1" i="0" kern="1200" dirty="0">
                <a:solidFill>
                  <a:schemeClr val="tx1"/>
                </a:solidFill>
                <a:effectLst/>
                <a:latin typeface="+mn-lt"/>
                <a:ea typeface="+mn-ea"/>
                <a:cs typeface="+mn-cs"/>
              </a:rPr>
              <a:t>À propos de la plateforme Donna</a:t>
            </a:r>
          </a:p>
          <a:p>
            <a:pPr fontAlgn="t"/>
            <a:r>
              <a:rPr lang="fr-CA" sz="1200" b="0" i="0" kern="1200" dirty="0">
                <a:solidFill>
                  <a:schemeClr val="tx1"/>
                </a:solidFill>
                <a:effectLst/>
                <a:latin typeface="+mn-lt"/>
                <a:ea typeface="+mn-ea"/>
                <a:cs typeface="+mn-cs"/>
              </a:rPr>
              <a:t>Donna est la plateforme utilisée pour récolter des dons (Internet) et administrer votre campagne (Extranet).</a:t>
            </a:r>
          </a:p>
          <a:p>
            <a:pPr fontAlgn="t"/>
            <a:r>
              <a:rPr lang="fr-CA" sz="1200" b="0" i="0" kern="1200" dirty="0">
                <a:solidFill>
                  <a:schemeClr val="tx1"/>
                </a:solidFill>
                <a:effectLst/>
                <a:latin typeface="+mn-lt"/>
                <a:ea typeface="+mn-ea"/>
                <a:cs typeface="+mn-cs"/>
              </a:rPr>
              <a:t>Les accès à Donna sont transmis quelques jours avant la première démonstration de la plateforme qui permet de se familiariser avec les principales fonctionnalités.</a:t>
            </a:r>
          </a:p>
          <a:p>
            <a:pPr fontAlgn="t"/>
            <a:r>
              <a:rPr lang="fr-CA" sz="1200" b="0" i="0" kern="1200" dirty="0">
                <a:solidFill>
                  <a:schemeClr val="tx1"/>
                </a:solidFill>
                <a:effectLst/>
                <a:latin typeface="+mn-lt"/>
                <a:ea typeface="+mn-ea"/>
                <a:cs typeface="+mn-cs"/>
              </a:rPr>
              <a:t>La plateforme est conçue pour être simple et intuitive.</a:t>
            </a:r>
          </a:p>
          <a:p>
            <a:pPr lvl="0"/>
            <a:endParaRPr lang="fr-CA" sz="1200" u="none" kern="1200" dirty="0">
              <a:solidFill>
                <a:schemeClr val="tx1"/>
              </a:solidFill>
              <a:effectLst/>
              <a:latin typeface="+mn-lt"/>
              <a:ea typeface="+mn-ea"/>
              <a:cs typeface="+mn-cs"/>
            </a:endParaRPr>
          </a:p>
          <a:p>
            <a:pPr lvl="0"/>
            <a:r>
              <a:rPr lang="fr-CA" sz="1200" u="none" kern="1200" dirty="0">
                <a:solidFill>
                  <a:schemeClr val="tx1"/>
                </a:solidFill>
                <a:effectLst/>
                <a:latin typeface="+mn-lt"/>
                <a:ea typeface="+mn-ea"/>
                <a:cs typeface="+mn-cs"/>
              </a:rPr>
              <a:t>Vous recevrez un courriel de confirmation que la </a:t>
            </a:r>
            <a:r>
              <a:rPr lang="fr-CA" sz="1200" b="0" i="0" kern="1200" dirty="0">
                <a:solidFill>
                  <a:schemeClr val="tx1"/>
                </a:solidFill>
                <a:effectLst/>
                <a:latin typeface="+mn-lt"/>
                <a:ea typeface="+mn-ea"/>
                <a:cs typeface="+mn-cs"/>
              </a:rPr>
              <a:t>liste des employées et employés et le courriel de sollicitation est intégrée par le Secrétariat Entraide.</a:t>
            </a:r>
          </a:p>
          <a:p>
            <a:pPr marL="628650" lvl="1" indent="-171450">
              <a:buFont typeface="Arial" panose="020B0604020202020204" pitchFamily="34" charset="0"/>
              <a:buChar char="•"/>
            </a:pPr>
            <a:r>
              <a:rPr lang="fr-CA" sz="1200" u="none" kern="1200" dirty="0">
                <a:solidFill>
                  <a:schemeClr val="tx1"/>
                </a:solidFill>
                <a:effectLst/>
                <a:latin typeface="+mn-lt"/>
                <a:ea typeface="+mn-ea"/>
                <a:cs typeface="+mn-cs"/>
              </a:rPr>
              <a:t>Ajouter dans Donna les employées et les </a:t>
            </a:r>
            <a:r>
              <a:rPr lang="fr-CA" sz="1200" b="1" u="none" kern="1200" dirty="0">
                <a:solidFill>
                  <a:schemeClr val="tx1"/>
                </a:solidFill>
                <a:effectLst/>
                <a:latin typeface="+mn-lt"/>
                <a:ea typeface="+mn-ea"/>
                <a:cs typeface="+mn-cs"/>
              </a:rPr>
              <a:t>employés nouvellement arrivés depuis l’importation de la liste</a:t>
            </a:r>
            <a:r>
              <a:rPr lang="fr-CA" sz="1200" u="none" kern="1200" dirty="0">
                <a:solidFill>
                  <a:schemeClr val="tx1"/>
                </a:solidFill>
                <a:effectLst/>
                <a:latin typeface="+mn-lt"/>
                <a:ea typeface="+mn-ea"/>
                <a:cs typeface="+mn-cs"/>
              </a:rPr>
              <a:t>.</a:t>
            </a:r>
          </a:p>
          <a:p>
            <a:pPr marL="628650" lvl="1" indent="-171450">
              <a:buFont typeface="Arial" panose="020B0604020202020204" pitchFamily="34" charset="0"/>
              <a:buChar char="•"/>
            </a:pPr>
            <a:r>
              <a:rPr lang="fr-CA" sz="1200" b="1" u="none" kern="1200" dirty="0">
                <a:solidFill>
                  <a:schemeClr val="tx1"/>
                </a:solidFill>
                <a:effectLst/>
                <a:latin typeface="+mn-lt"/>
                <a:ea typeface="+mn-ea"/>
                <a:cs typeface="+mn-cs"/>
              </a:rPr>
              <a:t>Créer la liste de sollicitation et former les groupes de sollicitation afin d’affecter des employées </a:t>
            </a:r>
            <a:r>
              <a:rPr lang="fr-CA" sz="1200" b="1" kern="1200" dirty="0">
                <a:solidFill>
                  <a:schemeClr val="tx1"/>
                </a:solidFill>
                <a:effectLst/>
                <a:latin typeface="+mn-lt"/>
                <a:ea typeface="+mn-ea"/>
                <a:cs typeface="+mn-cs"/>
              </a:rPr>
              <a:t>et des employés à chaque mobilisatrice et à chaque mobilisateur</a:t>
            </a:r>
            <a:r>
              <a:rPr lang="fr-CA"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fr-CA" sz="1200" kern="1200" dirty="0">
                <a:solidFill>
                  <a:schemeClr val="tx1"/>
                </a:solidFill>
                <a:effectLst/>
                <a:latin typeface="+mn-lt"/>
                <a:ea typeface="+mn-ea"/>
                <a:cs typeface="+mn-cs"/>
              </a:rPr>
              <a:t>Ne pas oublier de faire le lien avec les ressources humaines pour </a:t>
            </a:r>
            <a:r>
              <a:rPr lang="fr-CA" sz="1200" b="1" kern="1200" dirty="0">
                <a:solidFill>
                  <a:schemeClr val="tx1"/>
                </a:solidFill>
                <a:effectLst/>
                <a:latin typeface="+mn-lt"/>
                <a:ea typeface="+mn-ea"/>
                <a:cs typeface="+mn-cs"/>
              </a:rPr>
              <a:t>effectuer la sollicitation du personnel absent du travail</a:t>
            </a:r>
            <a:r>
              <a:rPr lang="fr-CA" sz="1200" kern="1200" dirty="0">
                <a:solidFill>
                  <a:schemeClr val="tx1"/>
                </a:solidFill>
                <a:effectLst/>
                <a:latin typeface="+mn-lt"/>
                <a:ea typeface="+mn-ea"/>
                <a:cs typeface="+mn-cs"/>
              </a:rPr>
              <a:t>. </a:t>
            </a:r>
          </a:p>
          <a:p>
            <a:endParaRPr lang="fr-CA" sz="1200" b="1"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Le </a:t>
            </a:r>
            <a:r>
              <a:rPr lang="fr-CA" sz="1200" b="1" i="0" kern="1200" dirty="0">
                <a:solidFill>
                  <a:schemeClr val="tx1"/>
                </a:solidFill>
                <a:effectLst/>
                <a:latin typeface="+mn-lt"/>
                <a:ea typeface="+mn-ea"/>
                <a:cs typeface="+mn-cs"/>
              </a:rPr>
              <a:t>courriel de sollicitation </a:t>
            </a:r>
            <a:r>
              <a:rPr lang="fr-CA" sz="1200" b="0" i="0" kern="1200" dirty="0">
                <a:solidFill>
                  <a:schemeClr val="tx1"/>
                </a:solidFill>
                <a:effectLst/>
                <a:latin typeface="+mn-lt"/>
                <a:ea typeface="+mn-ea"/>
                <a:cs typeface="+mn-cs"/>
              </a:rPr>
              <a:t>(parution) est envoyé à partir de Donna. Celui-ci contient les informations sur la campagne, un lien et un code d’identification (code V) permettant d'effectuer un don.</a:t>
            </a:r>
          </a:p>
          <a:p>
            <a:pPr fontAlgn="t"/>
            <a:r>
              <a:rPr lang="fr-CA" sz="1200" b="0" i="0" kern="1200" dirty="0">
                <a:solidFill>
                  <a:schemeClr val="tx1"/>
                </a:solidFill>
                <a:effectLst/>
                <a:latin typeface="+mn-lt"/>
                <a:ea typeface="+mn-ea"/>
                <a:cs typeface="+mn-cs"/>
              </a:rPr>
              <a:t>L'envoi peut être effectué avec l'accompagnement du Secrétariat Entraide, au besoin. Une parution Rappel est également disponible dans votre Donna. Nous pouvons ajouter des parutions à la demande de l’organisation. </a:t>
            </a:r>
            <a:r>
              <a:rPr lang="fr-CA" sz="1200" b="1" i="0" kern="1200" dirty="0">
                <a:solidFill>
                  <a:schemeClr val="tx1"/>
                </a:solidFill>
                <a:effectLst/>
                <a:latin typeface="+mn-lt"/>
                <a:ea typeface="+mn-ea"/>
                <a:cs typeface="+mn-cs"/>
              </a:rPr>
              <a:t>Si vous souhaitez personnaliser votre parution, il est demandé de faire valider les changements par le Secrétariat Entraide préalablement. </a:t>
            </a:r>
          </a:p>
          <a:p>
            <a:pPr lvl="0"/>
            <a:endParaRPr lang="fr-CA" sz="1200" kern="120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Il est important d’effectuer l’inscription dans Donna, s’il y a lieu :</a:t>
            </a:r>
          </a:p>
          <a:p>
            <a:pPr marL="628650" lvl="1" indent="-171450">
              <a:buFont typeface="Arial" panose="020B0604020202020204" pitchFamily="34" charset="0"/>
              <a:buChar char="•"/>
            </a:pPr>
            <a:r>
              <a:rPr lang="fr-CA" sz="1200" kern="1200" dirty="0">
                <a:solidFill>
                  <a:schemeClr val="tx1"/>
                </a:solidFill>
                <a:effectLst/>
                <a:latin typeface="+mn-lt"/>
                <a:ea typeface="+mn-ea"/>
                <a:cs typeface="+mn-cs"/>
              </a:rPr>
              <a:t>des promesses de dons faites avec le formulaire de don papier ou PDF dynamique avant la date limite;</a:t>
            </a:r>
          </a:p>
          <a:p>
            <a:pPr marL="628650" lvl="1" indent="-171450">
              <a:buFont typeface="Arial" panose="020B0604020202020204" pitchFamily="34" charset="0"/>
              <a:buChar char="•"/>
            </a:pPr>
            <a:r>
              <a:rPr lang="fr-CA" sz="1200" kern="1200" dirty="0">
                <a:solidFill>
                  <a:schemeClr val="tx1"/>
                </a:solidFill>
                <a:effectLst/>
                <a:latin typeface="+mn-lt"/>
                <a:ea typeface="+mn-ea"/>
                <a:cs typeface="+mn-cs"/>
              </a:rPr>
              <a:t>des sommes amassées pour chacune des activités de financement, et ce, en continu.</a:t>
            </a:r>
          </a:p>
          <a:p>
            <a:pPr lvl="0"/>
            <a:endParaRPr lang="fr-CA" sz="1200" kern="1200" dirty="0">
              <a:solidFill>
                <a:schemeClr val="tx1"/>
              </a:solidFill>
              <a:effectLst/>
              <a:latin typeface="+mn-lt"/>
              <a:ea typeface="+mn-ea"/>
              <a:cs typeface="+mn-cs"/>
            </a:endParaRPr>
          </a:p>
          <a:p>
            <a:pPr lvl="0"/>
            <a:r>
              <a:rPr lang="fr-CA" sz="1200" kern="1200" dirty="0">
                <a:solidFill>
                  <a:schemeClr val="tx1"/>
                </a:solidFill>
                <a:effectLst/>
                <a:latin typeface="+mn-lt"/>
                <a:ea typeface="+mn-ea"/>
                <a:cs typeface="+mn-cs"/>
              </a:rPr>
              <a:t>Ne pas oublier de remplir le formulaire </a:t>
            </a:r>
            <a:r>
              <a:rPr lang="fr-CA" sz="1200" u="none" kern="1200" dirty="0">
                <a:solidFill>
                  <a:schemeClr val="tx1"/>
                </a:solidFill>
                <a:effectLst/>
                <a:latin typeface="+mn-lt"/>
                <a:ea typeface="+mn-ea"/>
                <a:cs typeface="+mn-cs"/>
              </a:rPr>
              <a:t>Dépôt des dons en argent ou par chèque</a:t>
            </a:r>
            <a:r>
              <a:rPr lang="fr-CA" sz="1200" u="none" strike="noStrike" kern="1200" dirty="0">
                <a:solidFill>
                  <a:schemeClr val="tx1"/>
                </a:solidFill>
                <a:effectLst/>
                <a:latin typeface="+mn-lt"/>
                <a:ea typeface="+mn-ea"/>
                <a:cs typeface="+mn-cs"/>
              </a:rPr>
              <a:t> </a:t>
            </a:r>
            <a:r>
              <a:rPr lang="fr-CA" sz="1200" kern="1200" dirty="0">
                <a:solidFill>
                  <a:schemeClr val="tx1"/>
                </a:solidFill>
                <a:effectLst/>
                <a:latin typeface="+mn-lt"/>
                <a:ea typeface="+mn-ea"/>
                <a:cs typeface="+mn-cs"/>
              </a:rPr>
              <a:t>après chaque activité, puis se rendre à une caisse Desjardins pour y déposer les sommes amassées. Déposer également les dons recueillis en argent et par chèque lors de la sollicitation, s’il y a lieu. Pour les sommes amassées en argent, un virement Interac est également possible.</a:t>
            </a:r>
          </a:p>
          <a:p>
            <a:pPr fontAlgn="t"/>
            <a:endParaRPr lang="fr-CA" sz="1200" b="0" i="0" kern="1200" dirty="0">
              <a:solidFill>
                <a:schemeClr val="tx1"/>
              </a:solidFill>
              <a:effectLst/>
              <a:latin typeface="+mn-lt"/>
              <a:ea typeface="+mn-ea"/>
              <a:cs typeface="+mn-cs"/>
            </a:endParaRPr>
          </a:p>
          <a:p>
            <a:pPr fontAlgn="t"/>
            <a:r>
              <a:rPr lang="fr-CA" sz="1200" b="1" i="0" kern="1200" dirty="0">
                <a:solidFill>
                  <a:schemeClr val="tx1"/>
                </a:solidFill>
                <a:effectLst/>
                <a:latin typeface="+mn-lt"/>
                <a:ea typeface="+mn-ea"/>
                <a:cs typeface="+mn-cs"/>
              </a:rPr>
              <a:t>Pour votre information, concernant les reçus fiscaux :</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Les dons effectués par retenue à la source apparaissent sur le relevé 1 et le feuillet T4.</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Pour les autres types de dons, le reçu fiscal est transmis par courriel.</a:t>
            </a:r>
          </a:p>
          <a:p>
            <a:pPr marL="628650" lvl="1" indent="-171450" fontAlgn="t">
              <a:buFont typeface="Arial" panose="020B0604020202020204" pitchFamily="34" charset="0"/>
              <a:buChar char="•"/>
            </a:pPr>
            <a:r>
              <a:rPr lang="fr-CA" sz="1200" b="0" i="0" kern="1200" dirty="0">
                <a:solidFill>
                  <a:schemeClr val="tx1"/>
                </a:solidFill>
                <a:effectLst/>
                <a:latin typeface="+mn-lt"/>
                <a:ea typeface="+mn-ea"/>
                <a:cs typeface="+mn-cs"/>
              </a:rPr>
              <a:t>Aucun reçu fiscal n'est remis pour les activités de financement, sauf dans le cas d'une activité pair-à-pair admissible.</a:t>
            </a:r>
          </a:p>
          <a:p>
            <a:pPr marL="628650" marR="0" lvl="1"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CA" sz="1200" b="0" i="0" kern="1200" dirty="0">
                <a:solidFill>
                  <a:schemeClr val="tx1"/>
                </a:solidFill>
                <a:effectLst/>
                <a:latin typeface="+mn-lt"/>
                <a:ea typeface="+mn-ea"/>
                <a:cs typeface="+mn-cs"/>
              </a:rPr>
              <a:t>Les chèques doivent être encaissés au plus tard le 31 décembre pour qu’un reçu fiscal soit délivré pour l’année en cours. Après cette date, le reçu sera délivré pour l’année suivante.</a:t>
            </a:r>
          </a:p>
          <a:p>
            <a:pPr marL="457200" lvl="1" indent="0" fontAlgn="t">
              <a:buFont typeface="Arial" panose="020B0604020202020204" pitchFamily="34" charset="0"/>
              <a:buNone/>
            </a:pPr>
            <a:endParaRPr lang="fr-CA" sz="1200" b="0" i="0" kern="1200" dirty="0">
              <a:solidFill>
                <a:schemeClr val="tx1"/>
              </a:solidFill>
              <a:effectLst/>
              <a:latin typeface="+mn-lt"/>
              <a:ea typeface="+mn-ea"/>
              <a:cs typeface="+mn-cs"/>
            </a:endParaRPr>
          </a:p>
          <a:p>
            <a:endParaRPr lang="fr-CA" sz="1000" b="1" strike="sngStrike" dirty="0"/>
          </a:p>
        </p:txBody>
      </p:sp>
      <p:sp>
        <p:nvSpPr>
          <p:cNvPr id="4" name="Espace réservé du numéro de diapositive 3">
            <a:extLst>
              <a:ext uri="{FF2B5EF4-FFF2-40B4-BE49-F238E27FC236}">
                <a16:creationId xmlns:a16="http://schemas.microsoft.com/office/drawing/2014/main" id="{913520F2-6E03-F2D5-085C-104A30107D57}"/>
              </a:ext>
            </a:extLst>
          </p:cNvPr>
          <p:cNvSpPr>
            <a:spLocks noGrp="1"/>
          </p:cNvSpPr>
          <p:nvPr>
            <p:ph type="sldNum" sz="quarter" idx="5"/>
          </p:nvPr>
        </p:nvSpPr>
        <p:spPr/>
        <p:txBody>
          <a:bodyPr/>
          <a:lstStyle/>
          <a:p>
            <a:fld id="{DC501FE9-07FA-4C79-A62C-28284BAC2138}" type="slidenum">
              <a:rPr lang="fr-CA" smtClean="0"/>
              <a:t>13</a:t>
            </a:fld>
            <a:endParaRPr lang="fr-CA"/>
          </a:p>
        </p:txBody>
      </p:sp>
    </p:spTree>
    <p:extLst>
      <p:ext uri="{BB962C8B-B14F-4D97-AF65-F5344CB8AC3E}">
        <p14:creationId xmlns:p14="http://schemas.microsoft.com/office/powerpoint/2010/main" val="2409413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CA"/>
          </a:p>
        </p:txBody>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DC501FE9-07FA-4C79-A62C-28284BAC2138}" type="slidenum">
              <a:rPr lang="fr-CA" smtClean="0"/>
              <a:t>14</a:t>
            </a:fld>
            <a:endParaRPr lang="fr-CA"/>
          </a:p>
        </p:txBody>
      </p:sp>
    </p:spTree>
    <p:extLst>
      <p:ext uri="{BB962C8B-B14F-4D97-AF65-F5344CB8AC3E}">
        <p14:creationId xmlns:p14="http://schemas.microsoft.com/office/powerpoint/2010/main" val="17534814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ccue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90916"/>
            <a:ext cx="12191999" cy="2035125"/>
          </a:xfrm>
        </p:spPr>
        <p:txBody>
          <a:bodyPr anchor="b">
            <a:normAutofit/>
          </a:bodyPr>
          <a:lstStyle>
            <a:lvl1pPr algn="ctr">
              <a:defRPr sz="6000" b="0">
                <a:latin typeface="+mn-lt"/>
              </a:defRPr>
            </a:lvl1pPr>
          </a:lstStyle>
          <a:p>
            <a:r>
              <a:rPr lang="fr-FR" dirty="0"/>
              <a:t>MODIFIEZ LE STYLE DU TITRE</a:t>
            </a:r>
            <a:endParaRPr lang="en-US" dirty="0"/>
          </a:p>
        </p:txBody>
      </p:sp>
      <p:sp>
        <p:nvSpPr>
          <p:cNvPr id="3" name="Subtitle 2"/>
          <p:cNvSpPr>
            <a:spLocks noGrp="1"/>
          </p:cNvSpPr>
          <p:nvPr>
            <p:ph type="subTitle" idx="1" hasCustomPrompt="1"/>
          </p:nvPr>
        </p:nvSpPr>
        <p:spPr>
          <a:xfrm>
            <a:off x="2874202" y="2144439"/>
            <a:ext cx="6443594" cy="1655762"/>
          </a:xfrm>
        </p:spPr>
        <p:txBody>
          <a:bodyPr>
            <a:normAutofit/>
          </a:bodyPr>
          <a:lstStyle>
            <a:lvl1pPr marL="0" indent="0" algn="ctr">
              <a:buNone/>
              <a:defRPr sz="40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endParaRPr lang="en-US" dirty="0"/>
          </a:p>
        </p:txBody>
      </p:sp>
    </p:spTree>
    <p:extLst>
      <p:ext uri="{BB962C8B-B14F-4D97-AF65-F5344CB8AC3E}">
        <p14:creationId xmlns:p14="http://schemas.microsoft.com/office/powerpoint/2010/main" val="16974403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e de titre">
    <p:bg>
      <p:bgPr>
        <a:blipFill dpi="0" rotWithShape="1">
          <a:blip r:embed="rId2">
            <a:alphaModFix amt="94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1199536"/>
            <a:ext cx="12191999" cy="2035125"/>
          </a:xfrm>
        </p:spPr>
        <p:txBody>
          <a:bodyPr anchor="b">
            <a:normAutofit/>
          </a:bodyPr>
          <a:lstStyle>
            <a:lvl1pPr algn="ctr">
              <a:defRPr sz="6000" b="0">
                <a:latin typeface="+mn-lt"/>
              </a:defRPr>
            </a:lvl1pPr>
          </a:lstStyle>
          <a:p>
            <a:r>
              <a:rPr lang="fr-FR" dirty="0"/>
              <a:t>MODIFIEZ LE STYLE DU TITRE</a:t>
            </a:r>
            <a:endParaRPr lang="en-US" dirty="0"/>
          </a:p>
        </p:txBody>
      </p:sp>
      <p:sp>
        <p:nvSpPr>
          <p:cNvPr id="3" name="Subtitle 2"/>
          <p:cNvSpPr>
            <a:spLocks noGrp="1"/>
          </p:cNvSpPr>
          <p:nvPr>
            <p:ph type="subTitle" idx="1" hasCustomPrompt="1"/>
          </p:nvPr>
        </p:nvSpPr>
        <p:spPr>
          <a:xfrm>
            <a:off x="2874202" y="3434891"/>
            <a:ext cx="6443594" cy="1655762"/>
          </a:xfrm>
        </p:spPr>
        <p:txBody>
          <a:bodyPr>
            <a:normAutofit/>
          </a:bodyPr>
          <a:lstStyle>
            <a:lvl1pPr marL="0" indent="0" algn="ctr">
              <a:buNone/>
              <a:defRPr sz="40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endParaRPr lang="en-US" dirty="0"/>
          </a:p>
        </p:txBody>
      </p:sp>
    </p:spTree>
    <p:extLst>
      <p:ext uri="{BB962C8B-B14F-4D97-AF65-F5344CB8AC3E}">
        <p14:creationId xmlns:p14="http://schemas.microsoft.com/office/powerpoint/2010/main" val="2664340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
        <p:nvSpPr>
          <p:cNvPr id="3" name="Content Placeholder 2"/>
          <p:cNvSpPr>
            <a:spLocks noGrp="1"/>
          </p:cNvSpPr>
          <p:nvPr>
            <p:ph idx="1"/>
          </p:nvPr>
        </p:nvSpPr>
        <p:spPr>
          <a:xfrm>
            <a:off x="838200" y="1875321"/>
            <a:ext cx="10515600" cy="435133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184390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796414"/>
            <a:ext cx="10515600" cy="550605"/>
          </a:xfrm>
        </p:spPr>
        <p:txBody>
          <a:bodyPr anchor="b">
            <a:normAutofit/>
          </a:bodyPr>
          <a:lstStyle>
            <a:lvl1pPr>
              <a:defRPr sz="3600"/>
            </a:lvl1pPr>
          </a:lstStyle>
          <a:p>
            <a:r>
              <a:rPr lang="fr-FR" dirty="0"/>
              <a:t>MODIFIEZ LE STYLE DU TITRE</a:t>
            </a:r>
            <a:endParaRPr lang="en-US" dirty="0"/>
          </a:p>
        </p:txBody>
      </p:sp>
      <p:sp>
        <p:nvSpPr>
          <p:cNvPr id="3" name="Text Placeholder 2"/>
          <p:cNvSpPr>
            <a:spLocks noGrp="1"/>
          </p:cNvSpPr>
          <p:nvPr>
            <p:ph type="body" idx="1"/>
          </p:nvPr>
        </p:nvSpPr>
        <p:spPr>
          <a:xfrm>
            <a:off x="831850" y="1858298"/>
            <a:ext cx="10515600" cy="3352800"/>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Tree>
    <p:extLst>
      <p:ext uri="{BB962C8B-B14F-4D97-AF65-F5344CB8AC3E}">
        <p14:creationId xmlns:p14="http://schemas.microsoft.com/office/powerpoint/2010/main" val="3981195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lvl1pPr>
              <a:defRPr/>
            </a:lvl1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lvl1pPr>
              <a:defRPr/>
            </a:lvl1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3642292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u avec lé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629265"/>
            <a:ext cx="3932237" cy="1002890"/>
          </a:xfrm>
        </p:spPr>
        <p:txBody>
          <a:bodyPr anchor="b"/>
          <a:lstStyle>
            <a:lvl1pPr>
              <a:defRPr sz="3200">
                <a:solidFill>
                  <a:schemeClr val="accent2"/>
                </a:solidFill>
              </a:defRPr>
            </a:lvl1pPr>
          </a:lstStyle>
          <a:p>
            <a:r>
              <a:rPr lang="fr-FR" dirty="0"/>
              <a:t>Modifiez </a:t>
            </a:r>
            <a:br>
              <a:rPr lang="fr-FR" dirty="0"/>
            </a:br>
            <a:r>
              <a:rPr lang="fr-FR" dirty="0"/>
              <a:t>le style du titre</a:t>
            </a:r>
            <a:endParaRPr lang="en-US" dirty="0"/>
          </a:p>
        </p:txBody>
      </p:sp>
      <p:sp>
        <p:nvSpPr>
          <p:cNvPr id="3" name="Content Placeholder 2"/>
          <p:cNvSpPr>
            <a:spLocks noGrp="1"/>
          </p:cNvSpPr>
          <p:nvPr>
            <p:ph idx="1" hasCustomPrompt="1"/>
          </p:nvPr>
        </p:nvSpPr>
        <p:spPr>
          <a:xfrm>
            <a:off x="5183188" y="1936955"/>
            <a:ext cx="5504477" cy="330364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Text Placeholder 3"/>
          <p:cNvSpPr>
            <a:spLocks noGrp="1"/>
          </p:cNvSpPr>
          <p:nvPr>
            <p:ph type="body" sz="half" idx="2" hasCustomPrompt="1"/>
          </p:nvPr>
        </p:nvSpPr>
        <p:spPr>
          <a:xfrm>
            <a:off x="839788" y="1936954"/>
            <a:ext cx="3932237" cy="3310323"/>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a:t>
            </a:r>
            <a:br>
              <a:rPr lang="fr-FR" dirty="0"/>
            </a:br>
            <a:r>
              <a:rPr lang="fr-FR" dirty="0"/>
              <a:t>du texte du masque</a:t>
            </a:r>
          </a:p>
        </p:txBody>
      </p:sp>
    </p:spTree>
    <p:extLst>
      <p:ext uri="{BB962C8B-B14F-4D97-AF65-F5344CB8AC3E}">
        <p14:creationId xmlns:p14="http://schemas.microsoft.com/office/powerpoint/2010/main" val="3339734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82250"/>
            <a:ext cx="3932237" cy="1263445"/>
          </a:xfrm>
        </p:spPr>
        <p:txBody>
          <a:bodyPr anchor="b"/>
          <a:lstStyle>
            <a:lvl1pPr>
              <a:defRPr sz="3200">
                <a:solidFill>
                  <a:schemeClr val="accent2"/>
                </a:solidFill>
              </a:defRPr>
            </a:lvl1pPr>
          </a:lstStyle>
          <a:p>
            <a:r>
              <a:rPr lang="fr-FR" dirty="0"/>
              <a:t>Modifiez </a:t>
            </a:r>
            <a:br>
              <a:rPr lang="fr-FR" dirty="0"/>
            </a:br>
            <a:r>
              <a:rPr lang="fr-FR" dirty="0"/>
              <a:t>le style du titre</a:t>
            </a:r>
            <a:endParaRPr lang="en-US" dirty="0"/>
          </a:p>
        </p:txBody>
      </p:sp>
      <p:sp>
        <p:nvSpPr>
          <p:cNvPr id="3" name="Picture Placeholder 2"/>
          <p:cNvSpPr>
            <a:spLocks noGrp="1" noChangeAspect="1"/>
          </p:cNvSpPr>
          <p:nvPr>
            <p:ph type="pic" idx="1"/>
          </p:nvPr>
        </p:nvSpPr>
        <p:spPr>
          <a:xfrm>
            <a:off x="5183188" y="1907458"/>
            <a:ext cx="4462257" cy="3460956"/>
          </a:xfrm>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hasCustomPrompt="1"/>
          </p:nvPr>
        </p:nvSpPr>
        <p:spPr>
          <a:xfrm>
            <a:off x="839788" y="1937459"/>
            <a:ext cx="3932237" cy="331101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a:t>
            </a:r>
            <a:br>
              <a:rPr lang="fr-FR" dirty="0"/>
            </a:br>
            <a:r>
              <a:rPr lang="fr-FR" dirty="0"/>
              <a:t>du texte du masque</a:t>
            </a:r>
          </a:p>
        </p:txBody>
      </p:sp>
    </p:spTree>
    <p:extLst>
      <p:ext uri="{BB962C8B-B14F-4D97-AF65-F5344CB8AC3E}">
        <p14:creationId xmlns:p14="http://schemas.microsoft.com/office/powerpoint/2010/main" val="485855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a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602428"/>
            <a:ext cx="10515600" cy="405531"/>
          </a:xfrm>
        </p:spPr>
        <p:txBody>
          <a:bodyPr>
            <a:normAutofit/>
          </a:bodyPr>
          <a:lstStyle>
            <a:lvl1pPr>
              <a:defRPr sz="3600">
                <a:latin typeface="+mn-lt"/>
              </a:defRPr>
            </a:lvl1pPr>
          </a:lstStyle>
          <a:p>
            <a:r>
              <a:rPr lang="fr-FR" dirty="0"/>
              <a:t>MODIFIEZ LE STYLE DU TITRE</a:t>
            </a:r>
            <a:endParaRPr lang="en-US" dirty="0"/>
          </a:p>
        </p:txBody>
      </p:sp>
      <p:sp>
        <p:nvSpPr>
          <p:cNvPr id="3" name="Text Placeholder 2"/>
          <p:cNvSpPr>
            <a:spLocks noGrp="1"/>
          </p:cNvSpPr>
          <p:nvPr>
            <p:ph type="body" idx="1" hasCustomPrompt="1"/>
          </p:nvPr>
        </p:nvSpPr>
        <p:spPr>
          <a:xfrm>
            <a:off x="839789" y="1364071"/>
            <a:ext cx="5157787" cy="823912"/>
          </a:xfrm>
        </p:spPr>
        <p:txBody>
          <a:bodyPr anchor="b"/>
          <a:lstStyle>
            <a:lvl1pPr marL="0" indent="0">
              <a:lnSpc>
                <a:spcPct val="100000"/>
              </a:lnSpc>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a:t>
            </a:r>
            <a:br>
              <a:rPr lang="fr-FR" dirty="0"/>
            </a:br>
            <a:r>
              <a:rPr lang="fr-FR" dirty="0"/>
              <a:t>du texte du masque</a:t>
            </a:r>
          </a:p>
        </p:txBody>
      </p:sp>
      <p:sp>
        <p:nvSpPr>
          <p:cNvPr id="4" name="Content Placeholder 3"/>
          <p:cNvSpPr>
            <a:spLocks noGrp="1"/>
          </p:cNvSpPr>
          <p:nvPr>
            <p:ph sz="half" idx="2" hasCustomPrompt="1"/>
          </p:nvPr>
        </p:nvSpPr>
        <p:spPr>
          <a:xfrm>
            <a:off x="839789" y="2544096"/>
            <a:ext cx="5157787" cy="3067667"/>
          </a:xfrm>
        </p:spPr>
        <p:txBody>
          <a:bodyPr>
            <a:normAutofit/>
          </a:bodyPr>
          <a:lstStyle>
            <a:lvl1pPr>
              <a:buClr>
                <a:schemeClr val="accent1"/>
              </a:buCl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Text Placeholder 4"/>
          <p:cNvSpPr>
            <a:spLocks noGrp="1"/>
          </p:cNvSpPr>
          <p:nvPr>
            <p:ph type="body" sz="quarter" idx="3" hasCustomPrompt="1"/>
          </p:nvPr>
        </p:nvSpPr>
        <p:spPr>
          <a:xfrm>
            <a:off x="6172201" y="1364071"/>
            <a:ext cx="5183188" cy="823912"/>
          </a:xfrm>
        </p:spPr>
        <p:txBody>
          <a:bodyPr anchor="b"/>
          <a:lstStyle>
            <a:lvl1pPr marL="0" indent="0">
              <a:lnSpc>
                <a:spcPct val="100000"/>
              </a:lnSpc>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a:t>
            </a:r>
            <a:br>
              <a:rPr lang="fr-FR" dirty="0"/>
            </a:br>
            <a:r>
              <a:rPr lang="fr-FR" dirty="0"/>
              <a:t>du texte du masque</a:t>
            </a:r>
          </a:p>
        </p:txBody>
      </p:sp>
      <p:sp>
        <p:nvSpPr>
          <p:cNvPr id="10" name="Content Placeholder 3"/>
          <p:cNvSpPr>
            <a:spLocks noGrp="1"/>
          </p:cNvSpPr>
          <p:nvPr>
            <p:ph sz="half" idx="13" hasCustomPrompt="1"/>
          </p:nvPr>
        </p:nvSpPr>
        <p:spPr>
          <a:xfrm>
            <a:off x="6196013" y="2527042"/>
            <a:ext cx="5157787" cy="3067667"/>
          </a:xfrm>
        </p:spPr>
        <p:txBody>
          <a:bodyPr>
            <a:normAutofit/>
          </a:bodyPr>
          <a:lstStyle>
            <a:lvl1pPr>
              <a:buClr>
                <a:schemeClr val="accent1"/>
              </a:buClr>
              <a:defRPr sz="2400"/>
            </a:lvl1pPr>
            <a:lvl2pPr>
              <a:buClr>
                <a:schemeClr val="accent1"/>
              </a:buClr>
              <a:defRPr sz="2000"/>
            </a:lvl2pPr>
            <a:lvl3pPr>
              <a:buClr>
                <a:schemeClr val="accent1"/>
              </a:buClr>
              <a:defRPr sz="1800"/>
            </a:lvl3pPr>
            <a:lvl4pPr>
              <a:buClr>
                <a:schemeClr val="accent1"/>
              </a:buClr>
              <a:defRPr sz="1600"/>
            </a:lvl4pPr>
            <a:lvl5pPr>
              <a:buClr>
                <a:schemeClr val="accent1"/>
              </a:buClr>
              <a:defRPr sz="1600"/>
            </a:lvl5pPr>
          </a:lstStyle>
          <a:p>
            <a:pPr lvl="0"/>
            <a:r>
              <a:rPr lang="fr-FR" dirty="0"/>
              <a:t>Modifier les styles </a:t>
            </a:r>
            <a:br>
              <a:rPr lang="fr-FR" dirty="0"/>
            </a:br>
            <a:r>
              <a:rPr lang="fr-FR" dirty="0"/>
              <a:t>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3761593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re se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FR" dirty="0"/>
              <a:t>MODIFIEZ LE STYLE DU TITRE</a:t>
            </a:r>
            <a:endParaRPr lang="en-US" dirty="0"/>
          </a:p>
        </p:txBody>
      </p:sp>
    </p:spTree>
    <p:extLst>
      <p:ext uri="{BB962C8B-B14F-4D97-AF65-F5344CB8AC3E}">
        <p14:creationId xmlns:p14="http://schemas.microsoft.com/office/powerpoint/2010/main" val="2026330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06245"/>
            <a:ext cx="10515600" cy="550607"/>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235510819"/>
      </p:ext>
    </p:extLst>
  </p:cSld>
  <p:clrMap bg1="lt1" tx1="dk1" bg2="lt2" tx2="dk2" accent1="accent1" accent2="accent2" accent3="accent3" accent4="accent4" accent5="accent5" accent6="accent6" hlink="hlink" folHlink="folHlink"/>
  <p:sldLayoutIdLst>
    <p:sldLayoutId id="2147483671" r:id="rId1"/>
    <p:sldLayoutId id="2147483680" r:id="rId2"/>
    <p:sldLayoutId id="2147483672" r:id="rId3"/>
    <p:sldLayoutId id="2147483673" r:id="rId4"/>
    <p:sldLayoutId id="2147483674" r:id="rId5"/>
    <p:sldLayoutId id="2147483678" r:id="rId6"/>
    <p:sldLayoutId id="2147483679" r:id="rId7"/>
    <p:sldLayoutId id="2147483665" r:id="rId8"/>
    <p:sldLayoutId id="2147483682" r:id="rId9"/>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jpg"/><Relationship Id="rId2" Type="http://schemas.openxmlformats.org/officeDocument/2006/relationships/slideLayout" Target="../slideLayouts/slideLayout4.xml"/><Relationship Id="rId1" Type="http://schemas.openxmlformats.org/officeDocument/2006/relationships/tags" Target="../tags/tag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www.entraide.gouv.qc.c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6DC10FA-4DEE-7D13-FA57-1B2567F7B905}"/>
              </a:ext>
            </a:extLst>
          </p:cNvPr>
          <p:cNvSpPr>
            <a:spLocks noGrp="1"/>
          </p:cNvSpPr>
          <p:nvPr>
            <p:ph type="ctrTitle"/>
          </p:nvPr>
        </p:nvSpPr>
        <p:spPr/>
        <p:txBody>
          <a:bodyPr>
            <a:normAutofit/>
          </a:bodyPr>
          <a:lstStyle/>
          <a:p>
            <a:r>
              <a:rPr lang="fr-CA" sz="4800" b="1" dirty="0">
                <a:solidFill>
                  <a:srgbClr val="314F6C"/>
                </a:solidFill>
              </a:rPr>
              <a:t>FORMATION 1</a:t>
            </a:r>
            <a:endParaRPr lang="fr-CA" dirty="0">
              <a:solidFill>
                <a:srgbClr val="314F6C"/>
              </a:solidFill>
            </a:endParaRPr>
          </a:p>
        </p:txBody>
      </p:sp>
      <p:sp>
        <p:nvSpPr>
          <p:cNvPr id="6" name="Sous-titre 2">
            <a:extLst>
              <a:ext uri="{FF2B5EF4-FFF2-40B4-BE49-F238E27FC236}">
                <a16:creationId xmlns:a16="http://schemas.microsoft.com/office/drawing/2014/main" id="{306C136F-EFE0-FF03-43A8-0A4C2A1A1026}"/>
              </a:ext>
            </a:extLst>
          </p:cNvPr>
          <p:cNvSpPr>
            <a:spLocks noGrp="1"/>
          </p:cNvSpPr>
          <p:nvPr>
            <p:ph type="subTitle" idx="1"/>
          </p:nvPr>
        </p:nvSpPr>
        <p:spPr/>
        <p:txBody>
          <a:bodyPr/>
          <a:lstStyle/>
          <a:p>
            <a:r>
              <a:rPr lang="fr-CA" dirty="0">
                <a:solidFill>
                  <a:srgbClr val="588F84"/>
                </a:solidFill>
              </a:rPr>
              <a:t>DE LA PRÉPARATION À LA MOBILISATION</a:t>
            </a:r>
          </a:p>
        </p:txBody>
      </p:sp>
      <p:pic>
        <p:nvPicPr>
          <p:cNvPr id="7" name="Image 6" descr="Une image contenant Graphique, logo, Police, graphisme&#10;&#10;Le contenu généré par l’IA peut être incorrect.">
            <a:extLst>
              <a:ext uri="{FF2B5EF4-FFF2-40B4-BE49-F238E27FC236}">
                <a16:creationId xmlns:a16="http://schemas.microsoft.com/office/drawing/2014/main" id="{9A50F557-1451-81F8-3E3A-4CC76A8967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3059" y="3517430"/>
            <a:ext cx="4385881" cy="1521491"/>
          </a:xfrm>
          <a:prstGeom prst="rect">
            <a:avLst/>
          </a:prstGeom>
        </p:spPr>
      </p:pic>
    </p:spTree>
    <p:extLst>
      <p:ext uri="{BB962C8B-B14F-4D97-AF65-F5344CB8AC3E}">
        <p14:creationId xmlns:p14="http://schemas.microsoft.com/office/powerpoint/2010/main" val="3961294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6C792F-E619-C290-6F5F-F0AE082C576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749BC1B-F965-413C-AC21-CAEF06043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re 1">
            <a:extLst>
              <a:ext uri="{FF2B5EF4-FFF2-40B4-BE49-F238E27FC236}">
                <a16:creationId xmlns:a16="http://schemas.microsoft.com/office/drawing/2014/main" id="{BC193641-FE31-BF70-0F15-B4AAE5086BEE}"/>
              </a:ext>
            </a:extLst>
          </p:cNvPr>
          <p:cNvSpPr>
            <a:spLocks noGrp="1"/>
          </p:cNvSpPr>
          <p:nvPr>
            <p:ph type="title"/>
          </p:nvPr>
        </p:nvSpPr>
        <p:spPr>
          <a:xfrm>
            <a:off x="643466" y="753626"/>
            <a:ext cx="6829252" cy="3004145"/>
          </a:xfrm>
        </p:spPr>
        <p:txBody>
          <a:bodyPr vert="horz" lIns="91440" tIns="45720" rIns="91440" bIns="45720" rtlCol="0" anchor="b">
            <a:normAutofit/>
          </a:bodyPr>
          <a:lstStyle/>
          <a:p>
            <a:r>
              <a:rPr lang="en-US" sz="6000" kern="1200" dirty="0">
                <a:solidFill>
                  <a:srgbClr val="FFFFFF"/>
                </a:solidFill>
                <a:latin typeface="+mj-lt"/>
                <a:ea typeface="+mj-ea"/>
                <a:cs typeface="+mj-cs"/>
              </a:rPr>
              <a:t>CHÈRES ARTISANES, CHERS ARTISANS</a:t>
            </a:r>
          </a:p>
        </p:txBody>
      </p:sp>
      <p:sp>
        <p:nvSpPr>
          <p:cNvPr id="20" name="Oval 19">
            <a:extLst>
              <a:ext uri="{FF2B5EF4-FFF2-40B4-BE49-F238E27FC236}">
                <a16:creationId xmlns:a16="http://schemas.microsoft.com/office/drawing/2014/main" id="{F35BC0E3-6FE4-4491-BA19-C0126066A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9082" y="939707"/>
            <a:ext cx="603494" cy="603494"/>
          </a:xfrm>
          <a:prstGeom prst="ellipse">
            <a:avLst/>
          </a:prstGeom>
          <a:no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DB11BD18-218F-49C7-BE16-82AEA08B2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1453" y="-4098"/>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4"/>
          </a:solidFill>
          <a:ln w="9525" cap="flat">
            <a:noFill/>
            <a:prstDash val="solid"/>
            <a:miter/>
          </a:ln>
        </p:spPr>
        <p:txBody>
          <a:bodyPr rtlCol="0" anchor="ctr"/>
          <a:lstStyle/>
          <a:p>
            <a:endParaRPr lang="en-US" dirty="0"/>
          </a:p>
        </p:txBody>
      </p:sp>
      <p:cxnSp>
        <p:nvCxnSpPr>
          <p:cNvPr id="24" name="Straight Connector 23">
            <a:extLst>
              <a:ext uri="{FF2B5EF4-FFF2-40B4-BE49-F238E27FC236}">
                <a16:creationId xmlns:a16="http://schemas.microsoft.com/office/drawing/2014/main" id="{A054EDF5-7644-4A95-AB88-057FAB414F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598158" y="2804429"/>
            <a:ext cx="0" cy="1597708"/>
          </a:xfrm>
          <a:prstGeom prst="line">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EA996627-3E00-4A50-8640-F4F7D38C5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385468" y="3311355"/>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A619555D-3337-4F1A-9AFF-1DA3B921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050037" y="5349205"/>
            <a:ext cx="1835725" cy="1850365"/>
          </a:xfrm>
          <a:custGeom>
            <a:avLst/>
            <a:gdLst>
              <a:gd name="connsiteX0" fmla="*/ 1801138 w 1835725"/>
              <a:gd name="connsiteY0" fmla="*/ 1622662 h 1850365"/>
              <a:gd name="connsiteX1" fmla="*/ 1835717 w 1835725"/>
              <a:gd name="connsiteY1" fmla="*/ 1680254 h 1850365"/>
              <a:gd name="connsiteX2" fmla="*/ 1815722 w 1835725"/>
              <a:gd name="connsiteY2" fmla="*/ 1850365 h 1850365"/>
              <a:gd name="connsiteX3" fmla="*/ 1693039 w 1835725"/>
              <a:gd name="connsiteY3" fmla="*/ 1808259 h 1850365"/>
              <a:gd name="connsiteX4" fmla="*/ 1708939 w 1835725"/>
              <a:gd name="connsiteY4" fmla="*/ 1673301 h 1850365"/>
              <a:gd name="connsiteX5" fmla="*/ 1778129 w 1835725"/>
              <a:gd name="connsiteY5" fmla="*/ 1615979 h 1850365"/>
              <a:gd name="connsiteX6" fmla="*/ 1801138 w 1835725"/>
              <a:gd name="connsiteY6" fmla="*/ 1622662 h 1850365"/>
              <a:gd name="connsiteX7" fmla="*/ 1585229 w 1835725"/>
              <a:gd name="connsiteY7" fmla="*/ 764759 h 1850365"/>
              <a:gd name="connsiteX8" fmla="*/ 1623024 w 1835725"/>
              <a:gd name="connsiteY8" fmla="*/ 792810 h 1850365"/>
              <a:gd name="connsiteX9" fmla="*/ 1777614 w 1835725"/>
              <a:gd name="connsiteY9" fmla="*/ 1157141 h 1850365"/>
              <a:gd name="connsiteX10" fmla="*/ 1733799 w 1835725"/>
              <a:gd name="connsiteY10" fmla="*/ 1235532 h 1850365"/>
              <a:gd name="connsiteX11" fmla="*/ 1716464 w 1835725"/>
              <a:gd name="connsiteY11" fmla="*/ 1237722 h 1850365"/>
              <a:gd name="connsiteX12" fmla="*/ 1716464 w 1835725"/>
              <a:gd name="connsiteY12" fmla="*/ 1237913 h 1850365"/>
              <a:gd name="connsiteX13" fmla="*/ 1655409 w 1835725"/>
              <a:gd name="connsiteY13" fmla="*/ 1191717 h 1850365"/>
              <a:gd name="connsiteX14" fmla="*/ 1513200 w 1835725"/>
              <a:gd name="connsiteY14" fmla="*/ 856627 h 1850365"/>
              <a:gd name="connsiteX15" fmla="*/ 1538499 w 1835725"/>
              <a:gd name="connsiteY15" fmla="*/ 770415 h 1850365"/>
              <a:gd name="connsiteX16" fmla="*/ 1585229 w 1835725"/>
              <a:gd name="connsiteY16" fmla="*/ 764759 h 1850365"/>
              <a:gd name="connsiteX17" fmla="*/ 477919 w 1835725"/>
              <a:gd name="connsiteY17" fmla="*/ 21437 h 1850365"/>
              <a:gd name="connsiteX18" fmla="*/ 509236 w 1835725"/>
              <a:gd name="connsiteY18" fmla="*/ 84182 h 1850365"/>
              <a:gd name="connsiteX19" fmla="*/ 445829 w 1835725"/>
              <a:gd name="connsiteY19" fmla="*/ 139871 h 1850365"/>
              <a:gd name="connsiteX20" fmla="*/ 437447 w 1835725"/>
              <a:gd name="connsiteY20" fmla="*/ 139395 h 1850365"/>
              <a:gd name="connsiteX21" fmla="*/ 73211 w 1835725"/>
              <a:gd name="connsiteY21" fmla="*/ 137204 h 1850365"/>
              <a:gd name="connsiteX22" fmla="*/ 749 w 1835725"/>
              <a:gd name="connsiteY22" fmla="*/ 84082 h 1850365"/>
              <a:gd name="connsiteX23" fmla="*/ 53871 w 1835725"/>
              <a:gd name="connsiteY23" fmla="*/ 11621 h 1850365"/>
              <a:gd name="connsiteX24" fmla="*/ 58352 w 1835725"/>
              <a:gd name="connsiteY24" fmla="*/ 11093 h 1850365"/>
              <a:gd name="connsiteX25" fmla="*/ 454020 w 1835725"/>
              <a:gd name="connsiteY25" fmla="*/ 13474 h 1850365"/>
              <a:gd name="connsiteX26" fmla="*/ 477919 w 1835725"/>
              <a:gd name="connsiteY26" fmla="*/ 21437 h 1850365"/>
              <a:gd name="connsiteX27" fmla="*/ 957797 w 1835725"/>
              <a:gd name="connsiteY27" fmla="*/ 167970 h 1850365"/>
              <a:gd name="connsiteX28" fmla="*/ 1286982 w 1835725"/>
              <a:gd name="connsiteY28" fmla="*/ 387616 h 1850365"/>
              <a:gd name="connsiteX29" fmla="*/ 1293725 w 1835725"/>
              <a:gd name="connsiteY29" fmla="*/ 477075 h 1850365"/>
              <a:gd name="connsiteX30" fmla="*/ 1245453 w 1835725"/>
              <a:gd name="connsiteY30" fmla="*/ 499154 h 1850365"/>
              <a:gd name="connsiteX31" fmla="*/ 1245167 w 1835725"/>
              <a:gd name="connsiteY31" fmla="*/ 499154 h 1850365"/>
              <a:gd name="connsiteX32" fmla="*/ 1203638 w 1835725"/>
              <a:gd name="connsiteY32" fmla="*/ 484104 h 1850365"/>
              <a:gd name="connsiteX33" fmla="*/ 900647 w 1835725"/>
              <a:gd name="connsiteY33" fmla="*/ 281508 h 1850365"/>
              <a:gd name="connsiteX34" fmla="*/ 872454 w 1835725"/>
              <a:gd name="connsiteY34" fmla="*/ 196164 h 1850365"/>
              <a:gd name="connsiteX35" fmla="*/ 957797 w 1835725"/>
              <a:gd name="connsiteY35" fmla="*/ 167970 h 1850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35725" h="1850365">
                <a:moveTo>
                  <a:pt x="1801138" y="1622662"/>
                </a:moveTo>
                <a:cubicBezTo>
                  <a:pt x="1822106" y="1633400"/>
                  <a:pt x="1836117" y="1655372"/>
                  <a:pt x="1835717" y="1680254"/>
                </a:cubicBezTo>
                <a:lnTo>
                  <a:pt x="1815722" y="1850365"/>
                </a:lnTo>
                <a:lnTo>
                  <a:pt x="1693039" y="1808259"/>
                </a:lnTo>
                <a:lnTo>
                  <a:pt x="1708939" y="1673301"/>
                </a:ln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wrap="square" rtlCol="0" anchor="ctr">
            <a:noAutofit/>
          </a:bodyPr>
          <a:lstStyle/>
          <a:p>
            <a:endParaRPr lang="en-US"/>
          </a:p>
        </p:txBody>
      </p:sp>
      <p:sp>
        <p:nvSpPr>
          <p:cNvPr id="30" name="Freeform: Shape 29">
            <a:extLst>
              <a:ext uri="{FF2B5EF4-FFF2-40B4-BE49-F238E27FC236}">
                <a16:creationId xmlns:a16="http://schemas.microsoft.com/office/drawing/2014/main" id="{CF5E7AE0-415D-4236-B5E6-F2FC68DB9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1302" y="6106160"/>
            <a:ext cx="1804272" cy="746882"/>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accent4"/>
              </a:solidFill>
            </a:endParaRPr>
          </a:p>
        </p:txBody>
      </p:sp>
      <p:pic>
        <p:nvPicPr>
          <p:cNvPr id="7" name="Image 6" descr="Une image contenant Visage humain, habits, mur, Barbe humaine&#10;&#10;Description générée automatiquement">
            <a:extLst>
              <a:ext uri="{FF2B5EF4-FFF2-40B4-BE49-F238E27FC236}">
                <a16:creationId xmlns:a16="http://schemas.microsoft.com/office/drawing/2014/main" id="{D5EE9005-B2BD-76A9-223D-ABE75C9A82DE}"/>
              </a:ext>
            </a:extLst>
          </p:cNvPr>
          <p:cNvPicPr>
            <a:picLocks noChangeAspect="1"/>
          </p:cNvPicPr>
          <p:nvPr/>
        </p:nvPicPr>
        <p:blipFill>
          <a:blip r:embed="rId4"/>
          <a:srcRect r="-4" b="24997"/>
          <a:stretch>
            <a:fillRect/>
          </a:stretch>
        </p:blipFill>
        <p:spPr>
          <a:xfrm>
            <a:off x="6771273" y="2300520"/>
            <a:ext cx="2828023" cy="2652480"/>
          </a:xfrm>
          <a:custGeom>
            <a:avLst/>
            <a:gdLst/>
            <a:ahLst/>
            <a:cxnLst/>
            <a:rect l="l" t="t" r="r" b="b"/>
            <a:pathLst>
              <a:path w="2040674" h="2040674">
                <a:moveTo>
                  <a:pt x="1020337" y="0"/>
                </a:moveTo>
                <a:cubicBezTo>
                  <a:pt x="1583854" y="0"/>
                  <a:pt x="2040674" y="456820"/>
                  <a:pt x="2040674" y="1020337"/>
                </a:cubicBezTo>
                <a:cubicBezTo>
                  <a:pt x="2040674" y="1583854"/>
                  <a:pt x="1583854" y="2040674"/>
                  <a:pt x="1020337" y="2040674"/>
                </a:cubicBezTo>
                <a:cubicBezTo>
                  <a:pt x="456820" y="2040674"/>
                  <a:pt x="0" y="1583854"/>
                  <a:pt x="0" y="1020337"/>
                </a:cubicBezTo>
                <a:cubicBezTo>
                  <a:pt x="0" y="456820"/>
                  <a:pt x="456820" y="0"/>
                  <a:pt x="1020337" y="0"/>
                </a:cubicBezTo>
                <a:close/>
              </a:path>
            </a:pathLst>
          </a:custGeom>
        </p:spPr>
      </p:pic>
      <p:pic>
        <p:nvPicPr>
          <p:cNvPr id="8" name="Image 7">
            <a:extLst>
              <a:ext uri="{FF2B5EF4-FFF2-40B4-BE49-F238E27FC236}">
                <a16:creationId xmlns:a16="http://schemas.microsoft.com/office/drawing/2014/main" id="{967AD24A-10C7-2458-207E-3708EB83859E}"/>
              </a:ext>
            </a:extLst>
          </p:cNvPr>
          <p:cNvPicPr>
            <a:picLocks noChangeAspect="1"/>
          </p:cNvPicPr>
          <p:nvPr/>
        </p:nvPicPr>
        <p:blipFill>
          <a:blip r:embed="rId5" cstate="print">
            <a:extLst>
              <a:ext uri="{28A0092B-C50C-407E-A947-70E740481C1C}">
                <a14:useLocalDpi xmlns:a14="http://schemas.microsoft.com/office/drawing/2010/main" val="0"/>
              </a:ext>
            </a:extLst>
          </a:blip>
          <a:srcRect r="3" b="21336"/>
          <a:stretch>
            <a:fillRect/>
          </a:stretch>
        </p:blipFill>
        <p:spPr>
          <a:xfrm>
            <a:off x="9377907" y="-493776"/>
            <a:ext cx="2876164" cy="3389629"/>
          </a:xfrm>
          <a:custGeom>
            <a:avLst/>
            <a:gdLst/>
            <a:ahLst/>
            <a:cxnLst/>
            <a:rect l="l" t="t" r="r" b="b"/>
            <a:pathLst>
              <a:path w="2481955" h="2925044">
                <a:moveTo>
                  <a:pt x="1437601" y="0"/>
                </a:moveTo>
                <a:lnTo>
                  <a:pt x="1488735" y="0"/>
                </a:lnTo>
                <a:lnTo>
                  <a:pt x="1612768" y="6263"/>
                </a:lnTo>
                <a:cubicBezTo>
                  <a:pt x="1907892" y="36235"/>
                  <a:pt x="2177088" y="153914"/>
                  <a:pt x="2393878" y="332825"/>
                </a:cubicBezTo>
                <a:lnTo>
                  <a:pt x="2481955" y="416796"/>
                </a:lnTo>
                <a:lnTo>
                  <a:pt x="2481955" y="2508698"/>
                </a:lnTo>
                <a:lnTo>
                  <a:pt x="2338604" y="2634365"/>
                </a:lnTo>
                <a:cubicBezTo>
                  <a:pt x="2094485" y="2816930"/>
                  <a:pt x="1791452" y="2925044"/>
                  <a:pt x="1463168" y="2925044"/>
                </a:cubicBezTo>
                <a:cubicBezTo>
                  <a:pt x="655082" y="2925044"/>
                  <a:pt x="0" y="2269962"/>
                  <a:pt x="0" y="1461877"/>
                </a:cubicBezTo>
                <a:cubicBezTo>
                  <a:pt x="0" y="704296"/>
                  <a:pt x="575756" y="81192"/>
                  <a:pt x="1313568" y="6263"/>
                </a:cubicBezTo>
                <a:close/>
              </a:path>
            </a:pathLst>
          </a:custGeom>
        </p:spPr>
      </p:pic>
      <p:pic>
        <p:nvPicPr>
          <p:cNvPr id="10" name="Image 9">
            <a:extLst>
              <a:ext uri="{FF2B5EF4-FFF2-40B4-BE49-F238E27FC236}">
                <a16:creationId xmlns:a16="http://schemas.microsoft.com/office/drawing/2014/main" id="{E817F6B8-746B-E9EA-E926-6C46B96A4918}"/>
              </a:ext>
            </a:extLst>
          </p:cNvPr>
          <p:cNvPicPr>
            <a:picLocks noChangeAspect="1"/>
          </p:cNvPicPr>
          <p:nvPr/>
        </p:nvPicPr>
        <p:blipFill>
          <a:blip r:embed="rId6" cstate="print">
            <a:extLst>
              <a:ext uri="{28A0092B-C50C-407E-A947-70E740481C1C}">
                <a14:useLocalDpi xmlns:a14="http://schemas.microsoft.com/office/drawing/2010/main" val="0"/>
              </a:ext>
            </a:extLst>
          </a:blip>
          <a:srcRect t="7306" r="1" b="40307"/>
          <a:stretch>
            <a:fillRect/>
          </a:stretch>
        </p:blipFill>
        <p:spPr>
          <a:xfrm>
            <a:off x="4154311" y="5101350"/>
            <a:ext cx="2435149" cy="1760747"/>
          </a:xfrm>
          <a:custGeom>
            <a:avLst/>
            <a:gdLst/>
            <a:ahLst/>
            <a:cxnLst/>
            <a:rect l="l" t="t" r="r" b="b"/>
            <a:pathLst>
              <a:path w="2742719" h="2009553">
                <a:moveTo>
                  <a:pt x="1371360" y="0"/>
                </a:moveTo>
                <a:cubicBezTo>
                  <a:pt x="2128741" y="0"/>
                  <a:pt x="2742719" y="613978"/>
                  <a:pt x="2742719" y="1371360"/>
                </a:cubicBezTo>
                <a:cubicBezTo>
                  <a:pt x="2742719" y="1560705"/>
                  <a:pt x="2704346" y="1741088"/>
                  <a:pt x="2634951" y="1905155"/>
                </a:cubicBezTo>
                <a:lnTo>
                  <a:pt x="2578286" y="2009553"/>
                </a:lnTo>
                <a:lnTo>
                  <a:pt x="164434" y="2009553"/>
                </a:lnTo>
                <a:lnTo>
                  <a:pt x="107768" y="1905155"/>
                </a:lnTo>
                <a:cubicBezTo>
                  <a:pt x="38374" y="1741088"/>
                  <a:pt x="0" y="1560705"/>
                  <a:pt x="0" y="1371360"/>
                </a:cubicBezTo>
                <a:cubicBezTo>
                  <a:pt x="0" y="613978"/>
                  <a:pt x="613978" y="0"/>
                  <a:pt x="1371360" y="0"/>
                </a:cubicBezTo>
                <a:close/>
              </a:path>
            </a:pathLst>
          </a:custGeom>
        </p:spPr>
      </p:pic>
      <p:pic>
        <p:nvPicPr>
          <p:cNvPr id="11" name="Image 10">
            <a:extLst>
              <a:ext uri="{FF2B5EF4-FFF2-40B4-BE49-F238E27FC236}">
                <a16:creationId xmlns:a16="http://schemas.microsoft.com/office/drawing/2014/main" id="{82D8F9B6-FBFC-22A4-E71F-A0749FDDC3BD}"/>
              </a:ext>
            </a:extLst>
          </p:cNvPr>
          <p:cNvPicPr>
            <a:picLocks noChangeAspect="1"/>
          </p:cNvPicPr>
          <p:nvPr>
            <p:custDataLst>
              <p:tags r:id="rId1"/>
            </p:custDataLst>
          </p:nvPr>
        </p:nvPicPr>
        <p:blipFill rotWithShape="1">
          <a:blip r:embed="rId7">
            <a:extLst>
              <a:ext uri="{28A0092B-C50C-407E-A947-70E740481C1C}">
                <a14:useLocalDpi xmlns:a14="http://schemas.microsoft.com/office/drawing/2010/main" val="0"/>
              </a:ext>
            </a:extLst>
          </a:blip>
          <a:srcRect t="1743" r="-1" b="6742"/>
          <a:stretch>
            <a:fillRect/>
          </a:stretch>
        </p:blipFill>
        <p:spPr>
          <a:xfrm>
            <a:off x="9667532" y="4402137"/>
            <a:ext cx="2549415" cy="2455863"/>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p:spPr>
      </p:pic>
      <p:cxnSp>
        <p:nvCxnSpPr>
          <p:cNvPr id="14" name="Connecteur droit 13">
            <a:extLst>
              <a:ext uri="{FF2B5EF4-FFF2-40B4-BE49-F238E27FC236}">
                <a16:creationId xmlns:a16="http://schemas.microsoft.com/office/drawing/2014/main" id="{ECA31D31-6EF5-B250-BA96-B73EDF0D9B8F}"/>
              </a:ext>
            </a:extLst>
          </p:cNvPr>
          <p:cNvCxnSpPr>
            <a:cxnSpLocks/>
          </p:cNvCxnSpPr>
          <p:nvPr/>
        </p:nvCxnSpPr>
        <p:spPr>
          <a:xfrm>
            <a:off x="1104900" y="3757771"/>
            <a:ext cx="0" cy="3095271"/>
          </a:xfrm>
          <a:prstGeom prst="line">
            <a:avLst/>
          </a:prstGeom>
          <a:ln w="762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0503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50D515-A756-5DBF-7B46-8972189E72B4}"/>
              </a:ext>
            </a:extLst>
          </p:cNvPr>
          <p:cNvSpPr>
            <a:spLocks noGrp="1"/>
          </p:cNvSpPr>
          <p:nvPr>
            <p:ph type="title"/>
          </p:nvPr>
        </p:nvSpPr>
        <p:spPr/>
        <p:txBody>
          <a:bodyPr>
            <a:normAutofit fontScale="90000"/>
          </a:bodyPr>
          <a:lstStyle/>
          <a:p>
            <a:r>
              <a:rPr lang="fr-CA" dirty="0"/>
              <a:t>OBJECTIFS DE LA FORMATION</a:t>
            </a:r>
          </a:p>
        </p:txBody>
      </p:sp>
      <p:sp>
        <p:nvSpPr>
          <p:cNvPr id="3" name="Espace réservé du texte 2">
            <a:extLst>
              <a:ext uri="{FF2B5EF4-FFF2-40B4-BE49-F238E27FC236}">
                <a16:creationId xmlns:a16="http://schemas.microsoft.com/office/drawing/2014/main" id="{6AAF16CA-864A-85C3-92B2-BEC9B2B911DF}"/>
              </a:ext>
            </a:extLst>
          </p:cNvPr>
          <p:cNvSpPr txBox="1">
            <a:spLocks/>
          </p:cNvSpPr>
          <p:nvPr/>
        </p:nvSpPr>
        <p:spPr>
          <a:xfrm>
            <a:off x="831850" y="1858298"/>
            <a:ext cx="10515600" cy="3352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fr-CA" dirty="0"/>
              <a:t>Introduire la campagne d’Entraide </a:t>
            </a:r>
          </a:p>
          <a:p>
            <a:pPr marL="457200" indent="-457200"/>
            <a:r>
              <a:rPr lang="fr-CA" dirty="0"/>
              <a:t>Présenter les premières étapes de la campagne</a:t>
            </a:r>
          </a:p>
          <a:p>
            <a:pPr marL="457200" indent="-457200"/>
            <a:r>
              <a:rPr lang="fr-CA" dirty="0"/>
              <a:t>Répondre à vos questions</a:t>
            </a:r>
          </a:p>
        </p:txBody>
      </p:sp>
    </p:spTree>
    <p:extLst>
      <p:ext uri="{BB962C8B-B14F-4D97-AF65-F5344CB8AC3E}">
        <p14:creationId xmlns:p14="http://schemas.microsoft.com/office/powerpoint/2010/main" val="2788437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508FC0-8194-72B0-FA1D-B2AA0DD12F78}"/>
            </a:ext>
          </a:extLst>
        </p:cNvPr>
        <p:cNvGrpSpPr/>
        <p:nvPr/>
      </p:nvGrpSpPr>
      <p:grpSpPr>
        <a:xfrm>
          <a:off x="0" y="0"/>
          <a:ext cx="0" cy="0"/>
          <a:chOff x="0" y="0"/>
          <a:chExt cx="0" cy="0"/>
        </a:xfrm>
      </p:grpSpPr>
      <p:pic>
        <p:nvPicPr>
          <p:cNvPr id="7" name="Picture 4" descr="Des mains se tenant par les poignets et qui sont liées pour former un cercle">
            <a:extLst>
              <a:ext uri="{FF2B5EF4-FFF2-40B4-BE49-F238E27FC236}">
                <a16:creationId xmlns:a16="http://schemas.microsoft.com/office/drawing/2014/main" id="{D7A585F9-C6C5-8F14-2DC3-2C1E4EB005D7}"/>
              </a:ext>
            </a:extLst>
          </p:cNvPr>
          <p:cNvPicPr>
            <a:picLocks noChangeAspect="1"/>
          </p:cNvPicPr>
          <p:nvPr/>
        </p:nvPicPr>
        <p:blipFill>
          <a:blip r:embed="rId3"/>
          <a:srcRect l="15475" r="15474" b="-1"/>
          <a:stretch>
            <a:fillRect/>
          </a:stretch>
        </p:blipFill>
        <p:spPr>
          <a:xfrm>
            <a:off x="5219665" y="11"/>
            <a:ext cx="7094361" cy="6857989"/>
          </a:xfrm>
          <a:prstGeom prst="rect">
            <a:avLst/>
          </a:prstGeom>
        </p:spPr>
      </p:pic>
      <p:sp>
        <p:nvSpPr>
          <p:cNvPr id="12" name="Rectangle 11">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c 13">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F204E67F-98BF-A55B-45F0-534E67E5C9AA}"/>
              </a:ext>
            </a:extLst>
          </p:cNvPr>
          <p:cNvSpPr>
            <a:spLocks noGrp="1"/>
          </p:cNvSpPr>
          <p:nvPr>
            <p:ph type="title"/>
          </p:nvPr>
        </p:nvSpPr>
        <p:spPr>
          <a:xfrm>
            <a:off x="-177676" y="2251568"/>
            <a:ext cx="5599930" cy="2798604"/>
          </a:xfrm>
        </p:spPr>
        <p:txBody>
          <a:bodyPr vert="horz" lIns="91440" tIns="45720" rIns="91440" bIns="45720" rtlCol="0" anchor="b">
            <a:noAutofit/>
          </a:bodyPr>
          <a:lstStyle/>
          <a:p>
            <a:pPr algn="ctr"/>
            <a:r>
              <a:rPr lang="en-US" sz="3800" dirty="0">
                <a:solidFill>
                  <a:srgbClr val="FFFFFF"/>
                </a:solidFill>
                <a:effectLst>
                  <a:outerShdw blurRad="38100" dist="38100" dir="2700000" algn="tl">
                    <a:srgbClr val="000000">
                      <a:alpha val="43137"/>
                    </a:srgbClr>
                  </a:outerShdw>
                </a:effectLst>
                <a:latin typeface="+mj-lt"/>
              </a:rPr>
              <a:t>LA PHILANTHROPIE </a:t>
            </a:r>
            <a:r>
              <a:rPr lang="en-US" cap="all" dirty="0">
                <a:solidFill>
                  <a:srgbClr val="FFFFFF"/>
                </a:solidFill>
                <a:latin typeface="+mj-lt"/>
              </a:rPr>
              <a:t>est un engagement volontaire de ressources pour le bien-être collectif. </a:t>
            </a:r>
            <a:r>
              <a:rPr lang="en-US" sz="2000" b="0" i="1" cap="all" dirty="0">
                <a:solidFill>
                  <a:srgbClr val="FFFFFF"/>
                </a:solidFill>
                <a:latin typeface="+mj-lt"/>
              </a:rPr>
              <a:t>– Philab</a:t>
            </a:r>
            <a:br>
              <a:rPr lang="en-US" i="1" dirty="0">
                <a:solidFill>
                  <a:srgbClr val="FFFFFF"/>
                </a:solidFill>
                <a:latin typeface="+mj-lt"/>
              </a:rPr>
            </a:br>
            <a:r>
              <a:rPr lang="en-US" dirty="0">
                <a:solidFill>
                  <a:srgbClr val="FFFFFF"/>
                </a:solidFill>
                <a:latin typeface="+mj-lt"/>
              </a:rPr>
              <a:t> </a:t>
            </a:r>
          </a:p>
        </p:txBody>
      </p:sp>
      <p:sp>
        <p:nvSpPr>
          <p:cNvPr id="16" name="Oval 15">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637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9066E4-5D75-AF6E-C1C9-B356E14F3044}"/>
              </a:ext>
            </a:extLst>
          </p:cNvPr>
          <p:cNvSpPr>
            <a:spLocks noGrp="1"/>
          </p:cNvSpPr>
          <p:nvPr>
            <p:ph type="title"/>
          </p:nvPr>
        </p:nvSpPr>
        <p:spPr/>
        <p:txBody>
          <a:bodyPr>
            <a:normAutofit fontScale="90000"/>
          </a:bodyPr>
          <a:lstStyle/>
          <a:p>
            <a:r>
              <a:rPr lang="fr-CA" dirty="0"/>
              <a:t>ENTRAIDE EN BREF </a:t>
            </a:r>
          </a:p>
        </p:txBody>
      </p:sp>
      <p:sp>
        <p:nvSpPr>
          <p:cNvPr id="3" name="Espace réservé du texte 2">
            <a:extLst>
              <a:ext uri="{FF2B5EF4-FFF2-40B4-BE49-F238E27FC236}">
                <a16:creationId xmlns:a16="http://schemas.microsoft.com/office/drawing/2014/main" id="{29242495-B3C5-3A88-E5F0-618E4AFE6A57}"/>
              </a:ext>
            </a:extLst>
          </p:cNvPr>
          <p:cNvSpPr>
            <a:spLocks noGrp="1"/>
          </p:cNvSpPr>
          <p:nvPr>
            <p:ph type="body" idx="1"/>
          </p:nvPr>
        </p:nvSpPr>
        <p:spPr/>
        <p:txBody>
          <a:bodyPr/>
          <a:lstStyle/>
          <a:p>
            <a:pPr marL="457200" indent="-457200">
              <a:buFont typeface="Arial" panose="020B0604020202020204" pitchFamily="34" charset="0"/>
              <a:buChar char="•"/>
            </a:pPr>
            <a:r>
              <a:rPr lang="fr-CA" dirty="0"/>
              <a:t>Qu’est-ce qu’une campagne d’Entraide?</a:t>
            </a:r>
          </a:p>
          <a:p>
            <a:pPr marL="457200" indent="-457200">
              <a:buFont typeface="Arial" panose="020B0604020202020204" pitchFamily="34" charset="0"/>
              <a:buChar char="•"/>
            </a:pPr>
            <a:r>
              <a:rPr lang="fr-CA" dirty="0"/>
              <a:t>Qui fait la promotion et la coordination au niveau national?</a:t>
            </a:r>
          </a:p>
          <a:p>
            <a:pPr marL="457200" indent="-457200">
              <a:buFont typeface="Arial" panose="020B0604020202020204" pitchFamily="34" charset="0"/>
              <a:buChar char="•"/>
            </a:pPr>
            <a:r>
              <a:rPr lang="fr-CA" dirty="0"/>
              <a:t>Qui est sollicité?</a:t>
            </a:r>
          </a:p>
          <a:p>
            <a:pPr marL="457200" indent="-457200">
              <a:buFont typeface="Arial" panose="020B0604020202020204" pitchFamily="34" charset="0"/>
              <a:buChar char="•"/>
            </a:pPr>
            <a:r>
              <a:rPr lang="fr-CA" dirty="0"/>
              <a:t>Quand se déroule la campagne?</a:t>
            </a:r>
          </a:p>
        </p:txBody>
      </p:sp>
      <p:pic>
        <p:nvPicPr>
          <p:cNvPr id="4" name="Image 3" descr="Une image contenant Police, texte, Graphique, capture d’écran&#10;&#10;Le contenu généré par l’IA peut être incorrect.">
            <a:extLst>
              <a:ext uri="{FF2B5EF4-FFF2-40B4-BE49-F238E27FC236}">
                <a16:creationId xmlns:a16="http://schemas.microsoft.com/office/drawing/2014/main" id="{A32B518B-3867-6592-5D6D-06A817653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1890" y="3000519"/>
            <a:ext cx="3495560" cy="3495560"/>
          </a:xfrm>
          <a:prstGeom prst="rect">
            <a:avLst/>
          </a:prstGeom>
        </p:spPr>
      </p:pic>
    </p:spTree>
    <p:extLst>
      <p:ext uri="{BB962C8B-B14F-4D97-AF65-F5344CB8AC3E}">
        <p14:creationId xmlns:p14="http://schemas.microsoft.com/office/powerpoint/2010/main" val="3388834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54CE-5E0D-9801-0F52-316E804A58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214E89-7AF2-7CBE-8321-06EB0722E6A2}"/>
              </a:ext>
            </a:extLst>
          </p:cNvPr>
          <p:cNvSpPr>
            <a:spLocks noGrp="1"/>
          </p:cNvSpPr>
          <p:nvPr>
            <p:ph type="title"/>
          </p:nvPr>
        </p:nvSpPr>
        <p:spPr/>
        <p:txBody>
          <a:bodyPr>
            <a:normAutofit fontScale="90000"/>
          </a:bodyPr>
          <a:lstStyle/>
          <a:p>
            <a:r>
              <a:rPr lang="fr-CA" dirty="0"/>
              <a:t>GRANDS ORGANISMES BÉNÉFICIAIRES</a:t>
            </a:r>
          </a:p>
        </p:txBody>
      </p:sp>
      <p:sp>
        <p:nvSpPr>
          <p:cNvPr id="3" name="Espace réservé du texte 2">
            <a:extLst>
              <a:ext uri="{FF2B5EF4-FFF2-40B4-BE49-F238E27FC236}">
                <a16:creationId xmlns:a16="http://schemas.microsoft.com/office/drawing/2014/main" id="{FD5D3701-9FB0-A597-C57C-9852529C4150}"/>
              </a:ext>
            </a:extLst>
          </p:cNvPr>
          <p:cNvSpPr>
            <a:spLocks noGrp="1"/>
          </p:cNvSpPr>
          <p:nvPr>
            <p:ph type="body" idx="1"/>
          </p:nvPr>
        </p:nvSpPr>
        <p:spPr>
          <a:xfrm>
            <a:off x="831850" y="1547278"/>
            <a:ext cx="10515600" cy="4656298"/>
          </a:xfrm>
        </p:spPr>
        <p:txBody>
          <a:bodyPr>
            <a:normAutofit/>
          </a:bodyPr>
          <a:lstStyle/>
          <a:p>
            <a:pPr marL="457200" indent="-457200">
              <a:buFont typeface="Arial" panose="020B0604020202020204" pitchFamily="34" charset="0"/>
              <a:buChar char="•"/>
            </a:pPr>
            <a:r>
              <a:rPr lang="fr-CA" dirty="0"/>
              <a:t>À qui vont les dons? </a:t>
            </a:r>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a:p>
            <a:pPr marL="457200" indent="-457200" fontAlgn="t">
              <a:buFont typeface="Arial" panose="020B0604020202020204" pitchFamily="34" charset="0"/>
              <a:buChar char="•"/>
            </a:pPr>
            <a:r>
              <a:rPr lang="fr-CA" dirty="0"/>
              <a:t>Faire vivre l’impact d’Entraide auprès de votre personnel</a:t>
            </a:r>
          </a:p>
          <a:p>
            <a:pPr marL="457200" indent="-457200" fontAlgn="t">
              <a:buFont typeface="Arial" panose="020B0604020202020204" pitchFamily="34" charset="0"/>
              <a:buChar char="•"/>
            </a:pPr>
            <a:r>
              <a:rPr lang="fr-CA" dirty="0"/>
              <a:t>Promouvoir la retenue à la source</a:t>
            </a:r>
            <a:endParaRPr lang="fr-CA" dirty="0">
              <a:highlight>
                <a:srgbClr val="FFFF00"/>
              </a:highlight>
            </a:endParaRPr>
          </a:p>
          <a:p>
            <a:pPr marL="457200" indent="-457200">
              <a:buFont typeface="Arial" panose="020B0604020202020204" pitchFamily="34" charset="0"/>
              <a:buChar char="•"/>
            </a:pPr>
            <a:endParaRPr lang="fr-CA" dirty="0"/>
          </a:p>
        </p:txBody>
      </p:sp>
      <p:pic>
        <p:nvPicPr>
          <p:cNvPr id="4" name="Picture 2" descr="http://www.entraide.gouv.qc.ca/artisans/publications/pdf/Croix-Rouge-QC_circulaire.png">
            <a:extLst>
              <a:ext uri="{FF2B5EF4-FFF2-40B4-BE49-F238E27FC236}">
                <a16:creationId xmlns:a16="http://schemas.microsoft.com/office/drawing/2014/main" id="{5AF77492-26DD-EA67-3E3B-B5881479AC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45675" y="2157510"/>
            <a:ext cx="1787093" cy="178709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Police, Graphique, graphisme, texte&#10;&#10;Le contenu généré par l’IA peut être incorrect.">
            <a:extLst>
              <a:ext uri="{FF2B5EF4-FFF2-40B4-BE49-F238E27FC236}">
                <a16:creationId xmlns:a16="http://schemas.microsoft.com/office/drawing/2014/main" id="{C372D417-AADE-F9C7-E6AC-30D11A601A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7929" y="2873767"/>
            <a:ext cx="3987244" cy="686448"/>
          </a:xfrm>
          <a:prstGeom prst="rect">
            <a:avLst/>
          </a:prstGeom>
        </p:spPr>
      </p:pic>
      <p:pic>
        <p:nvPicPr>
          <p:cNvPr id="6" name="Picture 4" descr="http://www.entraide.gouv.qc.ca/artisans/images/logos/logo_centraide.png">
            <a:extLst>
              <a:ext uri="{FF2B5EF4-FFF2-40B4-BE49-F238E27FC236}">
                <a16:creationId xmlns:a16="http://schemas.microsoft.com/office/drawing/2014/main" id="{6F6E39E3-ED84-4CF8-2033-52E9E968ED1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51030" y="2322054"/>
            <a:ext cx="1787092" cy="1392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325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DA8EA4-8A72-789F-537F-1912B1F32FE7}"/>
              </a:ext>
            </a:extLst>
          </p:cNvPr>
          <p:cNvSpPr>
            <a:spLocks noGrp="1"/>
          </p:cNvSpPr>
          <p:nvPr>
            <p:ph type="title"/>
          </p:nvPr>
        </p:nvSpPr>
        <p:spPr/>
        <p:txBody>
          <a:bodyPr>
            <a:normAutofit fontScale="90000"/>
          </a:bodyPr>
          <a:lstStyle/>
          <a:p>
            <a:r>
              <a:rPr lang="fr-CA" dirty="0"/>
              <a:t>RESSOURCES À VOTRE DISPOSITION</a:t>
            </a:r>
          </a:p>
        </p:txBody>
      </p:sp>
      <p:sp>
        <p:nvSpPr>
          <p:cNvPr id="3" name="Espace réservé du texte 2">
            <a:extLst>
              <a:ext uri="{FF2B5EF4-FFF2-40B4-BE49-F238E27FC236}">
                <a16:creationId xmlns:a16="http://schemas.microsoft.com/office/drawing/2014/main" id="{6C3C69AC-B3F3-3918-D9E3-90C434A5EF09}"/>
              </a:ext>
            </a:extLst>
          </p:cNvPr>
          <p:cNvSpPr>
            <a:spLocks noGrp="1"/>
          </p:cNvSpPr>
          <p:nvPr>
            <p:ph type="body" idx="1"/>
          </p:nvPr>
        </p:nvSpPr>
        <p:spPr/>
        <p:txBody>
          <a:bodyPr/>
          <a:lstStyle/>
          <a:p>
            <a:pPr algn="ctr"/>
            <a:r>
              <a:rPr lang="fr-CA" dirty="0"/>
              <a:t>COMMUNICATIONS AUX ARTISANS</a:t>
            </a:r>
          </a:p>
        </p:txBody>
      </p:sp>
      <p:sp>
        <p:nvSpPr>
          <p:cNvPr id="5" name="Espace réservé du texte 4">
            <a:extLst>
              <a:ext uri="{FF2B5EF4-FFF2-40B4-BE49-F238E27FC236}">
                <a16:creationId xmlns:a16="http://schemas.microsoft.com/office/drawing/2014/main" id="{3A16AC2A-51D1-50A2-ED49-255C6793CD7F}"/>
              </a:ext>
            </a:extLst>
          </p:cNvPr>
          <p:cNvSpPr>
            <a:spLocks noGrp="1"/>
          </p:cNvSpPr>
          <p:nvPr>
            <p:ph type="body" sz="quarter" idx="3"/>
          </p:nvPr>
        </p:nvSpPr>
        <p:spPr/>
        <p:txBody>
          <a:bodyPr/>
          <a:lstStyle/>
          <a:p>
            <a:pPr algn="ctr"/>
            <a:r>
              <a:rPr lang="fr-CA" dirty="0"/>
              <a:t>SITE WEB D’ENTRAIDE</a:t>
            </a:r>
          </a:p>
        </p:txBody>
      </p:sp>
      <p:pic>
        <p:nvPicPr>
          <p:cNvPr id="12" name="Espace réservé du contenu 11">
            <a:hlinkClick r:id="rId4"/>
            <a:extLst>
              <a:ext uri="{FF2B5EF4-FFF2-40B4-BE49-F238E27FC236}">
                <a16:creationId xmlns:a16="http://schemas.microsoft.com/office/drawing/2014/main" id="{C953195E-740A-0396-AC49-280DF7C06909}"/>
              </a:ext>
            </a:extLst>
          </p:cNvPr>
          <p:cNvPicPr>
            <a:picLocks noGrp="1" noChangeAspect="1"/>
          </p:cNvPicPr>
          <p:nvPr>
            <p:ph sz="half" idx="13"/>
          </p:nvPr>
        </p:nvPicPr>
        <p:blipFill>
          <a:blip r:embed="rId5"/>
          <a:stretch>
            <a:fillRect/>
          </a:stretch>
        </p:blipFill>
        <p:spPr>
          <a:xfrm>
            <a:off x="6917501" y="2429795"/>
            <a:ext cx="3730376" cy="3459936"/>
          </a:xfrm>
          <a:prstGeom prst="rect">
            <a:avLst/>
          </a:prstGeom>
        </p:spPr>
      </p:pic>
      <p:pic>
        <p:nvPicPr>
          <p:cNvPr id="18" name="Espace réservé du contenu 17">
            <a:extLst>
              <a:ext uri="{FF2B5EF4-FFF2-40B4-BE49-F238E27FC236}">
                <a16:creationId xmlns:a16="http://schemas.microsoft.com/office/drawing/2014/main" id="{88F32E65-AE54-7D21-B36C-059B694E34CD}"/>
              </a:ext>
            </a:extLst>
          </p:cNvPr>
          <p:cNvPicPr>
            <a:picLocks noGrp="1" noChangeAspect="1"/>
          </p:cNvPicPr>
          <p:nvPr>
            <p:ph sz="half" idx="2"/>
          </p:nvPr>
        </p:nvPicPr>
        <p:blipFill>
          <a:blip r:embed="rId6"/>
          <a:stretch>
            <a:fillRect/>
          </a:stretch>
        </p:blipFill>
        <p:spPr>
          <a:xfrm>
            <a:off x="1814247" y="2264254"/>
            <a:ext cx="3576903" cy="3705601"/>
          </a:xfrm>
          <a:prstGeom prst="rect">
            <a:avLst/>
          </a:prstGeom>
        </p:spPr>
      </p:pic>
      <p:sp>
        <p:nvSpPr>
          <p:cNvPr id="8" name="Rectangle 7">
            <a:extLst>
              <a:ext uri="{FF2B5EF4-FFF2-40B4-BE49-F238E27FC236}">
                <a16:creationId xmlns:a16="http://schemas.microsoft.com/office/drawing/2014/main" id="{9850C209-88CA-F876-8207-C00A7ACDED1E}"/>
              </a:ext>
            </a:extLst>
          </p:cNvPr>
          <p:cNvSpPr/>
          <p:nvPr/>
        </p:nvSpPr>
        <p:spPr>
          <a:xfrm>
            <a:off x="5884041" y="5969855"/>
            <a:ext cx="5797295" cy="261610"/>
          </a:xfrm>
          <a:prstGeom prst="rect">
            <a:avLst/>
          </a:prstGeom>
          <a:noFill/>
        </p:spPr>
        <p:txBody>
          <a:bodyPr wrap="square" lIns="91440" tIns="45720" rIns="91440" bIns="45720">
            <a:spAutoFit/>
          </a:bodyPr>
          <a:lstStyle/>
          <a:p>
            <a:pPr algn="ctr"/>
            <a:r>
              <a:rPr lang="fr-FR" sz="1100" b="0" cap="none" spc="0" dirty="0">
                <a:ln w="0"/>
                <a:solidFill>
                  <a:schemeClr val="accent1"/>
                </a:solidFill>
              </a:rPr>
              <a:t>Le site Web d’Entraide sera prochainement hébergé sur Québec.ca.</a:t>
            </a:r>
          </a:p>
        </p:txBody>
      </p:sp>
    </p:spTree>
    <p:extLst>
      <p:ext uri="{BB962C8B-B14F-4D97-AF65-F5344CB8AC3E}">
        <p14:creationId xmlns:p14="http://schemas.microsoft.com/office/powerpoint/2010/main" val="70261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678FE-DFBD-4E43-5E90-1DAD41BB26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C9AF0C-F886-8795-23E8-4FBB8CF25E84}"/>
              </a:ext>
            </a:extLst>
          </p:cNvPr>
          <p:cNvSpPr>
            <a:spLocks noGrp="1"/>
          </p:cNvSpPr>
          <p:nvPr>
            <p:ph type="title"/>
          </p:nvPr>
        </p:nvSpPr>
        <p:spPr/>
        <p:txBody>
          <a:bodyPr>
            <a:normAutofit fontScale="90000"/>
          </a:bodyPr>
          <a:lstStyle/>
          <a:p>
            <a:r>
              <a:rPr lang="fr-CA" dirty="0"/>
              <a:t>ACTIVITÉS VIRTUELLES </a:t>
            </a:r>
          </a:p>
        </p:txBody>
      </p:sp>
      <p:sp>
        <p:nvSpPr>
          <p:cNvPr id="3" name="Espace réservé du texte 2">
            <a:extLst>
              <a:ext uri="{FF2B5EF4-FFF2-40B4-BE49-F238E27FC236}">
                <a16:creationId xmlns:a16="http://schemas.microsoft.com/office/drawing/2014/main" id="{F64F98A7-5619-5F38-BB07-2AFB6A1BDE29}"/>
              </a:ext>
            </a:extLst>
          </p:cNvPr>
          <p:cNvSpPr>
            <a:spLocks noGrp="1"/>
          </p:cNvSpPr>
          <p:nvPr>
            <p:ph type="body" idx="1"/>
          </p:nvPr>
        </p:nvSpPr>
        <p:spPr/>
        <p:txBody>
          <a:bodyPr/>
          <a:lstStyle/>
          <a:p>
            <a:pPr marL="457200" indent="-457200">
              <a:buFont typeface="Arial" panose="020B0604020202020204" pitchFamily="34" charset="0"/>
              <a:buChar char="•"/>
            </a:pPr>
            <a:r>
              <a:rPr lang="fr-CA" dirty="0"/>
              <a:t>Rendez-vous complémentaires pour vous informer, vous outiller et vous inspirer!</a:t>
            </a:r>
          </a:p>
          <a:p>
            <a:pPr marL="457200" indent="-457200">
              <a:buFont typeface="Arial" panose="020B0604020202020204" pitchFamily="34" charset="0"/>
              <a:buChar char="•"/>
            </a:pPr>
            <a:r>
              <a:rPr lang="fr-CA" dirty="0"/>
              <a:t>Formations et démonstration de la plateforme Donna offertes à plusieurs reprises en août, septembre et décembre.</a:t>
            </a:r>
          </a:p>
        </p:txBody>
      </p:sp>
      <p:pic>
        <p:nvPicPr>
          <p:cNvPr id="5" name="Image 4">
            <a:extLst>
              <a:ext uri="{FF2B5EF4-FFF2-40B4-BE49-F238E27FC236}">
                <a16:creationId xmlns:a16="http://schemas.microsoft.com/office/drawing/2014/main" id="{953B21CA-D9AD-0AE5-1B7B-DE3524F7B093}"/>
              </a:ext>
            </a:extLst>
          </p:cNvPr>
          <p:cNvPicPr>
            <a:picLocks noChangeAspect="1"/>
          </p:cNvPicPr>
          <p:nvPr/>
        </p:nvPicPr>
        <p:blipFill>
          <a:blip r:embed="rId3"/>
          <a:stretch>
            <a:fillRect/>
          </a:stretch>
        </p:blipFill>
        <p:spPr>
          <a:xfrm>
            <a:off x="6992147" y="3788230"/>
            <a:ext cx="4149660" cy="2482650"/>
          </a:xfrm>
          <a:prstGeom prst="rect">
            <a:avLst/>
          </a:prstGeom>
        </p:spPr>
      </p:pic>
    </p:spTree>
    <p:extLst>
      <p:ext uri="{BB962C8B-B14F-4D97-AF65-F5344CB8AC3E}">
        <p14:creationId xmlns:p14="http://schemas.microsoft.com/office/powerpoint/2010/main" val="3662849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BFBA9-DFAD-899B-765B-DE88EB3F54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6649A9-06AE-FFE6-2F2C-3B49FD5B8C52}"/>
              </a:ext>
            </a:extLst>
          </p:cNvPr>
          <p:cNvSpPr>
            <a:spLocks noGrp="1"/>
          </p:cNvSpPr>
          <p:nvPr>
            <p:ph type="title"/>
          </p:nvPr>
        </p:nvSpPr>
        <p:spPr/>
        <p:txBody>
          <a:bodyPr>
            <a:normAutofit fontScale="90000"/>
          </a:bodyPr>
          <a:lstStyle/>
          <a:p>
            <a:r>
              <a:rPr lang="fr-CA" dirty="0"/>
              <a:t>GRANDES ÉTAPES DE LA CAMPAGNE</a:t>
            </a:r>
          </a:p>
        </p:txBody>
      </p:sp>
      <p:sp>
        <p:nvSpPr>
          <p:cNvPr id="3" name="Espace réservé du texte 2">
            <a:extLst>
              <a:ext uri="{FF2B5EF4-FFF2-40B4-BE49-F238E27FC236}">
                <a16:creationId xmlns:a16="http://schemas.microsoft.com/office/drawing/2014/main" id="{B31AF1D0-D491-7E42-C38E-2EFF78E26AD2}"/>
              </a:ext>
            </a:extLst>
          </p:cNvPr>
          <p:cNvSpPr>
            <a:spLocks noGrp="1"/>
          </p:cNvSpPr>
          <p:nvPr>
            <p:ph type="body" idx="1"/>
          </p:nvPr>
        </p:nvSpPr>
        <p:spPr/>
        <p:txBody>
          <a:bodyPr/>
          <a:lstStyle/>
          <a:p>
            <a:pPr marL="514350" indent="-514350">
              <a:buClr>
                <a:schemeClr val="accent2"/>
              </a:buClr>
              <a:buSzPct val="140000"/>
              <a:buFont typeface="+mj-lt"/>
              <a:buAutoNum type="arabicPeriod"/>
            </a:pPr>
            <a:r>
              <a:rPr lang="fr-CA" b="1" dirty="0"/>
              <a:t>Préparatifs et démarrage </a:t>
            </a:r>
            <a:r>
              <a:rPr lang="fr-CA" b="1" dirty="0">
                <a:solidFill>
                  <a:schemeClr val="accent2"/>
                </a:solidFill>
              </a:rPr>
              <a:t>(mai à août)</a:t>
            </a:r>
          </a:p>
          <a:p>
            <a:pPr marL="514350" indent="-514350">
              <a:buClr>
                <a:schemeClr val="accent2"/>
              </a:buClr>
              <a:buSzPct val="140000"/>
              <a:buFont typeface="+mj-lt"/>
              <a:buAutoNum type="arabicPeriod"/>
            </a:pPr>
            <a:r>
              <a:rPr lang="fr-CA" b="1" dirty="0"/>
              <a:t>Lancement, promotion et mobilisation </a:t>
            </a:r>
            <a:r>
              <a:rPr lang="fr-CA" b="1" dirty="0">
                <a:solidFill>
                  <a:schemeClr val="accent2"/>
                </a:solidFill>
              </a:rPr>
              <a:t>(septembre à novembre)</a:t>
            </a:r>
          </a:p>
          <a:p>
            <a:pPr marL="514350" indent="-514350">
              <a:buClr>
                <a:schemeClr val="accent2"/>
              </a:buClr>
              <a:buSzPct val="140000"/>
              <a:buFont typeface="+mj-lt"/>
              <a:buAutoNum type="arabicPeriod"/>
            </a:pPr>
            <a:r>
              <a:rPr lang="fr-CA" dirty="0"/>
              <a:t>Bilan, dévoilement et reconnaissance </a:t>
            </a:r>
            <a:r>
              <a:rPr lang="fr-CA" dirty="0">
                <a:solidFill>
                  <a:schemeClr val="accent2"/>
                </a:solidFill>
              </a:rPr>
              <a:t>(décembre à avril)</a:t>
            </a:r>
          </a:p>
        </p:txBody>
      </p:sp>
      <p:pic>
        <p:nvPicPr>
          <p:cNvPr id="5" name="Image 4">
            <a:extLst>
              <a:ext uri="{FF2B5EF4-FFF2-40B4-BE49-F238E27FC236}">
                <a16:creationId xmlns:a16="http://schemas.microsoft.com/office/drawing/2014/main" id="{E07B6AF8-88B2-BEBF-EE20-2688B9B39419}"/>
              </a:ext>
            </a:extLst>
          </p:cNvPr>
          <p:cNvPicPr>
            <a:picLocks noChangeAspect="1"/>
          </p:cNvPicPr>
          <p:nvPr/>
        </p:nvPicPr>
        <p:blipFill>
          <a:blip r:embed="rId3"/>
          <a:srcRect t="-1" b="41757"/>
          <a:stretch>
            <a:fillRect/>
          </a:stretch>
        </p:blipFill>
        <p:spPr>
          <a:xfrm>
            <a:off x="8023105" y="3534698"/>
            <a:ext cx="2912349" cy="2807208"/>
          </a:xfrm>
          <a:prstGeom prst="rect">
            <a:avLst/>
          </a:prstGeom>
        </p:spPr>
      </p:pic>
    </p:spTree>
    <p:extLst>
      <p:ext uri="{BB962C8B-B14F-4D97-AF65-F5344CB8AC3E}">
        <p14:creationId xmlns:p14="http://schemas.microsoft.com/office/powerpoint/2010/main" val="1838890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A6974-6AE0-8FBB-E472-65E3824FBB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9FE2F1-4BF3-0E44-7CF4-828ED17E3529}"/>
              </a:ext>
            </a:extLst>
          </p:cNvPr>
          <p:cNvSpPr>
            <a:spLocks noGrp="1"/>
          </p:cNvSpPr>
          <p:nvPr>
            <p:ph type="title"/>
          </p:nvPr>
        </p:nvSpPr>
        <p:spPr/>
        <p:txBody>
          <a:bodyPr>
            <a:normAutofit fontScale="90000"/>
          </a:bodyPr>
          <a:lstStyle/>
          <a:p>
            <a:r>
              <a:rPr lang="fr-CA" dirty="0"/>
              <a:t>PRÉPARATIFS ET DÉMARRAGE</a:t>
            </a:r>
          </a:p>
        </p:txBody>
      </p:sp>
      <p:sp>
        <p:nvSpPr>
          <p:cNvPr id="3" name="Espace réservé du texte 2">
            <a:extLst>
              <a:ext uri="{FF2B5EF4-FFF2-40B4-BE49-F238E27FC236}">
                <a16:creationId xmlns:a16="http://schemas.microsoft.com/office/drawing/2014/main" id="{C82491CA-239B-FB43-9C5D-4B0A98754B94}"/>
              </a:ext>
            </a:extLst>
          </p:cNvPr>
          <p:cNvSpPr>
            <a:spLocks noGrp="1"/>
          </p:cNvSpPr>
          <p:nvPr>
            <p:ph type="body" idx="1"/>
          </p:nvPr>
        </p:nvSpPr>
        <p:spPr/>
        <p:txBody>
          <a:bodyPr>
            <a:normAutofit/>
          </a:bodyPr>
          <a:lstStyle/>
          <a:p>
            <a:pPr marL="457200" indent="-457200">
              <a:buFont typeface="Arial" panose="020B0604020202020204" pitchFamily="34" charset="0"/>
              <a:buChar char="•"/>
            </a:pPr>
            <a:endParaRPr lang="fr-CA" dirty="0"/>
          </a:p>
          <a:p>
            <a:pPr marL="457200" indent="-457200">
              <a:buFont typeface="Arial" panose="020B0604020202020204" pitchFamily="34" charset="0"/>
              <a:buChar char="•"/>
            </a:pPr>
            <a:r>
              <a:rPr lang="fr-CA" dirty="0"/>
              <a:t>Former le comité de campagne.</a:t>
            </a:r>
          </a:p>
          <a:p>
            <a:pPr marL="457200" indent="-457200">
              <a:buFont typeface="Arial" panose="020B0604020202020204" pitchFamily="34" charset="0"/>
              <a:buChar char="•"/>
            </a:pPr>
            <a:r>
              <a:rPr lang="fr-CA" dirty="0"/>
              <a:t>Recruter les mobilisatrices et mobilisateurs. </a:t>
            </a:r>
          </a:p>
          <a:p>
            <a:pPr marL="457200" indent="-457200">
              <a:buFont typeface="Arial" panose="020B0604020202020204" pitchFamily="34" charset="0"/>
              <a:buChar char="•"/>
            </a:pPr>
            <a:r>
              <a:rPr lang="fr-CA" dirty="0"/>
              <a:t>Établir une structure de mobilisation pour l’organisation.</a:t>
            </a:r>
          </a:p>
          <a:p>
            <a:pPr marL="457200" indent="-457200">
              <a:buFont typeface="Arial" panose="020B0604020202020204" pitchFamily="34" charset="0"/>
              <a:buChar char="•"/>
            </a:pPr>
            <a:r>
              <a:rPr lang="fr-CA" dirty="0"/>
              <a:t>Élaborer une stratégie de mobilisation.</a:t>
            </a:r>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p:txBody>
      </p:sp>
      <p:sp>
        <p:nvSpPr>
          <p:cNvPr id="5" name="ZoneTexte 4">
            <a:extLst>
              <a:ext uri="{FF2B5EF4-FFF2-40B4-BE49-F238E27FC236}">
                <a16:creationId xmlns:a16="http://schemas.microsoft.com/office/drawing/2014/main" id="{F7B00F31-3D75-13F6-E33B-010377625FAE}"/>
              </a:ext>
            </a:extLst>
          </p:cNvPr>
          <p:cNvSpPr txBox="1"/>
          <p:nvPr/>
        </p:nvSpPr>
        <p:spPr>
          <a:xfrm>
            <a:off x="831850" y="1162353"/>
            <a:ext cx="2968254" cy="461665"/>
          </a:xfrm>
          <a:prstGeom prst="rect">
            <a:avLst/>
          </a:prstGeom>
          <a:noFill/>
        </p:spPr>
        <p:txBody>
          <a:bodyPr wrap="square">
            <a:spAutoFit/>
          </a:bodyPr>
          <a:lstStyle/>
          <a:p>
            <a:r>
              <a:rPr lang="fr-CA" sz="2400" b="1" dirty="0">
                <a:solidFill>
                  <a:schemeClr val="accent2"/>
                </a:solidFill>
              </a:rPr>
              <a:t>(MAI À AOÛT)</a:t>
            </a:r>
          </a:p>
        </p:txBody>
      </p:sp>
    </p:spTree>
    <p:extLst>
      <p:ext uri="{BB962C8B-B14F-4D97-AF65-F5344CB8AC3E}">
        <p14:creationId xmlns:p14="http://schemas.microsoft.com/office/powerpoint/2010/main" val="2631491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90B4A-9B81-1213-A8E8-CD93A4F2A7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1E2523-F30F-C326-1077-9BA1864ED05B}"/>
              </a:ext>
            </a:extLst>
          </p:cNvPr>
          <p:cNvSpPr>
            <a:spLocks noGrp="1"/>
          </p:cNvSpPr>
          <p:nvPr>
            <p:ph type="title"/>
          </p:nvPr>
        </p:nvSpPr>
        <p:spPr/>
        <p:txBody>
          <a:bodyPr>
            <a:normAutofit fontScale="90000"/>
          </a:bodyPr>
          <a:lstStyle/>
          <a:p>
            <a:r>
              <a:rPr lang="fr-CA" dirty="0"/>
              <a:t>PRÉPARATIFS ET DÉMARRAGE</a:t>
            </a:r>
          </a:p>
        </p:txBody>
      </p:sp>
      <p:sp>
        <p:nvSpPr>
          <p:cNvPr id="3" name="Espace réservé du texte 2">
            <a:extLst>
              <a:ext uri="{FF2B5EF4-FFF2-40B4-BE49-F238E27FC236}">
                <a16:creationId xmlns:a16="http://schemas.microsoft.com/office/drawing/2014/main" id="{552042AE-7848-2F67-90D2-E1CA237AB97F}"/>
              </a:ext>
            </a:extLst>
          </p:cNvPr>
          <p:cNvSpPr>
            <a:spLocks noGrp="1"/>
          </p:cNvSpPr>
          <p:nvPr>
            <p:ph type="body" idx="1"/>
          </p:nvPr>
        </p:nvSpPr>
        <p:spPr/>
        <p:txBody>
          <a:bodyPr>
            <a:normAutofit/>
          </a:bodyPr>
          <a:lstStyle/>
          <a:p>
            <a:pPr marL="457200" indent="-457200">
              <a:buFont typeface="Arial" panose="020B0604020202020204" pitchFamily="34" charset="0"/>
              <a:buChar char="•"/>
            </a:pPr>
            <a:endParaRPr lang="fr-CA" dirty="0"/>
          </a:p>
          <a:p>
            <a:pPr marL="457200" indent="-457200">
              <a:buFont typeface="Arial" panose="020B0604020202020204" pitchFamily="34" charset="0"/>
              <a:buChar char="•"/>
            </a:pPr>
            <a:r>
              <a:rPr lang="fr-CA" dirty="0"/>
              <a:t>Élaborer un plan de campagne et un plan de communication.</a:t>
            </a:r>
          </a:p>
          <a:p>
            <a:pPr marL="457200" indent="-457200">
              <a:buFont typeface="Arial" panose="020B0604020202020204" pitchFamily="34" charset="0"/>
              <a:buChar char="•"/>
            </a:pPr>
            <a:r>
              <a:rPr lang="fr-CA" dirty="0"/>
              <a:t>S’inscrire et assister aux séances virtuelles.</a:t>
            </a:r>
          </a:p>
          <a:p>
            <a:pPr marL="457200" indent="-457200">
              <a:buFont typeface="Arial" panose="020B0604020202020204" pitchFamily="34" charset="0"/>
              <a:buChar char="•"/>
            </a:pPr>
            <a:r>
              <a:rPr lang="fr-CA" dirty="0"/>
              <a:t>Commander le matériel promotionnel.</a:t>
            </a:r>
          </a:p>
          <a:p>
            <a:pPr marL="457200" indent="-457200">
              <a:buFont typeface="Arial" panose="020B0604020202020204" pitchFamily="34" charset="0"/>
              <a:buChar char="•"/>
            </a:pPr>
            <a:r>
              <a:rPr lang="fr-CA" dirty="0"/>
              <a:t>Conserver précieusement et de façon sécuritaire les informations de connexion transmises par le Secrétariat Entraide. </a:t>
            </a:r>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a:p>
            <a:pPr marL="457200" indent="-457200">
              <a:buFont typeface="Arial" panose="020B0604020202020204" pitchFamily="34" charset="0"/>
              <a:buChar char="•"/>
            </a:pPr>
            <a:endParaRPr lang="fr-CA" dirty="0"/>
          </a:p>
        </p:txBody>
      </p:sp>
      <p:sp>
        <p:nvSpPr>
          <p:cNvPr id="5" name="ZoneTexte 4">
            <a:extLst>
              <a:ext uri="{FF2B5EF4-FFF2-40B4-BE49-F238E27FC236}">
                <a16:creationId xmlns:a16="http://schemas.microsoft.com/office/drawing/2014/main" id="{427959C6-8A05-3542-ACC3-86AA150FC7A9}"/>
              </a:ext>
            </a:extLst>
          </p:cNvPr>
          <p:cNvSpPr txBox="1"/>
          <p:nvPr/>
        </p:nvSpPr>
        <p:spPr>
          <a:xfrm>
            <a:off x="831850" y="1162353"/>
            <a:ext cx="2968254" cy="461665"/>
          </a:xfrm>
          <a:prstGeom prst="rect">
            <a:avLst/>
          </a:prstGeom>
          <a:noFill/>
        </p:spPr>
        <p:txBody>
          <a:bodyPr wrap="square">
            <a:spAutoFit/>
          </a:bodyPr>
          <a:lstStyle/>
          <a:p>
            <a:r>
              <a:rPr lang="fr-CA" sz="2400" b="1" dirty="0">
                <a:solidFill>
                  <a:schemeClr val="accent2"/>
                </a:solidFill>
              </a:rPr>
              <a:t>(MAI À AOÛT)</a:t>
            </a:r>
          </a:p>
        </p:txBody>
      </p:sp>
    </p:spTree>
    <p:extLst>
      <p:ext uri="{BB962C8B-B14F-4D97-AF65-F5344CB8AC3E}">
        <p14:creationId xmlns:p14="http://schemas.microsoft.com/office/powerpoint/2010/main" val="3052354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380B3-A001-C428-F2A9-B6BB4A23B9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B62CD7-BEE8-6D2A-3ADE-B374282B6AC1}"/>
              </a:ext>
            </a:extLst>
          </p:cNvPr>
          <p:cNvSpPr>
            <a:spLocks noGrp="1"/>
          </p:cNvSpPr>
          <p:nvPr>
            <p:ph type="title"/>
          </p:nvPr>
        </p:nvSpPr>
        <p:spPr/>
        <p:txBody>
          <a:bodyPr>
            <a:normAutofit fontScale="90000"/>
          </a:bodyPr>
          <a:lstStyle/>
          <a:p>
            <a:r>
              <a:rPr lang="fr-CA" dirty="0"/>
              <a:t>LANCEMENT, PROMOTION ET MOBILISATION</a:t>
            </a:r>
          </a:p>
        </p:txBody>
      </p:sp>
      <p:sp>
        <p:nvSpPr>
          <p:cNvPr id="3" name="Espace réservé du texte 2">
            <a:extLst>
              <a:ext uri="{FF2B5EF4-FFF2-40B4-BE49-F238E27FC236}">
                <a16:creationId xmlns:a16="http://schemas.microsoft.com/office/drawing/2014/main" id="{9F985E4A-34EA-0E70-AA9F-AEB1CFBDBCAA}"/>
              </a:ext>
            </a:extLst>
          </p:cNvPr>
          <p:cNvSpPr>
            <a:spLocks noGrp="1"/>
          </p:cNvSpPr>
          <p:nvPr>
            <p:ph type="body" idx="1"/>
          </p:nvPr>
        </p:nvSpPr>
        <p:spPr/>
        <p:txBody>
          <a:bodyPr>
            <a:normAutofit/>
          </a:bodyPr>
          <a:lstStyle/>
          <a:p>
            <a:pPr marL="457200" indent="-457200">
              <a:buFont typeface="Arial" panose="020B0604020202020204" pitchFamily="34" charset="0"/>
              <a:buChar char="•"/>
            </a:pPr>
            <a:endParaRPr lang="fr-CA" dirty="0"/>
          </a:p>
          <a:p>
            <a:pPr marL="457200" indent="-457200">
              <a:buFont typeface="Arial" panose="020B0604020202020204" pitchFamily="34" charset="0"/>
              <a:buChar char="•"/>
            </a:pPr>
            <a:r>
              <a:rPr lang="fr-CA" dirty="0"/>
              <a:t>Déterminer votre objectif de campagne.</a:t>
            </a:r>
          </a:p>
          <a:p>
            <a:pPr marL="457200" indent="-457200">
              <a:buFont typeface="Arial" panose="020B0604020202020204" pitchFamily="34" charset="0"/>
              <a:buChar char="•"/>
            </a:pPr>
            <a:r>
              <a:rPr lang="fr-CA" dirty="0"/>
              <a:t>Rencontrer votre équipe de campagne pour vous assurer qu’elle est prête et motivée à faire campagne.</a:t>
            </a:r>
          </a:p>
          <a:p>
            <a:pPr marL="457200" indent="-457200">
              <a:buFont typeface="Arial" panose="020B0604020202020204" pitchFamily="34" charset="0"/>
              <a:buChar char="•"/>
            </a:pPr>
            <a:r>
              <a:rPr lang="fr-CA" dirty="0"/>
              <a:t>Faire la promotion de la campagne et des activités à venir.</a:t>
            </a:r>
          </a:p>
          <a:p>
            <a:pPr marL="457200" indent="-457200">
              <a:buFont typeface="Arial" panose="020B0604020202020204" pitchFamily="34" charset="0"/>
              <a:buChar char="•"/>
            </a:pPr>
            <a:endParaRPr lang="fr-CA" dirty="0"/>
          </a:p>
        </p:txBody>
      </p:sp>
      <p:sp>
        <p:nvSpPr>
          <p:cNvPr id="4" name="ZoneTexte 3">
            <a:extLst>
              <a:ext uri="{FF2B5EF4-FFF2-40B4-BE49-F238E27FC236}">
                <a16:creationId xmlns:a16="http://schemas.microsoft.com/office/drawing/2014/main" id="{B6EE2C91-3122-8119-1A2B-52AD6F5150C4}"/>
              </a:ext>
            </a:extLst>
          </p:cNvPr>
          <p:cNvSpPr txBox="1"/>
          <p:nvPr/>
        </p:nvSpPr>
        <p:spPr>
          <a:xfrm>
            <a:off x="831849" y="1162353"/>
            <a:ext cx="4001407" cy="461665"/>
          </a:xfrm>
          <a:prstGeom prst="rect">
            <a:avLst/>
          </a:prstGeom>
          <a:noFill/>
        </p:spPr>
        <p:txBody>
          <a:bodyPr wrap="square">
            <a:spAutoFit/>
          </a:bodyPr>
          <a:lstStyle/>
          <a:p>
            <a:r>
              <a:rPr lang="fr-CA" sz="2400" b="1" dirty="0">
                <a:solidFill>
                  <a:schemeClr val="accent2"/>
                </a:solidFill>
              </a:rPr>
              <a:t>(SEPTEMBRE À NOVEMBRE)</a:t>
            </a:r>
          </a:p>
        </p:txBody>
      </p:sp>
    </p:spTree>
    <p:extLst>
      <p:ext uri="{BB962C8B-B14F-4D97-AF65-F5344CB8AC3E}">
        <p14:creationId xmlns:p14="http://schemas.microsoft.com/office/powerpoint/2010/main" val="17060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A7C2B-BCDA-9F8C-AF8F-E6BE27C39A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5CD51B-574B-B9C5-3A7C-7663880D9874}"/>
              </a:ext>
            </a:extLst>
          </p:cNvPr>
          <p:cNvSpPr>
            <a:spLocks noGrp="1"/>
          </p:cNvSpPr>
          <p:nvPr>
            <p:ph type="title"/>
          </p:nvPr>
        </p:nvSpPr>
        <p:spPr/>
        <p:txBody>
          <a:bodyPr>
            <a:normAutofit fontScale="90000"/>
          </a:bodyPr>
          <a:lstStyle/>
          <a:p>
            <a:r>
              <a:rPr lang="fr-CA" dirty="0"/>
              <a:t>LANCEMENT, PROMOTION ET MOBILISATION</a:t>
            </a:r>
          </a:p>
        </p:txBody>
      </p:sp>
      <p:sp>
        <p:nvSpPr>
          <p:cNvPr id="3" name="Espace réservé du texte 2">
            <a:extLst>
              <a:ext uri="{FF2B5EF4-FFF2-40B4-BE49-F238E27FC236}">
                <a16:creationId xmlns:a16="http://schemas.microsoft.com/office/drawing/2014/main" id="{A079C2B2-22F4-3EEC-ADCF-B04687132CB6}"/>
              </a:ext>
            </a:extLst>
          </p:cNvPr>
          <p:cNvSpPr>
            <a:spLocks noGrp="1"/>
          </p:cNvSpPr>
          <p:nvPr>
            <p:ph type="body" idx="1"/>
          </p:nvPr>
        </p:nvSpPr>
        <p:spPr/>
        <p:txBody>
          <a:bodyPr>
            <a:normAutofit/>
          </a:bodyPr>
          <a:lstStyle/>
          <a:p>
            <a:pPr marL="457200" indent="-457200">
              <a:buFont typeface="Arial" panose="020B0604020202020204" pitchFamily="34" charset="0"/>
              <a:buChar char="•"/>
            </a:pPr>
            <a:endParaRPr lang="fr-CA" dirty="0"/>
          </a:p>
          <a:p>
            <a:pPr marL="457200" indent="-457200">
              <a:buFont typeface="Arial" panose="020B0604020202020204" pitchFamily="34" charset="0"/>
              <a:buChar char="•"/>
            </a:pPr>
            <a:r>
              <a:rPr lang="fr-CA" dirty="0"/>
              <a:t>S’assurer que tout le personnel soit sollicité.</a:t>
            </a:r>
          </a:p>
          <a:p>
            <a:pPr marL="457200" indent="-457200">
              <a:buFont typeface="Arial" panose="020B0604020202020204" pitchFamily="34" charset="0"/>
              <a:buChar char="•"/>
            </a:pPr>
            <a:r>
              <a:rPr lang="fr-CA" dirty="0"/>
              <a:t>Effectuer un suivi de la sollicitation et transmettre un rappel.</a:t>
            </a:r>
          </a:p>
          <a:p>
            <a:pPr marL="457200" indent="-457200">
              <a:buFont typeface="Arial" panose="020B0604020202020204" pitchFamily="34" charset="0"/>
              <a:buChar char="•"/>
            </a:pPr>
            <a:r>
              <a:rPr lang="fr-CA" dirty="0"/>
              <a:t>Effectuer les actions requises dans la plateforme Donna.</a:t>
            </a:r>
          </a:p>
          <a:p>
            <a:pPr marL="457200" indent="-457200">
              <a:buFont typeface="Arial" panose="020B0604020202020204" pitchFamily="34" charset="0"/>
              <a:buChar char="•"/>
            </a:pPr>
            <a:endParaRPr lang="fr-CA" dirty="0"/>
          </a:p>
        </p:txBody>
      </p:sp>
      <p:sp>
        <p:nvSpPr>
          <p:cNvPr id="4" name="ZoneTexte 3">
            <a:extLst>
              <a:ext uri="{FF2B5EF4-FFF2-40B4-BE49-F238E27FC236}">
                <a16:creationId xmlns:a16="http://schemas.microsoft.com/office/drawing/2014/main" id="{606F7F29-0D9F-88F9-0301-97CEC4F36856}"/>
              </a:ext>
            </a:extLst>
          </p:cNvPr>
          <p:cNvSpPr txBox="1"/>
          <p:nvPr/>
        </p:nvSpPr>
        <p:spPr>
          <a:xfrm>
            <a:off x="831849" y="1162353"/>
            <a:ext cx="4001407" cy="461665"/>
          </a:xfrm>
          <a:prstGeom prst="rect">
            <a:avLst/>
          </a:prstGeom>
          <a:noFill/>
        </p:spPr>
        <p:txBody>
          <a:bodyPr wrap="square">
            <a:spAutoFit/>
          </a:bodyPr>
          <a:lstStyle/>
          <a:p>
            <a:r>
              <a:rPr lang="fr-CA" sz="2400" b="1" dirty="0">
                <a:solidFill>
                  <a:schemeClr val="accent2"/>
                </a:solidFill>
              </a:rPr>
              <a:t>(SEPTEMBRE À NOVEMBRE)</a:t>
            </a:r>
          </a:p>
        </p:txBody>
      </p:sp>
    </p:spTree>
    <p:extLst>
      <p:ext uri="{BB962C8B-B14F-4D97-AF65-F5344CB8AC3E}">
        <p14:creationId xmlns:p14="http://schemas.microsoft.com/office/powerpoint/2010/main" val="1692758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Image 2" descr="Une image contenant Police, texte, Graphique, capture d’écran&#10;&#10;Le contenu généré par l’IA peut être incorrect.">
            <a:extLst>
              <a:ext uri="{FF2B5EF4-FFF2-40B4-BE49-F238E27FC236}">
                <a16:creationId xmlns:a16="http://schemas.microsoft.com/office/drawing/2014/main" id="{3D104667-06FE-F70F-80CF-3CA029173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525" y="1544525"/>
            <a:ext cx="3768950" cy="3768950"/>
          </a:xfrm>
          <a:prstGeom prst="rect">
            <a:avLst/>
          </a:prstGeom>
        </p:spPr>
      </p:pic>
    </p:spTree>
    <p:extLst>
      <p:ext uri="{BB962C8B-B14F-4D97-AF65-F5344CB8AC3E}">
        <p14:creationId xmlns:p14="http://schemas.microsoft.com/office/powerpoint/2010/main" val="39813436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7"/>
</p:tagLst>
</file>

<file path=ppt/theme/theme1.xml><?xml version="1.0" encoding="utf-8"?>
<a:theme xmlns:a="http://schemas.openxmlformats.org/drawingml/2006/main" name="Thème Office">
  <a:themeElements>
    <a:clrScheme name="ENTRAIDE">
      <a:dk1>
        <a:srgbClr val="314F6C"/>
      </a:dk1>
      <a:lt1>
        <a:srgbClr val="314F6C"/>
      </a:lt1>
      <a:dk2>
        <a:srgbClr val="314F6C"/>
      </a:dk2>
      <a:lt2>
        <a:srgbClr val="9AC39D"/>
      </a:lt2>
      <a:accent1>
        <a:srgbClr val="314F6C"/>
      </a:accent1>
      <a:accent2>
        <a:srgbClr val="588F84"/>
      </a:accent2>
      <a:accent3>
        <a:srgbClr val="166894"/>
      </a:accent3>
      <a:accent4>
        <a:srgbClr val="9AC39D"/>
      </a:accent4>
      <a:accent5>
        <a:srgbClr val="ECEBB0"/>
      </a:accent5>
      <a:accent6>
        <a:srgbClr val="DDEDE0"/>
      </a:accent6>
      <a:hlink>
        <a:srgbClr val="314F6C"/>
      </a:hlink>
      <a:folHlink>
        <a:srgbClr val="588F84"/>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2837</TotalTime>
  <Words>3620</Words>
  <Application>Microsoft Office PowerPoint</Application>
  <PresentationFormat>Grand écran</PresentationFormat>
  <Paragraphs>266</Paragraphs>
  <Slides>14</Slides>
  <Notes>14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Aptos</vt:lpstr>
      <vt:lpstr>Arial</vt:lpstr>
      <vt:lpstr>Calibri</vt:lpstr>
      <vt:lpstr>Calibri Light</vt:lpstr>
      <vt:lpstr>Garamond</vt:lpstr>
      <vt:lpstr>Thème Office</vt:lpstr>
      <vt:lpstr>FORMATION 1</vt:lpstr>
      <vt:lpstr>CHÈRES ARTISANES, CHERS ARTISANS</vt:lpstr>
      <vt:lpstr>OBJECTIFS DE LA FORMATION</vt:lpstr>
      <vt:lpstr>LA PHILANTHROPIE est un engagement volontaire de ressources pour le bien-être collectif. – Philab  </vt:lpstr>
      <vt:lpstr>ENTRAIDE EN BREF </vt:lpstr>
      <vt:lpstr>GRANDS ORGANISMES BÉNÉFICIAIRES</vt:lpstr>
      <vt:lpstr>RESSOURCES À VOTRE DISPOSITION</vt:lpstr>
      <vt:lpstr>ACTIVITÉS VIRTUELLES </vt:lpstr>
      <vt:lpstr>GRANDES ÉTAPES DE LA CAMPAGNE</vt:lpstr>
      <vt:lpstr>PRÉPARATIFS ET DÉMARRAGE</vt:lpstr>
      <vt:lpstr>PRÉPARATIFS ET DÉMARRAGE</vt:lpstr>
      <vt:lpstr>LANCEMENT, PROMOTION ET MOBILISATION</vt:lpstr>
      <vt:lpstr>LANCEMENT, PROMOTION ET MOBILISATION</vt:lpstr>
      <vt:lpstr>Présentation PowerPoint</vt:lpstr>
    </vt:vector>
  </TitlesOfParts>
  <Company>Ministère du Conseil exécutif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Sandoval, Claudia</dc:creator>
  <cp:lastModifiedBy>Coté, Isabelle (DGSSAC-DSESPP)</cp:lastModifiedBy>
  <cp:revision>83</cp:revision>
  <dcterms:created xsi:type="dcterms:W3CDTF">2019-04-02T14:08:11Z</dcterms:created>
  <dcterms:modified xsi:type="dcterms:W3CDTF">2026-09-18T17:26:54Z</dcterms:modified>
</cp:coreProperties>
</file>