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7"/>
  </p:notesMasterIdLst>
  <p:sldIdLst>
    <p:sldId id="256" r:id="rId5"/>
    <p:sldId id="259" r:id="rId6"/>
    <p:sldId id="298" r:id="rId7"/>
    <p:sldId id="260" r:id="rId8"/>
    <p:sldId id="261" r:id="rId9"/>
    <p:sldId id="302" r:id="rId10"/>
    <p:sldId id="306" r:id="rId11"/>
    <p:sldId id="265" r:id="rId12"/>
    <p:sldId id="304" r:id="rId13"/>
    <p:sldId id="268" r:id="rId14"/>
    <p:sldId id="305" r:id="rId15"/>
    <p:sldId id="300" r:id="rId16"/>
  </p:sldIdLst>
  <p:sldSz cx="18288000" cy="10287000"/>
  <p:notesSz cx="6858000" cy="9144000"/>
  <p:embeddedFontLst>
    <p:embeddedFont>
      <p:font typeface="Inter" panose="020B0604020202020204" charset="0"/>
      <p:regular r:id="rId18"/>
    </p:embeddedFont>
    <p:embeddedFont>
      <p:font typeface="Inter Bold" panose="020B0604020202020204" charset="0"/>
      <p:regular r:id="rId19"/>
      <p:bold r:id="rId20"/>
    </p:embeddedFont>
    <p:embeddedFont>
      <p:font typeface="Lexend" panose="020B0604020202020204" charset="0"/>
      <p:regular r:id="rId21"/>
      <p:bold r:id="rId22"/>
      <p:italic r:id="rId23"/>
      <p:boldItalic r:id="rId24"/>
    </p:embeddedFont>
    <p:embeddedFont>
      <p:font typeface="TT Hoves" panose="02000503030000020004" charset="0"/>
      <p:regular r:id="rId25"/>
      <p:bold r:id="rId26"/>
      <p:italic r:id="rId27"/>
      <p:boldItalic r:id="rId28"/>
    </p:embeddedFont>
  </p:embeddedFontLst>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D5F9205-2559-6C8A-821B-32077E72D86C}" name="Emilia Dumanschi" initials="ED" userId="S-1-5-21-2697218357-81959617-3254978878-2334" providerId="AD"/>
  <p188:author id="{A7666182-E0EF-2E6A-5F1E-0B2CF6F618D7}" name="Jennifer June" initials="" userId="S::jjune@HealthPartners.ca::6afec359-8693-46c2-b335-0e918581fac3" providerId="AD"/>
  <p188:author id="{3740D987-6221-5D18-9666-63FB2AA6B119}" name="Audrey Paquet" initials="AP" userId="S::apaquet@partenairesante.ca::97027531-46af-4c0e-9993-4e8b3291b624" providerId="AD"/>
  <p188:author id="{A292F38B-0630-EB1A-E016-37F37D686E63}" name="Shauna Almas" initials="SA" userId="S::salmas@healthpartners.ca::705022be-1211-4f28-9f68-4ab2d10e3d9e" providerId="AD"/>
  <p188:author id="{0E6A8294-7618-AE42-5180-B4C7C060E2F8}" name="Jennifer June" initials="JJ" userId="S::jjune@healthpartners.ca::6afec359-8693-46c2-b335-0e918581fac3" providerId="AD"/>
  <p188:author id="{FCFC359D-517D-6CD1-0DBE-B2AFFB96827A}" name="Abbey Martin" initials="AM" userId="S::amartin@healthpartners.ca::b6bab16d-34e5-412b-8f11-c1859b00171c" providerId="AD"/>
  <p188:author id="{9D0D05A6-51B1-9820-664F-10D045315BFC}" name="Charlotte Molloy" initials="CM" userId="S::cmolloy@healthpartners.ca::cd341d19-14b2-45eb-9c97-9d4c0472e41a" providerId="AD"/>
  <p188:author id="{25A325ED-4A92-5609-CA9C-EDF50860F062}" name="Emilia Dumanschi" initials="ED" userId="S::edumanschi@partenairesante.ca::1afdad35-5282-4899-ad96-8adb935289d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8C81D1-F06B-FA35-973A-5712CEC79EEE}" v="1" dt="2024-08-22T14:51:38.6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55686" autoAdjust="0"/>
  </p:normalViewPr>
  <p:slideViewPr>
    <p:cSldViewPr snapToGrid="0">
      <p:cViewPr varScale="1">
        <p:scale>
          <a:sx n="45" d="100"/>
          <a:sy n="45" d="100"/>
        </p:scale>
        <p:origin x="444" y="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customXml" Target="../customXml/item3.xml"/><Relationship Id="rId21" Type="http://schemas.openxmlformats.org/officeDocument/2006/relationships/font" Target="fonts/font4.fntdata"/><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font" Target="fonts/font2.fntdata"/><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771DA1-A6C6-46D6-AECB-C7B1F65A1316}" type="datetimeFigureOut">
              <a:rPr lang="en-CA" smtClean="0"/>
              <a:t>2024-08-26</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A902F7-1B8F-4093-9D16-2F615B802063}" type="slidenum">
              <a:rPr lang="en-CA" smtClean="0"/>
              <a:t>‹N°›</a:t>
            </a:fld>
            <a:endParaRPr lang="en-CA"/>
          </a:p>
        </p:txBody>
      </p:sp>
    </p:spTree>
    <p:extLst>
      <p:ext uri="{BB962C8B-B14F-4D97-AF65-F5344CB8AC3E}">
        <p14:creationId xmlns:p14="http://schemas.microsoft.com/office/powerpoint/2010/main" val="2612564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5CA902F7-1B8F-4093-9D16-2F615B802063}" type="slidenum">
              <a:rPr lang="en-CA" smtClean="0"/>
              <a:t>1</a:t>
            </a:fld>
            <a:endParaRPr lang="en-CA"/>
          </a:p>
        </p:txBody>
      </p:sp>
    </p:spTree>
    <p:extLst>
      <p:ext uri="{BB962C8B-B14F-4D97-AF65-F5344CB8AC3E}">
        <p14:creationId xmlns:p14="http://schemas.microsoft.com/office/powerpoint/2010/main" val="30111836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spc="0" dirty="0"/>
          </a:p>
        </p:txBody>
      </p:sp>
      <p:sp>
        <p:nvSpPr>
          <p:cNvPr id="4" name="Slide Number Placeholder 3"/>
          <p:cNvSpPr>
            <a:spLocks noGrp="1"/>
          </p:cNvSpPr>
          <p:nvPr>
            <p:ph type="sldNum" sz="quarter" idx="5"/>
          </p:nvPr>
        </p:nvSpPr>
        <p:spPr/>
        <p:txBody>
          <a:bodyPr/>
          <a:lstStyle/>
          <a:p>
            <a:fld id="{5CA902F7-1B8F-4093-9D16-2F615B802063}" type="slidenum">
              <a:rPr lang="en-CA" smtClean="0"/>
              <a:t>10</a:t>
            </a:fld>
            <a:endParaRPr lang="en-CA"/>
          </a:p>
        </p:txBody>
      </p:sp>
    </p:spTree>
    <p:extLst>
      <p:ext uri="{BB962C8B-B14F-4D97-AF65-F5344CB8AC3E}">
        <p14:creationId xmlns:p14="http://schemas.microsoft.com/office/powerpoint/2010/main" val="40937876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latin typeface="+mn-lt"/>
            </a:endParaRPr>
          </a:p>
        </p:txBody>
      </p:sp>
      <p:sp>
        <p:nvSpPr>
          <p:cNvPr id="4" name="Slide Number Placeholder 3"/>
          <p:cNvSpPr>
            <a:spLocks noGrp="1"/>
          </p:cNvSpPr>
          <p:nvPr>
            <p:ph type="sldNum" sz="quarter" idx="5"/>
          </p:nvPr>
        </p:nvSpPr>
        <p:spPr/>
        <p:txBody>
          <a:bodyPr/>
          <a:lstStyle/>
          <a:p>
            <a:fld id="{5CA902F7-1B8F-4093-9D16-2F615B802063}" type="slidenum">
              <a:rPr lang="en-CA" smtClean="0"/>
              <a:t>11</a:t>
            </a:fld>
            <a:endParaRPr lang="en-CA"/>
          </a:p>
        </p:txBody>
      </p:sp>
    </p:spTree>
    <p:extLst>
      <p:ext uri="{BB962C8B-B14F-4D97-AF65-F5344CB8AC3E}">
        <p14:creationId xmlns:p14="http://schemas.microsoft.com/office/powerpoint/2010/main" val="22834878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18435-2904-E180-DA0A-7F2E6E2DF6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14725C-8464-BCFA-3D6D-55C4386DEF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95174B-E157-779D-26A3-4B0BF292FC2B}"/>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1FADE283-4630-F6B6-8E73-0CFC488DAE7A}"/>
              </a:ext>
            </a:extLst>
          </p:cNvPr>
          <p:cNvSpPr>
            <a:spLocks noGrp="1"/>
          </p:cNvSpPr>
          <p:nvPr>
            <p:ph type="sldNum" sz="quarter" idx="5"/>
          </p:nvPr>
        </p:nvSpPr>
        <p:spPr/>
        <p:txBody>
          <a:bodyPr/>
          <a:lstStyle/>
          <a:p>
            <a:fld id="{5CA902F7-1B8F-4093-9D16-2F615B802063}" type="slidenum">
              <a:rPr lang="en-CA" smtClean="0"/>
              <a:t>12</a:t>
            </a:fld>
            <a:endParaRPr lang="en-CA"/>
          </a:p>
        </p:txBody>
      </p:sp>
    </p:spTree>
    <p:extLst>
      <p:ext uri="{BB962C8B-B14F-4D97-AF65-F5344CB8AC3E}">
        <p14:creationId xmlns:p14="http://schemas.microsoft.com/office/powerpoint/2010/main" val="1020074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5CA902F7-1B8F-4093-9D16-2F615B802063}" type="slidenum">
              <a:rPr lang="en-CA" smtClean="0"/>
              <a:t>2</a:t>
            </a:fld>
            <a:endParaRPr lang="en-CA"/>
          </a:p>
        </p:txBody>
      </p:sp>
    </p:spTree>
    <p:extLst>
      <p:ext uri="{BB962C8B-B14F-4D97-AF65-F5344CB8AC3E}">
        <p14:creationId xmlns:p14="http://schemas.microsoft.com/office/powerpoint/2010/main" val="1510039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0B137-9A23-914F-064E-3B7A757A4E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11E0ED-25FA-CB5F-5976-F39D13BB07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E37391-98D0-7AB5-FC47-8C4F58050086}"/>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2E9DF0D9-182E-5FB7-A806-6F1381920434}"/>
              </a:ext>
            </a:extLst>
          </p:cNvPr>
          <p:cNvSpPr>
            <a:spLocks noGrp="1"/>
          </p:cNvSpPr>
          <p:nvPr>
            <p:ph type="sldNum" sz="quarter" idx="5"/>
          </p:nvPr>
        </p:nvSpPr>
        <p:spPr/>
        <p:txBody>
          <a:bodyPr/>
          <a:lstStyle/>
          <a:p>
            <a:fld id="{5CA902F7-1B8F-4093-9D16-2F615B802063}" type="slidenum">
              <a:rPr lang="en-CA" smtClean="0"/>
              <a:t>3</a:t>
            </a:fld>
            <a:endParaRPr lang="en-CA"/>
          </a:p>
        </p:txBody>
      </p:sp>
    </p:spTree>
    <p:extLst>
      <p:ext uri="{BB962C8B-B14F-4D97-AF65-F5344CB8AC3E}">
        <p14:creationId xmlns:p14="http://schemas.microsoft.com/office/powerpoint/2010/main" val="4245050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Slide Number Placeholder 3"/>
          <p:cNvSpPr>
            <a:spLocks noGrp="1"/>
          </p:cNvSpPr>
          <p:nvPr>
            <p:ph type="sldNum" sz="quarter" idx="5"/>
          </p:nvPr>
        </p:nvSpPr>
        <p:spPr/>
        <p:txBody>
          <a:bodyPr/>
          <a:lstStyle/>
          <a:p>
            <a:fld id="{5CA902F7-1B8F-4093-9D16-2F615B802063}" type="slidenum">
              <a:rPr lang="en-CA" smtClean="0"/>
              <a:t>4</a:t>
            </a:fld>
            <a:endParaRPr lang="en-CA"/>
          </a:p>
        </p:txBody>
      </p:sp>
    </p:spTree>
    <p:extLst>
      <p:ext uri="{BB962C8B-B14F-4D97-AF65-F5344CB8AC3E}">
        <p14:creationId xmlns:p14="http://schemas.microsoft.com/office/powerpoint/2010/main" val="28848157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5CA902F7-1B8F-4093-9D16-2F615B802063}" type="slidenum">
              <a:rPr lang="en-CA" smtClean="0"/>
              <a:t>5</a:t>
            </a:fld>
            <a:endParaRPr lang="en-CA"/>
          </a:p>
        </p:txBody>
      </p:sp>
    </p:spTree>
    <p:extLst>
      <p:ext uri="{BB962C8B-B14F-4D97-AF65-F5344CB8AC3E}">
        <p14:creationId xmlns:p14="http://schemas.microsoft.com/office/powerpoint/2010/main" val="1856142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p:txBody>
      </p:sp>
      <p:sp>
        <p:nvSpPr>
          <p:cNvPr id="4" name="Slide Number Placeholder 3"/>
          <p:cNvSpPr>
            <a:spLocks noGrp="1"/>
          </p:cNvSpPr>
          <p:nvPr>
            <p:ph type="sldNum" sz="quarter" idx="5"/>
          </p:nvPr>
        </p:nvSpPr>
        <p:spPr/>
        <p:txBody>
          <a:bodyPr/>
          <a:lstStyle/>
          <a:p>
            <a:fld id="{5CA902F7-1B8F-4093-9D16-2F615B802063}" type="slidenum">
              <a:rPr lang="en-CA" smtClean="0"/>
              <a:t>6</a:t>
            </a:fld>
            <a:endParaRPr lang="en-CA"/>
          </a:p>
        </p:txBody>
      </p:sp>
    </p:spTree>
    <p:extLst>
      <p:ext uri="{BB962C8B-B14F-4D97-AF65-F5344CB8AC3E}">
        <p14:creationId xmlns:p14="http://schemas.microsoft.com/office/powerpoint/2010/main" val="3414566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p:txBody>
      </p:sp>
      <p:sp>
        <p:nvSpPr>
          <p:cNvPr id="4" name="Slide Number Placeholder 3"/>
          <p:cNvSpPr>
            <a:spLocks noGrp="1"/>
          </p:cNvSpPr>
          <p:nvPr>
            <p:ph type="sldNum" sz="quarter" idx="5"/>
          </p:nvPr>
        </p:nvSpPr>
        <p:spPr/>
        <p:txBody>
          <a:bodyPr/>
          <a:lstStyle/>
          <a:p>
            <a:fld id="{5CA902F7-1B8F-4093-9D16-2F615B802063}" type="slidenum">
              <a:rPr lang="en-CA" smtClean="0"/>
              <a:t>7</a:t>
            </a:fld>
            <a:endParaRPr lang="en-CA"/>
          </a:p>
        </p:txBody>
      </p:sp>
    </p:spTree>
    <p:extLst>
      <p:ext uri="{BB962C8B-B14F-4D97-AF65-F5344CB8AC3E}">
        <p14:creationId xmlns:p14="http://schemas.microsoft.com/office/powerpoint/2010/main" val="782152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5CA902F7-1B8F-4093-9D16-2F615B802063}" type="slidenum">
              <a:rPr lang="en-CA" smtClean="0"/>
              <a:t>8</a:t>
            </a:fld>
            <a:endParaRPr lang="en-CA"/>
          </a:p>
        </p:txBody>
      </p:sp>
    </p:spTree>
    <p:extLst>
      <p:ext uri="{BB962C8B-B14F-4D97-AF65-F5344CB8AC3E}">
        <p14:creationId xmlns:p14="http://schemas.microsoft.com/office/powerpoint/2010/main" val="36859859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5CA902F7-1B8F-4093-9D16-2F615B802063}" type="slidenum">
              <a:rPr lang="en-CA" smtClean="0"/>
              <a:t>9</a:t>
            </a:fld>
            <a:endParaRPr lang="en-CA"/>
          </a:p>
        </p:txBody>
      </p:sp>
    </p:spTree>
    <p:extLst>
      <p:ext uri="{BB962C8B-B14F-4D97-AF65-F5344CB8AC3E}">
        <p14:creationId xmlns:p14="http://schemas.microsoft.com/office/powerpoint/2010/main" val="13211770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12.xml"/><Relationship Id="rId5" Type="http://schemas.openxmlformats.org/officeDocument/2006/relationships/image" Target="../media/image2.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2.png"/><Relationship Id="rId5" Type="http://schemas.microsoft.com/office/2007/relationships/hdphoto" Target="../media/hdphoto2.wdp"/><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3.xml"/><Relationship Id="rId5" Type="http://schemas.openxmlformats.org/officeDocument/2006/relationships/image" Target="../media/image2.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notesSlide" Target="../notesSlides/notesSlide4.xml"/><Relationship Id="rId7" Type="http://schemas.openxmlformats.org/officeDocument/2006/relationships/image" Target="../media/image8.sv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jpeg"/><Relationship Id="rId18" Type="http://schemas.openxmlformats.org/officeDocument/2006/relationships/image" Target="../media/image2.png"/><Relationship Id="rId3" Type="http://schemas.openxmlformats.org/officeDocument/2006/relationships/notesSlide" Target="../notesSlides/notesSlide5.xml"/><Relationship Id="rId21" Type="http://schemas.openxmlformats.org/officeDocument/2006/relationships/image" Target="../media/image26.svg"/><Relationship Id="rId7" Type="http://schemas.openxmlformats.org/officeDocument/2006/relationships/image" Target="../media/image13.png"/><Relationship Id="rId12" Type="http://schemas.openxmlformats.org/officeDocument/2006/relationships/image" Target="../media/image18.png"/><Relationship Id="rId17" Type="http://schemas.openxmlformats.org/officeDocument/2006/relationships/image" Target="../media/image23.png"/><Relationship Id="rId2" Type="http://schemas.openxmlformats.org/officeDocument/2006/relationships/slideLayout" Target="../slideLayouts/slideLayout7.xml"/><Relationship Id="rId16" Type="http://schemas.openxmlformats.org/officeDocument/2006/relationships/image" Target="../media/image22.png"/><Relationship Id="rId20" Type="http://schemas.openxmlformats.org/officeDocument/2006/relationships/image" Target="../media/image25.png"/><Relationship Id="rId1" Type="http://schemas.openxmlformats.org/officeDocument/2006/relationships/tags" Target="../tags/tag6.xml"/><Relationship Id="rId6" Type="http://schemas.openxmlformats.org/officeDocument/2006/relationships/image" Target="../media/image12.png"/><Relationship Id="rId11" Type="http://schemas.openxmlformats.org/officeDocument/2006/relationships/image" Target="../media/image17.jpeg"/><Relationship Id="rId5" Type="http://schemas.openxmlformats.org/officeDocument/2006/relationships/image" Target="../media/image11.png"/><Relationship Id="rId15" Type="http://schemas.openxmlformats.org/officeDocument/2006/relationships/image" Target="../media/image21.jpeg"/><Relationship Id="rId10" Type="http://schemas.openxmlformats.org/officeDocument/2006/relationships/image" Target="../media/image16.png"/><Relationship Id="rId19" Type="http://schemas.openxmlformats.org/officeDocument/2006/relationships/image" Target="../media/image24.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 Id="rId22" Type="http://schemas.openxmlformats.org/officeDocument/2006/relationships/image" Target="../media/image27.png"/></Relationships>
</file>

<file path=ppt/slides/_rels/slide6.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notesSlide" Target="../notesSlides/notesSlide6.xml"/><Relationship Id="rId7" Type="http://schemas.openxmlformats.org/officeDocument/2006/relationships/image" Target="../media/image30.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9.xml"/><Relationship Id="rId5" Type="http://schemas.openxmlformats.org/officeDocument/2006/relationships/image" Target="../media/image2.png"/><Relationship Id="rId4" Type="http://schemas.openxmlformats.org/officeDocument/2006/relationships/image" Target="../media/image32.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29FD1"/>
        </a:solidFill>
        <a:effectLst/>
      </p:bgPr>
    </p:bg>
    <p:spTree>
      <p:nvGrpSpPr>
        <p:cNvPr id="1" name=""/>
        <p:cNvGrpSpPr/>
        <p:nvPr/>
      </p:nvGrpSpPr>
      <p:grpSpPr>
        <a:xfrm>
          <a:off x="0" y="0"/>
          <a:ext cx="0" cy="0"/>
          <a:chOff x="0" y="0"/>
          <a:chExt cx="0" cy="0"/>
        </a:xfrm>
      </p:grpSpPr>
      <p:grpSp>
        <p:nvGrpSpPr>
          <p:cNvPr id="2" name="Group 2"/>
          <p:cNvGrpSpPr/>
          <p:nvPr/>
        </p:nvGrpSpPr>
        <p:grpSpPr>
          <a:xfrm>
            <a:off x="625662" y="587277"/>
            <a:ext cx="11068906" cy="9112446"/>
            <a:chOff x="0" y="0"/>
            <a:chExt cx="2915267" cy="2399986"/>
          </a:xfrm>
        </p:grpSpPr>
        <p:sp>
          <p:nvSpPr>
            <p:cNvPr id="3" name="Freeform 3"/>
            <p:cNvSpPr/>
            <p:nvPr/>
          </p:nvSpPr>
          <p:spPr>
            <a:xfrm>
              <a:off x="0" y="0"/>
              <a:ext cx="2915267" cy="2399986"/>
            </a:xfrm>
            <a:custGeom>
              <a:avLst/>
              <a:gdLst/>
              <a:ahLst/>
              <a:cxnLst/>
              <a:rect l="l" t="t" r="r" b="b"/>
              <a:pathLst>
                <a:path w="2915267" h="2399986">
                  <a:moveTo>
                    <a:pt x="0" y="0"/>
                  </a:moveTo>
                  <a:lnTo>
                    <a:pt x="2915267" y="0"/>
                  </a:lnTo>
                  <a:lnTo>
                    <a:pt x="2915267" y="2399986"/>
                  </a:lnTo>
                  <a:lnTo>
                    <a:pt x="0" y="2399986"/>
                  </a:lnTo>
                  <a:close/>
                </a:path>
              </a:pathLst>
            </a:custGeom>
            <a:solidFill>
              <a:srgbClr val="2E3192"/>
            </a:solidFill>
          </p:spPr>
          <p:txBody>
            <a:bodyPr/>
            <a:lstStyle/>
            <a:p>
              <a:endParaRPr lang="en-CA"/>
            </a:p>
          </p:txBody>
        </p:sp>
        <p:sp>
          <p:nvSpPr>
            <p:cNvPr id="4" name="TextBox 4"/>
            <p:cNvSpPr txBox="1"/>
            <p:nvPr/>
          </p:nvSpPr>
          <p:spPr>
            <a:xfrm>
              <a:off x="0" y="-38100"/>
              <a:ext cx="2915267" cy="2438086"/>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7787389" y="-1484214"/>
            <a:ext cx="13255481" cy="13255428"/>
            <a:chOff x="0" y="0"/>
            <a:chExt cx="6350000" cy="6349975"/>
          </a:xfrm>
        </p:grpSpPr>
        <p:sp>
          <p:nvSpPr>
            <p:cNvPr id="6" name="Freeform 6"/>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4"/>
              <a:stretch>
                <a:fillRect l="-24906" r="-24906"/>
              </a:stretch>
            </a:blipFill>
          </p:spPr>
          <p:txBody>
            <a:bodyPr/>
            <a:lstStyle/>
            <a:p>
              <a:endParaRPr lang="en-CA"/>
            </a:p>
          </p:txBody>
        </p:sp>
      </p:grpSp>
      <p:sp>
        <p:nvSpPr>
          <p:cNvPr id="8" name="TextBox 8"/>
          <p:cNvSpPr txBox="1"/>
          <p:nvPr/>
        </p:nvSpPr>
        <p:spPr>
          <a:xfrm>
            <a:off x="1518707" y="3195066"/>
            <a:ext cx="6112818" cy="4360168"/>
          </a:xfrm>
          <a:prstGeom prst="rect">
            <a:avLst/>
          </a:prstGeom>
        </p:spPr>
        <p:txBody>
          <a:bodyPr wrap="square" lIns="0" tIns="0" rIns="0" bIns="0" rtlCol="0" anchor="t">
            <a:spAutoFit/>
          </a:bodyPr>
          <a:lstStyle/>
          <a:p>
            <a:pPr>
              <a:lnSpc>
                <a:spcPts val="6800"/>
              </a:lnSpc>
            </a:pPr>
            <a:r>
              <a:rPr lang="fr-CA" sz="6000" spc="238" dirty="0">
                <a:solidFill>
                  <a:schemeClr val="bg1"/>
                </a:solidFill>
                <a:latin typeface="Inter Bold"/>
              </a:rPr>
              <a:t>Partenaires pour la santé des québécoises et québécois</a:t>
            </a:r>
            <a:endParaRPr lang="fr-CA" sz="6000" spc="238" dirty="0">
              <a:solidFill>
                <a:schemeClr val="bg1"/>
              </a:solidFill>
              <a:latin typeface="Inter Bold"/>
              <a:ea typeface="Inter Bold"/>
            </a:endParaRPr>
          </a:p>
        </p:txBody>
      </p:sp>
      <p:sp>
        <p:nvSpPr>
          <p:cNvPr id="9" name="TextBox 9"/>
          <p:cNvSpPr txBox="1"/>
          <p:nvPr/>
        </p:nvSpPr>
        <p:spPr>
          <a:xfrm>
            <a:off x="1674571" y="8174049"/>
            <a:ext cx="6732135" cy="541880"/>
          </a:xfrm>
          <a:prstGeom prst="rect">
            <a:avLst/>
          </a:prstGeom>
        </p:spPr>
        <p:txBody>
          <a:bodyPr lIns="0" tIns="0" rIns="0" bIns="0" rtlCol="0" anchor="t">
            <a:spAutoFit/>
          </a:bodyPr>
          <a:lstStyle/>
          <a:p>
            <a:pPr>
              <a:lnSpc>
                <a:spcPts val="4617"/>
              </a:lnSpc>
            </a:pPr>
            <a:r>
              <a:rPr lang="en-US" sz="3250" dirty="0">
                <a:solidFill>
                  <a:srgbClr val="FFFFFF"/>
                </a:solidFill>
                <a:latin typeface="Inter Bold"/>
              </a:rPr>
              <a:t>27 </a:t>
            </a:r>
            <a:r>
              <a:rPr lang="en-US" sz="3250" dirty="0" err="1">
                <a:solidFill>
                  <a:srgbClr val="FFFFFF"/>
                </a:solidFill>
                <a:latin typeface="Inter Bold"/>
              </a:rPr>
              <a:t>août</a:t>
            </a:r>
            <a:r>
              <a:rPr lang="en-US" sz="3250">
                <a:solidFill>
                  <a:srgbClr val="FFFFFF"/>
                </a:solidFill>
                <a:latin typeface="Inter Bold"/>
              </a:rPr>
              <a:t> 2024</a:t>
            </a:r>
          </a:p>
        </p:txBody>
      </p:sp>
      <p:pic>
        <p:nvPicPr>
          <p:cNvPr id="10" name="Picture 9" descr="A black background with white letters&#10;&#10;Description automatically generated">
            <a:extLst>
              <a:ext uri="{FF2B5EF4-FFF2-40B4-BE49-F238E27FC236}">
                <a16:creationId xmlns:a16="http://schemas.microsoft.com/office/drawing/2014/main" id="{CD81CA71-779F-2DD8-85A1-780D20892F5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74571" y="1525433"/>
            <a:ext cx="4749421" cy="836876"/>
          </a:xfrm>
          <a:prstGeom prst="rect">
            <a:avLst/>
          </a:prstGeom>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E3192"/>
        </a:solidFill>
        <a:effectLst/>
      </p:bgPr>
    </p:bg>
    <p:spTree>
      <p:nvGrpSpPr>
        <p:cNvPr id="1" name=""/>
        <p:cNvGrpSpPr/>
        <p:nvPr/>
      </p:nvGrpSpPr>
      <p:grpSpPr>
        <a:xfrm>
          <a:off x="0" y="0"/>
          <a:ext cx="0" cy="0"/>
          <a:chOff x="0" y="0"/>
          <a:chExt cx="0" cy="0"/>
        </a:xfrm>
      </p:grpSpPr>
      <p:grpSp>
        <p:nvGrpSpPr>
          <p:cNvPr id="2" name="Group 2"/>
          <p:cNvGrpSpPr/>
          <p:nvPr/>
        </p:nvGrpSpPr>
        <p:grpSpPr>
          <a:xfrm>
            <a:off x="9144000" y="-630292"/>
            <a:ext cx="9715500" cy="10917292"/>
            <a:chOff x="0" y="0"/>
            <a:chExt cx="2558815" cy="3076028"/>
          </a:xfrm>
        </p:grpSpPr>
        <p:sp>
          <p:nvSpPr>
            <p:cNvPr id="3" name="Freeform 3"/>
            <p:cNvSpPr/>
            <p:nvPr/>
          </p:nvSpPr>
          <p:spPr>
            <a:xfrm>
              <a:off x="0" y="0"/>
              <a:ext cx="2558815" cy="3076028"/>
            </a:xfrm>
            <a:custGeom>
              <a:avLst/>
              <a:gdLst/>
              <a:ahLst/>
              <a:cxnLst/>
              <a:rect l="l" t="t" r="r" b="b"/>
              <a:pathLst>
                <a:path w="2558815" h="3076028">
                  <a:moveTo>
                    <a:pt x="0" y="0"/>
                  </a:moveTo>
                  <a:lnTo>
                    <a:pt x="2558815" y="0"/>
                  </a:lnTo>
                  <a:lnTo>
                    <a:pt x="2558815" y="3076028"/>
                  </a:lnTo>
                  <a:lnTo>
                    <a:pt x="0" y="3076028"/>
                  </a:lnTo>
                  <a:close/>
                </a:path>
              </a:pathLst>
            </a:custGeom>
            <a:solidFill>
              <a:srgbClr val="009EDA"/>
            </a:solidFill>
          </p:spPr>
          <p:txBody>
            <a:bodyPr/>
            <a:lstStyle/>
            <a:p>
              <a:endParaRPr lang="en-CA"/>
            </a:p>
          </p:txBody>
        </p:sp>
        <p:sp>
          <p:nvSpPr>
            <p:cNvPr id="4" name="TextBox 4"/>
            <p:cNvSpPr txBox="1"/>
            <p:nvPr/>
          </p:nvSpPr>
          <p:spPr>
            <a:xfrm>
              <a:off x="0" y="-38100"/>
              <a:ext cx="2558815" cy="3114128"/>
            </a:xfrm>
            <a:prstGeom prst="rect">
              <a:avLst/>
            </a:prstGeom>
          </p:spPr>
          <p:txBody>
            <a:bodyPr lIns="50800" tIns="50800" rIns="50800" bIns="50800" rtlCol="0" anchor="ctr"/>
            <a:lstStyle/>
            <a:p>
              <a:pPr algn="ctr">
                <a:lnSpc>
                  <a:spcPts val="2659"/>
                </a:lnSpc>
                <a:spcBef>
                  <a:spcPct val="0"/>
                </a:spcBef>
              </a:pPr>
              <a:endParaRPr/>
            </a:p>
          </p:txBody>
        </p:sp>
      </p:grpSp>
      <p:grpSp>
        <p:nvGrpSpPr>
          <p:cNvPr id="20" name="Group 20"/>
          <p:cNvGrpSpPr/>
          <p:nvPr/>
        </p:nvGrpSpPr>
        <p:grpSpPr>
          <a:xfrm rot="-5400000">
            <a:off x="3562376" y="4252796"/>
            <a:ext cx="11248972" cy="942975"/>
            <a:chOff x="0" y="0"/>
            <a:chExt cx="2962692" cy="248356"/>
          </a:xfrm>
        </p:grpSpPr>
        <p:sp>
          <p:nvSpPr>
            <p:cNvPr id="21" name="Freeform 21"/>
            <p:cNvSpPr/>
            <p:nvPr/>
          </p:nvSpPr>
          <p:spPr>
            <a:xfrm>
              <a:off x="0" y="0"/>
              <a:ext cx="2962692" cy="248356"/>
            </a:xfrm>
            <a:custGeom>
              <a:avLst/>
              <a:gdLst/>
              <a:ahLst/>
              <a:cxnLst/>
              <a:rect l="l" t="t" r="r" b="b"/>
              <a:pathLst>
                <a:path w="2962692" h="248356">
                  <a:moveTo>
                    <a:pt x="0" y="0"/>
                  </a:moveTo>
                  <a:lnTo>
                    <a:pt x="2962692" y="0"/>
                  </a:lnTo>
                  <a:lnTo>
                    <a:pt x="2962692" y="248356"/>
                  </a:lnTo>
                  <a:lnTo>
                    <a:pt x="0" y="248356"/>
                  </a:lnTo>
                  <a:close/>
                </a:path>
              </a:pathLst>
            </a:custGeom>
            <a:solidFill>
              <a:srgbClr val="FFFFFF"/>
            </a:solidFill>
          </p:spPr>
          <p:txBody>
            <a:bodyPr/>
            <a:lstStyle/>
            <a:p>
              <a:endParaRPr lang="en-CA"/>
            </a:p>
          </p:txBody>
        </p:sp>
        <p:sp>
          <p:nvSpPr>
            <p:cNvPr id="22" name="TextBox 22"/>
            <p:cNvSpPr txBox="1"/>
            <p:nvPr/>
          </p:nvSpPr>
          <p:spPr>
            <a:xfrm>
              <a:off x="0" y="-38100"/>
              <a:ext cx="2962692" cy="286456"/>
            </a:xfrm>
            <a:prstGeom prst="rect">
              <a:avLst/>
            </a:prstGeom>
          </p:spPr>
          <p:txBody>
            <a:bodyPr lIns="50800" tIns="50800" rIns="50800" bIns="50800" rtlCol="0" anchor="ctr"/>
            <a:lstStyle/>
            <a:p>
              <a:pPr algn="ctr">
                <a:lnSpc>
                  <a:spcPts val="2659"/>
                </a:lnSpc>
                <a:spcBef>
                  <a:spcPct val="0"/>
                </a:spcBef>
              </a:pPr>
              <a:endParaRPr/>
            </a:p>
          </p:txBody>
        </p:sp>
      </p:grpSp>
      <p:sp>
        <p:nvSpPr>
          <p:cNvPr id="23" name="TextBox 23"/>
          <p:cNvSpPr txBox="1"/>
          <p:nvPr/>
        </p:nvSpPr>
        <p:spPr>
          <a:xfrm>
            <a:off x="669726" y="1273361"/>
            <a:ext cx="7686675" cy="2885405"/>
          </a:xfrm>
          <a:prstGeom prst="rect">
            <a:avLst/>
          </a:prstGeom>
        </p:spPr>
        <p:txBody>
          <a:bodyPr lIns="0" tIns="0" rIns="0" bIns="0" rtlCol="0" anchor="t">
            <a:spAutoFit/>
          </a:bodyPr>
          <a:lstStyle/>
          <a:p>
            <a:pPr algn="l">
              <a:lnSpc>
                <a:spcPts val="7500"/>
              </a:lnSpc>
            </a:pPr>
            <a:r>
              <a:rPr lang="en-US" sz="5400" spc="262" dirty="0">
                <a:solidFill>
                  <a:srgbClr val="FFFFFF"/>
                </a:solidFill>
                <a:latin typeface="Inter Bold"/>
              </a:rPr>
              <a:t>Notre bureau de </a:t>
            </a:r>
            <a:r>
              <a:rPr lang="en-US" sz="5400" spc="262" dirty="0" err="1">
                <a:solidFill>
                  <a:srgbClr val="FFFFFF"/>
                </a:solidFill>
                <a:latin typeface="Inter Bold"/>
              </a:rPr>
              <a:t>porte</a:t>
            </a:r>
            <a:r>
              <a:rPr lang="en-US" sz="5400" spc="262" dirty="0">
                <a:solidFill>
                  <a:srgbClr val="FFFFFF"/>
                </a:solidFill>
                <a:latin typeface="Inter Bold"/>
              </a:rPr>
              <a:t>-paroles = </a:t>
            </a:r>
            <a:r>
              <a:rPr lang="en-US" sz="5400" spc="262" dirty="0" err="1">
                <a:solidFill>
                  <a:srgbClr val="00B050"/>
                </a:solidFill>
                <a:latin typeface="Inter Bold"/>
              </a:rPr>
              <a:t>nos</a:t>
            </a:r>
            <a:r>
              <a:rPr lang="en-US" sz="5400" spc="262" dirty="0">
                <a:solidFill>
                  <a:srgbClr val="00B050"/>
                </a:solidFill>
                <a:latin typeface="Inter Bold"/>
              </a:rPr>
              <a:t> super-</a:t>
            </a:r>
            <a:r>
              <a:rPr lang="en-US" sz="5400" spc="262" dirty="0" err="1">
                <a:solidFill>
                  <a:srgbClr val="00B050"/>
                </a:solidFill>
                <a:latin typeface="Inter Bold"/>
              </a:rPr>
              <a:t>héros</a:t>
            </a:r>
            <a:endParaRPr lang="en-US" sz="5400" spc="262" dirty="0">
              <a:solidFill>
                <a:srgbClr val="00B050"/>
              </a:solidFill>
              <a:latin typeface="Inter Bold"/>
            </a:endParaRPr>
          </a:p>
        </p:txBody>
      </p:sp>
      <p:sp>
        <p:nvSpPr>
          <p:cNvPr id="24" name="TextBox 24"/>
          <p:cNvSpPr txBox="1"/>
          <p:nvPr/>
        </p:nvSpPr>
        <p:spPr>
          <a:xfrm>
            <a:off x="700802" y="4960972"/>
            <a:ext cx="7081681" cy="2460097"/>
          </a:xfrm>
          <a:prstGeom prst="rect">
            <a:avLst/>
          </a:prstGeom>
        </p:spPr>
        <p:txBody>
          <a:bodyPr wrap="square" lIns="0" tIns="0" rIns="0" bIns="0" rtlCol="0" anchor="t">
            <a:spAutoFit/>
          </a:bodyPr>
          <a:lstStyle/>
          <a:p>
            <a:pPr>
              <a:lnSpc>
                <a:spcPts val="3920"/>
              </a:lnSpc>
            </a:pPr>
            <a:r>
              <a:rPr lang="fr-FR" sz="2800" dirty="0">
                <a:solidFill>
                  <a:srgbClr val="FFFFFF"/>
                </a:solidFill>
                <a:latin typeface="Inter"/>
              </a:rPr>
              <a:t>Nous sommes fiers de pouvoir compter sur l'implication de porte-paroles expérimentés d’exception qui peuvent inspirer et motiver vos équipes. En voici juste un petit échantillon :</a:t>
            </a:r>
            <a:endParaRPr lang="en-US" sz="2800" dirty="0">
              <a:solidFill>
                <a:srgbClr val="FFFFFF"/>
              </a:solidFill>
              <a:latin typeface="Inter"/>
            </a:endParaRPr>
          </a:p>
        </p:txBody>
      </p:sp>
      <p:sp>
        <p:nvSpPr>
          <p:cNvPr id="25" name="TextBox 25"/>
          <p:cNvSpPr txBox="1"/>
          <p:nvPr/>
        </p:nvSpPr>
        <p:spPr>
          <a:xfrm>
            <a:off x="13659315" y="2052731"/>
            <a:ext cx="4628685" cy="453073"/>
          </a:xfrm>
          <a:prstGeom prst="rect">
            <a:avLst/>
          </a:prstGeom>
        </p:spPr>
        <p:txBody>
          <a:bodyPr wrap="square" lIns="0" tIns="0" rIns="0" bIns="0" rtlCol="0" anchor="t">
            <a:spAutoFit/>
          </a:bodyPr>
          <a:lstStyle/>
          <a:p>
            <a:pPr>
              <a:lnSpc>
                <a:spcPts val="3779"/>
              </a:lnSpc>
            </a:pPr>
            <a:r>
              <a:rPr lang="en-US" sz="2650">
                <a:solidFill>
                  <a:srgbClr val="FFFFFF"/>
                </a:solidFill>
                <a:latin typeface="Inter"/>
                <a:ea typeface="Inter"/>
                <a:cs typeface="Segoe UI"/>
              </a:rPr>
              <a:t>Est </a:t>
            </a:r>
            <a:r>
              <a:rPr lang="en-US" sz="2650" err="1">
                <a:solidFill>
                  <a:srgbClr val="FFFFFF"/>
                </a:solidFill>
                <a:latin typeface="Inter"/>
                <a:ea typeface="Inter"/>
                <a:cs typeface="Segoe UI"/>
              </a:rPr>
              <a:t>survivante</a:t>
            </a:r>
            <a:r>
              <a:rPr lang="en-US" sz="2650">
                <a:solidFill>
                  <a:srgbClr val="FFFFFF"/>
                </a:solidFill>
                <a:latin typeface="Inter"/>
                <a:ea typeface="Inter"/>
                <a:cs typeface="Segoe UI"/>
              </a:rPr>
              <a:t> d'un AVC</a:t>
            </a:r>
            <a:endParaRPr lang="en-US"/>
          </a:p>
        </p:txBody>
      </p:sp>
      <p:sp>
        <p:nvSpPr>
          <p:cNvPr id="26" name="TextBox 26"/>
          <p:cNvSpPr txBox="1"/>
          <p:nvPr/>
        </p:nvSpPr>
        <p:spPr>
          <a:xfrm>
            <a:off x="13659315" y="4710438"/>
            <a:ext cx="4112502" cy="1420004"/>
          </a:xfrm>
          <a:prstGeom prst="rect">
            <a:avLst/>
          </a:prstGeom>
        </p:spPr>
        <p:txBody>
          <a:bodyPr wrap="square" lIns="0" tIns="0" rIns="0" bIns="0" rtlCol="0" anchor="t">
            <a:spAutoFit/>
          </a:bodyPr>
          <a:lstStyle/>
          <a:p>
            <a:pPr>
              <a:lnSpc>
                <a:spcPts val="3779"/>
              </a:lnSpc>
            </a:pPr>
            <a:r>
              <a:rPr lang="fr-FR" sz="2650">
                <a:solidFill>
                  <a:schemeClr val="bg1"/>
                </a:solidFill>
                <a:latin typeface="Inter"/>
              </a:rPr>
              <a:t>Vit avec la </a:t>
            </a:r>
            <a:r>
              <a:rPr lang="fr-FR" sz="2650">
                <a:solidFill>
                  <a:schemeClr val="bg1"/>
                </a:solidFill>
                <a:latin typeface="Inter"/>
                <a:ea typeface="Inter"/>
                <a:cs typeface="Segoe UI"/>
              </a:rPr>
              <a:t>maladie du </a:t>
            </a:r>
            <a:r>
              <a:rPr lang="fr-FR" sz="2650" err="1">
                <a:solidFill>
                  <a:schemeClr val="bg1"/>
                </a:solidFill>
                <a:latin typeface="Inter"/>
                <a:ea typeface="Inter"/>
                <a:cs typeface="Segoe UI"/>
              </a:rPr>
              <a:t>Crohn</a:t>
            </a:r>
            <a:r>
              <a:rPr lang="fr-FR" sz="2650">
                <a:solidFill>
                  <a:schemeClr val="bg1"/>
                </a:solidFill>
                <a:latin typeface="Inter"/>
                <a:ea typeface="Inter"/>
                <a:cs typeface="Segoe UI"/>
              </a:rPr>
              <a:t>, la colite ulcéreuse et le cancer</a:t>
            </a:r>
            <a:endParaRPr lang="en-US" sz="2650">
              <a:solidFill>
                <a:schemeClr val="bg1"/>
              </a:solidFill>
              <a:latin typeface="Inter"/>
              <a:ea typeface="Inter"/>
              <a:cs typeface="Segoe UI"/>
            </a:endParaRPr>
          </a:p>
        </p:txBody>
      </p:sp>
      <p:sp>
        <p:nvSpPr>
          <p:cNvPr id="27" name="TextBox 27"/>
          <p:cNvSpPr txBox="1"/>
          <p:nvPr/>
        </p:nvSpPr>
        <p:spPr>
          <a:xfrm>
            <a:off x="13659315" y="8010842"/>
            <a:ext cx="4112502" cy="446854"/>
          </a:xfrm>
          <a:prstGeom prst="rect">
            <a:avLst/>
          </a:prstGeom>
        </p:spPr>
        <p:txBody>
          <a:bodyPr lIns="0" tIns="0" rIns="0" bIns="0" rtlCol="0" anchor="t">
            <a:spAutoFit/>
          </a:bodyPr>
          <a:lstStyle/>
          <a:p>
            <a:pPr algn="l">
              <a:lnSpc>
                <a:spcPts val="3779"/>
              </a:lnSpc>
            </a:pPr>
            <a:r>
              <a:rPr lang="fr-FR" sz="2699">
                <a:solidFill>
                  <a:schemeClr val="bg1"/>
                </a:solidFill>
                <a:latin typeface="Inter"/>
              </a:rPr>
              <a:t>Vit avec l’hémophilie</a:t>
            </a:r>
            <a:endParaRPr lang="en-US" sz="2699">
              <a:solidFill>
                <a:schemeClr val="bg1"/>
              </a:solidFill>
              <a:latin typeface="Inter"/>
            </a:endParaRPr>
          </a:p>
        </p:txBody>
      </p:sp>
      <p:sp>
        <p:nvSpPr>
          <p:cNvPr id="28" name="TextBox 28"/>
          <p:cNvSpPr txBox="1"/>
          <p:nvPr/>
        </p:nvSpPr>
        <p:spPr>
          <a:xfrm>
            <a:off x="13659315" y="1501058"/>
            <a:ext cx="4112502" cy="462290"/>
          </a:xfrm>
          <a:prstGeom prst="rect">
            <a:avLst/>
          </a:prstGeom>
        </p:spPr>
        <p:txBody>
          <a:bodyPr lIns="0" tIns="0" rIns="0" bIns="0" rtlCol="0" anchor="t">
            <a:spAutoFit/>
          </a:bodyPr>
          <a:lstStyle/>
          <a:p>
            <a:pPr algn="l">
              <a:lnSpc>
                <a:spcPts val="3470"/>
              </a:lnSpc>
            </a:pPr>
            <a:r>
              <a:rPr lang="en-US" sz="3470">
                <a:solidFill>
                  <a:srgbClr val="FFFFFF"/>
                </a:solidFill>
                <a:latin typeface="Inter Bold"/>
              </a:rPr>
              <a:t>Sophie </a:t>
            </a:r>
            <a:r>
              <a:rPr lang="en-US" sz="3470" err="1">
                <a:solidFill>
                  <a:srgbClr val="FFFFFF"/>
                </a:solidFill>
                <a:latin typeface="Inter Bold"/>
              </a:rPr>
              <a:t>Ringhet</a:t>
            </a:r>
            <a:endParaRPr lang="en-US" sz="3470">
              <a:solidFill>
                <a:srgbClr val="FFFFFF"/>
              </a:solidFill>
              <a:latin typeface="Inter Bold"/>
            </a:endParaRPr>
          </a:p>
        </p:txBody>
      </p:sp>
      <p:sp>
        <p:nvSpPr>
          <p:cNvPr id="29" name="TextBox 29"/>
          <p:cNvSpPr txBox="1"/>
          <p:nvPr/>
        </p:nvSpPr>
        <p:spPr>
          <a:xfrm>
            <a:off x="13659315" y="4158766"/>
            <a:ext cx="4112502" cy="462290"/>
          </a:xfrm>
          <a:prstGeom prst="rect">
            <a:avLst/>
          </a:prstGeom>
        </p:spPr>
        <p:txBody>
          <a:bodyPr lIns="0" tIns="0" rIns="0" bIns="0" rtlCol="0" anchor="t">
            <a:spAutoFit/>
          </a:bodyPr>
          <a:lstStyle/>
          <a:p>
            <a:pPr algn="l">
              <a:lnSpc>
                <a:spcPts val="3470"/>
              </a:lnSpc>
            </a:pPr>
            <a:r>
              <a:rPr lang="en-US" sz="3470">
                <a:solidFill>
                  <a:srgbClr val="FFFFFF"/>
                </a:solidFill>
                <a:latin typeface="Inter Bold"/>
              </a:rPr>
              <a:t>Vanessa </a:t>
            </a:r>
            <a:r>
              <a:rPr lang="en-US" sz="3470" err="1">
                <a:solidFill>
                  <a:srgbClr val="FFFFFF"/>
                </a:solidFill>
                <a:latin typeface="Inter Bold"/>
              </a:rPr>
              <a:t>Percoco</a:t>
            </a:r>
            <a:endParaRPr lang="en-US" sz="3470">
              <a:solidFill>
                <a:srgbClr val="FFFFFF"/>
              </a:solidFill>
              <a:latin typeface="Inter Bold"/>
            </a:endParaRPr>
          </a:p>
        </p:txBody>
      </p:sp>
      <p:sp>
        <p:nvSpPr>
          <p:cNvPr id="30" name="TextBox 30"/>
          <p:cNvSpPr txBox="1"/>
          <p:nvPr/>
        </p:nvSpPr>
        <p:spPr>
          <a:xfrm>
            <a:off x="13659315" y="7459169"/>
            <a:ext cx="4112502" cy="462290"/>
          </a:xfrm>
          <a:prstGeom prst="rect">
            <a:avLst/>
          </a:prstGeom>
        </p:spPr>
        <p:txBody>
          <a:bodyPr lIns="0" tIns="0" rIns="0" bIns="0" rtlCol="0" anchor="t">
            <a:spAutoFit/>
          </a:bodyPr>
          <a:lstStyle/>
          <a:p>
            <a:pPr algn="l">
              <a:lnSpc>
                <a:spcPts val="3470"/>
              </a:lnSpc>
            </a:pPr>
            <a:r>
              <a:rPr lang="en-US" sz="3470">
                <a:solidFill>
                  <a:srgbClr val="FFFFFF"/>
                </a:solidFill>
                <a:latin typeface="Inter Bold"/>
              </a:rPr>
              <a:t>Francis Mantha</a:t>
            </a:r>
          </a:p>
        </p:txBody>
      </p:sp>
      <p:pic>
        <p:nvPicPr>
          <p:cNvPr id="32" name="Picture 31" descr="A black background with white letters&#10;&#10;Description automatically generated">
            <a:extLst>
              <a:ext uri="{FF2B5EF4-FFF2-40B4-BE49-F238E27FC236}">
                <a16:creationId xmlns:a16="http://schemas.microsoft.com/office/drawing/2014/main" id="{1D134B8B-4E99-4D29-E515-E02B11701B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6183" y="9016373"/>
            <a:ext cx="4749421" cy="836876"/>
          </a:xfrm>
          <a:prstGeom prst="rect">
            <a:avLst/>
          </a:prstGeom>
        </p:spPr>
      </p:pic>
      <p:pic>
        <p:nvPicPr>
          <p:cNvPr id="34" name="Picture 33">
            <a:extLst>
              <a:ext uri="{FF2B5EF4-FFF2-40B4-BE49-F238E27FC236}">
                <a16:creationId xmlns:a16="http://schemas.microsoft.com/office/drawing/2014/main" id="{A5263AC2-3EA0-2C61-847C-D22EB35E679A}"/>
              </a:ext>
            </a:extLst>
          </p:cNvPr>
          <p:cNvPicPr>
            <a:picLocks noChangeAspect="1"/>
          </p:cNvPicPr>
          <p:nvPr/>
        </p:nvPicPr>
        <p:blipFill rotWithShape="1">
          <a:blip r:embed="rId5">
            <a:grayscl/>
          </a:blip>
          <a:srcRect t="16640" b="15430"/>
          <a:stretch/>
        </p:blipFill>
        <p:spPr>
          <a:xfrm>
            <a:off x="10610529" y="907002"/>
            <a:ext cx="2477286" cy="2291457"/>
          </a:xfrm>
          <a:prstGeom prst="flowChartConnector">
            <a:avLst/>
          </a:prstGeom>
        </p:spPr>
      </p:pic>
      <p:pic>
        <p:nvPicPr>
          <p:cNvPr id="35" name="Picture 34">
            <a:extLst>
              <a:ext uri="{FF2B5EF4-FFF2-40B4-BE49-F238E27FC236}">
                <a16:creationId xmlns:a16="http://schemas.microsoft.com/office/drawing/2014/main" id="{47ACBDBD-6501-4365-DABF-E6A331BB3FE5}"/>
              </a:ext>
            </a:extLst>
          </p:cNvPr>
          <p:cNvPicPr>
            <a:picLocks noChangeAspect="1"/>
          </p:cNvPicPr>
          <p:nvPr/>
        </p:nvPicPr>
        <p:blipFill>
          <a:blip r:embed="rId6">
            <a:grayscl/>
          </a:blip>
          <a:stretch>
            <a:fillRect/>
          </a:stretch>
        </p:blipFill>
        <p:spPr>
          <a:xfrm>
            <a:off x="10591241" y="3898380"/>
            <a:ext cx="2477286" cy="2477286"/>
          </a:xfrm>
          <a:prstGeom prst="flowChartConnector">
            <a:avLst/>
          </a:prstGeom>
        </p:spPr>
      </p:pic>
      <p:pic>
        <p:nvPicPr>
          <p:cNvPr id="36" name="Picture 35">
            <a:extLst>
              <a:ext uri="{FF2B5EF4-FFF2-40B4-BE49-F238E27FC236}">
                <a16:creationId xmlns:a16="http://schemas.microsoft.com/office/drawing/2014/main" id="{55EA6804-E92C-2478-3305-64E5071CB4CC}"/>
              </a:ext>
            </a:extLst>
          </p:cNvPr>
          <p:cNvPicPr>
            <a:picLocks noChangeAspect="1"/>
          </p:cNvPicPr>
          <p:nvPr/>
        </p:nvPicPr>
        <p:blipFill rotWithShape="1">
          <a:blip r:embed="rId7">
            <a:grayscl/>
          </a:blip>
          <a:srcRect b="36954"/>
          <a:stretch/>
        </p:blipFill>
        <p:spPr>
          <a:xfrm>
            <a:off x="10539612" y="6788640"/>
            <a:ext cx="2619119" cy="2476888"/>
          </a:xfrm>
          <a:prstGeom prst="flowChartConnector">
            <a:avLst/>
          </a:prstGeom>
        </p:spPr>
      </p:pic>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E3192"/>
        </a:solidFill>
        <a:effectLst/>
      </p:bgPr>
    </p:bg>
    <p:spTree>
      <p:nvGrpSpPr>
        <p:cNvPr id="1" name=""/>
        <p:cNvGrpSpPr/>
        <p:nvPr/>
      </p:nvGrpSpPr>
      <p:grpSpPr>
        <a:xfrm>
          <a:off x="0" y="0"/>
          <a:ext cx="0" cy="0"/>
          <a:chOff x="0" y="0"/>
          <a:chExt cx="0" cy="0"/>
        </a:xfrm>
      </p:grpSpPr>
      <p:sp>
        <p:nvSpPr>
          <p:cNvPr id="5" name="Freeform 5"/>
          <p:cNvSpPr/>
          <p:nvPr/>
        </p:nvSpPr>
        <p:spPr>
          <a:xfrm>
            <a:off x="1215589" y="4505316"/>
            <a:ext cx="15873334" cy="5515983"/>
          </a:xfrm>
          <a:custGeom>
            <a:avLst/>
            <a:gdLst/>
            <a:ahLst/>
            <a:cxnLst/>
            <a:rect l="l" t="t" r="r" b="b"/>
            <a:pathLst>
              <a:path w="15873334" h="5515983">
                <a:moveTo>
                  <a:pt x="0" y="0"/>
                </a:moveTo>
                <a:lnTo>
                  <a:pt x="15873334" y="0"/>
                </a:lnTo>
                <a:lnTo>
                  <a:pt x="15873334" y="5515984"/>
                </a:lnTo>
                <a:lnTo>
                  <a:pt x="0" y="5515984"/>
                </a:lnTo>
                <a:lnTo>
                  <a:pt x="0" y="0"/>
                </a:lnTo>
                <a:close/>
              </a:path>
            </a:pathLst>
          </a:custGeom>
          <a:blipFill>
            <a:blip r:embed="rId4">
              <a:alphaModFix amt="25000"/>
            </a:blip>
            <a:stretch>
              <a:fillRect/>
            </a:stretch>
          </a:blipFill>
        </p:spPr>
        <p:txBody>
          <a:bodyPr/>
          <a:lstStyle/>
          <a:p>
            <a:endParaRPr lang="en-CA"/>
          </a:p>
        </p:txBody>
      </p:sp>
      <p:sp>
        <p:nvSpPr>
          <p:cNvPr id="6" name="TextBox 6"/>
          <p:cNvSpPr txBox="1"/>
          <p:nvPr/>
        </p:nvSpPr>
        <p:spPr>
          <a:xfrm>
            <a:off x="2597580" y="1503386"/>
            <a:ext cx="13124590" cy="1570623"/>
          </a:xfrm>
          <a:prstGeom prst="rect">
            <a:avLst/>
          </a:prstGeom>
        </p:spPr>
        <p:txBody>
          <a:bodyPr wrap="square" lIns="0" tIns="0" rIns="0" bIns="0" rtlCol="0" anchor="t">
            <a:spAutoFit/>
          </a:bodyPr>
          <a:lstStyle/>
          <a:p>
            <a:pPr algn="ctr">
              <a:lnSpc>
                <a:spcPts val="6129"/>
              </a:lnSpc>
            </a:pPr>
            <a:r>
              <a:rPr lang="fr-FR" sz="5400" spc="214" dirty="0">
                <a:solidFill>
                  <a:srgbClr val="FFFFFF"/>
                </a:solidFill>
                <a:latin typeface="Inter Bold"/>
                <a:ea typeface="Inter Bold"/>
                <a:cs typeface="+mn-lt"/>
              </a:rPr>
              <a:t>Faisons la différence, un village à la fois.</a:t>
            </a:r>
            <a:endParaRPr lang="en-US" sz="5400" dirty="0"/>
          </a:p>
        </p:txBody>
      </p:sp>
      <p:sp>
        <p:nvSpPr>
          <p:cNvPr id="2" name="TextBox 1">
            <a:extLst>
              <a:ext uri="{FF2B5EF4-FFF2-40B4-BE49-F238E27FC236}">
                <a16:creationId xmlns:a16="http://schemas.microsoft.com/office/drawing/2014/main" id="{911119CA-00AD-3EF9-CC98-741A3C6BE84A}"/>
              </a:ext>
            </a:extLst>
          </p:cNvPr>
          <p:cNvSpPr txBox="1"/>
          <p:nvPr/>
        </p:nvSpPr>
        <p:spPr>
          <a:xfrm>
            <a:off x="2272145" y="4068170"/>
            <a:ext cx="14466885" cy="27469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3450" dirty="0">
                <a:solidFill>
                  <a:srgbClr val="FFFFFF"/>
                </a:solidFill>
                <a:latin typeface="Inter"/>
                <a:ea typeface="Inter"/>
              </a:rPr>
              <a:t>Votre implication remarquable au sein de la campagne d'Entraide est essentielle pour PartenaireSanté-Québec, ses 17 organismes membres, ainsi que pour toutes les communautés du Québec qui sont touchées par les maladies chroniques et graves que nos organismes s'efforcent d’éradiquer.</a:t>
            </a:r>
            <a:endParaRPr lang="en-US" sz="3450" dirty="0">
              <a:solidFill>
                <a:srgbClr val="FFFFFF"/>
              </a:solidFill>
              <a:latin typeface="Inter"/>
              <a:ea typeface="Inter"/>
            </a:endParaRPr>
          </a:p>
        </p:txBody>
      </p:sp>
      <p:pic>
        <p:nvPicPr>
          <p:cNvPr id="7" name="Picture 6" descr="A black background with white letters&#10;&#10;Description automatically generated">
            <a:extLst>
              <a:ext uri="{FF2B5EF4-FFF2-40B4-BE49-F238E27FC236}">
                <a16:creationId xmlns:a16="http://schemas.microsoft.com/office/drawing/2014/main" id="{F6A94DD5-894D-3FCF-7D4F-142654D1E9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795013" y="8904182"/>
            <a:ext cx="4749421" cy="836876"/>
          </a:xfrm>
          <a:prstGeom prst="rect">
            <a:avLst/>
          </a:prstGeom>
        </p:spPr>
      </p:pic>
    </p:spTree>
    <p:custDataLst>
      <p:tags r:id="rId1"/>
    </p:custDataLst>
    <p:extLst>
      <p:ext uri="{BB962C8B-B14F-4D97-AF65-F5344CB8AC3E}">
        <p14:creationId xmlns:p14="http://schemas.microsoft.com/office/powerpoint/2010/main" val="1862966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E3192"/>
        </a:solidFill>
        <a:effectLst/>
      </p:bgPr>
    </p:bg>
    <p:spTree>
      <p:nvGrpSpPr>
        <p:cNvPr id="1" name="">
          <a:extLst>
            <a:ext uri="{FF2B5EF4-FFF2-40B4-BE49-F238E27FC236}">
              <a16:creationId xmlns:a16="http://schemas.microsoft.com/office/drawing/2014/main" id="{ADF50040-00E1-F8C4-C53E-A4FCB49CB160}"/>
            </a:ext>
          </a:extLst>
        </p:cNvPr>
        <p:cNvGrpSpPr/>
        <p:nvPr/>
      </p:nvGrpSpPr>
      <p:grpSpPr>
        <a:xfrm>
          <a:off x="0" y="0"/>
          <a:ext cx="0" cy="0"/>
          <a:chOff x="0" y="0"/>
          <a:chExt cx="0" cy="0"/>
        </a:xfrm>
      </p:grpSpPr>
      <p:pic>
        <p:nvPicPr>
          <p:cNvPr id="2" name="Picture 1" descr="A group of men holding a young child&#10;&#10;Description automatically generated">
            <a:extLst>
              <a:ext uri="{FF2B5EF4-FFF2-40B4-BE49-F238E27FC236}">
                <a16:creationId xmlns:a16="http://schemas.microsoft.com/office/drawing/2014/main" id="{CCD86FAC-007F-6230-D63E-53FA4BE12D44}"/>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0"/>
                    </a14:imgEffect>
                  </a14:imgLayer>
                </a14:imgProps>
              </a:ext>
            </a:extLst>
          </a:blip>
          <a:srcRect l="779" t="217" r="-311" b="22560"/>
          <a:stretch/>
        </p:blipFill>
        <p:spPr>
          <a:xfrm>
            <a:off x="3160218" y="-63500"/>
            <a:ext cx="15310821" cy="5651506"/>
          </a:xfrm>
          <a:prstGeom prst="rect">
            <a:avLst/>
          </a:prstGeom>
        </p:spPr>
      </p:pic>
      <p:sp>
        <p:nvSpPr>
          <p:cNvPr id="10" name="TextBox 10">
            <a:extLst>
              <a:ext uri="{FF2B5EF4-FFF2-40B4-BE49-F238E27FC236}">
                <a16:creationId xmlns:a16="http://schemas.microsoft.com/office/drawing/2014/main" id="{B138155D-663B-E946-1CC3-1A5420EE97CE}"/>
              </a:ext>
            </a:extLst>
          </p:cNvPr>
          <p:cNvSpPr txBox="1"/>
          <p:nvPr/>
        </p:nvSpPr>
        <p:spPr>
          <a:xfrm>
            <a:off x="1580405" y="6398711"/>
            <a:ext cx="15118987" cy="1949252"/>
          </a:xfrm>
          <a:prstGeom prst="rect">
            <a:avLst/>
          </a:prstGeom>
        </p:spPr>
        <p:txBody>
          <a:bodyPr wrap="square" lIns="0" tIns="0" rIns="0" bIns="0" rtlCol="0" anchor="t">
            <a:spAutoFit/>
          </a:bodyPr>
          <a:lstStyle/>
          <a:p>
            <a:pPr algn="l">
              <a:lnSpc>
                <a:spcPts val="3824"/>
              </a:lnSpc>
            </a:pPr>
            <a:endParaRPr lang="en-US" sz="2800" dirty="0">
              <a:solidFill>
                <a:srgbClr val="FFFFFF"/>
              </a:solidFill>
              <a:latin typeface="Inter"/>
              <a:ea typeface="Inter"/>
            </a:endParaRPr>
          </a:p>
          <a:p>
            <a:pPr algn="l">
              <a:lnSpc>
                <a:spcPts val="3824"/>
              </a:lnSpc>
            </a:pPr>
            <a:r>
              <a:rPr lang="fr-FR" sz="3600" dirty="0">
                <a:solidFill>
                  <a:srgbClr val="FFFFFF"/>
                </a:solidFill>
                <a:latin typeface="Inter"/>
              </a:rPr>
              <a:t>Nous nous réjouissons à la perspective de collaborer avec vous dans le cadre de cette initiative essentielle! Nous souhaitons à tous une campagne réussie.</a:t>
            </a:r>
            <a:endParaRPr lang="en-US" sz="3600" dirty="0">
              <a:solidFill>
                <a:srgbClr val="FFFFFF"/>
              </a:solidFill>
              <a:latin typeface="Inter"/>
              <a:ea typeface="Inter"/>
            </a:endParaRPr>
          </a:p>
        </p:txBody>
      </p:sp>
      <p:grpSp>
        <p:nvGrpSpPr>
          <p:cNvPr id="11" name="Group 11">
            <a:extLst>
              <a:ext uri="{FF2B5EF4-FFF2-40B4-BE49-F238E27FC236}">
                <a16:creationId xmlns:a16="http://schemas.microsoft.com/office/drawing/2014/main" id="{CA07934F-6244-60FE-6A39-586AFCA74250}"/>
              </a:ext>
            </a:extLst>
          </p:cNvPr>
          <p:cNvGrpSpPr/>
          <p:nvPr/>
        </p:nvGrpSpPr>
        <p:grpSpPr>
          <a:xfrm>
            <a:off x="0" y="-184583"/>
            <a:ext cx="4079875" cy="5772583"/>
            <a:chOff x="0" y="-38100"/>
            <a:chExt cx="1204148" cy="2001174"/>
          </a:xfrm>
        </p:grpSpPr>
        <p:sp>
          <p:nvSpPr>
            <p:cNvPr id="8" name="Freeform 12">
              <a:extLst>
                <a:ext uri="{FF2B5EF4-FFF2-40B4-BE49-F238E27FC236}">
                  <a16:creationId xmlns:a16="http://schemas.microsoft.com/office/drawing/2014/main" id="{E88EDCD5-481B-1FE2-3CA3-A29AC61C0D1E}"/>
                </a:ext>
              </a:extLst>
            </p:cNvPr>
            <p:cNvSpPr/>
            <p:nvPr/>
          </p:nvSpPr>
          <p:spPr>
            <a:xfrm>
              <a:off x="0" y="0"/>
              <a:ext cx="1204148" cy="1963074"/>
            </a:xfrm>
            <a:custGeom>
              <a:avLst/>
              <a:gdLst/>
              <a:ahLst/>
              <a:cxnLst/>
              <a:rect l="l" t="t" r="r" b="b"/>
              <a:pathLst>
                <a:path w="1204148" h="1963074">
                  <a:moveTo>
                    <a:pt x="0" y="0"/>
                  </a:moveTo>
                  <a:lnTo>
                    <a:pt x="1204148" y="0"/>
                  </a:lnTo>
                  <a:lnTo>
                    <a:pt x="1204148" y="1963074"/>
                  </a:lnTo>
                  <a:lnTo>
                    <a:pt x="0" y="1963074"/>
                  </a:lnTo>
                  <a:close/>
                </a:path>
              </a:pathLst>
            </a:custGeom>
            <a:solidFill>
              <a:srgbClr val="009EDA"/>
            </a:solidFill>
          </p:spPr>
          <p:txBody>
            <a:bodyPr/>
            <a:lstStyle/>
            <a:p>
              <a:endParaRPr lang="en-US"/>
            </a:p>
          </p:txBody>
        </p:sp>
        <p:sp>
          <p:nvSpPr>
            <p:cNvPr id="9" name="TextBox 13">
              <a:extLst>
                <a:ext uri="{FF2B5EF4-FFF2-40B4-BE49-F238E27FC236}">
                  <a16:creationId xmlns:a16="http://schemas.microsoft.com/office/drawing/2014/main" id="{D4AFBB7E-E75B-A71D-565E-589917ECD169}"/>
                </a:ext>
              </a:extLst>
            </p:cNvPr>
            <p:cNvSpPr txBox="1"/>
            <p:nvPr/>
          </p:nvSpPr>
          <p:spPr>
            <a:xfrm>
              <a:off x="0" y="-38100"/>
              <a:ext cx="1204148" cy="2001174"/>
            </a:xfrm>
            <a:prstGeom prst="rect">
              <a:avLst/>
            </a:prstGeom>
          </p:spPr>
          <p:txBody>
            <a:bodyPr lIns="50800" tIns="50800" rIns="50800" bIns="50800" rtlCol="0" anchor="ctr"/>
            <a:lstStyle/>
            <a:p>
              <a:pPr algn="ctr">
                <a:lnSpc>
                  <a:spcPts val="2659"/>
                </a:lnSpc>
                <a:spcBef>
                  <a:spcPct val="0"/>
                </a:spcBef>
              </a:pPr>
              <a:endParaRPr/>
            </a:p>
          </p:txBody>
        </p:sp>
      </p:grpSp>
      <p:sp>
        <p:nvSpPr>
          <p:cNvPr id="7" name="TextBox 7">
            <a:extLst>
              <a:ext uri="{FF2B5EF4-FFF2-40B4-BE49-F238E27FC236}">
                <a16:creationId xmlns:a16="http://schemas.microsoft.com/office/drawing/2014/main" id="{5151001E-1261-FFCA-1C06-687488C7408C}"/>
              </a:ext>
            </a:extLst>
          </p:cNvPr>
          <p:cNvSpPr txBox="1"/>
          <p:nvPr/>
        </p:nvSpPr>
        <p:spPr>
          <a:xfrm>
            <a:off x="1243074" y="2242411"/>
            <a:ext cx="4547965" cy="461665"/>
          </a:xfrm>
          <a:prstGeom prst="rect">
            <a:avLst/>
          </a:prstGeom>
        </p:spPr>
        <p:txBody>
          <a:bodyPr lIns="0" tIns="0" rIns="0" bIns="0" rtlCol="0" anchor="t">
            <a:spAutoFit/>
          </a:bodyPr>
          <a:lstStyle/>
          <a:p>
            <a:pPr algn="l">
              <a:lnSpc>
                <a:spcPts val="3552"/>
              </a:lnSpc>
            </a:pPr>
            <a:r>
              <a:rPr lang="en-US" sz="3552">
                <a:solidFill>
                  <a:srgbClr val="FFFFFF"/>
                </a:solidFill>
                <a:latin typeface="Inter Bold"/>
              </a:rPr>
              <a:t>Merci.</a:t>
            </a:r>
          </a:p>
        </p:txBody>
      </p:sp>
      <p:pic>
        <p:nvPicPr>
          <p:cNvPr id="4" name="Picture 3" descr="A black background with white letters&#10;&#10;Description automatically generated">
            <a:extLst>
              <a:ext uri="{FF2B5EF4-FFF2-40B4-BE49-F238E27FC236}">
                <a16:creationId xmlns:a16="http://schemas.microsoft.com/office/drawing/2014/main" id="{1111D320-E7CC-AEB2-6C36-6FA619E6F90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795013" y="8904182"/>
            <a:ext cx="4749421" cy="836876"/>
          </a:xfrm>
          <a:prstGeom prst="rect">
            <a:avLst/>
          </a:prstGeom>
        </p:spPr>
      </p:pic>
    </p:spTree>
    <p:custDataLst>
      <p:tags r:id="rId1"/>
    </p:custDataLst>
    <p:extLst>
      <p:ext uri="{BB962C8B-B14F-4D97-AF65-F5344CB8AC3E}">
        <p14:creationId xmlns:p14="http://schemas.microsoft.com/office/powerpoint/2010/main" val="2851122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319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1528C78-0B0A-EDB3-6584-3557FE5C9FE4}"/>
              </a:ext>
            </a:extLst>
          </p:cNvPr>
          <p:cNvPicPr>
            <a:picLocks noChangeAspect="1"/>
          </p:cNvPicPr>
          <p:nvPr/>
        </p:nvPicPr>
        <p:blipFill rotWithShape="1">
          <a:blip r:embed="rId4"/>
          <a:srcRect l="4255" t="3892" r="35336" b="5470"/>
          <a:stretch/>
        </p:blipFill>
        <p:spPr>
          <a:xfrm>
            <a:off x="7101840" y="0"/>
            <a:ext cx="12362113" cy="10433154"/>
          </a:xfrm>
          <a:prstGeom prst="rect">
            <a:avLst/>
          </a:prstGeom>
        </p:spPr>
      </p:pic>
      <p:grpSp>
        <p:nvGrpSpPr>
          <p:cNvPr id="3" name="Group 3"/>
          <p:cNvGrpSpPr/>
          <p:nvPr/>
        </p:nvGrpSpPr>
        <p:grpSpPr>
          <a:xfrm>
            <a:off x="706049" y="1028700"/>
            <a:ext cx="6849344" cy="8229600"/>
            <a:chOff x="0" y="0"/>
            <a:chExt cx="2347934" cy="2821081"/>
          </a:xfrm>
        </p:grpSpPr>
        <p:sp>
          <p:nvSpPr>
            <p:cNvPr id="4" name="Freeform 4"/>
            <p:cNvSpPr/>
            <p:nvPr/>
          </p:nvSpPr>
          <p:spPr>
            <a:xfrm>
              <a:off x="0" y="0"/>
              <a:ext cx="2347934" cy="2821081"/>
            </a:xfrm>
            <a:custGeom>
              <a:avLst/>
              <a:gdLst/>
              <a:ahLst/>
              <a:cxnLst/>
              <a:rect l="l" t="t" r="r" b="b"/>
              <a:pathLst>
                <a:path w="2347934" h="2821081">
                  <a:moveTo>
                    <a:pt x="0" y="0"/>
                  </a:moveTo>
                  <a:lnTo>
                    <a:pt x="2347934" y="0"/>
                  </a:lnTo>
                  <a:lnTo>
                    <a:pt x="2347934" y="2821081"/>
                  </a:lnTo>
                  <a:lnTo>
                    <a:pt x="0" y="2821081"/>
                  </a:lnTo>
                  <a:close/>
                </a:path>
              </a:pathLst>
            </a:custGeom>
            <a:solidFill>
              <a:srgbClr val="009EDA"/>
            </a:solidFill>
          </p:spPr>
          <p:txBody>
            <a:bodyPr/>
            <a:lstStyle/>
            <a:p>
              <a:endParaRPr lang="en-CA"/>
            </a:p>
          </p:txBody>
        </p:sp>
        <p:sp>
          <p:nvSpPr>
            <p:cNvPr id="5" name="TextBox 5"/>
            <p:cNvSpPr txBox="1"/>
            <p:nvPr/>
          </p:nvSpPr>
          <p:spPr>
            <a:xfrm>
              <a:off x="0" y="-38100"/>
              <a:ext cx="2347934" cy="2859181"/>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1406614" y="1455616"/>
            <a:ext cx="5969545" cy="2903936"/>
          </a:xfrm>
          <a:prstGeom prst="rect">
            <a:avLst/>
          </a:prstGeom>
        </p:spPr>
        <p:txBody>
          <a:bodyPr wrap="square" lIns="0" tIns="0" rIns="0" bIns="0" rtlCol="0" anchor="t">
            <a:spAutoFit/>
          </a:bodyPr>
          <a:lstStyle/>
          <a:p>
            <a:pPr algn="l">
              <a:lnSpc>
                <a:spcPts val="4535"/>
              </a:lnSpc>
            </a:pPr>
            <a:r>
              <a:rPr lang="fr-FR" sz="5400" dirty="0">
                <a:solidFill>
                  <a:srgbClr val="FFFFFF"/>
                </a:solidFill>
                <a:latin typeface="Inter Bold"/>
              </a:rPr>
              <a:t>Axé sur la santé. Déterminé à faire la différence dans nos communautés.</a:t>
            </a:r>
            <a:endParaRPr lang="en-US" sz="5400" dirty="0">
              <a:solidFill>
                <a:srgbClr val="FFFFFF"/>
              </a:solidFill>
              <a:latin typeface="Inter Bold"/>
            </a:endParaRPr>
          </a:p>
        </p:txBody>
      </p:sp>
      <p:sp>
        <p:nvSpPr>
          <p:cNvPr id="7" name="TextBox 7"/>
          <p:cNvSpPr txBox="1"/>
          <p:nvPr/>
        </p:nvSpPr>
        <p:spPr>
          <a:xfrm>
            <a:off x="1541683" y="4599456"/>
            <a:ext cx="5560157" cy="4231928"/>
          </a:xfrm>
          <a:prstGeom prst="rect">
            <a:avLst/>
          </a:prstGeom>
        </p:spPr>
        <p:txBody>
          <a:bodyPr wrap="square" lIns="0" tIns="0" rIns="0" bIns="0" rtlCol="0" anchor="t">
            <a:spAutoFit/>
          </a:bodyPr>
          <a:lstStyle/>
          <a:p>
            <a:pPr>
              <a:lnSpc>
                <a:spcPts val="3264"/>
              </a:lnSpc>
            </a:pPr>
            <a:r>
              <a:rPr lang="fr-FR" sz="2800" dirty="0">
                <a:solidFill>
                  <a:srgbClr val="FFFFFF"/>
                </a:solidFill>
                <a:latin typeface="Inter"/>
              </a:rPr>
              <a:t>PartenaireSanté-Québec mobilise le pouvoir de la philanthropie au travail pour recueillir des fonds au profit de 17 organismes caritatifs du domaine de la santé parmi les plus respectés au Québec, dont la </a:t>
            </a:r>
            <a:r>
              <a:rPr lang="fr-FR" sz="2800" dirty="0">
                <a:solidFill>
                  <a:srgbClr val="FFFFFF"/>
                </a:solidFill>
                <a:latin typeface="Inter"/>
                <a:ea typeface="+mn-lt"/>
                <a:cs typeface="+mn-lt"/>
              </a:rPr>
              <a:t>Fédération Québécoise des Sociétés Alzheimer</a:t>
            </a:r>
            <a:r>
              <a:rPr lang="fr-FR" sz="2800" dirty="0">
                <a:solidFill>
                  <a:srgbClr val="FFFFFF"/>
                </a:solidFill>
                <a:latin typeface="Inter"/>
              </a:rPr>
              <a:t>, Cœur + AVC et Diabète Québec.</a:t>
            </a:r>
            <a:endParaRPr lang="fr-FR" sz="2800" dirty="0">
              <a:solidFill>
                <a:srgbClr val="FFFFFF"/>
              </a:solidFill>
              <a:latin typeface="Inter"/>
              <a:ea typeface="Inter"/>
            </a:endParaRPr>
          </a:p>
        </p:txBody>
      </p:sp>
      <p:pic>
        <p:nvPicPr>
          <p:cNvPr id="8" name="Picture 7" descr="A black background with white letters&#10;&#10;Description automatically generated">
            <a:extLst>
              <a:ext uri="{FF2B5EF4-FFF2-40B4-BE49-F238E27FC236}">
                <a16:creationId xmlns:a16="http://schemas.microsoft.com/office/drawing/2014/main" id="{06048869-5F79-AAAD-E70B-84ABA1C2072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538579" y="8839862"/>
            <a:ext cx="4749421" cy="836876"/>
          </a:xfrm>
          <a:prstGeom prst="rect">
            <a:avLst/>
          </a:prstGeom>
        </p:spPr>
      </p:pic>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E3192"/>
        </a:solidFill>
        <a:effectLst/>
      </p:bgPr>
    </p:bg>
    <p:spTree>
      <p:nvGrpSpPr>
        <p:cNvPr id="1" name="">
          <a:extLst>
            <a:ext uri="{FF2B5EF4-FFF2-40B4-BE49-F238E27FC236}">
              <a16:creationId xmlns:a16="http://schemas.microsoft.com/office/drawing/2014/main" id="{07AE9BAD-E526-8F45-6352-73280C9F5FE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23DE918-652F-A41F-A8B7-6086015A2D98}"/>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7287660" y="0"/>
            <a:ext cx="13974715" cy="10481036"/>
          </a:xfrm>
          <a:prstGeom prst="rect">
            <a:avLst/>
          </a:prstGeom>
        </p:spPr>
      </p:pic>
      <p:grpSp>
        <p:nvGrpSpPr>
          <p:cNvPr id="3" name="Group 3">
            <a:extLst>
              <a:ext uri="{FF2B5EF4-FFF2-40B4-BE49-F238E27FC236}">
                <a16:creationId xmlns:a16="http://schemas.microsoft.com/office/drawing/2014/main" id="{756E7C4C-73D2-D403-C717-023BE613FEB4}"/>
              </a:ext>
            </a:extLst>
          </p:cNvPr>
          <p:cNvGrpSpPr/>
          <p:nvPr/>
        </p:nvGrpSpPr>
        <p:grpSpPr>
          <a:xfrm>
            <a:off x="706049" y="1028700"/>
            <a:ext cx="7103344" cy="8245475"/>
            <a:chOff x="0" y="0"/>
            <a:chExt cx="2347934" cy="2821081"/>
          </a:xfrm>
        </p:grpSpPr>
        <p:sp>
          <p:nvSpPr>
            <p:cNvPr id="5" name="TextBox 5">
              <a:extLst>
                <a:ext uri="{FF2B5EF4-FFF2-40B4-BE49-F238E27FC236}">
                  <a16:creationId xmlns:a16="http://schemas.microsoft.com/office/drawing/2014/main" id="{1739710D-B16A-1EEF-9D68-5F01BBBEBC2D}"/>
                </a:ext>
              </a:extLst>
            </p:cNvPr>
            <p:cNvSpPr txBox="1"/>
            <p:nvPr/>
          </p:nvSpPr>
          <p:spPr>
            <a:xfrm>
              <a:off x="0" y="-38100"/>
              <a:ext cx="2347934" cy="2859181"/>
            </a:xfrm>
            <a:prstGeom prst="rect">
              <a:avLst/>
            </a:prstGeom>
          </p:spPr>
          <p:txBody>
            <a:bodyPr lIns="50800" tIns="50800" rIns="50800" bIns="50800" rtlCol="0" anchor="ctr"/>
            <a:lstStyle/>
            <a:p>
              <a:pPr algn="ctr">
                <a:lnSpc>
                  <a:spcPts val="2659"/>
                </a:lnSpc>
                <a:spcBef>
                  <a:spcPct val="0"/>
                </a:spcBef>
              </a:pPr>
              <a:endParaRPr/>
            </a:p>
          </p:txBody>
        </p:sp>
        <p:sp>
          <p:nvSpPr>
            <p:cNvPr id="4" name="Freeform 4">
              <a:extLst>
                <a:ext uri="{FF2B5EF4-FFF2-40B4-BE49-F238E27FC236}">
                  <a16:creationId xmlns:a16="http://schemas.microsoft.com/office/drawing/2014/main" id="{595B92A0-02A2-70DF-3664-3B0D36673DD5}"/>
                </a:ext>
              </a:extLst>
            </p:cNvPr>
            <p:cNvSpPr/>
            <p:nvPr/>
          </p:nvSpPr>
          <p:spPr>
            <a:xfrm>
              <a:off x="0" y="0"/>
              <a:ext cx="2347934" cy="2821081"/>
            </a:xfrm>
            <a:custGeom>
              <a:avLst/>
              <a:gdLst/>
              <a:ahLst/>
              <a:cxnLst/>
              <a:rect l="l" t="t" r="r" b="b"/>
              <a:pathLst>
                <a:path w="2347934" h="2821081">
                  <a:moveTo>
                    <a:pt x="0" y="0"/>
                  </a:moveTo>
                  <a:lnTo>
                    <a:pt x="2347934" y="0"/>
                  </a:lnTo>
                  <a:lnTo>
                    <a:pt x="2347934" y="2821081"/>
                  </a:lnTo>
                  <a:lnTo>
                    <a:pt x="0" y="2821081"/>
                  </a:lnTo>
                  <a:close/>
                </a:path>
              </a:pathLst>
            </a:custGeom>
            <a:solidFill>
              <a:srgbClr val="009EDA"/>
            </a:solidFill>
          </p:spPr>
          <p:txBody>
            <a:bodyPr/>
            <a:lstStyle/>
            <a:p>
              <a:endParaRPr lang="en-CA"/>
            </a:p>
          </p:txBody>
        </p:sp>
      </p:grpSp>
      <p:sp>
        <p:nvSpPr>
          <p:cNvPr id="6" name="TextBox 6">
            <a:extLst>
              <a:ext uri="{FF2B5EF4-FFF2-40B4-BE49-F238E27FC236}">
                <a16:creationId xmlns:a16="http://schemas.microsoft.com/office/drawing/2014/main" id="{948E65C0-6B14-C0D5-6A4D-EDC485616394}"/>
              </a:ext>
            </a:extLst>
          </p:cNvPr>
          <p:cNvSpPr txBox="1"/>
          <p:nvPr/>
        </p:nvSpPr>
        <p:spPr>
          <a:xfrm>
            <a:off x="1366330" y="1595123"/>
            <a:ext cx="5921330" cy="2326855"/>
          </a:xfrm>
          <a:prstGeom prst="rect">
            <a:avLst/>
          </a:prstGeom>
        </p:spPr>
        <p:txBody>
          <a:bodyPr wrap="square" lIns="0" tIns="0" rIns="0" bIns="0" rtlCol="0" anchor="t">
            <a:spAutoFit/>
          </a:bodyPr>
          <a:lstStyle/>
          <a:p>
            <a:pPr>
              <a:lnSpc>
                <a:spcPts val="4535"/>
              </a:lnSpc>
            </a:pPr>
            <a:r>
              <a:rPr lang="fr-FR" sz="5400" dirty="0">
                <a:solidFill>
                  <a:srgbClr val="FFFFFF"/>
                </a:solidFill>
                <a:latin typeface="Inter Bold"/>
              </a:rPr>
              <a:t>Fiers de faire partie de quelque chose d’aussi impactant.</a:t>
            </a:r>
            <a:endParaRPr lang="en-US" sz="5400" dirty="0">
              <a:solidFill>
                <a:srgbClr val="FFFFFF"/>
              </a:solidFill>
              <a:latin typeface="Inter Bold"/>
            </a:endParaRPr>
          </a:p>
        </p:txBody>
      </p:sp>
      <p:sp>
        <p:nvSpPr>
          <p:cNvPr id="7" name="TextBox 7">
            <a:extLst>
              <a:ext uri="{FF2B5EF4-FFF2-40B4-BE49-F238E27FC236}">
                <a16:creationId xmlns:a16="http://schemas.microsoft.com/office/drawing/2014/main" id="{460C2D7F-E032-1150-0A5E-F9961DEE6465}"/>
              </a:ext>
            </a:extLst>
          </p:cNvPr>
          <p:cNvSpPr txBox="1"/>
          <p:nvPr/>
        </p:nvSpPr>
        <p:spPr>
          <a:xfrm>
            <a:off x="1366330" y="4368138"/>
            <a:ext cx="5409170" cy="3385542"/>
          </a:xfrm>
          <a:prstGeom prst="rect">
            <a:avLst/>
          </a:prstGeom>
        </p:spPr>
        <p:txBody>
          <a:bodyPr wrap="square" lIns="0" tIns="0" rIns="0" bIns="0" rtlCol="0" anchor="t">
            <a:spAutoFit/>
          </a:bodyPr>
          <a:lstStyle/>
          <a:p>
            <a:pPr>
              <a:lnSpc>
                <a:spcPts val="3264"/>
              </a:lnSpc>
            </a:pPr>
            <a:r>
              <a:rPr lang="fr-FR" sz="2800" dirty="0">
                <a:solidFill>
                  <a:srgbClr val="FFFFFF"/>
                </a:solidFill>
                <a:latin typeface="Inter"/>
              </a:rPr>
              <a:t>Nous sommes bénéficiaires de la campagne d’Entraide depuis </a:t>
            </a:r>
            <a:r>
              <a:rPr lang="fr-FR" sz="2800" dirty="0">
                <a:solidFill>
                  <a:schemeClr val="bg1"/>
                </a:solidFill>
                <a:latin typeface="Inter"/>
              </a:rPr>
              <a:t>18</a:t>
            </a:r>
            <a:r>
              <a:rPr lang="fr-FR" sz="2800" dirty="0">
                <a:solidFill>
                  <a:srgbClr val="FFFFFF"/>
                </a:solidFill>
                <a:latin typeface="Inter"/>
              </a:rPr>
              <a:t> ans et, tout au long de ce partenariat, nous avons profondément apprécié l'implication des artisans qui permettent le succès de la campagne année après année.</a:t>
            </a:r>
            <a:endParaRPr lang="en-US" sz="2800" dirty="0">
              <a:solidFill>
                <a:srgbClr val="FFFFFF"/>
              </a:solidFill>
              <a:latin typeface="Inter"/>
            </a:endParaRPr>
          </a:p>
        </p:txBody>
      </p:sp>
      <p:pic>
        <p:nvPicPr>
          <p:cNvPr id="8" name="Picture 7" descr="A black background with white letters&#10;&#10;Description automatically generated">
            <a:extLst>
              <a:ext uri="{FF2B5EF4-FFF2-40B4-BE49-F238E27FC236}">
                <a16:creationId xmlns:a16="http://schemas.microsoft.com/office/drawing/2014/main" id="{5B41FC9E-DC47-9C0F-5FAF-FDB51E23694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319825" y="8663212"/>
            <a:ext cx="4749421" cy="836876"/>
          </a:xfrm>
          <a:prstGeom prst="rect">
            <a:avLst/>
          </a:prstGeom>
        </p:spPr>
      </p:pic>
    </p:spTree>
    <p:custDataLst>
      <p:tags r:id="rId1"/>
    </p:custDataLst>
    <p:extLst>
      <p:ext uri="{BB962C8B-B14F-4D97-AF65-F5344CB8AC3E}">
        <p14:creationId xmlns:p14="http://schemas.microsoft.com/office/powerpoint/2010/main" val="919484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9EDA"/>
        </a:solidFill>
        <a:effectLst/>
      </p:bgPr>
    </p:bg>
    <p:spTree>
      <p:nvGrpSpPr>
        <p:cNvPr id="1" name=""/>
        <p:cNvGrpSpPr/>
        <p:nvPr/>
      </p:nvGrpSpPr>
      <p:grpSpPr>
        <a:xfrm>
          <a:off x="0" y="0"/>
          <a:ext cx="0" cy="0"/>
          <a:chOff x="0" y="0"/>
          <a:chExt cx="0" cy="0"/>
        </a:xfrm>
      </p:grpSpPr>
      <p:grpSp>
        <p:nvGrpSpPr>
          <p:cNvPr id="2" name="Group 2"/>
          <p:cNvGrpSpPr/>
          <p:nvPr/>
        </p:nvGrpSpPr>
        <p:grpSpPr>
          <a:xfrm>
            <a:off x="10010533" y="1033885"/>
            <a:ext cx="1960374" cy="1960374"/>
            <a:chOff x="0" y="-50622"/>
            <a:chExt cx="812800" cy="812800"/>
          </a:xfrm>
        </p:grpSpPr>
        <p:sp>
          <p:nvSpPr>
            <p:cNvPr id="3" name="Freeform 3"/>
            <p:cNvSpPr/>
            <p:nvPr/>
          </p:nvSpPr>
          <p:spPr>
            <a:xfrm>
              <a:off x="0" y="-50622"/>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9956696" y="4088154"/>
            <a:ext cx="1960374" cy="1960374"/>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CA"/>
            </a:p>
          </p:txBody>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10196159" y="4347061"/>
            <a:ext cx="1481449" cy="1442561"/>
          </a:xfrm>
          <a:custGeom>
            <a:avLst/>
            <a:gdLst/>
            <a:ahLst/>
            <a:cxnLst/>
            <a:rect l="l" t="t" r="r" b="b"/>
            <a:pathLst>
              <a:path w="1481449" h="1442561">
                <a:moveTo>
                  <a:pt x="0" y="0"/>
                </a:moveTo>
                <a:lnTo>
                  <a:pt x="1481449" y="0"/>
                </a:lnTo>
                <a:lnTo>
                  <a:pt x="1481449" y="1442561"/>
                </a:lnTo>
                <a:lnTo>
                  <a:pt x="0" y="144256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CA"/>
          </a:p>
        </p:txBody>
      </p:sp>
      <p:sp>
        <p:nvSpPr>
          <p:cNvPr id="9" name="Freeform 9"/>
          <p:cNvSpPr/>
          <p:nvPr/>
        </p:nvSpPr>
        <p:spPr>
          <a:xfrm>
            <a:off x="10344500" y="1331209"/>
            <a:ext cx="1184766" cy="1365725"/>
          </a:xfrm>
          <a:custGeom>
            <a:avLst/>
            <a:gdLst/>
            <a:ahLst/>
            <a:cxnLst/>
            <a:rect l="l" t="t" r="r" b="b"/>
            <a:pathLst>
              <a:path w="1184766" h="1365725">
                <a:moveTo>
                  <a:pt x="0" y="0"/>
                </a:moveTo>
                <a:lnTo>
                  <a:pt x="1184766" y="0"/>
                </a:lnTo>
                <a:lnTo>
                  <a:pt x="1184766" y="1365725"/>
                </a:lnTo>
                <a:lnTo>
                  <a:pt x="0" y="136572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CA"/>
          </a:p>
        </p:txBody>
      </p:sp>
      <p:grpSp>
        <p:nvGrpSpPr>
          <p:cNvPr id="10" name="Group 10"/>
          <p:cNvGrpSpPr/>
          <p:nvPr/>
        </p:nvGrpSpPr>
        <p:grpSpPr>
          <a:xfrm rot="10800000">
            <a:off x="-2539" y="0"/>
            <a:ext cx="9153525" cy="7556038"/>
            <a:chOff x="0" y="-38100"/>
            <a:chExt cx="2598953" cy="2194305"/>
          </a:xfrm>
        </p:grpSpPr>
        <p:sp>
          <p:nvSpPr>
            <p:cNvPr id="11" name="Freeform 11"/>
            <p:cNvSpPr/>
            <p:nvPr/>
          </p:nvSpPr>
          <p:spPr>
            <a:xfrm>
              <a:off x="0" y="0"/>
              <a:ext cx="2598953" cy="2156205"/>
            </a:xfrm>
            <a:custGeom>
              <a:avLst/>
              <a:gdLst/>
              <a:ahLst/>
              <a:cxnLst/>
              <a:rect l="l" t="t" r="r" b="b"/>
              <a:pathLst>
                <a:path w="2598953" h="2156205">
                  <a:moveTo>
                    <a:pt x="0" y="0"/>
                  </a:moveTo>
                  <a:lnTo>
                    <a:pt x="2598953" y="0"/>
                  </a:lnTo>
                  <a:lnTo>
                    <a:pt x="2598953" y="2156205"/>
                  </a:lnTo>
                  <a:lnTo>
                    <a:pt x="0" y="2156205"/>
                  </a:lnTo>
                  <a:close/>
                </a:path>
              </a:pathLst>
            </a:custGeom>
            <a:solidFill>
              <a:srgbClr val="2E3192"/>
            </a:solidFill>
          </p:spPr>
          <p:txBody>
            <a:bodyPr/>
            <a:lstStyle/>
            <a:p>
              <a:endParaRPr lang="en-CA"/>
            </a:p>
          </p:txBody>
        </p:sp>
        <p:sp>
          <p:nvSpPr>
            <p:cNvPr id="12" name="TextBox 12"/>
            <p:cNvSpPr txBox="1"/>
            <p:nvPr/>
          </p:nvSpPr>
          <p:spPr>
            <a:xfrm>
              <a:off x="0" y="-38100"/>
              <a:ext cx="2598953" cy="2194305"/>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1395874" y="765279"/>
            <a:ext cx="5540184" cy="1436291"/>
          </a:xfrm>
          <a:prstGeom prst="rect">
            <a:avLst/>
          </a:prstGeom>
        </p:spPr>
        <p:txBody>
          <a:bodyPr wrap="square" lIns="0" tIns="0" rIns="0" bIns="0" rtlCol="0" anchor="t">
            <a:spAutoFit/>
          </a:bodyPr>
          <a:lstStyle/>
          <a:p>
            <a:pPr>
              <a:lnSpc>
                <a:spcPts val="5600"/>
              </a:lnSpc>
            </a:pPr>
            <a:r>
              <a:rPr lang="en-US" sz="5400" spc="196" dirty="0">
                <a:solidFill>
                  <a:srgbClr val="FFFFFF"/>
                </a:solidFill>
                <a:latin typeface="Inter Bold"/>
                <a:ea typeface="Inter Bold"/>
                <a:cs typeface="+mn-lt"/>
              </a:rPr>
              <a:t>Ce que nous </a:t>
            </a:r>
            <a:r>
              <a:rPr lang="en-US" sz="5400" spc="196" dirty="0" err="1">
                <a:solidFill>
                  <a:srgbClr val="FFFFFF"/>
                </a:solidFill>
                <a:latin typeface="Inter Bold"/>
                <a:ea typeface="Inter Bold"/>
                <a:cs typeface="+mn-lt"/>
              </a:rPr>
              <a:t>défendons</a:t>
            </a:r>
            <a:endParaRPr lang="en-US" sz="5400" dirty="0"/>
          </a:p>
        </p:txBody>
      </p:sp>
      <p:sp>
        <p:nvSpPr>
          <p:cNvPr id="15" name="TextBox 15"/>
          <p:cNvSpPr txBox="1"/>
          <p:nvPr/>
        </p:nvSpPr>
        <p:spPr>
          <a:xfrm>
            <a:off x="1254866" y="2613338"/>
            <a:ext cx="7034447" cy="1719510"/>
          </a:xfrm>
          <a:prstGeom prst="rect">
            <a:avLst/>
          </a:prstGeom>
        </p:spPr>
        <p:txBody>
          <a:bodyPr wrap="square" lIns="0" tIns="0" rIns="0" bIns="0" rtlCol="0" anchor="t">
            <a:spAutoFit/>
          </a:bodyPr>
          <a:lstStyle/>
          <a:p>
            <a:pPr>
              <a:lnSpc>
                <a:spcPts val="3427"/>
              </a:lnSpc>
            </a:pPr>
            <a:r>
              <a:rPr lang="fr-FR" sz="2800" dirty="0">
                <a:solidFill>
                  <a:srgbClr val="FFFFFF"/>
                </a:solidFill>
                <a:latin typeface="Inter"/>
              </a:rPr>
              <a:t>Ensemble, avec nos </a:t>
            </a:r>
            <a:r>
              <a:rPr lang="fr-FR" sz="2800" dirty="0">
                <a:solidFill>
                  <a:srgbClr val="FFFFFF"/>
                </a:solidFill>
                <a:latin typeface="Inter"/>
                <a:ea typeface="+mn-lt"/>
                <a:cs typeface="+mn-lt"/>
              </a:rPr>
              <a:t>organismes de bienfaisance du domaine de la santé,</a:t>
            </a:r>
            <a:r>
              <a:rPr lang="fr-FR" sz="2800" dirty="0">
                <a:solidFill>
                  <a:srgbClr val="FFFFFF"/>
                </a:solidFill>
                <a:latin typeface="Inter"/>
                <a:ea typeface="Inter"/>
                <a:cs typeface="Calibri"/>
              </a:rPr>
              <a:t> </a:t>
            </a:r>
            <a:r>
              <a:rPr lang="fr-FR" sz="2800" dirty="0">
                <a:solidFill>
                  <a:srgbClr val="FFFFFF"/>
                </a:solidFill>
                <a:latin typeface="Inter"/>
                <a:cs typeface="Calibri"/>
              </a:rPr>
              <a:t>nos </a:t>
            </a:r>
            <a:r>
              <a:rPr lang="fr-FR" sz="2800" dirty="0">
                <a:solidFill>
                  <a:srgbClr val="FFFFFF"/>
                </a:solidFill>
                <a:latin typeface="Inter"/>
              </a:rPr>
              <a:t>donateurs et nos bénévoles, nous créons une province plus saine</a:t>
            </a:r>
            <a:r>
              <a:rPr lang="fr-FR" sz="2400" dirty="0">
                <a:solidFill>
                  <a:srgbClr val="FFFFFF"/>
                </a:solidFill>
                <a:latin typeface="Inter"/>
              </a:rPr>
              <a:t>.</a:t>
            </a:r>
            <a:endParaRPr lang="en-US" sz="2400" dirty="0">
              <a:solidFill>
                <a:srgbClr val="FFFFFF"/>
              </a:solidFill>
              <a:latin typeface="Inter"/>
            </a:endParaRPr>
          </a:p>
        </p:txBody>
      </p:sp>
      <p:sp>
        <p:nvSpPr>
          <p:cNvPr id="16" name="TextBox 16"/>
          <p:cNvSpPr txBox="1"/>
          <p:nvPr/>
        </p:nvSpPr>
        <p:spPr>
          <a:xfrm>
            <a:off x="12745640" y="1968125"/>
            <a:ext cx="4524306" cy="447495"/>
          </a:xfrm>
          <a:prstGeom prst="rect">
            <a:avLst/>
          </a:prstGeom>
        </p:spPr>
        <p:txBody>
          <a:bodyPr wrap="square" lIns="0" tIns="0" rIns="0" bIns="0" rtlCol="0" anchor="t">
            <a:spAutoFit/>
          </a:bodyPr>
          <a:lstStyle/>
          <a:p>
            <a:pPr algn="l">
              <a:lnSpc>
                <a:spcPts val="3919"/>
              </a:lnSpc>
            </a:pPr>
            <a:r>
              <a:rPr lang="fr-FR" sz="2400" dirty="0">
                <a:solidFill>
                  <a:schemeClr val="bg1"/>
                </a:solidFill>
                <a:latin typeface="Inter"/>
              </a:rPr>
              <a:t>Un </a:t>
            </a:r>
            <a:r>
              <a:rPr lang="fr-FR" sz="2400" dirty="0">
                <a:solidFill>
                  <a:srgbClr val="FFFFFF"/>
                </a:solidFill>
                <a:latin typeface="Inter"/>
              </a:rPr>
              <a:t>Québec </a:t>
            </a:r>
            <a:r>
              <a:rPr lang="fr-FR" sz="2400" dirty="0">
                <a:solidFill>
                  <a:schemeClr val="bg1"/>
                </a:solidFill>
                <a:latin typeface="Inter"/>
              </a:rPr>
              <a:t>en meilleure santé </a:t>
            </a:r>
            <a:endParaRPr lang="fr-FR" sz="2400" dirty="0">
              <a:solidFill>
                <a:schemeClr val="bg1"/>
              </a:solidFill>
              <a:latin typeface="Inter"/>
              <a:ea typeface="Inter"/>
            </a:endParaRPr>
          </a:p>
        </p:txBody>
      </p:sp>
      <p:sp>
        <p:nvSpPr>
          <p:cNvPr id="17" name="TextBox 17"/>
          <p:cNvSpPr txBox="1"/>
          <p:nvPr/>
        </p:nvSpPr>
        <p:spPr>
          <a:xfrm>
            <a:off x="12755075" y="4298172"/>
            <a:ext cx="5195300" cy="3948453"/>
          </a:xfrm>
          <a:prstGeom prst="rect">
            <a:avLst/>
          </a:prstGeom>
        </p:spPr>
        <p:txBody>
          <a:bodyPr wrap="square" lIns="0" tIns="0" rIns="0" bIns="0" rtlCol="0" anchor="t">
            <a:spAutoFit/>
          </a:bodyPr>
          <a:lstStyle/>
          <a:p>
            <a:pPr algn="l">
              <a:lnSpc>
                <a:spcPts val="3919"/>
              </a:lnSpc>
            </a:pPr>
            <a:r>
              <a:rPr lang="fr-FR" sz="2400" dirty="0">
                <a:solidFill>
                  <a:schemeClr val="bg1"/>
                </a:solidFill>
                <a:latin typeface="Inter"/>
              </a:rPr>
              <a:t>PartenaireSanté-Québec et ses membres offrent du soutien, de l’accompagnement et du répit aux individus, aux familles et aux proches aidants de la province. Ensemble, ils améliorent la santé et le bien-être de tous les Québécoises et Québécois!</a:t>
            </a:r>
          </a:p>
        </p:txBody>
      </p:sp>
      <p:sp>
        <p:nvSpPr>
          <p:cNvPr id="18" name="TextBox 18"/>
          <p:cNvSpPr txBox="1"/>
          <p:nvPr/>
        </p:nvSpPr>
        <p:spPr>
          <a:xfrm>
            <a:off x="12745640" y="1411412"/>
            <a:ext cx="3518112" cy="487313"/>
          </a:xfrm>
          <a:prstGeom prst="rect">
            <a:avLst/>
          </a:prstGeom>
        </p:spPr>
        <p:txBody>
          <a:bodyPr lIns="0" tIns="0" rIns="0" bIns="0" rtlCol="0" anchor="t">
            <a:spAutoFit/>
          </a:bodyPr>
          <a:lstStyle/>
          <a:p>
            <a:pPr algn="l">
              <a:lnSpc>
                <a:spcPts val="3800"/>
              </a:lnSpc>
            </a:pPr>
            <a:r>
              <a:rPr lang="en-US" sz="3800" dirty="0">
                <a:solidFill>
                  <a:schemeClr val="bg1"/>
                </a:solidFill>
                <a:latin typeface="Inter Bold"/>
              </a:rPr>
              <a:t>Vision</a:t>
            </a:r>
          </a:p>
        </p:txBody>
      </p:sp>
      <p:sp>
        <p:nvSpPr>
          <p:cNvPr id="19" name="TextBox 19"/>
          <p:cNvSpPr txBox="1"/>
          <p:nvPr/>
        </p:nvSpPr>
        <p:spPr>
          <a:xfrm>
            <a:off x="12755075" y="3692734"/>
            <a:ext cx="3518112" cy="487313"/>
          </a:xfrm>
          <a:prstGeom prst="rect">
            <a:avLst/>
          </a:prstGeom>
        </p:spPr>
        <p:txBody>
          <a:bodyPr lIns="0" tIns="0" rIns="0" bIns="0" rtlCol="0" anchor="t">
            <a:spAutoFit/>
          </a:bodyPr>
          <a:lstStyle/>
          <a:p>
            <a:pPr algn="l">
              <a:lnSpc>
                <a:spcPts val="3800"/>
              </a:lnSpc>
            </a:pPr>
            <a:r>
              <a:rPr lang="en-US" sz="3800" dirty="0">
                <a:solidFill>
                  <a:schemeClr val="bg1"/>
                </a:solidFill>
                <a:latin typeface="Inter Bold"/>
              </a:rPr>
              <a:t>Mission</a:t>
            </a:r>
          </a:p>
        </p:txBody>
      </p:sp>
      <p:pic>
        <p:nvPicPr>
          <p:cNvPr id="21" name="Picture 20" descr="A black background with white letters&#10;&#10;Description automatically generated">
            <a:extLst>
              <a:ext uri="{FF2B5EF4-FFF2-40B4-BE49-F238E27FC236}">
                <a16:creationId xmlns:a16="http://schemas.microsoft.com/office/drawing/2014/main" id="{89752EAC-762F-2B15-1893-69E000E14AA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084100" y="8875588"/>
            <a:ext cx="4749421" cy="836876"/>
          </a:xfrm>
          <a:prstGeom prst="rect">
            <a:avLst/>
          </a:prstGeom>
        </p:spPr>
      </p:pic>
      <p:sp>
        <p:nvSpPr>
          <p:cNvPr id="22" name="Rectangle 1">
            <a:extLst>
              <a:ext uri="{FF2B5EF4-FFF2-40B4-BE49-F238E27FC236}">
                <a16:creationId xmlns:a16="http://schemas.microsoft.com/office/drawing/2014/main" id="{1879132A-7B41-770B-336A-484D6D7FD585}"/>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23" name="Rectangle 2">
            <a:extLst>
              <a:ext uri="{FF2B5EF4-FFF2-40B4-BE49-F238E27FC236}">
                <a16:creationId xmlns:a16="http://schemas.microsoft.com/office/drawing/2014/main" id="{551BD801-DD1F-FA98-D764-B9904CB6231E}"/>
              </a:ext>
            </a:extLst>
          </p:cNvPr>
          <p:cNvSpPr>
            <a:spLocks noChangeArrowheads="1"/>
          </p:cNvSpPr>
          <p:nvPr/>
        </p:nvSpPr>
        <p:spPr bwMode="auto">
          <a:xfrm>
            <a:off x="152400" y="1524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pic>
        <p:nvPicPr>
          <p:cNvPr id="24" name="Picture 23">
            <a:extLst>
              <a:ext uri="{FF2B5EF4-FFF2-40B4-BE49-F238E27FC236}">
                <a16:creationId xmlns:a16="http://schemas.microsoft.com/office/drawing/2014/main" id="{38745E85-5C38-A586-989B-6BA7397737FB}"/>
              </a:ext>
            </a:extLst>
          </p:cNvPr>
          <p:cNvPicPr>
            <a:picLocks noChangeAspect="1"/>
          </p:cNvPicPr>
          <p:nvPr/>
        </p:nvPicPr>
        <p:blipFill rotWithShape="1">
          <a:blip r:embed="rId9"/>
          <a:srcRect l="16493" t="10649" r="16753" b="22216"/>
          <a:stretch/>
        </p:blipFill>
        <p:spPr>
          <a:xfrm>
            <a:off x="-2539" y="5098196"/>
            <a:ext cx="9172227" cy="5188803"/>
          </a:xfrm>
          <a:prstGeom prst="rect">
            <a:avLst/>
          </a:prstGeom>
        </p:spPr>
      </p:pic>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7"/>
          <p:cNvGrpSpPr/>
          <p:nvPr/>
        </p:nvGrpSpPr>
        <p:grpSpPr>
          <a:xfrm>
            <a:off x="0" y="-107782"/>
            <a:ext cx="18488416" cy="4596312"/>
            <a:chOff x="0" y="0"/>
            <a:chExt cx="4425244" cy="1210551"/>
          </a:xfrm>
        </p:grpSpPr>
        <p:sp>
          <p:nvSpPr>
            <p:cNvPr id="18" name="Freeform 18"/>
            <p:cNvSpPr/>
            <p:nvPr/>
          </p:nvSpPr>
          <p:spPr>
            <a:xfrm>
              <a:off x="0" y="0"/>
              <a:ext cx="4425245" cy="1210551"/>
            </a:xfrm>
            <a:custGeom>
              <a:avLst/>
              <a:gdLst/>
              <a:ahLst/>
              <a:cxnLst/>
              <a:rect l="l" t="t" r="r" b="b"/>
              <a:pathLst>
                <a:path w="4425245" h="1210551">
                  <a:moveTo>
                    <a:pt x="0" y="0"/>
                  </a:moveTo>
                  <a:lnTo>
                    <a:pt x="4425245" y="0"/>
                  </a:lnTo>
                  <a:lnTo>
                    <a:pt x="4425245" y="1210551"/>
                  </a:lnTo>
                  <a:lnTo>
                    <a:pt x="0" y="1210551"/>
                  </a:lnTo>
                  <a:close/>
                </a:path>
              </a:pathLst>
            </a:custGeom>
            <a:solidFill>
              <a:srgbClr val="2E3192"/>
            </a:solidFill>
          </p:spPr>
          <p:txBody>
            <a:bodyPr/>
            <a:lstStyle/>
            <a:p>
              <a:endParaRPr lang="en-CA"/>
            </a:p>
          </p:txBody>
        </p:sp>
        <p:sp>
          <p:nvSpPr>
            <p:cNvPr id="19" name="TextBox 19"/>
            <p:cNvSpPr txBox="1"/>
            <p:nvPr/>
          </p:nvSpPr>
          <p:spPr>
            <a:xfrm>
              <a:off x="0" y="-38100"/>
              <a:ext cx="4425244" cy="1248651"/>
            </a:xfrm>
            <a:prstGeom prst="rect">
              <a:avLst/>
            </a:prstGeom>
          </p:spPr>
          <p:txBody>
            <a:bodyPr lIns="50800" tIns="50800" rIns="50800" bIns="50800" rtlCol="0" anchor="ctr"/>
            <a:lstStyle/>
            <a:p>
              <a:pPr algn="ctr">
                <a:lnSpc>
                  <a:spcPts val="2659"/>
                </a:lnSpc>
              </a:pPr>
              <a:endParaRPr/>
            </a:p>
          </p:txBody>
        </p:sp>
      </p:grpSp>
      <p:sp>
        <p:nvSpPr>
          <p:cNvPr id="25" name="TextBox 25"/>
          <p:cNvSpPr txBox="1"/>
          <p:nvPr/>
        </p:nvSpPr>
        <p:spPr>
          <a:xfrm>
            <a:off x="1028700" y="392120"/>
            <a:ext cx="11855061" cy="1384995"/>
          </a:xfrm>
          <a:prstGeom prst="rect">
            <a:avLst/>
          </a:prstGeom>
        </p:spPr>
        <p:txBody>
          <a:bodyPr wrap="square" lIns="0" tIns="0" rIns="0" bIns="0" rtlCol="0" anchor="t">
            <a:spAutoFit/>
          </a:bodyPr>
          <a:lstStyle/>
          <a:p>
            <a:pPr algn="l">
              <a:lnSpc>
                <a:spcPts val="5388"/>
              </a:lnSpc>
            </a:pPr>
            <a:r>
              <a:rPr lang="fr-FR" sz="5400" spc="188" dirty="0">
                <a:solidFill>
                  <a:srgbClr val="FFFFFF"/>
                </a:solidFill>
                <a:latin typeface="Inter Bold"/>
              </a:rPr>
              <a:t>Les organismes caritatifs de PartenaireSanté-Québec</a:t>
            </a:r>
            <a:endParaRPr lang="en-US" sz="5400" spc="188" dirty="0">
              <a:solidFill>
                <a:srgbClr val="FFFFFF"/>
              </a:solidFill>
              <a:latin typeface="Inter Bold"/>
            </a:endParaRPr>
          </a:p>
        </p:txBody>
      </p:sp>
      <p:sp>
        <p:nvSpPr>
          <p:cNvPr id="26" name="TextBox 26"/>
          <p:cNvSpPr txBox="1"/>
          <p:nvPr/>
        </p:nvSpPr>
        <p:spPr>
          <a:xfrm>
            <a:off x="1028699" y="2277017"/>
            <a:ext cx="16076457" cy="1795363"/>
          </a:xfrm>
          <a:prstGeom prst="rect">
            <a:avLst/>
          </a:prstGeom>
        </p:spPr>
        <p:txBody>
          <a:bodyPr wrap="square" lIns="0" tIns="0" rIns="0" bIns="0" rtlCol="0" anchor="t">
            <a:spAutoFit/>
          </a:bodyPr>
          <a:lstStyle/>
          <a:p>
            <a:pPr>
              <a:lnSpc>
                <a:spcPts val="2808"/>
              </a:lnSpc>
              <a:spcBef>
                <a:spcPct val="0"/>
              </a:spcBef>
            </a:pPr>
            <a:r>
              <a:rPr lang="fr-FR" sz="2800" dirty="0">
                <a:solidFill>
                  <a:srgbClr val="FFFFFF"/>
                </a:solidFill>
                <a:latin typeface="Inter" panose="020B0604020202020204" charset="0"/>
                <a:ea typeface="Inter" panose="020B0604020202020204" charset="0"/>
              </a:rPr>
              <a:t>9 Québécoises et Québécois sur 10 sont susceptibles d'être touchées par une ou plusieurs des maladies que nos organismes de bienfaisance s'efforcent d'éradiquer.</a:t>
            </a:r>
          </a:p>
          <a:p>
            <a:pPr algn="l">
              <a:lnSpc>
                <a:spcPts val="2808"/>
              </a:lnSpc>
              <a:spcBef>
                <a:spcPct val="0"/>
              </a:spcBef>
            </a:pPr>
            <a:endParaRPr lang="fr-FR" sz="2800" dirty="0">
              <a:solidFill>
                <a:srgbClr val="FFFFFF"/>
              </a:solidFill>
              <a:latin typeface="Inter" panose="020B0604020202020204" charset="0"/>
              <a:ea typeface="Inter" panose="020B0604020202020204" charset="0"/>
            </a:endParaRPr>
          </a:p>
          <a:p>
            <a:pPr algn="l">
              <a:lnSpc>
                <a:spcPts val="2808"/>
              </a:lnSpc>
              <a:spcBef>
                <a:spcPct val="0"/>
              </a:spcBef>
            </a:pPr>
            <a:r>
              <a:rPr lang="fr-FR" sz="2800" dirty="0">
                <a:solidFill>
                  <a:srgbClr val="FFFFFF"/>
                </a:solidFill>
                <a:latin typeface="Inter" panose="020B0604020202020204" charset="0"/>
                <a:ea typeface="Inter" panose="020B0604020202020204" charset="0"/>
              </a:rPr>
              <a:t>Le donateur peut décider si son don financera tous nos organismes caritatifs ou seulement ceux de son choix. </a:t>
            </a:r>
          </a:p>
        </p:txBody>
      </p:sp>
      <p:sp>
        <p:nvSpPr>
          <p:cNvPr id="62" name="Freeform 2">
            <a:extLst>
              <a:ext uri="{FF2B5EF4-FFF2-40B4-BE49-F238E27FC236}">
                <a16:creationId xmlns:a16="http://schemas.microsoft.com/office/drawing/2014/main" id="{47C5938E-DD47-54FA-5710-3F27643F11BF}"/>
              </a:ext>
            </a:extLst>
          </p:cNvPr>
          <p:cNvSpPr/>
          <p:nvPr/>
        </p:nvSpPr>
        <p:spPr>
          <a:xfrm>
            <a:off x="12296766" y="8618749"/>
            <a:ext cx="1520469" cy="1019488"/>
          </a:xfrm>
          <a:custGeom>
            <a:avLst/>
            <a:gdLst/>
            <a:ahLst/>
            <a:cxnLst/>
            <a:rect l="l" t="t" r="r" b="b"/>
            <a:pathLst>
              <a:path w="1520469" h="1019488">
                <a:moveTo>
                  <a:pt x="0" y="0"/>
                </a:moveTo>
                <a:lnTo>
                  <a:pt x="1520470" y="0"/>
                </a:lnTo>
                <a:lnTo>
                  <a:pt x="1520470" y="1019488"/>
                </a:lnTo>
                <a:lnTo>
                  <a:pt x="0" y="1019488"/>
                </a:lnTo>
                <a:lnTo>
                  <a:pt x="0" y="0"/>
                </a:lnTo>
                <a:close/>
              </a:path>
            </a:pathLst>
          </a:custGeom>
          <a:blipFill>
            <a:blip r:embed="rId4"/>
            <a:stretch>
              <a:fillRect/>
            </a:stretch>
          </a:blipFill>
        </p:spPr>
        <p:txBody>
          <a:bodyPr/>
          <a:lstStyle/>
          <a:p>
            <a:endParaRPr lang="en-US"/>
          </a:p>
        </p:txBody>
      </p:sp>
      <p:sp>
        <p:nvSpPr>
          <p:cNvPr id="65" name="Freeform 13">
            <a:extLst>
              <a:ext uri="{FF2B5EF4-FFF2-40B4-BE49-F238E27FC236}">
                <a16:creationId xmlns:a16="http://schemas.microsoft.com/office/drawing/2014/main" id="{EEAAEA3B-7483-17F7-D8E0-C4757B19CBFD}"/>
              </a:ext>
            </a:extLst>
          </p:cNvPr>
          <p:cNvSpPr/>
          <p:nvPr/>
        </p:nvSpPr>
        <p:spPr>
          <a:xfrm>
            <a:off x="6726971" y="4984629"/>
            <a:ext cx="2261626" cy="1343612"/>
          </a:xfrm>
          <a:custGeom>
            <a:avLst/>
            <a:gdLst/>
            <a:ahLst/>
            <a:cxnLst/>
            <a:rect l="l" t="t" r="r" b="b"/>
            <a:pathLst>
              <a:path w="1904009" h="1343612">
                <a:moveTo>
                  <a:pt x="0" y="0"/>
                </a:moveTo>
                <a:lnTo>
                  <a:pt x="1904009" y="0"/>
                </a:lnTo>
                <a:lnTo>
                  <a:pt x="1904009" y="1343612"/>
                </a:lnTo>
                <a:lnTo>
                  <a:pt x="0" y="1343612"/>
                </a:lnTo>
                <a:lnTo>
                  <a:pt x="0" y="0"/>
                </a:lnTo>
                <a:close/>
              </a:path>
            </a:pathLst>
          </a:custGeom>
          <a:blipFill>
            <a:blip r:embed="rId5"/>
            <a:stretch>
              <a:fillRect l="-66177" t="-48453" r="-61751" b="-52314"/>
            </a:stretch>
          </a:blipFill>
        </p:spPr>
        <p:txBody>
          <a:bodyPr/>
          <a:lstStyle/>
          <a:p>
            <a:endParaRPr lang="en-US"/>
          </a:p>
        </p:txBody>
      </p:sp>
      <p:sp>
        <p:nvSpPr>
          <p:cNvPr id="66" name="Freeform 14">
            <a:extLst>
              <a:ext uri="{FF2B5EF4-FFF2-40B4-BE49-F238E27FC236}">
                <a16:creationId xmlns:a16="http://schemas.microsoft.com/office/drawing/2014/main" id="{EDE8F0D2-4D24-F6D9-EB4F-5EB28F574742}"/>
              </a:ext>
            </a:extLst>
          </p:cNvPr>
          <p:cNvSpPr/>
          <p:nvPr/>
        </p:nvSpPr>
        <p:spPr>
          <a:xfrm>
            <a:off x="9016434" y="4984629"/>
            <a:ext cx="3069783" cy="1541386"/>
          </a:xfrm>
          <a:custGeom>
            <a:avLst/>
            <a:gdLst/>
            <a:ahLst/>
            <a:cxnLst/>
            <a:rect l="l" t="t" r="r" b="b"/>
            <a:pathLst>
              <a:path w="3069783" h="1541386">
                <a:moveTo>
                  <a:pt x="0" y="0"/>
                </a:moveTo>
                <a:lnTo>
                  <a:pt x="3069783" y="0"/>
                </a:lnTo>
                <a:lnTo>
                  <a:pt x="3069783" y="1541387"/>
                </a:lnTo>
                <a:lnTo>
                  <a:pt x="0" y="1541387"/>
                </a:lnTo>
                <a:lnTo>
                  <a:pt x="0" y="0"/>
                </a:lnTo>
                <a:close/>
              </a:path>
            </a:pathLst>
          </a:custGeom>
          <a:blipFill>
            <a:blip r:embed="rId6"/>
            <a:stretch>
              <a:fillRect/>
            </a:stretch>
          </a:blipFill>
        </p:spPr>
        <p:txBody>
          <a:bodyPr/>
          <a:lstStyle/>
          <a:p>
            <a:endParaRPr lang="en-US"/>
          </a:p>
        </p:txBody>
      </p:sp>
      <p:sp>
        <p:nvSpPr>
          <p:cNvPr id="67" name="Freeform 15">
            <a:extLst>
              <a:ext uri="{FF2B5EF4-FFF2-40B4-BE49-F238E27FC236}">
                <a16:creationId xmlns:a16="http://schemas.microsoft.com/office/drawing/2014/main" id="{03639E7D-9511-92FF-849C-F6E978A7F27A}"/>
              </a:ext>
            </a:extLst>
          </p:cNvPr>
          <p:cNvSpPr/>
          <p:nvPr/>
        </p:nvSpPr>
        <p:spPr>
          <a:xfrm>
            <a:off x="12578715" y="5269193"/>
            <a:ext cx="2262158" cy="1154985"/>
          </a:xfrm>
          <a:custGeom>
            <a:avLst/>
            <a:gdLst/>
            <a:ahLst/>
            <a:cxnLst/>
            <a:rect l="l" t="t" r="r" b="b"/>
            <a:pathLst>
              <a:path w="1944403" h="1056459">
                <a:moveTo>
                  <a:pt x="0" y="0"/>
                </a:moveTo>
                <a:lnTo>
                  <a:pt x="1944404" y="0"/>
                </a:lnTo>
                <a:lnTo>
                  <a:pt x="1944404" y="1056459"/>
                </a:lnTo>
                <a:lnTo>
                  <a:pt x="0" y="1056459"/>
                </a:lnTo>
                <a:lnTo>
                  <a:pt x="0" y="0"/>
                </a:lnTo>
                <a:close/>
              </a:path>
            </a:pathLst>
          </a:custGeom>
          <a:blipFill>
            <a:blip r:embed="rId7"/>
            <a:stretch>
              <a:fillRect t="1" b="-13199"/>
            </a:stretch>
          </a:blipFill>
        </p:spPr>
        <p:txBody>
          <a:bodyPr/>
          <a:lstStyle/>
          <a:p>
            <a:endParaRPr lang="en-US"/>
          </a:p>
        </p:txBody>
      </p:sp>
      <p:sp>
        <p:nvSpPr>
          <p:cNvPr id="68" name="Freeform 16">
            <a:extLst>
              <a:ext uri="{FF2B5EF4-FFF2-40B4-BE49-F238E27FC236}">
                <a16:creationId xmlns:a16="http://schemas.microsoft.com/office/drawing/2014/main" id="{6DDDA701-2848-C2CF-C70F-01E85921D758}"/>
              </a:ext>
            </a:extLst>
          </p:cNvPr>
          <p:cNvSpPr/>
          <p:nvPr/>
        </p:nvSpPr>
        <p:spPr>
          <a:xfrm>
            <a:off x="15167944" y="4835568"/>
            <a:ext cx="2262157" cy="1839507"/>
          </a:xfrm>
          <a:custGeom>
            <a:avLst/>
            <a:gdLst/>
            <a:ahLst/>
            <a:cxnLst/>
            <a:rect l="l" t="t" r="r" b="b"/>
            <a:pathLst>
              <a:path w="3147965" h="1558416">
                <a:moveTo>
                  <a:pt x="0" y="0"/>
                </a:moveTo>
                <a:lnTo>
                  <a:pt x="3147965" y="0"/>
                </a:lnTo>
                <a:lnTo>
                  <a:pt x="3147965" y="1558416"/>
                </a:lnTo>
                <a:lnTo>
                  <a:pt x="0" y="1558416"/>
                </a:lnTo>
                <a:lnTo>
                  <a:pt x="0" y="0"/>
                </a:lnTo>
                <a:close/>
              </a:path>
            </a:pathLst>
          </a:custGeom>
          <a:blipFill>
            <a:blip r:embed="rId8"/>
            <a:stretch>
              <a:fillRect r="-64295" b="-3357"/>
            </a:stretch>
          </a:blipFill>
        </p:spPr>
        <p:txBody>
          <a:bodyPr/>
          <a:lstStyle/>
          <a:p>
            <a:endParaRPr lang="en-US"/>
          </a:p>
        </p:txBody>
      </p:sp>
      <p:sp>
        <p:nvSpPr>
          <p:cNvPr id="69" name="Freeform 17">
            <a:extLst>
              <a:ext uri="{FF2B5EF4-FFF2-40B4-BE49-F238E27FC236}">
                <a16:creationId xmlns:a16="http://schemas.microsoft.com/office/drawing/2014/main" id="{A415E1C7-30AF-0304-C119-712AA7EB481D}"/>
              </a:ext>
            </a:extLst>
          </p:cNvPr>
          <p:cNvSpPr/>
          <p:nvPr/>
        </p:nvSpPr>
        <p:spPr>
          <a:xfrm>
            <a:off x="871408" y="7124163"/>
            <a:ext cx="2683614" cy="794600"/>
          </a:xfrm>
          <a:custGeom>
            <a:avLst/>
            <a:gdLst/>
            <a:ahLst/>
            <a:cxnLst/>
            <a:rect l="l" t="t" r="r" b="b"/>
            <a:pathLst>
              <a:path w="2683614" h="794600">
                <a:moveTo>
                  <a:pt x="0" y="0"/>
                </a:moveTo>
                <a:lnTo>
                  <a:pt x="2683614" y="0"/>
                </a:lnTo>
                <a:lnTo>
                  <a:pt x="2683614" y="794599"/>
                </a:lnTo>
                <a:lnTo>
                  <a:pt x="0" y="794599"/>
                </a:lnTo>
                <a:lnTo>
                  <a:pt x="0" y="0"/>
                </a:lnTo>
                <a:close/>
              </a:path>
            </a:pathLst>
          </a:custGeom>
          <a:blipFill>
            <a:blip r:embed="rId9"/>
            <a:stretch>
              <a:fillRect/>
            </a:stretch>
          </a:blipFill>
        </p:spPr>
        <p:txBody>
          <a:bodyPr/>
          <a:lstStyle/>
          <a:p>
            <a:endParaRPr lang="en-US"/>
          </a:p>
        </p:txBody>
      </p:sp>
      <p:sp>
        <p:nvSpPr>
          <p:cNvPr id="71" name="Freeform 19">
            <a:extLst>
              <a:ext uri="{FF2B5EF4-FFF2-40B4-BE49-F238E27FC236}">
                <a16:creationId xmlns:a16="http://schemas.microsoft.com/office/drawing/2014/main" id="{222973EE-4E83-77CE-7FA8-605D77AA3BE3}"/>
              </a:ext>
            </a:extLst>
          </p:cNvPr>
          <p:cNvSpPr/>
          <p:nvPr/>
        </p:nvSpPr>
        <p:spPr>
          <a:xfrm>
            <a:off x="6876515" y="7092852"/>
            <a:ext cx="2268919" cy="1096904"/>
          </a:xfrm>
          <a:custGeom>
            <a:avLst/>
            <a:gdLst/>
            <a:ahLst/>
            <a:cxnLst/>
            <a:rect l="l" t="t" r="r" b="b"/>
            <a:pathLst>
              <a:path w="2268919" h="1096904">
                <a:moveTo>
                  <a:pt x="0" y="0"/>
                </a:moveTo>
                <a:lnTo>
                  <a:pt x="2268919" y="0"/>
                </a:lnTo>
                <a:lnTo>
                  <a:pt x="2268919" y="1096905"/>
                </a:lnTo>
                <a:lnTo>
                  <a:pt x="0" y="1096905"/>
                </a:lnTo>
                <a:lnTo>
                  <a:pt x="0" y="0"/>
                </a:lnTo>
                <a:close/>
              </a:path>
            </a:pathLst>
          </a:custGeom>
          <a:blipFill>
            <a:blip r:embed="rId10"/>
            <a:stretch>
              <a:fillRect/>
            </a:stretch>
          </a:blipFill>
        </p:spPr>
        <p:txBody>
          <a:bodyPr/>
          <a:lstStyle/>
          <a:p>
            <a:endParaRPr lang="en-US"/>
          </a:p>
        </p:txBody>
      </p:sp>
      <p:sp>
        <p:nvSpPr>
          <p:cNvPr id="72" name="Freeform 20">
            <a:extLst>
              <a:ext uri="{FF2B5EF4-FFF2-40B4-BE49-F238E27FC236}">
                <a16:creationId xmlns:a16="http://schemas.microsoft.com/office/drawing/2014/main" id="{0CD90A57-0459-DAB8-393C-6A23054B302D}"/>
              </a:ext>
            </a:extLst>
          </p:cNvPr>
          <p:cNvSpPr/>
          <p:nvPr/>
        </p:nvSpPr>
        <p:spPr>
          <a:xfrm>
            <a:off x="9458073" y="7209715"/>
            <a:ext cx="2845742" cy="665556"/>
          </a:xfrm>
          <a:custGeom>
            <a:avLst/>
            <a:gdLst/>
            <a:ahLst/>
            <a:cxnLst/>
            <a:rect l="l" t="t" r="r" b="b"/>
            <a:pathLst>
              <a:path w="2845742" h="665556">
                <a:moveTo>
                  <a:pt x="0" y="0"/>
                </a:moveTo>
                <a:lnTo>
                  <a:pt x="2845742" y="0"/>
                </a:lnTo>
                <a:lnTo>
                  <a:pt x="2845742" y="665556"/>
                </a:lnTo>
                <a:lnTo>
                  <a:pt x="0" y="665556"/>
                </a:lnTo>
                <a:lnTo>
                  <a:pt x="0" y="0"/>
                </a:lnTo>
                <a:close/>
              </a:path>
            </a:pathLst>
          </a:custGeom>
          <a:blipFill>
            <a:blip r:embed="rId11"/>
            <a:stretch>
              <a:fillRect/>
            </a:stretch>
          </a:blipFill>
        </p:spPr>
        <p:txBody>
          <a:bodyPr/>
          <a:lstStyle/>
          <a:p>
            <a:endParaRPr lang="en-US"/>
          </a:p>
        </p:txBody>
      </p:sp>
      <p:sp>
        <p:nvSpPr>
          <p:cNvPr id="73" name="Freeform 21">
            <a:extLst>
              <a:ext uri="{FF2B5EF4-FFF2-40B4-BE49-F238E27FC236}">
                <a16:creationId xmlns:a16="http://schemas.microsoft.com/office/drawing/2014/main" id="{1BACF731-DDF3-3F3E-B5B3-7CC9B0000D54}"/>
              </a:ext>
            </a:extLst>
          </p:cNvPr>
          <p:cNvSpPr/>
          <p:nvPr/>
        </p:nvSpPr>
        <p:spPr>
          <a:xfrm>
            <a:off x="12883761" y="7291006"/>
            <a:ext cx="2262158" cy="460915"/>
          </a:xfrm>
          <a:custGeom>
            <a:avLst/>
            <a:gdLst/>
            <a:ahLst/>
            <a:cxnLst/>
            <a:rect l="l" t="t" r="r" b="b"/>
            <a:pathLst>
              <a:path w="2262158" h="460915">
                <a:moveTo>
                  <a:pt x="0" y="0"/>
                </a:moveTo>
                <a:lnTo>
                  <a:pt x="2262159" y="0"/>
                </a:lnTo>
                <a:lnTo>
                  <a:pt x="2262159" y="460915"/>
                </a:lnTo>
                <a:lnTo>
                  <a:pt x="0" y="460915"/>
                </a:lnTo>
                <a:lnTo>
                  <a:pt x="0" y="0"/>
                </a:lnTo>
                <a:close/>
              </a:path>
            </a:pathLst>
          </a:custGeom>
          <a:blipFill>
            <a:blip r:embed="rId12"/>
            <a:stretch>
              <a:fillRect/>
            </a:stretch>
          </a:blipFill>
        </p:spPr>
        <p:txBody>
          <a:bodyPr/>
          <a:lstStyle/>
          <a:p>
            <a:endParaRPr lang="en-US"/>
          </a:p>
        </p:txBody>
      </p:sp>
      <p:sp>
        <p:nvSpPr>
          <p:cNvPr id="74" name="Freeform 22">
            <a:extLst>
              <a:ext uri="{FF2B5EF4-FFF2-40B4-BE49-F238E27FC236}">
                <a16:creationId xmlns:a16="http://schemas.microsoft.com/office/drawing/2014/main" id="{A2A76F8E-F8E9-3639-6165-3755647CB3FF}"/>
              </a:ext>
            </a:extLst>
          </p:cNvPr>
          <p:cNvSpPr/>
          <p:nvPr/>
        </p:nvSpPr>
        <p:spPr>
          <a:xfrm>
            <a:off x="15850770" y="6936112"/>
            <a:ext cx="1916049" cy="1122077"/>
          </a:xfrm>
          <a:custGeom>
            <a:avLst/>
            <a:gdLst/>
            <a:ahLst/>
            <a:cxnLst/>
            <a:rect l="l" t="t" r="r" b="b"/>
            <a:pathLst>
              <a:path w="1916049" h="1122077">
                <a:moveTo>
                  <a:pt x="0" y="0"/>
                </a:moveTo>
                <a:lnTo>
                  <a:pt x="1916049" y="0"/>
                </a:lnTo>
                <a:lnTo>
                  <a:pt x="1916049" y="1122077"/>
                </a:lnTo>
                <a:lnTo>
                  <a:pt x="0" y="1122077"/>
                </a:lnTo>
                <a:lnTo>
                  <a:pt x="0" y="0"/>
                </a:lnTo>
                <a:close/>
              </a:path>
            </a:pathLst>
          </a:custGeom>
          <a:blipFill>
            <a:blip r:embed="rId13"/>
            <a:stretch>
              <a:fillRect/>
            </a:stretch>
          </a:blipFill>
        </p:spPr>
        <p:txBody>
          <a:bodyPr/>
          <a:lstStyle/>
          <a:p>
            <a:endParaRPr lang="en-US"/>
          </a:p>
        </p:txBody>
      </p:sp>
      <p:sp>
        <p:nvSpPr>
          <p:cNvPr id="75" name="Freeform 23">
            <a:extLst>
              <a:ext uri="{FF2B5EF4-FFF2-40B4-BE49-F238E27FC236}">
                <a16:creationId xmlns:a16="http://schemas.microsoft.com/office/drawing/2014/main" id="{21875EA9-11F1-BE82-3931-2590CF473232}"/>
              </a:ext>
            </a:extLst>
          </p:cNvPr>
          <p:cNvSpPr/>
          <p:nvPr/>
        </p:nvSpPr>
        <p:spPr>
          <a:xfrm>
            <a:off x="1624594" y="9074100"/>
            <a:ext cx="2369312" cy="396775"/>
          </a:xfrm>
          <a:custGeom>
            <a:avLst/>
            <a:gdLst/>
            <a:ahLst/>
            <a:cxnLst/>
            <a:rect l="l" t="t" r="r" b="b"/>
            <a:pathLst>
              <a:path w="2369312" h="396775">
                <a:moveTo>
                  <a:pt x="0" y="0"/>
                </a:moveTo>
                <a:lnTo>
                  <a:pt x="2369312" y="0"/>
                </a:lnTo>
                <a:lnTo>
                  <a:pt x="2369312" y="396774"/>
                </a:lnTo>
                <a:lnTo>
                  <a:pt x="0" y="396774"/>
                </a:lnTo>
                <a:lnTo>
                  <a:pt x="0" y="0"/>
                </a:lnTo>
                <a:close/>
              </a:path>
            </a:pathLst>
          </a:custGeom>
          <a:blipFill>
            <a:blip r:embed="rId14"/>
            <a:stretch>
              <a:fillRect/>
            </a:stretch>
          </a:blipFill>
        </p:spPr>
        <p:txBody>
          <a:bodyPr/>
          <a:lstStyle/>
          <a:p>
            <a:endParaRPr lang="en-US"/>
          </a:p>
        </p:txBody>
      </p:sp>
      <p:sp>
        <p:nvSpPr>
          <p:cNvPr id="76" name="Freeform 24">
            <a:extLst>
              <a:ext uri="{FF2B5EF4-FFF2-40B4-BE49-F238E27FC236}">
                <a16:creationId xmlns:a16="http://schemas.microsoft.com/office/drawing/2014/main" id="{2B0CF37F-BDA7-8214-673D-95C5F531EF48}"/>
              </a:ext>
            </a:extLst>
          </p:cNvPr>
          <p:cNvSpPr/>
          <p:nvPr/>
        </p:nvSpPr>
        <p:spPr>
          <a:xfrm>
            <a:off x="5264452" y="8402294"/>
            <a:ext cx="2261626" cy="1343612"/>
          </a:xfrm>
          <a:custGeom>
            <a:avLst/>
            <a:gdLst/>
            <a:ahLst/>
            <a:cxnLst/>
            <a:rect l="l" t="t" r="r" b="b"/>
            <a:pathLst>
              <a:path w="3243697" h="1220264">
                <a:moveTo>
                  <a:pt x="0" y="0"/>
                </a:moveTo>
                <a:lnTo>
                  <a:pt x="3243697" y="0"/>
                </a:lnTo>
                <a:lnTo>
                  <a:pt x="3243697" y="1220264"/>
                </a:lnTo>
                <a:lnTo>
                  <a:pt x="0" y="1220264"/>
                </a:lnTo>
                <a:lnTo>
                  <a:pt x="0" y="0"/>
                </a:lnTo>
                <a:close/>
              </a:path>
            </a:pathLst>
          </a:custGeom>
          <a:blipFill>
            <a:blip r:embed="rId15"/>
            <a:stretch>
              <a:fillRect r="-57976"/>
            </a:stretch>
          </a:blipFill>
        </p:spPr>
        <p:txBody>
          <a:bodyPr/>
          <a:lstStyle/>
          <a:p>
            <a:endParaRPr lang="en-US"/>
          </a:p>
        </p:txBody>
      </p:sp>
      <p:sp>
        <p:nvSpPr>
          <p:cNvPr id="77" name="Freeform 25">
            <a:extLst>
              <a:ext uri="{FF2B5EF4-FFF2-40B4-BE49-F238E27FC236}">
                <a16:creationId xmlns:a16="http://schemas.microsoft.com/office/drawing/2014/main" id="{0B4485EE-499B-4898-380B-593679D7D83B}"/>
              </a:ext>
            </a:extLst>
          </p:cNvPr>
          <p:cNvSpPr/>
          <p:nvPr/>
        </p:nvSpPr>
        <p:spPr>
          <a:xfrm>
            <a:off x="9016434" y="8939917"/>
            <a:ext cx="2261627" cy="633256"/>
          </a:xfrm>
          <a:custGeom>
            <a:avLst/>
            <a:gdLst/>
            <a:ahLst/>
            <a:cxnLst/>
            <a:rect l="l" t="t" r="r" b="b"/>
            <a:pathLst>
              <a:path w="2261627" h="633256">
                <a:moveTo>
                  <a:pt x="0" y="0"/>
                </a:moveTo>
                <a:lnTo>
                  <a:pt x="2261627" y="0"/>
                </a:lnTo>
                <a:lnTo>
                  <a:pt x="2261627" y="633256"/>
                </a:lnTo>
                <a:lnTo>
                  <a:pt x="0" y="633256"/>
                </a:lnTo>
                <a:lnTo>
                  <a:pt x="0" y="0"/>
                </a:lnTo>
                <a:close/>
              </a:path>
            </a:pathLst>
          </a:custGeom>
          <a:blipFill>
            <a:blip r:embed="rId16"/>
            <a:stretch>
              <a:fillRect/>
            </a:stretch>
          </a:blipFill>
        </p:spPr>
        <p:txBody>
          <a:bodyPr/>
          <a:lstStyle/>
          <a:p>
            <a:endParaRPr lang="en-US"/>
          </a:p>
        </p:txBody>
      </p:sp>
      <p:sp>
        <p:nvSpPr>
          <p:cNvPr id="78" name="Freeform 26">
            <a:extLst>
              <a:ext uri="{FF2B5EF4-FFF2-40B4-BE49-F238E27FC236}">
                <a16:creationId xmlns:a16="http://schemas.microsoft.com/office/drawing/2014/main" id="{7280FC32-852C-A3F0-CD69-1D533C6343B0}"/>
              </a:ext>
            </a:extLst>
          </p:cNvPr>
          <p:cNvSpPr/>
          <p:nvPr/>
        </p:nvSpPr>
        <p:spPr>
          <a:xfrm>
            <a:off x="14596382" y="8963252"/>
            <a:ext cx="2508775" cy="530427"/>
          </a:xfrm>
          <a:custGeom>
            <a:avLst/>
            <a:gdLst/>
            <a:ahLst/>
            <a:cxnLst/>
            <a:rect l="l" t="t" r="r" b="b"/>
            <a:pathLst>
              <a:path w="2508775" h="530427">
                <a:moveTo>
                  <a:pt x="0" y="0"/>
                </a:moveTo>
                <a:lnTo>
                  <a:pt x="2508775" y="0"/>
                </a:lnTo>
                <a:lnTo>
                  <a:pt x="2508775" y="530427"/>
                </a:lnTo>
                <a:lnTo>
                  <a:pt x="0" y="530427"/>
                </a:lnTo>
                <a:lnTo>
                  <a:pt x="0" y="0"/>
                </a:lnTo>
                <a:close/>
              </a:path>
            </a:pathLst>
          </a:custGeom>
          <a:blipFill>
            <a:blip r:embed="rId17"/>
            <a:stretch>
              <a:fillRect/>
            </a:stretch>
          </a:blipFill>
        </p:spPr>
        <p:txBody>
          <a:bodyPr/>
          <a:lstStyle/>
          <a:p>
            <a:endParaRPr lang="en-US"/>
          </a:p>
        </p:txBody>
      </p:sp>
      <p:pic>
        <p:nvPicPr>
          <p:cNvPr id="3" name="Picture 2" descr="A black background with white letters&#10;&#10;Description automatically generated">
            <a:extLst>
              <a:ext uri="{FF2B5EF4-FFF2-40B4-BE49-F238E27FC236}">
                <a16:creationId xmlns:a16="http://schemas.microsoft.com/office/drawing/2014/main" id="{30FD06FD-B495-D65D-9591-154D77EA9A41}"/>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3226709" y="374883"/>
            <a:ext cx="4749421" cy="836876"/>
          </a:xfrm>
          <a:prstGeom prst="rect">
            <a:avLst/>
          </a:prstGeom>
        </p:spPr>
      </p:pic>
      <p:pic>
        <p:nvPicPr>
          <p:cNvPr id="4" name="Picture 3">
            <a:extLst>
              <a:ext uri="{FF2B5EF4-FFF2-40B4-BE49-F238E27FC236}">
                <a16:creationId xmlns:a16="http://schemas.microsoft.com/office/drawing/2014/main" id="{E593D137-821E-D023-9852-C639768D7C0A}"/>
              </a:ext>
            </a:extLst>
          </p:cNvPr>
          <p:cNvPicPr>
            <a:picLocks noChangeAspect="1"/>
          </p:cNvPicPr>
          <p:nvPr/>
        </p:nvPicPr>
        <p:blipFill>
          <a:blip r:embed="rId19"/>
          <a:srcRect t="5426" b="13310"/>
          <a:stretch/>
        </p:blipFill>
        <p:spPr>
          <a:xfrm>
            <a:off x="3885641" y="6930082"/>
            <a:ext cx="2654968" cy="1078769"/>
          </a:xfrm>
          <a:prstGeom prst="rect">
            <a:avLst/>
          </a:prstGeom>
        </p:spPr>
      </p:pic>
      <p:pic>
        <p:nvPicPr>
          <p:cNvPr id="5" name="Graphic 4">
            <a:extLst>
              <a:ext uri="{FF2B5EF4-FFF2-40B4-BE49-F238E27FC236}">
                <a16:creationId xmlns:a16="http://schemas.microsoft.com/office/drawing/2014/main" id="{5A37ADE6-30A7-6FC9-1AC4-B2C3D5B3F369}"/>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664388" y="5512247"/>
            <a:ext cx="2067515" cy="767685"/>
          </a:xfrm>
          <a:prstGeom prst="rect">
            <a:avLst/>
          </a:prstGeom>
        </p:spPr>
      </p:pic>
      <p:pic>
        <p:nvPicPr>
          <p:cNvPr id="6" name="Picture 5">
            <a:extLst>
              <a:ext uri="{FF2B5EF4-FFF2-40B4-BE49-F238E27FC236}">
                <a16:creationId xmlns:a16="http://schemas.microsoft.com/office/drawing/2014/main" id="{6B19C49D-C126-D58B-D63F-6EBABC2CB6B7}"/>
              </a:ext>
            </a:extLst>
          </p:cNvPr>
          <p:cNvPicPr>
            <a:picLocks noChangeAspect="1"/>
          </p:cNvPicPr>
          <p:nvPr/>
        </p:nvPicPr>
        <p:blipFill>
          <a:blip r:embed="rId22"/>
          <a:stretch>
            <a:fillRect/>
          </a:stretch>
        </p:blipFill>
        <p:spPr>
          <a:xfrm>
            <a:off x="3062647" y="5367123"/>
            <a:ext cx="3500827" cy="926690"/>
          </a:xfrm>
          <a:prstGeom prst="rect">
            <a:avLst/>
          </a:prstGeom>
        </p:spPr>
      </p:pic>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9EDA"/>
        </a:solidFill>
        <a:effectLst/>
      </p:bgPr>
    </p:bg>
    <p:spTree>
      <p:nvGrpSpPr>
        <p:cNvPr id="1" name=""/>
        <p:cNvGrpSpPr/>
        <p:nvPr/>
      </p:nvGrpSpPr>
      <p:grpSpPr>
        <a:xfrm>
          <a:off x="0" y="0"/>
          <a:ext cx="0" cy="0"/>
          <a:chOff x="0" y="0"/>
          <a:chExt cx="0" cy="0"/>
        </a:xfrm>
      </p:grpSpPr>
      <p:grpSp>
        <p:nvGrpSpPr>
          <p:cNvPr id="2" name="Group 2"/>
          <p:cNvGrpSpPr/>
          <p:nvPr/>
        </p:nvGrpSpPr>
        <p:grpSpPr>
          <a:xfrm>
            <a:off x="599647" y="443521"/>
            <a:ext cx="17088705" cy="9112446"/>
            <a:chOff x="0" y="0"/>
            <a:chExt cx="4500729" cy="2399986"/>
          </a:xfrm>
        </p:grpSpPr>
        <p:sp>
          <p:nvSpPr>
            <p:cNvPr id="3" name="Freeform 3"/>
            <p:cNvSpPr/>
            <p:nvPr/>
          </p:nvSpPr>
          <p:spPr>
            <a:xfrm>
              <a:off x="0" y="0"/>
              <a:ext cx="4500729" cy="2399986"/>
            </a:xfrm>
            <a:custGeom>
              <a:avLst/>
              <a:gdLst/>
              <a:ahLst/>
              <a:cxnLst/>
              <a:rect l="l" t="t" r="r" b="b"/>
              <a:pathLst>
                <a:path w="4500729" h="2399986">
                  <a:moveTo>
                    <a:pt x="0" y="0"/>
                  </a:moveTo>
                  <a:lnTo>
                    <a:pt x="4500729" y="0"/>
                  </a:lnTo>
                  <a:lnTo>
                    <a:pt x="4500729" y="2399986"/>
                  </a:lnTo>
                  <a:lnTo>
                    <a:pt x="0" y="2399986"/>
                  </a:lnTo>
                  <a:close/>
                </a:path>
              </a:pathLst>
            </a:custGeom>
            <a:solidFill>
              <a:srgbClr val="2E3192"/>
            </a:solidFill>
          </p:spPr>
          <p:txBody>
            <a:bodyPr/>
            <a:lstStyle/>
            <a:p>
              <a:endParaRPr lang="en-US"/>
            </a:p>
          </p:txBody>
        </p:sp>
        <p:sp>
          <p:nvSpPr>
            <p:cNvPr id="4" name="TextBox 4"/>
            <p:cNvSpPr txBox="1"/>
            <p:nvPr/>
          </p:nvSpPr>
          <p:spPr>
            <a:xfrm>
              <a:off x="0" y="-38100"/>
              <a:ext cx="4500729" cy="2438086"/>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1670934" y="1892381"/>
            <a:ext cx="6547287" cy="836063"/>
          </a:xfrm>
          <a:prstGeom prst="rect">
            <a:avLst/>
          </a:prstGeom>
        </p:spPr>
        <p:txBody>
          <a:bodyPr lIns="0" tIns="0" rIns="0" bIns="0" rtlCol="0" anchor="t">
            <a:spAutoFit/>
          </a:bodyPr>
          <a:lstStyle/>
          <a:p>
            <a:pPr>
              <a:lnSpc>
                <a:spcPts val="7030"/>
              </a:lnSpc>
            </a:pPr>
            <a:r>
              <a:rPr lang="en-US" sz="5400" spc="246" dirty="0">
                <a:solidFill>
                  <a:srgbClr val="FFFFFF"/>
                </a:solidFill>
                <a:latin typeface="Inter Bold"/>
              </a:rPr>
              <a:t>Notre </a:t>
            </a:r>
            <a:r>
              <a:rPr lang="en-US" sz="5400" spc="246" dirty="0" err="1">
                <a:solidFill>
                  <a:srgbClr val="FFFFFF"/>
                </a:solidFill>
                <a:latin typeface="Inter Bold"/>
              </a:rPr>
              <a:t>portée</a:t>
            </a:r>
            <a:endParaRPr lang="en-US" sz="5400" spc="246" dirty="0">
              <a:solidFill>
                <a:srgbClr val="FFFFFF"/>
              </a:solidFill>
              <a:latin typeface="Inter Bold"/>
            </a:endParaRPr>
          </a:p>
        </p:txBody>
      </p:sp>
      <p:sp>
        <p:nvSpPr>
          <p:cNvPr id="21" name="TextBox 7">
            <a:extLst>
              <a:ext uri="{FF2B5EF4-FFF2-40B4-BE49-F238E27FC236}">
                <a16:creationId xmlns:a16="http://schemas.microsoft.com/office/drawing/2014/main" id="{9D6C0446-C7E8-AF3D-FF0F-E2BD32FF3AF8}"/>
              </a:ext>
            </a:extLst>
          </p:cNvPr>
          <p:cNvSpPr txBox="1"/>
          <p:nvPr/>
        </p:nvSpPr>
        <p:spPr>
          <a:xfrm>
            <a:off x="1683348" y="3048349"/>
            <a:ext cx="5115350" cy="4655121"/>
          </a:xfrm>
          <a:prstGeom prst="rect">
            <a:avLst/>
          </a:prstGeom>
        </p:spPr>
        <p:txBody>
          <a:bodyPr lIns="0" tIns="0" rIns="0" bIns="0" rtlCol="0" anchor="t">
            <a:spAutoFit/>
          </a:bodyPr>
          <a:lstStyle/>
          <a:p>
            <a:pPr>
              <a:lnSpc>
                <a:spcPts val="3264"/>
              </a:lnSpc>
            </a:pPr>
            <a:r>
              <a:rPr lang="fr-FR" sz="3200" dirty="0">
                <a:solidFill>
                  <a:srgbClr val="FFFFFF"/>
                </a:solidFill>
                <a:latin typeface="Inter"/>
              </a:rPr>
              <a:t>Que nous fournissions un fauteuil roulant motorisé à une personne vivant avec la SLA ou plaidions en faveur de changements au sein du système de santé québécois, vos contributions à PartenaireSanté-Québec se font sentir à travers la province.</a:t>
            </a:r>
            <a:endParaRPr lang="fr-FR" sz="3200" dirty="0">
              <a:solidFill>
                <a:srgbClr val="FFFFFF"/>
              </a:solidFill>
              <a:latin typeface="Inter"/>
              <a:ea typeface="Inter"/>
            </a:endParaRPr>
          </a:p>
        </p:txBody>
      </p:sp>
      <p:pic>
        <p:nvPicPr>
          <p:cNvPr id="22" name="Picture 21" descr="A black background with white letters&#10;&#10;Description automatically generated">
            <a:extLst>
              <a:ext uri="{FF2B5EF4-FFF2-40B4-BE49-F238E27FC236}">
                <a16:creationId xmlns:a16="http://schemas.microsoft.com/office/drawing/2014/main" id="{B77B779A-2ED5-FF92-6B09-BE531D4E6B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81285" y="8468498"/>
            <a:ext cx="4749421" cy="836876"/>
          </a:xfrm>
          <a:prstGeom prst="rect">
            <a:avLst/>
          </a:prstGeom>
        </p:spPr>
      </p:pic>
      <p:sp>
        <p:nvSpPr>
          <p:cNvPr id="24" name="Freeform 5">
            <a:extLst>
              <a:ext uri="{FF2B5EF4-FFF2-40B4-BE49-F238E27FC236}">
                <a16:creationId xmlns:a16="http://schemas.microsoft.com/office/drawing/2014/main" id="{703ADDE8-A537-F864-977D-C9D4B8F74029}"/>
              </a:ext>
            </a:extLst>
          </p:cNvPr>
          <p:cNvSpPr/>
          <p:nvPr/>
        </p:nvSpPr>
        <p:spPr>
          <a:xfrm>
            <a:off x="6798698" y="1081117"/>
            <a:ext cx="7032088" cy="8124766"/>
          </a:xfrm>
          <a:custGeom>
            <a:avLst/>
            <a:gdLst/>
            <a:ahLst/>
            <a:cxnLst/>
            <a:rect l="l" t="t" r="r" b="b"/>
            <a:pathLst>
              <a:path w="8312979" h="9379948">
                <a:moveTo>
                  <a:pt x="0" y="0"/>
                </a:moveTo>
                <a:lnTo>
                  <a:pt x="8312979" y="0"/>
                </a:lnTo>
                <a:lnTo>
                  <a:pt x="8312979" y="9379948"/>
                </a:lnTo>
                <a:lnTo>
                  <a:pt x="0" y="9379948"/>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7" name="Group 7"/>
          <p:cNvGrpSpPr/>
          <p:nvPr/>
        </p:nvGrpSpPr>
        <p:grpSpPr>
          <a:xfrm>
            <a:off x="13543936" y="3703160"/>
            <a:ext cx="3882924" cy="3799932"/>
            <a:chOff x="0" y="0"/>
            <a:chExt cx="6040832" cy="6040832"/>
          </a:xfrm>
        </p:grpSpPr>
        <p:grpSp>
          <p:nvGrpSpPr>
            <p:cNvPr id="8" name="Group 8"/>
            <p:cNvGrpSpPr/>
            <p:nvPr/>
          </p:nvGrpSpPr>
          <p:grpSpPr>
            <a:xfrm>
              <a:off x="0" y="0"/>
              <a:ext cx="6040832" cy="6040832"/>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alpha val="64706"/>
                </a:srgbClr>
              </a:solidFill>
            </p:spPr>
            <p:txBody>
              <a:bodyPr/>
              <a:lstStyle/>
              <a:p>
                <a:endParaRPr lang="en-US"/>
              </a:p>
            </p:txBody>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970572" y="970572"/>
              <a:ext cx="4099689" cy="4099689"/>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9EDA">
                  <a:alpha val="64706"/>
                </a:srgbClr>
              </a:solidFill>
            </p:spPr>
            <p:txBody>
              <a:bodyPr/>
              <a:lstStyle/>
              <a:p>
                <a:endParaRPr lang="en-US"/>
              </a:p>
            </p:txBody>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824160" y="2061207"/>
              <a:ext cx="2392513" cy="2392513"/>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E3192">
                  <a:alpha val="64706"/>
                </a:srgbClr>
              </a:solidFill>
            </p:spPr>
            <p:txBody>
              <a:bodyPr/>
              <a:lstStyle/>
              <a:p>
                <a:endParaRPr lang="en-US"/>
              </a:p>
            </p:txBody>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7" name="Freeform 17"/>
            <p:cNvSpPr/>
            <p:nvPr/>
          </p:nvSpPr>
          <p:spPr>
            <a:xfrm>
              <a:off x="2763573" y="3279271"/>
              <a:ext cx="587819" cy="802483"/>
            </a:xfrm>
            <a:custGeom>
              <a:avLst/>
              <a:gdLst/>
              <a:ahLst/>
              <a:cxnLst/>
              <a:rect l="l" t="t" r="r" b="b"/>
              <a:pathLst>
                <a:path w="587818" h="802482">
                  <a:moveTo>
                    <a:pt x="0" y="0"/>
                  </a:moveTo>
                  <a:lnTo>
                    <a:pt x="587818" y="0"/>
                  </a:lnTo>
                  <a:lnTo>
                    <a:pt x="587818" y="802482"/>
                  </a:lnTo>
                  <a:lnTo>
                    <a:pt x="0" y="8024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8" name="TextBox 18"/>
            <p:cNvSpPr txBox="1"/>
            <p:nvPr/>
          </p:nvSpPr>
          <p:spPr>
            <a:xfrm>
              <a:off x="2035803" y="1298443"/>
              <a:ext cx="2043363" cy="665929"/>
            </a:xfrm>
            <a:prstGeom prst="rect">
              <a:avLst/>
            </a:prstGeom>
          </p:spPr>
          <p:txBody>
            <a:bodyPr wrap="square" lIns="0" tIns="0" rIns="0" bIns="0" rtlCol="0" anchor="t">
              <a:spAutoFit/>
            </a:bodyPr>
            <a:lstStyle/>
            <a:p>
              <a:pPr algn="ctr">
                <a:lnSpc>
                  <a:spcPts val="3620"/>
                </a:lnSpc>
              </a:pPr>
              <a:r>
                <a:rPr lang="en-US" sz="2585" err="1">
                  <a:solidFill>
                    <a:srgbClr val="FFFFFF"/>
                  </a:solidFill>
                  <a:latin typeface="TT Hoves"/>
                </a:rPr>
                <a:t>Régional</a:t>
              </a:r>
              <a:endParaRPr lang="en-US" sz="2585">
                <a:solidFill>
                  <a:srgbClr val="FFFFFF"/>
                </a:solidFill>
                <a:latin typeface="TT Hoves"/>
              </a:endParaRPr>
            </a:p>
          </p:txBody>
        </p:sp>
        <p:sp>
          <p:nvSpPr>
            <p:cNvPr id="19" name="TextBox 19"/>
            <p:cNvSpPr txBox="1"/>
            <p:nvPr/>
          </p:nvSpPr>
          <p:spPr>
            <a:xfrm>
              <a:off x="1824160" y="243475"/>
              <a:ext cx="2421186" cy="665929"/>
            </a:xfrm>
            <a:prstGeom prst="rect">
              <a:avLst/>
            </a:prstGeom>
          </p:spPr>
          <p:txBody>
            <a:bodyPr wrap="square" lIns="0" tIns="0" rIns="0" bIns="0" rtlCol="0" anchor="t">
              <a:spAutoFit/>
            </a:bodyPr>
            <a:lstStyle/>
            <a:p>
              <a:pPr algn="ctr">
                <a:lnSpc>
                  <a:spcPts val="3621"/>
                </a:lnSpc>
              </a:pPr>
              <a:r>
                <a:rPr lang="en-US" sz="2586">
                  <a:solidFill>
                    <a:srgbClr val="2E3192"/>
                  </a:solidFill>
                  <a:latin typeface="TT Hoves"/>
                </a:rPr>
                <a:t>Provincial</a:t>
              </a:r>
            </a:p>
          </p:txBody>
        </p:sp>
        <p:sp>
          <p:nvSpPr>
            <p:cNvPr id="20" name="TextBox 20"/>
            <p:cNvSpPr txBox="1"/>
            <p:nvPr/>
          </p:nvSpPr>
          <p:spPr>
            <a:xfrm>
              <a:off x="2310988" y="2427189"/>
              <a:ext cx="1492991" cy="576440"/>
            </a:xfrm>
            <a:prstGeom prst="rect">
              <a:avLst/>
            </a:prstGeom>
          </p:spPr>
          <p:txBody>
            <a:bodyPr wrap="square" lIns="0" tIns="0" rIns="0" bIns="0" rtlCol="0" anchor="t">
              <a:spAutoFit/>
            </a:bodyPr>
            <a:lstStyle/>
            <a:p>
              <a:pPr algn="ctr">
                <a:lnSpc>
                  <a:spcPts val="3620"/>
                </a:lnSpc>
              </a:pPr>
              <a:r>
                <a:rPr lang="en-US" sz="2585">
                  <a:solidFill>
                    <a:srgbClr val="FFFFFF"/>
                  </a:solidFill>
                  <a:latin typeface="TT Hoves"/>
                </a:rPr>
                <a:t>Local</a:t>
              </a:r>
            </a:p>
          </p:txBody>
        </p:sp>
      </p:grpSp>
    </p:spTree>
    <p:custDataLst>
      <p:tags r:id="rId1"/>
    </p:custDataLst>
    <p:extLst>
      <p:ext uri="{BB962C8B-B14F-4D97-AF65-F5344CB8AC3E}">
        <p14:creationId xmlns:p14="http://schemas.microsoft.com/office/powerpoint/2010/main" val="648584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9EDA"/>
        </a:solidFill>
        <a:effectLst/>
      </p:bgPr>
    </p:bg>
    <p:spTree>
      <p:nvGrpSpPr>
        <p:cNvPr id="1" name=""/>
        <p:cNvGrpSpPr/>
        <p:nvPr/>
      </p:nvGrpSpPr>
      <p:grpSpPr>
        <a:xfrm>
          <a:off x="0" y="0"/>
          <a:ext cx="0" cy="0"/>
          <a:chOff x="0" y="0"/>
          <a:chExt cx="0" cy="0"/>
        </a:xfrm>
      </p:grpSpPr>
      <p:grpSp>
        <p:nvGrpSpPr>
          <p:cNvPr id="2" name="Group 2"/>
          <p:cNvGrpSpPr/>
          <p:nvPr/>
        </p:nvGrpSpPr>
        <p:grpSpPr>
          <a:xfrm>
            <a:off x="599647" y="587277"/>
            <a:ext cx="17088705" cy="9112446"/>
            <a:chOff x="0" y="0"/>
            <a:chExt cx="4500729" cy="2399986"/>
          </a:xfrm>
        </p:grpSpPr>
        <p:sp>
          <p:nvSpPr>
            <p:cNvPr id="3" name="Freeform 3"/>
            <p:cNvSpPr/>
            <p:nvPr/>
          </p:nvSpPr>
          <p:spPr>
            <a:xfrm>
              <a:off x="0" y="0"/>
              <a:ext cx="4500729" cy="2399986"/>
            </a:xfrm>
            <a:custGeom>
              <a:avLst/>
              <a:gdLst/>
              <a:ahLst/>
              <a:cxnLst/>
              <a:rect l="l" t="t" r="r" b="b"/>
              <a:pathLst>
                <a:path w="4500729" h="2399986">
                  <a:moveTo>
                    <a:pt x="0" y="0"/>
                  </a:moveTo>
                  <a:lnTo>
                    <a:pt x="4500729" y="0"/>
                  </a:lnTo>
                  <a:lnTo>
                    <a:pt x="4500729" y="2399986"/>
                  </a:lnTo>
                  <a:lnTo>
                    <a:pt x="0" y="2399986"/>
                  </a:lnTo>
                  <a:close/>
                </a:path>
              </a:pathLst>
            </a:custGeom>
            <a:solidFill>
              <a:srgbClr val="2E3192"/>
            </a:solidFill>
          </p:spPr>
          <p:txBody>
            <a:bodyPr/>
            <a:lstStyle/>
            <a:p>
              <a:endParaRPr lang="en-US"/>
            </a:p>
          </p:txBody>
        </p:sp>
        <p:sp>
          <p:nvSpPr>
            <p:cNvPr id="4" name="TextBox 4"/>
            <p:cNvSpPr txBox="1"/>
            <p:nvPr/>
          </p:nvSpPr>
          <p:spPr>
            <a:xfrm>
              <a:off x="0" y="-38100"/>
              <a:ext cx="4500729" cy="2438086"/>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1" descr="A black background with white letters&#10;&#10;Description automatically generated">
            <a:extLst>
              <a:ext uri="{FF2B5EF4-FFF2-40B4-BE49-F238E27FC236}">
                <a16:creationId xmlns:a16="http://schemas.microsoft.com/office/drawing/2014/main" id="{B77B779A-2ED5-FF92-6B09-BE531D4E6B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81285" y="8468498"/>
            <a:ext cx="4749421" cy="836876"/>
          </a:xfrm>
          <a:prstGeom prst="rect">
            <a:avLst/>
          </a:prstGeom>
        </p:spPr>
      </p:pic>
      <p:sp>
        <p:nvSpPr>
          <p:cNvPr id="24" name="Freeform 5">
            <a:extLst>
              <a:ext uri="{FF2B5EF4-FFF2-40B4-BE49-F238E27FC236}">
                <a16:creationId xmlns:a16="http://schemas.microsoft.com/office/drawing/2014/main" id="{703ADDE8-A537-F864-977D-C9D4B8F74029}"/>
              </a:ext>
            </a:extLst>
          </p:cNvPr>
          <p:cNvSpPr/>
          <p:nvPr/>
        </p:nvSpPr>
        <p:spPr>
          <a:xfrm>
            <a:off x="6712321" y="1081117"/>
            <a:ext cx="7032088" cy="8124766"/>
          </a:xfrm>
          <a:custGeom>
            <a:avLst/>
            <a:gdLst/>
            <a:ahLst/>
            <a:cxnLst/>
            <a:rect l="l" t="t" r="r" b="b"/>
            <a:pathLst>
              <a:path w="8312979" h="9379948">
                <a:moveTo>
                  <a:pt x="0" y="0"/>
                </a:moveTo>
                <a:lnTo>
                  <a:pt x="8312979" y="0"/>
                </a:lnTo>
                <a:lnTo>
                  <a:pt x="8312979" y="9379948"/>
                </a:lnTo>
                <a:lnTo>
                  <a:pt x="0" y="9379948"/>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TextBox 6">
            <a:extLst>
              <a:ext uri="{FF2B5EF4-FFF2-40B4-BE49-F238E27FC236}">
                <a16:creationId xmlns:a16="http://schemas.microsoft.com/office/drawing/2014/main" id="{7195CE35-5BA8-6456-3B82-979096A6D6C6}"/>
              </a:ext>
            </a:extLst>
          </p:cNvPr>
          <p:cNvSpPr txBox="1"/>
          <p:nvPr/>
        </p:nvSpPr>
        <p:spPr>
          <a:xfrm>
            <a:off x="3292824" y="921885"/>
            <a:ext cx="10187699" cy="1666418"/>
          </a:xfrm>
          <a:prstGeom prst="rect">
            <a:avLst/>
          </a:prstGeom>
        </p:spPr>
        <p:txBody>
          <a:bodyPr lIns="0" tIns="0" rIns="0" bIns="0" rtlCol="0" anchor="t">
            <a:spAutoFit/>
          </a:bodyPr>
          <a:lstStyle/>
          <a:p>
            <a:pPr algn="ctr">
              <a:lnSpc>
                <a:spcPts val="6719"/>
              </a:lnSpc>
            </a:pPr>
            <a:r>
              <a:rPr lang="fr-FR" sz="5400" dirty="0">
                <a:solidFill>
                  <a:srgbClr val="FFFFFF"/>
                </a:solidFill>
                <a:latin typeface="Inter Bold" panose="020B0604020202020204" charset="0"/>
                <a:ea typeface="Inter Bold" panose="020B0604020202020204" charset="0"/>
                <a:cs typeface="Lexend Bold"/>
                <a:sym typeface="Lexend Bold"/>
              </a:rPr>
              <a:t>L'état de santé au Québec en chiffres...</a:t>
            </a:r>
            <a:endParaRPr lang="en-US" sz="5400" dirty="0">
              <a:solidFill>
                <a:srgbClr val="FFFFFF"/>
              </a:solidFill>
              <a:latin typeface="Inter Bold" panose="020B0604020202020204" charset="0"/>
              <a:ea typeface="Inter Bold" panose="020B0604020202020204" charset="0"/>
              <a:cs typeface="Lexend Bold"/>
              <a:sym typeface="Lexend Bold"/>
            </a:endParaRPr>
          </a:p>
        </p:txBody>
      </p:sp>
      <p:sp>
        <p:nvSpPr>
          <p:cNvPr id="23" name="TextBox 7">
            <a:extLst>
              <a:ext uri="{FF2B5EF4-FFF2-40B4-BE49-F238E27FC236}">
                <a16:creationId xmlns:a16="http://schemas.microsoft.com/office/drawing/2014/main" id="{34837E41-A4A8-A122-5EB2-B00DF98FE44E}"/>
              </a:ext>
            </a:extLst>
          </p:cNvPr>
          <p:cNvSpPr txBox="1"/>
          <p:nvPr/>
        </p:nvSpPr>
        <p:spPr>
          <a:xfrm>
            <a:off x="1809380" y="2982947"/>
            <a:ext cx="14669237" cy="4884607"/>
          </a:xfrm>
          <a:prstGeom prst="rect">
            <a:avLst/>
          </a:prstGeom>
        </p:spPr>
        <p:txBody>
          <a:bodyPr wrap="square" lIns="0" tIns="0" rIns="0" bIns="0" rtlCol="0" anchor="t">
            <a:spAutoFit/>
          </a:bodyPr>
          <a:lstStyle/>
          <a:p>
            <a:pPr algn="ctr">
              <a:lnSpc>
                <a:spcPts val="5040"/>
              </a:lnSpc>
            </a:pPr>
            <a:r>
              <a:rPr lang="fr-CA" sz="4000" b="1" dirty="0">
                <a:solidFill>
                  <a:srgbClr val="FFFFFF"/>
                </a:solidFill>
                <a:latin typeface="Inter" panose="020B0604020202020204" charset="0"/>
                <a:ea typeface="Inter" panose="020B0604020202020204" charset="0"/>
                <a:cs typeface="Lexend"/>
                <a:sym typeface="Lexend"/>
              </a:rPr>
              <a:t>Savez-vous</a:t>
            </a:r>
            <a:r>
              <a:rPr lang="en-US" sz="4000" b="1" dirty="0">
                <a:solidFill>
                  <a:srgbClr val="FFFFFF"/>
                </a:solidFill>
                <a:latin typeface="Inter" panose="020B0604020202020204" charset="0"/>
                <a:ea typeface="Inter" panose="020B0604020202020204" charset="0"/>
                <a:cs typeface="Lexend"/>
                <a:sym typeface="Lexend"/>
              </a:rPr>
              <a:t> que :</a:t>
            </a:r>
          </a:p>
          <a:p>
            <a:pPr algn="ctr">
              <a:lnSpc>
                <a:spcPts val="5040"/>
              </a:lnSpc>
            </a:pPr>
            <a:endParaRPr lang="en-US" sz="2400" b="1" dirty="0">
              <a:solidFill>
                <a:srgbClr val="FFFFFF"/>
              </a:solidFill>
              <a:latin typeface="Inter" panose="020B0604020202020204" charset="0"/>
              <a:ea typeface="Inter" panose="020B0604020202020204" charset="0"/>
              <a:cs typeface="Lexend"/>
              <a:sym typeface="Lexend"/>
            </a:endParaRPr>
          </a:p>
          <a:p>
            <a:pPr marL="571500" indent="-571500">
              <a:buFont typeface="Arial" panose="020B0604020202020204" pitchFamily="34" charset="0"/>
              <a:buChar char="•"/>
            </a:pPr>
            <a:r>
              <a:rPr lang="fr-CA" sz="2800" dirty="0">
                <a:solidFill>
                  <a:srgbClr val="FFFFFF"/>
                </a:solidFill>
                <a:latin typeface="Inter" panose="020B0604020202020204" charset="0"/>
                <a:ea typeface="Inter" panose="020B0604020202020204" charset="0"/>
                <a:cs typeface="Lexend"/>
                <a:sym typeface="Lexend"/>
              </a:rPr>
              <a:t>Plus de 1,5 million de québécoises et québécois sont atteints d'arthrite, ce qui représente environ 18 % de la population de la province.</a:t>
            </a:r>
          </a:p>
          <a:p>
            <a:pPr marL="571500" indent="-571500">
              <a:buFont typeface="Arial" panose="020B0604020202020204" pitchFamily="34" charset="0"/>
              <a:buChar char="•"/>
            </a:pPr>
            <a:endParaRPr lang="fr-CA" sz="2800" dirty="0">
              <a:solidFill>
                <a:srgbClr val="FFFFFF"/>
              </a:solidFill>
              <a:latin typeface="Inter" panose="020B0604020202020204" charset="0"/>
              <a:ea typeface="Inter" panose="020B0604020202020204" charset="0"/>
              <a:cs typeface="Lexend"/>
              <a:sym typeface="Lexend"/>
            </a:endParaRPr>
          </a:p>
          <a:p>
            <a:pPr marL="571500" indent="-571500">
              <a:buFont typeface="Arial" panose="020B0604020202020204" pitchFamily="34" charset="0"/>
              <a:buChar char="•"/>
            </a:pPr>
            <a:r>
              <a:rPr lang="fr-CA" sz="2800" dirty="0">
                <a:solidFill>
                  <a:srgbClr val="FFFFFF"/>
                </a:solidFill>
                <a:latin typeface="Inter" panose="020B0604020202020204" charset="0"/>
                <a:ea typeface="Inter" panose="020B0604020202020204" charset="0"/>
                <a:cs typeface="Lexend"/>
                <a:sym typeface="Lexend"/>
              </a:rPr>
              <a:t>En 2023, environ 57 500 nouveaux cas de cancer ont été diagnostiqués au Québec, ce qui représente près de 25 % de tous les cas de cancer au Canada. Le taux de survie au cancer au Québec est d'environ 63 %, légèrement inférieur à la moyenne nationale de 64 %.</a:t>
            </a:r>
          </a:p>
          <a:p>
            <a:pPr algn="ctr">
              <a:lnSpc>
                <a:spcPts val="5040"/>
              </a:lnSpc>
            </a:pPr>
            <a:endParaRPr lang="en-US" sz="3600" dirty="0">
              <a:solidFill>
                <a:srgbClr val="FFFFFF"/>
              </a:solidFill>
              <a:latin typeface="Lexend"/>
              <a:ea typeface="Lexend"/>
              <a:cs typeface="Lexend"/>
              <a:sym typeface="Lexend"/>
            </a:endParaRPr>
          </a:p>
        </p:txBody>
      </p:sp>
    </p:spTree>
    <p:custDataLst>
      <p:tags r:id="rId1"/>
    </p:custDataLst>
    <p:extLst>
      <p:ext uri="{BB962C8B-B14F-4D97-AF65-F5344CB8AC3E}">
        <p14:creationId xmlns:p14="http://schemas.microsoft.com/office/powerpoint/2010/main" val="4004760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E3192"/>
        </a:solidFill>
        <a:effectLst/>
      </p:bgPr>
    </p:bg>
    <p:spTree>
      <p:nvGrpSpPr>
        <p:cNvPr id="1" name=""/>
        <p:cNvGrpSpPr/>
        <p:nvPr/>
      </p:nvGrpSpPr>
      <p:grpSpPr>
        <a:xfrm>
          <a:off x="0" y="0"/>
          <a:ext cx="0" cy="0"/>
          <a:chOff x="0" y="0"/>
          <a:chExt cx="0" cy="0"/>
        </a:xfrm>
      </p:grpSpPr>
      <p:sp>
        <p:nvSpPr>
          <p:cNvPr id="2" name="TextBox 2"/>
          <p:cNvSpPr txBox="1"/>
          <p:nvPr/>
        </p:nvSpPr>
        <p:spPr>
          <a:xfrm>
            <a:off x="7503149" y="698704"/>
            <a:ext cx="9689990" cy="932243"/>
          </a:xfrm>
          <a:prstGeom prst="rect">
            <a:avLst/>
          </a:prstGeom>
        </p:spPr>
        <p:txBody>
          <a:bodyPr lIns="0" tIns="0" rIns="0" bIns="0" rtlCol="0" anchor="t">
            <a:spAutoFit/>
          </a:bodyPr>
          <a:lstStyle/>
          <a:p>
            <a:pPr algn="ctr">
              <a:lnSpc>
                <a:spcPts val="8000"/>
              </a:lnSpc>
            </a:pPr>
            <a:r>
              <a:rPr lang="en-US" sz="5400" spc="280" dirty="0" err="1">
                <a:solidFill>
                  <a:srgbClr val="FFFFFF"/>
                </a:solidFill>
                <a:latin typeface="Inter Bold"/>
              </a:rPr>
              <a:t>Programmes</a:t>
            </a:r>
            <a:r>
              <a:rPr lang="en-US" sz="5400" spc="280" dirty="0">
                <a:solidFill>
                  <a:srgbClr val="FFFFFF"/>
                </a:solidFill>
                <a:latin typeface="Inter Bold"/>
              </a:rPr>
              <a:t> et services</a:t>
            </a:r>
          </a:p>
        </p:txBody>
      </p:sp>
      <p:sp>
        <p:nvSpPr>
          <p:cNvPr id="3" name="TextBox 3"/>
          <p:cNvSpPr txBox="1"/>
          <p:nvPr/>
        </p:nvSpPr>
        <p:spPr>
          <a:xfrm>
            <a:off x="7734763" y="2545553"/>
            <a:ext cx="9226762" cy="2591543"/>
          </a:xfrm>
          <a:prstGeom prst="rect">
            <a:avLst/>
          </a:prstGeom>
        </p:spPr>
        <p:txBody>
          <a:bodyPr wrap="square" lIns="0" tIns="0" rIns="0" bIns="0" rtlCol="0" anchor="t">
            <a:spAutoFit/>
          </a:bodyPr>
          <a:lstStyle/>
          <a:p>
            <a:pPr algn="ctr">
              <a:lnSpc>
                <a:spcPts val="3359"/>
              </a:lnSpc>
              <a:spcBef>
                <a:spcPct val="0"/>
              </a:spcBef>
            </a:pPr>
            <a:r>
              <a:rPr lang="fr-FR" sz="2800" dirty="0">
                <a:solidFill>
                  <a:srgbClr val="FFFFFF"/>
                </a:solidFill>
                <a:latin typeface="Inter" panose="020B0604020202020204" charset="0"/>
                <a:ea typeface="Inter" panose="020B0604020202020204" charset="0"/>
              </a:rPr>
              <a:t>Nos membres comprennent profondément les besoins des communautés qu’ils servent, et y répondent en proposant un large éventail de programmes et de services. Ceux-ci sont nécessaires pour combler des lacunes en matière de services et fournir un soutien essentiel.</a:t>
            </a:r>
            <a:endParaRPr lang="en-US" sz="2800" dirty="0">
              <a:solidFill>
                <a:srgbClr val="FFFFFF"/>
              </a:solidFill>
              <a:latin typeface="Inter" panose="020B0604020202020204" charset="0"/>
              <a:ea typeface="Inter" panose="020B0604020202020204" charset="0"/>
            </a:endParaRPr>
          </a:p>
        </p:txBody>
      </p:sp>
      <p:sp>
        <p:nvSpPr>
          <p:cNvPr id="4" name="TextBox 4"/>
          <p:cNvSpPr txBox="1"/>
          <p:nvPr/>
        </p:nvSpPr>
        <p:spPr>
          <a:xfrm>
            <a:off x="7734763" y="5874214"/>
            <a:ext cx="9094440" cy="1038746"/>
          </a:xfrm>
          <a:prstGeom prst="rect">
            <a:avLst/>
          </a:prstGeom>
        </p:spPr>
        <p:txBody>
          <a:bodyPr lIns="0" tIns="0" rIns="0" bIns="0" rtlCol="0" anchor="t">
            <a:spAutoFit/>
          </a:bodyPr>
          <a:lstStyle/>
          <a:p>
            <a:pPr algn="ctr">
              <a:lnSpc>
                <a:spcPts val="2659"/>
              </a:lnSpc>
              <a:spcBef>
                <a:spcPct val="0"/>
              </a:spcBef>
            </a:pPr>
            <a:r>
              <a:rPr lang="fr-FR" sz="2000" b="1" dirty="0">
                <a:solidFill>
                  <a:srgbClr val="FFFFFF"/>
                </a:solidFill>
                <a:latin typeface="Inter" panose="020B0604020202020204" charset="0"/>
                <a:ea typeface="Inter" panose="020B0604020202020204" charset="0"/>
                <a:cs typeface="Open Sans Light"/>
              </a:rPr>
              <a:t>La Société canadienne de la sclérose en plaques – Division du Québec </a:t>
            </a:r>
            <a:r>
              <a:rPr lang="fr-FR" sz="2000" dirty="0">
                <a:solidFill>
                  <a:srgbClr val="FFFFFF"/>
                </a:solidFill>
                <a:latin typeface="Inter" panose="020B0604020202020204" charset="0"/>
                <a:ea typeface="Inter" panose="020B0604020202020204" charset="0"/>
                <a:cs typeface="Open Sans Light"/>
              </a:rPr>
              <a:t>a répondu à plus de 1 000 demandes à travers son Réseau de connaissances sur la SP.</a:t>
            </a:r>
            <a:endParaRPr lang="en-US" sz="2000" dirty="0">
              <a:solidFill>
                <a:srgbClr val="FFFFFF"/>
              </a:solidFill>
              <a:latin typeface="Inter" panose="020B0604020202020204" charset="0"/>
              <a:ea typeface="Inter" panose="020B0604020202020204" charset="0"/>
              <a:cs typeface="Open Sans Light"/>
            </a:endParaRPr>
          </a:p>
        </p:txBody>
      </p:sp>
      <p:sp>
        <p:nvSpPr>
          <p:cNvPr id="5" name="TextBox 5"/>
          <p:cNvSpPr txBox="1"/>
          <p:nvPr/>
        </p:nvSpPr>
        <p:spPr>
          <a:xfrm>
            <a:off x="7503149" y="7316268"/>
            <a:ext cx="9798100" cy="667619"/>
          </a:xfrm>
          <a:prstGeom prst="rect">
            <a:avLst/>
          </a:prstGeom>
        </p:spPr>
        <p:txBody>
          <a:bodyPr lIns="0" tIns="0" rIns="0" bIns="0" rtlCol="0" anchor="t">
            <a:spAutoFit/>
          </a:bodyPr>
          <a:lstStyle/>
          <a:p>
            <a:pPr algn="ctr">
              <a:lnSpc>
                <a:spcPts val="2659"/>
              </a:lnSpc>
              <a:spcBef>
                <a:spcPct val="0"/>
              </a:spcBef>
            </a:pPr>
            <a:r>
              <a:rPr lang="fr-FR" sz="2000" b="1" dirty="0">
                <a:solidFill>
                  <a:srgbClr val="FFFFFF"/>
                </a:solidFill>
                <a:latin typeface="Inter" panose="020B0604020202020204" charset="0"/>
                <a:ea typeface="Inter" panose="020B0604020202020204" charset="0"/>
                <a:cs typeface="Open Sans Light" panose="020B0306030504020204" pitchFamily="34" charset="0"/>
              </a:rPr>
              <a:t>Parkinson Canada </a:t>
            </a:r>
            <a:r>
              <a:rPr lang="fr-FR" sz="2000" dirty="0">
                <a:solidFill>
                  <a:srgbClr val="FFFFFF"/>
                </a:solidFill>
                <a:latin typeface="Inter" panose="020B0604020202020204" charset="0"/>
                <a:ea typeface="Inter" panose="020B0604020202020204" charset="0"/>
                <a:cs typeface="Open Sans Light" panose="020B0306030504020204" pitchFamily="34" charset="0"/>
              </a:rPr>
              <a:t>a servi plus de 10 000 personnes touchées par la maladie de Parkinson.</a:t>
            </a:r>
            <a:endParaRPr lang="en-US" sz="2000" dirty="0">
              <a:solidFill>
                <a:srgbClr val="FFFFFF"/>
              </a:solidFill>
              <a:latin typeface="Inter" panose="020B0604020202020204" charset="0"/>
              <a:ea typeface="Inter" panose="020B0604020202020204" charset="0"/>
              <a:cs typeface="Open Sans Light" panose="020B0306030504020204" pitchFamily="34" charset="0"/>
            </a:endParaRPr>
          </a:p>
        </p:txBody>
      </p:sp>
      <p:grpSp>
        <p:nvGrpSpPr>
          <p:cNvPr id="6" name="Group 6"/>
          <p:cNvGrpSpPr/>
          <p:nvPr/>
        </p:nvGrpSpPr>
        <p:grpSpPr>
          <a:xfrm>
            <a:off x="0" y="0"/>
            <a:ext cx="6172894" cy="10287000"/>
            <a:chOff x="0" y="0"/>
            <a:chExt cx="956343" cy="1593725"/>
          </a:xfrm>
        </p:grpSpPr>
        <p:sp>
          <p:nvSpPr>
            <p:cNvPr id="7" name="Freeform 7"/>
            <p:cNvSpPr/>
            <p:nvPr/>
          </p:nvSpPr>
          <p:spPr>
            <a:xfrm>
              <a:off x="0" y="0"/>
              <a:ext cx="956343" cy="1593725"/>
            </a:xfrm>
            <a:custGeom>
              <a:avLst/>
              <a:gdLst/>
              <a:ahLst/>
              <a:cxnLst/>
              <a:rect l="l" t="t" r="r" b="b"/>
              <a:pathLst>
                <a:path w="956343" h="1593725">
                  <a:moveTo>
                    <a:pt x="0" y="0"/>
                  </a:moveTo>
                  <a:lnTo>
                    <a:pt x="956343" y="0"/>
                  </a:lnTo>
                  <a:lnTo>
                    <a:pt x="956343" y="1593725"/>
                  </a:lnTo>
                  <a:lnTo>
                    <a:pt x="0" y="1593725"/>
                  </a:lnTo>
                  <a:close/>
                </a:path>
              </a:pathLst>
            </a:custGeom>
            <a:blipFill>
              <a:blip r:embed="rId4"/>
              <a:stretch>
                <a:fillRect l="-74829" r="-74829"/>
              </a:stretch>
            </a:blipFill>
          </p:spPr>
          <p:txBody>
            <a:bodyPr/>
            <a:lstStyle/>
            <a:p>
              <a:endParaRPr lang="en-CA"/>
            </a:p>
          </p:txBody>
        </p:sp>
      </p:grpSp>
      <p:pic>
        <p:nvPicPr>
          <p:cNvPr id="10" name="Picture 9" descr="A black background with white letters&#10;&#10;Description automatically generated">
            <a:extLst>
              <a:ext uri="{FF2B5EF4-FFF2-40B4-BE49-F238E27FC236}">
                <a16:creationId xmlns:a16="http://schemas.microsoft.com/office/drawing/2014/main" id="{E683E886-FC69-E417-1500-EB41E66B3C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795013" y="8904182"/>
            <a:ext cx="4749421" cy="836876"/>
          </a:xfrm>
          <a:prstGeom prst="rect">
            <a:avLst/>
          </a:prstGeom>
        </p:spPr>
      </p:pic>
      <p:pic>
        <p:nvPicPr>
          <p:cNvPr id="9" name="Picture 8" descr="A black background with white letters&#10;&#10;Description automatically generated">
            <a:extLst>
              <a:ext uri="{FF2B5EF4-FFF2-40B4-BE49-F238E27FC236}">
                <a16:creationId xmlns:a16="http://schemas.microsoft.com/office/drawing/2014/main" id="{E8B13B5F-B2E1-D50F-E627-7A976B2FFBE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795013" y="8904182"/>
            <a:ext cx="4749421" cy="836876"/>
          </a:xfrm>
          <a:prstGeom prst="rect">
            <a:avLst/>
          </a:prstGeom>
        </p:spPr>
      </p:pic>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E3192"/>
        </a:solidFill>
        <a:effectLst/>
      </p:bgPr>
    </p:bg>
    <p:spTree>
      <p:nvGrpSpPr>
        <p:cNvPr id="1" name=""/>
        <p:cNvGrpSpPr/>
        <p:nvPr/>
      </p:nvGrpSpPr>
      <p:grpSpPr>
        <a:xfrm>
          <a:off x="0" y="0"/>
          <a:ext cx="0" cy="0"/>
          <a:chOff x="0" y="0"/>
          <a:chExt cx="0" cy="0"/>
        </a:xfrm>
      </p:grpSpPr>
      <p:grpSp>
        <p:nvGrpSpPr>
          <p:cNvPr id="2" name="Group 2"/>
          <p:cNvGrpSpPr/>
          <p:nvPr/>
        </p:nvGrpSpPr>
        <p:grpSpPr>
          <a:xfrm>
            <a:off x="0" y="2833453"/>
            <a:ext cx="4572000" cy="7453547"/>
            <a:chOff x="0" y="0"/>
            <a:chExt cx="1204148" cy="1963074"/>
          </a:xfrm>
        </p:grpSpPr>
        <p:sp>
          <p:nvSpPr>
            <p:cNvPr id="3" name="Freeform 3"/>
            <p:cNvSpPr/>
            <p:nvPr/>
          </p:nvSpPr>
          <p:spPr>
            <a:xfrm>
              <a:off x="0" y="0"/>
              <a:ext cx="1204148" cy="1963074"/>
            </a:xfrm>
            <a:custGeom>
              <a:avLst/>
              <a:gdLst/>
              <a:ahLst/>
              <a:cxnLst/>
              <a:rect l="l" t="t" r="r" b="b"/>
              <a:pathLst>
                <a:path w="1204148" h="1963074">
                  <a:moveTo>
                    <a:pt x="0" y="0"/>
                  </a:moveTo>
                  <a:lnTo>
                    <a:pt x="1204148" y="0"/>
                  </a:lnTo>
                  <a:lnTo>
                    <a:pt x="1204148" y="1963074"/>
                  </a:lnTo>
                  <a:lnTo>
                    <a:pt x="0" y="1963074"/>
                  </a:lnTo>
                  <a:close/>
                </a:path>
              </a:pathLst>
            </a:custGeom>
            <a:solidFill>
              <a:srgbClr val="FFFFFF"/>
            </a:solidFill>
          </p:spPr>
          <p:txBody>
            <a:bodyPr/>
            <a:lstStyle/>
            <a:p>
              <a:endParaRPr lang="en-US"/>
            </a:p>
          </p:txBody>
        </p:sp>
        <p:sp>
          <p:nvSpPr>
            <p:cNvPr id="4" name="TextBox 4"/>
            <p:cNvSpPr txBox="1"/>
            <p:nvPr/>
          </p:nvSpPr>
          <p:spPr>
            <a:xfrm>
              <a:off x="0" y="-38100"/>
              <a:ext cx="1204148" cy="2001174"/>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3741343" y="2833453"/>
            <a:ext cx="4572000" cy="7453547"/>
            <a:chOff x="0" y="0"/>
            <a:chExt cx="1204148" cy="1963074"/>
          </a:xfrm>
        </p:grpSpPr>
        <p:sp>
          <p:nvSpPr>
            <p:cNvPr id="6" name="Freeform 6"/>
            <p:cNvSpPr/>
            <p:nvPr/>
          </p:nvSpPr>
          <p:spPr>
            <a:xfrm>
              <a:off x="0" y="0"/>
              <a:ext cx="1204148" cy="1963074"/>
            </a:xfrm>
            <a:custGeom>
              <a:avLst/>
              <a:gdLst/>
              <a:ahLst/>
              <a:cxnLst/>
              <a:rect l="l" t="t" r="r" b="b"/>
              <a:pathLst>
                <a:path w="1204148" h="1963074">
                  <a:moveTo>
                    <a:pt x="0" y="0"/>
                  </a:moveTo>
                  <a:lnTo>
                    <a:pt x="1204148" y="0"/>
                  </a:lnTo>
                  <a:lnTo>
                    <a:pt x="1204148" y="1963074"/>
                  </a:lnTo>
                  <a:lnTo>
                    <a:pt x="0" y="1963074"/>
                  </a:lnTo>
                  <a:close/>
                </a:path>
              </a:pathLst>
            </a:custGeom>
            <a:solidFill>
              <a:srgbClr val="009EDA"/>
            </a:solidFill>
          </p:spPr>
          <p:txBody>
            <a:bodyPr/>
            <a:lstStyle/>
            <a:p>
              <a:endParaRPr lang="en-US"/>
            </a:p>
          </p:txBody>
        </p:sp>
        <p:sp>
          <p:nvSpPr>
            <p:cNvPr id="7" name="TextBox 7"/>
            <p:cNvSpPr txBox="1"/>
            <p:nvPr/>
          </p:nvSpPr>
          <p:spPr>
            <a:xfrm>
              <a:off x="0" y="-38100"/>
              <a:ext cx="1204148" cy="2001174"/>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9144001" y="2688792"/>
            <a:ext cx="4597342" cy="7647120"/>
            <a:chOff x="0" y="-38100"/>
            <a:chExt cx="1204148" cy="2014056"/>
          </a:xfrm>
        </p:grpSpPr>
        <p:sp>
          <p:nvSpPr>
            <p:cNvPr id="9" name="Freeform 9"/>
            <p:cNvSpPr/>
            <p:nvPr/>
          </p:nvSpPr>
          <p:spPr>
            <a:xfrm>
              <a:off x="0" y="0"/>
              <a:ext cx="1204148" cy="1975956"/>
            </a:xfrm>
            <a:custGeom>
              <a:avLst/>
              <a:gdLst/>
              <a:ahLst/>
              <a:cxnLst/>
              <a:rect l="l" t="t" r="r" b="b"/>
              <a:pathLst>
                <a:path w="1204148" h="1975956">
                  <a:moveTo>
                    <a:pt x="0" y="0"/>
                  </a:moveTo>
                  <a:lnTo>
                    <a:pt x="1204148" y="0"/>
                  </a:lnTo>
                  <a:lnTo>
                    <a:pt x="1204148" y="1975956"/>
                  </a:lnTo>
                  <a:lnTo>
                    <a:pt x="0" y="1975956"/>
                  </a:lnTo>
                  <a:close/>
                </a:path>
              </a:pathLst>
            </a:custGeom>
            <a:solidFill>
              <a:srgbClr val="FFFFFF"/>
            </a:solidFill>
          </p:spPr>
          <p:txBody>
            <a:bodyPr/>
            <a:lstStyle/>
            <a:p>
              <a:endParaRPr lang="en-US"/>
            </a:p>
          </p:txBody>
        </p:sp>
        <p:sp>
          <p:nvSpPr>
            <p:cNvPr id="10" name="TextBox 10"/>
            <p:cNvSpPr txBox="1"/>
            <p:nvPr/>
          </p:nvSpPr>
          <p:spPr>
            <a:xfrm>
              <a:off x="0" y="-38100"/>
              <a:ext cx="1204148" cy="2014056"/>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4572000" y="2833453"/>
            <a:ext cx="4572000" cy="7453547"/>
            <a:chOff x="0" y="0"/>
            <a:chExt cx="1204148" cy="1963074"/>
          </a:xfrm>
        </p:grpSpPr>
        <p:sp>
          <p:nvSpPr>
            <p:cNvPr id="12" name="Freeform 12"/>
            <p:cNvSpPr/>
            <p:nvPr/>
          </p:nvSpPr>
          <p:spPr>
            <a:xfrm>
              <a:off x="0" y="0"/>
              <a:ext cx="1204148" cy="1963074"/>
            </a:xfrm>
            <a:custGeom>
              <a:avLst/>
              <a:gdLst/>
              <a:ahLst/>
              <a:cxnLst/>
              <a:rect l="l" t="t" r="r" b="b"/>
              <a:pathLst>
                <a:path w="1204148" h="1963074">
                  <a:moveTo>
                    <a:pt x="0" y="0"/>
                  </a:moveTo>
                  <a:lnTo>
                    <a:pt x="1204148" y="0"/>
                  </a:lnTo>
                  <a:lnTo>
                    <a:pt x="1204148" y="1963074"/>
                  </a:lnTo>
                  <a:lnTo>
                    <a:pt x="0" y="1963074"/>
                  </a:lnTo>
                  <a:close/>
                </a:path>
              </a:pathLst>
            </a:custGeom>
            <a:solidFill>
              <a:srgbClr val="009EDA"/>
            </a:solidFill>
          </p:spPr>
          <p:txBody>
            <a:bodyPr/>
            <a:lstStyle/>
            <a:p>
              <a:endParaRPr lang="en-US"/>
            </a:p>
          </p:txBody>
        </p:sp>
        <p:sp>
          <p:nvSpPr>
            <p:cNvPr id="13" name="TextBox 13"/>
            <p:cNvSpPr txBox="1"/>
            <p:nvPr/>
          </p:nvSpPr>
          <p:spPr>
            <a:xfrm>
              <a:off x="0" y="-38100"/>
              <a:ext cx="1204148" cy="2001174"/>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a:off x="0" y="4504346"/>
            <a:ext cx="4572000" cy="3046095"/>
          </a:xfrm>
          <a:custGeom>
            <a:avLst/>
            <a:gdLst/>
            <a:ahLst/>
            <a:cxnLst/>
            <a:rect l="l" t="t" r="r" b="b"/>
            <a:pathLst>
              <a:path w="4572000" h="3046095">
                <a:moveTo>
                  <a:pt x="0" y="0"/>
                </a:moveTo>
                <a:lnTo>
                  <a:pt x="4572000" y="0"/>
                </a:lnTo>
                <a:lnTo>
                  <a:pt x="4572000" y="3046095"/>
                </a:lnTo>
                <a:lnTo>
                  <a:pt x="0" y="3046095"/>
                </a:lnTo>
                <a:lnTo>
                  <a:pt x="0" y="0"/>
                </a:lnTo>
                <a:close/>
              </a:path>
            </a:pathLst>
          </a:custGeom>
          <a:blipFill>
            <a:blip r:embed="rId4"/>
            <a:stretch>
              <a:fillRect/>
            </a:stretch>
          </a:blipFill>
        </p:spPr>
        <p:txBody>
          <a:bodyPr/>
          <a:lstStyle/>
          <a:p>
            <a:endParaRPr lang="en-US"/>
          </a:p>
        </p:txBody>
      </p:sp>
      <p:grpSp>
        <p:nvGrpSpPr>
          <p:cNvPr id="15" name="Group 15"/>
          <p:cNvGrpSpPr/>
          <p:nvPr/>
        </p:nvGrpSpPr>
        <p:grpSpPr>
          <a:xfrm>
            <a:off x="4572000" y="4504346"/>
            <a:ext cx="4572000" cy="3046095"/>
            <a:chOff x="0" y="0"/>
            <a:chExt cx="708322" cy="471920"/>
          </a:xfrm>
        </p:grpSpPr>
        <p:sp>
          <p:nvSpPr>
            <p:cNvPr id="16" name="Freeform 16"/>
            <p:cNvSpPr/>
            <p:nvPr/>
          </p:nvSpPr>
          <p:spPr>
            <a:xfrm>
              <a:off x="0" y="0"/>
              <a:ext cx="708322" cy="471920"/>
            </a:xfrm>
            <a:custGeom>
              <a:avLst/>
              <a:gdLst/>
              <a:ahLst/>
              <a:cxnLst/>
              <a:rect l="l" t="t" r="r" b="b"/>
              <a:pathLst>
                <a:path w="708322" h="471920">
                  <a:moveTo>
                    <a:pt x="0" y="0"/>
                  </a:moveTo>
                  <a:lnTo>
                    <a:pt x="708322" y="0"/>
                  </a:lnTo>
                  <a:lnTo>
                    <a:pt x="708322" y="471920"/>
                  </a:lnTo>
                  <a:lnTo>
                    <a:pt x="0" y="471920"/>
                  </a:lnTo>
                  <a:close/>
                </a:path>
              </a:pathLst>
            </a:custGeom>
            <a:blipFill>
              <a:blip r:embed="rId5"/>
              <a:stretch>
                <a:fillRect t="-93" b="-93"/>
              </a:stretch>
            </a:blipFill>
            <a:ln cap="sq">
              <a:noFill/>
              <a:prstDash val="solid"/>
              <a:miter/>
            </a:ln>
          </p:spPr>
          <p:txBody>
            <a:bodyPr/>
            <a:lstStyle/>
            <a:p>
              <a:endParaRPr lang="en-US"/>
            </a:p>
          </p:txBody>
        </p:sp>
      </p:grpSp>
      <p:sp>
        <p:nvSpPr>
          <p:cNvPr id="17" name="TextBox 17"/>
          <p:cNvSpPr txBox="1"/>
          <p:nvPr/>
        </p:nvSpPr>
        <p:spPr>
          <a:xfrm>
            <a:off x="108376" y="748665"/>
            <a:ext cx="18802350" cy="624466"/>
          </a:xfrm>
          <a:prstGeom prst="rect">
            <a:avLst/>
          </a:prstGeom>
        </p:spPr>
        <p:txBody>
          <a:bodyPr lIns="0" tIns="0" rIns="0" bIns="0" rtlCol="0" anchor="t">
            <a:spAutoFit/>
          </a:bodyPr>
          <a:lstStyle/>
          <a:p>
            <a:pPr algn="ctr">
              <a:lnSpc>
                <a:spcPts val="4800"/>
              </a:lnSpc>
            </a:pPr>
            <a:r>
              <a:rPr lang="fr-FR" sz="5400" spc="168" dirty="0">
                <a:solidFill>
                  <a:srgbClr val="FFFFFF"/>
                </a:solidFill>
                <a:latin typeface="Inter Bold"/>
              </a:rPr>
              <a:t>Quel est l’impact de ma retenue salariale?</a:t>
            </a:r>
            <a:endParaRPr lang="en-US" sz="5400" spc="168" dirty="0">
              <a:solidFill>
                <a:srgbClr val="FFFFFF"/>
              </a:solidFill>
              <a:latin typeface="Inter Bold"/>
            </a:endParaRPr>
          </a:p>
        </p:txBody>
      </p:sp>
      <p:sp>
        <p:nvSpPr>
          <p:cNvPr id="18" name="TextBox 18"/>
          <p:cNvSpPr txBox="1"/>
          <p:nvPr/>
        </p:nvSpPr>
        <p:spPr>
          <a:xfrm>
            <a:off x="236387" y="7856218"/>
            <a:ext cx="3980555" cy="2118978"/>
          </a:xfrm>
          <a:prstGeom prst="rect">
            <a:avLst/>
          </a:prstGeom>
        </p:spPr>
        <p:txBody>
          <a:bodyPr wrap="square" lIns="0" tIns="0" rIns="0" bIns="0" rtlCol="0" anchor="t">
            <a:spAutoFit/>
          </a:bodyPr>
          <a:lstStyle/>
          <a:p>
            <a:pPr algn="ctr">
              <a:lnSpc>
                <a:spcPts val="2800"/>
              </a:lnSpc>
            </a:pPr>
            <a:r>
              <a:rPr lang="fr-FR" dirty="0">
                <a:solidFill>
                  <a:srgbClr val="393636"/>
                </a:solidFill>
                <a:latin typeface="Inter"/>
              </a:rPr>
              <a:t>Offre aux parents une formation individuelle avec un physiothérapeute spécialiste de la fibrose kystique pour apprendre à désobstruer efficacement les poumons de leur enfant.</a:t>
            </a:r>
            <a:endParaRPr lang="en-US" dirty="0">
              <a:solidFill>
                <a:srgbClr val="393636"/>
              </a:solidFill>
              <a:latin typeface="Inter"/>
            </a:endParaRPr>
          </a:p>
        </p:txBody>
      </p:sp>
      <p:sp>
        <p:nvSpPr>
          <p:cNvPr id="19" name="TextBox 19"/>
          <p:cNvSpPr txBox="1"/>
          <p:nvPr/>
        </p:nvSpPr>
        <p:spPr>
          <a:xfrm>
            <a:off x="236387" y="3178449"/>
            <a:ext cx="4066622" cy="820738"/>
          </a:xfrm>
          <a:prstGeom prst="rect">
            <a:avLst/>
          </a:prstGeom>
        </p:spPr>
        <p:txBody>
          <a:bodyPr lIns="0" tIns="0" rIns="0" bIns="0" rtlCol="0" anchor="t">
            <a:spAutoFit/>
          </a:bodyPr>
          <a:lstStyle/>
          <a:p>
            <a:pPr algn="ctr">
              <a:lnSpc>
                <a:spcPts val="6399"/>
              </a:lnSpc>
            </a:pPr>
            <a:r>
              <a:rPr lang="en-US" sz="6399">
                <a:solidFill>
                  <a:srgbClr val="393636"/>
                </a:solidFill>
                <a:latin typeface="Inter Bold"/>
              </a:rPr>
              <a:t>5 $/</a:t>
            </a:r>
            <a:r>
              <a:rPr lang="en-US" sz="6399" err="1">
                <a:solidFill>
                  <a:srgbClr val="393636"/>
                </a:solidFill>
                <a:latin typeface="Inter Bold"/>
              </a:rPr>
              <a:t>paie</a:t>
            </a:r>
            <a:r>
              <a:rPr lang="en-US" sz="6399">
                <a:solidFill>
                  <a:srgbClr val="393636"/>
                </a:solidFill>
                <a:latin typeface="Inter Bold"/>
              </a:rPr>
              <a:t> </a:t>
            </a:r>
          </a:p>
        </p:txBody>
      </p:sp>
      <p:sp>
        <p:nvSpPr>
          <p:cNvPr id="20" name="TextBox 20"/>
          <p:cNvSpPr txBox="1"/>
          <p:nvPr/>
        </p:nvSpPr>
        <p:spPr>
          <a:xfrm>
            <a:off x="5018193" y="3227361"/>
            <a:ext cx="3889420" cy="820738"/>
          </a:xfrm>
          <a:prstGeom prst="rect">
            <a:avLst/>
          </a:prstGeom>
        </p:spPr>
        <p:txBody>
          <a:bodyPr lIns="0" tIns="0" rIns="0" bIns="0" rtlCol="0" anchor="t">
            <a:spAutoFit/>
          </a:bodyPr>
          <a:lstStyle/>
          <a:p>
            <a:pPr algn="ctr">
              <a:lnSpc>
                <a:spcPts val="6399"/>
              </a:lnSpc>
            </a:pPr>
            <a:r>
              <a:rPr lang="en-US" sz="6399">
                <a:solidFill>
                  <a:srgbClr val="393636"/>
                </a:solidFill>
                <a:latin typeface="Inter Bold"/>
              </a:rPr>
              <a:t>10 $/</a:t>
            </a:r>
            <a:r>
              <a:rPr lang="en-US" sz="6399" err="1">
                <a:solidFill>
                  <a:srgbClr val="393636"/>
                </a:solidFill>
                <a:latin typeface="Inter Bold"/>
              </a:rPr>
              <a:t>paie</a:t>
            </a:r>
            <a:r>
              <a:rPr lang="en-US" sz="6399">
                <a:solidFill>
                  <a:srgbClr val="393636"/>
                </a:solidFill>
                <a:latin typeface="Inter Bold"/>
              </a:rPr>
              <a:t> </a:t>
            </a:r>
          </a:p>
        </p:txBody>
      </p:sp>
      <p:sp>
        <p:nvSpPr>
          <p:cNvPr id="21" name="TextBox 21"/>
          <p:cNvSpPr txBox="1"/>
          <p:nvPr/>
        </p:nvSpPr>
        <p:spPr>
          <a:xfrm>
            <a:off x="14071058" y="3227361"/>
            <a:ext cx="3889420" cy="820738"/>
          </a:xfrm>
          <a:prstGeom prst="rect">
            <a:avLst/>
          </a:prstGeom>
        </p:spPr>
        <p:txBody>
          <a:bodyPr lIns="0" tIns="0" rIns="0" bIns="0" rtlCol="0" anchor="t">
            <a:spAutoFit/>
          </a:bodyPr>
          <a:lstStyle/>
          <a:p>
            <a:pPr algn="ctr">
              <a:lnSpc>
                <a:spcPts val="6399"/>
              </a:lnSpc>
            </a:pPr>
            <a:r>
              <a:rPr lang="en-US" sz="6399">
                <a:solidFill>
                  <a:srgbClr val="393636"/>
                </a:solidFill>
                <a:latin typeface="Inter Bold"/>
              </a:rPr>
              <a:t>30 $/</a:t>
            </a:r>
            <a:r>
              <a:rPr lang="en-US" sz="6399" err="1">
                <a:solidFill>
                  <a:srgbClr val="393636"/>
                </a:solidFill>
                <a:latin typeface="Inter Bold"/>
              </a:rPr>
              <a:t>paie</a:t>
            </a:r>
            <a:r>
              <a:rPr lang="en-US" sz="6399">
                <a:solidFill>
                  <a:srgbClr val="393636"/>
                </a:solidFill>
                <a:latin typeface="Inter Bold"/>
              </a:rPr>
              <a:t> </a:t>
            </a:r>
          </a:p>
        </p:txBody>
      </p:sp>
      <p:sp>
        <p:nvSpPr>
          <p:cNvPr id="22" name="TextBox 22"/>
          <p:cNvSpPr txBox="1"/>
          <p:nvPr/>
        </p:nvSpPr>
        <p:spPr>
          <a:xfrm>
            <a:off x="9471522" y="3227361"/>
            <a:ext cx="3927805" cy="820738"/>
          </a:xfrm>
          <a:prstGeom prst="rect">
            <a:avLst/>
          </a:prstGeom>
        </p:spPr>
        <p:txBody>
          <a:bodyPr lIns="0" tIns="0" rIns="0" bIns="0" rtlCol="0" anchor="t">
            <a:spAutoFit/>
          </a:bodyPr>
          <a:lstStyle/>
          <a:p>
            <a:pPr algn="ctr">
              <a:lnSpc>
                <a:spcPts val="6399"/>
              </a:lnSpc>
            </a:pPr>
            <a:r>
              <a:rPr lang="en-US" sz="6399">
                <a:solidFill>
                  <a:srgbClr val="393636"/>
                </a:solidFill>
                <a:latin typeface="Inter Bold"/>
              </a:rPr>
              <a:t>20 $/</a:t>
            </a:r>
            <a:r>
              <a:rPr lang="en-US" sz="6399" err="1">
                <a:solidFill>
                  <a:srgbClr val="393636"/>
                </a:solidFill>
                <a:latin typeface="Inter Bold"/>
              </a:rPr>
              <a:t>paie</a:t>
            </a:r>
            <a:r>
              <a:rPr lang="en-US" sz="6399">
                <a:solidFill>
                  <a:srgbClr val="393636"/>
                </a:solidFill>
                <a:latin typeface="Inter Bold"/>
              </a:rPr>
              <a:t> </a:t>
            </a:r>
          </a:p>
        </p:txBody>
      </p:sp>
      <p:sp>
        <p:nvSpPr>
          <p:cNvPr id="23" name="TextBox 23"/>
          <p:cNvSpPr txBox="1"/>
          <p:nvPr/>
        </p:nvSpPr>
        <p:spPr>
          <a:xfrm>
            <a:off x="5059647" y="7969541"/>
            <a:ext cx="3596707" cy="1758950"/>
          </a:xfrm>
          <a:prstGeom prst="rect">
            <a:avLst/>
          </a:prstGeom>
        </p:spPr>
        <p:txBody>
          <a:bodyPr lIns="0" tIns="0" rIns="0" bIns="0" rtlCol="0" anchor="t">
            <a:spAutoFit/>
          </a:bodyPr>
          <a:lstStyle/>
          <a:p>
            <a:pPr algn="ctr">
              <a:lnSpc>
                <a:spcPts val="2800"/>
              </a:lnSpc>
            </a:pPr>
            <a:r>
              <a:rPr lang="fr-FR" sz="2000" dirty="0">
                <a:solidFill>
                  <a:srgbClr val="393636"/>
                </a:solidFill>
                <a:latin typeface="Inter"/>
              </a:rPr>
              <a:t>Envoie un enfant diabétique à un camp d’été spécialisé pour une journée lors de laquelle il s’amusera tout en apprenant à gérer sa maladie.</a:t>
            </a:r>
            <a:endParaRPr lang="en-US" sz="2000" dirty="0">
              <a:solidFill>
                <a:srgbClr val="393636"/>
              </a:solidFill>
              <a:latin typeface="Inter"/>
            </a:endParaRPr>
          </a:p>
        </p:txBody>
      </p:sp>
      <p:sp>
        <p:nvSpPr>
          <p:cNvPr id="24" name="TextBox 24"/>
          <p:cNvSpPr txBox="1"/>
          <p:nvPr/>
        </p:nvSpPr>
        <p:spPr>
          <a:xfrm>
            <a:off x="9631646" y="8006688"/>
            <a:ext cx="3546024" cy="1765933"/>
          </a:xfrm>
          <a:prstGeom prst="rect">
            <a:avLst/>
          </a:prstGeom>
        </p:spPr>
        <p:txBody>
          <a:bodyPr lIns="0" tIns="0" rIns="0" bIns="0" rtlCol="0" anchor="t">
            <a:spAutoFit/>
          </a:bodyPr>
          <a:lstStyle/>
          <a:p>
            <a:pPr algn="ctr">
              <a:lnSpc>
                <a:spcPts val="2799"/>
              </a:lnSpc>
            </a:pPr>
            <a:r>
              <a:rPr lang="fr-FR" sz="2000" dirty="0">
                <a:solidFill>
                  <a:srgbClr val="393636"/>
                </a:solidFill>
                <a:latin typeface="Inter"/>
              </a:rPr>
              <a:t>Permet l’achat d’une balance et d’une tige à soluté pour la réalisation des traitements de dialyse péritonéale à la maison</a:t>
            </a:r>
            <a:r>
              <a:rPr lang="fr-FR" dirty="0">
                <a:solidFill>
                  <a:srgbClr val="393636"/>
                </a:solidFill>
                <a:latin typeface="Inter"/>
              </a:rPr>
              <a:t>.  </a:t>
            </a:r>
            <a:endParaRPr lang="en-US" dirty="0">
              <a:solidFill>
                <a:srgbClr val="393636"/>
              </a:solidFill>
              <a:latin typeface="Inter"/>
            </a:endParaRPr>
          </a:p>
        </p:txBody>
      </p:sp>
      <p:sp>
        <p:nvSpPr>
          <p:cNvPr id="25" name="TextBox 25"/>
          <p:cNvSpPr txBox="1"/>
          <p:nvPr/>
        </p:nvSpPr>
        <p:spPr>
          <a:xfrm>
            <a:off x="14358814" y="8145754"/>
            <a:ext cx="3286372" cy="1406860"/>
          </a:xfrm>
          <a:prstGeom prst="rect">
            <a:avLst/>
          </a:prstGeom>
        </p:spPr>
        <p:txBody>
          <a:bodyPr lIns="0" tIns="0" rIns="0" bIns="0" rtlCol="0" anchor="t">
            <a:spAutoFit/>
          </a:bodyPr>
          <a:lstStyle/>
          <a:p>
            <a:pPr algn="ctr">
              <a:lnSpc>
                <a:spcPts val="2800"/>
              </a:lnSpc>
            </a:pPr>
            <a:r>
              <a:rPr lang="fr-FR" sz="2000" dirty="0">
                <a:solidFill>
                  <a:srgbClr val="393636"/>
                </a:solidFill>
                <a:latin typeface="Inter"/>
              </a:rPr>
              <a:t>Offre un an d’accessoires pour incontinence à une personne souffrant de sclérose en plaques.</a:t>
            </a:r>
            <a:endParaRPr lang="en-US" sz="2000" dirty="0">
              <a:solidFill>
                <a:srgbClr val="393636"/>
              </a:solidFill>
              <a:latin typeface="Inter"/>
            </a:endParaRPr>
          </a:p>
        </p:txBody>
      </p:sp>
      <p:sp>
        <p:nvSpPr>
          <p:cNvPr id="26" name="TextBox 26"/>
          <p:cNvSpPr txBox="1"/>
          <p:nvPr/>
        </p:nvSpPr>
        <p:spPr>
          <a:xfrm>
            <a:off x="2286000" y="1787072"/>
            <a:ext cx="13475394" cy="641201"/>
          </a:xfrm>
          <a:prstGeom prst="rect">
            <a:avLst/>
          </a:prstGeom>
        </p:spPr>
        <p:txBody>
          <a:bodyPr lIns="0" tIns="0" rIns="0" bIns="0" rtlCol="0" anchor="t">
            <a:spAutoFit/>
          </a:bodyPr>
          <a:lstStyle/>
          <a:p>
            <a:pPr algn="ctr">
              <a:lnSpc>
                <a:spcPts val="2499"/>
              </a:lnSpc>
            </a:pPr>
            <a:r>
              <a:rPr lang="fr-FR" sz="2800" spc="87" dirty="0">
                <a:solidFill>
                  <a:srgbClr val="FFFFFF"/>
                </a:solidFill>
                <a:latin typeface="Inter"/>
              </a:rPr>
              <a:t>Voici quelques exemples de la façon dont un don par retenues sur salaire peut aider ceux qui en ont besoin…</a:t>
            </a:r>
            <a:endParaRPr lang="en-US" sz="2800" spc="87" dirty="0">
              <a:solidFill>
                <a:srgbClr val="FFFFFF"/>
              </a:solidFill>
              <a:latin typeface="Inter"/>
            </a:endParaRPr>
          </a:p>
        </p:txBody>
      </p:sp>
      <p:grpSp>
        <p:nvGrpSpPr>
          <p:cNvPr id="29" name="Group 29"/>
          <p:cNvGrpSpPr/>
          <p:nvPr/>
        </p:nvGrpSpPr>
        <p:grpSpPr>
          <a:xfrm>
            <a:off x="13716000" y="4504346"/>
            <a:ext cx="4572000" cy="3046095"/>
            <a:chOff x="0" y="0"/>
            <a:chExt cx="708322" cy="471920"/>
          </a:xfrm>
        </p:grpSpPr>
        <p:sp>
          <p:nvSpPr>
            <p:cNvPr id="30" name="Freeform 30"/>
            <p:cNvSpPr/>
            <p:nvPr/>
          </p:nvSpPr>
          <p:spPr>
            <a:xfrm>
              <a:off x="0" y="0"/>
              <a:ext cx="708322" cy="471920"/>
            </a:xfrm>
            <a:custGeom>
              <a:avLst/>
              <a:gdLst/>
              <a:ahLst/>
              <a:cxnLst/>
              <a:rect l="l" t="t" r="r" b="b"/>
              <a:pathLst>
                <a:path w="708322" h="471920">
                  <a:moveTo>
                    <a:pt x="0" y="0"/>
                  </a:moveTo>
                  <a:lnTo>
                    <a:pt x="708322" y="0"/>
                  </a:lnTo>
                  <a:lnTo>
                    <a:pt x="708322" y="471920"/>
                  </a:lnTo>
                  <a:lnTo>
                    <a:pt x="0" y="471920"/>
                  </a:lnTo>
                  <a:close/>
                </a:path>
              </a:pathLst>
            </a:custGeom>
            <a:blipFill>
              <a:blip r:embed="rId6"/>
              <a:stretch>
                <a:fillRect t="-93" b="-93"/>
              </a:stretch>
            </a:blipFill>
            <a:ln cap="sq">
              <a:noFill/>
              <a:prstDash val="solid"/>
              <a:miter/>
            </a:ln>
          </p:spPr>
          <p:txBody>
            <a:bodyPr/>
            <a:lstStyle/>
            <a:p>
              <a:endParaRPr lang="en-US"/>
            </a:p>
          </p:txBody>
        </p:sp>
      </p:grpSp>
      <p:pic>
        <p:nvPicPr>
          <p:cNvPr id="31" name="Picture 30">
            <a:extLst>
              <a:ext uri="{FF2B5EF4-FFF2-40B4-BE49-F238E27FC236}">
                <a16:creationId xmlns:a16="http://schemas.microsoft.com/office/drawing/2014/main" id="{D46CFF6C-EC39-69FE-CF9E-B445529F82CF}"/>
              </a:ext>
            </a:extLst>
          </p:cNvPr>
          <p:cNvPicPr>
            <a:picLocks noChangeAspect="1"/>
          </p:cNvPicPr>
          <p:nvPr/>
        </p:nvPicPr>
        <p:blipFill rotWithShape="1">
          <a:blip r:embed="rId7"/>
          <a:srcRect l="16842" t="14216" r="21603" b="12876"/>
          <a:stretch/>
        </p:blipFill>
        <p:spPr>
          <a:xfrm>
            <a:off x="9144001" y="4502226"/>
            <a:ext cx="4572000" cy="3046095"/>
          </a:xfrm>
          <a:prstGeom prst="rect">
            <a:avLst/>
          </a:prstGeom>
        </p:spPr>
      </p:pic>
    </p:spTree>
    <p:custDataLst>
      <p:tags r:id="rId1"/>
    </p:custDataLst>
    <p:extLst>
      <p:ext uri="{BB962C8B-B14F-4D97-AF65-F5344CB8AC3E}">
        <p14:creationId xmlns:p14="http://schemas.microsoft.com/office/powerpoint/2010/main" val="151095816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e1c956ef-a06a-4c4a-bf17-f0cb6359cfec">
      <UserInfo>
        <DisplayName>Shauna Almas</DisplayName>
        <AccountId>131</AccountId>
        <AccountType/>
      </UserInfo>
      <UserInfo>
        <DisplayName>Emilia Dumanschi</DisplayName>
        <AccountId>97</AccountId>
        <AccountType/>
      </UserInfo>
      <UserInfo>
        <DisplayName>Abbey Martin</DisplayName>
        <AccountId>80</AccountId>
        <AccountType/>
      </UserInfo>
      <UserInfo>
        <DisplayName>Jennifer June</DisplayName>
        <AccountId>54</AccountId>
        <AccountType/>
      </UserInfo>
      <UserInfo>
        <DisplayName>Charlotte Molloy</DisplayName>
        <AccountId>173</AccountId>
        <AccountType/>
      </UserInfo>
      <UserInfo>
        <DisplayName>Colin Peden</DisplayName>
        <AccountId>181</AccountId>
        <AccountType/>
      </UserInfo>
    </SharedWithUsers>
    <TaxCatchAll xmlns="e1c956ef-a06a-4c4a-bf17-f0cb6359cfec" xsi:nil="true"/>
    <lcf76f155ced4ddcb4097134ff3c332f xmlns="49496ec0-76f3-4e9d-9bb8-8eadfaf1c38d">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19E2F678E75BF4CAFE165182F7F2BBD" ma:contentTypeVersion="19" ma:contentTypeDescription="Crée un document." ma:contentTypeScope="" ma:versionID="f8e78f3dda1348eaa91584da540f69f7">
  <xsd:schema xmlns:xsd="http://www.w3.org/2001/XMLSchema" xmlns:xs="http://www.w3.org/2001/XMLSchema" xmlns:p="http://schemas.microsoft.com/office/2006/metadata/properties" xmlns:ns1="http://schemas.microsoft.com/sharepoint/v3" xmlns:ns2="49496ec0-76f3-4e9d-9bb8-8eadfaf1c38d" xmlns:ns3="e1c956ef-a06a-4c4a-bf17-f0cb6359cfec" targetNamespace="http://schemas.microsoft.com/office/2006/metadata/properties" ma:root="true" ma:fieldsID="d767f224b0b674685ae5e136cd4c61e9" ns1:_="" ns2:_="" ns3:_="">
    <xsd:import namespace="http://schemas.microsoft.com/sharepoint/v3"/>
    <xsd:import namespace="49496ec0-76f3-4e9d-9bb8-8eadfaf1c38d"/>
    <xsd:import namespace="e1c956ef-a06a-4c4a-bf17-f0cb6359cfe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LengthInSeconds" minOccurs="0"/>
                <xsd:element ref="ns1:_ip_UnifiedCompliancePolicyProperties" minOccurs="0"/>
                <xsd:element ref="ns1:_ip_UnifiedCompliancePolicyUIAction"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Propriétés de la stratégie de conformité unifiée" ma:hidden="true" ma:internalName="_ip_UnifiedCompliancePolicyProperties">
      <xsd:simpleType>
        <xsd:restriction base="dms:Note"/>
      </xsd:simpleType>
    </xsd:element>
    <xsd:element name="_ip_UnifiedCompliancePolicyUIAction" ma:index="16" nillable="true" ma:displayName="Action d’interface utilisateur de la stratégie de conformité unifiée"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9496ec0-76f3-4e9d-9bb8-8eadfaf1c3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5f36f5b6-25c8-44c5-8248-31c62e9a45cb" ma:termSetId="09814cd3-568e-fe90-9814-8d621ff8fb84" ma:anchorId="fba54fb3-c3e1-fe81-a776-ca4b69148c4d" ma:open="true" ma:isKeyword="false">
      <xsd:complexType>
        <xsd:sequence>
          <xsd:element ref="pc:Terms" minOccurs="0" maxOccurs="1"/>
        </xsd:sequence>
      </xsd:complexType>
    </xsd:element>
    <xsd:element name="MediaServiceDateTaken" ma:index="22" nillable="true" ma:displayName="MediaServiceDateTaken" ma:hidden="true" ma:indexed="true" ma:internalName="MediaServiceDateTaken"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1c956ef-a06a-4c4a-bf17-f0cb6359cfec" elementFormDefault="qualified">
    <xsd:import namespace="http://schemas.microsoft.com/office/2006/documentManagement/types"/>
    <xsd:import namespace="http://schemas.microsoft.com/office/infopath/2007/PartnerControls"/>
    <xsd:element name="SharedWithUsers" ma:index="17"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Partagé avec détails" ma:internalName="SharedWithDetails" ma:readOnly="true">
      <xsd:simpleType>
        <xsd:restriction base="dms:Note">
          <xsd:maxLength value="255"/>
        </xsd:restriction>
      </xsd:simpleType>
    </xsd:element>
    <xsd:element name="TaxCatchAll" ma:index="21" nillable="true" ma:displayName="Taxonomy Catch All Column" ma:hidden="true" ma:list="{e201e27a-9228-45bd-880d-a09e2d05017d}" ma:internalName="TaxCatchAll" ma:showField="CatchAllData" ma:web="e1c956ef-a06a-4c4a-bf17-f0cb6359cfe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57BF920-4763-4886-9D7A-C0441FECD172}">
  <ds:schemaRefs>
    <ds:schemaRef ds:uri="http://schemas.microsoft.com/sharepoint/v3/contenttype/forms"/>
  </ds:schemaRefs>
</ds:datastoreItem>
</file>

<file path=customXml/itemProps2.xml><?xml version="1.0" encoding="utf-8"?>
<ds:datastoreItem xmlns:ds="http://schemas.openxmlformats.org/officeDocument/2006/customXml" ds:itemID="{ED4FC41D-6852-4CCA-856A-C95C7D0BD80C}">
  <ds:schemaRefs>
    <ds:schemaRef ds:uri="3457b791-ac0f-4906-abb7-e905dd9eb1a2"/>
    <ds:schemaRef ds:uri="3aa5b298-ad2e-42ee-a6f1-2cdb5e8e4780"/>
    <ds:schemaRef ds:uri="800fd4f9-f28f-44fa-9396-2193a6db2e7c"/>
    <ds:schemaRef ds:uri="ea809932-be4d-4737-ae2d-8d89a40eb4e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5B211EA-6C59-42E6-85DA-F0956D357FE9}"/>
</file>

<file path=docProps/app.xml><?xml version="1.0" encoding="utf-8"?>
<Properties xmlns="http://schemas.openxmlformats.org/officeDocument/2006/extended-properties" xmlns:vt="http://schemas.openxmlformats.org/officeDocument/2006/docPropsVTypes">
  <TotalTime>16</TotalTime>
  <Words>749</Words>
  <Application>Microsoft Office PowerPoint</Application>
  <PresentationFormat>Personnalisé</PresentationFormat>
  <Paragraphs>66</Paragraphs>
  <Slides>12</Slides>
  <Notes>12</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12</vt:i4>
      </vt:variant>
    </vt:vector>
  </HeadingPairs>
  <TitlesOfParts>
    <vt:vector size="20" baseType="lpstr">
      <vt:lpstr>Arial</vt:lpstr>
      <vt:lpstr>Inter</vt:lpstr>
      <vt:lpstr>TT Hoves</vt:lpstr>
      <vt:lpstr>Calibri</vt:lpstr>
      <vt:lpstr>Lexend</vt:lpstr>
      <vt:lpstr>Inter Bold</vt:lpstr>
      <vt:lpstr>Aptos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Campaign Managers GCWCC training deck</dc:title>
  <dc:creator>Charlotte Molloy</dc:creator>
  <cp:lastModifiedBy>Blanchette, Marie-Josée</cp:lastModifiedBy>
  <cp:revision>11</cp:revision>
  <dcterms:created xsi:type="dcterms:W3CDTF">2006-08-16T00:00:00Z</dcterms:created>
  <dcterms:modified xsi:type="dcterms:W3CDTF">2024-08-26T15:18:46Z</dcterms:modified>
  <dc:identifier>DAGGDkPq9bk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0x010100919E2F678E75BF4CAFE165182F7F2BBD</vt:lpwstr>
  </property>
  <property fmtid="{D5CDD505-2E9C-101B-9397-08002B2CF9AE}" pid="3" name="MediaServiceImageTags">
    <vt:lpwstr/>
  </property>
  <property fmtid="{D5CDD505-2E9C-101B-9397-08002B2CF9AE}" pid="4" name="ArticulateGUID">
    <vt:lpwstr>81C1F780-59F0-48EC-B362-5AA907465C5E</vt:lpwstr>
  </property>
  <property fmtid="{D5CDD505-2E9C-101B-9397-08002B2CF9AE}" pid="5" name="ArticulatePath">
    <vt:lpwstr>FR-CMTD</vt:lpwstr>
  </property>
</Properties>
</file>