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5" r:id="rId6"/>
    <p:sldId id="263" r:id="rId7"/>
    <p:sldId id="264" r:id="rId8"/>
    <p:sldId id="274" r:id="rId9"/>
    <p:sldId id="265" r:id="rId10"/>
    <p:sldId id="278" r:id="rId11"/>
    <p:sldId id="266" r:id="rId12"/>
    <p:sldId id="267" r:id="rId13"/>
    <p:sldId id="268" r:id="rId14"/>
    <p:sldId id="279" r:id="rId15"/>
    <p:sldId id="269" r:id="rId16"/>
    <p:sldId id="270" r:id="rId17"/>
    <p:sldId id="271" r:id="rId18"/>
    <p:sldId id="262" r:id="rId19"/>
    <p:sldId id="273" r:id="rId20"/>
    <p:sldId id="26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hapelle, Annie" initials="LA" lastIdx="3" clrIdx="0"/>
  <p:cmAuthor id="2" name="Nathalie Cooke" initials="NC" lastIdx="3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DA5"/>
    <a:srgbClr val="FFFFFF"/>
    <a:srgbClr val="658ACC"/>
    <a:srgbClr val="5374B0"/>
    <a:srgbClr val="CCD7EC"/>
    <a:srgbClr val="739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C9663-7239-4F3B-A2D8-86B327761A6B}" v="1" dt="2025-12-03T18:32:40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 autoAdjust="0"/>
    <p:restoredTop sz="94694" autoAdjust="0"/>
  </p:normalViewPr>
  <p:slideViewPr>
    <p:cSldViewPr snapToGrid="0">
      <p:cViewPr varScale="1">
        <p:scale>
          <a:sx n="101" d="100"/>
          <a:sy n="101" d="100"/>
        </p:scale>
        <p:origin x="126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ambault, Sonia" userId="c3a86943-acf9-4cf1-ad20-1fa47f28e00a" providerId="ADAL" clId="{19DEE105-82EF-4D8C-902E-83D0500DDA12}"/>
    <pc:docChg chg="custSel modSld modMainMaster">
      <pc:chgData name="Montambault, Sonia" userId="c3a86943-acf9-4cf1-ad20-1fa47f28e00a" providerId="ADAL" clId="{19DEE105-82EF-4D8C-902E-83D0500DDA12}" dt="2025-12-03T18:32:42.547" v="8" actId="6264"/>
      <pc:docMkLst>
        <pc:docMk/>
      </pc:docMkLst>
      <pc:sldChg chg="addSp delSp modSp mod chgLayout">
        <pc:chgData name="Montambault, Sonia" userId="c3a86943-acf9-4cf1-ad20-1fa47f28e00a" providerId="ADAL" clId="{19DEE105-82EF-4D8C-902E-83D0500DDA12}" dt="2025-12-03T18:32:42.547" v="8" actId="6264"/>
        <pc:sldMkLst>
          <pc:docMk/>
          <pc:sldMk cId="1485293472" sldId="261"/>
        </pc:sldMkLst>
        <pc:spChg chg="add mod">
          <ac:chgData name="Montambault, Sonia" userId="c3a86943-acf9-4cf1-ad20-1fa47f28e00a" providerId="ADAL" clId="{19DEE105-82EF-4D8C-902E-83D0500DDA12}" dt="2025-12-03T18:32:40.096" v="7"/>
          <ac:spMkLst>
            <pc:docMk/>
            <pc:sldMk cId="1485293472" sldId="261"/>
            <ac:spMk id="2" creationId="{FA5DDEFC-124C-5057-3EC8-200EB199372A}"/>
          </ac:spMkLst>
        </pc:spChg>
        <pc:spChg chg="mod ord">
          <ac:chgData name="Montambault, Sonia" userId="c3a86943-acf9-4cf1-ad20-1fa47f28e00a" providerId="ADAL" clId="{19DEE105-82EF-4D8C-902E-83D0500DDA12}" dt="2025-12-03T18:32:42.547" v="8" actId="6264"/>
          <ac:spMkLst>
            <pc:docMk/>
            <pc:sldMk cId="1485293472" sldId="261"/>
            <ac:spMk id="4" creationId="{789FE147-F7D5-A24D-9A81-41080E92A287}"/>
          </ac:spMkLst>
        </pc:spChg>
        <pc:spChg chg="add del mod">
          <ac:chgData name="Montambault, Sonia" userId="c3a86943-acf9-4cf1-ad20-1fa47f28e00a" providerId="ADAL" clId="{19DEE105-82EF-4D8C-902E-83D0500DDA12}" dt="2025-12-03T18:32:42.547" v="8" actId="6264"/>
          <ac:spMkLst>
            <pc:docMk/>
            <pc:sldMk cId="1485293472" sldId="261"/>
            <ac:spMk id="9" creationId="{984EF201-95F7-F5F4-9F63-17317B2A7C70}"/>
          </ac:spMkLst>
        </pc:spChg>
        <pc:spChg chg="add mod ord">
          <ac:chgData name="Montambault, Sonia" userId="c3a86943-acf9-4cf1-ad20-1fa47f28e00a" providerId="ADAL" clId="{19DEE105-82EF-4D8C-902E-83D0500DDA12}" dt="2025-12-03T18:32:42.547" v="8" actId="6264"/>
          <ac:spMkLst>
            <pc:docMk/>
            <pc:sldMk cId="1485293472" sldId="261"/>
            <ac:spMk id="10" creationId="{8335A0B0-B988-2B1B-DDEE-D38B739ED644}"/>
          </ac:spMkLst>
        </pc:spChg>
        <pc:picChg chg="add mod">
          <ac:chgData name="Montambault, Sonia" userId="c3a86943-acf9-4cf1-ad20-1fa47f28e00a" providerId="ADAL" clId="{19DEE105-82EF-4D8C-902E-83D0500DDA12}" dt="2025-12-03T18:32:40.096" v="7"/>
          <ac:picMkLst>
            <pc:docMk/>
            <pc:sldMk cId="1485293472" sldId="261"/>
            <ac:picMk id="3" creationId="{71084215-942B-6D07-2588-FD452271DBD7}"/>
          </ac:picMkLst>
        </pc:picChg>
        <pc:picChg chg="add mod">
          <ac:chgData name="Montambault, Sonia" userId="c3a86943-acf9-4cf1-ad20-1fa47f28e00a" providerId="ADAL" clId="{19DEE105-82EF-4D8C-902E-83D0500DDA12}" dt="2025-12-03T18:32:40.096" v="7"/>
          <ac:picMkLst>
            <pc:docMk/>
            <pc:sldMk cId="1485293472" sldId="261"/>
            <ac:picMk id="5" creationId="{86B7348E-64B5-40C6-7955-D8A6FF992A0A}"/>
          </ac:picMkLst>
        </pc:picChg>
        <pc:picChg chg="add mod">
          <ac:chgData name="Montambault, Sonia" userId="c3a86943-acf9-4cf1-ad20-1fa47f28e00a" providerId="ADAL" clId="{19DEE105-82EF-4D8C-902E-83D0500DDA12}" dt="2025-12-03T18:32:40.096" v="7"/>
          <ac:picMkLst>
            <pc:docMk/>
            <pc:sldMk cId="1485293472" sldId="261"/>
            <ac:picMk id="6" creationId="{3D0D049A-660C-B7E0-1502-49DA35888175}"/>
          </ac:picMkLst>
        </pc:picChg>
        <pc:picChg chg="add mod">
          <ac:chgData name="Montambault, Sonia" userId="c3a86943-acf9-4cf1-ad20-1fa47f28e00a" providerId="ADAL" clId="{19DEE105-82EF-4D8C-902E-83D0500DDA12}" dt="2025-12-03T18:32:40.096" v="7"/>
          <ac:picMkLst>
            <pc:docMk/>
            <pc:sldMk cId="1485293472" sldId="261"/>
            <ac:picMk id="7" creationId="{3533F1CF-1632-3514-EBC4-21E3D884ABED}"/>
          </ac:picMkLst>
        </pc:picChg>
        <pc:picChg chg="add mod">
          <ac:chgData name="Montambault, Sonia" userId="c3a86943-acf9-4cf1-ad20-1fa47f28e00a" providerId="ADAL" clId="{19DEE105-82EF-4D8C-902E-83D0500DDA12}" dt="2025-12-03T18:32:40.096" v="7"/>
          <ac:picMkLst>
            <pc:docMk/>
            <pc:sldMk cId="1485293472" sldId="261"/>
            <ac:picMk id="8" creationId="{17406A71-F7C0-0DF6-63B7-16417FF4AE21}"/>
          </ac:picMkLst>
        </pc:picChg>
      </pc:sldChg>
      <pc:sldMasterChg chg="modSldLayout">
        <pc:chgData name="Montambault, Sonia" userId="c3a86943-acf9-4cf1-ad20-1fa47f28e00a" providerId="ADAL" clId="{19DEE105-82EF-4D8C-902E-83D0500DDA12}" dt="2025-12-03T18:32:37.434" v="6" actId="478"/>
        <pc:sldMasterMkLst>
          <pc:docMk/>
          <pc:sldMasterMk cId="2235510819" sldId="2147483670"/>
        </pc:sldMasterMkLst>
        <pc:sldLayoutChg chg="delSp modSp mod">
          <pc:chgData name="Montambault, Sonia" userId="c3a86943-acf9-4cf1-ad20-1fa47f28e00a" providerId="ADAL" clId="{19DEE105-82EF-4D8C-902E-83D0500DDA12}" dt="2025-12-03T18:32:37.434" v="6" actId="478"/>
          <pc:sldLayoutMkLst>
            <pc:docMk/>
            <pc:sldMasterMk cId="2235510819" sldId="2147483670"/>
            <pc:sldLayoutMk cId="2466675085" sldId="2147483685"/>
          </pc:sldLayoutMkLst>
          <pc:spChg chg="del mod">
            <ac:chgData name="Montambault, Sonia" userId="c3a86943-acf9-4cf1-ad20-1fa47f28e00a" providerId="ADAL" clId="{19DEE105-82EF-4D8C-902E-83D0500DDA12}" dt="2025-12-03T18:32:33.360" v="2" actId="478"/>
            <ac:spMkLst>
              <pc:docMk/>
              <pc:sldMasterMk cId="2235510819" sldId="2147483670"/>
              <pc:sldLayoutMk cId="2466675085" sldId="2147483685"/>
              <ac:spMk id="35" creationId="{ECDAB782-5001-884B-AFFC-B9FEE8A6AD06}"/>
            </ac:spMkLst>
          </pc:spChg>
          <pc:picChg chg="del">
            <ac:chgData name="Montambault, Sonia" userId="c3a86943-acf9-4cf1-ad20-1fa47f28e00a" providerId="ADAL" clId="{19DEE105-82EF-4D8C-902E-83D0500DDA12}" dt="2025-12-03T18:32:34.644" v="3" actId="478"/>
            <ac:picMkLst>
              <pc:docMk/>
              <pc:sldMasterMk cId="2235510819" sldId="2147483670"/>
              <pc:sldLayoutMk cId="2466675085" sldId="2147483685"/>
              <ac:picMk id="31" creationId="{1B04B42C-57D5-9544-87E0-3F0B0005110B}"/>
            </ac:picMkLst>
          </pc:picChg>
          <pc:picChg chg="del">
            <ac:chgData name="Montambault, Sonia" userId="c3a86943-acf9-4cf1-ad20-1fa47f28e00a" providerId="ADAL" clId="{19DEE105-82EF-4D8C-902E-83D0500DDA12}" dt="2025-12-03T18:32:35.453" v="4" actId="478"/>
            <ac:picMkLst>
              <pc:docMk/>
              <pc:sldMasterMk cId="2235510819" sldId="2147483670"/>
              <pc:sldLayoutMk cId="2466675085" sldId="2147483685"/>
              <ac:picMk id="32" creationId="{6E1AFCCE-3C99-3D4F-B792-3663478C2B56}"/>
            </ac:picMkLst>
          </pc:picChg>
          <pc:picChg chg="del">
            <ac:chgData name="Montambault, Sonia" userId="c3a86943-acf9-4cf1-ad20-1fa47f28e00a" providerId="ADAL" clId="{19DEE105-82EF-4D8C-902E-83D0500DDA12}" dt="2025-12-03T18:32:36.196" v="5" actId="478"/>
            <ac:picMkLst>
              <pc:docMk/>
              <pc:sldMasterMk cId="2235510819" sldId="2147483670"/>
              <pc:sldLayoutMk cId="2466675085" sldId="2147483685"/>
              <ac:picMk id="33" creationId="{8149E4AB-773B-3F4A-9EE8-A754CCE6FBF5}"/>
            </ac:picMkLst>
          </pc:picChg>
          <pc:picChg chg="del">
            <ac:chgData name="Montambault, Sonia" userId="c3a86943-acf9-4cf1-ad20-1fa47f28e00a" providerId="ADAL" clId="{19DEE105-82EF-4D8C-902E-83D0500DDA12}" dt="2025-12-03T18:32:31.361" v="1" actId="478"/>
            <ac:picMkLst>
              <pc:docMk/>
              <pc:sldMasterMk cId="2235510819" sldId="2147483670"/>
              <pc:sldLayoutMk cId="2466675085" sldId="2147483685"/>
              <ac:picMk id="34" creationId="{8716CE50-6B9E-F24A-BDC7-E88E80989BC0}"/>
            </ac:picMkLst>
          </pc:picChg>
          <pc:picChg chg="del">
            <ac:chgData name="Montambault, Sonia" userId="c3a86943-acf9-4cf1-ad20-1fa47f28e00a" providerId="ADAL" clId="{19DEE105-82EF-4D8C-902E-83D0500DDA12}" dt="2025-12-03T18:32:37.434" v="6" actId="478"/>
            <ac:picMkLst>
              <pc:docMk/>
              <pc:sldMasterMk cId="2235510819" sldId="2147483670"/>
              <pc:sldLayoutMk cId="2466675085" sldId="2147483685"/>
              <ac:picMk id="36" creationId="{54E39442-1954-F74B-B534-21BB2E54B431}"/>
            </ac:picMkLst>
          </pc:picChg>
        </pc:sldLayoutChg>
      </pc:sldMasterChg>
    </pc:docChg>
  </pc:docChgLst>
  <pc:docChgLst>
    <pc:chgData name="Grenier, Melanie" userId="0316df60-0ad6-4464-8d0c-fb7b2af223de" providerId="ADAL" clId="{96F78B61-2024-4048-B6CF-160A8B2013B1}"/>
    <pc:docChg chg="modSld">
      <pc:chgData name="Grenier, Melanie" userId="0316df60-0ad6-4464-8d0c-fb7b2af223de" providerId="ADAL" clId="{96F78B61-2024-4048-B6CF-160A8B2013B1}" dt="2021-10-25T16:05:24.967" v="1" actId="20577"/>
      <pc:docMkLst>
        <pc:docMk/>
      </pc:docMkLst>
      <pc:sldChg chg="modSp mod">
        <pc:chgData name="Grenier, Melanie" userId="0316df60-0ad6-4464-8d0c-fb7b2af223de" providerId="ADAL" clId="{96F78B61-2024-4048-B6CF-160A8B2013B1}" dt="2021-10-25T16:05:24.967" v="1" actId="20577"/>
        <pc:sldMkLst>
          <pc:docMk/>
          <pc:sldMk cId="1850512572" sldId="2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>
              <a:latin typeface="Arial Regular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B780A-BB64-4DBB-83B9-C1A35A74A3DA}" type="datetimeFigureOut">
              <a:rPr lang="fr-CA" smtClean="0">
                <a:latin typeface="Arial Regular"/>
              </a:rPr>
              <a:t>2025-12-03</a:t>
            </a:fld>
            <a:endParaRPr lang="fr-CA" dirty="0">
              <a:latin typeface="Arial Regular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>
              <a:latin typeface="Arial Regular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2B390-E9C0-4C85-9317-8D26DF085B41}" type="slidenum">
              <a:rPr lang="fr-CA" smtClean="0">
                <a:latin typeface="Arial Regular"/>
              </a:rPr>
              <a:t>‹N°›</a:t>
            </a:fld>
            <a:endParaRPr lang="fr-CA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909823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9755C8FF-D536-4BAC-9BD8-B2FD87DDFD48}" type="datetimeFigureOut">
              <a:rPr lang="fr-CA" smtClean="0"/>
              <a:pPr/>
              <a:t>2025-12-03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253A81E7-5AAA-4F8B-8083-1B1E8FA7E8E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0338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A81E7-5AAA-4F8B-8083-1B1E8FA7E8E7}" type="slidenum">
              <a:rPr lang="fr-CA" smtClean="0"/>
              <a:pPr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4637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EAA3259-41A3-584D-BA9F-A84E2CE9C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t="10302" r="25829" b="28458"/>
          <a:stretch/>
        </p:blipFill>
        <p:spPr>
          <a:xfrm>
            <a:off x="-24081" y="0"/>
            <a:ext cx="12216081" cy="6857999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91215707-1E59-C04E-81E7-B55CD646D83A}"/>
              </a:ext>
            </a:extLst>
          </p:cNvPr>
          <p:cNvGrpSpPr/>
          <p:nvPr userDrawn="1"/>
        </p:nvGrpSpPr>
        <p:grpSpPr>
          <a:xfrm>
            <a:off x="-50800" y="0"/>
            <a:ext cx="12242800" cy="6869189"/>
            <a:chOff x="-50800" y="0"/>
            <a:chExt cx="12242800" cy="686918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9D9994-A471-4749-BE2F-0E8AFC5CCC9D}"/>
                </a:ext>
              </a:extLst>
            </p:cNvPr>
            <p:cNvSpPr/>
            <p:nvPr userDrawn="1"/>
          </p:nvSpPr>
          <p:spPr>
            <a:xfrm>
              <a:off x="8688388" y="5673772"/>
              <a:ext cx="3503612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F086D4-EC1C-734C-916A-81F20E5AC237}"/>
                </a:ext>
              </a:extLst>
            </p:cNvPr>
            <p:cNvSpPr/>
            <p:nvPr userDrawn="1"/>
          </p:nvSpPr>
          <p:spPr>
            <a:xfrm>
              <a:off x="-50800" y="5673772"/>
              <a:ext cx="7122160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8DE16A-60BA-2D49-B14D-39C57244238B}"/>
                </a:ext>
              </a:extLst>
            </p:cNvPr>
            <p:cNvSpPr/>
            <p:nvPr userDrawn="1"/>
          </p:nvSpPr>
          <p:spPr>
            <a:xfrm>
              <a:off x="8688388" y="0"/>
              <a:ext cx="3503612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5842BE-B763-0F4B-A6C1-244B08E86E7F}"/>
                </a:ext>
              </a:extLst>
            </p:cNvPr>
            <p:cNvSpPr/>
            <p:nvPr userDrawn="1"/>
          </p:nvSpPr>
          <p:spPr>
            <a:xfrm>
              <a:off x="-50800" y="0"/>
              <a:ext cx="7122160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58813" y="713226"/>
            <a:ext cx="6412548" cy="1995049"/>
          </a:xfrm>
        </p:spPr>
        <p:txBody>
          <a:bodyPr anchor="t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fr-FR" dirty="0"/>
              <a:t>Titre du diaporama</a:t>
            </a:r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7943A44-77B6-6F4E-A054-A0D6612AD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58813" y="2708275"/>
            <a:ext cx="6408738" cy="139699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</a:t>
            </a:r>
            <a:br>
              <a:rPr lang="fr-FR" dirty="0"/>
            </a:br>
            <a:r>
              <a:rPr lang="fr-FR" dirty="0"/>
              <a:t>du diaporama</a:t>
            </a:r>
            <a:endParaRPr lang="en-US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F22ADA3C-CD32-9642-8729-601BCF529E29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58813" y="208401"/>
            <a:ext cx="6408738" cy="5048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  <a:endParaRPr lang="fr-CA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AC7297E6-0EC0-D94F-81F8-30E12907F6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6486" y="5673772"/>
            <a:ext cx="3256136" cy="9750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C03E74F-7031-A54B-B2E1-09B544903822}"/>
              </a:ext>
            </a:extLst>
          </p:cNvPr>
          <p:cNvSpPr txBox="1"/>
          <p:nvPr userDrawn="1"/>
        </p:nvSpPr>
        <p:spPr>
          <a:xfrm>
            <a:off x="8286049" y="5310160"/>
            <a:ext cx="34981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Festival Montréal Complètement Cirque</a:t>
            </a: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 Andrew Miller</a:t>
            </a:r>
          </a:p>
        </p:txBody>
      </p:sp>
    </p:spTree>
    <p:extLst>
      <p:ext uri="{BB962C8B-B14F-4D97-AF65-F5344CB8AC3E}">
        <p14:creationId xmlns:p14="http://schemas.microsoft.com/office/powerpoint/2010/main" val="1697440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7F2CBD4F-C6BC-DD48-BA81-9C14D53FC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87" b="15975"/>
          <a:stretch/>
        </p:blipFill>
        <p:spPr>
          <a:xfrm flipH="1">
            <a:off x="-54594" y="0"/>
            <a:ext cx="12310131" cy="6869189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A1C1880B-7A0D-6B42-B259-7F6642701B48}"/>
              </a:ext>
            </a:extLst>
          </p:cNvPr>
          <p:cNvGrpSpPr/>
          <p:nvPr userDrawn="1"/>
        </p:nvGrpSpPr>
        <p:grpSpPr>
          <a:xfrm>
            <a:off x="0" y="0"/>
            <a:ext cx="12257314" cy="6869189"/>
            <a:chOff x="0" y="0"/>
            <a:chExt cx="12257314" cy="686918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9FA735-A803-0F42-B533-A173071ECEA7}"/>
                </a:ext>
              </a:extLst>
            </p:cNvPr>
            <p:cNvSpPr/>
            <p:nvPr userDrawn="1"/>
          </p:nvSpPr>
          <p:spPr>
            <a:xfrm>
              <a:off x="8688388" y="5673772"/>
              <a:ext cx="3568926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31F0D8-38C7-914A-9450-F94AB22DE466}"/>
                </a:ext>
              </a:extLst>
            </p:cNvPr>
            <p:cNvSpPr/>
            <p:nvPr userDrawn="1"/>
          </p:nvSpPr>
          <p:spPr>
            <a:xfrm>
              <a:off x="0" y="5673772"/>
              <a:ext cx="7071360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3E0E25-27A9-3348-9258-5E2E426CF7B1}"/>
                </a:ext>
              </a:extLst>
            </p:cNvPr>
            <p:cNvSpPr/>
            <p:nvPr userDrawn="1"/>
          </p:nvSpPr>
          <p:spPr>
            <a:xfrm>
              <a:off x="8688388" y="0"/>
              <a:ext cx="3568926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E45D2C4-6A44-4546-9AEC-F7D7D81A9110}"/>
                </a:ext>
              </a:extLst>
            </p:cNvPr>
            <p:cNvSpPr/>
            <p:nvPr userDrawn="1"/>
          </p:nvSpPr>
          <p:spPr>
            <a:xfrm>
              <a:off x="0" y="0"/>
              <a:ext cx="7071360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F7943A44-77B6-6F4E-A054-A0D6612AD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74EC02FF-6817-EF4E-A398-95A3649356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1118" y="6007100"/>
            <a:ext cx="1692075" cy="50666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11FA2F9-5AC2-0648-AF9B-91C9E4E9F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36048"/>
            <a:ext cx="6412548" cy="1016072"/>
          </a:xfrm>
        </p:spPr>
        <p:txBody>
          <a:bodyPr anchor="b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fr-FR" dirty="0"/>
              <a:t>Merci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FC815BA-12F7-E04B-9632-8BAA6B569D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1279806"/>
            <a:ext cx="6408738" cy="185994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</a:t>
            </a:r>
            <a:br>
              <a:rPr lang="fr-FR" dirty="0"/>
            </a:br>
            <a:r>
              <a:rPr lang="fr-FR" dirty="0"/>
              <a:t>du diaporama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7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014CA5-4E35-D042-B756-E2812C92896F}"/>
              </a:ext>
            </a:extLst>
          </p:cNvPr>
          <p:cNvSpPr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 dirty="0">
              <a:latin typeface="Arial Regular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3C1FB3F-B782-D34F-AF55-11DC9B0659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8813" y="692150"/>
            <a:ext cx="11053762" cy="49688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Insérer une citation </a:t>
            </a:r>
            <a:br>
              <a:rPr lang="fr-FR" dirty="0"/>
            </a:br>
            <a:r>
              <a:rPr lang="fr-FR" dirty="0"/>
              <a:t>ou un fait marquant </a:t>
            </a:r>
            <a:br>
              <a:rPr lang="fr-FR" dirty="0"/>
            </a:br>
            <a:r>
              <a:rPr lang="fr-FR" dirty="0"/>
              <a:t>sur lequel on veut </a:t>
            </a:r>
            <a:br>
              <a:rPr lang="fr-FR" dirty="0"/>
            </a:br>
            <a:r>
              <a:rPr lang="fr-FR" dirty="0"/>
              <a:t>mettre l’accent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5749A-05C3-1744-81D7-7440A9BB172B}"/>
              </a:ext>
            </a:extLst>
          </p:cNvPr>
          <p:cNvSpPr/>
          <p:nvPr userDrawn="1"/>
        </p:nvSpPr>
        <p:spPr>
          <a:xfrm>
            <a:off x="7067550" y="5661025"/>
            <a:ext cx="1620838" cy="119697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2917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676641-E93E-BF4A-8449-7861ED7ABF43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067550" y="1449388"/>
            <a:ext cx="4645025" cy="4211637"/>
          </a:xfrm>
        </p:spPr>
        <p:txBody>
          <a:bodyPr wrap="square"/>
          <a:lstStyle>
            <a:lvl1pPr marL="0" indent="0">
              <a:buFont typeface="Arial" panose="020B0604020202020204" pitchFamily="34" charset="0"/>
              <a:buNone/>
              <a:tabLst/>
              <a:defRPr baseline="0"/>
            </a:lvl1pPr>
            <a:lvl2pPr marL="355600" indent="-355600">
              <a:buClr>
                <a:srgbClr val="000000"/>
              </a:buClr>
              <a:buFont typeface="+mj-lt"/>
              <a:buAutoNum type="arabicPeriod"/>
              <a:tabLst/>
              <a:defRPr/>
            </a:lvl2pPr>
            <a:lvl3pPr marL="660400" indent="-304800">
              <a:buClr>
                <a:srgbClr val="003DA5"/>
              </a:buClr>
              <a:buFont typeface="Arial" panose="020B0604020202020204" pitchFamily="34" charset="0"/>
              <a:buChar char="•"/>
              <a:tabLst/>
              <a:defRPr/>
            </a:lvl3pPr>
            <a:lvl4pPr marL="1371600" indent="0">
              <a:buNone/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Liste niveau 1</a:t>
            </a:r>
          </a:p>
          <a:p>
            <a:pPr lvl="1"/>
            <a:r>
              <a:rPr lang="fr-FR" dirty="0"/>
              <a:t>Liste niveau 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BE4FC4E-2B4A-A544-B27B-F22D3EF59E09}"/>
              </a:ext>
            </a:extLst>
          </p:cNvPr>
          <p:cNvSpPr txBox="1"/>
          <p:nvPr userDrawn="1"/>
        </p:nvSpPr>
        <p:spPr>
          <a:xfrm>
            <a:off x="658812" y="1355119"/>
            <a:ext cx="6157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0" i="0" dirty="0">
                <a:solidFill>
                  <a:srgbClr val="003DA5"/>
                </a:solidFill>
                <a:latin typeface="Arial Regular"/>
              </a:rPr>
              <a:t>Table des</a:t>
            </a:r>
            <a:br>
              <a:rPr lang="fr-FR" sz="6000" b="0" i="0" dirty="0">
                <a:solidFill>
                  <a:srgbClr val="003DA5"/>
                </a:solidFill>
                <a:latin typeface="Arial Regular"/>
              </a:rPr>
            </a:br>
            <a:r>
              <a:rPr lang="fr-FR" sz="6000" b="0" i="0" dirty="0">
                <a:solidFill>
                  <a:srgbClr val="003DA5"/>
                </a:solidFill>
                <a:latin typeface="Arial Regular"/>
              </a:rPr>
              <a:t>matières</a:t>
            </a:r>
            <a:endParaRPr lang="fr-CA" sz="6000" b="0" i="0" dirty="0">
              <a:solidFill>
                <a:srgbClr val="003DA5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3851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9D8C3C8C-31A8-724E-9441-0085E6CE5F5B}"/>
              </a:ext>
            </a:extLst>
          </p:cNvPr>
          <p:cNvGrpSpPr/>
          <p:nvPr userDrawn="1"/>
        </p:nvGrpSpPr>
        <p:grpSpPr>
          <a:xfrm>
            <a:off x="0" y="-3073"/>
            <a:ext cx="12192000" cy="4108347"/>
            <a:chOff x="0" y="-3073"/>
            <a:chExt cx="12192000" cy="41083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AEC35B-AA27-2B4D-BD80-D0136AA936C9}"/>
                </a:ext>
              </a:extLst>
            </p:cNvPr>
            <p:cNvSpPr/>
            <p:nvPr userDrawn="1"/>
          </p:nvSpPr>
          <p:spPr>
            <a:xfrm>
              <a:off x="8688388" y="-3073"/>
              <a:ext cx="3503612" cy="410834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904621-30F8-B74E-9955-991CF9684BC7}"/>
                </a:ext>
              </a:extLst>
            </p:cNvPr>
            <p:cNvSpPr/>
            <p:nvPr userDrawn="1"/>
          </p:nvSpPr>
          <p:spPr>
            <a:xfrm>
              <a:off x="0" y="-3073"/>
              <a:ext cx="7071360" cy="410834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8813" y="2708275"/>
            <a:ext cx="6412547" cy="139699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Texte, texte, 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00E96B1-5DB5-4346-9359-5FCE738EBF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813" y="706368"/>
            <a:ext cx="6421086" cy="200190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199" y="188914"/>
            <a:ext cx="10226700" cy="1008062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8814" y="1449388"/>
            <a:ext cx="11053762" cy="4211637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Liste niveau 1</a:t>
            </a:r>
          </a:p>
          <a:p>
            <a:pPr lvl="1"/>
            <a:r>
              <a:rPr lang="fr-FR" dirty="0"/>
              <a:t>Liste niveau 2</a:t>
            </a:r>
          </a:p>
          <a:p>
            <a:pPr lvl="2"/>
            <a:r>
              <a:rPr lang="fr-FR" dirty="0"/>
              <a:t>Liste niveau 3</a:t>
            </a:r>
          </a:p>
          <a:p>
            <a:pPr lvl="3"/>
            <a:r>
              <a:rPr lang="fr-FR" dirty="0"/>
              <a:t>Liste niveau 4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39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 Niv. et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58813" y="1457602"/>
            <a:ext cx="11055376" cy="45851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niveau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199" y="188914"/>
            <a:ext cx="10226700" cy="1008062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7198" y="1916114"/>
            <a:ext cx="11055377" cy="3744912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Liste niveau 1</a:t>
            </a:r>
          </a:p>
          <a:p>
            <a:pPr lvl="1"/>
            <a:r>
              <a:rPr lang="fr-FR" dirty="0"/>
              <a:t>Liste niveau 2</a:t>
            </a:r>
          </a:p>
          <a:p>
            <a:pPr lvl="2"/>
            <a:r>
              <a:rPr lang="fr-FR" dirty="0"/>
              <a:t>Liste niveau 3</a:t>
            </a:r>
          </a:p>
          <a:p>
            <a:pPr lvl="3"/>
            <a:r>
              <a:rPr lang="fr-FR" dirty="0"/>
              <a:t>Liste niveau 4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341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199" y="188914"/>
            <a:ext cx="10226700" cy="1008062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8814" y="1916113"/>
            <a:ext cx="6157911" cy="3744912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Liste niveau 1</a:t>
            </a:r>
          </a:p>
          <a:p>
            <a:pPr lvl="1"/>
            <a:r>
              <a:rPr lang="fr-FR" dirty="0"/>
              <a:t>Liste niveau 2</a:t>
            </a:r>
          </a:p>
          <a:p>
            <a:pPr lvl="2"/>
            <a:r>
              <a:rPr lang="fr-FR" dirty="0"/>
              <a:t>Liste niveau 3</a:t>
            </a:r>
          </a:p>
          <a:p>
            <a:pPr lvl="3"/>
            <a:r>
              <a:rPr lang="fr-FR" dirty="0"/>
              <a:t>Liste niveau 4</a:t>
            </a:r>
          </a:p>
          <a:p>
            <a:pPr lvl="0"/>
            <a:endParaRPr lang="fr-F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E6A98A-8801-E841-978E-6FFD99FABD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67550" y="1916113"/>
            <a:ext cx="4645026" cy="3744912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Liste niveau 1</a:t>
            </a:r>
          </a:p>
          <a:p>
            <a:pPr lvl="1"/>
            <a:r>
              <a:rPr lang="fr-FR" dirty="0"/>
              <a:t>Liste niveau 2</a:t>
            </a:r>
          </a:p>
          <a:p>
            <a:pPr lvl="2"/>
            <a:r>
              <a:rPr lang="fr-FR" dirty="0"/>
              <a:t>Liste niveau 3</a:t>
            </a:r>
          </a:p>
          <a:p>
            <a:pPr lvl="3"/>
            <a:r>
              <a:rPr lang="fr-FR" dirty="0"/>
              <a:t>Liste niveau 4</a:t>
            </a:r>
          </a:p>
          <a:p>
            <a:pPr lvl="0"/>
            <a:endParaRPr lang="fr-FR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918B95E-5381-D546-8F0D-E3218833D84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8814" y="1457602"/>
            <a:ext cx="6157912" cy="45851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niveau 2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E0B658-DF8B-ED40-BDC6-97192C968B8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067550" y="1457602"/>
            <a:ext cx="4645026" cy="45851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niveau 2</a:t>
            </a:r>
          </a:p>
        </p:txBody>
      </p:sp>
    </p:spTree>
    <p:extLst>
      <p:ext uri="{BB962C8B-B14F-4D97-AF65-F5344CB8AC3E}">
        <p14:creationId xmlns:p14="http://schemas.microsoft.com/office/powerpoint/2010/main" val="275955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E6A98A-8801-E841-978E-6FFD99FABD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18025" y="1449388"/>
            <a:ext cx="7194551" cy="4211637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918B95E-5381-D546-8F0D-E3218833D84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8812" y="188914"/>
            <a:ext cx="10225087" cy="10080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niveau 2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164E51C-93AC-B74C-AF49-0B7A3CE8B32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8813" y="1449388"/>
            <a:ext cx="3608387" cy="421163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Texte - Légende</a:t>
            </a:r>
          </a:p>
        </p:txBody>
      </p:sp>
    </p:spTree>
    <p:extLst>
      <p:ext uri="{BB962C8B-B14F-4D97-AF65-F5344CB8AC3E}">
        <p14:creationId xmlns:p14="http://schemas.microsoft.com/office/powerpoint/2010/main" val="411133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5478C-25A0-4E8A-813D-E33022531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fr-CA" dirty="0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5DDC50-3943-45F1-9BA1-6030148C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449388"/>
            <a:ext cx="11053762" cy="4211637"/>
          </a:xfrm>
        </p:spPr>
        <p:txBody>
          <a:bodyPr/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448568-C58B-4FD6-BDCF-EA25E49CDE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D24E-7BCA-4CBC-BFEC-19982EA3C8A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48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199" y="188914"/>
            <a:ext cx="10226700" cy="1008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4" y="1449388"/>
            <a:ext cx="11053762" cy="4211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Texte Deuxième niveau</a:t>
            </a:r>
          </a:p>
          <a:p>
            <a:pPr lvl="2"/>
            <a:r>
              <a:rPr lang="fr-FR" dirty="0"/>
              <a:t>Texte Troisième niveau</a:t>
            </a:r>
          </a:p>
          <a:p>
            <a:pPr lvl="3"/>
            <a:r>
              <a:rPr lang="fr-FR" dirty="0"/>
              <a:t>Texte Quatrième niveau</a:t>
            </a:r>
          </a:p>
          <a:p>
            <a:pPr lvl="4"/>
            <a:r>
              <a:rPr lang="fr-FR" dirty="0"/>
              <a:t>Texte Cinquième niveau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0883899" y="188914"/>
            <a:ext cx="828675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5374B0"/>
                </a:solidFill>
                <a:latin typeface="Arial Regular"/>
              </a:defRPr>
            </a:lvl1pPr>
          </a:lstStyle>
          <a:p>
            <a:fld id="{C99C7610-FA34-7F4B-8856-BE296B8E236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FE86A-DA10-FD4F-B3B6-3062A444513E}"/>
              </a:ext>
            </a:extLst>
          </p:cNvPr>
          <p:cNvSpPr/>
          <p:nvPr userDrawn="1"/>
        </p:nvSpPr>
        <p:spPr>
          <a:xfrm>
            <a:off x="8688388" y="5661025"/>
            <a:ext cx="3503612" cy="119697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 dirty="0">
              <a:latin typeface="Arial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F908E-E37D-F34B-8D62-1A4941E2EB50}"/>
              </a:ext>
            </a:extLst>
          </p:cNvPr>
          <p:cNvSpPr/>
          <p:nvPr userDrawn="1"/>
        </p:nvSpPr>
        <p:spPr>
          <a:xfrm>
            <a:off x="0" y="5661025"/>
            <a:ext cx="7071360" cy="119697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 dirty="0">
              <a:latin typeface="Arial Regular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72E06DDC-EA78-AB44-A5F8-4B8315CBB3F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81118" y="6007100"/>
            <a:ext cx="1692075" cy="50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7" r:id="rId2"/>
    <p:sldLayoutId id="2147483684" r:id="rId3"/>
    <p:sldLayoutId id="2147483673" r:id="rId4"/>
    <p:sldLayoutId id="2147483672" r:id="rId5"/>
    <p:sldLayoutId id="2147483680" r:id="rId6"/>
    <p:sldLayoutId id="2147483683" r:id="rId7"/>
    <p:sldLayoutId id="2147483686" r:id="rId8"/>
    <p:sldLayoutId id="2147483681" r:id="rId9"/>
    <p:sldLayoutId id="2147483685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i="0" kern="1200">
          <a:solidFill>
            <a:srgbClr val="003DA5"/>
          </a:solidFill>
          <a:latin typeface="Arial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03DA5"/>
        </a:buClr>
        <a:buFont typeface="Arial" panose="020B0604020202020204" pitchFamily="34" charset="0"/>
        <a:buChar char="•"/>
        <a:defRPr sz="2800" b="0" i="0" kern="1200" baseline="0">
          <a:solidFill>
            <a:srgbClr val="003DA5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03DA5"/>
        </a:buClr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4D75B5"/>
        </a:buClr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7390C1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00000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  <p15:guide id="3" orient="horz" pos="3566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pos="415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pos="4452" userDrawn="1">
          <p15:clr>
            <a:srgbClr val="F26B43"/>
          </p15:clr>
        </p15:guide>
        <p15:guide id="8" pos="5473" userDrawn="1">
          <p15:clr>
            <a:srgbClr val="F26B43"/>
          </p15:clr>
        </p15:guide>
        <p15:guide id="9" pos="6856" userDrawn="1">
          <p15:clr>
            <a:srgbClr val="F26B43"/>
          </p15:clr>
        </p15:guide>
        <p15:guide id="10" orient="horz" pos="1207" userDrawn="1">
          <p15:clr>
            <a:srgbClr val="F26B43"/>
          </p15:clr>
        </p15:guide>
        <p15:guide id="11" pos="4294" userDrawn="1">
          <p15:clr>
            <a:srgbClr val="F26B43"/>
          </p15:clr>
        </p15:guide>
        <p15:guide id="12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F607-A97B-EB4C-AA23-F260080C2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713226"/>
            <a:ext cx="6412548" cy="1995049"/>
          </a:xfrm>
        </p:spPr>
        <p:txBody>
          <a:bodyPr>
            <a:noAutofit/>
          </a:bodyPr>
          <a:lstStyle/>
          <a:p>
            <a:r>
              <a:rPr lang="en-CA" sz="4800" dirty="0"/>
              <a:t>Culture: </a:t>
            </a:r>
            <a:br>
              <a:rPr lang="en-CA" sz="4800" dirty="0"/>
            </a:br>
            <a:r>
              <a:rPr lang="en-CA" sz="4800" dirty="0"/>
              <a:t>at the heart of the Québec identity</a:t>
            </a:r>
            <a:endParaRPr lang="fr-CA" sz="48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4AC665-4C16-AC44-89BF-7E7B3FBB75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8813" y="208401"/>
            <a:ext cx="6408738" cy="504825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206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27F776-6096-5747-9EBA-8DAAD2559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EVERYWHERE YOU LOOK! </a:t>
            </a: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46B034-3C1D-6A4E-A879-9AAD9459E3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10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83600B-6DC5-EE48-8515-4BAF819FEFE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There are nearly 400 museums and more than 4,000 public art works </a:t>
            </a:r>
            <a:br>
              <a:rPr lang="en-US" dirty="0"/>
            </a:br>
            <a:r>
              <a:rPr lang="en-US" dirty="0"/>
              <a:t>in Québec that have come into being as a result of the government policy for integrating the arts into architecture. </a:t>
            </a:r>
            <a:endParaRPr lang="fr-CA" dirty="0"/>
          </a:p>
          <a:p>
            <a:pPr lvl="1"/>
            <a:r>
              <a:rPr lang="en-US" dirty="0"/>
              <a:t>Geneviève Cadieux, BGL and Dan Brault have produced works as a result </a:t>
            </a:r>
            <a:br>
              <a:rPr lang="en-US" dirty="0"/>
            </a:br>
            <a:r>
              <a:rPr lang="en-US" dirty="0"/>
              <a:t>of this policy.</a:t>
            </a:r>
            <a:endParaRPr lang="fr-CA" sz="3200" dirty="0"/>
          </a:p>
          <a:p>
            <a:pPr marL="0" indent="0">
              <a:buNone/>
            </a:pPr>
            <a:r>
              <a:rPr lang="en-US" dirty="0"/>
              <a:t>When it comes to visual and digital arts, Québec artists dazzle in Québec and internationally.</a:t>
            </a:r>
            <a:endParaRPr lang="fr-CA" dirty="0"/>
          </a:p>
          <a:p>
            <a:pPr lvl="1"/>
            <a:r>
              <a:rPr lang="en-US" dirty="0"/>
              <a:t>Québec visual artists Marc </a:t>
            </a:r>
            <a:r>
              <a:rPr lang="en-US" dirty="0" err="1"/>
              <a:t>Séguin</a:t>
            </a:r>
            <a:r>
              <a:rPr lang="en-US" dirty="0"/>
              <a:t> and Nadia </a:t>
            </a:r>
            <a:r>
              <a:rPr lang="en-US" dirty="0" err="1"/>
              <a:t>Myre</a:t>
            </a:r>
            <a:r>
              <a:rPr lang="en-US" dirty="0"/>
              <a:t> have gained recognition around the world.</a:t>
            </a:r>
            <a:endParaRPr lang="fr-CA" sz="3200" dirty="0"/>
          </a:p>
          <a:p>
            <a:pPr lvl="1"/>
            <a:r>
              <a:rPr lang="en-US" dirty="0"/>
              <a:t>The immersive experiences created by Moment Factory, Félix and Paul, </a:t>
            </a:r>
            <a:br>
              <a:rPr lang="en-US" dirty="0"/>
            </a:br>
            <a:r>
              <a:rPr lang="en-US" dirty="0"/>
              <a:t>and Ex Machina provide unique entertainment.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422131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D016AFA-6CD2-2C4D-B2BB-2B4A24D70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F4E837-6ED4-3644-87C2-68F09C8D7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6AAFBA5-E50F-4542-B455-3CDEC47398CE}"/>
              </a:ext>
            </a:extLst>
          </p:cNvPr>
          <p:cNvSpPr txBox="1"/>
          <p:nvPr/>
        </p:nvSpPr>
        <p:spPr>
          <a:xfrm>
            <a:off x="9732578" y="4479722"/>
            <a:ext cx="2459421" cy="2154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fr-CA" sz="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 Laura Nickel</a:t>
            </a:r>
          </a:p>
        </p:txBody>
      </p:sp>
    </p:spTree>
    <p:extLst>
      <p:ext uri="{BB962C8B-B14F-4D97-AF65-F5344CB8AC3E}">
        <p14:creationId xmlns:p14="http://schemas.microsoft.com/office/powerpoint/2010/main" val="373242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7E908-EBF1-764E-8EF1-E2D0A8FB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QUÉBEC CINEMA IN THE SPOTLIGHT</a:t>
            </a: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EA9E492-E07F-3648-B21E-4BF94E8ACB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12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3336FC-9DBA-2545-9EA7-EF7CEFB1CC0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5" y="1449388"/>
            <a:ext cx="6689042" cy="421347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dirty="0"/>
              <a:t>Québec cinema stands out and is driven by the unique styles of award-winning filmmakers.</a:t>
            </a:r>
            <a:endParaRPr lang="fr-CA" dirty="0"/>
          </a:p>
          <a:p>
            <a:pPr lvl="1"/>
            <a:r>
              <a:rPr lang="fr-CA" sz="2200" dirty="0"/>
              <a:t>Denys Arcand</a:t>
            </a:r>
          </a:p>
          <a:p>
            <a:pPr lvl="1"/>
            <a:r>
              <a:rPr lang="fr-CA" sz="2200" dirty="0"/>
              <a:t>Louise Archambault </a:t>
            </a:r>
          </a:p>
          <a:p>
            <a:pPr lvl="1"/>
            <a:r>
              <a:rPr lang="fr-CA" sz="2200" dirty="0"/>
              <a:t>Anaïs Barbeau-Lavalette</a:t>
            </a:r>
          </a:p>
          <a:p>
            <a:pPr lvl="1"/>
            <a:r>
              <a:rPr lang="fr-CA" sz="2200" dirty="0"/>
              <a:t>Xavier Dolan </a:t>
            </a:r>
          </a:p>
          <a:p>
            <a:pPr lvl="1"/>
            <a:r>
              <a:rPr lang="fr-CA" sz="2200" dirty="0"/>
              <a:t>Jean-Marc Vallée</a:t>
            </a:r>
          </a:p>
          <a:p>
            <a:pPr lvl="1"/>
            <a:r>
              <a:rPr lang="fr-CA" sz="2200" dirty="0"/>
              <a:t>Micheline </a:t>
            </a:r>
            <a:r>
              <a:rPr lang="fr-CA" sz="2200" dirty="0" err="1"/>
              <a:t>Lanctôt</a:t>
            </a:r>
            <a:endParaRPr lang="fr-CA" sz="2200" dirty="0"/>
          </a:p>
          <a:p>
            <a:pPr lvl="1"/>
            <a:r>
              <a:rPr lang="fr-CA" sz="2200" dirty="0"/>
              <a:t>Denis Villeneuve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5C9BD5-65CD-8943-B5A8-01F1E49637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22"/>
          <a:stretch/>
        </p:blipFill>
        <p:spPr>
          <a:xfrm>
            <a:off x="8690183" y="1462143"/>
            <a:ext cx="3501818" cy="42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3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E87006-5B63-9947-B994-1A17E15A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REAPING THE BENEFITS OF QUÉBEC’S </a:t>
            </a:r>
            <a:br>
              <a:rPr lang="en-US" dirty="0"/>
            </a:br>
            <a:r>
              <a:rPr lang="en-US" dirty="0"/>
              <a:t>KNOW-HOW AND AVANTAGES</a:t>
            </a: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A451697-BEB1-5D49-8439-DE838E52DD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13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05FD38-2799-0B4B-B7B0-4A6F29063C3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lvl="0">
              <a:spcAft>
                <a:spcPts val="1600"/>
              </a:spcAft>
            </a:pPr>
            <a:r>
              <a:rPr lang="en-US" sz="2400" dirty="0"/>
              <a:t>Access to outdoor filming locations that evoke present-day America </a:t>
            </a:r>
            <a:br>
              <a:rPr lang="en-US" sz="2400" dirty="0"/>
            </a:br>
            <a:r>
              <a:rPr lang="en-US" sz="2400" dirty="0"/>
              <a:t>or old Europe and that feature both natural and urban spaces.</a:t>
            </a:r>
            <a:endParaRPr lang="fr-CA" sz="2400" dirty="0"/>
          </a:p>
          <a:p>
            <a:pPr lvl="0">
              <a:spcAft>
                <a:spcPts val="1600"/>
              </a:spcAft>
            </a:pPr>
            <a:r>
              <a:rPr lang="en-US" sz="2400" dirty="0"/>
              <a:t>Access to a refundable tax credit for shooting foreign productions </a:t>
            </a:r>
            <a:br>
              <a:rPr lang="en-US" sz="2400" dirty="0"/>
            </a:br>
            <a:r>
              <a:rPr lang="en-US" sz="2400" dirty="0"/>
              <a:t>and for technical services such as animation and special effects.</a:t>
            </a:r>
          </a:p>
          <a:p>
            <a:pPr lvl="0">
              <a:spcAft>
                <a:spcPts val="1600"/>
              </a:spcAft>
            </a:pPr>
            <a:r>
              <a:rPr lang="fr-CA" sz="2400" dirty="0"/>
              <a:t>Co-production </a:t>
            </a:r>
            <a:r>
              <a:rPr lang="fr-CA" sz="2400" dirty="0" err="1"/>
              <a:t>opportunities</a:t>
            </a:r>
            <a:r>
              <a:rPr lang="fr-CA" sz="2400" dirty="0"/>
              <a:t> </a:t>
            </a:r>
            <a:r>
              <a:rPr lang="fr-CA" sz="2400" dirty="0" err="1"/>
              <a:t>with</a:t>
            </a:r>
            <a:r>
              <a:rPr lang="fr-CA" sz="2400" dirty="0"/>
              <a:t> Québec </a:t>
            </a:r>
            <a:r>
              <a:rPr lang="fr-CA" sz="2400" dirty="0" err="1"/>
              <a:t>companies</a:t>
            </a:r>
            <a:r>
              <a:rPr lang="fr-CA" sz="2400" dirty="0"/>
              <a:t>.</a:t>
            </a:r>
          </a:p>
          <a:p>
            <a:pPr lvl="0">
              <a:spcAft>
                <a:spcPts val="1600"/>
              </a:spcAft>
            </a:pPr>
            <a:r>
              <a:rPr lang="en-US" sz="2400" dirty="0"/>
              <a:t>Numerous international exchange opportunities, including creative residencies and master classes.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850512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0DEDD-C2BB-F542-AB79-154D5982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QUÉBEC CULTURE: </a:t>
            </a:r>
            <a:br>
              <a:rPr lang="en-CA" dirty="0"/>
            </a:br>
            <a:r>
              <a:rPr lang="en-CA" dirty="0"/>
              <a:t>DEEPLY ROOTED AND FUTURE ORIENTED</a:t>
            </a: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7A3D73F-911F-E248-91D2-7D44746C2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14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48089D-27EC-244B-80C7-84FD09943DE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CA" sz="2790" dirty="0"/>
              <a:t>Accessible to an ever-growing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CA" sz="2790" dirty="0"/>
              <a:t>audience thanks to digital technology</a:t>
            </a:r>
            <a:endParaRPr lang="fr-CA" sz="2790" dirty="0"/>
          </a:p>
          <a:p>
            <a:pPr marL="0" indent="0">
              <a:spcAft>
                <a:spcPts val="0"/>
              </a:spcAft>
              <a:buNone/>
            </a:pPr>
            <a:endParaRPr lang="en-CA" dirty="0">
              <a:solidFill>
                <a:srgbClr val="0000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CA" sz="2200" dirty="0">
                <a:solidFill>
                  <a:srgbClr val="000000"/>
                </a:solidFill>
              </a:rPr>
              <a:t>In 2020, Québec and France agreed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CA" sz="2200" dirty="0">
                <a:solidFill>
                  <a:srgbClr val="000000"/>
                </a:solidFill>
              </a:rPr>
              <a:t>on a </a:t>
            </a:r>
            <a:r>
              <a:rPr lang="en-CA" sz="2200" b="1" dirty="0">
                <a:solidFill>
                  <a:srgbClr val="000000"/>
                </a:solidFill>
              </a:rPr>
              <a:t>joint strategy to promote </a:t>
            </a:r>
            <a:br>
              <a:rPr lang="en-CA" sz="2200" b="1" dirty="0">
                <a:solidFill>
                  <a:srgbClr val="000000"/>
                </a:solidFill>
              </a:rPr>
            </a:br>
            <a:r>
              <a:rPr lang="en-CA" sz="2200" b="1" dirty="0">
                <a:solidFill>
                  <a:srgbClr val="000000"/>
                </a:solidFill>
              </a:rPr>
              <a:t>the discoverability of our cultural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CA" sz="2200" b="1" dirty="0">
                <a:solidFill>
                  <a:srgbClr val="000000"/>
                </a:solidFill>
              </a:rPr>
              <a:t>content</a:t>
            </a:r>
            <a:r>
              <a:rPr lang="en-CA" sz="2200" dirty="0">
                <a:solidFill>
                  <a:srgbClr val="000000"/>
                </a:solidFill>
              </a:rPr>
              <a:t> in various digital markets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CA" sz="2200" dirty="0">
                <a:solidFill>
                  <a:srgbClr val="000000"/>
                </a:solidFill>
              </a:rPr>
              <a:t>(in Québec, France and internationally).</a:t>
            </a:r>
            <a:endParaRPr lang="fr-CA" sz="2200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404" y="2620476"/>
            <a:ext cx="4694327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D016AFA-6CD2-2C4D-B2BB-2B4A24D70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Québec’s creativity shines </a:t>
            </a:r>
            <a:br>
              <a:rPr lang="en-US" dirty="0"/>
            </a:br>
            <a:r>
              <a:rPr lang="en-US" dirty="0"/>
              <a:t>the world over.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53320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C451946-D02D-4346-A2BF-9AA4108E4E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16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345B86-27B3-0640-91C9-40BBD28E21D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4" y="1449388"/>
            <a:ext cx="7747249" cy="3860549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3600" dirty="0"/>
              <a:t>Culture is part of Quebecers’ DNA.</a:t>
            </a:r>
            <a:endParaRPr lang="fr-CA" sz="3600" dirty="0"/>
          </a:p>
          <a:p>
            <a:pPr marL="0" indent="0">
              <a:spcAft>
                <a:spcPts val="1600"/>
              </a:spcAft>
              <a:buNone/>
            </a:pPr>
            <a:r>
              <a:rPr lang="en-US" sz="3600" dirty="0"/>
              <a:t>It is unifying, distinctive and appealing.</a:t>
            </a:r>
            <a:endParaRPr lang="fr-CA" sz="3600" dirty="0"/>
          </a:p>
          <a:p>
            <a:pPr marL="0" indent="0">
              <a:spcAft>
                <a:spcPts val="1600"/>
              </a:spcAft>
              <a:buNone/>
            </a:pPr>
            <a:endParaRPr lang="fr-CA" dirty="0"/>
          </a:p>
          <a:p>
            <a:pPr marL="0" indent="0">
              <a:spcAft>
                <a:spcPts val="1600"/>
              </a:spcAft>
              <a:buNone/>
            </a:pPr>
            <a:r>
              <a:rPr lang="en-US" sz="3600" b="1" dirty="0"/>
              <a:t>EXPERIENCE </a:t>
            </a:r>
            <a:br>
              <a:rPr lang="en-US" sz="3600" b="1" dirty="0"/>
            </a:br>
            <a:r>
              <a:rPr lang="en-US" sz="3600" b="1" dirty="0"/>
              <a:t>IT IN PERSON OR ONLINE </a:t>
            </a:r>
            <a:br>
              <a:rPr lang="en-US" sz="3600" b="1" dirty="0"/>
            </a:br>
            <a:r>
              <a:rPr lang="en-US" sz="3600" b="1" dirty="0"/>
              <a:t>AND BE AMAZED!</a:t>
            </a:r>
            <a:endParaRPr lang="fr-CA" sz="3600" b="1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BC579-49EB-BB46-BEBB-61309A5A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9591EE-EEF3-7546-9B36-CE5CA4EA9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r="12839"/>
          <a:stretch/>
        </p:blipFill>
        <p:spPr>
          <a:xfrm>
            <a:off x="8690183" y="1462143"/>
            <a:ext cx="3501817" cy="42061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EB03114-2192-6D46-9224-1E36B88623DC}"/>
              </a:ext>
            </a:extLst>
          </p:cNvPr>
          <p:cNvSpPr txBox="1"/>
          <p:nvPr/>
        </p:nvSpPr>
        <p:spPr>
          <a:xfrm>
            <a:off x="8674005" y="5374338"/>
            <a:ext cx="3498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Montréal en lumières</a:t>
            </a:r>
            <a:endParaRPr lang="fr-CA" sz="9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22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89FE147-F7D5-A24D-9A81-41080E92A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36048"/>
            <a:ext cx="6412548" cy="1016072"/>
          </a:xfrm>
        </p:spPr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!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8335A0B0-B988-2B1B-DDEE-D38B739ED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A5DDEFC-124C-5057-3EC8-200EB199372A}"/>
              </a:ext>
            </a:extLst>
          </p:cNvPr>
          <p:cNvSpPr txBox="1">
            <a:spLocks/>
          </p:cNvSpPr>
          <p:nvPr/>
        </p:nvSpPr>
        <p:spPr>
          <a:xfrm>
            <a:off x="645986" y="3207803"/>
            <a:ext cx="2866008" cy="3959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Font typeface="Arial" panose="020B0604020202020204" pitchFamily="34" charset="0"/>
              <a:buNone/>
              <a:defRPr sz="2800" b="0" i="0" kern="1200" baseline="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None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None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i="0" u="none" strike="noStrike" kern="1200" baseline="0" dirty="0">
                <a:solidFill>
                  <a:schemeClr val="bg1"/>
                </a:solidFill>
                <a:effectLst/>
                <a:latin typeface="Arial Regular"/>
                <a:ea typeface="+mn-ea"/>
                <a:cs typeface="+mn-cs"/>
              </a:rPr>
              <a:t>Québec.ca/international</a:t>
            </a:r>
            <a:endParaRPr lang="en-US" sz="2000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71084215-942B-6D07-2588-FD452271D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177" y="3589198"/>
            <a:ext cx="403900" cy="403900"/>
          </a:xfrm>
          <a:prstGeom prst="rect">
            <a:avLst/>
          </a:prstGeom>
        </p:spPr>
      </p:pic>
      <p:pic>
        <p:nvPicPr>
          <p:cNvPr id="5" name="Graphique 5">
            <a:extLst>
              <a:ext uri="{FF2B5EF4-FFF2-40B4-BE49-F238E27FC236}">
                <a16:creationId xmlns:a16="http://schemas.microsoft.com/office/drawing/2014/main" id="{86B7348E-64B5-40C6-7955-D8A6FF992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1676" y="3589548"/>
            <a:ext cx="403200" cy="403200"/>
          </a:xfrm>
          <a:prstGeom prst="rect">
            <a:avLst/>
          </a:prstGeom>
        </p:spPr>
      </p:pic>
      <p:pic>
        <p:nvPicPr>
          <p:cNvPr id="6" name="Graphique 6">
            <a:extLst>
              <a:ext uri="{FF2B5EF4-FFF2-40B4-BE49-F238E27FC236}">
                <a16:creationId xmlns:a16="http://schemas.microsoft.com/office/drawing/2014/main" id="{3D0D049A-660C-B7E0-1502-49DA358881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3475" y="3589548"/>
            <a:ext cx="403200" cy="403200"/>
          </a:xfrm>
          <a:prstGeom prst="rect">
            <a:avLst/>
          </a:prstGeom>
        </p:spPr>
      </p:pic>
      <p:pic>
        <p:nvPicPr>
          <p:cNvPr id="7" name="Graphique 7">
            <a:extLst>
              <a:ext uri="{FF2B5EF4-FFF2-40B4-BE49-F238E27FC236}">
                <a16:creationId xmlns:a16="http://schemas.microsoft.com/office/drawing/2014/main" id="{3533F1CF-1632-3514-EBC4-21E3D884AB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35274" y="3589548"/>
            <a:ext cx="403200" cy="403200"/>
          </a:xfrm>
          <a:prstGeom prst="rect">
            <a:avLst/>
          </a:prstGeom>
        </p:spPr>
      </p:pic>
      <p:pic>
        <p:nvPicPr>
          <p:cNvPr id="8" name="Graphique 8">
            <a:extLst>
              <a:ext uri="{FF2B5EF4-FFF2-40B4-BE49-F238E27FC236}">
                <a16:creationId xmlns:a16="http://schemas.microsoft.com/office/drawing/2014/main" id="{17406A71-F7C0-0DF6-63B7-16417FF4A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97073" y="3589548"/>
            <a:ext cx="403200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9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DF43B9-2D39-8249-BCFD-6A74F3CEF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en-CA" dirty="0"/>
              <a:t>Culture is</a:t>
            </a:r>
          </a:p>
          <a:p>
            <a:pPr>
              <a:spcAft>
                <a:spcPts val="1600"/>
              </a:spcAft>
            </a:pPr>
            <a:r>
              <a:rPr lang="en-CA" dirty="0"/>
              <a:t>in the DNA of Quebecers.</a:t>
            </a:r>
          </a:p>
        </p:txBody>
      </p:sp>
    </p:spTree>
    <p:extLst>
      <p:ext uri="{BB962C8B-B14F-4D97-AF65-F5344CB8AC3E}">
        <p14:creationId xmlns:p14="http://schemas.microsoft.com/office/powerpoint/2010/main" val="498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3FE61CD-16EF-8743-A22F-F3380103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QUÉBEC: A BREEDING GROUND FOR CREATIVITY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EC226D-599C-EC4B-B87E-7E20004A41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3</a:t>
            </a:fld>
            <a:endParaRPr lang="fr-CA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05705E6-6A1B-7C40-AC64-52167C20722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4" y="1449388"/>
            <a:ext cx="6439410" cy="4211637"/>
          </a:xfrm>
        </p:spPr>
        <p:txBody>
          <a:bodyPr lIns="90000"/>
          <a:lstStyle/>
          <a:p>
            <a:pPr marL="0" indent="0">
              <a:buNone/>
            </a:pPr>
            <a:r>
              <a:rPr lang="en-CA" dirty="0"/>
              <a:t>We cultivate innovation and creativity throughout Québec!</a:t>
            </a:r>
            <a:endParaRPr lang="fr-CA" dirty="0"/>
          </a:p>
          <a:p>
            <a:pPr lvl="1"/>
            <a:r>
              <a:rPr lang="en-CA" dirty="0"/>
              <a:t>Montréal, cultural metropolis, digital creativity hub with lively public spaces</a:t>
            </a:r>
            <a:endParaRPr lang="fr-CA" sz="3200" dirty="0"/>
          </a:p>
          <a:p>
            <a:pPr lvl="1"/>
            <a:r>
              <a:rPr lang="en-CA" dirty="0"/>
              <a:t>Québec, world heritage city and focal point for literature</a:t>
            </a:r>
            <a:endParaRPr lang="fr-CA" sz="3200" dirty="0"/>
          </a:p>
          <a:p>
            <a:pPr lvl="1"/>
            <a:r>
              <a:rPr lang="en-CA" dirty="0"/>
              <a:t>Regions brimming with artistic </a:t>
            </a:r>
            <a:br>
              <a:rPr lang="en-CA" dirty="0"/>
            </a:br>
            <a:r>
              <a:rPr lang="en-CA" dirty="0"/>
              <a:t>and cultural vitality</a:t>
            </a:r>
            <a:endParaRPr lang="fr-CA" sz="3200" dirty="0"/>
          </a:p>
          <a:p>
            <a:pPr lvl="1"/>
            <a:endParaRPr lang="fr-CA" sz="2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324065-1493-4E43-A57A-13B9B2B6F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5" r="24085"/>
          <a:stretch/>
        </p:blipFill>
        <p:spPr>
          <a:xfrm>
            <a:off x="8686800" y="1445425"/>
            <a:ext cx="3514344" cy="42378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D822DF1-0595-9C48-9352-75214B721480}"/>
              </a:ext>
            </a:extLst>
          </p:cNvPr>
          <p:cNvSpPr txBox="1"/>
          <p:nvPr/>
        </p:nvSpPr>
        <p:spPr>
          <a:xfrm>
            <a:off x="8693834" y="5320552"/>
            <a:ext cx="3498166" cy="35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fr-CA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Forêt urbaine</a:t>
            </a:r>
            <a:br>
              <a:rPr lang="fr-CA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 Tourisme Montréal /  </a:t>
            </a:r>
            <a:r>
              <a:rPr lang="fr-CA" sz="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McCord</a:t>
            </a:r>
            <a:r>
              <a:rPr lang="fr-CA" sz="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Museum</a:t>
            </a:r>
          </a:p>
        </p:txBody>
      </p:sp>
    </p:spTree>
    <p:extLst>
      <p:ext uri="{BB962C8B-B14F-4D97-AF65-F5344CB8AC3E}">
        <p14:creationId xmlns:p14="http://schemas.microsoft.com/office/powerpoint/2010/main" val="283911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5E648-9006-9F42-B3A7-AFACEF27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99" y="188914"/>
            <a:ext cx="11053762" cy="1008062"/>
          </a:xfrm>
        </p:spPr>
        <p:txBody>
          <a:bodyPr>
            <a:normAutofit/>
          </a:bodyPr>
          <a:lstStyle/>
          <a:p>
            <a:r>
              <a:rPr lang="en-CA" dirty="0"/>
              <a:t>QUEBECERS LOVE ATTENDING FESTIVALS… OFTEN!*</a:t>
            </a: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27BFD5D-E0A0-CF4A-B1AA-CA2C85871F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4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14F8FD-8E49-2647-AD31-BFEAEDD6B99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4" y="1449389"/>
            <a:ext cx="11053762" cy="3553536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CA" dirty="0"/>
              <a:t>Québec is home to more than 400 cultural events and festivals, including many that are international in scope and world renowned.</a:t>
            </a:r>
            <a:endParaRPr lang="fr-CA" dirty="0"/>
          </a:p>
          <a:p>
            <a:pPr lvl="1"/>
            <a:r>
              <a:rPr lang="fr-CA" sz="2200" dirty="0"/>
              <a:t>Montréal international Jazz Festival</a:t>
            </a:r>
          </a:p>
          <a:p>
            <a:pPr lvl="1"/>
            <a:r>
              <a:rPr lang="fr-CA" sz="2200" dirty="0"/>
              <a:t>Festival d’été de Québec</a:t>
            </a:r>
          </a:p>
          <a:p>
            <a:pPr lvl="1"/>
            <a:r>
              <a:rPr lang="fr-CA" sz="2200" dirty="0"/>
              <a:t>Carrefour international de théâtre</a:t>
            </a:r>
          </a:p>
          <a:p>
            <a:pPr lvl="1"/>
            <a:r>
              <a:rPr lang="fr-CA" sz="2200" dirty="0"/>
              <a:t>Festival Montréal complètement cirque</a:t>
            </a:r>
          </a:p>
          <a:p>
            <a:pPr lvl="1"/>
            <a:endParaRPr lang="fr-CA" dirty="0"/>
          </a:p>
          <a:p>
            <a:pPr marL="0" indent="0">
              <a:buNone/>
            </a:pPr>
            <a:r>
              <a:rPr lang="en-CA" dirty="0"/>
              <a:t>Myriads of concerts and shows are presented virtually, in theatres </a:t>
            </a:r>
            <a:br>
              <a:rPr lang="en-CA" dirty="0"/>
            </a:br>
            <a:r>
              <a:rPr lang="en-CA" dirty="0"/>
              <a:t>or outdoors year round.</a:t>
            </a:r>
            <a:endParaRPr lang="fr-CA" dirty="0"/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0025ED01-2F66-E84D-87E2-51E11CBAF8D7}"/>
              </a:ext>
            </a:extLst>
          </p:cNvPr>
          <p:cNvSpPr txBox="1">
            <a:spLocks/>
          </p:cNvSpPr>
          <p:nvPr/>
        </p:nvSpPr>
        <p:spPr>
          <a:xfrm>
            <a:off x="658813" y="5197637"/>
            <a:ext cx="11052148" cy="517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tabLst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500" dirty="0">
                <a:solidFill>
                  <a:srgbClr val="000000"/>
                </a:solidFill>
              </a:rPr>
              <a:t>* Accessible cultural sites are subject to existing health rules.</a:t>
            </a:r>
            <a:endParaRPr lang="fr-CA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9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DF43B9-2D39-8249-BCFD-6A74F3CEF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en-CA" dirty="0"/>
              <a:t>Quebecers </a:t>
            </a:r>
            <a:br>
              <a:rPr lang="en-CA" dirty="0"/>
            </a:br>
            <a:r>
              <a:rPr lang="en-CA" dirty="0"/>
              <a:t>are proud of their culture.</a:t>
            </a:r>
          </a:p>
          <a:p>
            <a:pPr>
              <a:spcAft>
                <a:spcPts val="1600"/>
              </a:spcAft>
            </a:pPr>
            <a:r>
              <a:rPr lang="en-US"/>
              <a:t>Because it’s </a:t>
            </a:r>
            <a:r>
              <a:rPr lang="en-US" dirty="0"/>
              <a:t>unique, bold and dynamic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38FC59-8540-8147-969C-596363A7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QUÉBEC: A TRUE INCUBATOR FOR MUSICAL TALENT 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934C97-4B02-4148-A510-372B1E8C6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449388"/>
            <a:ext cx="11053762" cy="4212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600" dirty="0"/>
              <a:t>Québec boasts a multitude of musicians in all musical genres: </a:t>
            </a:r>
            <a:br>
              <a:rPr lang="en-CA" sz="2600" dirty="0"/>
            </a:br>
            <a:r>
              <a:rPr lang="en-CA" sz="2600" dirty="0"/>
              <a:t>from classical and electronic to folk, pop, rock and more!</a:t>
            </a:r>
            <a:endParaRPr lang="fr-CA" sz="260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fr-CA" sz="800" dirty="0"/>
          </a:p>
          <a:p>
            <a:pPr marL="0" indent="0">
              <a:buNone/>
            </a:pPr>
            <a:r>
              <a:rPr lang="en-CA" sz="2300" dirty="0"/>
              <a:t>Internationally acclaimed Québec artists…</a:t>
            </a:r>
            <a:endParaRPr lang="fr-CA" sz="2300" dirty="0"/>
          </a:p>
          <a:p>
            <a:pPr lvl="1">
              <a:spcAft>
                <a:spcPts val="0"/>
              </a:spcAft>
            </a:pPr>
            <a:r>
              <a:rPr lang="fr-CA" sz="2000" dirty="0"/>
              <a:t>Céline Dion</a:t>
            </a:r>
          </a:p>
          <a:p>
            <a:pPr lvl="1">
              <a:spcAft>
                <a:spcPts val="0"/>
              </a:spcAft>
            </a:pPr>
            <a:r>
              <a:rPr lang="fr-CA" sz="2000" dirty="0"/>
              <a:t>Leonard Cohen</a:t>
            </a:r>
          </a:p>
          <a:p>
            <a:pPr lvl="1">
              <a:spcAft>
                <a:spcPts val="0"/>
              </a:spcAft>
            </a:pPr>
            <a:r>
              <a:rPr lang="fr-CA" sz="2000" dirty="0"/>
              <a:t>Yannick </a:t>
            </a:r>
            <a:r>
              <a:rPr lang="fr-CA" sz="2000" dirty="0" err="1"/>
              <a:t>Nézet</a:t>
            </a:r>
            <a:r>
              <a:rPr lang="fr-CA" sz="2000" dirty="0"/>
              <a:t>-Séguin</a:t>
            </a:r>
          </a:p>
          <a:p>
            <a:pPr marL="0" indent="0">
              <a:spcAft>
                <a:spcPts val="0"/>
              </a:spcAft>
              <a:buNone/>
            </a:pPr>
            <a:endParaRPr lang="fr-CA" sz="800" dirty="0"/>
          </a:p>
          <a:p>
            <a:pPr marL="0" indent="0">
              <a:buNone/>
            </a:pPr>
            <a:r>
              <a:rPr lang="en-CA" sz="2300" dirty="0"/>
              <a:t>… and a talented, ambitious up-and-coming generation </a:t>
            </a:r>
            <a:br>
              <a:rPr lang="en-CA" sz="2300" dirty="0"/>
            </a:br>
            <a:r>
              <a:rPr lang="en-CA" sz="2300" dirty="0"/>
              <a:t>     of musicians</a:t>
            </a:r>
            <a:endParaRPr lang="fr-CA" sz="2300" dirty="0"/>
          </a:p>
          <a:p>
            <a:pPr lvl="1">
              <a:spcAft>
                <a:spcPts val="0"/>
              </a:spcAft>
            </a:pPr>
            <a:r>
              <a:rPr lang="fr-CA" sz="2000" dirty="0"/>
              <a:t>Les Louanges</a:t>
            </a:r>
          </a:p>
          <a:p>
            <a:pPr lvl="1">
              <a:spcAft>
                <a:spcPts val="0"/>
              </a:spcAft>
            </a:pPr>
            <a:r>
              <a:rPr lang="fr-CA" sz="2000" dirty="0" err="1"/>
              <a:t>Kaytranada</a:t>
            </a:r>
            <a:r>
              <a:rPr lang="fr-CA" sz="2000" dirty="0"/>
              <a:t> </a:t>
            </a:r>
          </a:p>
          <a:p>
            <a:pPr lvl="1">
              <a:spcAft>
                <a:spcPts val="0"/>
              </a:spcAft>
            </a:pPr>
            <a:r>
              <a:rPr lang="fr-CA" sz="2000" dirty="0"/>
              <a:t>Charlotte Cardin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F758E9-15EE-A842-8895-E8BAB0E62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D24E-7BCA-4CBC-BFEC-19982EA3C8A0}" type="slidenum">
              <a:rPr lang="fr-FR" altLang="fr-FR" smtClean="0"/>
              <a:pPr/>
              <a:t>6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1EC908-A0C3-0F47-8189-8B0FA97B16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r="10986"/>
          <a:stretch/>
        </p:blipFill>
        <p:spPr>
          <a:xfrm>
            <a:off x="8687009" y="2533978"/>
            <a:ext cx="3504991" cy="31280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BC1635F-A561-AA48-8043-E9060D61C02D}"/>
              </a:ext>
            </a:extLst>
          </p:cNvPr>
          <p:cNvSpPr txBox="1"/>
          <p:nvPr/>
        </p:nvSpPr>
        <p:spPr>
          <a:xfrm>
            <a:off x="8674005" y="5372525"/>
            <a:ext cx="3498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Orchestre symphonique de Montréal</a:t>
            </a:r>
            <a:endParaRPr lang="fr-CA" sz="9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1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D016AFA-6CD2-2C4D-B2BB-2B4A24D70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79D04C-90D3-CC4D-A7CE-1A7A84225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2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CB433-C8BA-AC40-8C55-501A674C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99" y="883430"/>
            <a:ext cx="10226700" cy="757372"/>
          </a:xfrm>
        </p:spPr>
        <p:txBody>
          <a:bodyPr>
            <a:noAutofit/>
          </a:bodyPr>
          <a:lstStyle/>
          <a:p>
            <a:r>
              <a:rPr lang="en-CA" dirty="0"/>
              <a:t>CIRCUS, COMEDY, DANCE AND THEATRICAL PERFORMANCES: GREAT WAYS TO EXPERIENCE </a:t>
            </a:r>
            <a:br>
              <a:rPr lang="en-CA" dirty="0"/>
            </a:br>
            <a:r>
              <a:rPr lang="en-CA" dirty="0"/>
              <a:t>A WHOLE RANGE OF EMOTIONS</a:t>
            </a: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BA83B8-AC09-CA44-AD97-078065190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8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08EA3E-04BD-B442-AC3C-F22C2CC038B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4" y="2071396"/>
            <a:ext cx="11053762" cy="3209731"/>
          </a:xfrm>
        </p:spPr>
        <p:txBody>
          <a:bodyPr>
            <a:noAutofit/>
          </a:bodyPr>
          <a:lstStyle/>
          <a:p>
            <a:pPr lvl="0">
              <a:spcAft>
                <a:spcPts val="1600"/>
              </a:spcAft>
            </a:pPr>
            <a:r>
              <a:rPr lang="en-CA" sz="2600" dirty="0"/>
              <a:t>Be astounded by the feats of Cirque </a:t>
            </a:r>
            <a:r>
              <a:rPr lang="en-CA" sz="2600" dirty="0" err="1"/>
              <a:t>Éloize’s</a:t>
            </a:r>
            <a:r>
              <a:rPr lang="en-CA" sz="2600" dirty="0"/>
              <a:t> acrobats</a:t>
            </a:r>
            <a:endParaRPr lang="fr-CA" sz="2600" dirty="0"/>
          </a:p>
          <a:p>
            <a:pPr lvl="0">
              <a:spcAft>
                <a:spcPts val="1600"/>
              </a:spcAft>
            </a:pPr>
            <a:r>
              <a:rPr lang="en-CA" sz="2600" dirty="0"/>
              <a:t>Let yourself be carried away by Robert Lepage’s  theatrical ingenuity </a:t>
            </a:r>
            <a:endParaRPr lang="fr-CA" sz="2600" dirty="0"/>
          </a:p>
          <a:p>
            <a:pPr lvl="0">
              <a:spcAft>
                <a:spcPts val="1600"/>
              </a:spcAft>
            </a:pPr>
            <a:r>
              <a:rPr lang="en-CA" sz="2600" dirty="0"/>
              <a:t>Be enthralled by the innovative choreographies of the Marie Chouinard Company</a:t>
            </a:r>
            <a:endParaRPr lang="fr-CA" sz="2600" dirty="0"/>
          </a:p>
        </p:txBody>
      </p:sp>
    </p:spTree>
    <p:extLst>
      <p:ext uri="{BB962C8B-B14F-4D97-AF65-F5344CB8AC3E}">
        <p14:creationId xmlns:p14="http://schemas.microsoft.com/office/powerpoint/2010/main" val="16917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EBB32-ECA6-264F-A2C5-7AC4D01E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QUÉBEC LITERATURE: ORIGINAL,</a:t>
            </a:r>
            <a:br>
              <a:rPr lang="en-CA" dirty="0"/>
            </a:br>
            <a:r>
              <a:rPr lang="en-CA" dirty="0"/>
              <a:t>RICH AND DIVERSE</a:t>
            </a: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75D121-8FEC-2246-8BA9-C53AA47E5D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9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FE5EE2-F398-CB42-B876-6E35A5D676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4" y="1449388"/>
            <a:ext cx="7753666" cy="4211637"/>
          </a:xfrm>
        </p:spPr>
        <p:txBody>
          <a:bodyPr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CA" dirty="0"/>
              <a:t>It is shaped by an incredible range of inspired and inspiring authors and illustrators.</a:t>
            </a:r>
            <a:endParaRPr lang="fr-CA" dirty="0"/>
          </a:p>
          <a:p>
            <a:pPr lvl="1">
              <a:spcAft>
                <a:spcPts val="1000"/>
              </a:spcAft>
            </a:pPr>
            <a:r>
              <a:rPr lang="en-CA" sz="2200" dirty="0"/>
              <a:t>Dany </a:t>
            </a:r>
            <a:r>
              <a:rPr lang="en-CA" sz="2200" dirty="0" err="1"/>
              <a:t>Laferrière</a:t>
            </a:r>
            <a:r>
              <a:rPr lang="en-CA" sz="2200" dirty="0"/>
              <a:t>, member of the Académie </a:t>
            </a:r>
            <a:r>
              <a:rPr lang="en-CA" sz="2200" dirty="0" err="1"/>
              <a:t>française</a:t>
            </a:r>
            <a:r>
              <a:rPr lang="en-CA" sz="2200" dirty="0"/>
              <a:t> </a:t>
            </a:r>
            <a:endParaRPr lang="fr-CA" sz="2200" dirty="0"/>
          </a:p>
          <a:p>
            <a:pPr lvl="1">
              <a:spcAft>
                <a:spcPts val="1000"/>
              </a:spcAft>
            </a:pPr>
            <a:r>
              <a:rPr lang="en-CA" sz="2200" dirty="0"/>
              <a:t>Dominique Fortier, 2020 Prix </a:t>
            </a:r>
            <a:r>
              <a:rPr lang="en-CA" sz="2200" dirty="0" err="1"/>
              <a:t>Renaudot</a:t>
            </a:r>
            <a:r>
              <a:rPr lang="en-CA" sz="2200" dirty="0"/>
              <a:t>, essay</a:t>
            </a:r>
          </a:p>
          <a:p>
            <a:pPr lvl="1">
              <a:spcAft>
                <a:spcPts val="1000"/>
              </a:spcAft>
            </a:pPr>
            <a:r>
              <a:rPr lang="fr-CA" sz="2200" dirty="0"/>
              <a:t>Michel Jean, 2020 Prix littéraire France-Québec</a:t>
            </a:r>
          </a:p>
          <a:p>
            <a:pPr lvl="1">
              <a:spcAft>
                <a:spcPts val="1000"/>
              </a:spcAft>
            </a:pPr>
            <a:r>
              <a:rPr lang="fr-CA" sz="2200" dirty="0"/>
              <a:t>Naomi Fontaine, 2020 Prix littéraire des collégiens</a:t>
            </a:r>
          </a:p>
          <a:p>
            <a:pPr lvl="1">
              <a:spcAft>
                <a:spcPts val="1000"/>
              </a:spcAft>
            </a:pPr>
            <a:r>
              <a:rPr lang="fr-CA" sz="2200" dirty="0"/>
              <a:t>Michel </a:t>
            </a:r>
            <a:r>
              <a:rPr lang="fr-CA" sz="2200" dirty="0" err="1"/>
              <a:t>Rabagliati</a:t>
            </a:r>
            <a:r>
              <a:rPr lang="fr-CA" sz="2200" dirty="0"/>
              <a:t>, 2021 Prix de la série, </a:t>
            </a:r>
            <a:br>
              <a:rPr lang="fr-CA" sz="2200" dirty="0"/>
            </a:br>
            <a:r>
              <a:rPr lang="fr-CA" sz="2200" dirty="0"/>
              <a:t>Angoulême Festival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B81B5D-D115-0645-AEB5-CAED0D336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9" t="29543" r="33424"/>
          <a:stretch/>
        </p:blipFill>
        <p:spPr>
          <a:xfrm>
            <a:off x="8686801" y="1445424"/>
            <a:ext cx="3519488" cy="42156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9AB992D-3A0D-FE49-880F-FF4FFC2EEB52}"/>
              </a:ext>
            </a:extLst>
          </p:cNvPr>
          <p:cNvSpPr txBox="1"/>
          <p:nvPr/>
        </p:nvSpPr>
        <p:spPr>
          <a:xfrm>
            <a:off x="8674005" y="5307103"/>
            <a:ext cx="34981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Maison de la littérature </a:t>
            </a:r>
            <a:br>
              <a:rPr lang="fr-CA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 Didi L.G.</a:t>
            </a:r>
          </a:p>
        </p:txBody>
      </p:sp>
    </p:spTree>
    <p:extLst>
      <p:ext uri="{BB962C8B-B14F-4D97-AF65-F5344CB8AC3E}">
        <p14:creationId xmlns:p14="http://schemas.microsoft.com/office/powerpoint/2010/main" val="29204231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4">
      <a:dk1>
        <a:srgbClr val="003CA5"/>
      </a:dk1>
      <a:lt1>
        <a:srgbClr val="FFFFFF"/>
      </a:lt1>
      <a:dk2>
        <a:srgbClr val="1950AE"/>
      </a:dk2>
      <a:lt2>
        <a:srgbClr val="658ACC"/>
      </a:lt2>
      <a:accent1>
        <a:srgbClr val="3364B7"/>
      </a:accent1>
      <a:accent2>
        <a:srgbClr val="4D77C0"/>
      </a:accent2>
      <a:accent3>
        <a:srgbClr val="809ED2"/>
      </a:accent3>
      <a:accent4>
        <a:srgbClr val="99B1DB"/>
      </a:accent4>
      <a:accent5>
        <a:srgbClr val="B3C5E3"/>
      </a:accent5>
      <a:accent6>
        <a:srgbClr val="CCD8ED"/>
      </a:accent6>
      <a:hlink>
        <a:srgbClr val="1950AE"/>
      </a:hlink>
      <a:folHlink>
        <a:srgbClr val="00000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EE3B8AF13D5458A6D92007F439BCC" ma:contentTypeVersion="21" ma:contentTypeDescription="Crée un document." ma:contentTypeScope="" ma:versionID="826f82fb59ca30f2298251e56f64d486">
  <xsd:schema xmlns:xsd="http://www.w3.org/2001/XMLSchema" xmlns:xs="http://www.w3.org/2001/XMLSchema" xmlns:p="http://schemas.microsoft.com/office/2006/metadata/properties" xmlns:ns2="5fd8b1be-39ff-4419-879f-102b5d8fd5a7" xmlns:ns3="5f816651-9aec-4751-b6ff-30f5cc410a2c" xmlns:ns4="044c2427-262d-4474-86a8-451393671755" targetNamespace="http://schemas.microsoft.com/office/2006/metadata/properties" ma:root="true" ma:fieldsID="522f99edc3822859ff85c2ca4b85d05b" ns2:_="" ns3:_="" ns4:_="">
    <xsd:import namespace="5fd8b1be-39ff-4419-879f-102b5d8fd5a7"/>
    <xsd:import namespace="5f816651-9aec-4751-b6ff-30f5cc410a2c"/>
    <xsd:import namespace="044c2427-262d-4474-86a8-451393671755"/>
    <xsd:element name="properties">
      <xsd:complexType>
        <xsd:sequence>
          <xsd:element name="documentManagement">
            <xsd:complexType>
              <xsd:all>
                <xsd:element ref="ns2:type" minOccurs="0"/>
                <xsd:element ref="ns2:Categori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Date" minOccurs="0"/>
                <xsd:element ref="ns3:SharedWithUsers" minOccurs="0"/>
                <xsd:element ref="ns3:SharedWithDetails" minOccurs="0"/>
                <xsd:element ref="ns2:MediaLengthInSeconds" minOccurs="0"/>
                <xsd:element ref="ns2:Moi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8b1be-39ff-4419-879f-102b5d8fd5a7" elementFormDefault="qualified">
    <xsd:import namespace="http://schemas.microsoft.com/office/2006/documentManagement/types"/>
    <xsd:import namespace="http://schemas.microsoft.com/office/infopath/2007/PartnerControls"/>
    <xsd:element name="type" ma:index="8" nillable="true" ma:displayName="Type document" ma:format="Dropdown" ma:internalName="type">
      <xsd:simpleType>
        <xsd:restriction base="dms:Choice">
          <xsd:enumeration value="Notes de la sous-ministre"/>
          <xsd:enumeration value="Modèle"/>
          <xsd:enumeration value="Guide de gestion"/>
          <xsd:enumeration value="Outil RH"/>
          <xsd:enumeration value="Vidéo"/>
          <xsd:enumeration value="Image"/>
        </xsd:restriction>
      </xsd:simpleType>
    </xsd:element>
    <xsd:element name="Categorie" ma:index="9" nillable="true" ma:displayName="Categorie" ma:list="{4beeb3ba-64e1-4afc-a7d2-93f0f213f0af}" ma:internalName="Categorie" ma:showField="Title">
      <xsd:simpleType>
        <xsd:restriction base="dms:Lookup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ois" ma:index="23" nillable="true" ma:displayName="Mois" ma:format="Dropdown" ma:internalName="Mois">
      <xsd:simpleType>
        <xsd:restriction base="dms:Text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099b1512-8621-4339-be07-1591770e1e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16651-9aec-4751-b6ff-30f5cc410a2c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c2427-262d-4474-86a8-451393671755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532c946b-5001-460f-91c4-07021c79da1f}" ma:internalName="TaxCatchAll" ma:showField="CatchAllData" ma:web="5f816651-9aec-4751-b6ff-30f5cc410a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 xmlns="5fd8b1be-39ff-4419-879f-102b5d8fd5a7" xsi:nil="true"/>
    <Categorie xmlns="5fd8b1be-39ff-4419-879f-102b5d8fd5a7" xsi:nil="true"/>
    <Date xmlns="5fd8b1be-39ff-4419-879f-102b5d8fd5a7" xsi:nil="true"/>
    <Mois xmlns="5fd8b1be-39ff-4419-879f-102b5d8fd5a7" xsi:nil="true"/>
    <lcf76f155ced4ddcb4097134ff3c332f xmlns="5fd8b1be-39ff-4419-879f-102b5d8fd5a7">
      <Terms xmlns="http://schemas.microsoft.com/office/infopath/2007/PartnerControls"/>
    </lcf76f155ced4ddcb4097134ff3c332f>
    <TaxCatchAll xmlns="044c2427-262d-4474-86a8-451393671755" xsi:nil="true"/>
  </documentManagement>
</p:properties>
</file>

<file path=customXml/itemProps1.xml><?xml version="1.0" encoding="utf-8"?>
<ds:datastoreItem xmlns:ds="http://schemas.openxmlformats.org/officeDocument/2006/customXml" ds:itemID="{2B76B9DE-6A9B-4731-B1A7-D9589C42A3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C82F33-0366-4C6A-9D78-495FACF9D0EE}"/>
</file>

<file path=customXml/itemProps3.xml><?xml version="1.0" encoding="utf-8"?>
<ds:datastoreItem xmlns:ds="http://schemas.openxmlformats.org/officeDocument/2006/customXml" ds:itemID="{2AEB3724-93CB-47F9-A887-6630FBA66BB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5fd8b1be-39ff-4419-879f-102b5d8fd5a7"/>
    <ds:schemaRef ds:uri="044c2427-262d-4474-86a8-451393671755"/>
    <ds:schemaRef ds:uri="http://schemas.microsoft.com/office/infopath/2007/PartnerControls"/>
    <ds:schemaRef ds:uri="http://schemas.openxmlformats.org/package/2006/metadata/core-properties"/>
    <ds:schemaRef ds:uri="5f816651-9aec-4751-b6ff-30f5cc410a2c"/>
  </ds:schemaRefs>
</ds:datastoreItem>
</file>

<file path=docMetadata/LabelInfo.xml><?xml version="1.0" encoding="utf-8"?>
<clbl:labelList xmlns:clbl="http://schemas.microsoft.com/office/2020/mipLabelMetadata">
  <clbl:label id="{aadc3772-eb2a-4662-b583-4b7a8acb1942}" enabled="1" method="Standard" siteId="{b079ec29-428d-4f8b-9054-bdbcd0d49a3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12309</TotalTime>
  <Words>682</Words>
  <Application>Microsoft Office PowerPoint</Application>
  <PresentationFormat>Grand écran</PresentationFormat>
  <Paragraphs>95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Arial Regular</vt:lpstr>
      <vt:lpstr>Thème Office</vt:lpstr>
      <vt:lpstr>Culture:  at the heart of the Québec identity</vt:lpstr>
      <vt:lpstr>Présentation PowerPoint</vt:lpstr>
      <vt:lpstr>QUÉBEC: A BREEDING GROUND FOR CREATIVITY</vt:lpstr>
      <vt:lpstr>QUEBECERS LOVE ATTENDING FESTIVALS… OFTEN!*</vt:lpstr>
      <vt:lpstr>Présentation PowerPoint</vt:lpstr>
      <vt:lpstr>QUÉBEC: A TRUE INCUBATOR FOR MUSICAL TALENT </vt:lpstr>
      <vt:lpstr>Présentation PowerPoint</vt:lpstr>
      <vt:lpstr>CIRCUS, COMEDY, DANCE AND THEATRICAL PERFORMANCES: GREAT WAYS TO EXPERIENCE  A WHOLE RANGE OF EMOTIONS</vt:lpstr>
      <vt:lpstr>QUÉBEC LITERATURE: ORIGINAL, RICH AND DIVERSE</vt:lpstr>
      <vt:lpstr>ART EVERYWHERE YOU LOOK! </vt:lpstr>
      <vt:lpstr>Présentation PowerPoint</vt:lpstr>
      <vt:lpstr>QUÉBEC CINEMA IN THE SPOTLIGHT</vt:lpstr>
      <vt:lpstr>REAPING THE BENEFITS OF QUÉBEC’S  KNOW-HOW AND AVANTAGES</vt:lpstr>
      <vt:lpstr>QUÉBEC CULTURE:  DEEPLY ROOTED AND FUTURE ORIENTED</vt:lpstr>
      <vt:lpstr>Présentation PowerPoint</vt:lpstr>
      <vt:lpstr> </vt:lpstr>
      <vt:lpstr>Thank you!</vt:lpstr>
    </vt:vector>
  </TitlesOfParts>
  <Company>Ministère du Conseil exécutif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Sandoval, Claudia</dc:creator>
  <cp:lastModifiedBy>Montambault, Sonia</cp:lastModifiedBy>
  <cp:revision>192</cp:revision>
  <dcterms:created xsi:type="dcterms:W3CDTF">2019-04-02T14:08:11Z</dcterms:created>
  <dcterms:modified xsi:type="dcterms:W3CDTF">2025-12-03T18:32:46Z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0x010100027EE3B8AF13D5458A6D92007F439BCC</vt:lpwstr>
  </property>
  <property fmtid="{D5CDD505-2E9C-101B-9397-08002B2CF9AE}" pid="3" name="MediaServiceImageTags">
    <vt:lpwstr/>
  </property>
</Properties>
</file>