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2" r:id="rId6"/>
    <p:sldId id="263" r:id="rId7"/>
    <p:sldId id="264" r:id="rId8"/>
    <p:sldId id="274" r:id="rId9"/>
    <p:sldId id="265" r:id="rId10"/>
    <p:sldId id="281" r:id="rId11"/>
    <p:sldId id="266" r:id="rId12"/>
    <p:sldId id="267" r:id="rId13"/>
    <p:sldId id="277" r:id="rId14"/>
    <p:sldId id="282" r:id="rId15"/>
    <p:sldId id="269" r:id="rId16"/>
    <p:sldId id="270" r:id="rId17"/>
    <p:sldId id="271" r:id="rId18"/>
    <p:sldId id="262" r:id="rId19"/>
    <p:sldId id="27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hapelle, Annie" initials="LA" lastIdx="3" clrIdx="0">
    <p:extLst>
      <p:ext uri="{19B8F6BF-5375-455C-9EA6-DF929625EA0E}">
        <p15:presenceInfo xmlns:p15="http://schemas.microsoft.com/office/powerpoint/2012/main" userId="S-1-5-21-3249197318-2442165514-1788258217-38976" providerId="AD"/>
      </p:ext>
    </p:extLst>
  </p:cmAuthor>
  <p:cmAuthor id="2" name="Nathalie Cooke" initials="NC" lastIdx="30" clrIdx="1">
    <p:extLst>
      <p:ext uri="{19B8F6BF-5375-455C-9EA6-DF929625EA0E}">
        <p15:presenceInfo xmlns:p15="http://schemas.microsoft.com/office/powerpoint/2012/main" userId="Nathalie Cooke" providerId="None"/>
      </p:ext>
    </p:extLst>
  </p:cmAuthor>
  <p:cmAuthor id="3" name="DROUDO" initials="D" lastIdx="3" clrIdx="2">
    <p:extLst>
      <p:ext uri="{19B8F6BF-5375-455C-9EA6-DF929625EA0E}">
        <p15:presenceInfo xmlns:p15="http://schemas.microsoft.com/office/powerpoint/2012/main" userId="DROU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DA5"/>
    <a:srgbClr val="FFFFFF"/>
    <a:srgbClr val="658ACC"/>
    <a:srgbClr val="5374B0"/>
    <a:srgbClr val="CCD7EC"/>
    <a:srgbClr val="739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3C3B9C-D055-4587-93F4-6D364099009C}" v="8" dt="2025-12-03T18:33:38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ambault, Sonia" userId="c3a86943-acf9-4cf1-ad20-1fa47f28e00a" providerId="ADAL" clId="{19DEE105-82EF-4D8C-902E-83D0500DDA12}"/>
    <pc:docChg chg="custSel modSld modMainMaster">
      <pc:chgData name="Montambault, Sonia" userId="c3a86943-acf9-4cf1-ad20-1fa47f28e00a" providerId="ADAL" clId="{19DEE105-82EF-4D8C-902E-83D0500DDA12}" dt="2025-12-03T18:33:38.426" v="7" actId="6264"/>
      <pc:docMkLst>
        <pc:docMk/>
      </pc:docMkLst>
      <pc:sldChg chg="addSp delSp modSp mod chgLayout">
        <pc:chgData name="Montambault, Sonia" userId="c3a86943-acf9-4cf1-ad20-1fa47f28e00a" providerId="ADAL" clId="{19DEE105-82EF-4D8C-902E-83D0500DDA12}" dt="2025-12-03T18:33:38.426" v="7" actId="6264"/>
        <pc:sldMkLst>
          <pc:docMk/>
          <pc:sldMk cId="1485293472" sldId="261"/>
        </pc:sldMkLst>
        <pc:spChg chg="add mod">
          <ac:chgData name="Montambault, Sonia" userId="c3a86943-acf9-4cf1-ad20-1fa47f28e00a" providerId="ADAL" clId="{19DEE105-82EF-4D8C-902E-83D0500DDA12}" dt="2025-12-03T18:33:36.514" v="6"/>
          <ac:spMkLst>
            <pc:docMk/>
            <pc:sldMk cId="1485293472" sldId="261"/>
            <ac:spMk id="2" creationId="{E0D4496A-C1EE-F8B3-03F1-14CF2449C696}"/>
          </ac:spMkLst>
        </pc:spChg>
        <pc:spChg chg="mod ord">
          <ac:chgData name="Montambault, Sonia" userId="c3a86943-acf9-4cf1-ad20-1fa47f28e00a" providerId="ADAL" clId="{19DEE105-82EF-4D8C-902E-83D0500DDA12}" dt="2025-12-03T18:33:38.426" v="7" actId="6264"/>
          <ac:spMkLst>
            <pc:docMk/>
            <pc:sldMk cId="1485293472" sldId="261"/>
            <ac:spMk id="4" creationId="{789FE147-F7D5-A24D-9A81-41080E92A287}"/>
          </ac:spMkLst>
        </pc:spChg>
        <pc:spChg chg="add del mod">
          <ac:chgData name="Montambault, Sonia" userId="c3a86943-acf9-4cf1-ad20-1fa47f28e00a" providerId="ADAL" clId="{19DEE105-82EF-4D8C-902E-83D0500DDA12}" dt="2025-12-03T18:33:38.426" v="7" actId="6264"/>
          <ac:spMkLst>
            <pc:docMk/>
            <pc:sldMk cId="1485293472" sldId="261"/>
            <ac:spMk id="9" creationId="{93FB1A2D-6B62-A382-FEBF-B5F9456EC244}"/>
          </ac:spMkLst>
        </pc:spChg>
        <pc:spChg chg="add mod ord">
          <ac:chgData name="Montambault, Sonia" userId="c3a86943-acf9-4cf1-ad20-1fa47f28e00a" providerId="ADAL" clId="{19DEE105-82EF-4D8C-902E-83D0500DDA12}" dt="2025-12-03T18:33:38.426" v="7" actId="6264"/>
          <ac:spMkLst>
            <pc:docMk/>
            <pc:sldMk cId="1485293472" sldId="261"/>
            <ac:spMk id="10" creationId="{12011979-572E-7020-2CDB-1DCDC733CA3B}"/>
          </ac:spMkLst>
        </pc:spChg>
        <pc:picChg chg="add mod">
          <ac:chgData name="Montambault, Sonia" userId="c3a86943-acf9-4cf1-ad20-1fa47f28e00a" providerId="ADAL" clId="{19DEE105-82EF-4D8C-902E-83D0500DDA12}" dt="2025-12-03T18:33:36.514" v="6"/>
          <ac:picMkLst>
            <pc:docMk/>
            <pc:sldMk cId="1485293472" sldId="261"/>
            <ac:picMk id="3" creationId="{B611500A-4FFD-17D7-F0A4-C515BB1282D6}"/>
          </ac:picMkLst>
        </pc:picChg>
        <pc:picChg chg="add mod">
          <ac:chgData name="Montambault, Sonia" userId="c3a86943-acf9-4cf1-ad20-1fa47f28e00a" providerId="ADAL" clId="{19DEE105-82EF-4D8C-902E-83D0500DDA12}" dt="2025-12-03T18:33:36.514" v="6"/>
          <ac:picMkLst>
            <pc:docMk/>
            <pc:sldMk cId="1485293472" sldId="261"/>
            <ac:picMk id="5" creationId="{11B33139-9DF6-2D92-7D81-3A2E9B41EAAC}"/>
          </ac:picMkLst>
        </pc:picChg>
        <pc:picChg chg="add mod">
          <ac:chgData name="Montambault, Sonia" userId="c3a86943-acf9-4cf1-ad20-1fa47f28e00a" providerId="ADAL" clId="{19DEE105-82EF-4D8C-902E-83D0500DDA12}" dt="2025-12-03T18:33:36.514" v="6"/>
          <ac:picMkLst>
            <pc:docMk/>
            <pc:sldMk cId="1485293472" sldId="261"/>
            <ac:picMk id="6" creationId="{B904AFBF-BEFE-7361-9E90-12E7D1D8D303}"/>
          </ac:picMkLst>
        </pc:picChg>
        <pc:picChg chg="add mod">
          <ac:chgData name="Montambault, Sonia" userId="c3a86943-acf9-4cf1-ad20-1fa47f28e00a" providerId="ADAL" clId="{19DEE105-82EF-4D8C-902E-83D0500DDA12}" dt="2025-12-03T18:33:36.514" v="6"/>
          <ac:picMkLst>
            <pc:docMk/>
            <pc:sldMk cId="1485293472" sldId="261"/>
            <ac:picMk id="7" creationId="{E2FBBD3A-26F8-9B65-72C8-65ADDABA4C05}"/>
          </ac:picMkLst>
        </pc:picChg>
        <pc:picChg chg="add mod">
          <ac:chgData name="Montambault, Sonia" userId="c3a86943-acf9-4cf1-ad20-1fa47f28e00a" providerId="ADAL" clId="{19DEE105-82EF-4D8C-902E-83D0500DDA12}" dt="2025-12-03T18:33:36.514" v="6"/>
          <ac:picMkLst>
            <pc:docMk/>
            <pc:sldMk cId="1485293472" sldId="261"/>
            <ac:picMk id="8" creationId="{C464854A-5DD2-CE94-A74D-97C67EDA364F}"/>
          </ac:picMkLst>
        </pc:picChg>
      </pc:sldChg>
      <pc:sldMasterChg chg="modSldLayout">
        <pc:chgData name="Montambault, Sonia" userId="c3a86943-acf9-4cf1-ad20-1fa47f28e00a" providerId="ADAL" clId="{19DEE105-82EF-4D8C-902E-83D0500DDA12}" dt="2025-12-03T18:33:32.555" v="5" actId="478"/>
        <pc:sldMasterMkLst>
          <pc:docMk/>
          <pc:sldMasterMk cId="2235510819" sldId="2147483670"/>
        </pc:sldMasterMkLst>
        <pc:sldLayoutChg chg="delSp mod">
          <pc:chgData name="Montambault, Sonia" userId="c3a86943-acf9-4cf1-ad20-1fa47f28e00a" providerId="ADAL" clId="{19DEE105-82EF-4D8C-902E-83D0500DDA12}" dt="2025-12-03T18:33:32.555" v="5" actId="478"/>
          <pc:sldLayoutMkLst>
            <pc:docMk/>
            <pc:sldMasterMk cId="2235510819" sldId="2147483670"/>
            <pc:sldLayoutMk cId="2466675085" sldId="2147483685"/>
          </pc:sldLayoutMkLst>
          <pc:spChg chg="del">
            <ac:chgData name="Montambault, Sonia" userId="c3a86943-acf9-4cf1-ad20-1fa47f28e00a" providerId="ADAL" clId="{19DEE105-82EF-4D8C-902E-83D0500DDA12}" dt="2025-12-03T18:33:32.555" v="5" actId="478"/>
            <ac:spMkLst>
              <pc:docMk/>
              <pc:sldMasterMk cId="2235510819" sldId="2147483670"/>
              <pc:sldLayoutMk cId="2466675085" sldId="2147483685"/>
              <ac:spMk id="35" creationId="{ECDAB782-5001-884B-AFFC-B9FEE8A6AD06}"/>
            </ac:spMkLst>
          </pc:spChg>
          <pc:picChg chg="del">
            <ac:chgData name="Montambault, Sonia" userId="c3a86943-acf9-4cf1-ad20-1fa47f28e00a" providerId="ADAL" clId="{19DEE105-82EF-4D8C-902E-83D0500DDA12}" dt="2025-12-03T18:33:29.007" v="3" actId="478"/>
            <ac:picMkLst>
              <pc:docMk/>
              <pc:sldMasterMk cId="2235510819" sldId="2147483670"/>
              <pc:sldLayoutMk cId="2466675085" sldId="2147483685"/>
              <ac:picMk id="31" creationId="{1B04B42C-57D5-9544-87E0-3F0B0005110B}"/>
            </ac:picMkLst>
          </pc:picChg>
          <pc:picChg chg="del">
            <ac:chgData name="Montambault, Sonia" userId="c3a86943-acf9-4cf1-ad20-1fa47f28e00a" providerId="ADAL" clId="{19DEE105-82EF-4D8C-902E-83D0500DDA12}" dt="2025-12-03T18:33:27.834" v="2" actId="478"/>
            <ac:picMkLst>
              <pc:docMk/>
              <pc:sldMasterMk cId="2235510819" sldId="2147483670"/>
              <pc:sldLayoutMk cId="2466675085" sldId="2147483685"/>
              <ac:picMk id="32" creationId="{6E1AFCCE-3C99-3D4F-B792-3663478C2B56}"/>
            </ac:picMkLst>
          </pc:picChg>
          <pc:picChg chg="del">
            <ac:chgData name="Montambault, Sonia" userId="c3a86943-acf9-4cf1-ad20-1fa47f28e00a" providerId="ADAL" clId="{19DEE105-82EF-4D8C-902E-83D0500DDA12}" dt="2025-12-03T18:33:27.205" v="1" actId="478"/>
            <ac:picMkLst>
              <pc:docMk/>
              <pc:sldMasterMk cId="2235510819" sldId="2147483670"/>
              <pc:sldLayoutMk cId="2466675085" sldId="2147483685"/>
              <ac:picMk id="33" creationId="{8149E4AB-773B-3F4A-9EE8-A754CCE6FBF5}"/>
            </ac:picMkLst>
          </pc:picChg>
          <pc:picChg chg="del">
            <ac:chgData name="Montambault, Sonia" userId="c3a86943-acf9-4cf1-ad20-1fa47f28e00a" providerId="ADAL" clId="{19DEE105-82EF-4D8C-902E-83D0500DDA12}" dt="2025-12-03T18:33:29.770" v="4" actId="478"/>
            <ac:picMkLst>
              <pc:docMk/>
              <pc:sldMasterMk cId="2235510819" sldId="2147483670"/>
              <pc:sldLayoutMk cId="2466675085" sldId="2147483685"/>
              <ac:picMk id="34" creationId="{8716CE50-6B9E-F24A-BDC7-E88E80989BC0}"/>
            </ac:picMkLst>
          </pc:picChg>
          <pc:picChg chg="del">
            <ac:chgData name="Montambault, Sonia" userId="c3a86943-acf9-4cf1-ad20-1fa47f28e00a" providerId="ADAL" clId="{19DEE105-82EF-4D8C-902E-83D0500DDA12}" dt="2025-12-03T18:33:26.369" v="0" actId="478"/>
            <ac:picMkLst>
              <pc:docMk/>
              <pc:sldMasterMk cId="2235510819" sldId="2147483670"/>
              <pc:sldLayoutMk cId="2466675085" sldId="2147483685"/>
              <ac:picMk id="36" creationId="{54E39442-1954-F74B-B534-21BB2E54B43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780A-BB64-4DBB-83B9-C1A35A74A3DA}" type="datetimeFigureOut">
              <a:rPr lang="fr-CA" smtClean="0">
                <a:latin typeface="Arial Regular"/>
              </a:rPr>
              <a:t>2025-12-03</a:t>
            </a:fld>
            <a:endParaRPr lang="fr-CA">
              <a:latin typeface="Arial Regular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>
              <a:latin typeface="Arial Regular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2B390-E9C0-4C85-9317-8D26DF085B41}" type="slidenum">
              <a:rPr lang="fr-CA" smtClean="0">
                <a:latin typeface="Arial Regular"/>
              </a:rPr>
              <a:t>‹#›</a:t>
            </a:fld>
            <a:endParaRPr lang="fr-CA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09823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9755C8FF-D536-4BAC-9BD8-B2FD87DDFD48}" type="datetimeFigureOut">
              <a:rPr lang="fr-CA" smtClean="0"/>
              <a:pPr/>
              <a:t>2025-12-03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3A81E7-5AAA-4F8B-8083-1B1E8FA7E8E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0338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A81E7-5AAA-4F8B-8083-1B1E8FA7E8E7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637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EAA3259-41A3-584D-BA9F-A84E2CE9C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0302" r="25829" b="28458"/>
          <a:stretch/>
        </p:blipFill>
        <p:spPr>
          <a:xfrm>
            <a:off x="-24081" y="0"/>
            <a:ext cx="12216081" cy="6857999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1215707-1E59-C04E-81E7-B55CD646D83A}"/>
              </a:ext>
            </a:extLst>
          </p:cNvPr>
          <p:cNvGrpSpPr/>
          <p:nvPr userDrawn="1"/>
        </p:nvGrpSpPr>
        <p:grpSpPr>
          <a:xfrm>
            <a:off x="-50800" y="0"/>
            <a:ext cx="12242800" cy="6869189"/>
            <a:chOff x="-50800" y="0"/>
            <a:chExt cx="12242800" cy="68691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9D9994-A471-4749-BE2F-0E8AFC5CCC9D}"/>
                </a:ext>
              </a:extLst>
            </p:cNvPr>
            <p:cNvSpPr/>
            <p:nvPr userDrawn="1"/>
          </p:nvSpPr>
          <p:spPr>
            <a:xfrm>
              <a:off x="8688388" y="5673772"/>
              <a:ext cx="3503612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F086D4-EC1C-734C-916A-81F20E5AC237}"/>
                </a:ext>
              </a:extLst>
            </p:cNvPr>
            <p:cNvSpPr/>
            <p:nvPr userDrawn="1"/>
          </p:nvSpPr>
          <p:spPr>
            <a:xfrm>
              <a:off x="-50800" y="5673772"/>
              <a:ext cx="71221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8DE16A-60BA-2D49-B14D-39C57244238B}"/>
                </a:ext>
              </a:extLst>
            </p:cNvPr>
            <p:cNvSpPr/>
            <p:nvPr userDrawn="1"/>
          </p:nvSpPr>
          <p:spPr>
            <a:xfrm>
              <a:off x="8688388" y="0"/>
              <a:ext cx="3503612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842BE-B763-0F4B-A6C1-244B08E86E7F}"/>
                </a:ext>
              </a:extLst>
            </p:cNvPr>
            <p:cNvSpPr/>
            <p:nvPr userDrawn="1"/>
          </p:nvSpPr>
          <p:spPr>
            <a:xfrm>
              <a:off x="-50800" y="0"/>
              <a:ext cx="71221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58813" y="713226"/>
            <a:ext cx="6412548" cy="1995049"/>
          </a:xfrm>
        </p:spPr>
        <p:txBody>
          <a:bodyPr anchor="t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Titre du diaporama</a:t>
            </a:r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813" y="2708275"/>
            <a:ext cx="6408738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</a:t>
            </a:r>
            <a:br>
              <a:rPr lang="fr-FR"/>
            </a:br>
            <a:r>
              <a:rPr lang="fr-FR"/>
              <a:t>du diaporama</a:t>
            </a:r>
            <a:endParaRPr lang="en-US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F22ADA3C-CD32-9642-8729-601BCF529E29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58813" y="208401"/>
            <a:ext cx="6408738" cy="5048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MODIFIER LES STYLES DU TEXTE DU MASQUE</a:t>
            </a:r>
            <a:endParaRPr lang="fr-CA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AC7297E6-0EC0-D94F-81F8-30E12907F6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486" y="5673772"/>
            <a:ext cx="3256136" cy="975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C03E74F-7031-A54B-B2E1-09B544903822}"/>
              </a:ext>
            </a:extLst>
          </p:cNvPr>
          <p:cNvSpPr txBox="1"/>
          <p:nvPr userDrawn="1"/>
        </p:nvSpPr>
        <p:spPr>
          <a:xfrm>
            <a:off x="8286049" y="5310160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Festival Montréal Complètement Cirque</a:t>
            </a: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Andrew Miller</a:t>
            </a:r>
          </a:p>
        </p:txBody>
      </p:sp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7F2CBD4F-C6BC-DD48-BA81-9C14D53FC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87" b="15975"/>
          <a:stretch/>
        </p:blipFill>
        <p:spPr>
          <a:xfrm flipH="1">
            <a:off x="-54594" y="0"/>
            <a:ext cx="12310131" cy="686918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1C1880B-7A0D-6B42-B259-7F6642701B48}"/>
              </a:ext>
            </a:extLst>
          </p:cNvPr>
          <p:cNvGrpSpPr/>
          <p:nvPr userDrawn="1"/>
        </p:nvGrpSpPr>
        <p:grpSpPr>
          <a:xfrm>
            <a:off x="0" y="0"/>
            <a:ext cx="12257314" cy="6869189"/>
            <a:chOff x="0" y="0"/>
            <a:chExt cx="12257314" cy="686918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FA735-A803-0F42-B533-A173071ECEA7}"/>
                </a:ext>
              </a:extLst>
            </p:cNvPr>
            <p:cNvSpPr/>
            <p:nvPr userDrawn="1"/>
          </p:nvSpPr>
          <p:spPr>
            <a:xfrm>
              <a:off x="8688388" y="5673772"/>
              <a:ext cx="3568926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31F0D8-38C7-914A-9450-F94AB22DE466}"/>
                </a:ext>
              </a:extLst>
            </p:cNvPr>
            <p:cNvSpPr/>
            <p:nvPr userDrawn="1"/>
          </p:nvSpPr>
          <p:spPr>
            <a:xfrm>
              <a:off x="0" y="5673772"/>
              <a:ext cx="7071360" cy="119541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0E25-27A9-3348-9258-5E2E426CF7B1}"/>
                </a:ext>
              </a:extLst>
            </p:cNvPr>
            <p:cNvSpPr/>
            <p:nvPr userDrawn="1"/>
          </p:nvSpPr>
          <p:spPr>
            <a:xfrm>
              <a:off x="8688388" y="0"/>
              <a:ext cx="3568926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E45D2C4-6A44-4546-9AEC-F7D7D81A9110}"/>
                </a:ext>
              </a:extLst>
            </p:cNvPr>
            <p:cNvSpPr/>
            <p:nvPr userDrawn="1"/>
          </p:nvSpPr>
          <p:spPr>
            <a:xfrm>
              <a:off x="0" y="0"/>
              <a:ext cx="7071360" cy="4116463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F7943A44-77B6-6F4E-A054-A0D6612AD0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4EC02FF-6817-EF4E-A398-95A3649356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11FA2F9-5AC2-0648-AF9B-91C9E4E9F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36048"/>
            <a:ext cx="6412548" cy="1016072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fr-FR"/>
              <a:t>Merci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FC815BA-12F7-E04B-9632-8BAA6B569D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279806"/>
            <a:ext cx="6408738" cy="185994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 </a:t>
            </a:r>
            <a:br>
              <a:rPr lang="fr-FR"/>
            </a:br>
            <a:r>
              <a:rPr lang="fr-FR"/>
              <a:t>du diaporama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014CA5-4E35-D042-B756-E2812C92896F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C1FB3F-B782-D34F-AF55-11DC9B0659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692150"/>
            <a:ext cx="11053762" cy="496887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Insérer une citation </a:t>
            </a:r>
            <a:br>
              <a:rPr lang="fr-FR"/>
            </a:br>
            <a:r>
              <a:rPr lang="fr-FR"/>
              <a:t>ou un fait marquant </a:t>
            </a:r>
            <a:br>
              <a:rPr lang="fr-FR"/>
            </a:br>
            <a:r>
              <a:rPr lang="fr-FR"/>
              <a:t>sur lequel on veut </a:t>
            </a:r>
            <a:br>
              <a:rPr lang="fr-FR"/>
            </a:br>
            <a:r>
              <a:rPr lang="fr-FR"/>
              <a:t>mettre l’accent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5749A-05C3-1744-81D7-7440A9BB172B}"/>
              </a:ext>
            </a:extLst>
          </p:cNvPr>
          <p:cNvSpPr/>
          <p:nvPr userDrawn="1"/>
        </p:nvSpPr>
        <p:spPr>
          <a:xfrm>
            <a:off x="7067550" y="5661025"/>
            <a:ext cx="1620838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2917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76641-E93E-BF4A-8449-7861ED7ABF43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067550" y="1449388"/>
            <a:ext cx="4645025" cy="4211637"/>
          </a:xfrm>
        </p:spPr>
        <p:txBody>
          <a:bodyPr wrap="square"/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  <a:lvl2pPr marL="355600" indent="-355600">
              <a:buClr>
                <a:srgbClr val="000000"/>
              </a:buClr>
              <a:buFont typeface="+mj-lt"/>
              <a:buAutoNum type="arabicPeriod"/>
              <a:tabLst/>
              <a:defRPr/>
            </a:lvl2pPr>
            <a:lvl3pPr marL="660400" indent="-304800"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4FC4E-2B4A-A544-B27B-F22D3EF59E09}"/>
              </a:ext>
            </a:extLst>
          </p:cNvPr>
          <p:cNvSpPr txBox="1"/>
          <p:nvPr userDrawn="1"/>
        </p:nvSpPr>
        <p:spPr>
          <a:xfrm>
            <a:off x="658812" y="1355119"/>
            <a:ext cx="6157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0" i="0">
                <a:solidFill>
                  <a:srgbClr val="003DA5"/>
                </a:solidFill>
                <a:latin typeface="Arial Regular"/>
              </a:rPr>
              <a:t>Table des</a:t>
            </a:r>
            <a:br>
              <a:rPr lang="fr-FR" sz="6000" b="0" i="0">
                <a:solidFill>
                  <a:srgbClr val="003DA5"/>
                </a:solidFill>
                <a:latin typeface="Arial Regular"/>
              </a:rPr>
            </a:br>
            <a:r>
              <a:rPr lang="fr-FR" sz="6000" b="0" i="0">
                <a:solidFill>
                  <a:srgbClr val="003DA5"/>
                </a:solidFill>
                <a:latin typeface="Arial Regular"/>
              </a:rPr>
              <a:t>matières</a:t>
            </a:r>
            <a:endParaRPr lang="fr-CA" sz="6000" b="0" i="0">
              <a:solidFill>
                <a:srgbClr val="003DA5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385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9D8C3C8C-31A8-724E-9441-0085E6CE5F5B}"/>
              </a:ext>
            </a:extLst>
          </p:cNvPr>
          <p:cNvGrpSpPr/>
          <p:nvPr userDrawn="1"/>
        </p:nvGrpSpPr>
        <p:grpSpPr>
          <a:xfrm>
            <a:off x="0" y="-3073"/>
            <a:ext cx="12192000" cy="4108347"/>
            <a:chOff x="0" y="-3073"/>
            <a:chExt cx="12192000" cy="41083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AEC35B-AA27-2B4D-BD80-D0136AA936C9}"/>
                </a:ext>
              </a:extLst>
            </p:cNvPr>
            <p:cNvSpPr/>
            <p:nvPr userDrawn="1"/>
          </p:nvSpPr>
          <p:spPr>
            <a:xfrm>
              <a:off x="8688388" y="-3073"/>
              <a:ext cx="3503612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904621-30F8-B74E-9955-991CF9684BC7}"/>
                </a:ext>
              </a:extLst>
            </p:cNvPr>
            <p:cNvSpPr/>
            <p:nvPr userDrawn="1"/>
          </p:nvSpPr>
          <p:spPr>
            <a:xfrm>
              <a:off x="0" y="-3073"/>
              <a:ext cx="7071360" cy="4108347"/>
            </a:xfrm>
            <a:prstGeom prst="rect">
              <a:avLst/>
            </a:prstGeom>
            <a:solidFill>
              <a:srgbClr val="003D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="0" i="0">
                <a:latin typeface="Arial Regular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8813" y="2708275"/>
            <a:ext cx="6412547" cy="1396999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Texte, texte, 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0E96B1-5DB5-4346-9359-5FCE738EB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8767" y="921100"/>
            <a:ext cx="1739313" cy="2327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13" y="706368"/>
            <a:ext cx="6421086" cy="200190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449388"/>
            <a:ext cx="11053762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Niv.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58813" y="1457602"/>
            <a:ext cx="1105537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7198" y="1916114"/>
            <a:ext cx="11055377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341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199" y="188914"/>
            <a:ext cx="10226700" cy="1008062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58814" y="1916113"/>
            <a:ext cx="6157911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067550" y="1916113"/>
            <a:ext cx="4645026" cy="3744912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Liste niveau 1</a:t>
            </a:r>
          </a:p>
          <a:p>
            <a:pPr lvl="1"/>
            <a:r>
              <a:rPr lang="fr-FR"/>
              <a:t>Liste niveau 2</a:t>
            </a:r>
          </a:p>
          <a:p>
            <a:pPr lvl="2"/>
            <a:r>
              <a:rPr lang="fr-FR"/>
              <a:t>Liste niveau 3</a:t>
            </a:r>
          </a:p>
          <a:p>
            <a:pPr lvl="3"/>
            <a:r>
              <a:rPr lang="fr-FR"/>
              <a:t>Liste niveau 4</a:t>
            </a:r>
          </a:p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4" y="1457602"/>
            <a:ext cx="6157912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E0B658-DF8B-ED40-BDC6-97192C968B8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067550" y="1457602"/>
            <a:ext cx="4645026" cy="458511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</p:spTree>
    <p:extLst>
      <p:ext uri="{BB962C8B-B14F-4D97-AF65-F5344CB8AC3E}">
        <p14:creationId xmlns:p14="http://schemas.microsoft.com/office/powerpoint/2010/main" val="275955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‹#›</a:t>
            </a:fld>
            <a:endParaRPr lang="fr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E6A98A-8801-E841-978E-6FFD99FABD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18025" y="1449388"/>
            <a:ext cx="7194551" cy="4211637"/>
          </a:xfrm>
        </p:spPr>
        <p:txBody>
          <a:bodyPr wrap="square"/>
          <a:lstStyle>
            <a:lvl1pPr marL="285750" indent="-285750">
              <a:buFont typeface="Arial" panose="020B0604020202020204" pitchFamily="34" charset="0"/>
              <a:buChar char="•"/>
              <a:tabLst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918B95E-5381-D546-8F0D-E3218833D84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8812" y="188914"/>
            <a:ext cx="10225087" cy="100806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>
                <a:solidFill>
                  <a:srgbClr val="5374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niveau 2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164E51C-93AC-B74C-AF49-0B7A3CE8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8813" y="1449388"/>
            <a:ext cx="3608387" cy="421163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Texte - Légende</a:t>
            </a:r>
          </a:p>
        </p:txBody>
      </p:sp>
    </p:spTree>
    <p:extLst>
      <p:ext uri="{BB962C8B-B14F-4D97-AF65-F5344CB8AC3E}">
        <p14:creationId xmlns:p14="http://schemas.microsoft.com/office/powerpoint/2010/main" val="411133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5478C-25A0-4E8A-813D-E33022531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DDC50-3943-45F1-9BA1-6030148CC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1637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48568-C58B-4FD6-BDCF-EA25E49CDE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D24E-7BCA-4CBC-BFEC-19982EA3C8A0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4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TITRE DE LA DIAPOSITIVE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814" y="1449388"/>
            <a:ext cx="11053762" cy="421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Texte Premier niveau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Texte Quatrième niveau</a:t>
            </a:r>
          </a:p>
          <a:p>
            <a:pPr lvl="4"/>
            <a:r>
              <a:rPr lang="fr-FR"/>
              <a:t>Texte 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0883899" y="188914"/>
            <a:ext cx="828675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5374B0"/>
                </a:solidFill>
                <a:latin typeface="Arial Regular"/>
              </a:defRPr>
            </a:lvl1pPr>
          </a:lstStyle>
          <a:p>
            <a:fld id="{C99C7610-FA34-7F4B-8856-BE296B8E236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E86A-DA10-FD4F-B3B6-3062A444513E}"/>
              </a:ext>
            </a:extLst>
          </p:cNvPr>
          <p:cNvSpPr/>
          <p:nvPr userDrawn="1"/>
        </p:nvSpPr>
        <p:spPr>
          <a:xfrm>
            <a:off x="8688388" y="5661025"/>
            <a:ext cx="3503612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F908E-E37D-F34B-8D62-1A4941E2EB50}"/>
              </a:ext>
            </a:extLst>
          </p:cNvPr>
          <p:cNvSpPr/>
          <p:nvPr userDrawn="1"/>
        </p:nvSpPr>
        <p:spPr>
          <a:xfrm>
            <a:off x="0" y="5661025"/>
            <a:ext cx="7071360" cy="119697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="0" i="0">
              <a:latin typeface="Arial Regular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2E06DDC-EA78-AB44-A5F8-4B8315CBB3F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81118" y="6007100"/>
            <a:ext cx="1692075" cy="5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4" r:id="rId3"/>
    <p:sldLayoutId id="2147483673" r:id="rId4"/>
    <p:sldLayoutId id="2147483672" r:id="rId5"/>
    <p:sldLayoutId id="2147483680" r:id="rId6"/>
    <p:sldLayoutId id="2147483683" r:id="rId7"/>
    <p:sldLayoutId id="2147483686" r:id="rId8"/>
    <p:sldLayoutId id="2147483681" r:id="rId9"/>
    <p:sldLayoutId id="2147483685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>
          <a:solidFill>
            <a:srgbClr val="003DA5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800" b="0" i="0" kern="1200" baseline="0">
          <a:solidFill>
            <a:srgbClr val="003DA5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3DA5"/>
        </a:buClr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4D75B5"/>
        </a:buClr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7390C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000000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orient="horz" pos="3566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415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pos="4452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6856" userDrawn="1">
          <p15:clr>
            <a:srgbClr val="F26B43"/>
          </p15:clr>
        </p15:guide>
        <p15:guide id="10" orient="horz" pos="1207" userDrawn="1">
          <p15:clr>
            <a:srgbClr val="F26B43"/>
          </p15:clr>
        </p15:guide>
        <p15:guide id="11" pos="4294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F607-A97B-EB4C-AA23-F260080C28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4800"/>
              <a:t>La cultura, </a:t>
            </a:r>
            <a:br>
              <a:rPr lang="es-ES" sz="4800"/>
            </a:br>
            <a:r>
              <a:rPr lang="es-ES" sz="4800"/>
              <a:t>en el corazón </a:t>
            </a:r>
            <a:br>
              <a:rPr lang="es-ES" sz="4800"/>
            </a:br>
            <a:r>
              <a:rPr lang="es-ES" sz="4800"/>
              <a:t>de la identidad </a:t>
            </a:r>
            <a:br>
              <a:rPr lang="es-ES" sz="4800"/>
            </a:br>
            <a:r>
              <a:rPr lang="es-ES" sz="4800"/>
              <a:t>de </a:t>
            </a:r>
            <a:r>
              <a:rPr lang="es-ES" sz="4800" err="1"/>
              <a:t>Québec</a:t>
            </a:r>
            <a:endParaRPr lang="fr-FR" sz="48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4AC665-4C16-AC44-89BF-7E7B3FBB75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06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7F776-6096-5747-9EBA-8DAAD255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188914"/>
            <a:ext cx="10226700" cy="1008062"/>
          </a:xfrm>
        </p:spPr>
        <p:txBody>
          <a:bodyPr/>
          <a:lstStyle/>
          <a:p>
            <a:r>
              <a:rPr lang="fr-CA"/>
              <a:t>ARTE EN TODAS PARTES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546B034-3C1D-6A4E-A879-9AAD9459E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10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83600B-6DC5-EE48-8515-4BAF819FEF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/>
              <a:t>En </a:t>
            </a:r>
            <a:r>
              <a:rPr lang="es-ES" err="1"/>
              <a:t>Québec</a:t>
            </a:r>
            <a:r>
              <a:rPr lang="es-ES"/>
              <a:t>, hay cerca de 400 museos y más de 4.000 obras de arte público como resultado de la política de integración de las artes en la arquitectura. </a:t>
            </a:r>
            <a:endParaRPr lang="fr-CA"/>
          </a:p>
          <a:p>
            <a:pPr lvl="1"/>
            <a:r>
              <a:rPr lang="es-ES" err="1"/>
              <a:t>Geneviève</a:t>
            </a:r>
            <a:r>
              <a:rPr lang="es-ES"/>
              <a:t> </a:t>
            </a:r>
            <a:r>
              <a:rPr lang="es-ES" err="1"/>
              <a:t>Cadieux</a:t>
            </a:r>
            <a:r>
              <a:rPr lang="es-ES"/>
              <a:t>, BGL y Dan </a:t>
            </a:r>
            <a:r>
              <a:rPr lang="es-ES" err="1"/>
              <a:t>Brault</a:t>
            </a:r>
            <a:r>
              <a:rPr lang="es-ES"/>
              <a:t> han realizado obras excepcionales </a:t>
            </a:r>
            <a:br>
              <a:rPr lang="es-ES"/>
            </a:br>
            <a:r>
              <a:rPr lang="es-ES"/>
              <a:t>en el marco de esta política.</a:t>
            </a:r>
            <a:endParaRPr lang="fr-CA"/>
          </a:p>
          <a:p>
            <a:pPr marL="0" indent="0">
              <a:spcBef>
                <a:spcPts val="1200"/>
              </a:spcBef>
              <a:buNone/>
            </a:pPr>
            <a:r>
              <a:rPr lang="es-ES"/>
              <a:t>Tanto en las artes visuales como en las digitales, los artistas quebequeses brillan en </a:t>
            </a:r>
            <a:r>
              <a:rPr lang="es-ES" err="1"/>
              <a:t>Québec</a:t>
            </a:r>
            <a:r>
              <a:rPr lang="es-ES"/>
              <a:t> y en la escena internacional. </a:t>
            </a:r>
            <a:endParaRPr lang="fr-CA"/>
          </a:p>
          <a:p>
            <a:pPr lvl="1"/>
            <a:r>
              <a:rPr lang="es-ES"/>
              <a:t>Marc </a:t>
            </a:r>
            <a:r>
              <a:rPr lang="es-ES" err="1"/>
              <a:t>Séguin</a:t>
            </a:r>
            <a:r>
              <a:rPr lang="es-ES"/>
              <a:t> y Nadia </a:t>
            </a:r>
            <a:r>
              <a:rPr lang="es-ES" err="1"/>
              <a:t>Myre</a:t>
            </a:r>
            <a:r>
              <a:rPr lang="es-ES"/>
              <a:t>, por ejemplo, son artistas visuales </a:t>
            </a:r>
            <a:br>
              <a:rPr lang="es-ES"/>
            </a:br>
            <a:r>
              <a:rPr lang="es-ES"/>
              <a:t>quebequeses de renombre mundial.</a:t>
            </a:r>
          </a:p>
          <a:p>
            <a:pPr lvl="1"/>
            <a:r>
              <a:rPr lang="es-ES"/>
              <a:t>Las experiencias inmersivas de </a:t>
            </a:r>
            <a:r>
              <a:rPr lang="es-ES" err="1"/>
              <a:t>Moment</a:t>
            </a:r>
            <a:r>
              <a:rPr lang="es-ES"/>
              <a:t> Factory, Félix et Paul </a:t>
            </a:r>
            <a:br>
              <a:rPr lang="es-ES"/>
            </a:br>
            <a:r>
              <a:rPr lang="es-ES"/>
              <a:t>y Ex Machina ofrecen un entretenimiento único.</a:t>
            </a:r>
          </a:p>
          <a:p>
            <a:pPr lvl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916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F4E837-6ED4-3644-87C2-68F09C8D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2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7E908-EBF1-764E-8EF1-E2D0A8F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EL CINE QUEBEQUENSE EN EL PUNTO DE MIRA 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EA9E492-E07F-3648-B21E-4BF94E8AC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12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3336FC-9DBA-2545-9EA7-EF7CEFB1CC0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5" y="1449388"/>
            <a:ext cx="6415754" cy="4213475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s-ES" sz="2600">
                <a:solidFill>
                  <a:schemeClr val="tx1"/>
                </a:solidFill>
              </a:rPr>
              <a:t>El cine quebequense se destaca impulsado por las firmas únicas </a:t>
            </a:r>
            <a:br>
              <a:rPr lang="es-ES" sz="2600">
                <a:solidFill>
                  <a:schemeClr val="tx1"/>
                </a:solidFill>
              </a:rPr>
            </a:br>
            <a:r>
              <a:rPr lang="es-ES" sz="2600">
                <a:solidFill>
                  <a:schemeClr val="tx1"/>
                </a:solidFill>
              </a:rPr>
              <a:t>de cineastas galardonados.</a:t>
            </a:r>
            <a:endParaRPr lang="fr-CA" sz="2600">
              <a:solidFill>
                <a:schemeClr val="tx1"/>
              </a:solidFill>
            </a:endParaRPr>
          </a:p>
          <a:p>
            <a:pPr lvl="1"/>
            <a:r>
              <a:rPr lang="fr-CA" sz="2200"/>
              <a:t>Denys Arcand</a:t>
            </a:r>
          </a:p>
          <a:p>
            <a:pPr lvl="1"/>
            <a:r>
              <a:rPr lang="fr-CA" sz="2200"/>
              <a:t>Louise Archambault </a:t>
            </a:r>
          </a:p>
          <a:p>
            <a:pPr lvl="1"/>
            <a:r>
              <a:rPr lang="fr-CA" sz="2200"/>
              <a:t>Anaïs Barbeau-Lavalette</a:t>
            </a:r>
          </a:p>
          <a:p>
            <a:pPr lvl="1"/>
            <a:r>
              <a:rPr lang="fr-CA" sz="2200"/>
              <a:t>Xavier Dolan </a:t>
            </a:r>
          </a:p>
          <a:p>
            <a:pPr lvl="1"/>
            <a:r>
              <a:rPr lang="fr-CA" sz="2200"/>
              <a:t>Jean-Marc Vallée</a:t>
            </a:r>
          </a:p>
          <a:p>
            <a:pPr lvl="1"/>
            <a:r>
              <a:rPr lang="fr-CA" sz="2200"/>
              <a:t>Micheline </a:t>
            </a:r>
            <a:r>
              <a:rPr lang="fr-CA" sz="2200" err="1"/>
              <a:t>Lanctôt</a:t>
            </a:r>
            <a:endParaRPr lang="fr-CA" sz="2200"/>
          </a:p>
          <a:p>
            <a:pPr lvl="1"/>
            <a:r>
              <a:rPr lang="fr-CA" sz="2200"/>
              <a:t>Denis Villeneuve 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5C9BD5-65CD-8943-B5A8-01F1E49637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22"/>
          <a:stretch/>
        </p:blipFill>
        <p:spPr>
          <a:xfrm>
            <a:off x="8690183" y="1462143"/>
            <a:ext cx="3501818" cy="42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3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87006-5B63-9947-B994-1A17E15A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PERICIA Y VENTAJAS DE QUÉBEC QUE PUEDEN ENRIQUECER LA INDUSTRIA CINEMATOGRÁFICA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451697-BEB1-5D49-8439-DE838E52D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13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05FD38-2799-0B4B-B7B0-4A6F29063C3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361950" lvl="1" indent="-355600">
              <a:spcAft>
                <a:spcPts val="1600"/>
              </a:spcAft>
            </a:pPr>
            <a:r>
              <a:rPr lang="es-ES">
                <a:solidFill>
                  <a:srgbClr val="003DA5"/>
                </a:solidFill>
              </a:rPr>
              <a:t>Magníficos lugares de rodaje al aire libre que evocan la América </a:t>
            </a:r>
            <a:br>
              <a:rPr lang="es-ES">
                <a:solidFill>
                  <a:srgbClr val="003DA5"/>
                </a:solidFill>
              </a:rPr>
            </a:br>
            <a:r>
              <a:rPr lang="es-ES">
                <a:solidFill>
                  <a:srgbClr val="003DA5"/>
                </a:solidFill>
              </a:rPr>
              <a:t>actual o la vieja Europa y ofrecen espacios naturales y o urbanos.</a:t>
            </a:r>
          </a:p>
          <a:p>
            <a:pPr marL="361950" lvl="1" indent="-355600">
              <a:spcAft>
                <a:spcPts val="1600"/>
              </a:spcAft>
            </a:pPr>
            <a:r>
              <a:rPr lang="es-ES">
                <a:solidFill>
                  <a:srgbClr val="003DA5"/>
                </a:solidFill>
              </a:rPr>
              <a:t>Crédito fiscal reembolsable para los rodajes de producciones extranjeras </a:t>
            </a:r>
            <a:br>
              <a:rPr lang="es-ES">
                <a:solidFill>
                  <a:srgbClr val="003DA5"/>
                </a:solidFill>
              </a:rPr>
            </a:br>
            <a:r>
              <a:rPr lang="es-ES">
                <a:solidFill>
                  <a:srgbClr val="003DA5"/>
                </a:solidFill>
              </a:rPr>
              <a:t>y los servicios técnicos como animación y efectos especiales.</a:t>
            </a:r>
          </a:p>
          <a:p>
            <a:pPr marL="361950" lvl="1" indent="-355600">
              <a:spcAft>
                <a:spcPts val="1600"/>
              </a:spcAft>
            </a:pPr>
            <a:r>
              <a:rPr lang="es-ES">
                <a:solidFill>
                  <a:srgbClr val="003DA5"/>
                </a:solidFill>
              </a:rPr>
              <a:t>Múltiples oportunidades de coproducción con empresas quebequenses.</a:t>
            </a:r>
          </a:p>
          <a:p>
            <a:pPr marL="361950" lvl="1" indent="-355600">
              <a:spcAft>
                <a:spcPts val="1600"/>
              </a:spcAft>
            </a:pPr>
            <a:r>
              <a:rPr lang="es-ES">
                <a:solidFill>
                  <a:srgbClr val="003DA5"/>
                </a:solidFill>
              </a:rPr>
              <a:t>Posibilidad de realizar numerosos intercambios internacionales, especialmente en el marco de residencias de creación </a:t>
            </a:r>
            <a:br>
              <a:rPr lang="es-ES">
                <a:solidFill>
                  <a:srgbClr val="003DA5"/>
                </a:solidFill>
              </a:rPr>
            </a:br>
            <a:r>
              <a:rPr lang="es-ES">
                <a:solidFill>
                  <a:srgbClr val="003DA5"/>
                </a:solidFill>
              </a:rPr>
              <a:t>y de clases magistrales. </a:t>
            </a:r>
          </a:p>
          <a:p>
            <a:pPr marL="361950" lvl="1" indent="-355600">
              <a:spcAft>
                <a:spcPts val="1600"/>
              </a:spcAft>
            </a:pPr>
            <a:endParaRPr lang="fr-CA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1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E0DEDD-C2BB-F542-AB79-154D5982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LA CULTURA QUEBEQUENSE: </a:t>
            </a:r>
            <a:br>
              <a:rPr lang="es-ES"/>
            </a:br>
            <a:r>
              <a:rPr lang="es-ES"/>
              <a:t>ARRAIGADA Y DE CARA AL FUTURO</a:t>
            </a:r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A3D73F-911F-E248-91D2-7D44746C2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14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48089D-27EC-244B-80C7-84FD09943DE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2600"/>
              <a:t>Accesible a un público cada vez más </a:t>
            </a:r>
            <a:br>
              <a:rPr lang="es-ES" sz="2600"/>
            </a:br>
            <a:r>
              <a:rPr lang="es-ES" sz="2600"/>
              <a:t>amplio gracias a la tecnología digital</a:t>
            </a:r>
            <a:endParaRPr lang="fr-CA"/>
          </a:p>
          <a:p>
            <a:pPr marL="0" indent="0">
              <a:spcAft>
                <a:spcPts val="0"/>
              </a:spcAft>
              <a:buNone/>
            </a:pPr>
            <a:endParaRPr lang="es-ES" sz="220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200">
                <a:solidFill>
                  <a:srgbClr val="000000"/>
                </a:solidFill>
              </a:rPr>
              <a:t>En 2020, </a:t>
            </a:r>
            <a:r>
              <a:rPr lang="es-ES" sz="2200" err="1">
                <a:solidFill>
                  <a:srgbClr val="000000"/>
                </a:solidFill>
              </a:rPr>
              <a:t>Québec</a:t>
            </a:r>
            <a:r>
              <a:rPr lang="es-ES" sz="2200">
                <a:solidFill>
                  <a:srgbClr val="000000"/>
                </a:solidFill>
              </a:rPr>
              <a:t> estableció con Francia </a:t>
            </a:r>
            <a:br>
              <a:rPr lang="es-ES" sz="2200">
                <a:solidFill>
                  <a:srgbClr val="000000"/>
                </a:solidFill>
              </a:rPr>
            </a:br>
            <a:r>
              <a:rPr lang="es-ES" sz="2200">
                <a:solidFill>
                  <a:srgbClr val="000000"/>
                </a:solidFill>
              </a:rPr>
              <a:t>una estrategia común para promover </a:t>
            </a:r>
            <a:br>
              <a:rPr lang="es-ES" sz="2200">
                <a:solidFill>
                  <a:srgbClr val="000000"/>
                </a:solidFill>
              </a:rPr>
            </a:br>
            <a:r>
              <a:rPr lang="es-ES" sz="2200">
                <a:solidFill>
                  <a:srgbClr val="000000"/>
                </a:solidFill>
              </a:rPr>
              <a:t>la posibilidad de descubrir nuestros </a:t>
            </a:r>
            <a:br>
              <a:rPr lang="es-ES" sz="2200">
                <a:solidFill>
                  <a:srgbClr val="000000"/>
                </a:solidFill>
              </a:rPr>
            </a:br>
            <a:r>
              <a:rPr lang="es-ES" sz="2200">
                <a:solidFill>
                  <a:srgbClr val="000000"/>
                </a:solidFill>
              </a:rPr>
              <a:t>contenidos culturales en los distintos </a:t>
            </a:r>
            <a:br>
              <a:rPr lang="es-ES" sz="2200">
                <a:solidFill>
                  <a:srgbClr val="000000"/>
                </a:solidFill>
              </a:rPr>
            </a:br>
            <a:r>
              <a:rPr lang="es-ES" sz="2200">
                <a:solidFill>
                  <a:srgbClr val="000000"/>
                </a:solidFill>
              </a:rPr>
              <a:t>mercados digitales (en </a:t>
            </a:r>
            <a:r>
              <a:rPr lang="es-ES" sz="2200" err="1">
                <a:solidFill>
                  <a:srgbClr val="000000"/>
                </a:solidFill>
              </a:rPr>
              <a:t>Québec</a:t>
            </a:r>
            <a:r>
              <a:rPr lang="es-ES" sz="2200">
                <a:solidFill>
                  <a:srgbClr val="000000"/>
                </a:solidFill>
              </a:rPr>
              <a:t>, en Francia </a:t>
            </a:r>
            <a:br>
              <a:rPr lang="es-ES" sz="2200">
                <a:solidFill>
                  <a:srgbClr val="000000"/>
                </a:solidFill>
              </a:rPr>
            </a:br>
            <a:r>
              <a:rPr lang="es-ES" sz="2200">
                <a:solidFill>
                  <a:srgbClr val="000000"/>
                </a:solidFill>
              </a:rPr>
              <a:t>y a escala internacional).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4" y="2628861"/>
            <a:ext cx="4696480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/>
              <a:t>La creatividad quebequense brilla en todo el mundo.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2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451946-D02D-4346-A2BF-9AA4108E4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16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45B86-27B3-0640-91C9-40BBD28E21D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47249" cy="3860549"/>
          </a:xfrm>
        </p:spPr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s-ES" sz="3000">
                <a:solidFill>
                  <a:schemeClr val="tx1"/>
                </a:solidFill>
              </a:rPr>
              <a:t>La cultura quebequense es unificadora, distintiva y atractiva.</a:t>
            </a:r>
            <a:endParaRPr lang="fr-CA" sz="3000"/>
          </a:p>
          <a:p>
            <a:pPr>
              <a:spcAft>
                <a:spcPts val="1600"/>
              </a:spcAft>
            </a:pPr>
            <a:endParaRPr lang="fr-CA"/>
          </a:p>
          <a:p>
            <a:pPr marL="0" indent="0">
              <a:spcAft>
                <a:spcPts val="1600"/>
              </a:spcAft>
              <a:buNone/>
            </a:pPr>
            <a:r>
              <a:rPr lang="es-ES" sz="3600" b="1"/>
              <a:t>Vaya a su encuentro, </a:t>
            </a:r>
            <a:br>
              <a:rPr lang="es-ES" sz="3600" b="1"/>
            </a:br>
            <a:r>
              <a:rPr lang="es-ES" sz="3600" b="1"/>
              <a:t>en persona o en forma virtual, </a:t>
            </a:r>
            <a:br>
              <a:rPr lang="es-ES" sz="3600" b="1"/>
            </a:br>
            <a:r>
              <a:rPr lang="es-ES" sz="3600" b="1"/>
              <a:t>y déjese sorprender</a:t>
            </a:r>
            <a:endParaRPr lang="fr-CA" sz="3600" b="1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ABC579-49EB-BB46-BEBB-61309A5A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9591EE-EEF3-7546-9B36-CE5CA4EA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r="12839"/>
          <a:stretch/>
        </p:blipFill>
        <p:spPr>
          <a:xfrm>
            <a:off x="8690183" y="1462143"/>
            <a:ext cx="3501817" cy="42061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B03114-2192-6D46-9224-1E36B88623DC}"/>
              </a:ext>
            </a:extLst>
          </p:cNvPr>
          <p:cNvSpPr txBox="1"/>
          <p:nvPr/>
        </p:nvSpPr>
        <p:spPr>
          <a:xfrm>
            <a:off x="8674005" y="5374338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Montréal en lumières</a:t>
            </a:r>
            <a:endParaRPr lang="fr-CA" sz="9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2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9FE147-F7D5-A24D-9A81-41080E92A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36048"/>
            <a:ext cx="6412548" cy="1016072"/>
          </a:xfrm>
        </p:spPr>
        <p:txBody>
          <a:bodyPr/>
          <a:lstStyle/>
          <a:p>
            <a:r>
              <a:rPr lang="fr-FR"/>
              <a:t>¡Gracias!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12011979-572E-7020-2CDB-1DCDC733C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E0D4496A-C1EE-F8B3-03F1-14CF2449C696}"/>
              </a:ext>
            </a:extLst>
          </p:cNvPr>
          <p:cNvSpPr txBox="1">
            <a:spLocks/>
          </p:cNvSpPr>
          <p:nvPr/>
        </p:nvSpPr>
        <p:spPr>
          <a:xfrm>
            <a:off x="645986" y="3207803"/>
            <a:ext cx="2866008" cy="395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Font typeface="Arial" panose="020B0604020202020204" pitchFamily="34" charset="0"/>
              <a:buNone/>
              <a:defRPr sz="2800" b="0" i="0" kern="1200" baseline="0">
                <a:solidFill>
                  <a:schemeClr val="bg1"/>
                </a:solidFill>
                <a:latin typeface="Arial Regular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None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None/>
              <a:defRPr sz="16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0" u="none" strike="noStrike" kern="1200" baseline="0">
                <a:solidFill>
                  <a:schemeClr val="bg1"/>
                </a:solidFill>
                <a:effectLst/>
                <a:latin typeface="Arial Regular"/>
                <a:ea typeface="+mn-ea"/>
                <a:cs typeface="+mn-cs"/>
              </a:rPr>
              <a:t>Québec.ca/international</a:t>
            </a:r>
            <a:endParaRPr lang="en-US" sz="200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B611500A-4FFD-17D7-F0A4-C515BB12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177" y="3589198"/>
            <a:ext cx="403900" cy="403900"/>
          </a:xfrm>
          <a:prstGeom prst="rect">
            <a:avLst/>
          </a:prstGeom>
        </p:spPr>
      </p:pic>
      <p:pic>
        <p:nvPicPr>
          <p:cNvPr id="5" name="Graphique 5">
            <a:extLst>
              <a:ext uri="{FF2B5EF4-FFF2-40B4-BE49-F238E27FC236}">
                <a16:creationId xmlns:a16="http://schemas.microsoft.com/office/drawing/2014/main" id="{11B33139-9DF6-2D92-7D81-3A2E9B41E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676" y="3589548"/>
            <a:ext cx="403200" cy="403200"/>
          </a:xfrm>
          <a:prstGeom prst="rect">
            <a:avLst/>
          </a:prstGeom>
        </p:spPr>
      </p:pic>
      <p:pic>
        <p:nvPicPr>
          <p:cNvPr id="6" name="Graphique 6">
            <a:extLst>
              <a:ext uri="{FF2B5EF4-FFF2-40B4-BE49-F238E27FC236}">
                <a16:creationId xmlns:a16="http://schemas.microsoft.com/office/drawing/2014/main" id="{B904AFBF-BEFE-7361-9E90-12E7D1D8D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3475" y="3589548"/>
            <a:ext cx="403200" cy="403200"/>
          </a:xfrm>
          <a:prstGeom prst="rect">
            <a:avLst/>
          </a:prstGeom>
        </p:spPr>
      </p:pic>
      <p:pic>
        <p:nvPicPr>
          <p:cNvPr id="7" name="Graphique 7">
            <a:extLst>
              <a:ext uri="{FF2B5EF4-FFF2-40B4-BE49-F238E27FC236}">
                <a16:creationId xmlns:a16="http://schemas.microsoft.com/office/drawing/2014/main" id="{E2FBBD3A-26F8-9B65-72C8-65ADDABA4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5274" y="3589548"/>
            <a:ext cx="403200" cy="403200"/>
          </a:xfrm>
          <a:prstGeom prst="rect">
            <a:avLst/>
          </a:prstGeom>
        </p:spPr>
      </p:pic>
      <p:pic>
        <p:nvPicPr>
          <p:cNvPr id="8" name="Graphique 8">
            <a:extLst>
              <a:ext uri="{FF2B5EF4-FFF2-40B4-BE49-F238E27FC236}">
                <a16:creationId xmlns:a16="http://schemas.microsoft.com/office/drawing/2014/main" id="{C464854A-5DD2-CE94-A74D-97C67EDA36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97073" y="3589548"/>
            <a:ext cx="403200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9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s-ES"/>
              <a:t>La cultura forma </a:t>
            </a:r>
            <a:br>
              <a:rPr lang="es-ES"/>
            </a:br>
            <a:r>
              <a:rPr lang="es-ES"/>
              <a:t>parte del ADN de los </a:t>
            </a:r>
            <a:br>
              <a:rPr lang="es-ES"/>
            </a:br>
            <a:r>
              <a:rPr lang="es-ES"/>
              <a:t>quebequenses.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232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FE61CD-16EF-8743-A22F-F3380103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QUÉBEC: </a:t>
            </a:r>
            <a:br>
              <a:rPr lang="es-E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</a:rPr>
              <a:t>UNA TIERRA FÉRTIL PARA LA CREATIVIDAD 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EC226D-599C-EC4B-B87E-7E20004A4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3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05705E6-6A1B-7C40-AC64-52167C20722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3" y="1449388"/>
            <a:ext cx="7656511" cy="4211637"/>
          </a:xfrm>
        </p:spPr>
        <p:txBody>
          <a:bodyPr lIns="90000"/>
          <a:lstStyle/>
          <a:p>
            <a:pPr marL="0" indent="0">
              <a:spcAft>
                <a:spcPts val="1600"/>
              </a:spcAft>
              <a:buNone/>
            </a:pPr>
            <a:r>
              <a:rPr lang="es-ES" sz="2600"/>
              <a:t>En </a:t>
            </a:r>
            <a:r>
              <a:rPr lang="es-ES" sz="2600" err="1"/>
              <a:t>Québec</a:t>
            </a:r>
            <a:r>
              <a:rPr lang="es-ES" sz="2600"/>
              <a:t>, la innovación y la creatividad </a:t>
            </a:r>
            <a:br>
              <a:rPr lang="es-ES" sz="2600"/>
            </a:br>
            <a:r>
              <a:rPr lang="es-ES" sz="2600"/>
              <a:t>se cultivan en todo el territorio.</a:t>
            </a:r>
            <a:endParaRPr lang="fr-CA" sz="2600"/>
          </a:p>
          <a:p>
            <a:pPr lvl="1">
              <a:spcAft>
                <a:spcPts val="1600"/>
              </a:spcAft>
            </a:pPr>
            <a:r>
              <a:rPr lang="es-ES" sz="2200" err="1"/>
              <a:t>Montréal</a:t>
            </a:r>
            <a:r>
              <a:rPr lang="es-ES" sz="2200"/>
              <a:t>, metrópolis cultural, ciudad de creatividad digital y de espacios públicos animados</a:t>
            </a:r>
            <a:endParaRPr lang="fr-CA" sz="2200"/>
          </a:p>
          <a:p>
            <a:pPr lvl="1">
              <a:spcAft>
                <a:spcPts val="1600"/>
              </a:spcAft>
            </a:pPr>
            <a:r>
              <a:rPr lang="es-ES" sz="2200"/>
              <a:t>Ciudad de </a:t>
            </a:r>
            <a:r>
              <a:rPr lang="es-ES" sz="2200" err="1"/>
              <a:t>Québec</a:t>
            </a:r>
            <a:r>
              <a:rPr lang="es-ES" sz="2200"/>
              <a:t>, ciudad del patrimonio </a:t>
            </a:r>
            <a:br>
              <a:rPr lang="es-ES" sz="2200"/>
            </a:br>
            <a:r>
              <a:rPr lang="es-ES" sz="2200"/>
              <a:t>mundial y de literatura</a:t>
            </a:r>
            <a:endParaRPr lang="fr-CA" sz="2200"/>
          </a:p>
          <a:p>
            <a:pPr lvl="1">
              <a:spcAft>
                <a:spcPts val="1600"/>
              </a:spcAft>
            </a:pPr>
            <a:r>
              <a:rPr lang="es-ES" sz="2200"/>
              <a:t>Regiones desbordantes de vitalidad </a:t>
            </a:r>
            <a:br>
              <a:rPr lang="es-ES" sz="2200"/>
            </a:br>
            <a:r>
              <a:rPr lang="es-ES" sz="2200"/>
              <a:t>en los planos artístico y cultural</a:t>
            </a:r>
            <a:endParaRPr lang="fr-CA" sz="22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324065-1493-4E43-A57A-13B9B2B6F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5" r="24085"/>
          <a:stretch/>
        </p:blipFill>
        <p:spPr>
          <a:xfrm>
            <a:off x="8686800" y="1445425"/>
            <a:ext cx="3514344" cy="4237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822DF1-0595-9C48-9352-75214B721480}"/>
              </a:ext>
            </a:extLst>
          </p:cNvPr>
          <p:cNvSpPr txBox="1"/>
          <p:nvPr/>
        </p:nvSpPr>
        <p:spPr>
          <a:xfrm>
            <a:off x="8693834" y="5320552"/>
            <a:ext cx="3498166" cy="35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Forêt urbaine</a:t>
            </a:r>
            <a:b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Tourisme Montréal /  </a:t>
            </a:r>
            <a:r>
              <a:rPr lang="fr-CA" sz="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McCord</a:t>
            </a:r>
            <a:r>
              <a:rPr lang="fr-CA" sz="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Museum</a:t>
            </a:r>
          </a:p>
        </p:txBody>
      </p:sp>
    </p:spTree>
    <p:extLst>
      <p:ext uri="{BB962C8B-B14F-4D97-AF65-F5344CB8AC3E}">
        <p14:creationId xmlns:p14="http://schemas.microsoft.com/office/powerpoint/2010/main" val="28391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5E648-9006-9F42-B3A7-AFACEF27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LOS QUEBEQUENSES: </a:t>
            </a:r>
            <a:br>
              <a:rPr lang="es-ES"/>
            </a:br>
            <a:r>
              <a:rPr lang="es-ES"/>
              <a:t>ÁVIDOS FESTIVALEROS... ¡E INCANSABLES! 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7BFD5D-E0A0-CF4A-B1AA-CA2C85871F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4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14F8FD-8E49-2647-AD31-BFEAEDD6B9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11053762" cy="4211637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s-ES" sz="2600"/>
              <a:t>En </a:t>
            </a:r>
            <a:r>
              <a:rPr lang="es-ES" sz="2600" err="1"/>
              <a:t>Québec</a:t>
            </a:r>
            <a:r>
              <a:rPr lang="es-ES" sz="2600"/>
              <a:t>, hay más de 400 eventos culturales y festivales*, </a:t>
            </a:r>
            <a:br>
              <a:rPr lang="es-ES" sz="2600"/>
            </a:br>
            <a:r>
              <a:rPr lang="es-ES" sz="2600"/>
              <a:t>muchos de ellos de alcance internacional y renombre mundial.</a:t>
            </a:r>
            <a:endParaRPr lang="fr-CA" sz="2600"/>
          </a:p>
          <a:p>
            <a:pPr lvl="1"/>
            <a:r>
              <a:rPr lang="fr-CA" sz="2200"/>
              <a:t>Festival Internacional de Jazz de Montréal</a:t>
            </a:r>
          </a:p>
          <a:p>
            <a:pPr lvl="1"/>
            <a:r>
              <a:rPr lang="es-ES" sz="2200"/>
              <a:t>Festival de Verano de la Ciudad de </a:t>
            </a:r>
            <a:r>
              <a:rPr lang="es-ES" sz="2200" err="1"/>
              <a:t>Québec</a:t>
            </a:r>
            <a:endParaRPr lang="fr-CA" sz="2200"/>
          </a:p>
          <a:p>
            <a:pPr lvl="1"/>
            <a:r>
              <a:rPr lang="fr-CA" sz="2200"/>
              <a:t>Carrefour international de théâtre</a:t>
            </a:r>
          </a:p>
          <a:p>
            <a:pPr lvl="1"/>
            <a:r>
              <a:rPr lang="fr-CA" sz="2200"/>
              <a:t>Festival Montréal complètement cirque</a:t>
            </a:r>
          </a:p>
          <a:p>
            <a:pPr marL="457200" lvl="1" indent="0">
              <a:buNone/>
            </a:pPr>
            <a:endParaRPr lang="fr-CA"/>
          </a:p>
          <a:p>
            <a:pPr marL="0" indent="0">
              <a:buNone/>
            </a:pPr>
            <a:r>
              <a:rPr lang="es-ES" sz="2600"/>
              <a:t>Numerosos conciertos y espectáculos se presentan, en forma virtual, </a:t>
            </a:r>
            <a:br>
              <a:rPr lang="es-ES" sz="2600"/>
            </a:br>
            <a:r>
              <a:rPr lang="es-ES" sz="2600"/>
              <a:t>en salas o al aire libre, tanto en verano como en invierno.</a:t>
            </a:r>
            <a:endParaRPr lang="fr-CA" sz="2600"/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025ED01-2F66-E84D-87E2-51E11CBAF8D7}"/>
              </a:ext>
            </a:extLst>
          </p:cNvPr>
          <p:cNvSpPr txBox="1">
            <a:spLocks/>
          </p:cNvSpPr>
          <p:nvPr/>
        </p:nvSpPr>
        <p:spPr>
          <a:xfrm>
            <a:off x="658813" y="5197637"/>
            <a:ext cx="8472746" cy="4069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tabLst/>
              <a:defRPr sz="2800" b="0" i="0" kern="1200" baseline="0">
                <a:solidFill>
                  <a:srgbClr val="003DA5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3DA5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4D75B5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7390C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2" indent="0">
              <a:buNone/>
            </a:pPr>
            <a:r>
              <a:rPr lang="es-ES" sz="1500"/>
              <a:t>* Los lugares culturales accesibles están sujetos a la normativa sanitaria vigente. </a:t>
            </a:r>
            <a:endParaRPr lang="fr-CA" sz="1500"/>
          </a:p>
        </p:txBody>
      </p:sp>
    </p:spTree>
    <p:extLst>
      <p:ext uri="{BB962C8B-B14F-4D97-AF65-F5344CB8AC3E}">
        <p14:creationId xmlns:p14="http://schemas.microsoft.com/office/powerpoint/2010/main" val="193949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DF43B9-2D39-8249-BCFD-6A74F3CEF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s-ES"/>
              <a:t>Los quebequenses </a:t>
            </a:r>
            <a:br>
              <a:rPr lang="es-ES"/>
            </a:br>
            <a:r>
              <a:rPr lang="es-ES"/>
              <a:t>están orgullosos </a:t>
            </a:r>
            <a:br>
              <a:rPr lang="es-ES"/>
            </a:br>
            <a:r>
              <a:rPr lang="es-ES"/>
              <a:t>de su cultura.</a:t>
            </a:r>
          </a:p>
          <a:p>
            <a:pPr>
              <a:spcAft>
                <a:spcPts val="1600"/>
              </a:spcAft>
            </a:pPr>
            <a:r>
              <a:rPr lang="es-ES"/>
              <a:t>Porque es única, </a:t>
            </a:r>
            <a:br>
              <a:rPr lang="es-ES"/>
            </a:br>
            <a:r>
              <a:rPr lang="es-ES"/>
              <a:t>atrevida y dinámica.</a:t>
            </a:r>
          </a:p>
        </p:txBody>
      </p:sp>
    </p:spTree>
    <p:extLst>
      <p:ext uri="{BB962C8B-B14F-4D97-AF65-F5344CB8AC3E}">
        <p14:creationId xmlns:p14="http://schemas.microsoft.com/office/powerpoint/2010/main" val="209540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8FC59-8540-8147-969C-596363A7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QUÉBEC ES UN VERDADERO SEMILLERO </a:t>
            </a:r>
            <a:br>
              <a:rPr lang="es-ES"/>
            </a:br>
            <a:r>
              <a:rPr lang="es-ES"/>
              <a:t>DE TALENTOS MUSICALES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34C97-4B02-4148-A510-372B1E8C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449388"/>
            <a:ext cx="11053762" cy="42126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700" err="1"/>
              <a:t>Québec</a:t>
            </a:r>
            <a:r>
              <a:rPr lang="es-ES" sz="3700"/>
              <a:t> es cuna de numerosos músicos de todos </a:t>
            </a:r>
            <a:br>
              <a:rPr lang="es-ES" sz="3700"/>
            </a:br>
            <a:r>
              <a:rPr lang="es-ES" sz="3700"/>
              <a:t>los géneros musicales: de la música clásica a la electrónica, </a:t>
            </a:r>
            <a:br>
              <a:rPr lang="es-ES" sz="3700"/>
            </a:br>
            <a:r>
              <a:rPr lang="es-ES" sz="3700"/>
              <a:t>pasando por el folk, el pop, el rock y muchos más. </a:t>
            </a:r>
            <a:endParaRPr lang="fr-CA" sz="3700"/>
          </a:p>
          <a:p>
            <a:pPr marL="0" indent="0">
              <a:buNone/>
            </a:pPr>
            <a:endParaRPr lang="fr-CA" sz="3100"/>
          </a:p>
          <a:p>
            <a:pPr marL="0" indent="0">
              <a:buNone/>
            </a:pPr>
            <a:r>
              <a:rPr lang="es-ES" sz="3300"/>
              <a:t>Artistas quebequeses reconocidos en todo el mundo...</a:t>
            </a:r>
            <a:endParaRPr lang="fr-CA" sz="3300"/>
          </a:p>
          <a:p>
            <a:pPr lvl="1"/>
            <a:r>
              <a:rPr lang="fr-CA" sz="2900"/>
              <a:t>Céline Dion</a:t>
            </a:r>
          </a:p>
          <a:p>
            <a:pPr lvl="1"/>
            <a:r>
              <a:rPr lang="fr-CA" sz="2900"/>
              <a:t>Leonard Cohen</a:t>
            </a:r>
          </a:p>
          <a:p>
            <a:pPr lvl="1"/>
            <a:r>
              <a:rPr lang="fr-CA" sz="2900"/>
              <a:t>Yannick </a:t>
            </a:r>
            <a:r>
              <a:rPr lang="fr-CA" sz="2900" err="1"/>
              <a:t>Nézet</a:t>
            </a:r>
            <a:r>
              <a:rPr lang="fr-CA" sz="2900"/>
              <a:t>-Séguin</a:t>
            </a:r>
          </a:p>
          <a:p>
            <a:endParaRPr lang="fr-CA"/>
          </a:p>
          <a:p>
            <a:pPr marL="0" indent="0">
              <a:buNone/>
            </a:pPr>
            <a:r>
              <a:rPr lang="es-ES" sz="3300"/>
              <a:t>... y una nueva generación de músicos </a:t>
            </a:r>
            <a:br>
              <a:rPr lang="es-ES" sz="3300"/>
            </a:br>
            <a:r>
              <a:rPr lang="es-ES" sz="3300"/>
              <a:t>talentosos y ambiciosos </a:t>
            </a:r>
            <a:endParaRPr lang="fr-CA" sz="3300"/>
          </a:p>
          <a:p>
            <a:pPr lvl="1"/>
            <a:r>
              <a:rPr lang="fr-CA" sz="2900"/>
              <a:t>Les Louanges</a:t>
            </a:r>
          </a:p>
          <a:p>
            <a:pPr lvl="1"/>
            <a:r>
              <a:rPr lang="fr-CA" sz="2900" err="1"/>
              <a:t>Kaytranada</a:t>
            </a:r>
            <a:r>
              <a:rPr lang="fr-CA" sz="2900"/>
              <a:t> </a:t>
            </a:r>
          </a:p>
          <a:p>
            <a:pPr lvl="1"/>
            <a:r>
              <a:rPr lang="fr-CA" sz="2900"/>
              <a:t>Charlotte Cardin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F758E9-15EE-A842-8895-E8BAB0E62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D24E-7BCA-4CBC-BFEC-19982EA3C8A0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1EC908-A0C3-0F47-8189-8B0FA97B1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r="10986"/>
          <a:stretch/>
        </p:blipFill>
        <p:spPr>
          <a:xfrm>
            <a:off x="8687009" y="2533978"/>
            <a:ext cx="3504991" cy="312803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C1635F-A561-AA48-8043-E9060D61C02D}"/>
              </a:ext>
            </a:extLst>
          </p:cNvPr>
          <p:cNvSpPr txBox="1"/>
          <p:nvPr/>
        </p:nvSpPr>
        <p:spPr>
          <a:xfrm>
            <a:off x="8674005" y="5372525"/>
            <a:ext cx="3498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Orchestre symphonique de Montréal</a:t>
            </a:r>
            <a:endParaRPr lang="fr-CA" sz="9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016AFA-6CD2-2C4D-B2BB-2B4A24D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79D04C-90D3-CC4D-A7CE-1A7A84225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0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CB433-C8BA-AC40-8C55-501A674C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99" y="883430"/>
            <a:ext cx="10226700" cy="757372"/>
          </a:xfrm>
        </p:spPr>
        <p:txBody>
          <a:bodyPr>
            <a:noAutofit/>
          </a:bodyPr>
          <a:lstStyle/>
          <a:p>
            <a:r>
              <a:rPr lang="fr-CA"/>
              <a:t>LOS ESPECTÁCULOS DE CIRCO, DE HUMOR, </a:t>
            </a:r>
            <a:br>
              <a:rPr lang="fr-CA"/>
            </a:br>
            <a:r>
              <a:rPr lang="fr-CA"/>
              <a:t>DE DANZA O DE TEATRO: TANTAS OPORTUNIDADES DE VIVIR TODA UNA GAMA DE EMOCIONES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BA83B8-AC09-CA44-AD97-0780651909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8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8EA3E-04BD-B442-AC3C-F22C2CC038B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2071396"/>
            <a:ext cx="11053762" cy="3209731"/>
          </a:xfrm>
        </p:spPr>
        <p:txBody>
          <a:bodyPr>
            <a:normAutofit/>
          </a:bodyPr>
          <a:lstStyle/>
          <a:p>
            <a:pPr marL="349250" lvl="1" indent="-342900">
              <a:spcAft>
                <a:spcPts val="1600"/>
              </a:spcAft>
            </a:pPr>
            <a:r>
              <a:rPr lang="es-ES" sz="2500">
                <a:solidFill>
                  <a:schemeClr val="tx1"/>
                </a:solidFill>
              </a:rPr>
              <a:t>Asómbrese con las proezas acrobáticas del </a:t>
            </a:r>
            <a:r>
              <a:rPr lang="es-ES" sz="2500" err="1">
                <a:solidFill>
                  <a:schemeClr val="tx1"/>
                </a:solidFill>
              </a:rPr>
              <a:t>Cirque</a:t>
            </a:r>
            <a:r>
              <a:rPr lang="es-ES" sz="2500">
                <a:solidFill>
                  <a:schemeClr val="tx1"/>
                </a:solidFill>
              </a:rPr>
              <a:t> </a:t>
            </a:r>
            <a:r>
              <a:rPr lang="es-ES" sz="2500" err="1">
                <a:solidFill>
                  <a:schemeClr val="tx1"/>
                </a:solidFill>
              </a:rPr>
              <a:t>Éloize</a:t>
            </a:r>
            <a:endParaRPr lang="fr-CA" sz="2500">
              <a:solidFill>
                <a:schemeClr val="tx1"/>
              </a:solidFill>
            </a:endParaRPr>
          </a:p>
          <a:p>
            <a:pPr marL="349250" lvl="1" indent="-342900">
              <a:spcAft>
                <a:spcPts val="1600"/>
              </a:spcAft>
            </a:pPr>
            <a:r>
              <a:rPr lang="es-ES" sz="2500">
                <a:solidFill>
                  <a:schemeClr val="tx1"/>
                </a:solidFill>
              </a:rPr>
              <a:t>Déjese llevar por el ingenio teatral de Robert </a:t>
            </a:r>
            <a:r>
              <a:rPr lang="es-ES" sz="2500" err="1">
                <a:solidFill>
                  <a:schemeClr val="tx1"/>
                </a:solidFill>
              </a:rPr>
              <a:t>Lepage</a:t>
            </a:r>
            <a:endParaRPr lang="fr-CA" sz="2500">
              <a:solidFill>
                <a:schemeClr val="tx1"/>
              </a:solidFill>
            </a:endParaRPr>
          </a:p>
          <a:p>
            <a:pPr marL="349250" lvl="1" indent="-342900">
              <a:spcAft>
                <a:spcPts val="1600"/>
              </a:spcAft>
            </a:pPr>
            <a:r>
              <a:rPr lang="es-ES" sz="2500">
                <a:solidFill>
                  <a:schemeClr val="tx1"/>
                </a:solidFill>
              </a:rPr>
              <a:t>Déjese inspirar por la innovadora coreografía </a:t>
            </a:r>
            <a:br>
              <a:rPr lang="es-ES" sz="2500">
                <a:solidFill>
                  <a:schemeClr val="tx1"/>
                </a:solidFill>
              </a:rPr>
            </a:br>
            <a:r>
              <a:rPr lang="es-ES" sz="2500">
                <a:solidFill>
                  <a:schemeClr val="tx1"/>
                </a:solidFill>
              </a:rPr>
              <a:t>de la compañía Marie </a:t>
            </a:r>
            <a:r>
              <a:rPr lang="es-ES" sz="2500" err="1">
                <a:solidFill>
                  <a:schemeClr val="tx1"/>
                </a:solidFill>
              </a:rPr>
              <a:t>Chouinard</a:t>
            </a:r>
            <a:r>
              <a:rPr lang="es-ES" sz="2500">
                <a:solidFill>
                  <a:schemeClr val="tx1"/>
                </a:solidFill>
              </a:rPr>
              <a:t> </a:t>
            </a:r>
            <a:endParaRPr lang="fr-CA" sz="2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8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EBB32-ECA6-264F-A2C5-7AC4D01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LITERATURA QUEBEQUENSE: </a:t>
            </a:r>
            <a:br>
              <a:rPr lang="es-ES"/>
            </a:br>
            <a:r>
              <a:rPr lang="es-ES"/>
              <a:t>ORIGINAL, RICA Y DIVERSIFICADA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75D121-8FEC-2246-8BA9-C53AA47E5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84A91-C4E5-461B-B44C-88336EC44C9C}" type="slidenum">
              <a:rPr lang="fr-CA" smtClean="0"/>
              <a:t>9</a:t>
            </a:fld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FE5EE2-F398-CB42-B876-6E35A5D676A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8814" y="1449388"/>
            <a:ext cx="7753666" cy="4211637"/>
          </a:xfrm>
        </p:spPr>
        <p:txBody>
          <a:bodyPr/>
          <a:lstStyle/>
          <a:p>
            <a:pPr marL="0" indent="0">
              <a:spcAft>
                <a:spcPts val="1600"/>
              </a:spcAft>
              <a:buNone/>
            </a:pPr>
            <a:r>
              <a:rPr lang="fr-CA" sz="2600"/>
              <a:t>En </a:t>
            </a:r>
            <a:r>
              <a:rPr lang="fr-CA" sz="2600" err="1"/>
              <a:t>ella</a:t>
            </a:r>
            <a:r>
              <a:rPr lang="fr-CA" sz="2600"/>
              <a:t> </a:t>
            </a:r>
            <a:r>
              <a:rPr lang="fr-CA" sz="2600" err="1"/>
              <a:t>abundan</a:t>
            </a:r>
            <a:r>
              <a:rPr lang="fr-CA" sz="2600"/>
              <a:t> </a:t>
            </a:r>
            <a:r>
              <a:rPr lang="fr-CA" sz="2600" err="1"/>
              <a:t>autores</a:t>
            </a:r>
            <a:r>
              <a:rPr lang="fr-CA" sz="2600"/>
              <a:t> e </a:t>
            </a:r>
            <a:r>
              <a:rPr lang="fr-CA" sz="2600" err="1"/>
              <a:t>ilustradores</a:t>
            </a:r>
            <a:r>
              <a:rPr lang="fr-CA" sz="2600"/>
              <a:t> </a:t>
            </a:r>
            <a:br>
              <a:rPr lang="fr-CA" sz="2600"/>
            </a:br>
            <a:r>
              <a:rPr lang="fr-CA" sz="2600" err="1"/>
              <a:t>inspirados</a:t>
            </a:r>
            <a:r>
              <a:rPr lang="fr-CA" sz="2600"/>
              <a:t> e </a:t>
            </a:r>
            <a:r>
              <a:rPr lang="fr-CA" sz="2600" err="1"/>
              <a:t>inspiradores</a:t>
            </a:r>
            <a:r>
              <a:rPr lang="fr-CA" sz="2600"/>
              <a:t>. </a:t>
            </a:r>
          </a:p>
          <a:p>
            <a:pPr lvl="1">
              <a:spcAft>
                <a:spcPts val="1000"/>
              </a:spcAft>
            </a:pPr>
            <a:r>
              <a:rPr lang="fr-CA" sz="2200"/>
              <a:t>Dany Laferrière, </a:t>
            </a:r>
            <a:r>
              <a:rPr lang="fr-CA" sz="2200" err="1"/>
              <a:t>miembro</a:t>
            </a:r>
            <a:r>
              <a:rPr lang="fr-CA" sz="2200"/>
              <a:t> de la Academia </a:t>
            </a:r>
            <a:r>
              <a:rPr lang="fr-CA" sz="2200" err="1"/>
              <a:t>Francesa</a:t>
            </a:r>
            <a:r>
              <a:rPr lang="fr-CA" sz="2200"/>
              <a:t> </a:t>
            </a:r>
          </a:p>
          <a:p>
            <a:pPr lvl="1">
              <a:spcAft>
                <a:spcPts val="1000"/>
              </a:spcAft>
            </a:pPr>
            <a:r>
              <a:rPr lang="fr-CA" sz="2200"/>
              <a:t>Dominique Fortier, Prix Renaudot, </a:t>
            </a:r>
            <a:r>
              <a:rPr lang="fr-CA" sz="2200" err="1"/>
              <a:t>ensayo</a:t>
            </a:r>
            <a:r>
              <a:rPr lang="fr-CA" sz="2200"/>
              <a:t> 2020</a:t>
            </a:r>
          </a:p>
          <a:p>
            <a:pPr lvl="1">
              <a:spcAft>
                <a:spcPts val="1000"/>
              </a:spcAft>
            </a:pPr>
            <a:r>
              <a:rPr lang="fr-CA" sz="2200"/>
              <a:t>Michel Jean, Prix littéraire France-Québec 2020</a:t>
            </a:r>
          </a:p>
          <a:p>
            <a:pPr lvl="1">
              <a:spcAft>
                <a:spcPts val="1000"/>
              </a:spcAft>
            </a:pPr>
            <a:r>
              <a:rPr lang="fr-CA" sz="2200"/>
              <a:t>Naomi Fontaine, Prix littéraire des collégiens 2020</a:t>
            </a:r>
          </a:p>
          <a:p>
            <a:pPr lvl="1">
              <a:spcAft>
                <a:spcPts val="1000"/>
              </a:spcAft>
            </a:pPr>
            <a:r>
              <a:rPr lang="fr-CA" sz="2200"/>
              <a:t>Michel </a:t>
            </a:r>
            <a:r>
              <a:rPr lang="fr-CA" sz="2200" err="1"/>
              <a:t>Rabagliati</a:t>
            </a:r>
            <a:r>
              <a:rPr lang="fr-CA" sz="2200"/>
              <a:t>, Prix de la série du Festival d’Angoulême 2021</a:t>
            </a:r>
          </a:p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B81B5D-D115-0645-AEB5-CAED0D33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7" t="2176" r="20384" b="14805"/>
          <a:stretch/>
        </p:blipFill>
        <p:spPr>
          <a:xfrm>
            <a:off x="8674005" y="693739"/>
            <a:ext cx="3517996" cy="49672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9AB992D-3A0D-FE49-880F-FF4FFC2EEB52}"/>
              </a:ext>
            </a:extLst>
          </p:cNvPr>
          <p:cNvSpPr txBox="1"/>
          <p:nvPr/>
        </p:nvSpPr>
        <p:spPr>
          <a:xfrm>
            <a:off x="8674005" y="5307103"/>
            <a:ext cx="34981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Maison de la littérature </a:t>
            </a:r>
            <a:br>
              <a:rPr lang="fr-CA" sz="9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Didi L.G.</a:t>
            </a:r>
          </a:p>
        </p:txBody>
      </p:sp>
    </p:spTree>
    <p:extLst>
      <p:ext uri="{BB962C8B-B14F-4D97-AF65-F5344CB8AC3E}">
        <p14:creationId xmlns:p14="http://schemas.microsoft.com/office/powerpoint/2010/main" val="2920423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4">
      <a:dk1>
        <a:srgbClr val="003CA5"/>
      </a:dk1>
      <a:lt1>
        <a:srgbClr val="FFFFFF"/>
      </a:lt1>
      <a:dk2>
        <a:srgbClr val="1950AE"/>
      </a:dk2>
      <a:lt2>
        <a:srgbClr val="658ACC"/>
      </a:lt2>
      <a:accent1>
        <a:srgbClr val="3364B7"/>
      </a:accent1>
      <a:accent2>
        <a:srgbClr val="4D77C0"/>
      </a:accent2>
      <a:accent3>
        <a:srgbClr val="809ED2"/>
      </a:accent3>
      <a:accent4>
        <a:srgbClr val="99B1DB"/>
      </a:accent4>
      <a:accent5>
        <a:srgbClr val="B3C5E3"/>
      </a:accent5>
      <a:accent6>
        <a:srgbClr val="CCD8ED"/>
      </a:accent6>
      <a:hlink>
        <a:srgbClr val="1950AE"/>
      </a:hlink>
      <a:folHlink>
        <a:srgbClr val="00000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EE3B8AF13D5458A6D92007F439BCC" ma:contentTypeVersion="21" ma:contentTypeDescription="Crée un document." ma:contentTypeScope="" ma:versionID="826f82fb59ca30f2298251e56f64d486">
  <xsd:schema xmlns:xsd="http://www.w3.org/2001/XMLSchema" xmlns:xs="http://www.w3.org/2001/XMLSchema" xmlns:p="http://schemas.microsoft.com/office/2006/metadata/properties" xmlns:ns2="5fd8b1be-39ff-4419-879f-102b5d8fd5a7" xmlns:ns3="5f816651-9aec-4751-b6ff-30f5cc410a2c" xmlns:ns4="044c2427-262d-4474-86a8-451393671755" targetNamespace="http://schemas.microsoft.com/office/2006/metadata/properties" ma:root="true" ma:fieldsID="522f99edc3822859ff85c2ca4b85d05b" ns2:_="" ns3:_="" ns4:_="">
    <xsd:import namespace="5fd8b1be-39ff-4419-879f-102b5d8fd5a7"/>
    <xsd:import namespace="5f816651-9aec-4751-b6ff-30f5cc410a2c"/>
    <xsd:import namespace="044c2427-262d-4474-86a8-451393671755"/>
    <xsd:element name="properties">
      <xsd:complexType>
        <xsd:sequence>
          <xsd:element name="documentManagement">
            <xsd:complexType>
              <xsd:all>
                <xsd:element ref="ns2:type" minOccurs="0"/>
                <xsd:element ref="ns2:Categori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  <xsd:element ref="ns3:SharedWithUsers" minOccurs="0"/>
                <xsd:element ref="ns3:SharedWithDetails" minOccurs="0"/>
                <xsd:element ref="ns2:MediaLengthInSeconds" minOccurs="0"/>
                <xsd:element ref="ns2:Moi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8b1be-39ff-4419-879f-102b5d8fd5a7" elementFormDefault="qualified">
    <xsd:import namespace="http://schemas.microsoft.com/office/2006/documentManagement/types"/>
    <xsd:import namespace="http://schemas.microsoft.com/office/infopath/2007/PartnerControls"/>
    <xsd:element name="type" ma:index="8" nillable="true" ma:displayName="Type document" ma:format="Dropdown" ma:internalName="type">
      <xsd:simpleType>
        <xsd:restriction base="dms:Choice">
          <xsd:enumeration value="Notes de la sous-ministre"/>
          <xsd:enumeration value="Modèle"/>
          <xsd:enumeration value="Guide de gestion"/>
          <xsd:enumeration value="Outil RH"/>
          <xsd:enumeration value="Vidéo"/>
          <xsd:enumeration value="Image"/>
        </xsd:restriction>
      </xsd:simpleType>
    </xsd:element>
    <xsd:element name="Categorie" ma:index="9" nillable="true" ma:displayName="Categorie" ma:list="{4beeb3ba-64e1-4afc-a7d2-93f0f213f0af}" ma:internalName="Categorie" ma:showField="Title">
      <xsd:simpleType>
        <xsd:restriction base="dms:Lookup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ois" ma:index="23" nillable="true" ma:displayName="Mois" ma:format="Dropdown" ma:internalName="Mois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Balises d’images" ma:readOnly="false" ma:fieldId="{5cf76f15-5ced-4ddc-b409-7134ff3c332f}" ma:taxonomyMulti="true" ma:sspId="099b1512-8621-4339-be07-1591770e1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16651-9aec-4751-b6ff-30f5cc410a2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c2427-262d-4474-86a8-451393671755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32c946b-5001-460f-91c4-07021c79da1f}" ma:internalName="TaxCatchAll" ma:showField="CatchAllData" ma:web="5f816651-9aec-4751-b6ff-30f5cc410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5fd8b1be-39ff-4419-879f-102b5d8fd5a7" xsi:nil="true"/>
    <Categorie xmlns="5fd8b1be-39ff-4419-879f-102b5d8fd5a7" xsi:nil="true"/>
    <Mois xmlns="5fd8b1be-39ff-4419-879f-102b5d8fd5a7" xsi:nil="true"/>
    <Date xmlns="5fd8b1be-39ff-4419-879f-102b5d8fd5a7" xsi:nil="true"/>
    <lcf76f155ced4ddcb4097134ff3c332f xmlns="5fd8b1be-39ff-4419-879f-102b5d8fd5a7">
      <Terms xmlns="http://schemas.microsoft.com/office/infopath/2007/PartnerControls"/>
    </lcf76f155ced4ddcb4097134ff3c332f>
    <TaxCatchAll xmlns="044c2427-262d-4474-86a8-451393671755" xsi:nil="true"/>
  </documentManagement>
</p:properties>
</file>

<file path=customXml/itemProps1.xml><?xml version="1.0" encoding="utf-8"?>
<ds:datastoreItem xmlns:ds="http://schemas.openxmlformats.org/officeDocument/2006/customXml" ds:itemID="{3582D3FE-10EE-4A61-8817-3817801C0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F104DF-7C7D-4E71-B3C8-B66FD97E83CE}">
  <ds:schemaRefs>
    <ds:schemaRef ds:uri="044c2427-262d-4474-86a8-451393671755"/>
    <ds:schemaRef ds:uri="5f816651-9aec-4751-b6ff-30f5cc410a2c"/>
    <ds:schemaRef ds:uri="5fd8b1be-39ff-4419-879f-102b5d8fd5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72E44-92E9-46DB-8650-92C820C2A878}">
  <ds:schemaRefs>
    <ds:schemaRef ds:uri="044c2427-262d-4474-86a8-451393671755"/>
    <ds:schemaRef ds:uri="5f816651-9aec-4751-b6ff-30f5cc410a2c"/>
    <ds:schemaRef ds:uri="5fd8b1be-39ff-4419-879f-102b5d8fd5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adc3772-eb2a-4662-b583-4b7a8acb1942}" enabled="1" method="Standard" siteId="{b079ec29-428d-4f8b-9054-bdbcd0d49a3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La cultura,  en el corazón  de la identidad  de Québec</vt:lpstr>
      <vt:lpstr>PowerPoint Presentation</vt:lpstr>
      <vt:lpstr>QUÉBEC:  UNA TIERRA FÉRTIL PARA LA CREATIVIDAD </vt:lpstr>
      <vt:lpstr>LOS QUEBEQUENSES:  ÁVIDOS FESTIVALEROS... ¡E INCANSABLES! </vt:lpstr>
      <vt:lpstr>PowerPoint Presentation</vt:lpstr>
      <vt:lpstr>QUÉBEC ES UN VERDADERO SEMILLERO  DE TALENTOS MUSICALES</vt:lpstr>
      <vt:lpstr>PowerPoint Presentation</vt:lpstr>
      <vt:lpstr>LOS ESPECTÁCULOS DE CIRCO, DE HUMOR,  DE DANZA O DE TEATRO: TANTAS OPORTUNIDADES DE VIVIR TODA UNA GAMA DE EMOCIONES</vt:lpstr>
      <vt:lpstr>LITERATURA QUEBEQUENSE:  ORIGINAL, RICA Y DIVERSIFICADA</vt:lpstr>
      <vt:lpstr>ARTE EN TODAS PARTES</vt:lpstr>
      <vt:lpstr>PowerPoint Presentation</vt:lpstr>
      <vt:lpstr>EL CINE QUEBEQUENSE EN EL PUNTO DE MIRA </vt:lpstr>
      <vt:lpstr>PERICIA Y VENTAJAS DE QUÉBEC QUE PUEDEN ENRIQUECER LA INDUSTRIA CINEMATOGRÁFICA</vt:lpstr>
      <vt:lpstr>LA CULTURA QUEBEQUENSE:  ARRAIGADA Y DE CARA AL FUTURO</vt:lpstr>
      <vt:lpstr>PowerPoint Presentation</vt:lpstr>
      <vt:lpstr> </vt:lpstr>
      <vt:lpstr>¡Gracias!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Sandoval, Claudia</dc:creator>
  <cp:revision>1</cp:revision>
  <dcterms:created xsi:type="dcterms:W3CDTF">2019-04-02T14:08:11Z</dcterms:created>
  <dcterms:modified xsi:type="dcterms:W3CDTF">2025-12-03T18:33:44Z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0x010100027EE3B8AF13D5458A6D92007F439BCC</vt:lpwstr>
  </property>
  <property fmtid="{D5CDD505-2E9C-101B-9397-08002B2CF9AE}" pid="3" name="MediaServiceImageTags">
    <vt:lpwstr/>
  </property>
</Properties>
</file>