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63" r:id="rId7"/>
    <p:sldId id="264" r:id="rId8"/>
    <p:sldId id="274" r:id="rId9"/>
    <p:sldId id="265" r:id="rId10"/>
    <p:sldId id="281" r:id="rId11"/>
    <p:sldId id="266" r:id="rId12"/>
    <p:sldId id="267" r:id="rId13"/>
    <p:sldId id="277" r:id="rId14"/>
    <p:sldId id="282" r:id="rId15"/>
    <p:sldId id="269" r:id="rId16"/>
    <p:sldId id="270" r:id="rId17"/>
    <p:sldId id="262" r:id="rId18"/>
    <p:sldId id="271" r:id="rId19"/>
    <p:sldId id="27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>
    <p:extLst>
      <p:ext uri="{19B8F6BF-5375-455C-9EA6-DF929625EA0E}">
        <p15:presenceInfo xmlns:p15="http://schemas.microsoft.com/office/powerpoint/2012/main" userId="S-1-5-21-3249197318-2442165514-1788258217-38976" providerId="AD"/>
      </p:ext>
    </p:extLst>
  </p:cmAuthor>
  <p:cmAuthor id="2" name="Nathalie Cooke" initials="NC" lastIdx="30" clrIdx="1">
    <p:extLst>
      <p:ext uri="{19B8F6BF-5375-455C-9EA6-DF929625EA0E}">
        <p15:presenceInfo xmlns:p15="http://schemas.microsoft.com/office/powerpoint/2012/main" userId="Nathalie Cooke" providerId="None"/>
      </p:ext>
    </p:extLst>
  </p:cmAuthor>
  <p:cmAuthor id="3" name="DROUDO" initials="D" lastIdx="3" clrIdx="2">
    <p:extLst>
      <p:ext uri="{19B8F6BF-5375-455C-9EA6-DF929625EA0E}">
        <p15:presenceInfo xmlns:p15="http://schemas.microsoft.com/office/powerpoint/2012/main" userId="DROU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5"/>
    <a:srgbClr val="FFFFFF"/>
    <a:srgbClr val="658ACC"/>
    <a:srgbClr val="5374B0"/>
    <a:srgbClr val="CCD7EC"/>
    <a:srgbClr val="73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CFB2F-D279-4FA3-A9DA-21CCEBAE0418}" v="3" dt="2025-12-03T18:31:54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 autoAdjust="0"/>
    <p:restoredTop sz="94694" autoAdjust="0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custSel modSld modMainMaster">
      <pc:chgData name="Montambault, Sonia" userId="c3a86943-acf9-4cf1-ad20-1fa47f28e00a" providerId="ADAL" clId="{19DEE105-82EF-4D8C-902E-83D0500DDA12}" dt="2025-12-03T18:31:53.094" v="14"/>
      <pc:docMkLst>
        <pc:docMk/>
      </pc:docMkLst>
      <pc:sldChg chg="addSp delSp modSp mod chgLayout">
        <pc:chgData name="Montambault, Sonia" userId="c3a86943-acf9-4cf1-ad20-1fa47f28e00a" providerId="ADAL" clId="{19DEE105-82EF-4D8C-902E-83D0500DDA12}" dt="2025-12-03T18:31:53.094" v="14"/>
        <pc:sldMkLst>
          <pc:docMk/>
          <pc:sldMk cId="1485293472" sldId="261"/>
        </pc:sldMkLst>
        <pc:spChg chg="add mod">
          <ac:chgData name="Montambault, Sonia" userId="c3a86943-acf9-4cf1-ad20-1fa47f28e00a" providerId="ADAL" clId="{19DEE105-82EF-4D8C-902E-83D0500DDA12}" dt="2025-12-03T18:31:52.297" v="13" actId="1038"/>
          <ac:spMkLst>
            <pc:docMk/>
            <pc:sldMk cId="1485293472" sldId="261"/>
            <ac:spMk id="2" creationId="{8F0B6022-C8AB-742F-8698-F612F08E2745}"/>
          </ac:spMkLst>
        </pc:spChg>
        <pc:spChg chg="mod ord">
          <ac:chgData name="Montambault, Sonia" userId="c3a86943-acf9-4cf1-ad20-1fa47f28e00a" providerId="ADAL" clId="{19DEE105-82EF-4D8C-902E-83D0500DDA12}" dt="2025-12-03T18:31:46.261" v="9" actId="6264"/>
          <ac:spMkLst>
            <pc:docMk/>
            <pc:sldMk cId="1485293472" sldId="261"/>
            <ac:spMk id="4" creationId="{789FE147-F7D5-A24D-9A81-41080E92A287}"/>
          </ac:spMkLst>
        </pc:spChg>
        <pc:spChg chg="add del mod">
          <ac:chgData name="Montambault, Sonia" userId="c3a86943-acf9-4cf1-ad20-1fa47f28e00a" providerId="ADAL" clId="{19DEE105-82EF-4D8C-902E-83D0500DDA12}" dt="2025-12-03T18:31:46.261" v="9" actId="6264"/>
          <ac:spMkLst>
            <pc:docMk/>
            <pc:sldMk cId="1485293472" sldId="261"/>
            <ac:spMk id="9" creationId="{8023C427-8341-7898-ABC8-F24315261531}"/>
          </ac:spMkLst>
        </pc:spChg>
        <pc:spChg chg="add mod ord">
          <ac:chgData name="Montambault, Sonia" userId="c3a86943-acf9-4cf1-ad20-1fa47f28e00a" providerId="ADAL" clId="{19DEE105-82EF-4D8C-902E-83D0500DDA12}" dt="2025-12-03T18:31:46.261" v="9" actId="6264"/>
          <ac:spMkLst>
            <pc:docMk/>
            <pc:sldMk cId="1485293472" sldId="261"/>
            <ac:spMk id="10" creationId="{469FCF34-7046-6056-B546-8878B4DB1E2C}"/>
          </ac:spMkLst>
        </pc:spChg>
        <pc:spChg chg="add mod">
          <ac:chgData name="Montambault, Sonia" userId="c3a86943-acf9-4cf1-ad20-1fa47f28e00a" providerId="ADAL" clId="{19DEE105-82EF-4D8C-902E-83D0500DDA12}" dt="2025-12-03T18:31:53.094" v="14"/>
          <ac:spMkLst>
            <pc:docMk/>
            <pc:sldMk cId="1485293472" sldId="261"/>
            <ac:spMk id="11" creationId="{49537D46-12DB-6CE6-4923-022C9C2C891F}"/>
          </ac:spMkLst>
        </pc:spChg>
        <pc:picChg chg="add mod">
          <ac:chgData name="Montambault, Sonia" userId="c3a86943-acf9-4cf1-ad20-1fa47f28e00a" providerId="ADAL" clId="{19DEE105-82EF-4D8C-902E-83D0500DDA12}" dt="2025-12-03T18:31:52.297" v="13" actId="1038"/>
          <ac:picMkLst>
            <pc:docMk/>
            <pc:sldMk cId="1485293472" sldId="261"/>
            <ac:picMk id="3" creationId="{8432D36A-93C7-E56A-DE03-1248280763CC}"/>
          </ac:picMkLst>
        </pc:picChg>
        <pc:picChg chg="add mod">
          <ac:chgData name="Montambault, Sonia" userId="c3a86943-acf9-4cf1-ad20-1fa47f28e00a" providerId="ADAL" clId="{19DEE105-82EF-4D8C-902E-83D0500DDA12}" dt="2025-12-03T18:31:52.297" v="13" actId="1038"/>
          <ac:picMkLst>
            <pc:docMk/>
            <pc:sldMk cId="1485293472" sldId="261"/>
            <ac:picMk id="5" creationId="{19148CB1-0A5C-CDB9-2559-DB0098CE33E2}"/>
          </ac:picMkLst>
        </pc:picChg>
        <pc:picChg chg="add mod">
          <ac:chgData name="Montambault, Sonia" userId="c3a86943-acf9-4cf1-ad20-1fa47f28e00a" providerId="ADAL" clId="{19DEE105-82EF-4D8C-902E-83D0500DDA12}" dt="2025-12-03T18:31:52.297" v="13" actId="1038"/>
          <ac:picMkLst>
            <pc:docMk/>
            <pc:sldMk cId="1485293472" sldId="261"/>
            <ac:picMk id="6" creationId="{0A1FF939-FC91-D90D-C198-AC17576995A0}"/>
          </ac:picMkLst>
        </pc:picChg>
        <pc:picChg chg="add mod">
          <ac:chgData name="Montambault, Sonia" userId="c3a86943-acf9-4cf1-ad20-1fa47f28e00a" providerId="ADAL" clId="{19DEE105-82EF-4D8C-902E-83D0500DDA12}" dt="2025-12-03T18:31:52.297" v="13" actId="1038"/>
          <ac:picMkLst>
            <pc:docMk/>
            <pc:sldMk cId="1485293472" sldId="261"/>
            <ac:picMk id="7" creationId="{891210FA-109C-60A1-CE11-B87C58E2F9BF}"/>
          </ac:picMkLst>
        </pc:picChg>
        <pc:picChg chg="add mod">
          <ac:chgData name="Montambault, Sonia" userId="c3a86943-acf9-4cf1-ad20-1fa47f28e00a" providerId="ADAL" clId="{19DEE105-82EF-4D8C-902E-83D0500DDA12}" dt="2025-12-03T18:31:52.297" v="13" actId="1038"/>
          <ac:picMkLst>
            <pc:docMk/>
            <pc:sldMk cId="1485293472" sldId="261"/>
            <ac:picMk id="8" creationId="{85A38002-6DA3-464D-1935-6405B2787775}"/>
          </ac:picMkLst>
        </pc:picChg>
        <pc:picChg chg="add mod">
          <ac:chgData name="Montambault, Sonia" userId="c3a86943-acf9-4cf1-ad20-1fa47f28e00a" providerId="ADAL" clId="{19DEE105-82EF-4D8C-902E-83D0500DDA12}" dt="2025-12-03T18:31:53.094" v="14"/>
          <ac:picMkLst>
            <pc:docMk/>
            <pc:sldMk cId="1485293472" sldId="261"/>
            <ac:picMk id="12" creationId="{6E770328-2DE3-AB75-6913-573F2A91367B}"/>
          </ac:picMkLst>
        </pc:picChg>
        <pc:picChg chg="add mod">
          <ac:chgData name="Montambault, Sonia" userId="c3a86943-acf9-4cf1-ad20-1fa47f28e00a" providerId="ADAL" clId="{19DEE105-82EF-4D8C-902E-83D0500DDA12}" dt="2025-12-03T18:31:53.094" v="14"/>
          <ac:picMkLst>
            <pc:docMk/>
            <pc:sldMk cId="1485293472" sldId="261"/>
            <ac:picMk id="13" creationId="{1A8FCA43-C401-4965-A99A-62F981A639CA}"/>
          </ac:picMkLst>
        </pc:picChg>
        <pc:picChg chg="add mod">
          <ac:chgData name="Montambault, Sonia" userId="c3a86943-acf9-4cf1-ad20-1fa47f28e00a" providerId="ADAL" clId="{19DEE105-82EF-4D8C-902E-83D0500DDA12}" dt="2025-12-03T18:31:53.094" v="14"/>
          <ac:picMkLst>
            <pc:docMk/>
            <pc:sldMk cId="1485293472" sldId="261"/>
            <ac:picMk id="14" creationId="{C8F4E5D7-FB62-F70E-5DD8-DE8821C11236}"/>
          </ac:picMkLst>
        </pc:picChg>
        <pc:picChg chg="add mod">
          <ac:chgData name="Montambault, Sonia" userId="c3a86943-acf9-4cf1-ad20-1fa47f28e00a" providerId="ADAL" clId="{19DEE105-82EF-4D8C-902E-83D0500DDA12}" dt="2025-12-03T18:31:53.094" v="14"/>
          <ac:picMkLst>
            <pc:docMk/>
            <pc:sldMk cId="1485293472" sldId="261"/>
            <ac:picMk id="15" creationId="{0852DAB8-E7D4-04A5-3796-7E460A1BFBF2}"/>
          </ac:picMkLst>
        </pc:picChg>
        <pc:picChg chg="add mod">
          <ac:chgData name="Montambault, Sonia" userId="c3a86943-acf9-4cf1-ad20-1fa47f28e00a" providerId="ADAL" clId="{19DEE105-82EF-4D8C-902E-83D0500DDA12}" dt="2025-12-03T18:31:53.094" v="14"/>
          <ac:picMkLst>
            <pc:docMk/>
            <pc:sldMk cId="1485293472" sldId="261"/>
            <ac:picMk id="16" creationId="{0DBC89C5-35C2-BE5C-5DCC-190AD9760901}"/>
          </ac:picMkLst>
        </pc:picChg>
      </pc:sldChg>
      <pc:sldMasterChg chg="modSldLayout">
        <pc:chgData name="Montambault, Sonia" userId="c3a86943-acf9-4cf1-ad20-1fa47f28e00a" providerId="ADAL" clId="{19DEE105-82EF-4D8C-902E-83D0500DDA12}" dt="2025-12-03T18:31:36.549" v="7" actId="478"/>
        <pc:sldMasterMkLst>
          <pc:docMk/>
          <pc:sldMasterMk cId="2235510819" sldId="2147483670"/>
        </pc:sldMasterMkLst>
        <pc:sldLayoutChg chg="delSp modSp mod">
          <pc:chgData name="Montambault, Sonia" userId="c3a86943-acf9-4cf1-ad20-1fa47f28e00a" providerId="ADAL" clId="{19DEE105-82EF-4D8C-902E-83D0500DDA12}" dt="2025-12-03T18:31:36.549" v="7" actId="478"/>
          <pc:sldLayoutMkLst>
            <pc:docMk/>
            <pc:sldMasterMk cId="2235510819" sldId="2147483670"/>
            <pc:sldLayoutMk cId="2466675085" sldId="2147483685"/>
          </pc:sldLayoutMkLst>
          <pc:spChg chg="del mod">
            <ac:chgData name="Montambault, Sonia" userId="c3a86943-acf9-4cf1-ad20-1fa47f28e00a" providerId="ADAL" clId="{19DEE105-82EF-4D8C-902E-83D0500DDA12}" dt="2025-12-03T18:31:33.258" v="2" actId="478"/>
            <ac:spMkLst>
              <pc:docMk/>
              <pc:sldMasterMk cId="2235510819" sldId="2147483670"/>
              <pc:sldLayoutMk cId="2466675085" sldId="2147483685"/>
              <ac:spMk id="35" creationId="{ECDAB782-5001-884B-AFFC-B9FEE8A6AD06}"/>
            </ac:spMkLst>
          </pc:spChg>
          <pc:picChg chg="del mod">
            <ac:chgData name="Montambault, Sonia" userId="c3a86943-acf9-4cf1-ad20-1fa47f28e00a" providerId="ADAL" clId="{19DEE105-82EF-4D8C-902E-83D0500DDA12}" dt="2025-12-03T18:31:35.735" v="6" actId="478"/>
            <ac:picMkLst>
              <pc:docMk/>
              <pc:sldMasterMk cId="2235510819" sldId="2147483670"/>
              <pc:sldLayoutMk cId="2466675085" sldId="2147483685"/>
              <ac:picMk id="31" creationId="{1B04B42C-57D5-9544-87E0-3F0B0005110B}"/>
            </ac:picMkLst>
          </pc:picChg>
          <pc:picChg chg="del">
            <ac:chgData name="Montambault, Sonia" userId="c3a86943-acf9-4cf1-ad20-1fa47f28e00a" providerId="ADAL" clId="{19DEE105-82EF-4D8C-902E-83D0500DDA12}" dt="2025-12-03T18:31:35.016" v="4" actId="478"/>
            <ac:picMkLst>
              <pc:docMk/>
              <pc:sldMasterMk cId="2235510819" sldId="2147483670"/>
              <pc:sldLayoutMk cId="2466675085" sldId="2147483685"/>
              <ac:picMk id="32" creationId="{6E1AFCCE-3C99-3D4F-B792-3663478C2B56}"/>
            </ac:picMkLst>
          </pc:picChg>
          <pc:picChg chg="del">
            <ac:chgData name="Montambault, Sonia" userId="c3a86943-acf9-4cf1-ad20-1fa47f28e00a" providerId="ADAL" clId="{19DEE105-82EF-4D8C-902E-83D0500DDA12}" dt="2025-12-03T18:31:33.846" v="3" actId="478"/>
            <ac:picMkLst>
              <pc:docMk/>
              <pc:sldMasterMk cId="2235510819" sldId="2147483670"/>
              <pc:sldLayoutMk cId="2466675085" sldId="2147483685"/>
              <ac:picMk id="33" creationId="{8149E4AB-773B-3F4A-9EE8-A754CCE6FBF5}"/>
            </ac:picMkLst>
          </pc:picChg>
          <pc:picChg chg="del">
            <ac:chgData name="Montambault, Sonia" userId="c3a86943-acf9-4cf1-ad20-1fa47f28e00a" providerId="ADAL" clId="{19DEE105-82EF-4D8C-902E-83D0500DDA12}" dt="2025-12-03T18:31:36.549" v="7" actId="478"/>
            <ac:picMkLst>
              <pc:docMk/>
              <pc:sldMasterMk cId="2235510819" sldId="2147483670"/>
              <pc:sldLayoutMk cId="2466675085" sldId="2147483685"/>
              <ac:picMk id="34" creationId="{8716CE50-6B9E-F24A-BDC7-E88E80989BC0}"/>
            </ac:picMkLst>
          </pc:picChg>
          <pc:picChg chg="del">
            <ac:chgData name="Montambault, Sonia" userId="c3a86943-acf9-4cf1-ad20-1fa47f28e00a" providerId="ADAL" clId="{19DEE105-82EF-4D8C-902E-83D0500DDA12}" dt="2025-12-03T18:31:30.807" v="1" actId="478"/>
            <ac:picMkLst>
              <pc:docMk/>
              <pc:sldMasterMk cId="2235510819" sldId="2147483670"/>
              <pc:sldLayoutMk cId="2466675085" sldId="2147483685"/>
              <ac:picMk id="36" creationId="{54E39442-1954-F74B-B534-21BB2E54B431}"/>
            </ac:picMkLst>
          </pc:picChg>
        </pc:sldLayoutChg>
      </pc:sldMasterChg>
    </pc:docChg>
  </pc:docChgLst>
  <pc:docChgLst>
    <pc:chgData name="Marzouk, Melissa" userId="S::melissa.marzouk@mri.gouv.qc.ca::01e7296e-358d-4cf2-b03a-8c0e84209514" providerId="AD" clId="Web-{D73DCFF0-54ED-3463-0F36-97DF880C8E2B}"/>
    <pc:docChg chg="sldOrd">
      <pc:chgData name="Marzouk, Melissa" userId="S::melissa.marzouk@mri.gouv.qc.ca::01e7296e-358d-4cf2-b03a-8c0e84209514" providerId="AD" clId="Web-{D73DCFF0-54ED-3463-0F36-97DF880C8E2B}" dt="2023-12-18T13:37:21.255" v="0"/>
      <pc:docMkLst>
        <pc:docMk/>
      </pc:docMkLst>
      <pc:sldChg chg="ord">
        <pc:chgData name="Marzouk, Melissa" userId="S::melissa.marzouk@mri.gouv.qc.ca::01e7296e-358d-4cf2-b03a-8c0e84209514" providerId="AD" clId="Web-{D73DCFF0-54ED-3463-0F36-97DF880C8E2B}" dt="2023-12-18T13:37:21.255" v="0"/>
        <pc:sldMkLst>
          <pc:docMk/>
          <pc:sldMk cId="3653320009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2025-12-03</a:t>
            </a:fld>
            <a:endParaRPr lang="fr-CA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‹N°›</a:t>
            </a:fld>
            <a:endParaRPr lang="fr-CA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63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0302" r="25829" b="28458"/>
          <a:stretch/>
        </p:blipFill>
        <p:spPr>
          <a:xfrm>
            <a:off x="-24081" y="0"/>
            <a:ext cx="12216081" cy="685799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1215707-1E59-C04E-81E7-B55CD646D83A}"/>
              </a:ext>
            </a:extLst>
          </p:cNvPr>
          <p:cNvGrpSpPr/>
          <p:nvPr userDrawn="1"/>
        </p:nvGrpSpPr>
        <p:grpSpPr>
          <a:xfrm>
            <a:off x="-50800" y="0"/>
            <a:ext cx="12242800" cy="6869189"/>
            <a:chOff x="-50800" y="0"/>
            <a:chExt cx="12242800" cy="68691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-50800" y="5673772"/>
              <a:ext cx="71221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-50800" y="0"/>
              <a:ext cx="71221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  <a:endParaRPr lang="fr-CA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8286049" y="5310160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Festival Montréal Complètement Cirque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Andrew Miller</a:t>
            </a: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F2CBD4F-C6BC-DD48-BA81-9C14D53FC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87" b="15975"/>
          <a:stretch/>
        </p:blipFill>
        <p:spPr>
          <a:xfrm flipH="1">
            <a:off x="-54594" y="0"/>
            <a:ext cx="12310131" cy="686918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1C1880B-7A0D-6B42-B259-7F6642701B48}"/>
              </a:ext>
            </a:extLst>
          </p:cNvPr>
          <p:cNvGrpSpPr/>
          <p:nvPr userDrawn="1"/>
        </p:nvGrpSpPr>
        <p:grpSpPr>
          <a:xfrm>
            <a:off x="0" y="0"/>
            <a:ext cx="12257314" cy="6869189"/>
            <a:chOff x="0" y="0"/>
            <a:chExt cx="12257314" cy="68691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FA735-A803-0F42-B533-A173071ECEA7}"/>
                </a:ext>
              </a:extLst>
            </p:cNvPr>
            <p:cNvSpPr/>
            <p:nvPr userDrawn="1"/>
          </p:nvSpPr>
          <p:spPr>
            <a:xfrm>
              <a:off x="8688388" y="5673772"/>
              <a:ext cx="3568926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31F0D8-38C7-914A-9450-F94AB22DE466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0E25-27A9-3348-9258-5E2E426CF7B1}"/>
                </a:ext>
              </a:extLst>
            </p:cNvPr>
            <p:cNvSpPr/>
            <p:nvPr userDrawn="1"/>
          </p:nvSpPr>
          <p:spPr>
            <a:xfrm>
              <a:off x="8688388" y="0"/>
              <a:ext cx="3568926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45D2C4-6A44-4546-9AEC-F7D7D81A9110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1FA2F9-5AC2-0648-AF9B-91C9E4E9F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 dirty="0"/>
              <a:t>Merci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FC815BA-12F7-E04B-9632-8BAA6B569D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279806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</a:t>
            </a:r>
            <a:br>
              <a:rPr lang="fr-FR" dirty="0"/>
            </a:br>
            <a:r>
              <a:rPr lang="fr-FR" dirty="0"/>
              <a:t>du diaporama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Insérer une citation </a:t>
            </a:r>
            <a:br>
              <a:rPr lang="fr-FR" dirty="0"/>
            </a:br>
            <a:r>
              <a:rPr lang="fr-FR" dirty="0"/>
              <a:t>ou un fait marquant </a:t>
            </a:r>
            <a:br>
              <a:rPr lang="fr-FR" dirty="0"/>
            </a:br>
            <a:r>
              <a:rPr lang="fr-FR" dirty="0"/>
              <a:t>sur lequel on veut </a:t>
            </a:r>
            <a:br>
              <a:rPr lang="fr-FR" dirty="0"/>
            </a:br>
            <a:r>
              <a:rPr lang="fr-FR" dirty="0"/>
              <a:t>mettre l’accent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5749A-05C3-1744-81D7-7440A9BB172B}"/>
              </a:ext>
            </a:extLst>
          </p:cNvPr>
          <p:cNvSpPr/>
          <p:nvPr userDrawn="1"/>
        </p:nvSpPr>
        <p:spPr>
          <a:xfrm>
            <a:off x="7067550" y="5661025"/>
            <a:ext cx="1620838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 dirty="0">
                <a:solidFill>
                  <a:srgbClr val="003DA5"/>
                </a:solidFill>
                <a:latin typeface="Arial Regular"/>
              </a:rPr>
            </a:br>
            <a:r>
              <a:rPr lang="fr-FR" sz="6000" b="0" i="0" dirty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 dirty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 dirty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Liste niveau 1</a:t>
            </a:r>
          </a:p>
          <a:p>
            <a:pPr lvl="1"/>
            <a:r>
              <a:rPr lang="fr-FR" dirty="0"/>
              <a:t>Liste niveau 2</a:t>
            </a:r>
          </a:p>
          <a:p>
            <a:pPr lvl="2"/>
            <a:r>
              <a:rPr lang="fr-FR" dirty="0"/>
              <a:t>Liste niveau 3</a:t>
            </a:r>
          </a:p>
          <a:p>
            <a:pPr lvl="3"/>
            <a:r>
              <a:rPr lang="fr-FR" dirty="0"/>
              <a:t>Liste niveau 4</a:t>
            </a:r>
          </a:p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Texte Deuxième niveau</a:t>
            </a:r>
          </a:p>
          <a:p>
            <a:pPr lvl="2"/>
            <a:r>
              <a:rPr lang="fr-FR" dirty="0"/>
              <a:t>Texte Troisième niveau</a:t>
            </a:r>
          </a:p>
          <a:p>
            <a:pPr lvl="3"/>
            <a:r>
              <a:rPr lang="fr-FR" dirty="0"/>
              <a:t>Texte Quatrième niveau</a:t>
            </a:r>
          </a:p>
          <a:p>
            <a:pPr lvl="4"/>
            <a:r>
              <a:rPr lang="fr-FR" dirty="0"/>
              <a:t>Texte 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 dirty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F607-A97B-EB4C-AA23-F260080C2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4800" dirty="0"/>
              <a:t>La culture, </a:t>
            </a:r>
            <a:br>
              <a:rPr lang="fr-CA" sz="4800" dirty="0"/>
            </a:br>
            <a:r>
              <a:rPr lang="fr-CA" sz="4800" dirty="0"/>
              <a:t>au cœur de </a:t>
            </a:r>
            <a:br>
              <a:rPr lang="fr-CA" sz="4800" dirty="0"/>
            </a:br>
            <a:r>
              <a:rPr lang="fr-CA" sz="4800" dirty="0"/>
              <a:t>l’identité québécoise</a:t>
            </a:r>
            <a:endParaRPr lang="fr-FR" sz="48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AC665-4C16-AC44-89BF-7E7B3FBB75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0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7F776-6096-5747-9EBA-8DAAD255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 L’ART PARTOUT, PARTOUT!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46B034-3C1D-6A4E-A879-9AAD9459E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10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83600B-6DC5-EE48-8515-4BAF819FEF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dirty="0"/>
              <a:t>On trouve au Québec près de 400 musées et plus de 4 000 œuvres d’art public issues de la politique d’intégration des arts à l’architecture. </a:t>
            </a:r>
          </a:p>
          <a:p>
            <a:pPr lvl="1"/>
            <a:r>
              <a:rPr lang="fr-CA" dirty="0"/>
              <a:t>Geneviève Cadieux, BGL et Dan Brault ont réalisé des œuvres exceptionnelles dans le cadre de cette politique.</a:t>
            </a:r>
          </a:p>
          <a:p>
            <a:pPr marL="0" indent="0">
              <a:buNone/>
            </a:pPr>
            <a:r>
              <a:rPr lang="fr-CA" dirty="0"/>
              <a:t>Que ce soit en arts visuels ou en arts numériques, les artistes québécois rayonnent au Québec comme sur la scène internationale.</a:t>
            </a:r>
          </a:p>
          <a:p>
            <a:pPr lvl="1"/>
            <a:r>
              <a:rPr lang="fr-CA" dirty="0"/>
              <a:t>Marc Séguin et Nadia </a:t>
            </a:r>
            <a:r>
              <a:rPr lang="fr-CA" dirty="0" err="1"/>
              <a:t>Myre</a:t>
            </a:r>
            <a:r>
              <a:rPr lang="fr-CA" dirty="0"/>
              <a:t>, par exemple, sont des artistes visuels québécois reconnus dans le monde.</a:t>
            </a:r>
          </a:p>
          <a:p>
            <a:pPr lvl="1"/>
            <a:r>
              <a:rPr lang="fr-CA" dirty="0"/>
              <a:t>Les expériences immersives signées Moment </a:t>
            </a:r>
            <a:r>
              <a:rPr lang="fr-CA" dirty="0" err="1"/>
              <a:t>Factory</a:t>
            </a:r>
            <a:r>
              <a:rPr lang="fr-CA" dirty="0"/>
              <a:t>, Félix et Paul ou encore </a:t>
            </a:r>
            <a:br>
              <a:rPr lang="fr-CA" dirty="0"/>
            </a:br>
            <a:r>
              <a:rPr lang="fr-CA" dirty="0"/>
              <a:t>Ex Machina offrent un divertissement unique.</a:t>
            </a:r>
          </a:p>
        </p:txBody>
      </p:sp>
    </p:spTree>
    <p:extLst>
      <p:ext uri="{BB962C8B-B14F-4D97-AF65-F5344CB8AC3E}">
        <p14:creationId xmlns:p14="http://schemas.microsoft.com/office/powerpoint/2010/main" val="73916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4E837-6ED4-3644-87C2-68F09C8D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C88E098-F1E7-5641-96BF-E93A6BFFCC04}"/>
              </a:ext>
            </a:extLst>
          </p:cNvPr>
          <p:cNvSpPr txBox="1"/>
          <p:nvPr/>
        </p:nvSpPr>
        <p:spPr>
          <a:xfrm>
            <a:off x="9743090" y="4469214"/>
            <a:ext cx="2448910" cy="21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Laura Nickel</a:t>
            </a:r>
          </a:p>
        </p:txBody>
      </p:sp>
    </p:spTree>
    <p:extLst>
      <p:ext uri="{BB962C8B-B14F-4D97-AF65-F5344CB8AC3E}">
        <p14:creationId xmlns:p14="http://schemas.microsoft.com/office/powerpoint/2010/main" val="250762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7E908-EBF1-764E-8EF1-E2D0A8F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CINÉMA QUÉBÉCOIS SOUS LES PROJECTEURS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A9E492-E07F-3648-B21E-4BF94E8AC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12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3336FC-9DBA-2545-9EA7-EF7CEFB1CC0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5" y="1449388"/>
            <a:ext cx="6415754" cy="4213475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r-CA" sz="2600" dirty="0">
                <a:solidFill>
                  <a:schemeClr val="tx1"/>
                </a:solidFill>
              </a:rPr>
              <a:t>Le cinéma québécois se démarque, </a:t>
            </a:r>
            <a:br>
              <a:rPr lang="fr-CA" sz="2600" dirty="0">
                <a:solidFill>
                  <a:schemeClr val="tx1"/>
                </a:solidFill>
              </a:rPr>
            </a:br>
            <a:r>
              <a:rPr lang="fr-CA" sz="2600" dirty="0">
                <a:solidFill>
                  <a:schemeClr val="tx1"/>
                </a:solidFill>
              </a:rPr>
              <a:t>propulsé par des signatures uniques </a:t>
            </a:r>
            <a:br>
              <a:rPr lang="fr-CA" sz="2600" dirty="0">
                <a:solidFill>
                  <a:schemeClr val="tx1"/>
                </a:solidFill>
              </a:rPr>
            </a:br>
            <a:r>
              <a:rPr lang="fr-CA" sz="2600" dirty="0">
                <a:solidFill>
                  <a:schemeClr val="tx1"/>
                </a:solidFill>
              </a:rPr>
              <a:t>de cinéastes récompensés.</a:t>
            </a:r>
          </a:p>
          <a:p>
            <a:pPr lvl="1"/>
            <a:r>
              <a:rPr lang="fr-CA" sz="2200" dirty="0"/>
              <a:t>Denys Arcand</a:t>
            </a:r>
          </a:p>
          <a:p>
            <a:pPr lvl="1"/>
            <a:r>
              <a:rPr lang="fr-CA" sz="2200" dirty="0"/>
              <a:t>Louise Archambault </a:t>
            </a:r>
          </a:p>
          <a:p>
            <a:pPr lvl="1"/>
            <a:r>
              <a:rPr lang="fr-CA" sz="2200" dirty="0"/>
              <a:t>Anaïs Barbeau-Lavalette</a:t>
            </a:r>
          </a:p>
          <a:p>
            <a:pPr lvl="1"/>
            <a:r>
              <a:rPr lang="fr-CA" sz="2200" dirty="0"/>
              <a:t>Xavier Dolan </a:t>
            </a:r>
          </a:p>
          <a:p>
            <a:pPr lvl="1"/>
            <a:r>
              <a:rPr lang="fr-CA" sz="2200" dirty="0"/>
              <a:t>Jean-Marc Vallée</a:t>
            </a:r>
          </a:p>
          <a:p>
            <a:pPr lvl="1"/>
            <a:r>
              <a:rPr lang="fr-CA" sz="2200" dirty="0"/>
              <a:t>Micheline </a:t>
            </a:r>
            <a:r>
              <a:rPr lang="fr-CA" sz="2200" dirty="0" err="1"/>
              <a:t>Lanctôt</a:t>
            </a:r>
            <a:endParaRPr lang="fr-CA" sz="2200" dirty="0"/>
          </a:p>
          <a:p>
            <a:pPr lvl="1"/>
            <a:r>
              <a:rPr lang="fr-CA" sz="2200" dirty="0"/>
              <a:t>Denis Villeneuve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5C9BD5-65CD-8943-B5A8-01F1E4963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2"/>
          <a:stretch/>
        </p:blipFill>
        <p:spPr>
          <a:xfrm>
            <a:off x="8690183" y="1462143"/>
            <a:ext cx="3501818" cy="4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7006-5B63-9947-B994-1A17E15A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FAIRE PROFITER LE CINÉMA DU SAVOIR-FAIRE </a:t>
            </a:r>
            <a:br>
              <a:rPr lang="fr-CA" dirty="0"/>
            </a:br>
            <a:r>
              <a:rPr lang="fr-CA" dirty="0"/>
              <a:t>ET DES AVANTAGES DU QUÉBEC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451697-BEB1-5D49-8439-DE838E52D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13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5FD38-2799-0B4B-B7B0-4A6F29063C3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61950" lvl="1" indent="-355600">
              <a:spcAft>
                <a:spcPts val="1600"/>
              </a:spcAft>
            </a:pPr>
            <a:r>
              <a:rPr lang="fr-CA" dirty="0">
                <a:solidFill>
                  <a:srgbClr val="003DA5"/>
                </a:solidFill>
              </a:rPr>
              <a:t>De magnifiques </a:t>
            </a:r>
            <a:r>
              <a:rPr lang="fr-CA" dirty="0">
                <a:solidFill>
                  <a:schemeClr val="tx1"/>
                </a:solidFill>
              </a:rPr>
              <a:t>lieux de tournage extérieurs qui évoquent l’Amérique actuelle ou la vieille Europe et offrent des espaces aussi bien naturels qu’urbains.</a:t>
            </a:r>
          </a:p>
          <a:p>
            <a:pPr marL="361950" lvl="1" indent="-355600">
              <a:spcAft>
                <a:spcPts val="1600"/>
              </a:spcAft>
            </a:pPr>
            <a:r>
              <a:rPr lang="fr-CA" dirty="0">
                <a:solidFill>
                  <a:schemeClr val="tx1"/>
                </a:solidFill>
              </a:rPr>
              <a:t>Crédit d’impôt remboursable pour les tournages de productions étrangères et les services techniques tels que l’animation et les effets spéciaux.</a:t>
            </a:r>
          </a:p>
          <a:p>
            <a:pPr marL="361950" lvl="1" indent="-355600">
              <a:spcAft>
                <a:spcPts val="1600"/>
              </a:spcAft>
            </a:pPr>
            <a:r>
              <a:rPr lang="fr-CA" dirty="0">
                <a:solidFill>
                  <a:srgbClr val="003DA5"/>
                </a:solidFill>
              </a:rPr>
              <a:t>De multiples possibilités de coproduction avec des entreprises québécoises.</a:t>
            </a:r>
          </a:p>
          <a:p>
            <a:pPr marL="361950" lvl="1" indent="-355600">
              <a:spcAft>
                <a:spcPts val="1600"/>
              </a:spcAft>
            </a:pPr>
            <a:r>
              <a:rPr lang="fr-CA" dirty="0">
                <a:solidFill>
                  <a:srgbClr val="003DA5"/>
                </a:solidFill>
              </a:rPr>
              <a:t>De nombreux échanges internationaux à réaliser, notamment dans le cadre de résidences de création et de classes de maître.</a:t>
            </a:r>
          </a:p>
        </p:txBody>
      </p:sp>
    </p:spTree>
    <p:extLst>
      <p:ext uri="{BB962C8B-B14F-4D97-AF65-F5344CB8AC3E}">
        <p14:creationId xmlns:p14="http://schemas.microsoft.com/office/powerpoint/2010/main" val="185051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La créativité québécoise brille partout dans le monde.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32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0DEDD-C2BB-F542-AB79-154D598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CULTURE QUÉBÉCOISE : </a:t>
            </a:r>
            <a:br>
              <a:rPr lang="fr-CA" dirty="0"/>
            </a:br>
            <a:r>
              <a:rPr lang="fr-CA" dirty="0"/>
              <a:t>ENRACINÉE ET TOURNÉE VERS L’AVENIR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A3D73F-911F-E248-91D2-7D44746C2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15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48089D-27EC-244B-80C7-84FD09943DE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CA" sz="2600" dirty="0"/>
              <a:t>Accessible à un public toujours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CA" sz="2600" dirty="0"/>
              <a:t>plus vaste grâce au numérique</a:t>
            </a:r>
          </a:p>
          <a:p>
            <a:pPr marL="0" indent="0">
              <a:spcAft>
                <a:spcPts val="0"/>
              </a:spcAft>
              <a:buNone/>
            </a:pPr>
            <a:endParaRPr lang="fr-CA" dirty="0"/>
          </a:p>
          <a:p>
            <a:pPr marL="0" indent="0">
              <a:spcAft>
                <a:spcPts val="0"/>
              </a:spcAft>
              <a:buNone/>
            </a:pPr>
            <a:r>
              <a:rPr lang="fr-CA" sz="2200" dirty="0">
                <a:solidFill>
                  <a:srgbClr val="000000"/>
                </a:solidFill>
              </a:rPr>
              <a:t>En 2020, le Québec a convenu avec la France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CA" sz="2200" dirty="0">
                <a:solidFill>
                  <a:srgbClr val="000000"/>
                </a:solidFill>
              </a:rPr>
              <a:t>d’une </a:t>
            </a:r>
            <a:r>
              <a:rPr lang="fr-CA" sz="2200" b="1" dirty="0">
                <a:solidFill>
                  <a:srgbClr val="000000"/>
                </a:solidFill>
              </a:rPr>
              <a:t>stratégie commune afin de favoriser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CA" sz="2200" b="1" dirty="0">
                <a:solidFill>
                  <a:srgbClr val="000000"/>
                </a:solidFill>
              </a:rPr>
              <a:t>la </a:t>
            </a:r>
            <a:r>
              <a:rPr lang="fr-CA" sz="2200" b="1" dirty="0" err="1">
                <a:solidFill>
                  <a:srgbClr val="000000"/>
                </a:solidFill>
              </a:rPr>
              <a:t>découvrabilité</a:t>
            </a:r>
            <a:r>
              <a:rPr lang="fr-CA" sz="2200" dirty="0">
                <a:solidFill>
                  <a:srgbClr val="000000"/>
                </a:solidFill>
              </a:rPr>
              <a:t> </a:t>
            </a:r>
            <a:r>
              <a:rPr lang="fr-CA" sz="2200" b="1" dirty="0">
                <a:solidFill>
                  <a:srgbClr val="000000"/>
                </a:solidFill>
              </a:rPr>
              <a:t>de nos contenus culturels</a:t>
            </a:r>
            <a:endParaRPr lang="fr-CA" sz="2200" dirty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r-CA" sz="2200" dirty="0">
                <a:solidFill>
                  <a:srgbClr val="000000"/>
                </a:solidFill>
              </a:rPr>
              <a:t>sur les différents marchés numériques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CA" sz="2200" dirty="0">
                <a:solidFill>
                  <a:srgbClr val="000000"/>
                </a:solidFill>
              </a:rPr>
              <a:t>(au Québec, en France et à l’international).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4" y="2628861"/>
            <a:ext cx="469648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451946-D02D-4346-A2BF-9AA4108E4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16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45B86-27B3-0640-91C9-40BBD28E21D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47249" cy="3860549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r-CA" sz="3000" dirty="0">
                <a:solidFill>
                  <a:schemeClr val="tx1"/>
                </a:solidFill>
              </a:rPr>
              <a:t>La culture québécoise </a:t>
            </a:r>
            <a:r>
              <a:rPr lang="fr-CA" sz="3000" dirty="0"/>
              <a:t>est rassembleuse, distinctive et attrayante.</a:t>
            </a:r>
          </a:p>
          <a:p>
            <a:pPr>
              <a:spcAft>
                <a:spcPts val="1600"/>
              </a:spcAft>
            </a:pPr>
            <a:endParaRPr lang="fr-CA" dirty="0"/>
          </a:p>
          <a:p>
            <a:pPr marL="0" indent="0">
              <a:spcAft>
                <a:spcPts val="1600"/>
              </a:spcAft>
              <a:buNone/>
            </a:pPr>
            <a:r>
              <a:rPr lang="fr-CA" sz="3600" b="1" dirty="0"/>
              <a:t>Allez à sa rencontre, </a:t>
            </a:r>
            <a:br>
              <a:rPr lang="fr-CA" sz="3600" b="1" dirty="0"/>
            </a:br>
            <a:r>
              <a:rPr lang="fr-CA" sz="3600" b="1" dirty="0"/>
              <a:t>en présence ou en virtuel, </a:t>
            </a:r>
            <a:br>
              <a:rPr lang="fr-CA" sz="3600" b="1" dirty="0"/>
            </a:br>
            <a:r>
              <a:rPr lang="fr-CA" sz="3600" b="1" dirty="0"/>
              <a:t>et laissez-vous surprendre!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BC579-49EB-BB46-BEBB-61309A5A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591EE-EEF3-7546-9B36-CE5CA4EA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r="12839"/>
          <a:stretch/>
        </p:blipFill>
        <p:spPr>
          <a:xfrm>
            <a:off x="8690183" y="1462143"/>
            <a:ext cx="3501817" cy="42061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B03114-2192-6D46-9224-1E36B88623DC}"/>
              </a:ext>
            </a:extLst>
          </p:cNvPr>
          <p:cNvSpPr txBox="1"/>
          <p:nvPr/>
        </p:nvSpPr>
        <p:spPr>
          <a:xfrm>
            <a:off x="8674005" y="5374338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Montréal en lumières</a:t>
            </a:r>
            <a:endParaRPr lang="fr-CA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2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9FE147-F7D5-A24D-9A81-41080E92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36048"/>
            <a:ext cx="6412548" cy="1016072"/>
          </a:xfrm>
        </p:spPr>
        <p:txBody>
          <a:bodyPr/>
          <a:lstStyle/>
          <a:p>
            <a:r>
              <a:rPr lang="fr-FR" dirty="0"/>
              <a:t>Merci!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469FCF34-7046-6056-B546-8878B4DB1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F0B6022-C8AB-742F-8698-F612F08E2745}"/>
              </a:ext>
            </a:extLst>
          </p:cNvPr>
          <p:cNvSpPr txBox="1">
            <a:spLocks/>
          </p:cNvSpPr>
          <p:nvPr/>
        </p:nvSpPr>
        <p:spPr>
          <a:xfrm>
            <a:off x="645986" y="3207803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0" u="none" strike="noStrike" kern="1200" baseline="0" dirty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432D36A-93C7-E56A-DE03-124828076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177" y="3589198"/>
            <a:ext cx="403900" cy="403900"/>
          </a:xfrm>
          <a:prstGeom prst="rect">
            <a:avLst/>
          </a:prstGeom>
        </p:spPr>
      </p:pic>
      <p:pic>
        <p:nvPicPr>
          <p:cNvPr id="5" name="Graphique 5">
            <a:extLst>
              <a:ext uri="{FF2B5EF4-FFF2-40B4-BE49-F238E27FC236}">
                <a16:creationId xmlns:a16="http://schemas.microsoft.com/office/drawing/2014/main" id="{19148CB1-0A5C-CDB9-2559-DB0098CE3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676" y="3589548"/>
            <a:ext cx="403200" cy="403200"/>
          </a:xfrm>
          <a:prstGeom prst="rect">
            <a:avLst/>
          </a:prstGeom>
        </p:spPr>
      </p:pic>
      <p:pic>
        <p:nvPicPr>
          <p:cNvPr id="6" name="Graphique 6">
            <a:extLst>
              <a:ext uri="{FF2B5EF4-FFF2-40B4-BE49-F238E27FC236}">
                <a16:creationId xmlns:a16="http://schemas.microsoft.com/office/drawing/2014/main" id="{0A1FF939-FC91-D90D-C198-AC1757699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475" y="3589548"/>
            <a:ext cx="403200" cy="403200"/>
          </a:xfrm>
          <a:prstGeom prst="rect">
            <a:avLst/>
          </a:prstGeom>
        </p:spPr>
      </p:pic>
      <p:pic>
        <p:nvPicPr>
          <p:cNvPr id="7" name="Graphique 7">
            <a:extLst>
              <a:ext uri="{FF2B5EF4-FFF2-40B4-BE49-F238E27FC236}">
                <a16:creationId xmlns:a16="http://schemas.microsoft.com/office/drawing/2014/main" id="{891210FA-109C-60A1-CE11-B87C58E2F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5274" y="3589548"/>
            <a:ext cx="403200" cy="403200"/>
          </a:xfrm>
          <a:prstGeom prst="rect">
            <a:avLst/>
          </a:prstGeom>
        </p:spPr>
      </p:pic>
      <p:pic>
        <p:nvPicPr>
          <p:cNvPr id="8" name="Graphique 8">
            <a:extLst>
              <a:ext uri="{FF2B5EF4-FFF2-40B4-BE49-F238E27FC236}">
                <a16:creationId xmlns:a16="http://schemas.microsoft.com/office/drawing/2014/main" id="{85A38002-6DA3-464D-1935-6405B27877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7073" y="3589548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fr-CA" dirty="0"/>
              <a:t>La culture fait partie</a:t>
            </a:r>
          </a:p>
          <a:p>
            <a:pPr>
              <a:spcAft>
                <a:spcPts val="1600"/>
              </a:spcAft>
            </a:pPr>
            <a:r>
              <a:rPr lang="fr-CA" dirty="0"/>
              <a:t>de l’ADN des Québécoises</a:t>
            </a:r>
          </a:p>
          <a:p>
            <a:pPr>
              <a:spcAft>
                <a:spcPts val="1600"/>
              </a:spcAft>
            </a:pPr>
            <a:r>
              <a:rPr lang="fr-CA" dirty="0"/>
              <a:t>et des Québécois.</a:t>
            </a:r>
          </a:p>
        </p:txBody>
      </p:sp>
    </p:spTree>
    <p:extLst>
      <p:ext uri="{BB962C8B-B14F-4D97-AF65-F5344CB8AC3E}">
        <p14:creationId xmlns:p14="http://schemas.microsoft.com/office/powerpoint/2010/main" val="124232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FE61CD-16EF-8743-A22F-F3380103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LE QUÉBEC : </a:t>
            </a:r>
            <a:br>
              <a:rPr lang="fr-CA" dirty="0"/>
            </a:br>
            <a:r>
              <a:rPr lang="fr-CA" dirty="0"/>
              <a:t>UN TERREAU FERTILE POUR LA CRÉATIVITÉ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EC226D-599C-EC4B-B87E-7E20004A4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05705E6-6A1B-7C40-AC64-52167C20722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3" y="1449388"/>
            <a:ext cx="7656511" cy="4211637"/>
          </a:xfrm>
        </p:spPr>
        <p:txBody>
          <a:bodyPr lIns="90000"/>
          <a:lstStyle/>
          <a:p>
            <a:pPr marL="0" indent="0">
              <a:spcAft>
                <a:spcPts val="1600"/>
              </a:spcAft>
              <a:buNone/>
            </a:pPr>
            <a:r>
              <a:rPr lang="fr-CA" sz="2600" dirty="0"/>
              <a:t>Au Québec, on cultive l’innovation et la créativité sur tout le territoire!</a:t>
            </a:r>
          </a:p>
          <a:p>
            <a:pPr lvl="1">
              <a:spcAft>
                <a:spcPts val="1600"/>
              </a:spcAft>
            </a:pPr>
            <a:r>
              <a:rPr lang="fr-CA" sz="2200" dirty="0"/>
              <a:t>Montréal, métropole culturelle, ville de créativité numérique et d’espaces publics animés</a:t>
            </a:r>
          </a:p>
          <a:p>
            <a:pPr lvl="1">
              <a:spcAft>
                <a:spcPts val="1600"/>
              </a:spcAft>
            </a:pPr>
            <a:r>
              <a:rPr lang="fr-CA" sz="2200" dirty="0"/>
              <a:t>Québec, ville du patrimoine mondial et de littérature</a:t>
            </a:r>
          </a:p>
          <a:p>
            <a:pPr lvl="1">
              <a:spcAft>
                <a:spcPts val="1600"/>
              </a:spcAft>
            </a:pPr>
            <a:r>
              <a:rPr lang="fr-CA" sz="2200" dirty="0"/>
              <a:t>Des régions pleines de vitalité sur les plans artistique et culturel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324065-1493-4E43-A57A-13B9B2B6F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5" r="24085"/>
          <a:stretch/>
        </p:blipFill>
        <p:spPr>
          <a:xfrm>
            <a:off x="8686800" y="1445425"/>
            <a:ext cx="3514344" cy="4237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822DF1-0595-9C48-9352-75214B721480}"/>
              </a:ext>
            </a:extLst>
          </p:cNvPr>
          <p:cNvSpPr txBox="1"/>
          <p:nvPr/>
        </p:nvSpPr>
        <p:spPr>
          <a:xfrm>
            <a:off x="8693834" y="5320552"/>
            <a:ext cx="3498166" cy="35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Forêt urbaine</a:t>
            </a:r>
            <a:b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Tourisme Montréal /  </a:t>
            </a:r>
            <a:r>
              <a:rPr lang="fr-CA" sz="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McCord</a:t>
            </a: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28391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E648-9006-9F42-B3A7-AFACEF27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QUÉBÉCOISES ET LES QUÉBÉCOIS : </a:t>
            </a:r>
            <a:br>
              <a:rPr lang="fr-CA" dirty="0"/>
            </a:br>
            <a:r>
              <a:rPr lang="fr-CA" dirty="0"/>
              <a:t>DES FESTIVALIERS ASSIDUS… ET INFATIGABLES! 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7BFD5D-E0A0-CF4A-B1AA-CA2C85871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4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14F8FD-8E49-2647-AD31-BFEAEDD6B9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11053762" cy="421163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fr-CA" sz="2600" dirty="0"/>
              <a:t>Le Québec, c’est plus de 400 événements culturels et festivals*, </a:t>
            </a:r>
            <a:br>
              <a:rPr lang="fr-CA" sz="2600" dirty="0"/>
            </a:br>
            <a:r>
              <a:rPr lang="fr-CA" sz="2600" dirty="0"/>
              <a:t>dont plusieurs d’envergure internationale et de renommée mondiale.</a:t>
            </a:r>
          </a:p>
          <a:p>
            <a:pPr lvl="1"/>
            <a:r>
              <a:rPr lang="fr-CA" sz="2200" dirty="0"/>
              <a:t>Festival international de jazz de Montréal</a:t>
            </a:r>
          </a:p>
          <a:p>
            <a:pPr lvl="1"/>
            <a:r>
              <a:rPr lang="fr-CA" sz="2200" dirty="0"/>
              <a:t>Festival d’été de Québec</a:t>
            </a:r>
          </a:p>
          <a:p>
            <a:pPr lvl="1"/>
            <a:r>
              <a:rPr lang="fr-CA" sz="2200" dirty="0"/>
              <a:t>Carrefour international de théâtre</a:t>
            </a:r>
          </a:p>
          <a:p>
            <a:pPr lvl="1"/>
            <a:r>
              <a:rPr lang="fr-CA" sz="2200" dirty="0"/>
              <a:t>Festival Montréal complètement cirque</a:t>
            </a:r>
          </a:p>
          <a:p>
            <a:pPr marL="457200" lvl="1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2600" dirty="0"/>
              <a:t>Une foule de concerts et de spectacles y sont présentés, en virtuel, </a:t>
            </a:r>
            <a:br>
              <a:rPr lang="fr-CA" sz="2600" dirty="0"/>
            </a:br>
            <a:r>
              <a:rPr lang="fr-CA" sz="2600" dirty="0"/>
              <a:t>en salle ou en plein air, en été comme en hiver!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025ED01-2F66-E84D-87E2-51E11CBAF8D7}"/>
              </a:ext>
            </a:extLst>
          </p:cNvPr>
          <p:cNvSpPr txBox="1">
            <a:spLocks/>
          </p:cNvSpPr>
          <p:nvPr/>
        </p:nvSpPr>
        <p:spPr>
          <a:xfrm>
            <a:off x="658813" y="5197637"/>
            <a:ext cx="6776129" cy="517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2" indent="0">
              <a:buNone/>
            </a:pPr>
            <a:r>
              <a:rPr lang="fr-CA" sz="1500" dirty="0"/>
              <a:t>* Les lieux culturels accessibles sont soumis aux règles sanitaires en vigueur.  </a:t>
            </a:r>
          </a:p>
        </p:txBody>
      </p:sp>
    </p:spTree>
    <p:extLst>
      <p:ext uri="{BB962C8B-B14F-4D97-AF65-F5344CB8AC3E}">
        <p14:creationId xmlns:p14="http://schemas.microsoft.com/office/powerpoint/2010/main" val="193949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fr-CA" dirty="0"/>
              <a:t>Les Québécoises </a:t>
            </a:r>
            <a:br>
              <a:rPr lang="fr-CA" dirty="0"/>
            </a:br>
            <a:r>
              <a:rPr lang="fr-CA" dirty="0"/>
              <a:t>et les Québécois sont </a:t>
            </a:r>
            <a:br>
              <a:rPr lang="fr-CA" dirty="0"/>
            </a:br>
            <a:r>
              <a:rPr lang="fr-CA" dirty="0"/>
              <a:t>fiers de leur culture.</a:t>
            </a:r>
          </a:p>
          <a:p>
            <a:pPr>
              <a:spcAft>
                <a:spcPts val="1600"/>
              </a:spcAft>
            </a:pPr>
            <a:r>
              <a:rPr lang="fr-CA" dirty="0"/>
              <a:t>Parce qu’elle est unique, audacieuse et dynamique.</a:t>
            </a:r>
          </a:p>
        </p:txBody>
      </p:sp>
    </p:spTree>
    <p:extLst>
      <p:ext uri="{BB962C8B-B14F-4D97-AF65-F5344CB8AC3E}">
        <p14:creationId xmlns:p14="http://schemas.microsoft.com/office/powerpoint/2010/main" val="209540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8FC59-8540-8147-969C-596363A7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QUÉBEC : </a:t>
            </a:r>
            <a:br>
              <a:rPr lang="fr-CA" dirty="0"/>
            </a:br>
            <a:r>
              <a:rPr lang="fr-CA" dirty="0"/>
              <a:t>UNE VÉRITABLE PÉPINIÈRE DE TALENTS MUSICAUX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34C97-4B02-4148-A510-372B1E8C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26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sz="3700" dirty="0"/>
              <a:t>Le Québec compte nombre de musiciennes et musiciens, de tous les genres musicaux : du classique à l’électronique, en passant par le folk, </a:t>
            </a:r>
            <a:br>
              <a:rPr lang="fr-CA" sz="3700" dirty="0"/>
            </a:br>
            <a:r>
              <a:rPr lang="fr-CA" sz="3700" dirty="0"/>
              <a:t>la pop, le rock et bien d’autres encore!</a:t>
            </a:r>
          </a:p>
          <a:p>
            <a:pPr marL="0" indent="0">
              <a:buNone/>
            </a:pPr>
            <a:endParaRPr lang="fr-CA" sz="3100" dirty="0"/>
          </a:p>
          <a:p>
            <a:pPr marL="0" indent="0">
              <a:buNone/>
            </a:pPr>
            <a:r>
              <a:rPr lang="fr-CA" sz="3300" dirty="0"/>
              <a:t>Des artistes du Québec reconnus partout dans le monde…</a:t>
            </a:r>
          </a:p>
          <a:p>
            <a:pPr lvl="1"/>
            <a:r>
              <a:rPr lang="fr-CA" sz="2900" dirty="0"/>
              <a:t>Céline Dion</a:t>
            </a:r>
          </a:p>
          <a:p>
            <a:pPr lvl="1"/>
            <a:r>
              <a:rPr lang="fr-CA" sz="2900" dirty="0"/>
              <a:t>Leonard Cohen</a:t>
            </a:r>
          </a:p>
          <a:p>
            <a:pPr lvl="1"/>
            <a:r>
              <a:rPr lang="fr-CA" sz="2900" dirty="0"/>
              <a:t>Yannick </a:t>
            </a:r>
            <a:r>
              <a:rPr lang="fr-CA" sz="2900" dirty="0" err="1"/>
              <a:t>Nézet</a:t>
            </a:r>
            <a:r>
              <a:rPr lang="fr-CA" sz="2900" dirty="0"/>
              <a:t>-Séguin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sz="3300" dirty="0"/>
              <a:t>… et une relève musicale talentueuse et ambitieuse</a:t>
            </a:r>
          </a:p>
          <a:p>
            <a:pPr lvl="1"/>
            <a:r>
              <a:rPr lang="fr-CA" sz="2900" dirty="0"/>
              <a:t>Les Louanges</a:t>
            </a:r>
          </a:p>
          <a:p>
            <a:pPr lvl="1"/>
            <a:r>
              <a:rPr lang="fr-CA" sz="2900" dirty="0" err="1"/>
              <a:t>Kaytranada</a:t>
            </a:r>
            <a:r>
              <a:rPr lang="fr-CA" sz="2900" dirty="0"/>
              <a:t> </a:t>
            </a:r>
          </a:p>
          <a:p>
            <a:pPr lvl="1"/>
            <a:r>
              <a:rPr lang="fr-CA" sz="2900" dirty="0"/>
              <a:t>Charlotte Cardin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F758E9-15EE-A842-8895-E8BAB0E6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D24E-7BCA-4CBC-BFEC-19982EA3C8A0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1EC908-A0C3-0F47-8189-8B0FA97B1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10986"/>
          <a:stretch/>
        </p:blipFill>
        <p:spPr>
          <a:xfrm>
            <a:off x="8687009" y="2533978"/>
            <a:ext cx="3504991" cy="31280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C1635F-A561-AA48-8043-E9060D61C02D}"/>
              </a:ext>
            </a:extLst>
          </p:cNvPr>
          <p:cNvSpPr txBox="1"/>
          <p:nvPr/>
        </p:nvSpPr>
        <p:spPr>
          <a:xfrm>
            <a:off x="8674005" y="5372525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Orchestre symphonique de Montréal</a:t>
            </a:r>
            <a:endParaRPr lang="fr-CA" sz="9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9D04C-90D3-CC4D-A7CE-1A7A8422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CB433-C8BA-AC40-8C55-501A674C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883430"/>
            <a:ext cx="10226700" cy="757372"/>
          </a:xfrm>
        </p:spPr>
        <p:txBody>
          <a:bodyPr>
            <a:noAutofit/>
          </a:bodyPr>
          <a:lstStyle/>
          <a:p>
            <a:r>
              <a:rPr lang="fr-CA" dirty="0"/>
              <a:t>SPECTACLES DE CIRQUE, D’HUMOUR, DE DANSE </a:t>
            </a:r>
            <a:br>
              <a:rPr lang="fr-CA" dirty="0"/>
            </a:br>
            <a:r>
              <a:rPr lang="fr-CA" dirty="0"/>
              <a:t>OU DE THÉÂTRE, VOILÀ AUTANT D’OCCASIONS </a:t>
            </a:r>
            <a:br>
              <a:rPr lang="fr-CA" dirty="0"/>
            </a:br>
            <a:r>
              <a:rPr lang="fr-CA" dirty="0"/>
              <a:t>DE VIVRE TOUTE UNE GAMME D’ÉMOTIONS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BA83B8-AC09-CA44-AD97-078065190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8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8EA3E-04BD-B442-AC3C-F22C2CC038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2071396"/>
            <a:ext cx="11053762" cy="3209731"/>
          </a:xfrm>
        </p:spPr>
        <p:txBody>
          <a:bodyPr>
            <a:normAutofit/>
          </a:bodyPr>
          <a:lstStyle/>
          <a:p>
            <a:pPr marL="349250" lvl="1" indent="-342900">
              <a:spcAft>
                <a:spcPts val="1600"/>
              </a:spcAft>
            </a:pPr>
            <a:r>
              <a:rPr lang="fr-CA" sz="2500" dirty="0">
                <a:solidFill>
                  <a:schemeClr val="tx1"/>
                </a:solidFill>
              </a:rPr>
              <a:t>Restez bouche bée devant les prouesses des acrobates du Cirque </a:t>
            </a:r>
            <a:r>
              <a:rPr lang="fr-CA" sz="2500" dirty="0" err="1">
                <a:solidFill>
                  <a:schemeClr val="tx1"/>
                </a:solidFill>
              </a:rPr>
              <a:t>Éloize</a:t>
            </a:r>
            <a:endParaRPr lang="fr-CA" sz="2500" dirty="0">
              <a:solidFill>
                <a:schemeClr val="tx1"/>
              </a:solidFill>
            </a:endParaRPr>
          </a:p>
          <a:p>
            <a:pPr marL="349250" lvl="1" indent="-342900">
              <a:spcAft>
                <a:spcPts val="1600"/>
              </a:spcAft>
            </a:pPr>
            <a:r>
              <a:rPr lang="fr-CA" sz="2500" dirty="0">
                <a:solidFill>
                  <a:schemeClr val="tx1"/>
                </a:solidFill>
              </a:rPr>
              <a:t>Laissez-vous transporter par l’ingéniosité théâtrale de Robert Lepage</a:t>
            </a:r>
          </a:p>
          <a:p>
            <a:pPr marL="349250" lvl="1" indent="-342900">
              <a:spcAft>
                <a:spcPts val="1600"/>
              </a:spcAft>
            </a:pPr>
            <a:r>
              <a:rPr lang="fr-CA" sz="2500" dirty="0">
                <a:solidFill>
                  <a:schemeClr val="tx1"/>
                </a:solidFill>
              </a:rPr>
              <a:t>Laissez-vous habiter par les chorégraphies novatrices de la compagnie Marie Chouinard</a:t>
            </a:r>
          </a:p>
        </p:txBody>
      </p:sp>
    </p:spTree>
    <p:extLst>
      <p:ext uri="{BB962C8B-B14F-4D97-AF65-F5344CB8AC3E}">
        <p14:creationId xmlns:p14="http://schemas.microsoft.com/office/powerpoint/2010/main" val="16917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EBB32-ECA6-264F-A2C5-7AC4D01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LITTÉRATURE QUÉBÉCOISE :</a:t>
            </a:r>
            <a:br>
              <a:rPr lang="fr-CA" dirty="0"/>
            </a:br>
            <a:r>
              <a:rPr lang="fr-CA" dirty="0"/>
              <a:t>ORIGINALE, RICHE ET DIVERSIFIÉE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75D121-8FEC-2246-8BA9-C53AA47E5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9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FE5EE2-F398-CB42-B876-6E35A5D676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53666" cy="4211637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fr-CA" sz="2600" dirty="0"/>
              <a:t>Elle regorge d’autrices, d’auteurs, d’illustratrices </a:t>
            </a:r>
            <a:br>
              <a:rPr lang="fr-CA" sz="2600" dirty="0"/>
            </a:br>
            <a:r>
              <a:rPr lang="fr-CA" sz="2600" dirty="0"/>
              <a:t>et d’illustrateurs inspirés et inspirants.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Dany Laferrière, membre de l’Académie française 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Dominique Fortier, prix Renaudot, essai 2020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Michel Jean, Prix littéraire France-Québec 2020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Naomi Fontaine, Prix littéraire des collégiens 2020</a:t>
            </a:r>
          </a:p>
          <a:p>
            <a:pPr lvl="1">
              <a:spcAft>
                <a:spcPts val="1000"/>
              </a:spcAft>
            </a:pPr>
            <a:r>
              <a:rPr lang="fr-CA" sz="2200" dirty="0"/>
              <a:t>Michel </a:t>
            </a:r>
            <a:r>
              <a:rPr lang="fr-CA" sz="2200" dirty="0" err="1"/>
              <a:t>Rabagliati</a:t>
            </a:r>
            <a:r>
              <a:rPr lang="fr-CA" sz="2200" dirty="0"/>
              <a:t>, Prix de la série du Festival d’Angoulême 2021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B81B5D-D115-0645-AEB5-CAED0D33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t="29543" r="33424"/>
          <a:stretch/>
        </p:blipFill>
        <p:spPr>
          <a:xfrm>
            <a:off x="8686801" y="1445424"/>
            <a:ext cx="3519488" cy="4215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AB992D-3A0D-FE49-880F-FF4FFC2EEB52}"/>
              </a:ext>
            </a:extLst>
          </p:cNvPr>
          <p:cNvSpPr txBox="1"/>
          <p:nvPr/>
        </p:nvSpPr>
        <p:spPr>
          <a:xfrm>
            <a:off x="8674005" y="5307103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Maison de la littérature </a:t>
            </a:r>
            <a:br>
              <a:rPr lang="fr-CA" sz="9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Didi L.G.</a:t>
            </a:r>
          </a:p>
        </p:txBody>
      </p:sp>
    </p:spTree>
    <p:extLst>
      <p:ext uri="{BB962C8B-B14F-4D97-AF65-F5344CB8AC3E}">
        <p14:creationId xmlns:p14="http://schemas.microsoft.com/office/powerpoint/2010/main" val="2920423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5fd8b1be-39ff-4419-879f-102b5d8fd5a7" xsi:nil="true"/>
    <Categorie xmlns="5fd8b1be-39ff-4419-879f-102b5d8fd5a7" xsi:nil="true"/>
    <Date xmlns="5fd8b1be-39ff-4419-879f-102b5d8fd5a7" xsi:nil="true"/>
    <Mois xmlns="5fd8b1be-39ff-4419-879f-102b5d8fd5a7" xsi:nil="true"/>
    <lcf76f155ced4ddcb4097134ff3c332f xmlns="5fd8b1be-39ff-4419-879f-102b5d8fd5a7">
      <Terms xmlns="http://schemas.microsoft.com/office/infopath/2007/PartnerControls"/>
    </lcf76f155ced4ddcb4097134ff3c332f>
    <TaxCatchAll xmlns="044c2427-262d-4474-86a8-451393671755" xsi:nil="true"/>
  </documentManagement>
</p:properties>
</file>

<file path=customXml/itemProps1.xml><?xml version="1.0" encoding="utf-8"?>
<ds:datastoreItem xmlns:ds="http://schemas.openxmlformats.org/officeDocument/2006/customXml" ds:itemID="{3582D3FE-10EE-4A61-8817-3817801C0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427E3-F55F-4943-9E46-FD6FDF9D2E11}"/>
</file>

<file path=customXml/itemProps3.xml><?xml version="1.0" encoding="utf-8"?>
<ds:datastoreItem xmlns:ds="http://schemas.openxmlformats.org/officeDocument/2006/customXml" ds:itemID="{11272E44-92E9-46DB-8650-92C820C2A878}">
  <ds:schemaRefs>
    <ds:schemaRef ds:uri="5fd8b1be-39ff-4419-879f-102b5d8fd5a7"/>
    <ds:schemaRef ds:uri="http://purl.org/dc/terms/"/>
    <ds:schemaRef ds:uri="http://schemas.microsoft.com/office/infopath/2007/PartnerControls"/>
    <ds:schemaRef ds:uri="044c2427-262d-4474-86a8-451393671755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f816651-9aec-4751-b6ff-30f5cc410a2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13024</TotalTime>
  <Words>771</Words>
  <Application>Microsoft Office PowerPoint</Application>
  <PresentationFormat>Grand écran</PresentationFormat>
  <Paragraphs>96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Arial Regular</vt:lpstr>
      <vt:lpstr>Thème Office</vt:lpstr>
      <vt:lpstr>La culture,  au cœur de  l’identité québécoise</vt:lpstr>
      <vt:lpstr>Présentation PowerPoint</vt:lpstr>
      <vt:lpstr>LE QUÉBEC :  UN TERREAU FERTILE POUR LA CRÉATIVITÉ</vt:lpstr>
      <vt:lpstr>LES QUÉBÉCOISES ET LES QUÉBÉCOIS :  DES FESTIVALIERS ASSIDUS… ET INFATIGABLES! </vt:lpstr>
      <vt:lpstr>Présentation PowerPoint</vt:lpstr>
      <vt:lpstr>LE QUÉBEC :  UNE VÉRITABLE PÉPINIÈRE DE TALENTS MUSICAUX</vt:lpstr>
      <vt:lpstr>Présentation PowerPoint</vt:lpstr>
      <vt:lpstr>SPECTACLES DE CIRQUE, D’HUMOUR, DE DANSE  OU DE THÉÂTRE, VOILÀ AUTANT D’OCCASIONS  DE VIVRE TOUTE UNE GAMME D’ÉMOTIONS</vt:lpstr>
      <vt:lpstr>LA LITTÉRATURE QUÉBÉCOISE : ORIGINALE, RICHE ET DIVERSIFIÉE</vt:lpstr>
      <vt:lpstr>DE L’ART PARTOUT, PARTOUT! </vt:lpstr>
      <vt:lpstr>Présentation PowerPoint</vt:lpstr>
      <vt:lpstr>LE CINÉMA QUÉBÉCOIS SOUS LES PROJECTEURS</vt:lpstr>
      <vt:lpstr>FAIRE PROFITER LE CINÉMA DU SAVOIR-FAIRE  ET DES AVANTAGES DU QUÉBEC</vt:lpstr>
      <vt:lpstr>Présentation PowerPoint</vt:lpstr>
      <vt:lpstr>LA CULTURE QUÉBÉCOISE :  ENRACINÉE ET TOURNÉE VERS L’AVENIR</vt:lpstr>
      <vt:lpstr> </vt:lpstr>
      <vt:lpstr>Merci!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lastModifiedBy>Montambault, Sonia</cp:lastModifiedBy>
  <cp:revision>225</cp:revision>
  <dcterms:created xsi:type="dcterms:W3CDTF">2019-04-02T14:08:11Z</dcterms:created>
  <dcterms:modified xsi:type="dcterms:W3CDTF">2025-12-03T18:31:56Z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