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6" r:id="rId6"/>
    <p:sldId id="267" r:id="rId7"/>
    <p:sldId id="268" r:id="rId8"/>
    <p:sldId id="269" r:id="rId9"/>
    <p:sldId id="272" r:id="rId10"/>
    <p:sldId id="284" r:id="rId11"/>
    <p:sldId id="285" r:id="rId12"/>
    <p:sldId id="275" r:id="rId13"/>
    <p:sldId id="282" r:id="rId14"/>
    <p:sldId id="28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3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DDE705-259C-E6FD-5FD8-C29C3E3EF044}" name="Geoffroy, Elodie" initials="EG" userId="S::Elodie.Geoffroy@mri.gouv.qc.ca::ae2e5a0b-49de-4171-9779-54acc207e6b0" providerId="AD"/>
  <p188:author id="{22D9C051-DCAF-2DB1-6FE0-6964E4DFAB0D}" name="Geoffroy, Elodie" initials="GE" userId="S::elodie.geoffroy@mri.gouv.qc.ca::ae2e5a0b-49de-4171-9779-54acc207e6b0" providerId="AD"/>
  <p188:author id="{9B8A8888-9884-18D1-340A-CFDF55FB13B9}" name="Carpentier, Charles" initials="CC" userId="S::Charles.Carpentier@mri.gouv.qc.ca::d8fe14e8-7f44-46c8-b3ef-cd6f83db050c" providerId="AD"/>
  <p188:author id="{073576C6-99D3-3FAF-F967-F15D2EE396BE}" name="Montambault, Sonia" initials="SM" userId="S::Sonia.Montambault@mri.gouv.qc.ca::c3a86943-acf9-4cf1-ad20-1fa47f28e00a" providerId="AD"/>
  <p188:author id="{E5C29DCB-B80D-51C3-0313-2B30809D1091}" name="Carpentier, Charles" initials="CC" userId="S::charles.carpentier@mri.gouv.qc.ca::d8fe14e8-7f44-46c8-b3ef-cd6f83db050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hapelle, Annie" initials="LA" lastIdx="3" clrIdx="0">
    <p:extLst>
      <p:ext uri="{19B8F6BF-5375-455C-9EA6-DF929625EA0E}">
        <p15:presenceInfo xmlns:p15="http://schemas.microsoft.com/office/powerpoint/2012/main" userId="S-1-5-21-3249197318-2442165514-1788258217-389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DA5"/>
    <a:srgbClr val="FF00FF"/>
    <a:srgbClr val="000000"/>
    <a:srgbClr val="658ACC"/>
    <a:srgbClr val="5374B0"/>
    <a:srgbClr val="CCD7EC"/>
    <a:srgbClr val="739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7631BD-ACE7-4FB4-9845-1898DE324672}" v="4" dt="2025-07-16T15:34:29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83" autoAdjust="0"/>
    <p:restoredTop sz="94296" autoAdjust="0"/>
  </p:normalViewPr>
  <p:slideViewPr>
    <p:cSldViewPr snapToGrid="0">
      <p:cViewPr varScale="1">
        <p:scale>
          <a:sx n="59" d="100"/>
          <a:sy n="59" d="100"/>
        </p:scale>
        <p:origin x="1320" y="52"/>
      </p:cViewPr>
      <p:guideLst>
        <p:guide orient="horz" pos="2160"/>
        <p:guide pos="3318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B780A-BB64-4DBB-83B9-C1A35A74A3DA}" type="datetimeFigureOut">
              <a:rPr lang="fr-CA" smtClean="0">
                <a:latin typeface="Arial Regular"/>
              </a:rPr>
              <a:t>2025-08-01</a:t>
            </a:fld>
            <a:endParaRPr lang="fr-CA">
              <a:latin typeface="Arial Regular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B390-E9C0-4C85-9317-8D26DF085B41}" type="slidenum">
              <a:rPr lang="fr-CA" smtClean="0">
                <a:latin typeface="Arial Regular"/>
              </a:rPr>
              <a:t>‹N°›</a:t>
            </a:fld>
            <a:endParaRPr lang="fr-CA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909823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9755C8FF-D536-4BAC-9BD8-B2FD87DDFD48}" type="datetimeFigureOut">
              <a:rPr lang="fr-CA" smtClean="0"/>
              <a:pPr/>
              <a:t>2025-08-01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3A81E7-5AAA-4F8B-8083-1B1E8FA7E8E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0338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637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0F49F-FF71-3C48-A8D2-6AFA59E4186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306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173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Ajout de:</a:t>
            </a:r>
          </a:p>
          <a:p>
            <a:r>
              <a:rPr lang="fr-CA" dirty="0" err="1"/>
              <a:t>DroneXperts</a:t>
            </a:r>
            <a:endParaRPr lang="fr-CA" dirty="0"/>
          </a:p>
          <a:p>
            <a:r>
              <a:rPr lang="fr-CA" dirty="0"/>
              <a:t>Spectral Aviation </a:t>
            </a:r>
            <a:r>
              <a:rPr lang="fr-CA" dirty="0" err="1"/>
              <a:t>Inc</a:t>
            </a:r>
            <a:endParaRPr lang="fr-CA" dirty="0"/>
          </a:p>
          <a:p>
            <a:r>
              <a:rPr lang="fr-CA" dirty="0"/>
              <a:t>Lux </a:t>
            </a:r>
            <a:r>
              <a:rPr lang="fr-CA" dirty="0" err="1"/>
              <a:t>Aerobot</a:t>
            </a:r>
            <a:endParaRPr lang="fr-CA" dirty="0"/>
          </a:p>
          <a:p>
            <a:r>
              <a:rPr lang="fr-CA" dirty="0"/>
              <a:t>AEKO Dronautique</a:t>
            </a:r>
          </a:p>
          <a:p>
            <a:r>
              <a:rPr lang="fr-CA" dirty="0"/>
              <a:t>Air Data</a:t>
            </a:r>
          </a:p>
          <a:p>
            <a:r>
              <a:rPr lang="fr-CA" dirty="0"/>
              <a:t>CMC électronique</a:t>
            </a:r>
          </a:p>
          <a:p>
            <a:r>
              <a:rPr lang="fr-CA" dirty="0"/>
              <a:t>Safran </a:t>
            </a:r>
            <a:r>
              <a:rPr lang="fr-CA" dirty="0" err="1"/>
              <a:t>aerospace</a:t>
            </a:r>
            <a:endParaRPr lang="fr-CA" dirty="0"/>
          </a:p>
          <a:p>
            <a:r>
              <a:rPr lang="fr-CA" dirty="0"/>
              <a:t>CAE</a:t>
            </a:r>
          </a:p>
          <a:p>
            <a:r>
              <a:rPr lang="fr-CA" dirty="0"/>
              <a:t>Airbus</a:t>
            </a:r>
          </a:p>
          <a:p>
            <a:r>
              <a:rPr lang="fr-CA" dirty="0"/>
              <a:t>Bombardier</a:t>
            </a:r>
          </a:p>
          <a:p>
            <a:r>
              <a:rPr lang="fr-CA" dirty="0"/>
              <a:t>Pratt &amp; Whitney</a:t>
            </a:r>
          </a:p>
          <a:p>
            <a:r>
              <a:rPr lang="fr-CA" dirty="0"/>
              <a:t>Bell </a:t>
            </a:r>
            <a:r>
              <a:rPr lang="fr-CA" dirty="0" err="1"/>
              <a:t>textron</a:t>
            </a:r>
            <a:endParaRPr lang="fr-CA" dirty="0"/>
          </a:p>
          <a:p>
            <a:r>
              <a:rPr lang="fr-CA" dirty="0"/>
              <a:t>Rolls-Royce</a:t>
            </a:r>
          </a:p>
          <a:p>
            <a:r>
              <a:rPr lang="fr-CA" dirty="0"/>
              <a:t>Mitchell Aerospace</a:t>
            </a:r>
          </a:p>
          <a:p>
            <a:r>
              <a:rPr lang="fr-CA" dirty="0"/>
              <a:t>Altitude Aerospace</a:t>
            </a:r>
          </a:p>
          <a:p>
            <a:r>
              <a:rPr lang="fr-CA" dirty="0" err="1"/>
              <a:t>Avianor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0F49F-FF71-3C48-A8D2-6AFA59E4186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00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Ajout de:</a:t>
            </a:r>
          </a:p>
          <a:p>
            <a:r>
              <a:rPr lang="fr-CA" dirty="0"/>
              <a:t>Concordia</a:t>
            </a:r>
          </a:p>
          <a:p>
            <a:r>
              <a:rPr lang="fr-CA" dirty="0"/>
              <a:t>McGill</a:t>
            </a:r>
          </a:p>
          <a:p>
            <a:r>
              <a:rPr lang="fr-CA" dirty="0"/>
              <a:t>Laval</a:t>
            </a:r>
          </a:p>
          <a:p>
            <a:r>
              <a:rPr lang="fr-CA" dirty="0"/>
              <a:t>Polytechnique</a:t>
            </a:r>
          </a:p>
          <a:p>
            <a:r>
              <a:rPr lang="fr-CA" dirty="0"/>
              <a:t>ÉTS</a:t>
            </a:r>
          </a:p>
          <a:p>
            <a:r>
              <a:rPr lang="fr-CA" dirty="0"/>
              <a:t>UQAM</a:t>
            </a:r>
          </a:p>
          <a:p>
            <a:r>
              <a:rPr lang="fr-CA" dirty="0"/>
              <a:t>UQTR</a:t>
            </a:r>
          </a:p>
          <a:p>
            <a:r>
              <a:rPr lang="fr-CA" dirty="0"/>
              <a:t>École nationale d’aérotechnique, campus du cégep Édouard-Montpetit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0F49F-FF71-3C48-A8D2-6AFA59E4186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375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Ajouter les informations de la personne qui présente le document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05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paysage, plein air, arbre, nature&#10;&#10;Le contenu généré par l’IA peut être incorrect.">
            <a:extLst>
              <a:ext uri="{FF2B5EF4-FFF2-40B4-BE49-F238E27FC236}">
                <a16:creationId xmlns:a16="http://schemas.microsoft.com/office/drawing/2014/main" id="{DA71F724-403B-56BF-8180-06F1C566CE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37663" y="0"/>
            <a:ext cx="14725063" cy="68922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0B3A40-D9AE-1A24-DAA9-C22221AC798E}"/>
              </a:ext>
            </a:extLst>
          </p:cNvPr>
          <p:cNvSpPr/>
          <p:nvPr userDrawn="1"/>
        </p:nvSpPr>
        <p:spPr>
          <a:xfrm>
            <a:off x="0" y="0"/>
            <a:ext cx="7073900" cy="6680200"/>
          </a:xfrm>
          <a:prstGeom prst="rect">
            <a:avLst/>
          </a:prstGeom>
          <a:gradFill flip="none" rotWithShape="1">
            <a:gsLst>
              <a:gs pos="75000">
                <a:srgbClr val="343434">
                  <a:alpha val="65000"/>
                </a:srgbClr>
              </a:gs>
              <a:gs pos="100000">
                <a:srgbClr val="4C4C4C">
                  <a:alpha val="0"/>
                </a:srgbClr>
              </a:gs>
              <a:gs pos="0">
                <a:srgbClr val="000000"/>
              </a:gs>
              <a:gs pos="100000">
                <a:schemeClr val="accent6">
                  <a:lumMod val="10000"/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00B883-E508-7F4E-BC9F-32DE417EF661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D9994-A471-4749-BE2F-0E8AFC5CCC9D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F086D4-EC1C-734C-916A-81F20E5AC237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8DE16A-60BA-2D49-B14D-39C57244238B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842BE-B763-0F4B-A6C1-244B08E86E7F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58813" y="713226"/>
            <a:ext cx="6412548" cy="1995049"/>
          </a:xfrm>
        </p:spPr>
        <p:txBody>
          <a:bodyPr anchor="t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/>
              <a:t>Titre du diaporama</a:t>
            </a:r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8813" y="2708275"/>
            <a:ext cx="6408738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</a:t>
            </a:r>
            <a:br>
              <a:rPr lang="fr-FR"/>
            </a:br>
            <a:r>
              <a:rPr lang="fr-FR"/>
              <a:t>du diaporama</a:t>
            </a:r>
            <a:endParaRPr lang="en-US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F22ADA3C-CD32-9642-8729-601BCF529E29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58813" y="208401"/>
            <a:ext cx="6408738" cy="5048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MODIFIER LES STYLES DU TEXTE DU MASQUE</a:t>
            </a:r>
            <a:endParaRPr lang="fr-CA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C7297E6-0EC0-D94F-81F8-30E12907F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6486" y="5673772"/>
            <a:ext cx="3256136" cy="975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C03E74F-7031-A54B-B2E1-09B544903822}"/>
              </a:ext>
            </a:extLst>
          </p:cNvPr>
          <p:cNvSpPr txBox="1"/>
          <p:nvPr userDrawn="1"/>
        </p:nvSpPr>
        <p:spPr>
          <a:xfrm>
            <a:off x="8592981" y="5209287"/>
            <a:ext cx="349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LX300</a:t>
            </a:r>
            <a:r>
              <a:rPr lang="fr-CA" sz="1200" b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fr-CA" sz="1200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Laflamme </a:t>
            </a:r>
            <a:r>
              <a:rPr lang="fr-CA" sz="1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Aéro</a:t>
            </a:r>
            <a:endParaRPr lang="fr-CA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4DD310-F2E3-C54E-57DA-A1DA9DB9519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4345" y="5890736"/>
            <a:ext cx="1892222" cy="5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4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52C60A7-72B4-B74D-8D63-3F43C8A14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1"/>
            <a:ext cx="12192000" cy="687430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06F2404-E88A-DB49-A223-DB75F4FF63A9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9FA735-A803-0F42-B533-A173071ECEA7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31F0D8-38C7-914A-9450-F94AB22DE466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3E0E25-27A9-3348-9258-5E2E426CF7B1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45D2C4-6A44-4546-9AEC-F7D7D81A9110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236048"/>
            <a:ext cx="6412548" cy="1016072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/>
              <a:t>Merci</a:t>
            </a:r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812" y="2245325"/>
            <a:ext cx="6408738" cy="185994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</a:t>
            </a:r>
            <a:br>
              <a:rPr lang="fr-FR"/>
            </a:br>
            <a:r>
              <a:rPr lang="fr-FR"/>
              <a:t>du diaporama</a:t>
            </a:r>
            <a:endParaRPr lang="en-US"/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10EC539C-C0EB-D340-83EB-79B7FFBC91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213" y="1685840"/>
            <a:ext cx="540000" cy="54000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9E2BC043-7F38-D34F-B8DD-B79D6C072C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4821" y="1698833"/>
            <a:ext cx="540000" cy="540000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0464F686-E476-7942-A141-06F34D56BE5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20285" y="1698833"/>
            <a:ext cx="540000" cy="540000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7BEBDB5B-38E2-2B4F-B352-0CCCFDBB94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5749" y="1703008"/>
            <a:ext cx="540000" cy="540000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91EC57CB-A62A-C240-A17D-5548DEF7369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29357" y="1697119"/>
            <a:ext cx="540000" cy="54000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0C6813C9-A04F-F348-B226-3A65CDD97E56}"/>
              </a:ext>
            </a:extLst>
          </p:cNvPr>
          <p:cNvSpPr txBox="1">
            <a:spLocks/>
          </p:cNvSpPr>
          <p:nvPr userDrawn="1"/>
        </p:nvSpPr>
        <p:spPr>
          <a:xfrm>
            <a:off x="658812" y="1309774"/>
            <a:ext cx="2866008" cy="395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Font typeface="Arial" panose="020B0604020202020204" pitchFamily="34" charset="0"/>
              <a:buNone/>
              <a:defRPr sz="28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b="0" i="0" u="none" strike="noStrike" kern="1200" baseline="0" err="1">
                <a:solidFill>
                  <a:schemeClr val="bg1"/>
                </a:solidFill>
                <a:effectLst/>
                <a:latin typeface="Arial Regular"/>
                <a:ea typeface="+mn-ea"/>
                <a:cs typeface="+mn-cs"/>
              </a:rPr>
              <a:t>Québec.ca</a:t>
            </a:r>
            <a:r>
              <a:rPr lang="fr-CA" sz="2000" b="0" i="0" u="none" strike="noStrike" kern="1200" baseline="0">
                <a:solidFill>
                  <a:schemeClr val="bg1"/>
                </a:solidFill>
                <a:effectLst/>
                <a:latin typeface="Arial Regular"/>
                <a:ea typeface="+mn-ea"/>
                <a:cs typeface="+mn-cs"/>
              </a:rPr>
              <a:t>/international</a:t>
            </a:r>
            <a:endParaRPr lang="en-US" sz="200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4EC02FF-6817-EF4E-A398-95A3649356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A3A68F-0DA8-1349-96B5-C7ED7B7F2583}"/>
              </a:ext>
            </a:extLst>
          </p:cNvPr>
          <p:cNvSpPr txBox="1"/>
          <p:nvPr userDrawn="1"/>
        </p:nvSpPr>
        <p:spPr>
          <a:xfrm>
            <a:off x="8592981" y="5209287"/>
            <a:ext cx="349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Vieux-Québec</a:t>
            </a:r>
            <a:endParaRPr lang="fr-CA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Francis Gagnon</a:t>
            </a:r>
          </a:p>
        </p:txBody>
      </p:sp>
    </p:spTree>
    <p:extLst>
      <p:ext uri="{BB962C8B-B14F-4D97-AF65-F5344CB8AC3E}">
        <p14:creationId xmlns:p14="http://schemas.microsoft.com/office/powerpoint/2010/main" val="246667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6D8751E-8D8D-3916-FB4F-DE5ECC0C8D87}"/>
              </a:ext>
            </a:extLst>
          </p:cNvPr>
          <p:cNvSpPr/>
          <p:nvPr userDrawn="1"/>
        </p:nvSpPr>
        <p:spPr>
          <a:xfrm>
            <a:off x="371475" y="368300"/>
            <a:ext cx="11449050" cy="5914800"/>
          </a:xfrm>
          <a:prstGeom prst="roundRect">
            <a:avLst>
              <a:gd name="adj" fmla="val 1212"/>
            </a:avLst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82C642-BCE5-9474-618A-53CFACD7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58" y="684000"/>
            <a:ext cx="10749091" cy="520142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4000"/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3E4317A-3436-4E3C-998D-C6628DCBB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67854" y="6463127"/>
            <a:ext cx="126000" cy="18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0565053-471D-C8BC-1594-40101D53CFEF}"/>
              </a:ext>
            </a:extLst>
          </p:cNvPr>
          <p:cNvSpPr txBox="1"/>
          <p:nvPr userDrawn="1"/>
        </p:nvSpPr>
        <p:spPr>
          <a:xfrm>
            <a:off x="10455244" y="6482177"/>
            <a:ext cx="1355502" cy="180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000" b="1" dirty="0" err="1">
                <a:solidFill>
                  <a:schemeClr val="bg2"/>
                </a:solidFill>
                <a:effectLst/>
                <a:latin typeface="Calibri" panose="020F0502020204030204" pitchFamily="34" charset="0"/>
              </a:rPr>
              <a:t>DronautiqueQuébec.com</a:t>
            </a:r>
            <a:endParaRPr lang="fr-CA" sz="1000" dirty="0">
              <a:solidFill>
                <a:schemeClr val="bg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BF4CBBFE-55C9-0DE2-5ECB-85ABCAA9B9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457" y="2774197"/>
            <a:ext cx="10749091" cy="3369427"/>
          </a:xfrm>
        </p:spPr>
        <p:txBody>
          <a:bodyPr lIns="0" tIns="144000" rIns="0" bIns="0">
            <a:noAutofit/>
          </a:bodyPr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 marL="0" indent="0">
              <a:spcBef>
                <a:spcPts val="900"/>
              </a:spcBef>
              <a:spcAft>
                <a:spcPts val="2400"/>
              </a:spcAft>
              <a:tabLst>
                <a:tab pos="1327150" algn="l"/>
              </a:tabLst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130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14CA5-4E35-D042-B756-E2812C92896F}"/>
              </a:ext>
            </a:extLst>
          </p:cNvPr>
          <p:cNvSpPr/>
          <p:nvPr userDrawn="1"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C1FB3F-B782-D34F-AF55-11DC9B0659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692150"/>
            <a:ext cx="11053762" cy="49688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Insérer une citation </a:t>
            </a:r>
            <a:br>
              <a:rPr lang="fr-FR"/>
            </a:br>
            <a:r>
              <a:rPr lang="fr-FR"/>
              <a:t>ou un fait marquant </a:t>
            </a:r>
            <a:br>
              <a:rPr lang="fr-FR"/>
            </a:br>
            <a:r>
              <a:rPr lang="fr-FR"/>
              <a:t>sur lequel on veut </a:t>
            </a:r>
            <a:br>
              <a:rPr lang="fr-FR"/>
            </a:br>
            <a:r>
              <a:rPr lang="fr-FR"/>
              <a:t>mettre l’accent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5749A-05C3-1744-81D7-7440A9BB172B}"/>
              </a:ext>
            </a:extLst>
          </p:cNvPr>
          <p:cNvSpPr/>
          <p:nvPr userDrawn="1"/>
        </p:nvSpPr>
        <p:spPr>
          <a:xfrm>
            <a:off x="7067550" y="5661025"/>
            <a:ext cx="1620838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2917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676641-E93E-BF4A-8449-7861ED7ABF43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67550" y="1449388"/>
            <a:ext cx="4645025" cy="4211637"/>
          </a:xfrm>
        </p:spPr>
        <p:txBody>
          <a:bodyPr wrap="square"/>
          <a:lstStyle>
            <a:lvl1pPr marL="0" indent="0">
              <a:buFont typeface="Arial" panose="020B0604020202020204" pitchFamily="34" charset="0"/>
              <a:buNone/>
              <a:tabLst/>
              <a:defRPr baseline="0"/>
            </a:lvl1pPr>
            <a:lvl2pPr marL="355600" indent="-355600">
              <a:buClr>
                <a:srgbClr val="000000"/>
              </a:buClr>
              <a:buFont typeface="+mj-lt"/>
              <a:buAutoNum type="arabicPeriod"/>
              <a:tabLst/>
              <a:defRPr/>
            </a:lvl2pPr>
            <a:lvl3pPr marL="660400" indent="-304800"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E4FC4E-2B4A-A544-B27B-F22D3EF59E09}"/>
              </a:ext>
            </a:extLst>
          </p:cNvPr>
          <p:cNvSpPr txBox="1"/>
          <p:nvPr userDrawn="1"/>
        </p:nvSpPr>
        <p:spPr>
          <a:xfrm>
            <a:off x="658812" y="1355119"/>
            <a:ext cx="6157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0" i="0">
                <a:solidFill>
                  <a:srgbClr val="003DA5"/>
                </a:solidFill>
                <a:latin typeface="Arial Regular"/>
              </a:rPr>
              <a:t>Table des</a:t>
            </a:r>
            <a:br>
              <a:rPr lang="fr-FR" sz="6000" b="0" i="0">
                <a:solidFill>
                  <a:srgbClr val="003DA5"/>
                </a:solidFill>
                <a:latin typeface="Arial Regular"/>
              </a:rPr>
            </a:br>
            <a:r>
              <a:rPr lang="fr-FR" sz="6000" b="0" i="0">
                <a:solidFill>
                  <a:srgbClr val="003DA5"/>
                </a:solidFill>
                <a:latin typeface="Arial Regular"/>
              </a:rPr>
              <a:t>matières</a:t>
            </a:r>
            <a:endParaRPr lang="fr-CA" sz="6000" b="0" i="0">
              <a:solidFill>
                <a:srgbClr val="003DA5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385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8C3C8C-31A8-724E-9441-0085E6CE5F5B}"/>
              </a:ext>
            </a:extLst>
          </p:cNvPr>
          <p:cNvGrpSpPr/>
          <p:nvPr userDrawn="1"/>
        </p:nvGrpSpPr>
        <p:grpSpPr>
          <a:xfrm>
            <a:off x="0" y="-3073"/>
            <a:ext cx="12192000" cy="4108347"/>
            <a:chOff x="0" y="-3073"/>
            <a:chExt cx="12192000" cy="41083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AEC35B-AA27-2B4D-BD80-D0136AA936C9}"/>
                </a:ext>
              </a:extLst>
            </p:cNvPr>
            <p:cNvSpPr/>
            <p:nvPr userDrawn="1"/>
          </p:nvSpPr>
          <p:spPr>
            <a:xfrm>
              <a:off x="8688388" y="-3073"/>
              <a:ext cx="3503612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904621-30F8-B74E-9955-991CF9684BC7}"/>
                </a:ext>
              </a:extLst>
            </p:cNvPr>
            <p:cNvSpPr/>
            <p:nvPr userDrawn="1"/>
          </p:nvSpPr>
          <p:spPr>
            <a:xfrm>
              <a:off x="0" y="-3073"/>
              <a:ext cx="7071360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813" y="2708275"/>
            <a:ext cx="6412547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Texte, texte,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0E96B1-5DB5-4346-9359-5FCE738EB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13" y="706368"/>
            <a:ext cx="6421086" cy="200190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8" y="188914"/>
            <a:ext cx="11076253" cy="1008062"/>
          </a:xfrm>
        </p:spPr>
        <p:txBody>
          <a:bodyPr anchor="b">
            <a:noAutofit/>
          </a:bodyPr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449388"/>
            <a:ext cx="11053762" cy="4211637"/>
          </a:xfrm>
        </p:spPr>
        <p:txBody>
          <a:bodyPr wrap="square"/>
          <a:lstStyle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39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Niv.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8813" y="1457602"/>
            <a:ext cx="1105537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7198" y="1916114"/>
            <a:ext cx="11055377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41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916113"/>
            <a:ext cx="6157911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67550" y="1916113"/>
            <a:ext cx="4645026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4" y="1457602"/>
            <a:ext cx="6157912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E0B658-DF8B-ED40-BDC6-97192C968B8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067550" y="1457602"/>
            <a:ext cx="464502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</p:spTree>
    <p:extLst>
      <p:ext uri="{BB962C8B-B14F-4D97-AF65-F5344CB8AC3E}">
        <p14:creationId xmlns:p14="http://schemas.microsoft.com/office/powerpoint/2010/main" val="27595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18025" y="1449388"/>
            <a:ext cx="7194551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2" y="188914"/>
            <a:ext cx="10225087" cy="10080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64E51C-93AC-B74C-AF49-0B7A3CE8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49388"/>
            <a:ext cx="3608387" cy="421163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Texte - Légende</a:t>
            </a:r>
          </a:p>
        </p:txBody>
      </p:sp>
    </p:spTree>
    <p:extLst>
      <p:ext uri="{BB962C8B-B14F-4D97-AF65-F5344CB8AC3E}">
        <p14:creationId xmlns:p14="http://schemas.microsoft.com/office/powerpoint/2010/main" val="411133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5478C-25A0-4E8A-813D-E33022531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DDC50-3943-45F1-9BA1-603014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449388"/>
            <a:ext cx="11053762" cy="4211637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448568-C58B-4FD6-BDCF-EA25E49CD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18D24E-7BCA-4CBC-BFEC-19982EA3C8A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48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98" y="188914"/>
            <a:ext cx="11055377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14" y="1449388"/>
            <a:ext cx="11053762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Texte Premier niveau</a:t>
            </a:r>
          </a:p>
          <a:p>
            <a:pPr lvl="1"/>
            <a:r>
              <a:rPr lang="fr-FR"/>
              <a:t>Texte Deuxième niveau</a:t>
            </a:r>
          </a:p>
          <a:p>
            <a:pPr lvl="2"/>
            <a:r>
              <a:rPr lang="fr-FR"/>
              <a:t>Texte Troisième niveau</a:t>
            </a:r>
          </a:p>
          <a:p>
            <a:pPr lvl="3"/>
            <a:r>
              <a:rPr lang="fr-FR"/>
              <a:t>Texte Quatrième niveau</a:t>
            </a:r>
          </a:p>
          <a:p>
            <a:pPr lvl="4"/>
            <a:r>
              <a:rPr lang="fr-FR"/>
              <a:t>Texte 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0883899" y="188914"/>
            <a:ext cx="828675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5374B0"/>
                </a:solidFill>
                <a:latin typeface="Arial Regular"/>
              </a:defRPr>
            </a:lvl1pPr>
          </a:lstStyle>
          <a:p>
            <a:fld id="{C99C7610-FA34-7F4B-8856-BE296B8E236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FE86A-DA10-FD4F-B3B6-3062A444513E}"/>
              </a:ext>
            </a:extLst>
          </p:cNvPr>
          <p:cNvSpPr/>
          <p:nvPr userDrawn="1"/>
        </p:nvSpPr>
        <p:spPr>
          <a:xfrm>
            <a:off x="8688388" y="5661025"/>
            <a:ext cx="3503612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F908E-E37D-F34B-8D62-1A4941E2EB50}"/>
              </a:ext>
            </a:extLst>
          </p:cNvPr>
          <p:cNvSpPr/>
          <p:nvPr userDrawn="1"/>
        </p:nvSpPr>
        <p:spPr>
          <a:xfrm>
            <a:off x="0" y="5661025"/>
            <a:ext cx="7071360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2E06DDC-EA78-AB44-A5F8-4B8315CBB3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B4A0F0-9CBA-9441-09EE-F50F4D44442B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74345" y="5890736"/>
            <a:ext cx="1892222" cy="5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684" r:id="rId3"/>
    <p:sldLayoutId id="2147483673" r:id="rId4"/>
    <p:sldLayoutId id="2147483672" r:id="rId5"/>
    <p:sldLayoutId id="2147483680" r:id="rId6"/>
    <p:sldLayoutId id="2147483683" r:id="rId7"/>
    <p:sldLayoutId id="2147483686" r:id="rId8"/>
    <p:sldLayoutId id="2147483681" r:id="rId9"/>
    <p:sldLayoutId id="2147483685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rgbClr val="003DA5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800" b="0" i="0" kern="1200" baseline="0">
          <a:solidFill>
            <a:srgbClr val="003DA5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4D75B5"/>
        </a:buClr>
        <a:buFont typeface="Arial" panose="020B0604020202020204" pitchFamily="34" charset="0"/>
        <a:buChar char="•"/>
        <a:defRPr sz="2000" b="0" i="0" kern="1200">
          <a:solidFill>
            <a:srgbClr val="000000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7390C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0000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754" userDrawn="1">
          <p15:clr>
            <a:srgbClr val="F26B43"/>
          </p15:clr>
        </p15:guide>
        <p15:guide id="3" orient="horz" pos="3566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415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4452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33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image" Target="../media/image89.svg"/><Relationship Id="rId18" Type="http://schemas.openxmlformats.org/officeDocument/2006/relationships/hyperlink" Target="mailto:joannie.guy-laberge@mri.gouv.qc.ca" TargetMode="Externa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tags" Target="../tags/tag73.xml"/><Relationship Id="rId16" Type="http://schemas.openxmlformats.org/officeDocument/2006/relationships/image" Target="../media/image92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87.jpeg"/><Relationship Id="rId5" Type="http://schemas.openxmlformats.org/officeDocument/2006/relationships/tags" Target="../tags/tag76.xml"/><Relationship Id="rId15" Type="http://schemas.openxmlformats.org/officeDocument/2006/relationships/image" Target="../media/image91.svg"/><Relationship Id="rId10" Type="http://schemas.openxmlformats.org/officeDocument/2006/relationships/notesSlide" Target="../notesSlides/notesSlide6.xml"/><Relationship Id="rId19" Type="http://schemas.openxmlformats.org/officeDocument/2006/relationships/hyperlink" Target="dronautiquequebec.com/en/" TargetMode="External"/><Relationship Id="rId4" Type="http://schemas.openxmlformats.org/officeDocument/2006/relationships/tags" Target="../tags/tag7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2" Type="http://schemas.openxmlformats.org/officeDocument/2006/relationships/tags" Target="../tags/tag9.xml"/><Relationship Id="rId16" Type="http://schemas.openxmlformats.org/officeDocument/2006/relationships/image" Target="../media/image20.sv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image" Target="../media/image19.png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23.xml"/><Relationship Id="rId7" Type="http://schemas.openxmlformats.org/officeDocument/2006/relationships/image" Target="../media/image2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23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26" Type="http://schemas.openxmlformats.org/officeDocument/2006/relationships/image" Target="../media/image47.jpe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tags" Target="../tags/tag39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jpeg"/><Relationship Id="rId31" Type="http://schemas.openxmlformats.org/officeDocument/2006/relationships/image" Target="../media/image52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jpe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tags" Target="../tags/tag42.xml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7" Type="http://schemas.openxmlformats.org/officeDocument/2006/relationships/tags" Target="../tags/tag46.xml"/><Relationship Id="rId12" Type="http://schemas.openxmlformats.org/officeDocument/2006/relationships/slideLayout" Target="../slideLayouts/slideLayout5.xml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tags" Target="../tags/tag41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tags" Target="../tags/tag44.xml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jpeg"/><Relationship Id="rId10" Type="http://schemas.openxmlformats.org/officeDocument/2006/relationships/tags" Target="../tags/tag49.xml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8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image" Target="../media/image84.png"/><Relationship Id="rId3" Type="http://schemas.openxmlformats.org/officeDocument/2006/relationships/tags" Target="../tags/tag53.xml"/><Relationship Id="rId21" Type="http://schemas.microsoft.com/office/2007/relationships/hdphoto" Target="../media/hdphoto3.wdp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83.jpeg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5.xml"/><Relationship Id="rId20" Type="http://schemas.openxmlformats.org/officeDocument/2006/relationships/image" Target="../media/image85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19" Type="http://schemas.microsoft.com/office/2007/relationships/hdphoto" Target="../media/hdphoto2.wdp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1CCCF55-E2B6-EA47-8968-A3C8B2328EFC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58813" y="713226"/>
            <a:ext cx="6412548" cy="33888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Take flight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with Québec’s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err="1">
                <a:solidFill>
                  <a:srgbClr val="FFFFFF"/>
                </a:solidFill>
              </a:rPr>
              <a:t>dronautics</a:t>
            </a:r>
            <a:r>
              <a:rPr lang="en-US">
                <a:solidFill>
                  <a:srgbClr val="FFFFFF"/>
                </a:solidFill>
              </a:rPr>
              <a:t> industry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4AC665-4C16-AC44-89BF-7E7B3FBB75E5}"/>
              </a:ext>
            </a:extLst>
          </p:cNvPr>
          <p:cNvSpPr>
            <a:spLocks noGrp="1"/>
          </p:cNvSpPr>
          <p:nvPr>
            <p:ph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5206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1E6C2-86DF-8083-EEB4-335E6EE202C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7198" y="188914"/>
            <a:ext cx="11076253" cy="1008062"/>
          </a:xfrm>
        </p:spPr>
        <p:txBody>
          <a:bodyPr/>
          <a:lstStyle/>
          <a:p>
            <a:r>
              <a:rPr lang="fr-CA" dirty="0"/>
              <a:t>ESPACE AÉRO</a:t>
            </a:r>
            <a:br>
              <a:rPr lang="fr-CA" dirty="0"/>
            </a:br>
            <a:r>
              <a:rPr lang="fr-CA" dirty="0" err="1"/>
              <a:t>Québec's</a:t>
            </a:r>
            <a:r>
              <a:rPr lang="fr-CA" dirty="0"/>
              <a:t> Aerospace Innovation Zone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9999CE-8C13-FCEE-6BE5-D447E56A3049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>
          <a:xfrm>
            <a:off x="10883899" y="188914"/>
            <a:ext cx="828675" cy="504825"/>
          </a:xfrm>
        </p:spPr>
        <p:txBody>
          <a:bodyPr/>
          <a:lstStyle/>
          <a:p>
            <a:fld id="{D6F84A91-C4E5-461B-B44C-88336EC44C9C}" type="slidenum">
              <a:rPr lang="fr-CA" smtClean="0"/>
              <a:pPr/>
              <a:t>10</a:t>
            </a:fld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DC6008-2421-2C6C-F16E-991C805E22BA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3" y="1449388"/>
            <a:ext cx="11053762" cy="1024305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300" dirty="0"/>
              <a:t>Positioning Québec as a global leader in smart and sustainable air mobility </a:t>
            </a:r>
            <a:br>
              <a:rPr lang="en-US" sz="2300" dirty="0"/>
            </a:br>
            <a:r>
              <a:rPr lang="en-US" sz="2300" dirty="0"/>
              <a:t>by building on its established expertise in research, innovation, and training</a:t>
            </a:r>
            <a:endParaRPr lang="fr-CA" sz="2300" dirty="0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2401F1E3-05BD-ADE9-83EC-6FEB44485C0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58813" y="2367815"/>
            <a:ext cx="3600000" cy="2880000"/>
          </a:xfrm>
          <a:prstGeom prst="rect">
            <a:avLst/>
          </a:prstGeom>
        </p:spPr>
        <p:txBody>
          <a:bodyPr vert="horz" wrap="square" lIns="91440" tIns="45720" rIns="91440" bIns="45720" numCol="1" spcCol="36000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2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Aéro</a:t>
            </a:r>
            <a:r>
              <a:rPr lang="fr-CA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-Cité </a:t>
            </a:r>
            <a:br>
              <a:rPr lang="fr-CA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fr-CA" sz="2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(Mirabel Hub)</a:t>
            </a:r>
          </a:p>
          <a:p>
            <a:r>
              <a:rPr lang="en-US" sz="1550" dirty="0">
                <a:solidFill>
                  <a:schemeClr val="accent6">
                    <a:lumMod val="10000"/>
                  </a:schemeClr>
                </a:solidFill>
              </a:rPr>
              <a:t>Experimental flight corridor</a:t>
            </a:r>
          </a:p>
          <a:p>
            <a:r>
              <a:rPr lang="en-US" sz="1550" dirty="0">
                <a:solidFill>
                  <a:schemeClr val="accent6">
                    <a:lumMod val="10000"/>
                  </a:schemeClr>
                </a:solidFill>
              </a:rPr>
              <a:t>Flight and testing infrastructure </a:t>
            </a:r>
            <a:br>
              <a:rPr lang="en-US" sz="155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1550" dirty="0">
                <a:solidFill>
                  <a:schemeClr val="accent6">
                    <a:lumMod val="10000"/>
                  </a:schemeClr>
                </a:solidFill>
              </a:rPr>
              <a:t>and equipment</a:t>
            </a:r>
          </a:p>
          <a:p>
            <a:r>
              <a:rPr lang="en-US" sz="1550" dirty="0">
                <a:solidFill>
                  <a:schemeClr val="accent6">
                    <a:lumMod val="10000"/>
                  </a:schemeClr>
                </a:solidFill>
              </a:rPr>
              <a:t>Raising awareness about the emergence of a new industry sector</a:t>
            </a:r>
          </a:p>
          <a:p>
            <a:r>
              <a:rPr lang="en-US" sz="1550" dirty="0">
                <a:solidFill>
                  <a:schemeClr val="accent6">
                    <a:lumMod val="10000"/>
                  </a:schemeClr>
                </a:solidFill>
              </a:rPr>
              <a:t>Technologies for Electric Air Mobility project</a:t>
            </a:r>
          </a:p>
          <a:p>
            <a:r>
              <a:rPr lang="en-US" sz="1550" dirty="0">
                <a:solidFill>
                  <a:schemeClr val="accent6">
                    <a:lumMod val="10000"/>
                  </a:schemeClr>
                </a:solidFill>
              </a:rPr>
              <a:t>Airbus CRYSTAL Project</a:t>
            </a:r>
          </a:p>
          <a:p>
            <a:endParaRPr lang="fr-CA" sz="16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89F9CCFD-9561-6553-2C80-332587B2172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901452" y="2367815"/>
            <a:ext cx="2766778" cy="2880000"/>
          </a:xfrm>
          <a:prstGeom prst="rect">
            <a:avLst/>
          </a:prstGeom>
        </p:spPr>
        <p:txBody>
          <a:bodyPr vert="horz" wrap="square" lIns="91440" tIns="45720" rIns="91440" bIns="45720" numCol="1" spcCol="36000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2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Aéro</a:t>
            </a:r>
            <a:r>
              <a:rPr lang="fr-CA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-Campus</a:t>
            </a:r>
            <a:r>
              <a:rPr lang="fr-CA" sz="2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br>
              <a:rPr lang="fr-CA" sz="22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fr-CA" sz="2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(Longueuil Hub)</a:t>
            </a:r>
          </a:p>
          <a:p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New department of aerospace engineering</a:t>
            </a:r>
          </a:p>
          <a:p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Hybrid Propulsion </a:t>
            </a:r>
            <a:br>
              <a:rPr lang="en-US" sz="16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Center of Excellence</a:t>
            </a:r>
          </a:p>
          <a:p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Flight certification </a:t>
            </a:r>
            <a:br>
              <a:rPr lang="en-US" sz="16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and testing center</a:t>
            </a:r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5CB0B0D2-F389-3CD3-AF8E-FD41FAE05C5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688288" y="2367815"/>
            <a:ext cx="3600000" cy="2880000"/>
          </a:xfrm>
          <a:prstGeom prst="rect">
            <a:avLst/>
          </a:prstGeom>
        </p:spPr>
        <p:txBody>
          <a:bodyPr vert="horz" wrap="square" lIns="91440" tIns="45720" rIns="91440" bIns="45720" numCol="1" spcCol="36000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2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Aéro</a:t>
            </a:r>
            <a:r>
              <a:rPr lang="fr-CA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-Hub</a:t>
            </a:r>
            <a:r>
              <a:rPr lang="fr-CA" sz="2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br>
              <a:rPr lang="fr-CA" sz="22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fr-CA" sz="2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(Montréal Hub)</a:t>
            </a:r>
          </a:p>
          <a:p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Indoor and outdoor drone flight performance testing </a:t>
            </a:r>
            <a:r>
              <a:rPr lang="en-US" sz="1600" dirty="0" err="1">
                <a:solidFill>
                  <a:schemeClr val="accent6">
                    <a:lumMod val="10000"/>
                  </a:schemeClr>
                </a:solidFill>
              </a:rPr>
              <a:t>centre</a:t>
            </a:r>
            <a:endParaRPr lang="en-US" sz="16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Advanced manufacturing </a:t>
            </a:r>
            <a:br>
              <a:rPr lang="en-US" sz="16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and robotics experimentation</a:t>
            </a:r>
          </a:p>
          <a:p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Indoor/outdoor flight enclosure</a:t>
            </a:r>
          </a:p>
          <a:p>
            <a:r>
              <a:rPr lang="en-US" sz="1600" dirty="0">
                <a:solidFill>
                  <a:schemeClr val="accent6">
                    <a:lumMod val="10000"/>
                  </a:schemeClr>
                </a:solidFill>
              </a:rPr>
              <a:t>Advancing research and innovation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6D19F31-0D69-59AF-C13B-C61590A1A579}"/>
              </a:ext>
            </a:extLst>
          </p:cNvPr>
          <p:cNvCxnSpPr>
            <a:cxnSpLocks/>
          </p:cNvCxnSpPr>
          <p:nvPr/>
        </p:nvCxnSpPr>
        <p:spPr>
          <a:xfrm>
            <a:off x="4523661" y="2512193"/>
            <a:ext cx="0" cy="2858703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236E317-C24A-FFAB-68D9-439F1FFE07EF}"/>
              </a:ext>
            </a:extLst>
          </p:cNvPr>
          <p:cNvCxnSpPr>
            <a:cxnSpLocks/>
          </p:cNvCxnSpPr>
          <p:nvPr/>
        </p:nvCxnSpPr>
        <p:spPr>
          <a:xfrm>
            <a:off x="8194584" y="2512193"/>
            <a:ext cx="0" cy="2858703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5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C92EB-8102-0E68-B02C-60FC4F38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F14D29D-BCC5-70C7-176E-83EC3B7D314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009" r="59150" b="16241"/>
          <a:stretch/>
        </p:blipFill>
        <p:spPr bwMode="auto">
          <a:xfrm>
            <a:off x="-81757" y="-1"/>
            <a:ext cx="5037582" cy="56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F73269-4CE4-58E0-CA4C-1CF2A987EBB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3905" y="188912"/>
            <a:ext cx="4685537" cy="5472113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With you,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QUÉBEC’S DRONAUTICS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industry will continue its rise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to soar worldwide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8FC5CA9C-7014-0B2E-C7CF-8389DEDF7EEC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2666999" y="5848495"/>
            <a:ext cx="4551793" cy="8063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250" dirty="0" err="1">
                <a:solidFill>
                  <a:schemeClr val="bg1"/>
                </a:solidFill>
              </a:rPr>
              <a:t>Designed</a:t>
            </a:r>
            <a:r>
              <a:rPr lang="fr-CA" sz="1250" dirty="0">
                <a:solidFill>
                  <a:schemeClr val="bg1"/>
                </a:solidFill>
              </a:rPr>
              <a:t> in close collaboration </a:t>
            </a:r>
            <a:r>
              <a:rPr lang="fr-CA" sz="1250" dirty="0" err="1">
                <a:solidFill>
                  <a:schemeClr val="bg1"/>
                </a:solidFill>
              </a:rPr>
              <a:t>with</a:t>
            </a:r>
            <a:r>
              <a:rPr lang="fr-CA" sz="1250" dirty="0">
                <a:solidFill>
                  <a:schemeClr val="bg1"/>
                </a:solidFill>
              </a:rPr>
              <a:t> </a:t>
            </a:r>
            <a:r>
              <a:rPr lang="fr-CA" sz="1250" dirty="0" err="1">
                <a:solidFill>
                  <a:schemeClr val="bg1"/>
                </a:solidFill>
              </a:rPr>
              <a:t>Québec's</a:t>
            </a:r>
            <a:r>
              <a:rPr lang="fr-CA" sz="1250" dirty="0">
                <a:solidFill>
                  <a:schemeClr val="bg1"/>
                </a:solidFill>
              </a:rPr>
              <a:t> </a:t>
            </a:r>
            <a:r>
              <a:rPr lang="fr-CA" sz="1250" dirty="0" err="1">
                <a:solidFill>
                  <a:schemeClr val="bg1"/>
                </a:solidFill>
              </a:rPr>
              <a:t>dronautics</a:t>
            </a:r>
            <a:r>
              <a:rPr lang="fr-CA" sz="1250" dirty="0">
                <a:solidFill>
                  <a:schemeClr val="bg1"/>
                </a:solidFill>
              </a:rPr>
              <a:t> </a:t>
            </a:r>
            <a:r>
              <a:rPr lang="fr-CA" sz="1250" dirty="0" err="1">
                <a:solidFill>
                  <a:schemeClr val="bg1"/>
                </a:solidFill>
              </a:rPr>
              <a:t>ecosystem</a:t>
            </a:r>
            <a:r>
              <a:rPr lang="fr-CA" sz="1250" dirty="0">
                <a:solidFill>
                  <a:schemeClr val="bg1"/>
                </a:solidFill>
              </a:rPr>
              <a:t>, the Ministère des Relations internationales </a:t>
            </a:r>
            <a:br>
              <a:rPr lang="fr-CA" sz="1250" dirty="0">
                <a:solidFill>
                  <a:schemeClr val="bg1"/>
                </a:solidFill>
              </a:rPr>
            </a:br>
            <a:r>
              <a:rPr lang="fr-CA" sz="1250" dirty="0">
                <a:solidFill>
                  <a:schemeClr val="bg1"/>
                </a:solidFill>
              </a:rPr>
              <a:t>et de la Francophonie and the Ministère de l’Économie, </a:t>
            </a:r>
            <a:br>
              <a:rPr lang="fr-CA" sz="1250" dirty="0">
                <a:solidFill>
                  <a:schemeClr val="bg1"/>
                </a:solidFill>
              </a:rPr>
            </a:br>
            <a:r>
              <a:rPr lang="fr-CA" sz="1250" dirty="0">
                <a:solidFill>
                  <a:schemeClr val="bg1"/>
                </a:solidFill>
              </a:rPr>
              <a:t>de l’Innovation et de l’Énergie.</a:t>
            </a:r>
            <a:endParaRPr lang="fr-FR" sz="1250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BCF4969-FA23-C8E8-815B-326EA01EE728}"/>
              </a:ext>
            </a:extLst>
          </p:cNvPr>
          <p:cNvSpPr>
            <a:spLocks noGrp="1"/>
          </p:cNvSpPr>
          <p:nvPr>
            <p:ph type="body" idx="14"/>
            <p:custDataLst>
              <p:tags r:id="rId4"/>
            </p:custDataLst>
          </p:nvPr>
        </p:nvSpPr>
        <p:spPr>
          <a:xfrm>
            <a:off x="5267325" y="1220132"/>
            <a:ext cx="4645026" cy="458511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For </a:t>
            </a:r>
            <a:r>
              <a:rPr lang="fr-FR" sz="3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any</a:t>
            </a:r>
            <a:r>
              <a:rPr lang="fr-FR" sz="3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inquiries</a:t>
            </a:r>
            <a:endParaRPr lang="fr-FR" sz="3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Graphique 16" descr="Téléphone à haut-parleur contour">
            <a:extLst>
              <a:ext uri="{FF2B5EF4-FFF2-40B4-BE49-F238E27FC236}">
                <a16:creationId xmlns:a16="http://schemas.microsoft.com/office/drawing/2014/main" id="{9CC38B19-3977-01DF-7EDC-4B7664A85F4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284" y="2748751"/>
            <a:ext cx="489665" cy="489665"/>
          </a:xfrm>
          <a:prstGeom prst="rect">
            <a:avLst/>
          </a:prstGeom>
        </p:spPr>
      </p:pic>
      <p:pic>
        <p:nvPicPr>
          <p:cNvPr id="14" name="Graphique 13" descr="Enveloppe contour">
            <a:extLst>
              <a:ext uri="{FF2B5EF4-FFF2-40B4-BE49-F238E27FC236}">
                <a16:creationId xmlns:a16="http://schemas.microsoft.com/office/drawing/2014/main" id="{06C70DA1-5729-0F28-8A14-8AA21AC3063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59263" y="3206611"/>
            <a:ext cx="400983" cy="400983"/>
          </a:xfrm>
          <a:prstGeom prst="rect">
            <a:avLst/>
          </a:prstGeom>
        </p:spPr>
      </p:pic>
      <p:pic>
        <p:nvPicPr>
          <p:cNvPr id="19" name="Graphique 18" descr="Quadrirotor contour">
            <a:extLst>
              <a:ext uri="{FF2B5EF4-FFF2-40B4-BE49-F238E27FC236}">
                <a16:creationId xmlns:a16="http://schemas.microsoft.com/office/drawing/2014/main" id="{6C768C8B-CBB6-2C92-3DE7-C94595705C5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1098636">
            <a:off x="5144245" y="3606735"/>
            <a:ext cx="1607960" cy="1607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C8C994-36A3-8344-13CB-6B0BD49E608C}"/>
              </a:ext>
            </a:extLst>
          </p:cNvPr>
          <p:cNvSpPr/>
          <p:nvPr/>
        </p:nvSpPr>
        <p:spPr>
          <a:xfrm>
            <a:off x="6717030" y="3986914"/>
            <a:ext cx="4605019" cy="314325"/>
          </a:xfrm>
          <a:prstGeom prst="rect">
            <a:avLst/>
          </a:prstGeom>
          <a:solidFill>
            <a:schemeClr val="tx1">
              <a:lumMod val="20000"/>
              <a:lumOff val="8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Espace réservé du contenu 9">
            <a:extLst>
              <a:ext uri="{FF2B5EF4-FFF2-40B4-BE49-F238E27FC236}">
                <a16:creationId xmlns:a16="http://schemas.microsoft.com/office/drawing/2014/main" id="{EB23A183-0A48-8E80-9858-3E7E76B4A12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267324" y="1943101"/>
            <a:ext cx="6924675" cy="317182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FIRSTNAME LASTNAME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100" dirty="0" err="1"/>
              <a:t>Title</a:t>
            </a:r>
            <a:endParaRPr lang="fr-FR" sz="2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100" dirty="0"/>
              <a:t>       418 XXX-XXXX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100" dirty="0"/>
              <a:t>       </a:t>
            </a:r>
            <a:r>
              <a:rPr lang="fr-FR" sz="2100" dirty="0">
                <a:hlinkClick r:id="rId18"/>
              </a:rPr>
              <a:t>xxx@mri.gouv.qc.ca</a:t>
            </a:r>
            <a:endParaRPr lang="fr-FR" sz="21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A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For more information on the </a:t>
            </a:r>
            <a:r>
              <a:rPr lang="fr-CA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fr-CA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fr-CA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en-CA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invite you to consult the microsite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dronautiquequebec.com/en/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96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BB293-81DB-E8C7-36E2-764B8F5919E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77015" y="188913"/>
            <a:ext cx="6425717" cy="1008062"/>
          </a:xfrm>
        </p:spPr>
        <p:txBody>
          <a:bodyPr anchor="b" anchorCtr="0">
            <a:normAutofit/>
          </a:bodyPr>
          <a:lstStyle/>
          <a:p>
            <a:r>
              <a:rPr lang="en-CA" dirty="0">
                <a:ea typeface="+mj-lt"/>
                <a:cs typeface="+mj-lt"/>
              </a:rPr>
              <a:t>QUÉBEC: The perfect place </a:t>
            </a:r>
            <a:br>
              <a:rPr lang="en-CA" dirty="0">
                <a:ea typeface="+mj-lt"/>
                <a:cs typeface="+mj-lt"/>
              </a:rPr>
            </a:br>
            <a:r>
              <a:rPr lang="en-CA" dirty="0">
                <a:ea typeface="+mj-lt"/>
                <a:cs typeface="+mj-lt"/>
              </a:rPr>
              <a:t>to help </a:t>
            </a:r>
            <a:r>
              <a:rPr lang="en-CA" dirty="0" err="1">
                <a:ea typeface="+mj-lt"/>
                <a:cs typeface="+mj-lt"/>
              </a:rPr>
              <a:t>dronautics</a:t>
            </a:r>
            <a:r>
              <a:rPr lang="en-CA" dirty="0">
                <a:ea typeface="+mj-lt"/>
                <a:cs typeface="+mj-lt"/>
              </a:rPr>
              <a:t> take off</a:t>
            </a:r>
            <a:endParaRPr lang="fr-FR" dirty="0"/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790B2A13-6908-1396-A11E-6DFDB69E64FF}"/>
              </a:ext>
            </a:extLst>
          </p:cNvPr>
          <p:cNvSpPr>
            <a:spLocks noGrp="1"/>
          </p:cNvSpPr>
          <p:nvPr>
            <p:ph idx="12"/>
            <p:custDataLst>
              <p:tags r:id="rId2"/>
            </p:custDataLst>
          </p:nvPr>
        </p:nvSpPr>
        <p:spPr>
          <a:xfrm>
            <a:off x="5275689" y="1449388"/>
            <a:ext cx="6345445" cy="421163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A well-developed, innovative ecosystem</a:t>
            </a:r>
          </a:p>
          <a:p>
            <a:pPr>
              <a:spcAft>
                <a:spcPts val="800"/>
              </a:spcAft>
            </a:pPr>
            <a:r>
              <a:rPr lang="en-US" dirty="0"/>
              <a:t>Numerous Québec industries driving progress</a:t>
            </a:r>
          </a:p>
          <a:p>
            <a:pPr>
              <a:spcAft>
                <a:spcPts val="800"/>
              </a:spcAft>
            </a:pPr>
            <a:r>
              <a:rPr lang="en-US" dirty="0"/>
              <a:t>Multiple sector-specific applications</a:t>
            </a:r>
          </a:p>
          <a:p>
            <a:pPr>
              <a:spcAft>
                <a:spcPts val="800"/>
              </a:spcAft>
            </a:pPr>
            <a:r>
              <a:rPr lang="en-US" dirty="0"/>
              <a:t>A high-potential environment </a:t>
            </a:r>
            <a:br>
              <a:rPr lang="en-US" dirty="0"/>
            </a:br>
            <a:r>
              <a:rPr lang="en-US" dirty="0"/>
              <a:t>for collaboration</a:t>
            </a:r>
          </a:p>
        </p:txBody>
      </p:sp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id="{E361AF18-9AC7-DFA8-752B-A75F46D905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510"/>
            <a:ext cx="5012531" cy="568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8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3A05DF0-BBAE-A243-ACAB-8A9A1F48B9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448469"/>
            <a:ext cx="12189680" cy="4144127"/>
            <a:chOff x="0" y="1468789"/>
            <a:chExt cx="12189680" cy="4144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F536078-1D73-9B77-41BC-47568AD4F44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468789"/>
              <a:ext cx="4068000" cy="208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6121A8-D179-6C1E-6EB3-C9C4583B90C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3560916"/>
              <a:ext cx="4068000" cy="20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6637A3-BAC2-39E5-47FA-3D8166993BA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121680" y="1468789"/>
              <a:ext cx="4068000" cy="208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CBD4F7-A3AB-6C2A-D5E2-3C567439D91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120608" y="3560916"/>
              <a:ext cx="4068000" cy="20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3D0519-424B-CC27-6404-4F095C8F46E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060304" y="3560916"/>
              <a:ext cx="4068000" cy="205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A8BCD6-A123-1929-0D92-7F62BFE016A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060840" y="1468789"/>
              <a:ext cx="4068000" cy="208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630BB1E-DF4C-E910-686C-B7A707D7A28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57198" y="642978"/>
            <a:ext cx="11076253" cy="553998"/>
          </a:xfrm>
        </p:spPr>
        <p:txBody>
          <a:bodyPr>
            <a:spAutoFit/>
          </a:bodyPr>
          <a:lstStyle/>
          <a:p>
            <a:r>
              <a:rPr lang="en-CA" dirty="0">
                <a:ea typeface="+mj-lt"/>
                <a:cs typeface="+mj-lt"/>
              </a:rPr>
              <a:t>QUÉBEC’S DRONAUTICS industry by the numbers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1BE7A19-2660-792F-4808-2DFCBDF91F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68457" y="1578143"/>
            <a:ext cx="2664856" cy="1947219"/>
            <a:chOff x="768457" y="2401103"/>
            <a:chExt cx="2664856" cy="1947219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C764B74-151B-4722-1687-6EC06587B278}"/>
                </a:ext>
              </a:extLst>
            </p:cNvPr>
            <p:cNvSpPr txBox="1"/>
            <p:nvPr/>
          </p:nvSpPr>
          <p:spPr>
            <a:xfrm>
              <a:off x="768457" y="3516919"/>
              <a:ext cx="2664856" cy="8314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tabLst>
                  <a:tab pos="2265363" algn="l"/>
                </a:tabLst>
              </a:pPr>
              <a:r>
                <a:rPr lang="fr-FR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endParaRPr lang="fr-FR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businesses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329848-3F67-FDFD-5F30-050F755781E0}"/>
                </a:ext>
              </a:extLst>
            </p:cNvPr>
            <p:cNvSpPr txBox="1"/>
            <p:nvPr/>
          </p:nvSpPr>
          <p:spPr>
            <a:xfrm>
              <a:off x="768457" y="2401103"/>
              <a:ext cx="2664856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fr-FR" sz="8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EE9E634-B4F5-BBE6-68DC-EF27130AA4F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556104" y="1578143"/>
            <a:ext cx="3455781" cy="1947219"/>
            <a:chOff x="768456" y="2401103"/>
            <a:chExt cx="3455781" cy="194721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50DED3E-11E3-F429-51B8-187B84C01B73}"/>
                </a:ext>
              </a:extLst>
            </p:cNvPr>
            <p:cNvSpPr txBox="1"/>
            <p:nvPr/>
          </p:nvSpPr>
          <p:spPr>
            <a:xfrm>
              <a:off x="768457" y="3516919"/>
              <a:ext cx="2664856" cy="8314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tabLst>
                  <a:tab pos="2265363" algn="l"/>
                </a:tabLst>
              </a:pPr>
              <a:r>
                <a:rPr lang="fr-FR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endParaRPr lang="fr-FR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fr-CA" sz="1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jobs</a:t>
              </a:r>
              <a:endParaRPr lang="fr-F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0BE17BA-9C44-3E86-AFAC-EB40002EDAB7}"/>
                </a:ext>
              </a:extLst>
            </p:cNvPr>
            <p:cNvSpPr txBox="1"/>
            <p:nvPr/>
          </p:nvSpPr>
          <p:spPr>
            <a:xfrm>
              <a:off x="768456" y="2401103"/>
              <a:ext cx="3455781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5,000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1BB924D-CF09-33F4-9E26-2012F42558F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597753" y="1578143"/>
            <a:ext cx="2664856" cy="1947219"/>
            <a:chOff x="768457" y="2401103"/>
            <a:chExt cx="2664856" cy="1947219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5E776FF-26D7-A148-1E8B-F5450AC28378}"/>
                </a:ext>
              </a:extLst>
            </p:cNvPr>
            <p:cNvSpPr txBox="1"/>
            <p:nvPr/>
          </p:nvSpPr>
          <p:spPr>
            <a:xfrm>
              <a:off x="768457" y="3516919"/>
              <a:ext cx="2664856" cy="8314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tabLst>
                  <a:tab pos="2265363" algn="l"/>
                </a:tabLst>
              </a:pPr>
              <a:r>
                <a:rPr lang="fr-FR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endParaRPr lang="fr-FR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innovative </a:t>
              </a:r>
              <a:r>
                <a:rPr lang="fr-FR" sz="1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sector-specific</a:t>
              </a: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projects</a:t>
              </a:r>
              <a:endParaRPr lang="fr-F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C169E3B-442B-8664-23B5-33C8F7AA2F31}"/>
                </a:ext>
              </a:extLst>
            </p:cNvPr>
            <p:cNvSpPr txBox="1"/>
            <p:nvPr/>
          </p:nvSpPr>
          <p:spPr>
            <a:xfrm>
              <a:off x="768457" y="2401103"/>
              <a:ext cx="266485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9A6F991-33B1-3C73-E49C-C6126591A01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68457" y="3508543"/>
            <a:ext cx="2664856" cy="1947219"/>
            <a:chOff x="768457" y="2401103"/>
            <a:chExt cx="2664856" cy="1947219"/>
          </a:xfrm>
        </p:grpSpPr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90D4B05-08AA-9FAD-4A55-77175E893CE1}"/>
                </a:ext>
              </a:extLst>
            </p:cNvPr>
            <p:cNvSpPr txBox="1"/>
            <p:nvPr/>
          </p:nvSpPr>
          <p:spPr>
            <a:xfrm>
              <a:off x="768457" y="3516919"/>
              <a:ext cx="2664856" cy="8314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tabLst>
                  <a:tab pos="2265363" algn="l"/>
                </a:tabLst>
              </a:pPr>
              <a:r>
                <a:rPr lang="fr-FR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endParaRPr lang="fr-FR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fr-FR" sz="1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priority</a:t>
              </a: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fields</a:t>
              </a: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application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C1A5A4E-6517-4F7C-8DF9-6349B26ADAF8}"/>
                </a:ext>
              </a:extLst>
            </p:cNvPr>
            <p:cNvSpPr txBox="1"/>
            <p:nvPr/>
          </p:nvSpPr>
          <p:spPr>
            <a:xfrm>
              <a:off x="768457" y="2401103"/>
              <a:ext cx="266485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6A96F6A-0B17-5E8A-A917-797BE9422AB0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556105" y="3508543"/>
            <a:ext cx="2664856" cy="1947219"/>
            <a:chOff x="768457" y="2401103"/>
            <a:chExt cx="2664856" cy="1947219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E107E101-BCE9-FE6D-5E7B-7988E87C8430}"/>
                </a:ext>
              </a:extLst>
            </p:cNvPr>
            <p:cNvSpPr txBox="1"/>
            <p:nvPr/>
          </p:nvSpPr>
          <p:spPr>
            <a:xfrm>
              <a:off x="768457" y="3516919"/>
              <a:ext cx="2664856" cy="8314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tabLst>
                  <a:tab pos="2265363" algn="l"/>
                </a:tabLst>
              </a:pPr>
              <a:r>
                <a:rPr lang="fr-FR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endParaRPr lang="fr-FR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fr-FR" sz="1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supporting</a:t>
              </a: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sectoral</a:t>
              </a:r>
              <a:r>
                <a:rPr lang="fr-FR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7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organizations</a:t>
              </a:r>
              <a:endParaRPr lang="fr-F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E63A0D8-3508-A2B1-3151-9022C29D54E2}"/>
                </a:ext>
              </a:extLst>
            </p:cNvPr>
            <p:cNvSpPr txBox="1"/>
            <p:nvPr/>
          </p:nvSpPr>
          <p:spPr>
            <a:xfrm>
              <a:off x="768457" y="2401103"/>
              <a:ext cx="266485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C83AE457-E665-50B7-CD09-BBCF0CA540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07924" y="3624843"/>
            <a:ext cx="2786653" cy="18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5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C492D-C60B-DBA0-3704-CB32107F330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67325" y="188914"/>
            <a:ext cx="6466126" cy="1008062"/>
          </a:xfrm>
        </p:spPr>
        <p:txBody>
          <a:bodyPr/>
          <a:lstStyle/>
          <a:p>
            <a:r>
              <a:rPr lang="fr-FR" dirty="0"/>
              <a:t>DRONAUTICS </a:t>
            </a:r>
            <a:r>
              <a:rPr lang="fr-FR" dirty="0" err="1"/>
              <a:t>companies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75F68B-6D17-3721-FB90-018E3892650E}"/>
              </a:ext>
            </a:extLst>
          </p:cNvPr>
          <p:cNvSpPr>
            <a:spLocks noGrp="1"/>
          </p:cNvSpPr>
          <p:nvPr>
            <p:ph idx="12"/>
            <p:custDataLst>
              <p:tags r:id="rId2"/>
            </p:custDataLst>
          </p:nvPr>
        </p:nvSpPr>
        <p:spPr>
          <a:xfrm>
            <a:off x="5267324" y="1449388"/>
            <a:ext cx="6445251" cy="4211637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n-US" sz="2200" dirty="0"/>
              <a:t>Key players include development and manufacturing companies, operators, </a:t>
            </a:r>
            <a:br>
              <a:rPr lang="en-US" sz="2200" dirty="0"/>
            </a:br>
            <a:r>
              <a:rPr lang="en-US" sz="2200" dirty="0"/>
              <a:t>sensor and data processing specialists, </a:t>
            </a:r>
            <a:br>
              <a:rPr lang="en-US" sz="2200" dirty="0"/>
            </a:br>
            <a:r>
              <a:rPr lang="en-US" sz="2200" dirty="0"/>
              <a:t>system suppliers, and operating companies</a:t>
            </a:r>
          </a:p>
          <a:p>
            <a:pPr>
              <a:spcAft>
                <a:spcPts val="800"/>
              </a:spcAft>
            </a:pPr>
            <a:r>
              <a:rPr lang="en-US" sz="2200" dirty="0"/>
              <a:t>A combination of prime contractors (OEMs), </a:t>
            </a:r>
            <a:br>
              <a:rPr lang="en-US" sz="2200" dirty="0"/>
            </a:br>
            <a:r>
              <a:rPr lang="en-US" sz="2200" dirty="0"/>
              <a:t>Tier 1 integrators, and smaller suppliers </a:t>
            </a:r>
            <a:br>
              <a:rPr lang="en-US" sz="2200" dirty="0"/>
            </a:br>
            <a:r>
              <a:rPr lang="en-US" sz="2200" dirty="0"/>
              <a:t>(SMEs and startups)</a:t>
            </a:r>
          </a:p>
          <a:p>
            <a:pPr>
              <a:spcAft>
                <a:spcPts val="800"/>
              </a:spcAft>
            </a:pPr>
            <a:r>
              <a:rPr lang="en-US" sz="2200" dirty="0"/>
              <a:t>Training institutes, research and development </a:t>
            </a:r>
            <a:r>
              <a:rPr lang="en-US" sz="2200" dirty="0" err="1"/>
              <a:t>centres</a:t>
            </a:r>
            <a:r>
              <a:rPr lang="en-US" sz="2200" dirty="0"/>
              <a:t>, renowned testing infrastructures, </a:t>
            </a:r>
            <a:br>
              <a:rPr lang="en-US" sz="2200" dirty="0"/>
            </a:br>
            <a:r>
              <a:rPr lang="en-US" sz="2200" dirty="0"/>
              <a:t>and sectoral organizations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4B80E29-F880-A361-A072-79CF4289A03F}"/>
              </a:ext>
            </a:extLst>
          </p:cNvPr>
          <p:cNvPicPr>
            <a:picLocks noGrp="1" noChangeAspect="1"/>
          </p:cNvPicPr>
          <p:nvPr>
            <p:ph type="pic" sz="quarter" idx="4294967295"/>
            <p:custDataLst>
              <p:tags r:id="rId3"/>
            </p:custDataLst>
          </p:nvPr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719"/>
            <a:ext cx="5000625" cy="5666767"/>
          </a:xfrm>
          <a:solidFill>
            <a:schemeClr val="accent2">
              <a:alpha val="54137"/>
            </a:schemeClr>
          </a:solidFill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34C137D-CABE-81AD-8C2C-1EFFE231F7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81140" y="5444214"/>
            <a:ext cx="1345215" cy="257451"/>
          </a:xfrm>
          <a:prstGeom prst="rect">
            <a:avLst/>
          </a:prstGeom>
          <a:noFill/>
        </p:spPr>
        <p:txBody>
          <a:bodyPr wrap="square" lIns="0" tIns="0" rIns="144000" bIns="0" rtlCol="0">
            <a:noAutofit/>
          </a:bodyPr>
          <a:lstStyle/>
          <a:p>
            <a:pPr algn="r"/>
            <a:r>
              <a:rPr lang="fr-CA" sz="1000" b="1" i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© </a:t>
            </a:r>
            <a:r>
              <a:rPr lang="fr-FR"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 Robotique</a:t>
            </a:r>
          </a:p>
        </p:txBody>
      </p:sp>
    </p:spTree>
    <p:extLst>
      <p:ext uri="{BB962C8B-B14F-4D97-AF65-F5344CB8AC3E}">
        <p14:creationId xmlns:p14="http://schemas.microsoft.com/office/powerpoint/2010/main" val="420502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6FA6484-9213-0FAC-00F1-77F9D02BE2A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67325" y="188913"/>
            <a:ext cx="6467476" cy="1008062"/>
          </a:xfrm>
        </p:spPr>
        <p:txBody>
          <a:bodyPr/>
          <a:lstStyle/>
          <a:p>
            <a:r>
              <a:rPr lang="en-US" sz="2800" dirty="0"/>
              <a:t>A DRONAUTICS industry working </a:t>
            </a:r>
            <a:br>
              <a:rPr lang="en-US" sz="2800" dirty="0"/>
            </a:br>
            <a:r>
              <a:rPr lang="en-US" sz="2800" dirty="0"/>
              <a:t>in collaboration with industry</a:t>
            </a:r>
            <a:endParaRPr lang="fr-FR" sz="28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A86E849-C95C-E896-C752-E5AFE8ED9B51}"/>
              </a:ext>
            </a:extLst>
          </p:cNvPr>
          <p:cNvSpPr>
            <a:spLocks noGrp="1"/>
          </p:cNvSpPr>
          <p:nvPr>
            <p:ph idx="12"/>
            <p:custDataLst>
              <p:tags r:id="rId2"/>
            </p:custDataLst>
          </p:nvPr>
        </p:nvSpPr>
        <p:spPr>
          <a:xfrm>
            <a:off x="5267325" y="1449388"/>
            <a:ext cx="6446837" cy="4211637"/>
          </a:xfrm>
        </p:spPr>
        <p:txBody>
          <a:bodyPr>
            <a:normAutofit fontScale="55000" lnSpcReduction="20000"/>
          </a:bodyPr>
          <a:lstStyle/>
          <a:p>
            <a:pPr marL="5715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fr-FR" b="1" dirty="0"/>
              <a:t>AEROSPACE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/>
              <a:t>The aeronautics industry brings together major international compagnies and innovative SMEs. It is a strategic pillar of Québec’s economy and an exceptional driving force for the </a:t>
            </a:r>
            <a:r>
              <a:rPr lang="en-US" dirty="0" err="1"/>
              <a:t>dronautics</a:t>
            </a:r>
            <a:r>
              <a:rPr lang="en-US" dirty="0"/>
              <a:t> industry.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fr-FR" b="1" dirty="0"/>
              <a:t>ARTIFICIAL INTELLIGENCE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/>
              <a:t>Québec, particularly Montréal, is among the most dynamic artificial intelligence ecosystems in the world and plays a major role </a:t>
            </a:r>
            <a:br>
              <a:rPr lang="en-US" dirty="0"/>
            </a:br>
            <a:r>
              <a:rPr lang="en-US" dirty="0"/>
              <a:t>in propelling the </a:t>
            </a:r>
            <a:r>
              <a:rPr lang="en-US" dirty="0" err="1"/>
              <a:t>dronautics</a:t>
            </a:r>
            <a:r>
              <a:rPr lang="en-US" dirty="0"/>
              <a:t> industry forward.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fr-FR" b="1" dirty="0"/>
              <a:t>PRIMARY INDUSTRIES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/>
              <a:t>The </a:t>
            </a:r>
            <a:r>
              <a:rPr lang="en-US" dirty="0" err="1"/>
              <a:t>dronautics</a:t>
            </a:r>
            <a:r>
              <a:rPr lang="en-US" dirty="0"/>
              <a:t> sector creates products tailored to the real-world needs of companies in major industries like hydroelectricity and mining, ensuring that </a:t>
            </a:r>
            <a:r>
              <a:rPr lang="en-US" dirty="0" err="1"/>
              <a:t>dronautics</a:t>
            </a:r>
            <a:r>
              <a:rPr lang="en-US" dirty="0"/>
              <a:t> applications are efficient, practical, and directly beneficial for key sectors of the economy at home and abroad.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4CD7ACE9-5196-D4FD-B84D-D75B8B4037BE}"/>
              </a:ext>
            </a:extLst>
          </p:cNvPr>
          <p:cNvPicPr>
            <a:picLocks noGrp="1" noChangeAspect="1"/>
          </p:cNvPicPr>
          <p:nvPr>
            <p:ph type="pic" sz="quarter" idx="4294967295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856"/>
            <a:ext cx="5005388" cy="5672164"/>
          </a:xfrm>
        </p:spPr>
      </p:pic>
    </p:spTree>
    <p:extLst>
      <p:ext uri="{BB962C8B-B14F-4D97-AF65-F5344CB8AC3E}">
        <p14:creationId xmlns:p14="http://schemas.microsoft.com/office/powerpoint/2010/main" val="244038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3ED3A9-4400-FD64-1266-E846192FB7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60840" y="1448469"/>
            <a:ext cx="4068000" cy="20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F46EB6-5F50-E6B7-3F77-61DE29B822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3540596"/>
            <a:ext cx="4068000" cy="205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DB69DD-7D71-A72D-5EBF-2298528F9D7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120608" y="3540596"/>
            <a:ext cx="4068000" cy="205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E6D7B5-93A7-CFF1-0AEE-23F3E52C13E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124000" y="1449388"/>
            <a:ext cx="4068000" cy="20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44BFD5-BB7F-6808-88CE-772F004C7A4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57198" y="181313"/>
            <a:ext cx="11076253" cy="1015663"/>
          </a:xfr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FIVE PROMISING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fields of application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842DC9-EFDE-45C0-2E6D-24853536840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2642" y="3938037"/>
            <a:ext cx="2367210" cy="1741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000"/>
              </a:lnSpc>
            </a:pPr>
            <a:r>
              <a:rPr lang="fr-FR" sz="65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fr-F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Agriculture and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F9F21-F329-72B5-3629-B3D1139A60F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019269" y="3938037"/>
            <a:ext cx="2211068" cy="1741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000"/>
              </a:lnSpc>
            </a:pPr>
            <a:r>
              <a:rPr lang="fr-FR" sz="65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fr-F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5056A4-4209-8CD6-CBE9-22130F756C3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019269" y="1772792"/>
            <a:ext cx="2448000" cy="1741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>
              <a:lnSpc>
                <a:spcPts val="4000"/>
              </a:lnSpc>
            </a:pPr>
            <a:r>
              <a:rPr lang="fr-FR" sz="65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fr-F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Infrastructure inspection</a:t>
            </a:r>
          </a:p>
          <a:p>
            <a:pPr>
              <a:lnSpc>
                <a:spcPts val="1400"/>
              </a:lnSpc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A41F11-3E19-6FA2-D043-4066560E6C5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060304" y="3540596"/>
            <a:ext cx="4068000" cy="20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2745D8-4CAA-DBA5-7B0E-75602F44555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984856" y="1772792"/>
            <a:ext cx="2211068" cy="1741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000"/>
              </a:lnSpc>
            </a:pPr>
            <a:r>
              <a:rPr lang="fr-FR" sz="65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fr-F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45CA61-6BC1-BCF8-70EF-A7A5EF0265C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984855" y="3938037"/>
            <a:ext cx="2556000" cy="1741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000"/>
              </a:lnSpc>
            </a:pPr>
            <a:r>
              <a:rPr lang="fr-FR" sz="65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fr-F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  <a:tabLst>
                <a:tab pos="2171700" algn="l"/>
              </a:tabLst>
            </a:pPr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CCAA92E-AB20-DAC3-FE4A-72F896BF4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1999" y="1456988"/>
            <a:ext cx="2543175" cy="20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72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3534F-549D-21B6-A970-F3FC2608961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7198" y="642978"/>
            <a:ext cx="11076253" cy="553998"/>
          </a:xfrm>
        </p:spPr>
        <p:txBody>
          <a:bodyPr>
            <a:spAutoFit/>
          </a:bodyPr>
          <a:lstStyle/>
          <a:p>
            <a:r>
              <a:rPr lang="fr-FR" dirty="0"/>
              <a:t>INDUSTRY STAKEHOLDERS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3A2B43BE-D4EF-FDE1-7A67-82D2BFB1E8B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8814" y="1449388"/>
            <a:ext cx="11053762" cy="4211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err="1"/>
              <a:t>Companies</a:t>
            </a:r>
            <a:r>
              <a:rPr lang="fr-FR" sz="2400" dirty="0"/>
              <a:t> </a:t>
            </a:r>
            <a:r>
              <a:rPr lang="fr-FR" sz="2400" dirty="0" err="1"/>
              <a:t>ready</a:t>
            </a:r>
            <a:r>
              <a:rPr lang="fr-FR" sz="2400" dirty="0"/>
              <a:t> to </a:t>
            </a:r>
            <a:r>
              <a:rPr lang="fr-FR" sz="2400" dirty="0" err="1"/>
              <a:t>deploy</a:t>
            </a:r>
            <a:r>
              <a:rPr lang="fr-FR" sz="2400" dirty="0"/>
              <a:t> efficient </a:t>
            </a:r>
            <a:r>
              <a:rPr lang="fr-FR" sz="2400" dirty="0" err="1"/>
              <a:t>dronautics</a:t>
            </a:r>
            <a:r>
              <a:rPr lang="fr-FR" sz="2400" dirty="0"/>
              <a:t> technologies</a:t>
            </a:r>
            <a:endParaRPr lang="fr-CA" sz="2400" dirty="0"/>
          </a:p>
        </p:txBody>
      </p:sp>
      <p:pic>
        <p:nvPicPr>
          <p:cNvPr id="2050" name="Picture 2" descr="HUMANITAS | ENCQOR | Volet Québec">
            <a:extLst>
              <a:ext uri="{FF2B5EF4-FFF2-40B4-BE49-F238E27FC236}">
                <a16:creationId xmlns:a16="http://schemas.microsoft.com/office/drawing/2014/main" id="{7700E036-CC8A-4C4E-955F-AB1DB945A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1" y="2030006"/>
            <a:ext cx="664585" cy="66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XO Tactik">
            <a:extLst>
              <a:ext uri="{FF2B5EF4-FFF2-40B4-BE49-F238E27FC236}">
                <a16:creationId xmlns:a16="http://schemas.microsoft.com/office/drawing/2014/main" id="{9B9DA1B4-EDE6-3289-CFCC-149A48A56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9" y="2820553"/>
            <a:ext cx="970519" cy="5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A Robotique | Manufacturier de drones québecois">
            <a:extLst>
              <a:ext uri="{FF2B5EF4-FFF2-40B4-BE49-F238E27FC236}">
                <a16:creationId xmlns:a16="http://schemas.microsoft.com/office/drawing/2014/main" id="{79F63B27-DE80-9A36-9717-9CD02785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1" y="3607650"/>
            <a:ext cx="738037" cy="4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S Group - Canada">
            <a:extLst>
              <a:ext uri="{FF2B5EF4-FFF2-40B4-BE49-F238E27FC236}">
                <a16:creationId xmlns:a16="http://schemas.microsoft.com/office/drawing/2014/main" id="{8F208A39-E5DF-C04F-189F-91F4BEF5A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6" y="4313062"/>
            <a:ext cx="816228" cy="4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me - Jaunt Air Mobility">
            <a:extLst>
              <a:ext uri="{FF2B5EF4-FFF2-40B4-BE49-F238E27FC236}">
                <a16:creationId xmlns:a16="http://schemas.microsoft.com/office/drawing/2014/main" id="{F97F814D-3510-C587-D30E-18EEC07A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00" y="5140184"/>
            <a:ext cx="911061" cy="2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AFLAMME AERO INC.">
            <a:extLst>
              <a:ext uri="{FF2B5EF4-FFF2-40B4-BE49-F238E27FC236}">
                <a16:creationId xmlns:a16="http://schemas.microsoft.com/office/drawing/2014/main" id="{3C8D9248-6DAF-1442-4A35-26BB4C10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5" y="2898451"/>
            <a:ext cx="678054" cy="3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413B7CEA-C357-E1FF-ABD9-93E08D36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63" y="2124470"/>
            <a:ext cx="1161990" cy="3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erospace Ecosystem | CAAM">
            <a:extLst>
              <a:ext uri="{FF2B5EF4-FFF2-40B4-BE49-F238E27FC236}">
                <a16:creationId xmlns:a16="http://schemas.microsoft.com/office/drawing/2014/main" id="{FB23C3B1-D71A-8C3D-05CF-5DA6F4E9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25" y="4203961"/>
            <a:ext cx="955074" cy="57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Exo Drone – Centre de Compétences Dronautiques">
            <a:extLst>
              <a:ext uri="{FF2B5EF4-FFF2-40B4-BE49-F238E27FC236}">
                <a16:creationId xmlns:a16="http://schemas.microsoft.com/office/drawing/2014/main" id="{9F2AFD9D-AD53-FAF4-D67E-376C10A9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56" y="3784511"/>
            <a:ext cx="1036420" cy="15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NGC Aerospace">
            <a:extLst>
              <a:ext uri="{FF2B5EF4-FFF2-40B4-BE49-F238E27FC236}">
                <a16:creationId xmlns:a16="http://schemas.microsoft.com/office/drawing/2014/main" id="{AC3D52DC-6267-7F6E-58EF-BE93D0DC2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44" y="4999774"/>
            <a:ext cx="955074" cy="4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A propos | Drone des Champs">
            <a:extLst>
              <a:ext uri="{FF2B5EF4-FFF2-40B4-BE49-F238E27FC236}">
                <a16:creationId xmlns:a16="http://schemas.microsoft.com/office/drawing/2014/main" id="{C9F6BE96-436A-21B9-96C4-A65770F47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943" y="2085121"/>
            <a:ext cx="1023881" cy="3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3RiOS, logiciels et systèmes avionique de pointe pour aéronefs — C3RiOS">
            <a:extLst>
              <a:ext uri="{FF2B5EF4-FFF2-40B4-BE49-F238E27FC236}">
                <a16:creationId xmlns:a16="http://schemas.microsoft.com/office/drawing/2014/main" id="{9A7065D5-16BC-06C3-67D7-31963086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00" y="2951323"/>
            <a:ext cx="890955" cy="27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F0A7A8F9-3967-167D-7477-5538A66C7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37" y="3694927"/>
            <a:ext cx="1007083" cy="3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Volatus Launches Volatus Aerospace Europe AS in Norway to Accelerate Its  Expansion into the Global Market">
            <a:extLst>
              <a:ext uri="{FF2B5EF4-FFF2-40B4-BE49-F238E27FC236}">
                <a16:creationId xmlns:a16="http://schemas.microsoft.com/office/drawing/2014/main" id="{CF8696F4-E101-829D-B5C1-F16202FB0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77" y="4250233"/>
            <a:ext cx="885882" cy="48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MANNARINO Systems &amp; Software Inc | Systems Engineering">
            <a:extLst>
              <a:ext uri="{FF2B5EF4-FFF2-40B4-BE49-F238E27FC236}">
                <a16:creationId xmlns:a16="http://schemas.microsoft.com/office/drawing/2014/main" id="{A517AC46-1A6A-9463-5957-534B18D9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30" y="5142484"/>
            <a:ext cx="1191464" cy="25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99201699-0004-8DD7-62E6-DB674059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70" y="2162348"/>
            <a:ext cx="1191465" cy="1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Download Thales Group Logo in SVG Vector or PNG File Format - Logo.wine">
            <a:extLst>
              <a:ext uri="{FF2B5EF4-FFF2-40B4-BE49-F238E27FC236}">
                <a16:creationId xmlns:a16="http://schemas.microsoft.com/office/drawing/2014/main" id="{166E0EFB-F624-31A0-2C22-8F7BCC4E2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6" b="28285"/>
          <a:stretch/>
        </p:blipFill>
        <p:spPr bwMode="auto">
          <a:xfrm>
            <a:off x="5416565" y="2931199"/>
            <a:ext cx="1385067" cy="34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86F2E-DA01-58C5-48A1-FE65872579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46691" y="3826719"/>
            <a:ext cx="898617" cy="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EBD36F-2AC0-A2F2-045D-6EBA396223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94567" y="4415457"/>
            <a:ext cx="1496872" cy="198698"/>
          </a:xfrm>
          <a:prstGeom prst="rect">
            <a:avLst/>
          </a:prstGeom>
        </p:spPr>
      </p:pic>
      <p:pic>
        <p:nvPicPr>
          <p:cNvPr id="1028" name="Picture 4" descr="DroneXperts">
            <a:extLst>
              <a:ext uri="{FF2B5EF4-FFF2-40B4-BE49-F238E27FC236}">
                <a16:creationId xmlns:a16="http://schemas.microsoft.com/office/drawing/2014/main" id="{5763EC8F-4F1B-4769-A9FC-D046EEF32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7" b="38542"/>
          <a:stretch/>
        </p:blipFill>
        <p:spPr bwMode="auto">
          <a:xfrm>
            <a:off x="5592547" y="5106339"/>
            <a:ext cx="1033104" cy="2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ectral Aviation Inc. - Pour les professionels du drone">
            <a:extLst>
              <a:ext uri="{FF2B5EF4-FFF2-40B4-BE49-F238E27FC236}">
                <a16:creationId xmlns:a16="http://schemas.microsoft.com/office/drawing/2014/main" id="{D2B73F81-46F5-9335-29C8-AADA0A11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2" y="2102582"/>
            <a:ext cx="1109354" cy="34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x Aerobot - Creative Destruction Lab">
            <a:extLst>
              <a:ext uri="{FF2B5EF4-FFF2-40B4-BE49-F238E27FC236}">
                <a16:creationId xmlns:a16="http://schemas.microsoft.com/office/drawing/2014/main" id="{A8393045-1774-EE7E-C6FE-A29CCEA9E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8" b="26010"/>
          <a:stretch/>
        </p:blipFill>
        <p:spPr bwMode="auto">
          <a:xfrm>
            <a:off x="7166137" y="2931199"/>
            <a:ext cx="801475" cy="34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écialiste Drone | AEKO Drone | Canada">
            <a:extLst>
              <a:ext uri="{FF2B5EF4-FFF2-40B4-BE49-F238E27FC236}">
                <a16:creationId xmlns:a16="http://schemas.microsoft.com/office/drawing/2014/main" id="{90963FD2-A1C9-4591-9C4C-6DB31701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811" y="3666260"/>
            <a:ext cx="686129" cy="3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MC Electronics Inc. - AIAC">
            <a:extLst>
              <a:ext uri="{FF2B5EF4-FFF2-40B4-BE49-F238E27FC236}">
                <a16:creationId xmlns:a16="http://schemas.microsoft.com/office/drawing/2014/main" id="{5B0C0355-7752-ACE3-C8C7-A8C0DB68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22" y="5106339"/>
            <a:ext cx="977308" cy="32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6A9E18-6655-4F54-B5E8-373AC483F72E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t="34085" b="29885"/>
          <a:stretch/>
        </p:blipFill>
        <p:spPr>
          <a:xfrm>
            <a:off x="8565197" y="2093486"/>
            <a:ext cx="1377472" cy="372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7FC04C-8B9A-951A-EEBC-790C46C5976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862827" y="2939370"/>
            <a:ext cx="808387" cy="3031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1C4ADF-EDE6-A825-040D-5F1E2093E82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30335" y="3607650"/>
            <a:ext cx="828015" cy="5175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06C291-1A88-AC65-8E82-A776CBD8810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66282" y="4283680"/>
            <a:ext cx="801475" cy="4697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DC1CA7-9E40-3238-623C-55818B900B1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25775" b="25478"/>
          <a:stretch/>
        </p:blipFill>
        <p:spPr>
          <a:xfrm>
            <a:off x="8419551" y="4999085"/>
            <a:ext cx="1668764" cy="5423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384582-85CD-60FF-501A-FF44E3F2E92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837571" y="2071819"/>
            <a:ext cx="401178" cy="4984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61B0B9-53FD-B93E-8914-9BDA18531EBF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r="84738"/>
          <a:stretch/>
        </p:blipFill>
        <p:spPr>
          <a:xfrm>
            <a:off x="10865015" y="2847524"/>
            <a:ext cx="323504" cy="4984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50D31D3-33AC-63AD-AA12-D8D20D497F0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509474" y="3667576"/>
            <a:ext cx="1034585" cy="3862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45D6CA-9117-5913-86F5-FF8A8F3FE65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561119" y="4396827"/>
            <a:ext cx="931301" cy="2359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D9752DD-C6A4-2098-3214-D9D2BC7AE7B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694670" y="4999084"/>
            <a:ext cx="664204" cy="478227"/>
          </a:xfrm>
          <a:prstGeom prst="rect">
            <a:avLst/>
          </a:prstGeom>
        </p:spPr>
      </p:pic>
      <p:pic>
        <p:nvPicPr>
          <p:cNvPr id="1025" name="Image 11" descr="General Dynamics Mission Systems–Canada | LinkedIn">
            <a:extLst>
              <a:ext uri="{FF2B5EF4-FFF2-40B4-BE49-F238E27FC236}">
                <a16:creationId xmlns:a16="http://schemas.microsoft.com/office/drawing/2014/main" id="{06A6D1BC-FCE0-46B3-D685-28B012C5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78" y="4083277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224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6EC70-23A2-7C10-D124-F53DF6AD19A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7198" y="188914"/>
            <a:ext cx="11076253" cy="1008062"/>
          </a:xfrm>
        </p:spPr>
        <p:txBody>
          <a:bodyPr/>
          <a:lstStyle/>
          <a:p>
            <a:r>
              <a:rPr lang="fr-FR" dirty="0"/>
              <a:t>INDUSTRY STAKEHOLDERS (</a:t>
            </a:r>
            <a:r>
              <a:rPr lang="fr-FR" dirty="0" err="1"/>
              <a:t>continued</a:t>
            </a:r>
            <a:r>
              <a:rPr lang="fr-FR" dirty="0"/>
              <a:t>)</a:t>
            </a: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3D6AE8B1-3AA4-57ED-B66C-7A8114C38D1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8814" y="1449388"/>
            <a:ext cx="11053762" cy="553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An industry backed by numerous institutions and governmental bodies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CB562-CC71-7EF3-5D1B-3DF6038E63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5259" y="2092243"/>
            <a:ext cx="1526441" cy="5539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7AE101-910C-5FE9-6737-295EE87300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50422" y="2082998"/>
            <a:ext cx="1494419" cy="5724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2AA6BD-7F36-553A-6DBB-D5229E62B3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929767" y="2149036"/>
            <a:ext cx="1893769" cy="4404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8175FF-CDE9-40D7-A6F5-B116C53DC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090257" y="2065525"/>
            <a:ext cx="1644955" cy="60743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AF8CF3F-984D-93A7-C95E-304072F138E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rcRect/>
          <a:stretch/>
        </p:blipFill>
        <p:spPr>
          <a:xfrm>
            <a:off x="647699" y="3165045"/>
            <a:ext cx="2358965" cy="26969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8C43E66-63B1-EF95-EED4-25728E241D7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243520" y="2859974"/>
            <a:ext cx="1071945" cy="87984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263D543-641E-B539-DD1F-FA7A81DCFE0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002258" y="2083390"/>
            <a:ext cx="1909277" cy="5717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DBE005-E62C-028D-4ACE-01A3D546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21" y="3035280"/>
            <a:ext cx="1598612" cy="5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é de Sherbrooke – Recherche CIUSSS NÎM">
            <a:extLst>
              <a:ext uri="{FF2B5EF4-FFF2-40B4-BE49-F238E27FC236}">
                <a16:creationId xmlns:a16="http://schemas.microsoft.com/office/drawing/2014/main" id="{BC342014-3ED2-5C53-CF10-39C15989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89" y="3023984"/>
            <a:ext cx="2133933" cy="5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D2CA810-9C33-6DA3-C2C4-B259F6DC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578" y="3091900"/>
            <a:ext cx="1740087" cy="41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wnload McGill University Logo in SVG Vector or PNG File Format - Logo.wine">
            <a:extLst>
              <a:ext uri="{FF2B5EF4-FFF2-40B4-BE49-F238E27FC236}">
                <a16:creationId xmlns:a16="http://schemas.microsoft.com/office/drawing/2014/main" id="{0AC59428-37ED-C5B0-C602-34649EB4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6" y="3416142"/>
            <a:ext cx="2019773" cy="13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A5FE022-F5D8-801F-9445-E7D672872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31" y="3811713"/>
            <a:ext cx="1278556" cy="5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lytechnique Montréal | Étudiez l'ingénierie à Montréal">
            <a:extLst>
              <a:ext uri="{FF2B5EF4-FFF2-40B4-BE49-F238E27FC236}">
                <a16:creationId xmlns:a16="http://schemas.microsoft.com/office/drawing/2014/main" id="{0EAC270D-1151-E30A-55F1-66071AEF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89" y="3896458"/>
            <a:ext cx="1702225" cy="3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École de technologie supérieure | Art Public Montréal">
            <a:extLst>
              <a:ext uri="{FF2B5EF4-FFF2-40B4-BE49-F238E27FC236}">
                <a16:creationId xmlns:a16="http://schemas.microsoft.com/office/drawing/2014/main" id="{9A73CEE7-502D-280B-92AD-24B277D4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520" y="3025674"/>
            <a:ext cx="953243" cy="54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39402-C307-3DD3-BB03-5A30F8342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16" y="3875241"/>
            <a:ext cx="1278556" cy="4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QTR - Charte graphique de l'Université du Québec à Trois-Rivières - UQTR">
            <a:extLst>
              <a:ext uri="{FF2B5EF4-FFF2-40B4-BE49-F238E27FC236}">
                <a16:creationId xmlns:a16="http://schemas.microsoft.com/office/drawing/2014/main" id="{378A881B-76FA-51FA-B432-A4CABF66C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1"/>
          <a:stretch/>
        </p:blipFill>
        <p:spPr bwMode="auto">
          <a:xfrm>
            <a:off x="7980274" y="3832772"/>
            <a:ext cx="1854989" cy="5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9E6FA5-8927-5907-1DF1-F73C4140D9D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54165" y="3876225"/>
            <a:ext cx="1558410" cy="4263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52F5BA-E109-3620-A681-F48D57E901B3}"/>
              </a:ext>
            </a:extLst>
          </p:cNvPr>
          <p:cNvPicPr/>
          <p:nvPr>
            <p:custDataLst>
              <p:tags r:id="rId9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3511082" y="4635624"/>
            <a:ext cx="900000" cy="4453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108923-8330-E967-DFED-062CBD35A5B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96882" y="4677416"/>
            <a:ext cx="964651" cy="3617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FFA1E7-5836-8AE6-A8F9-3D0737FBB5B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956307" y="4592507"/>
            <a:ext cx="1260001" cy="531563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84398542-0BE0-F43B-3924-A0DA8842D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295" y="2131738"/>
            <a:ext cx="1833976" cy="56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 14" descr="Défi de l'alimentation dans l'espace lointain">
            <a:extLst>
              <a:ext uri="{FF2B5EF4-FFF2-40B4-BE49-F238E27FC236}">
                <a16:creationId xmlns:a16="http://schemas.microsoft.com/office/drawing/2014/main" id="{3125A2E5-7707-3EE9-9F13-E627FFEC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56" y="4518706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 18" descr="Comité sectoriel de main-d'oeuvre en aérospatiale au Québec - CAMAQ">
            <a:extLst>
              <a:ext uri="{FF2B5EF4-FFF2-40B4-BE49-F238E27FC236}">
                <a16:creationId xmlns:a16="http://schemas.microsoft.com/office/drawing/2014/main" id="{FD6CF340-DD2A-316F-6F06-7151F91CE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6" y="4443280"/>
            <a:ext cx="1688887" cy="8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4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16169-7632-92CC-FF8C-578FC70BF53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7198" y="181313"/>
            <a:ext cx="11076253" cy="1015663"/>
          </a:xfr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TAKING OFF 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Québec’s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dronautics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industry</a:t>
            </a: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DD39E45-6D22-41AE-3B8E-520A56B53EA5}"/>
              </a:ext>
            </a:extLst>
          </p:cNvPr>
          <p:cNvPicPr>
            <a:picLocks noGrp="1" noChangeAspect="1"/>
          </p:cNvPicPr>
          <p:nvPr>
            <p:ph type="pic" sz="quarter" idx="4294967295"/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5"/>
          <a:stretch/>
        </p:blipFill>
        <p:spPr>
          <a:xfrm>
            <a:off x="658813" y="1449388"/>
            <a:ext cx="1764000" cy="1962900"/>
          </a:xfr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A175D9-16D8-630A-03F9-A0E3BAF0900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75309" y="6025649"/>
            <a:ext cx="1345215" cy="257451"/>
          </a:xfrm>
          <a:prstGeom prst="rect">
            <a:avLst/>
          </a:prstGeom>
          <a:noFill/>
        </p:spPr>
        <p:txBody>
          <a:bodyPr wrap="square" lIns="0" tIns="0" rIns="144000" bIns="0" rtlCol="0">
            <a:noAutofit/>
          </a:bodyPr>
          <a:lstStyle/>
          <a:p>
            <a:pPr algn="r"/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@ARA Robotique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932AAC82-1DAA-D81B-8204-066D9E0318C3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638625" y="3447661"/>
            <a:ext cx="2484000" cy="2196000"/>
          </a:xfrm>
          <a:prstGeom prst="rect">
            <a:avLst/>
          </a:prstGeom>
        </p:spPr>
        <p:txBody>
          <a:bodyPr vert="horz" lIns="0" tIns="144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Système normal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900"/>
              </a:spcBef>
              <a:spcAft>
                <a:spcPts val="2400"/>
              </a:spcAft>
              <a:buFont typeface="Wingdings" pitchFamily="2" charset="2"/>
              <a:buNone/>
              <a:tabLst>
                <a:tab pos="1154113" algn="l"/>
              </a:tabLst>
              <a:defRPr sz="2400" u="sng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EXO DRONE</a:t>
            </a:r>
          </a:p>
          <a:p>
            <a:pPr>
              <a:spcBef>
                <a:spcPts val="0"/>
              </a:spcBef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SOPFEU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fr-FR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 project focused on wildfire management, integrating advanced technologies for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long-range drone flights.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0E9EB25-4E3B-5019-3B98-C769E6DBD7A3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18438" y="3447661"/>
            <a:ext cx="2601762" cy="2196000"/>
          </a:xfrm>
          <a:prstGeom prst="rect">
            <a:avLst/>
          </a:prstGeom>
        </p:spPr>
        <p:txBody>
          <a:bodyPr vert="horz" lIns="0" tIns="144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Système normal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900"/>
              </a:spcBef>
              <a:spcAft>
                <a:spcPts val="2400"/>
              </a:spcAft>
              <a:buFont typeface="Wingdings" pitchFamily="2" charset="2"/>
              <a:buNone/>
              <a:tabLst>
                <a:tab pos="1154113" algn="l"/>
              </a:tabLst>
              <a:defRPr sz="2400" u="sng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EXO TACTIK</a:t>
            </a:r>
          </a:p>
          <a:p>
            <a:pPr>
              <a:spcBef>
                <a:spcPts val="0"/>
              </a:spcBef>
            </a:pP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Ocellus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initiative</a:t>
            </a:r>
          </a:p>
          <a:p>
            <a:pPr>
              <a:spcBef>
                <a:spcPts val="0"/>
              </a:spcBef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 shared drone operation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service serving a group of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10 municipalities and all their departments.</a:t>
            </a:r>
          </a:p>
          <a:p>
            <a:pPr lvl="1">
              <a:spcBef>
                <a:spcPts val="0"/>
              </a:spcBef>
            </a:pPr>
            <a:endParaRPr lang="fr-C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ce réservé pour une image  8">
            <a:extLst>
              <a:ext uri="{FF2B5EF4-FFF2-40B4-BE49-F238E27FC236}">
                <a16:creationId xmlns:a16="http://schemas.microsoft.com/office/drawing/2014/main" id="{6CD1AA31-64B7-CE0B-E143-8E900B0320C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805"/>
          <a:stretch/>
        </p:blipFill>
        <p:spPr>
          <a:xfrm>
            <a:off x="6646097" y="1449389"/>
            <a:ext cx="1764000" cy="1962829"/>
          </a:xfrm>
          <a:custGeom>
            <a:avLst/>
            <a:gdLst>
              <a:gd name="connsiteX0" fmla="*/ 0 w 5219700"/>
              <a:gd name="connsiteY0" fmla="*/ 0 h 5914800"/>
              <a:gd name="connsiteX1" fmla="*/ 5143553 w 5219700"/>
              <a:gd name="connsiteY1" fmla="*/ 0 h 5914800"/>
              <a:gd name="connsiteX2" fmla="*/ 5219700 w 5219700"/>
              <a:gd name="connsiteY2" fmla="*/ 76147 h 5914800"/>
              <a:gd name="connsiteX3" fmla="*/ 5219700 w 5219700"/>
              <a:gd name="connsiteY3" fmla="*/ 5838653 h 5914800"/>
              <a:gd name="connsiteX4" fmla="*/ 5143553 w 5219700"/>
              <a:gd name="connsiteY4" fmla="*/ 5914800 h 5914800"/>
              <a:gd name="connsiteX5" fmla="*/ 0 w 5219700"/>
              <a:gd name="connsiteY5" fmla="*/ 5914800 h 59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9700" h="5914800">
                <a:moveTo>
                  <a:pt x="0" y="0"/>
                </a:moveTo>
                <a:lnTo>
                  <a:pt x="5143553" y="0"/>
                </a:lnTo>
                <a:cubicBezTo>
                  <a:pt x="5185608" y="0"/>
                  <a:pt x="5219700" y="34092"/>
                  <a:pt x="5219700" y="76147"/>
                </a:cubicBezTo>
                <a:lnTo>
                  <a:pt x="5219700" y="5838653"/>
                </a:lnTo>
                <a:cubicBezTo>
                  <a:pt x="5219700" y="5880708"/>
                  <a:pt x="5185608" y="5914800"/>
                  <a:pt x="5143553" y="5914800"/>
                </a:cubicBezTo>
                <a:lnTo>
                  <a:pt x="0" y="5914800"/>
                </a:lnTo>
                <a:close/>
              </a:path>
            </a:pathLst>
          </a:custGeom>
          <a:solidFill>
            <a:schemeClr val="accent2"/>
          </a:solidFill>
        </p:spPr>
      </p:pic>
      <p:pic>
        <p:nvPicPr>
          <p:cNvPr id="9" name="Espace réservé pour une image  5">
            <a:extLst>
              <a:ext uri="{FF2B5EF4-FFF2-40B4-BE49-F238E27FC236}">
                <a16:creationId xmlns:a16="http://schemas.microsoft.com/office/drawing/2014/main" id="{4F098523-0E76-7553-C9D0-EFA55B645F2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805"/>
          <a:stretch/>
        </p:blipFill>
        <p:spPr>
          <a:xfrm>
            <a:off x="3646517" y="1449388"/>
            <a:ext cx="1764000" cy="1962830"/>
          </a:xfrm>
          <a:custGeom>
            <a:avLst/>
            <a:gdLst>
              <a:gd name="connsiteX0" fmla="*/ 0 w 5219700"/>
              <a:gd name="connsiteY0" fmla="*/ 0 h 5914800"/>
              <a:gd name="connsiteX1" fmla="*/ 5143553 w 5219700"/>
              <a:gd name="connsiteY1" fmla="*/ 0 h 5914800"/>
              <a:gd name="connsiteX2" fmla="*/ 5219700 w 5219700"/>
              <a:gd name="connsiteY2" fmla="*/ 76147 h 5914800"/>
              <a:gd name="connsiteX3" fmla="*/ 5219700 w 5219700"/>
              <a:gd name="connsiteY3" fmla="*/ 5838653 h 5914800"/>
              <a:gd name="connsiteX4" fmla="*/ 5143553 w 5219700"/>
              <a:gd name="connsiteY4" fmla="*/ 5914800 h 5914800"/>
              <a:gd name="connsiteX5" fmla="*/ 0 w 5219700"/>
              <a:gd name="connsiteY5" fmla="*/ 5914800 h 59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9700" h="5914800">
                <a:moveTo>
                  <a:pt x="0" y="0"/>
                </a:moveTo>
                <a:lnTo>
                  <a:pt x="5143553" y="0"/>
                </a:lnTo>
                <a:cubicBezTo>
                  <a:pt x="5185608" y="0"/>
                  <a:pt x="5219700" y="34092"/>
                  <a:pt x="5219700" y="76147"/>
                </a:cubicBezTo>
                <a:lnTo>
                  <a:pt x="5219700" y="5838653"/>
                </a:lnTo>
                <a:cubicBezTo>
                  <a:pt x="5219700" y="5880708"/>
                  <a:pt x="5185608" y="5914800"/>
                  <a:pt x="5143553" y="5914800"/>
                </a:cubicBezTo>
                <a:lnTo>
                  <a:pt x="0" y="5914800"/>
                </a:lnTo>
                <a:close/>
              </a:path>
            </a:pathLst>
          </a:custGeom>
          <a:solidFill>
            <a:schemeClr val="accent2"/>
          </a:solidFill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88D0F94-BB70-E8C9-B410-A6E0CCFF698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9598250" y="3447661"/>
            <a:ext cx="2484000" cy="2196000"/>
          </a:xfrm>
          <a:prstGeom prst="rect">
            <a:avLst/>
          </a:prstGeom>
        </p:spPr>
        <p:txBody>
          <a:bodyPr vert="horz" lIns="0" tIns="144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Système normal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900"/>
              </a:spcBef>
              <a:spcAft>
                <a:spcPts val="2400"/>
              </a:spcAft>
              <a:buFont typeface="Wingdings" pitchFamily="2" charset="2"/>
              <a:buNone/>
              <a:tabLst>
                <a:tab pos="1154113" algn="l"/>
              </a:tabLst>
              <a:defRPr sz="2400" u="sng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LAFLAMME AÉRO</a:t>
            </a:r>
          </a:p>
          <a:p>
            <a:pPr>
              <a:spcBef>
                <a:spcPts val="0"/>
              </a:spcBef>
            </a:pP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aerial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drone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system initiative</a:t>
            </a:r>
          </a:p>
          <a:p>
            <a:pPr>
              <a:spcBef>
                <a:spcPts val="0"/>
              </a:spcBef>
            </a:pP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 complete drone-based solution focused on transporting critical goods, capable of reaching remote regions and efficiently carrying out strategic deliveries.</a:t>
            </a:r>
            <a:endParaRPr lang="fr-C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8584F0D0-C743-9513-904F-8C34F599B8F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rcRect l="30638" t="23779" r="27840" b="14573"/>
          <a:stretch/>
        </p:blipFill>
        <p:spPr>
          <a:xfrm>
            <a:off x="9600119" y="1449388"/>
            <a:ext cx="1764000" cy="1962830"/>
          </a:xfrm>
          <a:custGeom>
            <a:avLst/>
            <a:gdLst>
              <a:gd name="connsiteX0" fmla="*/ 0 w 5219700"/>
              <a:gd name="connsiteY0" fmla="*/ 0 h 5914800"/>
              <a:gd name="connsiteX1" fmla="*/ 5143553 w 5219700"/>
              <a:gd name="connsiteY1" fmla="*/ 0 h 5914800"/>
              <a:gd name="connsiteX2" fmla="*/ 5219700 w 5219700"/>
              <a:gd name="connsiteY2" fmla="*/ 76147 h 5914800"/>
              <a:gd name="connsiteX3" fmla="*/ 5219700 w 5219700"/>
              <a:gd name="connsiteY3" fmla="*/ 5838653 h 5914800"/>
              <a:gd name="connsiteX4" fmla="*/ 5143553 w 5219700"/>
              <a:gd name="connsiteY4" fmla="*/ 5914800 h 5914800"/>
              <a:gd name="connsiteX5" fmla="*/ 0 w 5219700"/>
              <a:gd name="connsiteY5" fmla="*/ 5914800 h 59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9700" h="5914800">
                <a:moveTo>
                  <a:pt x="0" y="0"/>
                </a:moveTo>
                <a:lnTo>
                  <a:pt x="5143553" y="0"/>
                </a:lnTo>
                <a:cubicBezTo>
                  <a:pt x="5185608" y="0"/>
                  <a:pt x="5219700" y="34092"/>
                  <a:pt x="5219700" y="76147"/>
                </a:cubicBezTo>
                <a:lnTo>
                  <a:pt x="5219700" y="5838653"/>
                </a:lnTo>
                <a:cubicBezTo>
                  <a:pt x="5219700" y="5880708"/>
                  <a:pt x="5185608" y="5914800"/>
                  <a:pt x="5143553" y="5914800"/>
                </a:cubicBezTo>
                <a:lnTo>
                  <a:pt x="0" y="5914800"/>
                </a:lnTo>
                <a:close/>
              </a:path>
            </a:pathLst>
          </a:custGeom>
          <a:solidFill>
            <a:schemeClr val="accent2"/>
          </a:solidFill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5925774-A005-269E-D204-A3F3F663DAE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1276658" y="10377348"/>
            <a:ext cx="1345215" cy="257451"/>
          </a:xfrm>
          <a:prstGeom prst="rect">
            <a:avLst/>
          </a:prstGeom>
          <a:noFill/>
        </p:spPr>
        <p:txBody>
          <a:bodyPr wrap="square" lIns="0" tIns="0" rIns="144000" bIns="0" rtlCol="0">
            <a:noAutofit/>
          </a:bodyPr>
          <a:lstStyle/>
          <a:p>
            <a:pPr algn="r"/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@Laflamme </a:t>
            </a:r>
            <a:r>
              <a:rPr lang="fr-FR" sz="1000" err="1">
                <a:latin typeface="Arial" panose="020B0604020202020204" pitchFamily="34" charset="0"/>
                <a:cs typeface="Arial" panose="020B0604020202020204" pitchFamily="34" charset="0"/>
              </a:rPr>
              <a:t>Aéro</a:t>
            </a:r>
            <a:endParaRPr lang="fr-FR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2012B44-8A9E-ED8A-B963-F3D9F3B78F78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658812" y="3447661"/>
            <a:ext cx="2484000" cy="2196000"/>
          </a:xfrm>
          <a:prstGeom prst="rect">
            <a:avLst/>
          </a:prstGeom>
        </p:spPr>
        <p:txBody>
          <a:bodyPr vert="horz" lIns="0" tIns="144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Système normal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900"/>
              </a:spcBef>
              <a:spcAft>
                <a:spcPts val="2400"/>
              </a:spcAft>
              <a:buFont typeface="Wingdings" pitchFamily="2" charset="2"/>
              <a:buNone/>
              <a:tabLst>
                <a:tab pos="1154113" algn="l"/>
              </a:tabLst>
              <a:defRPr sz="2400" u="sng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ARA ROBOTIQUE</a:t>
            </a:r>
          </a:p>
          <a:p>
            <a:pPr>
              <a:spcBef>
                <a:spcPts val="0"/>
              </a:spcBef>
            </a:pPr>
            <a:r>
              <a:rPr lang="fr-CA" sz="1350" dirty="0"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fr-CA" sz="1350" dirty="0" err="1">
                <a:latin typeface="Arial" panose="020B0604020202020204" pitchFamily="34" charset="0"/>
                <a:cs typeface="Arial" panose="020B0604020202020204" pitchFamily="34" charset="0"/>
              </a:rPr>
              <a:t>surveying</a:t>
            </a:r>
            <a:endParaRPr lang="fr-CA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 revolutionary solution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that automates mapping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and surveying processes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on industrial sites.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BD33B-EA09-2236-F18D-285513E0B00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1490014" y="2496201"/>
            <a:ext cx="101597" cy="17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45DD1-6CC9-F709-D499-329CAA8C841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4478930" y="2496202"/>
            <a:ext cx="101597" cy="17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1E7710-F5F9-0EB4-968E-5548977020E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6200000">
            <a:off x="10431211" y="2496203"/>
            <a:ext cx="101597" cy="17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742A77-250A-6A85-2004-C688D324E8E9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6200000">
            <a:off x="7475707" y="2496203"/>
            <a:ext cx="101597" cy="17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95971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Personnalisé 4">
      <a:dk1>
        <a:srgbClr val="003CA5"/>
      </a:dk1>
      <a:lt1>
        <a:srgbClr val="FFFFFF"/>
      </a:lt1>
      <a:dk2>
        <a:srgbClr val="1950AE"/>
      </a:dk2>
      <a:lt2>
        <a:srgbClr val="658ACC"/>
      </a:lt2>
      <a:accent1>
        <a:srgbClr val="3364B7"/>
      </a:accent1>
      <a:accent2>
        <a:srgbClr val="4D77C0"/>
      </a:accent2>
      <a:accent3>
        <a:srgbClr val="809ED2"/>
      </a:accent3>
      <a:accent4>
        <a:srgbClr val="99B1DB"/>
      </a:accent4>
      <a:accent5>
        <a:srgbClr val="B3C5E3"/>
      </a:accent5>
      <a:accent6>
        <a:srgbClr val="CCD8ED"/>
      </a:accent6>
      <a:hlink>
        <a:srgbClr val="1950AE"/>
      </a:hlink>
      <a:folHlink>
        <a:srgbClr val="00000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b68271-41d9-4ea6-a7ec-986a51a94a9c">
      <Terms xmlns="http://schemas.microsoft.com/office/infopath/2007/PartnerControls"/>
    </lcf76f155ced4ddcb4097134ff3c332f>
    <TaxCatchAll xmlns="f16be75d-3a9f-4c9d-b6cc-4c0a9417cc0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639749EC8ADE4ABEFE7FA229FCBFD3" ma:contentTypeVersion="15" ma:contentTypeDescription="Crée un document." ma:contentTypeScope="" ma:versionID="c553cb4b3e1de1cdc1e3e0db338338be">
  <xsd:schema xmlns:xsd="http://www.w3.org/2001/XMLSchema" xmlns:xs="http://www.w3.org/2001/XMLSchema" xmlns:p="http://schemas.microsoft.com/office/2006/metadata/properties" xmlns:ns2="7ab68271-41d9-4ea6-a7ec-986a51a94a9c" xmlns:ns3="f16be75d-3a9f-4c9d-b6cc-4c0a9417cc02" targetNamespace="http://schemas.microsoft.com/office/2006/metadata/properties" ma:root="true" ma:fieldsID="3fdfe35b539abb109d69088edea654e4" ns2:_="" ns3:_="">
    <xsd:import namespace="7ab68271-41d9-4ea6-a7ec-986a51a94a9c"/>
    <xsd:import namespace="f16be75d-3a9f-4c9d-b6cc-4c0a9417cc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68271-41d9-4ea6-a7ec-986a51a94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099b1512-8621-4339-be07-1591770e1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be75d-3a9f-4c9d-b6cc-4c0a9417cc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a0f1710-6088-4718-86a0-20cc945febc9}" ma:internalName="TaxCatchAll" ma:showField="CatchAllData" ma:web="f16be75d-3a9f-4c9d-b6cc-4c0a9417cc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7B339-8110-4F17-BAEF-CE682D8082D9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  <ds:schemaRef ds:uri="7ab68271-41d9-4ea6-a7ec-986a51a94a9c"/>
    <ds:schemaRef ds:uri="http://schemas.microsoft.com/office/2006/documentManagement/types"/>
    <ds:schemaRef ds:uri="f16be75d-3a9f-4c9d-b6cc-4c0a9417cc0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CE3F6F-8001-4F82-9BCA-90F15E955E58}">
  <ds:schemaRefs>
    <ds:schemaRef ds:uri="7ab68271-41d9-4ea6-a7ec-986a51a94a9c"/>
    <ds:schemaRef ds:uri="f16be75d-3a9f-4c9d-b6cc-4c0a9417cc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7BCD90-6AEC-4E75-AB8B-8589701DFA7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adc3772-eb2a-4662-b583-4b7a8acb1942}" enabled="1" method="Standard" siteId="{b079ec29-428d-4f8b-9054-bdbcd0d49a3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695</Words>
  <Application>Microsoft Office PowerPoint</Application>
  <PresentationFormat>Grand écran</PresentationFormat>
  <Paragraphs>149</Paragraphs>
  <Slides>11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Arial Regular</vt:lpstr>
      <vt:lpstr>Calibri</vt:lpstr>
      <vt:lpstr>Thème Office</vt:lpstr>
      <vt:lpstr>Take flight  with Québec’s  dronautics industry</vt:lpstr>
      <vt:lpstr>QUÉBEC: The perfect place  to help dronautics take off</vt:lpstr>
      <vt:lpstr>QUÉBEC’S DRONAUTICS industry by the numbers</vt:lpstr>
      <vt:lpstr>DRONAUTICS companies</vt:lpstr>
      <vt:lpstr>A DRONAUTICS industry working  in collaboration with industry</vt:lpstr>
      <vt:lpstr>FIVE PROMISING  fields of application</vt:lpstr>
      <vt:lpstr>INDUSTRY STAKEHOLDERS</vt:lpstr>
      <vt:lpstr>INDUSTRY STAKEHOLDERS (continued)</vt:lpstr>
      <vt:lpstr>PROJECTS TAKING OFF  with Québec’s dronautics industry</vt:lpstr>
      <vt:lpstr>ESPACE AÉRO Québec's Aerospace Innovation Zone</vt:lpstr>
      <vt:lpstr>With you,  QUÉBEC’S DRONAUTICS  industry will continue its rise  to soar worldwide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lastModifiedBy>Carpentier, Charles</cp:lastModifiedBy>
  <cp:revision>9</cp:revision>
  <dcterms:created xsi:type="dcterms:W3CDTF">2019-04-02T14:08:11Z</dcterms:created>
  <dcterms:modified xsi:type="dcterms:W3CDTF">2025-08-01T14:11:59Z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0x01010027639749EC8ADE4ABEFE7FA229FCBFD3</vt:lpwstr>
  </property>
  <property fmtid="{D5CDD505-2E9C-101B-9397-08002B2CF9AE}" pid="3" name="MediaServiceImageTags">
    <vt:lpwstr/>
  </property>
</Properties>
</file>