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Lst>
  <p:notesMasterIdLst>
    <p:notesMasterId r:id="rId34"/>
  </p:notesMasterIdLst>
  <p:handoutMasterIdLst>
    <p:handoutMasterId r:id="rId35"/>
  </p:handoutMasterIdLst>
  <p:sldIdLst>
    <p:sldId id="256" r:id="rId5"/>
    <p:sldId id="296" r:id="rId6"/>
    <p:sldId id="298" r:id="rId7"/>
    <p:sldId id="258" r:id="rId8"/>
    <p:sldId id="260" r:id="rId9"/>
    <p:sldId id="270" r:id="rId10"/>
    <p:sldId id="293" r:id="rId11"/>
    <p:sldId id="271" r:id="rId12"/>
    <p:sldId id="287" r:id="rId13"/>
    <p:sldId id="272" r:id="rId14"/>
    <p:sldId id="273" r:id="rId15"/>
    <p:sldId id="274" r:id="rId16"/>
    <p:sldId id="288" r:id="rId17"/>
    <p:sldId id="275" r:id="rId18"/>
    <p:sldId id="276" r:id="rId19"/>
    <p:sldId id="277" r:id="rId20"/>
    <p:sldId id="289" r:id="rId21"/>
    <p:sldId id="278" r:id="rId22"/>
    <p:sldId id="279" r:id="rId23"/>
    <p:sldId id="280" r:id="rId24"/>
    <p:sldId id="290" r:id="rId25"/>
    <p:sldId id="282" r:id="rId26"/>
    <p:sldId id="292" r:id="rId27"/>
    <p:sldId id="283" r:id="rId28"/>
    <p:sldId id="291" r:id="rId29"/>
    <p:sldId id="284" r:id="rId30"/>
    <p:sldId id="285" r:id="rId31"/>
    <p:sldId id="286" r:id="rId32"/>
    <p:sldId id="261"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hapelle, Annie" initials="LA" lastIdx="3" clrIdx="0">
    <p:extLst>
      <p:ext uri="{19B8F6BF-5375-455C-9EA6-DF929625EA0E}">
        <p15:presenceInfo xmlns:p15="http://schemas.microsoft.com/office/powerpoint/2012/main" userId="S-1-5-21-3249197318-2442165514-1788258217-38976" providerId="AD"/>
      </p:ext>
    </p:extLst>
  </p:cmAuthor>
  <p:cmAuthor id="2" name="Montambault, Sonia" initials="MS" lastIdx="17" clrIdx="1">
    <p:extLst>
      <p:ext uri="{19B8F6BF-5375-455C-9EA6-DF929625EA0E}">
        <p15:presenceInfo xmlns:p15="http://schemas.microsoft.com/office/powerpoint/2012/main" userId="S::sonia.montambault@mri.gouv.qc.ca::c3a86943-acf9-4cf1-ad20-1fa47f28e0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A5"/>
    <a:srgbClr val="FFFFFF"/>
    <a:srgbClr val="000000"/>
    <a:srgbClr val="658ACC"/>
    <a:srgbClr val="5374B0"/>
    <a:srgbClr val="CCD7EC"/>
    <a:srgbClr val="739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8331F3-A5EA-43EF-BA83-EDE5545A9A21}" v="1" dt="2025-12-03T19:58:09.7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8" autoAdjust="0"/>
    <p:restoredTop sz="96327" autoAdjust="0"/>
  </p:normalViewPr>
  <p:slideViewPr>
    <p:cSldViewPr snapToGrid="0">
      <p:cViewPr varScale="1">
        <p:scale>
          <a:sx n="103" d="100"/>
          <a:sy n="103" d="100"/>
        </p:scale>
        <p:origin x="996"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mbault, Sonia" userId="c3a86943-acf9-4cf1-ad20-1fa47f28e00a" providerId="ADAL" clId="{19DEE105-82EF-4D8C-902E-83D0500DDA12}"/>
    <pc:docChg chg="undo custSel modSld modMainMaster">
      <pc:chgData name="Montambault, Sonia" userId="c3a86943-acf9-4cf1-ad20-1fa47f28e00a" providerId="ADAL" clId="{19DEE105-82EF-4D8C-902E-83D0500DDA12}" dt="2025-12-03T19:58:09.721" v="12"/>
      <pc:docMkLst>
        <pc:docMk/>
      </pc:docMkLst>
      <pc:sldChg chg="addSp modSp">
        <pc:chgData name="Montambault, Sonia" userId="c3a86943-acf9-4cf1-ad20-1fa47f28e00a" providerId="ADAL" clId="{19DEE105-82EF-4D8C-902E-83D0500DDA12}" dt="2025-12-03T19:58:09.721" v="12"/>
        <pc:sldMkLst>
          <pc:docMk/>
          <pc:sldMk cId="1485293472" sldId="261"/>
        </pc:sldMkLst>
        <pc:spChg chg="add mod">
          <ac:chgData name="Montambault, Sonia" userId="c3a86943-acf9-4cf1-ad20-1fa47f28e00a" providerId="ADAL" clId="{19DEE105-82EF-4D8C-902E-83D0500DDA12}" dt="2025-12-03T19:58:09.721" v="12"/>
          <ac:spMkLst>
            <pc:docMk/>
            <pc:sldMk cId="1485293472" sldId="261"/>
            <ac:spMk id="2" creationId="{E2E19A4C-E6C0-D6CC-8127-55D143EAFF6C}"/>
          </ac:spMkLst>
        </pc:spChg>
        <pc:picChg chg="add mod">
          <ac:chgData name="Montambault, Sonia" userId="c3a86943-acf9-4cf1-ad20-1fa47f28e00a" providerId="ADAL" clId="{19DEE105-82EF-4D8C-902E-83D0500DDA12}" dt="2025-12-03T19:58:09.721" v="12"/>
          <ac:picMkLst>
            <pc:docMk/>
            <pc:sldMk cId="1485293472" sldId="261"/>
            <ac:picMk id="3" creationId="{22F04D85-10C3-E93E-CF6A-6DBCDBCDFEAC}"/>
          </ac:picMkLst>
        </pc:picChg>
        <pc:picChg chg="add mod">
          <ac:chgData name="Montambault, Sonia" userId="c3a86943-acf9-4cf1-ad20-1fa47f28e00a" providerId="ADAL" clId="{19DEE105-82EF-4D8C-902E-83D0500DDA12}" dt="2025-12-03T19:58:09.721" v="12"/>
          <ac:picMkLst>
            <pc:docMk/>
            <pc:sldMk cId="1485293472" sldId="261"/>
            <ac:picMk id="5" creationId="{6141245E-1D1D-712B-B855-0A0D13AFC3ED}"/>
          </ac:picMkLst>
        </pc:picChg>
        <pc:picChg chg="add mod">
          <ac:chgData name="Montambault, Sonia" userId="c3a86943-acf9-4cf1-ad20-1fa47f28e00a" providerId="ADAL" clId="{19DEE105-82EF-4D8C-902E-83D0500DDA12}" dt="2025-12-03T19:58:09.721" v="12"/>
          <ac:picMkLst>
            <pc:docMk/>
            <pc:sldMk cId="1485293472" sldId="261"/>
            <ac:picMk id="6" creationId="{D80D502F-A99C-4F05-590D-9AA3BBA8F414}"/>
          </ac:picMkLst>
        </pc:picChg>
        <pc:picChg chg="add mod">
          <ac:chgData name="Montambault, Sonia" userId="c3a86943-acf9-4cf1-ad20-1fa47f28e00a" providerId="ADAL" clId="{19DEE105-82EF-4D8C-902E-83D0500DDA12}" dt="2025-12-03T19:58:09.721" v="12"/>
          <ac:picMkLst>
            <pc:docMk/>
            <pc:sldMk cId="1485293472" sldId="261"/>
            <ac:picMk id="7" creationId="{B275A81A-37E9-B094-0C66-38ED3BBE80A8}"/>
          </ac:picMkLst>
        </pc:picChg>
        <pc:picChg chg="add mod">
          <ac:chgData name="Montambault, Sonia" userId="c3a86943-acf9-4cf1-ad20-1fa47f28e00a" providerId="ADAL" clId="{19DEE105-82EF-4D8C-902E-83D0500DDA12}" dt="2025-12-03T19:58:09.721" v="12"/>
          <ac:picMkLst>
            <pc:docMk/>
            <pc:sldMk cId="1485293472" sldId="261"/>
            <ac:picMk id="8" creationId="{4EF23E6F-B4CE-6D42-F69D-7BEA1AA52FB5}"/>
          </ac:picMkLst>
        </pc:picChg>
      </pc:sldChg>
      <pc:sldMasterChg chg="modSldLayout">
        <pc:chgData name="Montambault, Sonia" userId="c3a86943-acf9-4cf1-ad20-1fa47f28e00a" providerId="ADAL" clId="{19DEE105-82EF-4D8C-902E-83D0500DDA12}" dt="2025-12-03T19:58:05.958" v="11" actId="478"/>
        <pc:sldMasterMkLst>
          <pc:docMk/>
          <pc:sldMasterMk cId="2235510819" sldId="2147483670"/>
        </pc:sldMasterMkLst>
        <pc:sldLayoutChg chg="addSp delSp mod">
          <pc:chgData name="Montambault, Sonia" userId="c3a86943-acf9-4cf1-ad20-1fa47f28e00a" providerId="ADAL" clId="{19DEE105-82EF-4D8C-902E-83D0500DDA12}" dt="2025-12-03T19:58:05.958" v="11" actId="478"/>
          <pc:sldLayoutMkLst>
            <pc:docMk/>
            <pc:sldMasterMk cId="2235510819" sldId="2147483670"/>
            <pc:sldLayoutMk cId="2466675085" sldId="2147483685"/>
          </pc:sldLayoutMkLst>
          <pc:spChg chg="del">
            <ac:chgData name="Montambault, Sonia" userId="c3a86943-acf9-4cf1-ad20-1fa47f28e00a" providerId="ADAL" clId="{19DEE105-82EF-4D8C-902E-83D0500DDA12}" dt="2025-12-03T19:30:26.089" v="2" actId="478"/>
            <ac:spMkLst>
              <pc:docMk/>
              <pc:sldMasterMk cId="2235510819" sldId="2147483670"/>
              <pc:sldLayoutMk cId="2466675085" sldId="2147483685"/>
              <ac:spMk id="17" creationId="{0C6813C9-A04F-F348-B226-3A65CDD97E56}"/>
            </ac:spMkLst>
          </pc:spChg>
          <pc:grpChg chg="add del">
            <ac:chgData name="Montambault, Sonia" userId="c3a86943-acf9-4cf1-ad20-1fa47f28e00a" providerId="ADAL" clId="{19DEE105-82EF-4D8C-902E-83D0500DDA12}" dt="2025-12-03T19:58:04.224" v="10" actId="478"/>
            <ac:grpSpMkLst>
              <pc:docMk/>
              <pc:sldMasterMk cId="2235510819" sldId="2147483670"/>
              <pc:sldLayoutMk cId="2466675085" sldId="2147483685"/>
              <ac:grpSpMk id="19" creationId="{106F2404-E88A-DB49-A223-DB75F4FF63A9}"/>
            </ac:grpSpMkLst>
          </pc:grpChg>
          <pc:picChg chg="del">
            <ac:chgData name="Montambault, Sonia" userId="c3a86943-acf9-4cf1-ad20-1fa47f28e00a" providerId="ADAL" clId="{19DEE105-82EF-4D8C-902E-83D0500DDA12}" dt="2025-12-03T19:58:01.770" v="8" actId="478"/>
            <ac:picMkLst>
              <pc:docMk/>
              <pc:sldMasterMk cId="2235510819" sldId="2147483670"/>
              <pc:sldLayoutMk cId="2466675085" sldId="2147483685"/>
              <ac:picMk id="22" creationId="{9E2BC043-7F38-D34F-B8DD-B79D6C072CBA}"/>
            </ac:picMkLst>
          </pc:picChg>
          <pc:picChg chg="del">
            <ac:chgData name="Montambault, Sonia" userId="c3a86943-acf9-4cf1-ad20-1fa47f28e00a" providerId="ADAL" clId="{19DEE105-82EF-4D8C-902E-83D0500DDA12}" dt="2025-12-03T19:58:00.846" v="7" actId="478"/>
            <ac:picMkLst>
              <pc:docMk/>
              <pc:sldMasterMk cId="2235510819" sldId="2147483670"/>
              <pc:sldLayoutMk cId="2466675085" sldId="2147483685"/>
              <ac:picMk id="24" creationId="{0464F686-E476-7942-A141-06F34D56BE55}"/>
            </ac:picMkLst>
          </pc:picChg>
          <pc:picChg chg="del">
            <ac:chgData name="Montambault, Sonia" userId="c3a86943-acf9-4cf1-ad20-1fa47f28e00a" providerId="ADAL" clId="{19DEE105-82EF-4D8C-902E-83D0500DDA12}" dt="2025-12-03T19:57:58.456" v="6" actId="478"/>
            <ac:picMkLst>
              <pc:docMk/>
              <pc:sldMasterMk cId="2235510819" sldId="2147483670"/>
              <pc:sldLayoutMk cId="2466675085" sldId="2147483685"/>
              <ac:picMk id="26" creationId="{7BEBDB5B-38E2-2B4F-B352-0CCCFDBB94EB}"/>
            </ac:picMkLst>
          </pc:picChg>
          <pc:picChg chg="del">
            <ac:chgData name="Montambault, Sonia" userId="c3a86943-acf9-4cf1-ad20-1fa47f28e00a" providerId="ADAL" clId="{19DEE105-82EF-4D8C-902E-83D0500DDA12}" dt="2025-12-03T19:58:05.958" v="11" actId="478"/>
            <ac:picMkLst>
              <pc:docMk/>
              <pc:sldMasterMk cId="2235510819" sldId="2147483670"/>
              <pc:sldLayoutMk cId="2466675085" sldId="2147483685"/>
              <ac:picMk id="29" creationId="{91EC57CB-A62A-C240-A17D-5548DEF7369C}"/>
            </ac:picMkLst>
          </pc:picChg>
          <pc:picChg chg="del">
            <ac:chgData name="Montambault, Sonia" userId="c3a86943-acf9-4cf1-ad20-1fa47f28e00a" providerId="ADAL" clId="{19DEE105-82EF-4D8C-902E-83D0500DDA12}" dt="2025-12-03T19:30:27.131" v="3" actId="478"/>
            <ac:picMkLst>
              <pc:docMk/>
              <pc:sldMasterMk cId="2235510819" sldId="2147483670"/>
              <pc:sldLayoutMk cId="2466675085" sldId="2147483685"/>
              <ac:picMk id="30" creationId="{7D51036B-A3BA-3C4C-B308-D7A810F63993}"/>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latin typeface="Arial Regular"/>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EB780A-BB64-4DBB-83B9-C1A35A74A3DA}" type="datetimeFigureOut">
              <a:rPr lang="fr-CA" smtClean="0">
                <a:latin typeface="Arial Regular"/>
              </a:rPr>
              <a:t>2025-12-03</a:t>
            </a:fld>
            <a:endParaRPr lang="fr-CA" dirty="0">
              <a:latin typeface="Arial Regular"/>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latin typeface="Arial Regular"/>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12B390-E9C0-4C85-9317-8D26DF085B41}" type="slidenum">
              <a:rPr lang="fr-CA" smtClean="0">
                <a:latin typeface="Arial Regular"/>
              </a:rPr>
              <a:t>‹N°›</a:t>
            </a:fld>
            <a:endParaRPr lang="fr-CA" dirty="0">
              <a:latin typeface="Arial Regular"/>
            </a:endParaRPr>
          </a:p>
        </p:txBody>
      </p:sp>
    </p:spTree>
    <p:extLst>
      <p:ext uri="{BB962C8B-B14F-4D97-AF65-F5344CB8AC3E}">
        <p14:creationId xmlns:p14="http://schemas.microsoft.com/office/powerpoint/2010/main" val="36909823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9755C8FF-D536-4BAC-9BD8-B2FD87DDFD48}" type="datetimeFigureOut">
              <a:rPr lang="fr-CA" smtClean="0"/>
              <a:pPr/>
              <a:t>2025-12-03</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253A81E7-5AAA-4F8B-8083-1B1E8FA7E8E7}" type="slidenum">
              <a:rPr lang="fr-CA" smtClean="0"/>
              <a:pPr/>
              <a:t>‹N°›</a:t>
            </a:fld>
            <a:endParaRPr lang="fr-CA" dirty="0"/>
          </a:p>
        </p:txBody>
      </p:sp>
    </p:spTree>
    <p:extLst>
      <p:ext uri="{BB962C8B-B14F-4D97-AF65-F5344CB8AC3E}">
        <p14:creationId xmlns:p14="http://schemas.microsoft.com/office/powerpoint/2010/main" val="21903382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CA" dirty="0"/>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8</a:t>
            </a:fld>
            <a:endParaRPr lang="fr-CA" dirty="0"/>
          </a:p>
        </p:txBody>
      </p:sp>
    </p:spTree>
    <p:extLst>
      <p:ext uri="{BB962C8B-B14F-4D97-AF65-F5344CB8AC3E}">
        <p14:creationId xmlns:p14="http://schemas.microsoft.com/office/powerpoint/2010/main" val="3152941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CA" dirty="0"/>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26</a:t>
            </a:fld>
            <a:endParaRPr lang="fr-CA" dirty="0"/>
          </a:p>
        </p:txBody>
      </p:sp>
    </p:spTree>
    <p:extLst>
      <p:ext uri="{BB962C8B-B14F-4D97-AF65-F5344CB8AC3E}">
        <p14:creationId xmlns:p14="http://schemas.microsoft.com/office/powerpoint/2010/main" val="2445858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2649CB2-F164-5545-ADF0-14E7F108FF0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2700" y="0"/>
            <a:ext cx="12192000" cy="6858000"/>
          </a:xfrm>
          <a:prstGeom prst="rect">
            <a:avLst/>
          </a:prstGeom>
        </p:spPr>
      </p:pic>
      <p:grpSp>
        <p:nvGrpSpPr>
          <p:cNvPr id="6" name="Groupe 5">
            <a:extLst>
              <a:ext uri="{FF2B5EF4-FFF2-40B4-BE49-F238E27FC236}">
                <a16:creationId xmlns:a16="http://schemas.microsoft.com/office/drawing/2014/main" id="{0900B883-E508-7F4E-BC9F-32DE417EF661}"/>
              </a:ext>
            </a:extLst>
          </p:cNvPr>
          <p:cNvGrpSpPr/>
          <p:nvPr userDrawn="1"/>
        </p:nvGrpSpPr>
        <p:grpSpPr>
          <a:xfrm>
            <a:off x="0" y="0"/>
            <a:ext cx="12192000" cy="6869189"/>
            <a:chOff x="0" y="0"/>
            <a:chExt cx="12192000" cy="6869189"/>
          </a:xfrm>
        </p:grpSpPr>
        <p:sp>
          <p:nvSpPr>
            <p:cNvPr id="4" name="Rectangle 3">
              <a:extLst>
                <a:ext uri="{FF2B5EF4-FFF2-40B4-BE49-F238E27FC236}">
                  <a16:creationId xmlns:a16="http://schemas.microsoft.com/office/drawing/2014/main" id="{559D9994-A471-4749-BE2F-0E8AFC5CCC9D}"/>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5" name="Rectangle 4">
              <a:extLst>
                <a:ext uri="{FF2B5EF4-FFF2-40B4-BE49-F238E27FC236}">
                  <a16:creationId xmlns:a16="http://schemas.microsoft.com/office/drawing/2014/main" id="{ECF086D4-EC1C-734C-916A-81F20E5AC237}"/>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7" name="Rectangle 6">
              <a:extLst>
                <a:ext uri="{FF2B5EF4-FFF2-40B4-BE49-F238E27FC236}">
                  <a16:creationId xmlns:a16="http://schemas.microsoft.com/office/drawing/2014/main" id="{208DE16A-60BA-2D49-B14D-39C57244238B}"/>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8" name="Rectangle 7">
              <a:extLst>
                <a:ext uri="{FF2B5EF4-FFF2-40B4-BE49-F238E27FC236}">
                  <a16:creationId xmlns:a16="http://schemas.microsoft.com/office/drawing/2014/main" id="{C15842BE-B763-0F4B-A6C1-244B08E86E7F}"/>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2" name="Title 1"/>
          <p:cNvSpPr>
            <a:spLocks noGrp="1"/>
          </p:cNvSpPr>
          <p:nvPr userDrawn="1">
            <p:ph type="ctrTitle" hasCustomPrompt="1"/>
          </p:nvPr>
        </p:nvSpPr>
        <p:spPr>
          <a:xfrm>
            <a:off x="658813" y="713226"/>
            <a:ext cx="6412548" cy="1995049"/>
          </a:xfrm>
        </p:spPr>
        <p:txBody>
          <a:bodyPr anchor="t">
            <a:normAutofit/>
          </a:bodyPr>
          <a:lstStyle>
            <a:lvl1pPr algn="l">
              <a:defRPr sz="6000" b="0" i="0">
                <a:solidFill>
                  <a:schemeClr val="bg1"/>
                </a:solidFill>
                <a:latin typeface="Arial Regular"/>
              </a:defRPr>
            </a:lvl1pPr>
          </a:lstStyle>
          <a:p>
            <a:r>
              <a:rPr lang="fr-FR" dirty="0"/>
              <a:t>Titre du diaporama</a:t>
            </a:r>
            <a:endParaRPr lang="en-US" dirty="0"/>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3"/>
          <a:stretch>
            <a:fillRect/>
          </a:stretch>
        </p:blipFill>
        <p:spPr>
          <a:xfrm>
            <a:off x="9568767" y="921100"/>
            <a:ext cx="1739313" cy="2327938"/>
          </a:xfrm>
          <a:prstGeom prst="rect">
            <a:avLst/>
          </a:prstGeom>
        </p:spPr>
      </p:pic>
      <p:sp>
        <p:nvSpPr>
          <p:cNvPr id="3" name="Subtitle 2"/>
          <p:cNvSpPr>
            <a:spLocks noGrp="1"/>
          </p:cNvSpPr>
          <p:nvPr userDrawn="1">
            <p:ph type="subTitle" idx="1" hasCustomPrompt="1"/>
          </p:nvPr>
        </p:nvSpPr>
        <p:spPr>
          <a:xfrm>
            <a:off x="658813" y="2708275"/>
            <a:ext cx="6408738" cy="1396999"/>
          </a:xfrm>
        </p:spPr>
        <p:txBody>
          <a:bodyPr>
            <a:normAutofit/>
          </a:bodyPr>
          <a:lstStyle>
            <a:lvl1pPr marL="0" indent="0" algn="l">
              <a:spcAft>
                <a:spcPts val="0"/>
              </a:spcAft>
              <a:buNone/>
              <a:defRPr sz="4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a:t>
            </a:r>
            <a:br>
              <a:rPr lang="fr-FR" dirty="0"/>
            </a:br>
            <a:r>
              <a:rPr lang="fr-FR" dirty="0"/>
              <a:t>du diaporama</a:t>
            </a:r>
            <a:endParaRPr lang="en-US" dirty="0"/>
          </a:p>
        </p:txBody>
      </p:sp>
      <p:sp>
        <p:nvSpPr>
          <p:cNvPr id="14" name="Espace réservé du contenu 13">
            <a:extLst>
              <a:ext uri="{FF2B5EF4-FFF2-40B4-BE49-F238E27FC236}">
                <a16:creationId xmlns:a16="http://schemas.microsoft.com/office/drawing/2014/main" id="{F22ADA3C-CD32-9642-8729-601BCF529E29}"/>
              </a:ext>
            </a:extLst>
          </p:cNvPr>
          <p:cNvSpPr>
            <a:spLocks noGrp="1"/>
          </p:cNvSpPr>
          <p:nvPr userDrawn="1">
            <p:ph sz="quarter" idx="10" hasCustomPrompt="1"/>
          </p:nvPr>
        </p:nvSpPr>
        <p:spPr>
          <a:xfrm>
            <a:off x="658813" y="208401"/>
            <a:ext cx="6408738" cy="504825"/>
          </a:xfrm>
        </p:spPr>
        <p:txBody>
          <a:bodyPr>
            <a:noAutofit/>
          </a:bodyPr>
          <a:lstStyle>
            <a:lvl1pPr marL="0" indent="0">
              <a:buNone/>
              <a:defRPr sz="1200">
                <a:solidFill>
                  <a:schemeClr val="bg1"/>
                </a:solidFill>
              </a:defRPr>
            </a:lvl1pPr>
          </a:lstStyle>
          <a:p>
            <a:r>
              <a:rPr lang="fr-FR" dirty="0"/>
              <a:t>MODIFIER LES STYLES DU TEXTE DU MASQUE</a:t>
            </a:r>
            <a:endParaRPr lang="fr-CA" dirty="0"/>
          </a:p>
        </p:txBody>
      </p:sp>
      <p:pic>
        <p:nvPicPr>
          <p:cNvPr id="18" name="Graphique 17">
            <a:extLst>
              <a:ext uri="{FF2B5EF4-FFF2-40B4-BE49-F238E27FC236}">
                <a16:creationId xmlns:a16="http://schemas.microsoft.com/office/drawing/2014/main" id="{AC7297E6-0EC0-D94F-81F8-30E12907F6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6486" y="5673772"/>
            <a:ext cx="3256136" cy="975000"/>
          </a:xfrm>
          <a:prstGeom prst="rect">
            <a:avLst/>
          </a:prstGeom>
        </p:spPr>
      </p:pic>
      <p:sp>
        <p:nvSpPr>
          <p:cNvPr id="24" name="ZoneTexte 23">
            <a:extLst>
              <a:ext uri="{FF2B5EF4-FFF2-40B4-BE49-F238E27FC236}">
                <a16:creationId xmlns:a16="http://schemas.microsoft.com/office/drawing/2014/main" id="{9C03E74F-7031-A54B-B2E1-09B544903822}"/>
              </a:ext>
            </a:extLst>
          </p:cNvPr>
          <p:cNvSpPr txBox="1"/>
          <p:nvPr userDrawn="1"/>
        </p:nvSpPr>
        <p:spPr>
          <a:xfrm>
            <a:off x="8592981" y="5209287"/>
            <a:ext cx="3498166" cy="461665"/>
          </a:xfrm>
          <a:prstGeom prst="rect">
            <a:avLst/>
          </a:prstGeom>
          <a:noFill/>
        </p:spPr>
        <p:txBody>
          <a:bodyPr wrap="square" rtlCol="0">
            <a:spAutoFit/>
          </a:bodyPr>
          <a:lstStyle/>
          <a:p>
            <a:r>
              <a:rPr lang="fr-CA" sz="12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Fleuve Saint-Laurent</a:t>
            </a:r>
            <a:endPar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Québec / Gaëlle Leroyer</a:t>
            </a:r>
          </a:p>
        </p:txBody>
      </p:sp>
    </p:spTree>
    <p:extLst>
      <p:ext uri="{BB962C8B-B14F-4D97-AF65-F5344CB8AC3E}">
        <p14:creationId xmlns:p14="http://schemas.microsoft.com/office/powerpoint/2010/main" val="1697440320"/>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52C60A7-72B4-B74D-8D63-3F43C8A14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21"/>
            <a:ext cx="12192000" cy="6874309"/>
          </a:xfrm>
          <a:prstGeom prst="rect">
            <a:avLst/>
          </a:prstGeom>
        </p:spPr>
      </p:pic>
      <p:grpSp>
        <p:nvGrpSpPr>
          <p:cNvPr id="19" name="Groupe 18">
            <a:extLst>
              <a:ext uri="{FF2B5EF4-FFF2-40B4-BE49-F238E27FC236}">
                <a16:creationId xmlns:a16="http://schemas.microsoft.com/office/drawing/2014/main" id="{106F2404-E88A-DB49-A223-DB75F4FF63A9}"/>
              </a:ext>
            </a:extLst>
          </p:cNvPr>
          <p:cNvGrpSpPr/>
          <p:nvPr userDrawn="1"/>
        </p:nvGrpSpPr>
        <p:grpSpPr>
          <a:xfrm>
            <a:off x="0" y="0"/>
            <a:ext cx="12192000" cy="6869189"/>
            <a:chOff x="0" y="0"/>
            <a:chExt cx="12192000" cy="6869189"/>
          </a:xfrm>
        </p:grpSpPr>
        <p:sp>
          <p:nvSpPr>
            <p:cNvPr id="20" name="Rectangle 19">
              <a:extLst>
                <a:ext uri="{FF2B5EF4-FFF2-40B4-BE49-F238E27FC236}">
                  <a16:creationId xmlns:a16="http://schemas.microsoft.com/office/drawing/2014/main" id="{FC9FA735-A803-0F42-B533-A173071ECEA7}"/>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5" name="Rectangle 24">
              <a:extLst>
                <a:ext uri="{FF2B5EF4-FFF2-40B4-BE49-F238E27FC236}">
                  <a16:creationId xmlns:a16="http://schemas.microsoft.com/office/drawing/2014/main" id="{5A31F0D8-38C7-914A-9450-F94AB22DE466}"/>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7" name="Rectangle 26">
              <a:extLst>
                <a:ext uri="{FF2B5EF4-FFF2-40B4-BE49-F238E27FC236}">
                  <a16:creationId xmlns:a16="http://schemas.microsoft.com/office/drawing/2014/main" id="{403E0E25-27A9-3348-9258-5E2E426CF7B1}"/>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8" name="Rectangle 27">
              <a:extLst>
                <a:ext uri="{FF2B5EF4-FFF2-40B4-BE49-F238E27FC236}">
                  <a16:creationId xmlns:a16="http://schemas.microsoft.com/office/drawing/2014/main" id="{8E45D2C4-6A44-4546-9AEC-F7D7D81A9110}"/>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2" name="Title 1"/>
          <p:cNvSpPr>
            <a:spLocks noGrp="1"/>
          </p:cNvSpPr>
          <p:nvPr>
            <p:ph type="ctrTitle" hasCustomPrompt="1"/>
          </p:nvPr>
        </p:nvSpPr>
        <p:spPr>
          <a:xfrm>
            <a:off x="658813" y="236048"/>
            <a:ext cx="6412548" cy="1016072"/>
          </a:xfrm>
        </p:spPr>
        <p:txBody>
          <a:bodyPr anchor="b">
            <a:normAutofit/>
          </a:bodyPr>
          <a:lstStyle>
            <a:lvl1pPr algn="l">
              <a:defRPr sz="6000" b="0" i="0">
                <a:solidFill>
                  <a:schemeClr val="bg1"/>
                </a:solidFill>
                <a:latin typeface="Arial Regular"/>
              </a:defRPr>
            </a:lvl1pPr>
          </a:lstStyle>
          <a:p>
            <a:r>
              <a:rPr lang="fr-FR" dirty="0"/>
              <a:t>Merci</a:t>
            </a:r>
            <a:endParaRPr lang="en-US" dirty="0"/>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3"/>
          <a:stretch>
            <a:fillRect/>
          </a:stretch>
        </p:blipFill>
        <p:spPr>
          <a:xfrm>
            <a:off x="9568767" y="921100"/>
            <a:ext cx="1739313" cy="2327938"/>
          </a:xfrm>
          <a:prstGeom prst="rect">
            <a:avLst/>
          </a:prstGeom>
        </p:spPr>
      </p:pic>
      <p:sp>
        <p:nvSpPr>
          <p:cNvPr id="3" name="Subtitle 2"/>
          <p:cNvSpPr>
            <a:spLocks noGrp="1"/>
          </p:cNvSpPr>
          <p:nvPr>
            <p:ph type="subTitle" idx="1" hasCustomPrompt="1"/>
          </p:nvPr>
        </p:nvSpPr>
        <p:spPr>
          <a:xfrm>
            <a:off x="658812" y="1279806"/>
            <a:ext cx="6408738" cy="1859949"/>
          </a:xfrm>
        </p:spPr>
        <p:txBody>
          <a:bodyPr>
            <a:normAutofit/>
          </a:bodyPr>
          <a:lstStyle>
            <a:lvl1pPr marL="0" indent="0" algn="l">
              <a:spcAft>
                <a:spcPts val="0"/>
              </a:spcAft>
              <a:buNone/>
              <a:defRPr sz="2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a:t>
            </a:r>
            <a:br>
              <a:rPr lang="fr-FR" dirty="0"/>
            </a:br>
            <a:r>
              <a:rPr lang="fr-FR" dirty="0"/>
              <a:t>du diaporama</a:t>
            </a:r>
            <a:endParaRPr lang="en-US" dirty="0"/>
          </a:p>
        </p:txBody>
      </p:sp>
      <p:pic>
        <p:nvPicPr>
          <p:cNvPr id="18" name="Graphique 17">
            <a:extLst>
              <a:ext uri="{FF2B5EF4-FFF2-40B4-BE49-F238E27FC236}">
                <a16:creationId xmlns:a16="http://schemas.microsoft.com/office/drawing/2014/main" id="{74EC02FF-6817-EF4E-A398-95A3649356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18" y="6007100"/>
            <a:ext cx="1692075" cy="506666"/>
          </a:xfrm>
          <a:prstGeom prst="rect">
            <a:avLst/>
          </a:prstGeom>
        </p:spPr>
      </p:pic>
      <p:sp>
        <p:nvSpPr>
          <p:cNvPr id="23" name="ZoneTexte 22">
            <a:extLst>
              <a:ext uri="{FF2B5EF4-FFF2-40B4-BE49-F238E27FC236}">
                <a16:creationId xmlns:a16="http://schemas.microsoft.com/office/drawing/2014/main" id="{FEA3A68F-0DA8-1349-96B5-C7ED7B7F2583}"/>
              </a:ext>
            </a:extLst>
          </p:cNvPr>
          <p:cNvSpPr txBox="1"/>
          <p:nvPr userDrawn="1"/>
        </p:nvSpPr>
        <p:spPr>
          <a:xfrm>
            <a:off x="8592981" y="5209287"/>
            <a:ext cx="3498166" cy="461665"/>
          </a:xfrm>
          <a:prstGeom prst="rect">
            <a:avLst/>
          </a:prstGeom>
          <a:noFill/>
        </p:spPr>
        <p:txBody>
          <a:bodyPr wrap="square" rtlCol="0">
            <a:spAutoFit/>
          </a:bodyPr>
          <a:lstStyle/>
          <a:p>
            <a:r>
              <a:rPr lang="fr-CA" sz="12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Vieux-Québec</a:t>
            </a:r>
            <a:endPar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Québec / Francis Gagnon</a:t>
            </a:r>
          </a:p>
        </p:txBody>
      </p:sp>
    </p:spTree>
    <p:extLst>
      <p:ext uri="{BB962C8B-B14F-4D97-AF65-F5344CB8AC3E}">
        <p14:creationId xmlns:p14="http://schemas.microsoft.com/office/powerpoint/2010/main" val="24666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14CA5-4E35-D042-B756-E2812C92896F}"/>
              </a:ext>
            </a:extLst>
          </p:cNvPr>
          <p:cNvSpPr/>
          <p:nvPr userDrawn="1"/>
        </p:nvSpPr>
        <p:spPr>
          <a:xfrm>
            <a:off x="0" y="0"/>
            <a:ext cx="12192000" cy="585579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3" name="Espace réservé du numéro de diapositive 2">
            <a:extLst>
              <a:ext uri="{FF2B5EF4-FFF2-40B4-BE49-F238E27FC236}">
                <a16:creationId xmlns:a16="http://schemas.microsoft.com/office/drawing/2014/main" id="{D064BF63-D160-A24B-A76F-DBB6A7A494E4}"/>
              </a:ext>
            </a:extLst>
          </p:cNvPr>
          <p:cNvSpPr>
            <a:spLocks noGrp="1"/>
          </p:cNvSpPr>
          <p:nvPr>
            <p:ph type="sldNum" sz="quarter" idx="10"/>
          </p:nvPr>
        </p:nvSpPr>
        <p:spPr/>
        <p:txBody>
          <a:bodyPr/>
          <a:lstStyle/>
          <a:p>
            <a:fld id="{C99C7610-FA34-7F4B-8856-BE296B8E2362}" type="slidenum">
              <a:rPr lang="fr-CA" smtClean="0"/>
              <a:pPr/>
              <a:t>‹N°›</a:t>
            </a:fld>
            <a:endParaRPr lang="fr-CA" dirty="0"/>
          </a:p>
        </p:txBody>
      </p:sp>
      <p:sp>
        <p:nvSpPr>
          <p:cNvPr id="5" name="Text Placeholder 3">
            <a:extLst>
              <a:ext uri="{FF2B5EF4-FFF2-40B4-BE49-F238E27FC236}">
                <a16:creationId xmlns:a16="http://schemas.microsoft.com/office/drawing/2014/main" id="{F3C1FB3F-B782-D34F-AF55-11DC9B0659B0}"/>
              </a:ext>
            </a:extLst>
          </p:cNvPr>
          <p:cNvSpPr>
            <a:spLocks noGrp="1"/>
          </p:cNvSpPr>
          <p:nvPr>
            <p:ph type="body" sz="half" idx="2" hasCustomPrompt="1"/>
          </p:nvPr>
        </p:nvSpPr>
        <p:spPr>
          <a:xfrm>
            <a:off x="658813" y="692150"/>
            <a:ext cx="9650412" cy="4552025"/>
          </a:xfrm>
        </p:spPr>
        <p:txBody>
          <a:bodyPr anchor="ctr" anchorCtr="0">
            <a:normAutofit/>
          </a:bodyPr>
          <a:lstStyle>
            <a:lvl1pPr marL="0" indent="0" algn="ctr">
              <a:buNone/>
              <a:defRPr sz="4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Insérer une citation </a:t>
            </a:r>
            <a:br>
              <a:rPr lang="fr-FR" dirty="0"/>
            </a:br>
            <a:r>
              <a:rPr lang="fr-FR" dirty="0"/>
              <a:t>ou un fait marquant </a:t>
            </a:r>
            <a:br>
              <a:rPr lang="fr-FR" dirty="0"/>
            </a:br>
            <a:r>
              <a:rPr lang="fr-FR" dirty="0"/>
              <a:t>sur lequel on veut </a:t>
            </a:r>
            <a:br>
              <a:rPr lang="fr-FR" dirty="0"/>
            </a:br>
            <a:r>
              <a:rPr lang="fr-FR" dirty="0"/>
              <a:t>mettre l’accent</a:t>
            </a:r>
          </a:p>
        </p:txBody>
      </p:sp>
      <p:sp>
        <p:nvSpPr>
          <p:cNvPr id="7" name="Rectangle 6">
            <a:extLst>
              <a:ext uri="{FF2B5EF4-FFF2-40B4-BE49-F238E27FC236}">
                <a16:creationId xmlns:a16="http://schemas.microsoft.com/office/drawing/2014/main" id="{3005749A-05C3-1744-81D7-7440A9BB172B}"/>
              </a:ext>
            </a:extLst>
          </p:cNvPr>
          <p:cNvSpPr/>
          <p:nvPr userDrawn="1"/>
        </p:nvSpPr>
        <p:spPr>
          <a:xfrm>
            <a:off x="6095999" y="5795238"/>
            <a:ext cx="3449691" cy="1062762"/>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Tree>
    <p:extLst>
      <p:ext uri="{BB962C8B-B14F-4D97-AF65-F5344CB8AC3E}">
        <p14:creationId xmlns:p14="http://schemas.microsoft.com/office/powerpoint/2010/main" val="275379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14CA5-4E35-D042-B756-E2812C92896F}"/>
              </a:ext>
            </a:extLst>
          </p:cNvPr>
          <p:cNvSpPr/>
          <p:nvPr userDrawn="1"/>
        </p:nvSpPr>
        <p:spPr>
          <a:xfrm>
            <a:off x="0" y="0"/>
            <a:ext cx="12192000" cy="566102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5" name="Text Placeholder 3">
            <a:extLst>
              <a:ext uri="{FF2B5EF4-FFF2-40B4-BE49-F238E27FC236}">
                <a16:creationId xmlns:a16="http://schemas.microsoft.com/office/drawing/2014/main" id="{F3C1FB3F-B782-D34F-AF55-11DC9B0659B0}"/>
              </a:ext>
            </a:extLst>
          </p:cNvPr>
          <p:cNvSpPr>
            <a:spLocks noGrp="1"/>
          </p:cNvSpPr>
          <p:nvPr>
            <p:ph type="body" sz="half" idx="2" hasCustomPrompt="1"/>
          </p:nvPr>
        </p:nvSpPr>
        <p:spPr>
          <a:xfrm>
            <a:off x="658813" y="692150"/>
            <a:ext cx="11053762" cy="4968875"/>
          </a:xfrm>
        </p:spPr>
        <p:txBody>
          <a:bodyPr anchor="ctr" anchorCtr="0">
            <a:normAutofit/>
          </a:bodyPr>
          <a:lstStyle>
            <a:lvl1pPr marL="0" indent="0" algn="ctr">
              <a:buNone/>
              <a:defRPr sz="6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Insérer une citation </a:t>
            </a:r>
            <a:br>
              <a:rPr lang="fr-FR" dirty="0"/>
            </a:br>
            <a:r>
              <a:rPr lang="fr-FR" dirty="0"/>
              <a:t>ou un fait marquant </a:t>
            </a:r>
            <a:br>
              <a:rPr lang="fr-FR" dirty="0"/>
            </a:br>
            <a:r>
              <a:rPr lang="fr-FR" dirty="0"/>
              <a:t>sur lequel on veut </a:t>
            </a:r>
            <a:br>
              <a:rPr lang="fr-FR" dirty="0"/>
            </a:br>
            <a:r>
              <a:rPr lang="fr-FR" dirty="0"/>
              <a:t>mettre l’accent</a:t>
            </a:r>
          </a:p>
        </p:txBody>
      </p:sp>
      <p:sp>
        <p:nvSpPr>
          <p:cNvPr id="7" name="Rectangle 6">
            <a:extLst>
              <a:ext uri="{FF2B5EF4-FFF2-40B4-BE49-F238E27FC236}">
                <a16:creationId xmlns:a16="http://schemas.microsoft.com/office/drawing/2014/main" id="{3005749A-05C3-1744-81D7-7440A9BB172B}"/>
              </a:ext>
            </a:extLst>
          </p:cNvPr>
          <p:cNvSpPr/>
          <p:nvPr userDrawn="1"/>
        </p:nvSpPr>
        <p:spPr>
          <a:xfrm>
            <a:off x="7067550" y="5661025"/>
            <a:ext cx="1620838"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Tree>
    <p:extLst>
      <p:ext uri="{BB962C8B-B14F-4D97-AF65-F5344CB8AC3E}">
        <p14:creationId xmlns:p14="http://schemas.microsoft.com/office/powerpoint/2010/main" val="82917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a:lvl1pPr>
          </a:lstStyle>
          <a:p>
            <a:fld id="{D7676641-E93E-BF4A-8449-7861ED7ABF43}" type="slidenum">
              <a:rPr lang="fr-CA" smtClean="0"/>
              <a:pPr/>
              <a:t>‹N°›</a:t>
            </a:fld>
            <a:endParaRPr lang="fr-CA" dirty="0"/>
          </a:p>
        </p:txBody>
      </p:sp>
      <p:sp>
        <p:nvSpPr>
          <p:cNvPr id="8" name="Content Placeholder 2"/>
          <p:cNvSpPr>
            <a:spLocks noGrp="1"/>
          </p:cNvSpPr>
          <p:nvPr>
            <p:ph idx="12" hasCustomPrompt="1"/>
          </p:nvPr>
        </p:nvSpPr>
        <p:spPr>
          <a:xfrm>
            <a:off x="7067550" y="1449388"/>
            <a:ext cx="4645025" cy="4211637"/>
          </a:xfrm>
        </p:spPr>
        <p:txBody>
          <a:bodyPr wrap="square"/>
          <a:lstStyle>
            <a:lvl1pPr marL="0" indent="0">
              <a:buFont typeface="Arial" panose="020B0604020202020204" pitchFamily="34" charset="0"/>
              <a:buNone/>
              <a:tabLst/>
              <a:defRPr baseline="0"/>
            </a:lvl1pPr>
            <a:lvl2pPr marL="355600" indent="-355600">
              <a:buClr>
                <a:srgbClr val="000000"/>
              </a:buClr>
              <a:buFont typeface="+mj-lt"/>
              <a:buAutoNum type="arabicPeriod"/>
              <a:tabLst/>
              <a:defRPr/>
            </a:lvl2pPr>
            <a:lvl3pPr marL="660400" indent="-304800">
              <a:buClr>
                <a:srgbClr val="003DA5"/>
              </a:buClr>
              <a:buFont typeface="Arial" panose="020B0604020202020204" pitchFamily="34" charset="0"/>
              <a:buChar char="•"/>
              <a:tabLst/>
              <a:defRPr/>
            </a:lvl3pPr>
            <a:lvl4pPr marL="1371600" indent="0">
              <a:buNone/>
              <a:defRPr/>
            </a:lvl4pPr>
            <a:lvl5pPr>
              <a:defRPr/>
            </a:lvl5pPr>
          </a:lstStyle>
          <a:p>
            <a:pPr lvl="0"/>
            <a:r>
              <a:rPr lang="fr-FR" dirty="0"/>
              <a:t>Liste niveau 1</a:t>
            </a:r>
          </a:p>
          <a:p>
            <a:pPr lvl="1"/>
            <a:r>
              <a:rPr lang="fr-FR" dirty="0"/>
              <a:t>Liste niveau 2</a:t>
            </a:r>
          </a:p>
        </p:txBody>
      </p:sp>
      <p:sp>
        <p:nvSpPr>
          <p:cNvPr id="3" name="ZoneTexte 2">
            <a:extLst>
              <a:ext uri="{FF2B5EF4-FFF2-40B4-BE49-F238E27FC236}">
                <a16:creationId xmlns:a16="http://schemas.microsoft.com/office/drawing/2014/main" id="{BBE4FC4E-2B4A-A544-B27B-F22D3EF59E09}"/>
              </a:ext>
            </a:extLst>
          </p:cNvPr>
          <p:cNvSpPr txBox="1"/>
          <p:nvPr userDrawn="1"/>
        </p:nvSpPr>
        <p:spPr>
          <a:xfrm>
            <a:off x="658812" y="1355119"/>
            <a:ext cx="6157913" cy="1938992"/>
          </a:xfrm>
          <a:prstGeom prst="rect">
            <a:avLst/>
          </a:prstGeom>
          <a:noFill/>
        </p:spPr>
        <p:txBody>
          <a:bodyPr wrap="square" rtlCol="0">
            <a:spAutoFit/>
          </a:bodyPr>
          <a:lstStyle/>
          <a:p>
            <a:r>
              <a:rPr lang="fr-FR" sz="6000" b="0" i="0" dirty="0">
                <a:solidFill>
                  <a:srgbClr val="003DA5"/>
                </a:solidFill>
                <a:latin typeface="Arial Regular"/>
              </a:rPr>
              <a:t>Table des</a:t>
            </a:r>
            <a:br>
              <a:rPr lang="fr-FR" sz="6000" b="0" i="0" dirty="0">
                <a:solidFill>
                  <a:srgbClr val="003DA5"/>
                </a:solidFill>
                <a:latin typeface="Arial Regular"/>
              </a:rPr>
            </a:br>
            <a:r>
              <a:rPr lang="fr-FR" sz="6000" b="0" i="0" dirty="0">
                <a:solidFill>
                  <a:srgbClr val="003DA5"/>
                </a:solidFill>
                <a:latin typeface="Arial Regular"/>
              </a:rPr>
              <a:t>matières</a:t>
            </a:r>
            <a:endParaRPr lang="fr-CA" sz="6000" b="0" i="0" dirty="0">
              <a:solidFill>
                <a:srgbClr val="003DA5"/>
              </a:solidFill>
              <a:latin typeface="Arial Regular"/>
            </a:endParaRPr>
          </a:p>
        </p:txBody>
      </p:sp>
    </p:spTree>
    <p:extLst>
      <p:ext uri="{BB962C8B-B14F-4D97-AF65-F5344CB8AC3E}">
        <p14:creationId xmlns:p14="http://schemas.microsoft.com/office/powerpoint/2010/main" val="293851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D8C3C8C-31A8-724E-9441-0085E6CE5F5B}"/>
              </a:ext>
            </a:extLst>
          </p:cNvPr>
          <p:cNvGrpSpPr/>
          <p:nvPr userDrawn="1"/>
        </p:nvGrpSpPr>
        <p:grpSpPr>
          <a:xfrm>
            <a:off x="0" y="-3073"/>
            <a:ext cx="12192000" cy="4108347"/>
            <a:chOff x="0" y="-3073"/>
            <a:chExt cx="12192000" cy="4108347"/>
          </a:xfrm>
        </p:grpSpPr>
        <p:sp>
          <p:nvSpPr>
            <p:cNvPr id="15" name="Rectangle 14">
              <a:extLst>
                <a:ext uri="{FF2B5EF4-FFF2-40B4-BE49-F238E27FC236}">
                  <a16:creationId xmlns:a16="http://schemas.microsoft.com/office/drawing/2014/main" id="{88AEC35B-AA27-2B4D-BD80-D0136AA936C9}"/>
                </a:ext>
              </a:extLst>
            </p:cNvPr>
            <p:cNvSpPr/>
            <p:nvPr userDrawn="1"/>
          </p:nvSpPr>
          <p:spPr>
            <a:xfrm>
              <a:off x="8688388" y="-3073"/>
              <a:ext cx="3503612"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16" name="Rectangle 15">
              <a:extLst>
                <a:ext uri="{FF2B5EF4-FFF2-40B4-BE49-F238E27FC236}">
                  <a16:creationId xmlns:a16="http://schemas.microsoft.com/office/drawing/2014/main" id="{1A904621-30F8-B74E-9955-991CF9684BC7}"/>
                </a:ext>
              </a:extLst>
            </p:cNvPr>
            <p:cNvSpPr/>
            <p:nvPr userDrawn="1"/>
          </p:nvSpPr>
          <p:spPr>
            <a:xfrm>
              <a:off x="0" y="-3073"/>
              <a:ext cx="7071360"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3" name="Text Placeholder 2"/>
          <p:cNvSpPr>
            <a:spLocks noGrp="1"/>
          </p:cNvSpPr>
          <p:nvPr>
            <p:ph type="body" idx="1" hasCustomPrompt="1"/>
          </p:nvPr>
        </p:nvSpPr>
        <p:spPr>
          <a:xfrm>
            <a:off x="658813" y="2708275"/>
            <a:ext cx="6412547" cy="1396999"/>
          </a:xfrm>
        </p:spPr>
        <p:txBody>
          <a:bodyPr>
            <a:normAutofit/>
          </a:bodyPr>
          <a:lstStyle>
            <a:lvl1pPr marL="0" indent="0" algn="l">
              <a:spcAft>
                <a:spcPts val="0"/>
              </a:spcAft>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Texte, texte, texte</a:t>
            </a:r>
          </a:p>
        </p:txBody>
      </p:sp>
      <p:pic>
        <p:nvPicPr>
          <p:cNvPr id="17" name="Image 16">
            <a:extLst>
              <a:ext uri="{FF2B5EF4-FFF2-40B4-BE49-F238E27FC236}">
                <a16:creationId xmlns:a16="http://schemas.microsoft.com/office/drawing/2014/main" id="{A00E96B1-5DB5-4346-9359-5FCE738EBF67}"/>
              </a:ext>
            </a:extLst>
          </p:cNvPr>
          <p:cNvPicPr>
            <a:picLocks noChangeAspect="1"/>
          </p:cNvPicPr>
          <p:nvPr userDrawn="1"/>
        </p:nvPicPr>
        <p:blipFill>
          <a:blip r:embed="rId2"/>
          <a:stretch>
            <a:fillRect/>
          </a:stretch>
        </p:blipFill>
        <p:spPr>
          <a:xfrm>
            <a:off x="9568767" y="921100"/>
            <a:ext cx="1739313" cy="2327938"/>
          </a:xfrm>
          <a:prstGeom prst="rect">
            <a:avLst/>
          </a:prstGeom>
        </p:spPr>
      </p:pic>
      <p:sp>
        <p:nvSpPr>
          <p:cNvPr id="2" name="Title 1"/>
          <p:cNvSpPr>
            <a:spLocks noGrp="1"/>
          </p:cNvSpPr>
          <p:nvPr>
            <p:ph type="title" hasCustomPrompt="1"/>
          </p:nvPr>
        </p:nvSpPr>
        <p:spPr>
          <a:xfrm>
            <a:off x="658813" y="706368"/>
            <a:ext cx="6421086" cy="2001907"/>
          </a:xfrm>
        </p:spPr>
        <p:txBody>
          <a:bodyPr anchor="t">
            <a:normAutofit/>
          </a:bodyPr>
          <a:lstStyle>
            <a:lvl1pPr algn="l">
              <a:defRPr sz="6000" b="0">
                <a:solidFill>
                  <a:schemeClr val="bg1"/>
                </a:solidFill>
              </a:defRPr>
            </a:lvl1pPr>
          </a:lstStyle>
          <a:p>
            <a:r>
              <a:rPr lang="fr-FR" dirty="0"/>
              <a:t>Titre de la diapositive</a:t>
            </a:r>
            <a:endParaRPr lang="en-US" dirty="0"/>
          </a:p>
        </p:txBody>
      </p:sp>
    </p:spTree>
    <p:extLst>
      <p:ext uri="{BB962C8B-B14F-4D97-AF65-F5344CB8AC3E}">
        <p14:creationId xmlns:p14="http://schemas.microsoft.com/office/powerpoint/2010/main" val="3981195435"/>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449388"/>
            <a:ext cx="11053762" cy="4211637"/>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Tree>
    <p:extLst>
      <p:ext uri="{BB962C8B-B14F-4D97-AF65-F5344CB8AC3E}">
        <p14:creationId xmlns:p14="http://schemas.microsoft.com/office/powerpoint/2010/main" val="218439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Niv. et contenu ">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658813" y="1457602"/>
            <a:ext cx="1105537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7198" y="1916114"/>
            <a:ext cx="11055377"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Tree>
    <p:extLst>
      <p:ext uri="{BB962C8B-B14F-4D97-AF65-F5344CB8AC3E}">
        <p14:creationId xmlns:p14="http://schemas.microsoft.com/office/powerpoint/2010/main" val="14433417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916113"/>
            <a:ext cx="6157911"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hasCustomPrompt="1"/>
          </p:nvPr>
        </p:nvSpPr>
        <p:spPr>
          <a:xfrm>
            <a:off x="7067550" y="1916113"/>
            <a:ext cx="4645026"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4" y="1457602"/>
            <a:ext cx="6157912"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9" name="Text Placeholder 2">
            <a:extLst>
              <a:ext uri="{FF2B5EF4-FFF2-40B4-BE49-F238E27FC236}">
                <a16:creationId xmlns:a16="http://schemas.microsoft.com/office/drawing/2014/main" id="{8BE0B658-DF8B-ED40-BDC6-97192C968B8A}"/>
              </a:ext>
            </a:extLst>
          </p:cNvPr>
          <p:cNvSpPr>
            <a:spLocks noGrp="1"/>
          </p:cNvSpPr>
          <p:nvPr>
            <p:ph type="body" idx="14" hasCustomPrompt="1"/>
          </p:nvPr>
        </p:nvSpPr>
        <p:spPr>
          <a:xfrm>
            <a:off x="7067550" y="1457602"/>
            <a:ext cx="464502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Tree>
    <p:extLst>
      <p:ext uri="{BB962C8B-B14F-4D97-AF65-F5344CB8AC3E}">
        <p14:creationId xmlns:p14="http://schemas.microsoft.com/office/powerpoint/2010/main" val="275955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légende et visuel">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p:nvPr>
        </p:nvSpPr>
        <p:spPr>
          <a:xfrm>
            <a:off x="4518025" y="1449388"/>
            <a:ext cx="7194551" cy="4211637"/>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endParaRPr lang="fr-FR" dirty="0"/>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2" y="188914"/>
            <a:ext cx="10225087" cy="1008062"/>
          </a:xfrm>
        </p:spPr>
        <p:txBody>
          <a:bodyPr anchor="b">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10" name="Text Placeholder 3">
            <a:extLst>
              <a:ext uri="{FF2B5EF4-FFF2-40B4-BE49-F238E27FC236}">
                <a16:creationId xmlns:a16="http://schemas.microsoft.com/office/drawing/2014/main" id="{0164E51C-93AC-B74C-AF49-0B7A3CE8B326}"/>
              </a:ext>
            </a:extLst>
          </p:cNvPr>
          <p:cNvSpPr>
            <a:spLocks noGrp="1"/>
          </p:cNvSpPr>
          <p:nvPr>
            <p:ph type="body" sz="half" idx="2" hasCustomPrompt="1"/>
          </p:nvPr>
        </p:nvSpPr>
        <p:spPr>
          <a:xfrm>
            <a:off x="658813" y="1449388"/>
            <a:ext cx="3608387" cy="4211637"/>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 - Légende</a:t>
            </a:r>
          </a:p>
        </p:txBody>
      </p:sp>
    </p:spTree>
    <p:extLst>
      <p:ext uri="{BB962C8B-B14F-4D97-AF65-F5344CB8AC3E}">
        <p14:creationId xmlns:p14="http://schemas.microsoft.com/office/powerpoint/2010/main" val="411133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ble des matières">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a:lvl1pPr>
          </a:lstStyle>
          <a:p>
            <a:fld id="{D7676641-E93E-BF4A-8449-7861ED7ABF43}" type="slidenum">
              <a:rPr lang="fr-CA" smtClean="0"/>
              <a:pPr/>
              <a:t>‹N°›</a:t>
            </a:fld>
            <a:endParaRPr lang="fr-CA" dirty="0"/>
          </a:p>
        </p:txBody>
      </p:sp>
      <p:sp>
        <p:nvSpPr>
          <p:cNvPr id="2" name="Rectangle 1">
            <a:extLst>
              <a:ext uri="{FF2B5EF4-FFF2-40B4-BE49-F238E27FC236}">
                <a16:creationId xmlns:a16="http://schemas.microsoft.com/office/drawing/2014/main" id="{CAE4D237-94BA-B545-9506-F08F63475865}"/>
              </a:ext>
            </a:extLst>
          </p:cNvPr>
          <p:cNvSpPr/>
          <p:nvPr userDrawn="1"/>
        </p:nvSpPr>
        <p:spPr>
          <a:xfrm>
            <a:off x="6816725" y="5661025"/>
            <a:ext cx="2115240" cy="11969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179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199" y="188914"/>
            <a:ext cx="10226700" cy="1008062"/>
          </a:xfrm>
          <a:prstGeom prst="rect">
            <a:avLst/>
          </a:prstGeom>
        </p:spPr>
        <p:txBody>
          <a:bodyPr vert="horz" lIns="91440" tIns="45720" rIns="91440" bIns="45720" rtlCol="0" anchor="b">
            <a:normAutofit/>
          </a:bodyPr>
          <a:lstStyle/>
          <a:p>
            <a:r>
              <a:rPr lang="fr-FR" dirty="0"/>
              <a:t>TITRE DE LA DIAPOSITIVE</a:t>
            </a:r>
            <a:endParaRPr lang="en-US" dirty="0"/>
          </a:p>
        </p:txBody>
      </p:sp>
      <p:sp>
        <p:nvSpPr>
          <p:cNvPr id="3" name="Text Placeholder 2"/>
          <p:cNvSpPr>
            <a:spLocks noGrp="1"/>
          </p:cNvSpPr>
          <p:nvPr>
            <p:ph type="body" idx="1"/>
          </p:nvPr>
        </p:nvSpPr>
        <p:spPr>
          <a:xfrm>
            <a:off x="658814" y="1449388"/>
            <a:ext cx="11053762" cy="4211637"/>
          </a:xfrm>
          <a:prstGeom prst="rect">
            <a:avLst/>
          </a:prstGeom>
        </p:spPr>
        <p:txBody>
          <a:bodyPr vert="horz" lIns="91440" tIns="45720" rIns="91440" bIns="45720" rtlCol="0">
            <a:normAutofit/>
          </a:bodyPr>
          <a:lstStyle/>
          <a:p>
            <a:pPr lvl="0"/>
            <a:r>
              <a:rPr lang="fr-FR" dirty="0"/>
              <a:t>Texte Premier niveau</a:t>
            </a:r>
          </a:p>
          <a:p>
            <a:pPr lvl="1"/>
            <a:r>
              <a:rPr lang="fr-FR" dirty="0"/>
              <a:t>Texte Deuxième niveau</a:t>
            </a:r>
          </a:p>
          <a:p>
            <a:pPr lvl="2"/>
            <a:r>
              <a:rPr lang="fr-FR" dirty="0"/>
              <a:t>Texte Troisième niveau</a:t>
            </a:r>
          </a:p>
          <a:p>
            <a:pPr lvl="3"/>
            <a:r>
              <a:rPr lang="fr-FR" dirty="0"/>
              <a:t>Texte Quatrième niveau</a:t>
            </a:r>
          </a:p>
          <a:p>
            <a:pPr lvl="4"/>
            <a:r>
              <a:rPr lang="fr-FR" dirty="0"/>
              <a:t>Texte Cinquième niveau</a:t>
            </a:r>
            <a:endParaRPr lang="en-US" dirty="0"/>
          </a:p>
        </p:txBody>
      </p:sp>
      <p:sp>
        <p:nvSpPr>
          <p:cNvPr id="4" name="Espace réservé du numéro de diapositive 3"/>
          <p:cNvSpPr>
            <a:spLocks noGrp="1"/>
          </p:cNvSpPr>
          <p:nvPr>
            <p:ph type="sldNum" sz="quarter" idx="4"/>
          </p:nvPr>
        </p:nvSpPr>
        <p:spPr>
          <a:xfrm>
            <a:off x="10883899" y="188914"/>
            <a:ext cx="828675" cy="504825"/>
          </a:xfrm>
          <a:prstGeom prst="rect">
            <a:avLst/>
          </a:prstGeom>
        </p:spPr>
        <p:txBody>
          <a:bodyPr vert="horz" lIns="91440" tIns="45720" rIns="91440" bIns="45720" rtlCol="0" anchor="ctr"/>
          <a:lstStyle>
            <a:lvl1pPr algn="r">
              <a:defRPr sz="1400" b="0" i="0">
                <a:solidFill>
                  <a:srgbClr val="5374B0"/>
                </a:solidFill>
                <a:latin typeface="Arial Regular"/>
              </a:defRPr>
            </a:lvl1pPr>
          </a:lstStyle>
          <a:p>
            <a:fld id="{C99C7610-FA34-7F4B-8856-BE296B8E2362}" type="slidenum">
              <a:rPr lang="fr-CA" smtClean="0"/>
              <a:pPr/>
              <a:t>‹N°›</a:t>
            </a:fld>
            <a:endParaRPr lang="fr-CA" dirty="0"/>
          </a:p>
        </p:txBody>
      </p:sp>
      <p:sp>
        <p:nvSpPr>
          <p:cNvPr id="8" name="Rectangle 7">
            <a:extLst>
              <a:ext uri="{FF2B5EF4-FFF2-40B4-BE49-F238E27FC236}">
                <a16:creationId xmlns:a16="http://schemas.microsoft.com/office/drawing/2014/main" id="{1C1FE86A-DA10-FD4F-B3B6-3062A444513E}"/>
              </a:ext>
            </a:extLst>
          </p:cNvPr>
          <p:cNvSpPr/>
          <p:nvPr userDrawn="1"/>
        </p:nvSpPr>
        <p:spPr>
          <a:xfrm>
            <a:off x="8688388" y="5661025"/>
            <a:ext cx="3503612"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9" name="Rectangle 8">
            <a:extLst>
              <a:ext uri="{FF2B5EF4-FFF2-40B4-BE49-F238E27FC236}">
                <a16:creationId xmlns:a16="http://schemas.microsoft.com/office/drawing/2014/main" id="{F44F908E-E37D-F34B-8D62-1A4941E2EB50}"/>
              </a:ext>
            </a:extLst>
          </p:cNvPr>
          <p:cNvSpPr/>
          <p:nvPr userDrawn="1"/>
        </p:nvSpPr>
        <p:spPr>
          <a:xfrm>
            <a:off x="0" y="5661025"/>
            <a:ext cx="7071360"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pic>
        <p:nvPicPr>
          <p:cNvPr id="10" name="Graphique 9">
            <a:extLst>
              <a:ext uri="{FF2B5EF4-FFF2-40B4-BE49-F238E27FC236}">
                <a16:creationId xmlns:a16="http://schemas.microsoft.com/office/drawing/2014/main" id="{72E06DDC-EA78-AB44-A5F8-4B8315CBB3F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81118" y="6007100"/>
            <a:ext cx="1692075" cy="506666"/>
          </a:xfrm>
          <a:prstGeom prst="rect">
            <a:avLst/>
          </a:prstGeom>
        </p:spPr>
      </p:pic>
    </p:spTree>
    <p:extLst>
      <p:ext uri="{BB962C8B-B14F-4D97-AF65-F5344CB8AC3E}">
        <p14:creationId xmlns:p14="http://schemas.microsoft.com/office/powerpoint/2010/main" val="2235510819"/>
      </p:ext>
    </p:extLst>
  </p:cSld>
  <p:clrMap bg1="lt1" tx1="dk1" bg2="lt2" tx2="dk2" accent1="accent1" accent2="accent2" accent3="accent3" accent4="accent4" accent5="accent5" accent6="accent6" hlink="hlink" folHlink="folHlink"/>
  <p:sldLayoutIdLst>
    <p:sldLayoutId id="2147483671" r:id="rId1"/>
    <p:sldLayoutId id="2147483687" r:id="rId2"/>
    <p:sldLayoutId id="2147483684" r:id="rId3"/>
    <p:sldLayoutId id="2147483673" r:id="rId4"/>
    <p:sldLayoutId id="2147483672" r:id="rId5"/>
    <p:sldLayoutId id="2147483680" r:id="rId6"/>
    <p:sldLayoutId id="2147483683" r:id="rId7"/>
    <p:sldLayoutId id="2147483686" r:id="rId8"/>
    <p:sldLayoutId id="2147483688" r:id="rId9"/>
    <p:sldLayoutId id="2147483685" r:id="rId10"/>
    <p:sldLayoutId id="2147483689" r:id="rId11"/>
  </p:sldLayoutIdLst>
  <p:hf hdr="0" ftr="0" dt="0"/>
  <p:txStyles>
    <p:titleStyle>
      <a:lvl1pPr algn="l" defTabSz="914400" rtl="0" eaLnBrk="1" latinLnBrk="0" hangingPunct="1">
        <a:lnSpc>
          <a:spcPct val="100000"/>
        </a:lnSpc>
        <a:spcBef>
          <a:spcPct val="0"/>
        </a:spcBef>
        <a:buNone/>
        <a:defRPr sz="3000" b="1" i="0" kern="1200">
          <a:solidFill>
            <a:srgbClr val="003DA5"/>
          </a:solidFill>
          <a:latin typeface="Arial Regular"/>
          <a:ea typeface="+mj-ea"/>
          <a:cs typeface="+mj-cs"/>
        </a:defRPr>
      </a:lvl1pPr>
    </p:titleStyle>
    <p:bodyStyle>
      <a:lvl1pPr marL="2286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754" userDrawn="1">
          <p15:clr>
            <a:srgbClr val="F26B43"/>
          </p15:clr>
        </p15:guide>
        <p15:guide id="3" orient="horz" pos="3566" userDrawn="1">
          <p15:clr>
            <a:srgbClr val="F26B43"/>
          </p15:clr>
        </p15:guide>
        <p15:guide id="4" pos="7378" userDrawn="1">
          <p15:clr>
            <a:srgbClr val="F26B43"/>
          </p15:clr>
        </p15:guide>
        <p15:guide id="5" pos="415" userDrawn="1">
          <p15:clr>
            <a:srgbClr val="F26B43"/>
          </p15:clr>
        </p15:guide>
        <p15:guide id="6" orient="horz" pos="913" userDrawn="1">
          <p15:clr>
            <a:srgbClr val="F26B43"/>
          </p15:clr>
        </p15:guide>
        <p15:guide id="7" pos="4452" userDrawn="1">
          <p15:clr>
            <a:srgbClr val="F26B43"/>
          </p15:clr>
        </p15:guide>
        <p15:guide id="8" pos="5473" userDrawn="1">
          <p15:clr>
            <a:srgbClr val="F26B43"/>
          </p15:clr>
        </p15:guide>
        <p15:guide id="9" pos="6856" userDrawn="1">
          <p15:clr>
            <a:srgbClr val="F26B43"/>
          </p15:clr>
        </p15:guide>
        <p15:guide id="10" orient="horz" pos="1207" userDrawn="1">
          <p15:clr>
            <a:srgbClr val="F26B43"/>
          </p15:clr>
        </p15:guide>
        <p15:guide id="11" pos="4294" userDrawn="1">
          <p15:clr>
            <a:srgbClr val="F26B43"/>
          </p15:clr>
        </p15:guide>
        <p15:guide id="12" orient="horz" pos="11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2.jpe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13.jpe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image" Target="../media/image16.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17.jpe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8.jpe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19.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20.jpeg"/><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1.png"/><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image" Target="../media/image22.jpe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23.jpeg"/><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slideLayout" Target="../slideLayouts/slideLayout10.xml"/><Relationship Id="rId1" Type="http://schemas.openxmlformats.org/officeDocument/2006/relationships/tags" Target="../tags/tag83.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svg"/><Relationship Id="rId5" Type="http://schemas.openxmlformats.org/officeDocument/2006/relationships/tags" Target="../tags/tag5.xml"/><Relationship Id="rId10" Type="http://schemas.openxmlformats.org/officeDocument/2006/relationships/image" Target="../media/image1.png"/><Relationship Id="rId4" Type="http://schemas.openxmlformats.org/officeDocument/2006/relationships/tags" Target="../tags/tag4.xml"/><Relationship Id="rId9"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9.jpeg"/><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0.jpeg"/><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1.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A636354E-831F-8F4F-936C-B053C3CEC6D5}"/>
              </a:ext>
            </a:extLst>
          </p:cNvPr>
          <p:cNvSpPr>
            <a:spLocks noGrp="1"/>
          </p:cNvSpPr>
          <p:nvPr>
            <p:ph type="ctrTitle"/>
          </p:nvPr>
        </p:nvSpPr>
        <p:spPr/>
        <p:txBody>
          <a:bodyPr/>
          <a:lstStyle/>
          <a:p>
            <a:endParaRPr lang="fr-FR"/>
          </a:p>
        </p:txBody>
      </p:sp>
      <p:pic>
        <p:nvPicPr>
          <p:cNvPr id="29" name="Image 28">
            <a:extLst>
              <a:ext uri="{FF2B5EF4-FFF2-40B4-BE49-F238E27FC236}">
                <a16:creationId xmlns:a16="http://schemas.microsoft.com/office/drawing/2014/main" id="{D11A951D-EBC7-5E42-8EAF-48F292FCD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2060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INTEND TO</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10</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vert="horz" wrap="square" lIns="91440" tIns="45720" rIns="91440" bIns="45720" rtlCol="0" anchor="t">
            <a:normAutofit/>
          </a:bodyPr>
          <a:lstStyle/>
          <a:p>
            <a:pPr>
              <a:spcAft>
                <a:spcPts val="1600"/>
              </a:spcAft>
            </a:pPr>
            <a:r>
              <a:rPr lang="en-CA" dirty="0"/>
              <a:t>Make Québec the green battery </a:t>
            </a:r>
            <a:br>
              <a:rPr lang="en-CA" dirty="0"/>
            </a:br>
            <a:r>
              <a:rPr lang="en-CA" dirty="0"/>
              <a:t>of Northeastern America;</a:t>
            </a:r>
            <a:endParaRPr lang="fr-CA" dirty="0"/>
          </a:p>
          <a:p>
            <a:pPr>
              <a:spcAft>
                <a:spcPts val="1600"/>
              </a:spcAft>
            </a:pPr>
            <a:r>
              <a:rPr lang="en-CA" dirty="0"/>
              <a:t>Take advantage of our hydropower </a:t>
            </a:r>
            <a:br>
              <a:rPr lang="en-CA" dirty="0"/>
            </a:br>
            <a:r>
              <a:rPr lang="en-CA" dirty="0"/>
              <a:t>to electrify our economy;</a:t>
            </a:r>
            <a:endParaRPr lang="fr-CA" dirty="0"/>
          </a:p>
          <a:p>
            <a:pPr>
              <a:spcAft>
                <a:spcPts val="1600"/>
              </a:spcAft>
            </a:pPr>
            <a:r>
              <a:rPr lang="en-CA" dirty="0"/>
              <a:t>Become a leader in the production </a:t>
            </a:r>
            <a:br>
              <a:rPr lang="en-CA" dirty="0"/>
            </a:br>
            <a:r>
              <a:rPr lang="en-CA" dirty="0"/>
              <a:t>of renewable energy to complement hydropower.</a:t>
            </a:r>
            <a:r>
              <a:rPr lang="fr-CA" dirty="0"/>
              <a:t> </a:t>
            </a:r>
            <a:endParaRPr lang="fr-CA" sz="2600" dirty="0"/>
          </a:p>
        </p:txBody>
      </p:sp>
      <p:pic>
        <p:nvPicPr>
          <p:cNvPr id="8" name="Image 7">
            <a:extLst>
              <a:ext uri="{FF2B5EF4-FFF2-40B4-BE49-F238E27FC236}">
                <a16:creationId xmlns:a16="http://schemas.microsoft.com/office/drawing/2014/main" id="{5CA97062-40D7-1842-B0B1-DD5993FFB77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82000" y="1440290"/>
            <a:ext cx="3510000" cy="4224830"/>
          </a:xfrm>
          <a:prstGeom prst="rect">
            <a:avLst/>
          </a:prstGeom>
        </p:spPr>
      </p:pic>
    </p:spTree>
    <p:extLst>
      <p:ext uri="{BB962C8B-B14F-4D97-AF65-F5344CB8AC3E}">
        <p14:creationId xmlns:p14="http://schemas.microsoft.com/office/powerpoint/2010/main" val="353302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FR" dirty="0"/>
              <a:t>WE ARE</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11</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rmAutofit/>
          </a:bodyPr>
          <a:lstStyle/>
          <a:p>
            <a:pPr>
              <a:spcAft>
                <a:spcPts val="1600"/>
              </a:spcAft>
            </a:pPr>
            <a:r>
              <a:rPr lang="en-CA" dirty="0"/>
              <a:t>The world’s fourth largest producer of hydropower: a clean, reliable </a:t>
            </a:r>
            <a:br>
              <a:rPr lang="en-CA" dirty="0"/>
            </a:br>
            <a:r>
              <a:rPr lang="en-CA" dirty="0"/>
              <a:t>and abundant energy that is available at a competitive cost;</a:t>
            </a:r>
            <a:endParaRPr lang="fr-CA" dirty="0"/>
          </a:p>
          <a:p>
            <a:pPr>
              <a:spcAft>
                <a:spcPts val="1600"/>
              </a:spcAft>
            </a:pPr>
            <a:r>
              <a:rPr lang="en-CA" dirty="0"/>
              <a:t>Recognized worldwide for our know-how in electricity production </a:t>
            </a:r>
            <a:br>
              <a:rPr lang="en-CA" dirty="0"/>
            </a:br>
            <a:r>
              <a:rPr lang="en-CA" dirty="0"/>
              <a:t>and transmission and the development of related technologies;</a:t>
            </a:r>
            <a:endParaRPr lang="fr-CA" dirty="0"/>
          </a:p>
          <a:p>
            <a:pPr>
              <a:spcAft>
                <a:spcPts val="1600"/>
              </a:spcAft>
            </a:pPr>
            <a:r>
              <a:rPr lang="en-CA" dirty="0"/>
              <a:t>Cutting-edge experts on wind energy;</a:t>
            </a:r>
            <a:endParaRPr lang="fr-CA" dirty="0"/>
          </a:p>
          <a:p>
            <a:pPr>
              <a:spcAft>
                <a:spcPts val="1600"/>
              </a:spcAft>
            </a:pPr>
            <a:r>
              <a:rPr lang="en-CA" dirty="0"/>
              <a:t>Home to rapidly-growing renewable energy sectors, including bioenergy, green hydrogen and renewable natural gas.</a:t>
            </a:r>
            <a:endParaRPr lang="fr-CA" dirty="0"/>
          </a:p>
        </p:txBody>
      </p:sp>
    </p:spTree>
    <p:extLst>
      <p:ext uri="{BB962C8B-B14F-4D97-AF65-F5344CB8AC3E}">
        <p14:creationId xmlns:p14="http://schemas.microsoft.com/office/powerpoint/2010/main" val="267465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OUR OBJECTIVES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12</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1205" cy="4211637"/>
          </a:xfrm>
        </p:spPr>
        <p:txBody>
          <a:bodyPr vert="horz" wrap="square" lIns="91440" tIns="45720" rIns="91440" bIns="45720" rtlCol="0" anchor="t">
            <a:normAutofit/>
          </a:bodyPr>
          <a:lstStyle/>
          <a:p>
            <a:pPr>
              <a:spcAft>
                <a:spcPts val="1600"/>
              </a:spcAft>
            </a:pPr>
            <a:r>
              <a:rPr lang="en-CA" dirty="0"/>
              <a:t>Boost Québec’s total renewable energy production by </a:t>
            </a:r>
            <a:r>
              <a:rPr lang="en-CA" b="1" dirty="0"/>
              <a:t>25%</a:t>
            </a:r>
            <a:r>
              <a:rPr lang="en-CA" dirty="0"/>
              <a:t>;</a:t>
            </a:r>
            <a:endParaRPr lang="fr-CA" dirty="0"/>
          </a:p>
          <a:p>
            <a:pPr>
              <a:spcAft>
                <a:spcPts val="1600"/>
              </a:spcAft>
            </a:pPr>
            <a:r>
              <a:rPr lang="en-CA" dirty="0"/>
              <a:t>Increase our bioenergy production </a:t>
            </a:r>
            <a:br>
              <a:rPr lang="en-CA" dirty="0"/>
            </a:br>
            <a:r>
              <a:rPr lang="en-CA" dirty="0"/>
              <a:t>by </a:t>
            </a:r>
            <a:r>
              <a:rPr lang="en-CA" b="1" dirty="0"/>
              <a:t>50%</a:t>
            </a:r>
            <a:r>
              <a:rPr lang="en-CA" dirty="0"/>
              <a:t>.</a:t>
            </a:r>
            <a:endParaRPr lang="fr-CA" dirty="0"/>
          </a:p>
        </p:txBody>
      </p:sp>
      <p:pic>
        <p:nvPicPr>
          <p:cNvPr id="5" name="Image 4">
            <a:extLst>
              <a:ext uri="{FF2B5EF4-FFF2-40B4-BE49-F238E27FC236}">
                <a16:creationId xmlns:a16="http://schemas.microsoft.com/office/drawing/2014/main" id="{03535B54-3667-6740-81AC-8D80E9743A19}"/>
              </a:ext>
            </a:extLst>
          </p:cNvPr>
          <p:cNvPicPr>
            <a:picLocks noChangeAspect="1"/>
          </p:cNvPicPr>
          <p:nvPr/>
        </p:nvPicPr>
        <p:blipFill>
          <a:blip r:embed="rId5" cstate="print">
            <a:extLst>
              <a:ext uri="{28A0092B-C50C-407E-A947-70E740481C1C}">
                <a14:useLocalDpi xmlns:a14="http://schemas.microsoft.com/office/drawing/2010/main" val="0"/>
              </a:ext>
            </a:extLst>
          </a:blip>
          <a:srcRect l="22488" r="22488"/>
          <a:stretch/>
        </p:blipFill>
        <p:spPr>
          <a:xfrm>
            <a:off x="8682000" y="1448710"/>
            <a:ext cx="3510000" cy="4221479"/>
          </a:xfrm>
          <a:prstGeom prst="rect">
            <a:avLst/>
          </a:prstGeom>
        </p:spPr>
      </p:pic>
    </p:spTree>
    <p:extLst>
      <p:ext uri="{BB962C8B-B14F-4D97-AF65-F5344CB8AC3E}">
        <p14:creationId xmlns:p14="http://schemas.microsoft.com/office/powerpoint/2010/main" val="962701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Électrisant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13</a:t>
            </a:fld>
            <a:endParaRPr lang="fr-CA" dirty="0"/>
          </a:p>
        </p:txBody>
      </p:sp>
      <p:pic>
        <p:nvPicPr>
          <p:cNvPr id="5" name="Image 4">
            <a:extLst>
              <a:ext uri="{FF2B5EF4-FFF2-40B4-BE49-F238E27FC236}">
                <a16:creationId xmlns:a16="http://schemas.microsoft.com/office/drawing/2014/main" id="{62B85F30-D401-0145-AD02-E6EAB51788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425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FR" dirty="0"/>
              <a:t>WE INTEND TO</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14</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1053760" cy="4211637"/>
          </a:xfrm>
        </p:spPr>
        <p:txBody>
          <a:bodyPr>
            <a:normAutofit/>
          </a:bodyPr>
          <a:lstStyle/>
          <a:p>
            <a:pPr>
              <a:spcAft>
                <a:spcPts val="1600"/>
              </a:spcAft>
            </a:pPr>
            <a:r>
              <a:rPr lang="en-CA" dirty="0"/>
              <a:t>Build on the clean, abundant and affordable electrical energy that Québec has at its disposal to launch a major electrification project in the transportation, buildings and industries sectors, which are the main GHG emitters in Québec;</a:t>
            </a:r>
            <a:endParaRPr lang="fr-CA" dirty="0"/>
          </a:p>
          <a:p>
            <a:pPr>
              <a:spcAft>
                <a:spcPts val="1600"/>
              </a:spcAft>
            </a:pPr>
            <a:r>
              <a:rPr lang="en-CA" dirty="0"/>
              <a:t>Continue to support our partners in North America in achieving their own climate goals through the export of our hydroelectricity.</a:t>
            </a:r>
            <a:r>
              <a:rPr lang="fr-CA" dirty="0"/>
              <a:t> </a:t>
            </a:r>
          </a:p>
        </p:txBody>
      </p:sp>
    </p:spTree>
    <p:extLst>
      <p:ext uri="{BB962C8B-B14F-4D97-AF65-F5344CB8AC3E}">
        <p14:creationId xmlns:p14="http://schemas.microsoft.com/office/powerpoint/2010/main" val="374739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ARE</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15</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Autofit/>
          </a:bodyPr>
          <a:lstStyle/>
          <a:p>
            <a:pPr>
              <a:spcAft>
                <a:spcPts val="1000"/>
              </a:spcAft>
            </a:pPr>
            <a:r>
              <a:rPr lang="en-CA" sz="2400" dirty="0"/>
              <a:t>Canada’s largest electric vehicle (EV) market in terms of sales and </a:t>
            </a:r>
            <a:br>
              <a:rPr lang="en-CA" sz="2400" dirty="0"/>
            </a:br>
            <a:r>
              <a:rPr lang="en-CA" sz="2400" dirty="0"/>
              <a:t>charging infrastructure;</a:t>
            </a:r>
            <a:endParaRPr lang="fr-CA" sz="2400" dirty="0"/>
          </a:p>
          <a:p>
            <a:pPr>
              <a:spcAft>
                <a:spcPts val="1000"/>
              </a:spcAft>
            </a:pPr>
            <a:r>
              <a:rPr lang="en-CA" sz="2400" dirty="0"/>
              <a:t>The second largest per capita market in North America for EVs, after California;</a:t>
            </a:r>
            <a:endParaRPr lang="fr-CA" sz="2400" dirty="0"/>
          </a:p>
          <a:p>
            <a:pPr>
              <a:spcAft>
                <a:spcPts val="1000"/>
              </a:spcAft>
            </a:pPr>
            <a:r>
              <a:rPr lang="en-CA" sz="2400" dirty="0"/>
              <a:t>The first government in Canada to introduce a zero-emission vehicles </a:t>
            </a:r>
            <a:br>
              <a:rPr lang="en-CA" sz="2400" dirty="0"/>
            </a:br>
            <a:r>
              <a:rPr lang="en-CA" sz="2400" dirty="0"/>
              <a:t>act to promote the supply of electric vehicles;</a:t>
            </a:r>
            <a:endParaRPr lang="fr-CA" sz="2400" dirty="0"/>
          </a:p>
          <a:p>
            <a:pPr>
              <a:spcAft>
                <a:spcPts val="1000"/>
              </a:spcAft>
            </a:pPr>
            <a:r>
              <a:rPr lang="en-CA" sz="2400" dirty="0"/>
              <a:t>Recognized for our know-how in transportation electrification, </a:t>
            </a:r>
            <a:br>
              <a:rPr lang="en-CA" sz="2400" dirty="0"/>
            </a:br>
            <a:r>
              <a:rPr lang="en-CA" sz="2400" dirty="0"/>
              <a:t>including</a:t>
            </a:r>
            <a:r>
              <a:rPr lang="fr-CA" sz="2400" dirty="0"/>
              <a:t> </a:t>
            </a:r>
            <a:r>
              <a:rPr lang="en-CA" sz="2400" dirty="0"/>
              <a:t>heavy-duty and off-road vehicles (trucks, buses), charging </a:t>
            </a:r>
            <a:br>
              <a:rPr lang="en-CA" sz="2400" dirty="0"/>
            </a:br>
            <a:r>
              <a:rPr lang="en-CA" sz="2400" dirty="0"/>
              <a:t>stations and technologies, battery development, energy storage and </a:t>
            </a:r>
            <a:br>
              <a:rPr lang="en-CA" sz="2400" dirty="0"/>
            </a:br>
            <a:r>
              <a:rPr lang="en-CA" sz="2400" dirty="0"/>
              <a:t>strategic minerals.</a:t>
            </a:r>
            <a:r>
              <a:rPr lang="fr-CA" sz="2400" dirty="0"/>
              <a:t> </a:t>
            </a:r>
          </a:p>
        </p:txBody>
      </p:sp>
    </p:spTree>
    <p:extLst>
      <p:ext uri="{BB962C8B-B14F-4D97-AF65-F5344CB8AC3E}">
        <p14:creationId xmlns:p14="http://schemas.microsoft.com/office/powerpoint/2010/main" val="112647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OUR OBJECTIVES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a:spcAft>
                <a:spcPts val="1600"/>
              </a:spcAft>
            </a:pPr>
            <a:r>
              <a:rPr lang="en-CA" dirty="0"/>
              <a:t>Prohibit the sale of new gasoline-powered motor vehicles as of 2035;</a:t>
            </a:r>
            <a:endParaRPr lang="fr-CA" dirty="0"/>
          </a:p>
          <a:p>
            <a:pPr>
              <a:spcAft>
                <a:spcPts val="1600"/>
              </a:spcAft>
            </a:pPr>
            <a:r>
              <a:rPr lang="en-CA" dirty="0"/>
              <a:t>Have 1.5 million electric vehicles </a:t>
            </a:r>
            <a:br>
              <a:rPr lang="en-CA" dirty="0"/>
            </a:br>
            <a:r>
              <a:rPr lang="en-CA" dirty="0"/>
              <a:t>on the road in Québec by 2030;</a:t>
            </a:r>
            <a:endParaRPr lang="fr-CA" dirty="0"/>
          </a:p>
          <a:p>
            <a:pPr lvl="0">
              <a:spcAft>
                <a:spcPts val="1600"/>
              </a:spcAft>
            </a:pPr>
            <a:r>
              <a:rPr lang="fr-CA" dirty="0" err="1"/>
              <a:t>Develop</a:t>
            </a:r>
            <a:r>
              <a:rPr lang="fr-CA" dirty="0"/>
              <a:t> a standard on </a:t>
            </a:r>
            <a:r>
              <a:rPr lang="fr-CA" dirty="0" err="1"/>
              <a:t>zero-emission</a:t>
            </a:r>
            <a:r>
              <a:rPr lang="fr-CA" dirty="0"/>
              <a:t> </a:t>
            </a:r>
            <a:r>
              <a:rPr lang="fr-CA" dirty="0" err="1"/>
              <a:t>vehicles</a:t>
            </a:r>
            <a:r>
              <a:rPr lang="fr-CA" dirty="0"/>
              <a:t> for </a:t>
            </a:r>
            <a:r>
              <a:rPr lang="fr-CA" dirty="0" err="1"/>
              <a:t>heavy</a:t>
            </a:r>
            <a:r>
              <a:rPr lang="fr-CA" dirty="0"/>
              <a:t> </a:t>
            </a:r>
            <a:r>
              <a:rPr lang="fr-CA" dirty="0" err="1"/>
              <a:t>vehicles</a:t>
            </a:r>
            <a:r>
              <a:rPr lang="fr-CA" dirty="0"/>
              <a:t>.</a:t>
            </a:r>
            <a:endParaRPr lang="fr-CA" b="1" dirty="0">
              <a:solidFill>
                <a:srgbClr val="FF0000"/>
              </a:solidFill>
            </a:endParaRPr>
          </a:p>
        </p:txBody>
      </p:sp>
      <p:pic>
        <p:nvPicPr>
          <p:cNvPr id="5" name="Image 4">
            <a:extLst>
              <a:ext uri="{FF2B5EF4-FFF2-40B4-BE49-F238E27FC236}">
                <a16:creationId xmlns:a16="http://schemas.microsoft.com/office/drawing/2014/main" id="{7FF22E94-CBF1-2D40-B94D-895BF7E2AD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2000" y="1446414"/>
            <a:ext cx="3510000" cy="4225452"/>
          </a:xfrm>
          <a:prstGeom prst="rect">
            <a:avLst/>
          </a:prstGeom>
        </p:spPr>
      </p:pic>
    </p:spTree>
    <p:extLst>
      <p:ext uri="{BB962C8B-B14F-4D97-AF65-F5344CB8AC3E}">
        <p14:creationId xmlns:p14="http://schemas.microsoft.com/office/powerpoint/2010/main" val="92661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Exportable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17</a:t>
            </a:fld>
            <a:endParaRPr lang="fr-CA" dirty="0"/>
          </a:p>
        </p:txBody>
      </p:sp>
      <p:pic>
        <p:nvPicPr>
          <p:cNvPr id="5" name="Image 4">
            <a:extLst>
              <a:ext uri="{FF2B5EF4-FFF2-40B4-BE49-F238E27FC236}">
                <a16:creationId xmlns:a16="http://schemas.microsoft.com/office/drawing/2014/main" id="{844DFC14-226B-4949-9578-6B671AFD98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2736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INTEND TO</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marL="0" indent="0">
              <a:buNone/>
            </a:pPr>
            <a:r>
              <a:rPr lang="en-CA" dirty="0"/>
              <a:t>Contribute to the global effort </a:t>
            </a:r>
            <a:br>
              <a:rPr lang="en-CA" dirty="0"/>
            </a:br>
            <a:r>
              <a:rPr lang="en-CA" dirty="0"/>
              <a:t>by exporting our green technologies </a:t>
            </a:r>
            <a:br>
              <a:rPr lang="en-CA" dirty="0"/>
            </a:br>
            <a:r>
              <a:rPr lang="en-CA" dirty="0"/>
              <a:t>and know-how.</a:t>
            </a:r>
            <a:r>
              <a:rPr lang="fr-CA" dirty="0"/>
              <a:t> </a:t>
            </a:r>
          </a:p>
        </p:txBody>
      </p:sp>
      <p:pic>
        <p:nvPicPr>
          <p:cNvPr id="5" name="Image 4">
            <a:extLst>
              <a:ext uri="{FF2B5EF4-FFF2-40B4-BE49-F238E27FC236}">
                <a16:creationId xmlns:a16="http://schemas.microsoft.com/office/drawing/2014/main" id="{2C5DBAD3-0461-294E-BE3C-D4665E6AED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56"/>
          <a:stretch/>
        </p:blipFill>
        <p:spPr>
          <a:xfrm>
            <a:off x="8682000" y="1446266"/>
            <a:ext cx="3510000" cy="4224830"/>
          </a:xfrm>
          <a:prstGeom prst="rect">
            <a:avLst/>
          </a:prstGeom>
        </p:spPr>
      </p:pic>
    </p:spTree>
    <p:extLst>
      <p:ext uri="{BB962C8B-B14F-4D97-AF65-F5344CB8AC3E}">
        <p14:creationId xmlns:p14="http://schemas.microsoft.com/office/powerpoint/2010/main" val="1259927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HAVE</a:t>
            </a:r>
            <a:endParaRPr lang="fr-CA" dirty="0">
              <a:solidFill>
                <a:srgbClr val="000000"/>
              </a:solidFill>
            </a:endParaRP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19</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1053760" cy="4211637"/>
          </a:xfrm>
        </p:spPr>
        <p:txBody>
          <a:bodyPr>
            <a:noAutofit/>
          </a:bodyPr>
          <a:lstStyle/>
          <a:p>
            <a:pPr>
              <a:spcAft>
                <a:spcPts val="1600"/>
              </a:spcAft>
            </a:pPr>
            <a:r>
              <a:rPr lang="en-CA" dirty="0"/>
              <a:t>Significant mineral resources to be exploited</a:t>
            </a:r>
            <a:r>
              <a:rPr lang="fr-CA" dirty="0"/>
              <a:t> </a:t>
            </a:r>
            <a:r>
              <a:rPr lang="en-CA" dirty="0"/>
              <a:t>sustainably for the manufacture of electric vehicle batteries (nickel, graphite, titanium, cobalt, lithium and phosphate);</a:t>
            </a:r>
            <a:endParaRPr lang="fr-CA" dirty="0"/>
          </a:p>
          <a:p>
            <a:pPr>
              <a:spcAft>
                <a:spcPts val="1600"/>
              </a:spcAft>
            </a:pPr>
            <a:r>
              <a:rPr lang="en-CA" dirty="0"/>
              <a:t>A booming electric battery ecosystem;</a:t>
            </a:r>
          </a:p>
          <a:p>
            <a:pPr>
              <a:spcAft>
                <a:spcPts val="1600"/>
              </a:spcAft>
            </a:pPr>
            <a:r>
              <a:rPr lang="en-CA" dirty="0"/>
              <a:t>Direct access to the North American market by rail, ship or road </a:t>
            </a:r>
            <a:br>
              <a:rPr lang="en-CA" dirty="0"/>
            </a:br>
            <a:r>
              <a:rPr lang="en-CA" dirty="0"/>
              <a:t>as a result of numerous international trade agreements.</a:t>
            </a:r>
            <a:endParaRPr lang="fr-CA" dirty="0"/>
          </a:p>
        </p:txBody>
      </p:sp>
    </p:spTree>
    <p:extLst>
      <p:ext uri="{BB962C8B-B14F-4D97-AF65-F5344CB8AC3E}">
        <p14:creationId xmlns:p14="http://schemas.microsoft.com/office/powerpoint/2010/main" val="10229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3A7F8A-DC43-364B-B589-DD3C8F7BB7EF}"/>
              </a:ext>
            </a:extLst>
          </p:cNvPr>
          <p:cNvSpPr>
            <a:spLocks noGrp="1"/>
          </p:cNvSpPr>
          <p:nvPr>
            <p:ph type="sldNum" sz="quarter" idx="10"/>
          </p:nvPr>
        </p:nvSpPr>
        <p:spPr/>
        <p:txBody>
          <a:bodyPr/>
          <a:lstStyle/>
          <a:p>
            <a:fld id="{C99C7610-FA34-7F4B-8856-BE296B8E2362}" type="slidenum">
              <a:rPr lang="fr-CA" smtClean="0"/>
              <a:pPr/>
              <a:t>2</a:t>
            </a:fld>
            <a:endParaRPr lang="fr-CA" dirty="0"/>
          </a:p>
        </p:txBody>
      </p:sp>
      <p:sp>
        <p:nvSpPr>
          <p:cNvPr id="3" name="Espace réservé du texte 2">
            <a:extLst>
              <a:ext uri="{FF2B5EF4-FFF2-40B4-BE49-F238E27FC236}">
                <a16:creationId xmlns:a16="http://schemas.microsoft.com/office/drawing/2014/main" id="{3EE22B66-869F-C649-973C-27E8EB466F06}"/>
              </a:ext>
            </a:extLst>
          </p:cNvPr>
          <p:cNvSpPr>
            <a:spLocks noGrp="1"/>
          </p:cNvSpPr>
          <p:nvPr>
            <p:ph type="body" sz="half" idx="2"/>
          </p:nvPr>
        </p:nvSpPr>
        <p:spPr>
          <a:xfrm>
            <a:off x="658813" y="692150"/>
            <a:ext cx="11053762" cy="4552025"/>
          </a:xfrm>
        </p:spPr>
        <p:txBody>
          <a:bodyPr>
            <a:normAutofit/>
          </a:bodyPr>
          <a:lstStyle/>
          <a:p>
            <a:r>
              <a:rPr lang="fr-CA" dirty="0"/>
              <a:t>QUÉBEC : </a:t>
            </a:r>
            <a:br>
              <a:rPr lang="fr-CA" dirty="0"/>
            </a:br>
            <a:r>
              <a:rPr lang="en-CA" dirty="0"/>
              <a:t>a leader in decarbonizing </a:t>
            </a:r>
            <a:br>
              <a:rPr lang="en-CA" dirty="0"/>
            </a:br>
            <a:r>
              <a:rPr lang="en-CA" dirty="0"/>
              <a:t>the global economy </a:t>
            </a:r>
            <a:br>
              <a:rPr lang="en-CA" dirty="0"/>
            </a:br>
            <a:r>
              <a:rPr lang="en-CA" dirty="0"/>
              <a:t>and protecting the environment</a:t>
            </a:r>
            <a:endParaRPr lang="fr-CA" dirty="0"/>
          </a:p>
          <a:p>
            <a:r>
              <a:rPr lang="fr-CA" dirty="0"/>
              <a:t> </a:t>
            </a:r>
            <a:endParaRPr lang="fr-FR" dirty="0"/>
          </a:p>
        </p:txBody>
      </p:sp>
    </p:spTree>
    <p:extLst>
      <p:ext uri="{BB962C8B-B14F-4D97-AF65-F5344CB8AC3E}">
        <p14:creationId xmlns:p14="http://schemas.microsoft.com/office/powerpoint/2010/main" val="219375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OUR </a:t>
            </a:r>
            <a:r>
              <a:rPr lang="fr-CA" dirty="0">
                <a:solidFill>
                  <a:schemeClr val="tx1"/>
                </a:solidFill>
              </a:rPr>
              <a:t>OBJECTIVES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20</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7367586" cy="4211637"/>
          </a:xfrm>
        </p:spPr>
        <p:txBody>
          <a:bodyPr>
            <a:noAutofit/>
          </a:bodyPr>
          <a:lstStyle/>
          <a:p>
            <a:pPr>
              <a:spcAft>
                <a:spcPts val="1200"/>
              </a:spcAft>
            </a:pPr>
            <a:r>
              <a:rPr lang="en-CA" sz="2700" dirty="0"/>
              <a:t>Become a major player on the world stage, from mining to recycling critical and strategic minerals, including reprocessing, purifying and generating value from mine waste;</a:t>
            </a:r>
            <a:endParaRPr lang="fr-CA" sz="2700" dirty="0"/>
          </a:p>
          <a:p>
            <a:pPr>
              <a:spcAft>
                <a:spcPts val="1200"/>
              </a:spcAft>
            </a:pPr>
            <a:r>
              <a:rPr lang="en-CA" sz="2700" dirty="0"/>
              <a:t>Produce one of the world’s cleanest batteries;</a:t>
            </a:r>
            <a:endParaRPr lang="fr-CA" sz="2700" dirty="0"/>
          </a:p>
          <a:p>
            <a:pPr>
              <a:spcAft>
                <a:spcPts val="1200"/>
              </a:spcAft>
            </a:pPr>
            <a:r>
              <a:rPr lang="en-CA" sz="2700" dirty="0"/>
              <a:t>Locally produce electric commercial </a:t>
            </a:r>
            <a:br>
              <a:rPr lang="en-CA" sz="2700" dirty="0"/>
            </a:br>
            <a:r>
              <a:rPr lang="en-CA" sz="2700" dirty="0"/>
              <a:t>and off-road vehicles.</a:t>
            </a:r>
            <a:endParaRPr lang="fr-CA" sz="2700" dirty="0"/>
          </a:p>
        </p:txBody>
      </p:sp>
      <p:pic>
        <p:nvPicPr>
          <p:cNvPr id="5" name="Image 4">
            <a:extLst>
              <a:ext uri="{FF2B5EF4-FFF2-40B4-BE49-F238E27FC236}">
                <a16:creationId xmlns:a16="http://schemas.microsoft.com/office/drawing/2014/main" id="{46C4B812-475C-1040-8B01-4D8A203E62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82000" y="1446723"/>
            <a:ext cx="3510000" cy="4224830"/>
          </a:xfrm>
          <a:prstGeom prst="rect">
            <a:avLst/>
          </a:prstGeom>
        </p:spPr>
      </p:pic>
    </p:spTree>
    <p:extLst>
      <p:ext uri="{BB962C8B-B14F-4D97-AF65-F5344CB8AC3E}">
        <p14:creationId xmlns:p14="http://schemas.microsoft.com/office/powerpoint/2010/main" val="203953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Naturellement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21</a:t>
            </a:fld>
            <a:endParaRPr lang="fr-CA" dirty="0"/>
          </a:p>
        </p:txBody>
      </p:sp>
      <p:pic>
        <p:nvPicPr>
          <p:cNvPr id="5" name="Image 4">
            <a:extLst>
              <a:ext uri="{FF2B5EF4-FFF2-40B4-BE49-F238E27FC236}">
                <a16:creationId xmlns:a16="http://schemas.microsoft.com/office/drawing/2014/main" id="{626B3021-BEAE-4748-B202-CBA2CEE22B8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8985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ARE</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22</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Autofit/>
          </a:bodyPr>
          <a:lstStyle/>
          <a:p>
            <a:pPr>
              <a:spcAft>
                <a:spcPts val="1600"/>
              </a:spcAft>
            </a:pPr>
            <a:r>
              <a:rPr lang="en-CA" dirty="0"/>
              <a:t>An actor committed to the conservation of our territory’s biodiversity, in close consultation with local and Indigenous communities;</a:t>
            </a:r>
            <a:endParaRPr lang="fr-CA" dirty="0"/>
          </a:p>
          <a:p>
            <a:pPr>
              <a:spcAft>
                <a:spcPts val="1600"/>
              </a:spcAft>
            </a:pPr>
            <a:r>
              <a:rPr lang="en-CA" dirty="0"/>
              <a:t>Home to the Secretariat of the United Nations Convention </a:t>
            </a:r>
            <a:br>
              <a:rPr lang="en-CA" dirty="0"/>
            </a:br>
            <a:r>
              <a:rPr lang="en-CA" dirty="0"/>
              <a:t>on Biological Diversity;</a:t>
            </a:r>
            <a:endParaRPr lang="fr-CA" dirty="0"/>
          </a:p>
          <a:p>
            <a:pPr>
              <a:spcAft>
                <a:spcPts val="1600"/>
              </a:spcAft>
            </a:pPr>
            <a:r>
              <a:rPr lang="en-CA" dirty="0"/>
              <a:t>A pioneer in sustainable agriculture that rewards the best </a:t>
            </a:r>
            <a:br>
              <a:rPr lang="en-CA" dirty="0"/>
            </a:br>
            <a:r>
              <a:rPr lang="en-CA" dirty="0"/>
              <a:t>agri-environmental practices that respect agrobiodiversity;</a:t>
            </a:r>
            <a:endParaRPr lang="fr-CA" dirty="0"/>
          </a:p>
          <a:p>
            <a:pPr>
              <a:spcAft>
                <a:spcPts val="1600"/>
              </a:spcAft>
            </a:pPr>
            <a:r>
              <a:rPr lang="en-CA" dirty="0"/>
              <a:t>An expert in the protection and enhancement of wildlife;</a:t>
            </a:r>
            <a:endParaRPr lang="fr-CA" dirty="0"/>
          </a:p>
        </p:txBody>
      </p:sp>
    </p:spTree>
    <p:extLst>
      <p:ext uri="{BB962C8B-B14F-4D97-AF65-F5344CB8AC3E}">
        <p14:creationId xmlns:p14="http://schemas.microsoft.com/office/powerpoint/2010/main" val="322199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ARE </a:t>
            </a:r>
            <a:r>
              <a:rPr lang="fr-CA" sz="1800" dirty="0"/>
              <a:t> </a:t>
            </a:r>
            <a:r>
              <a:rPr lang="fr-CA" sz="1800" b="0" dirty="0"/>
              <a:t>(</a:t>
            </a:r>
            <a:r>
              <a:rPr lang="fr-CA" sz="1800" b="0" dirty="0" err="1"/>
              <a:t>following</a:t>
            </a:r>
            <a:r>
              <a:rPr lang="fr-CA" sz="1800" b="0" dirty="0"/>
              <a:t>)</a:t>
            </a:r>
            <a:endParaRPr lang="fr-CA" sz="1800" dirty="0"/>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23</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Autofit/>
          </a:bodyPr>
          <a:lstStyle/>
          <a:p>
            <a:pPr>
              <a:spcAft>
                <a:spcPts val="1600"/>
              </a:spcAft>
            </a:pPr>
            <a:r>
              <a:rPr lang="en-CA" dirty="0"/>
              <a:t>Recognized for having </a:t>
            </a:r>
            <a:r>
              <a:rPr lang="en-CA" b="1" dirty="0"/>
              <a:t>one of the most </a:t>
            </a:r>
            <a:r>
              <a:rPr lang="en-CA" b="1" dirty="0" err="1"/>
              <a:t>rigourous</a:t>
            </a:r>
            <a:r>
              <a:rPr lang="en-CA" b="1" dirty="0"/>
              <a:t> forest regimes in the world</a:t>
            </a:r>
            <a:r>
              <a:rPr lang="en-CA" dirty="0"/>
              <a:t>;</a:t>
            </a:r>
            <a:endParaRPr lang="fr-CA" b="1" dirty="0"/>
          </a:p>
          <a:p>
            <a:pPr>
              <a:spcAft>
                <a:spcPts val="1600"/>
              </a:spcAft>
            </a:pPr>
            <a:r>
              <a:rPr lang="en-CA" dirty="0"/>
              <a:t>Recognized for having a mining regime that combines environmental protection, land-use coordination, social acceptability, economic benefit sharing and transparency;</a:t>
            </a:r>
            <a:endParaRPr lang="fr-CA" dirty="0"/>
          </a:p>
          <a:p>
            <a:pPr>
              <a:spcAft>
                <a:spcPts val="1600"/>
              </a:spcAft>
            </a:pPr>
            <a:r>
              <a:rPr lang="en-CA" dirty="0"/>
              <a:t>Innovative and committed to the rehabilitation of mine sites.</a:t>
            </a:r>
            <a:endParaRPr lang="fr-CA" dirty="0"/>
          </a:p>
        </p:txBody>
      </p:sp>
    </p:spTree>
    <p:extLst>
      <p:ext uri="{BB962C8B-B14F-4D97-AF65-F5344CB8AC3E}">
        <p14:creationId xmlns:p14="http://schemas.microsoft.com/office/powerpoint/2010/main" val="389535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OUR OBJECTIVES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24</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7828694" cy="4211637"/>
          </a:xfrm>
        </p:spPr>
        <p:txBody>
          <a:bodyPr>
            <a:noAutofit/>
          </a:bodyPr>
          <a:lstStyle/>
          <a:p>
            <a:pPr>
              <a:spcAft>
                <a:spcPts val="1200"/>
              </a:spcAft>
            </a:pPr>
            <a:r>
              <a:rPr lang="en-CA" sz="2600" dirty="0"/>
              <a:t>Actively pursue our international commitment </a:t>
            </a:r>
            <a:br>
              <a:rPr lang="en-CA" sz="2600" dirty="0"/>
            </a:br>
            <a:r>
              <a:rPr lang="en-CA" sz="2600" dirty="0"/>
              <a:t>by supporting the upcoming post-2020 global biodiversity framework;</a:t>
            </a:r>
            <a:endParaRPr lang="fr-CA" sz="2600" dirty="0"/>
          </a:p>
          <a:p>
            <a:pPr>
              <a:spcAft>
                <a:spcPts val="1200"/>
              </a:spcAft>
            </a:pPr>
            <a:r>
              <a:rPr lang="en-CA" sz="2600" dirty="0"/>
              <a:t>Continue to be a committed member of biodiversity collaboration and knowledge sharing networks among subnational governments;</a:t>
            </a:r>
            <a:endParaRPr lang="fr-CA" sz="2600" dirty="0"/>
          </a:p>
          <a:p>
            <a:pPr>
              <a:spcAft>
                <a:spcPts val="1200"/>
              </a:spcAft>
            </a:pPr>
            <a:r>
              <a:rPr lang="en-CA" sz="2600" dirty="0"/>
              <a:t>Ensure the framework’s effective implementation throughout Québec’s vast territory.</a:t>
            </a:r>
            <a:endParaRPr lang="fr-CA" sz="2600" dirty="0"/>
          </a:p>
        </p:txBody>
      </p:sp>
      <p:pic>
        <p:nvPicPr>
          <p:cNvPr id="5" name="Image 4">
            <a:extLst>
              <a:ext uri="{FF2B5EF4-FFF2-40B4-BE49-F238E27FC236}">
                <a16:creationId xmlns:a16="http://schemas.microsoft.com/office/drawing/2014/main" id="{DC977F0C-671B-4846-B92E-AAEEACFBBC84}"/>
              </a:ext>
            </a:extLst>
          </p:cNvPr>
          <p:cNvPicPr>
            <a:picLocks noChangeAspect="1"/>
          </p:cNvPicPr>
          <p:nvPr/>
        </p:nvPicPr>
        <p:blipFill>
          <a:blip r:embed="rId5" cstate="print">
            <a:extLst>
              <a:ext uri="{28A0092B-C50C-407E-A947-70E740481C1C}">
                <a14:useLocalDpi xmlns:a14="http://schemas.microsoft.com/office/drawing/2010/main" val="0"/>
              </a:ext>
            </a:extLst>
          </a:blip>
          <a:srcRect t="9910" b="9910"/>
          <a:stretch/>
        </p:blipFill>
        <p:spPr>
          <a:xfrm>
            <a:off x="8682000" y="1442534"/>
            <a:ext cx="3510000" cy="4224831"/>
          </a:xfrm>
          <a:prstGeom prst="rect">
            <a:avLst/>
          </a:prstGeom>
        </p:spPr>
      </p:pic>
    </p:spTree>
    <p:extLst>
      <p:ext uri="{BB962C8B-B14F-4D97-AF65-F5344CB8AC3E}">
        <p14:creationId xmlns:p14="http://schemas.microsoft.com/office/powerpoint/2010/main" val="227657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Collectif </a:t>
            </a:r>
            <a:br>
              <a:rPr lang="fr-FR" dirty="0"/>
            </a:br>
            <a:r>
              <a:rPr lang="fr-FR" dirty="0"/>
              <a:t>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25</a:t>
            </a:fld>
            <a:endParaRPr lang="fr-CA" dirty="0"/>
          </a:p>
        </p:txBody>
      </p:sp>
      <p:pic>
        <p:nvPicPr>
          <p:cNvPr id="5" name="Image 4">
            <a:extLst>
              <a:ext uri="{FF2B5EF4-FFF2-40B4-BE49-F238E27FC236}">
                <a16:creationId xmlns:a16="http://schemas.microsoft.com/office/drawing/2014/main" id="{D661BBD2-5B79-9A49-9A39-CBDAA504A8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63619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INTEND TO</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252350" cy="4211637"/>
          </a:xfrm>
        </p:spPr>
        <p:txBody>
          <a:bodyPr>
            <a:normAutofit/>
          </a:bodyPr>
          <a:lstStyle/>
          <a:p>
            <a:pPr marL="0" indent="0">
              <a:buNone/>
            </a:pPr>
            <a:r>
              <a:rPr lang="en-CA" dirty="0"/>
              <a:t>Support the efforts of developing countries that are most vulnerable </a:t>
            </a:r>
            <a:br>
              <a:rPr lang="en-CA" dirty="0"/>
            </a:br>
            <a:r>
              <a:rPr lang="en-CA" dirty="0"/>
              <a:t>to the impacts of climate change </a:t>
            </a:r>
            <a:br>
              <a:rPr lang="en-CA" dirty="0"/>
            </a:br>
            <a:r>
              <a:rPr lang="en-CA" dirty="0"/>
              <a:t>by strengthening their adaptation capacity and limiting their greenhouse gas emissions.</a:t>
            </a:r>
            <a:endParaRPr lang="fr-CA" dirty="0"/>
          </a:p>
        </p:txBody>
      </p:sp>
      <p:pic>
        <p:nvPicPr>
          <p:cNvPr id="9" name="Image 8">
            <a:extLst>
              <a:ext uri="{FF2B5EF4-FFF2-40B4-BE49-F238E27FC236}">
                <a16:creationId xmlns:a16="http://schemas.microsoft.com/office/drawing/2014/main" id="{3F7D2C19-48A3-0D40-9AFD-88683BBEA5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769" r="21248"/>
          <a:stretch/>
        </p:blipFill>
        <p:spPr>
          <a:xfrm>
            <a:off x="8682000" y="1448710"/>
            <a:ext cx="3510000" cy="4221479"/>
          </a:xfrm>
          <a:prstGeom prst="rect">
            <a:avLst/>
          </a:prstGeom>
        </p:spPr>
      </p:pic>
    </p:spTree>
    <p:extLst>
      <p:ext uri="{BB962C8B-B14F-4D97-AF65-F5344CB8AC3E}">
        <p14:creationId xmlns:p14="http://schemas.microsoft.com/office/powerpoint/2010/main" val="1973932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ARE</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27</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5" y="1449388"/>
            <a:ext cx="10225086" cy="4211637"/>
          </a:xfrm>
        </p:spPr>
        <p:txBody>
          <a:bodyPr>
            <a:normAutofit/>
          </a:bodyPr>
          <a:lstStyle/>
          <a:p>
            <a:pPr>
              <a:spcAft>
                <a:spcPts val="1600"/>
              </a:spcAft>
            </a:pPr>
            <a:r>
              <a:rPr lang="en-CA" dirty="0"/>
              <a:t>The first federated state to establish an International Climate Cooperation Program (ICCP)</a:t>
            </a:r>
            <a:r>
              <a:rPr lang="fr-CA" dirty="0"/>
              <a:t> </a:t>
            </a:r>
            <a:r>
              <a:rPr lang="en-CA" dirty="0"/>
              <a:t>financed by revenue from its carbon market;</a:t>
            </a:r>
            <a:endParaRPr lang="fr-CA" dirty="0"/>
          </a:p>
          <a:p>
            <a:pPr>
              <a:spcAft>
                <a:spcPts val="1600"/>
              </a:spcAft>
            </a:pPr>
            <a:r>
              <a:rPr lang="en-CA" dirty="0"/>
              <a:t>A proactive and committed player in international climate finance through our contributions to multilateral climate funds and the development of partnerships with international organizations such as the Food and Agriculture Organization (FAO).</a:t>
            </a:r>
            <a:endParaRPr lang="fr-CA" dirty="0"/>
          </a:p>
        </p:txBody>
      </p:sp>
    </p:spTree>
    <p:extLst>
      <p:ext uri="{BB962C8B-B14F-4D97-AF65-F5344CB8AC3E}">
        <p14:creationId xmlns:p14="http://schemas.microsoft.com/office/powerpoint/2010/main" val="941753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OUR OBJECTIVES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marL="0" indent="0">
              <a:buNone/>
            </a:pPr>
            <a:r>
              <a:rPr lang="en-CA" dirty="0"/>
              <a:t>Continue our international climate cooperation actions with developing countries and regions, including those that are the most vulnerable to </a:t>
            </a:r>
            <a:br>
              <a:rPr lang="en-CA" dirty="0"/>
            </a:br>
            <a:r>
              <a:rPr lang="en-CA" dirty="0"/>
              <a:t>the impacts of climate change.</a:t>
            </a:r>
            <a:endParaRPr lang="fr-CA" dirty="0"/>
          </a:p>
          <a:p>
            <a:pPr marL="457200" lvl="1" indent="0">
              <a:buNone/>
            </a:pPr>
            <a:endParaRPr lang="fr-CA" dirty="0"/>
          </a:p>
        </p:txBody>
      </p:sp>
      <p:pic>
        <p:nvPicPr>
          <p:cNvPr id="8" name="Image 7">
            <a:extLst>
              <a:ext uri="{FF2B5EF4-FFF2-40B4-BE49-F238E27FC236}">
                <a16:creationId xmlns:a16="http://schemas.microsoft.com/office/drawing/2014/main" id="{63C3D44A-FF9D-8946-BD67-D0947A530D3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682000" y="1446267"/>
            <a:ext cx="3510000" cy="4224831"/>
          </a:xfrm>
          <a:prstGeom prst="rect">
            <a:avLst/>
          </a:prstGeom>
        </p:spPr>
      </p:pic>
    </p:spTree>
    <p:extLst>
      <p:ext uri="{BB962C8B-B14F-4D97-AF65-F5344CB8AC3E}">
        <p14:creationId xmlns:p14="http://schemas.microsoft.com/office/powerpoint/2010/main" val="2618003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89FE147-F7D5-A24D-9A81-41080E92A287}"/>
              </a:ext>
            </a:extLst>
          </p:cNvPr>
          <p:cNvSpPr>
            <a:spLocks noGrp="1"/>
          </p:cNvSpPr>
          <p:nvPr>
            <p:ph type="ctrTitle"/>
            <p:custDataLst>
              <p:tags r:id="rId1"/>
            </p:custDataLst>
          </p:nvPr>
        </p:nvSpPr>
        <p:spPr>
          <a:xfrm>
            <a:off x="658813" y="236048"/>
            <a:ext cx="6412548" cy="1016072"/>
          </a:xfrm>
        </p:spPr>
        <p:txBody>
          <a:bodyPr/>
          <a:lstStyle/>
          <a:p>
            <a:r>
              <a:rPr lang="fr-FR" dirty="0" err="1"/>
              <a:t>Thank</a:t>
            </a:r>
            <a:r>
              <a:rPr lang="fr-FR" dirty="0"/>
              <a:t> </a:t>
            </a:r>
            <a:r>
              <a:rPr lang="fr-FR" dirty="0" err="1"/>
              <a:t>you</a:t>
            </a:r>
            <a:r>
              <a:rPr lang="fr-FR" dirty="0"/>
              <a:t>!</a:t>
            </a:r>
          </a:p>
        </p:txBody>
      </p:sp>
      <p:sp>
        <p:nvSpPr>
          <p:cNvPr id="15" name="Subtitle 2">
            <a:extLst>
              <a:ext uri="{FF2B5EF4-FFF2-40B4-BE49-F238E27FC236}">
                <a16:creationId xmlns:a16="http://schemas.microsoft.com/office/drawing/2014/main" id="{7BA2366D-790F-AE46-8FD0-5537F43591C8}"/>
              </a:ext>
            </a:extLst>
          </p:cNvPr>
          <p:cNvSpPr>
            <a:spLocks noGrp="1"/>
          </p:cNvSpPr>
          <p:nvPr>
            <p:ph type="subTitle" idx="1" hasCustomPrompt="1"/>
          </p:nvPr>
        </p:nvSpPr>
        <p:spPr>
          <a:xfrm>
            <a:off x="658812" y="1279806"/>
            <a:ext cx="6408738" cy="1859949"/>
          </a:xfrm>
        </p:spPr>
        <p:txBody>
          <a:bodyPr>
            <a:normAutofit/>
          </a:bodyPr>
          <a:lstStyle>
            <a:lvl1pPr marL="0" indent="0" algn="l">
              <a:spcAft>
                <a:spcPts val="0"/>
              </a:spcAft>
              <a:buNone/>
              <a:defRPr sz="2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a:t>
            </a:r>
            <a:br>
              <a:rPr lang="fr-FR" dirty="0"/>
            </a:br>
            <a:r>
              <a:rPr lang="fr-FR" dirty="0"/>
              <a:t>du diaporama</a:t>
            </a:r>
            <a:endParaRPr lang="en-US" dirty="0"/>
          </a:p>
        </p:txBody>
      </p:sp>
      <p:sp>
        <p:nvSpPr>
          <p:cNvPr id="2" name="Subtitle 2">
            <a:extLst>
              <a:ext uri="{FF2B5EF4-FFF2-40B4-BE49-F238E27FC236}">
                <a16:creationId xmlns:a16="http://schemas.microsoft.com/office/drawing/2014/main" id="{E2E19A4C-E6C0-D6CC-8127-55D143EAFF6C}"/>
              </a:ext>
            </a:extLst>
          </p:cNvPr>
          <p:cNvSpPr txBox="1">
            <a:spLocks/>
          </p:cNvSpPr>
          <p:nvPr/>
        </p:nvSpPr>
        <p:spPr>
          <a:xfrm>
            <a:off x="658812" y="3170119"/>
            <a:ext cx="2866008" cy="395906"/>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spcAft>
                <a:spcPts val="0"/>
              </a:spcAft>
              <a:buClr>
                <a:srgbClr val="003DA5"/>
              </a:buClr>
              <a:buFont typeface="Arial" panose="020B0604020202020204" pitchFamily="34" charset="0"/>
              <a:buNone/>
              <a:defRPr sz="2800" b="0" i="0" kern="1200" baseline="0">
                <a:solidFill>
                  <a:schemeClr val="bg1"/>
                </a:solidFill>
                <a:latin typeface="Arial Regular"/>
                <a:ea typeface="+mn-ea"/>
                <a:cs typeface="+mn-cs"/>
              </a:defRPr>
            </a:lvl1pPr>
            <a:lvl2pPr marL="457200" indent="0" algn="ctr" defTabSz="914400" rtl="0" eaLnBrk="1" latinLnBrk="0" hangingPunct="1">
              <a:lnSpc>
                <a:spcPct val="100000"/>
              </a:lnSpc>
              <a:spcBef>
                <a:spcPts val="0"/>
              </a:spcBef>
              <a:spcAft>
                <a:spcPts val="400"/>
              </a:spcAft>
              <a:buClr>
                <a:srgbClr val="003DA5"/>
              </a:buClr>
              <a:buFont typeface="Arial" panose="020B0604020202020204" pitchFamily="34" charset="0"/>
              <a:buNone/>
              <a:defRPr sz="2000" b="0" i="0" kern="1200">
                <a:solidFill>
                  <a:srgbClr val="000000"/>
                </a:solidFill>
                <a:latin typeface="Arial Regular"/>
                <a:ea typeface="+mn-ea"/>
                <a:cs typeface="+mn-cs"/>
              </a:defRPr>
            </a:lvl2pPr>
            <a:lvl3pPr marL="914400" indent="0" algn="ctr" defTabSz="914400" rtl="0" eaLnBrk="1" latinLnBrk="0" hangingPunct="1">
              <a:lnSpc>
                <a:spcPct val="100000"/>
              </a:lnSpc>
              <a:spcBef>
                <a:spcPts val="0"/>
              </a:spcBef>
              <a:spcAft>
                <a:spcPts val="400"/>
              </a:spcAft>
              <a:buClr>
                <a:srgbClr val="4D75B5"/>
              </a:buClr>
              <a:buFont typeface="Arial" panose="020B0604020202020204" pitchFamily="34" charset="0"/>
              <a:buNone/>
              <a:defRPr sz="1800" b="0" i="0" kern="1200">
                <a:solidFill>
                  <a:srgbClr val="000000"/>
                </a:solidFill>
                <a:latin typeface="Arial Regular"/>
                <a:ea typeface="+mn-ea"/>
                <a:cs typeface="+mn-cs"/>
              </a:defRPr>
            </a:lvl3pPr>
            <a:lvl4pPr marL="1371600" indent="0" algn="ctr" defTabSz="914400" rtl="0" eaLnBrk="1" latinLnBrk="0" hangingPunct="1">
              <a:lnSpc>
                <a:spcPct val="100000"/>
              </a:lnSpc>
              <a:spcBef>
                <a:spcPts val="0"/>
              </a:spcBef>
              <a:spcAft>
                <a:spcPts val="400"/>
              </a:spcAft>
              <a:buClr>
                <a:srgbClr val="7390C1"/>
              </a:buClr>
              <a:buFont typeface="Arial" panose="020B0604020202020204" pitchFamily="34" charset="0"/>
              <a:buNone/>
              <a:defRPr sz="1600" b="0" i="0" kern="1200">
                <a:solidFill>
                  <a:srgbClr val="000000"/>
                </a:solidFill>
                <a:latin typeface="Arial Regular"/>
                <a:ea typeface="+mn-ea"/>
                <a:cs typeface="+mn-cs"/>
              </a:defRPr>
            </a:lvl4pPr>
            <a:lvl5pPr marL="1828800" indent="0" algn="ctr" defTabSz="914400" rtl="0" eaLnBrk="1" latinLnBrk="0" hangingPunct="1">
              <a:lnSpc>
                <a:spcPct val="100000"/>
              </a:lnSpc>
              <a:spcBef>
                <a:spcPts val="0"/>
              </a:spcBef>
              <a:spcAft>
                <a:spcPts val="400"/>
              </a:spcAft>
              <a:buClr>
                <a:srgbClr val="000000"/>
              </a:buClr>
              <a:buFont typeface="Arial" panose="020B0604020202020204" pitchFamily="34" charset="0"/>
              <a:buNone/>
              <a:defRPr sz="1600" b="0" i="0" kern="1200">
                <a:solidFill>
                  <a:srgbClr val="000000"/>
                </a:solidFill>
                <a:latin typeface="Arial Regular"/>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2000" b="0" i="0" u="none" strike="noStrike" kern="1200" baseline="0" dirty="0">
                <a:solidFill>
                  <a:schemeClr val="bg1"/>
                </a:solidFill>
                <a:effectLst/>
                <a:latin typeface="Arial Regular"/>
                <a:ea typeface="+mn-ea"/>
                <a:cs typeface="+mn-cs"/>
              </a:rPr>
              <a:t>Québec.ca/international</a:t>
            </a:r>
            <a:endParaRPr lang="en-US" sz="2000" dirty="0"/>
          </a:p>
        </p:txBody>
      </p:sp>
      <p:pic>
        <p:nvPicPr>
          <p:cNvPr id="3" name="Graphique 2">
            <a:extLst>
              <a:ext uri="{FF2B5EF4-FFF2-40B4-BE49-F238E27FC236}">
                <a16:creationId xmlns:a16="http://schemas.microsoft.com/office/drawing/2014/main" id="{22F04D85-10C3-E93E-CF6A-6DBCDBCDFE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3" y="3551514"/>
            <a:ext cx="403900" cy="403900"/>
          </a:xfrm>
          <a:prstGeom prst="rect">
            <a:avLst/>
          </a:prstGeom>
        </p:spPr>
      </p:pic>
      <p:pic>
        <p:nvPicPr>
          <p:cNvPr id="5" name="Graphique 4">
            <a:extLst>
              <a:ext uri="{FF2B5EF4-FFF2-40B4-BE49-F238E27FC236}">
                <a16:creationId xmlns:a16="http://schemas.microsoft.com/office/drawing/2014/main" id="{6141245E-1D1D-712B-B855-0A0D13AFC3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39978" y="3551864"/>
            <a:ext cx="403200" cy="403200"/>
          </a:xfrm>
          <a:prstGeom prst="rect">
            <a:avLst/>
          </a:prstGeom>
        </p:spPr>
      </p:pic>
      <p:pic>
        <p:nvPicPr>
          <p:cNvPr id="6" name="Graphique 5">
            <a:extLst>
              <a:ext uri="{FF2B5EF4-FFF2-40B4-BE49-F238E27FC236}">
                <a16:creationId xmlns:a16="http://schemas.microsoft.com/office/drawing/2014/main" id="{D80D502F-A99C-4F05-590D-9AA3BBA8F4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93443" y="3551864"/>
            <a:ext cx="403200" cy="403200"/>
          </a:xfrm>
          <a:prstGeom prst="rect">
            <a:avLst/>
          </a:prstGeom>
        </p:spPr>
      </p:pic>
      <p:pic>
        <p:nvPicPr>
          <p:cNvPr id="7" name="Graphique 6">
            <a:extLst>
              <a:ext uri="{FF2B5EF4-FFF2-40B4-BE49-F238E27FC236}">
                <a16:creationId xmlns:a16="http://schemas.microsoft.com/office/drawing/2014/main" id="{B275A81A-37E9-B094-0C66-38ED3BBE80A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46908" y="3551864"/>
            <a:ext cx="403200" cy="403200"/>
          </a:xfrm>
          <a:prstGeom prst="rect">
            <a:avLst/>
          </a:prstGeom>
        </p:spPr>
      </p:pic>
      <p:pic>
        <p:nvPicPr>
          <p:cNvPr id="8" name="Graphique 7">
            <a:extLst>
              <a:ext uri="{FF2B5EF4-FFF2-40B4-BE49-F238E27FC236}">
                <a16:creationId xmlns:a16="http://schemas.microsoft.com/office/drawing/2014/main" id="{4EF23E6F-B4CE-6D42-F69D-7BEA1AA52F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009899" y="3551864"/>
            <a:ext cx="403200" cy="403200"/>
          </a:xfrm>
          <a:prstGeom prst="rect">
            <a:avLst/>
          </a:prstGeom>
        </p:spPr>
      </p:pic>
    </p:spTree>
    <p:extLst>
      <p:ext uri="{BB962C8B-B14F-4D97-AF65-F5344CB8AC3E}">
        <p14:creationId xmlns:p14="http://schemas.microsoft.com/office/powerpoint/2010/main" val="1485293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D87D6E-5BF2-AB48-BEAE-AC722891F4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0" y="5687"/>
            <a:ext cx="12192000" cy="6858000"/>
          </a:xfrm>
          <a:prstGeom prst="rect">
            <a:avLst/>
          </a:prstGeom>
        </p:spPr>
      </p:pic>
      <p:sp>
        <p:nvSpPr>
          <p:cNvPr id="5" name="Titre 4">
            <a:extLst>
              <a:ext uri="{FF2B5EF4-FFF2-40B4-BE49-F238E27FC236}">
                <a16:creationId xmlns:a16="http://schemas.microsoft.com/office/drawing/2014/main" id="{1DBCBC56-9B6F-5546-BFAD-45891EFC2842}"/>
              </a:ext>
            </a:extLst>
          </p:cNvPr>
          <p:cNvSpPr>
            <a:spLocks noGrp="1"/>
          </p:cNvSpPr>
          <p:nvPr>
            <p:ph type="title"/>
          </p:nvPr>
        </p:nvSpPr>
        <p:spPr/>
        <p:txBody>
          <a:bodyPr>
            <a:normAutofit/>
          </a:bodyPr>
          <a:lstStyle/>
          <a:p>
            <a:r>
              <a:rPr lang="fr-CA" sz="6000" dirty="0">
                <a:solidFill>
                  <a:schemeClr val="bg1"/>
                </a:solidFill>
              </a:rPr>
              <a:t>LE QUÉBEC</a:t>
            </a:r>
            <a:endParaRPr lang="fr-FR" sz="6000" dirty="0"/>
          </a:p>
        </p:txBody>
      </p:sp>
      <p:sp>
        <p:nvSpPr>
          <p:cNvPr id="2" name="Espace réservé du numéro de diapositive 1">
            <a:extLst>
              <a:ext uri="{FF2B5EF4-FFF2-40B4-BE49-F238E27FC236}">
                <a16:creationId xmlns:a16="http://schemas.microsoft.com/office/drawing/2014/main" id="{36DDFFAD-4374-6748-B4D8-547707196352}"/>
              </a:ext>
            </a:extLst>
          </p:cNvPr>
          <p:cNvSpPr>
            <a:spLocks noGrp="1"/>
          </p:cNvSpPr>
          <p:nvPr>
            <p:ph type="sldNum" sz="quarter" idx="10"/>
            <p:custDataLst>
              <p:tags r:id="rId1"/>
            </p:custDataLst>
          </p:nvPr>
        </p:nvSpPr>
        <p:spPr/>
        <p:txBody>
          <a:bodyPr/>
          <a:lstStyle/>
          <a:p>
            <a:fld id="{D7676641-E93E-BF4A-8449-7861ED7ABF43}" type="slidenum">
              <a:rPr lang="fr-CA" smtClean="0"/>
              <a:pPr/>
              <a:t>3</a:t>
            </a:fld>
            <a:endParaRPr lang="fr-CA" dirty="0"/>
          </a:p>
        </p:txBody>
      </p:sp>
      <p:pic>
        <p:nvPicPr>
          <p:cNvPr id="8" name="Graphique 7">
            <a:extLst>
              <a:ext uri="{FF2B5EF4-FFF2-40B4-BE49-F238E27FC236}">
                <a16:creationId xmlns:a16="http://schemas.microsoft.com/office/drawing/2014/main" id="{CFE05725-4661-EE42-8618-57DAE1816C5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81118" y="6007100"/>
            <a:ext cx="1692075" cy="506666"/>
          </a:xfrm>
          <a:prstGeom prst="rect">
            <a:avLst/>
          </a:prstGeom>
        </p:spPr>
      </p:pic>
      <p:sp>
        <p:nvSpPr>
          <p:cNvPr id="9" name="ZoneTexte 8">
            <a:extLst>
              <a:ext uri="{FF2B5EF4-FFF2-40B4-BE49-F238E27FC236}">
                <a16:creationId xmlns:a16="http://schemas.microsoft.com/office/drawing/2014/main" id="{5192E4EC-2C9F-184B-B7AF-4815422DACF7}"/>
              </a:ext>
            </a:extLst>
          </p:cNvPr>
          <p:cNvSpPr txBox="1"/>
          <p:nvPr>
            <p:custDataLst>
              <p:tags r:id="rId2"/>
            </p:custDataLst>
          </p:nvPr>
        </p:nvSpPr>
        <p:spPr>
          <a:xfrm>
            <a:off x="1512202" y="2217310"/>
            <a:ext cx="3424888" cy="553998"/>
          </a:xfrm>
          <a:prstGeom prst="rect">
            <a:avLst/>
          </a:prstGeom>
          <a:noFill/>
        </p:spPr>
        <p:txBody>
          <a:bodyPr wrap="square" lIns="91440" tIns="45720" rIns="91440" bIns="45720" rtlCol="0" anchor="t">
            <a:spAutoFit/>
          </a:bodyPr>
          <a:lstStyle/>
          <a:p>
            <a:pPr algn="ctr"/>
            <a:r>
              <a:rPr lang="fr-CA" sz="3000" dirty="0" err="1">
                <a:solidFill>
                  <a:schemeClr val="accent5">
                    <a:lumMod val="20000"/>
                    <a:lumOff val="80000"/>
                  </a:schemeClr>
                </a:solidFill>
                <a:latin typeface="Arial" panose="020B0604020202020204" pitchFamily="34" charset="0"/>
                <a:ea typeface="+mj-ea"/>
                <a:cs typeface="Arial" panose="020B0604020202020204" pitchFamily="34" charset="0"/>
              </a:rPr>
              <a:t>renewable</a:t>
            </a:r>
            <a:endParaRPr lang="fr-CA" sz="3000" dirty="0">
              <a:solidFill>
                <a:schemeClr val="accent5">
                  <a:lumMod val="20000"/>
                  <a:lumOff val="80000"/>
                </a:schemeClr>
              </a:solidFill>
              <a:latin typeface="Arial" panose="020B0604020202020204" pitchFamily="34" charset="0"/>
              <a:ea typeface="+mj-ea"/>
              <a:cs typeface="Arial" panose="020B0604020202020204" pitchFamily="34" charset="0"/>
            </a:endParaRPr>
          </a:p>
        </p:txBody>
      </p:sp>
      <p:sp>
        <p:nvSpPr>
          <p:cNvPr id="11" name="ZoneTexte 10">
            <a:extLst>
              <a:ext uri="{FF2B5EF4-FFF2-40B4-BE49-F238E27FC236}">
                <a16:creationId xmlns:a16="http://schemas.microsoft.com/office/drawing/2014/main" id="{D94C25AC-7AF7-AF42-AAF5-0CC375BD37EB}"/>
              </a:ext>
            </a:extLst>
          </p:cNvPr>
          <p:cNvSpPr txBox="1"/>
          <p:nvPr>
            <p:custDataLst>
              <p:tags r:id="rId3"/>
            </p:custDataLst>
          </p:nvPr>
        </p:nvSpPr>
        <p:spPr>
          <a:xfrm>
            <a:off x="188591" y="3049803"/>
            <a:ext cx="2640181" cy="553998"/>
          </a:xfrm>
          <a:prstGeom prst="rect">
            <a:avLst/>
          </a:prstGeom>
          <a:noFill/>
        </p:spPr>
        <p:txBody>
          <a:bodyPr wrap="square" rtlCol="0">
            <a:spAutoFit/>
          </a:bodyPr>
          <a:lstStyle/>
          <a:p>
            <a:pPr algn="ctr"/>
            <a:r>
              <a:rPr lang="fr-CA" sz="3000" dirty="0">
                <a:solidFill>
                  <a:schemeClr val="accent5">
                    <a:lumMod val="20000"/>
                    <a:lumOff val="80000"/>
                  </a:schemeClr>
                </a:solidFill>
                <a:latin typeface="Arial" panose="020B0604020202020204" pitchFamily="34" charset="0"/>
                <a:ea typeface="+mj-ea"/>
                <a:cs typeface="Arial" panose="020B0604020202020204" pitchFamily="34" charset="0"/>
              </a:rPr>
              <a:t>exportable</a:t>
            </a:r>
          </a:p>
        </p:txBody>
      </p:sp>
      <p:sp>
        <p:nvSpPr>
          <p:cNvPr id="14" name="ZoneTexte 13">
            <a:extLst>
              <a:ext uri="{FF2B5EF4-FFF2-40B4-BE49-F238E27FC236}">
                <a16:creationId xmlns:a16="http://schemas.microsoft.com/office/drawing/2014/main" id="{ABAE1A34-15B4-A443-8145-2B7CE6B27E6A}"/>
              </a:ext>
            </a:extLst>
          </p:cNvPr>
          <p:cNvSpPr txBox="1"/>
          <p:nvPr>
            <p:custDataLst>
              <p:tags r:id="rId4"/>
            </p:custDataLst>
          </p:nvPr>
        </p:nvSpPr>
        <p:spPr>
          <a:xfrm>
            <a:off x="1086112" y="3776297"/>
            <a:ext cx="2821888" cy="861774"/>
          </a:xfrm>
          <a:prstGeom prst="rect">
            <a:avLst/>
          </a:prstGeom>
          <a:noFill/>
        </p:spPr>
        <p:txBody>
          <a:bodyPr wrap="square" lIns="91440" tIns="45720" rIns="91440" bIns="45720" rtlCol="0" anchor="t">
            <a:spAutoFit/>
          </a:bodyPr>
          <a:lstStyle/>
          <a:p>
            <a:pPr algn="ctr"/>
            <a:r>
              <a:rPr lang="fr-CA" sz="5000" dirty="0">
                <a:solidFill>
                  <a:schemeClr val="accent3"/>
                </a:solidFill>
                <a:latin typeface="Arial" panose="020B0604020202020204" pitchFamily="34" charset="0"/>
                <a:ea typeface="+mj-ea"/>
                <a:cs typeface="Arial" panose="020B0604020202020204" pitchFamily="34" charset="0"/>
              </a:rPr>
              <a:t>inclusive</a:t>
            </a:r>
          </a:p>
        </p:txBody>
      </p:sp>
      <p:sp>
        <p:nvSpPr>
          <p:cNvPr id="17" name="ZoneTexte 16">
            <a:extLst>
              <a:ext uri="{FF2B5EF4-FFF2-40B4-BE49-F238E27FC236}">
                <a16:creationId xmlns:a16="http://schemas.microsoft.com/office/drawing/2014/main" id="{F5B852D6-DC07-D743-8889-CE13C549A47C}"/>
              </a:ext>
            </a:extLst>
          </p:cNvPr>
          <p:cNvSpPr txBox="1"/>
          <p:nvPr>
            <p:custDataLst>
              <p:tags r:id="rId5"/>
            </p:custDataLst>
          </p:nvPr>
        </p:nvSpPr>
        <p:spPr>
          <a:xfrm>
            <a:off x="584465" y="1753725"/>
            <a:ext cx="3519141" cy="707886"/>
          </a:xfrm>
          <a:prstGeom prst="rect">
            <a:avLst/>
          </a:prstGeom>
          <a:noFill/>
        </p:spPr>
        <p:txBody>
          <a:bodyPr wrap="square" lIns="91440" tIns="45720" rIns="91440" bIns="45720" rtlCol="0" anchor="t">
            <a:spAutoFit/>
          </a:bodyPr>
          <a:lstStyle/>
          <a:p>
            <a:pPr algn="ctr"/>
            <a:r>
              <a:rPr lang="fr-CA" sz="4000" dirty="0">
                <a:solidFill>
                  <a:schemeClr val="accent5"/>
                </a:solidFill>
                <a:latin typeface="Arial" panose="020B0604020202020204" pitchFamily="34" charset="0"/>
                <a:ea typeface="+mj-ea"/>
                <a:cs typeface="Arial" panose="020B0604020202020204" pitchFamily="34" charset="0"/>
              </a:rPr>
              <a:t>incomparable</a:t>
            </a:r>
          </a:p>
        </p:txBody>
      </p:sp>
      <p:sp>
        <p:nvSpPr>
          <p:cNvPr id="18" name="ZoneTexte 17">
            <a:extLst>
              <a:ext uri="{FF2B5EF4-FFF2-40B4-BE49-F238E27FC236}">
                <a16:creationId xmlns:a16="http://schemas.microsoft.com/office/drawing/2014/main" id="{E25F9697-DB86-0049-913C-0151EA3C2CDF}"/>
              </a:ext>
            </a:extLst>
          </p:cNvPr>
          <p:cNvSpPr txBox="1"/>
          <p:nvPr>
            <p:custDataLst>
              <p:tags r:id="rId6"/>
            </p:custDataLst>
          </p:nvPr>
        </p:nvSpPr>
        <p:spPr>
          <a:xfrm>
            <a:off x="328527" y="2453710"/>
            <a:ext cx="3290413" cy="861774"/>
          </a:xfrm>
          <a:prstGeom prst="rect">
            <a:avLst/>
          </a:prstGeom>
          <a:noFill/>
        </p:spPr>
        <p:txBody>
          <a:bodyPr wrap="square" rtlCol="0">
            <a:spAutoFit/>
          </a:bodyPr>
          <a:lstStyle/>
          <a:p>
            <a:pPr algn="ctr"/>
            <a:r>
              <a:rPr lang="fr-CA" sz="5000" dirty="0" err="1">
                <a:solidFill>
                  <a:schemeClr val="accent3"/>
                </a:solidFill>
                <a:latin typeface="Arial" panose="020B0604020202020204" pitchFamily="34" charset="0"/>
                <a:ea typeface="+mj-ea"/>
                <a:cs typeface="Arial" panose="020B0604020202020204" pitchFamily="34" charset="0"/>
              </a:rPr>
              <a:t>electrifying</a:t>
            </a:r>
            <a:endParaRPr lang="fr-CA" sz="5000" dirty="0">
              <a:solidFill>
                <a:schemeClr val="accent3"/>
              </a:solidFill>
              <a:latin typeface="Arial" panose="020B0604020202020204" pitchFamily="34" charset="0"/>
              <a:ea typeface="+mj-ea"/>
              <a:cs typeface="Arial" panose="020B0604020202020204" pitchFamily="34" charset="0"/>
            </a:endParaRPr>
          </a:p>
        </p:txBody>
      </p:sp>
      <p:sp>
        <p:nvSpPr>
          <p:cNvPr id="12" name="ZoneTexte 11">
            <a:extLst>
              <a:ext uri="{FF2B5EF4-FFF2-40B4-BE49-F238E27FC236}">
                <a16:creationId xmlns:a16="http://schemas.microsoft.com/office/drawing/2014/main" id="{A6EAEC3A-4F2F-594E-BA74-86471107BFD8}"/>
              </a:ext>
            </a:extLst>
          </p:cNvPr>
          <p:cNvSpPr txBox="1"/>
          <p:nvPr>
            <p:custDataLst>
              <p:tags r:id="rId7"/>
            </p:custDataLst>
          </p:nvPr>
        </p:nvSpPr>
        <p:spPr>
          <a:xfrm>
            <a:off x="495029" y="3342334"/>
            <a:ext cx="3593145" cy="707886"/>
          </a:xfrm>
          <a:prstGeom prst="rect">
            <a:avLst/>
          </a:prstGeom>
          <a:noFill/>
        </p:spPr>
        <p:txBody>
          <a:bodyPr wrap="square" rtlCol="0">
            <a:spAutoFit/>
          </a:bodyPr>
          <a:lstStyle/>
          <a:p>
            <a:pPr algn="ctr"/>
            <a:r>
              <a:rPr lang="fr-CA" sz="4000" dirty="0" err="1">
                <a:solidFill>
                  <a:schemeClr val="accent6"/>
                </a:solidFill>
                <a:latin typeface="Arial" panose="020B0604020202020204" pitchFamily="34" charset="0"/>
                <a:ea typeface="+mj-ea"/>
                <a:cs typeface="Arial" panose="020B0604020202020204" pitchFamily="34" charset="0"/>
              </a:rPr>
              <a:t>natural</a:t>
            </a:r>
            <a:endParaRPr lang="fr-CA" sz="4000" dirty="0">
              <a:solidFill>
                <a:schemeClr val="accent6"/>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892554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Incontournable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4</a:t>
            </a:fld>
            <a:endParaRPr lang="fr-CA" dirty="0"/>
          </a:p>
        </p:txBody>
      </p:sp>
      <p:pic>
        <p:nvPicPr>
          <p:cNvPr id="5" name="Image 4">
            <a:extLst>
              <a:ext uri="{FF2B5EF4-FFF2-40B4-BE49-F238E27FC236}">
                <a16:creationId xmlns:a16="http://schemas.microsoft.com/office/drawing/2014/main" id="{3E0F8D47-4F33-8449-9505-95B79EB6EAD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19295224-9BF2-9A4A-8CC7-CCF67C0E8EAB}"/>
              </a:ext>
            </a:extLst>
          </p:cNvPr>
          <p:cNvSpPr txBox="1"/>
          <p:nvPr/>
        </p:nvSpPr>
        <p:spPr>
          <a:xfrm>
            <a:off x="8693834" y="4942184"/>
            <a:ext cx="3498166" cy="353943"/>
          </a:xfrm>
          <a:prstGeom prst="rect">
            <a:avLst/>
          </a:prstGeom>
          <a:noFill/>
        </p:spPr>
        <p:txBody>
          <a:bodyPr wrap="square" rtlCol="0">
            <a:spAutoFit/>
          </a:bodyPr>
          <a:lstStyle/>
          <a:p>
            <a:pPr algn="r"/>
            <a:r>
              <a:rPr lang="fr-CA" sz="900" b="1" dirty="0" err="1">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Downtown</a:t>
            </a:r>
            <a:r>
              <a:rPr lang="fr-CA" sz="9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a:t>
            </a:r>
            <a:r>
              <a:rPr lang="fr-CA" sz="900" b="1" dirty="0" err="1">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view</a:t>
            </a:r>
            <a:r>
              <a:rPr lang="fr-CA" sz="9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of Montréal</a:t>
            </a:r>
          </a:p>
          <a:p>
            <a:pPr algn="r"/>
            <a:r>
              <a:rPr lang="fr-CA" sz="8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Montréal / Eva Blue</a:t>
            </a:r>
          </a:p>
        </p:txBody>
      </p:sp>
    </p:spTree>
    <p:extLst>
      <p:ext uri="{BB962C8B-B14F-4D97-AF65-F5344CB8AC3E}">
        <p14:creationId xmlns:p14="http://schemas.microsoft.com/office/powerpoint/2010/main" val="2722438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CA" dirty="0"/>
              <a:t>WE WILL</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5</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a:spcAft>
                <a:spcPts val="1600"/>
              </a:spcAft>
            </a:pPr>
            <a:r>
              <a:rPr lang="en-CA" dirty="0"/>
              <a:t>Continue to implement the Paris Agreement;</a:t>
            </a:r>
            <a:r>
              <a:rPr lang="fr-CA" dirty="0"/>
              <a:t> </a:t>
            </a:r>
            <a:endParaRPr lang="fr-CA" sz="2600" dirty="0"/>
          </a:p>
          <a:p>
            <a:pPr>
              <a:spcAft>
                <a:spcPts val="1600"/>
              </a:spcAft>
            </a:pPr>
            <a:r>
              <a:rPr lang="en-CA" dirty="0"/>
              <a:t>Build strategic alliances with our international partners to create a strong, innovative and sustainable global economy.</a:t>
            </a:r>
            <a:r>
              <a:rPr lang="fr-CA" dirty="0"/>
              <a:t> </a:t>
            </a:r>
            <a:endParaRPr lang="fr-CA" sz="2600" dirty="0"/>
          </a:p>
        </p:txBody>
      </p:sp>
      <p:pic>
        <p:nvPicPr>
          <p:cNvPr id="8" name="Image 7">
            <a:extLst>
              <a:ext uri="{FF2B5EF4-FFF2-40B4-BE49-F238E27FC236}">
                <a16:creationId xmlns:a16="http://schemas.microsoft.com/office/drawing/2014/main" id="{1BA1CAED-601B-3842-A276-72BBDCBB8E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365" r="20188"/>
          <a:stretch/>
        </p:blipFill>
        <p:spPr>
          <a:xfrm>
            <a:off x="8682000" y="1451461"/>
            <a:ext cx="3510000" cy="4221479"/>
          </a:xfrm>
          <a:prstGeom prst="rect">
            <a:avLst/>
          </a:prstGeom>
        </p:spPr>
      </p:pic>
    </p:spTree>
    <p:extLst>
      <p:ext uri="{BB962C8B-B14F-4D97-AF65-F5344CB8AC3E}">
        <p14:creationId xmlns:p14="http://schemas.microsoft.com/office/powerpoint/2010/main" val="3950034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QUÉBEC IS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1053760" cy="4211637"/>
          </a:xfrm>
        </p:spPr>
        <p:txBody>
          <a:bodyPr vert="horz" wrap="square" lIns="91440" tIns="45720" rIns="91440" bIns="45720" rtlCol="0" anchor="t">
            <a:noAutofit/>
          </a:bodyPr>
          <a:lstStyle/>
          <a:p>
            <a:r>
              <a:rPr lang="en-CA" dirty="0"/>
              <a:t>A key partner for decarbonizing the global economy and protecting the environment;</a:t>
            </a:r>
            <a:endParaRPr lang="fr-CA" dirty="0"/>
          </a:p>
          <a:p>
            <a:r>
              <a:rPr lang="en-CA" dirty="0"/>
              <a:t>One of the places in North America with the lowest per capita greenhouse gas (GHG) emissions rate;</a:t>
            </a:r>
          </a:p>
          <a:p>
            <a:r>
              <a:rPr lang="en-CA" dirty="0"/>
              <a:t>A North American carbon pricing pioneer with a high-performance carbon market;</a:t>
            </a:r>
            <a:endParaRPr lang="fr-CA" dirty="0"/>
          </a:p>
        </p:txBody>
      </p:sp>
    </p:spTree>
    <p:extLst>
      <p:ext uri="{BB962C8B-B14F-4D97-AF65-F5344CB8AC3E}">
        <p14:creationId xmlns:p14="http://schemas.microsoft.com/office/powerpoint/2010/main" val="182461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WE ARE </a:t>
            </a:r>
            <a:r>
              <a:rPr lang="fr-CA" sz="1800" b="0" dirty="0"/>
              <a:t>(</a:t>
            </a:r>
            <a:r>
              <a:rPr lang="fr-CA" sz="1800" b="0" dirty="0" err="1"/>
              <a:t>following</a:t>
            </a:r>
            <a:r>
              <a:rPr lang="fr-CA" sz="1800" b="0" dirty="0"/>
              <a:t>)</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7</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vert="horz" wrap="square" lIns="91440" tIns="45720" rIns="91440" bIns="45720" rtlCol="0" anchor="t">
            <a:noAutofit/>
          </a:bodyPr>
          <a:lstStyle/>
          <a:p>
            <a:pPr>
              <a:spcAft>
                <a:spcPts val="1600"/>
              </a:spcAft>
            </a:pPr>
            <a:r>
              <a:rPr lang="en-CA" dirty="0"/>
              <a:t>Recognized for our know-how and innovative measures in the renewable energy, electric transport, energy efficiency and green financing sectors;</a:t>
            </a:r>
            <a:endParaRPr lang="fr-CA" dirty="0"/>
          </a:p>
          <a:p>
            <a:pPr>
              <a:spcAft>
                <a:spcPts val="1600"/>
              </a:spcAft>
            </a:pPr>
            <a:r>
              <a:rPr lang="en-CA" dirty="0"/>
              <a:t>A government committed to supporting businesses, organizations </a:t>
            </a:r>
            <a:br>
              <a:rPr lang="en-CA" dirty="0"/>
            </a:br>
            <a:r>
              <a:rPr lang="en-CA" dirty="0"/>
              <a:t>and citizens in their efforts to fight climate change.</a:t>
            </a:r>
            <a:r>
              <a:rPr lang="fr-CA" dirty="0"/>
              <a:t> </a:t>
            </a:r>
          </a:p>
        </p:txBody>
      </p:sp>
    </p:spTree>
    <p:extLst>
      <p:ext uri="{BB962C8B-B14F-4D97-AF65-F5344CB8AC3E}">
        <p14:creationId xmlns:p14="http://schemas.microsoft.com/office/powerpoint/2010/main" val="380141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CA" dirty="0"/>
              <a:t>OUR OBJECTIVES</a:t>
            </a:r>
            <a:endParaRPr lang="fr-FR" dirty="0"/>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a:spcAft>
                <a:spcPts val="1600"/>
              </a:spcAft>
            </a:pPr>
            <a:r>
              <a:rPr lang="en-CA" dirty="0"/>
              <a:t>Reduce our GHG emissions by </a:t>
            </a:r>
            <a:r>
              <a:rPr lang="en-CA" b="1" dirty="0"/>
              <a:t>37.5%</a:t>
            </a:r>
            <a:r>
              <a:rPr lang="en-CA" dirty="0"/>
              <a:t> below 1990 levels by 2030;</a:t>
            </a:r>
            <a:endParaRPr lang="fr-CA" dirty="0"/>
          </a:p>
          <a:p>
            <a:pPr>
              <a:spcAft>
                <a:spcPts val="1600"/>
              </a:spcAft>
            </a:pPr>
            <a:r>
              <a:rPr lang="en-CA" dirty="0"/>
              <a:t>Achieve </a:t>
            </a:r>
            <a:r>
              <a:rPr lang="en-CA" b="1" dirty="0"/>
              <a:t>carbon neutrality</a:t>
            </a:r>
            <a:r>
              <a:rPr lang="en-CA" dirty="0"/>
              <a:t> by 2050.</a:t>
            </a:r>
            <a:endParaRPr lang="fr-CA" dirty="0"/>
          </a:p>
        </p:txBody>
      </p:sp>
      <p:pic>
        <p:nvPicPr>
          <p:cNvPr id="9" name="Image 8">
            <a:extLst>
              <a:ext uri="{FF2B5EF4-FFF2-40B4-BE49-F238E27FC236}">
                <a16:creationId xmlns:a16="http://schemas.microsoft.com/office/drawing/2014/main" id="{8989A3AC-A32C-AD4F-9233-D4AD7C987A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814"/>
          <a:stretch/>
        </p:blipFill>
        <p:spPr>
          <a:xfrm>
            <a:off x="8682000" y="1444205"/>
            <a:ext cx="3510000" cy="4221479"/>
          </a:xfrm>
          <a:prstGeom prst="rect">
            <a:avLst/>
          </a:prstGeom>
        </p:spPr>
      </p:pic>
    </p:spTree>
    <p:extLst>
      <p:ext uri="{BB962C8B-B14F-4D97-AF65-F5344CB8AC3E}">
        <p14:creationId xmlns:p14="http://schemas.microsoft.com/office/powerpoint/2010/main" val="189234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Renouvelable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9</a:t>
            </a:fld>
            <a:endParaRPr lang="fr-CA" dirty="0"/>
          </a:p>
        </p:txBody>
      </p:sp>
      <p:pic>
        <p:nvPicPr>
          <p:cNvPr id="5" name="Image 4">
            <a:extLst>
              <a:ext uri="{FF2B5EF4-FFF2-40B4-BE49-F238E27FC236}">
                <a16:creationId xmlns:a16="http://schemas.microsoft.com/office/drawing/2014/main" id="{267F93D9-04C9-474E-99A0-77801CB6D0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78964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5"/>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1"/>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1"/>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7"/>
</p:tagLst>
</file>

<file path=ppt/tags/tag40.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12"/>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3"/>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1"/>
</p:tagLst>
</file>

<file path=ppt/tags/tag66.xml><?xml version="1.0" encoding="utf-8"?>
<p:tagLst xmlns:a="http://schemas.openxmlformats.org/drawingml/2006/main" xmlns:r="http://schemas.openxmlformats.org/officeDocument/2006/relationships" xmlns:p="http://schemas.openxmlformats.org/presentationml/2006/main">
  <p:tag name="NUM" val="2"/>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0"/>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3.xml><?xml version="1.0" encoding="utf-8"?>
<p:tagLst xmlns:a="http://schemas.openxmlformats.org/drawingml/2006/main" xmlns:r="http://schemas.openxmlformats.org/officeDocument/2006/relationships" xmlns:p="http://schemas.openxmlformats.org/presentationml/2006/main">
  <p:tag name="NUM" val="3"/>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hème Office">
  <a:themeElements>
    <a:clrScheme name="Personnalisé 4">
      <a:dk1>
        <a:srgbClr val="003CA5"/>
      </a:dk1>
      <a:lt1>
        <a:srgbClr val="FFFFFF"/>
      </a:lt1>
      <a:dk2>
        <a:srgbClr val="1950AE"/>
      </a:dk2>
      <a:lt2>
        <a:srgbClr val="658ACC"/>
      </a:lt2>
      <a:accent1>
        <a:srgbClr val="3364B7"/>
      </a:accent1>
      <a:accent2>
        <a:srgbClr val="4D77C0"/>
      </a:accent2>
      <a:accent3>
        <a:srgbClr val="809ED2"/>
      </a:accent3>
      <a:accent4>
        <a:srgbClr val="99B1DB"/>
      </a:accent4>
      <a:accent5>
        <a:srgbClr val="B3C5E3"/>
      </a:accent5>
      <a:accent6>
        <a:srgbClr val="CCD8ED"/>
      </a:accent6>
      <a:hlink>
        <a:srgbClr val="1950AE"/>
      </a:hlink>
      <a:folHlink>
        <a:srgbClr val="00000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ype xmlns="5fd8b1be-39ff-4419-879f-102b5d8fd5a7" xsi:nil="true"/>
    <Categorie xmlns="5fd8b1be-39ff-4419-879f-102b5d8fd5a7" xsi:nil="true"/>
    <Date xmlns="5fd8b1be-39ff-4419-879f-102b5d8fd5a7" xsi:nil="true"/>
    <Mois xmlns="5fd8b1be-39ff-4419-879f-102b5d8fd5a7" xsi:nil="true"/>
    <lcf76f155ced4ddcb4097134ff3c332f xmlns="5fd8b1be-39ff-4419-879f-102b5d8fd5a7">
      <Terms xmlns="http://schemas.microsoft.com/office/infopath/2007/PartnerControls"/>
    </lcf76f155ced4ddcb4097134ff3c332f>
    <TaxCatchAll xmlns="044c2427-262d-4474-86a8-4513936717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7EE3B8AF13D5458A6D92007F439BCC" ma:contentTypeVersion="21" ma:contentTypeDescription="Crée un document." ma:contentTypeScope="" ma:versionID="826f82fb59ca30f2298251e56f64d486">
  <xsd:schema xmlns:xsd="http://www.w3.org/2001/XMLSchema" xmlns:xs="http://www.w3.org/2001/XMLSchema" xmlns:p="http://schemas.microsoft.com/office/2006/metadata/properties" xmlns:ns2="5fd8b1be-39ff-4419-879f-102b5d8fd5a7" xmlns:ns3="5f816651-9aec-4751-b6ff-30f5cc410a2c" xmlns:ns4="044c2427-262d-4474-86a8-451393671755" targetNamespace="http://schemas.microsoft.com/office/2006/metadata/properties" ma:root="true" ma:fieldsID="522f99edc3822859ff85c2ca4b85d05b" ns2:_="" ns3:_="" ns4:_="">
    <xsd:import namespace="5fd8b1be-39ff-4419-879f-102b5d8fd5a7"/>
    <xsd:import namespace="5f816651-9aec-4751-b6ff-30f5cc410a2c"/>
    <xsd:import namespace="044c2427-262d-4474-86a8-451393671755"/>
    <xsd:element name="properties">
      <xsd:complexType>
        <xsd:sequence>
          <xsd:element name="documentManagement">
            <xsd:complexType>
              <xsd:all>
                <xsd:element ref="ns2:type" minOccurs="0"/>
                <xsd:element ref="ns2:Categori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Date" minOccurs="0"/>
                <xsd:element ref="ns3:SharedWithUsers" minOccurs="0"/>
                <xsd:element ref="ns3:SharedWithDetails" minOccurs="0"/>
                <xsd:element ref="ns2:MediaLengthInSeconds" minOccurs="0"/>
                <xsd:element ref="ns2:Mois" minOccurs="0"/>
                <xsd:element ref="ns2:MediaServiceObjectDetectorVersion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8b1be-39ff-4419-879f-102b5d8fd5a7" elementFormDefault="qualified">
    <xsd:import namespace="http://schemas.microsoft.com/office/2006/documentManagement/types"/>
    <xsd:import namespace="http://schemas.microsoft.com/office/infopath/2007/PartnerControls"/>
    <xsd:element name="type" ma:index="8" nillable="true" ma:displayName="Type document" ma:format="Dropdown" ma:internalName="type">
      <xsd:simpleType>
        <xsd:restriction base="dms:Choice">
          <xsd:enumeration value="Notes de la sous-ministre"/>
          <xsd:enumeration value="Modèle"/>
          <xsd:enumeration value="Guide de gestion"/>
          <xsd:enumeration value="Outil RH"/>
          <xsd:enumeration value="Vidéo"/>
          <xsd:enumeration value="Image"/>
        </xsd:restriction>
      </xsd:simpleType>
    </xsd:element>
    <xsd:element name="Categorie" ma:index="9" nillable="true" ma:displayName="Categorie" ma:list="{4beeb3ba-64e1-4afc-a7d2-93f0f213f0af}" ma:internalName="Categorie" ma:showField="Title">
      <xsd:simpleType>
        <xsd:restriction base="dms:Lookup"/>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Date" ma:index="19" nillable="true" ma:displayName="Date" ma:format="DateOnly" ma:internalName="Date">
      <xsd:simpleType>
        <xsd:restriction base="dms:DateTime"/>
      </xsd:simpleType>
    </xsd:element>
    <xsd:element name="MediaLengthInSeconds" ma:index="22" nillable="true" ma:displayName="MediaLengthInSeconds" ma:hidden="true" ma:internalName="MediaLengthInSeconds" ma:readOnly="true">
      <xsd:simpleType>
        <xsd:restriction base="dms:Unknown"/>
      </xsd:simpleType>
    </xsd:element>
    <xsd:element name="Mois" ma:index="23" nillable="true" ma:displayName="Mois" ma:format="Dropdown" ma:internalName="Mois">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Balises d’images" ma:readOnly="false" ma:fieldId="{5cf76f15-5ced-4ddc-b409-7134ff3c332f}" ma:taxonomyMulti="true" ma:sspId="099b1512-8621-4339-be07-1591770e1ee2"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816651-9aec-4751-b6ff-30f5cc410a2c" elementFormDefault="qualified">
    <xsd:import namespace="http://schemas.microsoft.com/office/2006/documentManagement/types"/>
    <xsd:import namespace="http://schemas.microsoft.com/office/infopath/2007/PartnerControls"/>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4c2427-262d-4474-86a8-451393671755"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532c946b-5001-460f-91c4-07021c79da1f}" ma:internalName="TaxCatchAll" ma:showField="CatchAllData" ma:web="5f816651-9aec-4751-b6ff-30f5cc410a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F13696-F317-4DCB-A1B6-55A9D8A791FC}">
  <ds:schemaRefs>
    <ds:schemaRef ds:uri="http://schemas.microsoft.com/sharepoint/v3/contenttype/forms"/>
  </ds:schemaRefs>
</ds:datastoreItem>
</file>

<file path=customXml/itemProps2.xml><?xml version="1.0" encoding="utf-8"?>
<ds:datastoreItem xmlns:ds="http://schemas.openxmlformats.org/officeDocument/2006/customXml" ds:itemID="{10C8762F-4F12-4877-90FC-686A5ABA341E}">
  <ds:schemaRefs>
    <ds:schemaRef ds:uri="http://schemas.openxmlformats.org/package/2006/metadata/core-properties"/>
    <ds:schemaRef ds:uri="http://schemas.microsoft.com/office/2006/documentManagement/types"/>
    <ds:schemaRef ds:uri="http://www.w3.org/XML/1998/namespace"/>
    <ds:schemaRef ds:uri="http://purl.org/dc/terms/"/>
    <ds:schemaRef ds:uri="5f816651-9aec-4751-b6ff-30f5cc410a2c"/>
    <ds:schemaRef ds:uri="http://purl.org/dc/dcmitype/"/>
    <ds:schemaRef ds:uri="http://purl.org/dc/elements/1.1/"/>
    <ds:schemaRef ds:uri="http://schemas.microsoft.com/office/infopath/2007/PartnerControls"/>
    <ds:schemaRef ds:uri="044c2427-262d-4474-86a8-451393671755"/>
    <ds:schemaRef ds:uri="5fd8b1be-39ff-4419-879f-102b5d8fd5a7"/>
    <ds:schemaRef ds:uri="http://schemas.microsoft.com/office/2006/metadata/properties"/>
  </ds:schemaRefs>
</ds:datastoreItem>
</file>

<file path=customXml/itemProps3.xml><?xml version="1.0" encoding="utf-8"?>
<ds:datastoreItem xmlns:ds="http://schemas.openxmlformats.org/officeDocument/2006/customXml" ds:itemID="{1B710B24-9399-4295-8B6F-210A71F6D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d8b1be-39ff-4419-879f-102b5d8fd5a7"/>
    <ds:schemaRef ds:uri="5f816651-9aec-4751-b6ff-30f5cc410a2c"/>
    <ds:schemaRef ds:uri="044c2427-262d-4474-86a8-4513936717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aadc3772-eb2a-4662-b583-4b7a8acb1942}" enabled="1" method="Standard" siteId="{b079ec29-428d-4f8b-9054-bdbcd0d49a3b}" removed="0"/>
</clbl:labelList>
</file>

<file path=docProps/app.xml><?xml version="1.0" encoding="utf-8"?>
<Properties xmlns="http://schemas.openxmlformats.org/officeDocument/2006/extended-properties" xmlns:vt="http://schemas.openxmlformats.org/officeDocument/2006/docPropsVTypes">
  <Template/>
  <TotalTime>11541</TotalTime>
  <Words>947</Words>
  <Application>Microsoft Office PowerPoint</Application>
  <PresentationFormat>Grand écran</PresentationFormat>
  <Paragraphs>116</Paragraphs>
  <Slides>29</Slides>
  <Notes>2</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Arial Regular</vt:lpstr>
      <vt:lpstr>Thème Office</vt:lpstr>
      <vt:lpstr>Présentation PowerPoint</vt:lpstr>
      <vt:lpstr>Présentation PowerPoint</vt:lpstr>
      <vt:lpstr>LE QUÉBEC</vt:lpstr>
      <vt:lpstr>Incontournable Québec</vt:lpstr>
      <vt:lpstr>WE WILL</vt:lpstr>
      <vt:lpstr>QUÉBEC IS</vt:lpstr>
      <vt:lpstr>WE ARE (following)</vt:lpstr>
      <vt:lpstr>OUR OBJECTIVES</vt:lpstr>
      <vt:lpstr>Renouvelable Québec</vt:lpstr>
      <vt:lpstr>WE INTEND TO</vt:lpstr>
      <vt:lpstr>WE ARE</vt:lpstr>
      <vt:lpstr>OUR OBJECTIVES</vt:lpstr>
      <vt:lpstr>Électrisant Québec</vt:lpstr>
      <vt:lpstr>WE INTEND TO</vt:lpstr>
      <vt:lpstr>WE ARE</vt:lpstr>
      <vt:lpstr>OUR OBJECTIVES</vt:lpstr>
      <vt:lpstr>Exportable Québec</vt:lpstr>
      <vt:lpstr>WE INTEND TO</vt:lpstr>
      <vt:lpstr>WE HAVE</vt:lpstr>
      <vt:lpstr>OUR OBJECTIVES</vt:lpstr>
      <vt:lpstr>Naturellement Québec</vt:lpstr>
      <vt:lpstr>WE ARE</vt:lpstr>
      <vt:lpstr>WE ARE  (following)</vt:lpstr>
      <vt:lpstr>OUR OBJECTIVES</vt:lpstr>
      <vt:lpstr>Collectif  Québec</vt:lpstr>
      <vt:lpstr>WE INTEND TO</vt:lpstr>
      <vt:lpstr>WE ARE</vt:lpstr>
      <vt:lpstr>OUR OBJECTIVES</vt:lpstr>
      <vt:lpstr>Thank you!</vt:lpstr>
    </vt:vector>
  </TitlesOfParts>
  <Company>Ministère du Conseil exécutif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Sandoval, Claudia</dc:creator>
  <cp:lastModifiedBy>Montambault, Sonia</cp:lastModifiedBy>
  <cp:revision>137</cp:revision>
  <dcterms:created xsi:type="dcterms:W3CDTF">2019-04-02T14:08:11Z</dcterms:created>
  <dcterms:modified xsi:type="dcterms:W3CDTF">2025-12-03T19:58:13Z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0x010100027EE3B8AF13D5458A6D92007F439BCC</vt:lpwstr>
  </property>
  <property fmtid="{D5CDD505-2E9C-101B-9397-08002B2CF9AE}" pid="3" name="MediaServiceImageTags">
    <vt:lpwstr/>
  </property>
</Properties>
</file>