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omments/comment1.xml" ContentType="application/vnd.openxmlformats-officedocument.presentationml.comment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34"/>
  </p:notesMasterIdLst>
  <p:handoutMasterIdLst>
    <p:handoutMasterId r:id="rId35"/>
  </p:handoutMasterIdLst>
  <p:sldIdLst>
    <p:sldId id="297" r:id="rId5"/>
    <p:sldId id="296" r:id="rId6"/>
    <p:sldId id="295" r:id="rId7"/>
    <p:sldId id="298" r:id="rId8"/>
    <p:sldId id="299" r:id="rId9"/>
    <p:sldId id="270" r:id="rId10"/>
    <p:sldId id="300" r:id="rId11"/>
    <p:sldId id="271" r:id="rId12"/>
    <p:sldId id="287" r:id="rId13"/>
    <p:sldId id="272" r:id="rId14"/>
    <p:sldId id="273" r:id="rId15"/>
    <p:sldId id="274" r:id="rId16"/>
    <p:sldId id="288" r:id="rId17"/>
    <p:sldId id="275" r:id="rId18"/>
    <p:sldId id="276" r:id="rId19"/>
    <p:sldId id="277" r:id="rId20"/>
    <p:sldId id="289" r:id="rId21"/>
    <p:sldId id="278" r:id="rId22"/>
    <p:sldId id="279" r:id="rId23"/>
    <p:sldId id="280" r:id="rId24"/>
    <p:sldId id="290" r:id="rId25"/>
    <p:sldId id="282" r:id="rId26"/>
    <p:sldId id="292" r:id="rId27"/>
    <p:sldId id="283" r:id="rId28"/>
    <p:sldId id="291" r:id="rId29"/>
    <p:sldId id="284" r:id="rId30"/>
    <p:sldId id="285" r:id="rId31"/>
    <p:sldId id="286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  <p:cmAuthor id="2" name="Montambault, Sonia" initials="MS" lastIdx="8" clrIdx="1">
    <p:extLst>
      <p:ext uri="{19B8F6BF-5375-455C-9EA6-DF929625EA0E}">
        <p15:presenceInfo xmlns:p15="http://schemas.microsoft.com/office/powerpoint/2012/main" userId="S::sonia.montambault@mri.gouv.qc.ca::c3a86943-acf9-4cf1-ad20-1fa47f28e0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  <a:srgbClr val="FFFFFF"/>
    <a:srgbClr val="000000"/>
    <a:srgbClr val="658ACC"/>
    <a:srgbClr val="5374B0"/>
    <a:srgbClr val="CCD7EC"/>
    <a:srgbClr val="73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D3632-5538-4288-AB18-9A3F0966D2C1}" v="3" dt="2025-12-03T19:29:09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ambault, Sonia" userId="c3a86943-acf9-4cf1-ad20-1fa47f28e00a" providerId="ADAL" clId="{19DEE105-82EF-4D8C-902E-83D0500DDA12}"/>
    <pc:docChg chg="custSel modSld modMainMaster">
      <pc:chgData name="Montambault, Sonia" userId="c3a86943-acf9-4cf1-ad20-1fa47f28e00a" providerId="ADAL" clId="{19DEE105-82EF-4D8C-902E-83D0500DDA12}" dt="2025-12-03T19:29:09.712" v="2"/>
      <pc:docMkLst>
        <pc:docMk/>
      </pc:docMkLst>
      <pc:sldChg chg="addSp delSp modSp mod chgLayout">
        <pc:chgData name="Montambault, Sonia" userId="c3a86943-acf9-4cf1-ad20-1fa47f28e00a" providerId="ADAL" clId="{19DEE105-82EF-4D8C-902E-83D0500DDA12}" dt="2025-12-03T19:29:09.712" v="2"/>
        <pc:sldMkLst>
          <pc:docMk/>
          <pc:sldMk cId="1896556958" sldId="293"/>
        </pc:sldMkLst>
        <pc:spChg chg="add del mod">
          <ac:chgData name="Montambault, Sonia" userId="c3a86943-acf9-4cf1-ad20-1fa47f28e00a" providerId="ADAL" clId="{19DEE105-82EF-4D8C-902E-83D0500DDA12}" dt="2025-12-03T19:29:08.702" v="1" actId="6264"/>
          <ac:spMkLst>
            <pc:docMk/>
            <pc:sldMk cId="1896556958" sldId="293"/>
            <ac:spMk id="2" creationId="{558325CA-08D1-CF1E-5602-A38720424F0C}"/>
          </ac:spMkLst>
        </pc:spChg>
        <pc:spChg chg="add mod ord">
          <ac:chgData name="Montambault, Sonia" userId="c3a86943-acf9-4cf1-ad20-1fa47f28e00a" providerId="ADAL" clId="{19DEE105-82EF-4D8C-902E-83D0500DDA12}" dt="2025-12-03T19:29:08.702" v="1" actId="6264"/>
          <ac:spMkLst>
            <pc:docMk/>
            <pc:sldMk cId="1896556958" sldId="293"/>
            <ac:spMk id="3" creationId="{FF594B3D-CA72-4876-D225-63966717BE06}"/>
          </ac:spMkLst>
        </pc:spChg>
        <pc:spChg chg="mod ord">
          <ac:chgData name="Montambault, Sonia" userId="c3a86943-acf9-4cf1-ad20-1fa47f28e00a" providerId="ADAL" clId="{19DEE105-82EF-4D8C-902E-83D0500DDA12}" dt="2025-12-03T19:29:08.702" v="1" actId="6264"/>
          <ac:spMkLst>
            <pc:docMk/>
            <pc:sldMk cId="1896556958" sldId="293"/>
            <ac:spMk id="4" creationId="{789FE147-F7D5-A24D-9A81-41080E92A287}"/>
          </ac:spMkLst>
        </pc:spChg>
        <pc:spChg chg="add mod">
          <ac:chgData name="Montambault, Sonia" userId="c3a86943-acf9-4cf1-ad20-1fa47f28e00a" providerId="ADAL" clId="{19DEE105-82EF-4D8C-902E-83D0500DDA12}" dt="2025-12-03T19:29:09.712" v="2"/>
          <ac:spMkLst>
            <pc:docMk/>
            <pc:sldMk cId="1896556958" sldId="293"/>
            <ac:spMk id="5" creationId="{94961940-53BD-0926-C0E0-3AD0C14836F6}"/>
          </ac:spMkLst>
        </pc:spChg>
        <pc:picChg chg="add mod">
          <ac:chgData name="Montambault, Sonia" userId="c3a86943-acf9-4cf1-ad20-1fa47f28e00a" providerId="ADAL" clId="{19DEE105-82EF-4D8C-902E-83D0500DDA12}" dt="2025-12-03T19:29:09.712" v="2"/>
          <ac:picMkLst>
            <pc:docMk/>
            <pc:sldMk cId="1896556958" sldId="293"/>
            <ac:picMk id="6" creationId="{79EDE733-17EB-7B1E-F381-63A24A3FA8D6}"/>
          </ac:picMkLst>
        </pc:picChg>
        <pc:picChg chg="add mod">
          <ac:chgData name="Montambault, Sonia" userId="c3a86943-acf9-4cf1-ad20-1fa47f28e00a" providerId="ADAL" clId="{19DEE105-82EF-4D8C-902E-83D0500DDA12}" dt="2025-12-03T19:29:09.712" v="2"/>
          <ac:picMkLst>
            <pc:docMk/>
            <pc:sldMk cId="1896556958" sldId="293"/>
            <ac:picMk id="7" creationId="{FB23872F-25E3-B5E1-D4BA-3DB276100D64}"/>
          </ac:picMkLst>
        </pc:picChg>
        <pc:picChg chg="add mod">
          <ac:chgData name="Montambault, Sonia" userId="c3a86943-acf9-4cf1-ad20-1fa47f28e00a" providerId="ADAL" clId="{19DEE105-82EF-4D8C-902E-83D0500DDA12}" dt="2025-12-03T19:29:09.712" v="2"/>
          <ac:picMkLst>
            <pc:docMk/>
            <pc:sldMk cId="1896556958" sldId="293"/>
            <ac:picMk id="8" creationId="{A1E1C036-C5AD-53FC-D1B7-A448114D1673}"/>
          </ac:picMkLst>
        </pc:picChg>
        <pc:picChg chg="add mod">
          <ac:chgData name="Montambault, Sonia" userId="c3a86943-acf9-4cf1-ad20-1fa47f28e00a" providerId="ADAL" clId="{19DEE105-82EF-4D8C-902E-83D0500DDA12}" dt="2025-12-03T19:29:09.712" v="2"/>
          <ac:picMkLst>
            <pc:docMk/>
            <pc:sldMk cId="1896556958" sldId="293"/>
            <ac:picMk id="9" creationId="{6DF57FC1-5676-4B38-67B8-862F77BCB0D6}"/>
          </ac:picMkLst>
        </pc:picChg>
        <pc:picChg chg="add mod">
          <ac:chgData name="Montambault, Sonia" userId="c3a86943-acf9-4cf1-ad20-1fa47f28e00a" providerId="ADAL" clId="{19DEE105-82EF-4D8C-902E-83D0500DDA12}" dt="2025-12-03T19:29:09.712" v="2"/>
          <ac:picMkLst>
            <pc:docMk/>
            <pc:sldMk cId="1896556958" sldId="293"/>
            <ac:picMk id="10" creationId="{3242F840-7B81-A387-E2AB-9409BA64777F}"/>
          </ac:picMkLst>
        </pc:picChg>
      </pc:sldChg>
      <pc:sldMasterChg chg="modSldLayout">
        <pc:chgData name="Montambault, Sonia" userId="c3a86943-acf9-4cf1-ad20-1fa47f28e00a" providerId="ADAL" clId="{19DEE105-82EF-4D8C-902E-83D0500DDA12}" dt="2025-12-03T19:29:05.477" v="0" actId="478"/>
        <pc:sldMasterMkLst>
          <pc:docMk/>
          <pc:sldMasterMk cId="2235510819" sldId="2147483670"/>
        </pc:sldMasterMkLst>
        <pc:sldLayoutChg chg="delSp mod">
          <pc:chgData name="Montambault, Sonia" userId="c3a86943-acf9-4cf1-ad20-1fa47f28e00a" providerId="ADAL" clId="{19DEE105-82EF-4D8C-902E-83D0500DDA12}" dt="2025-12-03T19:29:05.477" v="0" actId="478"/>
          <pc:sldLayoutMkLst>
            <pc:docMk/>
            <pc:sldMasterMk cId="2235510819" sldId="2147483670"/>
            <pc:sldLayoutMk cId="2466675085" sldId="2147483685"/>
          </pc:sldLayoutMkLst>
          <pc:spChg chg="del">
            <ac:chgData name="Montambault, Sonia" userId="c3a86943-acf9-4cf1-ad20-1fa47f28e00a" providerId="ADAL" clId="{19DEE105-82EF-4D8C-902E-83D0500DDA12}" dt="2025-12-03T19:29:05.477" v="0" actId="478"/>
            <ac:spMkLst>
              <pc:docMk/>
              <pc:sldMasterMk cId="2235510819" sldId="2147483670"/>
              <pc:sldLayoutMk cId="2466675085" sldId="2147483685"/>
              <ac:spMk id="17" creationId="{0C6813C9-A04F-F348-B226-3A65CDD97E56}"/>
            </ac:spMkLst>
          </pc:spChg>
          <pc:picChg chg="del">
            <ac:chgData name="Montambault, Sonia" userId="c3a86943-acf9-4cf1-ad20-1fa47f28e00a" providerId="ADAL" clId="{19DEE105-82EF-4D8C-902E-83D0500DDA12}" dt="2025-12-03T19:29:05.477" v="0" actId="478"/>
            <ac:picMkLst>
              <pc:docMk/>
              <pc:sldMasterMk cId="2235510819" sldId="2147483670"/>
              <pc:sldLayoutMk cId="2466675085" sldId="2147483685"/>
              <ac:picMk id="22" creationId="{9E2BC043-7F38-D34F-B8DD-B79D6C072CBA}"/>
            </ac:picMkLst>
          </pc:picChg>
          <pc:picChg chg="del">
            <ac:chgData name="Montambault, Sonia" userId="c3a86943-acf9-4cf1-ad20-1fa47f28e00a" providerId="ADAL" clId="{19DEE105-82EF-4D8C-902E-83D0500DDA12}" dt="2025-12-03T19:29:05.477" v="0" actId="478"/>
            <ac:picMkLst>
              <pc:docMk/>
              <pc:sldMasterMk cId="2235510819" sldId="2147483670"/>
              <pc:sldLayoutMk cId="2466675085" sldId="2147483685"/>
              <ac:picMk id="24" creationId="{0464F686-E476-7942-A141-06F34D56BE55}"/>
            </ac:picMkLst>
          </pc:picChg>
          <pc:picChg chg="del">
            <ac:chgData name="Montambault, Sonia" userId="c3a86943-acf9-4cf1-ad20-1fa47f28e00a" providerId="ADAL" clId="{19DEE105-82EF-4D8C-902E-83D0500DDA12}" dt="2025-12-03T19:29:05.477" v="0" actId="478"/>
            <ac:picMkLst>
              <pc:docMk/>
              <pc:sldMasterMk cId="2235510819" sldId="2147483670"/>
              <pc:sldLayoutMk cId="2466675085" sldId="2147483685"/>
              <ac:picMk id="26" creationId="{7BEBDB5B-38E2-2B4F-B352-0CCCFDBB94EB}"/>
            </ac:picMkLst>
          </pc:picChg>
          <pc:picChg chg="del">
            <ac:chgData name="Montambault, Sonia" userId="c3a86943-acf9-4cf1-ad20-1fa47f28e00a" providerId="ADAL" clId="{19DEE105-82EF-4D8C-902E-83D0500DDA12}" dt="2025-12-03T19:29:05.477" v="0" actId="478"/>
            <ac:picMkLst>
              <pc:docMk/>
              <pc:sldMasterMk cId="2235510819" sldId="2147483670"/>
              <pc:sldLayoutMk cId="2466675085" sldId="2147483685"/>
              <ac:picMk id="29" creationId="{91EC57CB-A62A-C240-A17D-5548DEF7369C}"/>
            </ac:picMkLst>
          </pc:picChg>
          <pc:picChg chg="del">
            <ac:chgData name="Montambault, Sonia" userId="c3a86943-acf9-4cf1-ad20-1fa47f28e00a" providerId="ADAL" clId="{19DEE105-82EF-4D8C-902E-83D0500DDA12}" dt="2025-12-03T19:29:05.477" v="0" actId="478"/>
            <ac:picMkLst>
              <pc:docMk/>
              <pc:sldMasterMk cId="2235510819" sldId="2147483670"/>
              <pc:sldLayoutMk cId="2466675085" sldId="2147483685"/>
              <ac:picMk id="30" creationId="{7D51036B-A3BA-3C4C-B308-D7A810F63993}"/>
            </ac:picMkLst>
          </pc:pic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12T09:20:43.362" idx="8">
    <p:pos x="10" y="10"/>
    <p:text>La photo est belle, mais floue...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2025-12-03</a:t>
            </a:fld>
            <a:endParaRPr lang="fr-CA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‹#›</a:t>
            </a:fld>
            <a:endParaRPr lang="fr-CA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2025-12-03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2941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585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2649CB2-F164-5545-ADF0-14E7F108F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-9832"/>
            <a:ext cx="12192000" cy="6869189"/>
            <a:chOff x="0" y="0"/>
            <a:chExt cx="12192000" cy="6869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63940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Titre du diaporama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MODIFIER LES STYLES DU TEXTE DU MASQUE</a:t>
            </a:r>
            <a:endParaRPr lang="fr-CA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57EB8D-D9DF-1447-A64C-238B28BD4FC0}"/>
              </a:ext>
            </a:extLst>
          </p:cNvPr>
          <p:cNvSpPr/>
          <p:nvPr userDrawn="1"/>
        </p:nvSpPr>
        <p:spPr>
          <a:xfrm>
            <a:off x="8592981" y="5209287"/>
            <a:ext cx="2762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Río San Lorenzo</a:t>
            </a:r>
          </a:p>
          <a:p>
            <a:pPr algn="l"/>
            <a:r>
              <a:rPr lang="fr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Royer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E348F44-F7CA-4741-9FD5-11754FC3C0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748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2C60A7-72B4-B74D-8D63-3F43C8A14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"/>
            <a:ext cx="12192000" cy="687430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06F2404-E88A-DB49-A223-DB75F4FF63A9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FA735-A803-0F42-B533-A173071ECEA7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31F0D8-38C7-914A-9450-F94AB22DE466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E0E25-27A9-3348-9258-5E2E426CF7B1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45D2C4-6A44-4546-9AEC-F7D7D81A9110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Merci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812" y="1279806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fr-CA" sz="12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Viejo</a:t>
            </a:r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Québec</a:t>
            </a:r>
            <a:endParaRPr lang="fr-CA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Francis Gagnon</a:t>
            </a:r>
          </a:p>
        </p:txBody>
      </p:sp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855793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64BF63-D160-A24B-A76F-DBB6A7A49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7610-FA34-7F4B-8856-BE296B8E2362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9650412" cy="4552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Insérer une citation </a:t>
            </a:r>
            <a:br>
              <a:rPr lang="fr-FR"/>
            </a:br>
            <a:r>
              <a:rPr lang="fr-FR"/>
              <a:t>ou un fait marquant </a:t>
            </a:r>
            <a:br>
              <a:rPr lang="fr-FR"/>
            </a:br>
            <a:r>
              <a:rPr lang="fr-FR"/>
              <a:t>sur lequel on veut </a:t>
            </a:r>
            <a:br>
              <a:rPr lang="fr-FR"/>
            </a:br>
            <a:r>
              <a:rPr lang="fr-FR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6095999" y="5795238"/>
            <a:ext cx="3449691" cy="106276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4787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Insérer une citation </a:t>
            </a:r>
            <a:br>
              <a:rPr lang="fr-FR"/>
            </a:br>
            <a:r>
              <a:rPr lang="fr-FR"/>
              <a:t>ou un fait marquant </a:t>
            </a:r>
            <a:br>
              <a:rPr lang="fr-FR"/>
            </a:br>
            <a:r>
              <a:rPr lang="fr-FR"/>
              <a:t>sur lequel on veut </a:t>
            </a:r>
            <a:br>
              <a:rPr lang="fr-FR"/>
            </a:br>
            <a:r>
              <a:rPr lang="fr-FR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7067550" y="5661025"/>
            <a:ext cx="1620838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>
                <a:solidFill>
                  <a:srgbClr val="003DA5"/>
                </a:solidFill>
                <a:latin typeface="Arial Regular"/>
              </a:rPr>
            </a:br>
            <a:r>
              <a:rPr lang="fr-FR" sz="6000" b="0" i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-3073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légend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E4D237-94BA-B545-9506-F08F63475865}"/>
              </a:ext>
            </a:extLst>
          </p:cNvPr>
          <p:cNvSpPr/>
          <p:nvPr userDrawn="1"/>
        </p:nvSpPr>
        <p:spPr>
          <a:xfrm>
            <a:off x="6816725" y="5661025"/>
            <a:ext cx="2115240" cy="119697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79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Texte Premier niveau</a:t>
            </a:r>
          </a:p>
          <a:p>
            <a:pPr lvl="1"/>
            <a:r>
              <a:rPr lang="fr-FR"/>
              <a:t>Texte Deuxième niveau</a:t>
            </a:r>
          </a:p>
          <a:p>
            <a:pPr lvl="2"/>
            <a:r>
              <a:rPr lang="fr-FR"/>
              <a:t>Texte Troisième niveau</a:t>
            </a:r>
          </a:p>
          <a:p>
            <a:pPr lvl="3"/>
            <a:r>
              <a:rPr lang="fr-FR"/>
              <a:t>Texte Quatrième niveau</a:t>
            </a:r>
          </a:p>
          <a:p>
            <a:pPr lvl="4"/>
            <a:r>
              <a:rPr lang="fr-FR"/>
              <a:t>Texte 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8" r:id="rId9"/>
    <p:sldLayoutId id="2147483685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6856" userDrawn="1">
          <p15:clr>
            <a:srgbClr val="F26B43"/>
          </p15:clr>
        </p15:guide>
        <p15:guide id="10" orient="horz" pos="1207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sv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7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QUEREMOS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10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Hacer de </a:t>
            </a:r>
            <a:r>
              <a:rPr lang="es-ES" err="1"/>
              <a:t>Québec</a:t>
            </a:r>
            <a:r>
              <a:rPr lang="es-ES"/>
              <a:t> la «batería verde» del noreste de América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Aprovechar nuestra energía hidroeléctrica para electrificar nuestra economía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Convertirnos en líderes en producción de energía renovable complementaria a la hidroeléctrica</a:t>
            </a:r>
            <a:r>
              <a:rPr lang="fr-CA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A97062-40D7-1842-B0B1-DD5993FFB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000" y="1440290"/>
            <a:ext cx="3510000" cy="42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SOMOS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11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El cuarto productor mundial de energía hidroeléctrica: limpia, fiable, abundante y con precios competitivos</a:t>
            </a:r>
            <a:r>
              <a:rPr lang="fr-CA"/>
              <a:t>; </a:t>
            </a:r>
          </a:p>
          <a:p>
            <a:pPr>
              <a:spcAft>
                <a:spcPts val="1600"/>
              </a:spcAft>
            </a:pPr>
            <a:r>
              <a:rPr lang="es-ES"/>
              <a:t>Reconocidos en todo el mundo por nuestra experiencia en </a:t>
            </a:r>
            <a:br>
              <a:rPr lang="es-ES"/>
            </a:br>
            <a:r>
              <a:rPr lang="es-ES"/>
              <a:t>la generación y transmisión de electricidad y el desarrollo </a:t>
            </a:r>
            <a:br>
              <a:rPr lang="es-ES"/>
            </a:br>
            <a:r>
              <a:rPr lang="es-ES"/>
              <a:t>de las tecnologías relacionadas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Expertos vanguardistas en el campo de la energía eólica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Una región con el sector de las energías renovables en auge, como la bioenergía, el hidrógeno verde y el gas natural renovable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65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12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1205" cy="421163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Aumentar la producción total </a:t>
            </a:r>
            <a:br>
              <a:rPr lang="es-ES"/>
            </a:br>
            <a:r>
              <a:rPr lang="es-ES"/>
              <a:t>de energía renovable en </a:t>
            </a:r>
            <a:r>
              <a:rPr lang="es-ES" err="1"/>
              <a:t>Québec</a:t>
            </a:r>
            <a:r>
              <a:rPr lang="es-ES"/>
              <a:t> </a:t>
            </a:r>
            <a:br>
              <a:rPr lang="es-ES"/>
            </a:br>
            <a:r>
              <a:rPr lang="es-ES"/>
              <a:t>en un </a:t>
            </a:r>
            <a:r>
              <a:rPr lang="es-ES" b="1"/>
              <a:t>25%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Aumentar nuestra producción </a:t>
            </a:r>
            <a:br>
              <a:rPr lang="es-ES"/>
            </a:br>
            <a:r>
              <a:rPr lang="es-ES"/>
              <a:t>de bioenergía en un </a:t>
            </a:r>
            <a:r>
              <a:rPr lang="es-ES" b="1"/>
              <a:t>50%</a:t>
            </a:r>
            <a:r>
              <a:rPr lang="fr-CA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535B54-3667-6740-81AC-8D80E9743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22488"/>
          <a:stretch/>
        </p:blipFill>
        <p:spPr>
          <a:xfrm>
            <a:off x="8682000" y="1448710"/>
            <a:ext cx="3510000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4FE668-B1EC-2F43-AB04-1806199742A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Électrisant 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0788650" y="692150"/>
            <a:ext cx="1403350" cy="504825"/>
          </a:xfrm>
        </p:spPr>
        <p:txBody>
          <a:bodyPr/>
          <a:lstStyle/>
          <a:p>
            <a:fld id="{D7676641-E93E-BF4A-8449-7861ED7ABF43}" type="slidenum">
              <a:rPr lang="fr-CA" smtClean="0"/>
              <a:pPr/>
              <a:t>13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B85F30-D401-0145-AD02-E6EAB5178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5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QUEREMOS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14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Utilizar la energía eléctrica limpia, abundante y asequible que </a:t>
            </a:r>
            <a:r>
              <a:rPr lang="es-ES" err="1"/>
              <a:t>Québec</a:t>
            </a:r>
            <a:r>
              <a:rPr lang="es-ES"/>
              <a:t> posee para lanzar un gran proyecto de electrificación en los sectores del transporte, la construcción y la industria, principales emisores de GEI en </a:t>
            </a:r>
            <a:r>
              <a:rPr lang="es-ES" err="1"/>
              <a:t>Québec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Seguir apoyando a nuestros socios norteamericanos para que alcancen sus propios objetivos climáticos mediante la exportación de nuestra hidroelectricidad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739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9" y="188914"/>
            <a:ext cx="10226700" cy="1008062"/>
          </a:xfrm>
        </p:spPr>
        <p:txBody>
          <a:bodyPr/>
          <a:lstStyle/>
          <a:p>
            <a:pPr lvl="0"/>
            <a:r>
              <a:rPr lang="fr-CA"/>
              <a:t>SOMOS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10883899" y="188914"/>
            <a:ext cx="828675" cy="504825"/>
          </a:xfrm>
        </p:spPr>
        <p:txBody>
          <a:bodyPr/>
          <a:lstStyle/>
          <a:p>
            <a:fld id="{D6F84A91-C4E5-461B-B44C-88336EC44C9C}" type="slidenum">
              <a:rPr lang="fr-CA" smtClean="0"/>
              <a:pPr/>
              <a:t>15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2" y="1449388"/>
            <a:ext cx="11193663" cy="42116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s-ES"/>
              <a:t>El mercado de vehículos eléctricos (VE) más importante de Canadá en términos de ventas e infraestructura de carga</a:t>
            </a:r>
            <a:r>
              <a:rPr lang="fr-CA"/>
              <a:t>; </a:t>
            </a:r>
          </a:p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s-ES"/>
              <a:t>El segundo mercado per cápita de vehículos eléctricos de América del Norte, por detrás de California</a:t>
            </a:r>
            <a:r>
              <a:rPr lang="fr-CA"/>
              <a:t>;</a:t>
            </a:r>
          </a:p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s-ES"/>
              <a:t>La primera provincia canadiense en aprobar una ley sobre vehículos de </a:t>
            </a:r>
            <a:br>
              <a:rPr lang="es-ES"/>
            </a:br>
            <a:r>
              <a:rPr lang="es-ES"/>
              <a:t>cero emisiones, destinado a estimular la oferta de vehículos eléctricos</a:t>
            </a:r>
            <a:r>
              <a:rPr lang="fr-CA"/>
              <a:t>;</a:t>
            </a:r>
          </a:p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s-ES"/>
              <a:t>Reconocidos por nuestra experiencia en la electrificación del transporte, especialmente de vehículos pesados y todoterrenos (camiones, autobuses), estaciones y tecnologías de carga, desarrollo de baterías, almacenamiento </a:t>
            </a:r>
            <a:br>
              <a:rPr lang="es-ES"/>
            </a:br>
            <a:r>
              <a:rPr lang="es-ES"/>
              <a:t>de energía y minerales estratégicos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47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16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Prohibir la venta de automóviles de gasolina nuevos a partir de </a:t>
            </a:r>
            <a:r>
              <a:rPr lang="fr-CA"/>
              <a:t>2035;</a:t>
            </a:r>
          </a:p>
          <a:p>
            <a:pPr>
              <a:spcAft>
                <a:spcPts val="1600"/>
              </a:spcAft>
            </a:pPr>
            <a:r>
              <a:rPr lang="es-ES"/>
              <a:t>Tener 1,5 millones de vehículos eléctricos en circulación en </a:t>
            </a:r>
            <a:r>
              <a:rPr lang="es-ES" err="1"/>
              <a:t>Québec</a:t>
            </a:r>
            <a:r>
              <a:rPr lang="es-ES"/>
              <a:t> para </a:t>
            </a:r>
            <a:r>
              <a:rPr lang="fr-CA"/>
              <a:t>2030;</a:t>
            </a:r>
          </a:p>
          <a:p>
            <a:pPr>
              <a:spcAft>
                <a:spcPts val="1600"/>
              </a:spcAft>
            </a:pPr>
            <a:r>
              <a:rPr lang="es-ES"/>
              <a:t>Desarrollar una normativa sobre vehículos de cero emisiones para </a:t>
            </a:r>
            <a:br>
              <a:rPr lang="es-ES"/>
            </a:br>
            <a:r>
              <a:rPr lang="es-ES"/>
              <a:t>los vehículos pesados</a:t>
            </a:r>
            <a:r>
              <a:rPr lang="fr-CA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F22E94-CBF1-2D40-B94D-895BF7E2A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00" y="1446414"/>
            <a:ext cx="3510000" cy="42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1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4FE668-B1EC-2F43-AB04-1806199742A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Exportable 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0788650" y="692150"/>
            <a:ext cx="1403350" cy="504825"/>
          </a:xfrm>
        </p:spPr>
        <p:txBody>
          <a:bodyPr/>
          <a:lstStyle/>
          <a:p>
            <a:fld id="{D7676641-E93E-BF4A-8449-7861ED7ABF43}" type="slidenum">
              <a:rPr lang="fr-CA" smtClean="0"/>
              <a:pPr/>
              <a:t>17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4DFC14-226B-4949-9578-6B671AFD9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QUEREMOS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18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8031370" cy="4211637"/>
          </a:xfrm>
        </p:spPr>
        <p:txBody>
          <a:bodyPr>
            <a:normAutofit/>
          </a:bodyPr>
          <a:lstStyle/>
          <a:p>
            <a:r>
              <a:rPr lang="es-ES"/>
              <a:t>Contribuir al esfuerzo mundial exportando nuestras tecnologías verdes y conocimientos especializados</a:t>
            </a:r>
            <a:r>
              <a:rPr lang="fr-CA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5DBAD3-0461-294E-BE3C-D4665E6AE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6"/>
          <a:stretch/>
        </p:blipFill>
        <p:spPr>
          <a:xfrm>
            <a:off x="8682000" y="1446266"/>
            <a:ext cx="3510000" cy="42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7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TENEMOS</a:t>
            </a:r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19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Importantes recursos minerales, que se explotan o se explotarán de forma sostenible para la fabricación de baterías de vehículos eléctricos (níquel, grafito, titanio, cobalto, litio y fosfato</a:t>
            </a:r>
            <a:r>
              <a:rPr lang="fr-CA"/>
              <a:t>);</a:t>
            </a:r>
          </a:p>
          <a:p>
            <a:pPr>
              <a:spcAft>
                <a:spcPts val="1600"/>
              </a:spcAft>
            </a:pPr>
            <a:r>
              <a:rPr lang="es-ES"/>
              <a:t>Un ecosistema de baterías eléctricas en pleno auge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Un acceso directo al mercado norteamericano gracias </a:t>
            </a:r>
            <a:br>
              <a:rPr lang="es-ES"/>
            </a:br>
            <a:r>
              <a:rPr lang="es-ES"/>
              <a:t>a numerosos acuerdos comerciales internacionales y acceso </a:t>
            </a:r>
            <a:br>
              <a:rPr lang="es-ES"/>
            </a:br>
            <a:r>
              <a:rPr lang="es-ES"/>
              <a:t>por ferrocarril, barco y carretera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9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3A7F8A-DC43-364B-B589-DD3C8F7BB7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7610-FA34-7F4B-8856-BE296B8E2362}" type="slidenum">
              <a:rPr lang="fr-CA" smtClean="0"/>
              <a:pPr/>
              <a:t>2</a:t>
            </a:fld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E22B66-869F-C649-973C-27E8EB466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692150"/>
            <a:ext cx="11053762" cy="4552025"/>
          </a:xfrm>
        </p:spPr>
        <p:txBody>
          <a:bodyPr>
            <a:normAutofit/>
          </a:bodyPr>
          <a:lstStyle/>
          <a:p>
            <a:r>
              <a:rPr lang="fr-CA" sz="5400"/>
              <a:t>QUÉBEC: </a:t>
            </a:r>
            <a:br>
              <a:rPr lang="fr-CA" sz="5400"/>
            </a:br>
            <a:r>
              <a:rPr lang="es-ES" sz="5400"/>
              <a:t>socio preferente </a:t>
            </a:r>
            <a:br>
              <a:rPr lang="es-ES" sz="5400"/>
            </a:br>
            <a:r>
              <a:rPr lang="es-ES" sz="5400"/>
              <a:t>para </a:t>
            </a:r>
            <a:r>
              <a:rPr lang="es-ES" sz="5400" err="1"/>
              <a:t>descarbonizar</a:t>
            </a:r>
            <a:r>
              <a:rPr lang="es-ES" sz="5400"/>
              <a:t> </a:t>
            </a:r>
            <a:br>
              <a:rPr lang="es-ES" sz="5400"/>
            </a:br>
            <a:r>
              <a:rPr lang="es-ES" sz="5400"/>
              <a:t>la economía mundial y </a:t>
            </a:r>
            <a:br>
              <a:rPr lang="es-ES" sz="5400"/>
            </a:br>
            <a:r>
              <a:rPr lang="es-ES" sz="5400"/>
              <a:t>proteger el medio ambiente </a:t>
            </a:r>
            <a:endParaRPr lang="fr-CA" sz="5400"/>
          </a:p>
        </p:txBody>
      </p:sp>
    </p:spTree>
    <p:extLst>
      <p:ext uri="{BB962C8B-B14F-4D97-AF65-F5344CB8AC3E}">
        <p14:creationId xmlns:p14="http://schemas.microsoft.com/office/powerpoint/2010/main" val="219375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20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es-ES"/>
              <a:t>Convertirnos en un actor principal de </a:t>
            </a:r>
            <a:br>
              <a:rPr lang="es-ES"/>
            </a:br>
            <a:r>
              <a:rPr lang="es-ES"/>
              <a:t>la escena mundial, desde la minería </a:t>
            </a:r>
            <a:br>
              <a:rPr lang="es-ES"/>
            </a:br>
            <a:r>
              <a:rPr lang="es-ES"/>
              <a:t>hasta el reciclaje de minerales críticos y estratégicos, pasando por el tratamiento, </a:t>
            </a:r>
            <a:br>
              <a:rPr lang="es-ES"/>
            </a:br>
            <a:r>
              <a:rPr lang="es-ES"/>
              <a:t>la depuración y la recuperación de residuos mineros e industriales</a:t>
            </a:r>
            <a:r>
              <a:rPr lang="fr-CA"/>
              <a:t>;</a:t>
            </a:r>
          </a:p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es-ES"/>
              <a:t>Producir una de las baterías más limpias del mundo</a:t>
            </a:r>
            <a:r>
              <a:rPr lang="fr-CA"/>
              <a:t>;</a:t>
            </a:r>
          </a:p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es-ES"/>
              <a:t>Producir localmente vehículos comerciales y todoterrenos eléctricos</a:t>
            </a:r>
            <a:r>
              <a:rPr lang="fr-CA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C4B812-475C-1040-8B01-4D8A203E6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000" y="1446723"/>
            <a:ext cx="3510000" cy="42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4FE668-B1EC-2F43-AB04-1806199742A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Naturellement 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0788650" y="692150"/>
            <a:ext cx="1403350" cy="504825"/>
          </a:xfrm>
        </p:spPr>
        <p:txBody>
          <a:bodyPr/>
          <a:lstStyle/>
          <a:p>
            <a:fld id="{D7676641-E93E-BF4A-8449-7861ED7ABF43}" type="slidenum">
              <a:rPr lang="fr-CA" smtClean="0"/>
              <a:pPr/>
              <a:t>21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6B3021-BEAE-4748-B202-CBA2CEE2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SOMOS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22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fr-CA" sz="2600"/>
              <a:t>Un </a:t>
            </a:r>
            <a:r>
              <a:rPr lang="es-ES" sz="2600"/>
              <a:t>actor comprometido con la conservación de la biodiversidad </a:t>
            </a:r>
            <a:br>
              <a:rPr lang="es-ES" sz="2600"/>
            </a:br>
            <a:r>
              <a:rPr lang="es-ES" sz="2600"/>
              <a:t>de nuestro territorio, en estrecha colaboración con las comunidades locales y autóctonas</a:t>
            </a:r>
            <a:r>
              <a:rPr lang="fr-CA" sz="2600"/>
              <a:t>;</a:t>
            </a:r>
          </a:p>
          <a:p>
            <a:pPr>
              <a:spcAft>
                <a:spcPts val="1600"/>
              </a:spcAft>
            </a:pPr>
            <a:r>
              <a:rPr lang="es-ES" sz="2600"/>
              <a:t>Anfitriones de la Secretaría del Convenio de las Naciones Unidas </a:t>
            </a:r>
            <a:br>
              <a:rPr lang="es-ES" sz="2600"/>
            </a:br>
            <a:r>
              <a:rPr lang="es-ES" sz="2600"/>
              <a:t>sobre la Diversidad Biológica</a:t>
            </a:r>
            <a:r>
              <a:rPr lang="fr-CA" sz="2600"/>
              <a:t>;</a:t>
            </a:r>
          </a:p>
          <a:p>
            <a:pPr>
              <a:spcAft>
                <a:spcPts val="1600"/>
              </a:spcAft>
            </a:pPr>
            <a:r>
              <a:rPr lang="fr-CA" sz="2600"/>
              <a:t>Un </a:t>
            </a:r>
            <a:r>
              <a:rPr lang="es-ES" sz="2600"/>
              <a:t>precursor de la agricultura sostenible que premia las mejores prácticas agroambientales y respeta la </a:t>
            </a:r>
            <a:r>
              <a:rPr lang="es-ES" sz="2600" err="1"/>
              <a:t>agrobiodiversidad</a:t>
            </a:r>
            <a:r>
              <a:rPr lang="fr-CA" sz="2600"/>
              <a:t>;</a:t>
            </a:r>
          </a:p>
          <a:p>
            <a:pPr>
              <a:spcAft>
                <a:spcPts val="1600"/>
              </a:spcAft>
            </a:pPr>
            <a:r>
              <a:rPr lang="fr-CA" sz="2600"/>
              <a:t>Un </a:t>
            </a:r>
            <a:r>
              <a:rPr lang="es-ES" sz="2600"/>
              <a:t>experto en la protección y mejora de la vida silvestre</a:t>
            </a:r>
            <a:r>
              <a:rPr lang="fr-CA" sz="260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2199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SOMOS </a:t>
            </a:r>
            <a:r>
              <a:rPr lang="fr-CA" sz="2300" b="0"/>
              <a:t>(</a:t>
            </a:r>
            <a:r>
              <a:rPr lang="es-ES" sz="2300" b="0"/>
              <a:t>continuación</a:t>
            </a:r>
            <a:r>
              <a:rPr lang="fr-CA" sz="2300" b="0"/>
              <a:t>)</a:t>
            </a:r>
            <a:endParaRPr lang="fr-CA" sz="230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23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fr-CA"/>
              <a:t>Un</a:t>
            </a:r>
            <a:r>
              <a:rPr lang="es-ES"/>
              <a:t>o de los regímenes forestales más estrictos del mundo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Reconocidos por tener un régimen minero que combina </a:t>
            </a:r>
            <a:br>
              <a:rPr lang="es-ES"/>
            </a:br>
            <a:r>
              <a:rPr lang="es-ES"/>
              <a:t>la protección del medio ambiente, la conciliación del uso de </a:t>
            </a:r>
            <a:br>
              <a:rPr lang="es-ES"/>
            </a:br>
            <a:r>
              <a:rPr lang="es-ES"/>
              <a:t>la tierra, la aceptabilidad social, el reparto de beneficios económicos y la transparencia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Innovadores y estamos comprometidos con la restauración </a:t>
            </a:r>
            <a:br>
              <a:rPr lang="es-ES"/>
            </a:br>
            <a:r>
              <a:rPr lang="es-ES"/>
              <a:t>de las explotaciones mineras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535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24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es-ES" sz="2200"/>
              <a:t>Continuar con nuestra participación a nivel internacional apoyando el próximo marco global de biodiversidad para el periodo posterior a </a:t>
            </a:r>
            <a:r>
              <a:rPr lang="fr-CA" sz="2200"/>
              <a:t>2020;</a:t>
            </a:r>
            <a:endParaRPr lang="fr-CA" sz="2200" u="sng">
              <a:solidFill>
                <a:srgbClr val="FF0000"/>
              </a:solidFill>
            </a:endParaRPr>
          </a:p>
          <a:p>
            <a:pPr lvl="0" eaLnBrk="0" hangingPunct="0">
              <a:spcAft>
                <a:spcPts val="1600"/>
              </a:spcAft>
            </a:pPr>
            <a:r>
              <a:rPr lang="es-ES" sz="2200"/>
              <a:t>Seguir siendo un miembro comprometido en las redes de colaboración e intercambio de conocimientos sobre la biodiversidad entre </a:t>
            </a:r>
            <a:br>
              <a:rPr lang="es-ES" sz="2200"/>
            </a:br>
            <a:r>
              <a:rPr lang="es-ES" sz="2200"/>
              <a:t>los gobiernos </a:t>
            </a:r>
            <a:r>
              <a:rPr lang="es-ES" sz="2200" err="1"/>
              <a:t>subnacionales</a:t>
            </a:r>
            <a:r>
              <a:rPr lang="fr-CA" sz="2200"/>
              <a:t>;</a:t>
            </a:r>
          </a:p>
          <a:p>
            <a:pPr>
              <a:spcAft>
                <a:spcPts val="1600"/>
              </a:spcAft>
            </a:pPr>
            <a:r>
              <a:rPr lang="es-ES" sz="2200"/>
              <a:t>Garantizar la aplicación efectiva del marco </a:t>
            </a:r>
            <a:br>
              <a:rPr lang="es-ES" sz="2200"/>
            </a:br>
            <a:r>
              <a:rPr lang="es-ES" sz="2200"/>
              <a:t>en todo el territorio de </a:t>
            </a:r>
            <a:r>
              <a:rPr lang="fr-CA" sz="2200"/>
              <a:t>Québec.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977F0C-671B-4846-B92E-AAEEACFBB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9910"/>
          <a:stretch/>
        </p:blipFill>
        <p:spPr>
          <a:xfrm>
            <a:off x="8682000" y="1442534"/>
            <a:ext cx="3510000" cy="42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4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Collectif </a:t>
            </a:r>
            <a:br>
              <a:rPr lang="fr-FR"/>
            </a:br>
            <a:r>
              <a:rPr lang="fr-FR"/>
              <a:t>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7676641-E93E-BF4A-8449-7861ED7ABF43}" type="slidenum">
              <a:rPr lang="fr-CA" smtClean="0"/>
              <a:pPr/>
              <a:t>25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18F7783-DD07-104F-8DB8-EE4EE140873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61BBD2-5B79-9A49-9A39-CBDAA504A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9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QUEREMOS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26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>
            <a:normAutofit/>
          </a:bodyPr>
          <a:lstStyle/>
          <a:p>
            <a:r>
              <a:rPr lang="es-ES"/>
              <a:t>Apoyar los esfuerzos de los países en desarrollo más vulnerables a </a:t>
            </a:r>
            <a:br>
              <a:rPr lang="es-ES"/>
            </a:br>
            <a:r>
              <a:rPr lang="es-ES"/>
              <a:t>los impactos del cambio climático, reforzando su capacidad </a:t>
            </a:r>
            <a:br>
              <a:rPr lang="es-ES"/>
            </a:br>
            <a:r>
              <a:rPr lang="es-ES"/>
              <a:t>de adaptación y limitando sus emisiones de GEI</a:t>
            </a:r>
            <a:r>
              <a:rPr lang="fr-CA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7D2C19-48A3-0D40-9AFD-88683BBEA5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r="21248"/>
          <a:stretch/>
        </p:blipFill>
        <p:spPr>
          <a:xfrm>
            <a:off x="8682000" y="1448710"/>
            <a:ext cx="3510000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32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SOMOS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27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10760553" cy="4211637"/>
          </a:xfrm>
        </p:spPr>
        <p:txBody>
          <a:bodyPr>
            <a:normAutofit/>
          </a:bodyPr>
          <a:lstStyle/>
          <a:p>
            <a:pPr lvl="0" eaLnBrk="0" hangingPunct="0"/>
            <a:r>
              <a:rPr lang="es-ES"/>
              <a:t>El primer estado federado en aplicar un Programa de cooperación climática internacional (PCCI), financiado con los ingresos de su mercado de carbono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fr-CA"/>
              <a:t>Un </a:t>
            </a:r>
            <a:r>
              <a:rPr lang="es-ES"/>
              <a:t>actor proactivo y comprometido con la financiación climática internacional a través de nuestras contribuciones a los fondos multilaterales para el clima y el establecimiento de relaciones </a:t>
            </a:r>
            <a:br>
              <a:rPr lang="es-ES"/>
            </a:br>
            <a:r>
              <a:rPr lang="es-ES"/>
              <a:t>de cooperación con organizaciones internacionales como </a:t>
            </a:r>
            <a:br>
              <a:rPr lang="es-ES"/>
            </a:br>
            <a:r>
              <a:rPr lang="es-ES"/>
              <a:t>la Organización de las Naciones Unidas para la Agricultura y </a:t>
            </a:r>
            <a:br>
              <a:rPr lang="es-ES"/>
            </a:br>
            <a:r>
              <a:rPr lang="es-ES"/>
              <a:t>la Alimentación </a:t>
            </a:r>
            <a:r>
              <a:rPr lang="fr-CA"/>
              <a:t>(FAO).</a:t>
            </a:r>
          </a:p>
        </p:txBody>
      </p:sp>
    </p:spTree>
    <p:extLst>
      <p:ext uri="{BB962C8B-B14F-4D97-AF65-F5344CB8AC3E}">
        <p14:creationId xmlns:p14="http://schemas.microsoft.com/office/powerpoint/2010/main" val="941753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28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157911" cy="4211637"/>
          </a:xfrm>
        </p:spPr>
        <p:txBody>
          <a:bodyPr>
            <a:normAutofit/>
          </a:bodyPr>
          <a:lstStyle/>
          <a:p>
            <a:r>
              <a:rPr lang="es-ES"/>
              <a:t>Continuar nuestras actividades de cooperación climática internacional con países y regiones en desarrollo, incluidos los más vulnerables a las consecuencias del cambio climático</a:t>
            </a:r>
            <a:r>
              <a:rPr lang="fr-CA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C3D44A-FF9D-8946-BD67-D0947A530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000" y="1446267"/>
            <a:ext cx="3510000" cy="42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03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9FE147-F7D5-A24D-9A81-41080E92A28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58813" y="236048"/>
            <a:ext cx="6412548" cy="1016072"/>
          </a:xfrm>
        </p:spPr>
        <p:txBody>
          <a:bodyPr/>
          <a:lstStyle/>
          <a:p>
            <a:r>
              <a:rPr lang="fr-FR"/>
              <a:t>Gracias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594B3D-CA72-4876-D225-63966717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4961940-53BD-0926-C0E0-3AD0C14836F6}"/>
              </a:ext>
            </a:extLst>
          </p:cNvPr>
          <p:cNvSpPr txBox="1">
            <a:spLocks/>
          </p:cNvSpPr>
          <p:nvPr/>
        </p:nvSpPr>
        <p:spPr>
          <a:xfrm>
            <a:off x="658812" y="3170119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0" i="0" u="none" strike="noStrike" kern="1200" baseline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Québec.ca/international</a:t>
            </a:r>
            <a:endParaRPr lang="en-US" sz="200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79EDE733-17EB-7B1E-F381-63A24A3FA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3" y="3551514"/>
            <a:ext cx="403900" cy="4039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B23872F-25E3-B5E1-D4BA-3DB276100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9978" y="3551864"/>
            <a:ext cx="403200" cy="4032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A1E1C036-C5AD-53FC-D1B7-A448114D1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3443" y="3551864"/>
            <a:ext cx="403200" cy="4032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6DF57FC1-5676-4B38-67B8-862F77BCB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6908" y="3551864"/>
            <a:ext cx="403200" cy="4032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242F840-7B81-A387-E2AB-9409BA647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9899" y="3551864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5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2D87D6E-5BF2-AB48-BEAE-AC722891F4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87"/>
            <a:ext cx="12192000" cy="6858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25F9697-DB86-0049-913C-0151EA3C2CD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7325" y="2453710"/>
            <a:ext cx="3939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err="1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electrizante</a:t>
            </a:r>
            <a:endParaRPr lang="fr-CA" sz="5000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DBCBC56-9B6F-5546-BFAD-45891EFC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>
                <a:solidFill>
                  <a:schemeClr val="bg1"/>
                </a:solidFill>
              </a:rPr>
              <a:t>QUÉBEC</a:t>
            </a:r>
            <a:endParaRPr lang="fr-FR" sz="600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DDFFAD-4374-6748-B4D8-547707196352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7676641-E93E-BF4A-8449-7861ED7ABF43}" type="slidenum">
              <a:rPr lang="fr-CA" smtClean="0"/>
              <a:pPr/>
              <a:t>3</a:t>
            </a:fld>
            <a:endParaRPr lang="fr-CA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FE05725-4661-EE42-8618-57DAE1816C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92E4EC-2C9F-184B-B7AF-4815422DACF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1325" y="2168148"/>
            <a:ext cx="342488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000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renovable</a:t>
            </a:r>
            <a:endParaRPr lang="fr-CA" sz="300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4C25AC-7AF7-AF42-AAF5-0CC375BD37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0874" y="3049803"/>
            <a:ext cx="264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eligible</a:t>
            </a:r>
            <a:endParaRPr lang="fr-CA" sz="300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AE1A34-15B4-A443-8145-2B7CE6B27E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60493" y="3756632"/>
            <a:ext cx="2821888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5000" err="1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</a:t>
            </a:r>
            <a:endParaRPr lang="fr-CA" sz="5000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962B17-8A82-8546-BAE1-BAD5A52999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924" y="3342334"/>
            <a:ext cx="3593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err="1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naturalmente</a:t>
            </a:r>
            <a:endParaRPr lang="fr-CA" sz="4000">
              <a:solidFill>
                <a:schemeClr val="accent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B852D6-DC07-D743-8889-CE13C549A47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21884" y="1753725"/>
            <a:ext cx="351914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4000" err="1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esencial</a:t>
            </a:r>
            <a:endParaRPr lang="fr-CA" sz="4000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5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4FE668-B1EC-2F43-AB04-1806199742A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Incontournable 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0788650" y="692150"/>
            <a:ext cx="1403350" cy="504825"/>
          </a:xfrm>
        </p:spPr>
        <p:txBody>
          <a:bodyPr/>
          <a:lstStyle/>
          <a:p>
            <a:fld id="{D7676641-E93E-BF4A-8449-7861ED7ABF43}" type="slidenum">
              <a:rPr lang="fr-CA" smtClean="0"/>
              <a:pPr/>
              <a:t>4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0F8D47-4F33-8449-9505-95B79EB6E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95224-9BF2-9A4A-8CC7-CCF67C0E8EAB}"/>
              </a:ext>
            </a:extLst>
          </p:cNvPr>
          <p:cNvSpPr txBox="1"/>
          <p:nvPr/>
        </p:nvSpPr>
        <p:spPr>
          <a:xfrm>
            <a:off x="8693834" y="4891385"/>
            <a:ext cx="30187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Vista </a:t>
            </a:r>
            <a:r>
              <a:rPr lang="fr-CA" sz="9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9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fr-CA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Montréal</a:t>
            </a:r>
          </a:p>
          <a:p>
            <a:pPr algn="r"/>
            <a:r>
              <a:rPr lang="fr-CA" sz="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Montréal / Eva Blue</a:t>
            </a:r>
          </a:p>
        </p:txBody>
      </p:sp>
    </p:spTree>
    <p:extLst>
      <p:ext uri="{BB962C8B-B14F-4D97-AF65-F5344CB8AC3E}">
        <p14:creationId xmlns:p14="http://schemas.microsoft.com/office/powerpoint/2010/main" val="259425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9" y="188914"/>
            <a:ext cx="10226700" cy="1008062"/>
          </a:xfrm>
        </p:spPr>
        <p:txBody>
          <a:bodyPr/>
          <a:lstStyle/>
          <a:p>
            <a:r>
              <a:rPr lang="fr-CA"/>
              <a:t>QUEREMOS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10883899" y="188914"/>
            <a:ext cx="828675" cy="504825"/>
          </a:xfrm>
        </p:spPr>
        <p:txBody>
          <a:bodyPr/>
          <a:lstStyle/>
          <a:p>
            <a:fld id="{D6F84A91-C4E5-461B-B44C-88336EC44C9C}" type="slidenum">
              <a:rPr lang="fr-CA" smtClean="0"/>
              <a:pPr/>
              <a:t>5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990684" cy="4211637"/>
          </a:xfrm>
        </p:spPr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s-ES"/>
              <a:t>Continuar con la aplicación </a:t>
            </a:r>
            <a:br>
              <a:rPr lang="es-ES"/>
            </a:br>
            <a:r>
              <a:rPr lang="es-ES"/>
              <a:t>del Acuerdo de París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Establecer alianzas estratégicas con nuestros socios internacionales para crear una economía mundial fuerte, innovadora y sostenible</a:t>
            </a:r>
            <a:r>
              <a:rPr lang="fr-CA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A1CAED-601B-3842-A276-72BBDCBB8E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r="20188"/>
          <a:stretch/>
        </p:blipFill>
        <p:spPr>
          <a:xfrm>
            <a:off x="8682000" y="1451461"/>
            <a:ext cx="3510000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5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SOMOS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6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pPr>
              <a:spcAft>
                <a:spcPts val="1600"/>
              </a:spcAft>
            </a:pPr>
            <a:r>
              <a:rPr lang="es-ES"/>
              <a:t>Un socio preferente para </a:t>
            </a:r>
            <a:r>
              <a:rPr lang="es-ES" err="1"/>
              <a:t>descarbonizar</a:t>
            </a:r>
            <a:r>
              <a:rPr lang="es-ES"/>
              <a:t> la economía mundial </a:t>
            </a:r>
            <a:br>
              <a:rPr lang="es-ES"/>
            </a:br>
            <a:r>
              <a:rPr lang="es-ES"/>
              <a:t>y proteger el medio ambiente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Uno de los lugares de América del Norte con menos emisiones </a:t>
            </a:r>
            <a:br>
              <a:rPr lang="es-ES"/>
            </a:br>
            <a:r>
              <a:rPr lang="es-ES"/>
              <a:t>de gases de efecto invernadero (GEI) per cápita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Un precursor norteamericano en materia de fijación de precios </a:t>
            </a:r>
            <a:br>
              <a:rPr lang="es-ES"/>
            </a:br>
            <a:r>
              <a:rPr lang="es-ES"/>
              <a:t>del carbono con un mercado de carbono exitoso</a:t>
            </a:r>
            <a:r>
              <a:rPr lang="fr-CA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2461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fr-CA"/>
              <a:t>SOMOS </a:t>
            </a:r>
            <a:r>
              <a:rPr lang="fr-CA" sz="1800" b="0"/>
              <a:t>(</a:t>
            </a:r>
            <a:r>
              <a:rPr lang="es-ES" sz="1800" b="0"/>
              <a:t>continuación</a:t>
            </a:r>
            <a:r>
              <a:rPr lang="fr-CA" sz="1800" b="0"/>
              <a:t>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7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pPr>
              <a:spcAft>
                <a:spcPts val="1600"/>
              </a:spcAft>
            </a:pPr>
            <a:r>
              <a:rPr lang="es-ES"/>
              <a:t>Reconocidos por nuestra experiencia y medidas innovadoras </a:t>
            </a:r>
            <a:br>
              <a:rPr lang="es-ES"/>
            </a:br>
            <a:r>
              <a:rPr lang="es-ES"/>
              <a:t>en los ámbitos de las energías renovables, el transporte eléctrico, la eficiencia energética y la financiación verde</a:t>
            </a:r>
            <a:r>
              <a:rPr lang="fr-CA"/>
              <a:t>;</a:t>
            </a:r>
          </a:p>
          <a:p>
            <a:pPr>
              <a:spcAft>
                <a:spcPts val="1600"/>
              </a:spcAft>
            </a:pPr>
            <a:r>
              <a:rPr lang="es-ES"/>
              <a:t>Un gobierno comprometido a apoyar los esfuerzos de sus empresas, organizaciones y ciudadanos en la lucha contra </a:t>
            </a:r>
            <a:br>
              <a:rPr lang="es-ES"/>
            </a:br>
            <a:r>
              <a:rPr lang="es-ES"/>
              <a:t>el cambio climático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41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2EF175-BDF2-FE43-8CC5-6491DA9BBB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0" hangingPunct="0"/>
            <a:r>
              <a:rPr lang="es-ES"/>
              <a:t>NUESTRAS AMBICIONES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50BC94-A762-B04F-A057-9303D1BDC34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pPr/>
              <a:t>8</a:t>
            </a:fld>
            <a:endParaRPr lang="fr-C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87BC40-C599-7349-A796-713C4EA0EEF6}"/>
              </a:ext>
            </a:extLst>
          </p:cNvPr>
          <p:cNvSpPr>
            <a:spLocks noGrp="1"/>
          </p:cNvSpPr>
          <p:nvPr>
            <p:ph idx="12"/>
            <p:custDataLst>
              <p:tags r:id="rId3"/>
            </p:custDataLst>
          </p:nvPr>
        </p:nvSpPr>
        <p:spPr>
          <a:xfrm>
            <a:off x="658814" y="1449388"/>
            <a:ext cx="6408736" cy="4211637"/>
          </a:xfrm>
        </p:spPr>
        <p:txBody>
          <a:bodyPr>
            <a:normAutofit/>
          </a:bodyPr>
          <a:lstStyle/>
          <a:p>
            <a:pPr lvl="0" eaLnBrk="0" hangingPunct="0"/>
            <a:r>
              <a:rPr lang="es-ES"/>
              <a:t>Reducir nuestras emisiones de GEI</a:t>
            </a:r>
            <a:r>
              <a:rPr lang="fr-CA"/>
              <a:t> </a:t>
            </a:r>
            <a:r>
              <a:rPr lang="es-ES" b="1"/>
              <a:t>en un 37,5% </a:t>
            </a:r>
            <a:r>
              <a:rPr lang="es-ES"/>
              <a:t>con respecto a los niveles de 1990</a:t>
            </a:r>
            <a:r>
              <a:rPr lang="fr-CA"/>
              <a:t>; </a:t>
            </a:r>
          </a:p>
          <a:p>
            <a:pPr lvl="0" eaLnBrk="0" hangingPunct="0"/>
            <a:r>
              <a:rPr lang="es-ES"/>
              <a:t>Alcanzar la </a:t>
            </a:r>
            <a:r>
              <a:rPr lang="es-ES" b="1"/>
              <a:t>neutralidad climática</a:t>
            </a:r>
            <a:r>
              <a:rPr lang="fr-CA" b="1"/>
              <a:t> </a:t>
            </a:r>
            <a:r>
              <a:rPr lang="es-ES"/>
              <a:t>para </a:t>
            </a:r>
            <a:r>
              <a:rPr lang="fr-CA"/>
              <a:t>2050.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89A3AC-A32C-AD4F-9233-D4AD7C987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14"/>
          <a:stretch/>
        </p:blipFill>
        <p:spPr>
          <a:xfrm>
            <a:off x="8682000" y="1444205"/>
            <a:ext cx="3510000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4FE668-B1EC-2F43-AB04-1806199742A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0C5920-5373-2642-AC35-39C3E474DE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Renouvelable Québec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489068-BD57-C14C-A87C-242708CBCC9B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0788650" y="692150"/>
            <a:ext cx="1403350" cy="504825"/>
          </a:xfrm>
        </p:spPr>
        <p:txBody>
          <a:bodyPr/>
          <a:lstStyle/>
          <a:p>
            <a:fld id="{D7676641-E93E-BF4A-8449-7861ED7ABF43}" type="slidenum">
              <a:rPr lang="fr-CA" smtClean="0"/>
              <a:pPr/>
              <a:t>9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7F93D9-04C9-474E-99A0-77801CB6D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64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Personnalisé 4">
      <a:dk1>
        <a:srgbClr val="003CA5"/>
      </a:dk1>
      <a:lt1>
        <a:srgbClr val="FFFFFF"/>
      </a:lt1>
      <a:dk2>
        <a:srgbClr val="1950AE"/>
      </a:dk2>
      <a:lt2>
        <a:srgbClr val="658ACC"/>
      </a:lt2>
      <a:accent1>
        <a:srgbClr val="3364B7"/>
      </a:accent1>
      <a:accent2>
        <a:srgbClr val="4D77C0"/>
      </a:accent2>
      <a:accent3>
        <a:srgbClr val="809ED2"/>
      </a:accent3>
      <a:accent4>
        <a:srgbClr val="99B1DB"/>
      </a:accent4>
      <a:accent5>
        <a:srgbClr val="B3C5E3"/>
      </a:accent5>
      <a:accent6>
        <a:srgbClr val="CCD8ED"/>
      </a:accent6>
      <a:hlink>
        <a:srgbClr val="1950AE"/>
      </a:hlink>
      <a:folHlink>
        <a:srgbClr val="00000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EE3B8AF13D5458A6D92007F439BCC" ma:contentTypeVersion="21" ma:contentTypeDescription="Crée un document." ma:contentTypeScope="" ma:versionID="826f82fb59ca30f2298251e56f64d486">
  <xsd:schema xmlns:xsd="http://www.w3.org/2001/XMLSchema" xmlns:xs="http://www.w3.org/2001/XMLSchema" xmlns:p="http://schemas.microsoft.com/office/2006/metadata/properties" xmlns:ns2="5fd8b1be-39ff-4419-879f-102b5d8fd5a7" xmlns:ns3="5f816651-9aec-4751-b6ff-30f5cc410a2c" xmlns:ns4="044c2427-262d-4474-86a8-451393671755" targetNamespace="http://schemas.microsoft.com/office/2006/metadata/properties" ma:root="true" ma:fieldsID="522f99edc3822859ff85c2ca4b85d05b" ns2:_="" ns3:_="" ns4:_="">
    <xsd:import namespace="5fd8b1be-39ff-4419-879f-102b5d8fd5a7"/>
    <xsd:import namespace="5f816651-9aec-4751-b6ff-30f5cc410a2c"/>
    <xsd:import namespace="044c2427-262d-4474-86a8-451393671755"/>
    <xsd:element name="properties">
      <xsd:complexType>
        <xsd:sequence>
          <xsd:element name="documentManagement">
            <xsd:complexType>
              <xsd:all>
                <xsd:element ref="ns2:type" minOccurs="0"/>
                <xsd:element ref="ns2:Categori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" minOccurs="0"/>
                <xsd:element ref="ns3:SharedWithUsers" minOccurs="0"/>
                <xsd:element ref="ns3:SharedWithDetails" minOccurs="0"/>
                <xsd:element ref="ns2:MediaLengthInSeconds" minOccurs="0"/>
                <xsd:element ref="ns2:Moi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8b1be-39ff-4419-879f-102b5d8fd5a7" elementFormDefault="qualified">
    <xsd:import namespace="http://schemas.microsoft.com/office/2006/documentManagement/types"/>
    <xsd:import namespace="http://schemas.microsoft.com/office/infopath/2007/PartnerControls"/>
    <xsd:element name="type" ma:index="8" nillable="true" ma:displayName="Type document" ma:format="Dropdown" ma:internalName="type">
      <xsd:simpleType>
        <xsd:restriction base="dms:Choice">
          <xsd:enumeration value="Notes de la sous-ministre"/>
          <xsd:enumeration value="Modèle"/>
          <xsd:enumeration value="Guide de gestion"/>
          <xsd:enumeration value="Outil RH"/>
          <xsd:enumeration value="Vidéo"/>
          <xsd:enumeration value="Image"/>
        </xsd:restriction>
      </xsd:simpleType>
    </xsd:element>
    <xsd:element name="Categorie" ma:index="9" nillable="true" ma:displayName="Categorie" ma:list="{4beeb3ba-64e1-4afc-a7d2-93f0f213f0af}" ma:internalName="Categori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ois" ma:index="23" nillable="true" ma:displayName="Mois" ma:format="Dropdown" ma:internalName="Moi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6651-9aec-4751-b6ff-30f5cc410a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2427-262d-4474-86a8-45139367175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532c946b-5001-460f-91c4-07021c79da1f}" ma:internalName="TaxCatchAll" ma:showField="CatchAllData" ma:web="5f816651-9aec-4751-b6ff-30f5cc410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 xmlns="5fd8b1be-39ff-4419-879f-102b5d8fd5a7" xsi:nil="true"/>
    <Categorie xmlns="5fd8b1be-39ff-4419-879f-102b5d8fd5a7" xsi:nil="true"/>
    <Date xmlns="5fd8b1be-39ff-4419-879f-102b5d8fd5a7" xsi:nil="true"/>
    <Mois xmlns="5fd8b1be-39ff-4419-879f-102b5d8fd5a7" xsi:nil="true"/>
    <lcf76f155ced4ddcb4097134ff3c332f xmlns="5fd8b1be-39ff-4419-879f-102b5d8fd5a7">
      <Terms xmlns="http://schemas.microsoft.com/office/infopath/2007/PartnerControls"/>
    </lcf76f155ced4ddcb4097134ff3c332f>
    <TaxCatchAll xmlns="044c2427-262d-4474-86a8-451393671755" xsi:nil="true"/>
  </documentManagement>
</p:properties>
</file>

<file path=customXml/itemProps1.xml><?xml version="1.0" encoding="utf-8"?>
<ds:datastoreItem xmlns:ds="http://schemas.openxmlformats.org/officeDocument/2006/customXml" ds:itemID="{A86A9793-0CD4-471B-AF55-B263F8C9B094}"/>
</file>

<file path=customXml/itemProps2.xml><?xml version="1.0" encoding="utf-8"?>
<ds:datastoreItem xmlns:ds="http://schemas.openxmlformats.org/officeDocument/2006/customXml" ds:itemID="{23F29BEA-B2C7-4F06-ACBE-4B46AA28F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694F0-1390-4519-8A36-1FAB7678BA66}">
  <ds:schemaRefs>
    <ds:schemaRef ds:uri="044c2427-262d-4474-86a8-451393671755"/>
    <ds:schemaRef ds:uri="5f816651-9aec-4751-b6ff-30f5cc410a2c"/>
    <ds:schemaRef ds:uri="5fd8b1be-39ff-4419-879f-102b5d8fd5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Thème Office</vt:lpstr>
      <vt:lpstr>PowerPoint Presentation</vt:lpstr>
      <vt:lpstr>PowerPoint Presentation</vt:lpstr>
      <vt:lpstr>QUÉBEC</vt:lpstr>
      <vt:lpstr>Incontournable Québec</vt:lpstr>
      <vt:lpstr>QUEREMOS</vt:lpstr>
      <vt:lpstr>SOMOS</vt:lpstr>
      <vt:lpstr>SOMOS (continuación)</vt:lpstr>
      <vt:lpstr>NUESTRAS AMBICIONES</vt:lpstr>
      <vt:lpstr>Renouvelable Québec</vt:lpstr>
      <vt:lpstr>QUEREMOS</vt:lpstr>
      <vt:lpstr>SOMOS</vt:lpstr>
      <vt:lpstr>NUESTRAS AMBICIONES</vt:lpstr>
      <vt:lpstr>Électrisant Québec</vt:lpstr>
      <vt:lpstr>QUEREMOS</vt:lpstr>
      <vt:lpstr>SOMOS</vt:lpstr>
      <vt:lpstr>NUESTRAS AMBICIONES</vt:lpstr>
      <vt:lpstr>Exportable Québec</vt:lpstr>
      <vt:lpstr>QUEREMOS</vt:lpstr>
      <vt:lpstr>TENEMOS</vt:lpstr>
      <vt:lpstr>NUESTRAS AMBICIONES</vt:lpstr>
      <vt:lpstr>Naturellement Québec</vt:lpstr>
      <vt:lpstr>SOMOS</vt:lpstr>
      <vt:lpstr>SOMOS (continuación)</vt:lpstr>
      <vt:lpstr>NUESTRAS AMBICIONES</vt:lpstr>
      <vt:lpstr>Collectif  Québec</vt:lpstr>
      <vt:lpstr>QUEREMOS</vt:lpstr>
      <vt:lpstr>SOMOS</vt:lpstr>
      <vt:lpstr>NUESTRAS AMBICIONES</vt:lpstr>
      <vt:lpstr>Gracias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revision>1</cp:revision>
  <dcterms:created xsi:type="dcterms:W3CDTF">2019-04-02T14:08:11Z</dcterms:created>
  <dcterms:modified xsi:type="dcterms:W3CDTF">2025-12-03T19:29:12Z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0x010100027EE3B8AF13D5458A6D92007F439BCC</vt:lpwstr>
  </property>
  <property fmtid="{D5CDD505-2E9C-101B-9397-08002B2CF9AE}" pid="3" name="MediaServiceImageTags">
    <vt:lpwstr/>
  </property>
</Properties>
</file>