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  <p:sldMasterId id="2147483689" r:id="rId5"/>
  </p:sldMasterIdLst>
  <p:notesMasterIdLst>
    <p:notesMasterId r:id="rId58"/>
  </p:notesMasterIdLst>
  <p:handoutMasterIdLst>
    <p:handoutMasterId r:id="rId59"/>
  </p:handoutMasterIdLst>
  <p:sldIdLst>
    <p:sldId id="256" r:id="rId6"/>
    <p:sldId id="415" r:id="rId7"/>
    <p:sldId id="258" r:id="rId8"/>
    <p:sldId id="398" r:id="rId9"/>
    <p:sldId id="414" r:id="rId10"/>
    <p:sldId id="348" r:id="rId11"/>
    <p:sldId id="416" r:id="rId12"/>
    <p:sldId id="347" r:id="rId13"/>
    <p:sldId id="372" r:id="rId14"/>
    <p:sldId id="346" r:id="rId15"/>
    <p:sldId id="374" r:id="rId16"/>
    <p:sldId id="349" r:id="rId17"/>
    <p:sldId id="417" r:id="rId18"/>
    <p:sldId id="350" r:id="rId19"/>
    <p:sldId id="297" r:id="rId20"/>
    <p:sldId id="418" r:id="rId21"/>
    <p:sldId id="351" r:id="rId22"/>
    <p:sldId id="419" r:id="rId23"/>
    <p:sldId id="352" r:id="rId24"/>
    <p:sldId id="379" r:id="rId25"/>
    <p:sldId id="353" r:id="rId26"/>
    <p:sldId id="420" r:id="rId27"/>
    <p:sldId id="354" r:id="rId28"/>
    <p:sldId id="421" r:id="rId29"/>
    <p:sldId id="422" r:id="rId30"/>
    <p:sldId id="355" r:id="rId31"/>
    <p:sldId id="423" r:id="rId32"/>
    <p:sldId id="399" r:id="rId33"/>
    <p:sldId id="356" r:id="rId34"/>
    <p:sldId id="424" r:id="rId35"/>
    <p:sldId id="385" r:id="rId36"/>
    <p:sldId id="357" r:id="rId37"/>
    <p:sldId id="425" r:id="rId38"/>
    <p:sldId id="402" r:id="rId39"/>
    <p:sldId id="358" r:id="rId40"/>
    <p:sldId id="426" r:id="rId41"/>
    <p:sldId id="432" r:id="rId42"/>
    <p:sldId id="359" r:id="rId43"/>
    <p:sldId id="427" r:id="rId44"/>
    <p:sldId id="409" r:id="rId45"/>
    <p:sldId id="360" r:id="rId46"/>
    <p:sldId id="428" r:id="rId47"/>
    <p:sldId id="404" r:id="rId48"/>
    <p:sldId id="429" r:id="rId49"/>
    <p:sldId id="411" r:id="rId50"/>
    <p:sldId id="405" r:id="rId51"/>
    <p:sldId id="393" r:id="rId52"/>
    <p:sldId id="430" r:id="rId53"/>
    <p:sldId id="361" r:id="rId54"/>
    <p:sldId id="431" r:id="rId55"/>
    <p:sldId id="407" r:id="rId56"/>
    <p:sldId id="261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752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hapelle, Annie" initials="LA" lastIdx="3" clrIdx="0">
    <p:extLst>
      <p:ext uri="{19B8F6BF-5375-455C-9EA6-DF929625EA0E}">
        <p15:presenceInfo xmlns:p15="http://schemas.microsoft.com/office/powerpoint/2012/main" userId="S-1-5-21-3249197318-2442165514-1788258217-38976" providerId="AD"/>
      </p:ext>
    </p:extLst>
  </p:cmAuthor>
  <p:cmAuthor id="2" name="Montambault, Sonia" initials="MS" lastIdx="40" clrIdx="1">
    <p:extLst>
      <p:ext uri="{19B8F6BF-5375-455C-9EA6-DF929625EA0E}">
        <p15:presenceInfo xmlns:p15="http://schemas.microsoft.com/office/powerpoint/2012/main" userId="S::sonia.montambault@mri.gouv.qc.ca::c3a86943-acf9-4cf1-ad20-1fa47f28e0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  <a:srgbClr val="CCD7EC"/>
    <a:srgbClr val="658ACC"/>
    <a:srgbClr val="5374B0"/>
    <a:srgbClr val="FFFFFF"/>
    <a:srgbClr val="000000"/>
    <a:srgbClr val="739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75C2B-1F38-4923-9A29-A8C9D92E09A5}" v="2" dt="2025-12-03T18:26:53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9" autoAdjust="0"/>
    <p:restoredTop sz="86395" autoAdjust="0"/>
  </p:normalViewPr>
  <p:slideViewPr>
    <p:cSldViewPr snapToGrid="0">
      <p:cViewPr>
        <p:scale>
          <a:sx n="400" d="100"/>
          <a:sy n="400" d="100"/>
        </p:scale>
        <p:origin x="-438" y="-7638"/>
      </p:cViewPr>
      <p:guideLst>
        <p:guide orient="horz" pos="2591"/>
        <p:guide pos="3840"/>
        <p:guide orient="horz" pos="1752"/>
        <p:guide orient="horz" pos="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3" d="100"/>
          <a:sy n="153" d="100"/>
        </p:scale>
        <p:origin x="25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ambault, Sonia" userId="c3a86943-acf9-4cf1-ad20-1fa47f28e00a" providerId="ADAL" clId="{19DEE105-82EF-4D8C-902E-83D0500DDA12}"/>
    <pc:docChg chg="undo custSel modSld modMainMaster">
      <pc:chgData name="Montambault, Sonia" userId="c3a86943-acf9-4cf1-ad20-1fa47f28e00a" providerId="ADAL" clId="{19DEE105-82EF-4D8C-902E-83D0500DDA12}" dt="2025-12-03T18:27:24.777" v="41" actId="408"/>
      <pc:docMkLst>
        <pc:docMk/>
      </pc:docMkLst>
      <pc:sldChg chg="addSp delSp modSp mod chgLayout">
        <pc:chgData name="Montambault, Sonia" userId="c3a86943-acf9-4cf1-ad20-1fa47f28e00a" providerId="ADAL" clId="{19DEE105-82EF-4D8C-902E-83D0500DDA12}" dt="2025-12-03T18:27:24.777" v="41" actId="408"/>
        <pc:sldMkLst>
          <pc:docMk/>
          <pc:sldMk cId="1485293472" sldId="261"/>
        </pc:sldMkLst>
        <pc:spChg chg="add del mod">
          <ac:chgData name="Montambault, Sonia" userId="c3a86943-acf9-4cf1-ad20-1fa47f28e00a" providerId="ADAL" clId="{19DEE105-82EF-4D8C-902E-83D0500DDA12}" dt="2025-12-03T18:26:27.069" v="10" actId="6264"/>
          <ac:spMkLst>
            <pc:docMk/>
            <pc:sldMk cId="1485293472" sldId="261"/>
            <ac:spMk id="2" creationId="{F3442A7A-FF27-065D-33B2-08D0E45DE86D}"/>
          </ac:spMkLst>
        </pc:spChg>
        <pc:spChg chg="add mod ord">
          <ac:chgData name="Montambault, Sonia" userId="c3a86943-acf9-4cf1-ad20-1fa47f28e00a" providerId="ADAL" clId="{19DEE105-82EF-4D8C-902E-83D0500DDA12}" dt="2025-12-03T18:26:27.069" v="10" actId="6264"/>
          <ac:spMkLst>
            <pc:docMk/>
            <pc:sldMk cId="1485293472" sldId="261"/>
            <ac:spMk id="3" creationId="{6CF97EB3-612A-868E-D881-0D8B333AA5DA}"/>
          </ac:spMkLst>
        </pc:spChg>
        <pc:spChg chg="mod ord">
          <ac:chgData name="Montambault, Sonia" userId="c3a86943-acf9-4cf1-ad20-1fa47f28e00a" providerId="ADAL" clId="{19DEE105-82EF-4D8C-902E-83D0500DDA12}" dt="2025-12-03T18:26:27.069" v="10" actId="6264"/>
          <ac:spMkLst>
            <pc:docMk/>
            <pc:sldMk cId="1485293472" sldId="261"/>
            <ac:spMk id="4" creationId="{789FE147-F7D5-A24D-9A81-41080E92A287}"/>
          </ac:spMkLst>
        </pc:spChg>
        <pc:spChg chg="mod topLvl">
          <ac:chgData name="Montambault, Sonia" userId="c3a86943-acf9-4cf1-ad20-1fa47f28e00a" providerId="ADAL" clId="{19DEE105-82EF-4D8C-902E-83D0500DDA12}" dt="2025-12-03T18:26:53.726" v="39" actId="165"/>
          <ac:spMkLst>
            <pc:docMk/>
            <pc:sldMk cId="1485293472" sldId="261"/>
            <ac:spMk id="6" creationId="{860436F2-73F4-3F46-40D3-1A4847568513}"/>
          </ac:spMkLst>
        </pc:spChg>
        <pc:grpChg chg="add del mod">
          <ac:chgData name="Montambault, Sonia" userId="c3a86943-acf9-4cf1-ad20-1fa47f28e00a" providerId="ADAL" clId="{19DEE105-82EF-4D8C-902E-83D0500DDA12}" dt="2025-12-03T18:26:53.726" v="39" actId="165"/>
          <ac:grpSpMkLst>
            <pc:docMk/>
            <pc:sldMk cId="1485293472" sldId="261"/>
            <ac:grpSpMk id="5" creationId="{2D1B3AEE-F84F-FA71-66FF-16E318725236}"/>
          </ac:grpSpMkLst>
        </pc:grpChg>
        <pc:picChg chg="mod topLvl">
          <ac:chgData name="Montambault, Sonia" userId="c3a86943-acf9-4cf1-ad20-1fa47f28e00a" providerId="ADAL" clId="{19DEE105-82EF-4D8C-902E-83D0500DDA12}" dt="2025-12-03T18:27:13.529" v="40" actId="12789"/>
          <ac:picMkLst>
            <pc:docMk/>
            <pc:sldMk cId="1485293472" sldId="261"/>
            <ac:picMk id="7" creationId="{6D96122F-C3FE-4AF0-B224-F9502A52FE7E}"/>
          </ac:picMkLst>
        </pc:picChg>
        <pc:picChg chg="mod topLvl">
          <ac:chgData name="Montambault, Sonia" userId="c3a86943-acf9-4cf1-ad20-1fa47f28e00a" providerId="ADAL" clId="{19DEE105-82EF-4D8C-902E-83D0500DDA12}" dt="2025-12-03T18:27:24.777" v="41" actId="408"/>
          <ac:picMkLst>
            <pc:docMk/>
            <pc:sldMk cId="1485293472" sldId="261"/>
            <ac:picMk id="8" creationId="{25C53980-E052-03CB-F4DE-DF03AD6BBA38}"/>
          </ac:picMkLst>
        </pc:picChg>
        <pc:picChg chg="mod topLvl">
          <ac:chgData name="Montambault, Sonia" userId="c3a86943-acf9-4cf1-ad20-1fa47f28e00a" providerId="ADAL" clId="{19DEE105-82EF-4D8C-902E-83D0500DDA12}" dt="2025-12-03T18:27:24.777" v="41" actId="408"/>
          <ac:picMkLst>
            <pc:docMk/>
            <pc:sldMk cId="1485293472" sldId="261"/>
            <ac:picMk id="9" creationId="{0D8A4E72-BC63-9E03-BD29-BADF5ADE1F0A}"/>
          </ac:picMkLst>
        </pc:picChg>
        <pc:picChg chg="mod topLvl">
          <ac:chgData name="Montambault, Sonia" userId="c3a86943-acf9-4cf1-ad20-1fa47f28e00a" providerId="ADAL" clId="{19DEE105-82EF-4D8C-902E-83D0500DDA12}" dt="2025-12-03T18:27:24.777" v="41" actId="408"/>
          <ac:picMkLst>
            <pc:docMk/>
            <pc:sldMk cId="1485293472" sldId="261"/>
            <ac:picMk id="10" creationId="{BABC742B-ED99-4B80-460D-AAF71CE0B720}"/>
          </ac:picMkLst>
        </pc:picChg>
        <pc:picChg chg="mod topLvl">
          <ac:chgData name="Montambault, Sonia" userId="c3a86943-acf9-4cf1-ad20-1fa47f28e00a" providerId="ADAL" clId="{19DEE105-82EF-4D8C-902E-83D0500DDA12}" dt="2025-12-03T18:27:13.529" v="40" actId="12789"/>
          <ac:picMkLst>
            <pc:docMk/>
            <pc:sldMk cId="1485293472" sldId="261"/>
            <ac:picMk id="11" creationId="{BE58C921-430A-567F-75A4-B9A687811835}"/>
          </ac:picMkLst>
        </pc:picChg>
      </pc:sldChg>
      <pc:sldMasterChg chg="modSldLayout">
        <pc:chgData name="Montambault, Sonia" userId="c3a86943-acf9-4cf1-ad20-1fa47f28e00a" providerId="ADAL" clId="{19DEE105-82EF-4D8C-902E-83D0500DDA12}" dt="2025-12-03T18:26:19.435" v="9" actId="478"/>
        <pc:sldMasterMkLst>
          <pc:docMk/>
          <pc:sldMasterMk cId="2235510819" sldId="2147483670"/>
        </pc:sldMasterMkLst>
        <pc:sldLayoutChg chg="delSp modSp mod">
          <pc:chgData name="Montambault, Sonia" userId="c3a86943-acf9-4cf1-ad20-1fa47f28e00a" providerId="ADAL" clId="{19DEE105-82EF-4D8C-902E-83D0500DDA12}" dt="2025-12-03T18:26:19.435" v="9" actId="478"/>
          <pc:sldLayoutMkLst>
            <pc:docMk/>
            <pc:sldMasterMk cId="2235510819" sldId="2147483670"/>
            <pc:sldLayoutMk cId="2466675085" sldId="2147483685"/>
          </pc:sldLayoutMkLst>
          <pc:spChg chg="mod">
            <ac:chgData name="Montambault, Sonia" userId="c3a86943-acf9-4cf1-ad20-1fa47f28e00a" providerId="ADAL" clId="{19DEE105-82EF-4D8C-902E-83D0500DDA12}" dt="2025-12-03T18:26:04.057" v="2" actId="1076"/>
            <ac:spMkLst>
              <pc:docMk/>
              <pc:sldMasterMk cId="2235510819" sldId="2147483670"/>
              <pc:sldLayoutMk cId="2466675085" sldId="2147483685"/>
              <ac:spMk id="3" creationId="{00000000-0000-0000-0000-000000000000}"/>
            </ac:spMkLst>
          </pc:spChg>
          <pc:spChg chg="del mod">
            <ac:chgData name="Montambault, Sonia" userId="c3a86943-acf9-4cf1-ad20-1fa47f28e00a" providerId="ADAL" clId="{19DEE105-82EF-4D8C-902E-83D0500DDA12}" dt="2025-12-03T18:26:09.646" v="4" actId="478"/>
            <ac:spMkLst>
              <pc:docMk/>
              <pc:sldMasterMk cId="2235510819" sldId="2147483670"/>
              <pc:sldLayoutMk cId="2466675085" sldId="2147483685"/>
              <ac:spMk id="17" creationId="{0C6813C9-A04F-F348-B226-3A65CDD97E56}"/>
            </ac:spMkLst>
          </pc:spChg>
          <pc:picChg chg="del">
            <ac:chgData name="Montambault, Sonia" userId="c3a86943-acf9-4cf1-ad20-1fa47f28e00a" providerId="ADAL" clId="{19DEE105-82EF-4D8C-902E-83D0500DDA12}" dt="2025-12-03T18:26:10.418" v="5" actId="478"/>
            <ac:picMkLst>
              <pc:docMk/>
              <pc:sldMasterMk cId="2235510819" sldId="2147483670"/>
              <pc:sldLayoutMk cId="2466675085" sldId="2147483685"/>
              <ac:picMk id="4" creationId="{CF8453A3-CEF7-C2D6-7015-8C5F57BF67B2}"/>
            </ac:picMkLst>
          </pc:picChg>
          <pc:picChg chg="del">
            <ac:chgData name="Montambault, Sonia" userId="c3a86943-acf9-4cf1-ad20-1fa47f28e00a" providerId="ADAL" clId="{19DEE105-82EF-4D8C-902E-83D0500DDA12}" dt="2025-12-03T18:26:11.521" v="6" actId="478"/>
            <ac:picMkLst>
              <pc:docMk/>
              <pc:sldMasterMk cId="2235510819" sldId="2147483670"/>
              <pc:sldLayoutMk cId="2466675085" sldId="2147483685"/>
              <ac:picMk id="5" creationId="{829A4BD0-4673-24CE-F7F8-3AE9A4AB6F4C}"/>
            </ac:picMkLst>
          </pc:picChg>
          <pc:picChg chg="del">
            <ac:chgData name="Montambault, Sonia" userId="c3a86943-acf9-4cf1-ad20-1fa47f28e00a" providerId="ADAL" clId="{19DEE105-82EF-4D8C-902E-83D0500DDA12}" dt="2025-12-03T18:26:19.435" v="9" actId="478"/>
            <ac:picMkLst>
              <pc:docMk/>
              <pc:sldMasterMk cId="2235510819" sldId="2147483670"/>
              <pc:sldLayoutMk cId="2466675085" sldId="2147483685"/>
              <ac:picMk id="6" creationId="{25493DAF-5C19-3F83-342D-9B01C2EAD910}"/>
            </ac:picMkLst>
          </pc:picChg>
          <pc:picChg chg="del">
            <ac:chgData name="Montambault, Sonia" userId="c3a86943-acf9-4cf1-ad20-1fa47f28e00a" providerId="ADAL" clId="{19DEE105-82EF-4D8C-902E-83D0500DDA12}" dt="2025-12-03T18:26:15.271" v="7" actId="478"/>
            <ac:picMkLst>
              <pc:docMk/>
              <pc:sldMasterMk cId="2235510819" sldId="2147483670"/>
              <pc:sldLayoutMk cId="2466675085" sldId="2147483685"/>
              <ac:picMk id="7" creationId="{5C925FA6-B914-CF77-06AC-6EF2935B9550}"/>
            </ac:picMkLst>
          </pc:picChg>
          <pc:picChg chg="mod">
            <ac:chgData name="Montambault, Sonia" userId="c3a86943-acf9-4cf1-ad20-1fa47f28e00a" providerId="ADAL" clId="{19DEE105-82EF-4D8C-902E-83D0500DDA12}" dt="2025-12-03T18:25:59.731" v="1" actId="1076"/>
            <ac:picMkLst>
              <pc:docMk/>
              <pc:sldMasterMk cId="2235510819" sldId="2147483670"/>
              <pc:sldLayoutMk cId="2466675085" sldId="2147483685"/>
              <ac:picMk id="11" creationId="{C52C60A7-72B4-B74D-8D63-3F43C8A14DAB}"/>
            </ac:picMkLst>
          </pc:picChg>
          <pc:picChg chg="del">
            <ac:chgData name="Montambault, Sonia" userId="c3a86943-acf9-4cf1-ad20-1fa47f28e00a" providerId="ADAL" clId="{19DEE105-82EF-4D8C-902E-83D0500DDA12}" dt="2025-12-03T18:26:15.772" v="8" actId="478"/>
            <ac:picMkLst>
              <pc:docMk/>
              <pc:sldMasterMk cId="2235510819" sldId="2147483670"/>
              <pc:sldLayoutMk cId="2466675085" sldId="2147483685"/>
              <ac:picMk id="29" creationId="{91EC57CB-A62A-C240-A17D-5548DEF7369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>
              <a:latin typeface="Arial Regular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B780A-BB64-4DBB-83B9-C1A35A74A3DA}" type="datetimeFigureOut">
              <a:rPr lang="fr-CA" smtClean="0">
                <a:latin typeface="Arial Regular"/>
              </a:rPr>
              <a:t>2025-12-03</a:t>
            </a:fld>
            <a:endParaRPr lang="fr-CA" dirty="0">
              <a:latin typeface="Arial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>
              <a:latin typeface="Arial Regular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2B390-E9C0-4C85-9317-8D26DF085B41}" type="slidenum">
              <a:rPr lang="fr-CA" smtClean="0">
                <a:latin typeface="Arial Regular"/>
              </a:rPr>
              <a:t>‹N°›</a:t>
            </a:fld>
            <a:endParaRPr lang="fr-CA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909823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9755C8FF-D536-4BAC-9BD8-B2FD87DDFD48}" type="datetimeFigureOut">
              <a:rPr lang="fr-CA" smtClean="0"/>
              <a:pPr/>
              <a:t>2025-12-03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3A81E7-5AAA-4F8B-8083-1B1E8FA7E8E7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90338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637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48992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31116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2980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0640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57192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7300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351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47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43763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50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49211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52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298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7521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9237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04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8946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8779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18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7144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60433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81E7-5AAA-4F8B-8083-1B1E8FA7E8E7}" type="slidenum">
              <a:rPr lang="fr-CA" smtClean="0"/>
              <a:pPr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4977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AA3259-41A3-584D-BA9F-A84E2CE9C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4"/>
            <a:ext cx="12192000" cy="6858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900B883-E508-7F4E-BC9F-32DE417EF661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D9994-A471-4749-BE2F-0E8AFC5CCC9D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F086D4-EC1C-734C-916A-81F20E5AC237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DE16A-60BA-2D49-B14D-39C57244238B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5842BE-B763-0F4B-A6C1-244B08E86E7F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658813" y="713226"/>
            <a:ext cx="6412548" cy="1995049"/>
          </a:xfrm>
        </p:spPr>
        <p:txBody>
          <a:bodyPr anchor="t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Titre du diaporama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8813" y="2708275"/>
            <a:ext cx="6408738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F22ADA3C-CD32-9642-8729-601BCF529E29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658813" y="208401"/>
            <a:ext cx="6408738" cy="50482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  <a:endParaRPr lang="fr-CA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C7297E6-0EC0-D94F-81F8-30E12907F6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86" y="5673772"/>
            <a:ext cx="3256136" cy="975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03E74F-7031-A54B-B2E1-09B544903822}"/>
              </a:ext>
            </a:extLst>
          </p:cNvPr>
          <p:cNvSpPr txBox="1"/>
          <p:nvPr userDrawn="1"/>
        </p:nvSpPr>
        <p:spPr>
          <a:xfrm>
            <a:off x="8592981" y="5209287"/>
            <a:ext cx="349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Fleuve Saint-Laurent</a:t>
            </a:r>
            <a:endParaRPr lang="fr-CA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169744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3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B3D5AF-35E5-5F43-BF59-C6B47909D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7610-FA34-7F4B-8856-BE296B8E2362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3448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2C60A7-72B4-B74D-8D63-3F43C8A14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1"/>
            <a:ext cx="12192000" cy="687430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06F2404-E88A-DB49-A223-DB75F4FF63A9}"/>
              </a:ext>
            </a:extLst>
          </p:cNvPr>
          <p:cNvGrpSpPr/>
          <p:nvPr userDrawn="1"/>
        </p:nvGrpSpPr>
        <p:grpSpPr>
          <a:xfrm>
            <a:off x="0" y="0"/>
            <a:ext cx="12192000" cy="6869189"/>
            <a:chOff x="0" y="0"/>
            <a:chExt cx="12192000" cy="68691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FA735-A803-0F42-B533-A173071ECEA7}"/>
                </a:ext>
              </a:extLst>
            </p:cNvPr>
            <p:cNvSpPr/>
            <p:nvPr userDrawn="1"/>
          </p:nvSpPr>
          <p:spPr>
            <a:xfrm>
              <a:off x="8688388" y="5673772"/>
              <a:ext cx="3503612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31F0D8-38C7-914A-9450-F94AB22DE466}"/>
                </a:ext>
              </a:extLst>
            </p:cNvPr>
            <p:cNvSpPr/>
            <p:nvPr userDrawn="1"/>
          </p:nvSpPr>
          <p:spPr>
            <a:xfrm>
              <a:off x="0" y="5673772"/>
              <a:ext cx="7071360" cy="119541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3E0E25-27A9-3348-9258-5E2E426CF7B1}"/>
                </a:ext>
              </a:extLst>
            </p:cNvPr>
            <p:cNvSpPr/>
            <p:nvPr userDrawn="1"/>
          </p:nvSpPr>
          <p:spPr>
            <a:xfrm>
              <a:off x="8688388" y="0"/>
              <a:ext cx="3503612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E45D2C4-6A44-4546-9AEC-F7D7D81A9110}"/>
                </a:ext>
              </a:extLst>
            </p:cNvPr>
            <p:cNvSpPr/>
            <p:nvPr userDrawn="1"/>
          </p:nvSpPr>
          <p:spPr>
            <a:xfrm>
              <a:off x="0" y="0"/>
              <a:ext cx="7071360" cy="4116463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236048"/>
            <a:ext cx="6412548" cy="1016072"/>
          </a:xfrm>
        </p:spPr>
        <p:txBody>
          <a:bodyPr anchor="b">
            <a:normAutofit/>
          </a:bodyPr>
          <a:lstStyle>
            <a:lvl1pPr algn="l">
              <a:defRPr sz="6000" b="0" i="0">
                <a:solidFill>
                  <a:schemeClr val="bg1"/>
                </a:solidFill>
                <a:latin typeface="Arial Regular"/>
              </a:defRPr>
            </a:lvl1pPr>
          </a:lstStyle>
          <a:p>
            <a:r>
              <a:rPr lang="fr-FR" dirty="0"/>
              <a:t>Merci</a:t>
            </a:r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943A44-77B6-6F4E-A054-A0D6612AD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812" y="1289180"/>
            <a:ext cx="6408738" cy="185994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</a:t>
            </a:r>
            <a:br>
              <a:rPr lang="fr-FR" dirty="0"/>
            </a:br>
            <a:r>
              <a:rPr lang="fr-FR" dirty="0"/>
              <a:t>du diaporama</a:t>
            </a:r>
            <a:endParaRPr lang="en-US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4EC02FF-6817-EF4E-A398-95A364935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A3A68F-0DA8-1349-96B5-C7ED7B7F2583}"/>
              </a:ext>
            </a:extLst>
          </p:cNvPr>
          <p:cNvSpPr txBox="1"/>
          <p:nvPr userDrawn="1"/>
        </p:nvSpPr>
        <p:spPr>
          <a:xfrm>
            <a:off x="8693834" y="532993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Vieux-Québec</a:t>
            </a:r>
            <a:endParaRPr lang="fr-CA" sz="9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Francis Gagnon</a:t>
            </a:r>
          </a:p>
        </p:txBody>
      </p:sp>
    </p:spTree>
    <p:extLst>
      <p:ext uri="{BB962C8B-B14F-4D97-AF65-F5344CB8AC3E}">
        <p14:creationId xmlns:p14="http://schemas.microsoft.com/office/powerpoint/2010/main" val="246667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33C3F-CE5F-0A41-B7E0-41FEF738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3E18BE-EADB-7D40-A484-3B11DAE8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7CA98-D787-0F4D-B911-A2CE0D54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9FA440-1950-8D41-90E3-5D55BA9A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B230D-D798-A245-862A-30B2D5E8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9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AD82E8-393E-7041-A38C-4035A7910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5200" cy="56642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6A8AC-B177-0D42-AC48-697E3A322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851" y="1825625"/>
            <a:ext cx="6271925" cy="4351338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654D1B-4B48-544F-BCD2-1F8017605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650" y="0"/>
            <a:ext cx="12319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9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200B8-6C6F-E440-84CF-36810841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DA3C94-33AC-5F4D-B496-5DF15620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C4DA50-DB26-6D4E-BEB2-E4CA6B6E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FB21D-3C97-CA45-B853-140CD5D25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910395-75C3-8C45-B478-1301D47B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02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68C13-5309-8242-834D-810516C9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02C2A-3C6F-6C4E-B1AC-D6B4E32FF7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205A7F-C65C-3C4A-BA53-B97E12153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5D018E-378A-8E46-AA24-77E1832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69A04E-8692-4E4C-B6CF-F9117BCD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BA762B-3744-AE4A-B88D-8D2C8ECA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57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F1586-84FF-F64F-9FD9-8146D3F7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668891-51AF-BD44-B55F-47664C4C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2C0D39-F8E2-4F42-9A9B-D30F54190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1E1FC3-F1B4-EB44-B270-344EBB834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51E214-1B65-E748-937E-C0CA714BA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8F01F3-67E4-394F-A1CF-78A1D7C3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D97E28-2E0F-2B4E-AFE1-EB6CCD18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CF082C-3DB8-3347-8A7B-C2F5646B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73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E35D9-2F95-F644-B96D-0569E54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53E332-C3A5-BA48-B387-46FBC41D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630AB9-5127-BA42-BAD2-1AFB2719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347D87-5093-724C-85CB-C67956E3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860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A6F3DF-982C-584F-88E0-CCF42598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330621A-FB76-0547-B6BD-75E0D29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D1303E-4FE5-A741-90FA-866DDBE3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4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014CA5-4E35-D042-B756-E2812C92896F}"/>
              </a:ext>
            </a:extLst>
          </p:cNvPr>
          <p:cNvSpPr/>
          <p:nvPr userDrawn="1"/>
        </p:nvSpPr>
        <p:spPr>
          <a:xfrm>
            <a:off x="0" y="0"/>
            <a:ext cx="12192000" cy="566102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C1FB3F-B782-D34F-AF55-11DC9B0659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692150"/>
            <a:ext cx="11053762" cy="49688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Insérer une citation </a:t>
            </a:r>
            <a:br>
              <a:rPr lang="fr-FR" dirty="0"/>
            </a:br>
            <a:r>
              <a:rPr lang="fr-FR" dirty="0"/>
              <a:t>ou un fait marquant </a:t>
            </a:r>
            <a:br>
              <a:rPr lang="fr-FR" dirty="0"/>
            </a:br>
            <a:r>
              <a:rPr lang="fr-FR" dirty="0"/>
              <a:t>sur lequel on veut </a:t>
            </a:r>
            <a:br>
              <a:rPr lang="fr-FR" dirty="0"/>
            </a:br>
            <a:r>
              <a:rPr lang="fr-FR" dirty="0"/>
              <a:t>mettre l’accent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5749A-05C3-1744-81D7-7440A9BB172B}"/>
              </a:ext>
            </a:extLst>
          </p:cNvPr>
          <p:cNvSpPr/>
          <p:nvPr userDrawn="1"/>
        </p:nvSpPr>
        <p:spPr>
          <a:xfrm>
            <a:off x="7067550" y="5661025"/>
            <a:ext cx="1620838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29179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0CB2-5EA4-CB48-A9B6-1FFD68D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1FE3A-5C01-4045-B918-7D7FCD08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705943-7678-D049-B9E1-F7690797B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B048DD-DA11-E54F-B3C4-2086A1BB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0E3CBE-3E59-F24B-97AC-827CB3EC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8BBE86-6E09-F14A-842B-166FEEB8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46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6A612-6FE7-744E-BA1E-F27719CD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988510-8D9D-4047-8402-884381BFF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AC80D3-A801-CB46-9821-21C68A65D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EC22DD-0285-6148-8AE2-E878C2EF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1A1691-46B5-3E41-A1D3-DFFDA5BA33A1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887BF2-F38D-404E-85CE-A3F1EAD1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991DE5-8AFE-1D4D-BF70-232AE455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163C-59AD-CC45-9E48-06FF63D796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34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676641-E93E-BF4A-8449-7861ED7ABF43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67550" y="1449388"/>
            <a:ext cx="4645025" cy="4211637"/>
          </a:xfrm>
        </p:spPr>
        <p:txBody>
          <a:bodyPr wrap="square"/>
          <a:lstStyle>
            <a:lvl1pPr marL="0" indent="0">
              <a:buFont typeface="Arial" panose="020B0604020202020204" pitchFamily="34" charset="0"/>
              <a:buNone/>
              <a:tabLst/>
              <a:defRPr baseline="0"/>
            </a:lvl1pPr>
            <a:lvl2pPr marL="355600" indent="-355600">
              <a:buClr>
                <a:srgbClr val="000000"/>
              </a:buClr>
              <a:buFont typeface="+mj-lt"/>
              <a:buAutoNum type="arabicPeriod"/>
              <a:tabLst/>
              <a:defRPr/>
            </a:lvl2pPr>
            <a:lvl3pPr marL="660400" indent="-304800">
              <a:buClr>
                <a:srgbClr val="003DA5"/>
              </a:buClr>
              <a:buFont typeface="Arial" panose="020B0604020202020204" pitchFamily="34" charset="0"/>
              <a:buChar char="•"/>
              <a:tabLst/>
              <a:defRPr/>
            </a:lvl3pPr>
            <a:lvl4pPr marL="1371600" indent="0">
              <a:buNone/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E4FC4E-2B4A-A544-B27B-F22D3EF59E09}"/>
              </a:ext>
            </a:extLst>
          </p:cNvPr>
          <p:cNvSpPr txBox="1"/>
          <p:nvPr userDrawn="1"/>
        </p:nvSpPr>
        <p:spPr>
          <a:xfrm>
            <a:off x="658812" y="1355119"/>
            <a:ext cx="615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0" i="0" dirty="0">
                <a:solidFill>
                  <a:srgbClr val="003DA5"/>
                </a:solidFill>
                <a:latin typeface="Arial Regular"/>
              </a:rPr>
              <a:t>Table des</a:t>
            </a:r>
            <a:br>
              <a:rPr lang="fr-FR" sz="6000" b="0" i="0" dirty="0">
                <a:solidFill>
                  <a:srgbClr val="003DA5"/>
                </a:solidFill>
                <a:latin typeface="Arial Regular"/>
              </a:rPr>
            </a:br>
            <a:r>
              <a:rPr lang="fr-FR" sz="6000" b="0" i="0" dirty="0">
                <a:solidFill>
                  <a:srgbClr val="003DA5"/>
                </a:solidFill>
                <a:latin typeface="Arial Regular"/>
              </a:rPr>
              <a:t>matières</a:t>
            </a:r>
            <a:endParaRPr lang="fr-CA" sz="6000" b="0" i="0" dirty="0">
              <a:solidFill>
                <a:srgbClr val="003DA5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5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D8C3C8C-31A8-724E-9441-0085E6CE5F5B}"/>
              </a:ext>
            </a:extLst>
          </p:cNvPr>
          <p:cNvGrpSpPr/>
          <p:nvPr userDrawn="1"/>
        </p:nvGrpSpPr>
        <p:grpSpPr>
          <a:xfrm>
            <a:off x="0" y="0"/>
            <a:ext cx="12192000" cy="4108347"/>
            <a:chOff x="0" y="-3073"/>
            <a:chExt cx="12192000" cy="41083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AEC35B-AA27-2B4D-BD80-D0136AA936C9}"/>
                </a:ext>
              </a:extLst>
            </p:cNvPr>
            <p:cNvSpPr/>
            <p:nvPr userDrawn="1"/>
          </p:nvSpPr>
          <p:spPr>
            <a:xfrm>
              <a:off x="8688388" y="-3073"/>
              <a:ext cx="3503612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904621-30F8-B74E-9955-991CF9684BC7}"/>
                </a:ext>
              </a:extLst>
            </p:cNvPr>
            <p:cNvSpPr/>
            <p:nvPr userDrawn="1"/>
          </p:nvSpPr>
          <p:spPr>
            <a:xfrm>
              <a:off x="0" y="-3073"/>
              <a:ext cx="7071360" cy="4108347"/>
            </a:xfrm>
            <a:prstGeom prst="rect">
              <a:avLst/>
            </a:pr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0" i="0" dirty="0">
                <a:latin typeface="Arial Regular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8813" y="2708275"/>
            <a:ext cx="6412547" cy="1396999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Texte, texte, texte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00E96B1-5DB5-4346-9359-5FCE738EB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68767" y="921100"/>
            <a:ext cx="1739313" cy="2327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813" y="706368"/>
            <a:ext cx="6421086" cy="200190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9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449388"/>
            <a:ext cx="11053762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3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 Niv. et conten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8813" y="1457602"/>
            <a:ext cx="1105537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7198" y="1916114"/>
            <a:ext cx="11055377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341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199" y="188914"/>
            <a:ext cx="10226700" cy="1008062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58814" y="1916113"/>
            <a:ext cx="6157911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67550" y="1916113"/>
            <a:ext cx="4645026" cy="3744912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Liste niveau 2</a:t>
            </a:r>
          </a:p>
          <a:p>
            <a:pPr lvl="2"/>
            <a:r>
              <a:rPr lang="fr-FR" dirty="0"/>
              <a:t>Liste niveau 3</a:t>
            </a:r>
          </a:p>
          <a:p>
            <a:pPr lvl="3"/>
            <a:r>
              <a:rPr lang="fr-FR" dirty="0"/>
              <a:t>Liste niveau 4</a:t>
            </a:r>
          </a:p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4" y="1457602"/>
            <a:ext cx="6157912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E0B658-DF8B-ED40-BDC6-97192C968B8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067550" y="1457602"/>
            <a:ext cx="4645026" cy="45851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</p:spTree>
    <p:extLst>
      <p:ext uri="{BB962C8B-B14F-4D97-AF65-F5344CB8AC3E}">
        <p14:creationId xmlns:p14="http://schemas.microsoft.com/office/powerpoint/2010/main" val="27595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/légende et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84A91-C4E5-461B-B44C-88336EC44C9C}" type="slidenum">
              <a:rPr lang="fr-CA" smtClean="0"/>
              <a:t>‹N°›</a:t>
            </a:fld>
            <a:endParaRPr lang="fr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E6A98A-8801-E841-978E-6FFD99FABD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18025" y="1449388"/>
            <a:ext cx="7194551" cy="4211637"/>
          </a:xfrm>
        </p:spPr>
        <p:txBody>
          <a:bodyPr wrap="square"/>
          <a:lstStyle>
            <a:lvl1pPr marL="285750" indent="-285750">
              <a:buFont typeface="Arial" panose="020B0604020202020204" pitchFamily="34" charset="0"/>
              <a:buChar char="•"/>
              <a:tabLst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endParaRPr lang="fr-FR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18B95E-5381-D546-8F0D-E3218833D8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8812" y="188914"/>
            <a:ext cx="10225087" cy="10080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b="1">
                <a:solidFill>
                  <a:srgbClr val="5374B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niveau 2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164E51C-93AC-B74C-AF49-0B7A3CE8B3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13" y="1449388"/>
            <a:ext cx="3608387" cy="4211637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Texte - Légende</a:t>
            </a:r>
          </a:p>
        </p:txBody>
      </p:sp>
    </p:spTree>
    <p:extLst>
      <p:ext uri="{BB962C8B-B14F-4D97-AF65-F5344CB8AC3E}">
        <p14:creationId xmlns:p14="http://schemas.microsoft.com/office/powerpoint/2010/main" val="411133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 (Fond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81E0B9-DB73-774B-9CC7-81B94714D42C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E5478C-25A0-4E8A-813D-E33022531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40" y="188914"/>
            <a:ext cx="7071360" cy="1008062"/>
          </a:xfrm>
          <a:noFill/>
        </p:spPr>
        <p:txBody>
          <a:bodyPr anchor="b">
            <a:normAutofit/>
          </a:bodyPr>
          <a:lstStyle>
            <a:lvl1pPr algn="ctr">
              <a:defRPr sz="480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5DDC50-3943-45F1-9BA1-603014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5A970A3-E047-7A46-BF27-8DA4D51309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199" y="188914"/>
            <a:ext cx="10226700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814" y="1449388"/>
            <a:ext cx="11053762" cy="421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Texte Premier niveau</a:t>
            </a:r>
          </a:p>
          <a:p>
            <a:pPr lvl="1"/>
            <a:r>
              <a:rPr lang="fr-FR" dirty="0"/>
              <a:t>Texte Deuxième niveau</a:t>
            </a:r>
          </a:p>
          <a:p>
            <a:pPr lvl="2"/>
            <a:r>
              <a:rPr lang="fr-FR" dirty="0"/>
              <a:t>Texte Troisième niveau</a:t>
            </a:r>
          </a:p>
          <a:p>
            <a:pPr lvl="3"/>
            <a:r>
              <a:rPr lang="fr-FR" dirty="0"/>
              <a:t>Texte Quatrième niveau</a:t>
            </a:r>
          </a:p>
          <a:p>
            <a:pPr lvl="4"/>
            <a:r>
              <a:rPr lang="fr-FR" dirty="0"/>
              <a:t>Texte 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0883899" y="188914"/>
            <a:ext cx="828675" cy="504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rgbClr val="5374B0"/>
                </a:solidFill>
                <a:latin typeface="Arial Regular"/>
              </a:defRPr>
            </a:lvl1pPr>
          </a:lstStyle>
          <a:p>
            <a:fld id="{C99C7610-FA34-7F4B-8856-BE296B8E2362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FE86A-DA10-FD4F-B3B6-3062A444513E}"/>
              </a:ext>
            </a:extLst>
          </p:cNvPr>
          <p:cNvSpPr/>
          <p:nvPr userDrawn="1"/>
        </p:nvSpPr>
        <p:spPr>
          <a:xfrm>
            <a:off x="8688388" y="5661025"/>
            <a:ext cx="3503612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F908E-E37D-F34B-8D62-1A4941E2EB50}"/>
              </a:ext>
            </a:extLst>
          </p:cNvPr>
          <p:cNvSpPr/>
          <p:nvPr userDrawn="1"/>
        </p:nvSpPr>
        <p:spPr>
          <a:xfrm>
            <a:off x="0" y="5661025"/>
            <a:ext cx="7071360" cy="1196975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2E06DDC-EA78-AB44-A5F8-4B8315CBB3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7" r:id="rId2"/>
    <p:sldLayoutId id="2147483684" r:id="rId3"/>
    <p:sldLayoutId id="2147483673" r:id="rId4"/>
    <p:sldLayoutId id="2147483672" r:id="rId5"/>
    <p:sldLayoutId id="2147483680" r:id="rId6"/>
    <p:sldLayoutId id="2147483683" r:id="rId7"/>
    <p:sldLayoutId id="2147483686" r:id="rId8"/>
    <p:sldLayoutId id="2147483681" r:id="rId9"/>
    <p:sldLayoutId id="2147483715" r:id="rId10"/>
    <p:sldLayoutId id="2147483688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rgbClr val="003DA5"/>
          </a:solidFill>
          <a:latin typeface="Arial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800" b="0" i="0" kern="1200" baseline="0">
          <a:solidFill>
            <a:srgbClr val="003DA5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DA5"/>
        </a:buClr>
        <a:buFont typeface="Arial" panose="020B0604020202020204" pitchFamily="34" charset="0"/>
        <a:buChar char="•"/>
        <a:defRPr sz="2400" b="0" i="0" kern="1200">
          <a:solidFill>
            <a:srgbClr val="000000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4D75B5"/>
        </a:buClr>
        <a:buFont typeface="Arial" panose="020B0604020202020204" pitchFamily="34" charset="0"/>
        <a:buChar char="•"/>
        <a:defRPr sz="2000" b="0" i="0" kern="1200">
          <a:solidFill>
            <a:srgbClr val="000000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7390C1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0000"/>
        </a:buClr>
        <a:buFont typeface="Arial" panose="020B0604020202020204" pitchFamily="34" charset="0"/>
        <a:buChar char="•"/>
        <a:defRPr sz="1800" b="0" i="0" kern="1200">
          <a:solidFill>
            <a:srgbClr val="000000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  <p15:guide id="3" orient="horz" pos="3566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pos="415" userDrawn="1">
          <p15:clr>
            <a:srgbClr val="F26B43"/>
          </p15:clr>
        </p15:guide>
        <p15:guide id="6" orient="horz" pos="913" userDrawn="1">
          <p15:clr>
            <a:srgbClr val="F26B43"/>
          </p15:clr>
        </p15:guide>
        <p15:guide id="7" pos="4452" userDrawn="1">
          <p15:clr>
            <a:srgbClr val="F26B43"/>
          </p15:clr>
        </p15:guide>
        <p15:guide id="8" pos="5473" userDrawn="1">
          <p15:clr>
            <a:srgbClr val="F26B43"/>
          </p15:clr>
        </p15:guide>
        <p15:guide id="9" pos="6856" userDrawn="1">
          <p15:clr>
            <a:srgbClr val="F26B43"/>
          </p15:clr>
        </p15:guide>
        <p15:guide id="10" orient="horz" pos="1207" userDrawn="1">
          <p15:clr>
            <a:srgbClr val="F26B43"/>
          </p15:clr>
        </p15:guide>
        <p15:guide id="11" pos="4294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4" orient="horz" pos="1139" userDrawn="1">
          <p15:clr>
            <a:srgbClr val="F26B43"/>
          </p15:clr>
        </p15:guide>
        <p15:guide id="15" pos="35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AC2AAE-15B6-CD48-802E-CCD1BA466780}"/>
              </a:ext>
            </a:extLst>
          </p:cNvPr>
          <p:cNvSpPr/>
          <p:nvPr userDrawn="1"/>
        </p:nvSpPr>
        <p:spPr>
          <a:xfrm>
            <a:off x="5120640" y="1196699"/>
            <a:ext cx="7071360" cy="5661302"/>
          </a:xfrm>
          <a:prstGeom prst="rect">
            <a:avLst/>
          </a:pr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b="0" i="0" dirty="0">
              <a:latin typeface="Arial Regular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1580F9-185E-8248-8793-3E76FCF0B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1852" y="1825625"/>
            <a:ext cx="58919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94C701A8-D27A-D144-B232-62405C24141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1118" y="6007100"/>
            <a:ext cx="1692075" cy="50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7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emf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emf"/><Relationship Id="rId5" Type="http://schemas.openxmlformats.org/officeDocument/2006/relationships/image" Target="../media/image10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B635C6-2F76-B243-9B85-C3368B9B2C26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L’International des Feux Loto-Québec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Montréal / La Ronde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2D9812-ECCA-E447-8FF1-02D6D7248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5E02FC-4B7B-0342-9874-08275BE58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7198" y="434341"/>
            <a:ext cx="4346382" cy="944880"/>
          </a:xfrm>
        </p:spPr>
        <p:txBody>
          <a:bodyPr anchor="t">
            <a:noAutofit/>
          </a:bodyPr>
          <a:lstStyle/>
          <a:p>
            <a:r>
              <a:rPr lang="fr-FR" sz="2400" dirty="0" err="1"/>
              <a:t>Québec’s</a:t>
            </a:r>
            <a:r>
              <a:rPr lang="fr-FR" sz="2400" dirty="0"/>
              <a:t> </a:t>
            </a:r>
            <a:r>
              <a:rPr lang="fr-FR" sz="2400" dirty="0" err="1"/>
              <a:t>forests</a:t>
            </a:r>
            <a:r>
              <a:rPr lang="fr-FR" sz="2400" dirty="0"/>
              <a:t> </a:t>
            </a:r>
            <a:r>
              <a:rPr lang="fr-FR" sz="2400" dirty="0" err="1"/>
              <a:t>cover</a:t>
            </a:r>
            <a:r>
              <a:rPr lang="fr-FR" sz="2400" dirty="0"/>
              <a:t> </a:t>
            </a:r>
            <a:r>
              <a:rPr lang="fr-FR" sz="2400" dirty="0" err="1"/>
              <a:t>nearly</a:t>
            </a:r>
            <a:r>
              <a:rPr lang="fr-FR" sz="2400" dirty="0"/>
              <a:t> </a:t>
            </a:r>
            <a:r>
              <a:rPr lang="fr-FR" sz="3000" b="1" dirty="0"/>
              <a:t>761,000 km</a:t>
            </a:r>
            <a:r>
              <a:rPr lang="fr-FR" sz="3000" b="1" baseline="30000" dirty="0"/>
              <a:t>2 </a:t>
            </a:r>
            <a:r>
              <a:rPr lang="fr-FR" sz="2400" dirty="0"/>
              <a:t>=</a:t>
            </a:r>
            <a:endParaRPr lang="fr-FR" sz="2400" baseline="30000" dirty="0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FE96D6-C562-164B-B952-C7DC9290F8EA}"/>
              </a:ext>
            </a:extLst>
          </p:cNvPr>
          <p:cNvCxnSpPr>
            <a:cxnSpLocks/>
          </p:cNvCxnSpPr>
          <p:nvPr/>
        </p:nvCxnSpPr>
        <p:spPr>
          <a:xfrm>
            <a:off x="1699200" y="2817735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65A088D4-14F0-3140-A4FD-5A5373E8364A}"/>
              </a:ext>
            </a:extLst>
          </p:cNvPr>
          <p:cNvSpPr txBox="1">
            <a:spLocks/>
          </p:cNvSpPr>
          <p:nvPr/>
        </p:nvSpPr>
        <p:spPr>
          <a:xfrm>
            <a:off x="387295" y="4545330"/>
            <a:ext cx="5214731" cy="8305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2400" dirty="0"/>
              <a:t>Size of </a:t>
            </a:r>
            <a:r>
              <a:rPr lang="fr-FR" sz="2400" dirty="0" err="1"/>
              <a:t>Sweden</a:t>
            </a:r>
            <a:r>
              <a:rPr lang="fr-FR" sz="2400" dirty="0"/>
              <a:t> </a:t>
            </a:r>
          </a:p>
          <a:p>
            <a:pPr lvl="0"/>
            <a:r>
              <a:rPr lang="fr-FR" sz="2400" dirty="0"/>
              <a:t>and </a:t>
            </a:r>
            <a:r>
              <a:rPr lang="fr-FR" sz="2400" dirty="0" err="1"/>
              <a:t>Norway</a:t>
            </a:r>
            <a:r>
              <a:rPr lang="fr-FR" sz="2400" dirty="0"/>
              <a:t> </a:t>
            </a:r>
            <a:r>
              <a:rPr lang="fr-FR" sz="2400" dirty="0" err="1"/>
              <a:t>combined</a:t>
            </a:r>
            <a:r>
              <a:rPr lang="fr-FR" sz="2400" dirty="0"/>
              <a:t>!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7697BD89-B416-B347-B94C-FCB99EF0AFD4}"/>
              </a:ext>
            </a:extLst>
          </p:cNvPr>
          <p:cNvSpPr txBox="1">
            <a:spLocks/>
          </p:cNvSpPr>
          <p:nvPr/>
        </p:nvSpPr>
        <p:spPr>
          <a:xfrm>
            <a:off x="8336943" y="284244"/>
            <a:ext cx="3442915" cy="11664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300" dirty="0" err="1"/>
              <a:t>With</a:t>
            </a:r>
            <a:endParaRPr lang="fr-CA" sz="2300" dirty="0"/>
          </a:p>
          <a:p>
            <a:pPr algn="l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4,500 </a:t>
            </a:r>
            <a:r>
              <a:rPr lang="fr-CA" sz="2400" dirty="0" err="1"/>
              <a:t>rivers</a:t>
            </a:r>
            <a:endParaRPr lang="fr-CA" sz="2400" dirty="0"/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611756A1-7544-6844-BAD4-839459059FF3}"/>
              </a:ext>
            </a:extLst>
          </p:cNvPr>
          <p:cNvSpPr txBox="1">
            <a:spLocks/>
          </p:cNvSpPr>
          <p:nvPr/>
        </p:nvSpPr>
        <p:spPr>
          <a:xfrm>
            <a:off x="7839323" y="3450419"/>
            <a:ext cx="452793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/>
              <a:t>of the </a:t>
            </a:r>
            <a:r>
              <a:rPr lang="fr-FR" sz="2400" dirty="0" err="1"/>
              <a:t>world’s</a:t>
            </a:r>
            <a:r>
              <a:rPr lang="fr-FR" sz="2400" dirty="0"/>
              <a:t> </a:t>
            </a:r>
            <a:r>
              <a:rPr lang="fr-FR" sz="2400" dirty="0" err="1"/>
              <a:t>renewable</a:t>
            </a:r>
            <a:r>
              <a:rPr lang="fr-FR" sz="2400" dirty="0"/>
              <a:t> </a:t>
            </a:r>
            <a:r>
              <a:rPr lang="fr-FR" sz="2400" dirty="0" err="1"/>
              <a:t>freshwater</a:t>
            </a:r>
            <a:r>
              <a:rPr lang="fr-FR" sz="2400" dirty="0"/>
              <a:t> </a:t>
            </a:r>
            <a:r>
              <a:rPr lang="fr-FR" sz="2400" dirty="0" err="1"/>
              <a:t>reserves</a:t>
            </a:r>
            <a:endParaRPr lang="fr-CA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142A97-5D30-2A46-AA7F-A8904098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1" y="267970"/>
            <a:ext cx="973771" cy="1080000"/>
          </a:xfrm>
          <a:prstGeom prst="rect">
            <a:avLst/>
          </a:prstGeom>
        </p:spPr>
      </p:pic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063C7A2A-B1AF-3541-A81B-20E5FDC8624C}"/>
              </a:ext>
            </a:extLst>
          </p:cNvPr>
          <p:cNvSpPr txBox="1">
            <a:spLocks/>
          </p:cNvSpPr>
          <p:nvPr/>
        </p:nvSpPr>
        <p:spPr>
          <a:xfrm>
            <a:off x="1454843" y="1720549"/>
            <a:ext cx="1976562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100" dirty="0"/>
              <a:t>of </a:t>
            </a:r>
            <a:r>
              <a:rPr lang="fr-FR" sz="2100" dirty="0" err="1"/>
              <a:t>Canada’s</a:t>
            </a:r>
            <a:endParaRPr lang="fr-FR" sz="2100" dirty="0"/>
          </a:p>
          <a:p>
            <a:pPr algn="l"/>
            <a:r>
              <a:rPr lang="fr-FR" sz="2100" dirty="0" err="1"/>
              <a:t>forests</a:t>
            </a:r>
            <a:endParaRPr lang="fr-CA" sz="2100" dirty="0"/>
          </a:p>
        </p:txBody>
      </p:sp>
      <p:sp>
        <p:nvSpPr>
          <p:cNvPr id="33" name="Espace réservé du texte 1">
            <a:extLst>
              <a:ext uri="{FF2B5EF4-FFF2-40B4-BE49-F238E27FC236}">
                <a16:creationId xmlns:a16="http://schemas.microsoft.com/office/drawing/2014/main" id="{94832838-0E98-0747-8B5C-D86A9333C860}"/>
              </a:ext>
            </a:extLst>
          </p:cNvPr>
          <p:cNvSpPr txBox="1">
            <a:spLocks/>
          </p:cNvSpPr>
          <p:nvPr/>
        </p:nvSpPr>
        <p:spPr>
          <a:xfrm>
            <a:off x="4276800" y="1720549"/>
            <a:ext cx="1771200" cy="6705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100" dirty="0"/>
              <a:t>of the </a:t>
            </a:r>
            <a:r>
              <a:rPr lang="fr-FR" sz="2100" dirty="0" err="1"/>
              <a:t>world’s</a:t>
            </a:r>
            <a:endParaRPr lang="fr-FR" sz="2100" dirty="0"/>
          </a:p>
          <a:p>
            <a:pPr algn="l"/>
            <a:r>
              <a:rPr lang="fr-FR" sz="2100" dirty="0" err="1"/>
              <a:t>forests</a:t>
            </a:r>
            <a:endParaRPr lang="fr-CA" sz="2100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46BEFB1-B22E-2247-AE45-44E6F63A6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30" y="387130"/>
            <a:ext cx="1104900" cy="838200"/>
          </a:xfrm>
          <a:prstGeom prst="rect">
            <a:avLst/>
          </a:prstGeom>
        </p:spPr>
      </p:pic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DD79F220-70AD-C74D-83EE-2DBF870DBC4C}"/>
              </a:ext>
            </a:extLst>
          </p:cNvPr>
          <p:cNvSpPr txBox="1">
            <a:spLocks/>
          </p:cNvSpPr>
          <p:nvPr/>
        </p:nvSpPr>
        <p:spPr>
          <a:xfrm>
            <a:off x="8367423" y="1525640"/>
            <a:ext cx="3442915" cy="9906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5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algn="l"/>
            <a:r>
              <a:rPr lang="fr-FR" sz="3900" b="1" dirty="0">
                <a:latin typeface="Arial" panose="020B0604020202020204" pitchFamily="34" charset="0"/>
                <a:cs typeface="Arial" panose="020B0604020202020204" pitchFamily="34" charset="0"/>
              </a:rPr>
              <a:t>500,000 </a:t>
            </a:r>
            <a:r>
              <a:rPr lang="fr-CA" sz="2600" dirty="0" err="1"/>
              <a:t>lakes</a:t>
            </a:r>
            <a:endParaRPr lang="fr-CA" sz="2600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4EE0B83-AAFD-4849-8C12-2BF2C5C6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930" y="1465442"/>
            <a:ext cx="1104900" cy="914400"/>
          </a:xfrm>
          <a:prstGeom prst="rect">
            <a:avLst/>
          </a:prstGeom>
        </p:spPr>
      </p:pic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5C6DDD53-47BE-7C4E-BEB2-2D132EB5122E}"/>
              </a:ext>
            </a:extLst>
          </p:cNvPr>
          <p:cNvSpPr txBox="1">
            <a:spLocks/>
          </p:cNvSpPr>
          <p:nvPr/>
        </p:nvSpPr>
        <p:spPr>
          <a:xfrm>
            <a:off x="7862183" y="4523142"/>
            <a:ext cx="3293497" cy="9403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dirty="0" err="1"/>
              <a:t>largest</a:t>
            </a:r>
            <a:r>
              <a:rPr lang="fr-FR" sz="2400" dirty="0"/>
              <a:t> </a:t>
            </a:r>
            <a:r>
              <a:rPr lang="fr-FR" sz="2400" dirty="0" err="1"/>
              <a:t>freshwater</a:t>
            </a:r>
            <a:r>
              <a:rPr lang="fr-FR" sz="2400" dirty="0"/>
              <a:t> </a:t>
            </a:r>
            <a:r>
              <a:rPr lang="fr-FR" sz="2400" dirty="0" err="1"/>
              <a:t>reserve</a:t>
            </a:r>
            <a:r>
              <a:rPr lang="fr-FR" sz="2400" dirty="0"/>
              <a:t> in the world</a:t>
            </a:r>
            <a:endParaRPr lang="fr-CA" sz="2400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4628FDA6-8AEB-9C46-9C1F-5F2245BFCBDE}"/>
              </a:ext>
            </a:extLst>
          </p:cNvPr>
          <p:cNvGrpSpPr/>
          <p:nvPr/>
        </p:nvGrpSpPr>
        <p:grpSpPr>
          <a:xfrm>
            <a:off x="6791409" y="4466347"/>
            <a:ext cx="942892" cy="900000"/>
            <a:chOff x="2455629" y="3422407"/>
            <a:chExt cx="942892" cy="900000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6E3DC19-0410-1243-9976-027D836EA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075" y="342240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5E069FC-D09C-694E-83C7-EE26CC9D1B30}"/>
                </a:ext>
              </a:extLst>
            </p:cNvPr>
            <p:cNvSpPr txBox="1"/>
            <p:nvPr/>
          </p:nvSpPr>
          <p:spPr>
            <a:xfrm>
              <a:off x="2455629" y="3538740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endPara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F240402-8042-9844-B272-6B7F923586F0}"/>
              </a:ext>
            </a:extLst>
          </p:cNvPr>
          <p:cNvCxnSpPr>
            <a:cxnSpLocks/>
          </p:cNvCxnSpPr>
          <p:nvPr/>
        </p:nvCxnSpPr>
        <p:spPr>
          <a:xfrm>
            <a:off x="7785925" y="282461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869D02B-03E3-0D49-A49B-BACE74F61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6136" y="3206749"/>
            <a:ext cx="1646128" cy="1260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173CCC8-34AA-104A-BADA-331290783EDD}"/>
              </a:ext>
            </a:extLst>
          </p:cNvPr>
          <p:cNvGrpSpPr/>
          <p:nvPr/>
        </p:nvGrpSpPr>
        <p:grpSpPr>
          <a:xfrm>
            <a:off x="6812855" y="3381186"/>
            <a:ext cx="1025862" cy="923330"/>
            <a:chOff x="6812855" y="3288049"/>
            <a:chExt cx="1025862" cy="923330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DBAC67C-8E01-E640-A1AF-6E4AB2F1B3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2855" y="330048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7103850-41D3-E340-9D9A-025EA637F08F}"/>
                </a:ext>
              </a:extLst>
            </p:cNvPr>
            <p:cNvSpPr txBox="1"/>
            <p:nvPr/>
          </p:nvSpPr>
          <p:spPr>
            <a:xfrm>
              <a:off x="6870138" y="3288049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44446EA-C968-CE46-8C3E-509426B8DF7E}"/>
                </a:ext>
              </a:extLst>
            </p:cNvPr>
            <p:cNvSpPr txBox="1"/>
            <p:nvPr/>
          </p:nvSpPr>
          <p:spPr>
            <a:xfrm>
              <a:off x="7267815" y="3583866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2F4C298-E544-C44D-8458-74EAF1144B32}"/>
              </a:ext>
            </a:extLst>
          </p:cNvPr>
          <p:cNvGrpSpPr/>
          <p:nvPr/>
        </p:nvGrpSpPr>
        <p:grpSpPr>
          <a:xfrm>
            <a:off x="3307595" y="1575907"/>
            <a:ext cx="1033886" cy="932937"/>
            <a:chOff x="3437195" y="1652110"/>
            <a:chExt cx="1033886" cy="932937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F38089DF-FF7A-B140-996A-38EAC0CDF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719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5DFB5C2-6BE0-CF40-8D00-BA4ADF2B622B}"/>
                </a:ext>
              </a:extLst>
            </p:cNvPr>
            <p:cNvSpPr txBox="1"/>
            <p:nvPr/>
          </p:nvSpPr>
          <p:spPr>
            <a:xfrm>
              <a:off x="3502502" y="1652110"/>
              <a:ext cx="968579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6C93453-7A8F-3742-BCEB-FD76FB821B9F}"/>
                </a:ext>
              </a:extLst>
            </p:cNvPr>
            <p:cNvSpPr txBox="1"/>
            <p:nvPr/>
          </p:nvSpPr>
          <p:spPr>
            <a:xfrm>
              <a:off x="3907379" y="1947927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D638756-A4CE-B948-ACC6-6E07104EE1A4}"/>
              </a:ext>
            </a:extLst>
          </p:cNvPr>
          <p:cNvGrpSpPr/>
          <p:nvPr/>
        </p:nvGrpSpPr>
        <p:grpSpPr>
          <a:xfrm>
            <a:off x="490490" y="1608844"/>
            <a:ext cx="974496" cy="900000"/>
            <a:chOff x="442365" y="1685047"/>
            <a:chExt cx="974496" cy="90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6AA867C-56CD-6646-94AF-45AA99F53A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BECFAA2-BBEF-D14A-A013-1F6A8444B49E}"/>
                </a:ext>
              </a:extLst>
            </p:cNvPr>
            <p:cNvSpPr txBox="1"/>
            <p:nvPr/>
          </p:nvSpPr>
          <p:spPr>
            <a:xfrm>
              <a:off x="442365" y="18018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E7D92A2-4A04-9745-9D92-096655011387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70281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BE61F1-B332-1D48-90A1-F943ABCF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F426374-5EC4-C64B-9980-013CB5EBEAD5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Haflinger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 Fjord, Charlevoix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Guillaume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Poitras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F6AE07-B434-5F4D-95D0-E61C8D12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rmAutofit/>
          </a:bodyPr>
          <a:lstStyle/>
          <a:p>
            <a:r>
              <a:rPr lang="fr-FR" dirty="0"/>
              <a:t>ST. LAWRENCE RIVER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F6AFB2-E5F8-9045-A0EC-E43107781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4042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CA" sz="2200" b="1" dirty="0"/>
              <a:t>1,200 km </a:t>
            </a:r>
            <a:r>
              <a:rPr lang="fr-CA" sz="2200" dirty="0"/>
              <a:t>long, </a:t>
            </a:r>
            <a:r>
              <a:rPr lang="en-US" sz="2200" dirty="0"/>
              <a:t>one of the world’s major waterways and the largest waterway </a:t>
            </a:r>
            <a:br>
              <a:rPr lang="fr-CA" sz="2200" dirty="0"/>
            </a:br>
            <a:r>
              <a:rPr lang="fr-CA" sz="2200" dirty="0"/>
              <a:t>in </a:t>
            </a:r>
            <a:r>
              <a:rPr lang="fr-CA" sz="2200" dirty="0" err="1"/>
              <a:t>North</a:t>
            </a:r>
            <a:r>
              <a:rPr lang="fr-CA" sz="2200" dirty="0"/>
              <a:t> </a:t>
            </a:r>
            <a:r>
              <a:rPr lang="fr-CA" sz="2200" dirty="0" err="1"/>
              <a:t>America</a:t>
            </a:r>
            <a:r>
              <a:rPr lang="fr-CA" sz="2200" dirty="0"/>
              <a:t> 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/>
              <a:t>Direct </a:t>
            </a:r>
            <a:r>
              <a:rPr lang="fr-CA" sz="2200" b="1" dirty="0" err="1"/>
              <a:t>access</a:t>
            </a:r>
            <a:r>
              <a:rPr lang="fr-CA" sz="2200" b="1" dirty="0"/>
              <a:t> </a:t>
            </a:r>
            <a:r>
              <a:rPr lang="fr-CA" sz="2200" dirty="0"/>
              <a:t>to the </a:t>
            </a:r>
            <a:r>
              <a:rPr lang="fr-CA" sz="2200" dirty="0" err="1"/>
              <a:t>heart</a:t>
            </a:r>
            <a:r>
              <a:rPr lang="fr-CA" sz="2200" dirty="0"/>
              <a:t> </a:t>
            </a:r>
            <a:br>
              <a:rPr lang="fr-CA" sz="2200" dirty="0"/>
            </a:br>
            <a:r>
              <a:rPr lang="fr-CA" sz="2200" dirty="0"/>
              <a:t>of </a:t>
            </a:r>
            <a:r>
              <a:rPr lang="fr-CA" sz="2200" dirty="0" err="1"/>
              <a:t>North</a:t>
            </a:r>
            <a:r>
              <a:rPr lang="fr-CA" sz="2200" dirty="0"/>
              <a:t> </a:t>
            </a:r>
            <a:r>
              <a:rPr lang="fr-CA" sz="2200" dirty="0" err="1"/>
              <a:t>America</a:t>
            </a:r>
            <a:r>
              <a:rPr lang="fr-CA" sz="2200" dirty="0"/>
              <a:t> </a:t>
            </a:r>
            <a:r>
              <a:rPr lang="fr-CA" sz="2200" dirty="0" err="1"/>
              <a:t>year</a:t>
            </a:r>
            <a:r>
              <a:rPr lang="fr-CA" sz="2200" dirty="0"/>
              <a:t>-round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b="1" dirty="0" err="1"/>
              <a:t>Shortest</a:t>
            </a:r>
            <a:r>
              <a:rPr lang="fr-CA" sz="2200" b="1" dirty="0"/>
              <a:t> route </a:t>
            </a:r>
            <a:r>
              <a:rPr lang="fr-CA" sz="2200" dirty="0" err="1"/>
              <a:t>from</a:t>
            </a:r>
            <a:r>
              <a:rPr lang="fr-CA" sz="2200" dirty="0"/>
              <a:t> Europe </a:t>
            </a:r>
            <a:br>
              <a:rPr lang="fr-CA" sz="2200" dirty="0"/>
            </a:br>
            <a:r>
              <a:rPr lang="fr-CA" sz="2200" dirty="0"/>
              <a:t>to the American Midwest</a:t>
            </a:r>
          </a:p>
          <a:p>
            <a:pPr marL="0" indent="0" algn="ctr">
              <a:buNone/>
            </a:pPr>
            <a:endParaRPr lang="fr-CA" sz="2200" dirty="0"/>
          </a:p>
          <a:p>
            <a:pPr marL="0" indent="0" algn="ctr">
              <a:buNone/>
            </a:pPr>
            <a:r>
              <a:rPr lang="fr-CA" sz="2200" dirty="0"/>
              <a:t>Major corridor for </a:t>
            </a:r>
            <a:r>
              <a:rPr lang="fr-CA" sz="2200" dirty="0" err="1"/>
              <a:t>North</a:t>
            </a:r>
            <a:r>
              <a:rPr lang="fr-CA" sz="2200" dirty="0"/>
              <a:t> American</a:t>
            </a:r>
            <a:br>
              <a:rPr lang="fr-CA" sz="2200" dirty="0"/>
            </a:br>
            <a:r>
              <a:rPr lang="fr-CA" sz="2200" b="1" dirty="0"/>
              <a:t>maritime </a:t>
            </a:r>
            <a:r>
              <a:rPr lang="fr-CA" sz="2200" b="1" dirty="0" err="1"/>
              <a:t>trade</a:t>
            </a:r>
            <a:r>
              <a:rPr lang="fr-CA" sz="2200" b="1" dirty="0"/>
              <a:t> relations</a:t>
            </a:r>
            <a:endParaRPr lang="fr-CA" sz="220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97896" y="2749862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97896" y="3866734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97896" y="4975441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69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95E9F-151D-C744-A3AA-40AA94AE7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A17EA6-DBDC-F54E-87D5-FBF879268087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Drapeaux Francophonie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Ministère du Conseil exécutif / Patrick Lachance</a:t>
            </a:r>
          </a:p>
        </p:txBody>
      </p:sp>
    </p:spTree>
    <p:extLst>
      <p:ext uri="{BB962C8B-B14F-4D97-AF65-F5344CB8AC3E}">
        <p14:creationId xmlns:p14="http://schemas.microsoft.com/office/powerpoint/2010/main" val="280599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A43D838-F593-0AB7-6B2C-7C341C523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Espace réservé du contenu 6">
            <a:extLst>
              <a:ext uri="{FF2B5EF4-FFF2-40B4-BE49-F238E27FC236}">
                <a16:creationId xmlns:a16="http://schemas.microsoft.com/office/drawing/2014/main" id="{43ECE1C1-2E8B-FF43-A74C-B375CC71C89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AMBITIOUS DIPLOMATIC NETWORK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7" y="1198745"/>
            <a:ext cx="3516774" cy="568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125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880A6C-4D0B-2647-AF3F-1BA1F01B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500" dirty="0"/>
              <a:t>INTERNATIONAL AGREEMENTS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159116-5018-4E41-9DBB-F3626CA5B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8994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dirty="0"/>
              <a:t>Québec </a:t>
            </a:r>
            <a:r>
              <a:rPr lang="fr-CA" dirty="0" err="1"/>
              <a:t>benefits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</a:t>
            </a:r>
            <a:r>
              <a:rPr lang="fr-CA" dirty="0" err="1"/>
              <a:t>several</a:t>
            </a:r>
            <a:r>
              <a:rPr lang="fr-CA" dirty="0"/>
              <a:t> major international </a:t>
            </a:r>
            <a:r>
              <a:rPr lang="fr-CA" dirty="0" err="1"/>
              <a:t>agreements</a:t>
            </a:r>
            <a:r>
              <a:rPr lang="fr-CA" dirty="0"/>
              <a:t>:</a:t>
            </a:r>
          </a:p>
          <a:p>
            <a:pPr marL="0" indent="0">
              <a:buNone/>
            </a:pPr>
            <a:endParaRPr lang="fr-CA" sz="800" dirty="0"/>
          </a:p>
          <a:p>
            <a:pPr lvl="0"/>
            <a:r>
              <a:rPr lang="fr-CA" sz="2200" dirty="0"/>
              <a:t>Canada–United States–Mexico Agreement (CUSMA)</a:t>
            </a:r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fr-CA" sz="2200" dirty="0" err="1"/>
              <a:t>Comprehensive</a:t>
            </a:r>
            <a:r>
              <a:rPr lang="fr-CA" sz="2200" dirty="0"/>
              <a:t> </a:t>
            </a:r>
            <a:r>
              <a:rPr lang="fr-CA" sz="2200" dirty="0" err="1"/>
              <a:t>Economic</a:t>
            </a:r>
            <a:r>
              <a:rPr lang="fr-CA" sz="2200" dirty="0"/>
              <a:t> and Trade Agreement (CETA) </a:t>
            </a:r>
            <a:r>
              <a:rPr lang="fr-CA" sz="2200" dirty="0" err="1"/>
              <a:t>between</a:t>
            </a:r>
            <a:r>
              <a:rPr lang="fr-CA" sz="2200" dirty="0"/>
              <a:t> Canada </a:t>
            </a:r>
            <a:br>
              <a:rPr lang="fr-CA" sz="2200" dirty="0"/>
            </a:br>
            <a:r>
              <a:rPr lang="fr-CA" sz="2200" dirty="0"/>
              <a:t>and the </a:t>
            </a:r>
            <a:r>
              <a:rPr lang="fr-CA" sz="2200" dirty="0" err="1"/>
              <a:t>European</a:t>
            </a:r>
            <a:r>
              <a:rPr lang="fr-CA" sz="2200" dirty="0"/>
              <a:t> Union</a:t>
            </a:r>
          </a:p>
          <a:p>
            <a:pPr marL="0" lvl="0" indent="0">
              <a:buNone/>
            </a:pPr>
            <a:endParaRPr lang="fr-CA" sz="800" dirty="0"/>
          </a:p>
          <a:p>
            <a:pPr lvl="0"/>
            <a:r>
              <a:rPr lang="en-US" sz="2200" dirty="0"/>
              <a:t>Comprehensive and Progressive Agreement for Trans-Pacific Partnership </a:t>
            </a:r>
            <a:r>
              <a:rPr lang="fr-CA" sz="2200" dirty="0"/>
              <a:t>(CPTPP)</a:t>
            </a:r>
          </a:p>
        </p:txBody>
      </p:sp>
    </p:spTree>
    <p:extLst>
      <p:ext uri="{BB962C8B-B14F-4D97-AF65-F5344CB8AC3E}">
        <p14:creationId xmlns:p14="http://schemas.microsoft.com/office/powerpoint/2010/main" val="188567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8865D49D-9F2A-DC4B-9174-87A6E152BF1C}"/>
              </a:ext>
            </a:extLst>
          </p:cNvPr>
          <p:cNvSpPr txBox="1">
            <a:spLocks/>
          </p:cNvSpPr>
          <p:nvPr/>
        </p:nvSpPr>
        <p:spPr>
          <a:xfrm>
            <a:off x="68978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Indispensab</a:t>
            </a:r>
            <a:r>
              <a:rPr lang="fr-FR" sz="9500" spc="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6C1A99-0187-CF41-80D1-1B1D53096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7182101-3720-6940-8723-2353F03D4A1F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Fête nationale du Québec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Denis Poulin</a:t>
            </a:r>
          </a:p>
        </p:txBody>
      </p:sp>
    </p:spTree>
    <p:extLst>
      <p:ext uri="{BB962C8B-B14F-4D97-AF65-F5344CB8AC3E}">
        <p14:creationId xmlns:p14="http://schemas.microsoft.com/office/powerpoint/2010/main" val="329870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3FFAD1-9F6D-7648-8F65-FF71044D5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3644900" cy="5905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999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CFE70D3-0656-E441-B83F-84C5C5B5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4000" dirty="0"/>
              <a:t>FRENCH-SPEAKING STATE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644593-1B2E-2F40-92BF-5F4CE4CF2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/>
          <a:lstStyle/>
          <a:p>
            <a:endParaRPr lang="fr-CA" dirty="0"/>
          </a:p>
          <a:p>
            <a:r>
              <a:rPr lang="fr-CA" dirty="0"/>
              <a:t>Full </a:t>
            </a:r>
            <a:r>
              <a:rPr lang="fr-CA" dirty="0" err="1"/>
              <a:t>member</a:t>
            </a:r>
            <a:r>
              <a:rPr lang="fr-CA" dirty="0"/>
              <a:t> of the International </a:t>
            </a:r>
            <a:br>
              <a:rPr lang="fr-CA" dirty="0"/>
            </a:br>
            <a:r>
              <a:rPr lang="fr-CA" dirty="0" err="1"/>
              <a:t>Organization</a:t>
            </a:r>
            <a:r>
              <a:rPr lang="fr-CA" dirty="0"/>
              <a:t> of La Francophonie (IOF)</a:t>
            </a:r>
          </a:p>
          <a:p>
            <a:endParaRPr lang="fr-CA" dirty="0"/>
          </a:p>
          <a:p>
            <a:r>
              <a:rPr lang="fr-CA" dirty="0"/>
              <a:t>A major </a:t>
            </a:r>
            <a:r>
              <a:rPr lang="fr-CA" dirty="0" err="1"/>
              <a:t>player</a:t>
            </a:r>
            <a:r>
              <a:rPr lang="fr-CA" dirty="0"/>
              <a:t> in La Francophonie</a:t>
            </a:r>
          </a:p>
        </p:txBody>
      </p:sp>
    </p:spTree>
    <p:extLst>
      <p:ext uri="{BB962C8B-B14F-4D97-AF65-F5344CB8AC3E}">
        <p14:creationId xmlns:p14="http://schemas.microsoft.com/office/powerpoint/2010/main" val="287234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901122C9-538C-1942-97E3-AAC665085D59}"/>
              </a:ext>
            </a:extLst>
          </p:cNvPr>
          <p:cNvSpPr txBox="1">
            <a:spLocks/>
          </p:cNvSpPr>
          <p:nvPr/>
        </p:nvSpPr>
        <p:spPr>
          <a:xfrm>
            <a:off x="2870901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A29A88-D530-3C45-B5A3-AA740D56C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210649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8D0F01-3DAD-CB4C-8F94-14AD225FFF9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du Mont-Royal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iStock-swissmediavision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8779DC-EC59-084D-9DFA-77ED44A5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/>
          <a:lstStyle/>
          <a:p>
            <a:r>
              <a:rPr lang="fr-FR" dirty="0"/>
              <a:t>QUÉBEC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50BC86-9EB7-F14B-BBAE-2E3444F2D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3" y="1449388"/>
            <a:ext cx="6126162" cy="42116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A" dirty="0"/>
              <a:t>A </a:t>
            </a:r>
            <a:r>
              <a:rPr lang="fr-CA" b="1" dirty="0" err="1"/>
              <a:t>successful</a:t>
            </a:r>
            <a:r>
              <a:rPr lang="fr-CA" dirty="0"/>
              <a:t>, </a:t>
            </a:r>
            <a:r>
              <a:rPr lang="fr-CA" b="1" dirty="0" err="1"/>
              <a:t>inspiring</a:t>
            </a:r>
            <a:r>
              <a:rPr lang="fr-CA" dirty="0"/>
              <a:t> and </a:t>
            </a:r>
            <a:r>
              <a:rPr lang="fr-CA" b="1" dirty="0"/>
              <a:t>accessible </a:t>
            </a:r>
            <a:r>
              <a:rPr lang="fr-CA" dirty="0"/>
              <a:t>business </a:t>
            </a:r>
            <a:r>
              <a:rPr lang="fr-CA" dirty="0" err="1"/>
              <a:t>environment</a:t>
            </a:r>
            <a:endParaRPr lang="fr-CA" b="1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b="1" dirty="0" err="1"/>
              <a:t>Vast</a:t>
            </a:r>
            <a:r>
              <a:rPr lang="fr-CA" b="1" dirty="0"/>
              <a:t> </a:t>
            </a:r>
            <a:r>
              <a:rPr lang="fr-CA" dirty="0"/>
              <a:t>land</a:t>
            </a:r>
            <a:endParaRPr lang="fr-CA" b="1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dirty="0" err="1"/>
              <a:t>Abundant</a:t>
            </a:r>
            <a:r>
              <a:rPr lang="fr-CA" dirty="0"/>
              <a:t> </a:t>
            </a:r>
            <a:r>
              <a:rPr lang="fr-CA" b="1" dirty="0" err="1"/>
              <a:t>renewable</a:t>
            </a:r>
            <a:r>
              <a:rPr lang="fr-CA" b="1" dirty="0"/>
              <a:t> </a:t>
            </a:r>
            <a:r>
              <a:rPr lang="fr-CA"/>
              <a:t>resources</a:t>
            </a:r>
            <a:endParaRPr lang="fr-CA" dirty="0"/>
          </a:p>
          <a:p>
            <a:pPr algn="ctr"/>
            <a:endParaRPr lang="fr-CA" dirty="0"/>
          </a:p>
          <a:p>
            <a:pPr marL="0" indent="0" algn="ctr">
              <a:buNone/>
            </a:pPr>
            <a:r>
              <a:rPr lang="fr-CA" b="1" dirty="0"/>
              <a:t>Unique</a:t>
            </a:r>
            <a:r>
              <a:rPr lang="fr-CA" dirty="0"/>
              <a:t> areas of excellence</a:t>
            </a:r>
            <a:br>
              <a:rPr lang="fr-CA" dirty="0"/>
            </a:br>
            <a:r>
              <a:rPr lang="fr-CA" dirty="0"/>
              <a:t>in </a:t>
            </a:r>
            <a:r>
              <a:rPr lang="fr-CA" dirty="0" err="1"/>
              <a:t>North</a:t>
            </a:r>
            <a:r>
              <a:rPr lang="fr-CA" dirty="0"/>
              <a:t> </a:t>
            </a:r>
            <a:r>
              <a:rPr lang="fr-CA" dirty="0" err="1"/>
              <a:t>America</a:t>
            </a:r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8289494" y="2516058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7897BF0-FF34-7041-ADD4-6CEA1763B750}"/>
              </a:ext>
            </a:extLst>
          </p:cNvPr>
          <p:cNvCxnSpPr>
            <a:cxnSpLocks/>
          </p:cNvCxnSpPr>
          <p:nvPr/>
        </p:nvCxnSpPr>
        <p:spPr>
          <a:xfrm>
            <a:off x="8289494" y="3376657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087B211-C6B2-0A42-950E-BB6CD4FCC76E}"/>
              </a:ext>
            </a:extLst>
          </p:cNvPr>
          <p:cNvCxnSpPr>
            <a:cxnSpLocks/>
          </p:cNvCxnSpPr>
          <p:nvPr/>
        </p:nvCxnSpPr>
        <p:spPr>
          <a:xfrm>
            <a:off x="8289494" y="4252269"/>
            <a:ext cx="72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02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24387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2621606" y="1768083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Almost</a:t>
            </a:r>
            <a:endParaRPr lang="fr-CA" sz="2400" dirty="0"/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endParaRPr lang="fr-CA" sz="2400" dirty="0"/>
          </a:p>
          <a:p>
            <a:pPr lvl="0"/>
            <a:r>
              <a:rPr lang="fr-CA" sz="2400" dirty="0"/>
              <a:t>of the Canadian </a:t>
            </a:r>
            <a:r>
              <a:rPr lang="fr-CA" sz="2400" dirty="0" err="1"/>
              <a:t>economy</a:t>
            </a:r>
            <a:endParaRPr lang="fr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-7960" y="902226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48774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754800" y="895674"/>
            <a:ext cx="2437200" cy="4756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05CAC6-2F9E-1C44-A613-8AABF51603EC}"/>
              </a:ext>
            </a:extLst>
          </p:cNvPr>
          <p:cNvSpPr/>
          <p:nvPr/>
        </p:nvSpPr>
        <p:spPr>
          <a:xfrm>
            <a:off x="7316100" y="897467"/>
            <a:ext cx="2437200" cy="476584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1768083"/>
            <a:ext cx="2071389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/>
              <a:t>GDP of</a:t>
            </a:r>
            <a:br>
              <a:rPr lang="fr-CA" sz="2400" dirty="0"/>
            </a:br>
            <a:r>
              <a:rPr lang="fr-CA" sz="2400" dirty="0" err="1"/>
              <a:t>nearly</a:t>
            </a:r>
            <a:endParaRPr lang="fr-CA" sz="2400" dirty="0"/>
          </a:p>
          <a:p>
            <a:pPr lvl="0"/>
            <a:r>
              <a:rPr lang="fr-CA" sz="2400" dirty="0"/>
              <a:t> </a:t>
            </a:r>
            <a:r>
              <a:rPr lang="fr-CA" sz="4200" b="1" dirty="0"/>
              <a:t>$470</a:t>
            </a:r>
            <a:r>
              <a:rPr lang="fr-CA" sz="3600" dirty="0"/>
              <a:t> </a:t>
            </a:r>
          </a:p>
          <a:p>
            <a:pPr lvl="0"/>
            <a:r>
              <a:rPr lang="fr-CA" sz="2400" dirty="0"/>
              <a:t>billion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5BEF03-A7B2-1143-91AA-C7A7547AF560}"/>
              </a:ext>
            </a:extLst>
          </p:cNvPr>
          <p:cNvGrpSpPr/>
          <p:nvPr/>
        </p:nvGrpSpPr>
        <p:grpSpPr>
          <a:xfrm>
            <a:off x="3100709" y="2304806"/>
            <a:ext cx="1113182" cy="1080000"/>
            <a:chOff x="679542" y="4226740"/>
            <a:chExt cx="1113182" cy="1080000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37E00DB-C2CF-5940-9612-FE73A70C4508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3676A3FA-C301-0743-BD98-614FF11978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F1DCA60-FB68-7849-98D6-6929AAEA624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58CE2A6-D19B-1B4E-AC02-F4B6EA74F32C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4979353" y="1768083"/>
            <a:ext cx="2233294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Lowest unemployment rate in </a:t>
            </a:r>
            <a:r>
              <a:rPr lang="fr-CA" sz="2400" dirty="0"/>
              <a:t>Canada</a:t>
            </a: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74990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of </a:t>
            </a:r>
            <a:r>
              <a:rPr lang="fr-CA" sz="2400" dirty="0" err="1"/>
              <a:t>companies</a:t>
            </a:r>
            <a:r>
              <a:rPr lang="fr-CA" sz="2400" dirty="0"/>
              <a:t> in Québec are </a:t>
            </a:r>
            <a:r>
              <a:rPr lang="fr-CA" sz="2400" dirty="0" err="1"/>
              <a:t>small</a:t>
            </a:r>
            <a:r>
              <a:rPr lang="fr-CA" sz="2400" dirty="0"/>
              <a:t> and medium </a:t>
            </a:r>
            <a:r>
              <a:rPr lang="fr-CA" sz="2400" dirty="0" err="1"/>
              <a:t>enterprises</a:t>
            </a:r>
            <a:r>
              <a:rPr lang="fr-CA" sz="2400" dirty="0"/>
              <a:t> (</a:t>
            </a:r>
            <a:r>
              <a:rPr lang="fr-CA" sz="2400" dirty="0" err="1"/>
              <a:t>SMEs</a:t>
            </a:r>
            <a:r>
              <a:rPr lang="fr-CA" sz="2400" dirty="0"/>
              <a:t>)</a:t>
            </a:r>
          </a:p>
        </p:txBody>
      </p:sp>
      <p:sp>
        <p:nvSpPr>
          <p:cNvPr id="45" name="Espace réservé du texte 1">
            <a:extLst>
              <a:ext uri="{FF2B5EF4-FFF2-40B4-BE49-F238E27FC236}">
                <a16:creationId xmlns:a16="http://schemas.microsoft.com/office/drawing/2014/main" id="{5FA4AB70-7FD0-784C-AD7E-C7AC26C8D83E}"/>
              </a:ext>
            </a:extLst>
          </p:cNvPr>
          <p:cNvSpPr txBox="1">
            <a:spLocks/>
          </p:cNvSpPr>
          <p:nvPr/>
        </p:nvSpPr>
        <p:spPr>
          <a:xfrm>
            <a:off x="9937706" y="253855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/>
              <a:t>of </a:t>
            </a:r>
            <a:br>
              <a:rPr lang="fr-CA" sz="2400" dirty="0"/>
            </a:br>
            <a:r>
              <a:rPr lang="fr-CA" sz="2400" dirty="0" err="1"/>
              <a:t>private-sector</a:t>
            </a:r>
            <a:r>
              <a:rPr lang="fr-CA" sz="2400" dirty="0"/>
              <a:t> jobs are in </a:t>
            </a:r>
            <a:r>
              <a:rPr lang="fr-CA" sz="2400" dirty="0" err="1"/>
              <a:t>SMEs</a:t>
            </a:r>
            <a:endParaRPr lang="fr-CA" sz="2400" dirty="0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B51A1D-5015-764E-B1E5-46E685C68CB2}"/>
              </a:ext>
            </a:extLst>
          </p:cNvPr>
          <p:cNvGrpSpPr/>
          <p:nvPr/>
        </p:nvGrpSpPr>
        <p:grpSpPr>
          <a:xfrm>
            <a:off x="7978109" y="1424275"/>
            <a:ext cx="1113182" cy="1080000"/>
            <a:chOff x="679542" y="4226740"/>
            <a:chExt cx="1113182" cy="108000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C56871F0-B75F-E14C-B91B-8B37270945B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99BC61CC-03F0-0243-9064-F1223857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BD2F7070-9C30-B14D-B888-966FECFB49F5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98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0ED458D-3B07-5B48-91FD-484EC6C4642B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416809" y="1425132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8973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ECONOMY</a:t>
            </a:r>
          </a:p>
        </p:txBody>
      </p:sp>
    </p:spTree>
    <p:extLst>
      <p:ext uri="{BB962C8B-B14F-4D97-AF65-F5344CB8AC3E}">
        <p14:creationId xmlns:p14="http://schemas.microsoft.com/office/powerpoint/2010/main" val="44544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0736369-309C-E546-B1DE-F1CB7E8C69AD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012456-A37A-1E42-88BE-D3BF13542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602327-4D7A-C44A-8E99-1E3CD3FCE2EA}"/>
              </a:ext>
            </a:extLst>
          </p:cNvPr>
          <p:cNvSpPr txBox="1"/>
          <p:nvPr/>
        </p:nvSpPr>
        <p:spPr>
          <a:xfrm>
            <a:off x="8693834" y="5010404"/>
            <a:ext cx="3498166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Downtown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Montréal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96976"/>
            <a:ext cx="3526889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9401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Éclair 1">
            <a:extLst>
              <a:ext uri="{FF2B5EF4-FFF2-40B4-BE49-F238E27FC236}">
                <a16:creationId xmlns:a16="http://schemas.microsoft.com/office/drawing/2014/main" id="{3175BB74-FD47-9D4A-BEFD-AE426E4A5824}"/>
              </a:ext>
            </a:extLst>
          </p:cNvPr>
          <p:cNvSpPr/>
          <p:nvPr/>
        </p:nvSpPr>
        <p:spPr>
          <a:xfrm>
            <a:off x="5684654" y="3773971"/>
            <a:ext cx="496389" cy="914400"/>
          </a:xfrm>
          <a:prstGeom prst="lightningBol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raphique 6" descr="Building avec un remplissage uni">
            <a:extLst>
              <a:ext uri="{FF2B5EF4-FFF2-40B4-BE49-F238E27FC236}">
                <a16:creationId xmlns:a16="http://schemas.microsoft.com/office/drawing/2014/main" id="{BC1C163C-CDF2-3546-A9E8-FE53E0355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9988" y="2519023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010A45-77E0-0B4B-9131-026E3DBDC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215" y="4973834"/>
            <a:ext cx="381000" cy="5969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BC9DBD-4CBD-D946-A88A-FE28A33BFE34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Palais des congrès de Montréal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Mathieu Dupuis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A6F891EF-DD92-0B41-90E1-417D4792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COST-EFFECTIVE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8462CD80-2089-7344-8346-5B528AFF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fr-CA" sz="2500" dirty="0"/>
              <a:t>Québec </a:t>
            </a:r>
            <a:r>
              <a:rPr lang="fr-CA" sz="2500" dirty="0" err="1"/>
              <a:t>is</a:t>
            </a:r>
            <a:r>
              <a:rPr lang="fr-CA" sz="2500" dirty="0"/>
              <a:t> a </a:t>
            </a:r>
            <a:r>
              <a:rPr lang="fr-CA" sz="2500" dirty="0" err="1"/>
              <a:t>strategically</a:t>
            </a:r>
            <a:r>
              <a:rPr lang="fr-CA" sz="2500" dirty="0"/>
              <a:t> </a:t>
            </a:r>
            <a:r>
              <a:rPr lang="fr-CA" sz="2500" dirty="0" err="1"/>
              <a:t>located</a:t>
            </a:r>
            <a:r>
              <a:rPr lang="fr-CA" sz="2500" dirty="0"/>
              <a:t> </a:t>
            </a:r>
            <a:br>
              <a:rPr lang="fr-CA" sz="2500" dirty="0"/>
            </a:br>
            <a:r>
              <a:rPr lang="fr-CA" sz="2500" dirty="0" err="1"/>
              <a:t>North</a:t>
            </a:r>
            <a:r>
              <a:rPr lang="fr-CA" sz="2500" dirty="0"/>
              <a:t> American </a:t>
            </a:r>
            <a:r>
              <a:rPr lang="fr-CA" sz="2500" b="1" dirty="0"/>
              <a:t>hub:</a:t>
            </a:r>
            <a:endParaRPr lang="fr-CA" dirty="0"/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 err="1"/>
              <a:t>Cost</a:t>
            </a:r>
            <a:r>
              <a:rPr lang="fr-CA" dirty="0"/>
              <a:t>-effective </a:t>
            </a:r>
            <a:r>
              <a:rPr lang="fr-CA" dirty="0" err="1"/>
              <a:t>rental</a:t>
            </a:r>
            <a:r>
              <a:rPr lang="fr-CA" dirty="0"/>
              <a:t> </a:t>
            </a:r>
            <a:r>
              <a:rPr lang="fr-CA" dirty="0" err="1"/>
              <a:t>space</a:t>
            </a:r>
            <a:r>
              <a:rPr lang="fr-CA" dirty="0"/>
              <a:t> and </a:t>
            </a:r>
            <a:br>
              <a:rPr lang="fr-CA" dirty="0"/>
            </a:br>
            <a:r>
              <a:rPr lang="fr-CA" dirty="0"/>
              <a:t>one of the </a:t>
            </a:r>
            <a:r>
              <a:rPr lang="fr-CA" dirty="0" err="1"/>
              <a:t>most</a:t>
            </a:r>
            <a:r>
              <a:rPr lang="fr-CA" dirty="0"/>
              <a:t> </a:t>
            </a:r>
            <a:r>
              <a:rPr lang="fr-CA" dirty="0" err="1"/>
              <a:t>competitive</a:t>
            </a:r>
            <a:r>
              <a:rPr lang="fr-CA" dirty="0"/>
              <a:t> </a:t>
            </a:r>
            <a:r>
              <a:rPr lang="fr-CA" dirty="0" err="1"/>
              <a:t>tax</a:t>
            </a:r>
            <a:r>
              <a:rPr lang="fr-CA" dirty="0"/>
              <a:t> rates </a:t>
            </a:r>
            <a:br>
              <a:rPr lang="fr-CA" dirty="0"/>
            </a:br>
            <a:r>
              <a:rPr lang="fr-CA" dirty="0"/>
              <a:t>in </a:t>
            </a:r>
            <a:r>
              <a:rPr lang="fr-CA" dirty="0" err="1"/>
              <a:t>North</a:t>
            </a:r>
            <a:r>
              <a:rPr lang="fr-CA" dirty="0"/>
              <a:t> </a:t>
            </a:r>
            <a:r>
              <a:rPr lang="fr-CA" dirty="0" err="1"/>
              <a:t>America</a:t>
            </a:r>
            <a:r>
              <a:rPr lang="fr-CA" dirty="0"/>
              <a:t>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 err="1"/>
              <a:t>Highly</a:t>
            </a:r>
            <a:r>
              <a:rPr lang="fr-CA" dirty="0"/>
              <a:t> </a:t>
            </a:r>
            <a:r>
              <a:rPr lang="fr-CA" dirty="0" err="1"/>
              <a:t>competitive</a:t>
            </a:r>
            <a:r>
              <a:rPr lang="fr-CA" dirty="0"/>
              <a:t> operating </a:t>
            </a:r>
            <a:r>
              <a:rPr lang="fr-CA" dirty="0" err="1"/>
              <a:t>costs</a:t>
            </a:r>
            <a:r>
              <a:rPr lang="fr-CA" dirty="0"/>
              <a:t>: </a:t>
            </a:r>
            <a:br>
              <a:rPr lang="fr-CA" dirty="0"/>
            </a:br>
            <a:r>
              <a:rPr lang="fr-CA" dirty="0" err="1"/>
              <a:t>electricity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36% </a:t>
            </a:r>
            <a:r>
              <a:rPr lang="fr-CA" dirty="0" err="1"/>
              <a:t>cheaper</a:t>
            </a:r>
            <a:r>
              <a:rPr lang="fr-CA" dirty="0"/>
              <a:t> </a:t>
            </a:r>
            <a:r>
              <a:rPr lang="fr-CA" dirty="0" err="1"/>
              <a:t>than</a:t>
            </a:r>
            <a:r>
              <a:rPr lang="fr-CA" dirty="0"/>
              <a:t> in </a:t>
            </a:r>
            <a:br>
              <a:rPr lang="fr-CA" dirty="0"/>
            </a:br>
            <a:r>
              <a:rPr lang="fr-CA" dirty="0"/>
              <a:t>the United States and 49% </a:t>
            </a:r>
            <a:r>
              <a:rPr lang="fr-CA" dirty="0" err="1"/>
              <a:t>cheaper</a:t>
            </a:r>
            <a:r>
              <a:rPr lang="fr-CA" dirty="0"/>
              <a:t>, </a:t>
            </a:r>
            <a:br>
              <a:rPr lang="fr-CA" dirty="0"/>
            </a:br>
            <a:r>
              <a:rPr lang="fr-CA" dirty="0"/>
              <a:t>on </a:t>
            </a:r>
            <a:r>
              <a:rPr lang="fr-CA" dirty="0" err="1"/>
              <a:t>average</a:t>
            </a:r>
            <a:r>
              <a:rPr lang="fr-CA" dirty="0"/>
              <a:t>, </a:t>
            </a:r>
            <a:r>
              <a:rPr lang="fr-CA" dirty="0" err="1"/>
              <a:t>than</a:t>
            </a:r>
            <a:r>
              <a:rPr lang="fr-CA" dirty="0"/>
              <a:t> in the G7 countries.</a:t>
            </a:r>
          </a:p>
          <a:p>
            <a:pPr lvl="2">
              <a:spcBef>
                <a:spcPts val="600"/>
              </a:spcBef>
              <a:spcAft>
                <a:spcPts val="1000"/>
              </a:spcAft>
            </a:pPr>
            <a:r>
              <a:rPr lang="fr-CA" dirty="0"/>
              <a:t>Financial </a:t>
            </a:r>
            <a:r>
              <a:rPr lang="fr-CA" dirty="0" err="1"/>
              <a:t>incentives</a:t>
            </a:r>
            <a:r>
              <a:rPr lang="fr-CA" dirty="0"/>
              <a:t> and </a:t>
            </a:r>
            <a:r>
              <a:rPr lang="fr-CA" dirty="0" err="1"/>
              <a:t>very</a:t>
            </a:r>
            <a:r>
              <a:rPr lang="fr-CA" dirty="0"/>
              <a:t> </a:t>
            </a:r>
            <a:r>
              <a:rPr lang="fr-CA" dirty="0" err="1"/>
              <a:t>advantageous</a:t>
            </a:r>
            <a:r>
              <a:rPr lang="fr-CA" dirty="0"/>
              <a:t> </a:t>
            </a:r>
            <a:r>
              <a:rPr lang="fr-CA" dirty="0" err="1"/>
              <a:t>tax</a:t>
            </a:r>
            <a:r>
              <a:rPr lang="fr-CA" dirty="0"/>
              <a:t> </a:t>
            </a:r>
            <a:r>
              <a:rPr lang="fr-CA" dirty="0" err="1"/>
              <a:t>framework</a:t>
            </a:r>
            <a:r>
              <a:rPr lang="fr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730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00AEC9DD-6100-7442-9816-04CCBA0F3D1A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dacieux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073535-AD42-9944-B3DC-DDF1AD4C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Université Laval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Marc Robitaille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BAD4D8-FF37-6C45-976E-D26C1109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600" dirty="0"/>
              <a:t>INNOVATION, RESEARCH</a:t>
            </a:r>
            <a:br>
              <a:rPr lang="fr-FR" sz="3600" dirty="0"/>
            </a:br>
            <a:r>
              <a:rPr lang="fr-FR" sz="3600" dirty="0"/>
              <a:t>AND DEVELOPMENT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651F9-3031-A844-A896-CC389C78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125487" cy="4211637"/>
          </a:xfrm>
        </p:spPr>
        <p:txBody>
          <a:bodyPr>
            <a:noAutofit/>
          </a:bodyPr>
          <a:lstStyle/>
          <a:p>
            <a:pPr lvl="0"/>
            <a:r>
              <a:rPr lang="fr-CA" sz="2600" dirty="0"/>
              <a:t>R&amp;D </a:t>
            </a:r>
            <a:r>
              <a:rPr lang="fr-CA" sz="2600" dirty="0" err="1"/>
              <a:t>spending</a:t>
            </a:r>
            <a:r>
              <a:rPr lang="fr-CA" sz="2600" dirty="0"/>
              <a:t>: $9,586M, </a:t>
            </a:r>
            <a:br>
              <a:rPr lang="fr-CA" sz="2600" dirty="0"/>
            </a:br>
            <a:r>
              <a:rPr lang="fr-CA" sz="2600" dirty="0"/>
              <a:t>or 2.17% of </a:t>
            </a:r>
            <a:r>
              <a:rPr lang="fr-CA" sz="2600" dirty="0" err="1"/>
              <a:t>Québec’s</a:t>
            </a:r>
            <a:r>
              <a:rPr lang="fr-CA" sz="2600" dirty="0"/>
              <a:t> GDP (2018)</a:t>
            </a:r>
          </a:p>
          <a:p>
            <a:pPr marL="0" lvl="0" indent="0">
              <a:buNone/>
            </a:pPr>
            <a:endParaRPr lang="fr-CA" sz="1000" dirty="0"/>
          </a:p>
          <a:p>
            <a:pPr lvl="0"/>
            <a:r>
              <a:rPr lang="fr-CA" sz="2600" dirty="0"/>
              <a:t>More </a:t>
            </a:r>
            <a:r>
              <a:rPr lang="fr-CA" sz="2600" dirty="0" err="1"/>
              <a:t>than</a:t>
            </a:r>
            <a:r>
              <a:rPr lang="fr-CA" sz="2600" dirty="0"/>
              <a:t> a quarter of </a:t>
            </a:r>
            <a:r>
              <a:rPr lang="fr-CA" sz="2600" dirty="0" err="1"/>
              <a:t>Canada’s</a:t>
            </a:r>
            <a:r>
              <a:rPr lang="fr-CA" sz="2600" dirty="0"/>
              <a:t> </a:t>
            </a:r>
            <a:br>
              <a:rPr lang="fr-CA" sz="2600" dirty="0"/>
            </a:br>
            <a:r>
              <a:rPr lang="fr-CA" sz="2600" dirty="0"/>
              <a:t>R&amp;D </a:t>
            </a:r>
            <a:r>
              <a:rPr lang="fr-CA" sz="2600" dirty="0" err="1"/>
              <a:t>spending</a:t>
            </a:r>
            <a:endParaRPr lang="fr-CA" sz="2600" dirty="0"/>
          </a:p>
          <a:p>
            <a:pPr lvl="0"/>
            <a:endParaRPr lang="fr-CA" sz="1000" dirty="0"/>
          </a:p>
          <a:p>
            <a:pPr lvl="0"/>
            <a:r>
              <a:rPr lang="fr-CA" sz="2600" dirty="0"/>
              <a:t>Québec: 12th in the world in </a:t>
            </a:r>
            <a:r>
              <a:rPr lang="fr-CA" sz="2600" dirty="0" err="1"/>
              <a:t>terms</a:t>
            </a:r>
            <a:r>
              <a:rPr lang="fr-CA" sz="2600" dirty="0"/>
              <a:t> </a:t>
            </a:r>
            <a:br>
              <a:rPr lang="fr-CA" sz="2600" dirty="0"/>
            </a:br>
            <a:r>
              <a:rPr lang="fr-CA" sz="2600" dirty="0"/>
              <a:t>of GDP </a:t>
            </a:r>
            <a:r>
              <a:rPr lang="fr-CA" sz="2600" dirty="0" err="1"/>
              <a:t>spent</a:t>
            </a:r>
            <a:r>
              <a:rPr lang="fr-CA" sz="2600" dirty="0"/>
              <a:t> on R&amp;D (2017)</a:t>
            </a:r>
          </a:p>
        </p:txBody>
      </p:sp>
    </p:spTree>
    <p:extLst>
      <p:ext uri="{BB962C8B-B14F-4D97-AF65-F5344CB8AC3E}">
        <p14:creationId xmlns:p14="http://schemas.microsoft.com/office/powerpoint/2010/main" val="270598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B735ECD-8399-6B41-BEA1-87B8993C8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93800"/>
            <a:ext cx="3509742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01BA5-AE2A-7442-BE49-B4A8424651EA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McGill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McGill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C9FEEB-5BC8-D347-944F-FC3B1AB0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INNOVATION, RESEARCH</a:t>
            </a:r>
            <a:br>
              <a:rPr lang="fr-FR" sz="3600" dirty="0"/>
            </a:br>
            <a:r>
              <a:rPr lang="fr-FR" sz="3600" dirty="0"/>
              <a:t>AND DEVELOPMENT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AB0007-50EC-DE4A-A5B3-65FFEC805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32% of business R&amp;D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jobs in Canada are in Québec.</a:t>
            </a:r>
          </a:p>
          <a:p>
            <a:pPr lvl="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-intensive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in Canada are in Québec: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McGill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, Université </a:t>
            </a:r>
            <a:b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de Montréal and Université Laval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85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3D3A32EE-0AE5-E745-9A0E-67A5BDC336F0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ique</a:t>
            </a:r>
            <a:b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F6F868-F5BD-4D46-82C0-2BF39BAF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12F8011-715C-724C-964C-69A6F9D05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449388"/>
            <a:ext cx="5927737" cy="421163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capital</a:t>
            </a:r>
          </a:p>
          <a:p>
            <a:pPr marL="1284288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 the world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Toulouse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and Seattle</a:t>
            </a: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Headquarters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of the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International Civil Aviation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(ICAO)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B13358-60A2-6742-B463-B96866F69CC4}"/>
              </a:ext>
            </a:extLst>
          </p:cNvPr>
          <p:cNvCxnSpPr>
            <a:cxnSpLocks/>
          </p:cNvCxnSpPr>
          <p:nvPr/>
        </p:nvCxnSpPr>
        <p:spPr>
          <a:xfrm>
            <a:off x="7187187" y="4060865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524BAB-4B6E-6847-BA1C-A988A3B9F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0" y="4712051"/>
            <a:ext cx="1143000" cy="5842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BE4E782-FBDA-ED40-8328-7163AC0D6716}"/>
              </a:ext>
            </a:extLst>
          </p:cNvPr>
          <p:cNvGrpSpPr/>
          <p:nvPr/>
        </p:nvGrpSpPr>
        <p:grpSpPr>
          <a:xfrm>
            <a:off x="5624554" y="2552293"/>
            <a:ext cx="942892" cy="900000"/>
            <a:chOff x="8179943" y="2143093"/>
            <a:chExt cx="942892" cy="90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C3339B-E783-654A-9655-6E9457495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5575851-A78D-FB44-B996-20EA2880380B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36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endParaRPr lang="fr-FR" sz="1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re 6">
            <a:extLst>
              <a:ext uri="{FF2B5EF4-FFF2-40B4-BE49-F238E27FC236}">
                <a16:creationId xmlns:a16="http://schemas.microsoft.com/office/drawing/2014/main" id="{B7417090-72FF-7A4A-AC3C-5DC20550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AEROSPACE</a:t>
            </a:r>
          </a:p>
        </p:txBody>
      </p:sp>
    </p:spTree>
    <p:extLst>
      <p:ext uri="{BB962C8B-B14F-4D97-AF65-F5344CB8AC3E}">
        <p14:creationId xmlns:p14="http://schemas.microsoft.com/office/powerpoint/2010/main" val="25328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F8EE82F3-6875-BC46-A8A1-A1B89E192C3E}"/>
              </a:ext>
            </a:extLst>
          </p:cNvPr>
          <p:cNvSpPr/>
          <p:nvPr/>
        </p:nvSpPr>
        <p:spPr>
          <a:xfrm>
            <a:off x="406380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75C3FE-C686-8242-B7A0-16851A3B2803}"/>
              </a:ext>
            </a:extLst>
          </p:cNvPr>
          <p:cNvSpPr/>
          <p:nvPr/>
        </p:nvSpPr>
        <p:spPr>
          <a:xfrm>
            <a:off x="0" y="169871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E39B4D-D222-2540-8F55-DD26D7743617}"/>
              </a:ext>
            </a:extLst>
          </p:cNvPr>
          <p:cNvSpPr/>
          <p:nvPr/>
        </p:nvSpPr>
        <p:spPr>
          <a:xfrm>
            <a:off x="8127600" y="1698719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AA6138-45D8-9740-9833-FDD472447385}"/>
              </a:ext>
            </a:extLst>
          </p:cNvPr>
          <p:cNvSpPr/>
          <p:nvPr/>
        </p:nvSpPr>
        <p:spPr>
          <a:xfrm>
            <a:off x="81276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0C648C-D7D8-994E-8B31-DD0E80EDAD75}"/>
              </a:ext>
            </a:extLst>
          </p:cNvPr>
          <p:cNvSpPr/>
          <p:nvPr/>
        </p:nvSpPr>
        <p:spPr>
          <a:xfrm>
            <a:off x="4063800" y="3755218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FD2E8-D84D-D446-902D-B5EA1C0E44EF}"/>
              </a:ext>
            </a:extLst>
          </p:cNvPr>
          <p:cNvSpPr/>
          <p:nvPr/>
        </p:nvSpPr>
        <p:spPr>
          <a:xfrm>
            <a:off x="0" y="3761704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936485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$17.8 </a:t>
            </a:r>
          </a:p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 in sales</a:t>
            </a:r>
          </a:p>
          <a:p>
            <a:pPr marL="0" lvl="0" indent="0" algn="ctr">
              <a:buNone/>
            </a:pP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</a:t>
            </a:r>
            <a:r>
              <a:rPr lang="fr-CA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fr-C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478074" y="3000901"/>
            <a:ext cx="3235853" cy="8060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exports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559055"/>
            <a:ext cx="3235853" cy="1179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43,400 </a:t>
            </a:r>
            <a:b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414274" y="5059219"/>
            <a:ext cx="3235853" cy="908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Canada</a:t>
            </a: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954867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  <a:r>
              <a:rPr lang="fr-CA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SMEs</a:t>
            </a:r>
            <a:r>
              <a:rPr lang="fr-C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major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contractors</a:t>
            </a: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87324"/>
            <a:ext cx="3235853" cy="1859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R&amp;D in Canada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758A87F-E1C2-0347-8E25-2FE16652F2C4}"/>
              </a:ext>
            </a:extLst>
          </p:cNvPr>
          <p:cNvGrpSpPr/>
          <p:nvPr/>
        </p:nvGrpSpPr>
        <p:grpSpPr>
          <a:xfrm>
            <a:off x="5539409" y="1912268"/>
            <a:ext cx="1113182" cy="1080000"/>
            <a:chOff x="8587409" y="3422407"/>
            <a:chExt cx="1113182" cy="108000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14CF5554-ED6E-A449-AAFB-69C8ED6CA249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DC99140-188A-A94C-BE0C-D2DD1C9523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D1F544D-FED0-4048-98C5-6C522EA87386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A67AD54-E600-D740-B764-A59C48C012AA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9AC2DF7-FCC9-634F-8112-F751EE122C5C}"/>
              </a:ext>
            </a:extLst>
          </p:cNvPr>
          <p:cNvGrpSpPr/>
          <p:nvPr/>
        </p:nvGrpSpPr>
        <p:grpSpPr>
          <a:xfrm>
            <a:off x="9603209" y="4259673"/>
            <a:ext cx="1113182" cy="1080000"/>
            <a:chOff x="8587409" y="3422407"/>
            <a:chExt cx="1113182" cy="108000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79B55CA-E1D0-334F-BC08-DB2BD944D5E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798BD308-F7CF-6741-ADFD-823FCC48C7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D850ACC-845C-8646-B8AE-B5104C072D5D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596D85F-9EA8-CC4A-AFD4-E831EA1AC12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6CFE446-D60E-F246-AC6C-1B517EA4DC8E}"/>
              </a:ext>
            </a:extLst>
          </p:cNvPr>
          <p:cNvGrpSpPr/>
          <p:nvPr/>
        </p:nvGrpSpPr>
        <p:grpSpPr>
          <a:xfrm>
            <a:off x="1475609" y="3928356"/>
            <a:ext cx="1113182" cy="1080000"/>
            <a:chOff x="8587409" y="3422407"/>
            <a:chExt cx="1113182" cy="108000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BD8FDCD-98E5-8E44-8BD8-4F2DC3DB8C2C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4F817A8-A012-D44B-8CB9-08AD4AB1A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71F8DCB-F7F9-CB48-8DB4-7C4EA85EAB82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56E0DBE-180B-EF4A-A55A-85319DE0AFD7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254282D-4F57-8646-9657-75A6994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800" y="2024399"/>
            <a:ext cx="762000" cy="546100"/>
          </a:xfrm>
          <a:prstGeom prst="rect">
            <a:avLst/>
          </a:prstGeom>
        </p:spPr>
      </p:pic>
      <p:sp>
        <p:nvSpPr>
          <p:cNvPr id="44" name="Espace réservé du contenu 6">
            <a:extLst>
              <a:ext uri="{FF2B5EF4-FFF2-40B4-BE49-F238E27FC236}">
                <a16:creationId xmlns:a16="http://schemas.microsoft.com/office/drawing/2014/main" id="{4E89DF34-64BA-9440-8D50-02D63E3AD9BA}"/>
              </a:ext>
            </a:extLst>
          </p:cNvPr>
          <p:cNvSpPr txBox="1">
            <a:spLocks/>
          </p:cNvSpPr>
          <p:nvPr/>
        </p:nvSpPr>
        <p:spPr>
          <a:xfrm>
            <a:off x="317770" y="107917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QUÉBEC</a:t>
            </a:r>
          </a:p>
        </p:txBody>
      </p:sp>
      <p:sp>
        <p:nvSpPr>
          <p:cNvPr id="45" name="Titre 5">
            <a:extLst>
              <a:ext uri="{FF2B5EF4-FFF2-40B4-BE49-F238E27FC236}">
                <a16:creationId xmlns:a16="http://schemas.microsoft.com/office/drawing/2014/main" id="{676D85E0-D778-7C4B-85BC-476AA544C71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AEROSPACE</a:t>
            </a:r>
          </a:p>
        </p:txBody>
      </p:sp>
    </p:spTree>
    <p:extLst>
      <p:ext uri="{BB962C8B-B14F-4D97-AF65-F5344CB8AC3E}">
        <p14:creationId xmlns:p14="http://schemas.microsoft.com/office/powerpoint/2010/main" val="2626103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3D5F7735-BB5C-0A44-93FA-F4402B62A638}"/>
              </a:ext>
            </a:extLst>
          </p:cNvPr>
          <p:cNvSpPr txBox="1">
            <a:spLocks/>
          </p:cNvSpPr>
          <p:nvPr/>
        </p:nvSpPr>
        <p:spPr>
          <a:xfrm>
            <a:off x="24514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Incomparab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AE11D5-775E-E44A-9464-93592A3A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1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0CAE02-9FF0-3043-8794-EFC48C566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2B7308-2209-0649-AB3D-2D9F4A39A1F4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Lac des Trente et Un Milles, Outaouais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Gaëlle Leroyer</a:t>
            </a:r>
          </a:p>
        </p:txBody>
      </p:sp>
    </p:spTree>
    <p:extLst>
      <p:ext uri="{BB962C8B-B14F-4D97-AF65-F5344CB8AC3E}">
        <p14:creationId xmlns:p14="http://schemas.microsoft.com/office/powerpoint/2010/main" val="272243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04AF04-4C13-CD40-A2D2-755C6C21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dirty="0"/>
              <a:t>ARTIFICIAL INTELLIGENCE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479A17-4624-1F43-8EEF-7AD88AD1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Québec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a world leader in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intelligence (AI):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of over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$475 million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2017 to support AI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In 2019, 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$329 million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over 5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invested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accelerate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adoption.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62687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598260-83CA-1344-8E0D-E486E1B430CC}"/>
              </a:ext>
            </a:extLst>
          </p:cNvPr>
          <p:cNvSpPr/>
          <p:nvPr/>
        </p:nvSpPr>
        <p:spPr>
          <a:xfrm>
            <a:off x="81276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4E3669-2878-0D4D-B816-9C8536C2563B}"/>
              </a:ext>
            </a:extLst>
          </p:cNvPr>
          <p:cNvSpPr/>
          <p:nvPr/>
        </p:nvSpPr>
        <p:spPr>
          <a:xfrm>
            <a:off x="4063800" y="3605199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CB0B913-33E6-D643-B109-FD0DECA662FA}"/>
              </a:ext>
            </a:extLst>
          </p:cNvPr>
          <p:cNvSpPr/>
          <p:nvPr/>
        </p:nvSpPr>
        <p:spPr>
          <a:xfrm>
            <a:off x="0" y="3611685"/>
            <a:ext cx="4064400" cy="20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1803439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AI </a:t>
            </a:r>
            <a:r>
              <a:rPr lang="fr-CA" sz="2000" dirty="0" err="1">
                <a:solidFill>
                  <a:schemeClr val="bg1"/>
                </a:solidFill>
              </a:rPr>
              <a:t>ecosystem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 err="1">
                <a:solidFill>
                  <a:schemeClr val="bg1"/>
                </a:solidFill>
              </a:rPr>
              <a:t>contributing</a:t>
            </a:r>
            <a:r>
              <a:rPr lang="fr-CA" sz="2000" dirty="0">
                <a:solidFill>
                  <a:schemeClr val="bg1"/>
                </a:solidFill>
              </a:rPr>
              <a:t> over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3600" b="1" dirty="0">
                <a:solidFill>
                  <a:schemeClr val="bg1"/>
                </a:solidFill>
              </a:rPr>
              <a:t>$11 billion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to </a:t>
            </a:r>
            <a:r>
              <a:rPr lang="fr-CA" sz="2000" dirty="0" err="1">
                <a:solidFill>
                  <a:schemeClr val="bg1"/>
                </a:solidFill>
              </a:rPr>
              <a:t>Québec’s</a:t>
            </a:r>
            <a:r>
              <a:rPr lang="fr-CA" sz="2000" dirty="0">
                <a:solidFill>
                  <a:schemeClr val="bg1"/>
                </a:solidFill>
              </a:rPr>
              <a:t> GDP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1786506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 err="1">
                <a:solidFill>
                  <a:schemeClr val="bg1"/>
                </a:solidFill>
              </a:rPr>
              <a:t>Canada’s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leading</a:t>
            </a:r>
            <a:r>
              <a:rPr lang="fr-CA" sz="2000" dirty="0">
                <a:solidFill>
                  <a:schemeClr val="bg1"/>
                </a:solidFill>
              </a:rPr>
              <a:t> city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for AI R&amp;D </a:t>
            </a:r>
            <a:r>
              <a:rPr lang="fr-CA" sz="2000" dirty="0" err="1">
                <a:solidFill>
                  <a:schemeClr val="bg1"/>
                </a:solidFill>
              </a:rPr>
              <a:t>investment</a:t>
            </a:r>
            <a:endParaRPr lang="fr-CA" sz="2000" dirty="0">
              <a:solidFill>
                <a:schemeClr val="bg1"/>
              </a:solidFill>
            </a:endParaRP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1735706"/>
            <a:ext cx="3235853" cy="175868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More </a:t>
            </a:r>
            <a:r>
              <a:rPr lang="fr-CA" sz="2000" dirty="0" err="1">
                <a:solidFill>
                  <a:schemeClr val="bg1"/>
                </a:solidFill>
              </a:rPr>
              <a:t>than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600 </a:t>
            </a:r>
            <a:r>
              <a:rPr lang="fr-CA" sz="2600" b="1" dirty="0" err="1">
                <a:solidFill>
                  <a:schemeClr val="bg1"/>
                </a:solidFill>
              </a:rPr>
              <a:t>researchers</a:t>
            </a:r>
            <a:r>
              <a:rPr lang="fr-CA" sz="2600" b="1" dirty="0">
                <a:solidFill>
                  <a:schemeClr val="bg1"/>
                </a:solidFill>
              </a:rPr>
              <a:t> </a:t>
            </a:r>
            <a:br>
              <a:rPr lang="fr-CA" sz="2600" b="1" dirty="0">
                <a:solidFill>
                  <a:schemeClr val="bg1"/>
                </a:solidFill>
              </a:rPr>
            </a:br>
            <a:r>
              <a:rPr lang="fr-CA" sz="2600" b="1" dirty="0">
                <a:solidFill>
                  <a:schemeClr val="bg1"/>
                </a:solidFill>
              </a:rPr>
              <a:t>and </a:t>
            </a:r>
            <a:r>
              <a:rPr lang="fr-CA" sz="2600" b="1" dirty="0" err="1">
                <a:solidFill>
                  <a:schemeClr val="bg1"/>
                </a:solidFill>
              </a:rPr>
              <a:t>students</a:t>
            </a:r>
            <a:r>
              <a:rPr lang="fr-CA" sz="2600" b="1" dirty="0">
                <a:solidFill>
                  <a:schemeClr val="bg1"/>
                </a:solidFill>
              </a:rPr>
              <a:t>,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the </a:t>
            </a:r>
            <a:r>
              <a:rPr lang="fr-CA" sz="2000" dirty="0" err="1">
                <a:solidFill>
                  <a:schemeClr val="bg1"/>
                </a:solidFill>
              </a:rPr>
              <a:t>largest</a:t>
            </a:r>
            <a:r>
              <a:rPr lang="fr-CA" sz="2000" dirty="0">
                <a:solidFill>
                  <a:schemeClr val="bg1"/>
                </a:solidFill>
              </a:rPr>
              <a:t> concentration </a:t>
            </a: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of </a:t>
            </a:r>
            <a:r>
              <a:rPr lang="fr-CA" sz="2000" dirty="0" err="1">
                <a:solidFill>
                  <a:schemeClr val="bg1"/>
                </a:solidFill>
              </a:rPr>
              <a:t>researchers</a:t>
            </a:r>
            <a:r>
              <a:rPr lang="fr-CA" sz="2000" dirty="0">
                <a:solidFill>
                  <a:schemeClr val="bg1"/>
                </a:solidFill>
              </a:rPr>
              <a:t> in the world (Mila)</a:t>
            </a:r>
          </a:p>
        </p:txBody>
      </p:sp>
      <p:sp>
        <p:nvSpPr>
          <p:cNvPr id="35" name="Espace réservé du contenu 6">
            <a:extLst>
              <a:ext uri="{FF2B5EF4-FFF2-40B4-BE49-F238E27FC236}">
                <a16:creationId xmlns:a16="http://schemas.microsoft.com/office/drawing/2014/main" id="{0DC167F0-7109-CD46-8420-7C6C91D045CF}"/>
              </a:ext>
            </a:extLst>
          </p:cNvPr>
          <p:cNvSpPr txBox="1">
            <a:spLocks/>
          </p:cNvSpPr>
          <p:nvPr/>
        </p:nvSpPr>
        <p:spPr>
          <a:xfrm>
            <a:off x="4142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International </a:t>
            </a:r>
            <a:r>
              <a:rPr lang="fr-CA" sz="2000" dirty="0" err="1">
                <a:solidFill>
                  <a:schemeClr val="bg1"/>
                </a:solidFill>
              </a:rPr>
              <a:t>Observatory</a:t>
            </a:r>
            <a:r>
              <a:rPr lang="fr-CA" sz="2000" dirty="0">
                <a:solidFill>
                  <a:schemeClr val="bg1"/>
                </a:solidFill>
              </a:rPr>
              <a:t> on the </a:t>
            </a:r>
            <a:r>
              <a:rPr lang="fr-CA" sz="2000" dirty="0" err="1">
                <a:solidFill>
                  <a:schemeClr val="bg1"/>
                </a:solidFill>
              </a:rPr>
              <a:t>Societal</a:t>
            </a:r>
            <a:r>
              <a:rPr lang="fr-CA" sz="2000" dirty="0">
                <a:solidFill>
                  <a:schemeClr val="bg1"/>
                </a:solidFill>
              </a:rPr>
              <a:t> Impacts of AI and Digital </a:t>
            </a:r>
            <a:r>
              <a:rPr lang="fr-CA" sz="2000" dirty="0" err="1">
                <a:solidFill>
                  <a:schemeClr val="bg1"/>
                </a:solidFill>
              </a:rPr>
              <a:t>Technology</a:t>
            </a:r>
            <a:r>
              <a:rPr lang="fr-CA" sz="2000" dirty="0">
                <a:solidFill>
                  <a:schemeClr val="bg1"/>
                </a:solidFill>
              </a:rPr>
              <a:t> (OIISIAN)</a:t>
            </a:r>
          </a:p>
        </p:txBody>
      </p:sp>
      <p:sp>
        <p:nvSpPr>
          <p:cNvPr id="36" name="Espace réservé du contenu 6">
            <a:extLst>
              <a:ext uri="{FF2B5EF4-FFF2-40B4-BE49-F238E27FC236}">
                <a16:creationId xmlns:a16="http://schemas.microsoft.com/office/drawing/2014/main" id="{E1E60472-6F8B-6B4E-A997-6635AC2CB348}"/>
              </a:ext>
            </a:extLst>
          </p:cNvPr>
          <p:cNvSpPr txBox="1">
            <a:spLocks/>
          </p:cNvSpPr>
          <p:nvPr/>
        </p:nvSpPr>
        <p:spPr>
          <a:xfrm>
            <a:off x="44780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</a:rPr>
              <a:t>More </a:t>
            </a:r>
            <a:r>
              <a:rPr lang="fr-CA" sz="2000" dirty="0" err="1">
                <a:solidFill>
                  <a:schemeClr val="bg1"/>
                </a:solidFill>
              </a:rPr>
              <a:t>than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20 </a:t>
            </a:r>
            <a:r>
              <a:rPr lang="fr-CA" sz="2400" b="1" dirty="0" err="1">
                <a:solidFill>
                  <a:schemeClr val="bg1"/>
                </a:solidFill>
              </a:rPr>
              <a:t>research</a:t>
            </a:r>
            <a:r>
              <a:rPr lang="fr-CA" sz="2400" b="1" dirty="0">
                <a:solidFill>
                  <a:schemeClr val="bg1"/>
                </a:solidFill>
              </a:rPr>
              <a:t> chairs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400" b="1" dirty="0">
                <a:solidFill>
                  <a:schemeClr val="bg1"/>
                </a:solidFill>
              </a:rPr>
              <a:t>and </a:t>
            </a:r>
            <a:r>
              <a:rPr lang="fr-CA" sz="2400" b="1" dirty="0" err="1">
                <a:solidFill>
                  <a:schemeClr val="bg1"/>
                </a:solidFill>
              </a:rPr>
              <a:t>laboratories</a:t>
            </a:r>
            <a:r>
              <a:rPr lang="fr-CA" sz="2400" b="1" dirty="0">
                <a:solidFill>
                  <a:schemeClr val="bg1"/>
                </a:solidFill>
              </a:rPr>
              <a:t> </a:t>
            </a:r>
            <a:br>
              <a:rPr lang="fr-CA" sz="2400" b="1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for data use (IVADO)</a:t>
            </a:r>
          </a:p>
        </p:txBody>
      </p:sp>
      <p:sp>
        <p:nvSpPr>
          <p:cNvPr id="37" name="Espace réservé du contenu 6">
            <a:extLst>
              <a:ext uri="{FF2B5EF4-FFF2-40B4-BE49-F238E27FC236}">
                <a16:creationId xmlns:a16="http://schemas.microsoft.com/office/drawing/2014/main" id="{6AA44288-FA97-6840-9B38-6B0CBE881E81}"/>
              </a:ext>
            </a:extLst>
          </p:cNvPr>
          <p:cNvSpPr txBox="1">
            <a:spLocks/>
          </p:cNvSpPr>
          <p:nvPr/>
        </p:nvSpPr>
        <p:spPr>
          <a:xfrm>
            <a:off x="8541874" y="3894528"/>
            <a:ext cx="323585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3600" b="1" dirty="0">
                <a:solidFill>
                  <a:schemeClr val="bg1"/>
                </a:solidFill>
              </a:rPr>
              <a:t>95,000 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 err="1">
                <a:solidFill>
                  <a:schemeClr val="bg1"/>
                </a:solidFill>
              </a:rPr>
              <a:t>specialists</a:t>
            </a:r>
            <a:r>
              <a:rPr lang="fr-CA" sz="2000" dirty="0">
                <a:solidFill>
                  <a:schemeClr val="bg1"/>
                </a:solidFill>
              </a:rPr>
              <a:t> are </a:t>
            </a:r>
            <a:r>
              <a:rPr lang="fr-CA" sz="2000" dirty="0" err="1">
                <a:solidFill>
                  <a:schemeClr val="bg1"/>
                </a:solidFill>
              </a:rPr>
              <a:t>employed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in AI-</a:t>
            </a:r>
            <a:r>
              <a:rPr lang="fr-CA" sz="2000" dirty="0" err="1">
                <a:solidFill>
                  <a:schemeClr val="bg1"/>
                </a:solidFill>
              </a:rPr>
              <a:t>related</a:t>
            </a:r>
            <a:r>
              <a:rPr lang="fr-CA" sz="2000" dirty="0">
                <a:solidFill>
                  <a:schemeClr val="bg1"/>
                </a:solidFill>
              </a:rPr>
              <a:t> jobs 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922008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MONTRÉAL REGION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74097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C7A7EE8-4865-1449-A6EF-E51E1C88D8C4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thentique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8D9BC0-251A-AF4E-B9C4-D0B26F446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0DD45B-C9F0-8144-8D83-5029AF59C631}"/>
              </a:ext>
            </a:extLst>
          </p:cNvPr>
          <p:cNvSpPr txBox="1"/>
          <p:nvPr/>
        </p:nvSpPr>
        <p:spPr>
          <a:xfrm>
            <a:off x="6645600" y="4852749"/>
            <a:ext cx="5546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Tasting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Montérégie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Dominique Lafond</a:t>
            </a:r>
          </a:p>
        </p:txBody>
      </p:sp>
    </p:spTree>
    <p:extLst>
      <p:ext uri="{BB962C8B-B14F-4D97-AF65-F5344CB8AC3E}">
        <p14:creationId xmlns:p14="http://schemas.microsoft.com/office/powerpoint/2010/main" val="75829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508127-C380-F843-8FDE-2648F9A45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1360E82-CA39-4949-B589-D22CEF156BF3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Marché Jean-Talon, Montréal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André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Quenneville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ABA13B-926B-8A44-9B97-D69F1AED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ORGANIC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F6A006-62C1-A840-804F-72567DA78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Québec stands out for: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rural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, high-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/>
            <a:endParaRPr lang="fr-CA" sz="1000" dirty="0">
              <a:noFill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innovation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by collaboration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agri-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centres, and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507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270982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in Canada 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906" y="2709820"/>
            <a:ext cx="2071389" cy="1870062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30,000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farms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584106" y="2195795"/>
            <a:ext cx="2071389" cy="29090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world’s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maple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syrup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631706" y="2195794"/>
            <a:ext cx="2071389" cy="29522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of sales are made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Québec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FE376B2D-31CF-6B47-A116-DF587D791A03}"/>
              </a:ext>
            </a:extLst>
          </p:cNvPr>
          <p:cNvGrpSpPr/>
          <p:nvPr/>
        </p:nvGrpSpPr>
        <p:grpSpPr>
          <a:xfrm>
            <a:off x="10110809" y="2709820"/>
            <a:ext cx="1113182" cy="1080000"/>
            <a:chOff x="679542" y="4226740"/>
            <a:chExt cx="1113182" cy="1080000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5C32287-178A-8A41-941C-B4E8C6E5A7F5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DF32EFEA-5A2D-CD4E-AE79-6B955EDC74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A95FAC5-A2CD-1A40-9252-1C7B05EBB081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ORGANIC FOOD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F700A2C-A958-1547-81E4-022DB2C5C52F}"/>
              </a:ext>
            </a:extLst>
          </p:cNvPr>
          <p:cNvGrpSpPr/>
          <p:nvPr/>
        </p:nvGrpSpPr>
        <p:grpSpPr>
          <a:xfrm>
            <a:off x="7063209" y="2709820"/>
            <a:ext cx="1113182" cy="1080000"/>
            <a:chOff x="679542" y="4226740"/>
            <a:chExt cx="1113182" cy="108000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22A6571-3453-EF45-B7D7-391CE537755A}"/>
                </a:ext>
              </a:extLst>
            </p:cNvPr>
            <p:cNvGrpSpPr/>
            <p:nvPr/>
          </p:nvGrpSpPr>
          <p:grpSpPr>
            <a:xfrm>
              <a:off x="679542" y="4226740"/>
              <a:ext cx="1113182" cy="1080000"/>
              <a:chOff x="677186" y="1146312"/>
              <a:chExt cx="1113182" cy="1080000"/>
            </a:xfrm>
            <a:solidFill>
              <a:schemeClr val="bg1"/>
            </a:solidFill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4890E4A1-6A79-DC4E-8C9A-BADBB261D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7186" y="1146312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E7F4BFED-76BD-E645-BE70-19118544B5E2}"/>
                  </a:ext>
                </a:extLst>
              </p:cNvPr>
              <p:cNvSpPr txBox="1"/>
              <p:nvPr/>
            </p:nvSpPr>
            <p:spPr>
              <a:xfrm>
                <a:off x="732845" y="1293126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3033469-10D2-294B-A5A2-6283687A0A87}"/>
                </a:ext>
              </a:extLst>
            </p:cNvPr>
            <p:cNvSpPr txBox="1"/>
            <p:nvPr/>
          </p:nvSpPr>
          <p:spPr>
            <a:xfrm>
              <a:off x="1359760" y="4557848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434535D4-5412-A240-871D-CB9CC1C7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00" y="4195864"/>
            <a:ext cx="1168400" cy="609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E6D6B9-B407-2B4F-BF2D-43DF7CC2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00" y="4119664"/>
            <a:ext cx="965200" cy="76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88BAB4-3688-C74E-887C-4E8EFD55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956" y="4649004"/>
            <a:ext cx="584200" cy="76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63329B-1D81-8746-A9FA-401972119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900" y="5038927"/>
            <a:ext cx="645000" cy="450000"/>
          </a:xfrm>
          <a:prstGeom prst="rect">
            <a:avLst/>
          </a:prstGeom>
        </p:spPr>
      </p:pic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QUÉBEC</a:t>
            </a:r>
          </a:p>
        </p:txBody>
      </p:sp>
    </p:spTree>
    <p:extLst>
      <p:ext uri="{BB962C8B-B14F-4D97-AF65-F5344CB8AC3E}">
        <p14:creationId xmlns:p14="http://schemas.microsoft.com/office/powerpoint/2010/main" val="3898117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F112A5-7193-E04E-B7BA-09500DFD7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5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100" dirty="0"/>
              <a:t>ENVIRONMENT AND THE FIGHT </a:t>
            </a:r>
            <a:br>
              <a:rPr lang="fr-FR" sz="3100" dirty="0"/>
            </a:br>
            <a:r>
              <a:rPr lang="fr-FR" sz="3100" dirty="0"/>
              <a:t>AGAINST CLIMATE CHANGE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8" y="1449388"/>
            <a:ext cx="6257582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Québec: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per-capita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(GHG)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of all U.S. states and Canadian provinces.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 line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the Paris Agreement, Québec has set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ambitious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GHG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 37.5%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by 2030 and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neutrality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by 2050.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notably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the Québec-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Nearly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45% of all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cars in Canada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are in Québec.</a:t>
            </a:r>
          </a:p>
        </p:txBody>
      </p:sp>
    </p:spTree>
    <p:extLst>
      <p:ext uri="{BB962C8B-B14F-4D97-AF65-F5344CB8AC3E}">
        <p14:creationId xmlns:p14="http://schemas.microsoft.com/office/powerpoint/2010/main" val="2823717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E8249-86A2-A24B-981C-D1A3BEC95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813" y="490550"/>
            <a:ext cx="11053762" cy="4968875"/>
          </a:xfrm>
        </p:spPr>
        <p:txBody>
          <a:bodyPr>
            <a:noAutofit/>
          </a:bodyPr>
          <a:lstStyle/>
          <a:p>
            <a:pPr algn="l"/>
            <a:r>
              <a:rPr lang="fr-CA" sz="2600" b="1" dirty="0"/>
              <a:t>2021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Introduction of a </a:t>
            </a:r>
            <a:r>
              <a:rPr lang="fr-CA" sz="2000" b="1" dirty="0">
                <a:solidFill>
                  <a:schemeClr val="bg1"/>
                </a:solidFill>
              </a:rPr>
              <a:t>Plan for a Green </a:t>
            </a:r>
            <a:r>
              <a:rPr lang="fr-CA" sz="2000" b="1" dirty="0" err="1">
                <a:solidFill>
                  <a:schemeClr val="bg1"/>
                </a:solidFill>
              </a:rPr>
              <a:t>Economy</a:t>
            </a:r>
            <a:r>
              <a:rPr lang="fr-CA" sz="2000" b="1" dirty="0">
                <a:solidFill>
                  <a:schemeClr val="bg1"/>
                </a:solidFill>
              </a:rPr>
              <a:t> (2030 PGE)</a:t>
            </a:r>
            <a:r>
              <a:rPr lang="fr-CA" sz="2000" dirty="0">
                <a:solidFill>
                  <a:schemeClr val="bg1"/>
                </a:solidFill>
              </a:rPr>
              <a:t> </a:t>
            </a:r>
            <a:r>
              <a:rPr lang="fr-CA" sz="2000" dirty="0" err="1">
                <a:solidFill>
                  <a:schemeClr val="bg1"/>
                </a:solidFill>
              </a:rPr>
              <a:t>with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bold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measures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and </a:t>
            </a:r>
            <a:r>
              <a:rPr lang="fr-CA" sz="2000" dirty="0" err="1">
                <a:solidFill>
                  <a:schemeClr val="bg1"/>
                </a:solidFill>
              </a:rPr>
              <a:t>investments</a:t>
            </a:r>
            <a:r>
              <a:rPr lang="fr-CA" sz="2000" dirty="0">
                <a:solidFill>
                  <a:schemeClr val="bg1"/>
                </a:solidFill>
              </a:rPr>
              <a:t> of $6.7G.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/>
                </a:solidFill>
              </a:rPr>
              <a:t>Québec </a:t>
            </a:r>
            <a:r>
              <a:rPr lang="fr-CA" sz="2000" dirty="0" err="1">
                <a:solidFill>
                  <a:schemeClr val="bg1"/>
                </a:solidFill>
              </a:rPr>
              <a:t>announces</a:t>
            </a:r>
            <a:r>
              <a:rPr lang="fr-CA" sz="2000" dirty="0">
                <a:solidFill>
                  <a:schemeClr val="bg1"/>
                </a:solidFill>
              </a:rPr>
              <a:t> the </a:t>
            </a:r>
            <a:r>
              <a:rPr lang="fr-CA" sz="2000" b="1" dirty="0">
                <a:solidFill>
                  <a:schemeClr val="bg1"/>
                </a:solidFill>
              </a:rPr>
              <a:t>end of </a:t>
            </a:r>
            <a:r>
              <a:rPr lang="fr-CA" sz="2000" b="1" dirty="0" err="1">
                <a:solidFill>
                  <a:schemeClr val="bg1"/>
                </a:solidFill>
              </a:rPr>
              <a:t>hydrocarbon</a:t>
            </a:r>
            <a:r>
              <a:rPr lang="fr-CA" sz="2000" b="1" dirty="0">
                <a:solidFill>
                  <a:schemeClr val="bg1"/>
                </a:solidFill>
              </a:rPr>
              <a:t> extraction </a:t>
            </a:r>
            <a:r>
              <a:rPr lang="fr-CA" sz="2000" dirty="0">
                <a:solidFill>
                  <a:schemeClr val="bg1"/>
                </a:solidFill>
              </a:rPr>
              <a:t>in </a:t>
            </a:r>
            <a:r>
              <a:rPr lang="fr-CA" sz="2000" dirty="0" err="1">
                <a:solidFill>
                  <a:schemeClr val="bg1"/>
                </a:solidFill>
              </a:rPr>
              <a:t>its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territory</a:t>
            </a:r>
            <a:r>
              <a:rPr lang="fr-CA" sz="2000" dirty="0">
                <a:solidFill>
                  <a:schemeClr val="bg1"/>
                </a:solidFill>
              </a:rPr>
              <a:t>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1"/>
                </a:solidFill>
              </a:rPr>
              <a:t>Major </a:t>
            </a:r>
            <a:r>
              <a:rPr lang="fr-CA" sz="2000" b="1" dirty="0" err="1">
                <a:solidFill>
                  <a:schemeClr val="bg1"/>
                </a:solidFill>
              </a:rPr>
              <a:t>hydroelectricity</a:t>
            </a:r>
            <a:r>
              <a:rPr lang="fr-CA" sz="2000" b="1" dirty="0">
                <a:solidFill>
                  <a:schemeClr val="bg1"/>
                </a:solidFill>
              </a:rPr>
              <a:t> export </a:t>
            </a:r>
            <a:r>
              <a:rPr lang="fr-CA" sz="2000" b="1" dirty="0" err="1">
                <a:solidFill>
                  <a:schemeClr val="bg1"/>
                </a:solidFill>
              </a:rPr>
              <a:t>contracts</a:t>
            </a:r>
            <a:r>
              <a:rPr lang="fr-CA" sz="2000" b="1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with</a:t>
            </a:r>
            <a:r>
              <a:rPr lang="fr-CA" sz="2000" dirty="0">
                <a:solidFill>
                  <a:schemeClr val="bg1"/>
                </a:solidFill>
              </a:rPr>
              <a:t> Massachusetts and New York.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algn="l"/>
            <a:r>
              <a:rPr lang="fr-CA" sz="2600" b="1" dirty="0"/>
              <a:t>Our ambitions</a:t>
            </a:r>
            <a:endParaRPr lang="fr-CA" sz="2600" dirty="0"/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</a:rPr>
              <a:t>Produce</a:t>
            </a:r>
            <a:r>
              <a:rPr lang="fr-CA" sz="2000" dirty="0">
                <a:solidFill>
                  <a:schemeClr val="bg1"/>
                </a:solidFill>
              </a:rPr>
              <a:t> one of the </a:t>
            </a:r>
            <a:r>
              <a:rPr lang="fr-CA" sz="2000" dirty="0" err="1">
                <a:solidFill>
                  <a:schemeClr val="bg1"/>
                </a:solidFill>
              </a:rPr>
              <a:t>world’s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cleanest</a:t>
            </a:r>
            <a:r>
              <a:rPr lang="fr-CA" sz="2000" dirty="0">
                <a:solidFill>
                  <a:schemeClr val="bg1"/>
                </a:solidFill>
              </a:rPr>
              <a:t> batteries.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</a:rPr>
              <a:t>Actively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develop</a:t>
            </a:r>
            <a:r>
              <a:rPr lang="fr-CA" sz="2000" dirty="0">
                <a:solidFill>
                  <a:schemeClr val="bg1"/>
                </a:solidFill>
              </a:rPr>
              <a:t> the green </a:t>
            </a:r>
            <a:r>
              <a:rPr lang="fr-CA" sz="2000" dirty="0" err="1">
                <a:solidFill>
                  <a:schemeClr val="bg1"/>
                </a:solidFill>
              </a:rPr>
              <a:t>hydrogen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sector</a:t>
            </a:r>
            <a:r>
              <a:rPr lang="fr-CA" sz="2000" dirty="0">
                <a:solidFill>
                  <a:schemeClr val="bg1"/>
                </a:solidFill>
              </a:rPr>
              <a:t> </a:t>
            </a:r>
            <a:r>
              <a:rPr lang="fr-CA" sz="2000" dirty="0" err="1">
                <a:solidFill>
                  <a:schemeClr val="bg1"/>
                </a:solidFill>
              </a:rPr>
              <a:t>with</a:t>
            </a:r>
            <a:r>
              <a:rPr lang="fr-CA" sz="2000" dirty="0">
                <a:solidFill>
                  <a:schemeClr val="bg1"/>
                </a:solidFill>
              </a:rPr>
              <a:t> Hydro-Québec.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0E5845-0741-F647-ABB5-A7ECAFC33B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1969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ENVIRONMENT AND THE FIGHT</a:t>
            </a:r>
            <a:br>
              <a:rPr lang="fr-FR" sz="3200" dirty="0"/>
            </a:br>
            <a:r>
              <a:rPr lang="fr-FR" sz="32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AGAINST CLIMATE CHANGE</a:t>
            </a:r>
            <a:endParaRPr lang="fr-FR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EB023-47E6-7947-B4C1-6D8A0A37A888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658ACC"/>
              </a:highlight>
            </a:endParaRP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BA150AB9-C2BA-424F-A18A-F43DAC098D54}"/>
              </a:ext>
            </a:extLst>
          </p:cNvPr>
          <p:cNvSpPr txBox="1">
            <a:spLocks/>
          </p:cNvSpPr>
          <p:nvPr/>
        </p:nvSpPr>
        <p:spPr>
          <a:xfrm>
            <a:off x="717396" y="4896000"/>
            <a:ext cx="10757209" cy="69518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 err="1"/>
              <a:t>Make</a:t>
            </a:r>
            <a:r>
              <a:rPr lang="fr-CA" sz="2600" dirty="0"/>
              <a:t> Québec the green </a:t>
            </a:r>
            <a:r>
              <a:rPr lang="fr-CA" sz="2600" dirty="0" err="1"/>
              <a:t>battery</a:t>
            </a:r>
            <a:r>
              <a:rPr lang="fr-CA" sz="2600" dirty="0"/>
              <a:t> of </a:t>
            </a:r>
            <a:r>
              <a:rPr lang="fr-CA" sz="2600" dirty="0" err="1"/>
              <a:t>northeastern</a:t>
            </a:r>
            <a:r>
              <a:rPr lang="fr-CA" sz="2600" dirty="0"/>
              <a:t> </a:t>
            </a:r>
            <a:r>
              <a:rPr lang="fr-CA" sz="2600" dirty="0" err="1"/>
              <a:t>America</a:t>
            </a:r>
            <a:r>
              <a:rPr lang="fr-CA" sz="2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5072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7C612DDA-1963-1F44-A1C2-A55744887A17}"/>
              </a:ext>
            </a:extLst>
          </p:cNvPr>
          <p:cNvSpPr txBox="1">
            <a:spLocks/>
          </p:cNvSpPr>
          <p:nvPr/>
        </p:nvSpPr>
        <p:spPr>
          <a:xfrm>
            <a:off x="2157837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FR" sz="9500" spc="30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ctrisant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9DAF42-0353-7341-9A16-EACA7955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3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E73F82-91C0-4244-B2BF-019218657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MAJOR ASSET</a:t>
            </a:r>
          </a:p>
          <a:p>
            <a:pPr marL="0" indent="0" algn="ctr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of all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 Québec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hydroelectric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sources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922B8B9-96C5-6247-A67B-D7467976FEF9}"/>
              </a:ext>
            </a:extLst>
          </p:cNvPr>
          <p:cNvGrpSpPr/>
          <p:nvPr/>
        </p:nvGrpSpPr>
        <p:grpSpPr>
          <a:xfrm>
            <a:off x="8131797" y="2728119"/>
            <a:ext cx="1113182" cy="1080000"/>
            <a:chOff x="8587409" y="3187273"/>
            <a:chExt cx="1113182" cy="1080000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A25AD2B-E693-5A42-A5B6-28197CC4079D}"/>
                </a:ext>
              </a:extLst>
            </p:cNvPr>
            <p:cNvGrpSpPr/>
            <p:nvPr/>
          </p:nvGrpSpPr>
          <p:grpSpPr>
            <a:xfrm>
              <a:off x="8587409" y="3187273"/>
              <a:ext cx="1113182" cy="1080000"/>
              <a:chOff x="2052763" y="5014051"/>
              <a:chExt cx="1113182" cy="1080000"/>
            </a:xfrm>
            <a:solidFill>
              <a:schemeClr val="bg1"/>
            </a:solidFill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1428DC7-3480-C64A-AC4A-FDFE96AFC8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014051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115907F-E825-4B41-8EC8-70B458436D44}"/>
                  </a:ext>
                </a:extLst>
              </p:cNvPr>
              <p:cNvSpPr txBox="1"/>
              <p:nvPr/>
            </p:nvSpPr>
            <p:spPr>
              <a:xfrm>
                <a:off x="2108422" y="5160865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fr-FR" sz="1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63F138A-D09F-2142-BC79-43DB7C1FD49D}"/>
                </a:ext>
              </a:extLst>
            </p:cNvPr>
            <p:cNvSpPr txBox="1"/>
            <p:nvPr/>
          </p:nvSpPr>
          <p:spPr>
            <a:xfrm>
              <a:off x="9277219" y="3518381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>
                <a:solidFill>
                  <a:srgbClr val="003DA5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F0717FC0-52B0-F247-888D-827A87501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9539533-8C21-5742-8AC4-DD079AD0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HYDROELECTRICITY</a:t>
            </a:r>
          </a:p>
        </p:txBody>
      </p:sp>
    </p:spTree>
    <p:extLst>
      <p:ext uri="{BB962C8B-B14F-4D97-AF65-F5344CB8AC3E}">
        <p14:creationId xmlns:p14="http://schemas.microsoft.com/office/powerpoint/2010/main" val="177705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6093600" y="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3600" y="2830590"/>
            <a:ext cx="6098400" cy="28327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5C8DDDA2-6A8C-4C44-9D88-8BD97E60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078" y="2030551"/>
            <a:ext cx="3617844" cy="540000"/>
          </a:xfrm>
        </p:spPr>
        <p:txBody>
          <a:bodyPr anchor="t">
            <a:normAutofit lnSpcReduction="10000"/>
          </a:bodyPr>
          <a:lstStyle/>
          <a:p>
            <a:r>
              <a:rPr lang="fr-CA" sz="3200" dirty="0"/>
              <a:t>million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60B749F6-9AAF-AD41-A35C-477B489DEA23}"/>
              </a:ext>
            </a:extLst>
          </p:cNvPr>
          <p:cNvGrpSpPr/>
          <p:nvPr/>
        </p:nvGrpSpPr>
        <p:grpSpPr>
          <a:xfrm>
            <a:off x="8587409" y="830841"/>
            <a:ext cx="1113182" cy="1080000"/>
            <a:chOff x="2051437" y="429370"/>
            <a:chExt cx="1113182" cy="1080000"/>
          </a:xfrm>
          <a:solidFill>
            <a:schemeClr val="bg1"/>
          </a:solidFill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82A2C0D6-D6E4-BD4F-9154-FF13370D9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1437" y="429370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0B8FCAB-283C-5945-9ADD-E7B036A322DE}"/>
                </a:ext>
              </a:extLst>
            </p:cNvPr>
            <p:cNvSpPr txBox="1"/>
            <p:nvPr/>
          </p:nvSpPr>
          <p:spPr>
            <a:xfrm>
              <a:off x="2107096" y="576184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fr-F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%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C08289F-8C9F-E240-82BF-36F80ABF51C7}"/>
              </a:ext>
            </a:extLst>
          </p:cNvPr>
          <p:cNvGrpSpPr/>
          <p:nvPr/>
        </p:nvGrpSpPr>
        <p:grpSpPr>
          <a:xfrm>
            <a:off x="2491409" y="3177607"/>
            <a:ext cx="1113182" cy="1080000"/>
            <a:chOff x="677186" y="1146312"/>
            <a:chExt cx="1113182" cy="1080000"/>
          </a:xfrm>
          <a:solidFill>
            <a:schemeClr val="bg1"/>
          </a:solidFill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F6CB1361-F516-2D48-A182-CFA50ACE7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186" y="114631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76B2272-C83E-F947-BCDD-C87429FDB7AD}"/>
                </a:ext>
              </a:extLst>
            </p:cNvPr>
            <p:cNvSpPr txBox="1"/>
            <p:nvPr/>
          </p:nvSpPr>
          <p:spPr>
            <a:xfrm>
              <a:off x="732845" y="1293126"/>
              <a:ext cx="1057523" cy="7386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2122C1B8-AB04-944D-8854-DE2343E67381}"/>
              </a:ext>
            </a:extLst>
          </p:cNvPr>
          <p:cNvGrpSpPr/>
          <p:nvPr/>
        </p:nvGrpSpPr>
        <p:grpSpPr>
          <a:xfrm>
            <a:off x="2491409" y="830841"/>
            <a:ext cx="1113182" cy="1080000"/>
            <a:chOff x="9383865" y="534062"/>
            <a:chExt cx="1113182" cy="1080000"/>
          </a:xfrm>
          <a:solidFill>
            <a:schemeClr val="bg1"/>
          </a:solidFill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1C696C94-05B3-314A-B7B5-05F5CB8C3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83865" y="534062"/>
              <a:ext cx="1080000" cy="1080000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335462F-D556-C64B-8158-0FF33C28190D}"/>
                </a:ext>
              </a:extLst>
            </p:cNvPr>
            <p:cNvSpPr txBox="1"/>
            <p:nvPr/>
          </p:nvSpPr>
          <p:spPr>
            <a:xfrm>
              <a:off x="9439524" y="680876"/>
              <a:ext cx="10575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8.6</a:t>
              </a:r>
              <a:endParaRPr lang="fr-F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Espace réservé du texte 1">
            <a:extLst>
              <a:ext uri="{FF2B5EF4-FFF2-40B4-BE49-F238E27FC236}">
                <a16:creationId xmlns:a16="http://schemas.microsoft.com/office/drawing/2014/main" id="{CDE9B8FC-0817-B146-A0B6-7349AE082E85}"/>
              </a:ext>
            </a:extLst>
          </p:cNvPr>
          <p:cNvSpPr txBox="1">
            <a:spLocks/>
          </p:cNvSpPr>
          <p:nvPr/>
        </p:nvSpPr>
        <p:spPr>
          <a:xfrm>
            <a:off x="6536635" y="2030551"/>
            <a:ext cx="5214731" cy="54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of the Canadian population</a:t>
            </a:r>
          </a:p>
        </p:txBody>
      </p:sp>
      <p:sp>
        <p:nvSpPr>
          <p:cNvPr id="50" name="Espace réservé du texte 1">
            <a:extLst>
              <a:ext uri="{FF2B5EF4-FFF2-40B4-BE49-F238E27FC236}">
                <a16:creationId xmlns:a16="http://schemas.microsoft.com/office/drawing/2014/main" id="{FE06DB80-3D21-2B4E-BE7E-291C7707B97F}"/>
              </a:ext>
            </a:extLst>
          </p:cNvPr>
          <p:cNvSpPr txBox="1">
            <a:spLocks/>
          </p:cNvSpPr>
          <p:nvPr/>
        </p:nvSpPr>
        <p:spPr>
          <a:xfrm>
            <a:off x="1196072" y="4232622"/>
            <a:ext cx="3706257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of the population </a:t>
            </a:r>
            <a:br>
              <a:rPr lang="fr-CA" sz="3200" dirty="0"/>
            </a:br>
            <a:r>
              <a:rPr lang="fr-CA" sz="3200" dirty="0" err="1"/>
              <a:t>is</a:t>
            </a:r>
            <a:r>
              <a:rPr lang="fr-CA" sz="3200" dirty="0"/>
              <a:t> French-</a:t>
            </a:r>
            <a:r>
              <a:rPr lang="fr-CA" sz="3200" dirty="0" err="1"/>
              <a:t>speaking</a:t>
            </a:r>
            <a:r>
              <a:rPr lang="fr-CA" sz="3200" dirty="0"/>
              <a:t> </a:t>
            </a:r>
          </a:p>
        </p:txBody>
      </p:sp>
      <p:sp>
        <p:nvSpPr>
          <p:cNvPr id="51" name="Espace réservé du texte 1">
            <a:extLst>
              <a:ext uri="{FF2B5EF4-FFF2-40B4-BE49-F238E27FC236}">
                <a16:creationId xmlns:a16="http://schemas.microsoft.com/office/drawing/2014/main" id="{99627994-073B-B240-9FB5-955753550F25}"/>
              </a:ext>
            </a:extLst>
          </p:cNvPr>
          <p:cNvSpPr txBox="1">
            <a:spLocks/>
          </p:cNvSpPr>
          <p:nvPr/>
        </p:nvSpPr>
        <p:spPr>
          <a:xfrm>
            <a:off x="6437243" y="4232622"/>
            <a:ext cx="5413514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/>
              <a:t>of the population </a:t>
            </a:r>
            <a:r>
              <a:rPr lang="fr-CA" sz="3200" dirty="0" err="1"/>
              <a:t>speaks</a:t>
            </a:r>
            <a:r>
              <a:rPr lang="fr-CA" sz="3200" dirty="0"/>
              <a:t> </a:t>
            </a:r>
            <a:r>
              <a:rPr lang="fr-CA" sz="3200" dirty="0" err="1"/>
              <a:t>both</a:t>
            </a:r>
            <a:r>
              <a:rPr lang="fr-CA" sz="3200" dirty="0"/>
              <a:t> French and English </a:t>
            </a:r>
          </a:p>
        </p:txBody>
      </p:sp>
      <p:sp>
        <p:nvSpPr>
          <p:cNvPr id="52" name="Espace réservé du texte 1">
            <a:extLst>
              <a:ext uri="{FF2B5EF4-FFF2-40B4-BE49-F238E27FC236}">
                <a16:creationId xmlns:a16="http://schemas.microsoft.com/office/drawing/2014/main" id="{27F38C4E-515E-154C-B800-A38BC20614F2}"/>
              </a:ext>
            </a:extLst>
          </p:cNvPr>
          <p:cNvSpPr txBox="1">
            <a:spLocks/>
          </p:cNvSpPr>
          <p:nvPr/>
        </p:nvSpPr>
        <p:spPr>
          <a:xfrm>
            <a:off x="6536635" y="352880"/>
            <a:ext cx="5214731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 err="1"/>
              <a:t>Almost</a:t>
            </a:r>
            <a:endParaRPr lang="fr-CA" sz="2100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AB38B55-62C9-1A4C-8085-34558C6ADEF8}"/>
              </a:ext>
            </a:extLst>
          </p:cNvPr>
          <p:cNvSpPr txBox="1"/>
          <p:nvPr/>
        </p:nvSpPr>
        <p:spPr>
          <a:xfrm>
            <a:off x="3171627" y="3508715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739E085-995C-C444-B58A-6295E89267CD}"/>
              </a:ext>
            </a:extLst>
          </p:cNvPr>
          <p:cNvGrpSpPr/>
          <p:nvPr/>
        </p:nvGrpSpPr>
        <p:grpSpPr>
          <a:xfrm>
            <a:off x="8587409" y="3177607"/>
            <a:ext cx="1113182" cy="1080000"/>
            <a:chOff x="8587409" y="3422407"/>
            <a:chExt cx="1113182" cy="1080000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E87D567-C4C3-484A-89F4-687E4ACB0036}"/>
                </a:ext>
              </a:extLst>
            </p:cNvPr>
            <p:cNvGrpSpPr/>
            <p:nvPr/>
          </p:nvGrpSpPr>
          <p:grpSpPr>
            <a:xfrm>
              <a:off x="8587409" y="3422407"/>
              <a:ext cx="1113182" cy="1080000"/>
              <a:chOff x="2052763" y="5249185"/>
              <a:chExt cx="1113182" cy="1080000"/>
            </a:xfrm>
            <a:solidFill>
              <a:schemeClr val="bg1"/>
            </a:solidFill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3ACB8CC8-47A1-DC46-B80E-92EAE8A6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2763" y="5249185"/>
                <a:ext cx="1080000" cy="1080000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6DDFA86E-4F8B-404F-9551-A65F0B4136F9}"/>
                  </a:ext>
                </a:extLst>
              </p:cNvPr>
              <p:cNvSpPr txBox="1"/>
              <p:nvPr/>
            </p:nvSpPr>
            <p:spPr>
              <a:xfrm>
                <a:off x="2108422" y="5395999"/>
                <a:ext cx="105752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endParaRPr lang="fr-FR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8BB2E00-5682-7E49-9F82-E239CF46A6D8}"/>
                </a:ext>
              </a:extLst>
            </p:cNvPr>
            <p:cNvSpPr txBox="1"/>
            <p:nvPr/>
          </p:nvSpPr>
          <p:spPr>
            <a:xfrm>
              <a:off x="9277219" y="3753515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1878363D-A45A-814D-93D0-789760DFF092}"/>
              </a:ext>
            </a:extLst>
          </p:cNvPr>
          <p:cNvSpPr txBox="1"/>
          <p:nvPr/>
        </p:nvSpPr>
        <p:spPr>
          <a:xfrm>
            <a:off x="9277219" y="1181898"/>
            <a:ext cx="40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fr-FR" dirty="0"/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29266882-AAA1-8E4A-84DD-7057D69D29B6}"/>
              </a:ext>
            </a:extLst>
          </p:cNvPr>
          <p:cNvSpPr txBox="1">
            <a:spLocks/>
          </p:cNvSpPr>
          <p:nvPr/>
        </p:nvSpPr>
        <p:spPr>
          <a:xfrm>
            <a:off x="1727269" y="352880"/>
            <a:ext cx="2641463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100" dirty="0"/>
              <a:t>Population</a:t>
            </a: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3132334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HYDROELECTRICITY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30947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transmission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39" y="3094770"/>
            <a:ext cx="2177522" cy="2939383"/>
          </a:xfrm>
        </p:spPr>
        <p:txBody>
          <a:bodyPr anchor="t">
            <a:normAutofit/>
          </a:bodyPr>
          <a:lstStyle/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hydroelectric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the world</a:t>
            </a: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902201" y="2216011"/>
            <a:ext cx="2387599" cy="22547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Québec’s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transmission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six times</a:t>
            </a:r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99006" y="3094771"/>
            <a:ext cx="2071389" cy="19452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Inexpensive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undeniable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advantage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 the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American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3094770"/>
            <a:ext cx="2071389" cy="15996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Allows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Québec to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an active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 transport 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electrification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48801" y="2094677"/>
            <a:ext cx="943200" cy="900000"/>
            <a:chOff x="658801" y="1921877"/>
            <a:chExt cx="9432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658801" y="2048712"/>
              <a:ext cx="94320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73D88BE-E6B1-204D-854E-6995F7E31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300" y="2220126"/>
            <a:ext cx="864000" cy="7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4EB9C5-1D97-0140-AD93-916F7F334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400" y="4251633"/>
            <a:ext cx="907200" cy="7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8D44EF-A414-0046-A6F9-E2B6EE477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441" y="2221639"/>
            <a:ext cx="577564" cy="7169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7DA3FBB-79EA-8748-88FB-94BD41309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200" y="2281676"/>
            <a:ext cx="381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82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82517188-CFE4-D14C-9045-ED1407492CA1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Exportab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2C7D47-9249-3D48-8A0A-5689DAC1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A66B13-6282-E24A-A362-090CACAB2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3644900" cy="5905500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863110E-311A-4D4A-81F5-55E52E6C7E0D}"/>
              </a:ext>
            </a:extLst>
          </p:cNvPr>
          <p:cNvSpPr txBox="1">
            <a:spLocks/>
          </p:cNvSpPr>
          <p:nvPr/>
        </p:nvSpPr>
        <p:spPr>
          <a:xfrm>
            <a:off x="677605" y="1736495"/>
            <a:ext cx="6412546" cy="42116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endParaRPr lang="fr-CA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CF3E3B-7D9B-C249-9101-31E6DA8D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TRANSPORT ELECTRIFICATION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56C4A69-D4E4-214A-BDB9-D87BE655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087" y="1449388"/>
            <a:ext cx="6246949" cy="4211637"/>
          </a:xfrm>
        </p:spPr>
        <p:txBody>
          <a:bodyPr>
            <a:noAutofit/>
          </a:bodyPr>
          <a:lstStyle/>
          <a:p>
            <a:pPr marL="342900" lvl="0" indent="-342900"/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booming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in Québec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Electric and Smart Transportation Cluster: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smart, productive and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fr-CA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/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6,240 jobs</a:t>
            </a:r>
          </a:p>
          <a:p>
            <a:pPr marL="342900" lvl="0" indent="-342900"/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$2.2B in sales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$830M 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CA" sz="2300" dirty="0" err="1">
                <a:latin typeface="Arial" panose="020B0604020202020204" pitchFamily="34" charset="0"/>
                <a:cs typeface="Arial" panose="020B0604020202020204" pitchFamily="34" charset="0"/>
              </a:rPr>
              <a:t>goods</a:t>
            </a:r>
            <a:r>
              <a:rPr lang="fr-CA" sz="2300" dirty="0">
                <a:latin typeface="Arial" panose="020B0604020202020204" pitchFamily="34" charset="0"/>
                <a:cs typeface="Arial" panose="020B0604020202020204" pitchFamily="34" charset="0"/>
              </a:rPr>
              <a:t> and services </a:t>
            </a: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exports</a:t>
            </a:r>
            <a:endParaRPr lang="fr-CA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02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406380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548700"/>
            <a:ext cx="40644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8127600" y="1548700"/>
            <a:ext cx="4068000" cy="41328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space réservé du contenu 6">
            <a:extLst>
              <a:ext uri="{FF2B5EF4-FFF2-40B4-BE49-F238E27FC236}">
                <a16:creationId xmlns:a16="http://schemas.microsoft.com/office/drawing/2014/main" id="{E01A6829-E27A-1140-9FF2-F37FD6A6CA04}"/>
              </a:ext>
            </a:extLst>
          </p:cNvPr>
          <p:cNvSpPr txBox="1">
            <a:spLocks/>
          </p:cNvSpPr>
          <p:nvPr/>
        </p:nvSpPr>
        <p:spPr>
          <a:xfrm>
            <a:off x="414274" y="2869519"/>
            <a:ext cx="3235853" cy="17586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Buses, </a:t>
            </a:r>
            <a:r>
              <a:rPr lang="fr-CA" sz="2400" dirty="0" err="1">
                <a:solidFill>
                  <a:schemeClr val="bg1"/>
                </a:solidFill>
              </a:rPr>
              <a:t>recreational</a:t>
            </a:r>
            <a:r>
              <a:rPr lang="fr-CA" sz="2400" dirty="0">
                <a:solidFill>
                  <a:schemeClr val="bg1"/>
                </a:solidFill>
              </a:rPr>
              <a:t> and </a:t>
            </a:r>
            <a:r>
              <a:rPr lang="fr-CA" sz="2400" dirty="0" err="1">
                <a:solidFill>
                  <a:schemeClr val="bg1"/>
                </a:solidFill>
              </a:rPr>
              <a:t>specialized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vehicles</a:t>
            </a:r>
            <a:r>
              <a:rPr lang="fr-CA" sz="2400" dirty="0">
                <a:solidFill>
                  <a:schemeClr val="bg1"/>
                </a:solidFill>
              </a:rPr>
              <a:t>, smart and </a:t>
            </a:r>
            <a:r>
              <a:rPr lang="fr-CA" sz="2400" dirty="0" err="1">
                <a:solidFill>
                  <a:schemeClr val="bg1"/>
                </a:solidFill>
              </a:rPr>
              <a:t>electric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vehicles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charging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systems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and batteries</a:t>
            </a:r>
          </a:p>
        </p:txBody>
      </p:sp>
      <p:sp>
        <p:nvSpPr>
          <p:cNvPr id="32" name="Espace réservé du contenu 6">
            <a:extLst>
              <a:ext uri="{FF2B5EF4-FFF2-40B4-BE49-F238E27FC236}">
                <a16:creationId xmlns:a16="http://schemas.microsoft.com/office/drawing/2014/main" id="{5E4EAB6E-1BB7-F14C-BED0-5B82B129BA17}"/>
              </a:ext>
            </a:extLst>
          </p:cNvPr>
          <p:cNvSpPr txBox="1">
            <a:spLocks/>
          </p:cNvSpPr>
          <p:nvPr/>
        </p:nvSpPr>
        <p:spPr>
          <a:xfrm>
            <a:off x="4298059" y="2869519"/>
            <a:ext cx="3595883" cy="1758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chemeClr val="tx1"/>
              </a:buClr>
              <a:buNone/>
            </a:pPr>
            <a:r>
              <a:rPr lang="fr-CA" sz="2400" dirty="0" err="1">
                <a:solidFill>
                  <a:schemeClr val="bg1"/>
                </a:solidFill>
              </a:rPr>
              <a:t>From</a:t>
            </a:r>
            <a:r>
              <a:rPr lang="fr-CA" sz="2400" dirty="0">
                <a:solidFill>
                  <a:schemeClr val="bg1"/>
                </a:solidFill>
              </a:rPr>
              <a:t> 2019 to 2020,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the </a:t>
            </a:r>
            <a:r>
              <a:rPr lang="fr-CA" sz="2400" dirty="0" err="1">
                <a:solidFill>
                  <a:schemeClr val="bg1"/>
                </a:solidFill>
              </a:rPr>
              <a:t>number</a:t>
            </a:r>
            <a:r>
              <a:rPr lang="fr-CA" sz="2400" dirty="0">
                <a:solidFill>
                  <a:schemeClr val="bg1"/>
                </a:solidFill>
              </a:rPr>
              <a:t> of </a:t>
            </a:r>
            <a:r>
              <a:rPr lang="fr-CA" sz="2400" dirty="0" err="1">
                <a:solidFill>
                  <a:schemeClr val="bg1"/>
                </a:solidFill>
              </a:rPr>
              <a:t>electric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vehicles</a:t>
            </a:r>
            <a:r>
              <a:rPr lang="fr-CA" sz="2400" dirty="0">
                <a:solidFill>
                  <a:schemeClr val="bg1"/>
                </a:solidFill>
              </a:rPr>
              <a:t> in Québec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 err="1">
                <a:solidFill>
                  <a:schemeClr val="bg1"/>
                </a:solidFill>
              </a:rPr>
              <a:t>increased</a:t>
            </a:r>
            <a:r>
              <a:rPr lang="fr-CA" sz="2400" dirty="0">
                <a:solidFill>
                  <a:schemeClr val="bg1"/>
                </a:solidFill>
              </a:rPr>
              <a:t> by 35%</a:t>
            </a:r>
          </a:p>
        </p:txBody>
      </p:sp>
      <p:sp>
        <p:nvSpPr>
          <p:cNvPr id="34" name="Espace réservé du contenu 6">
            <a:extLst>
              <a:ext uri="{FF2B5EF4-FFF2-40B4-BE49-F238E27FC236}">
                <a16:creationId xmlns:a16="http://schemas.microsoft.com/office/drawing/2014/main" id="{AD9C66CB-FB7E-D541-9B59-2B3E7B5371D7}"/>
              </a:ext>
            </a:extLst>
          </p:cNvPr>
          <p:cNvSpPr txBox="1">
            <a:spLocks/>
          </p:cNvSpPr>
          <p:nvPr/>
        </p:nvSpPr>
        <p:spPr>
          <a:xfrm>
            <a:off x="8541874" y="2869519"/>
            <a:ext cx="3235853" cy="1756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800" b="0" i="0" kern="1200" baseline="0">
                <a:solidFill>
                  <a:srgbClr val="003DA5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fr-CA" sz="2400" dirty="0">
                <a:solidFill>
                  <a:schemeClr val="bg1"/>
                </a:solidFill>
              </a:rPr>
              <a:t>Target of 1.5 million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 err="1">
                <a:solidFill>
                  <a:schemeClr val="bg1"/>
                </a:solidFill>
              </a:rPr>
              <a:t>electric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vehicles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on </a:t>
            </a:r>
            <a:r>
              <a:rPr lang="fr-CA" sz="2400" dirty="0" err="1">
                <a:solidFill>
                  <a:schemeClr val="bg1"/>
                </a:solidFill>
              </a:rPr>
              <a:t>Québec’s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 err="1">
                <a:solidFill>
                  <a:schemeClr val="bg1"/>
                </a:solidFill>
              </a:rPr>
              <a:t>roads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br>
              <a:rPr lang="fr-CA" sz="2400" dirty="0">
                <a:solidFill>
                  <a:schemeClr val="bg1"/>
                </a:solidFill>
              </a:rPr>
            </a:br>
            <a:r>
              <a:rPr lang="fr-CA" sz="2400" dirty="0">
                <a:solidFill>
                  <a:schemeClr val="bg1"/>
                </a:solidFill>
              </a:rPr>
              <a:t>by 2030 </a:t>
            </a:r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4B641473-78EA-524C-B095-283AB66D4890}"/>
              </a:ext>
            </a:extLst>
          </p:cNvPr>
          <p:cNvSpPr txBox="1">
            <a:spLocks/>
          </p:cNvSpPr>
          <p:nvPr/>
        </p:nvSpPr>
        <p:spPr>
          <a:xfrm>
            <a:off x="317770" y="893432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</a:p>
        </p:txBody>
      </p:sp>
      <p:sp>
        <p:nvSpPr>
          <p:cNvPr id="16" name="Titre 5">
            <a:extLst>
              <a:ext uri="{FF2B5EF4-FFF2-40B4-BE49-F238E27FC236}">
                <a16:creationId xmlns:a16="http://schemas.microsoft.com/office/drawing/2014/main" id="{B33F9E00-EA5F-984D-B3F4-9573ECE87234}"/>
              </a:ext>
            </a:extLst>
          </p:cNvPr>
          <p:cNvSpPr txBox="1">
            <a:spLocks/>
          </p:cNvSpPr>
          <p:nvPr/>
        </p:nvSpPr>
        <p:spPr>
          <a:xfrm>
            <a:off x="1" y="-162128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TRANSPORT ELECTRIFICATION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703BC-4B1C-1C43-AC37-9E80EAA1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009" y="1783296"/>
            <a:ext cx="1117600" cy="91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609DAD-52B1-C64F-A6D0-25119C0B3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853" y="2079876"/>
            <a:ext cx="141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D277FC-5B82-C343-8245-A2A20ACE1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0628" y="1791511"/>
            <a:ext cx="736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0F22E01-7F18-134F-BF8B-C2B2D82A1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4288" lvl="0" indent="0">
              <a:buNone/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producer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in the world</a:t>
            </a: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12888" lvl="0"/>
            <a:endParaRPr lang="fr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2700" lvl="0" indent="0">
              <a:buNone/>
            </a:pP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World-class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producers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300" b="1" dirty="0">
                <a:latin typeface="Arial" panose="020B0604020202020204" pitchFamily="34" charset="0"/>
                <a:cs typeface="Arial" panose="020B0604020202020204" pitchFamily="34" charset="0"/>
              </a:rPr>
              <a:t>Alcoa, Rio Tinto and Alouette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4E602F1-A6B6-BA45-9814-AC3F5EBE8768}"/>
              </a:ext>
            </a:extLst>
          </p:cNvPr>
          <p:cNvGrpSpPr/>
          <p:nvPr/>
        </p:nvGrpSpPr>
        <p:grpSpPr>
          <a:xfrm>
            <a:off x="5585725" y="1934099"/>
            <a:ext cx="942892" cy="900000"/>
            <a:chOff x="8179943" y="2143093"/>
            <a:chExt cx="942892" cy="9000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F94403F-27B8-234E-AA60-4824BBF1E4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01389" y="2143093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84E25D4-4B6F-6148-899B-3D6905C958F4}"/>
                </a:ext>
              </a:extLst>
            </p:cNvPr>
            <p:cNvSpPr txBox="1"/>
            <p:nvPr/>
          </p:nvSpPr>
          <p:spPr>
            <a:xfrm>
              <a:off x="8179943" y="2259426"/>
              <a:ext cx="942892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36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endParaRPr lang="fr-FR" sz="16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46AC5D7-AC38-404A-ABE4-7A3D913C8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171" y="3830385"/>
            <a:ext cx="810000" cy="9000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A3C330-139E-0042-8D85-4EA6830AB250}"/>
              </a:ext>
            </a:extLst>
          </p:cNvPr>
          <p:cNvCxnSpPr>
            <a:cxnSpLocks/>
          </p:cNvCxnSpPr>
          <p:nvPr/>
        </p:nvCxnSpPr>
        <p:spPr>
          <a:xfrm>
            <a:off x="7017064" y="3280217"/>
            <a:ext cx="847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F5D112C-B628-A548-98A2-7C842401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990458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31AFA78-021F-BE48-B98D-8B06A48CCC21}"/>
              </a:ext>
            </a:extLst>
          </p:cNvPr>
          <p:cNvSpPr/>
          <p:nvPr/>
        </p:nvSpPr>
        <p:spPr>
          <a:xfrm>
            <a:off x="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69DA37-2F1B-EE45-B80D-8B4EC516B6AC}"/>
              </a:ext>
            </a:extLst>
          </p:cNvPr>
          <p:cNvSpPr/>
          <p:nvPr/>
        </p:nvSpPr>
        <p:spPr>
          <a:xfrm>
            <a:off x="6093600" y="0"/>
            <a:ext cx="6098400" cy="5666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4B59BE-5050-3F4B-B2C5-2E07871B5853}"/>
              </a:ext>
            </a:extLst>
          </p:cNvPr>
          <p:cNvGrpSpPr/>
          <p:nvPr/>
        </p:nvGrpSpPr>
        <p:grpSpPr>
          <a:xfrm>
            <a:off x="1342463" y="440550"/>
            <a:ext cx="3224512" cy="1080000"/>
            <a:chOff x="1317448" y="590773"/>
            <a:chExt cx="3224512" cy="108000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4391040B-BB0D-D24E-8FE7-9E68DDA1C638}"/>
                </a:ext>
              </a:extLst>
            </p:cNvPr>
            <p:cNvGrpSpPr/>
            <p:nvPr/>
          </p:nvGrpSpPr>
          <p:grpSpPr>
            <a:xfrm>
              <a:off x="1317448" y="590773"/>
              <a:ext cx="1080000" cy="1080000"/>
              <a:chOff x="498487" y="1838749"/>
              <a:chExt cx="1080000" cy="10800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D5A39D70-EE39-5D43-89C4-EAF097A658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8487" y="1838749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78B79B5-59CE-A44E-9AB4-99EA019B071C}"/>
                  </a:ext>
                </a:extLst>
              </p:cNvPr>
              <p:cNvSpPr txBox="1"/>
              <p:nvPr/>
            </p:nvSpPr>
            <p:spPr>
              <a:xfrm>
                <a:off x="654080" y="2007148"/>
                <a:ext cx="755075" cy="70788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fr-FR" sz="4000" b="1" dirty="0">
                    <a:solidFill>
                      <a:srgbClr val="003D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lang="fr-FR" sz="4000" baseline="300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Espace réservé du texte 1">
              <a:extLst>
                <a:ext uri="{FF2B5EF4-FFF2-40B4-BE49-F238E27FC236}">
                  <a16:creationId xmlns:a16="http://schemas.microsoft.com/office/drawing/2014/main" id="{DE3A9EBB-674C-264E-B2BF-1D918DE459F0}"/>
                </a:ext>
              </a:extLst>
            </p:cNvPr>
            <p:cNvSpPr txBox="1">
              <a:spLocks/>
            </p:cNvSpPr>
            <p:nvPr/>
          </p:nvSpPr>
          <p:spPr>
            <a:xfrm>
              <a:off x="2467175" y="908278"/>
              <a:ext cx="2074785" cy="48570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6000" b="0" i="0" kern="1200" baseline="0">
                  <a:solidFill>
                    <a:schemeClr val="bg1"/>
                  </a:solidFill>
                  <a:latin typeface="Arial Regular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3DA5"/>
                </a:buClr>
                <a:buFont typeface="Arial" panose="020B0604020202020204" pitchFamily="34" charset="0"/>
                <a:buNone/>
                <a:defRPr sz="14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4D75B5"/>
                </a:buClr>
                <a:buFont typeface="Arial" panose="020B0604020202020204" pitchFamily="34" charset="0"/>
                <a:buNone/>
                <a:defRPr sz="12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7390C1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0000"/>
                </a:buClr>
                <a:buFont typeface="Arial" panose="020B0604020202020204" pitchFamily="34" charset="0"/>
                <a:buNone/>
                <a:defRPr sz="1000" b="0" i="0" kern="1200">
                  <a:solidFill>
                    <a:srgbClr val="000000"/>
                  </a:solidFill>
                  <a:latin typeface="Arial Regular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/>
              <a:r>
                <a:rPr lang="fr-CA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smelters</a:t>
              </a:r>
              <a:endParaRPr lang="fr-C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68735B6-7F84-2243-8CB2-79EA6868A71D}"/>
              </a:ext>
            </a:extLst>
          </p:cNvPr>
          <p:cNvGrpSpPr/>
          <p:nvPr/>
        </p:nvGrpSpPr>
        <p:grpSpPr>
          <a:xfrm>
            <a:off x="2554752" y="3656287"/>
            <a:ext cx="981696" cy="900000"/>
            <a:chOff x="435165" y="1685047"/>
            <a:chExt cx="981696" cy="90000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757F81E6-0149-424F-8482-4DE488F0C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775" y="1685047"/>
              <a:ext cx="900000" cy="900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241285D-591B-144C-A8F4-E44D31AFB2D6}"/>
                </a:ext>
              </a:extLst>
            </p:cNvPr>
            <p:cNvSpPr txBox="1"/>
            <p:nvPr/>
          </p:nvSpPr>
          <p:spPr>
            <a:xfrm>
              <a:off x="435165" y="1809034"/>
              <a:ext cx="96857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fr-FR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7FFDF80-E1D5-3949-AC4A-DBF21E5DBE0E}"/>
                </a:ext>
              </a:extLst>
            </p:cNvPr>
            <p:cNvSpPr txBox="1"/>
            <p:nvPr/>
          </p:nvSpPr>
          <p:spPr>
            <a:xfrm>
              <a:off x="1007619" y="1962763"/>
              <a:ext cx="409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fr-FR" dirty="0"/>
            </a:p>
          </p:txBody>
        </p:sp>
      </p:grpSp>
      <p:sp>
        <p:nvSpPr>
          <p:cNvPr id="59" name="Espace réservé du texte 1">
            <a:extLst>
              <a:ext uri="{FF2B5EF4-FFF2-40B4-BE49-F238E27FC236}">
                <a16:creationId xmlns:a16="http://schemas.microsoft.com/office/drawing/2014/main" id="{997121D5-3938-C44B-8D9E-BEC29F94A74E}"/>
              </a:ext>
            </a:extLst>
          </p:cNvPr>
          <p:cNvSpPr txBox="1">
            <a:spLocks/>
          </p:cNvSpPr>
          <p:nvPr/>
        </p:nvSpPr>
        <p:spPr>
          <a:xfrm>
            <a:off x="1240278" y="4518881"/>
            <a:ext cx="3617844" cy="8984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American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Espace réservé du texte 1">
            <a:extLst>
              <a:ext uri="{FF2B5EF4-FFF2-40B4-BE49-F238E27FC236}">
                <a16:creationId xmlns:a16="http://schemas.microsoft.com/office/drawing/2014/main" id="{FE3D8382-FD85-A648-97B8-6A141E035322}"/>
              </a:ext>
            </a:extLst>
          </p:cNvPr>
          <p:cNvSpPr txBox="1">
            <a:spLocks/>
          </p:cNvSpPr>
          <p:nvPr/>
        </p:nvSpPr>
        <p:spPr>
          <a:xfrm>
            <a:off x="635312" y="1847404"/>
            <a:ext cx="4827776" cy="2108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2.9 million tons </a:t>
            </a:r>
          </a:p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9CBDB444-1011-AA47-82C5-A0AF22F28306}"/>
              </a:ext>
            </a:extLst>
          </p:cNvPr>
          <p:cNvSpPr/>
          <p:nvPr/>
        </p:nvSpPr>
        <p:spPr>
          <a:xfrm rot="5400000">
            <a:off x="2776513" y="3250481"/>
            <a:ext cx="545375" cy="504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99498F2-C726-754D-81EA-C0395B5E1DAF}"/>
              </a:ext>
            </a:extLst>
          </p:cNvPr>
          <p:cNvCxnSpPr>
            <a:cxnSpLocks/>
          </p:cNvCxnSpPr>
          <p:nvPr/>
        </p:nvCxnSpPr>
        <p:spPr>
          <a:xfrm>
            <a:off x="2149200" y="1749102"/>
            <a:ext cx="18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space réservé du texte 1">
            <a:extLst>
              <a:ext uri="{FF2B5EF4-FFF2-40B4-BE49-F238E27FC236}">
                <a16:creationId xmlns:a16="http://schemas.microsoft.com/office/drawing/2014/main" id="{638EC6A7-F1CF-DB45-A124-8914A6600216}"/>
              </a:ext>
            </a:extLst>
          </p:cNvPr>
          <p:cNvSpPr txBox="1">
            <a:spLocks/>
          </p:cNvSpPr>
          <p:nvPr/>
        </p:nvSpPr>
        <p:spPr>
          <a:xfrm>
            <a:off x="6436043" y="2416629"/>
            <a:ext cx="5413514" cy="28039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manufacturers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/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processors </a:t>
            </a:r>
            <a:b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fr-CA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600" dirty="0" err="1">
                <a:latin typeface="Arial" panose="020B0604020202020204" pitchFamily="34" charset="0"/>
                <a:cs typeface="Arial" panose="020B0604020202020204" pitchFamily="34" charset="0"/>
              </a:rPr>
              <a:t>suppliers</a:t>
            </a:r>
            <a:endParaRPr lang="fr-CA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(construction, maintenance and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smelters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41FE7178-32E4-5042-85C3-1C8751B2C564}"/>
              </a:ext>
            </a:extLst>
          </p:cNvPr>
          <p:cNvGrpSpPr>
            <a:grpSpLocks noChangeAspect="1"/>
          </p:cNvGrpSpPr>
          <p:nvPr/>
        </p:nvGrpSpPr>
        <p:grpSpPr>
          <a:xfrm>
            <a:off x="8581962" y="1249408"/>
            <a:ext cx="1080000" cy="1080000"/>
            <a:chOff x="586234" y="1794871"/>
            <a:chExt cx="9000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D1F8E6A7-50F2-DF4F-A937-573FF57F9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234" y="1794871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CE5817F-8F7A-6646-A5FD-1643EF59AB5F}"/>
                </a:ext>
              </a:extLst>
            </p:cNvPr>
            <p:cNvSpPr txBox="1"/>
            <p:nvPr/>
          </p:nvSpPr>
          <p:spPr>
            <a:xfrm>
              <a:off x="647152" y="1938276"/>
              <a:ext cx="755075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  <a:endParaRPr lang="fr-FR" sz="4000" baseline="30000" dirty="0">
                <a:solidFill>
                  <a:srgbClr val="003DA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09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2A5E5E-7340-3149-8DD8-29B74050BFD7}"/>
              </a:ext>
            </a:extLst>
          </p:cNvPr>
          <p:cNvSpPr/>
          <p:nvPr/>
        </p:nvSpPr>
        <p:spPr>
          <a:xfrm>
            <a:off x="3047600" y="1710484"/>
            <a:ext cx="3049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D1768FFD-5221-9246-B2E5-ACDFACB45BCA}"/>
              </a:ext>
            </a:extLst>
          </p:cNvPr>
          <p:cNvSpPr txBox="1">
            <a:spLocks/>
          </p:cNvSpPr>
          <p:nvPr/>
        </p:nvSpPr>
        <p:spPr>
          <a:xfrm>
            <a:off x="3536506" y="3149458"/>
            <a:ext cx="2071389" cy="14028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suppliers</a:t>
            </a:r>
            <a:endParaRPr lang="fr-CA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DACF5-348E-E342-AFE7-0C3B28FEEE8F}"/>
              </a:ext>
            </a:extLst>
          </p:cNvPr>
          <p:cNvSpPr/>
          <p:nvPr/>
        </p:nvSpPr>
        <p:spPr>
          <a:xfrm>
            <a:off x="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573F53-E708-4049-9F83-9B68866DCA03}"/>
              </a:ext>
            </a:extLst>
          </p:cNvPr>
          <p:cNvSpPr/>
          <p:nvPr/>
        </p:nvSpPr>
        <p:spPr>
          <a:xfrm>
            <a:off x="6095200" y="1710484"/>
            <a:ext cx="3049200" cy="39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96C09-A9F2-1C47-802B-4D073476009C}"/>
              </a:ext>
            </a:extLst>
          </p:cNvPr>
          <p:cNvSpPr/>
          <p:nvPr/>
        </p:nvSpPr>
        <p:spPr>
          <a:xfrm>
            <a:off x="9142800" y="1710484"/>
            <a:ext cx="3049200" cy="3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6B05176-4DF1-B440-8C0F-EEBAB539C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600" y="3149458"/>
            <a:ext cx="2520000" cy="1297557"/>
          </a:xfrm>
        </p:spPr>
        <p:txBody>
          <a:bodyPr anchor="t">
            <a:normAutofit/>
          </a:bodyPr>
          <a:lstStyle/>
          <a:p>
            <a:pPr lvl="0"/>
            <a:r>
              <a:rPr lang="fr-CA" sz="2400" dirty="0" err="1"/>
              <a:t>manufacturing</a:t>
            </a:r>
            <a:endParaRPr lang="fr-CA" sz="2400" dirty="0"/>
          </a:p>
          <a:p>
            <a:pPr lvl="0"/>
            <a:r>
              <a:rPr lang="fr-CA" sz="2400" dirty="0" err="1"/>
              <a:t>companies</a:t>
            </a:r>
            <a:r>
              <a:rPr lang="fr-CA" sz="2400" dirty="0"/>
              <a:t> </a:t>
            </a: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D2E49046-5FF9-1449-AB91-684FFD45B5BB}"/>
              </a:ext>
            </a:extLst>
          </p:cNvPr>
          <p:cNvSpPr txBox="1">
            <a:spLocks/>
          </p:cNvSpPr>
          <p:nvPr/>
        </p:nvSpPr>
        <p:spPr>
          <a:xfrm>
            <a:off x="6269800" y="3149459"/>
            <a:ext cx="2700000" cy="7120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recyclers</a:t>
            </a:r>
            <a:endParaRPr lang="fr-CA" sz="2400" dirty="0"/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A165B862-6E30-5B49-8DC8-1578A9B30AD8}"/>
              </a:ext>
            </a:extLst>
          </p:cNvPr>
          <p:cNvSpPr txBox="1">
            <a:spLocks/>
          </p:cNvSpPr>
          <p:nvPr/>
        </p:nvSpPr>
        <p:spPr>
          <a:xfrm>
            <a:off x="9262412" y="3149458"/>
            <a:ext cx="2848454" cy="17383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 err="1"/>
              <a:t>research</a:t>
            </a:r>
            <a:r>
              <a:rPr lang="fr-CA" sz="2400" dirty="0"/>
              <a:t>, </a:t>
            </a:r>
            <a:br>
              <a:rPr lang="fr-CA" sz="2400" dirty="0"/>
            </a:br>
            <a:r>
              <a:rPr lang="fr-CA" sz="2400" dirty="0" err="1"/>
              <a:t>development</a:t>
            </a:r>
            <a:r>
              <a:rPr lang="fr-CA" sz="2400" dirty="0"/>
              <a:t> </a:t>
            </a:r>
            <a:br>
              <a:rPr lang="fr-CA" sz="2400" dirty="0"/>
            </a:br>
            <a:r>
              <a:rPr lang="fr-CA" sz="2400" dirty="0"/>
              <a:t>and training</a:t>
            </a:r>
          </a:p>
          <a:p>
            <a:pPr lvl="0"/>
            <a:r>
              <a:rPr lang="fr-CA" sz="2400" dirty="0"/>
              <a:t>centres</a:t>
            </a:r>
          </a:p>
        </p:txBody>
      </p: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ALUMINUM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6AAE38-7D91-EB4D-ABE0-FABE677EE009}"/>
              </a:ext>
            </a:extLst>
          </p:cNvPr>
          <p:cNvSpPr/>
          <p:nvPr/>
        </p:nvSpPr>
        <p:spPr>
          <a:xfrm>
            <a:off x="0" y="4848294"/>
            <a:ext cx="12192000" cy="822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658ACC"/>
              </a:highlight>
            </a:endParaRPr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ED2AB387-F8A1-3043-A1A1-79D2DF1E15EA}"/>
              </a:ext>
            </a:extLst>
          </p:cNvPr>
          <p:cNvSpPr txBox="1">
            <a:spLocks/>
          </p:cNvSpPr>
          <p:nvPr/>
        </p:nvSpPr>
        <p:spPr>
          <a:xfrm>
            <a:off x="717396" y="4795025"/>
            <a:ext cx="10757209" cy="8177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600" dirty="0" err="1"/>
              <a:t>World’s</a:t>
            </a:r>
            <a:r>
              <a:rPr lang="fr-CA" sz="2600" dirty="0"/>
              <a:t> </a:t>
            </a:r>
            <a:r>
              <a:rPr lang="fr-CA" sz="2600" dirty="0" err="1"/>
              <a:t>greenest</a:t>
            </a:r>
            <a:r>
              <a:rPr lang="fr-CA" sz="2600" dirty="0"/>
              <a:t> </a:t>
            </a:r>
            <a:r>
              <a:rPr lang="fr-CA" sz="2600" dirty="0" err="1"/>
              <a:t>aluminum</a:t>
            </a:r>
            <a:br>
              <a:rPr lang="fr-CA" sz="2600" dirty="0"/>
            </a:br>
            <a:r>
              <a:rPr lang="fr-CA" sz="2600" dirty="0" err="1"/>
              <a:t>produced</a:t>
            </a:r>
            <a:r>
              <a:rPr lang="fr-CA" sz="2600" dirty="0"/>
              <a:t> 100% </a:t>
            </a:r>
            <a:r>
              <a:rPr lang="fr-CA" sz="2600" dirty="0" err="1"/>
              <a:t>from</a:t>
            </a:r>
            <a:r>
              <a:rPr lang="fr-CA" sz="2600" dirty="0"/>
              <a:t> </a:t>
            </a:r>
            <a:r>
              <a:rPr lang="fr-CA" sz="2600" dirty="0" err="1"/>
              <a:t>hydroelectricity</a:t>
            </a:r>
            <a:r>
              <a:rPr lang="fr-CA" sz="2600" dirty="0"/>
              <a:t>!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4D70AE-0BBA-B446-B118-D5C93415C694}"/>
              </a:ext>
            </a:extLst>
          </p:cNvPr>
          <p:cNvGrpSpPr/>
          <p:nvPr/>
        </p:nvGrpSpPr>
        <p:grpSpPr>
          <a:xfrm>
            <a:off x="988186" y="2019515"/>
            <a:ext cx="1080000" cy="1080000"/>
            <a:chOff x="1369734" y="4209026"/>
            <a:chExt cx="1080000" cy="108000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0C08B2ED-2278-674A-B397-58550EE00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450FBFE-F110-984F-BF1B-5E757DD10CE4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923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405284D9-944A-444B-BCED-BECAA8847526}"/>
              </a:ext>
            </a:extLst>
          </p:cNvPr>
          <p:cNvGrpSpPr/>
          <p:nvPr/>
        </p:nvGrpSpPr>
        <p:grpSpPr>
          <a:xfrm>
            <a:off x="3982462" y="2019515"/>
            <a:ext cx="1080000" cy="1080000"/>
            <a:chOff x="1369734" y="4209026"/>
            <a:chExt cx="1080000" cy="1080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75ABE1A-C064-B245-ADF6-5614C0A6C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891B39A-E2E2-4C49-9387-8C06F7EC3273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684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061B2DC-D885-F64C-80AF-36CDD6430A25}"/>
              </a:ext>
            </a:extLst>
          </p:cNvPr>
          <p:cNvGrpSpPr/>
          <p:nvPr/>
        </p:nvGrpSpPr>
        <p:grpSpPr>
          <a:xfrm>
            <a:off x="7126945" y="2019515"/>
            <a:ext cx="1080000" cy="1080000"/>
            <a:chOff x="1369734" y="4209026"/>
            <a:chExt cx="1080000" cy="1080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7298ED6-CB9B-E847-BFC0-FB1FB0113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62EDBAE6-36C7-D343-AE5C-D58968A3ECDE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922B60F-084A-0845-B2DD-B0B68DA85D3B}"/>
              </a:ext>
            </a:extLst>
          </p:cNvPr>
          <p:cNvGrpSpPr/>
          <p:nvPr/>
        </p:nvGrpSpPr>
        <p:grpSpPr>
          <a:xfrm>
            <a:off x="10192488" y="2019515"/>
            <a:ext cx="1080000" cy="1080000"/>
            <a:chOff x="1369734" y="4209026"/>
            <a:chExt cx="1080000" cy="108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32A93CFC-E0E8-264A-944C-5EC5AA66D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734" y="4209026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64D595C-5EE5-5C48-9BA1-6BFDF7FDC638}"/>
                </a:ext>
              </a:extLst>
            </p:cNvPr>
            <p:cNvSpPr txBox="1"/>
            <p:nvPr/>
          </p:nvSpPr>
          <p:spPr>
            <a:xfrm>
              <a:off x="1380973" y="4395083"/>
              <a:ext cx="1057523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76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EC2237-9487-6F4E-8C3F-652396825104}"/>
              </a:ext>
            </a:extLst>
          </p:cNvPr>
          <p:cNvSpPr/>
          <p:nvPr/>
        </p:nvSpPr>
        <p:spPr>
          <a:xfrm>
            <a:off x="5121616" y="3437709"/>
            <a:ext cx="3535200" cy="2235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0BB0DD-200B-5B45-8347-353D9D98AE90}"/>
              </a:ext>
            </a:extLst>
          </p:cNvPr>
          <p:cNvSpPr/>
          <p:nvPr/>
        </p:nvSpPr>
        <p:spPr>
          <a:xfrm>
            <a:off x="8656800" y="3437709"/>
            <a:ext cx="3535200" cy="2235600"/>
          </a:xfrm>
          <a:prstGeom prst="rect">
            <a:avLst/>
          </a:prstGeom>
          <a:solidFill>
            <a:srgbClr val="65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CCD7EC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15AE3-A275-2F48-A447-D562A7130793}"/>
              </a:ext>
            </a:extLst>
          </p:cNvPr>
          <p:cNvSpPr/>
          <p:nvPr/>
        </p:nvSpPr>
        <p:spPr>
          <a:xfrm>
            <a:off x="8656800" y="1202566"/>
            <a:ext cx="3535200" cy="223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LIFE SCIENCES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14" name="Espace réservé du texte 1">
            <a:extLst>
              <a:ext uri="{FF2B5EF4-FFF2-40B4-BE49-F238E27FC236}">
                <a16:creationId xmlns:a16="http://schemas.microsoft.com/office/drawing/2014/main" id="{3183BC61-9E63-B640-8591-857746A2A56C}"/>
              </a:ext>
            </a:extLst>
          </p:cNvPr>
          <p:cNvSpPr txBox="1">
            <a:spLocks/>
          </p:cNvSpPr>
          <p:nvPr/>
        </p:nvSpPr>
        <p:spPr>
          <a:xfrm>
            <a:off x="5310244" y="1410609"/>
            <a:ext cx="3157945" cy="1804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660 </a:t>
            </a:r>
            <a:r>
              <a:rPr lang="fr-C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fr-C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employing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over</a:t>
            </a:r>
          </a:p>
          <a:p>
            <a:pPr lvl="0"/>
            <a:r>
              <a:rPr lang="fr-CA" sz="2600" b="1" dirty="0">
                <a:latin typeface="Arial" panose="020B0604020202020204" pitchFamily="34" charset="0"/>
                <a:cs typeface="Arial" panose="020B0604020202020204" pitchFamily="34" charset="0"/>
              </a:rPr>
              <a:t>32,000 people</a:t>
            </a: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A4C1E604-91D7-D94C-8B27-2F232B58E8E0}"/>
              </a:ext>
            </a:extLst>
          </p:cNvPr>
          <p:cNvSpPr txBox="1">
            <a:spLocks/>
          </p:cNvSpPr>
          <p:nvPr/>
        </p:nvSpPr>
        <p:spPr>
          <a:xfrm>
            <a:off x="8960684" y="1410609"/>
            <a:ext cx="2927432" cy="19681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fr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multinationals</a:t>
            </a:r>
            <a:r>
              <a:rPr lang="fr-CA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b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biopharmaceutical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fr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fr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549769B9-0DD9-F1C2-55D0-88ABBC348C4A}"/>
              </a:ext>
            </a:extLst>
          </p:cNvPr>
          <p:cNvSpPr txBox="1">
            <a:spLocks/>
          </p:cNvSpPr>
          <p:nvPr/>
        </p:nvSpPr>
        <p:spPr>
          <a:xfrm>
            <a:off x="5152572" y="3726147"/>
            <a:ext cx="3468914" cy="1890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20 public and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centres</a:t>
            </a:r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10,000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scientists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public-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positions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sciences</a:t>
            </a:r>
          </a:p>
        </p:txBody>
      </p:sp>
      <p:sp>
        <p:nvSpPr>
          <p:cNvPr id="17" name="Espace réservé du texte 1">
            <a:extLst>
              <a:ext uri="{FF2B5EF4-FFF2-40B4-BE49-F238E27FC236}">
                <a16:creationId xmlns:a16="http://schemas.microsoft.com/office/drawing/2014/main" id="{AD940676-A547-C490-6507-C0FFCFC5FE93}"/>
              </a:ext>
            </a:extLst>
          </p:cNvPr>
          <p:cNvSpPr txBox="1">
            <a:spLocks/>
          </p:cNvSpPr>
          <p:nvPr/>
        </p:nvSpPr>
        <p:spPr>
          <a:xfrm>
            <a:off x="8672286" y="3726147"/>
            <a:ext cx="3519714" cy="19489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centers (CHUM, RI-MUHC and CHU Sainte-Justine)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forces to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Montréal a global centre of expertise in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stage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trials</a:t>
            </a:r>
          </a:p>
        </p:txBody>
      </p:sp>
    </p:spTree>
    <p:extLst>
      <p:ext uri="{BB962C8B-B14F-4D97-AF65-F5344CB8AC3E}">
        <p14:creationId xmlns:p14="http://schemas.microsoft.com/office/powerpoint/2010/main" val="410997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7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C2E3B35D-599D-104C-A72E-9A3758E9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LIFE SCIENCES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D0DB2A5-9646-B04C-B155-DC965DD44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</a:p>
          <a:p>
            <a:endParaRPr lang="fr-C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Biopharmaceutical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endParaRPr lang="fr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(hardware and digital </a:t>
            </a:r>
            <a:r>
              <a:rPr lang="fr-CA" sz="24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CA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666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B257E721-C7E1-0849-BE63-09E0758BE240}"/>
              </a:ext>
            </a:extLst>
          </p:cNvPr>
          <p:cNvSpPr txBox="1">
            <a:spLocks/>
          </p:cNvSpPr>
          <p:nvPr/>
        </p:nvSpPr>
        <p:spPr>
          <a:xfrm>
            <a:off x="1855833" y="2602070"/>
            <a:ext cx="8881532" cy="30375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Arial Regular"/>
                <a:ea typeface="+mj-ea"/>
                <a:cs typeface="+mj-cs"/>
              </a:defRPr>
            </a:lvl1pPr>
          </a:lstStyle>
          <a:p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Merveil</a:t>
            </a:r>
            <a:r>
              <a:rPr lang="fr-FR" sz="9500" spc="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9500" spc="3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</a:t>
            </a:r>
            <a:br>
              <a:rPr lang="fr-FR" sz="9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500" spc="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Québec</a:t>
            </a:r>
            <a:endParaRPr lang="fr-FR" sz="9500" spc="3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F7F26-D85D-6344-8BDD-BAC33475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8314" y="185738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329B3F-3454-E348-85B9-7B26526C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C5D8A74-704B-9B44-9674-98186F239D70}"/>
              </a:ext>
            </a:extLst>
          </p:cNvPr>
          <p:cNvSpPr txBox="1"/>
          <p:nvPr/>
        </p:nvSpPr>
        <p:spPr>
          <a:xfrm>
            <a:off x="0" y="6488668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Tourisme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Nunavik</a:t>
            </a: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–C.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Migeon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6732F8-8B97-CD44-8E49-B478C363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274" y="188913"/>
            <a:ext cx="7070725" cy="1008062"/>
          </a:xfrm>
        </p:spPr>
        <p:txBody>
          <a:bodyPr>
            <a:normAutofit/>
          </a:bodyPr>
          <a:lstStyle/>
          <a:p>
            <a:r>
              <a:rPr lang="fr-FR" dirty="0"/>
              <a:t>DIVERSITY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DE8B0-7455-5442-B8CA-43BBF89B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412" y="1449388"/>
            <a:ext cx="6499092" cy="4211637"/>
          </a:xfrm>
        </p:spPr>
        <p:txBody>
          <a:bodyPr>
            <a:noAutofit/>
          </a:bodyPr>
          <a:lstStyle/>
          <a:p>
            <a:pPr lvl="0"/>
            <a:r>
              <a:rPr lang="fr-CA" sz="2500" b="1" dirty="0" err="1"/>
              <a:t>Eleven</a:t>
            </a:r>
            <a:r>
              <a:rPr lang="fr-CA" sz="2500" b="1" dirty="0"/>
              <a:t> </a:t>
            </a:r>
            <a:r>
              <a:rPr lang="fr-CA" sz="2500" b="1" dirty="0" err="1"/>
              <a:t>recognized</a:t>
            </a:r>
            <a:r>
              <a:rPr lang="fr-CA" sz="2500" b="1" dirty="0"/>
              <a:t> </a:t>
            </a:r>
            <a:r>
              <a:rPr lang="fr-CA" sz="2500" b="1" dirty="0" err="1"/>
              <a:t>Indigenous</a:t>
            </a:r>
            <a:r>
              <a:rPr lang="fr-CA" sz="2500" b="1" dirty="0"/>
              <a:t> Nations: </a:t>
            </a:r>
            <a:br>
              <a:rPr lang="fr-CA" sz="2700" dirty="0"/>
            </a:br>
            <a:r>
              <a:rPr lang="fr-CA" sz="2300" dirty="0" err="1"/>
              <a:t>Abenaki</a:t>
            </a:r>
            <a:r>
              <a:rPr lang="fr-CA" sz="2300" dirty="0"/>
              <a:t>, Algonquin, </a:t>
            </a:r>
            <a:r>
              <a:rPr lang="fr-CA" sz="2300" dirty="0" err="1"/>
              <a:t>Attikamek</a:t>
            </a:r>
            <a:r>
              <a:rPr lang="fr-CA" sz="2300" dirty="0"/>
              <a:t>, Cree, </a:t>
            </a:r>
            <a:br>
              <a:rPr lang="fr-CA" sz="2300" dirty="0"/>
            </a:br>
            <a:r>
              <a:rPr lang="fr-CA" sz="2300" dirty="0"/>
              <a:t>Huron-</a:t>
            </a:r>
            <a:r>
              <a:rPr lang="fr-CA" sz="2300" dirty="0" err="1"/>
              <a:t>Wendat</a:t>
            </a:r>
            <a:r>
              <a:rPr lang="fr-CA" sz="2300" dirty="0"/>
              <a:t>, </a:t>
            </a:r>
            <a:r>
              <a:rPr lang="fr-CA" sz="2300" dirty="0" err="1"/>
              <a:t>Innu</a:t>
            </a:r>
            <a:r>
              <a:rPr lang="fr-CA" sz="2300" dirty="0"/>
              <a:t>, </a:t>
            </a:r>
            <a:r>
              <a:rPr lang="fr-CA" sz="2300" dirty="0" err="1"/>
              <a:t>Wolastoqiyik</a:t>
            </a:r>
            <a:r>
              <a:rPr lang="fr-CA" sz="2300" dirty="0"/>
              <a:t>, </a:t>
            </a:r>
            <a:br>
              <a:rPr lang="fr-CA" sz="2300" dirty="0"/>
            </a:br>
            <a:r>
              <a:rPr lang="fr-CA" sz="2300" dirty="0" err="1"/>
              <a:t>Mi’kmaq</a:t>
            </a:r>
            <a:r>
              <a:rPr lang="fr-CA" sz="2300" dirty="0"/>
              <a:t>, Mohawk, </a:t>
            </a:r>
            <a:r>
              <a:rPr lang="fr-CA" sz="2300" dirty="0" err="1"/>
              <a:t>Naskapi</a:t>
            </a:r>
            <a:r>
              <a:rPr lang="fr-CA" sz="2300" dirty="0"/>
              <a:t> and Inuit.</a:t>
            </a:r>
          </a:p>
          <a:p>
            <a:pPr marL="0" lvl="0" indent="0">
              <a:buNone/>
            </a:pPr>
            <a:endParaRPr lang="fr-CA" sz="2700" dirty="0"/>
          </a:p>
          <a:p>
            <a:pPr lvl="0"/>
            <a:r>
              <a:rPr lang="fr-CA" sz="2500" b="1" dirty="0"/>
              <a:t>Diverse population: </a:t>
            </a:r>
            <a:br>
              <a:rPr lang="fr-CA" sz="2700" dirty="0"/>
            </a:br>
            <a:r>
              <a:rPr lang="fr-CA" sz="2300" dirty="0"/>
              <a:t>In 2019, Québec </a:t>
            </a:r>
            <a:r>
              <a:rPr lang="fr-CA" sz="2300" dirty="0" err="1"/>
              <a:t>welcomed</a:t>
            </a:r>
            <a:r>
              <a:rPr lang="fr-CA" sz="2300" dirty="0"/>
              <a:t> more </a:t>
            </a:r>
            <a:r>
              <a:rPr lang="fr-CA" sz="2300" dirty="0" err="1"/>
              <a:t>than</a:t>
            </a:r>
            <a:br>
              <a:rPr lang="fr-CA" sz="2300" dirty="0"/>
            </a:br>
            <a:r>
              <a:rPr lang="fr-CA" sz="2300" b="1" dirty="0"/>
              <a:t>40,000 people </a:t>
            </a:r>
            <a:r>
              <a:rPr lang="fr-CA" sz="2300" dirty="0" err="1"/>
              <a:t>from</a:t>
            </a:r>
            <a:r>
              <a:rPr lang="fr-CA" sz="2300" dirty="0"/>
              <a:t> </a:t>
            </a:r>
            <a:r>
              <a:rPr lang="fr-CA" sz="2300" b="1" dirty="0"/>
              <a:t>150 countries</a:t>
            </a:r>
            <a:r>
              <a:rPr lang="fr-CA" sz="2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4464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0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0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4D9576-3ACC-A546-A519-8C1CE5807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6" y="1193800"/>
            <a:ext cx="3495968" cy="56641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7FD996-4C8A-2440-948D-F22B7E8B3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219200" cy="228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71FA85-2A7B-474A-A5D6-A4EF46B3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83" y="1316448"/>
            <a:ext cx="0" cy="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0958CE6-72A2-5840-B550-FE139C24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800" dirty="0"/>
              <a:t>MULTIMEDIA AND </a:t>
            </a:r>
            <a:br>
              <a:rPr lang="fr-FR" sz="3800" dirty="0"/>
            </a:br>
            <a:r>
              <a:rPr lang="fr-FR" sz="3800" dirty="0"/>
              <a:t>VIDEO GAMES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089489-48C1-D345-85DF-CE84300A3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A" sz="3200" b="1" dirty="0">
                <a:latin typeface="Arial" panose="020B0604020202020204" pitchFamily="34" charset="0"/>
                <a:cs typeface="Arial" panose="020B0604020202020204" pitchFamily="34" charset="0"/>
              </a:rPr>
              <a:t>ADVANCED CREATIVE EXPERTISE</a:t>
            </a:r>
          </a:p>
          <a:p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reality,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post-production) and animation.</a:t>
            </a:r>
          </a:p>
          <a:p>
            <a:pPr marL="342900" indent="-342900"/>
            <a:endParaRPr lang="fr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4000" b="1" dirty="0">
                <a:latin typeface="Arial" panose="020B0604020202020204" pitchFamily="34" charset="0"/>
                <a:cs typeface="Arial" panose="020B0604020202020204" pitchFamily="34" charset="0"/>
              </a:rPr>
              <a:t>11,000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 Québec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representing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CA" dirty="0" err="1">
                <a:latin typeface="Arial" panose="020B0604020202020204" pitchFamily="34" charset="0"/>
                <a:cs typeface="Arial" panose="020B0604020202020204" pitchFamily="34" charset="0"/>
              </a:rPr>
              <a:t>industry’s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 jobs </a:t>
            </a:r>
            <a:b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in Canada (2017).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891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E15D4DD-8087-7C43-9170-C2FD619421D0}"/>
              </a:ext>
            </a:extLst>
          </p:cNvPr>
          <p:cNvSpPr/>
          <p:nvPr/>
        </p:nvSpPr>
        <p:spPr>
          <a:xfrm>
            <a:off x="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7BB669-3F7D-C648-AB78-A8A37D27C06B}"/>
              </a:ext>
            </a:extLst>
          </p:cNvPr>
          <p:cNvSpPr/>
          <p:nvPr/>
        </p:nvSpPr>
        <p:spPr>
          <a:xfrm>
            <a:off x="24387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63E4C8-B3E0-5F47-A081-61AF765362EF}"/>
              </a:ext>
            </a:extLst>
          </p:cNvPr>
          <p:cNvSpPr/>
          <p:nvPr/>
        </p:nvSpPr>
        <p:spPr>
          <a:xfrm>
            <a:off x="48774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3BF05A-3EE5-4C43-B89B-EC45895E3A6F}"/>
              </a:ext>
            </a:extLst>
          </p:cNvPr>
          <p:cNvSpPr/>
          <p:nvPr/>
        </p:nvSpPr>
        <p:spPr>
          <a:xfrm>
            <a:off x="73161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4795BE-B5C1-AA40-8C3B-0870204A16DB}"/>
              </a:ext>
            </a:extLst>
          </p:cNvPr>
          <p:cNvSpPr/>
          <p:nvPr/>
        </p:nvSpPr>
        <p:spPr>
          <a:xfrm>
            <a:off x="9754800" y="1710484"/>
            <a:ext cx="2437200" cy="39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C4569D6-8192-F54A-8B15-0B8A60BB4069}"/>
              </a:ext>
            </a:extLst>
          </p:cNvPr>
          <p:cNvGrpSpPr/>
          <p:nvPr/>
        </p:nvGrpSpPr>
        <p:grpSpPr>
          <a:xfrm>
            <a:off x="8075800" y="1921877"/>
            <a:ext cx="925001" cy="900000"/>
            <a:chOff x="8013139" y="1921877"/>
            <a:chExt cx="925001" cy="90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DF32EFEA-5A2D-CD4E-AE79-6B955EDC7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203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4F45C0C-C04D-F84B-857B-38D1985C6C84}"/>
                </a:ext>
              </a:extLst>
            </p:cNvPr>
            <p:cNvGrpSpPr/>
            <p:nvPr/>
          </p:nvGrpSpPr>
          <p:grpSpPr>
            <a:xfrm>
              <a:off x="8013139" y="2077512"/>
              <a:ext cx="925001" cy="584775"/>
              <a:chOff x="8040968" y="2097491"/>
              <a:chExt cx="925001" cy="584775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7450AE5C-4B9C-3742-AA1B-133EEBE360A9}"/>
                  </a:ext>
                </a:extLst>
              </p:cNvPr>
              <p:cNvSpPr txBox="1"/>
              <p:nvPr/>
            </p:nvSpPr>
            <p:spPr>
              <a:xfrm>
                <a:off x="8040968" y="2097491"/>
                <a:ext cx="747375" cy="584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fr-FR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5A95FAC5-A2CD-1A40-9252-1C7B05EBB081}"/>
                  </a:ext>
                </a:extLst>
              </p:cNvPr>
              <p:cNvSpPr txBox="1"/>
              <p:nvPr/>
            </p:nvSpPr>
            <p:spPr>
              <a:xfrm>
                <a:off x="8556727" y="2209442"/>
                <a:ext cx="4092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fr-FR" dirty="0"/>
              </a:p>
            </p:txBody>
          </p:sp>
        </p:grpSp>
      </p:grpSp>
      <p:sp>
        <p:nvSpPr>
          <p:cNvPr id="56" name="Titre 5">
            <a:extLst>
              <a:ext uri="{FF2B5EF4-FFF2-40B4-BE49-F238E27FC236}">
                <a16:creationId xmlns:a16="http://schemas.microsoft.com/office/drawing/2014/main" id="{1831CCD8-2618-0843-82B9-3FB52008D9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ln w="12700">
                  <a:solidFill>
                    <a:srgbClr val="003DA5"/>
                  </a:solidFill>
                </a:ln>
                <a:solidFill>
                  <a:schemeClr val="bg1"/>
                </a:solidFill>
              </a:rPr>
              <a:t>MULTIMEDIA AND VIDEO GAMES</a:t>
            </a:r>
          </a:p>
        </p:txBody>
      </p:sp>
      <p:sp>
        <p:nvSpPr>
          <p:cNvPr id="57" name="Espace réservé du contenu 6">
            <a:extLst>
              <a:ext uri="{FF2B5EF4-FFF2-40B4-BE49-F238E27FC236}">
                <a16:creationId xmlns:a16="http://schemas.microsoft.com/office/drawing/2014/main" id="{363CB5DF-8C22-3142-B7EE-0166C075E727}"/>
              </a:ext>
            </a:extLst>
          </p:cNvPr>
          <p:cNvSpPr txBox="1">
            <a:spLocks/>
          </p:cNvSpPr>
          <p:nvPr/>
        </p:nvSpPr>
        <p:spPr>
          <a:xfrm>
            <a:off x="317770" y="1107441"/>
            <a:ext cx="11546399" cy="61759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MONTRÉAL</a:t>
            </a: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E523B896-093C-C74B-803A-C33BBE6F2926}"/>
              </a:ext>
            </a:extLst>
          </p:cNvPr>
          <p:cNvSpPr txBox="1">
            <a:spLocks/>
          </p:cNvSpPr>
          <p:nvPr/>
        </p:nvSpPr>
        <p:spPr>
          <a:xfrm>
            <a:off x="26216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Canadian city for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and animation</a:t>
            </a:r>
          </a:p>
        </p:txBody>
      </p:sp>
      <p:sp>
        <p:nvSpPr>
          <p:cNvPr id="38" name="Espace réservé du texte 1">
            <a:extLst>
              <a:ext uri="{FF2B5EF4-FFF2-40B4-BE49-F238E27FC236}">
                <a16:creationId xmlns:a16="http://schemas.microsoft.com/office/drawing/2014/main" id="{CA5729DB-3447-F64E-83FF-ACC111603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906" y="2921970"/>
            <a:ext cx="2071389" cy="2939383"/>
          </a:xfrm>
        </p:spPr>
        <p:txBody>
          <a:bodyPr anchor="t">
            <a:normAutofit/>
          </a:bodyPr>
          <a:lstStyle/>
          <a:p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centre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39" name="Espace réservé du texte 1">
            <a:extLst>
              <a:ext uri="{FF2B5EF4-FFF2-40B4-BE49-F238E27FC236}">
                <a16:creationId xmlns:a16="http://schemas.microsoft.com/office/drawing/2014/main" id="{5D774684-4016-754E-A5CC-6699B254EE60}"/>
              </a:ext>
            </a:extLst>
          </p:cNvPr>
          <p:cNvSpPr txBox="1">
            <a:spLocks/>
          </p:cNvSpPr>
          <p:nvPr/>
        </p:nvSpPr>
        <p:spPr>
          <a:xfrm>
            <a:off x="4897169" y="2921970"/>
            <a:ext cx="2387599" cy="26950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film production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and distribution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or studios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specializing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and animation</a:t>
            </a:r>
            <a:endParaRPr lang="fr-FR" sz="1800" dirty="0"/>
          </a:p>
          <a:p>
            <a:pPr lvl="0"/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space réservé du texte 1">
            <a:extLst>
              <a:ext uri="{FF2B5EF4-FFF2-40B4-BE49-F238E27FC236}">
                <a16:creationId xmlns:a16="http://schemas.microsoft.com/office/drawing/2014/main" id="{3E43B70A-5B46-554C-96B5-16A1770EC19E}"/>
              </a:ext>
            </a:extLst>
          </p:cNvPr>
          <p:cNvSpPr txBox="1">
            <a:spLocks/>
          </p:cNvSpPr>
          <p:nvPr/>
        </p:nvSpPr>
        <p:spPr>
          <a:xfrm>
            <a:off x="74990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Canada’s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animation production</a:t>
            </a:r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ED51E8C9-C30C-7848-ADE1-37FF96060538}"/>
              </a:ext>
            </a:extLst>
          </p:cNvPr>
          <p:cNvSpPr txBox="1">
            <a:spLocks/>
          </p:cNvSpPr>
          <p:nvPr/>
        </p:nvSpPr>
        <p:spPr>
          <a:xfrm>
            <a:off x="9937706" y="2921970"/>
            <a:ext cx="2071389" cy="29393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60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14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2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productions have been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in Montréal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C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0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fr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3A738-5709-E742-81E3-6344A15BAC11}"/>
              </a:ext>
            </a:extLst>
          </p:cNvPr>
          <p:cNvGrpSpPr/>
          <p:nvPr/>
        </p:nvGrpSpPr>
        <p:grpSpPr>
          <a:xfrm>
            <a:off x="5603020" y="1921877"/>
            <a:ext cx="985961" cy="900000"/>
            <a:chOff x="5561619" y="1921877"/>
            <a:chExt cx="985961" cy="90000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E5FFF954-B0CF-9146-990A-1F6CA782D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4599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D80C1661-3905-AA4A-8E58-6CBDC9BE0179}"/>
                </a:ext>
              </a:extLst>
            </p:cNvPr>
            <p:cNvSpPr txBox="1"/>
            <p:nvPr/>
          </p:nvSpPr>
          <p:spPr>
            <a:xfrm>
              <a:off x="5561619" y="2048712"/>
              <a:ext cx="985961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5DCEB4F-2618-AE42-BF29-F6BA1D7CBB04}"/>
              </a:ext>
            </a:extLst>
          </p:cNvPr>
          <p:cNvGrpSpPr/>
          <p:nvPr/>
        </p:nvGrpSpPr>
        <p:grpSpPr>
          <a:xfrm>
            <a:off x="10498863" y="1921877"/>
            <a:ext cx="949075" cy="900000"/>
            <a:chOff x="10439020" y="1921877"/>
            <a:chExt cx="949075" cy="90000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1BE878F7-18CD-3C44-9FBD-C9ABBB46DB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355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7DB6BBE-335C-9F4B-A52B-BF91667539B1}"/>
                </a:ext>
              </a:extLst>
            </p:cNvPr>
            <p:cNvSpPr txBox="1"/>
            <p:nvPr/>
          </p:nvSpPr>
          <p:spPr>
            <a:xfrm>
              <a:off x="10439020" y="2048712"/>
              <a:ext cx="94907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8E9DD1-5DC4-ED46-9350-1860E850C653}"/>
              </a:ext>
            </a:extLst>
          </p:cNvPr>
          <p:cNvGrpSpPr/>
          <p:nvPr/>
        </p:nvGrpSpPr>
        <p:grpSpPr>
          <a:xfrm>
            <a:off x="748801" y="1921877"/>
            <a:ext cx="936000" cy="900000"/>
            <a:chOff x="658801" y="1921877"/>
            <a:chExt cx="936000" cy="900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E1E01E86-2C40-584A-83B6-5E961BD1A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600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D2E3FCC-5917-D44F-9823-CF4D5010531C}"/>
                </a:ext>
              </a:extLst>
            </p:cNvPr>
            <p:cNvSpPr txBox="1"/>
            <p:nvPr/>
          </p:nvSpPr>
          <p:spPr>
            <a:xfrm>
              <a:off x="658801" y="2048712"/>
              <a:ext cx="93600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36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0C6DC8D-5AC0-BD4B-8834-33F49D89D88E}"/>
              </a:ext>
            </a:extLst>
          </p:cNvPr>
          <p:cNvGrpSpPr/>
          <p:nvPr/>
        </p:nvGrpSpPr>
        <p:grpSpPr>
          <a:xfrm>
            <a:off x="3182400" y="1921877"/>
            <a:ext cx="924900" cy="900000"/>
            <a:chOff x="3123007" y="1921877"/>
            <a:chExt cx="924900" cy="900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70B9A077-151C-8C43-99F6-6E0114A56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7907" y="1921877"/>
              <a:ext cx="900000" cy="9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298B221B-D0CD-7341-8171-3DCFD75EE30D}"/>
                </a:ext>
              </a:extLst>
            </p:cNvPr>
            <p:cNvSpPr txBox="1"/>
            <p:nvPr/>
          </p:nvSpPr>
          <p:spPr>
            <a:xfrm>
              <a:off x="3123007" y="2048712"/>
              <a:ext cx="921230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3600" b="1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fr-FR" sz="3600" dirty="0">
                  <a:solidFill>
                    <a:srgbClr val="003D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F89C86B-91C2-DA48-9DDA-7F7F1473F42C}"/>
              </a:ext>
            </a:extLst>
          </p:cNvPr>
          <p:cNvCxnSpPr>
            <a:cxnSpLocks/>
          </p:cNvCxnSpPr>
          <p:nvPr/>
        </p:nvCxnSpPr>
        <p:spPr>
          <a:xfrm>
            <a:off x="5795415" y="4059244"/>
            <a:ext cx="60116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9FE147-F7D5-A24D-9A81-41080E92A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36048"/>
            <a:ext cx="6412548" cy="1016072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F97EB3-612A-868E-D881-0D8B333AA5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0436F2-73F4-3F46-40D3-1A4847568513}"/>
              </a:ext>
            </a:extLst>
          </p:cNvPr>
          <p:cNvSpPr txBox="1">
            <a:spLocks/>
          </p:cNvSpPr>
          <p:nvPr/>
        </p:nvSpPr>
        <p:spPr>
          <a:xfrm>
            <a:off x="665036" y="3245903"/>
            <a:ext cx="2866008" cy="395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A5"/>
              </a:buClr>
              <a:buFont typeface="Arial" panose="020B0604020202020204" pitchFamily="34" charset="0"/>
              <a:buNone/>
              <a:defRPr sz="2800" b="0" i="0" kern="1200" baseline="0">
                <a:solidFill>
                  <a:schemeClr val="bg1"/>
                </a:solidFill>
                <a:latin typeface="Arial Regular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3DA5"/>
              </a:buClr>
              <a:buFont typeface="Arial" panose="020B0604020202020204" pitchFamily="34" charset="0"/>
              <a:buNone/>
              <a:defRPr sz="20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4D75B5"/>
              </a:buClr>
              <a:buFont typeface="Arial" panose="020B0604020202020204" pitchFamily="34" charset="0"/>
              <a:buNone/>
              <a:defRPr sz="18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7390C1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None/>
              <a:defRPr sz="1600" b="0" i="0" kern="1200">
                <a:solidFill>
                  <a:srgbClr val="000000"/>
                </a:solidFill>
                <a:latin typeface="Arial Regular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i="0" u="none" strike="noStrike" kern="1200" baseline="0" dirty="0">
                <a:solidFill>
                  <a:schemeClr val="bg1"/>
                </a:solidFill>
                <a:effectLst/>
                <a:latin typeface="Arial Regular"/>
                <a:ea typeface="+mn-ea"/>
                <a:cs typeface="+mn-cs"/>
              </a:rPr>
              <a:t>Québec.ca/international</a:t>
            </a:r>
            <a:endParaRPr lang="en-US" sz="2000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D96122F-C3FE-4AF0-B224-F9502A52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227" y="3627298"/>
            <a:ext cx="403900" cy="403900"/>
          </a:xfrm>
          <a:prstGeom prst="rect">
            <a:avLst/>
          </a:prstGeom>
        </p:spPr>
      </p:pic>
      <p:pic>
        <p:nvPicPr>
          <p:cNvPr id="8" name="Graphique 5">
            <a:extLst>
              <a:ext uri="{FF2B5EF4-FFF2-40B4-BE49-F238E27FC236}">
                <a16:creationId xmlns:a16="http://schemas.microsoft.com/office/drawing/2014/main" id="{25C53980-E052-03CB-F4DE-DF03AD6BB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0726" y="3627648"/>
            <a:ext cx="403200" cy="403200"/>
          </a:xfrm>
          <a:prstGeom prst="rect">
            <a:avLst/>
          </a:prstGeom>
        </p:spPr>
      </p:pic>
      <p:pic>
        <p:nvPicPr>
          <p:cNvPr id="9" name="Graphique 6">
            <a:extLst>
              <a:ext uri="{FF2B5EF4-FFF2-40B4-BE49-F238E27FC236}">
                <a16:creationId xmlns:a16="http://schemas.microsoft.com/office/drawing/2014/main" id="{0D8A4E72-BC63-9E03-BD29-BADF5ADE1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2525" y="3627648"/>
            <a:ext cx="403200" cy="403200"/>
          </a:xfrm>
          <a:prstGeom prst="rect">
            <a:avLst/>
          </a:prstGeom>
        </p:spPr>
      </p:pic>
      <p:pic>
        <p:nvPicPr>
          <p:cNvPr id="10" name="Graphique 7">
            <a:extLst>
              <a:ext uri="{FF2B5EF4-FFF2-40B4-BE49-F238E27FC236}">
                <a16:creationId xmlns:a16="http://schemas.microsoft.com/office/drawing/2014/main" id="{BABC742B-ED99-4B80-460D-AAF71CE0B7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324" y="3627648"/>
            <a:ext cx="403200" cy="403200"/>
          </a:xfrm>
          <a:prstGeom prst="rect">
            <a:avLst/>
          </a:prstGeom>
        </p:spPr>
      </p:pic>
      <p:pic>
        <p:nvPicPr>
          <p:cNvPr id="11" name="Graphique 8">
            <a:extLst>
              <a:ext uri="{FF2B5EF4-FFF2-40B4-BE49-F238E27FC236}">
                <a16:creationId xmlns:a16="http://schemas.microsoft.com/office/drawing/2014/main" id="{BE58C921-430A-567F-75A4-B9A6878118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16123" y="3627648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9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A6F135-E2C1-2A4B-8121-9189E248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0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5">
            <a:extLst>
              <a:ext uri="{FF2B5EF4-FFF2-40B4-BE49-F238E27FC236}">
                <a16:creationId xmlns:a16="http://schemas.microsoft.com/office/drawing/2014/main" id="{81F38313-77E8-4746-B2E9-FB30BB0AB841}"/>
              </a:ext>
            </a:extLst>
          </p:cNvPr>
          <p:cNvSpPr txBox="1">
            <a:spLocks/>
          </p:cNvSpPr>
          <p:nvPr/>
        </p:nvSpPr>
        <p:spPr>
          <a:xfrm>
            <a:off x="5126053" y="188914"/>
            <a:ext cx="706368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AF31FD0-250E-354C-B3F6-AAA8D9C99EF4}"/>
              </a:ext>
            </a:extLst>
          </p:cNvPr>
          <p:cNvSpPr txBox="1">
            <a:spLocks/>
          </p:cNvSpPr>
          <p:nvPr/>
        </p:nvSpPr>
        <p:spPr>
          <a:xfrm>
            <a:off x="6840252" y="1449388"/>
            <a:ext cx="5401164" cy="421163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3A57DA-1651-3448-BFD6-7C25468E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071" y="1662213"/>
            <a:ext cx="1080000" cy="7436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6F56A8-6AD8-C146-A1CB-A328AB0B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71" y="3085249"/>
            <a:ext cx="1080000" cy="6724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8C42568-FE4E-6445-9627-5AD466166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071" y="4363176"/>
            <a:ext cx="1080000" cy="10971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361C2F-6965-A444-B661-278AE11DB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" y="1193800"/>
            <a:ext cx="3495968" cy="566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D5AD41-0DA1-CB43-987F-83D6058A8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0" y="0"/>
            <a:ext cx="1219200" cy="2286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DF5DA27-AFF8-1A4A-B94F-27EAC1287E24}"/>
              </a:ext>
            </a:extLst>
          </p:cNvPr>
          <p:cNvSpPr txBox="1"/>
          <p:nvPr/>
        </p:nvSpPr>
        <p:spPr>
          <a:xfrm>
            <a:off x="0" y="6504057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Terrasse </a:t>
            </a:r>
            <a:r>
              <a:rPr lang="fr-CA" sz="9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Dufferin</a:t>
            </a:r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375410-CB0B-334C-BBB8-19C8E271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188914"/>
            <a:ext cx="7071360" cy="1008062"/>
          </a:xfrm>
        </p:spPr>
        <p:txBody>
          <a:bodyPr>
            <a:noAutofit/>
          </a:bodyPr>
          <a:lstStyle/>
          <a:p>
            <a:r>
              <a:rPr lang="fr-FR" sz="3600" dirty="0"/>
              <a:t>EQUAL OPPORTUNITIES </a:t>
            </a:r>
            <a:br>
              <a:rPr lang="fr-FR" sz="3600" dirty="0"/>
            </a:br>
            <a:r>
              <a:rPr lang="fr-FR" sz="3600" dirty="0"/>
              <a:t>FOR ALL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DB6F0-8AD5-0E4E-84FA-DCA22A01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251" y="1449388"/>
            <a:ext cx="4872323" cy="4211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/>
              <a:t>Universal </a:t>
            </a:r>
            <a:r>
              <a:rPr lang="fr-CA" sz="2400" dirty="0" err="1"/>
              <a:t>health</a:t>
            </a:r>
            <a:r>
              <a:rPr lang="fr-CA" sz="2400" dirty="0"/>
              <a:t> </a:t>
            </a:r>
            <a:r>
              <a:rPr lang="fr-CA" sz="2400" dirty="0" err="1"/>
              <a:t>insurance</a:t>
            </a:r>
            <a:r>
              <a:rPr lang="fr-CA" sz="2400" dirty="0"/>
              <a:t> </a:t>
            </a:r>
            <a:r>
              <a:rPr lang="fr-CA" sz="2400" dirty="0" err="1"/>
              <a:t>scheme</a:t>
            </a:r>
            <a:r>
              <a:rPr lang="fr-CA" sz="2400" dirty="0"/>
              <a:t> </a:t>
            </a:r>
            <a:r>
              <a:rPr lang="fr-CA" sz="2400" dirty="0" err="1"/>
              <a:t>that</a:t>
            </a:r>
            <a:r>
              <a:rPr lang="fr-CA" sz="2400" dirty="0"/>
              <a:t> </a:t>
            </a:r>
            <a:r>
              <a:rPr lang="fr-CA" sz="2400" dirty="0" err="1"/>
              <a:t>guarantees</a:t>
            </a:r>
            <a:r>
              <a:rPr lang="fr-CA" sz="2400" dirty="0"/>
              <a:t> free </a:t>
            </a:r>
            <a:r>
              <a:rPr lang="fr-CA" sz="2400" dirty="0" err="1"/>
              <a:t>healthcare</a:t>
            </a:r>
            <a:endParaRPr lang="fr-CA" sz="2400" dirty="0"/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r>
              <a:rPr lang="fr-CA" sz="2400" dirty="0"/>
              <a:t>Accessible </a:t>
            </a:r>
            <a:r>
              <a:rPr lang="fr-CA" sz="2400" dirty="0" err="1"/>
              <a:t>education</a:t>
            </a:r>
            <a:r>
              <a:rPr lang="fr-CA" sz="2400" dirty="0"/>
              <a:t> for all</a:t>
            </a:r>
            <a:br>
              <a:rPr lang="fr-CA" sz="2400" dirty="0"/>
            </a:br>
            <a:r>
              <a:rPr lang="fr-CA" sz="2400" dirty="0"/>
              <a:t>at the </a:t>
            </a:r>
            <a:r>
              <a:rPr lang="fr-CA" sz="2400" dirty="0" err="1"/>
              <a:t>university</a:t>
            </a:r>
            <a:r>
              <a:rPr lang="fr-CA" sz="2400" dirty="0"/>
              <a:t> </a:t>
            </a:r>
            <a:r>
              <a:rPr lang="fr-CA" sz="2400" dirty="0" err="1"/>
              <a:t>level</a:t>
            </a:r>
            <a:endParaRPr lang="fr-CA" sz="2400" dirty="0"/>
          </a:p>
          <a:p>
            <a:endParaRPr lang="fr-CA" sz="2400" dirty="0"/>
          </a:p>
          <a:p>
            <a:pPr marL="0" indent="0">
              <a:buNone/>
            </a:pPr>
            <a:r>
              <a:rPr lang="fr-CA" sz="2400" dirty="0" err="1"/>
              <a:t>Forward-thinking</a:t>
            </a:r>
            <a:r>
              <a:rPr lang="fr-CA" sz="2400" dirty="0"/>
              <a:t> </a:t>
            </a:r>
            <a:r>
              <a:rPr lang="fr-CA" sz="2400" dirty="0" err="1"/>
              <a:t>family</a:t>
            </a:r>
            <a:r>
              <a:rPr lang="fr-CA" sz="2400" dirty="0"/>
              <a:t> </a:t>
            </a:r>
            <a:r>
              <a:rPr lang="fr-CA" sz="2400" dirty="0" err="1"/>
              <a:t>policy</a:t>
            </a:r>
            <a:r>
              <a:rPr lang="fr-CA" sz="2400" dirty="0"/>
              <a:t>:</a:t>
            </a:r>
          </a:p>
          <a:p>
            <a:r>
              <a:rPr lang="fr-CA" sz="2000" dirty="0"/>
              <a:t>Public parental </a:t>
            </a:r>
            <a:r>
              <a:rPr lang="fr-CA" sz="2000" dirty="0" err="1"/>
              <a:t>leave</a:t>
            </a:r>
            <a:r>
              <a:rPr lang="fr-CA" sz="2000" dirty="0"/>
              <a:t> plan</a:t>
            </a:r>
          </a:p>
          <a:p>
            <a:r>
              <a:rPr lang="fr-CA" sz="2000" dirty="0" err="1"/>
              <a:t>Subsidized</a:t>
            </a:r>
            <a:r>
              <a:rPr lang="fr-CA" sz="2000" dirty="0"/>
              <a:t> </a:t>
            </a:r>
            <a:r>
              <a:rPr lang="fr-CA" sz="2000" dirty="0" err="1"/>
              <a:t>daycare</a:t>
            </a:r>
            <a:r>
              <a:rPr lang="fr-CA" sz="2000" dirty="0"/>
              <a:t> network</a:t>
            </a:r>
            <a:br>
              <a:rPr lang="fr-CA" sz="2000" dirty="0"/>
            </a:br>
            <a:r>
              <a:rPr lang="fr-CA" sz="2000" dirty="0"/>
              <a:t>(</a:t>
            </a:r>
            <a:r>
              <a:rPr lang="fr-CA" sz="2000" dirty="0" err="1"/>
              <a:t>childcare</a:t>
            </a:r>
            <a:r>
              <a:rPr lang="fr-CA" sz="2000" dirty="0"/>
              <a:t> centres)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0641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8FB257-558D-2C43-B144-46839F068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882235-F4C7-6442-B416-EE31D48DC3A8}"/>
              </a:ext>
            </a:extLst>
          </p:cNvPr>
          <p:cNvSpPr txBox="1"/>
          <p:nvPr/>
        </p:nvSpPr>
        <p:spPr>
          <a:xfrm>
            <a:off x="8693834" y="4852749"/>
            <a:ext cx="34981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 national des Grands-Jardins, Charlevoix</a:t>
            </a:r>
            <a:br>
              <a:rPr lang="fr-CA" sz="9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© Tourisme Québec / Steve </a:t>
            </a:r>
            <a:r>
              <a:rPr lang="fr-CA" sz="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Deschênes</a:t>
            </a:r>
            <a:endParaRPr lang="fr-CA" sz="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7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BA6CC35A-F556-574E-8084-8D1D2339C79E}"/>
              </a:ext>
            </a:extLst>
          </p:cNvPr>
          <p:cNvSpPr txBox="1">
            <a:spLocks/>
          </p:cNvSpPr>
          <p:nvPr/>
        </p:nvSpPr>
        <p:spPr>
          <a:xfrm>
            <a:off x="5128314" y="188914"/>
            <a:ext cx="7063686" cy="1008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>
                <a:solidFill>
                  <a:srgbClr val="003DA5"/>
                </a:solidFill>
                <a:latin typeface="Arial Regular"/>
                <a:ea typeface="+mj-ea"/>
                <a:cs typeface="+mj-cs"/>
              </a:defRPr>
            </a:lvl1pPr>
          </a:lstStyle>
          <a:p>
            <a:pPr algn="ctr"/>
            <a:endParaRPr lang="fr-FR" sz="4800" dirty="0">
              <a:ln w="12700">
                <a:solidFill>
                  <a:srgbClr val="003DA5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4C33AB8C-2746-9D47-B568-DC6C2B72AC2A}"/>
              </a:ext>
            </a:extLst>
          </p:cNvPr>
          <p:cNvSpPr txBox="1">
            <a:spLocks/>
          </p:cNvSpPr>
          <p:nvPr/>
        </p:nvSpPr>
        <p:spPr>
          <a:xfrm>
            <a:off x="5404326" y="4299905"/>
            <a:ext cx="6480000" cy="1245471"/>
          </a:xfrm>
          <a:prstGeom prst="rect">
            <a:avLst/>
          </a:prstGeom>
        </p:spPr>
        <p:txBody>
          <a:bodyPr lIns="9000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distinct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seasons</a:t>
            </a:r>
            <a:endParaRPr lang="fr-C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CA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-30°C in </a:t>
            </a:r>
            <a:r>
              <a:rPr lang="fr-CA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+30°C in July!</a:t>
            </a: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B004D9D0-5E98-4F42-B0D9-D9C8562B862E}"/>
              </a:ext>
            </a:extLst>
          </p:cNvPr>
          <p:cNvSpPr txBox="1">
            <a:spLocks/>
          </p:cNvSpPr>
          <p:nvPr/>
        </p:nvSpPr>
        <p:spPr>
          <a:xfrm>
            <a:off x="6166585" y="790030"/>
            <a:ext cx="6480000" cy="123530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northeastern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</a:t>
            </a:r>
            <a:endParaRPr lang="fr-CA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1.67 million square </a:t>
            </a: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endParaRPr lang="fr-CA" sz="23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fr-CA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10 Canadian provinces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DB12743-BA5B-6A46-9D59-34CCE6EDFDE3}"/>
              </a:ext>
            </a:extLst>
          </p:cNvPr>
          <p:cNvGrpSpPr/>
          <p:nvPr/>
        </p:nvGrpSpPr>
        <p:grpSpPr>
          <a:xfrm>
            <a:off x="5320863" y="2598670"/>
            <a:ext cx="2238082" cy="1477328"/>
            <a:chOff x="5320863" y="2685070"/>
            <a:chExt cx="2238082" cy="1477328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925344A-638A-3B4F-AC4C-739E861DF9F5}"/>
                </a:ext>
              </a:extLst>
            </p:cNvPr>
            <p:cNvSpPr txBox="1"/>
            <p:nvPr/>
          </p:nvSpPr>
          <p:spPr>
            <a:xfrm>
              <a:off x="5320863" y="2685070"/>
              <a:ext cx="1746495" cy="14773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½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size </a:t>
              </a:r>
              <a:b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Texas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FDD57DF-9155-AD49-8CCC-0D7CF7E2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8945" y="3033126"/>
              <a:ext cx="630000" cy="630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908BC99-A200-AF47-9440-BA4039229379}"/>
              </a:ext>
            </a:extLst>
          </p:cNvPr>
          <p:cNvGrpSpPr/>
          <p:nvPr/>
        </p:nvGrpSpPr>
        <p:grpSpPr>
          <a:xfrm>
            <a:off x="7887472" y="2598670"/>
            <a:ext cx="1845163" cy="1477328"/>
            <a:chOff x="7887472" y="2685070"/>
            <a:chExt cx="1845163" cy="1477328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8CB956E-C1ED-8C41-A026-BE2B56C92A92}"/>
                </a:ext>
              </a:extLst>
            </p:cNvPr>
            <p:cNvSpPr txBox="1"/>
            <p:nvPr/>
          </p:nvSpPr>
          <p:spPr>
            <a:xfrm>
              <a:off x="7887472" y="2685070"/>
              <a:ext cx="1410031" cy="14773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size </a:t>
              </a:r>
              <a:b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France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C72BE5A-0774-6D40-985E-3736DB3F0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7341" y="3033126"/>
              <a:ext cx="635294" cy="540000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44AA98-4439-2A46-A5FD-15559C4467BF}"/>
              </a:ext>
            </a:extLst>
          </p:cNvPr>
          <p:cNvGrpSpPr/>
          <p:nvPr/>
        </p:nvGrpSpPr>
        <p:grpSpPr>
          <a:xfrm>
            <a:off x="10100575" y="2598670"/>
            <a:ext cx="1585107" cy="1477328"/>
            <a:chOff x="10100575" y="2685070"/>
            <a:chExt cx="1585107" cy="1477328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2E38C80-FB1B-7D4C-B332-5355213736FF}"/>
                </a:ext>
              </a:extLst>
            </p:cNvPr>
            <p:cNvSpPr txBox="1"/>
            <p:nvPr/>
          </p:nvSpPr>
          <p:spPr>
            <a:xfrm>
              <a:off x="10100575" y="2685070"/>
              <a:ext cx="1410031" cy="14773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fr-FR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fr-F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  <a:p>
              <a:pPr algn="ctr"/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size </a:t>
              </a:r>
              <a:b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fr-FR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Japan</a:t>
              </a:r>
              <a:endPara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936FD-E0F5-674C-820C-62476E13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61682" y="3033126"/>
              <a:ext cx="324000" cy="54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21065E3-370D-1D45-B725-38989F13F675}"/>
              </a:ext>
            </a:extLst>
          </p:cNvPr>
          <p:cNvGrpSpPr/>
          <p:nvPr/>
        </p:nvGrpSpPr>
        <p:grpSpPr>
          <a:xfrm>
            <a:off x="8459074" y="4821809"/>
            <a:ext cx="3275287" cy="673100"/>
            <a:chOff x="7773275" y="4479049"/>
            <a:chExt cx="3275287" cy="67310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69E36DF-FE83-6E42-A89F-8495D8265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3304" y="4523499"/>
              <a:ext cx="673100" cy="5842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822C37C-0C6B-8C49-A88C-3F87F63DC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3275" y="4479049"/>
              <a:ext cx="508000" cy="6731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9CAC47E-0B09-0F49-8AB0-8AD3C798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8433" y="4485399"/>
              <a:ext cx="673100" cy="6604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1677EA-EA3B-6245-9D7A-4879FC033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13562" y="4479049"/>
              <a:ext cx="635000" cy="673100"/>
            </a:xfrm>
            <a:prstGeom prst="rect">
              <a:avLst/>
            </a:prstGeom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CC192DCB-4681-B944-BDCD-23C7E99913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4326" y="915671"/>
            <a:ext cx="720000" cy="91914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69751EE-8373-9744-9BF0-DCF64D8C475E}"/>
              </a:ext>
            </a:extLst>
          </p:cNvPr>
          <p:cNvSpPr txBox="1"/>
          <p:nvPr/>
        </p:nvSpPr>
        <p:spPr>
          <a:xfrm>
            <a:off x="5462752" y="2278334"/>
            <a:ext cx="528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fr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6D4B0B2-A060-3142-98DB-1DC2B3E8AC72}"/>
              </a:ext>
            </a:extLst>
          </p:cNvPr>
          <p:cNvCxnSpPr>
            <a:cxnSpLocks/>
          </p:cNvCxnSpPr>
          <p:nvPr/>
        </p:nvCxnSpPr>
        <p:spPr>
          <a:xfrm>
            <a:off x="5399689" y="2185426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553895E-15AF-324C-AE18-731315211A4B}"/>
              </a:ext>
            </a:extLst>
          </p:cNvPr>
          <p:cNvCxnSpPr>
            <a:cxnSpLocks/>
          </p:cNvCxnSpPr>
          <p:nvPr/>
        </p:nvCxnSpPr>
        <p:spPr>
          <a:xfrm>
            <a:off x="5399689" y="4162635"/>
            <a:ext cx="64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A239559-F1DA-8846-938F-69414665A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1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605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Image de marque">
      <a:dk1>
        <a:srgbClr val="003CA5"/>
      </a:dk1>
      <a:lt1>
        <a:srgbClr val="FFFFFF"/>
      </a:lt1>
      <a:dk2>
        <a:srgbClr val="658ACC"/>
      </a:dk2>
      <a:lt2>
        <a:srgbClr val="BDE3F2"/>
      </a:lt2>
      <a:accent1>
        <a:srgbClr val="1950AE"/>
      </a:accent1>
      <a:accent2>
        <a:srgbClr val="3364B7"/>
      </a:accent2>
      <a:accent3>
        <a:srgbClr val="4D77C0"/>
      </a:accent3>
      <a:accent4>
        <a:srgbClr val="809ED2"/>
      </a:accent4>
      <a:accent5>
        <a:srgbClr val="99B1DB"/>
      </a:accent5>
      <a:accent6>
        <a:srgbClr val="B3C5E3"/>
      </a:accent6>
      <a:hlink>
        <a:srgbClr val="1950AE"/>
      </a:hlink>
      <a:folHlink>
        <a:srgbClr val="002060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EE3B8AF13D5458A6D92007F439BCC" ma:contentTypeVersion="21" ma:contentTypeDescription="Crée un document." ma:contentTypeScope="" ma:versionID="826f82fb59ca30f2298251e56f64d486">
  <xsd:schema xmlns:xsd="http://www.w3.org/2001/XMLSchema" xmlns:xs="http://www.w3.org/2001/XMLSchema" xmlns:p="http://schemas.microsoft.com/office/2006/metadata/properties" xmlns:ns2="5fd8b1be-39ff-4419-879f-102b5d8fd5a7" xmlns:ns3="5f816651-9aec-4751-b6ff-30f5cc410a2c" xmlns:ns4="044c2427-262d-4474-86a8-451393671755" targetNamespace="http://schemas.microsoft.com/office/2006/metadata/properties" ma:root="true" ma:fieldsID="522f99edc3822859ff85c2ca4b85d05b" ns2:_="" ns3:_="" ns4:_="">
    <xsd:import namespace="5fd8b1be-39ff-4419-879f-102b5d8fd5a7"/>
    <xsd:import namespace="5f816651-9aec-4751-b6ff-30f5cc410a2c"/>
    <xsd:import namespace="044c2427-262d-4474-86a8-451393671755"/>
    <xsd:element name="properties">
      <xsd:complexType>
        <xsd:sequence>
          <xsd:element name="documentManagement">
            <xsd:complexType>
              <xsd:all>
                <xsd:element ref="ns2:type" minOccurs="0"/>
                <xsd:element ref="ns2:Categori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e" minOccurs="0"/>
                <xsd:element ref="ns3:SharedWithUsers" minOccurs="0"/>
                <xsd:element ref="ns3:SharedWithDetails" minOccurs="0"/>
                <xsd:element ref="ns2:MediaLengthInSeconds" minOccurs="0"/>
                <xsd:element ref="ns2:Moi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8b1be-39ff-4419-879f-102b5d8fd5a7" elementFormDefault="qualified">
    <xsd:import namespace="http://schemas.microsoft.com/office/2006/documentManagement/types"/>
    <xsd:import namespace="http://schemas.microsoft.com/office/infopath/2007/PartnerControls"/>
    <xsd:element name="type" ma:index="8" nillable="true" ma:displayName="Type document" ma:format="Dropdown" ma:internalName="type">
      <xsd:simpleType>
        <xsd:restriction base="dms:Choice">
          <xsd:enumeration value="Notes de la sous-ministre"/>
          <xsd:enumeration value="Modèle"/>
          <xsd:enumeration value="Guide de gestion"/>
          <xsd:enumeration value="Outil RH"/>
          <xsd:enumeration value="Vidéo"/>
          <xsd:enumeration value="Image"/>
        </xsd:restriction>
      </xsd:simpleType>
    </xsd:element>
    <xsd:element name="Categorie" ma:index="9" nillable="true" ma:displayName="Categorie" ma:list="{4beeb3ba-64e1-4afc-a7d2-93f0f213f0af}" ma:internalName="Categorie" ma:showField="Title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19" nillable="true" ma:displayName="Date" ma:format="DateOnly" ma:internalName="Date">
      <xsd:simpleType>
        <xsd:restriction base="dms:DateTim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ois" ma:index="23" nillable="true" ma:displayName="Mois" ma:format="Dropdown" ma:internalName="Mois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alises d’images" ma:readOnly="false" ma:fieldId="{5cf76f15-5ced-4ddc-b409-7134ff3c332f}" ma:taxonomyMulti="true" ma:sspId="099b1512-8621-4339-be07-1591770e1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6651-9aec-4751-b6ff-30f5cc410a2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c2427-262d-4474-86a8-451393671755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532c946b-5001-460f-91c4-07021c79da1f}" ma:internalName="TaxCatchAll" ma:showField="CatchAllData" ma:web="5f816651-9aec-4751-b6ff-30f5cc410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c2427-262d-4474-86a8-451393671755" xsi:nil="true"/>
    <lcf76f155ced4ddcb4097134ff3c332f xmlns="5fd8b1be-39ff-4419-879f-102b5d8fd5a7">
      <Terms xmlns="http://schemas.microsoft.com/office/infopath/2007/PartnerControls"/>
    </lcf76f155ced4ddcb4097134ff3c332f>
    <Mois xmlns="5fd8b1be-39ff-4419-879f-102b5d8fd5a7" xsi:nil="true"/>
    <Date xmlns="5fd8b1be-39ff-4419-879f-102b5d8fd5a7" xsi:nil="true"/>
    <type xmlns="5fd8b1be-39ff-4419-879f-102b5d8fd5a7" xsi:nil="true"/>
    <Categorie xmlns="5fd8b1be-39ff-4419-879f-102b5d8fd5a7" xsi:nil="true"/>
  </documentManagement>
</p:properties>
</file>

<file path=customXml/itemProps1.xml><?xml version="1.0" encoding="utf-8"?>
<ds:datastoreItem xmlns:ds="http://schemas.openxmlformats.org/officeDocument/2006/customXml" ds:itemID="{F1F66FDA-0CF4-4E86-9E79-195CC21C2773}"/>
</file>

<file path=customXml/itemProps2.xml><?xml version="1.0" encoding="utf-8"?>
<ds:datastoreItem xmlns:ds="http://schemas.openxmlformats.org/officeDocument/2006/customXml" ds:itemID="{6D6B9F17-9E25-4AB3-98EC-02C6700CBF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E96242-8CC4-4A3D-BF85-5A23C70B2BB3}">
  <ds:schemaRefs>
    <ds:schemaRef ds:uri="http://purl.org/dc/elements/1.1/"/>
    <ds:schemaRef ds:uri="http://www.w3.org/XML/1998/namespace"/>
    <ds:schemaRef ds:uri="044c2427-262d-4474-86a8-451393671755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f816651-9aec-4751-b6ff-30f5cc410a2c"/>
    <ds:schemaRef ds:uri="5fd8b1be-39ff-4419-879f-102b5d8fd5a7"/>
  </ds:schemaRefs>
</ds:datastoreItem>
</file>

<file path=docMetadata/LabelInfo.xml><?xml version="1.0" encoding="utf-8"?>
<clbl:labelList xmlns:clbl="http://schemas.microsoft.com/office/2020/mipLabelMetadata">
  <clbl:label id="{aadc3772-eb2a-4662-b583-4b7a8acb1942}" enabled="1" method="Standard" siteId="{b079ec29-428d-4f8b-9054-bdbcd0d49a3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21043</TotalTime>
  <Words>1698</Words>
  <Application>Microsoft Office PowerPoint</Application>
  <PresentationFormat>Grand écran</PresentationFormat>
  <Paragraphs>354</Paragraphs>
  <Slides>52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Arial Regular</vt:lpstr>
      <vt:lpstr>Thème Office</vt:lpstr>
      <vt:lpstr>Conception personnalisée</vt:lpstr>
      <vt:lpstr>Présentation PowerPoint</vt:lpstr>
      <vt:lpstr>QUÉBEC</vt:lpstr>
      <vt:lpstr>Présentation PowerPoint</vt:lpstr>
      <vt:lpstr>Présentation PowerPoint</vt:lpstr>
      <vt:lpstr>DIVERSITY</vt:lpstr>
      <vt:lpstr>Présentation PowerPoint</vt:lpstr>
      <vt:lpstr>EQUAL OPPORTUNITIES  FOR ALL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ST. LAWRENCE RIVER</vt:lpstr>
      <vt:lpstr>Présentation PowerPoint</vt:lpstr>
      <vt:lpstr>Présentation PowerPoint</vt:lpstr>
      <vt:lpstr>INTERNATIONAL AGREEMENTS</vt:lpstr>
      <vt:lpstr>Présentation PowerPoint</vt:lpstr>
      <vt:lpstr>FRENCH-SPEAKING STATE</vt:lpstr>
      <vt:lpstr>Présentation PowerPoint</vt:lpstr>
      <vt:lpstr>Présentation PowerPoint</vt:lpstr>
      <vt:lpstr>Présentation PowerPoint</vt:lpstr>
      <vt:lpstr>COST-EFFECTIVE</vt:lpstr>
      <vt:lpstr>Présentation PowerPoint</vt:lpstr>
      <vt:lpstr>INNOVATION, RESEARCH AND DEVELOPMENT</vt:lpstr>
      <vt:lpstr>INNOVATION, RESEARCH AND DEVELOPMENT</vt:lpstr>
      <vt:lpstr>Présentation PowerPoint</vt:lpstr>
      <vt:lpstr>AEROSPACE</vt:lpstr>
      <vt:lpstr>Présentation PowerPoint</vt:lpstr>
      <vt:lpstr>Présentation PowerPoint</vt:lpstr>
      <vt:lpstr>ARTIFICIAL INTELLIGENCE</vt:lpstr>
      <vt:lpstr>Présentation PowerPoint</vt:lpstr>
      <vt:lpstr>Présentation PowerPoint</vt:lpstr>
      <vt:lpstr>ORGANIC FOOD</vt:lpstr>
      <vt:lpstr>Présentation PowerPoint</vt:lpstr>
      <vt:lpstr>Présentation PowerPoint</vt:lpstr>
      <vt:lpstr>ENVIRONMENT AND THE FIGHT  AGAINST CLIMATE CHANGE</vt:lpstr>
      <vt:lpstr>ENVIRONMENT AND THE FIGHT AGAINST CLIMATE CHANGE</vt:lpstr>
      <vt:lpstr>Présentation PowerPoint</vt:lpstr>
      <vt:lpstr>HYDROELECTRICITY</vt:lpstr>
      <vt:lpstr>Présentation PowerPoint</vt:lpstr>
      <vt:lpstr>Présentation PowerPoint</vt:lpstr>
      <vt:lpstr>TRANSPORT ELECTRIFICATION </vt:lpstr>
      <vt:lpstr>Présentation PowerPoint</vt:lpstr>
      <vt:lpstr>ALUMINUM</vt:lpstr>
      <vt:lpstr>Présentation PowerPoint</vt:lpstr>
      <vt:lpstr>Présentation PowerPoint</vt:lpstr>
      <vt:lpstr>Présentation PowerPoint</vt:lpstr>
      <vt:lpstr>LIFE SCIENCES</vt:lpstr>
      <vt:lpstr>Présentation PowerPoint</vt:lpstr>
      <vt:lpstr>MULTIMEDIA AND  VIDEO GAMES</vt:lpstr>
      <vt:lpstr>Présentation PowerPoint</vt:lpstr>
      <vt:lpstr>Thank you!</vt:lpstr>
    </vt:vector>
  </TitlesOfParts>
  <Company>Ministère du Conseil exécutif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Sandoval, Claudia</dc:creator>
  <cp:lastModifiedBy>Montambault, Sonia</cp:lastModifiedBy>
  <cp:revision>811</cp:revision>
  <dcterms:created xsi:type="dcterms:W3CDTF">2019-04-02T14:08:11Z</dcterms:created>
  <dcterms:modified xsi:type="dcterms:W3CDTF">2025-12-03T18:27:35Z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0x010100027EE3B8AF13D5458A6D92007F439BCC</vt:lpwstr>
  </property>
</Properties>
</file>