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  <p:sldMasterId id="2147483689" r:id="rId5"/>
  </p:sldMasterIdLst>
  <p:notesMasterIdLst>
    <p:notesMasterId r:id="rId58"/>
  </p:notesMasterIdLst>
  <p:handoutMasterIdLst>
    <p:handoutMasterId r:id="rId59"/>
  </p:handoutMasterIdLst>
  <p:sldIdLst>
    <p:sldId id="256" r:id="rId6"/>
    <p:sldId id="415" r:id="rId7"/>
    <p:sldId id="258" r:id="rId8"/>
    <p:sldId id="398" r:id="rId9"/>
    <p:sldId id="414" r:id="rId10"/>
    <p:sldId id="348" r:id="rId11"/>
    <p:sldId id="416" r:id="rId12"/>
    <p:sldId id="347" r:id="rId13"/>
    <p:sldId id="372" r:id="rId14"/>
    <p:sldId id="346" r:id="rId15"/>
    <p:sldId id="374" r:id="rId16"/>
    <p:sldId id="349" r:id="rId17"/>
    <p:sldId id="417" r:id="rId18"/>
    <p:sldId id="350" r:id="rId19"/>
    <p:sldId id="297" r:id="rId20"/>
    <p:sldId id="418" r:id="rId21"/>
    <p:sldId id="351" r:id="rId22"/>
    <p:sldId id="419" r:id="rId23"/>
    <p:sldId id="352" r:id="rId24"/>
    <p:sldId id="379" r:id="rId25"/>
    <p:sldId id="353" r:id="rId26"/>
    <p:sldId id="420" r:id="rId27"/>
    <p:sldId id="354" r:id="rId28"/>
    <p:sldId id="421" r:id="rId29"/>
    <p:sldId id="422" r:id="rId30"/>
    <p:sldId id="355" r:id="rId31"/>
    <p:sldId id="423" r:id="rId32"/>
    <p:sldId id="399" r:id="rId33"/>
    <p:sldId id="356" r:id="rId34"/>
    <p:sldId id="424" r:id="rId35"/>
    <p:sldId id="385" r:id="rId36"/>
    <p:sldId id="357" r:id="rId37"/>
    <p:sldId id="425" r:id="rId38"/>
    <p:sldId id="402" r:id="rId39"/>
    <p:sldId id="358" r:id="rId40"/>
    <p:sldId id="426" r:id="rId41"/>
    <p:sldId id="432" r:id="rId42"/>
    <p:sldId id="359" r:id="rId43"/>
    <p:sldId id="427" r:id="rId44"/>
    <p:sldId id="409" r:id="rId45"/>
    <p:sldId id="360" r:id="rId46"/>
    <p:sldId id="428" r:id="rId47"/>
    <p:sldId id="404" r:id="rId48"/>
    <p:sldId id="429" r:id="rId49"/>
    <p:sldId id="411" r:id="rId50"/>
    <p:sldId id="405" r:id="rId51"/>
    <p:sldId id="393" r:id="rId52"/>
    <p:sldId id="430" r:id="rId53"/>
    <p:sldId id="361" r:id="rId54"/>
    <p:sldId id="431" r:id="rId55"/>
    <p:sldId id="407" r:id="rId56"/>
    <p:sldId id="26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752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  <p:cmAuthor id="2" name="Montambault, Sonia" initials="MS" lastIdx="40" clrIdx="1">
    <p:extLst>
      <p:ext uri="{19B8F6BF-5375-455C-9EA6-DF929625EA0E}">
        <p15:presenceInfo xmlns:p15="http://schemas.microsoft.com/office/powerpoint/2012/main" userId="S::sonia.montambault@mri.gouv.qc.ca::c3a86943-acf9-4cf1-ad20-1fa47f28e0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  <a:srgbClr val="CCD7EC"/>
    <a:srgbClr val="658ACC"/>
    <a:srgbClr val="5374B0"/>
    <a:srgbClr val="FFFFFF"/>
    <a:srgbClr val="000000"/>
    <a:srgbClr val="73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D10A7-CB7C-4F64-AA3B-3E5D583B5497}" v="1" dt="2025-12-03T18:30:22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2" autoAdjust="0"/>
    <p:restoredTop sz="86402" autoAdjust="0"/>
  </p:normalViewPr>
  <p:slideViewPr>
    <p:cSldViewPr snapToGrid="0">
      <p:cViewPr>
        <p:scale>
          <a:sx n="125" d="100"/>
          <a:sy n="125" d="100"/>
        </p:scale>
        <p:origin x="90" y="-306"/>
      </p:cViewPr>
      <p:guideLst>
        <p:guide orient="horz" pos="2591"/>
        <p:guide pos="3840"/>
        <p:guide orient="horz" pos="1752"/>
        <p:guide orient="horz" pos="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3" d="100"/>
          <a:sy n="153" d="100"/>
        </p:scale>
        <p:origin x="25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ambault, Sonia" userId="c3a86943-acf9-4cf1-ad20-1fa47f28e00a" providerId="ADAL" clId="{19DEE105-82EF-4D8C-902E-83D0500DDA12}"/>
    <pc:docChg chg="custSel modSld modMainMaster">
      <pc:chgData name="Montambault, Sonia" userId="c3a86943-acf9-4cf1-ad20-1fa47f28e00a" providerId="ADAL" clId="{19DEE105-82EF-4D8C-902E-83D0500DDA12}" dt="2025-12-03T18:30:48.685" v="15" actId="1035"/>
      <pc:docMkLst>
        <pc:docMk/>
      </pc:docMkLst>
      <pc:sldChg chg="addSp delSp modSp mod chgLayout">
        <pc:chgData name="Montambault, Sonia" userId="c3a86943-acf9-4cf1-ad20-1fa47f28e00a" providerId="ADAL" clId="{19DEE105-82EF-4D8C-902E-83D0500DDA12}" dt="2025-12-03T18:30:48.685" v="15" actId="1035"/>
        <pc:sldMkLst>
          <pc:docMk/>
          <pc:sldMk cId="1485293472" sldId="261"/>
        </pc:sldMkLst>
        <pc:spChg chg="add mod">
          <ac:chgData name="Montambault, Sonia" userId="c3a86943-acf9-4cf1-ad20-1fa47f28e00a" providerId="ADAL" clId="{19DEE105-82EF-4D8C-902E-83D0500DDA12}" dt="2025-12-03T18:30:48.685" v="15" actId="1035"/>
          <ac:spMkLst>
            <pc:docMk/>
            <pc:sldMk cId="1485293472" sldId="261"/>
            <ac:spMk id="2" creationId="{490B1C1A-E6CC-EEFB-40FD-9B1C5532F8AF}"/>
          </ac:spMkLst>
        </pc:spChg>
        <pc:spChg chg="mod ord">
          <ac:chgData name="Montambault, Sonia" userId="c3a86943-acf9-4cf1-ad20-1fa47f28e00a" providerId="ADAL" clId="{19DEE105-82EF-4D8C-902E-83D0500DDA12}" dt="2025-12-03T18:30:24.497" v="8" actId="6264"/>
          <ac:spMkLst>
            <pc:docMk/>
            <pc:sldMk cId="1485293472" sldId="261"/>
            <ac:spMk id="4" creationId="{789FE147-F7D5-A24D-9A81-41080E92A287}"/>
          </ac:spMkLst>
        </pc:spChg>
        <pc:spChg chg="add del mod">
          <ac:chgData name="Montambault, Sonia" userId="c3a86943-acf9-4cf1-ad20-1fa47f28e00a" providerId="ADAL" clId="{19DEE105-82EF-4D8C-902E-83D0500DDA12}" dt="2025-12-03T18:30:24.497" v="8" actId="6264"/>
          <ac:spMkLst>
            <pc:docMk/>
            <pc:sldMk cId="1485293472" sldId="261"/>
            <ac:spMk id="9" creationId="{08CCEE65-EB24-13A1-5616-162F40B9C46D}"/>
          </ac:spMkLst>
        </pc:spChg>
        <pc:spChg chg="add mod ord">
          <ac:chgData name="Montambault, Sonia" userId="c3a86943-acf9-4cf1-ad20-1fa47f28e00a" providerId="ADAL" clId="{19DEE105-82EF-4D8C-902E-83D0500DDA12}" dt="2025-12-03T18:30:24.497" v="8" actId="6264"/>
          <ac:spMkLst>
            <pc:docMk/>
            <pc:sldMk cId="1485293472" sldId="261"/>
            <ac:spMk id="10" creationId="{DCA13364-60C6-3F30-6EAF-EF14AE544746}"/>
          </ac:spMkLst>
        </pc:spChg>
        <pc:picChg chg="add mod">
          <ac:chgData name="Montambault, Sonia" userId="c3a86943-acf9-4cf1-ad20-1fa47f28e00a" providerId="ADAL" clId="{19DEE105-82EF-4D8C-902E-83D0500DDA12}" dt="2025-12-03T18:30:48.685" v="15" actId="1035"/>
          <ac:picMkLst>
            <pc:docMk/>
            <pc:sldMk cId="1485293472" sldId="261"/>
            <ac:picMk id="3" creationId="{1EB9400B-E00F-16DF-C69A-A7B8E1F630F9}"/>
          </ac:picMkLst>
        </pc:picChg>
        <pc:picChg chg="add mod">
          <ac:chgData name="Montambault, Sonia" userId="c3a86943-acf9-4cf1-ad20-1fa47f28e00a" providerId="ADAL" clId="{19DEE105-82EF-4D8C-902E-83D0500DDA12}" dt="2025-12-03T18:30:48.685" v="15" actId="1035"/>
          <ac:picMkLst>
            <pc:docMk/>
            <pc:sldMk cId="1485293472" sldId="261"/>
            <ac:picMk id="5" creationId="{666E0A93-0564-180C-80CE-F4B15CF5968D}"/>
          </ac:picMkLst>
        </pc:picChg>
        <pc:picChg chg="add mod">
          <ac:chgData name="Montambault, Sonia" userId="c3a86943-acf9-4cf1-ad20-1fa47f28e00a" providerId="ADAL" clId="{19DEE105-82EF-4D8C-902E-83D0500DDA12}" dt="2025-12-03T18:30:48.685" v="15" actId="1035"/>
          <ac:picMkLst>
            <pc:docMk/>
            <pc:sldMk cId="1485293472" sldId="261"/>
            <ac:picMk id="6" creationId="{C03C83BF-602C-0CF0-C5FA-F3BD2C952E70}"/>
          </ac:picMkLst>
        </pc:picChg>
        <pc:picChg chg="add mod">
          <ac:chgData name="Montambault, Sonia" userId="c3a86943-acf9-4cf1-ad20-1fa47f28e00a" providerId="ADAL" clId="{19DEE105-82EF-4D8C-902E-83D0500DDA12}" dt="2025-12-03T18:30:48.685" v="15" actId="1035"/>
          <ac:picMkLst>
            <pc:docMk/>
            <pc:sldMk cId="1485293472" sldId="261"/>
            <ac:picMk id="7" creationId="{32EFD372-84E3-0225-5542-084FE6167DBD}"/>
          </ac:picMkLst>
        </pc:picChg>
        <pc:picChg chg="add mod">
          <ac:chgData name="Montambault, Sonia" userId="c3a86943-acf9-4cf1-ad20-1fa47f28e00a" providerId="ADAL" clId="{19DEE105-82EF-4D8C-902E-83D0500DDA12}" dt="2025-12-03T18:30:48.685" v="15" actId="1035"/>
          <ac:picMkLst>
            <pc:docMk/>
            <pc:sldMk cId="1485293472" sldId="261"/>
            <ac:picMk id="8" creationId="{6B74FC2E-158C-BD9F-A39B-63A77C170496}"/>
          </ac:picMkLst>
        </pc:picChg>
      </pc:sldChg>
      <pc:sldMasterChg chg="modSldLayout">
        <pc:chgData name="Montambault, Sonia" userId="c3a86943-acf9-4cf1-ad20-1fa47f28e00a" providerId="ADAL" clId="{19DEE105-82EF-4D8C-902E-83D0500DDA12}" dt="2025-12-03T18:30:16.263" v="6" actId="478"/>
        <pc:sldMasterMkLst>
          <pc:docMk/>
          <pc:sldMasterMk cId="2235510819" sldId="2147483670"/>
        </pc:sldMasterMkLst>
        <pc:sldLayoutChg chg="delSp modSp mod">
          <pc:chgData name="Montambault, Sonia" userId="c3a86943-acf9-4cf1-ad20-1fa47f28e00a" providerId="ADAL" clId="{19DEE105-82EF-4D8C-902E-83D0500DDA12}" dt="2025-12-03T18:30:16.263" v="6" actId="478"/>
          <pc:sldLayoutMkLst>
            <pc:docMk/>
            <pc:sldMasterMk cId="2235510819" sldId="2147483670"/>
            <pc:sldLayoutMk cId="2466675085" sldId="2147483685"/>
          </pc:sldLayoutMkLst>
          <pc:spChg chg="mod">
            <ac:chgData name="Montambault, Sonia" userId="c3a86943-acf9-4cf1-ad20-1fa47f28e00a" providerId="ADAL" clId="{19DEE105-82EF-4D8C-902E-83D0500DDA12}" dt="2025-12-03T18:29:58.035" v="0" actId="1076"/>
            <ac:spMkLst>
              <pc:docMk/>
              <pc:sldMasterMk cId="2235510819" sldId="2147483670"/>
              <pc:sldLayoutMk cId="2466675085" sldId="2147483685"/>
              <ac:spMk id="3" creationId="{00000000-0000-0000-0000-000000000000}"/>
            </ac:spMkLst>
          </pc:spChg>
          <pc:spChg chg="del">
            <ac:chgData name="Montambault, Sonia" userId="c3a86943-acf9-4cf1-ad20-1fa47f28e00a" providerId="ADAL" clId="{19DEE105-82EF-4D8C-902E-83D0500DDA12}" dt="2025-12-03T18:30:15.006" v="5" actId="478"/>
            <ac:spMkLst>
              <pc:docMk/>
              <pc:sldMasterMk cId="2235510819" sldId="2147483670"/>
              <pc:sldLayoutMk cId="2466675085" sldId="2147483685"/>
              <ac:spMk id="17" creationId="{0C6813C9-A04F-F348-B226-3A65CDD97E56}"/>
            </ac:spMkLst>
          </pc:spChg>
          <pc:picChg chg="del">
            <ac:chgData name="Montambault, Sonia" userId="c3a86943-acf9-4cf1-ad20-1fa47f28e00a" providerId="ADAL" clId="{19DEE105-82EF-4D8C-902E-83D0500DDA12}" dt="2025-12-03T18:30:16.263" v="6" actId="478"/>
            <ac:picMkLst>
              <pc:docMk/>
              <pc:sldMasterMk cId="2235510819" sldId="2147483670"/>
              <pc:sldLayoutMk cId="2466675085" sldId="2147483685"/>
              <ac:picMk id="4" creationId="{7DA885BA-5C04-DAEB-CD47-DE171209A6F4}"/>
            </ac:picMkLst>
          </pc:picChg>
          <pc:picChg chg="del">
            <ac:chgData name="Montambault, Sonia" userId="c3a86943-acf9-4cf1-ad20-1fa47f28e00a" providerId="ADAL" clId="{19DEE105-82EF-4D8C-902E-83D0500DDA12}" dt="2025-12-03T18:30:13.428" v="4" actId="478"/>
            <ac:picMkLst>
              <pc:docMk/>
              <pc:sldMasterMk cId="2235510819" sldId="2147483670"/>
              <pc:sldLayoutMk cId="2466675085" sldId="2147483685"/>
              <ac:picMk id="5" creationId="{D1EBC843-61E4-108C-CF83-7943D85F5BF4}"/>
            </ac:picMkLst>
          </pc:picChg>
          <pc:picChg chg="del">
            <ac:chgData name="Montambault, Sonia" userId="c3a86943-acf9-4cf1-ad20-1fa47f28e00a" providerId="ADAL" clId="{19DEE105-82EF-4D8C-902E-83D0500DDA12}" dt="2025-12-03T18:30:11.801" v="3" actId="478"/>
            <ac:picMkLst>
              <pc:docMk/>
              <pc:sldMasterMk cId="2235510819" sldId="2147483670"/>
              <pc:sldLayoutMk cId="2466675085" sldId="2147483685"/>
              <ac:picMk id="6" creationId="{7514EAB0-EF5D-902B-4633-53736025D302}"/>
            </ac:picMkLst>
          </pc:picChg>
          <pc:picChg chg="del">
            <ac:chgData name="Montambault, Sonia" userId="c3a86943-acf9-4cf1-ad20-1fa47f28e00a" providerId="ADAL" clId="{19DEE105-82EF-4D8C-902E-83D0500DDA12}" dt="2025-12-03T18:30:06.453" v="2" actId="478"/>
            <ac:picMkLst>
              <pc:docMk/>
              <pc:sldMasterMk cId="2235510819" sldId="2147483670"/>
              <pc:sldLayoutMk cId="2466675085" sldId="2147483685"/>
              <ac:picMk id="7" creationId="{5BCE4937-0704-7F43-3B95-2F3F64B32149}"/>
            </ac:picMkLst>
          </pc:picChg>
          <pc:picChg chg="del">
            <ac:chgData name="Montambault, Sonia" userId="c3a86943-acf9-4cf1-ad20-1fa47f28e00a" providerId="ADAL" clId="{19DEE105-82EF-4D8C-902E-83D0500DDA12}" dt="2025-12-03T18:30:05.373" v="1" actId="478"/>
            <ac:picMkLst>
              <pc:docMk/>
              <pc:sldMasterMk cId="2235510819" sldId="2147483670"/>
              <pc:sldLayoutMk cId="2466675085" sldId="2147483685"/>
              <ac:picMk id="29" creationId="{91EC57CB-A62A-C240-A17D-5548DEF7369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2025-12-03</a:t>
            </a:fld>
            <a:endParaRPr lang="fr-CA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‹N°›</a:t>
            </a:fld>
            <a:endParaRPr lang="fr-CA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2025-12-03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637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977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899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1116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980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064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7300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351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376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9211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298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521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237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04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        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208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779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144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6051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043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AA3259-41A3-584D-BA9F-A84E2CE9C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4"/>
            <a:ext cx="12192000" cy="6858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Titre du diaporama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  <a:endParaRPr lang="fr-CA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03E74F-7031-A54B-B2E1-09B544903822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Fleuve Saint-Laurent</a:t>
            </a:r>
            <a:endParaRPr lang="fr-CA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B3D5AF-35E5-5F43-BF59-C6B47909D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7610-FA34-7F4B-8856-BE296B8E236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448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2C60A7-72B4-B74D-8D63-3F43C8A14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"/>
            <a:ext cx="12192000" cy="687430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06F2404-E88A-DB49-A223-DB75F4FF63A9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FA735-A803-0F42-B533-A173071ECEA7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31F0D8-38C7-914A-9450-F94AB22DE466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E0E25-27A9-3348-9258-5E2E426CF7B1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45D2C4-6A44-4546-9AEC-F7D7D81A9110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Merci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812" y="1262547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693834" y="532993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Vieux-Québec</a:t>
            </a:r>
            <a:endParaRPr lang="fr-CA" sz="9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Francis Gagnon</a:t>
            </a:r>
          </a:p>
        </p:txBody>
      </p:sp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9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AD82E8-393E-7041-A38C-4035A7910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5200" cy="56642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6A8AC-B177-0D42-AC48-697E3A322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851" y="1825625"/>
            <a:ext cx="6271925" cy="4351338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654D1B-4B48-544F-BCD2-1F8017605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650" y="0"/>
            <a:ext cx="12319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9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200B8-6C6F-E440-84CF-36810841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A3C94-33AC-5F4D-B496-5DF15620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C4DA50-DB26-6D4E-BEB2-E4CA6B6E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FB21D-3C97-CA45-B853-140CD5D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910395-75C3-8C45-B478-1301D47B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02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68C13-5309-8242-834D-810516C9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02C2A-3C6F-6C4E-B1AC-D6B4E32FF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205A7F-C65C-3C4A-BA53-B97E12153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5D018E-378A-8E46-AA24-77E1832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69A04E-8692-4E4C-B6CF-F9117BCD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BA762B-3744-AE4A-B88D-8D2C8ECA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57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F1586-84FF-F64F-9FD9-8146D3F7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668891-51AF-BD44-B55F-47664C4C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2C0D39-F8E2-4F42-9A9B-D30F54190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1E1FC3-F1B4-EB44-B270-344EBB834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51E214-1B65-E748-937E-C0CA714BA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8F01F3-67E4-394F-A1CF-78A1D7C3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D97E28-2E0F-2B4E-AFE1-EB6CCD18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CF082C-3DB8-3347-8A7B-C2F5646B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7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E35D9-2F95-F644-B96D-0569E54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53E332-C3A5-BA48-B387-46FBC41D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630AB9-5127-BA42-BAD2-1AFB2719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47D87-5093-724C-85CB-C67956E3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86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A6F3DF-982C-584F-88E0-CCF42598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30621A-FB76-0547-B6BD-75E0D29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D1303E-4FE5-A741-90FA-866DDBE3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4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Insérer une citation </a:t>
            </a:r>
            <a:br>
              <a:rPr lang="fr-FR" dirty="0"/>
            </a:br>
            <a:r>
              <a:rPr lang="fr-FR" dirty="0"/>
              <a:t>ou un fait marquant </a:t>
            </a:r>
            <a:br>
              <a:rPr lang="fr-FR" dirty="0"/>
            </a:br>
            <a:r>
              <a:rPr lang="fr-FR" dirty="0"/>
              <a:t>sur lequel on veut </a:t>
            </a:r>
            <a:br>
              <a:rPr lang="fr-FR" dirty="0"/>
            </a:br>
            <a:r>
              <a:rPr lang="fr-FR" dirty="0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7067550" y="5661025"/>
            <a:ext cx="1620838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0CB2-5EA4-CB48-A9B6-1FFD68D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1FE3A-5C01-4045-B918-7D7FCD08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705943-7678-D049-B9E1-F7690797B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B048DD-DA11-E54F-B3C4-2086A1BB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0E3CBE-3E59-F24B-97AC-827CB3EC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8BBE86-6E09-F14A-842B-166FEEB8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4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6A612-6FE7-744E-BA1E-F27719CD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988510-8D9D-4047-8402-884381BF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AC80D3-A801-CB46-9821-21C68A65D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EC22DD-0285-6148-8AE2-E878C2EF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887BF2-F38D-404E-85CE-A3F1EAD1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991DE5-8AFE-1D4D-BF70-232AE455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34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>
                <a:solidFill>
                  <a:srgbClr val="003DA5"/>
                </a:solidFill>
                <a:latin typeface="Arial Regular"/>
              </a:rPr>
            </a:br>
            <a:r>
              <a:rPr lang="fr-FR" sz="6000" b="0" i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0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légend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(Fond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81E0B9-DB73-774B-9CC7-81B94714D42C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E5478C-25A0-4E8A-813D-E33022531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40" y="188914"/>
            <a:ext cx="7071360" cy="1008062"/>
          </a:xfrm>
          <a:noFill/>
        </p:spPr>
        <p:txBody>
          <a:bodyPr anchor="b">
            <a:normAutofit/>
          </a:bodyPr>
          <a:lstStyle>
            <a:lvl1pPr algn="ctr">
              <a:defRPr sz="480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DDC50-3943-45F1-9BA1-603014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5A970A3-E047-7A46-BF27-8DA4D5130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Texte Premier niveau</a:t>
            </a:r>
          </a:p>
          <a:p>
            <a:pPr lvl="1"/>
            <a:r>
              <a:rPr lang="fr-FR" dirty="0"/>
              <a:t>Texte Deuxième niveau</a:t>
            </a:r>
          </a:p>
          <a:p>
            <a:pPr lvl="2"/>
            <a:r>
              <a:rPr lang="fr-FR" dirty="0"/>
              <a:t>Texte Troisième niveau</a:t>
            </a:r>
          </a:p>
          <a:p>
            <a:pPr lvl="3"/>
            <a:r>
              <a:rPr lang="fr-FR" dirty="0"/>
              <a:t>Texte Quatrième niveau</a:t>
            </a:r>
          </a:p>
          <a:p>
            <a:pPr lvl="4"/>
            <a:r>
              <a:rPr lang="fr-FR" dirty="0"/>
              <a:t>Texte 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1" r:id="rId9"/>
    <p:sldLayoutId id="2147483715" r:id="rId10"/>
    <p:sldLayoutId id="2147483688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6856" userDrawn="1">
          <p15:clr>
            <a:srgbClr val="F26B43"/>
          </p15:clr>
        </p15:guide>
        <p15:guide id="10" orient="horz" pos="1207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4" orient="horz" pos="1139" userDrawn="1">
          <p15:clr>
            <a:srgbClr val="F26B43"/>
          </p15:clr>
        </p15:guide>
        <p15:guide id="15" pos="35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AC2AAE-15B6-CD48-802E-CCD1BA466780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1580F9-185E-8248-8793-3E76FCF0B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1852" y="1825625"/>
            <a:ext cx="58919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94C701A8-D27A-D144-B232-62405C24141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emf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emf"/><Relationship Id="rId5" Type="http://schemas.openxmlformats.org/officeDocument/2006/relationships/image" Target="../media/image10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FE34E9B-4EED-7F40-8C51-0120906F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B635C6-2F76-B243-9B85-C3368B9B2C26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L’International des Feux Loto-Québec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Montréal / La Ronde</a:t>
            </a:r>
          </a:p>
        </p:txBody>
      </p:sp>
    </p:spTree>
    <p:extLst>
      <p:ext uri="{BB962C8B-B14F-4D97-AF65-F5344CB8AC3E}">
        <p14:creationId xmlns:p14="http://schemas.microsoft.com/office/powerpoint/2010/main" val="355206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5E02FC-4B7B-0342-9874-08275BE58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4444" y="434341"/>
            <a:ext cx="4647724" cy="944880"/>
          </a:xfrm>
        </p:spPr>
        <p:txBody>
          <a:bodyPr anchor="t">
            <a:noAutofit/>
          </a:bodyPr>
          <a:lstStyle/>
          <a:p>
            <a:r>
              <a:rPr lang="fr-FR" sz="2200" dirty="0"/>
              <a:t>Los </a:t>
            </a:r>
            <a:r>
              <a:rPr lang="fr-FR" sz="2200" dirty="0" err="1"/>
              <a:t>bosques</a:t>
            </a:r>
            <a:r>
              <a:rPr lang="fr-FR" sz="2200" dirty="0"/>
              <a:t> </a:t>
            </a:r>
            <a:r>
              <a:rPr lang="fr-FR" sz="2200" dirty="0" err="1"/>
              <a:t>quebequenses</a:t>
            </a:r>
            <a:r>
              <a:rPr lang="fr-FR" sz="2200" dirty="0"/>
              <a:t> </a:t>
            </a:r>
            <a:r>
              <a:rPr lang="fr-FR" sz="2200" dirty="0" err="1"/>
              <a:t>cubren</a:t>
            </a:r>
            <a:r>
              <a:rPr lang="fr-FR" sz="2200" dirty="0"/>
              <a:t> </a:t>
            </a:r>
            <a:r>
              <a:rPr lang="fr-FR" sz="2200" dirty="0" err="1"/>
              <a:t>cerca</a:t>
            </a:r>
            <a:r>
              <a:rPr lang="fr-FR" sz="2200" dirty="0"/>
              <a:t> de </a:t>
            </a:r>
            <a:r>
              <a:rPr lang="fr-FR" sz="3000" b="1" dirty="0"/>
              <a:t>761.000 km</a:t>
            </a:r>
            <a:r>
              <a:rPr lang="fr-FR" sz="3000" b="1" baseline="30000" dirty="0"/>
              <a:t>2 </a:t>
            </a:r>
            <a:r>
              <a:rPr lang="fr-FR" sz="2200" dirty="0"/>
              <a:t>=</a:t>
            </a:r>
            <a:endParaRPr lang="fr-FR" sz="2200" baseline="30000" dirty="0"/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65A088D4-14F0-3140-A4FD-5A5373E8364A}"/>
              </a:ext>
            </a:extLst>
          </p:cNvPr>
          <p:cNvSpPr txBox="1">
            <a:spLocks/>
          </p:cNvSpPr>
          <p:nvPr/>
        </p:nvSpPr>
        <p:spPr>
          <a:xfrm>
            <a:off x="387295" y="4545330"/>
            <a:ext cx="5214731" cy="8305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419" sz="2400" dirty="0"/>
              <a:t>¡Equivalente al tamaño </a:t>
            </a:r>
            <a:br>
              <a:rPr lang="es-419" sz="2400" dirty="0"/>
            </a:br>
            <a:r>
              <a:rPr lang="es-419" sz="2400" dirty="0"/>
              <a:t>de Suecia y Noruega juntas</a:t>
            </a:r>
            <a:r>
              <a:rPr lang="fr-FR" sz="2400" dirty="0"/>
              <a:t>!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7697BD89-B416-B347-B94C-FCB99EF0AFD4}"/>
              </a:ext>
            </a:extLst>
          </p:cNvPr>
          <p:cNvSpPr txBox="1">
            <a:spLocks/>
          </p:cNvSpPr>
          <p:nvPr/>
        </p:nvSpPr>
        <p:spPr>
          <a:xfrm>
            <a:off x="8336943" y="284244"/>
            <a:ext cx="3442915" cy="11664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300" dirty="0"/>
              <a:t>Con</a:t>
            </a:r>
            <a:endParaRPr lang="fr-CA" sz="2300" dirty="0"/>
          </a:p>
          <a:p>
            <a:pPr algn="l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4.500 </a:t>
            </a:r>
            <a:r>
              <a:rPr lang="es-419" sz="2600" dirty="0"/>
              <a:t>ríos</a:t>
            </a:r>
            <a:endParaRPr lang="fr-CA" sz="2600" dirty="0"/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611756A1-7544-6844-BAD4-839459059FF3}"/>
              </a:ext>
            </a:extLst>
          </p:cNvPr>
          <p:cNvSpPr txBox="1">
            <a:spLocks/>
          </p:cNvSpPr>
          <p:nvPr/>
        </p:nvSpPr>
        <p:spPr>
          <a:xfrm>
            <a:off x="7839323" y="3450419"/>
            <a:ext cx="452793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/>
              <a:t>de las </a:t>
            </a:r>
            <a:r>
              <a:rPr lang="fr-FR" sz="2400" dirty="0" err="1"/>
              <a:t>reservas</a:t>
            </a:r>
            <a:r>
              <a:rPr lang="fr-FR" sz="2400" dirty="0"/>
              <a:t> de </a:t>
            </a:r>
            <a:r>
              <a:rPr lang="fr-FR" sz="2400" dirty="0" err="1"/>
              <a:t>agua</a:t>
            </a:r>
            <a:r>
              <a:rPr lang="fr-FR" sz="2400" dirty="0"/>
              <a:t> </a:t>
            </a:r>
            <a:r>
              <a:rPr lang="fr-FR" sz="2400" dirty="0" err="1"/>
              <a:t>dulce</a:t>
            </a:r>
            <a:r>
              <a:rPr lang="fr-FR" sz="2400" dirty="0"/>
              <a:t> </a:t>
            </a:r>
            <a:r>
              <a:rPr lang="fr-FR" sz="2400" dirty="0" err="1"/>
              <a:t>renovable</a:t>
            </a:r>
            <a:r>
              <a:rPr lang="fr-FR" sz="2400" dirty="0"/>
              <a:t> </a:t>
            </a:r>
            <a:r>
              <a:rPr lang="fr-FR" sz="2400" dirty="0" err="1"/>
              <a:t>del</a:t>
            </a:r>
            <a:r>
              <a:rPr lang="fr-FR" sz="2400" dirty="0"/>
              <a:t> </a:t>
            </a:r>
            <a:r>
              <a:rPr lang="fr-FR" sz="2400" dirty="0" err="1"/>
              <a:t>planeta</a:t>
            </a:r>
            <a:endParaRPr lang="fr-CA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142A97-5D30-2A46-AA7F-A8904098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6" y="267970"/>
            <a:ext cx="973771" cy="108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46BEFB1-B22E-2247-AE45-44E6F63A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30" y="387130"/>
            <a:ext cx="1104900" cy="838200"/>
          </a:xfrm>
          <a:prstGeom prst="rect">
            <a:avLst/>
          </a:prstGeom>
        </p:spPr>
      </p:pic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DD79F220-70AD-C74D-83EE-2DBF870DBC4C}"/>
              </a:ext>
            </a:extLst>
          </p:cNvPr>
          <p:cNvSpPr txBox="1">
            <a:spLocks/>
          </p:cNvSpPr>
          <p:nvPr/>
        </p:nvSpPr>
        <p:spPr>
          <a:xfrm>
            <a:off x="8367423" y="1525640"/>
            <a:ext cx="3442915" cy="990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algn="l"/>
            <a:r>
              <a:rPr lang="fr-FR" sz="3900" b="1" dirty="0">
                <a:latin typeface="Arial" panose="020B0604020202020204" pitchFamily="34" charset="0"/>
                <a:cs typeface="Arial" panose="020B0604020202020204" pitchFamily="34" charset="0"/>
              </a:rPr>
              <a:t>500.000 </a:t>
            </a:r>
            <a:r>
              <a:rPr lang="fr-CA" sz="2600" dirty="0" err="1"/>
              <a:t>lagos</a:t>
            </a:r>
            <a:endParaRPr lang="fr-CA" sz="2600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4EE0B83-AAFD-4849-8C12-2BF2C5C6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930" y="1465442"/>
            <a:ext cx="1104900" cy="914400"/>
          </a:xfrm>
          <a:prstGeom prst="rect">
            <a:avLst/>
          </a:prstGeom>
        </p:spPr>
      </p:pic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5C6DDD53-47BE-7C4E-BEB2-2D132EB5122E}"/>
              </a:ext>
            </a:extLst>
          </p:cNvPr>
          <p:cNvSpPr txBox="1">
            <a:spLocks/>
          </p:cNvSpPr>
          <p:nvPr/>
        </p:nvSpPr>
        <p:spPr>
          <a:xfrm>
            <a:off x="7862183" y="4523142"/>
            <a:ext cx="329349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 err="1"/>
              <a:t>reserva</a:t>
            </a:r>
            <a:r>
              <a:rPr lang="fr-FR" sz="2400" dirty="0"/>
              <a:t> </a:t>
            </a:r>
            <a:r>
              <a:rPr lang="fr-FR" sz="2400" dirty="0" err="1"/>
              <a:t>mundial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de </a:t>
            </a:r>
            <a:r>
              <a:rPr lang="fr-FR" sz="2400" dirty="0" err="1"/>
              <a:t>agua</a:t>
            </a:r>
            <a:r>
              <a:rPr lang="fr-FR" sz="2400" dirty="0"/>
              <a:t> </a:t>
            </a:r>
            <a:r>
              <a:rPr lang="fr-FR" sz="2400" dirty="0" err="1"/>
              <a:t>dulce</a:t>
            </a:r>
            <a:endParaRPr lang="fr-CA" sz="2400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628FDA6-8AEB-9C46-9C1F-5F2245BFCBDE}"/>
              </a:ext>
            </a:extLst>
          </p:cNvPr>
          <p:cNvGrpSpPr/>
          <p:nvPr/>
        </p:nvGrpSpPr>
        <p:grpSpPr>
          <a:xfrm>
            <a:off x="6791409" y="4466347"/>
            <a:ext cx="942892" cy="900000"/>
            <a:chOff x="2455629" y="3422407"/>
            <a:chExt cx="942892" cy="900000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6E3DC19-0410-1243-9976-027D836EA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075" y="342240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5E069FC-D09C-694E-83C7-EE26CC9D1B30}"/>
                </a:ext>
              </a:extLst>
            </p:cNvPr>
            <p:cNvSpPr txBox="1"/>
            <p:nvPr/>
          </p:nvSpPr>
          <p:spPr>
            <a:xfrm>
              <a:off x="2455629" y="3538740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F240402-8042-9844-B272-6B7F923586F0}"/>
              </a:ext>
            </a:extLst>
          </p:cNvPr>
          <p:cNvCxnSpPr>
            <a:cxnSpLocks/>
          </p:cNvCxnSpPr>
          <p:nvPr/>
        </p:nvCxnSpPr>
        <p:spPr>
          <a:xfrm>
            <a:off x="7785925" y="282461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869D02B-03E3-0D49-A49B-BACE74F6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136" y="3206749"/>
            <a:ext cx="1646128" cy="1260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173CCC8-34AA-104A-BADA-331290783EDD}"/>
              </a:ext>
            </a:extLst>
          </p:cNvPr>
          <p:cNvGrpSpPr/>
          <p:nvPr/>
        </p:nvGrpSpPr>
        <p:grpSpPr>
          <a:xfrm>
            <a:off x="6812855" y="3381186"/>
            <a:ext cx="1025862" cy="923330"/>
            <a:chOff x="6812855" y="3288049"/>
            <a:chExt cx="1025862" cy="923330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DBAC67C-8E01-E640-A1AF-6E4AB2F1B3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2855" y="330048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7103850-41D3-E340-9D9A-025EA637F08F}"/>
                </a:ext>
              </a:extLst>
            </p:cNvPr>
            <p:cNvSpPr txBox="1"/>
            <p:nvPr/>
          </p:nvSpPr>
          <p:spPr>
            <a:xfrm>
              <a:off x="6870138" y="3288049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44446EA-C968-CE46-8C3E-509426B8DF7E}"/>
                </a:ext>
              </a:extLst>
            </p:cNvPr>
            <p:cNvSpPr txBox="1"/>
            <p:nvPr/>
          </p:nvSpPr>
          <p:spPr>
            <a:xfrm>
              <a:off x="7311015" y="3583866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FE96D6-C562-164B-B952-C7DC9290F8EA}"/>
              </a:ext>
            </a:extLst>
          </p:cNvPr>
          <p:cNvCxnSpPr>
            <a:cxnSpLocks/>
          </p:cNvCxnSpPr>
          <p:nvPr/>
        </p:nvCxnSpPr>
        <p:spPr>
          <a:xfrm>
            <a:off x="1699200" y="282461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063C7A2A-B1AF-3541-A81B-20E5FDC8624C}"/>
              </a:ext>
            </a:extLst>
          </p:cNvPr>
          <p:cNvSpPr txBox="1">
            <a:spLocks/>
          </p:cNvSpPr>
          <p:nvPr/>
        </p:nvSpPr>
        <p:spPr>
          <a:xfrm>
            <a:off x="1454843" y="1727424"/>
            <a:ext cx="1976562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/>
              <a:t>de los </a:t>
            </a:r>
            <a:r>
              <a:rPr lang="fr-FR" sz="1800" dirty="0" err="1"/>
              <a:t>bosques</a:t>
            </a:r>
            <a:r>
              <a:rPr lang="fr-FR" sz="1800" dirty="0"/>
              <a:t> </a:t>
            </a:r>
            <a:r>
              <a:rPr lang="fr-FR" sz="1800" dirty="0" err="1"/>
              <a:t>canadienses</a:t>
            </a:r>
            <a:endParaRPr lang="fr-CA" sz="1800" dirty="0"/>
          </a:p>
        </p:txBody>
      </p:sp>
      <p:sp>
        <p:nvSpPr>
          <p:cNvPr id="33" name="Espace réservé du texte 1">
            <a:extLst>
              <a:ext uri="{FF2B5EF4-FFF2-40B4-BE49-F238E27FC236}">
                <a16:creationId xmlns:a16="http://schemas.microsoft.com/office/drawing/2014/main" id="{94832838-0E98-0747-8B5C-D86A9333C860}"/>
              </a:ext>
            </a:extLst>
          </p:cNvPr>
          <p:cNvSpPr txBox="1">
            <a:spLocks/>
          </p:cNvSpPr>
          <p:nvPr/>
        </p:nvSpPr>
        <p:spPr>
          <a:xfrm>
            <a:off x="4294698" y="1727424"/>
            <a:ext cx="1999422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/>
              <a:t>de los </a:t>
            </a:r>
            <a:r>
              <a:rPr lang="fr-FR" sz="1800" dirty="0" err="1"/>
              <a:t>bosques</a:t>
            </a:r>
            <a:r>
              <a:rPr lang="fr-FR" sz="1800" dirty="0"/>
              <a:t> </a:t>
            </a:r>
            <a:r>
              <a:rPr lang="fr-FR" sz="1800" dirty="0" err="1"/>
              <a:t>mundiales</a:t>
            </a:r>
            <a:endParaRPr lang="fr-CA" sz="18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2F4C298-E544-C44D-8458-74EAF1144B32}"/>
              </a:ext>
            </a:extLst>
          </p:cNvPr>
          <p:cNvGrpSpPr/>
          <p:nvPr/>
        </p:nvGrpSpPr>
        <p:grpSpPr>
          <a:xfrm>
            <a:off x="3300035" y="1582782"/>
            <a:ext cx="1033886" cy="932937"/>
            <a:chOff x="3437195" y="1652110"/>
            <a:chExt cx="1033886" cy="932937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F38089DF-FF7A-B140-996A-38EAC0CDF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19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5DFB5C2-6BE0-CF40-8D00-BA4ADF2B622B}"/>
                </a:ext>
              </a:extLst>
            </p:cNvPr>
            <p:cNvSpPr txBox="1"/>
            <p:nvPr/>
          </p:nvSpPr>
          <p:spPr>
            <a:xfrm>
              <a:off x="3502502" y="1652110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6C93453-7A8F-3742-BCEB-FD76FB821B9F}"/>
                </a:ext>
              </a:extLst>
            </p:cNvPr>
            <p:cNvSpPr txBox="1"/>
            <p:nvPr/>
          </p:nvSpPr>
          <p:spPr>
            <a:xfrm>
              <a:off x="3943379" y="1947927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D638756-A4CE-B948-ACC6-6E07104EE1A4}"/>
              </a:ext>
            </a:extLst>
          </p:cNvPr>
          <p:cNvGrpSpPr/>
          <p:nvPr/>
        </p:nvGrpSpPr>
        <p:grpSpPr>
          <a:xfrm>
            <a:off x="490490" y="1615719"/>
            <a:ext cx="974496" cy="900000"/>
            <a:chOff x="442365" y="1685047"/>
            <a:chExt cx="974496" cy="90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6AA867C-56CD-6646-94AF-45AA99F53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BECFAA2-BBEF-D14A-A013-1F6A8444B49E}"/>
                </a:ext>
              </a:extLst>
            </p:cNvPr>
            <p:cNvSpPr txBox="1"/>
            <p:nvPr/>
          </p:nvSpPr>
          <p:spPr>
            <a:xfrm>
              <a:off x="442365" y="18018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E7D92A2-4A04-9745-9D92-096655011387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34" name="Espace réservé du texte 1">
            <a:extLst>
              <a:ext uri="{FF2B5EF4-FFF2-40B4-BE49-F238E27FC236}">
                <a16:creationId xmlns:a16="http://schemas.microsoft.com/office/drawing/2014/main" id="{85FE7A39-25E1-7DA5-7D9D-E0299ED75746}"/>
              </a:ext>
            </a:extLst>
          </p:cNvPr>
          <p:cNvSpPr txBox="1">
            <a:spLocks/>
          </p:cNvSpPr>
          <p:nvPr/>
        </p:nvSpPr>
        <p:spPr>
          <a:xfrm>
            <a:off x="769043" y="-474011"/>
            <a:ext cx="526357" cy="3901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2100" dirty="0"/>
              <a:t>El</a:t>
            </a:r>
          </a:p>
        </p:txBody>
      </p:sp>
      <p:sp>
        <p:nvSpPr>
          <p:cNvPr id="36" name="Espace réservé du texte 1">
            <a:extLst>
              <a:ext uri="{FF2B5EF4-FFF2-40B4-BE49-F238E27FC236}">
                <a16:creationId xmlns:a16="http://schemas.microsoft.com/office/drawing/2014/main" id="{F89AF0A1-1570-920D-2AD2-E5F4BC83E7F7}"/>
              </a:ext>
            </a:extLst>
          </p:cNvPr>
          <p:cNvSpPr txBox="1">
            <a:spLocks/>
          </p:cNvSpPr>
          <p:nvPr/>
        </p:nvSpPr>
        <p:spPr>
          <a:xfrm>
            <a:off x="3550343" y="-474011"/>
            <a:ext cx="526357" cy="3901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2100" dirty="0"/>
              <a:t>El</a:t>
            </a:r>
          </a:p>
        </p:txBody>
      </p:sp>
    </p:spTree>
    <p:extLst>
      <p:ext uri="{BB962C8B-B14F-4D97-AF65-F5344CB8AC3E}">
        <p14:creationId xmlns:p14="http://schemas.microsoft.com/office/powerpoint/2010/main" val="97028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BE61F1-B332-1D48-90A1-F943ABCF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426374-5EC4-C64B-9980-013CB5EBEAD5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9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Haflinger</a:t>
            </a:r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 Fjord, Charlevoix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Guillaume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Poitras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F6AE07-B434-5F4D-95D0-E61C8D12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rmAutofit/>
          </a:bodyPr>
          <a:lstStyle/>
          <a:p>
            <a:r>
              <a:rPr lang="fr-FR" dirty="0" err="1"/>
              <a:t>RíO</a:t>
            </a:r>
            <a:r>
              <a:rPr lang="fr-FR" dirty="0"/>
              <a:t> SAN LORENZO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F6AFB2-E5F8-9045-A0EC-E43107781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379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sz="2200" dirty="0"/>
              <a:t>Con </a:t>
            </a:r>
            <a:r>
              <a:rPr lang="fr-CA" sz="2200" b="1" dirty="0"/>
              <a:t>1.200 km</a:t>
            </a:r>
            <a:r>
              <a:rPr lang="fr-CA" sz="2200" dirty="0"/>
              <a:t> de </a:t>
            </a:r>
            <a:r>
              <a:rPr lang="fr-CA" sz="2200" dirty="0" err="1"/>
              <a:t>longitud</a:t>
            </a:r>
            <a:r>
              <a:rPr lang="fr-CA" sz="2200" dirty="0"/>
              <a:t>, es </a:t>
            </a:r>
            <a:r>
              <a:rPr lang="fr-CA" sz="2200" dirty="0" err="1"/>
              <a:t>una</a:t>
            </a:r>
            <a:r>
              <a:rPr lang="fr-CA" sz="2200" dirty="0"/>
              <a:t> de las </a:t>
            </a:r>
            <a:r>
              <a:rPr lang="fr-CA" sz="2200" b="1" dirty="0"/>
              <a:t>principales </a:t>
            </a:r>
            <a:r>
              <a:rPr lang="fr-CA" sz="2200" b="1" dirty="0" err="1"/>
              <a:t>vías</a:t>
            </a:r>
            <a:r>
              <a:rPr lang="fr-CA" sz="2200" b="1" dirty="0"/>
              <a:t> </a:t>
            </a:r>
            <a:r>
              <a:rPr lang="fr-CA" sz="2200" b="1" dirty="0" err="1"/>
              <a:t>navegables</a:t>
            </a:r>
            <a:r>
              <a:rPr lang="fr-CA" sz="2200" b="1" dirty="0"/>
              <a:t> </a:t>
            </a:r>
            <a:r>
              <a:rPr lang="fr-CA" sz="2200" dirty="0" err="1"/>
              <a:t>del</a:t>
            </a:r>
            <a:r>
              <a:rPr lang="fr-CA" sz="2200" dirty="0"/>
              <a:t> </a:t>
            </a:r>
            <a:r>
              <a:rPr lang="fr-CA" sz="2200" dirty="0" err="1"/>
              <a:t>mundo</a:t>
            </a:r>
            <a:r>
              <a:rPr lang="fr-CA" sz="2200" dirty="0"/>
              <a:t> y la </a:t>
            </a:r>
            <a:r>
              <a:rPr lang="fr-CA" sz="2200" dirty="0" err="1"/>
              <a:t>más</a:t>
            </a:r>
            <a:r>
              <a:rPr lang="fr-CA" sz="2200" dirty="0"/>
              <a:t> importante de </a:t>
            </a:r>
            <a:r>
              <a:rPr lang="fr-CA" sz="2200" dirty="0" err="1"/>
              <a:t>América</a:t>
            </a:r>
            <a:r>
              <a:rPr lang="fr-CA" sz="2200" dirty="0"/>
              <a:t> </a:t>
            </a:r>
            <a:r>
              <a:rPr lang="fr-CA" sz="2200" dirty="0" err="1"/>
              <a:t>del</a:t>
            </a:r>
            <a:r>
              <a:rPr lang="fr-CA" sz="2200" dirty="0"/>
              <a:t> Norte 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 err="1"/>
              <a:t>Acceso</a:t>
            </a:r>
            <a:r>
              <a:rPr lang="fr-CA" sz="2200" b="1" dirty="0"/>
              <a:t> directo </a:t>
            </a:r>
            <a:r>
              <a:rPr lang="fr-CA" sz="2200" dirty="0"/>
              <a:t>al </a:t>
            </a:r>
            <a:r>
              <a:rPr lang="fr-CA" sz="2200" dirty="0" err="1"/>
              <a:t>corazón</a:t>
            </a:r>
            <a:r>
              <a:rPr lang="fr-CA" sz="2200" dirty="0"/>
              <a:t> </a:t>
            </a:r>
            <a:br>
              <a:rPr lang="fr-CA" sz="2200" dirty="0"/>
            </a:br>
            <a:r>
              <a:rPr lang="fr-CA" sz="2200" dirty="0"/>
              <a:t>de </a:t>
            </a:r>
            <a:r>
              <a:rPr lang="fr-CA" sz="2200" dirty="0" err="1"/>
              <a:t>América</a:t>
            </a:r>
            <a:r>
              <a:rPr lang="fr-CA" sz="2200" dirty="0"/>
              <a:t> </a:t>
            </a:r>
            <a:r>
              <a:rPr lang="fr-CA" sz="2200" dirty="0" err="1"/>
              <a:t>del</a:t>
            </a:r>
            <a:r>
              <a:rPr lang="fr-CA" sz="2200" dirty="0"/>
              <a:t> Norte </a:t>
            </a:r>
            <a:r>
              <a:rPr lang="fr-CA" sz="2200" dirty="0" err="1"/>
              <a:t>todo</a:t>
            </a:r>
            <a:r>
              <a:rPr lang="fr-CA" sz="2200" dirty="0"/>
              <a:t> el </a:t>
            </a:r>
            <a:r>
              <a:rPr lang="fr-CA" sz="2200" dirty="0" err="1"/>
              <a:t>año</a:t>
            </a:r>
            <a:endParaRPr lang="fr-CA" sz="2200" dirty="0"/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/>
              <a:t>El </a:t>
            </a:r>
            <a:r>
              <a:rPr lang="fr-CA" sz="2200" b="1" dirty="0" err="1"/>
              <a:t>camino</a:t>
            </a:r>
            <a:r>
              <a:rPr lang="fr-CA" sz="2200" b="1" dirty="0"/>
              <a:t> </a:t>
            </a:r>
            <a:r>
              <a:rPr lang="fr-CA" sz="2200" b="1" dirty="0" err="1"/>
              <a:t>más</a:t>
            </a:r>
            <a:r>
              <a:rPr lang="fr-CA" sz="2200" b="1" dirty="0"/>
              <a:t> </a:t>
            </a:r>
            <a:r>
              <a:rPr lang="fr-CA" sz="2200" b="1" dirty="0" err="1"/>
              <a:t>corto</a:t>
            </a:r>
            <a:r>
              <a:rPr lang="fr-CA" sz="2200" b="1" dirty="0"/>
              <a:t> </a:t>
            </a:r>
            <a:r>
              <a:rPr lang="fr-CA" sz="2200" dirty="0"/>
              <a:t>entre Europa </a:t>
            </a:r>
            <a:br>
              <a:rPr lang="fr-CA" sz="2200" dirty="0"/>
            </a:br>
            <a:r>
              <a:rPr lang="fr-CA" sz="2200" dirty="0"/>
              <a:t>y el Medio </a:t>
            </a:r>
            <a:r>
              <a:rPr lang="fr-CA" sz="2200" dirty="0" err="1"/>
              <a:t>Oeste</a:t>
            </a:r>
            <a:r>
              <a:rPr lang="fr-CA" sz="2200" dirty="0"/>
              <a:t> de </a:t>
            </a:r>
            <a:r>
              <a:rPr lang="fr-CA" sz="2200" dirty="0" err="1"/>
              <a:t>Estados</a:t>
            </a:r>
            <a:r>
              <a:rPr lang="fr-CA" sz="2200" dirty="0"/>
              <a:t> Unidos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dirty="0"/>
              <a:t>Principal </a:t>
            </a:r>
            <a:r>
              <a:rPr lang="fr-CA" sz="2200" dirty="0" err="1"/>
              <a:t>corredor</a:t>
            </a:r>
            <a:r>
              <a:rPr lang="fr-CA" sz="2200" dirty="0"/>
              <a:t> de las </a:t>
            </a:r>
            <a:r>
              <a:rPr lang="fr-CA" sz="2200" b="1" dirty="0" err="1"/>
              <a:t>relaciones</a:t>
            </a:r>
            <a:r>
              <a:rPr lang="fr-CA" sz="2200" b="1" dirty="0"/>
              <a:t> </a:t>
            </a:r>
            <a:r>
              <a:rPr lang="fr-CA" sz="2200" b="1" dirty="0" err="1"/>
              <a:t>comerciales</a:t>
            </a:r>
            <a:r>
              <a:rPr lang="fr-CA" sz="2200" b="1" dirty="0"/>
              <a:t> </a:t>
            </a:r>
            <a:r>
              <a:rPr lang="fr-CA" sz="2200" b="1" dirty="0" err="1"/>
              <a:t>marítimas</a:t>
            </a:r>
            <a:r>
              <a:rPr lang="fr-CA" sz="2200" dirty="0"/>
              <a:t> de </a:t>
            </a:r>
            <a:r>
              <a:rPr lang="fr-CA" sz="2200" dirty="0" err="1"/>
              <a:t>América</a:t>
            </a:r>
            <a:r>
              <a:rPr lang="fr-CA" sz="2200" dirty="0"/>
              <a:t> </a:t>
            </a:r>
            <a:r>
              <a:rPr lang="fr-CA" sz="2200" dirty="0" err="1"/>
              <a:t>del</a:t>
            </a:r>
            <a:r>
              <a:rPr lang="fr-CA" sz="2200" dirty="0"/>
              <a:t> Norte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97896" y="2749862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97896" y="3866734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97896" y="4975441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9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95E9F-151D-C744-A3AA-40AA94AE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A17EA6-DBDC-F54E-87D5-FBF879268087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Drapeaux Francophonie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Ministère du Conseil exécutif / Patrick Lachance</a:t>
            </a:r>
          </a:p>
        </p:txBody>
      </p:sp>
    </p:spTree>
    <p:extLst>
      <p:ext uri="{BB962C8B-B14F-4D97-AF65-F5344CB8AC3E}">
        <p14:creationId xmlns:p14="http://schemas.microsoft.com/office/powerpoint/2010/main" val="280599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rte, atlas, Police&#10;&#10;Le contenu généré par l’IA peut être incorrect.">
            <a:extLst>
              <a:ext uri="{FF2B5EF4-FFF2-40B4-BE49-F238E27FC236}">
                <a16:creationId xmlns:a16="http://schemas.microsoft.com/office/drawing/2014/main" id="{FB3C788E-F1B6-7022-BFAE-1D756D3BA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43ECE1C1-2E8B-FF43-A74C-B375CC71C89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RED DIPLOMÁTICA AMBICIOSA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7" y="1198745"/>
            <a:ext cx="3516774" cy="568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25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880A6C-4D0B-2647-AF3F-1BA1F01B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700" dirty="0"/>
              <a:t>TRATADOS INTERNACIONALES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159116-5018-4E41-9DBB-F3626CA5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8994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600" dirty="0"/>
              <a:t>Québec se </a:t>
            </a:r>
            <a:r>
              <a:rPr lang="fr-CA" sz="2600" dirty="0" err="1"/>
              <a:t>beneficia</a:t>
            </a:r>
            <a:r>
              <a:rPr lang="fr-CA" sz="2600" dirty="0"/>
              <a:t> de </a:t>
            </a:r>
            <a:r>
              <a:rPr lang="fr-CA" sz="2600" dirty="0" err="1"/>
              <a:t>varios</a:t>
            </a:r>
            <a:r>
              <a:rPr lang="fr-CA" sz="2600" dirty="0"/>
              <a:t> importantes </a:t>
            </a:r>
            <a:r>
              <a:rPr lang="fr-CA" sz="2600" dirty="0" err="1"/>
              <a:t>acuerdos</a:t>
            </a:r>
            <a:r>
              <a:rPr lang="fr-CA" sz="2600" dirty="0"/>
              <a:t> </a:t>
            </a:r>
            <a:r>
              <a:rPr lang="fr-CA" sz="2600" dirty="0" err="1"/>
              <a:t>internacionales</a:t>
            </a:r>
            <a:r>
              <a:rPr lang="fr-CA" sz="2600" dirty="0"/>
              <a:t>:</a:t>
            </a:r>
          </a:p>
          <a:p>
            <a:pPr marL="0" indent="0">
              <a:buNone/>
            </a:pPr>
            <a:endParaRPr lang="fr-CA" sz="800" dirty="0"/>
          </a:p>
          <a:p>
            <a:pPr lvl="0"/>
            <a:r>
              <a:rPr lang="fr-CA" sz="2200" dirty="0" err="1"/>
              <a:t>Tratado</a:t>
            </a:r>
            <a:r>
              <a:rPr lang="fr-CA" sz="2200" dirty="0"/>
              <a:t> </a:t>
            </a:r>
            <a:r>
              <a:rPr lang="fr-CA" sz="2200" dirty="0" err="1"/>
              <a:t>Canadá</a:t>
            </a:r>
            <a:r>
              <a:rPr lang="fr-CA" sz="2200" dirty="0"/>
              <a:t>–</a:t>
            </a:r>
            <a:r>
              <a:rPr lang="fr-CA" sz="2200" dirty="0" err="1"/>
              <a:t>Estados</a:t>
            </a:r>
            <a:r>
              <a:rPr lang="fr-CA" sz="2200" dirty="0"/>
              <a:t> Unidos–México </a:t>
            </a:r>
            <a:br>
              <a:rPr lang="fr-CA" sz="2200" dirty="0"/>
            </a:br>
            <a:r>
              <a:rPr lang="fr-CA" sz="2200" dirty="0"/>
              <a:t>(T-CEM)</a:t>
            </a:r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fr-CA" sz="2200" dirty="0" err="1"/>
              <a:t>Acuerdo</a:t>
            </a:r>
            <a:r>
              <a:rPr lang="fr-CA" sz="2200" dirty="0"/>
              <a:t> </a:t>
            </a:r>
            <a:r>
              <a:rPr lang="fr-CA" sz="2200" dirty="0" err="1"/>
              <a:t>Económico</a:t>
            </a:r>
            <a:r>
              <a:rPr lang="fr-CA" sz="2200" dirty="0"/>
              <a:t> y </a:t>
            </a:r>
            <a:r>
              <a:rPr lang="fr-CA" sz="2200" dirty="0" err="1"/>
              <a:t>Comercial</a:t>
            </a:r>
            <a:r>
              <a:rPr lang="fr-CA" sz="2200" dirty="0"/>
              <a:t> Global entre </a:t>
            </a:r>
            <a:r>
              <a:rPr lang="fr-CA" sz="2200" dirty="0" err="1"/>
              <a:t>Canadá</a:t>
            </a:r>
            <a:r>
              <a:rPr lang="fr-CA" sz="2200" dirty="0"/>
              <a:t> y la </a:t>
            </a:r>
            <a:r>
              <a:rPr lang="fr-CA" sz="2200" dirty="0" err="1"/>
              <a:t>Unión</a:t>
            </a:r>
            <a:r>
              <a:rPr lang="fr-CA" sz="2200" dirty="0"/>
              <a:t> </a:t>
            </a:r>
            <a:r>
              <a:rPr lang="fr-CA" sz="2200" dirty="0" err="1"/>
              <a:t>Europea</a:t>
            </a:r>
            <a:endParaRPr lang="fr-CA" sz="2200" dirty="0"/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fr-CA" sz="2200" dirty="0" err="1"/>
              <a:t>Tratado</a:t>
            </a:r>
            <a:r>
              <a:rPr lang="fr-CA" sz="2200" dirty="0"/>
              <a:t> </a:t>
            </a:r>
            <a:r>
              <a:rPr lang="fr-CA" sz="2200" dirty="0" err="1"/>
              <a:t>Integral</a:t>
            </a:r>
            <a:r>
              <a:rPr lang="fr-CA" sz="2200" dirty="0"/>
              <a:t> y </a:t>
            </a:r>
            <a:r>
              <a:rPr lang="fr-CA" sz="2200" dirty="0" err="1"/>
              <a:t>Progresista</a:t>
            </a:r>
            <a:r>
              <a:rPr lang="fr-CA" sz="2200" dirty="0"/>
              <a:t> de </a:t>
            </a:r>
            <a:r>
              <a:rPr lang="fr-CA" sz="2200" dirty="0" err="1"/>
              <a:t>Asociación</a:t>
            </a:r>
            <a:r>
              <a:rPr lang="fr-CA" sz="2200" dirty="0"/>
              <a:t> </a:t>
            </a:r>
            <a:r>
              <a:rPr lang="fr-CA" sz="2200" dirty="0" err="1"/>
              <a:t>Transpacífico</a:t>
            </a:r>
            <a:r>
              <a:rPr lang="fr-CA" sz="2200" dirty="0"/>
              <a:t> (CPTPP, </a:t>
            </a:r>
            <a:r>
              <a:rPr lang="fr-CA" sz="2000" dirty="0" err="1"/>
              <a:t>por</a:t>
            </a:r>
            <a:r>
              <a:rPr lang="fr-CA" sz="2000" dirty="0"/>
              <a:t> sus </a:t>
            </a:r>
            <a:r>
              <a:rPr lang="fr-CA" sz="2000" dirty="0" err="1"/>
              <a:t>siblas</a:t>
            </a:r>
            <a:r>
              <a:rPr lang="fr-CA" sz="2000" dirty="0"/>
              <a:t> en </a:t>
            </a:r>
            <a:r>
              <a:rPr lang="fr-CA" sz="2000" dirty="0" err="1"/>
              <a:t>inglés</a:t>
            </a:r>
            <a:r>
              <a:rPr lang="fr-CA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567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8865D49D-9F2A-DC4B-9174-87A6E152BF1C}"/>
              </a:ext>
            </a:extLst>
          </p:cNvPr>
          <p:cNvSpPr txBox="1">
            <a:spLocks/>
          </p:cNvSpPr>
          <p:nvPr/>
        </p:nvSpPr>
        <p:spPr>
          <a:xfrm>
            <a:off x="68978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6C1A99-0187-CF41-80D1-1B1D53096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182101-3720-6940-8723-2353F03D4A1F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Fête nationale du Québec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Denis Poulin</a:t>
            </a:r>
          </a:p>
        </p:txBody>
      </p:sp>
    </p:spTree>
    <p:extLst>
      <p:ext uri="{BB962C8B-B14F-4D97-AF65-F5344CB8AC3E}">
        <p14:creationId xmlns:p14="http://schemas.microsoft.com/office/powerpoint/2010/main" val="329870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3FFAD1-9F6D-7648-8F65-FF71044D5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976"/>
            <a:ext cx="3644900" cy="56610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999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FE70D3-0656-E441-B83F-84C5C5B5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rmAutofit fontScale="90000"/>
          </a:bodyPr>
          <a:lstStyle/>
          <a:p>
            <a:r>
              <a:rPr lang="fr-FR" dirty="0"/>
              <a:t>ESTADO FRANCÓFONO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644593-1B2E-2F40-92BF-5F4CE4CF2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/>
          <a:p>
            <a:endParaRPr lang="fr-CA" dirty="0"/>
          </a:p>
          <a:p>
            <a:r>
              <a:rPr lang="fr-CA" dirty="0" err="1"/>
              <a:t>Miembro</a:t>
            </a:r>
            <a:r>
              <a:rPr lang="fr-CA" dirty="0"/>
              <a:t> de </a:t>
            </a:r>
            <a:r>
              <a:rPr lang="fr-CA" dirty="0" err="1"/>
              <a:t>pleno</a:t>
            </a:r>
            <a:r>
              <a:rPr lang="fr-CA" dirty="0"/>
              <a:t> derecho </a:t>
            </a:r>
            <a:br>
              <a:rPr lang="fr-CA" dirty="0"/>
            </a:br>
            <a:r>
              <a:rPr lang="fr-CA" dirty="0"/>
              <a:t>de la </a:t>
            </a:r>
            <a:r>
              <a:rPr lang="fr-CA" dirty="0" err="1"/>
              <a:t>Organización</a:t>
            </a:r>
            <a:r>
              <a:rPr lang="fr-CA" dirty="0"/>
              <a:t> Internacional </a:t>
            </a:r>
            <a:br>
              <a:rPr lang="fr-CA" dirty="0"/>
            </a:br>
            <a:r>
              <a:rPr lang="fr-CA" dirty="0"/>
              <a:t>de la </a:t>
            </a:r>
            <a:r>
              <a:rPr lang="fr-CA" dirty="0" err="1"/>
              <a:t>Francofonía</a:t>
            </a:r>
            <a:r>
              <a:rPr lang="fr-CA" dirty="0"/>
              <a:t> (OIF)</a:t>
            </a:r>
          </a:p>
          <a:p>
            <a:endParaRPr lang="fr-CA" dirty="0"/>
          </a:p>
          <a:p>
            <a:r>
              <a:rPr lang="fr-CA" dirty="0"/>
              <a:t>Importante </a:t>
            </a:r>
            <a:r>
              <a:rPr lang="fr-CA" dirty="0" err="1"/>
              <a:t>actor</a:t>
            </a:r>
            <a:r>
              <a:rPr lang="fr-CA" dirty="0"/>
              <a:t> </a:t>
            </a:r>
            <a:r>
              <a:rPr lang="fr-CA" dirty="0" err="1"/>
              <a:t>dentro</a:t>
            </a:r>
            <a:br>
              <a:rPr lang="fr-CA" dirty="0"/>
            </a:br>
            <a:r>
              <a:rPr lang="fr-CA" dirty="0"/>
              <a:t>de la </a:t>
            </a:r>
            <a:r>
              <a:rPr lang="fr-CA" dirty="0" err="1"/>
              <a:t>Francofonía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723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901122C9-538C-1942-97E3-AAC665085D59}"/>
              </a:ext>
            </a:extLst>
          </p:cNvPr>
          <p:cNvSpPr txBox="1">
            <a:spLocks/>
          </p:cNvSpPr>
          <p:nvPr/>
        </p:nvSpPr>
        <p:spPr>
          <a:xfrm>
            <a:off x="2870901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29A88-D530-3C45-B5A3-AA740D56C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210649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8D0F01-3DAD-CB4C-8F94-14AD225FFF9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du Mont-Royal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iStock-swissmediavision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8779DC-EC59-084D-9DFA-77ED44A5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/>
          <a:lstStyle/>
          <a:p>
            <a:r>
              <a:rPr lang="fr-FR"/>
              <a:t>QUÉBEC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50BC86-9EB7-F14B-BBAE-2E3444F2D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3" y="1449388"/>
            <a:ext cx="6126162" cy="42116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A" dirty="0"/>
              <a:t>Un </a:t>
            </a:r>
            <a:r>
              <a:rPr lang="fr-CA" dirty="0" err="1"/>
              <a:t>entorno</a:t>
            </a:r>
            <a:r>
              <a:rPr lang="fr-CA" dirty="0"/>
              <a:t> </a:t>
            </a:r>
            <a:r>
              <a:rPr lang="fr-CA" dirty="0" err="1"/>
              <a:t>empresarial</a:t>
            </a:r>
            <a:r>
              <a:rPr lang="fr-CA" dirty="0"/>
              <a:t> </a:t>
            </a:r>
            <a:r>
              <a:rPr lang="fr-CA" b="1" dirty="0" err="1"/>
              <a:t>exitoso</a:t>
            </a:r>
            <a:r>
              <a:rPr lang="fr-CA" dirty="0"/>
              <a:t>, </a:t>
            </a:r>
            <a:br>
              <a:rPr lang="fr-CA" dirty="0"/>
            </a:br>
            <a:r>
              <a:rPr lang="fr-CA" b="1" dirty="0" err="1"/>
              <a:t>inspirador</a:t>
            </a:r>
            <a:r>
              <a:rPr lang="fr-CA" dirty="0"/>
              <a:t> y </a:t>
            </a:r>
            <a:r>
              <a:rPr lang="fr-CA" b="1" dirty="0" err="1"/>
              <a:t>accesible</a:t>
            </a:r>
            <a:endParaRPr lang="fr-CA" b="1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/>
              <a:t>Un </a:t>
            </a:r>
            <a:r>
              <a:rPr lang="fr-CA" dirty="0" err="1"/>
              <a:t>territorio</a:t>
            </a:r>
            <a:r>
              <a:rPr lang="fr-CA" dirty="0"/>
              <a:t> </a:t>
            </a:r>
            <a:r>
              <a:rPr lang="fr-CA" b="1" dirty="0" err="1"/>
              <a:t>inmenso</a:t>
            </a:r>
            <a:endParaRPr lang="fr-CA" b="1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 err="1"/>
              <a:t>Abundantes</a:t>
            </a:r>
            <a:r>
              <a:rPr lang="fr-CA" dirty="0"/>
              <a:t> </a:t>
            </a:r>
            <a:r>
              <a:rPr lang="fr-CA" dirty="0" err="1"/>
              <a:t>recursos</a:t>
            </a:r>
            <a:r>
              <a:rPr lang="fr-CA" dirty="0"/>
              <a:t> </a:t>
            </a:r>
            <a:r>
              <a:rPr lang="fr-CA" b="1" dirty="0" err="1"/>
              <a:t>renovables</a:t>
            </a:r>
            <a:endParaRPr lang="fr-CA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 err="1"/>
              <a:t>Sectores</a:t>
            </a:r>
            <a:r>
              <a:rPr lang="fr-CA" dirty="0"/>
              <a:t> de </a:t>
            </a:r>
            <a:r>
              <a:rPr lang="fr-CA" dirty="0" err="1"/>
              <a:t>excelencia</a:t>
            </a:r>
            <a:r>
              <a:rPr lang="fr-CA" dirty="0"/>
              <a:t> </a:t>
            </a:r>
            <a:r>
              <a:rPr lang="es-419" b="1" dirty="0" err="1"/>
              <a:t>úni</a:t>
            </a:r>
            <a:r>
              <a:rPr lang="fr-CA" b="1" dirty="0"/>
              <a:t>cos</a:t>
            </a:r>
            <a:r>
              <a:rPr lang="fr-CA" dirty="0"/>
              <a:t> </a:t>
            </a:r>
            <a:br>
              <a:rPr lang="fr-CA" dirty="0"/>
            </a:br>
            <a:r>
              <a:rPr lang="fr-CA" dirty="0"/>
              <a:t>en </a:t>
            </a:r>
            <a:r>
              <a:rPr lang="fr-CA" dirty="0" err="1"/>
              <a:t>América</a:t>
            </a:r>
            <a:r>
              <a:rPr lang="fr-CA" dirty="0"/>
              <a:t> </a:t>
            </a:r>
            <a:r>
              <a:rPr lang="fr-CA" dirty="0" err="1"/>
              <a:t>del</a:t>
            </a:r>
            <a:r>
              <a:rPr lang="fr-CA" dirty="0"/>
              <a:t> Norte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89494" y="2537658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89494" y="3405764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89494" y="4273869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02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24387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2621606" y="1768083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Cerca</a:t>
            </a:r>
            <a:r>
              <a:rPr lang="fr-CA" sz="2400" dirty="0"/>
              <a:t> </a:t>
            </a:r>
            <a:r>
              <a:rPr lang="fr-CA" sz="2400" dirty="0" err="1"/>
              <a:t>del</a:t>
            </a:r>
            <a:r>
              <a:rPr lang="fr-CA" sz="2400" dirty="0"/>
              <a:t> </a:t>
            </a:r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r>
              <a:rPr lang="fr-CA" sz="2400" dirty="0"/>
              <a:t>de la </a:t>
            </a:r>
            <a:r>
              <a:rPr lang="fr-CA" sz="2400" dirty="0" err="1"/>
              <a:t>economía</a:t>
            </a:r>
            <a:r>
              <a:rPr lang="fr-CA" sz="2400" dirty="0"/>
              <a:t> </a:t>
            </a:r>
            <a:r>
              <a:rPr lang="fr-CA" sz="2400" dirty="0" err="1"/>
              <a:t>canadiense</a:t>
            </a:r>
            <a:endParaRPr lang="fr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-7960" y="902226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48774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754800" y="895674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05CAC6-2F9E-1C44-A613-8AABF51603EC}"/>
              </a:ext>
            </a:extLst>
          </p:cNvPr>
          <p:cNvSpPr/>
          <p:nvPr/>
        </p:nvSpPr>
        <p:spPr>
          <a:xfrm>
            <a:off x="73161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1768083"/>
            <a:ext cx="2071389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/>
              <a:t>PIB de </a:t>
            </a:r>
            <a:br>
              <a:rPr lang="fr-CA" sz="2400" dirty="0"/>
            </a:br>
            <a:r>
              <a:rPr lang="fr-CA" sz="1800" dirty="0" err="1"/>
              <a:t>aproximadamente</a:t>
            </a:r>
            <a:endParaRPr lang="fr-CA" sz="1800" dirty="0"/>
          </a:p>
          <a:p>
            <a:pPr lvl="0"/>
            <a:r>
              <a:rPr lang="fr-CA" sz="4200" b="1" dirty="0"/>
              <a:t>4</a:t>
            </a:r>
            <a:r>
              <a:rPr lang="fr-CA" sz="4000" b="1" dirty="0"/>
              <a:t>70.000</a:t>
            </a:r>
            <a:r>
              <a:rPr lang="fr-CA" sz="3600" dirty="0"/>
              <a:t> </a:t>
            </a:r>
          </a:p>
          <a:p>
            <a:pPr lvl="0"/>
            <a:r>
              <a:rPr lang="fr-CA" sz="2400" dirty="0" err="1"/>
              <a:t>millones</a:t>
            </a:r>
            <a:r>
              <a:rPr lang="fr-CA" sz="2400" dirty="0"/>
              <a:t> de </a:t>
            </a:r>
            <a:r>
              <a:rPr lang="fr-CA" sz="2400" dirty="0" err="1"/>
              <a:t>dólares</a:t>
            </a:r>
            <a:endParaRPr lang="fr-CA" sz="24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5BEF03-A7B2-1143-91AA-C7A7547AF560}"/>
              </a:ext>
            </a:extLst>
          </p:cNvPr>
          <p:cNvGrpSpPr/>
          <p:nvPr/>
        </p:nvGrpSpPr>
        <p:grpSpPr>
          <a:xfrm>
            <a:off x="3100709" y="2304806"/>
            <a:ext cx="1113182" cy="1080000"/>
            <a:chOff x="679542" y="4226740"/>
            <a:chExt cx="1113182" cy="1080000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37E00DB-C2CF-5940-9612-FE73A70C4508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3676A3FA-C301-0743-BD98-614FF11978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F1DCA60-FB68-7849-98D6-6929AAEA624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58CE2A6-D19B-1B4E-AC02-F4B6EA74F32C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5060306" y="1768083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419" sz="2400" dirty="0"/>
              <a:t>La tasa de desempleo más baja </a:t>
            </a:r>
            <a:br>
              <a:rPr lang="es-419" sz="2400" dirty="0"/>
            </a:br>
            <a:r>
              <a:rPr lang="es-419" sz="2400" dirty="0"/>
              <a:t>de Canadá</a:t>
            </a:r>
            <a:endParaRPr lang="fr-CA" sz="2400" dirty="0"/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74990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de las </a:t>
            </a:r>
            <a:r>
              <a:rPr lang="fr-CA" sz="2400" dirty="0" err="1"/>
              <a:t>compañías</a:t>
            </a:r>
            <a:r>
              <a:rPr lang="fr-CA" sz="2400" dirty="0"/>
              <a:t> de Québec son </a:t>
            </a:r>
            <a:r>
              <a:rPr lang="fr-CA" sz="2400" dirty="0" err="1"/>
              <a:t>pequeñas</a:t>
            </a:r>
            <a:r>
              <a:rPr lang="fr-CA" sz="2400" dirty="0"/>
              <a:t> y </a:t>
            </a:r>
            <a:r>
              <a:rPr lang="fr-CA" sz="2400" dirty="0" err="1"/>
              <a:t>medianas</a:t>
            </a:r>
            <a:r>
              <a:rPr lang="fr-CA" sz="2400" dirty="0"/>
              <a:t> </a:t>
            </a:r>
            <a:r>
              <a:rPr lang="fr-CA" sz="2400" dirty="0" err="1"/>
              <a:t>empresas</a:t>
            </a:r>
            <a:r>
              <a:rPr lang="fr-CA" sz="2400" dirty="0"/>
              <a:t> (</a:t>
            </a:r>
            <a:r>
              <a:rPr lang="fr-CA" sz="2400" dirty="0" err="1"/>
              <a:t>PyMEs</a:t>
            </a:r>
            <a:r>
              <a:rPr lang="fr-CA" sz="2400" dirty="0"/>
              <a:t>)</a:t>
            </a:r>
          </a:p>
        </p:txBody>
      </p:sp>
      <p:sp>
        <p:nvSpPr>
          <p:cNvPr id="45" name="Espace réservé du texte 1">
            <a:extLst>
              <a:ext uri="{FF2B5EF4-FFF2-40B4-BE49-F238E27FC236}">
                <a16:creationId xmlns:a16="http://schemas.microsoft.com/office/drawing/2014/main" id="{5FA4AB70-7FD0-784C-AD7E-C7AC26C8D83E}"/>
              </a:ext>
            </a:extLst>
          </p:cNvPr>
          <p:cNvSpPr txBox="1">
            <a:spLocks/>
          </p:cNvSpPr>
          <p:nvPr/>
        </p:nvSpPr>
        <p:spPr>
          <a:xfrm>
            <a:off x="99377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de los </a:t>
            </a:r>
            <a:r>
              <a:rPr lang="fr-CA" sz="2400" dirty="0" err="1"/>
              <a:t>empleos</a:t>
            </a:r>
            <a:r>
              <a:rPr lang="fr-CA" sz="2400" dirty="0"/>
              <a:t> </a:t>
            </a:r>
            <a:br>
              <a:rPr lang="fr-CA" sz="2400" dirty="0"/>
            </a:br>
            <a:r>
              <a:rPr lang="fr-CA" sz="2400" dirty="0" err="1"/>
              <a:t>del</a:t>
            </a:r>
            <a:r>
              <a:rPr lang="fr-CA" sz="2400" dirty="0"/>
              <a:t> </a:t>
            </a:r>
            <a:r>
              <a:rPr lang="fr-CA" sz="2400" dirty="0" err="1"/>
              <a:t>sector</a:t>
            </a:r>
            <a:r>
              <a:rPr lang="fr-CA" sz="2400" dirty="0"/>
              <a:t> </a:t>
            </a:r>
            <a:r>
              <a:rPr lang="fr-CA" sz="2400" dirty="0" err="1"/>
              <a:t>privado</a:t>
            </a:r>
            <a:r>
              <a:rPr lang="fr-CA" sz="2400" dirty="0"/>
              <a:t> </a:t>
            </a:r>
            <a:r>
              <a:rPr lang="fr-CA" sz="2400" dirty="0" err="1"/>
              <a:t>están</a:t>
            </a:r>
            <a:r>
              <a:rPr lang="fr-CA" sz="2400" dirty="0"/>
              <a:t> en las </a:t>
            </a:r>
            <a:r>
              <a:rPr lang="fr-CA" sz="2400" dirty="0" err="1"/>
              <a:t>PyMEs</a:t>
            </a:r>
            <a:endParaRPr lang="fr-CA" sz="2400" dirty="0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B51A1D-5015-764E-B1E5-46E685C68CB2}"/>
              </a:ext>
            </a:extLst>
          </p:cNvPr>
          <p:cNvGrpSpPr/>
          <p:nvPr/>
        </p:nvGrpSpPr>
        <p:grpSpPr>
          <a:xfrm>
            <a:off x="7978109" y="1424275"/>
            <a:ext cx="1113182" cy="1080000"/>
            <a:chOff x="679542" y="4226740"/>
            <a:chExt cx="1113182" cy="108000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C56871F0-B75F-E14C-B91B-8B37270945B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99BC61CC-03F0-0243-9064-F1223857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D2F7070-9C30-B14D-B888-966FECFB49F5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98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0ED458D-3B07-5B48-91FD-484EC6C4642B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416809" y="1425132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973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ECONOMÍA</a:t>
            </a:r>
          </a:p>
        </p:txBody>
      </p:sp>
    </p:spTree>
    <p:extLst>
      <p:ext uri="{BB962C8B-B14F-4D97-AF65-F5344CB8AC3E}">
        <p14:creationId xmlns:p14="http://schemas.microsoft.com/office/powerpoint/2010/main" val="44544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0736369-309C-E546-B1DE-F1CB7E8C69AD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012456-A37A-1E42-88BE-D3BF13542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00" y="0"/>
            <a:ext cx="12200400" cy="68627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602327-4D7A-C44A-8E99-1E3CD3FCE2EA}"/>
              </a:ext>
            </a:extLst>
          </p:cNvPr>
          <p:cNvSpPr txBox="1"/>
          <p:nvPr/>
        </p:nvSpPr>
        <p:spPr>
          <a:xfrm>
            <a:off x="8693834" y="5010404"/>
            <a:ext cx="349816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Centre-ville de Montréal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96976"/>
            <a:ext cx="3526889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401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Éclair 1">
            <a:extLst>
              <a:ext uri="{FF2B5EF4-FFF2-40B4-BE49-F238E27FC236}">
                <a16:creationId xmlns:a16="http://schemas.microsoft.com/office/drawing/2014/main" id="{3175BB74-FD47-9D4A-BEFD-AE426E4A5824}"/>
              </a:ext>
            </a:extLst>
          </p:cNvPr>
          <p:cNvSpPr/>
          <p:nvPr/>
        </p:nvSpPr>
        <p:spPr>
          <a:xfrm>
            <a:off x="5684654" y="3773971"/>
            <a:ext cx="496389" cy="914400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6" descr="Building avec un remplissage uni">
            <a:extLst>
              <a:ext uri="{FF2B5EF4-FFF2-40B4-BE49-F238E27FC236}">
                <a16:creationId xmlns:a16="http://schemas.microsoft.com/office/drawing/2014/main" id="{BC1C163C-CDF2-3546-A9E8-FE53E0355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9988" y="2519023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010A45-77E0-0B4B-9131-026E3DBDC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215" y="4973834"/>
            <a:ext cx="381000" cy="5969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BC9DBD-4CBD-D946-A88A-FE28A33BFE34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Palais des congrès de Montréal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Mathieu Dupuis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A6F891EF-DD92-0B41-90E1-417D4792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COSTOS VENTAJOSOS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8462CD80-2089-7344-8346-5B528AF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fr-CA" sz="2400" dirty="0"/>
              <a:t>Québec, </a:t>
            </a:r>
            <a:r>
              <a:rPr lang="fr-CA" sz="2400" dirty="0" err="1"/>
              <a:t>estratégicamente</a:t>
            </a:r>
            <a:r>
              <a:rPr lang="fr-CA" sz="2400" dirty="0"/>
              <a:t> </a:t>
            </a:r>
            <a:r>
              <a:rPr lang="fr-CA" sz="2400" dirty="0" err="1"/>
              <a:t>ubicado</a:t>
            </a:r>
            <a:r>
              <a:rPr lang="fr-CA" sz="2400" dirty="0"/>
              <a:t>, es un </a:t>
            </a:r>
            <a:r>
              <a:rPr lang="fr-CA" sz="2400" b="1" dirty="0" err="1"/>
              <a:t>centro</a:t>
            </a:r>
            <a:r>
              <a:rPr lang="fr-CA" sz="2400" b="1" dirty="0"/>
              <a:t> de </a:t>
            </a:r>
            <a:r>
              <a:rPr lang="fr-CA" sz="2400" b="1" dirty="0" err="1"/>
              <a:t>conexión</a:t>
            </a:r>
            <a:r>
              <a:rPr lang="fr-CA" sz="2400" b="1" dirty="0"/>
              <a:t> </a:t>
            </a:r>
            <a:r>
              <a:rPr lang="fr-CA" sz="2400" dirty="0"/>
              <a:t>en </a:t>
            </a:r>
            <a:r>
              <a:rPr lang="fr-CA" sz="2400" dirty="0" err="1"/>
              <a:t>América</a:t>
            </a:r>
            <a:r>
              <a:rPr lang="fr-CA" sz="2400" dirty="0"/>
              <a:t> </a:t>
            </a:r>
            <a:r>
              <a:rPr lang="fr-CA" sz="2400" dirty="0" err="1"/>
              <a:t>del</a:t>
            </a:r>
            <a:r>
              <a:rPr lang="fr-CA" sz="2400" dirty="0"/>
              <a:t> Norte: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es-419" dirty="0"/>
              <a:t>Costos de alquiler ventajosos y tasas impositivas que figuran entre las más competitivas de América del </a:t>
            </a:r>
            <a:r>
              <a:rPr lang="fr-CA" dirty="0"/>
              <a:t>Norte.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es-419" dirty="0"/>
              <a:t>Costos de explotación muy competitivos: la electricidad es un 36% más barata que en Estados Unidos y un 49% menos costosa, en promedio, que en los países del </a:t>
            </a:r>
            <a:r>
              <a:rPr lang="fr-CA" dirty="0"/>
              <a:t>G7.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es-419" dirty="0"/>
              <a:t>Incentivos financieros y un marco fiscal muy ventajoso</a:t>
            </a:r>
            <a:r>
              <a:rPr lang="fr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730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00AEC9DD-6100-7442-9816-04CCBA0F3D1A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dacieux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073535-AD42-9944-B3DC-DDF1AD4C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" y="2360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 Laval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Marc Robitaille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BAD4D8-FF37-6C45-976E-D26C1109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600" dirty="0"/>
              <a:t>INNOVACIÓN, INVESTIGACIÓN</a:t>
            </a:r>
            <a:br>
              <a:rPr lang="fr-FR" sz="3600" dirty="0"/>
            </a:br>
            <a:r>
              <a:rPr lang="fr-FR" sz="3600" dirty="0"/>
              <a:t>Y DESAROLLO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651F9-3031-A844-A896-CC389C78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lvl="0"/>
            <a:r>
              <a:rPr lang="es-419" sz="2600" dirty="0"/>
              <a:t>Gastos en investigación y desarrollo (I+D): 9.586 millones de dólares, es decir el 2,17% del PIB de Québec </a:t>
            </a:r>
            <a:r>
              <a:rPr lang="fr-CA" sz="2600" dirty="0"/>
              <a:t>(2018)</a:t>
            </a:r>
          </a:p>
          <a:p>
            <a:pPr marL="0" lvl="0" indent="0">
              <a:buNone/>
            </a:pPr>
            <a:endParaRPr lang="fr-CA" sz="1000" dirty="0"/>
          </a:p>
          <a:p>
            <a:pPr lvl="0"/>
            <a:r>
              <a:rPr lang="es-419" sz="2600" dirty="0"/>
              <a:t>Más de una cuarta parte del gasto </a:t>
            </a:r>
            <a:br>
              <a:rPr lang="es-419" sz="2600" dirty="0"/>
            </a:br>
            <a:r>
              <a:rPr lang="es-419" sz="2600" dirty="0"/>
              <a:t>en I+D de </a:t>
            </a:r>
            <a:r>
              <a:rPr lang="fr-CA" sz="2600" dirty="0" err="1"/>
              <a:t>Canadá</a:t>
            </a:r>
            <a:endParaRPr lang="fr-CA" sz="2600" dirty="0"/>
          </a:p>
          <a:p>
            <a:pPr lvl="0"/>
            <a:endParaRPr lang="fr-CA" sz="1000" dirty="0"/>
          </a:p>
          <a:p>
            <a:pPr lvl="0"/>
            <a:r>
              <a:rPr lang="fr-CA" sz="2600" dirty="0"/>
              <a:t>Québec: 12</a:t>
            </a:r>
            <a:r>
              <a:rPr lang="fr-CA" sz="2600" baseline="30000" dirty="0"/>
              <a:t>°</a:t>
            </a:r>
            <a:r>
              <a:rPr lang="fr-CA" sz="2600" dirty="0"/>
              <a:t> </a:t>
            </a:r>
            <a:r>
              <a:rPr lang="fr-CA" sz="2600" dirty="0" err="1"/>
              <a:t>puesto</a:t>
            </a:r>
            <a:r>
              <a:rPr lang="fr-CA" sz="2600" dirty="0"/>
              <a:t> </a:t>
            </a:r>
            <a:r>
              <a:rPr lang="fr-CA" sz="2600" dirty="0" err="1"/>
              <a:t>mundial</a:t>
            </a:r>
            <a:r>
              <a:rPr lang="fr-CA" sz="2600" dirty="0"/>
              <a:t> </a:t>
            </a:r>
            <a:br>
              <a:rPr lang="fr-CA" sz="2600" dirty="0"/>
            </a:br>
            <a:r>
              <a:rPr lang="fr-CA" sz="2600" dirty="0"/>
              <a:t>en </a:t>
            </a:r>
            <a:r>
              <a:rPr lang="fr-CA" sz="2600" dirty="0" err="1"/>
              <a:t>materia</a:t>
            </a:r>
            <a:r>
              <a:rPr lang="fr-CA" sz="2600" dirty="0"/>
              <a:t> de PIB </a:t>
            </a:r>
            <a:r>
              <a:rPr lang="fr-CA" sz="2600" dirty="0" err="1"/>
              <a:t>destinado</a:t>
            </a:r>
            <a:r>
              <a:rPr lang="fr-CA" sz="2600" dirty="0"/>
              <a:t> a la I+D (2017)</a:t>
            </a:r>
          </a:p>
        </p:txBody>
      </p:sp>
    </p:spTree>
    <p:extLst>
      <p:ext uri="{BB962C8B-B14F-4D97-AF65-F5344CB8AC3E}">
        <p14:creationId xmlns:p14="http://schemas.microsoft.com/office/powerpoint/2010/main" val="270598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735ECD-8399-6B41-BEA1-87B8993C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9742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 McGill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Université McGill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C9FEEB-5BC8-D347-944F-FC3B1AB0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INNOVACIÓN, INVESTIGACIÓN</a:t>
            </a:r>
            <a:br>
              <a:rPr lang="fr-FR" sz="3600" dirty="0"/>
            </a:br>
            <a:r>
              <a:rPr lang="fr-FR" sz="3600" dirty="0"/>
              <a:t>Y DESAROLLO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AB0007-50EC-DE4A-A5B3-65FFEC805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El 32% </a:t>
            </a:r>
            <a:r>
              <a:rPr lang="es-419" sz="2600" dirty="0"/>
              <a:t>de los puestos de trabajo en I+D de las empresas de Canadá están en 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Québec.</a:t>
            </a:r>
          </a:p>
          <a:p>
            <a:pPr lvl="0"/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s-419" sz="2600" dirty="0"/>
              <a:t>es de las siete universidades canadienses más activas en investigación son quebequenses: </a:t>
            </a:r>
            <a:r>
              <a:rPr lang="es-419" sz="2600" b="1" dirty="0"/>
              <a:t>Universidad McGill</a:t>
            </a:r>
            <a:r>
              <a:rPr lang="es-419" sz="2600" dirty="0"/>
              <a:t>, </a:t>
            </a:r>
            <a:r>
              <a:rPr lang="es-419" sz="2600" b="1" dirty="0"/>
              <a:t>Universidad de Montréal</a:t>
            </a:r>
            <a:r>
              <a:rPr lang="es-419" sz="2600" dirty="0"/>
              <a:t> y </a:t>
            </a:r>
            <a:r>
              <a:rPr lang="fr-CA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lang="fr-CA" sz="2600" b="1" dirty="0">
                <a:latin typeface="Arial" panose="020B0604020202020204" pitchFamily="34" charset="0"/>
                <a:cs typeface="Arial" panose="020B0604020202020204" pitchFamily="34" charset="0"/>
              </a:rPr>
              <a:t> Laval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85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D3A32EE-0AE5-E745-9A0E-67A5BDC336F0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ique</a:t>
            </a:r>
            <a:b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F6F868-F5BD-4D46-82C0-2BF39BAF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12F8011-715C-724C-964C-69A6F9D05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449388"/>
            <a:ext cx="5927737" cy="421163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capital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la  </a:t>
            </a: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aeroespacial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Toulouse y </a:t>
            </a: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Seattle</a:t>
            </a: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Sede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Organización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Aviación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Civil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Internacional (OACI)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7187187" y="4060865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524BAB-4B6E-6847-BA1C-A988A3B9F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4712051"/>
            <a:ext cx="1143000" cy="5842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BE4E782-FBDA-ED40-8328-7163AC0D6716}"/>
              </a:ext>
            </a:extLst>
          </p:cNvPr>
          <p:cNvGrpSpPr/>
          <p:nvPr/>
        </p:nvGrpSpPr>
        <p:grpSpPr>
          <a:xfrm>
            <a:off x="5624554" y="2552293"/>
            <a:ext cx="942892" cy="900000"/>
            <a:chOff x="8179943" y="2143093"/>
            <a:chExt cx="942892" cy="90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C3339B-E783-654A-9655-6E9457495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575851-A78D-FB44-B996-20EA2880380B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fr-FR" sz="16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B7417090-72FF-7A4A-AC3C-5DC20550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AEROESPACIAL</a:t>
            </a:r>
          </a:p>
        </p:txBody>
      </p:sp>
    </p:spTree>
    <p:extLst>
      <p:ext uri="{BB962C8B-B14F-4D97-AF65-F5344CB8AC3E}">
        <p14:creationId xmlns:p14="http://schemas.microsoft.com/office/powerpoint/2010/main" val="25328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8EE82F3-6875-BC46-A8A1-A1B89E192C3E}"/>
              </a:ext>
            </a:extLst>
          </p:cNvPr>
          <p:cNvSpPr/>
          <p:nvPr/>
        </p:nvSpPr>
        <p:spPr>
          <a:xfrm>
            <a:off x="406380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5C3FE-C686-8242-B7A0-16851A3B2803}"/>
              </a:ext>
            </a:extLst>
          </p:cNvPr>
          <p:cNvSpPr/>
          <p:nvPr/>
        </p:nvSpPr>
        <p:spPr>
          <a:xfrm>
            <a:off x="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39B4D-D222-2540-8F55-DD26D7743617}"/>
              </a:ext>
            </a:extLst>
          </p:cNvPr>
          <p:cNvSpPr/>
          <p:nvPr/>
        </p:nvSpPr>
        <p:spPr>
          <a:xfrm>
            <a:off x="8127600" y="1698719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AA6138-45D8-9740-9833-FDD472447385}"/>
              </a:ext>
            </a:extLst>
          </p:cNvPr>
          <p:cNvSpPr/>
          <p:nvPr/>
        </p:nvSpPr>
        <p:spPr>
          <a:xfrm>
            <a:off x="81276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0C648C-D7D8-994E-8B31-DD0E80EDAD75}"/>
              </a:ext>
            </a:extLst>
          </p:cNvPr>
          <p:cNvSpPr/>
          <p:nvPr/>
        </p:nvSpPr>
        <p:spPr>
          <a:xfrm>
            <a:off x="40638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FD2E8-D84D-D446-902D-B5EA1C0E44EF}"/>
              </a:ext>
            </a:extLst>
          </p:cNvPr>
          <p:cNvSpPr/>
          <p:nvPr/>
        </p:nvSpPr>
        <p:spPr>
          <a:xfrm>
            <a:off x="0" y="3761704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936485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17.800 </a:t>
            </a:r>
          </a:p>
          <a:p>
            <a:pPr marL="0" lvl="0" indent="0" algn="ctr">
              <a:buNone/>
            </a:pP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dólares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ventas </a:t>
            </a:r>
          </a:p>
          <a:p>
            <a:pPr marL="0" lvl="0" indent="0" algn="ctr">
              <a:buNone/>
            </a:pP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</a:t>
            </a:r>
            <a:r>
              <a:rPr lang="fr-CA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478074" y="3000901"/>
            <a:ext cx="3235853" cy="8060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exportaciones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manufactureras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559055"/>
            <a:ext cx="3235853" cy="1179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43.400 </a:t>
            </a:r>
            <a:b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0" y="5059219"/>
            <a:ext cx="4053840" cy="908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aeroespacial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canadiense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954867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  <a:r>
              <a:rPr lang="fr-CA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PyMEs</a:t>
            </a: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mayoría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principales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87324"/>
            <a:ext cx="3235853" cy="1859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I+D de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Canadá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758A87F-E1C2-0347-8E25-2FE16652F2C4}"/>
              </a:ext>
            </a:extLst>
          </p:cNvPr>
          <p:cNvGrpSpPr/>
          <p:nvPr/>
        </p:nvGrpSpPr>
        <p:grpSpPr>
          <a:xfrm>
            <a:off x="5539409" y="1912268"/>
            <a:ext cx="1113182" cy="1080000"/>
            <a:chOff x="8587409" y="3422407"/>
            <a:chExt cx="1113182" cy="108000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4CF5554-ED6E-A449-AAFB-69C8ED6CA249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DC99140-188A-A94C-BE0C-D2DD1C9523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D1F544D-FED0-4048-98C5-6C522EA87386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A67AD54-E600-D740-B764-A59C48C012AA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9AC2DF7-FCC9-634F-8112-F751EE122C5C}"/>
              </a:ext>
            </a:extLst>
          </p:cNvPr>
          <p:cNvGrpSpPr/>
          <p:nvPr/>
        </p:nvGrpSpPr>
        <p:grpSpPr>
          <a:xfrm>
            <a:off x="9603209" y="4259673"/>
            <a:ext cx="1113182" cy="1080000"/>
            <a:chOff x="8587409" y="3422407"/>
            <a:chExt cx="1113182" cy="108000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79B55CA-E1D0-334F-BC08-DB2BD944D5E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798BD308-F7CF-6741-ADFD-823FCC48C7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D850ACC-845C-8646-B8AE-B5104C072D5D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596D85F-9EA8-CC4A-AFD4-E831EA1AC12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6CFE446-D60E-F246-AC6C-1B517EA4DC8E}"/>
              </a:ext>
            </a:extLst>
          </p:cNvPr>
          <p:cNvGrpSpPr/>
          <p:nvPr/>
        </p:nvGrpSpPr>
        <p:grpSpPr>
          <a:xfrm>
            <a:off x="1475609" y="3928356"/>
            <a:ext cx="1113182" cy="1080000"/>
            <a:chOff x="8587409" y="3422407"/>
            <a:chExt cx="1113182" cy="108000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BD8FDCD-98E5-8E44-8BD8-4F2DC3DB8C2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4F817A8-A012-D44B-8CB9-08AD4AB1A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71F8DCB-F7F9-CB48-8DB4-7C4EA85EAB82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56E0DBE-180B-EF4A-A55A-85319DE0AFD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254282D-4F57-8646-9657-75A6994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00" y="2024399"/>
            <a:ext cx="762000" cy="546100"/>
          </a:xfrm>
          <a:prstGeom prst="rect">
            <a:avLst/>
          </a:prstGeom>
        </p:spPr>
      </p:pic>
      <p:sp>
        <p:nvSpPr>
          <p:cNvPr id="44" name="Espace réservé du contenu 6">
            <a:extLst>
              <a:ext uri="{FF2B5EF4-FFF2-40B4-BE49-F238E27FC236}">
                <a16:creationId xmlns:a16="http://schemas.microsoft.com/office/drawing/2014/main" id="{4E89DF34-64BA-9440-8D50-02D63E3AD9BA}"/>
              </a:ext>
            </a:extLst>
          </p:cNvPr>
          <p:cNvSpPr txBox="1">
            <a:spLocks/>
          </p:cNvSpPr>
          <p:nvPr/>
        </p:nvSpPr>
        <p:spPr>
          <a:xfrm>
            <a:off x="317770" y="107917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QUÉBEC</a:t>
            </a:r>
          </a:p>
        </p:txBody>
      </p:sp>
      <p:sp>
        <p:nvSpPr>
          <p:cNvPr id="45" name="Titre 5">
            <a:extLst>
              <a:ext uri="{FF2B5EF4-FFF2-40B4-BE49-F238E27FC236}">
                <a16:creationId xmlns:a16="http://schemas.microsoft.com/office/drawing/2014/main" id="{676D85E0-D778-7C4B-85BC-476AA544C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/>
              <a:t>AEROESPACIAL</a:t>
            </a:r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0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3D5F7735-BB5C-0A44-93FA-F4402B62A638}"/>
              </a:ext>
            </a:extLst>
          </p:cNvPr>
          <p:cNvSpPr txBox="1">
            <a:spLocks/>
          </p:cNvSpPr>
          <p:nvPr/>
        </p:nvSpPr>
        <p:spPr>
          <a:xfrm>
            <a:off x="24514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Incomparab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AE11D5-775E-E44A-9464-93592A3A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0CAE02-9FF0-3043-8794-EFC48C56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2B7308-2209-0649-AB3D-2D9F4A39A1F4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Lac des Trente et Un Milles, Outaouais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272243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04AF04-4C13-CD40-A2D2-755C6C21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INTELIGENCIA ARTIFICIAL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479A17-4624-1F43-8EEF-7AD88AD1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Québec,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líder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ámbito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inteligencia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(IA):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Inversiones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475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dólares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2017 para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incentivar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la IA.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En 2019, se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invirtieron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329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dólares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cinco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acelerar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su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adopción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62687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598260-83CA-1344-8E0D-E486E1B430CC}"/>
              </a:ext>
            </a:extLst>
          </p:cNvPr>
          <p:cNvSpPr/>
          <p:nvPr/>
        </p:nvSpPr>
        <p:spPr>
          <a:xfrm>
            <a:off x="81276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4E3669-2878-0D4D-B816-9C8536C2563B}"/>
              </a:ext>
            </a:extLst>
          </p:cNvPr>
          <p:cNvSpPr/>
          <p:nvPr/>
        </p:nvSpPr>
        <p:spPr>
          <a:xfrm>
            <a:off x="40638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CB0B913-33E6-D643-B109-FD0DECA662FA}"/>
              </a:ext>
            </a:extLst>
          </p:cNvPr>
          <p:cNvSpPr/>
          <p:nvPr/>
        </p:nvSpPr>
        <p:spPr>
          <a:xfrm>
            <a:off x="0" y="3611685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803439"/>
            <a:ext cx="3235853" cy="175868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</a:rPr>
              <a:t>Ecosistema</a:t>
            </a:r>
            <a:r>
              <a:rPr lang="fr-CA" sz="2000" dirty="0">
                <a:solidFill>
                  <a:schemeClr val="bg1"/>
                </a:solidFill>
              </a:rPr>
              <a:t> de IA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que </a:t>
            </a:r>
            <a:r>
              <a:rPr lang="fr-CA" sz="2000" dirty="0" err="1">
                <a:solidFill>
                  <a:schemeClr val="bg1"/>
                </a:solidFill>
              </a:rPr>
              <a:t>aporta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más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3600" b="1" dirty="0">
                <a:solidFill>
                  <a:schemeClr val="bg1"/>
                </a:solidFill>
              </a:rPr>
              <a:t>11.000 </a:t>
            </a:r>
            <a:r>
              <a:rPr lang="fr-CA" sz="3600" b="1" dirty="0" err="1">
                <a:solidFill>
                  <a:schemeClr val="bg1"/>
                </a:solidFill>
              </a:rPr>
              <a:t>millones</a:t>
            </a:r>
            <a:r>
              <a:rPr lang="fr-CA" sz="3600" b="1" dirty="0">
                <a:solidFill>
                  <a:schemeClr val="bg1"/>
                </a:solidFill>
              </a:rPr>
              <a:t> </a:t>
            </a:r>
            <a:br>
              <a:rPr lang="fr-CA" sz="3600" b="1" dirty="0">
                <a:solidFill>
                  <a:schemeClr val="bg1"/>
                </a:solidFill>
              </a:rPr>
            </a:br>
            <a:r>
              <a:rPr lang="fr-CA" sz="2100" b="1" dirty="0">
                <a:solidFill>
                  <a:schemeClr val="bg1"/>
                </a:solidFill>
              </a:rPr>
              <a:t>de </a:t>
            </a:r>
            <a:r>
              <a:rPr lang="fr-CA" sz="2100" b="1" dirty="0" err="1">
                <a:solidFill>
                  <a:schemeClr val="bg1"/>
                </a:solidFill>
              </a:rPr>
              <a:t>dólares</a:t>
            </a:r>
            <a:r>
              <a:rPr lang="fr-CA" sz="2100" b="1" dirty="0">
                <a:solidFill>
                  <a:schemeClr val="bg1"/>
                </a:solidFill>
              </a:rPr>
              <a:t> 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al PIB </a:t>
            </a:r>
            <a:r>
              <a:rPr lang="fr-CA" sz="2000" dirty="0" err="1">
                <a:solidFill>
                  <a:schemeClr val="bg1"/>
                </a:solidFill>
              </a:rPr>
              <a:t>quebequense</a:t>
            </a:r>
            <a:endParaRPr lang="fr-CA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1786506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Primera </a:t>
            </a:r>
            <a:r>
              <a:rPr lang="fr-CA" sz="2000" dirty="0" err="1">
                <a:solidFill>
                  <a:schemeClr val="bg1"/>
                </a:solidFill>
              </a:rPr>
              <a:t>ciudad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 err="1">
                <a:solidFill>
                  <a:schemeClr val="bg1"/>
                </a:solidFill>
              </a:rPr>
              <a:t>canadiense</a:t>
            </a:r>
            <a:r>
              <a:rPr lang="fr-CA" sz="2000" dirty="0">
                <a:solidFill>
                  <a:schemeClr val="bg1"/>
                </a:solidFill>
              </a:rPr>
              <a:t> en </a:t>
            </a:r>
            <a:r>
              <a:rPr lang="fr-CA" sz="2000" dirty="0" err="1">
                <a:solidFill>
                  <a:schemeClr val="bg1"/>
                </a:solidFill>
              </a:rPr>
              <a:t>materia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de </a:t>
            </a:r>
            <a:r>
              <a:rPr lang="fr-CA" sz="2000" dirty="0" err="1">
                <a:solidFill>
                  <a:schemeClr val="bg1"/>
                </a:solidFill>
              </a:rPr>
              <a:t>inversión</a:t>
            </a:r>
            <a:r>
              <a:rPr lang="fr-CA" sz="2000" dirty="0">
                <a:solidFill>
                  <a:schemeClr val="bg1"/>
                </a:solidFill>
              </a:rPr>
              <a:t> en I+D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en el </a:t>
            </a:r>
            <a:r>
              <a:rPr lang="fr-CA" sz="2000" dirty="0" err="1">
                <a:solidFill>
                  <a:schemeClr val="bg1"/>
                </a:solidFill>
              </a:rPr>
              <a:t>sector</a:t>
            </a:r>
            <a:r>
              <a:rPr lang="fr-CA" sz="2000" dirty="0">
                <a:solidFill>
                  <a:schemeClr val="bg1"/>
                </a:solidFill>
              </a:rPr>
              <a:t> de la IA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1735706"/>
            <a:ext cx="3235853" cy="175868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</a:rPr>
              <a:t>Más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600 </a:t>
            </a:r>
            <a:r>
              <a:rPr lang="fr-CA" sz="2600" b="1" dirty="0" err="1">
                <a:solidFill>
                  <a:schemeClr val="bg1"/>
                </a:solidFill>
              </a:rPr>
              <a:t>investigadores</a:t>
            </a:r>
            <a:r>
              <a:rPr lang="fr-CA" sz="2600" b="1" dirty="0">
                <a:solidFill>
                  <a:schemeClr val="bg1"/>
                </a:solidFill>
              </a:rPr>
              <a:t> </a:t>
            </a:r>
            <a:br>
              <a:rPr lang="fr-CA" sz="2600" b="1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y </a:t>
            </a:r>
            <a:r>
              <a:rPr lang="fr-CA" sz="2600" b="1" dirty="0" err="1">
                <a:solidFill>
                  <a:schemeClr val="bg1"/>
                </a:solidFill>
              </a:rPr>
              <a:t>estudiantes</a:t>
            </a:r>
            <a:r>
              <a:rPr lang="fr-CA" sz="2600" b="1" dirty="0">
                <a:solidFill>
                  <a:schemeClr val="bg1"/>
                </a:solidFill>
              </a:rPr>
              <a:t>,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lo que </a:t>
            </a:r>
            <a:r>
              <a:rPr lang="fr-CA" sz="2000" dirty="0" err="1">
                <a:solidFill>
                  <a:schemeClr val="bg1"/>
                </a:solidFill>
              </a:rPr>
              <a:t>representa</a:t>
            </a:r>
            <a:r>
              <a:rPr lang="fr-CA" sz="2000" dirty="0">
                <a:solidFill>
                  <a:schemeClr val="bg1"/>
                </a:solidFill>
              </a:rPr>
              <a:t> la </a:t>
            </a:r>
            <a:r>
              <a:rPr lang="fr-CA" sz="2000" dirty="0" err="1">
                <a:solidFill>
                  <a:schemeClr val="bg1"/>
                </a:solidFill>
              </a:rPr>
              <a:t>mayor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concentración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r>
              <a:rPr lang="fr-CA" sz="2000" dirty="0" err="1">
                <a:solidFill>
                  <a:schemeClr val="bg1"/>
                </a:solidFill>
              </a:rPr>
              <a:t>investigadores</a:t>
            </a:r>
            <a:r>
              <a:rPr lang="fr-CA" sz="2000" dirty="0">
                <a:solidFill>
                  <a:schemeClr val="bg1"/>
                </a:solidFill>
              </a:rPr>
              <a:t> en el </a:t>
            </a:r>
            <a:r>
              <a:rPr lang="fr-CA" sz="2000" dirty="0" err="1">
                <a:solidFill>
                  <a:schemeClr val="bg1"/>
                </a:solidFill>
              </a:rPr>
              <a:t>mundo</a:t>
            </a:r>
            <a:r>
              <a:rPr lang="fr-CA" sz="2000" dirty="0">
                <a:solidFill>
                  <a:schemeClr val="bg1"/>
                </a:solidFill>
              </a:rPr>
              <a:t> (Mila)</a:t>
            </a: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4142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</a:rPr>
              <a:t>Observatorio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internacional</a:t>
            </a:r>
            <a:r>
              <a:rPr lang="fr-CA" sz="2000" dirty="0">
                <a:solidFill>
                  <a:schemeClr val="bg1"/>
                </a:solidFill>
              </a:rPr>
              <a:t> sobre los </a:t>
            </a:r>
            <a:r>
              <a:rPr lang="fr-CA" sz="2000" dirty="0" err="1">
                <a:solidFill>
                  <a:schemeClr val="bg1"/>
                </a:solidFill>
              </a:rPr>
              <a:t>impactos</a:t>
            </a:r>
            <a:r>
              <a:rPr lang="fr-CA" sz="2000" dirty="0">
                <a:solidFill>
                  <a:schemeClr val="bg1"/>
                </a:solidFill>
              </a:rPr>
              <a:t> sociales de la </a:t>
            </a:r>
            <a:r>
              <a:rPr lang="fr-CA" sz="2000" dirty="0" err="1">
                <a:solidFill>
                  <a:schemeClr val="bg1"/>
                </a:solidFill>
              </a:rPr>
              <a:t>inteligencia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artificial</a:t>
            </a:r>
            <a:r>
              <a:rPr lang="fr-CA" sz="2000" dirty="0">
                <a:solidFill>
                  <a:schemeClr val="bg1"/>
                </a:solidFill>
              </a:rPr>
              <a:t> y la </a:t>
            </a:r>
            <a:r>
              <a:rPr lang="fr-CA" sz="2000" dirty="0" err="1">
                <a:solidFill>
                  <a:schemeClr val="bg1"/>
                </a:solidFill>
              </a:rPr>
              <a:t>technología</a:t>
            </a:r>
            <a:r>
              <a:rPr lang="fr-CA" sz="2000" dirty="0">
                <a:solidFill>
                  <a:schemeClr val="bg1"/>
                </a:solidFill>
              </a:rPr>
              <a:t> digital (OIISIAN)</a:t>
            </a: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894528"/>
            <a:ext cx="3235853" cy="17586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</a:rPr>
              <a:t>Más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20 </a:t>
            </a:r>
            <a:r>
              <a:rPr lang="fr-CA" sz="2400" b="1" dirty="0" err="1">
                <a:solidFill>
                  <a:schemeClr val="bg1"/>
                </a:solidFill>
              </a:rPr>
              <a:t>cátedras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y </a:t>
            </a:r>
            <a:r>
              <a:rPr lang="fr-CA" sz="2400" b="1" dirty="0" err="1">
                <a:solidFill>
                  <a:schemeClr val="bg1"/>
                </a:solidFill>
              </a:rPr>
              <a:t>laboratorios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de </a:t>
            </a:r>
            <a:r>
              <a:rPr lang="fr-CA" sz="2400" b="1" dirty="0" err="1">
                <a:solidFill>
                  <a:schemeClr val="bg1"/>
                </a:solidFill>
              </a:rPr>
              <a:t>investigación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r>
              <a:rPr lang="fr-CA" sz="2000" dirty="0">
                <a:solidFill>
                  <a:schemeClr val="bg1"/>
                </a:solidFill>
              </a:rPr>
              <a:t>para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la </a:t>
            </a:r>
            <a:r>
              <a:rPr lang="fr-CA" sz="2000" dirty="0" err="1">
                <a:solidFill>
                  <a:schemeClr val="bg1"/>
                </a:solidFill>
              </a:rPr>
              <a:t>utilización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r>
              <a:rPr lang="fr-CA" sz="2000" dirty="0" err="1">
                <a:solidFill>
                  <a:schemeClr val="bg1"/>
                </a:solidFill>
              </a:rPr>
              <a:t>datos</a:t>
            </a:r>
            <a:endParaRPr lang="fr-CA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(IVADO)</a:t>
            </a: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3600" b="1" dirty="0">
                <a:solidFill>
                  <a:schemeClr val="bg1"/>
                </a:solidFill>
              </a:rPr>
              <a:t>95.000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 err="1">
                <a:solidFill>
                  <a:schemeClr val="bg1"/>
                </a:solidFill>
              </a:rPr>
              <a:t>especialistas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ocupan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un cargo </a:t>
            </a:r>
            <a:r>
              <a:rPr lang="fr-CA" sz="2000" dirty="0" err="1">
                <a:solidFill>
                  <a:schemeClr val="bg1"/>
                </a:solidFill>
              </a:rPr>
              <a:t>relacionado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con la IA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922008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 DE MONTRÉAL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INTELIGENCIA ARTIFICIAL</a:t>
            </a:r>
          </a:p>
        </p:txBody>
      </p:sp>
    </p:spTree>
    <p:extLst>
      <p:ext uri="{BB962C8B-B14F-4D97-AF65-F5344CB8AC3E}">
        <p14:creationId xmlns:p14="http://schemas.microsoft.com/office/powerpoint/2010/main" val="1874097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C7A7EE8-4865-1449-A6EF-E51E1C88D8C4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thentique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8D9BC0-251A-AF4E-B9C4-D0B26F446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400" cy="68627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0DD45B-C9F0-8144-8D83-5029AF59C631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Dégustation de produits régionaux, Montérégie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Dominique Lafond</a:t>
            </a:r>
          </a:p>
        </p:txBody>
      </p:sp>
    </p:spTree>
    <p:extLst>
      <p:ext uri="{BB962C8B-B14F-4D97-AF65-F5344CB8AC3E}">
        <p14:creationId xmlns:p14="http://schemas.microsoft.com/office/powerpoint/2010/main" val="7582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508127-C380-F843-8FDE-2648F9A45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360E82-CA39-4949-B589-D22CEF156BF3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Marché Jean-Talon, Montréal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André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Quenneville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BA13B-926B-8A44-9B97-D69F1AED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BIOALIMENTACIÓN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6A006-62C1-A840-804F-72567DA7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Québec se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descata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sus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diversidad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su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rica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tradición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rural y 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abundancia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frescos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/>
            <a:endParaRPr lang="fr-CA" sz="1000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impulsada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entre las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agroalimentarias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productores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507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232102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mayor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productor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cerdos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Canadá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 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906" y="2321020"/>
            <a:ext cx="2071389" cy="1870062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Cerca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30.000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explotaciones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agrícolas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584106" y="1806994"/>
            <a:ext cx="2071389" cy="38480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jarabe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arce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631706" y="1806994"/>
            <a:ext cx="2071389" cy="349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las ventas se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realizan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fuera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de Québec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110809" y="2321020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/>
              <a:t>BIOALIMENTACIÓN</a:t>
            </a:r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F700A2C-A958-1547-81E4-022DB2C5C52F}"/>
              </a:ext>
            </a:extLst>
          </p:cNvPr>
          <p:cNvGrpSpPr/>
          <p:nvPr/>
        </p:nvGrpSpPr>
        <p:grpSpPr>
          <a:xfrm>
            <a:off x="7063209" y="2321020"/>
            <a:ext cx="1113182" cy="1080000"/>
            <a:chOff x="679542" y="4226740"/>
            <a:chExt cx="1113182" cy="108000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22A6571-3453-EF45-B7D7-391CE537755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890E4A1-6A79-DC4E-8C9A-BADBB261D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7F4BFED-76BD-E645-BE70-19118544B5E2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3033469-10D2-294B-A5A2-6283687A0A87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34535D4-5412-A240-871D-CB9CC1C7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00" y="4272064"/>
            <a:ext cx="1168400" cy="609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E6D6B9-B407-2B4F-BF2D-43DF7CC2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00" y="4119664"/>
            <a:ext cx="965200" cy="76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88BAB4-3688-C74E-887C-4E8EFD55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756" y="4526604"/>
            <a:ext cx="584200" cy="76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63329B-1D81-8746-A9FA-401972119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900" y="5038927"/>
            <a:ext cx="645000" cy="450000"/>
          </a:xfrm>
          <a:prstGeom prst="rect">
            <a:avLst/>
          </a:prstGeom>
        </p:spPr>
      </p:pic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QUÉBEC</a:t>
            </a:r>
          </a:p>
        </p:txBody>
      </p:sp>
    </p:spTree>
    <p:extLst>
      <p:ext uri="{BB962C8B-B14F-4D97-AF65-F5344CB8AC3E}">
        <p14:creationId xmlns:p14="http://schemas.microsoft.com/office/powerpoint/2010/main" val="3898117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F112A5-7193-E04E-B7BA-09500DFD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024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000" dirty="0"/>
              <a:t>MEDIO AMBIENTE Y LUCHA CONTRA </a:t>
            </a:r>
            <a:br>
              <a:rPr lang="fr-FR" sz="3000" dirty="0"/>
            </a:br>
            <a:r>
              <a:rPr lang="fr-FR" sz="3000" dirty="0"/>
              <a:t>EL CAMBIO CLIMÁTICO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257582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Québec: </a:t>
            </a:r>
            <a:r>
              <a:rPr lang="es-419" sz="1800" dirty="0"/>
              <a:t>las emisiones de gases de efecto invernadero (GEI) per cápita más bajas de todos los estados de Estados Unidos y provincias canadienses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419" sz="1800" dirty="0"/>
              <a:t>consonancia con el Acuerdo de París, Québec se ha fijado ambiciosos objetivos: reducir sus emisiones de GEI en un 37,5% para el año 2030 y lograr la neutralidad del carbono para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2050.</a:t>
            </a:r>
          </a:p>
          <a:p>
            <a:pPr marL="342900" lvl="0" indent="-34290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es-419" sz="1800" dirty="0"/>
              <a:t>Herramientas eficaces para alcanzar esos objetivos, especialmente con el mercado de carbono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Québec-Californie.</a:t>
            </a:r>
          </a:p>
          <a:p>
            <a:pPr marL="342900" lvl="0" indent="-34290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es-419" sz="1800" dirty="0"/>
              <a:t>Casi el 45% de los vehículos eléctricos de Canadá circulan en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Québec.</a:t>
            </a:r>
          </a:p>
        </p:txBody>
      </p:sp>
    </p:spTree>
    <p:extLst>
      <p:ext uri="{BB962C8B-B14F-4D97-AF65-F5344CB8AC3E}">
        <p14:creationId xmlns:p14="http://schemas.microsoft.com/office/powerpoint/2010/main" val="2823717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490550"/>
            <a:ext cx="11053762" cy="4968875"/>
          </a:xfrm>
        </p:spPr>
        <p:txBody>
          <a:bodyPr>
            <a:noAutofit/>
          </a:bodyPr>
          <a:lstStyle/>
          <a:p>
            <a:pPr algn="l"/>
            <a:r>
              <a:rPr lang="fr-CA" sz="2600" b="1" dirty="0"/>
              <a:t>2021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</a:rPr>
              <a:t>Presentación</a:t>
            </a:r>
            <a:r>
              <a:rPr lang="fr-CA" sz="2000" dirty="0">
                <a:solidFill>
                  <a:schemeClr val="bg1"/>
                </a:solidFill>
              </a:rPr>
              <a:t> de un </a:t>
            </a:r>
            <a:r>
              <a:rPr lang="fr-CA" sz="2000" b="1" dirty="0">
                <a:solidFill>
                  <a:schemeClr val="bg1"/>
                </a:solidFill>
              </a:rPr>
              <a:t>Plan para </a:t>
            </a:r>
            <a:r>
              <a:rPr lang="fr-CA" sz="2000" b="1" dirty="0" err="1">
                <a:solidFill>
                  <a:schemeClr val="bg1"/>
                </a:solidFill>
              </a:rPr>
              <a:t>una</a:t>
            </a:r>
            <a:r>
              <a:rPr lang="fr-CA" sz="2000" b="1" dirty="0">
                <a:solidFill>
                  <a:schemeClr val="bg1"/>
                </a:solidFill>
              </a:rPr>
              <a:t> </a:t>
            </a:r>
            <a:r>
              <a:rPr lang="fr-CA" sz="2000" b="1" dirty="0" err="1">
                <a:solidFill>
                  <a:schemeClr val="bg1"/>
                </a:solidFill>
              </a:rPr>
              <a:t>Economía</a:t>
            </a:r>
            <a:r>
              <a:rPr lang="fr-CA" sz="2000" b="1" dirty="0">
                <a:solidFill>
                  <a:schemeClr val="bg1"/>
                </a:solidFill>
              </a:rPr>
              <a:t> Verde (PEV2030)</a:t>
            </a:r>
            <a:r>
              <a:rPr lang="fr-CA" sz="2000" dirty="0">
                <a:solidFill>
                  <a:schemeClr val="bg1"/>
                </a:solidFill>
              </a:rPr>
              <a:t> con </a:t>
            </a:r>
            <a:r>
              <a:rPr lang="fr-CA" sz="2000" dirty="0" err="1">
                <a:solidFill>
                  <a:schemeClr val="bg1"/>
                </a:solidFill>
              </a:rPr>
              <a:t>medidas</a:t>
            </a:r>
            <a:r>
              <a:rPr lang="fr-CA" sz="2000" dirty="0">
                <a:solidFill>
                  <a:schemeClr val="bg1"/>
                </a:solidFill>
              </a:rPr>
              <a:t> audaces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e </a:t>
            </a:r>
            <a:r>
              <a:rPr lang="fr-CA" sz="2000" dirty="0" err="1">
                <a:solidFill>
                  <a:schemeClr val="bg1"/>
                </a:solidFill>
              </a:rPr>
              <a:t>inversiones</a:t>
            </a:r>
            <a:r>
              <a:rPr lang="fr-CA" sz="2000" dirty="0">
                <a:solidFill>
                  <a:schemeClr val="bg1"/>
                </a:solidFill>
              </a:rPr>
              <a:t> de 6.700 </a:t>
            </a:r>
            <a:r>
              <a:rPr lang="fr-CA" sz="2000" dirty="0" err="1">
                <a:solidFill>
                  <a:schemeClr val="bg1"/>
                </a:solidFill>
              </a:rPr>
              <a:t>millones</a:t>
            </a:r>
            <a:r>
              <a:rPr lang="fr-CA" sz="2000" dirty="0">
                <a:solidFill>
                  <a:schemeClr val="bg1"/>
                </a:solidFill>
              </a:rPr>
              <a:t> de </a:t>
            </a:r>
            <a:r>
              <a:rPr lang="fr-CA" sz="2000" dirty="0" err="1">
                <a:solidFill>
                  <a:schemeClr val="bg1"/>
                </a:solidFill>
              </a:rPr>
              <a:t>dólares</a:t>
            </a:r>
            <a:r>
              <a:rPr lang="fr-CA" sz="2000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Québec </a:t>
            </a:r>
            <a:r>
              <a:rPr lang="fr-CA" sz="2000" dirty="0" err="1">
                <a:solidFill>
                  <a:schemeClr val="bg1"/>
                </a:solidFill>
              </a:rPr>
              <a:t>anuncia</a:t>
            </a:r>
            <a:r>
              <a:rPr lang="fr-CA" sz="2000" dirty="0">
                <a:solidFill>
                  <a:schemeClr val="bg1"/>
                </a:solidFill>
              </a:rPr>
              <a:t> el </a:t>
            </a:r>
            <a:r>
              <a:rPr lang="fr-CA" sz="2000" b="1" dirty="0">
                <a:solidFill>
                  <a:schemeClr val="bg1"/>
                </a:solidFill>
              </a:rPr>
              <a:t>fin de la </a:t>
            </a:r>
            <a:r>
              <a:rPr lang="fr-CA" sz="2000" b="1" dirty="0" err="1">
                <a:solidFill>
                  <a:schemeClr val="bg1"/>
                </a:solidFill>
              </a:rPr>
              <a:t>extracción</a:t>
            </a:r>
            <a:r>
              <a:rPr lang="fr-CA" sz="2000" b="1" dirty="0">
                <a:solidFill>
                  <a:schemeClr val="bg1"/>
                </a:solidFill>
              </a:rPr>
              <a:t> de </a:t>
            </a:r>
            <a:r>
              <a:rPr lang="fr-CA" sz="2000" b="1" dirty="0" err="1">
                <a:solidFill>
                  <a:schemeClr val="bg1"/>
                </a:solidFill>
              </a:rPr>
              <a:t>hidrocarburos</a:t>
            </a:r>
            <a:r>
              <a:rPr lang="fr-CA" sz="2000" dirty="0">
                <a:solidFill>
                  <a:schemeClr val="bg1"/>
                </a:solidFill>
              </a:rPr>
              <a:t> en su </a:t>
            </a:r>
            <a:r>
              <a:rPr lang="fr-CA" sz="2000" dirty="0" err="1">
                <a:solidFill>
                  <a:schemeClr val="bg1"/>
                </a:solidFill>
              </a:rPr>
              <a:t>territorio</a:t>
            </a:r>
            <a:r>
              <a:rPr lang="fr-CA" sz="2000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1"/>
                </a:solidFill>
              </a:rPr>
              <a:t>Importantes </a:t>
            </a:r>
            <a:r>
              <a:rPr lang="fr-CA" sz="2000" b="1" dirty="0" err="1">
                <a:solidFill>
                  <a:schemeClr val="bg1"/>
                </a:solidFill>
              </a:rPr>
              <a:t>contratos</a:t>
            </a:r>
            <a:r>
              <a:rPr lang="fr-CA" sz="2000" b="1" dirty="0">
                <a:solidFill>
                  <a:schemeClr val="bg1"/>
                </a:solidFill>
              </a:rPr>
              <a:t> de </a:t>
            </a:r>
            <a:r>
              <a:rPr lang="fr-CA" sz="2000" b="1" dirty="0" err="1">
                <a:solidFill>
                  <a:schemeClr val="bg1"/>
                </a:solidFill>
              </a:rPr>
              <a:t>exportación</a:t>
            </a:r>
            <a:r>
              <a:rPr lang="fr-CA" sz="2000" b="1" dirty="0">
                <a:solidFill>
                  <a:schemeClr val="bg1"/>
                </a:solidFill>
              </a:rPr>
              <a:t> de </a:t>
            </a:r>
            <a:r>
              <a:rPr lang="fr-CA" sz="2000" b="1" dirty="0" err="1">
                <a:solidFill>
                  <a:schemeClr val="bg1"/>
                </a:solidFill>
              </a:rPr>
              <a:t>hidroelectricidad</a:t>
            </a:r>
            <a:r>
              <a:rPr lang="fr-CA" sz="2000" dirty="0">
                <a:solidFill>
                  <a:schemeClr val="bg1"/>
                </a:solidFill>
              </a:rPr>
              <a:t> con Massachusetts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y Nueva York.</a:t>
            </a:r>
          </a:p>
          <a:p>
            <a:pPr algn="l"/>
            <a:r>
              <a:rPr lang="fr-CA" sz="2600" b="1" dirty="0" err="1"/>
              <a:t>Nuestras</a:t>
            </a:r>
            <a:r>
              <a:rPr lang="fr-CA" sz="2600" b="1" dirty="0"/>
              <a:t> </a:t>
            </a:r>
            <a:r>
              <a:rPr lang="fr-CA" sz="2600" b="1" dirty="0" err="1"/>
              <a:t>ambiciones</a:t>
            </a:r>
            <a:endParaRPr lang="fr-CA" sz="2600" dirty="0"/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</a:rPr>
              <a:t>Producir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una</a:t>
            </a:r>
            <a:r>
              <a:rPr lang="fr-CA" sz="2000" dirty="0">
                <a:solidFill>
                  <a:schemeClr val="bg1"/>
                </a:solidFill>
              </a:rPr>
              <a:t> de las </a:t>
            </a:r>
            <a:r>
              <a:rPr lang="fr-CA" sz="2000" dirty="0" err="1">
                <a:solidFill>
                  <a:schemeClr val="bg1"/>
                </a:solidFill>
              </a:rPr>
              <a:t>baterías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más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limpias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del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mundo</a:t>
            </a:r>
            <a:r>
              <a:rPr lang="fr-CA" sz="2000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</a:rPr>
              <a:t>Desarrollar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activamente</a:t>
            </a:r>
            <a:r>
              <a:rPr lang="fr-CA" sz="2000" dirty="0">
                <a:solidFill>
                  <a:schemeClr val="bg1"/>
                </a:solidFill>
              </a:rPr>
              <a:t> el </a:t>
            </a:r>
            <a:r>
              <a:rPr lang="fr-CA" sz="2000" dirty="0" err="1">
                <a:solidFill>
                  <a:schemeClr val="bg1"/>
                </a:solidFill>
              </a:rPr>
              <a:t>sector</a:t>
            </a:r>
            <a:r>
              <a:rPr lang="fr-CA" sz="2000" dirty="0">
                <a:solidFill>
                  <a:schemeClr val="bg1"/>
                </a:solidFill>
              </a:rPr>
              <a:t> de la </a:t>
            </a:r>
            <a:r>
              <a:rPr lang="fr-CA" sz="2000" dirty="0" err="1">
                <a:solidFill>
                  <a:schemeClr val="bg1"/>
                </a:solidFill>
              </a:rPr>
              <a:t>hidrógeno</a:t>
            </a:r>
            <a:r>
              <a:rPr lang="fr-CA" sz="2000" dirty="0">
                <a:solidFill>
                  <a:schemeClr val="bg1"/>
                </a:solidFill>
              </a:rPr>
              <a:t> verde con Hydro-Québec.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96975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MEDIO AMBIENTE Y LUCHA CONTRA</a:t>
            </a:r>
            <a:b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</a:br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                    EL CAMBIO CLIMÁTICO</a:t>
            </a:r>
            <a:r>
              <a:rPr lang="fr-FR" sz="3200" dirty="0"/>
              <a:t> </a:t>
            </a:r>
            <a:r>
              <a:rPr lang="es-419" sz="3200" b="1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climático</a:t>
            </a:r>
            <a:endParaRPr lang="fr-FR" sz="3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EB023-47E6-7947-B4C1-6D8A0A37A888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658ACC"/>
              </a:highlight>
            </a:endParaRP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BA150AB9-C2BA-424F-A18A-F43DAC098D54}"/>
              </a:ext>
            </a:extLst>
          </p:cNvPr>
          <p:cNvSpPr txBox="1">
            <a:spLocks/>
          </p:cNvSpPr>
          <p:nvPr/>
        </p:nvSpPr>
        <p:spPr>
          <a:xfrm>
            <a:off x="717396" y="4896000"/>
            <a:ext cx="10757209" cy="6951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419" sz="2000" dirty="0"/>
              <a:t>¡Hacer de </a:t>
            </a:r>
            <a:r>
              <a:rPr lang="fr-CA" sz="2000" dirty="0"/>
              <a:t>Québec la </a:t>
            </a:r>
            <a:r>
              <a:rPr lang="fr-CA" sz="2000" dirty="0" err="1"/>
              <a:t>batería</a:t>
            </a:r>
            <a:r>
              <a:rPr lang="fr-CA" sz="2000" dirty="0"/>
              <a:t> verde </a:t>
            </a:r>
            <a:r>
              <a:rPr lang="fr-CA" sz="2000" dirty="0" err="1"/>
              <a:t>del</a:t>
            </a:r>
            <a:r>
              <a:rPr lang="fr-CA" sz="2000" dirty="0"/>
              <a:t> </a:t>
            </a:r>
            <a:r>
              <a:rPr lang="fr-CA" sz="2000" dirty="0" err="1"/>
              <a:t>noreste</a:t>
            </a:r>
            <a:r>
              <a:rPr lang="fr-CA" sz="2000" dirty="0"/>
              <a:t> de </a:t>
            </a:r>
            <a:r>
              <a:rPr lang="fr-CA" sz="2000" dirty="0" err="1"/>
              <a:t>América</a:t>
            </a:r>
            <a:r>
              <a:rPr lang="fr-CA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5072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7C612DDA-1963-1F44-A1C2-A55744887A17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ctrisant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9DAF42-0353-7341-9A16-EACA7955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00" y="0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3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E73F82-91C0-4244-B2BF-019218657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PRINCIPAL VENTAJA</a:t>
            </a:r>
          </a:p>
          <a:p>
            <a:pPr marL="0" indent="0" algn="ctr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electricidad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generada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en Québec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procede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fuentes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hidráulicas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22B8B9-96C5-6247-A67B-D7467976FEF9}"/>
              </a:ext>
            </a:extLst>
          </p:cNvPr>
          <p:cNvGrpSpPr/>
          <p:nvPr/>
        </p:nvGrpSpPr>
        <p:grpSpPr>
          <a:xfrm>
            <a:off x="8131797" y="2728119"/>
            <a:ext cx="1113182" cy="1080000"/>
            <a:chOff x="8587409" y="3187273"/>
            <a:chExt cx="1113182" cy="108000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A25AD2B-E693-5A42-A5B6-28197CC4079D}"/>
                </a:ext>
              </a:extLst>
            </p:cNvPr>
            <p:cNvGrpSpPr/>
            <p:nvPr/>
          </p:nvGrpSpPr>
          <p:grpSpPr>
            <a:xfrm>
              <a:off x="8587409" y="3187273"/>
              <a:ext cx="1113182" cy="1080000"/>
              <a:chOff x="2052763" y="5014051"/>
              <a:chExt cx="1113182" cy="1080000"/>
            </a:xfrm>
            <a:solidFill>
              <a:schemeClr val="bg1"/>
            </a:solidFill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1428DC7-3480-C64A-AC4A-FDFE96AFC8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014051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115907F-E825-4B41-8EC8-70B458436D44}"/>
                  </a:ext>
                </a:extLst>
              </p:cNvPr>
              <p:cNvSpPr txBox="1"/>
              <p:nvPr/>
            </p:nvSpPr>
            <p:spPr>
              <a:xfrm>
                <a:off x="2108422" y="5160865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fr-FR" sz="1600" b="1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63F138A-D09F-2142-BC79-43DB7C1FD49D}"/>
                </a:ext>
              </a:extLst>
            </p:cNvPr>
            <p:cNvSpPr txBox="1"/>
            <p:nvPr/>
          </p:nvSpPr>
          <p:spPr>
            <a:xfrm>
              <a:off x="9277219" y="3518381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>
                <a:solidFill>
                  <a:srgbClr val="003DA5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0717FC0-52B0-F247-888D-827A87501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9539533-8C21-5742-8AC4-DD079AD0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HIDROELECTRICIDAD</a:t>
            </a:r>
          </a:p>
        </p:txBody>
      </p:sp>
    </p:spTree>
    <p:extLst>
      <p:ext uri="{BB962C8B-B14F-4D97-AF65-F5344CB8AC3E}">
        <p14:creationId xmlns:p14="http://schemas.microsoft.com/office/powerpoint/2010/main" val="177705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6093600" y="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360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5C8DDDA2-6A8C-4C44-9D88-8BD97E60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030551"/>
            <a:ext cx="6065520" cy="540000"/>
          </a:xfrm>
        </p:spPr>
        <p:txBody>
          <a:bodyPr anchor="t">
            <a:normAutofit fontScale="92500" lnSpcReduction="10000"/>
          </a:bodyPr>
          <a:lstStyle/>
          <a:p>
            <a:r>
              <a:rPr lang="fr-CA" sz="3200" dirty="0" err="1"/>
              <a:t>millones</a:t>
            </a:r>
            <a:r>
              <a:rPr lang="fr-CA" sz="3200" dirty="0"/>
              <a:t> de habitantes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0B749F6-9AAF-AD41-A35C-477B489DEA23}"/>
              </a:ext>
            </a:extLst>
          </p:cNvPr>
          <p:cNvGrpSpPr/>
          <p:nvPr/>
        </p:nvGrpSpPr>
        <p:grpSpPr>
          <a:xfrm>
            <a:off x="8587409" y="830841"/>
            <a:ext cx="1113182" cy="1080000"/>
            <a:chOff x="2051437" y="429370"/>
            <a:chExt cx="1113182" cy="1080000"/>
          </a:xfrm>
          <a:solidFill>
            <a:schemeClr val="bg1"/>
          </a:solidFill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2A2C0D6-D6E4-BD4F-9154-FF13370D9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1437" y="429370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0B8FCAB-283C-5945-9ADD-E7B036A322DE}"/>
                </a:ext>
              </a:extLst>
            </p:cNvPr>
            <p:cNvSpPr txBox="1"/>
            <p:nvPr/>
          </p:nvSpPr>
          <p:spPr>
            <a:xfrm>
              <a:off x="2107096" y="576184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fr-FR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C08289F-8C9F-E240-82BF-36F80ABF51C7}"/>
              </a:ext>
            </a:extLst>
          </p:cNvPr>
          <p:cNvGrpSpPr/>
          <p:nvPr/>
        </p:nvGrpSpPr>
        <p:grpSpPr>
          <a:xfrm>
            <a:off x="2491409" y="3422407"/>
            <a:ext cx="1113182" cy="1080000"/>
            <a:chOff x="677186" y="1146312"/>
            <a:chExt cx="1113182" cy="1080000"/>
          </a:xfrm>
          <a:solidFill>
            <a:schemeClr val="bg1"/>
          </a:solidFill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6CB1361-F516-2D48-A182-CFA50ACE7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186" y="114631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76B2272-C83E-F947-BCDD-C87429FDB7AD}"/>
                </a:ext>
              </a:extLst>
            </p:cNvPr>
            <p:cNvSpPr txBox="1"/>
            <p:nvPr/>
          </p:nvSpPr>
          <p:spPr>
            <a:xfrm>
              <a:off x="732845" y="1293126"/>
              <a:ext cx="1057523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4200" b="1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fr-FR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2122C1B8-AB04-944D-8854-DE2343E67381}"/>
              </a:ext>
            </a:extLst>
          </p:cNvPr>
          <p:cNvGrpSpPr/>
          <p:nvPr/>
        </p:nvGrpSpPr>
        <p:grpSpPr>
          <a:xfrm>
            <a:off x="2491409" y="830841"/>
            <a:ext cx="1113182" cy="1080000"/>
            <a:chOff x="9383865" y="534062"/>
            <a:chExt cx="1113182" cy="1080000"/>
          </a:xfrm>
          <a:solidFill>
            <a:schemeClr val="bg1"/>
          </a:soli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C696C94-05B3-314A-B7B5-05F5CB8C3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3865" y="53406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335462F-D556-C64B-8158-0FF33C28190D}"/>
                </a:ext>
              </a:extLst>
            </p:cNvPr>
            <p:cNvSpPr txBox="1"/>
            <p:nvPr/>
          </p:nvSpPr>
          <p:spPr>
            <a:xfrm>
              <a:off x="9439524" y="680876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>
                  <a:latin typeface="Arial" panose="020B0604020202020204" pitchFamily="34" charset="0"/>
                  <a:cs typeface="Arial" panose="020B0604020202020204" pitchFamily="34" charset="0"/>
                </a:rPr>
                <a:t>8,6</a:t>
              </a:r>
              <a:endParaRPr lang="fr-FR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Espace réservé du texte 1">
            <a:extLst>
              <a:ext uri="{FF2B5EF4-FFF2-40B4-BE49-F238E27FC236}">
                <a16:creationId xmlns:a16="http://schemas.microsoft.com/office/drawing/2014/main" id="{CDE9B8FC-0817-B146-A0B6-7349AE082E85}"/>
              </a:ext>
            </a:extLst>
          </p:cNvPr>
          <p:cNvSpPr txBox="1">
            <a:spLocks/>
          </p:cNvSpPr>
          <p:nvPr/>
        </p:nvSpPr>
        <p:spPr>
          <a:xfrm>
            <a:off x="6536635" y="2030551"/>
            <a:ext cx="5214731" cy="54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</a:t>
            </a:r>
            <a:r>
              <a:rPr lang="fr-CA" sz="3200" dirty="0" err="1"/>
              <a:t>población</a:t>
            </a:r>
            <a:r>
              <a:rPr lang="fr-CA" sz="3200" dirty="0"/>
              <a:t> </a:t>
            </a:r>
            <a:r>
              <a:rPr lang="fr-CA" sz="3200" dirty="0" err="1"/>
              <a:t>canadiense</a:t>
            </a:r>
            <a:endParaRPr lang="fr-CA" sz="3200" dirty="0"/>
          </a:p>
        </p:txBody>
      </p:sp>
      <p:sp>
        <p:nvSpPr>
          <p:cNvPr id="50" name="Espace réservé du texte 1">
            <a:extLst>
              <a:ext uri="{FF2B5EF4-FFF2-40B4-BE49-F238E27FC236}">
                <a16:creationId xmlns:a16="http://schemas.microsoft.com/office/drawing/2014/main" id="{FE06DB80-3D21-2B4E-BE7E-291C7707B97F}"/>
              </a:ext>
            </a:extLst>
          </p:cNvPr>
          <p:cNvSpPr txBox="1">
            <a:spLocks/>
          </p:cNvSpPr>
          <p:nvPr/>
        </p:nvSpPr>
        <p:spPr>
          <a:xfrm>
            <a:off x="1326543" y="4477422"/>
            <a:ext cx="3442915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</a:t>
            </a:r>
            <a:r>
              <a:rPr lang="fr-CA" sz="3200" dirty="0" err="1"/>
              <a:t>población</a:t>
            </a:r>
            <a:r>
              <a:rPr lang="fr-CA" sz="3200" dirty="0"/>
              <a:t> es </a:t>
            </a:r>
            <a:r>
              <a:rPr lang="fr-CA" sz="3200" dirty="0" err="1"/>
              <a:t>francófona</a:t>
            </a:r>
            <a:r>
              <a:rPr lang="fr-CA" sz="3200" dirty="0"/>
              <a:t> </a:t>
            </a:r>
          </a:p>
        </p:txBody>
      </p:sp>
      <p:sp>
        <p:nvSpPr>
          <p:cNvPr id="51" name="Espace réservé du texte 1">
            <a:extLst>
              <a:ext uri="{FF2B5EF4-FFF2-40B4-BE49-F238E27FC236}">
                <a16:creationId xmlns:a16="http://schemas.microsoft.com/office/drawing/2014/main" id="{99627994-073B-B240-9FB5-955753550F25}"/>
              </a:ext>
            </a:extLst>
          </p:cNvPr>
          <p:cNvSpPr txBox="1">
            <a:spLocks/>
          </p:cNvSpPr>
          <p:nvPr/>
        </p:nvSpPr>
        <p:spPr>
          <a:xfrm>
            <a:off x="6437243" y="4477422"/>
            <a:ext cx="5413514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</a:t>
            </a:r>
            <a:r>
              <a:rPr lang="fr-CA" sz="3200" dirty="0" err="1"/>
              <a:t>población</a:t>
            </a:r>
            <a:r>
              <a:rPr lang="fr-CA" sz="3200" dirty="0"/>
              <a:t> </a:t>
            </a:r>
            <a:br>
              <a:rPr lang="fr-CA" sz="3200" dirty="0"/>
            </a:br>
            <a:r>
              <a:rPr lang="fr-CA" sz="3200" dirty="0" err="1"/>
              <a:t>habla</a:t>
            </a:r>
            <a:r>
              <a:rPr lang="fr-CA" sz="3200" dirty="0"/>
              <a:t> </a:t>
            </a:r>
            <a:r>
              <a:rPr lang="fr-CA" sz="3200" dirty="0" err="1"/>
              <a:t>francés</a:t>
            </a:r>
            <a:r>
              <a:rPr lang="fr-CA" sz="3200" dirty="0"/>
              <a:t> e </a:t>
            </a:r>
            <a:r>
              <a:rPr lang="fr-CA" sz="3200" dirty="0" err="1"/>
              <a:t>inglés</a:t>
            </a:r>
            <a:r>
              <a:rPr lang="fr-CA" sz="3200" dirty="0"/>
              <a:t> </a:t>
            </a:r>
          </a:p>
        </p:txBody>
      </p:sp>
      <p:sp>
        <p:nvSpPr>
          <p:cNvPr id="52" name="Espace réservé du texte 1">
            <a:extLst>
              <a:ext uri="{FF2B5EF4-FFF2-40B4-BE49-F238E27FC236}">
                <a16:creationId xmlns:a16="http://schemas.microsoft.com/office/drawing/2014/main" id="{27F38C4E-515E-154C-B800-A38BC20614F2}"/>
              </a:ext>
            </a:extLst>
          </p:cNvPr>
          <p:cNvSpPr txBox="1">
            <a:spLocks/>
          </p:cNvSpPr>
          <p:nvPr/>
        </p:nvSpPr>
        <p:spPr>
          <a:xfrm>
            <a:off x="6536635" y="352880"/>
            <a:ext cx="5214731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 err="1"/>
              <a:t>Cerca</a:t>
            </a:r>
            <a:r>
              <a:rPr lang="fr-CA" sz="2100" dirty="0"/>
              <a:t> </a:t>
            </a:r>
            <a:r>
              <a:rPr lang="fr-CA" sz="2100" dirty="0" err="1"/>
              <a:t>del</a:t>
            </a:r>
            <a:endParaRPr lang="fr-CA" sz="21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AB38B55-62C9-1A4C-8085-34558C6ADEF8}"/>
              </a:ext>
            </a:extLst>
          </p:cNvPr>
          <p:cNvSpPr txBox="1"/>
          <p:nvPr/>
        </p:nvSpPr>
        <p:spPr>
          <a:xfrm>
            <a:off x="3171627" y="3753515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739E085-995C-C444-B58A-6295E89267CD}"/>
              </a:ext>
            </a:extLst>
          </p:cNvPr>
          <p:cNvGrpSpPr/>
          <p:nvPr/>
        </p:nvGrpSpPr>
        <p:grpSpPr>
          <a:xfrm>
            <a:off x="8587409" y="3422407"/>
            <a:ext cx="1113182" cy="1080000"/>
            <a:chOff x="8587409" y="3422407"/>
            <a:chExt cx="1113182" cy="1080000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E87D567-C4C3-484A-89F4-687E4ACB0036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3ACB8CC8-47A1-DC46-B80E-92EAE8A6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DDFA86E-4F8B-404F-9551-A65F0B4136F9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endParaRPr lang="fr-FR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8BB2E00-5682-7E49-9F82-E239CF46A6D8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1878363D-A45A-814D-93D0-789760DFF092}"/>
              </a:ext>
            </a:extLst>
          </p:cNvPr>
          <p:cNvSpPr txBox="1"/>
          <p:nvPr/>
        </p:nvSpPr>
        <p:spPr>
          <a:xfrm>
            <a:off x="9277219" y="1181898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/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29266882-AAA1-8E4A-84DD-7057D69D29B6}"/>
              </a:ext>
            </a:extLst>
          </p:cNvPr>
          <p:cNvSpPr txBox="1">
            <a:spLocks/>
          </p:cNvSpPr>
          <p:nvPr/>
        </p:nvSpPr>
        <p:spPr>
          <a:xfrm>
            <a:off x="1727269" y="352880"/>
            <a:ext cx="2641463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Una </a:t>
            </a:r>
            <a:r>
              <a:rPr lang="fr-CA" sz="2100" dirty="0" err="1"/>
              <a:t>población</a:t>
            </a:r>
            <a:r>
              <a:rPr lang="fr-CA" sz="2100" dirty="0"/>
              <a:t> de</a:t>
            </a:r>
            <a:endParaRPr lang="fr-FR" sz="2100" dirty="0"/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33950775-A77B-7112-B4D0-03104A521126}"/>
              </a:ext>
            </a:extLst>
          </p:cNvPr>
          <p:cNvSpPr txBox="1">
            <a:spLocks/>
          </p:cNvSpPr>
          <p:nvPr/>
        </p:nvSpPr>
        <p:spPr>
          <a:xfrm>
            <a:off x="1727269" y="2966540"/>
            <a:ext cx="2641463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El</a:t>
            </a:r>
            <a:endParaRPr lang="fr-FR" sz="2100" dirty="0"/>
          </a:p>
        </p:txBody>
      </p:sp>
      <p:sp>
        <p:nvSpPr>
          <p:cNvPr id="29" name="Espace réservé du texte 1">
            <a:extLst>
              <a:ext uri="{FF2B5EF4-FFF2-40B4-BE49-F238E27FC236}">
                <a16:creationId xmlns:a16="http://schemas.microsoft.com/office/drawing/2014/main" id="{4753B7C7-A096-2B74-A8E2-347C6897445F}"/>
              </a:ext>
            </a:extLst>
          </p:cNvPr>
          <p:cNvSpPr txBox="1">
            <a:spLocks/>
          </p:cNvSpPr>
          <p:nvPr/>
        </p:nvSpPr>
        <p:spPr>
          <a:xfrm>
            <a:off x="7823269" y="2966540"/>
            <a:ext cx="2641463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El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13233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HIDROELECTRICIDAD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Una de las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redes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transporte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electricidad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amplias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Norte</a:t>
            </a: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39" y="2921970"/>
            <a:ext cx="2177522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productor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hidroelectricidad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902201" y="2000481"/>
            <a:ext cx="2387599" cy="2695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419" sz="2000" dirty="0"/>
              <a:t>Las líneas </a:t>
            </a:r>
            <a:br>
              <a:rPr lang="es-419" sz="2000" dirty="0"/>
            </a:br>
            <a:r>
              <a:rPr lang="es-419" sz="2000" dirty="0"/>
              <a:t>de transporte de electricidad son tan largas que podrían dar la vuelta a la Tierra seis veces </a:t>
            </a:r>
            <a:endParaRPr lang="fr-CA" sz="2000" dirty="0"/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99006" y="2921970"/>
            <a:ext cx="2071389" cy="24555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Poco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costosa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ventaja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competitiva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indiscutible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norteamericano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2921970"/>
            <a:ext cx="2071389" cy="23297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 Québec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desempeñar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en la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electrificación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transporte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68600" y="1921877"/>
            <a:ext cx="900000" cy="900000"/>
            <a:chOff x="678600" y="1921877"/>
            <a:chExt cx="9000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751063" y="2048712"/>
              <a:ext cx="755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b="1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fr-FR" sz="36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73D88BE-E6B1-204D-854E-6995F7E31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300" y="2047326"/>
            <a:ext cx="864000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4EB9C5-1D97-0140-AD93-916F7F33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400" y="4083168"/>
            <a:ext cx="907200" cy="7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8D44EF-A414-0046-A6F9-E2B6EE47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441" y="2048839"/>
            <a:ext cx="577564" cy="7169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DA3FBB-79EA-8748-88FB-94BD4130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200" y="2108876"/>
            <a:ext cx="381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2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82517188-CFE4-D14C-9045-ED1407492CA1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2C7D47-9249-3D48-8A0A-5689DAC1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A66B13-6282-E24A-A362-090CACAB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3644900" cy="5905500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863110E-311A-4D4A-81F5-55E52E6C7E0D}"/>
              </a:ext>
            </a:extLst>
          </p:cNvPr>
          <p:cNvSpPr txBox="1">
            <a:spLocks/>
          </p:cNvSpPr>
          <p:nvPr/>
        </p:nvSpPr>
        <p:spPr>
          <a:xfrm>
            <a:off x="677605" y="1736495"/>
            <a:ext cx="6412546" cy="42116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endParaRPr lang="fr-CA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CF3E3B-7D9B-C249-9101-31E6DA8D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ELECTRIFICACIÓN </a:t>
            </a:r>
            <a:br>
              <a:rPr lang="fr-FR" sz="3600" dirty="0"/>
            </a:br>
            <a:r>
              <a:rPr lang="fr-FR" sz="3600" dirty="0"/>
              <a:t>DEL TRANSPORTE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6C4A69-D4E4-214A-BDB9-D87BE655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7" y="1449388"/>
            <a:ext cx="6246949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pleno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auge </a:t>
            </a:r>
            <a:b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en Québec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Clúster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vehículos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eléctricos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inteligentes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unas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conectadas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productivas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innovadores</a:t>
            </a:r>
            <a:endParaRPr lang="fr-CA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6.240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puestos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endParaRPr lang="fr-CA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2.200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dólares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en ventas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830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exportaciones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bienes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7402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0" y="2869519"/>
            <a:ext cx="4039200" cy="17586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 err="1">
                <a:solidFill>
                  <a:schemeClr val="bg1"/>
                </a:solidFill>
              </a:rPr>
              <a:t>Autobuses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vehículos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recreativos</a:t>
            </a:r>
            <a:r>
              <a:rPr lang="fr-CA" sz="2400" dirty="0">
                <a:solidFill>
                  <a:schemeClr val="bg1"/>
                </a:solidFill>
              </a:rPr>
              <a:t> y </a:t>
            </a:r>
            <a:r>
              <a:rPr lang="fr-CA" sz="2400" dirty="0" err="1">
                <a:solidFill>
                  <a:schemeClr val="bg1"/>
                </a:solidFill>
              </a:rPr>
              <a:t>especiales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vehículos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eléctricos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y </a:t>
            </a:r>
            <a:r>
              <a:rPr lang="fr-CA" sz="2400" dirty="0" err="1">
                <a:solidFill>
                  <a:schemeClr val="bg1"/>
                </a:solidFill>
              </a:rPr>
              <a:t>inteligentes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sistema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de </a:t>
            </a:r>
            <a:r>
              <a:rPr lang="fr-CA" sz="2400" dirty="0" err="1">
                <a:solidFill>
                  <a:schemeClr val="bg1"/>
                </a:solidFill>
              </a:rPr>
              <a:t>recarga</a:t>
            </a:r>
            <a:r>
              <a:rPr lang="fr-CA" sz="2400" dirty="0">
                <a:solidFill>
                  <a:schemeClr val="bg1"/>
                </a:solidFill>
              </a:rPr>
              <a:t> y </a:t>
            </a:r>
            <a:r>
              <a:rPr lang="fr-CA" sz="2400" dirty="0" err="1">
                <a:solidFill>
                  <a:schemeClr val="bg1"/>
                </a:solidFill>
              </a:rPr>
              <a:t>baterías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2869519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De 2019 a 2020,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la </a:t>
            </a:r>
            <a:r>
              <a:rPr lang="fr-CA" sz="2400" dirty="0" err="1">
                <a:solidFill>
                  <a:schemeClr val="bg1"/>
                </a:solidFill>
              </a:rPr>
              <a:t>cantidad</a:t>
            </a:r>
            <a:r>
              <a:rPr lang="fr-CA" sz="2400" dirty="0">
                <a:solidFill>
                  <a:schemeClr val="bg1"/>
                </a:solidFill>
              </a:rPr>
              <a:t> de </a:t>
            </a:r>
            <a:r>
              <a:rPr lang="fr-CA" sz="2400" dirty="0" err="1">
                <a:solidFill>
                  <a:schemeClr val="bg1"/>
                </a:solidFill>
              </a:rPr>
              <a:t>vehículos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eléctricos</a:t>
            </a:r>
            <a:r>
              <a:rPr lang="fr-CA" sz="2400" dirty="0">
                <a:solidFill>
                  <a:schemeClr val="bg1"/>
                </a:solidFill>
              </a:rPr>
              <a:t> en Québec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 err="1">
                <a:solidFill>
                  <a:schemeClr val="bg1"/>
                </a:solidFill>
              </a:rPr>
              <a:t>aumentó</a:t>
            </a:r>
            <a:r>
              <a:rPr lang="fr-CA" sz="2400" dirty="0">
                <a:solidFill>
                  <a:schemeClr val="bg1"/>
                </a:solidFill>
              </a:rPr>
              <a:t> un 35%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869519"/>
            <a:ext cx="3235853" cy="1756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 err="1">
                <a:solidFill>
                  <a:schemeClr val="bg1"/>
                </a:solidFill>
              </a:rPr>
              <a:t>Objetivo</a:t>
            </a:r>
            <a:r>
              <a:rPr lang="fr-CA" sz="2400" dirty="0">
                <a:solidFill>
                  <a:schemeClr val="bg1"/>
                </a:solidFill>
              </a:rPr>
              <a:t> de 1,5 </a:t>
            </a:r>
            <a:r>
              <a:rPr lang="fr-CA" sz="2400" dirty="0" err="1">
                <a:solidFill>
                  <a:schemeClr val="bg1"/>
                </a:solidFill>
              </a:rPr>
              <a:t>millones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de </a:t>
            </a:r>
            <a:r>
              <a:rPr lang="fr-CA" sz="2400" dirty="0" err="1">
                <a:solidFill>
                  <a:schemeClr val="bg1"/>
                </a:solidFill>
              </a:rPr>
              <a:t>vehículos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eléctricos</a:t>
            </a:r>
            <a:r>
              <a:rPr lang="fr-CA" sz="2400" dirty="0">
                <a:solidFill>
                  <a:schemeClr val="bg1"/>
                </a:solidFill>
              </a:rPr>
              <a:t> en las </a:t>
            </a:r>
            <a:r>
              <a:rPr lang="fr-CA" sz="2400" dirty="0" err="1">
                <a:solidFill>
                  <a:schemeClr val="bg1"/>
                </a:solidFill>
              </a:rPr>
              <a:t>carretas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de Québec para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el </a:t>
            </a:r>
            <a:r>
              <a:rPr lang="fr-CA" sz="2400" dirty="0" err="1">
                <a:solidFill>
                  <a:schemeClr val="bg1"/>
                </a:solidFill>
              </a:rPr>
              <a:t>año</a:t>
            </a:r>
            <a:r>
              <a:rPr lang="fr-CA" sz="2400" dirty="0">
                <a:solidFill>
                  <a:schemeClr val="bg1"/>
                </a:solidFill>
              </a:rPr>
              <a:t> 2030 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893432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Y CONOCIMIENTO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ELECTRIFICACIÓN DEL TRANSPORTE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703BC-4B1C-1C43-AC37-9E80EAA1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09" y="1783296"/>
            <a:ext cx="11176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609DAD-52B1-C64F-A6D0-25119C0B3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53" y="2079876"/>
            <a:ext cx="141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277FC-5B82-C343-8245-A2A20ACE1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628" y="1791511"/>
            <a:ext cx="736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0F22E01-7F18-134F-BF8B-C2B2D82A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productor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aluminio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primario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2700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Productores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primarios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categoría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Alcoa, Rio Tinto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Alouette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4E602F1-A6B6-BA45-9814-AC3F5EBE8768}"/>
              </a:ext>
            </a:extLst>
          </p:cNvPr>
          <p:cNvGrpSpPr/>
          <p:nvPr/>
        </p:nvGrpSpPr>
        <p:grpSpPr>
          <a:xfrm>
            <a:off x="5585725" y="1934099"/>
            <a:ext cx="942892" cy="900000"/>
            <a:chOff x="8179943" y="2143093"/>
            <a:chExt cx="942892" cy="9000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F94403F-27B8-234E-AA60-4824BBF1E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4E25D4-4B6F-6148-899B-3D6905C958F4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b="1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fr-FR" sz="16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46AC5D7-AC38-404A-ABE4-7A3D913C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171" y="3830385"/>
            <a:ext cx="810000" cy="9000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A3C330-139E-0042-8D85-4EA6830AB250}"/>
              </a:ext>
            </a:extLst>
          </p:cNvPr>
          <p:cNvCxnSpPr>
            <a:cxnSpLocks/>
          </p:cNvCxnSpPr>
          <p:nvPr/>
        </p:nvCxnSpPr>
        <p:spPr>
          <a:xfrm>
            <a:off x="7017064" y="3280217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F5D112C-B628-A548-98A2-7C842401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ALUMINIO</a:t>
            </a:r>
          </a:p>
        </p:txBody>
      </p:sp>
    </p:spTree>
    <p:extLst>
      <p:ext uri="{BB962C8B-B14F-4D97-AF65-F5344CB8AC3E}">
        <p14:creationId xmlns:p14="http://schemas.microsoft.com/office/powerpoint/2010/main" val="99045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4B59BE-5050-3F4B-B2C5-2E07871B5853}"/>
              </a:ext>
            </a:extLst>
          </p:cNvPr>
          <p:cNvGrpSpPr/>
          <p:nvPr/>
        </p:nvGrpSpPr>
        <p:grpSpPr>
          <a:xfrm>
            <a:off x="1342463" y="440550"/>
            <a:ext cx="3224512" cy="1080000"/>
            <a:chOff x="1317448" y="590773"/>
            <a:chExt cx="3224512" cy="108000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4391040B-BB0D-D24E-8FE7-9E68DDA1C638}"/>
                </a:ext>
              </a:extLst>
            </p:cNvPr>
            <p:cNvGrpSpPr/>
            <p:nvPr/>
          </p:nvGrpSpPr>
          <p:grpSpPr>
            <a:xfrm>
              <a:off x="1317448" y="590773"/>
              <a:ext cx="1080000" cy="1080000"/>
              <a:chOff x="498487" y="1838749"/>
              <a:chExt cx="1080000" cy="10800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5A39D70-EE39-5D43-89C4-EAF097A658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487" y="1838749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78B79B5-59CE-A44E-9AB4-99EA019B071C}"/>
                  </a:ext>
                </a:extLst>
              </p:cNvPr>
              <p:cNvSpPr txBox="1"/>
              <p:nvPr/>
            </p:nvSpPr>
            <p:spPr>
              <a:xfrm>
                <a:off x="654080" y="2007148"/>
                <a:ext cx="755075" cy="70788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4000" b="1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fr-FR" sz="4000" baseline="3000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Espace réservé du texte 1">
              <a:extLst>
                <a:ext uri="{FF2B5EF4-FFF2-40B4-BE49-F238E27FC236}">
                  <a16:creationId xmlns:a16="http://schemas.microsoft.com/office/drawing/2014/main" id="{DE3A9EBB-674C-264E-B2BF-1D918DE459F0}"/>
                </a:ext>
              </a:extLst>
            </p:cNvPr>
            <p:cNvSpPr txBox="1">
              <a:spLocks/>
            </p:cNvSpPr>
            <p:nvPr/>
          </p:nvSpPr>
          <p:spPr>
            <a:xfrm>
              <a:off x="2467175" y="908278"/>
              <a:ext cx="2074785" cy="48570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6000" b="0" i="0" kern="1200" baseline="0">
                  <a:solidFill>
                    <a:schemeClr val="bg1"/>
                  </a:solidFill>
                  <a:latin typeface="Arial Regular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14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4D75B5"/>
                </a:buClr>
                <a:buFont typeface="Arial" panose="020B0604020202020204" pitchFamily="34" charset="0"/>
                <a:buNone/>
                <a:defRPr sz="12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7390C1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/>
              <a:r>
                <a:rPr lang="fr-CA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fundiciones</a:t>
              </a:r>
              <a:endParaRPr lang="fr-C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68735B6-7F84-2243-8CB2-79EA6868A71D}"/>
              </a:ext>
            </a:extLst>
          </p:cNvPr>
          <p:cNvGrpSpPr/>
          <p:nvPr/>
        </p:nvGrpSpPr>
        <p:grpSpPr>
          <a:xfrm>
            <a:off x="2554752" y="3656287"/>
            <a:ext cx="981696" cy="900000"/>
            <a:chOff x="435165" y="1685047"/>
            <a:chExt cx="981696" cy="90000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57F81E6-0149-424F-8482-4DE488F0C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241285D-591B-144C-A8F4-E44D31AFB2D6}"/>
                </a:ext>
              </a:extLst>
            </p:cNvPr>
            <p:cNvSpPr txBox="1"/>
            <p:nvPr/>
          </p:nvSpPr>
          <p:spPr>
            <a:xfrm>
              <a:off x="435165" y="18090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7FFDF80-E1D5-3949-AC4A-DBF21E5DBE0E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/>
            </a:p>
          </p:txBody>
        </p:sp>
      </p:grpSp>
      <p:sp>
        <p:nvSpPr>
          <p:cNvPr id="59" name="Espace réservé du texte 1">
            <a:extLst>
              <a:ext uri="{FF2B5EF4-FFF2-40B4-BE49-F238E27FC236}">
                <a16:creationId xmlns:a16="http://schemas.microsoft.com/office/drawing/2014/main" id="{997121D5-3938-C44B-8D9E-BEC29F94A74E}"/>
              </a:ext>
            </a:extLst>
          </p:cNvPr>
          <p:cNvSpPr txBox="1">
            <a:spLocks/>
          </p:cNvSpPr>
          <p:nvPr/>
        </p:nvSpPr>
        <p:spPr>
          <a:xfrm>
            <a:off x="1240278" y="4518881"/>
            <a:ext cx="3617844" cy="8984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norteamericana</a:t>
            </a:r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FE3D8382-FD85-A648-97B8-6A141E035322}"/>
              </a:ext>
            </a:extLst>
          </p:cNvPr>
          <p:cNvSpPr txBox="1">
            <a:spLocks/>
          </p:cNvSpPr>
          <p:nvPr/>
        </p:nvSpPr>
        <p:spPr>
          <a:xfrm>
            <a:off x="0" y="1847404"/>
            <a:ext cx="6076800" cy="2108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3400" b="1" dirty="0">
                <a:latin typeface="Arial" panose="020B0604020202020204" pitchFamily="34" charset="0"/>
                <a:cs typeface="Arial" panose="020B0604020202020204" pitchFamily="34" charset="0"/>
              </a:rPr>
              <a:t>2,9 </a:t>
            </a:r>
            <a:r>
              <a:rPr lang="fr-CA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3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toneladas</a:t>
            </a:r>
            <a:endParaRPr lang="fr-CA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aluminio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primario</a:t>
            </a:r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9CBDB444-1011-AA47-82C5-A0AF22F28306}"/>
              </a:ext>
            </a:extLst>
          </p:cNvPr>
          <p:cNvSpPr/>
          <p:nvPr/>
        </p:nvSpPr>
        <p:spPr>
          <a:xfrm rot="5400000">
            <a:off x="2776513" y="3250481"/>
            <a:ext cx="545375" cy="504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99498F2-C726-754D-81EA-C0395B5E1DAF}"/>
              </a:ext>
            </a:extLst>
          </p:cNvPr>
          <p:cNvCxnSpPr>
            <a:cxnSpLocks/>
          </p:cNvCxnSpPr>
          <p:nvPr/>
        </p:nvCxnSpPr>
        <p:spPr>
          <a:xfrm>
            <a:off x="2149200" y="1749102"/>
            <a:ext cx="18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space réservé du texte 1">
            <a:extLst>
              <a:ext uri="{FF2B5EF4-FFF2-40B4-BE49-F238E27FC236}">
                <a16:creationId xmlns:a16="http://schemas.microsoft.com/office/drawing/2014/main" id="{638EC6A7-F1CF-DB45-A124-8914A6600216}"/>
              </a:ext>
            </a:extLst>
          </p:cNvPr>
          <p:cNvSpPr txBox="1">
            <a:spLocks/>
          </p:cNvSpPr>
          <p:nvPr/>
        </p:nvSpPr>
        <p:spPr>
          <a:xfrm>
            <a:off x="6436043" y="2416629"/>
            <a:ext cx="5413514" cy="28039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fabricantes de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/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transformadores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proveedores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especializados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explotación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fundiciones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aluminio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1FE7178-32E4-5042-85C3-1C8751B2C564}"/>
              </a:ext>
            </a:extLst>
          </p:cNvPr>
          <p:cNvGrpSpPr>
            <a:grpSpLocks noChangeAspect="1"/>
          </p:cNvGrpSpPr>
          <p:nvPr/>
        </p:nvGrpSpPr>
        <p:grpSpPr>
          <a:xfrm>
            <a:off x="8581962" y="1249408"/>
            <a:ext cx="1080000" cy="1080000"/>
            <a:chOff x="586234" y="1794871"/>
            <a:chExt cx="9000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D1F8E6A7-50F2-DF4F-A937-573FF57F9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234" y="1794871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CE5817F-8F7A-6646-A5FD-1643EF59AB5F}"/>
                </a:ext>
              </a:extLst>
            </p:cNvPr>
            <p:cNvSpPr txBox="1"/>
            <p:nvPr/>
          </p:nvSpPr>
          <p:spPr>
            <a:xfrm>
              <a:off x="647152" y="1938276"/>
              <a:ext cx="755075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  <a:endParaRPr lang="fr-FR" sz="4000" baseline="3000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09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3149458"/>
            <a:ext cx="2071389" cy="14028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proveedores</a:t>
            </a:r>
            <a:endParaRPr lang="fr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600" y="3149458"/>
            <a:ext cx="2520000" cy="1297557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 err="1"/>
              <a:t>empresas</a:t>
            </a:r>
            <a:r>
              <a:rPr lang="fr-CA" sz="2400" dirty="0"/>
              <a:t> manufactureras </a:t>
            </a: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269800" y="3149459"/>
            <a:ext cx="2700000" cy="7120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recicladores</a:t>
            </a:r>
            <a:endParaRPr lang="fr-CA" sz="2400" dirty="0"/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262412" y="3149458"/>
            <a:ext cx="2848454" cy="17383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centros</a:t>
            </a:r>
            <a:r>
              <a:rPr lang="fr-CA" sz="2400" dirty="0"/>
              <a:t> </a:t>
            </a:r>
            <a:br>
              <a:rPr lang="fr-CA" sz="2400" dirty="0"/>
            </a:br>
            <a:r>
              <a:rPr lang="fr-CA" sz="2400" dirty="0"/>
              <a:t>de </a:t>
            </a:r>
            <a:r>
              <a:rPr lang="fr-CA" sz="2400" dirty="0" err="1"/>
              <a:t>investigación</a:t>
            </a:r>
            <a:r>
              <a:rPr lang="fr-CA" sz="2400" dirty="0"/>
              <a:t>, </a:t>
            </a:r>
            <a:br>
              <a:rPr lang="fr-CA" sz="2400" dirty="0"/>
            </a:br>
            <a:r>
              <a:rPr lang="fr-CA" sz="2400" dirty="0" err="1"/>
              <a:t>desasrrollo</a:t>
            </a:r>
            <a:r>
              <a:rPr lang="fr-CA" sz="2400" dirty="0"/>
              <a:t> y </a:t>
            </a:r>
            <a:r>
              <a:rPr lang="fr-CA" sz="2400" dirty="0" err="1"/>
              <a:t>capacitación</a:t>
            </a:r>
            <a:endParaRPr lang="fr-CA" sz="2400" dirty="0"/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ALUMINIO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TRANSFORMACIÓN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AAE38-7D91-EB4D-ABE0-FABE677EE009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658ACC"/>
              </a:highlight>
            </a:endParaRPr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ED2AB387-F8A1-3043-A1A1-79D2DF1E15EA}"/>
              </a:ext>
            </a:extLst>
          </p:cNvPr>
          <p:cNvSpPr txBox="1">
            <a:spLocks/>
          </p:cNvSpPr>
          <p:nvPr/>
        </p:nvSpPr>
        <p:spPr>
          <a:xfrm>
            <a:off x="717396" y="4795025"/>
            <a:ext cx="10757209" cy="8177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419" sz="2600" dirty="0"/>
              <a:t>¡E</a:t>
            </a:r>
            <a:r>
              <a:rPr lang="fr-CA" sz="2600" dirty="0"/>
              <a:t>l </a:t>
            </a:r>
            <a:r>
              <a:rPr lang="fr-CA" sz="2600" dirty="0" err="1"/>
              <a:t>aluminio</a:t>
            </a:r>
            <a:r>
              <a:rPr lang="fr-CA" sz="2600" dirty="0"/>
              <a:t> </a:t>
            </a:r>
            <a:r>
              <a:rPr lang="fr-CA" sz="2600" dirty="0" err="1"/>
              <a:t>más</a:t>
            </a:r>
            <a:r>
              <a:rPr lang="fr-CA" sz="2600" dirty="0"/>
              <a:t> </a:t>
            </a:r>
            <a:r>
              <a:rPr lang="fr-CA" sz="2600" dirty="0" err="1"/>
              <a:t>ecológico</a:t>
            </a:r>
            <a:r>
              <a:rPr lang="fr-CA" sz="2600" dirty="0"/>
              <a:t> </a:t>
            </a:r>
            <a:r>
              <a:rPr lang="fr-CA" sz="2600" dirty="0" err="1"/>
              <a:t>del</a:t>
            </a:r>
            <a:r>
              <a:rPr lang="fr-CA" sz="2600" dirty="0"/>
              <a:t> </a:t>
            </a:r>
            <a:r>
              <a:rPr lang="fr-CA" sz="2600" dirty="0" err="1"/>
              <a:t>mundo</a:t>
            </a:r>
            <a:r>
              <a:rPr lang="fr-CA" sz="2600" dirty="0"/>
              <a:t>,</a:t>
            </a:r>
            <a:br>
              <a:rPr lang="fr-CA" sz="2600" dirty="0"/>
            </a:br>
            <a:r>
              <a:rPr lang="fr-CA" sz="2600" dirty="0" err="1"/>
              <a:t>producido</a:t>
            </a:r>
            <a:r>
              <a:rPr lang="fr-CA" sz="2600" dirty="0"/>
              <a:t> al 100% con </a:t>
            </a:r>
            <a:r>
              <a:rPr lang="fr-CA" sz="2600" dirty="0" err="1"/>
              <a:t>energía</a:t>
            </a:r>
            <a:r>
              <a:rPr lang="fr-CA" sz="2600" dirty="0"/>
              <a:t> </a:t>
            </a:r>
            <a:r>
              <a:rPr lang="fr-CA" sz="2600" dirty="0" err="1"/>
              <a:t>hidroeléctrica</a:t>
            </a:r>
            <a:r>
              <a:rPr lang="fr-CA" sz="2600" dirty="0"/>
              <a:t>!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4D70AE-0BBA-B446-B118-D5C93415C694}"/>
              </a:ext>
            </a:extLst>
          </p:cNvPr>
          <p:cNvGrpSpPr/>
          <p:nvPr/>
        </p:nvGrpSpPr>
        <p:grpSpPr>
          <a:xfrm>
            <a:off x="988186" y="2019515"/>
            <a:ext cx="1080000" cy="1080000"/>
            <a:chOff x="1369734" y="4209026"/>
            <a:chExt cx="1080000" cy="108000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C08B2ED-2278-674A-B397-58550EE00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450FBFE-F110-984F-BF1B-5E757DD10CE4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>
                  <a:latin typeface="Arial" panose="020B0604020202020204" pitchFamily="34" charset="0"/>
                  <a:cs typeface="Arial" panose="020B0604020202020204" pitchFamily="34" charset="0"/>
                </a:rPr>
                <a:t>923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05284D9-944A-444B-BCED-BECAA8847526}"/>
              </a:ext>
            </a:extLst>
          </p:cNvPr>
          <p:cNvGrpSpPr/>
          <p:nvPr/>
        </p:nvGrpSpPr>
        <p:grpSpPr>
          <a:xfrm>
            <a:off x="4032200" y="2019515"/>
            <a:ext cx="1080000" cy="1080000"/>
            <a:chOff x="1369734" y="4209026"/>
            <a:chExt cx="1080000" cy="108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75ABE1A-C064-B245-ADF6-5614C0A6C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891B39A-E2E2-4C49-9387-8C06F7EC3273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>
                  <a:latin typeface="Arial" panose="020B0604020202020204" pitchFamily="34" charset="0"/>
                  <a:cs typeface="Arial" panose="020B0604020202020204" pitchFamily="34" charset="0"/>
                </a:rPr>
                <a:t>684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061B2DC-D885-F64C-80AF-36CDD6430A25}"/>
              </a:ext>
            </a:extLst>
          </p:cNvPr>
          <p:cNvGrpSpPr/>
          <p:nvPr/>
        </p:nvGrpSpPr>
        <p:grpSpPr>
          <a:xfrm>
            <a:off x="7126945" y="2019515"/>
            <a:ext cx="1080000" cy="1080000"/>
            <a:chOff x="1369734" y="4209026"/>
            <a:chExt cx="1080000" cy="108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7298ED6-CB9B-E847-BFC0-FB1FB011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2EDBAE6-36C7-D343-AE5C-D58968A3ECDE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922B60F-084A-0845-B2DD-B0B68DA85D3B}"/>
              </a:ext>
            </a:extLst>
          </p:cNvPr>
          <p:cNvGrpSpPr/>
          <p:nvPr/>
        </p:nvGrpSpPr>
        <p:grpSpPr>
          <a:xfrm>
            <a:off x="10192488" y="2019515"/>
            <a:ext cx="1080000" cy="1080000"/>
            <a:chOff x="1369734" y="4209026"/>
            <a:chExt cx="1080000" cy="108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32A93CFC-E0E8-264A-944C-5EC5AA66D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64D595C-5EE5-5C48-9BA1-6BFDF7FDC638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76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EC2237-9487-6F4E-8C3F-652396825104}"/>
              </a:ext>
            </a:extLst>
          </p:cNvPr>
          <p:cNvSpPr/>
          <p:nvPr/>
        </p:nvSpPr>
        <p:spPr>
          <a:xfrm>
            <a:off x="5121616" y="3437709"/>
            <a:ext cx="3535200" cy="2235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0BB0DD-200B-5B45-8347-353D9D98AE90}"/>
              </a:ext>
            </a:extLst>
          </p:cNvPr>
          <p:cNvSpPr/>
          <p:nvPr/>
        </p:nvSpPr>
        <p:spPr>
          <a:xfrm>
            <a:off x="8656800" y="3437709"/>
            <a:ext cx="3535200" cy="2235600"/>
          </a:xfrm>
          <a:prstGeom prst="rect">
            <a:avLst/>
          </a:prstGeom>
          <a:solidFill>
            <a:srgbClr val="65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CCD7EC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15AE3-A275-2F48-A447-D562A7130793}"/>
              </a:ext>
            </a:extLst>
          </p:cNvPr>
          <p:cNvSpPr/>
          <p:nvPr/>
        </p:nvSpPr>
        <p:spPr>
          <a:xfrm>
            <a:off x="8656800" y="1202566"/>
            <a:ext cx="3535200" cy="223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CIENCIAS DE LA VIDA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3183BC61-9E63-B640-8591-857746A2A56C}"/>
              </a:ext>
            </a:extLst>
          </p:cNvPr>
          <p:cNvSpPr txBox="1">
            <a:spLocks/>
          </p:cNvSpPr>
          <p:nvPr/>
        </p:nvSpPr>
        <p:spPr>
          <a:xfrm>
            <a:off x="5310244" y="1410609"/>
            <a:ext cx="3157945" cy="1804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</a:p>
          <a:p>
            <a:pPr lvl="0"/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660 </a:t>
            </a:r>
            <a:r>
              <a:rPr lang="fr-C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endParaRPr lang="fr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emplean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lvl="0"/>
            <a:r>
              <a:rPr lang="fr-CA" sz="2600" b="1" dirty="0">
                <a:latin typeface="Arial" panose="020B0604020202020204" pitchFamily="34" charset="0"/>
                <a:cs typeface="Arial" panose="020B0604020202020204" pitchFamily="34" charset="0"/>
              </a:rPr>
              <a:t>32.000 </a:t>
            </a:r>
            <a:r>
              <a:rPr lang="fr-CA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endParaRPr lang="fr-CA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A4C1E604-91D7-D94C-8B27-2F232B58E8E0}"/>
              </a:ext>
            </a:extLst>
          </p:cNvPr>
          <p:cNvSpPr txBox="1">
            <a:spLocks/>
          </p:cNvSpPr>
          <p:nvPr/>
        </p:nvSpPr>
        <p:spPr>
          <a:xfrm>
            <a:off x="8960684" y="1410609"/>
            <a:ext cx="2927432" cy="19681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Varias grandes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multinacionales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los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biofarmacéutico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insumos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4D82481C-7E12-1F49-A899-1F313E6D4938}"/>
              </a:ext>
            </a:extLst>
          </p:cNvPr>
          <p:cNvSpPr txBox="1">
            <a:spLocks/>
          </p:cNvSpPr>
          <p:nvPr/>
        </p:nvSpPr>
        <p:spPr>
          <a:xfrm>
            <a:off x="5152572" y="3596547"/>
            <a:ext cx="3468914" cy="1890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públicos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universitarios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10.000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científicos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público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ciencias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space réservé du texte 1">
            <a:extLst>
              <a:ext uri="{FF2B5EF4-FFF2-40B4-BE49-F238E27FC236}">
                <a16:creationId xmlns:a16="http://schemas.microsoft.com/office/drawing/2014/main" id="{7DDB089A-5B33-9445-AA8C-1B3CF9916762}"/>
              </a:ext>
            </a:extLst>
          </p:cNvPr>
          <p:cNvSpPr txBox="1">
            <a:spLocks/>
          </p:cNvSpPr>
          <p:nvPr/>
        </p:nvSpPr>
        <p:spPr>
          <a:xfrm>
            <a:off x="8672286" y="3596547"/>
            <a:ext cx="3519714" cy="19489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hospitales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universitarios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(CHUM, IR-CUSM y CHU Sainte-Justine)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unidos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Montréal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temprana</a:t>
            </a:r>
            <a:endParaRPr lang="fr-C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7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7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2E3B35D-599D-104C-A72E-9A3758E9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CIENCIAS DE LA VIDA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D0DB2A5-9646-B04C-B155-DC965DD44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268" y="1449388"/>
            <a:ext cx="6512943" cy="4211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100" b="1" dirty="0">
                <a:latin typeface="Arial" panose="020B0604020202020204" pitchFamily="34" charset="0"/>
                <a:cs typeface="Arial" panose="020B0604020202020204" pitchFamily="34" charset="0"/>
              </a:rPr>
              <a:t>EXPERIENCIA Y CONOCIMIENTO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Biotecnologías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contractual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biofarmacéuticos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médicas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digital)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666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B257E721-C7E1-0849-BE63-09E0758BE240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Merveil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F7F26-D85D-6344-8BDD-BAC33475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4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8314" y="185738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329B3F-3454-E348-85B9-7B26526C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D8A74-704B-9B44-9674-98186F239D7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Tourisme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–C.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Migeon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6732F8-8B97-CD44-8E49-B478C363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274" y="188913"/>
            <a:ext cx="7070725" cy="1008062"/>
          </a:xfrm>
        </p:spPr>
        <p:txBody>
          <a:bodyPr>
            <a:normAutofit/>
          </a:bodyPr>
          <a:lstStyle/>
          <a:p>
            <a:r>
              <a:rPr lang="fr-FR" dirty="0"/>
              <a:t>DIVERSIDAD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DE8B0-7455-5442-B8CA-43BBF89B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2" y="1449388"/>
            <a:ext cx="6499092" cy="4211637"/>
          </a:xfrm>
        </p:spPr>
        <p:txBody>
          <a:bodyPr>
            <a:noAutofit/>
          </a:bodyPr>
          <a:lstStyle/>
          <a:p>
            <a:pPr lvl="0"/>
            <a:r>
              <a:rPr lang="fr-CA" sz="2500" b="1" dirty="0"/>
              <a:t>Once </a:t>
            </a:r>
            <a:r>
              <a:rPr lang="fr-CA" sz="2500" b="1" dirty="0" err="1"/>
              <a:t>naciones</a:t>
            </a:r>
            <a:r>
              <a:rPr lang="fr-CA" sz="2500" b="1" dirty="0"/>
              <a:t> </a:t>
            </a:r>
            <a:r>
              <a:rPr lang="fr-CA" sz="2500" b="1" dirty="0" err="1"/>
              <a:t>ind</a:t>
            </a:r>
            <a:r>
              <a:rPr lang="es-419" sz="2500" b="1" dirty="0"/>
              <a:t>ígenas</a:t>
            </a:r>
            <a:r>
              <a:rPr lang="fr-CA" sz="2500" b="1" dirty="0"/>
              <a:t> </a:t>
            </a:r>
            <a:r>
              <a:rPr lang="fr-CA" sz="2500" b="1" dirty="0" err="1"/>
              <a:t>reconocidas</a:t>
            </a:r>
            <a:r>
              <a:rPr lang="fr-CA" sz="2500" b="1" dirty="0"/>
              <a:t>: </a:t>
            </a:r>
            <a:br>
              <a:rPr lang="fr-CA" sz="2700" dirty="0"/>
            </a:br>
            <a:r>
              <a:rPr lang="fr-CA" sz="2300" dirty="0" err="1"/>
              <a:t>abenakis</a:t>
            </a:r>
            <a:r>
              <a:rPr lang="fr-CA" sz="2300" dirty="0"/>
              <a:t>, </a:t>
            </a:r>
            <a:r>
              <a:rPr lang="fr-CA" sz="2300" dirty="0" err="1"/>
              <a:t>algonquinos</a:t>
            </a:r>
            <a:r>
              <a:rPr lang="fr-CA" sz="2300" dirty="0"/>
              <a:t>, atikamekws, </a:t>
            </a:r>
            <a:r>
              <a:rPr lang="fr-CA" sz="2300" dirty="0" err="1"/>
              <a:t>crees</a:t>
            </a:r>
            <a:r>
              <a:rPr lang="fr-CA" sz="2300" dirty="0"/>
              <a:t>, </a:t>
            </a:r>
            <a:br>
              <a:rPr lang="fr-CA" sz="2300" dirty="0"/>
            </a:br>
            <a:r>
              <a:rPr lang="fr-CA" sz="2300" dirty="0" err="1"/>
              <a:t>hurones</a:t>
            </a:r>
            <a:r>
              <a:rPr lang="fr-CA" sz="2300" dirty="0"/>
              <a:t>-wendats, innus, </a:t>
            </a:r>
            <a:r>
              <a:rPr lang="fr-CA" sz="2300" dirty="0" err="1"/>
              <a:t>wolastoqiyiks</a:t>
            </a:r>
            <a:r>
              <a:rPr lang="fr-CA" sz="2300" dirty="0"/>
              <a:t>, </a:t>
            </a:r>
            <a:br>
              <a:rPr lang="fr-CA" sz="2300" dirty="0"/>
            </a:br>
            <a:r>
              <a:rPr lang="fr-CA" sz="2300" dirty="0"/>
              <a:t>micmacs, mohawks, naskapis e inuits.</a:t>
            </a:r>
          </a:p>
          <a:p>
            <a:pPr marL="0" lvl="0" indent="0">
              <a:buNone/>
            </a:pPr>
            <a:endParaRPr lang="fr-CA" sz="2700" dirty="0"/>
          </a:p>
          <a:p>
            <a:pPr lvl="0"/>
            <a:r>
              <a:rPr lang="fr-CA" sz="2500" b="1" dirty="0" err="1"/>
              <a:t>Población</a:t>
            </a:r>
            <a:r>
              <a:rPr lang="fr-CA" sz="2500" b="1" dirty="0"/>
              <a:t> </a:t>
            </a:r>
            <a:r>
              <a:rPr lang="fr-CA" sz="2500" b="1" dirty="0" err="1"/>
              <a:t>diversificada</a:t>
            </a:r>
            <a:r>
              <a:rPr lang="fr-CA" sz="2500" b="1" dirty="0"/>
              <a:t>: </a:t>
            </a:r>
            <a:br>
              <a:rPr lang="fr-CA" sz="2700" dirty="0"/>
            </a:br>
            <a:r>
              <a:rPr lang="fr-CA" sz="2300" dirty="0"/>
              <a:t>En 2019, Québec </a:t>
            </a:r>
            <a:r>
              <a:rPr lang="fr-CA" sz="2300" dirty="0" err="1"/>
              <a:t>recib</a:t>
            </a:r>
            <a:r>
              <a:rPr lang="es-419" sz="2300" dirty="0"/>
              <a:t>í</a:t>
            </a:r>
            <a:r>
              <a:rPr lang="fr-CA" sz="2300" dirty="0"/>
              <a:t>o a </a:t>
            </a:r>
            <a:r>
              <a:rPr lang="es-419" sz="2300" dirty="0"/>
              <a:t>más</a:t>
            </a:r>
            <a:r>
              <a:rPr lang="fr-CA" sz="2400" dirty="0"/>
              <a:t> </a:t>
            </a:r>
            <a:br>
              <a:rPr lang="fr-CA" sz="2300" dirty="0"/>
            </a:br>
            <a:r>
              <a:rPr lang="fr-CA" sz="2300" dirty="0"/>
              <a:t>de </a:t>
            </a:r>
            <a:r>
              <a:rPr lang="fr-CA" sz="2300" b="1" dirty="0"/>
              <a:t>40.000 </a:t>
            </a:r>
            <a:r>
              <a:rPr lang="fr-CA" sz="2300" b="1" dirty="0" err="1"/>
              <a:t>personas</a:t>
            </a:r>
            <a:r>
              <a:rPr lang="fr-CA" sz="2300" b="1" dirty="0"/>
              <a:t> </a:t>
            </a:r>
            <a:r>
              <a:rPr lang="fr-CA" sz="2300" dirty="0" err="1"/>
              <a:t>procedentes</a:t>
            </a:r>
            <a:r>
              <a:rPr lang="fr-CA" sz="2300" dirty="0"/>
              <a:t> </a:t>
            </a:r>
            <a:br>
              <a:rPr lang="fr-CA" sz="2300" dirty="0"/>
            </a:br>
            <a:r>
              <a:rPr lang="fr-CA" sz="2300" dirty="0"/>
              <a:t>de </a:t>
            </a:r>
            <a:r>
              <a:rPr lang="fr-CA" sz="2300" b="1" dirty="0"/>
              <a:t>150 </a:t>
            </a:r>
            <a:r>
              <a:rPr lang="es-419" sz="2300" b="1" dirty="0"/>
              <a:t>países</a:t>
            </a:r>
            <a:r>
              <a:rPr lang="fr-CA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464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0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00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958CE6-72A2-5840-B550-FE139C24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700" dirty="0"/>
              <a:t>MULTIMEDIA Y VIDEOJUEGOS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089489-48C1-D345-85DF-CE84300A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78668" cy="42116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EXPERIENCIA AVANZADA</a:t>
            </a:r>
            <a:b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Y CREATIVA</a:t>
            </a:r>
          </a:p>
          <a:p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Videojuegos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realidad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visuales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principalmente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postproducción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) y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animación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/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4000" b="1" dirty="0">
                <a:latin typeface="Arial" panose="020B0604020202020204" pitchFamily="34" charset="0"/>
                <a:cs typeface="Arial" panose="020B0604020202020204" pitchFamily="34" charset="0"/>
              </a:rPr>
              <a:t>11.000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en Québec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trabajan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videojuegos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lo qua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mitad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empleos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Canadá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(2017).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891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C4569D6-8192-F54A-8B15-0B8A60BB4069}"/>
              </a:ext>
            </a:extLst>
          </p:cNvPr>
          <p:cNvGrpSpPr/>
          <p:nvPr/>
        </p:nvGrpSpPr>
        <p:grpSpPr>
          <a:xfrm>
            <a:off x="8075800" y="1921877"/>
            <a:ext cx="925001" cy="900000"/>
            <a:chOff x="8013139" y="1921877"/>
            <a:chExt cx="925001" cy="90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F32EFEA-5A2D-CD4E-AE79-6B955EDC7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203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4F45C0C-C04D-F84B-857B-38D1985C6C84}"/>
                </a:ext>
              </a:extLst>
            </p:cNvPr>
            <p:cNvGrpSpPr/>
            <p:nvPr/>
          </p:nvGrpSpPr>
          <p:grpSpPr>
            <a:xfrm>
              <a:off x="8013139" y="2077512"/>
              <a:ext cx="925001" cy="584775"/>
              <a:chOff x="8040968" y="2097491"/>
              <a:chExt cx="925001" cy="584775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8040968" y="2097491"/>
                <a:ext cx="747375" cy="584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5A95FAC5-A2CD-1A40-9252-1C7B05EBB081}"/>
                  </a:ext>
                </a:extLst>
              </p:cNvPr>
              <p:cNvSpPr txBox="1"/>
              <p:nvPr/>
            </p:nvSpPr>
            <p:spPr>
              <a:xfrm>
                <a:off x="8556727" y="2209442"/>
                <a:ext cx="4092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fr-FR"/>
              </a:p>
            </p:txBody>
          </p:sp>
        </p:grp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MULTIMEDIA Y VIDEOJUEGOS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ciudad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canadiense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visuales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animación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2921970"/>
            <a:ext cx="2071389" cy="2939383"/>
          </a:xfrm>
        </p:spPr>
        <p:txBody>
          <a:bodyPr anchor="t">
            <a:normAutofit/>
          </a:bodyPr>
          <a:lstStyle/>
          <a:p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videojuegos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824000" y="2921970"/>
            <a:ext cx="2563199" cy="2695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difusión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cinematográfica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especializados</a:t>
            </a:r>
            <a:b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visuales</a:t>
            </a: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7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fr-CA" sz="1700" dirty="0" err="1">
                <a:latin typeface="Arial" panose="020B0604020202020204" pitchFamily="34" charset="0"/>
                <a:cs typeface="Arial" panose="020B0604020202020204" pitchFamily="34" charset="0"/>
              </a:rPr>
              <a:t>animación</a:t>
            </a:r>
            <a:endParaRPr lang="fr-FR" sz="1700" dirty="0"/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08800" y="2921970"/>
            <a:ext cx="2282400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animación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Canadá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producciones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se han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realizado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en Montréal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en los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3A738-5709-E742-81E3-6344A15BAC11}"/>
              </a:ext>
            </a:extLst>
          </p:cNvPr>
          <p:cNvGrpSpPr/>
          <p:nvPr/>
        </p:nvGrpSpPr>
        <p:grpSpPr>
          <a:xfrm>
            <a:off x="5603020" y="1921877"/>
            <a:ext cx="985961" cy="900000"/>
            <a:chOff x="5561619" y="1921877"/>
            <a:chExt cx="985961" cy="90000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5FFF954-B0CF-9146-990A-1F6CA782D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59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80C1661-3905-AA4A-8E58-6CBDC9BE0179}"/>
                </a:ext>
              </a:extLst>
            </p:cNvPr>
            <p:cNvSpPr txBox="1"/>
            <p:nvPr/>
          </p:nvSpPr>
          <p:spPr>
            <a:xfrm>
              <a:off x="5561619" y="2048712"/>
              <a:ext cx="985961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5DCEB4F-2618-AE42-BF29-F6BA1D7CBB04}"/>
              </a:ext>
            </a:extLst>
          </p:cNvPr>
          <p:cNvGrpSpPr/>
          <p:nvPr/>
        </p:nvGrpSpPr>
        <p:grpSpPr>
          <a:xfrm>
            <a:off x="10498863" y="1921877"/>
            <a:ext cx="949075" cy="900000"/>
            <a:chOff x="10439020" y="1921877"/>
            <a:chExt cx="949075" cy="90000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1BE878F7-18CD-3C44-9FBD-C9ABBB46D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355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7DB6BBE-335C-9F4B-A52B-BF91667539B1}"/>
                </a:ext>
              </a:extLst>
            </p:cNvPr>
            <p:cNvSpPr txBox="1"/>
            <p:nvPr/>
          </p:nvSpPr>
          <p:spPr>
            <a:xfrm>
              <a:off x="10439020" y="2048712"/>
              <a:ext cx="949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68600" y="1921877"/>
            <a:ext cx="900000" cy="900000"/>
            <a:chOff x="678600" y="1921877"/>
            <a:chExt cx="9000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751063" y="2048712"/>
              <a:ext cx="755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0C6DC8D-5AC0-BD4B-8834-33F49D89D88E}"/>
              </a:ext>
            </a:extLst>
          </p:cNvPr>
          <p:cNvGrpSpPr/>
          <p:nvPr/>
        </p:nvGrpSpPr>
        <p:grpSpPr>
          <a:xfrm>
            <a:off x="3207300" y="1921877"/>
            <a:ext cx="900000" cy="900000"/>
            <a:chOff x="3147907" y="1921877"/>
            <a:chExt cx="9000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70B9A077-151C-8C43-99F6-6E0114A56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790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98B221B-D0CD-7341-8171-3DCFD75EE30D}"/>
                </a:ext>
              </a:extLst>
            </p:cNvPr>
            <p:cNvSpPr txBox="1"/>
            <p:nvPr/>
          </p:nvSpPr>
          <p:spPr>
            <a:xfrm>
              <a:off x="3151577" y="2048712"/>
              <a:ext cx="89266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F89C86B-91C2-DA48-9DDA-7F7F1473F42C}"/>
              </a:ext>
            </a:extLst>
          </p:cNvPr>
          <p:cNvCxnSpPr>
            <a:cxnSpLocks/>
          </p:cNvCxnSpPr>
          <p:nvPr/>
        </p:nvCxnSpPr>
        <p:spPr>
          <a:xfrm>
            <a:off x="5795415" y="4161796"/>
            <a:ext cx="60116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9FE147-F7D5-A24D-9A81-41080E92A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6048"/>
            <a:ext cx="6412548" cy="1016072"/>
          </a:xfrm>
        </p:spPr>
        <p:txBody>
          <a:bodyPr>
            <a:normAutofit/>
          </a:bodyPr>
          <a:lstStyle/>
          <a:p>
            <a:r>
              <a:rPr lang="es-419" dirty="0"/>
              <a:t>¡</a:t>
            </a:r>
            <a:r>
              <a:rPr lang="fr-FR" dirty="0"/>
              <a:t>Gracias!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DCA13364-60C6-3F30-6EAF-EF14AE544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90B1C1A-E6CC-EEFB-40FD-9B1C5532F8AF}"/>
              </a:ext>
            </a:extLst>
          </p:cNvPr>
          <p:cNvSpPr txBox="1">
            <a:spLocks/>
          </p:cNvSpPr>
          <p:nvPr/>
        </p:nvSpPr>
        <p:spPr>
          <a:xfrm>
            <a:off x="665036" y="3207803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0" u="none" strike="noStrike" kern="1200" baseline="0" dirty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Québec.ca/international</a:t>
            </a:r>
            <a:endParaRPr lang="en-US" sz="2000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1EB9400B-E00F-16DF-C69A-A7B8E1F6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227" y="3589198"/>
            <a:ext cx="403900" cy="403900"/>
          </a:xfrm>
          <a:prstGeom prst="rect">
            <a:avLst/>
          </a:prstGeom>
        </p:spPr>
      </p:pic>
      <p:pic>
        <p:nvPicPr>
          <p:cNvPr id="5" name="Graphique 5">
            <a:extLst>
              <a:ext uri="{FF2B5EF4-FFF2-40B4-BE49-F238E27FC236}">
                <a16:creationId xmlns:a16="http://schemas.microsoft.com/office/drawing/2014/main" id="{666E0A93-0564-180C-80CE-F4B15CF59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726" y="3589548"/>
            <a:ext cx="403200" cy="403200"/>
          </a:xfrm>
          <a:prstGeom prst="rect">
            <a:avLst/>
          </a:prstGeom>
        </p:spPr>
      </p:pic>
      <p:pic>
        <p:nvPicPr>
          <p:cNvPr id="6" name="Graphique 6">
            <a:extLst>
              <a:ext uri="{FF2B5EF4-FFF2-40B4-BE49-F238E27FC236}">
                <a16:creationId xmlns:a16="http://schemas.microsoft.com/office/drawing/2014/main" id="{C03C83BF-602C-0CF0-C5FA-F3BD2C952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525" y="3589548"/>
            <a:ext cx="403200" cy="403200"/>
          </a:xfrm>
          <a:prstGeom prst="rect">
            <a:avLst/>
          </a:prstGeom>
        </p:spPr>
      </p:pic>
      <p:pic>
        <p:nvPicPr>
          <p:cNvPr id="7" name="Graphique 7">
            <a:extLst>
              <a:ext uri="{FF2B5EF4-FFF2-40B4-BE49-F238E27FC236}">
                <a16:creationId xmlns:a16="http://schemas.microsoft.com/office/drawing/2014/main" id="{32EFD372-84E3-0225-5542-084FE6167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324" y="3589548"/>
            <a:ext cx="403200" cy="403200"/>
          </a:xfrm>
          <a:prstGeom prst="rect">
            <a:avLst/>
          </a:prstGeom>
        </p:spPr>
      </p:pic>
      <p:pic>
        <p:nvPicPr>
          <p:cNvPr id="8" name="Graphique 8">
            <a:extLst>
              <a:ext uri="{FF2B5EF4-FFF2-40B4-BE49-F238E27FC236}">
                <a16:creationId xmlns:a16="http://schemas.microsoft.com/office/drawing/2014/main" id="{6B74FC2E-158C-BD9F-A39B-63A77C170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16123" y="3589548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A6F135-E2C1-2A4B-8121-9189E248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AF31FD0-250E-354C-B3F6-AAA8D9C99EF4}"/>
              </a:ext>
            </a:extLst>
          </p:cNvPr>
          <p:cNvSpPr txBox="1">
            <a:spLocks/>
          </p:cNvSpPr>
          <p:nvPr/>
        </p:nvSpPr>
        <p:spPr>
          <a:xfrm>
            <a:off x="6840252" y="1449388"/>
            <a:ext cx="5401164" cy="421163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3A57DA-1651-3448-BFD6-7C25468E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71" y="1662213"/>
            <a:ext cx="1080000" cy="7436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6F56A8-6AD8-C146-A1CB-A328AB0B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71" y="3085249"/>
            <a:ext cx="1080000" cy="6724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C42568-FE4E-6445-9627-5AD466166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71" y="4363176"/>
            <a:ext cx="1080000" cy="10971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361C2F-6965-A444-B661-278AE11DB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D5AD41-0DA1-CB43-987F-83D6058A8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DF5DA27-AFF8-1A4A-B94F-27EAC1287E24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Terrasse </a:t>
            </a:r>
            <a:r>
              <a:rPr lang="fr-CA" sz="9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Dufferin</a:t>
            </a:r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375410-CB0B-334C-BBB8-19C8E271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300" dirty="0"/>
              <a:t>IGUALDAD DE OPORTUNIDADES </a:t>
            </a:r>
            <a:br>
              <a:rPr lang="fr-FR" sz="3300" dirty="0"/>
            </a:br>
            <a:r>
              <a:rPr lang="fr-FR" sz="3300" dirty="0"/>
              <a:t>PARA TODOS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DB6F0-8AD5-0E4E-84FA-DCA22A01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251" y="1449388"/>
            <a:ext cx="487232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 err="1"/>
              <a:t>Régimen</a:t>
            </a:r>
            <a:r>
              <a:rPr lang="fr-CA" sz="2400" dirty="0"/>
              <a:t> </a:t>
            </a:r>
            <a:r>
              <a:rPr lang="fr-CA" sz="2400" dirty="0" err="1"/>
              <a:t>universal</a:t>
            </a:r>
            <a:r>
              <a:rPr lang="fr-CA" sz="2400" dirty="0"/>
              <a:t> de </a:t>
            </a:r>
            <a:r>
              <a:rPr lang="fr-CA" sz="2400" dirty="0" err="1"/>
              <a:t>seguro</a:t>
            </a:r>
            <a:r>
              <a:rPr lang="fr-CA" sz="2400" dirty="0"/>
              <a:t> </a:t>
            </a:r>
            <a:r>
              <a:rPr lang="es-419" sz="2400" dirty="0"/>
              <a:t>de salud que garantiza la gratuidad de la atención médica</a:t>
            </a:r>
            <a:r>
              <a:rPr lang="fr-CA" sz="2400" dirty="0"/>
              <a:t> </a:t>
            </a:r>
          </a:p>
          <a:p>
            <a:pPr marL="0" indent="0">
              <a:buNone/>
            </a:pPr>
            <a:endParaRPr lang="fr-CA" sz="2400" dirty="0"/>
          </a:p>
          <a:p>
            <a:pPr marL="0" lvl="0" indent="0">
              <a:buNone/>
            </a:pPr>
            <a:r>
              <a:rPr lang="es-419" sz="2400" dirty="0"/>
              <a:t>Educación accesible para todos hasta la universidad</a:t>
            </a:r>
            <a:endParaRPr lang="fr-CA" sz="2400" dirty="0"/>
          </a:p>
          <a:p>
            <a:pPr marL="0" indent="0">
              <a:buNone/>
            </a:pPr>
            <a:r>
              <a:rPr lang="es-419" sz="2400" dirty="0"/>
              <a:t> </a:t>
            </a:r>
            <a:endParaRPr lang="fr-CA" sz="2400" dirty="0"/>
          </a:p>
          <a:p>
            <a:pPr marL="0" lvl="0" indent="0">
              <a:buNone/>
            </a:pPr>
            <a:r>
              <a:rPr lang="es-419" sz="2400" dirty="0"/>
              <a:t>Política familiar vanguardista: </a:t>
            </a:r>
            <a:endParaRPr lang="fr-CA" sz="2400" dirty="0"/>
          </a:p>
          <a:p>
            <a:r>
              <a:rPr lang="fr-CA" sz="2000" dirty="0" err="1"/>
              <a:t>Régimen</a:t>
            </a:r>
            <a:r>
              <a:rPr lang="fr-CA" sz="2000" dirty="0"/>
              <a:t> p</a:t>
            </a:r>
            <a:r>
              <a:rPr lang="es-419" sz="2000" dirty="0"/>
              <a:t>ú</a:t>
            </a:r>
            <a:r>
              <a:rPr lang="fr-CA" sz="2000" dirty="0" err="1"/>
              <a:t>blico</a:t>
            </a:r>
            <a:r>
              <a:rPr lang="fr-CA" sz="2000" dirty="0"/>
              <a:t> de licencia parental</a:t>
            </a:r>
          </a:p>
          <a:p>
            <a:r>
              <a:rPr lang="fr-CA" sz="2000" dirty="0"/>
              <a:t>Red des </a:t>
            </a:r>
            <a:r>
              <a:rPr lang="es-419" sz="2000" dirty="0"/>
              <a:t>guarderías subvencionadas </a:t>
            </a:r>
            <a:br>
              <a:rPr lang="fr-CA" sz="2000" dirty="0"/>
            </a:br>
            <a:r>
              <a:rPr lang="fr-CA" sz="2000" dirty="0"/>
              <a:t>(</a:t>
            </a:r>
            <a:r>
              <a:rPr lang="fr-CA" sz="2000" dirty="0" err="1"/>
              <a:t>centros</a:t>
            </a:r>
            <a:r>
              <a:rPr lang="fr-CA" sz="2000" dirty="0"/>
              <a:t> de primera </a:t>
            </a:r>
            <a:r>
              <a:rPr lang="fr-CA" sz="2000" dirty="0" err="1"/>
              <a:t>infancia</a:t>
            </a:r>
            <a:r>
              <a:rPr lang="fr-CA" sz="2000" dirty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0641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8FB257-558D-2C43-B144-46839F06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0400" cy="68627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882235-F4C7-6442-B416-EE31D48DC3A8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national des Grands-Jardins, Charlevoix</a:t>
            </a:r>
            <a:b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7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BA6CC35A-F556-574E-8084-8D1D2339C79E}"/>
              </a:ext>
            </a:extLst>
          </p:cNvPr>
          <p:cNvSpPr txBox="1">
            <a:spLocks/>
          </p:cNvSpPr>
          <p:nvPr/>
        </p:nvSpPr>
        <p:spPr>
          <a:xfrm>
            <a:off x="5128314" y="188914"/>
            <a:ext cx="7063686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4C33AB8C-2746-9D47-B568-DC6C2B72AC2A}"/>
              </a:ext>
            </a:extLst>
          </p:cNvPr>
          <p:cNvSpPr txBox="1">
            <a:spLocks/>
          </p:cNvSpPr>
          <p:nvPr/>
        </p:nvSpPr>
        <p:spPr>
          <a:xfrm>
            <a:off x="5404326" y="4299905"/>
            <a:ext cx="6480000" cy="1245471"/>
          </a:xfrm>
          <a:prstGeom prst="rect">
            <a:avLst/>
          </a:prstGeom>
        </p:spPr>
        <p:txBody>
          <a:bodyPr lIns="9000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bien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diferenciadas</a:t>
            </a: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¡De -30°C en enero </a:t>
            </a:r>
            <a:b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+30°C en julio! 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B004D9D0-5E98-4F42-B0D9-D9C8562B862E}"/>
              </a:ext>
            </a:extLst>
          </p:cNvPr>
          <p:cNvSpPr txBox="1">
            <a:spLocks/>
          </p:cNvSpPr>
          <p:nvPr/>
        </p:nvSpPr>
        <p:spPr>
          <a:xfrm>
            <a:off x="6166585" y="652870"/>
            <a:ext cx="6480000" cy="12353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Situado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noreste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de 1,67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km</a:t>
            </a:r>
            <a:r>
              <a:rPr lang="fr-CA" sz="23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</a:t>
            </a:r>
            <a:r>
              <a:rPr lang="es-419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grande de las 10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provincias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canadienses</a:t>
            </a:r>
            <a:endParaRPr lang="fr-CA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7155311-EEA9-A344-BAC6-28D888704CB6}"/>
              </a:ext>
            </a:extLst>
          </p:cNvPr>
          <p:cNvGrpSpPr/>
          <p:nvPr/>
        </p:nvGrpSpPr>
        <p:grpSpPr>
          <a:xfrm>
            <a:off x="5320863" y="2685070"/>
            <a:ext cx="2238082" cy="1231106"/>
            <a:chOff x="5320863" y="3126598"/>
            <a:chExt cx="2238082" cy="1231106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925344A-638A-3B4F-AC4C-739E861DF9F5}"/>
                </a:ext>
              </a:extLst>
            </p:cNvPr>
            <p:cNvSpPr txBox="1"/>
            <p:nvPr/>
          </p:nvSpPr>
          <p:spPr>
            <a:xfrm>
              <a:off x="5320863" y="3126598"/>
              <a:ext cx="1746495" cy="12311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2,5</a:t>
              </a:r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veces</a:t>
              </a:r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Texas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FDD57DF-9155-AD49-8CCC-0D7CF7E2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8945" y="3474654"/>
              <a:ext cx="630000" cy="630000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8CB956E-C1ED-8C41-A026-BE2B56C92A92}"/>
              </a:ext>
            </a:extLst>
          </p:cNvPr>
          <p:cNvSpPr txBox="1"/>
          <p:nvPr/>
        </p:nvSpPr>
        <p:spPr>
          <a:xfrm>
            <a:off x="7703820" y="2685070"/>
            <a:ext cx="1844040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72BE5A-0774-6D40-985E-3736DB3F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341" y="3033126"/>
            <a:ext cx="635294" cy="54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2E38C80-FB1B-7D4C-B332-5355213736FF}"/>
              </a:ext>
            </a:extLst>
          </p:cNvPr>
          <p:cNvSpPr txBox="1"/>
          <p:nvPr/>
        </p:nvSpPr>
        <p:spPr>
          <a:xfrm>
            <a:off x="10043160" y="2685070"/>
            <a:ext cx="1722119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Jap</a:t>
            </a:r>
            <a: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1936FD-E0F5-674C-820C-62476E13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682" y="3033126"/>
            <a:ext cx="324000" cy="540000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621065E3-370D-1D45-B725-38989F13F675}"/>
              </a:ext>
            </a:extLst>
          </p:cNvPr>
          <p:cNvGrpSpPr/>
          <p:nvPr/>
        </p:nvGrpSpPr>
        <p:grpSpPr>
          <a:xfrm>
            <a:off x="8459074" y="4821809"/>
            <a:ext cx="3275287" cy="673100"/>
            <a:chOff x="7773275" y="4479049"/>
            <a:chExt cx="3275287" cy="6731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9E36DF-FE83-6E42-A89F-8495D826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3304" y="4523499"/>
              <a:ext cx="673100" cy="5842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822C37C-0C6B-8C49-A88C-3F87F63DC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3275" y="4479049"/>
              <a:ext cx="508000" cy="6731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9CAC47E-0B09-0F49-8AB0-8AD3C798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8433" y="4485399"/>
              <a:ext cx="673100" cy="6604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1677EA-EA3B-6245-9D7A-4879FC03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3562" y="4479049"/>
              <a:ext cx="635000" cy="673100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CC192DCB-4681-B944-BDCD-23C7E9991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4326" y="778511"/>
            <a:ext cx="720000" cy="91914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69751EE-8373-9744-9BF0-DCF64D8C475E}"/>
              </a:ext>
            </a:extLst>
          </p:cNvPr>
          <p:cNvSpPr txBox="1"/>
          <p:nvPr/>
        </p:nvSpPr>
        <p:spPr>
          <a:xfrm>
            <a:off x="5462752" y="2364734"/>
            <a:ext cx="528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Territorio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equivalente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6D4B0B2-A060-3142-98DB-1DC2B3E8AC72}"/>
              </a:ext>
            </a:extLst>
          </p:cNvPr>
          <p:cNvCxnSpPr>
            <a:cxnSpLocks/>
          </p:cNvCxnSpPr>
          <p:nvPr/>
        </p:nvCxnSpPr>
        <p:spPr>
          <a:xfrm>
            <a:off x="5399689" y="2185426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553895E-15AF-324C-AE18-731315211A4B}"/>
              </a:ext>
            </a:extLst>
          </p:cNvPr>
          <p:cNvCxnSpPr>
            <a:cxnSpLocks/>
          </p:cNvCxnSpPr>
          <p:nvPr/>
        </p:nvCxnSpPr>
        <p:spPr>
          <a:xfrm>
            <a:off x="5399689" y="4162635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A239559-F1DA-8846-938F-69414665A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1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05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EE3B8AF13D5458A6D92007F439BCC" ma:contentTypeVersion="21" ma:contentTypeDescription="Crée un document." ma:contentTypeScope="" ma:versionID="826f82fb59ca30f2298251e56f64d486">
  <xsd:schema xmlns:xsd="http://www.w3.org/2001/XMLSchema" xmlns:xs="http://www.w3.org/2001/XMLSchema" xmlns:p="http://schemas.microsoft.com/office/2006/metadata/properties" xmlns:ns2="5fd8b1be-39ff-4419-879f-102b5d8fd5a7" xmlns:ns3="5f816651-9aec-4751-b6ff-30f5cc410a2c" xmlns:ns4="044c2427-262d-4474-86a8-451393671755" targetNamespace="http://schemas.microsoft.com/office/2006/metadata/properties" ma:root="true" ma:fieldsID="522f99edc3822859ff85c2ca4b85d05b" ns2:_="" ns3:_="" ns4:_="">
    <xsd:import namespace="5fd8b1be-39ff-4419-879f-102b5d8fd5a7"/>
    <xsd:import namespace="5f816651-9aec-4751-b6ff-30f5cc410a2c"/>
    <xsd:import namespace="044c2427-262d-4474-86a8-451393671755"/>
    <xsd:element name="properties">
      <xsd:complexType>
        <xsd:sequence>
          <xsd:element name="documentManagement">
            <xsd:complexType>
              <xsd:all>
                <xsd:element ref="ns2:type" minOccurs="0"/>
                <xsd:element ref="ns2:Categori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" minOccurs="0"/>
                <xsd:element ref="ns3:SharedWithUsers" minOccurs="0"/>
                <xsd:element ref="ns3:SharedWithDetails" minOccurs="0"/>
                <xsd:element ref="ns2:MediaLengthInSeconds" minOccurs="0"/>
                <xsd:element ref="ns2:Moi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8b1be-39ff-4419-879f-102b5d8fd5a7" elementFormDefault="qualified">
    <xsd:import namespace="http://schemas.microsoft.com/office/2006/documentManagement/types"/>
    <xsd:import namespace="http://schemas.microsoft.com/office/infopath/2007/PartnerControls"/>
    <xsd:element name="type" ma:index="8" nillable="true" ma:displayName="Type document" ma:format="Dropdown" ma:internalName="type">
      <xsd:simpleType>
        <xsd:restriction base="dms:Choice">
          <xsd:enumeration value="Notes de la sous-ministre"/>
          <xsd:enumeration value="Modèle"/>
          <xsd:enumeration value="Guide de gestion"/>
          <xsd:enumeration value="Outil RH"/>
          <xsd:enumeration value="Vidéo"/>
          <xsd:enumeration value="Image"/>
        </xsd:restriction>
      </xsd:simpleType>
    </xsd:element>
    <xsd:element name="Categorie" ma:index="9" nillable="true" ma:displayName="Categorie" ma:list="{4beeb3ba-64e1-4afc-a7d2-93f0f213f0af}" ma:internalName="Categori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ois" ma:index="23" nillable="true" ma:displayName="Mois" ma:format="Dropdown" ma:internalName="Moi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6651-9aec-4751-b6ff-30f5cc410a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2427-262d-4474-86a8-45139367175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532c946b-5001-460f-91c4-07021c79da1f}" ma:internalName="TaxCatchAll" ma:showField="CatchAllData" ma:web="5f816651-9aec-4751-b6ff-30f5cc410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is xmlns="5fd8b1be-39ff-4419-879f-102b5d8fd5a7" xsi:nil="true"/>
    <Date xmlns="5fd8b1be-39ff-4419-879f-102b5d8fd5a7" xsi:nil="true"/>
    <lcf76f155ced4ddcb4097134ff3c332f xmlns="5fd8b1be-39ff-4419-879f-102b5d8fd5a7">
      <Terms xmlns="http://schemas.microsoft.com/office/infopath/2007/PartnerControls"/>
    </lcf76f155ced4ddcb4097134ff3c332f>
    <type xmlns="5fd8b1be-39ff-4419-879f-102b5d8fd5a7" xsi:nil="true"/>
    <Categorie xmlns="5fd8b1be-39ff-4419-879f-102b5d8fd5a7" xsi:nil="true"/>
    <TaxCatchAll xmlns="044c2427-262d-4474-86a8-451393671755" xsi:nil="true"/>
  </documentManagement>
</p:properties>
</file>

<file path=customXml/itemProps1.xml><?xml version="1.0" encoding="utf-8"?>
<ds:datastoreItem xmlns:ds="http://schemas.openxmlformats.org/officeDocument/2006/customXml" ds:itemID="{AFED8975-34D5-435A-8536-364C278CF819}"/>
</file>

<file path=customXml/itemProps2.xml><?xml version="1.0" encoding="utf-8"?>
<ds:datastoreItem xmlns:ds="http://schemas.openxmlformats.org/officeDocument/2006/customXml" ds:itemID="{9018DE1E-566D-4DC0-9562-83C6D51CDA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1F5842-5F7E-4B2F-9072-5742DBC095A0}">
  <ds:schemaRefs>
    <ds:schemaRef ds:uri="http://purl.org/dc/terms/"/>
    <ds:schemaRef ds:uri="http://purl.org/dc/elements/1.1/"/>
    <ds:schemaRef ds:uri="http://www.w3.org/XML/1998/namespace"/>
    <ds:schemaRef ds:uri="044c2427-262d-4474-86a8-451393671755"/>
    <ds:schemaRef ds:uri="http://schemas.microsoft.com/office/2006/metadata/properties"/>
    <ds:schemaRef ds:uri="5fd8b1be-39ff-4419-879f-102b5d8fd5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f816651-9aec-4751-b6ff-30f5cc410a2c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21402</TotalTime>
  <Words>1979</Words>
  <Application>Microsoft Office PowerPoint</Application>
  <PresentationFormat>Grand écran</PresentationFormat>
  <Paragraphs>354</Paragraphs>
  <Slides>52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Arial Regular</vt:lpstr>
      <vt:lpstr>Thème Office</vt:lpstr>
      <vt:lpstr>Conception personnalisée</vt:lpstr>
      <vt:lpstr>Présentation PowerPoint</vt:lpstr>
      <vt:lpstr>QUÉBEC</vt:lpstr>
      <vt:lpstr>Présentation PowerPoint</vt:lpstr>
      <vt:lpstr>Présentation PowerPoint</vt:lpstr>
      <vt:lpstr>DIVERSIDAD</vt:lpstr>
      <vt:lpstr>Présentation PowerPoint</vt:lpstr>
      <vt:lpstr>IGUALDAD DE OPORTUNIDADES  PARA TODOS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RíO SAN LORENZO</vt:lpstr>
      <vt:lpstr>Présentation PowerPoint</vt:lpstr>
      <vt:lpstr>Présentation PowerPoint</vt:lpstr>
      <vt:lpstr>TRATADOS INTERNACIONALES</vt:lpstr>
      <vt:lpstr>Présentation PowerPoint</vt:lpstr>
      <vt:lpstr>ESTADO FRANCÓFONO</vt:lpstr>
      <vt:lpstr>Présentation PowerPoint</vt:lpstr>
      <vt:lpstr>Présentation PowerPoint</vt:lpstr>
      <vt:lpstr>Présentation PowerPoint</vt:lpstr>
      <vt:lpstr>COSTOS VENTAJOSOS</vt:lpstr>
      <vt:lpstr>Présentation PowerPoint</vt:lpstr>
      <vt:lpstr>INNOVACIÓN, INVESTIGACIÓN Y DESAROLLO</vt:lpstr>
      <vt:lpstr>INNOVACIÓN, INVESTIGACIÓN Y DESAROLLO</vt:lpstr>
      <vt:lpstr>Présentation PowerPoint</vt:lpstr>
      <vt:lpstr>AEROESPACIAL</vt:lpstr>
      <vt:lpstr>Présentation PowerPoint</vt:lpstr>
      <vt:lpstr>Présentation PowerPoint</vt:lpstr>
      <vt:lpstr>INTELIGENCIA ARTIFICIAL</vt:lpstr>
      <vt:lpstr>Présentation PowerPoint</vt:lpstr>
      <vt:lpstr>Présentation PowerPoint</vt:lpstr>
      <vt:lpstr>BIOALIMENTACIÓN</vt:lpstr>
      <vt:lpstr>Présentation PowerPoint</vt:lpstr>
      <vt:lpstr>Présentation PowerPoint</vt:lpstr>
      <vt:lpstr>MEDIO AMBIENTE Y LUCHA CONTRA  EL CAMBIO CLIMÁTICO</vt:lpstr>
      <vt:lpstr>MEDIO AMBIENTE Y LUCHA CONTRA                     EL CAMBIO CLIMÁTICO climático</vt:lpstr>
      <vt:lpstr>Présentation PowerPoint</vt:lpstr>
      <vt:lpstr>HIDROELECTRICIDAD</vt:lpstr>
      <vt:lpstr>Présentation PowerPoint</vt:lpstr>
      <vt:lpstr>Présentation PowerPoint</vt:lpstr>
      <vt:lpstr>ELECTRIFICACIÓN  DEL TRANSPORTE</vt:lpstr>
      <vt:lpstr>Présentation PowerPoint</vt:lpstr>
      <vt:lpstr>ALUMINIO</vt:lpstr>
      <vt:lpstr>Présentation PowerPoint</vt:lpstr>
      <vt:lpstr>Présentation PowerPoint</vt:lpstr>
      <vt:lpstr>Présentation PowerPoint</vt:lpstr>
      <vt:lpstr>CIENCIAS DE LA VIDA</vt:lpstr>
      <vt:lpstr>Présentation PowerPoint</vt:lpstr>
      <vt:lpstr>MULTIMEDIA Y VIDEOJUEGOS</vt:lpstr>
      <vt:lpstr>Présentation PowerPoint</vt:lpstr>
      <vt:lpstr>¡Gracias!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Montambault, Sonia</cp:lastModifiedBy>
  <cp:revision>715</cp:revision>
  <dcterms:created xsi:type="dcterms:W3CDTF">2019-04-02T14:08:11Z</dcterms:created>
  <dcterms:modified xsi:type="dcterms:W3CDTF">2025-12-03T18:30:51Z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0x010100027EE3B8AF13D5458A6D92007F439BCC</vt:lpwstr>
  </property>
  <property fmtid="{D5CDD505-2E9C-101B-9397-08002B2CF9AE}" pid="3" name="MediaServiceImageTags">
    <vt:lpwstr/>
  </property>
</Properties>
</file>