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  <p:sldMasterId id="2147483689" r:id="rId5"/>
  </p:sldMasterIdLst>
  <p:notesMasterIdLst>
    <p:notesMasterId r:id="rId58"/>
  </p:notesMasterIdLst>
  <p:handoutMasterIdLst>
    <p:handoutMasterId r:id="rId59"/>
  </p:handoutMasterIdLst>
  <p:sldIdLst>
    <p:sldId id="256" r:id="rId6"/>
    <p:sldId id="415" r:id="rId7"/>
    <p:sldId id="258" r:id="rId8"/>
    <p:sldId id="398" r:id="rId9"/>
    <p:sldId id="414" r:id="rId10"/>
    <p:sldId id="348" r:id="rId11"/>
    <p:sldId id="416" r:id="rId12"/>
    <p:sldId id="347" r:id="rId13"/>
    <p:sldId id="372" r:id="rId14"/>
    <p:sldId id="346" r:id="rId15"/>
    <p:sldId id="374" r:id="rId16"/>
    <p:sldId id="349" r:id="rId17"/>
    <p:sldId id="417" r:id="rId18"/>
    <p:sldId id="350" r:id="rId19"/>
    <p:sldId id="297" r:id="rId20"/>
    <p:sldId id="418" r:id="rId21"/>
    <p:sldId id="351" r:id="rId22"/>
    <p:sldId id="419" r:id="rId23"/>
    <p:sldId id="352" r:id="rId24"/>
    <p:sldId id="379" r:id="rId25"/>
    <p:sldId id="353" r:id="rId26"/>
    <p:sldId id="420" r:id="rId27"/>
    <p:sldId id="354" r:id="rId28"/>
    <p:sldId id="421" r:id="rId29"/>
    <p:sldId id="422" r:id="rId30"/>
    <p:sldId id="355" r:id="rId31"/>
    <p:sldId id="423" r:id="rId32"/>
    <p:sldId id="399" r:id="rId33"/>
    <p:sldId id="356" r:id="rId34"/>
    <p:sldId id="424" r:id="rId35"/>
    <p:sldId id="385" r:id="rId36"/>
    <p:sldId id="357" r:id="rId37"/>
    <p:sldId id="425" r:id="rId38"/>
    <p:sldId id="402" r:id="rId39"/>
    <p:sldId id="358" r:id="rId40"/>
    <p:sldId id="426" r:id="rId41"/>
    <p:sldId id="432" r:id="rId42"/>
    <p:sldId id="359" r:id="rId43"/>
    <p:sldId id="427" r:id="rId44"/>
    <p:sldId id="409" r:id="rId45"/>
    <p:sldId id="360" r:id="rId46"/>
    <p:sldId id="428" r:id="rId47"/>
    <p:sldId id="404" r:id="rId48"/>
    <p:sldId id="429" r:id="rId49"/>
    <p:sldId id="411" r:id="rId50"/>
    <p:sldId id="405" r:id="rId51"/>
    <p:sldId id="393" r:id="rId52"/>
    <p:sldId id="430" r:id="rId53"/>
    <p:sldId id="361" r:id="rId54"/>
    <p:sldId id="431" r:id="rId55"/>
    <p:sldId id="407" r:id="rId56"/>
    <p:sldId id="261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1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752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hapelle, Annie" initials="LA" lastIdx="3" clrIdx="0">
    <p:extLst>
      <p:ext uri="{19B8F6BF-5375-455C-9EA6-DF929625EA0E}">
        <p15:presenceInfo xmlns:p15="http://schemas.microsoft.com/office/powerpoint/2012/main" userId="S-1-5-21-3249197318-2442165514-1788258217-38976" providerId="AD"/>
      </p:ext>
    </p:extLst>
  </p:cmAuthor>
  <p:cmAuthor id="2" name="Montambault, Sonia" initials="MS" lastIdx="40" clrIdx="1">
    <p:extLst>
      <p:ext uri="{19B8F6BF-5375-455C-9EA6-DF929625EA0E}">
        <p15:presenceInfo xmlns:p15="http://schemas.microsoft.com/office/powerpoint/2012/main" userId="S::sonia.montambault@mri.gouv.qc.ca::c3a86943-acf9-4cf1-ad20-1fa47f28e0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A5"/>
    <a:srgbClr val="CCD7EC"/>
    <a:srgbClr val="658ACC"/>
    <a:srgbClr val="5374B0"/>
    <a:srgbClr val="FFFFFF"/>
    <a:srgbClr val="000000"/>
    <a:srgbClr val="739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01C46-B3A4-45D8-9DE9-031962081C4C}" v="4" dt="2025-12-03T18:28:46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63" autoAdjust="0"/>
    <p:restoredTop sz="86402" autoAdjust="0"/>
  </p:normalViewPr>
  <p:slideViewPr>
    <p:cSldViewPr snapToGrid="0">
      <p:cViewPr>
        <p:scale>
          <a:sx n="100" d="100"/>
          <a:sy n="100" d="100"/>
        </p:scale>
        <p:origin x="1506" y="-228"/>
      </p:cViewPr>
      <p:guideLst>
        <p:guide orient="horz" pos="2591"/>
        <p:guide pos="3840"/>
        <p:guide orient="horz" pos="1752"/>
        <p:guide orient="horz" pos="7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3" d="100"/>
          <a:sy n="153" d="100"/>
        </p:scale>
        <p:origin x="25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ambault, Sonia" userId="c3a86943-acf9-4cf1-ad20-1fa47f28e00a" providerId="ADAL" clId="{19DEE105-82EF-4D8C-902E-83D0500DDA12}"/>
    <pc:docChg chg="undo custSel modSld modMainMaster">
      <pc:chgData name="Montambault, Sonia" userId="c3a86943-acf9-4cf1-ad20-1fa47f28e00a" providerId="ADAL" clId="{19DEE105-82EF-4D8C-902E-83D0500DDA12}" dt="2025-12-03T18:28:46.243" v="73"/>
      <pc:docMkLst>
        <pc:docMk/>
      </pc:docMkLst>
      <pc:sldChg chg="addSp delSp modSp mod chgLayout">
        <pc:chgData name="Montambault, Sonia" userId="c3a86943-acf9-4cf1-ad20-1fa47f28e00a" providerId="ADAL" clId="{19DEE105-82EF-4D8C-902E-83D0500DDA12}" dt="2025-12-03T18:28:46.243" v="73"/>
        <pc:sldMkLst>
          <pc:docMk/>
          <pc:sldMk cId="1485293472" sldId="261"/>
        </pc:sldMkLst>
        <pc:spChg chg="add del mod topLvl">
          <ac:chgData name="Montambault, Sonia" userId="c3a86943-acf9-4cf1-ad20-1fa47f28e00a" providerId="ADAL" clId="{19DEE105-82EF-4D8C-902E-83D0500DDA12}" dt="2025-12-03T18:28:45.404" v="72" actId="478"/>
          <ac:spMkLst>
            <pc:docMk/>
            <pc:sldMk cId="1485293472" sldId="261"/>
            <ac:spMk id="2" creationId="{203C8173-676E-B542-BFD0-7A21BD41869B}"/>
          </ac:spMkLst>
        </pc:spChg>
        <pc:spChg chg="mod ord">
          <ac:chgData name="Montambault, Sonia" userId="c3a86943-acf9-4cf1-ad20-1fa47f28e00a" providerId="ADAL" clId="{19DEE105-82EF-4D8C-902E-83D0500DDA12}" dt="2025-12-03T18:23:25.855" v="13" actId="6264"/>
          <ac:spMkLst>
            <pc:docMk/>
            <pc:sldMk cId="1485293472" sldId="261"/>
            <ac:spMk id="4" creationId="{789FE147-F7D5-A24D-9A81-41080E92A287}"/>
          </ac:spMkLst>
        </pc:spChg>
        <pc:spChg chg="add mod">
          <ac:chgData name="Montambault, Sonia" userId="c3a86943-acf9-4cf1-ad20-1fa47f28e00a" providerId="ADAL" clId="{19DEE105-82EF-4D8C-902E-83D0500DDA12}" dt="2025-12-03T18:28:46.243" v="73"/>
          <ac:spMkLst>
            <pc:docMk/>
            <pc:sldMk cId="1485293472" sldId="261"/>
            <ac:spMk id="9" creationId="{04E5D6A3-0949-B600-0CAD-3C39A5A35BFB}"/>
          </ac:spMkLst>
        </pc:spChg>
        <pc:spChg chg="add del mod ord">
          <ac:chgData name="Montambault, Sonia" userId="c3a86943-acf9-4cf1-ad20-1fa47f28e00a" providerId="ADAL" clId="{19DEE105-82EF-4D8C-902E-83D0500DDA12}" dt="2025-12-03T18:23:23.994" v="12" actId="478"/>
          <ac:spMkLst>
            <pc:docMk/>
            <pc:sldMk cId="1485293472" sldId="261"/>
            <ac:spMk id="9" creationId="{5843ABEF-222C-86FA-8FA5-09E2B88D5C28}"/>
          </ac:spMkLst>
        </pc:spChg>
        <pc:spChg chg="add del mod">
          <ac:chgData name="Montambault, Sonia" userId="c3a86943-acf9-4cf1-ad20-1fa47f28e00a" providerId="ADAL" clId="{19DEE105-82EF-4D8C-902E-83D0500DDA12}" dt="2025-12-03T18:23:25.855" v="13" actId="6264"/>
          <ac:spMkLst>
            <pc:docMk/>
            <pc:sldMk cId="1485293472" sldId="261"/>
            <ac:spMk id="10" creationId="{25DCA181-BE76-A9AF-7540-700649CDD6C0}"/>
          </ac:spMkLst>
        </pc:spChg>
        <pc:spChg chg="add mod ord">
          <ac:chgData name="Montambault, Sonia" userId="c3a86943-acf9-4cf1-ad20-1fa47f28e00a" providerId="ADAL" clId="{19DEE105-82EF-4D8C-902E-83D0500DDA12}" dt="2025-12-03T18:23:25.855" v="13" actId="6264"/>
          <ac:spMkLst>
            <pc:docMk/>
            <pc:sldMk cId="1485293472" sldId="261"/>
            <ac:spMk id="11" creationId="{D0D3E5F6-3CD4-CD89-9CCE-5542B76A893F}"/>
          </ac:spMkLst>
        </pc:spChg>
        <pc:grpChg chg="add del mod">
          <ac:chgData name="Montambault, Sonia" userId="c3a86943-acf9-4cf1-ad20-1fa47f28e00a" providerId="ADAL" clId="{19DEE105-82EF-4D8C-902E-83D0500DDA12}" dt="2025-12-03T18:24:08.674" v="71" actId="165"/>
          <ac:grpSpMkLst>
            <pc:docMk/>
            <pc:sldMk cId="1485293472" sldId="261"/>
            <ac:grpSpMk id="12" creationId="{50631140-8092-F98C-9C58-F61D707BBB60}"/>
          </ac:grpSpMkLst>
        </pc:grpChg>
        <pc:picChg chg="add del mod topLvl">
          <ac:chgData name="Montambault, Sonia" userId="c3a86943-acf9-4cf1-ad20-1fa47f28e00a" providerId="ADAL" clId="{19DEE105-82EF-4D8C-902E-83D0500DDA12}" dt="2025-12-03T18:28:45.404" v="72" actId="478"/>
          <ac:picMkLst>
            <pc:docMk/>
            <pc:sldMk cId="1485293472" sldId="261"/>
            <ac:picMk id="3" creationId="{DCE5DA42-4A94-EBD4-CB81-451561613C60}"/>
          </ac:picMkLst>
        </pc:picChg>
        <pc:picChg chg="add del mod topLvl">
          <ac:chgData name="Montambault, Sonia" userId="c3a86943-acf9-4cf1-ad20-1fa47f28e00a" providerId="ADAL" clId="{19DEE105-82EF-4D8C-902E-83D0500DDA12}" dt="2025-12-03T18:28:45.404" v="72" actId="478"/>
          <ac:picMkLst>
            <pc:docMk/>
            <pc:sldMk cId="1485293472" sldId="261"/>
            <ac:picMk id="5" creationId="{21BB079B-9BF5-C474-31AE-2432D5098E92}"/>
          </ac:picMkLst>
        </pc:picChg>
        <pc:picChg chg="add del mod topLvl">
          <ac:chgData name="Montambault, Sonia" userId="c3a86943-acf9-4cf1-ad20-1fa47f28e00a" providerId="ADAL" clId="{19DEE105-82EF-4D8C-902E-83D0500DDA12}" dt="2025-12-03T18:28:45.404" v="72" actId="478"/>
          <ac:picMkLst>
            <pc:docMk/>
            <pc:sldMk cId="1485293472" sldId="261"/>
            <ac:picMk id="6" creationId="{F37B3227-17C3-D70D-6339-91B71EBC2951}"/>
          </ac:picMkLst>
        </pc:picChg>
        <pc:picChg chg="add del mod topLvl">
          <ac:chgData name="Montambault, Sonia" userId="c3a86943-acf9-4cf1-ad20-1fa47f28e00a" providerId="ADAL" clId="{19DEE105-82EF-4D8C-902E-83D0500DDA12}" dt="2025-12-03T18:28:45.404" v="72" actId="478"/>
          <ac:picMkLst>
            <pc:docMk/>
            <pc:sldMk cId="1485293472" sldId="261"/>
            <ac:picMk id="7" creationId="{777F078E-173D-81D8-583A-7ED7C0DC49C3}"/>
          </ac:picMkLst>
        </pc:picChg>
        <pc:picChg chg="add del mod topLvl">
          <ac:chgData name="Montambault, Sonia" userId="c3a86943-acf9-4cf1-ad20-1fa47f28e00a" providerId="ADAL" clId="{19DEE105-82EF-4D8C-902E-83D0500DDA12}" dt="2025-12-03T18:28:45.404" v="72" actId="478"/>
          <ac:picMkLst>
            <pc:docMk/>
            <pc:sldMk cId="1485293472" sldId="261"/>
            <ac:picMk id="8" creationId="{6BCAFF97-89BE-ADFE-1997-EA5C3611988B}"/>
          </ac:picMkLst>
        </pc:picChg>
        <pc:picChg chg="add mod">
          <ac:chgData name="Montambault, Sonia" userId="c3a86943-acf9-4cf1-ad20-1fa47f28e00a" providerId="ADAL" clId="{19DEE105-82EF-4D8C-902E-83D0500DDA12}" dt="2025-12-03T18:28:46.243" v="73"/>
          <ac:picMkLst>
            <pc:docMk/>
            <pc:sldMk cId="1485293472" sldId="261"/>
            <ac:picMk id="10" creationId="{DDCABD44-9928-BEEE-A5FC-B9F5C7947074}"/>
          </ac:picMkLst>
        </pc:picChg>
        <pc:picChg chg="add mod">
          <ac:chgData name="Montambault, Sonia" userId="c3a86943-acf9-4cf1-ad20-1fa47f28e00a" providerId="ADAL" clId="{19DEE105-82EF-4D8C-902E-83D0500DDA12}" dt="2025-12-03T18:28:46.243" v="73"/>
          <ac:picMkLst>
            <pc:docMk/>
            <pc:sldMk cId="1485293472" sldId="261"/>
            <ac:picMk id="12" creationId="{DA941EE4-5139-C6E2-4AB1-D521DB4AC63D}"/>
          </ac:picMkLst>
        </pc:picChg>
        <pc:picChg chg="add mod">
          <ac:chgData name="Montambault, Sonia" userId="c3a86943-acf9-4cf1-ad20-1fa47f28e00a" providerId="ADAL" clId="{19DEE105-82EF-4D8C-902E-83D0500DDA12}" dt="2025-12-03T18:28:46.243" v="73"/>
          <ac:picMkLst>
            <pc:docMk/>
            <pc:sldMk cId="1485293472" sldId="261"/>
            <ac:picMk id="13" creationId="{9DCEF459-55A7-5C7F-00A3-0942C4EED52E}"/>
          </ac:picMkLst>
        </pc:picChg>
        <pc:picChg chg="add mod">
          <ac:chgData name="Montambault, Sonia" userId="c3a86943-acf9-4cf1-ad20-1fa47f28e00a" providerId="ADAL" clId="{19DEE105-82EF-4D8C-902E-83D0500DDA12}" dt="2025-12-03T18:28:46.243" v="73"/>
          <ac:picMkLst>
            <pc:docMk/>
            <pc:sldMk cId="1485293472" sldId="261"/>
            <ac:picMk id="14" creationId="{AFE35202-E652-DE1C-925A-175CE14DE4E6}"/>
          </ac:picMkLst>
        </pc:picChg>
        <pc:picChg chg="add mod">
          <ac:chgData name="Montambault, Sonia" userId="c3a86943-acf9-4cf1-ad20-1fa47f28e00a" providerId="ADAL" clId="{19DEE105-82EF-4D8C-902E-83D0500DDA12}" dt="2025-12-03T18:28:46.243" v="73"/>
          <ac:picMkLst>
            <pc:docMk/>
            <pc:sldMk cId="1485293472" sldId="261"/>
            <ac:picMk id="15" creationId="{1C5F2233-794F-4DBE-80B8-9FE359673F21}"/>
          </ac:picMkLst>
        </pc:picChg>
      </pc:sldChg>
      <pc:sldMasterChg chg="modSldLayout">
        <pc:chgData name="Montambault, Sonia" userId="c3a86943-acf9-4cf1-ad20-1fa47f28e00a" providerId="ADAL" clId="{19DEE105-82EF-4D8C-902E-83D0500DDA12}" dt="2025-12-03T18:23:07.083" v="10" actId="1076"/>
        <pc:sldMasterMkLst>
          <pc:docMk/>
          <pc:sldMasterMk cId="2235510819" sldId="2147483670"/>
        </pc:sldMasterMkLst>
        <pc:sldLayoutChg chg="delSp modSp mod">
          <pc:chgData name="Montambault, Sonia" userId="c3a86943-acf9-4cf1-ad20-1fa47f28e00a" providerId="ADAL" clId="{19DEE105-82EF-4D8C-902E-83D0500DDA12}" dt="2025-12-03T18:23:07.083" v="10" actId="1076"/>
          <pc:sldLayoutMkLst>
            <pc:docMk/>
            <pc:sldMasterMk cId="2235510819" sldId="2147483670"/>
            <pc:sldLayoutMk cId="2466675085" sldId="2147483685"/>
          </pc:sldLayoutMkLst>
          <pc:spChg chg="mod">
            <ac:chgData name="Montambault, Sonia" userId="c3a86943-acf9-4cf1-ad20-1fa47f28e00a" providerId="ADAL" clId="{19DEE105-82EF-4D8C-902E-83D0500DDA12}" dt="2025-12-03T18:23:07.083" v="10" actId="1076"/>
            <ac:spMkLst>
              <pc:docMk/>
              <pc:sldMasterMk cId="2235510819" sldId="2147483670"/>
              <pc:sldLayoutMk cId="2466675085" sldId="2147483685"/>
              <ac:spMk id="3" creationId="{00000000-0000-0000-0000-000000000000}"/>
            </ac:spMkLst>
          </pc:spChg>
          <pc:spChg chg="del">
            <ac:chgData name="Montambault, Sonia" userId="c3a86943-acf9-4cf1-ad20-1fa47f28e00a" providerId="ADAL" clId="{19DEE105-82EF-4D8C-902E-83D0500DDA12}" dt="2025-12-03T18:22:31.477" v="2" actId="478"/>
            <ac:spMkLst>
              <pc:docMk/>
              <pc:sldMasterMk cId="2235510819" sldId="2147483670"/>
              <pc:sldLayoutMk cId="2466675085" sldId="2147483685"/>
              <ac:spMk id="17" creationId="{0C6813C9-A04F-F348-B226-3A65CDD97E56}"/>
            </ac:spMkLst>
          </pc:spChg>
          <pc:picChg chg="del">
            <ac:chgData name="Montambault, Sonia" userId="c3a86943-acf9-4cf1-ad20-1fa47f28e00a" providerId="ADAL" clId="{19DEE105-82EF-4D8C-902E-83D0500DDA12}" dt="2025-12-03T18:22:53.392" v="6" actId="478"/>
            <ac:picMkLst>
              <pc:docMk/>
              <pc:sldMasterMk cId="2235510819" sldId="2147483670"/>
              <pc:sldLayoutMk cId="2466675085" sldId="2147483685"/>
              <ac:picMk id="4" creationId="{39A161BF-07C9-ADA0-4DE9-6515615E6C39}"/>
            </ac:picMkLst>
          </pc:picChg>
          <pc:picChg chg="del">
            <ac:chgData name="Montambault, Sonia" userId="c3a86943-acf9-4cf1-ad20-1fa47f28e00a" providerId="ADAL" clId="{19DEE105-82EF-4D8C-902E-83D0500DDA12}" dt="2025-12-03T18:22:55.356" v="7" actId="478"/>
            <ac:picMkLst>
              <pc:docMk/>
              <pc:sldMasterMk cId="2235510819" sldId="2147483670"/>
              <pc:sldLayoutMk cId="2466675085" sldId="2147483685"/>
              <ac:picMk id="5" creationId="{FF77CFD5-7816-98DE-4568-8A8D5B0A507C}"/>
            </ac:picMkLst>
          </pc:picChg>
          <pc:picChg chg="del">
            <ac:chgData name="Montambault, Sonia" userId="c3a86943-acf9-4cf1-ad20-1fa47f28e00a" providerId="ADAL" clId="{19DEE105-82EF-4D8C-902E-83D0500DDA12}" dt="2025-12-03T18:22:42.411" v="5" actId="478"/>
            <ac:picMkLst>
              <pc:docMk/>
              <pc:sldMasterMk cId="2235510819" sldId="2147483670"/>
              <pc:sldLayoutMk cId="2466675085" sldId="2147483685"/>
              <ac:picMk id="6" creationId="{911C0C36-7F47-059E-F57F-10692B3C4555}"/>
            </ac:picMkLst>
          </pc:picChg>
          <pc:picChg chg="del">
            <ac:chgData name="Montambault, Sonia" userId="c3a86943-acf9-4cf1-ad20-1fa47f28e00a" providerId="ADAL" clId="{19DEE105-82EF-4D8C-902E-83D0500DDA12}" dt="2025-12-03T18:22:40.145" v="4" actId="478"/>
            <ac:picMkLst>
              <pc:docMk/>
              <pc:sldMasterMk cId="2235510819" sldId="2147483670"/>
              <pc:sldLayoutMk cId="2466675085" sldId="2147483685"/>
              <ac:picMk id="7" creationId="{463FC622-B29C-1CA4-CBE5-46D8EB87CA88}"/>
            </ac:picMkLst>
          </pc:picChg>
          <pc:picChg chg="mod">
            <ac:chgData name="Montambault, Sonia" userId="c3a86943-acf9-4cf1-ad20-1fa47f28e00a" providerId="ADAL" clId="{19DEE105-82EF-4D8C-902E-83D0500DDA12}" dt="2025-12-03T18:23:01.387" v="9" actId="1076"/>
            <ac:picMkLst>
              <pc:docMk/>
              <pc:sldMasterMk cId="2235510819" sldId="2147483670"/>
              <pc:sldLayoutMk cId="2466675085" sldId="2147483685"/>
              <ac:picMk id="11" creationId="{C52C60A7-72B4-B74D-8D63-3F43C8A14DAB}"/>
            </ac:picMkLst>
          </pc:picChg>
          <pc:picChg chg="del">
            <ac:chgData name="Montambault, Sonia" userId="c3a86943-acf9-4cf1-ad20-1fa47f28e00a" providerId="ADAL" clId="{19DEE105-82EF-4D8C-902E-83D0500DDA12}" dt="2025-12-03T18:22:39.494" v="3" actId="478"/>
            <ac:picMkLst>
              <pc:docMk/>
              <pc:sldMasterMk cId="2235510819" sldId="2147483670"/>
              <pc:sldLayoutMk cId="2466675085" sldId="2147483685"/>
              <ac:picMk id="29" creationId="{91EC57CB-A62A-C240-A17D-5548DEF7369C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>
              <a:latin typeface="Arial Regular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B780A-BB64-4DBB-83B9-C1A35A74A3DA}" type="datetimeFigureOut">
              <a:rPr lang="fr-CA" smtClean="0">
                <a:latin typeface="Arial Regular"/>
              </a:rPr>
              <a:t>2025-12-03</a:t>
            </a:fld>
            <a:endParaRPr lang="fr-CA" dirty="0">
              <a:latin typeface="Arial Regular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>
              <a:latin typeface="Arial Regular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B390-E9C0-4C85-9317-8D26DF085B41}" type="slidenum">
              <a:rPr lang="fr-CA" smtClean="0">
                <a:latin typeface="Arial Regular"/>
              </a:rPr>
              <a:t>‹N°›</a:t>
            </a:fld>
            <a:endParaRPr lang="fr-CA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909823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9755C8FF-D536-4BAC-9BD8-B2FD87DDFD48}" type="datetimeFigureOut">
              <a:rPr lang="fr-CA" smtClean="0"/>
              <a:pPr/>
              <a:t>2025-12-03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53A81E7-5AAA-4F8B-8083-1B1E8FA7E8E7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903382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46379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49776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48992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31116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2980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40640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57300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8351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43763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50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49211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52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2298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75216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9237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504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        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1208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8779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71448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96051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6043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EAA3259-41A3-584D-BA9F-A84E2CE9C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4"/>
            <a:ext cx="12192000" cy="6858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900B883-E508-7F4E-BC9F-32DE417EF661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D9994-A471-4749-BE2F-0E8AFC5CCC9D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F086D4-EC1C-734C-916A-81F20E5AC237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8DE16A-60BA-2D49-B14D-39C57244238B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5842BE-B763-0F4B-A6C1-244B08E86E7F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58813" y="713226"/>
            <a:ext cx="6412548" cy="1995049"/>
          </a:xfrm>
        </p:spPr>
        <p:txBody>
          <a:bodyPr anchor="t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 dirty="0"/>
              <a:t>Titre du diaporama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8813" y="2708275"/>
            <a:ext cx="6408738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</a:t>
            </a:r>
            <a:br>
              <a:rPr lang="fr-FR" dirty="0"/>
            </a:br>
            <a:r>
              <a:rPr lang="fr-FR" dirty="0"/>
              <a:t>du diaporama</a:t>
            </a:r>
            <a:endParaRPr lang="en-US" dirty="0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F22ADA3C-CD32-9642-8729-601BCF529E29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58813" y="208401"/>
            <a:ext cx="6408738" cy="5048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  <a:endParaRPr lang="fr-CA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C7297E6-0EC0-D94F-81F8-30E12907F6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6486" y="5673772"/>
            <a:ext cx="3256136" cy="975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C03E74F-7031-A54B-B2E1-09B544903822}"/>
              </a:ext>
            </a:extLst>
          </p:cNvPr>
          <p:cNvSpPr txBox="1"/>
          <p:nvPr userDrawn="1"/>
        </p:nvSpPr>
        <p:spPr>
          <a:xfrm>
            <a:off x="8592981" y="5209287"/>
            <a:ext cx="349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Fleuve Saint-Laurent</a:t>
            </a:r>
            <a:endParaRPr lang="fr-CA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Gaëlle Leroyer</a:t>
            </a:r>
          </a:p>
        </p:txBody>
      </p:sp>
    </p:spTree>
    <p:extLst>
      <p:ext uri="{BB962C8B-B14F-4D97-AF65-F5344CB8AC3E}">
        <p14:creationId xmlns:p14="http://schemas.microsoft.com/office/powerpoint/2010/main" val="169744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33C3F-CE5F-0A41-B7E0-41FEF738A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3E18BE-EADB-7D40-A484-3B11DAE8A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7CA98-D787-0F4D-B911-A2CE0D54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9FA440-1950-8D41-90E3-5D55BA9A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B230D-D798-A245-862A-30B2D5E8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36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B3D5AF-35E5-5F43-BF59-C6B47909D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7610-FA34-7F4B-8856-BE296B8E2362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3448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52C60A7-72B4-B74D-8D63-3F43C8A14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1"/>
            <a:ext cx="12192000" cy="687430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06F2404-E88A-DB49-A223-DB75F4FF63A9}"/>
              </a:ext>
            </a:extLst>
          </p:cNvPr>
          <p:cNvGrpSpPr/>
          <p:nvPr userDrawn="1"/>
        </p:nvGrpSpPr>
        <p:grpSpPr>
          <a:xfrm>
            <a:off x="0" y="14400"/>
            <a:ext cx="12192000" cy="6869189"/>
            <a:chOff x="0" y="0"/>
            <a:chExt cx="12192000" cy="68691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9FA735-A803-0F42-B533-A173071ECEA7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31F0D8-38C7-914A-9450-F94AB22DE466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3E0E25-27A9-3348-9258-5E2E426CF7B1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45D2C4-6A44-4546-9AEC-F7D7D81A9110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236048"/>
            <a:ext cx="6412548" cy="1016072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 dirty="0"/>
              <a:t>Merci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812" y="1315813"/>
            <a:ext cx="6408738" cy="185994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</a:t>
            </a:r>
            <a:br>
              <a:rPr lang="fr-FR" dirty="0"/>
            </a:br>
            <a:r>
              <a:rPr lang="fr-FR" dirty="0"/>
              <a:t>du diaporama</a:t>
            </a:r>
            <a:endParaRPr lang="en-US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74EC02FF-6817-EF4E-A398-95A3649356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EA3A68F-0DA8-1349-96B5-C7ED7B7F2583}"/>
              </a:ext>
            </a:extLst>
          </p:cNvPr>
          <p:cNvSpPr txBox="1"/>
          <p:nvPr userDrawn="1"/>
        </p:nvSpPr>
        <p:spPr>
          <a:xfrm>
            <a:off x="8693834" y="532993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Vieux-Québec</a:t>
            </a:r>
            <a:endParaRPr lang="fr-CA" sz="9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Francis Gagnon</a:t>
            </a:r>
          </a:p>
        </p:txBody>
      </p:sp>
    </p:spTree>
    <p:extLst>
      <p:ext uri="{BB962C8B-B14F-4D97-AF65-F5344CB8AC3E}">
        <p14:creationId xmlns:p14="http://schemas.microsoft.com/office/powerpoint/2010/main" val="2466675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33C3F-CE5F-0A41-B7E0-41FEF738A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3E18BE-EADB-7D40-A484-3B11DAE8A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7CA98-D787-0F4D-B911-A2CE0D54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9FA440-1950-8D41-90E3-5D55BA9A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B230D-D798-A245-862A-30B2D5E8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39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AD82E8-393E-7041-A38C-4035A7910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800"/>
            <a:ext cx="3505200" cy="56642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06A8AC-B177-0D42-AC48-697E3A322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851" y="1825625"/>
            <a:ext cx="6271925" cy="4351338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654D1B-4B48-544F-BCD2-1F8017605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650" y="0"/>
            <a:ext cx="12319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29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200B8-6C6F-E440-84CF-36810841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DA3C94-33AC-5F4D-B496-5DF156209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C4DA50-DB26-6D4E-BEB2-E4CA6B6E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DFB21D-3C97-CA45-B853-140CD5D2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910395-75C3-8C45-B478-1301D47B1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029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68C13-5309-8242-834D-810516C9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02C2A-3C6F-6C4E-B1AC-D6B4E32FF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205A7F-C65C-3C4A-BA53-B97E12153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5D018E-378A-8E46-AA24-77E1832B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69A04E-8692-4E4C-B6CF-F9117BCD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BA762B-3744-AE4A-B88D-8D2C8ECA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570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BF1586-84FF-F64F-9FD9-8146D3F7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668891-51AF-BD44-B55F-47664C4CE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2C0D39-F8E2-4F42-9A9B-D30F54190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1E1FC3-F1B4-EB44-B270-344EBB834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51E214-1B65-E748-937E-C0CA714BA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98F01F3-67E4-394F-A1CF-78A1D7C3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D97E28-2E0F-2B4E-AFE1-EB6CCD18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CF082C-3DB8-3347-8A7B-C2F5646B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573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E35D9-2F95-F644-B96D-0569E542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53E332-C3A5-BA48-B387-46FBC41D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630AB9-5127-BA42-BAD2-1AFB2719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347D87-5093-724C-85CB-C67956E3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860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A6F3DF-982C-584F-88E0-CCF42598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30621A-FB76-0547-B6BD-75E0D29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D1303E-4FE5-A741-90FA-866DDBE3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54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014CA5-4E35-D042-B756-E2812C92896F}"/>
              </a:ext>
            </a:extLst>
          </p:cNvPr>
          <p:cNvSpPr/>
          <p:nvPr userDrawn="1"/>
        </p:nvSpPr>
        <p:spPr>
          <a:xfrm>
            <a:off x="0" y="0"/>
            <a:ext cx="12192000" cy="566102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C1FB3F-B782-D34F-AF55-11DC9B0659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692150"/>
            <a:ext cx="11053762" cy="49688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Insérer une citation </a:t>
            </a:r>
            <a:br>
              <a:rPr lang="fr-FR" dirty="0"/>
            </a:br>
            <a:r>
              <a:rPr lang="fr-FR" dirty="0"/>
              <a:t>ou un fait marquant </a:t>
            </a:r>
            <a:br>
              <a:rPr lang="fr-FR" dirty="0"/>
            </a:br>
            <a:r>
              <a:rPr lang="fr-FR" dirty="0"/>
              <a:t>sur lequel on veut </a:t>
            </a:r>
            <a:br>
              <a:rPr lang="fr-FR" dirty="0"/>
            </a:br>
            <a:r>
              <a:rPr lang="fr-FR" dirty="0"/>
              <a:t>mettre l’accent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5749A-05C3-1744-81D7-7440A9BB172B}"/>
              </a:ext>
            </a:extLst>
          </p:cNvPr>
          <p:cNvSpPr/>
          <p:nvPr userDrawn="1"/>
        </p:nvSpPr>
        <p:spPr>
          <a:xfrm>
            <a:off x="7067550" y="5661025"/>
            <a:ext cx="1620838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29179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C0CB2-5EA4-CB48-A9B6-1FFD68D4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11FE3A-5C01-4045-B918-7D7FCD08D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705943-7678-D049-B9E1-F7690797B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B048DD-DA11-E54F-B3C4-2086A1BB9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0E3CBE-3E59-F24B-97AC-827CB3EC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8BBE86-6E09-F14A-842B-166FEEB8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746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6A612-6FE7-744E-BA1E-F27719CD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988510-8D9D-4047-8402-884381BFF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AC80D3-A801-CB46-9821-21C68A65D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EC22DD-0285-6148-8AE2-E878C2EF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887BF2-F38D-404E-85CE-A3F1EAD1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991DE5-8AFE-1D4D-BF70-232AE455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34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676641-E93E-BF4A-8449-7861ED7ABF43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067550" y="1449388"/>
            <a:ext cx="4645025" cy="4211637"/>
          </a:xfrm>
        </p:spPr>
        <p:txBody>
          <a:bodyPr wrap="square"/>
          <a:lstStyle>
            <a:lvl1pPr marL="0" indent="0">
              <a:buFont typeface="Arial" panose="020B0604020202020204" pitchFamily="34" charset="0"/>
              <a:buNone/>
              <a:tabLst/>
              <a:defRPr baseline="0"/>
            </a:lvl1pPr>
            <a:lvl2pPr marL="355600" indent="-355600">
              <a:buClr>
                <a:srgbClr val="000000"/>
              </a:buClr>
              <a:buFont typeface="+mj-lt"/>
              <a:buAutoNum type="arabicPeriod"/>
              <a:tabLst/>
              <a:defRPr/>
            </a:lvl2pPr>
            <a:lvl3pPr marL="660400" indent="-304800"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/>
            </a:lvl3pPr>
            <a:lvl4pPr marL="137160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E4FC4E-2B4A-A544-B27B-F22D3EF59E09}"/>
              </a:ext>
            </a:extLst>
          </p:cNvPr>
          <p:cNvSpPr txBox="1"/>
          <p:nvPr userDrawn="1"/>
        </p:nvSpPr>
        <p:spPr>
          <a:xfrm>
            <a:off x="658812" y="1355119"/>
            <a:ext cx="6157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0" i="0" dirty="0">
                <a:solidFill>
                  <a:srgbClr val="003DA5"/>
                </a:solidFill>
                <a:latin typeface="Arial Regular"/>
              </a:rPr>
              <a:t>Table des</a:t>
            </a:r>
            <a:br>
              <a:rPr lang="fr-FR" sz="6000" b="0" i="0" dirty="0">
                <a:solidFill>
                  <a:srgbClr val="003DA5"/>
                </a:solidFill>
                <a:latin typeface="Arial Regular"/>
              </a:rPr>
            </a:br>
            <a:r>
              <a:rPr lang="fr-FR" sz="6000" b="0" i="0" dirty="0">
                <a:solidFill>
                  <a:srgbClr val="003DA5"/>
                </a:solidFill>
                <a:latin typeface="Arial Regular"/>
              </a:rPr>
              <a:t>matières</a:t>
            </a:r>
            <a:endParaRPr lang="fr-CA" sz="6000" b="0" i="0" dirty="0">
              <a:solidFill>
                <a:srgbClr val="003DA5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385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D8C3C8C-31A8-724E-9441-0085E6CE5F5B}"/>
              </a:ext>
            </a:extLst>
          </p:cNvPr>
          <p:cNvGrpSpPr/>
          <p:nvPr userDrawn="1"/>
        </p:nvGrpSpPr>
        <p:grpSpPr>
          <a:xfrm>
            <a:off x="0" y="0"/>
            <a:ext cx="12192000" cy="4108347"/>
            <a:chOff x="0" y="-3073"/>
            <a:chExt cx="12192000" cy="41083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AEC35B-AA27-2B4D-BD80-D0136AA936C9}"/>
                </a:ext>
              </a:extLst>
            </p:cNvPr>
            <p:cNvSpPr/>
            <p:nvPr userDrawn="1"/>
          </p:nvSpPr>
          <p:spPr>
            <a:xfrm>
              <a:off x="8688388" y="-3073"/>
              <a:ext cx="3503612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904621-30F8-B74E-9955-991CF9684BC7}"/>
                </a:ext>
              </a:extLst>
            </p:cNvPr>
            <p:cNvSpPr/>
            <p:nvPr userDrawn="1"/>
          </p:nvSpPr>
          <p:spPr>
            <a:xfrm>
              <a:off x="0" y="-3073"/>
              <a:ext cx="7071360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813" y="2708275"/>
            <a:ext cx="6412547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Texte, texte, 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0E96B1-5DB5-4346-9359-5FCE738EB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813" y="706368"/>
            <a:ext cx="6421086" cy="200190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9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449388"/>
            <a:ext cx="11053762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439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Niv.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58813" y="1457602"/>
            <a:ext cx="1105537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7198" y="1916114"/>
            <a:ext cx="11055377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341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916113"/>
            <a:ext cx="6157911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67550" y="1916113"/>
            <a:ext cx="4645026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4" y="1457602"/>
            <a:ext cx="6157912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E0B658-DF8B-ED40-BDC6-97192C968B8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067550" y="1457602"/>
            <a:ext cx="464502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</p:spTree>
    <p:extLst>
      <p:ext uri="{BB962C8B-B14F-4D97-AF65-F5344CB8AC3E}">
        <p14:creationId xmlns:p14="http://schemas.microsoft.com/office/powerpoint/2010/main" val="275955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/légende et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18025" y="1449388"/>
            <a:ext cx="7194551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endParaRPr lang="fr-F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2" y="188914"/>
            <a:ext cx="10225087" cy="10080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164E51C-93AC-B74C-AF49-0B7A3CE8B3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1449388"/>
            <a:ext cx="3608387" cy="4211637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- Légende</a:t>
            </a:r>
          </a:p>
        </p:txBody>
      </p:sp>
    </p:spTree>
    <p:extLst>
      <p:ext uri="{BB962C8B-B14F-4D97-AF65-F5344CB8AC3E}">
        <p14:creationId xmlns:p14="http://schemas.microsoft.com/office/powerpoint/2010/main" val="411133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 (Fond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81E0B9-DB73-774B-9CC7-81B94714D42C}"/>
              </a:ext>
            </a:extLst>
          </p:cNvPr>
          <p:cNvSpPr/>
          <p:nvPr userDrawn="1"/>
        </p:nvSpPr>
        <p:spPr>
          <a:xfrm>
            <a:off x="5120640" y="1196699"/>
            <a:ext cx="7071360" cy="5661302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E5478C-25A0-4E8A-813D-E33022531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0640" y="188914"/>
            <a:ext cx="7071360" cy="1008062"/>
          </a:xfrm>
          <a:noFill/>
        </p:spPr>
        <p:txBody>
          <a:bodyPr anchor="b">
            <a:normAutofit/>
          </a:bodyPr>
          <a:lstStyle>
            <a:lvl1pPr algn="ctr">
              <a:defRPr sz="480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5DDC50-3943-45F1-9BA1-603014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5A970A3-E047-7A46-BF27-8DA4D5130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14" y="1449388"/>
            <a:ext cx="11053762" cy="421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Texte Premier niveau</a:t>
            </a:r>
          </a:p>
          <a:p>
            <a:pPr lvl="1"/>
            <a:r>
              <a:rPr lang="fr-FR" dirty="0"/>
              <a:t>Texte Deuxième niveau</a:t>
            </a:r>
          </a:p>
          <a:p>
            <a:pPr lvl="2"/>
            <a:r>
              <a:rPr lang="fr-FR" dirty="0"/>
              <a:t>Texte Troisième niveau</a:t>
            </a:r>
          </a:p>
          <a:p>
            <a:pPr lvl="3"/>
            <a:r>
              <a:rPr lang="fr-FR" dirty="0"/>
              <a:t>Texte Quatrième niveau</a:t>
            </a:r>
          </a:p>
          <a:p>
            <a:pPr lvl="4"/>
            <a:r>
              <a:rPr lang="fr-FR" dirty="0"/>
              <a:t>Texte Cinquième niveau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0883899" y="188914"/>
            <a:ext cx="828675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5374B0"/>
                </a:solidFill>
                <a:latin typeface="Arial Regular"/>
              </a:defRPr>
            </a:lvl1pPr>
          </a:lstStyle>
          <a:p>
            <a:fld id="{C99C7610-FA34-7F4B-8856-BE296B8E2362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FE86A-DA10-FD4F-B3B6-3062A444513E}"/>
              </a:ext>
            </a:extLst>
          </p:cNvPr>
          <p:cNvSpPr/>
          <p:nvPr userDrawn="1"/>
        </p:nvSpPr>
        <p:spPr>
          <a:xfrm>
            <a:off x="8688388" y="5661025"/>
            <a:ext cx="3503612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4F908E-E37D-F34B-8D62-1A4941E2EB50}"/>
              </a:ext>
            </a:extLst>
          </p:cNvPr>
          <p:cNvSpPr/>
          <p:nvPr userDrawn="1"/>
        </p:nvSpPr>
        <p:spPr>
          <a:xfrm>
            <a:off x="0" y="5661025"/>
            <a:ext cx="7071360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2E06DDC-EA78-AB44-A5F8-4B8315CBB3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1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7" r:id="rId2"/>
    <p:sldLayoutId id="2147483684" r:id="rId3"/>
    <p:sldLayoutId id="2147483673" r:id="rId4"/>
    <p:sldLayoutId id="2147483672" r:id="rId5"/>
    <p:sldLayoutId id="2147483680" r:id="rId6"/>
    <p:sldLayoutId id="2147483683" r:id="rId7"/>
    <p:sldLayoutId id="2147483686" r:id="rId8"/>
    <p:sldLayoutId id="2147483681" r:id="rId9"/>
    <p:sldLayoutId id="2147483715" r:id="rId10"/>
    <p:sldLayoutId id="2147483688" r:id="rId11"/>
    <p:sldLayoutId id="2147483685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rgbClr val="003DA5"/>
          </a:solidFill>
          <a:latin typeface="Arial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800" b="0" i="0" kern="1200" baseline="0">
          <a:solidFill>
            <a:srgbClr val="003DA5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400" b="0" i="0" kern="1200">
          <a:solidFill>
            <a:srgbClr val="000000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4D75B5"/>
        </a:buClr>
        <a:buFont typeface="Arial" panose="020B0604020202020204" pitchFamily="34" charset="0"/>
        <a:buChar char="•"/>
        <a:defRPr sz="2000" b="0" i="0" kern="1200">
          <a:solidFill>
            <a:srgbClr val="000000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7390C1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0000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  <p15:guide id="3" orient="horz" pos="3566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pos="415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4452" userDrawn="1">
          <p15:clr>
            <a:srgbClr val="F26B43"/>
          </p15:clr>
        </p15:guide>
        <p15:guide id="8" pos="5473" userDrawn="1">
          <p15:clr>
            <a:srgbClr val="F26B43"/>
          </p15:clr>
        </p15:guide>
        <p15:guide id="9" pos="6856" userDrawn="1">
          <p15:clr>
            <a:srgbClr val="F26B43"/>
          </p15:clr>
        </p15:guide>
        <p15:guide id="10" orient="horz" pos="1207" userDrawn="1">
          <p15:clr>
            <a:srgbClr val="F26B43"/>
          </p15:clr>
        </p15:guide>
        <p15:guide id="11" pos="4294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  <p15:guide id="14" orient="horz" pos="1139" userDrawn="1">
          <p15:clr>
            <a:srgbClr val="F26B43"/>
          </p15:clr>
        </p15:guide>
        <p15:guide id="15" pos="352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AC2AAE-15B6-CD48-802E-CCD1BA466780}"/>
              </a:ext>
            </a:extLst>
          </p:cNvPr>
          <p:cNvSpPr/>
          <p:nvPr userDrawn="1"/>
        </p:nvSpPr>
        <p:spPr>
          <a:xfrm>
            <a:off x="5120640" y="1196699"/>
            <a:ext cx="7071360" cy="5661302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1580F9-185E-8248-8793-3E76FCF0B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1852" y="1825625"/>
            <a:ext cx="58919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94C701A8-D27A-D144-B232-62405C24141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emf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79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8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emf"/><Relationship Id="rId5" Type="http://schemas.openxmlformats.org/officeDocument/2006/relationships/image" Target="../media/image10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FE34E9B-4EED-7F40-8C51-0120906F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B635C6-2F76-B243-9B85-C3368B9B2C26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L’International des Feux Loto-Québec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Montréal / La Ronde</a:t>
            </a:r>
          </a:p>
        </p:txBody>
      </p:sp>
    </p:spTree>
    <p:extLst>
      <p:ext uri="{BB962C8B-B14F-4D97-AF65-F5344CB8AC3E}">
        <p14:creationId xmlns:p14="http://schemas.microsoft.com/office/powerpoint/2010/main" val="355206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5E02FC-4B7B-0342-9874-08275BE58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31AFA78-021F-BE48-B98D-8B06A48CCC21}"/>
              </a:ext>
            </a:extLst>
          </p:cNvPr>
          <p:cNvSpPr/>
          <p:nvPr/>
        </p:nvSpPr>
        <p:spPr>
          <a:xfrm>
            <a:off x="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69DA37-2F1B-EE45-B80D-8B4EC516B6AC}"/>
              </a:ext>
            </a:extLst>
          </p:cNvPr>
          <p:cNvSpPr/>
          <p:nvPr/>
        </p:nvSpPr>
        <p:spPr>
          <a:xfrm>
            <a:off x="609360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4444" y="434341"/>
            <a:ext cx="4647724" cy="944880"/>
          </a:xfrm>
        </p:spPr>
        <p:txBody>
          <a:bodyPr anchor="t">
            <a:noAutofit/>
          </a:bodyPr>
          <a:lstStyle/>
          <a:p>
            <a:r>
              <a:rPr lang="fr-FR" sz="2400" dirty="0"/>
              <a:t>Les forêts québécoises couvrent près de </a:t>
            </a:r>
            <a:r>
              <a:rPr lang="fr-FR" sz="3000" b="1" dirty="0"/>
              <a:t>761 000 km</a:t>
            </a:r>
            <a:r>
              <a:rPr lang="fr-FR" sz="3000" b="1" baseline="30000" dirty="0"/>
              <a:t>2 </a:t>
            </a:r>
            <a:r>
              <a:rPr lang="fr-FR" sz="2400" dirty="0"/>
              <a:t>=</a:t>
            </a:r>
            <a:endParaRPr lang="fr-FR" sz="2400" baseline="30000" dirty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3FE96D6-C562-164B-B952-C7DC9290F8EA}"/>
              </a:ext>
            </a:extLst>
          </p:cNvPr>
          <p:cNvCxnSpPr>
            <a:cxnSpLocks/>
          </p:cNvCxnSpPr>
          <p:nvPr/>
        </p:nvCxnSpPr>
        <p:spPr>
          <a:xfrm>
            <a:off x="1699200" y="2817735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65A088D4-14F0-3140-A4FD-5A5373E8364A}"/>
              </a:ext>
            </a:extLst>
          </p:cNvPr>
          <p:cNvSpPr txBox="1">
            <a:spLocks/>
          </p:cNvSpPr>
          <p:nvPr/>
        </p:nvSpPr>
        <p:spPr>
          <a:xfrm>
            <a:off x="387295" y="4545330"/>
            <a:ext cx="5214731" cy="8305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2400" dirty="0"/>
              <a:t>C’est l’équivalent de la Suède </a:t>
            </a:r>
          </a:p>
          <a:p>
            <a:pPr lvl="0"/>
            <a:r>
              <a:rPr lang="fr-FR" sz="2400" dirty="0"/>
              <a:t>et de la Norvège réunies!</a:t>
            </a:r>
          </a:p>
        </p:txBody>
      </p:sp>
      <p:sp>
        <p:nvSpPr>
          <p:cNvPr id="26" name="Espace réservé du texte 1">
            <a:extLst>
              <a:ext uri="{FF2B5EF4-FFF2-40B4-BE49-F238E27FC236}">
                <a16:creationId xmlns:a16="http://schemas.microsoft.com/office/drawing/2014/main" id="{7697BD89-B416-B347-B94C-FCB99EF0AFD4}"/>
              </a:ext>
            </a:extLst>
          </p:cNvPr>
          <p:cNvSpPr txBox="1">
            <a:spLocks/>
          </p:cNvSpPr>
          <p:nvPr/>
        </p:nvSpPr>
        <p:spPr>
          <a:xfrm>
            <a:off x="8336943" y="284244"/>
            <a:ext cx="3442915" cy="11664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300" dirty="0"/>
              <a:t>Avec</a:t>
            </a:r>
            <a:endParaRPr lang="fr-CA" sz="2300" dirty="0"/>
          </a:p>
          <a:p>
            <a:pPr algn="l"/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4 500 </a:t>
            </a:r>
            <a:r>
              <a:rPr lang="fr-CA" sz="2400" dirty="0"/>
              <a:t>rivières</a:t>
            </a:r>
          </a:p>
        </p:txBody>
      </p: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611756A1-7544-6844-BAD4-839459059FF3}"/>
              </a:ext>
            </a:extLst>
          </p:cNvPr>
          <p:cNvSpPr txBox="1">
            <a:spLocks/>
          </p:cNvSpPr>
          <p:nvPr/>
        </p:nvSpPr>
        <p:spPr>
          <a:xfrm>
            <a:off x="7839323" y="3450419"/>
            <a:ext cx="4527937" cy="9403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dirty="0"/>
              <a:t>des réserves d’eau douce renouvelable de la planète</a:t>
            </a:r>
            <a:endParaRPr lang="fr-CA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142A97-5D30-2A46-AA7F-A8904098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6" y="267970"/>
            <a:ext cx="973771" cy="1080000"/>
          </a:xfrm>
          <a:prstGeom prst="rect">
            <a:avLst/>
          </a:prstGeom>
        </p:spPr>
      </p:pic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063C7A2A-B1AF-3541-A81B-20E5FDC8624C}"/>
              </a:ext>
            </a:extLst>
          </p:cNvPr>
          <p:cNvSpPr txBox="1">
            <a:spLocks/>
          </p:cNvSpPr>
          <p:nvPr/>
        </p:nvSpPr>
        <p:spPr>
          <a:xfrm>
            <a:off x="1454843" y="1720549"/>
            <a:ext cx="1976562" cy="6705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100" dirty="0"/>
              <a:t>des forêts canadiennes</a:t>
            </a:r>
            <a:endParaRPr lang="fr-CA" sz="2100" dirty="0"/>
          </a:p>
        </p:txBody>
      </p:sp>
      <p:sp>
        <p:nvSpPr>
          <p:cNvPr id="33" name="Espace réservé du texte 1">
            <a:extLst>
              <a:ext uri="{FF2B5EF4-FFF2-40B4-BE49-F238E27FC236}">
                <a16:creationId xmlns:a16="http://schemas.microsoft.com/office/drawing/2014/main" id="{94832838-0E98-0747-8B5C-D86A9333C860}"/>
              </a:ext>
            </a:extLst>
          </p:cNvPr>
          <p:cNvSpPr txBox="1">
            <a:spLocks/>
          </p:cNvSpPr>
          <p:nvPr/>
        </p:nvSpPr>
        <p:spPr>
          <a:xfrm>
            <a:off x="4431858" y="1720549"/>
            <a:ext cx="1450782" cy="6705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100" dirty="0"/>
              <a:t>de la forêt mondiale</a:t>
            </a:r>
            <a:endParaRPr lang="fr-CA" sz="2100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646BEFB1-B22E-2247-AE45-44E6F63A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930" y="387130"/>
            <a:ext cx="1104900" cy="838200"/>
          </a:xfrm>
          <a:prstGeom prst="rect">
            <a:avLst/>
          </a:prstGeom>
        </p:spPr>
      </p:pic>
      <p:sp>
        <p:nvSpPr>
          <p:cNvPr id="40" name="Espace réservé du texte 1">
            <a:extLst>
              <a:ext uri="{FF2B5EF4-FFF2-40B4-BE49-F238E27FC236}">
                <a16:creationId xmlns:a16="http://schemas.microsoft.com/office/drawing/2014/main" id="{DD79F220-70AD-C74D-83EE-2DBF870DBC4C}"/>
              </a:ext>
            </a:extLst>
          </p:cNvPr>
          <p:cNvSpPr txBox="1">
            <a:spLocks/>
          </p:cNvSpPr>
          <p:nvPr/>
        </p:nvSpPr>
        <p:spPr>
          <a:xfrm>
            <a:off x="8367423" y="1525640"/>
            <a:ext cx="3442915" cy="9906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</a:p>
          <a:p>
            <a:pPr algn="l"/>
            <a:r>
              <a:rPr lang="fr-FR" sz="3900" b="1" dirty="0">
                <a:latin typeface="Arial" panose="020B0604020202020204" pitchFamily="34" charset="0"/>
                <a:cs typeface="Arial" panose="020B0604020202020204" pitchFamily="34" charset="0"/>
              </a:rPr>
              <a:t>500 000 </a:t>
            </a:r>
            <a:r>
              <a:rPr lang="fr-CA" sz="2600" dirty="0"/>
              <a:t>lacs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F4EE0B83-AAFD-4849-8C12-2BF2C5C68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930" y="1465442"/>
            <a:ext cx="1104900" cy="914400"/>
          </a:xfrm>
          <a:prstGeom prst="rect">
            <a:avLst/>
          </a:prstGeom>
        </p:spPr>
      </p:pic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5C6DDD53-47BE-7C4E-BEB2-2D132EB5122E}"/>
              </a:ext>
            </a:extLst>
          </p:cNvPr>
          <p:cNvSpPr txBox="1">
            <a:spLocks/>
          </p:cNvSpPr>
          <p:nvPr/>
        </p:nvSpPr>
        <p:spPr>
          <a:xfrm>
            <a:off x="7862183" y="4523142"/>
            <a:ext cx="3293497" cy="9403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dirty="0"/>
              <a:t>réserve d’eau douce du monde</a:t>
            </a:r>
            <a:endParaRPr lang="fr-CA" sz="2400" dirty="0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4628FDA6-8AEB-9C46-9C1F-5F2245BFCBDE}"/>
              </a:ext>
            </a:extLst>
          </p:cNvPr>
          <p:cNvGrpSpPr/>
          <p:nvPr/>
        </p:nvGrpSpPr>
        <p:grpSpPr>
          <a:xfrm>
            <a:off x="6791409" y="4466347"/>
            <a:ext cx="942892" cy="900000"/>
            <a:chOff x="2455629" y="3422407"/>
            <a:chExt cx="942892" cy="900000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36E3DC19-0410-1243-9976-027D836EA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075" y="342240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5E069FC-D09C-694E-83C7-EE26CC9D1B30}"/>
                </a:ext>
              </a:extLst>
            </p:cNvPr>
            <p:cNvSpPr txBox="1"/>
            <p:nvPr/>
          </p:nvSpPr>
          <p:spPr>
            <a:xfrm>
              <a:off x="2455629" y="3538740"/>
              <a:ext cx="94289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sz="3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F240402-8042-9844-B272-6B7F923586F0}"/>
              </a:ext>
            </a:extLst>
          </p:cNvPr>
          <p:cNvCxnSpPr>
            <a:cxnSpLocks/>
          </p:cNvCxnSpPr>
          <p:nvPr/>
        </p:nvCxnSpPr>
        <p:spPr>
          <a:xfrm>
            <a:off x="7785925" y="2824610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869D02B-03E3-0D49-A49B-BACE74F6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136" y="3206749"/>
            <a:ext cx="1646128" cy="1260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173CCC8-34AA-104A-BADA-331290783EDD}"/>
              </a:ext>
            </a:extLst>
          </p:cNvPr>
          <p:cNvGrpSpPr/>
          <p:nvPr/>
        </p:nvGrpSpPr>
        <p:grpSpPr>
          <a:xfrm>
            <a:off x="6812855" y="3381186"/>
            <a:ext cx="1025862" cy="923330"/>
            <a:chOff x="6812855" y="3288049"/>
            <a:chExt cx="1025862" cy="923330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CDBAC67C-8E01-E640-A1AF-6E4AB2F1B3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2855" y="330048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7103850-41D3-E340-9D9A-025EA637F08F}"/>
                </a:ext>
              </a:extLst>
            </p:cNvPr>
            <p:cNvSpPr txBox="1"/>
            <p:nvPr/>
          </p:nvSpPr>
          <p:spPr>
            <a:xfrm>
              <a:off x="6870138" y="3288049"/>
              <a:ext cx="968579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44446EA-C968-CE46-8C3E-509426B8DF7E}"/>
                </a:ext>
              </a:extLst>
            </p:cNvPr>
            <p:cNvSpPr txBox="1"/>
            <p:nvPr/>
          </p:nvSpPr>
          <p:spPr>
            <a:xfrm>
              <a:off x="7311015" y="3583866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C2F4C298-E544-C44D-8458-74EAF1144B32}"/>
              </a:ext>
            </a:extLst>
          </p:cNvPr>
          <p:cNvGrpSpPr/>
          <p:nvPr/>
        </p:nvGrpSpPr>
        <p:grpSpPr>
          <a:xfrm>
            <a:off x="3437195" y="1575907"/>
            <a:ext cx="1033886" cy="932937"/>
            <a:chOff x="3437195" y="1652110"/>
            <a:chExt cx="1033886" cy="932937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F38089DF-FF7A-B140-996A-38EAC0CDF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7195" y="168504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F5DFB5C2-6BE0-CF40-8D00-BA4ADF2B622B}"/>
                </a:ext>
              </a:extLst>
            </p:cNvPr>
            <p:cNvSpPr txBox="1"/>
            <p:nvPr/>
          </p:nvSpPr>
          <p:spPr>
            <a:xfrm>
              <a:off x="3502502" y="1652110"/>
              <a:ext cx="968579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6C93453-7A8F-3742-BCEB-FD76FB821B9F}"/>
                </a:ext>
              </a:extLst>
            </p:cNvPr>
            <p:cNvSpPr txBox="1"/>
            <p:nvPr/>
          </p:nvSpPr>
          <p:spPr>
            <a:xfrm>
              <a:off x="3943379" y="1947927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D638756-A4CE-B948-ACC6-6E07104EE1A4}"/>
              </a:ext>
            </a:extLst>
          </p:cNvPr>
          <p:cNvGrpSpPr/>
          <p:nvPr/>
        </p:nvGrpSpPr>
        <p:grpSpPr>
          <a:xfrm>
            <a:off x="490490" y="1608844"/>
            <a:ext cx="974496" cy="900000"/>
            <a:chOff x="442365" y="1685047"/>
            <a:chExt cx="974496" cy="90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6AA867C-56CD-6646-94AF-45AA99F53A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775" y="168504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BBECFAA2-BBEF-D14A-A013-1F6A8444B49E}"/>
                </a:ext>
              </a:extLst>
            </p:cNvPr>
            <p:cNvSpPr txBox="1"/>
            <p:nvPr/>
          </p:nvSpPr>
          <p:spPr>
            <a:xfrm>
              <a:off x="442365" y="1801834"/>
              <a:ext cx="968579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0E7D92A2-4A04-9745-9D92-096655011387}"/>
                </a:ext>
              </a:extLst>
            </p:cNvPr>
            <p:cNvSpPr txBox="1"/>
            <p:nvPr/>
          </p:nvSpPr>
          <p:spPr>
            <a:xfrm>
              <a:off x="1007619" y="1962763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7028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BE61F1-B332-1D48-90A1-F943ABCF0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F426374-5EC4-C64B-9980-013CB5EBEAD5}"/>
              </a:ext>
            </a:extLst>
          </p:cNvPr>
          <p:cNvSpPr txBox="1"/>
          <p:nvPr/>
        </p:nvSpPr>
        <p:spPr>
          <a:xfrm>
            <a:off x="0" y="650405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Haflinger</a:t>
            </a:r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 Fjord, Charlevoix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Guillaume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Poitras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F6AE07-B434-5F4D-95D0-E61C8D12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rmAutofit fontScale="90000"/>
          </a:bodyPr>
          <a:lstStyle/>
          <a:p>
            <a:r>
              <a:rPr lang="fr-FR"/>
              <a:t>FLEUVE SAINT-LAURENT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F6AFB2-E5F8-9045-A0EC-E43107781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A" sz="2200" dirty="0"/>
              <a:t>Long de </a:t>
            </a:r>
            <a:r>
              <a:rPr lang="fr-CA" sz="2200" b="1" dirty="0"/>
              <a:t>1 200 km</a:t>
            </a:r>
            <a:r>
              <a:rPr lang="fr-CA" sz="2200" dirty="0"/>
              <a:t>, une des </a:t>
            </a:r>
            <a:r>
              <a:rPr lang="fr-CA" sz="2200" b="1" dirty="0"/>
              <a:t>voies navigables majeures</a:t>
            </a:r>
            <a:r>
              <a:rPr lang="fr-CA" sz="2200" dirty="0"/>
              <a:t> dans le monde et la plus importante </a:t>
            </a:r>
            <a:br>
              <a:rPr lang="fr-CA" sz="2200" dirty="0"/>
            </a:br>
            <a:r>
              <a:rPr lang="fr-CA" sz="2200" dirty="0"/>
              <a:t>en Amérique du Nord </a:t>
            </a:r>
          </a:p>
          <a:p>
            <a:pPr marL="0" indent="0" algn="ctr">
              <a:buNone/>
            </a:pPr>
            <a:endParaRPr lang="fr-CA" sz="2200" dirty="0"/>
          </a:p>
          <a:p>
            <a:pPr marL="0" indent="0" algn="ctr">
              <a:buNone/>
            </a:pPr>
            <a:r>
              <a:rPr lang="fr-CA" sz="2200" b="1" dirty="0"/>
              <a:t>Accès direct </a:t>
            </a:r>
            <a:r>
              <a:rPr lang="fr-CA" sz="2200" dirty="0"/>
              <a:t>au cœur du continent </a:t>
            </a:r>
            <a:br>
              <a:rPr lang="fr-CA" sz="2200" dirty="0"/>
            </a:br>
            <a:r>
              <a:rPr lang="fr-CA" sz="2200" dirty="0"/>
              <a:t>nord-américain en toutes saisons</a:t>
            </a:r>
          </a:p>
          <a:p>
            <a:pPr marL="0" indent="0" algn="ctr">
              <a:buNone/>
            </a:pPr>
            <a:endParaRPr lang="fr-CA" sz="2200" dirty="0"/>
          </a:p>
          <a:p>
            <a:pPr marL="0" indent="0" algn="ctr">
              <a:buNone/>
            </a:pPr>
            <a:r>
              <a:rPr lang="fr-CA" sz="2200" b="1" dirty="0"/>
              <a:t>Chemin le plus court </a:t>
            </a:r>
            <a:r>
              <a:rPr lang="fr-CA" sz="2200" dirty="0"/>
              <a:t>entre l’Europe </a:t>
            </a:r>
            <a:br>
              <a:rPr lang="fr-CA" sz="2200" dirty="0"/>
            </a:br>
            <a:r>
              <a:rPr lang="fr-CA" sz="2200" dirty="0"/>
              <a:t>et le Midwest américain</a:t>
            </a:r>
          </a:p>
          <a:p>
            <a:pPr marL="0" indent="0" algn="ctr">
              <a:buNone/>
            </a:pPr>
            <a:endParaRPr lang="fr-CA" sz="2200" dirty="0"/>
          </a:p>
          <a:p>
            <a:pPr marL="0" indent="0" algn="ctr">
              <a:buNone/>
            </a:pPr>
            <a:r>
              <a:rPr lang="fr-CA" sz="2200" dirty="0"/>
              <a:t>Principal corridor des </a:t>
            </a:r>
            <a:r>
              <a:rPr lang="fr-CA" sz="2200" b="1" dirty="0"/>
              <a:t>relations commerciales maritimes</a:t>
            </a:r>
            <a:r>
              <a:rPr lang="fr-CA" sz="2200" dirty="0"/>
              <a:t> d’Amérique du Nord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13358-60A2-6742-B463-B96866F69CC4}"/>
              </a:ext>
            </a:extLst>
          </p:cNvPr>
          <p:cNvCxnSpPr>
            <a:cxnSpLocks/>
          </p:cNvCxnSpPr>
          <p:nvPr/>
        </p:nvCxnSpPr>
        <p:spPr>
          <a:xfrm>
            <a:off x="8297896" y="2749862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7897BF0-FF34-7041-ADD4-6CEA1763B750}"/>
              </a:ext>
            </a:extLst>
          </p:cNvPr>
          <p:cNvCxnSpPr>
            <a:cxnSpLocks/>
          </p:cNvCxnSpPr>
          <p:nvPr/>
        </p:nvCxnSpPr>
        <p:spPr>
          <a:xfrm>
            <a:off x="8297896" y="3866734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087B211-C6B2-0A42-950E-BB6CD4FCC76E}"/>
              </a:ext>
            </a:extLst>
          </p:cNvPr>
          <p:cNvCxnSpPr>
            <a:cxnSpLocks/>
          </p:cNvCxnSpPr>
          <p:nvPr/>
        </p:nvCxnSpPr>
        <p:spPr>
          <a:xfrm>
            <a:off x="8297896" y="4975441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695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A95E9F-151D-C744-A3AA-40AA94AE7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A17EA6-DBDC-F54E-87D5-FBF879268087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Drapeaux Francophonie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Ministère du Conseil exécutif / Patrick Lachance</a:t>
            </a:r>
          </a:p>
        </p:txBody>
      </p:sp>
    </p:spTree>
    <p:extLst>
      <p:ext uri="{BB962C8B-B14F-4D97-AF65-F5344CB8AC3E}">
        <p14:creationId xmlns:p14="http://schemas.microsoft.com/office/powerpoint/2010/main" val="2805993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EE5D5E1-3486-2E86-4E0C-7AE69C9D1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43ECE1C1-2E8B-FF43-A74C-B375CC71C89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fr-C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RÉSEAU DIPLOMATIQUE AMBITIEUX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7" y="1198745"/>
            <a:ext cx="3516774" cy="568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125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880A6C-4D0B-2647-AF3F-1BA1F01B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700" dirty="0"/>
              <a:t>ACCORDS INTERNATIONAUX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159116-5018-4E41-9DBB-F3626CA5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89943" cy="4211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dirty="0"/>
              <a:t>Le Québec profite de plusieurs grands accords internationaux :</a:t>
            </a:r>
          </a:p>
          <a:p>
            <a:pPr marL="0" indent="0">
              <a:buNone/>
            </a:pPr>
            <a:endParaRPr lang="fr-CA" sz="800" dirty="0"/>
          </a:p>
          <a:p>
            <a:pPr lvl="0"/>
            <a:r>
              <a:rPr lang="fr-CA" sz="2200" dirty="0"/>
              <a:t>Accord Canada–États-Unis–Mexique (ACEUM)</a:t>
            </a:r>
          </a:p>
          <a:p>
            <a:pPr marL="0" lvl="0" indent="0">
              <a:buNone/>
            </a:pPr>
            <a:endParaRPr lang="fr-CA" sz="800" dirty="0"/>
          </a:p>
          <a:p>
            <a:pPr lvl="0"/>
            <a:r>
              <a:rPr lang="fr-CA" sz="2200" dirty="0"/>
              <a:t>Accord économique et commercial global (AECG) entre le Canada et l’Union européenne</a:t>
            </a:r>
          </a:p>
          <a:p>
            <a:pPr marL="0" lvl="0" indent="0">
              <a:buNone/>
            </a:pPr>
            <a:endParaRPr lang="fr-CA" sz="800" dirty="0"/>
          </a:p>
          <a:p>
            <a:pPr lvl="0"/>
            <a:r>
              <a:rPr lang="fr-CA" sz="2200" dirty="0"/>
              <a:t>Accord de Partenariat </a:t>
            </a:r>
            <a:r>
              <a:rPr lang="fr-CA" sz="2200" dirty="0" err="1"/>
              <a:t>transpacifique</a:t>
            </a:r>
            <a:r>
              <a:rPr lang="fr-CA" sz="2200" dirty="0"/>
              <a:t> global </a:t>
            </a:r>
            <a:br>
              <a:rPr lang="fr-CA" sz="2200" dirty="0"/>
            </a:br>
            <a:r>
              <a:rPr lang="fr-CA" sz="2200" dirty="0"/>
              <a:t>et progressiste (PTPGP)</a:t>
            </a:r>
          </a:p>
        </p:txBody>
      </p:sp>
    </p:spTree>
    <p:extLst>
      <p:ext uri="{BB962C8B-B14F-4D97-AF65-F5344CB8AC3E}">
        <p14:creationId xmlns:p14="http://schemas.microsoft.com/office/powerpoint/2010/main" val="1885672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8865D49D-9F2A-DC4B-9174-87A6E152BF1C}"/>
              </a:ext>
            </a:extLst>
          </p:cNvPr>
          <p:cNvSpPr txBox="1">
            <a:spLocks/>
          </p:cNvSpPr>
          <p:nvPr/>
        </p:nvSpPr>
        <p:spPr>
          <a:xfrm>
            <a:off x="68978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Indispensab</a:t>
            </a:r>
            <a:r>
              <a:rPr lang="fr-FR" sz="9500" spc="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6C1A99-0187-CF41-80D1-1B1D53096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7182101-3720-6940-8723-2353F03D4A1F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Fête nationale du Québec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Denis Poulin</a:t>
            </a:r>
          </a:p>
        </p:txBody>
      </p:sp>
    </p:spTree>
    <p:extLst>
      <p:ext uri="{BB962C8B-B14F-4D97-AF65-F5344CB8AC3E}">
        <p14:creationId xmlns:p14="http://schemas.microsoft.com/office/powerpoint/2010/main" val="329870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E3FFAD1-9F6D-7648-8F65-FF71044D5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3644900" cy="59055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999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FE70D3-0656-E441-B83F-84C5C5B5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/>
          <a:lstStyle/>
          <a:p>
            <a:r>
              <a:rPr lang="fr-FR" dirty="0"/>
              <a:t>ÉTAT FRANCOPHONE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644593-1B2E-2F40-92BF-5F4CE4CF2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/>
          <a:lstStyle/>
          <a:p>
            <a:endParaRPr lang="fr-CA" dirty="0"/>
          </a:p>
          <a:p>
            <a:r>
              <a:rPr lang="fr-CA" dirty="0"/>
              <a:t>Membre de plein droit </a:t>
            </a:r>
            <a:br>
              <a:rPr lang="fr-CA" dirty="0"/>
            </a:br>
            <a:r>
              <a:rPr lang="fr-CA" dirty="0"/>
              <a:t>de l’Organisation internationale </a:t>
            </a:r>
            <a:br>
              <a:rPr lang="fr-CA" dirty="0"/>
            </a:br>
            <a:r>
              <a:rPr lang="fr-CA" dirty="0"/>
              <a:t>de la Francophonie (OIF)</a:t>
            </a:r>
          </a:p>
          <a:p>
            <a:endParaRPr lang="fr-CA" dirty="0"/>
          </a:p>
          <a:p>
            <a:r>
              <a:rPr lang="fr-CA" dirty="0"/>
              <a:t>Acteur majeur au sein </a:t>
            </a:r>
            <a:br>
              <a:rPr lang="fr-CA" dirty="0"/>
            </a:br>
            <a:r>
              <a:rPr lang="fr-CA" dirty="0"/>
              <a:t>de la Francophonie</a:t>
            </a:r>
          </a:p>
        </p:txBody>
      </p:sp>
    </p:spTree>
    <p:extLst>
      <p:ext uri="{BB962C8B-B14F-4D97-AF65-F5344CB8AC3E}">
        <p14:creationId xmlns:p14="http://schemas.microsoft.com/office/powerpoint/2010/main" val="287234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901122C9-538C-1942-97E3-AAC665085D59}"/>
              </a:ext>
            </a:extLst>
          </p:cNvPr>
          <p:cNvSpPr txBox="1">
            <a:spLocks/>
          </p:cNvSpPr>
          <p:nvPr/>
        </p:nvSpPr>
        <p:spPr>
          <a:xfrm>
            <a:off x="2870901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A29A88-D530-3C45-B5A3-AA740D56C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1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210649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8D0F01-3DAD-CB4C-8F94-14AD225FFF90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 du Mont-Royal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iStock-swissmediavision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8779DC-EC59-084D-9DFA-77ED44A5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/>
          <a:lstStyle/>
          <a:p>
            <a:r>
              <a:rPr lang="fr-FR" dirty="0"/>
              <a:t>LE QUÉBEC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50BC86-9EB7-F14B-BBAE-2E3444F2D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413" y="1449388"/>
            <a:ext cx="6126162" cy="42116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CA" dirty="0"/>
              <a:t>Une société d’affaires </a:t>
            </a:r>
            <a:r>
              <a:rPr lang="fr-CA" b="1" dirty="0"/>
              <a:t>performante</a:t>
            </a:r>
            <a:r>
              <a:rPr lang="fr-CA" dirty="0"/>
              <a:t>, </a:t>
            </a:r>
            <a:br>
              <a:rPr lang="fr-CA" dirty="0"/>
            </a:br>
            <a:r>
              <a:rPr lang="fr-CA" b="1" dirty="0"/>
              <a:t>inspirante</a:t>
            </a:r>
            <a:r>
              <a:rPr lang="fr-CA" dirty="0"/>
              <a:t> et </a:t>
            </a:r>
            <a:r>
              <a:rPr lang="fr-CA" b="1" dirty="0"/>
              <a:t>accessible</a:t>
            </a:r>
          </a:p>
          <a:p>
            <a:pPr algn="ctr"/>
            <a:endParaRPr lang="fr-CA" dirty="0"/>
          </a:p>
          <a:p>
            <a:pPr marL="0" indent="0" algn="ctr">
              <a:buNone/>
            </a:pPr>
            <a:r>
              <a:rPr lang="fr-CA" dirty="0"/>
              <a:t>Un territoire </a:t>
            </a:r>
            <a:r>
              <a:rPr lang="fr-CA" b="1" dirty="0"/>
              <a:t>immense</a:t>
            </a:r>
          </a:p>
          <a:p>
            <a:pPr algn="ctr"/>
            <a:endParaRPr lang="fr-CA" dirty="0"/>
          </a:p>
          <a:p>
            <a:pPr marL="0" indent="0" algn="ctr">
              <a:buNone/>
            </a:pPr>
            <a:r>
              <a:rPr lang="fr-CA" dirty="0"/>
              <a:t>Des ressources </a:t>
            </a:r>
            <a:r>
              <a:rPr lang="fr-CA" b="1" dirty="0"/>
              <a:t>renouvelables</a:t>
            </a:r>
            <a:r>
              <a:rPr lang="fr-CA" dirty="0"/>
              <a:t> abondantes</a:t>
            </a:r>
          </a:p>
          <a:p>
            <a:pPr algn="ctr"/>
            <a:endParaRPr lang="fr-CA" dirty="0"/>
          </a:p>
          <a:p>
            <a:pPr marL="0" indent="0" algn="ctr">
              <a:buNone/>
            </a:pPr>
            <a:r>
              <a:rPr lang="fr-CA" dirty="0"/>
              <a:t>Des secteurs d’excellence </a:t>
            </a:r>
            <a:r>
              <a:rPr lang="fr-CA" b="1" dirty="0"/>
              <a:t>uniques</a:t>
            </a:r>
            <a:r>
              <a:rPr lang="fr-CA" dirty="0"/>
              <a:t> </a:t>
            </a:r>
            <a:br>
              <a:rPr lang="fr-CA" dirty="0"/>
            </a:br>
            <a:r>
              <a:rPr lang="fr-CA" dirty="0"/>
              <a:t>en Amérique du Nord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13358-60A2-6742-B463-B96866F69CC4}"/>
              </a:ext>
            </a:extLst>
          </p:cNvPr>
          <p:cNvCxnSpPr>
            <a:cxnSpLocks/>
          </p:cNvCxnSpPr>
          <p:nvPr/>
        </p:nvCxnSpPr>
        <p:spPr>
          <a:xfrm>
            <a:off x="8289494" y="2465658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7897BF0-FF34-7041-ADD4-6CEA1763B750}"/>
              </a:ext>
            </a:extLst>
          </p:cNvPr>
          <p:cNvCxnSpPr>
            <a:cxnSpLocks/>
          </p:cNvCxnSpPr>
          <p:nvPr/>
        </p:nvCxnSpPr>
        <p:spPr>
          <a:xfrm>
            <a:off x="8289494" y="3254257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087B211-C6B2-0A42-950E-BB6CD4FCC76E}"/>
              </a:ext>
            </a:extLst>
          </p:cNvPr>
          <p:cNvCxnSpPr>
            <a:cxnSpLocks/>
          </p:cNvCxnSpPr>
          <p:nvPr/>
        </p:nvCxnSpPr>
        <p:spPr>
          <a:xfrm>
            <a:off x="8289494" y="4439469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02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2438700" y="897467"/>
            <a:ext cx="2437200" cy="476584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D1768FFD-5221-9246-B2E5-ACDFACB45BCA}"/>
              </a:ext>
            </a:extLst>
          </p:cNvPr>
          <p:cNvSpPr txBox="1">
            <a:spLocks/>
          </p:cNvSpPr>
          <p:nvPr/>
        </p:nvSpPr>
        <p:spPr>
          <a:xfrm>
            <a:off x="2621606" y="1768083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Près de </a:t>
            </a:r>
          </a:p>
          <a:p>
            <a:pPr lvl="0"/>
            <a:endParaRPr lang="fr-CA" sz="2400" dirty="0"/>
          </a:p>
          <a:p>
            <a:pPr lvl="0"/>
            <a:endParaRPr lang="fr-CA" sz="2400" dirty="0"/>
          </a:p>
          <a:p>
            <a:pPr lvl="0"/>
            <a:endParaRPr lang="fr-CA" sz="2400" dirty="0"/>
          </a:p>
          <a:p>
            <a:pPr lvl="0"/>
            <a:r>
              <a:rPr lang="fr-CA" sz="2400" dirty="0"/>
              <a:t>de l’économie canadienne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-7960" y="902226"/>
            <a:ext cx="2437200" cy="4756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4877400" y="897467"/>
            <a:ext cx="2437200" cy="476584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96C09-A9F2-1C47-802B-4D073476009C}"/>
              </a:ext>
            </a:extLst>
          </p:cNvPr>
          <p:cNvSpPr/>
          <p:nvPr/>
        </p:nvSpPr>
        <p:spPr>
          <a:xfrm>
            <a:off x="9754800" y="895674"/>
            <a:ext cx="2437200" cy="4756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05CAC6-2F9E-1C44-A613-8AABF51603EC}"/>
              </a:ext>
            </a:extLst>
          </p:cNvPr>
          <p:cNvSpPr/>
          <p:nvPr/>
        </p:nvSpPr>
        <p:spPr>
          <a:xfrm>
            <a:off x="7316100" y="897467"/>
            <a:ext cx="2437200" cy="476584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906" y="1768083"/>
            <a:ext cx="2071389" cy="2939383"/>
          </a:xfrm>
        </p:spPr>
        <p:txBody>
          <a:bodyPr anchor="t">
            <a:normAutofit/>
          </a:bodyPr>
          <a:lstStyle/>
          <a:p>
            <a:pPr lvl="0"/>
            <a:r>
              <a:rPr lang="fr-CA" sz="2400" dirty="0"/>
              <a:t>PIB de </a:t>
            </a:r>
            <a:br>
              <a:rPr lang="fr-CA" sz="2400" dirty="0"/>
            </a:br>
            <a:r>
              <a:rPr lang="fr-CA" sz="2400" dirty="0"/>
              <a:t>près de</a:t>
            </a:r>
          </a:p>
          <a:p>
            <a:pPr lvl="0"/>
            <a:r>
              <a:rPr lang="fr-CA" sz="2400" dirty="0"/>
              <a:t> </a:t>
            </a:r>
            <a:r>
              <a:rPr lang="fr-CA" sz="4200" b="1" dirty="0"/>
              <a:t>470</a:t>
            </a:r>
            <a:r>
              <a:rPr lang="fr-CA" sz="3600" dirty="0"/>
              <a:t> </a:t>
            </a:r>
          </a:p>
          <a:p>
            <a:pPr lvl="0"/>
            <a:r>
              <a:rPr lang="fr-CA" sz="2400" dirty="0"/>
              <a:t>milliards de dollars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55BEF03-A7B2-1143-91AA-C7A7547AF560}"/>
              </a:ext>
            </a:extLst>
          </p:cNvPr>
          <p:cNvGrpSpPr/>
          <p:nvPr/>
        </p:nvGrpSpPr>
        <p:grpSpPr>
          <a:xfrm>
            <a:off x="3100709" y="2304806"/>
            <a:ext cx="1113182" cy="1080000"/>
            <a:chOff x="679542" y="4226740"/>
            <a:chExt cx="1113182" cy="1080000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37E00DB-C2CF-5940-9612-FE73A70C4508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3676A3FA-C301-0743-BD98-614FF11978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0F1DCA60-FB68-7849-98D6-6929AAEA6249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58CE2A6-D19B-1B4E-AC02-F4B6EA74F32C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D2E49046-5FF9-1449-AB91-684FFD45B5BB}"/>
              </a:ext>
            </a:extLst>
          </p:cNvPr>
          <p:cNvSpPr txBox="1">
            <a:spLocks/>
          </p:cNvSpPr>
          <p:nvPr/>
        </p:nvSpPr>
        <p:spPr>
          <a:xfrm>
            <a:off x="5060306" y="1768083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Taux de chômage </a:t>
            </a:r>
            <a:br>
              <a:rPr lang="fr-CA" sz="2400" dirty="0"/>
            </a:br>
            <a:r>
              <a:rPr lang="fr-CA" sz="2400" dirty="0"/>
              <a:t>le plus bas </a:t>
            </a:r>
            <a:br>
              <a:rPr lang="fr-CA" sz="2400" dirty="0"/>
            </a:br>
            <a:r>
              <a:rPr lang="fr-CA" sz="2400" dirty="0"/>
              <a:t>au Canada</a:t>
            </a:r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A165B862-6E30-5B49-8DC8-1578A9B30AD8}"/>
              </a:ext>
            </a:extLst>
          </p:cNvPr>
          <p:cNvSpPr txBox="1">
            <a:spLocks/>
          </p:cNvSpPr>
          <p:nvPr/>
        </p:nvSpPr>
        <p:spPr>
          <a:xfrm>
            <a:off x="7499006" y="253855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des compagnies au Québec sont de petites et moyennes entreprises (PME)</a:t>
            </a:r>
          </a:p>
        </p:txBody>
      </p:sp>
      <p:sp>
        <p:nvSpPr>
          <p:cNvPr id="45" name="Espace réservé du texte 1">
            <a:extLst>
              <a:ext uri="{FF2B5EF4-FFF2-40B4-BE49-F238E27FC236}">
                <a16:creationId xmlns:a16="http://schemas.microsoft.com/office/drawing/2014/main" id="{5FA4AB70-7FD0-784C-AD7E-C7AC26C8D83E}"/>
              </a:ext>
            </a:extLst>
          </p:cNvPr>
          <p:cNvSpPr txBox="1">
            <a:spLocks/>
          </p:cNvSpPr>
          <p:nvPr/>
        </p:nvSpPr>
        <p:spPr>
          <a:xfrm>
            <a:off x="9937706" y="253855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des emplois </a:t>
            </a:r>
            <a:br>
              <a:rPr lang="fr-CA" sz="2400" dirty="0"/>
            </a:br>
            <a:r>
              <a:rPr lang="fr-CA" sz="2400" dirty="0"/>
              <a:t>du secteur privé sont dans les PME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C1B51A1D-5015-764E-B1E5-46E685C68CB2}"/>
              </a:ext>
            </a:extLst>
          </p:cNvPr>
          <p:cNvGrpSpPr/>
          <p:nvPr/>
        </p:nvGrpSpPr>
        <p:grpSpPr>
          <a:xfrm>
            <a:off x="7978109" y="1424275"/>
            <a:ext cx="1113182" cy="1080000"/>
            <a:chOff x="679542" y="4226740"/>
            <a:chExt cx="1113182" cy="1080000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C56871F0-B75F-E14C-B91B-8B37270945BA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99BC61CC-03F0-0243-9064-F12238577A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BD2F7070-9C30-B14D-B888-966FECFB49F5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98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0ED458D-3B07-5B48-91FD-484EC6C4642B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E376B2D-31CF-6B47-A116-DF587D791A03}"/>
              </a:ext>
            </a:extLst>
          </p:cNvPr>
          <p:cNvGrpSpPr/>
          <p:nvPr/>
        </p:nvGrpSpPr>
        <p:grpSpPr>
          <a:xfrm>
            <a:off x="10416809" y="1425132"/>
            <a:ext cx="1113182" cy="1080000"/>
            <a:chOff x="679542" y="4226740"/>
            <a:chExt cx="1113182" cy="1080000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5C32287-178A-8A41-941C-B4E8C6E5A7F5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DF32EFEA-5A2D-CD4E-AE79-6B955EDC7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450AE5C-4B9C-3742-AA1B-133EEBE360A9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92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A95FAC5-A2CD-1A40-9252-1C7B05EBB081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89739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ÉCONOMIE</a:t>
            </a:r>
          </a:p>
        </p:txBody>
      </p:sp>
    </p:spTree>
    <p:extLst>
      <p:ext uri="{BB962C8B-B14F-4D97-AF65-F5344CB8AC3E}">
        <p14:creationId xmlns:p14="http://schemas.microsoft.com/office/powerpoint/2010/main" val="445448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30736369-309C-E546-B1DE-F1CB7E8C69AD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012456-A37A-1E42-88BE-D3BF13542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602327-4D7A-C44A-8E99-1E3CD3FCE2EA}"/>
              </a:ext>
            </a:extLst>
          </p:cNvPr>
          <p:cNvSpPr txBox="1"/>
          <p:nvPr/>
        </p:nvSpPr>
        <p:spPr>
          <a:xfrm>
            <a:off x="8693834" y="5010404"/>
            <a:ext cx="3498166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Centre-ville de Montréal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4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96976"/>
            <a:ext cx="3526889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401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Éclair 1">
            <a:extLst>
              <a:ext uri="{FF2B5EF4-FFF2-40B4-BE49-F238E27FC236}">
                <a16:creationId xmlns:a16="http://schemas.microsoft.com/office/drawing/2014/main" id="{3175BB74-FD47-9D4A-BEFD-AE426E4A5824}"/>
              </a:ext>
            </a:extLst>
          </p:cNvPr>
          <p:cNvSpPr/>
          <p:nvPr/>
        </p:nvSpPr>
        <p:spPr>
          <a:xfrm>
            <a:off x="5684654" y="3773971"/>
            <a:ext cx="496389" cy="914400"/>
          </a:xfrm>
          <a:prstGeom prst="lightningBol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Graphique 6" descr="Building avec un remplissage uni">
            <a:extLst>
              <a:ext uri="{FF2B5EF4-FFF2-40B4-BE49-F238E27FC236}">
                <a16:creationId xmlns:a16="http://schemas.microsoft.com/office/drawing/2014/main" id="{BC1C163C-CDF2-3546-A9E8-FE53E0355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9988" y="2519023"/>
            <a:ext cx="9144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010A45-77E0-0B4B-9131-026E3DBDC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215" y="4973834"/>
            <a:ext cx="381000" cy="5969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BC9DBD-4CBD-D946-A88A-FE28A33BFE34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Palais des congrès de Montréal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Mathieu Dupuis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A6F891EF-DD92-0B41-90E1-417D4792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COÛTS AVANTAGEUX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8462CD80-2089-7344-8346-5B528AFF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000"/>
              </a:spcAft>
              <a:buNone/>
            </a:pPr>
            <a:r>
              <a:rPr lang="fr-CA" sz="2500" dirty="0"/>
              <a:t>Stratégiquement situé, le Québec est une </a:t>
            </a:r>
            <a:r>
              <a:rPr lang="fr-CA" sz="2500" b="1" dirty="0"/>
              <a:t>plaque tournante </a:t>
            </a:r>
            <a:r>
              <a:rPr lang="fr-CA" sz="2500" dirty="0"/>
              <a:t>en Amérique du Nord :</a:t>
            </a:r>
            <a:endParaRPr lang="fr-CA" dirty="0"/>
          </a:p>
          <a:p>
            <a:pPr lvl="2">
              <a:spcBef>
                <a:spcPts val="600"/>
              </a:spcBef>
              <a:spcAft>
                <a:spcPts val="1000"/>
              </a:spcAft>
            </a:pPr>
            <a:r>
              <a:rPr lang="fr-CA" dirty="0"/>
              <a:t>Espaces locatifs à coûts avantageux </a:t>
            </a:r>
            <a:br>
              <a:rPr lang="fr-CA" dirty="0"/>
            </a:br>
            <a:r>
              <a:rPr lang="fr-CA" dirty="0"/>
              <a:t>et taux d’imposition parmi les plus concurrentiels en Amérique du Nord.</a:t>
            </a:r>
          </a:p>
          <a:p>
            <a:pPr lvl="2">
              <a:spcBef>
                <a:spcPts val="600"/>
              </a:spcBef>
              <a:spcAft>
                <a:spcPts val="1000"/>
              </a:spcAft>
            </a:pPr>
            <a:r>
              <a:rPr lang="fr-CA" dirty="0"/>
              <a:t>Coûts d’exploitation très compétitifs : </a:t>
            </a:r>
            <a:br>
              <a:rPr lang="fr-CA" dirty="0"/>
            </a:br>
            <a:r>
              <a:rPr lang="fr-CA" dirty="0"/>
              <a:t>l’électricité est 36 % moins chère qu’aux </a:t>
            </a:r>
            <a:br>
              <a:rPr lang="fr-CA" dirty="0"/>
            </a:br>
            <a:r>
              <a:rPr lang="fr-CA" dirty="0"/>
              <a:t>États-Unis et 49 % moins élevée, en moyenne, que dans les pays du G7.</a:t>
            </a:r>
          </a:p>
          <a:p>
            <a:pPr lvl="2">
              <a:spcBef>
                <a:spcPts val="600"/>
              </a:spcBef>
              <a:spcAft>
                <a:spcPts val="1000"/>
              </a:spcAft>
            </a:pPr>
            <a:r>
              <a:rPr lang="fr-CA" dirty="0"/>
              <a:t>Incitatifs financiers et cadre fiscal très avantageux.</a:t>
            </a:r>
          </a:p>
        </p:txBody>
      </p:sp>
    </p:spTree>
    <p:extLst>
      <p:ext uri="{BB962C8B-B14F-4D97-AF65-F5344CB8AC3E}">
        <p14:creationId xmlns:p14="http://schemas.microsoft.com/office/powerpoint/2010/main" val="3788730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00AEC9DD-6100-7442-9816-04CCBA0F3D1A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dacieux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073535-AD42-9944-B3DC-DDF1AD4CF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201BA5-AE2A-7442-BE49-B4A8424651EA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Université Laval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Marc Robitaille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BAD4D8-FF37-6C45-976E-D26C1109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Autofit/>
          </a:bodyPr>
          <a:lstStyle/>
          <a:p>
            <a:r>
              <a:rPr lang="fr-FR" sz="3600" dirty="0"/>
              <a:t>INNOVATION, RECHERCHE</a:t>
            </a:r>
            <a:br>
              <a:rPr lang="fr-FR" sz="3600" dirty="0"/>
            </a:br>
            <a:r>
              <a:rPr lang="fr-FR" sz="3600" dirty="0"/>
              <a:t>ET DÉVELOPPEMENT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F651F9-3031-A844-A896-CC389C78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>
            <a:noAutofit/>
          </a:bodyPr>
          <a:lstStyle/>
          <a:p>
            <a:pPr lvl="0"/>
            <a:r>
              <a:rPr lang="fr-CA" sz="2600" dirty="0"/>
              <a:t>Dépenses en recherche et développement (R-D) : 9 586 M$, </a:t>
            </a:r>
            <a:br>
              <a:rPr lang="fr-CA" sz="2600" dirty="0"/>
            </a:br>
            <a:r>
              <a:rPr lang="fr-CA" sz="2600" dirty="0"/>
              <a:t>soit 2,17 % du PIB du Québec (2018)</a:t>
            </a:r>
          </a:p>
          <a:p>
            <a:pPr marL="0" lvl="0" indent="0">
              <a:buNone/>
            </a:pPr>
            <a:endParaRPr lang="fr-CA" sz="1000" dirty="0"/>
          </a:p>
          <a:p>
            <a:pPr lvl="0"/>
            <a:r>
              <a:rPr lang="fr-CA" sz="2600" dirty="0"/>
              <a:t>Plus du quart des dépenses en R-D </a:t>
            </a:r>
            <a:br>
              <a:rPr lang="fr-CA" sz="2600" dirty="0"/>
            </a:br>
            <a:r>
              <a:rPr lang="fr-CA" sz="2600" dirty="0"/>
              <a:t>du Canada</a:t>
            </a:r>
          </a:p>
          <a:p>
            <a:pPr lvl="0"/>
            <a:endParaRPr lang="fr-CA" sz="1000" dirty="0"/>
          </a:p>
          <a:p>
            <a:pPr lvl="0"/>
            <a:r>
              <a:rPr lang="fr-CA" sz="2600" dirty="0"/>
              <a:t>Québec : 12</a:t>
            </a:r>
            <a:r>
              <a:rPr lang="fr-CA" sz="2600" baseline="30000" dirty="0"/>
              <a:t>e</a:t>
            </a:r>
            <a:r>
              <a:rPr lang="fr-CA" sz="2600" dirty="0"/>
              <a:t> rang mondial en matière </a:t>
            </a:r>
            <a:br>
              <a:rPr lang="fr-CA" sz="2600" dirty="0"/>
            </a:br>
            <a:r>
              <a:rPr lang="fr-CA" sz="2600" dirty="0"/>
              <a:t>de PIB consacré à la R-D (2017)</a:t>
            </a:r>
          </a:p>
        </p:txBody>
      </p:sp>
    </p:spTree>
    <p:extLst>
      <p:ext uri="{BB962C8B-B14F-4D97-AF65-F5344CB8AC3E}">
        <p14:creationId xmlns:p14="http://schemas.microsoft.com/office/powerpoint/2010/main" val="270598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735ECD-8399-6B41-BEA1-87B8993C8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800"/>
            <a:ext cx="3509742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201BA5-AE2A-7442-BE49-B4A8424651EA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Université McGill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Université McGill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C9FEEB-5BC8-D347-944F-FC3B1AB0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INNOVATION, RECHERCHE</a:t>
            </a:r>
            <a:br>
              <a:rPr lang="fr-FR" sz="3600" dirty="0"/>
            </a:br>
            <a:r>
              <a:rPr lang="fr-FR" sz="3600" dirty="0"/>
              <a:t>ET DÉVELOPPEMENT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AB0007-50EC-DE4A-A5B3-65FFEC805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32 % des emplois en R-D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des entreprises au Canada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sont au Québec.</a:t>
            </a:r>
          </a:p>
          <a:p>
            <a:pPr lvl="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Trois des sept universités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canadiennes les plus actives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en recherche sont québécoises :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Université McGill, Université </a:t>
            </a:r>
            <a:b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de Montréal et Université Laval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4856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3D3A32EE-0AE5-E745-9A0E-67A5BDC336F0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ique</a:t>
            </a:r>
            <a:b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F6F868-F5BD-4D46-82C0-2BF39BAF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10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12F8011-715C-724C-964C-69A6F9D05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449388"/>
            <a:ext cx="5927737" cy="42116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MONTRÉAL</a:t>
            </a: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capitale mondiale </a:t>
            </a:r>
          </a:p>
          <a:p>
            <a:pPr marL="1284288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en aérospatiale </a:t>
            </a:r>
          </a:p>
          <a:p>
            <a:pPr marL="1284288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après Toulouse et Seattle</a:t>
            </a:r>
          </a:p>
          <a:p>
            <a:pPr marL="1512888" lvl="0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2888" lvl="0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Siège de l’Organisation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l’aviation civile internationale (OACI)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13358-60A2-6742-B463-B96866F69CC4}"/>
              </a:ext>
            </a:extLst>
          </p:cNvPr>
          <p:cNvCxnSpPr>
            <a:cxnSpLocks/>
          </p:cNvCxnSpPr>
          <p:nvPr/>
        </p:nvCxnSpPr>
        <p:spPr>
          <a:xfrm>
            <a:off x="7187187" y="4060865"/>
            <a:ext cx="8477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524BAB-4B6E-6847-BA1C-A988A3B9F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0" y="4712051"/>
            <a:ext cx="1143000" cy="5842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BE4E782-FBDA-ED40-8328-7163AC0D6716}"/>
              </a:ext>
            </a:extLst>
          </p:cNvPr>
          <p:cNvGrpSpPr/>
          <p:nvPr/>
        </p:nvGrpSpPr>
        <p:grpSpPr>
          <a:xfrm>
            <a:off x="5624554" y="2552293"/>
            <a:ext cx="942892" cy="900000"/>
            <a:chOff x="8179943" y="2143093"/>
            <a:chExt cx="942892" cy="90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C3339B-E783-654A-9655-6E9457495C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1389" y="2143093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5575851-A78D-FB44-B996-20EA2880380B}"/>
                </a:ext>
              </a:extLst>
            </p:cNvPr>
            <p:cNvSpPr txBox="1"/>
            <p:nvPr/>
          </p:nvSpPr>
          <p:spPr>
            <a:xfrm>
              <a:off x="8179943" y="2259426"/>
              <a:ext cx="94289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sz="36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fr-FR" sz="1600" baseline="300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re 6">
            <a:extLst>
              <a:ext uri="{FF2B5EF4-FFF2-40B4-BE49-F238E27FC236}">
                <a16:creationId xmlns:a16="http://schemas.microsoft.com/office/drawing/2014/main" id="{B7417090-72FF-7A4A-AC3C-5DC20550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AÉROSPATIALE</a:t>
            </a:r>
          </a:p>
        </p:txBody>
      </p:sp>
    </p:spTree>
    <p:extLst>
      <p:ext uri="{BB962C8B-B14F-4D97-AF65-F5344CB8AC3E}">
        <p14:creationId xmlns:p14="http://schemas.microsoft.com/office/powerpoint/2010/main" val="253286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8EE82F3-6875-BC46-A8A1-A1B89E192C3E}"/>
              </a:ext>
            </a:extLst>
          </p:cNvPr>
          <p:cNvSpPr/>
          <p:nvPr/>
        </p:nvSpPr>
        <p:spPr>
          <a:xfrm>
            <a:off x="4063800" y="169871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75C3FE-C686-8242-B7A0-16851A3B2803}"/>
              </a:ext>
            </a:extLst>
          </p:cNvPr>
          <p:cNvSpPr/>
          <p:nvPr/>
        </p:nvSpPr>
        <p:spPr>
          <a:xfrm>
            <a:off x="0" y="169871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E39B4D-D222-2540-8F55-DD26D7743617}"/>
              </a:ext>
            </a:extLst>
          </p:cNvPr>
          <p:cNvSpPr/>
          <p:nvPr/>
        </p:nvSpPr>
        <p:spPr>
          <a:xfrm>
            <a:off x="8127600" y="1698719"/>
            <a:ext cx="40680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AA6138-45D8-9740-9833-FDD472447385}"/>
              </a:ext>
            </a:extLst>
          </p:cNvPr>
          <p:cNvSpPr/>
          <p:nvPr/>
        </p:nvSpPr>
        <p:spPr>
          <a:xfrm>
            <a:off x="8127600" y="3755218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0C648C-D7D8-994E-8B31-DD0E80EDAD75}"/>
              </a:ext>
            </a:extLst>
          </p:cNvPr>
          <p:cNvSpPr/>
          <p:nvPr/>
        </p:nvSpPr>
        <p:spPr>
          <a:xfrm>
            <a:off x="4063800" y="3755218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6FD2E8-D84D-D446-902D-B5EA1C0E44EF}"/>
              </a:ext>
            </a:extLst>
          </p:cNvPr>
          <p:cNvSpPr/>
          <p:nvPr/>
        </p:nvSpPr>
        <p:spPr>
          <a:xfrm>
            <a:off x="0" y="3761704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E01A6829-E27A-1140-9FF2-F37FD6A6CA04}"/>
              </a:ext>
            </a:extLst>
          </p:cNvPr>
          <p:cNvSpPr txBox="1">
            <a:spLocks/>
          </p:cNvSpPr>
          <p:nvPr/>
        </p:nvSpPr>
        <p:spPr>
          <a:xfrm>
            <a:off x="414274" y="1936485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17,8 G$ </a:t>
            </a:r>
          </a:p>
          <a:p>
            <a:pPr marL="0" lv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ventes </a:t>
            </a:r>
          </a:p>
          <a:p>
            <a:pPr marL="0" lvl="0" indent="0" algn="ctr">
              <a:buNone/>
            </a:pPr>
            <a:r>
              <a:rPr lang="fr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</a:t>
            </a:r>
            <a:r>
              <a:rPr lang="fr-CA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 mondial)</a:t>
            </a:r>
          </a:p>
        </p:txBody>
      </p:sp>
      <p:sp>
        <p:nvSpPr>
          <p:cNvPr id="32" name="Espace réservé du contenu 6">
            <a:extLst>
              <a:ext uri="{FF2B5EF4-FFF2-40B4-BE49-F238E27FC236}">
                <a16:creationId xmlns:a16="http://schemas.microsoft.com/office/drawing/2014/main" id="{5E4EAB6E-1BB7-F14C-BED0-5B82B129BA17}"/>
              </a:ext>
            </a:extLst>
          </p:cNvPr>
          <p:cNvSpPr txBox="1">
            <a:spLocks/>
          </p:cNvSpPr>
          <p:nvPr/>
        </p:nvSpPr>
        <p:spPr>
          <a:xfrm>
            <a:off x="4478074" y="3000901"/>
            <a:ext cx="3235853" cy="8060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exportations manufacturières</a:t>
            </a:r>
          </a:p>
        </p:txBody>
      </p:sp>
      <p:sp>
        <p:nvSpPr>
          <p:cNvPr id="34" name="Espace réservé du contenu 6">
            <a:extLst>
              <a:ext uri="{FF2B5EF4-FFF2-40B4-BE49-F238E27FC236}">
                <a16:creationId xmlns:a16="http://schemas.microsoft.com/office/drawing/2014/main" id="{AD9C66CB-FB7E-D541-9B59-2B3E7B5371D7}"/>
              </a:ext>
            </a:extLst>
          </p:cNvPr>
          <p:cNvSpPr txBox="1">
            <a:spLocks/>
          </p:cNvSpPr>
          <p:nvPr/>
        </p:nvSpPr>
        <p:spPr>
          <a:xfrm>
            <a:off x="8541874" y="2559055"/>
            <a:ext cx="3235853" cy="1179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43 400 </a:t>
            </a:r>
            <a:b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</a:p>
        </p:txBody>
      </p:sp>
      <p:sp>
        <p:nvSpPr>
          <p:cNvPr id="35" name="Espace réservé du contenu 6">
            <a:extLst>
              <a:ext uri="{FF2B5EF4-FFF2-40B4-BE49-F238E27FC236}">
                <a16:creationId xmlns:a16="http://schemas.microsoft.com/office/drawing/2014/main" id="{0DC167F0-7109-CD46-8420-7C6C91D045CF}"/>
              </a:ext>
            </a:extLst>
          </p:cNvPr>
          <p:cNvSpPr txBox="1">
            <a:spLocks/>
          </p:cNvSpPr>
          <p:nvPr/>
        </p:nvSpPr>
        <p:spPr>
          <a:xfrm>
            <a:off x="414274" y="5059219"/>
            <a:ext cx="3235853" cy="9086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l’activité de l’industrie aérospatiale canadienne</a:t>
            </a:r>
          </a:p>
        </p:txBody>
      </p:sp>
      <p:sp>
        <p:nvSpPr>
          <p:cNvPr id="36" name="Espace réservé du contenu 6">
            <a:extLst>
              <a:ext uri="{FF2B5EF4-FFF2-40B4-BE49-F238E27FC236}">
                <a16:creationId xmlns:a16="http://schemas.microsoft.com/office/drawing/2014/main" id="{E1E60472-6F8B-6B4E-A997-6635AC2CB348}"/>
              </a:ext>
            </a:extLst>
          </p:cNvPr>
          <p:cNvSpPr txBox="1">
            <a:spLocks/>
          </p:cNvSpPr>
          <p:nvPr/>
        </p:nvSpPr>
        <p:spPr>
          <a:xfrm>
            <a:off x="4478074" y="3954867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PME 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plus de la majorité 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grands donneurs d’ordres de l’industrie</a:t>
            </a:r>
          </a:p>
        </p:txBody>
      </p:sp>
      <p:sp>
        <p:nvSpPr>
          <p:cNvPr id="37" name="Espace réservé du contenu 6">
            <a:extLst>
              <a:ext uri="{FF2B5EF4-FFF2-40B4-BE49-F238E27FC236}">
                <a16:creationId xmlns:a16="http://schemas.microsoft.com/office/drawing/2014/main" id="{6AA44288-FA97-6840-9B38-6B0CBE881E81}"/>
              </a:ext>
            </a:extLst>
          </p:cNvPr>
          <p:cNvSpPr txBox="1">
            <a:spLocks/>
          </p:cNvSpPr>
          <p:nvPr/>
        </p:nvSpPr>
        <p:spPr>
          <a:xfrm>
            <a:off x="8541874" y="3887324"/>
            <a:ext cx="3235853" cy="1859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</a:p>
          <a:p>
            <a:pPr marL="0" indent="0" algn="ctr">
              <a:buNone/>
            </a:pP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R-D au Canada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758A87F-E1C2-0347-8E25-2FE16652F2C4}"/>
              </a:ext>
            </a:extLst>
          </p:cNvPr>
          <p:cNvGrpSpPr/>
          <p:nvPr/>
        </p:nvGrpSpPr>
        <p:grpSpPr>
          <a:xfrm>
            <a:off x="5539409" y="1912268"/>
            <a:ext cx="1113182" cy="1080000"/>
            <a:chOff x="8587409" y="3422407"/>
            <a:chExt cx="1113182" cy="108000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14CF5554-ED6E-A449-AAFB-69C8ED6CA249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CDC99140-188A-A94C-BE0C-D2DD1C9523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D1F544D-FED0-4048-98C5-6C522EA87386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A67AD54-E600-D740-B764-A59C48C012AA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9AC2DF7-FCC9-634F-8112-F751EE122C5C}"/>
              </a:ext>
            </a:extLst>
          </p:cNvPr>
          <p:cNvGrpSpPr/>
          <p:nvPr/>
        </p:nvGrpSpPr>
        <p:grpSpPr>
          <a:xfrm>
            <a:off x="9603209" y="4259673"/>
            <a:ext cx="1113182" cy="1080000"/>
            <a:chOff x="8587409" y="3422407"/>
            <a:chExt cx="1113182" cy="1080000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79B55CA-E1D0-334F-BC08-DB2BD944D5EC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798BD308-F7CF-6741-ADFD-823FCC48C7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D850ACC-845C-8646-B8AE-B5104C072D5D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596D85F-9EA8-CC4A-AFD4-E831EA1AC127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6CFE446-D60E-F246-AC6C-1B517EA4DC8E}"/>
              </a:ext>
            </a:extLst>
          </p:cNvPr>
          <p:cNvGrpSpPr/>
          <p:nvPr/>
        </p:nvGrpSpPr>
        <p:grpSpPr>
          <a:xfrm>
            <a:off x="1475609" y="3928356"/>
            <a:ext cx="1113182" cy="1080000"/>
            <a:chOff x="8587409" y="3422407"/>
            <a:chExt cx="1113182" cy="1080000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BD8FDCD-98E5-8E44-8BD8-4F2DC3DB8C2C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4F817A8-A012-D44B-8CB9-08AD4AB1A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71F8DCB-F7F9-CB48-8DB4-7C4EA85EAB82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56E0DBE-180B-EF4A-A55A-85319DE0AFD7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254282D-4F57-8646-9657-75A69940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00" y="2024399"/>
            <a:ext cx="762000" cy="546100"/>
          </a:xfrm>
          <a:prstGeom prst="rect">
            <a:avLst/>
          </a:prstGeom>
        </p:spPr>
      </p:pic>
      <p:sp>
        <p:nvSpPr>
          <p:cNvPr id="44" name="Espace réservé du contenu 6">
            <a:extLst>
              <a:ext uri="{FF2B5EF4-FFF2-40B4-BE49-F238E27FC236}">
                <a16:creationId xmlns:a16="http://schemas.microsoft.com/office/drawing/2014/main" id="{4E89DF34-64BA-9440-8D50-02D63E3AD9BA}"/>
              </a:ext>
            </a:extLst>
          </p:cNvPr>
          <p:cNvSpPr txBox="1">
            <a:spLocks/>
          </p:cNvSpPr>
          <p:nvPr/>
        </p:nvSpPr>
        <p:spPr>
          <a:xfrm>
            <a:off x="317770" y="107917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QUÉBEC</a:t>
            </a:r>
          </a:p>
        </p:txBody>
      </p:sp>
      <p:sp>
        <p:nvSpPr>
          <p:cNvPr id="45" name="Titre 5">
            <a:extLst>
              <a:ext uri="{FF2B5EF4-FFF2-40B4-BE49-F238E27FC236}">
                <a16:creationId xmlns:a16="http://schemas.microsoft.com/office/drawing/2014/main" id="{676D85E0-D778-7C4B-85BC-476AA544C7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AÉROSPATIALE</a:t>
            </a:r>
          </a:p>
        </p:txBody>
      </p:sp>
    </p:spTree>
    <p:extLst>
      <p:ext uri="{BB962C8B-B14F-4D97-AF65-F5344CB8AC3E}">
        <p14:creationId xmlns:p14="http://schemas.microsoft.com/office/powerpoint/2010/main" val="2626103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3D5F7735-BB5C-0A44-93FA-F4402B62A638}"/>
              </a:ext>
            </a:extLst>
          </p:cNvPr>
          <p:cNvSpPr txBox="1">
            <a:spLocks/>
          </p:cNvSpPr>
          <p:nvPr/>
        </p:nvSpPr>
        <p:spPr>
          <a:xfrm>
            <a:off x="24514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Incomparab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AE11D5-775E-E44A-9464-93592A3A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0CAE02-9FF0-3043-8794-EFC48C566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72B7308-2209-0649-AB3D-2D9F4A39A1F4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Lac des Trente et Un Milles, Outaouais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Gaëlle Leroyer</a:t>
            </a:r>
          </a:p>
        </p:txBody>
      </p:sp>
    </p:spTree>
    <p:extLst>
      <p:ext uri="{BB962C8B-B14F-4D97-AF65-F5344CB8AC3E}">
        <p14:creationId xmlns:p14="http://schemas.microsoft.com/office/powerpoint/2010/main" val="2722438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404AF04-4C13-CD40-A2D2-755C6C21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INTELLIGENCE ARTIFICIELLE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479A17-4624-1F43-8EEF-7AD88AD12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Le Québec, chef de file mondial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dans le domaine de l’intelligence artificielle (IA) :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Investissements de plus de 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475 M$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depuis 2017 pour soutenir la recherche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et l’implantation de l’IA.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En 2019, 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329 M$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sur 5 ans ont été investis pour en accélérer l’adoption.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62687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4063800" y="1548700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548700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8127600" y="1548700"/>
            <a:ext cx="40680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C598260-83CA-1344-8E0D-E486E1B430CC}"/>
              </a:ext>
            </a:extLst>
          </p:cNvPr>
          <p:cNvSpPr/>
          <p:nvPr/>
        </p:nvSpPr>
        <p:spPr>
          <a:xfrm>
            <a:off x="8127600" y="360519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44E3669-2878-0D4D-B816-9C8536C2563B}"/>
              </a:ext>
            </a:extLst>
          </p:cNvPr>
          <p:cNvSpPr/>
          <p:nvPr/>
        </p:nvSpPr>
        <p:spPr>
          <a:xfrm>
            <a:off x="4063800" y="360519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CB0B913-33E6-D643-B109-FD0DECA662FA}"/>
              </a:ext>
            </a:extLst>
          </p:cNvPr>
          <p:cNvSpPr/>
          <p:nvPr/>
        </p:nvSpPr>
        <p:spPr>
          <a:xfrm>
            <a:off x="0" y="3611685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E01A6829-E27A-1140-9FF2-F37FD6A6CA04}"/>
              </a:ext>
            </a:extLst>
          </p:cNvPr>
          <p:cNvSpPr txBox="1">
            <a:spLocks/>
          </p:cNvSpPr>
          <p:nvPr/>
        </p:nvSpPr>
        <p:spPr>
          <a:xfrm>
            <a:off x="414274" y="1803439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Écosystème en IA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qui contribue à plus de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3600" b="1" dirty="0">
                <a:solidFill>
                  <a:schemeClr val="bg1"/>
                </a:solidFill>
              </a:rPr>
              <a:t>11 G$ 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du PIB québécois</a:t>
            </a:r>
          </a:p>
        </p:txBody>
      </p:sp>
      <p:sp>
        <p:nvSpPr>
          <p:cNvPr id="32" name="Espace réservé du contenu 6">
            <a:extLst>
              <a:ext uri="{FF2B5EF4-FFF2-40B4-BE49-F238E27FC236}">
                <a16:creationId xmlns:a16="http://schemas.microsoft.com/office/drawing/2014/main" id="{5E4EAB6E-1BB7-F14C-BED0-5B82B129BA17}"/>
              </a:ext>
            </a:extLst>
          </p:cNvPr>
          <p:cNvSpPr txBox="1">
            <a:spLocks/>
          </p:cNvSpPr>
          <p:nvPr/>
        </p:nvSpPr>
        <p:spPr>
          <a:xfrm>
            <a:off x="4298059" y="1786506"/>
            <a:ext cx="359588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Première ville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canadienne en matière d’investissements en R-D dans le secteur de l’IA</a:t>
            </a:r>
          </a:p>
        </p:txBody>
      </p:sp>
      <p:sp>
        <p:nvSpPr>
          <p:cNvPr id="34" name="Espace réservé du contenu 6">
            <a:extLst>
              <a:ext uri="{FF2B5EF4-FFF2-40B4-BE49-F238E27FC236}">
                <a16:creationId xmlns:a16="http://schemas.microsoft.com/office/drawing/2014/main" id="{AD9C66CB-FB7E-D541-9B59-2B3E7B5371D7}"/>
              </a:ext>
            </a:extLst>
          </p:cNvPr>
          <p:cNvSpPr txBox="1">
            <a:spLocks/>
          </p:cNvSpPr>
          <p:nvPr/>
        </p:nvSpPr>
        <p:spPr>
          <a:xfrm>
            <a:off x="8541874" y="1735706"/>
            <a:ext cx="3235853" cy="175868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Plus de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600" b="1" dirty="0">
                <a:solidFill>
                  <a:schemeClr val="bg1"/>
                </a:solidFill>
              </a:rPr>
              <a:t>600 chercheurs </a:t>
            </a:r>
            <a:br>
              <a:rPr lang="fr-CA" sz="2600" b="1" dirty="0">
                <a:solidFill>
                  <a:schemeClr val="bg1"/>
                </a:solidFill>
              </a:rPr>
            </a:br>
            <a:r>
              <a:rPr lang="fr-CA" sz="2600" b="1" dirty="0">
                <a:solidFill>
                  <a:schemeClr val="bg1"/>
                </a:solidFill>
              </a:rPr>
              <a:t>et étudiants,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soit la plus importante concentration de chercheurs au monde (Mila)</a:t>
            </a:r>
          </a:p>
        </p:txBody>
      </p:sp>
      <p:sp>
        <p:nvSpPr>
          <p:cNvPr id="35" name="Espace réservé du contenu 6">
            <a:extLst>
              <a:ext uri="{FF2B5EF4-FFF2-40B4-BE49-F238E27FC236}">
                <a16:creationId xmlns:a16="http://schemas.microsoft.com/office/drawing/2014/main" id="{0DC167F0-7109-CD46-8420-7C6C91D045CF}"/>
              </a:ext>
            </a:extLst>
          </p:cNvPr>
          <p:cNvSpPr txBox="1">
            <a:spLocks/>
          </p:cNvSpPr>
          <p:nvPr/>
        </p:nvSpPr>
        <p:spPr>
          <a:xfrm>
            <a:off x="414274" y="3894528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Observatoire international sur les impacts sociétaux de l’intelligence artificielle et du numérique (OIISIAN)</a:t>
            </a:r>
          </a:p>
        </p:txBody>
      </p:sp>
      <p:sp>
        <p:nvSpPr>
          <p:cNvPr id="36" name="Espace réservé du contenu 6">
            <a:extLst>
              <a:ext uri="{FF2B5EF4-FFF2-40B4-BE49-F238E27FC236}">
                <a16:creationId xmlns:a16="http://schemas.microsoft.com/office/drawing/2014/main" id="{E1E60472-6F8B-6B4E-A997-6635AC2CB348}"/>
              </a:ext>
            </a:extLst>
          </p:cNvPr>
          <p:cNvSpPr txBox="1">
            <a:spLocks/>
          </p:cNvSpPr>
          <p:nvPr/>
        </p:nvSpPr>
        <p:spPr>
          <a:xfrm>
            <a:off x="4478074" y="3894528"/>
            <a:ext cx="3235853" cy="175868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Plus de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400" b="1" dirty="0">
                <a:solidFill>
                  <a:schemeClr val="bg1"/>
                </a:solidFill>
              </a:rPr>
              <a:t>20 chaires </a:t>
            </a:r>
            <a:br>
              <a:rPr lang="fr-CA" sz="2400" b="1" dirty="0">
                <a:solidFill>
                  <a:schemeClr val="bg1"/>
                </a:solidFill>
              </a:rPr>
            </a:br>
            <a:r>
              <a:rPr lang="fr-CA" sz="2400" b="1" dirty="0">
                <a:solidFill>
                  <a:schemeClr val="bg1"/>
                </a:solidFill>
              </a:rPr>
              <a:t>et laboratoires </a:t>
            </a:r>
            <a:br>
              <a:rPr lang="fr-CA" sz="2400" b="1" dirty="0">
                <a:solidFill>
                  <a:schemeClr val="bg1"/>
                </a:solidFill>
              </a:rPr>
            </a:br>
            <a:r>
              <a:rPr lang="fr-CA" sz="2400" b="1" dirty="0">
                <a:solidFill>
                  <a:schemeClr val="bg1"/>
                </a:solidFill>
              </a:rPr>
              <a:t>de recherche </a:t>
            </a:r>
            <a:r>
              <a:rPr lang="fr-CA" sz="2000" dirty="0">
                <a:solidFill>
                  <a:schemeClr val="bg1"/>
                </a:solidFill>
              </a:rPr>
              <a:t>pour la valorisation des données (IVADO)</a:t>
            </a:r>
          </a:p>
        </p:txBody>
      </p:sp>
      <p:sp>
        <p:nvSpPr>
          <p:cNvPr id="37" name="Espace réservé du contenu 6">
            <a:extLst>
              <a:ext uri="{FF2B5EF4-FFF2-40B4-BE49-F238E27FC236}">
                <a16:creationId xmlns:a16="http://schemas.microsoft.com/office/drawing/2014/main" id="{6AA44288-FA97-6840-9B38-6B0CBE881E81}"/>
              </a:ext>
            </a:extLst>
          </p:cNvPr>
          <p:cNvSpPr txBox="1">
            <a:spLocks/>
          </p:cNvSpPr>
          <p:nvPr/>
        </p:nvSpPr>
        <p:spPr>
          <a:xfrm>
            <a:off x="8541874" y="3894528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3600" b="1" dirty="0">
                <a:solidFill>
                  <a:schemeClr val="bg1"/>
                </a:solidFill>
              </a:rPr>
              <a:t>95 000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spécialistes occupent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un emploi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en lien avec l’IA </a:t>
            </a:r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4B641473-78EA-524C-B095-283AB66D4890}"/>
              </a:ext>
            </a:extLst>
          </p:cNvPr>
          <p:cNvSpPr txBox="1">
            <a:spLocks/>
          </p:cNvSpPr>
          <p:nvPr/>
        </p:nvSpPr>
        <p:spPr>
          <a:xfrm>
            <a:off x="317770" y="922008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RÉGION DE MONTRÉAL</a:t>
            </a:r>
          </a:p>
        </p:txBody>
      </p:sp>
      <p:sp>
        <p:nvSpPr>
          <p:cNvPr id="16" name="Titre 5">
            <a:extLst>
              <a:ext uri="{FF2B5EF4-FFF2-40B4-BE49-F238E27FC236}">
                <a16:creationId xmlns:a16="http://schemas.microsoft.com/office/drawing/2014/main" id="{B33F9E00-EA5F-984D-B3F4-9573ECE87234}"/>
              </a:ext>
            </a:extLst>
          </p:cNvPr>
          <p:cNvSpPr txBox="1">
            <a:spLocks/>
          </p:cNvSpPr>
          <p:nvPr/>
        </p:nvSpPr>
        <p:spPr>
          <a:xfrm>
            <a:off x="1" y="-162128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1874097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6C7A7EE8-4865-1449-A6EF-E51E1C88D8C4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thentique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8D9BC0-251A-AF4E-B9C4-D0B26F446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0DD45B-C9F0-8144-8D83-5029AF59C631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Dégustation de produits régionaux, Montérégie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Dominique Lafond</a:t>
            </a:r>
          </a:p>
        </p:txBody>
      </p:sp>
    </p:spTree>
    <p:extLst>
      <p:ext uri="{BB962C8B-B14F-4D97-AF65-F5344CB8AC3E}">
        <p14:creationId xmlns:p14="http://schemas.microsoft.com/office/powerpoint/2010/main" val="75829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508127-C380-F843-8FDE-2648F9A45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1360E82-CA39-4949-B589-D22CEF156BF3}"/>
              </a:ext>
            </a:extLst>
          </p:cNvPr>
          <p:cNvSpPr txBox="1"/>
          <p:nvPr/>
        </p:nvSpPr>
        <p:spPr>
          <a:xfrm>
            <a:off x="0" y="650405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Marché Jean-Talon, Montréal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André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Quenneville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ABA13B-926B-8A44-9B97-D69F1AED3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BIOALIMENTAIRE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6A006-62C1-A840-804F-72567DA78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Le Québec se démarque par :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la qualité de ses produits et la diversité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 son offre;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sa riche tradition rurale et une abondance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de produits frais de haute qualité;</a:t>
            </a:r>
          </a:p>
          <a:p>
            <a:pPr marL="342900" lvl="0" indent="-342900"/>
            <a:endParaRPr lang="fr-CA" sz="1000" dirty="0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son innovation stimulée par la collaboration entre les entreprises agroalimentaires,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les centres de recherche et les organisations de producteurs.</a:t>
            </a:r>
          </a:p>
        </p:txBody>
      </p:sp>
    </p:spTree>
    <p:extLst>
      <p:ext uri="{BB962C8B-B14F-4D97-AF65-F5344CB8AC3E}">
        <p14:creationId xmlns:p14="http://schemas.microsoft.com/office/powerpoint/2010/main" val="1832507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30476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D1768FFD-5221-9246-B2E5-ACDFACB45BCA}"/>
              </a:ext>
            </a:extLst>
          </p:cNvPr>
          <p:cNvSpPr txBox="1">
            <a:spLocks/>
          </p:cNvSpPr>
          <p:nvPr/>
        </p:nvSpPr>
        <p:spPr>
          <a:xfrm>
            <a:off x="3536506" y="232102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Plus grand producteur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 porcs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au Canada 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60952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96C09-A9F2-1C47-802B-4D073476009C}"/>
              </a:ext>
            </a:extLst>
          </p:cNvPr>
          <p:cNvSpPr/>
          <p:nvPr/>
        </p:nvSpPr>
        <p:spPr>
          <a:xfrm>
            <a:off x="91428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906" y="2321020"/>
            <a:ext cx="2071389" cy="1870062"/>
          </a:xfrm>
        </p:spPr>
        <p:txBody>
          <a:bodyPr anchor="t">
            <a:normAutofit/>
          </a:bodyPr>
          <a:lstStyle/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Près de </a:t>
            </a: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30 000 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exploitations agricoles</a:t>
            </a:r>
          </a:p>
        </p:txBody>
      </p: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D2E49046-5FF9-1449-AB91-684FFD45B5BB}"/>
              </a:ext>
            </a:extLst>
          </p:cNvPr>
          <p:cNvSpPr txBox="1">
            <a:spLocks/>
          </p:cNvSpPr>
          <p:nvPr/>
        </p:nvSpPr>
        <p:spPr>
          <a:xfrm>
            <a:off x="6584106" y="1806994"/>
            <a:ext cx="2071389" cy="38480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 la production mondiale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 sirop d’érable</a:t>
            </a:r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A165B862-6E30-5B49-8DC8-1578A9B30AD8}"/>
              </a:ext>
            </a:extLst>
          </p:cNvPr>
          <p:cNvSpPr txBox="1">
            <a:spLocks/>
          </p:cNvSpPr>
          <p:nvPr/>
        </p:nvSpPr>
        <p:spPr>
          <a:xfrm>
            <a:off x="9631706" y="1806994"/>
            <a:ext cx="2071389" cy="3491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des ventes sont réalisées à l’extérieur du Québec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E376B2D-31CF-6B47-A116-DF587D791A03}"/>
              </a:ext>
            </a:extLst>
          </p:cNvPr>
          <p:cNvGrpSpPr/>
          <p:nvPr/>
        </p:nvGrpSpPr>
        <p:grpSpPr>
          <a:xfrm>
            <a:off x="10110809" y="2321020"/>
            <a:ext cx="1113182" cy="1080000"/>
            <a:chOff x="679542" y="4226740"/>
            <a:chExt cx="1113182" cy="1080000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5C32287-178A-8A41-941C-B4E8C6E5A7F5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DF32EFEA-5A2D-CD4E-AE79-6B955EDC7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450AE5C-4B9C-3742-AA1B-133EEBE360A9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A95FAC5-A2CD-1A40-9252-1C7B05EBB081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BIOALIMENTAIRE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F700A2C-A958-1547-81E4-022DB2C5C52F}"/>
              </a:ext>
            </a:extLst>
          </p:cNvPr>
          <p:cNvGrpSpPr/>
          <p:nvPr/>
        </p:nvGrpSpPr>
        <p:grpSpPr>
          <a:xfrm>
            <a:off x="7063209" y="2321020"/>
            <a:ext cx="1113182" cy="1080000"/>
            <a:chOff x="679542" y="4226740"/>
            <a:chExt cx="1113182" cy="1080000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22A6571-3453-EF45-B7D7-391CE537755A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890E4A1-6A79-DC4E-8C9A-BADBB261D3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7F4BFED-76BD-E645-BE70-19118544B5E2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3033469-10D2-294B-A5A2-6283687A0A87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434535D4-5412-A240-871D-CB9CC1C72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000" y="4272064"/>
            <a:ext cx="1168400" cy="609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E6D6B9-B407-2B4F-BF2D-43DF7CC2A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00" y="4119664"/>
            <a:ext cx="965200" cy="76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88BAB4-3688-C74E-887C-4E8EFD559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756" y="4526604"/>
            <a:ext cx="584200" cy="76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63329B-1D81-8746-A9FA-401972119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900" y="5038927"/>
            <a:ext cx="645000" cy="450000"/>
          </a:xfrm>
          <a:prstGeom prst="rect">
            <a:avLst/>
          </a:prstGeom>
        </p:spPr>
      </p:pic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QUÉBEC</a:t>
            </a:r>
          </a:p>
        </p:txBody>
      </p:sp>
    </p:spTree>
    <p:extLst>
      <p:ext uri="{BB962C8B-B14F-4D97-AF65-F5344CB8AC3E}">
        <p14:creationId xmlns:p14="http://schemas.microsoft.com/office/powerpoint/2010/main" val="3898117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F112A5-7193-E04E-B7BA-09500DFD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5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5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0E5845-0741-F647-ABB5-A7ECAFC3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900" dirty="0"/>
              <a:t>ENVIRONNEMENT ET LUTTE CONTRE </a:t>
            </a:r>
            <a:br>
              <a:rPr lang="fr-FR" sz="2900" dirty="0"/>
            </a:br>
            <a:r>
              <a:rPr lang="fr-FR" sz="2900" dirty="0"/>
              <a:t>LES CHANGEMENTS CLIMATIQUES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0E8249-86A2-A24B-981C-D1A3BEC95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257582" cy="4211637"/>
          </a:xfrm>
        </p:spPr>
        <p:txBody>
          <a:bodyPr>
            <a:noAutofit/>
          </a:bodyPr>
          <a:lstStyle/>
          <a:p>
            <a:pPr marL="342900" lvl="0" indent="-34290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Québec : plus faibles émissions de gaz à effet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de serre (GES) par habitant de tous les États américains et provinces canadiennes.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En concordance avec l’Accord de Paris,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le Québec s’est doté de cibles ambitieuses : réduire ses émissions de GES de 37,5 % d’ici 2030 et atteindre la carboneutralité d’ici 2050.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Des outils efficaces pour les atteindre, notamment avec le marché du carbone Québec-Californie.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Près de 45 % de la flotte totale de voitures électriques au Canada circulent au Québec.</a:t>
            </a:r>
          </a:p>
        </p:txBody>
      </p:sp>
    </p:spTree>
    <p:extLst>
      <p:ext uri="{BB962C8B-B14F-4D97-AF65-F5344CB8AC3E}">
        <p14:creationId xmlns:p14="http://schemas.microsoft.com/office/powerpoint/2010/main" val="2823717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0E8249-86A2-A24B-981C-D1A3BEC95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490550"/>
            <a:ext cx="11053762" cy="4968875"/>
          </a:xfrm>
        </p:spPr>
        <p:txBody>
          <a:bodyPr>
            <a:noAutofit/>
          </a:bodyPr>
          <a:lstStyle/>
          <a:p>
            <a:pPr algn="l"/>
            <a:r>
              <a:rPr lang="fr-CA" sz="2600" b="1" dirty="0"/>
              <a:t>2021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Dépôt d’un </a:t>
            </a:r>
            <a:r>
              <a:rPr lang="fr-CA" sz="2000" b="1" dirty="0">
                <a:solidFill>
                  <a:schemeClr val="bg1"/>
                </a:solidFill>
              </a:rPr>
              <a:t>Plan pour une économie verte (PEV2030)</a:t>
            </a:r>
            <a:r>
              <a:rPr lang="fr-CA" sz="2000" dirty="0">
                <a:solidFill>
                  <a:schemeClr val="bg1"/>
                </a:solidFill>
              </a:rPr>
              <a:t> avec des mesures audacieuses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et des investissements de 6,7 G$.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Le Québec annonce la </a:t>
            </a:r>
            <a:r>
              <a:rPr lang="fr-CA" sz="2000" b="1" dirty="0">
                <a:solidFill>
                  <a:schemeClr val="bg1"/>
                </a:solidFill>
              </a:rPr>
              <a:t>fin de l’extraction des hydrocarbures</a:t>
            </a:r>
            <a:r>
              <a:rPr lang="fr-CA" sz="2000" dirty="0">
                <a:solidFill>
                  <a:schemeClr val="bg1"/>
                </a:solidFill>
              </a:rPr>
              <a:t> sur son territoire.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1"/>
                </a:solidFill>
              </a:rPr>
              <a:t>Importants contrats d’exportation d’hydroélectricité</a:t>
            </a:r>
            <a:r>
              <a:rPr lang="fr-CA" sz="2000" dirty="0">
                <a:solidFill>
                  <a:schemeClr val="bg1"/>
                </a:solidFill>
              </a:rPr>
              <a:t> avec le Massachusetts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et New York.</a:t>
            </a:r>
          </a:p>
          <a:p>
            <a:pPr algn="l"/>
            <a:r>
              <a:rPr lang="fr-CA" sz="2600" b="1" dirty="0"/>
              <a:t>Nos ambitions</a:t>
            </a:r>
            <a:endParaRPr lang="fr-CA" sz="2600" dirty="0"/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Produire une des batteries les plus propres au monde.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Développer activement la filière de l’hydrogène vert avec Hydro-Québec.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0E5845-0741-F647-ABB5-A7ECAFC33B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19697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fr-FR" sz="32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ENVIRONNEMENT ET LUTTE CONTRE</a:t>
            </a:r>
            <a:br>
              <a:rPr lang="fr-FR" sz="3200" dirty="0"/>
            </a:br>
            <a:r>
              <a:rPr lang="fr-FR" sz="32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LES CHANGEMENTS CLIMATIQUES</a:t>
            </a:r>
            <a:r>
              <a:rPr lang="fr-FR" sz="32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9EB023-47E6-7947-B4C1-6D8A0A37A888}"/>
              </a:ext>
            </a:extLst>
          </p:cNvPr>
          <p:cNvSpPr/>
          <p:nvPr/>
        </p:nvSpPr>
        <p:spPr>
          <a:xfrm>
            <a:off x="0" y="4848294"/>
            <a:ext cx="12192000" cy="822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658ACC"/>
              </a:highlight>
            </a:endParaRPr>
          </a:p>
        </p:txBody>
      </p:sp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BA150AB9-C2BA-424F-A18A-F43DAC098D54}"/>
              </a:ext>
            </a:extLst>
          </p:cNvPr>
          <p:cNvSpPr txBox="1">
            <a:spLocks/>
          </p:cNvSpPr>
          <p:nvPr/>
        </p:nvSpPr>
        <p:spPr>
          <a:xfrm>
            <a:off x="717396" y="4896000"/>
            <a:ext cx="10757209" cy="6951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600" dirty="0"/>
              <a:t>Faire du Québec la batterie verte du nord-est de l’Amérique!</a:t>
            </a:r>
          </a:p>
        </p:txBody>
      </p:sp>
    </p:spTree>
    <p:extLst>
      <p:ext uri="{BB962C8B-B14F-4D97-AF65-F5344CB8AC3E}">
        <p14:creationId xmlns:p14="http://schemas.microsoft.com/office/powerpoint/2010/main" val="845072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7C612DDA-1963-1F44-A1C2-A55744887A17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ctrisant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9DAF42-0353-7341-9A16-EACA7955D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73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E73F82-91C0-4244-B2BF-019218657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ATOUT MAJEUR</a:t>
            </a:r>
          </a:p>
          <a:p>
            <a:pPr marL="0" indent="0" algn="ctr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Plus de</a:t>
            </a: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toute l’électricité produite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au Québec provient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sources hydrauliques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922B8B9-96C5-6247-A67B-D7467976FEF9}"/>
              </a:ext>
            </a:extLst>
          </p:cNvPr>
          <p:cNvGrpSpPr/>
          <p:nvPr/>
        </p:nvGrpSpPr>
        <p:grpSpPr>
          <a:xfrm>
            <a:off x="8131797" y="2728119"/>
            <a:ext cx="1113182" cy="1080000"/>
            <a:chOff x="8587409" y="3187273"/>
            <a:chExt cx="1113182" cy="1080000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A25AD2B-E693-5A42-A5B6-28197CC4079D}"/>
                </a:ext>
              </a:extLst>
            </p:cNvPr>
            <p:cNvGrpSpPr/>
            <p:nvPr/>
          </p:nvGrpSpPr>
          <p:grpSpPr>
            <a:xfrm>
              <a:off x="8587409" y="3187273"/>
              <a:ext cx="1113182" cy="1080000"/>
              <a:chOff x="2052763" y="5014051"/>
              <a:chExt cx="1113182" cy="1080000"/>
            </a:xfrm>
            <a:solidFill>
              <a:schemeClr val="bg1"/>
            </a:solidFill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1428DC7-3480-C64A-AC4A-FDFE96AFC8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014051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115907F-E825-4B41-8EC8-70B458436D44}"/>
                  </a:ext>
                </a:extLst>
              </p:cNvPr>
              <p:cNvSpPr txBox="1"/>
              <p:nvPr/>
            </p:nvSpPr>
            <p:spPr>
              <a:xfrm>
                <a:off x="2108422" y="5160865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solidFill>
                      <a:srgbClr val="003D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99</a:t>
                </a:r>
                <a:endParaRPr lang="fr-FR" sz="1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63F138A-D09F-2142-BC79-43DB7C1FD49D}"/>
                </a:ext>
              </a:extLst>
            </p:cNvPr>
            <p:cNvSpPr txBox="1"/>
            <p:nvPr/>
          </p:nvSpPr>
          <p:spPr>
            <a:xfrm>
              <a:off x="9277219" y="3518381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>
                <a:solidFill>
                  <a:srgbClr val="003DA5"/>
                </a:solidFill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0717FC0-52B0-F247-888D-827A87501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9539533-8C21-5742-8AC4-DD079AD0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HYDROÉLECTRICITÉ</a:t>
            </a:r>
          </a:p>
        </p:txBody>
      </p:sp>
    </p:spTree>
    <p:extLst>
      <p:ext uri="{BB962C8B-B14F-4D97-AF65-F5344CB8AC3E}">
        <p14:creationId xmlns:p14="http://schemas.microsoft.com/office/powerpoint/2010/main" val="177705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0" y="2830590"/>
            <a:ext cx="6098400" cy="283272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6093600" y="0"/>
            <a:ext cx="6098400" cy="2832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6093600" y="2830590"/>
            <a:ext cx="6098400" cy="283272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5C8DDDA2-6A8C-4C44-9D88-8BD97E601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078" y="2030551"/>
            <a:ext cx="3617844" cy="540000"/>
          </a:xfrm>
        </p:spPr>
        <p:txBody>
          <a:bodyPr anchor="t">
            <a:normAutofit lnSpcReduction="10000"/>
          </a:bodyPr>
          <a:lstStyle/>
          <a:p>
            <a:r>
              <a:rPr lang="fr-CA" sz="3200" dirty="0"/>
              <a:t>millions d’habitants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60B749F6-9AAF-AD41-A35C-477B489DEA23}"/>
              </a:ext>
            </a:extLst>
          </p:cNvPr>
          <p:cNvGrpSpPr/>
          <p:nvPr/>
        </p:nvGrpSpPr>
        <p:grpSpPr>
          <a:xfrm>
            <a:off x="8587409" y="830841"/>
            <a:ext cx="1113182" cy="1080000"/>
            <a:chOff x="2051437" y="429370"/>
            <a:chExt cx="1113182" cy="1080000"/>
          </a:xfrm>
          <a:solidFill>
            <a:schemeClr val="bg1"/>
          </a:solidFill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82A2C0D6-D6E4-BD4F-9154-FF13370D9A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1437" y="429370"/>
              <a:ext cx="1080000" cy="10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0B8FCAB-283C-5945-9ADD-E7B036A322DE}"/>
                </a:ext>
              </a:extLst>
            </p:cNvPr>
            <p:cNvSpPr txBox="1"/>
            <p:nvPr/>
          </p:nvSpPr>
          <p:spPr>
            <a:xfrm>
              <a:off x="2107096" y="576184"/>
              <a:ext cx="10575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%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C08289F-8C9F-E240-82BF-36F80ABF51C7}"/>
              </a:ext>
            </a:extLst>
          </p:cNvPr>
          <p:cNvGrpSpPr/>
          <p:nvPr/>
        </p:nvGrpSpPr>
        <p:grpSpPr>
          <a:xfrm>
            <a:off x="2491409" y="3422407"/>
            <a:ext cx="1113182" cy="1080000"/>
            <a:chOff x="677186" y="1146312"/>
            <a:chExt cx="1113182" cy="1080000"/>
          </a:xfrm>
          <a:solidFill>
            <a:schemeClr val="bg1"/>
          </a:solidFill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F6CB1361-F516-2D48-A182-CFA50ACE7A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186" y="1146312"/>
              <a:ext cx="1080000" cy="10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676B2272-C83E-F947-BCDD-C87429FDB7AD}"/>
                </a:ext>
              </a:extLst>
            </p:cNvPr>
            <p:cNvSpPr txBox="1"/>
            <p:nvPr/>
          </p:nvSpPr>
          <p:spPr>
            <a:xfrm>
              <a:off x="732845" y="1293126"/>
              <a:ext cx="1057523" cy="7386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2122C1B8-AB04-944D-8854-DE2343E67381}"/>
              </a:ext>
            </a:extLst>
          </p:cNvPr>
          <p:cNvGrpSpPr/>
          <p:nvPr/>
        </p:nvGrpSpPr>
        <p:grpSpPr>
          <a:xfrm>
            <a:off x="2491409" y="830841"/>
            <a:ext cx="1113182" cy="1080000"/>
            <a:chOff x="9383865" y="534062"/>
            <a:chExt cx="1113182" cy="1080000"/>
          </a:xfrm>
          <a:solidFill>
            <a:schemeClr val="bg1"/>
          </a:solidFill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1C696C94-05B3-314A-B7B5-05F5CB8C3F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83865" y="534062"/>
              <a:ext cx="1080000" cy="10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6335462F-D556-C64B-8158-0FF33C28190D}"/>
                </a:ext>
              </a:extLst>
            </p:cNvPr>
            <p:cNvSpPr txBox="1"/>
            <p:nvPr/>
          </p:nvSpPr>
          <p:spPr>
            <a:xfrm>
              <a:off x="9439524" y="680876"/>
              <a:ext cx="10575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8,6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Espace réservé du texte 1">
            <a:extLst>
              <a:ext uri="{FF2B5EF4-FFF2-40B4-BE49-F238E27FC236}">
                <a16:creationId xmlns:a16="http://schemas.microsoft.com/office/drawing/2014/main" id="{CDE9B8FC-0817-B146-A0B6-7349AE082E85}"/>
              </a:ext>
            </a:extLst>
          </p:cNvPr>
          <p:cNvSpPr txBox="1">
            <a:spLocks/>
          </p:cNvSpPr>
          <p:nvPr/>
        </p:nvSpPr>
        <p:spPr>
          <a:xfrm>
            <a:off x="6536635" y="2030551"/>
            <a:ext cx="5214731" cy="54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de la population canadienne</a:t>
            </a:r>
          </a:p>
        </p:txBody>
      </p:sp>
      <p:sp>
        <p:nvSpPr>
          <p:cNvPr id="50" name="Espace réservé du texte 1">
            <a:extLst>
              <a:ext uri="{FF2B5EF4-FFF2-40B4-BE49-F238E27FC236}">
                <a16:creationId xmlns:a16="http://schemas.microsoft.com/office/drawing/2014/main" id="{FE06DB80-3D21-2B4E-BE7E-291C7707B97F}"/>
              </a:ext>
            </a:extLst>
          </p:cNvPr>
          <p:cNvSpPr txBox="1">
            <a:spLocks/>
          </p:cNvSpPr>
          <p:nvPr/>
        </p:nvSpPr>
        <p:spPr>
          <a:xfrm>
            <a:off x="1326543" y="4477422"/>
            <a:ext cx="3442915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de la population est francophone </a:t>
            </a:r>
          </a:p>
        </p:txBody>
      </p:sp>
      <p:sp>
        <p:nvSpPr>
          <p:cNvPr id="51" name="Espace réservé du texte 1">
            <a:extLst>
              <a:ext uri="{FF2B5EF4-FFF2-40B4-BE49-F238E27FC236}">
                <a16:creationId xmlns:a16="http://schemas.microsoft.com/office/drawing/2014/main" id="{99627994-073B-B240-9FB5-955753550F25}"/>
              </a:ext>
            </a:extLst>
          </p:cNvPr>
          <p:cNvSpPr txBox="1">
            <a:spLocks/>
          </p:cNvSpPr>
          <p:nvPr/>
        </p:nvSpPr>
        <p:spPr>
          <a:xfrm>
            <a:off x="6437243" y="4477422"/>
            <a:ext cx="5413514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de la population </a:t>
            </a:r>
            <a:br>
              <a:rPr lang="fr-CA" sz="3200" dirty="0"/>
            </a:br>
            <a:r>
              <a:rPr lang="fr-CA" sz="3200" dirty="0"/>
              <a:t>parle le français et l’anglais </a:t>
            </a:r>
          </a:p>
        </p:txBody>
      </p:sp>
      <p:sp>
        <p:nvSpPr>
          <p:cNvPr id="52" name="Espace réservé du texte 1">
            <a:extLst>
              <a:ext uri="{FF2B5EF4-FFF2-40B4-BE49-F238E27FC236}">
                <a16:creationId xmlns:a16="http://schemas.microsoft.com/office/drawing/2014/main" id="{27F38C4E-515E-154C-B800-A38BC20614F2}"/>
              </a:ext>
            </a:extLst>
          </p:cNvPr>
          <p:cNvSpPr txBox="1">
            <a:spLocks/>
          </p:cNvSpPr>
          <p:nvPr/>
        </p:nvSpPr>
        <p:spPr>
          <a:xfrm>
            <a:off x="6536635" y="352880"/>
            <a:ext cx="5214731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100" dirty="0"/>
              <a:t>Près de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AB38B55-62C9-1A4C-8085-34558C6ADEF8}"/>
              </a:ext>
            </a:extLst>
          </p:cNvPr>
          <p:cNvSpPr txBox="1"/>
          <p:nvPr/>
        </p:nvSpPr>
        <p:spPr>
          <a:xfrm>
            <a:off x="3171627" y="3753515"/>
            <a:ext cx="40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fr-FR" dirty="0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8739E085-995C-C444-B58A-6295E89267CD}"/>
              </a:ext>
            </a:extLst>
          </p:cNvPr>
          <p:cNvGrpSpPr/>
          <p:nvPr/>
        </p:nvGrpSpPr>
        <p:grpSpPr>
          <a:xfrm>
            <a:off x="8587409" y="3422407"/>
            <a:ext cx="1113182" cy="1080000"/>
            <a:chOff x="8587409" y="3422407"/>
            <a:chExt cx="1113182" cy="1080000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E87D567-C4C3-484A-89F4-687E4ACB0036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3ACB8CC8-47A1-DC46-B80E-92EAE8A65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6DDFA86E-4F8B-404F-9551-A65F0B4136F9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8BB2E00-5682-7E49-9F82-E239CF46A6D8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1878363D-A45A-814D-93D0-789760DFF092}"/>
              </a:ext>
            </a:extLst>
          </p:cNvPr>
          <p:cNvSpPr txBox="1"/>
          <p:nvPr/>
        </p:nvSpPr>
        <p:spPr>
          <a:xfrm>
            <a:off x="9277219" y="1181898"/>
            <a:ext cx="40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fr-FR" dirty="0"/>
          </a:p>
        </p:txBody>
      </p:sp>
      <p:sp>
        <p:nvSpPr>
          <p:cNvPr id="60" name="Espace réservé du texte 1">
            <a:extLst>
              <a:ext uri="{FF2B5EF4-FFF2-40B4-BE49-F238E27FC236}">
                <a16:creationId xmlns:a16="http://schemas.microsoft.com/office/drawing/2014/main" id="{29266882-AAA1-8E4A-84DD-7057D69D29B6}"/>
              </a:ext>
            </a:extLst>
          </p:cNvPr>
          <p:cNvSpPr txBox="1">
            <a:spLocks/>
          </p:cNvSpPr>
          <p:nvPr/>
        </p:nvSpPr>
        <p:spPr>
          <a:xfrm>
            <a:off x="1727269" y="352880"/>
            <a:ext cx="2641463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100" dirty="0"/>
              <a:t>Population de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3132334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E15D4DD-8087-7C43-9170-C2FD619421D0}"/>
              </a:ext>
            </a:extLst>
          </p:cNvPr>
          <p:cNvSpPr/>
          <p:nvPr/>
        </p:nvSpPr>
        <p:spPr>
          <a:xfrm>
            <a:off x="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7BB669-3F7D-C648-AB78-A8A37D27C06B}"/>
              </a:ext>
            </a:extLst>
          </p:cNvPr>
          <p:cNvSpPr/>
          <p:nvPr/>
        </p:nvSpPr>
        <p:spPr>
          <a:xfrm>
            <a:off x="24387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63E4C8-B3E0-5F47-A081-61AF765362EF}"/>
              </a:ext>
            </a:extLst>
          </p:cNvPr>
          <p:cNvSpPr/>
          <p:nvPr/>
        </p:nvSpPr>
        <p:spPr>
          <a:xfrm>
            <a:off x="48774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3BF05A-3EE5-4C43-B89B-EC45895E3A6F}"/>
              </a:ext>
            </a:extLst>
          </p:cNvPr>
          <p:cNvSpPr/>
          <p:nvPr/>
        </p:nvSpPr>
        <p:spPr>
          <a:xfrm>
            <a:off x="73161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4795BE-B5C1-AA40-8C3B-0870204A16DB}"/>
              </a:ext>
            </a:extLst>
          </p:cNvPr>
          <p:cNvSpPr/>
          <p:nvPr/>
        </p:nvSpPr>
        <p:spPr>
          <a:xfrm>
            <a:off x="97548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HYDROÉLECTRICITÉ</a:t>
            </a: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sp>
        <p:nvSpPr>
          <p:cNvPr id="37" name="Espace réservé du texte 1">
            <a:extLst>
              <a:ext uri="{FF2B5EF4-FFF2-40B4-BE49-F238E27FC236}">
                <a16:creationId xmlns:a16="http://schemas.microsoft.com/office/drawing/2014/main" id="{E523B896-093C-C74B-803A-C33BBE6F2926}"/>
              </a:ext>
            </a:extLst>
          </p:cNvPr>
          <p:cNvSpPr txBox="1">
            <a:spLocks/>
          </p:cNvSpPr>
          <p:nvPr/>
        </p:nvSpPr>
        <p:spPr>
          <a:xfrm>
            <a:off x="26216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Un des plus vastes réseaux de transport d’électricité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en Amérique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du Nord</a:t>
            </a:r>
          </a:p>
        </p:txBody>
      </p:sp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CA5729DB-3447-F64E-83FF-ACC111603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39" y="2921970"/>
            <a:ext cx="2177522" cy="2939383"/>
          </a:xfrm>
        </p:spPr>
        <p:txBody>
          <a:bodyPr anchor="t">
            <a:normAutofit/>
          </a:bodyPr>
          <a:lstStyle/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producteur d’hydroélectricité au monde</a:t>
            </a:r>
          </a:p>
        </p:txBody>
      </p:sp>
      <p:sp>
        <p:nvSpPr>
          <p:cNvPr id="39" name="Espace réservé du texte 1">
            <a:extLst>
              <a:ext uri="{FF2B5EF4-FFF2-40B4-BE49-F238E27FC236}">
                <a16:creationId xmlns:a16="http://schemas.microsoft.com/office/drawing/2014/main" id="{5D774684-4016-754E-A5CC-6699B254EE60}"/>
              </a:ext>
            </a:extLst>
          </p:cNvPr>
          <p:cNvSpPr txBox="1">
            <a:spLocks/>
          </p:cNvSpPr>
          <p:nvPr/>
        </p:nvSpPr>
        <p:spPr>
          <a:xfrm>
            <a:off x="4902201" y="2000481"/>
            <a:ext cx="2387599" cy="26950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Les lignes du réseau de transport d’électricité québécois mises bout à bout pourraient faire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six fois le tour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de la Terre </a:t>
            </a:r>
          </a:p>
        </p:txBody>
      </p:sp>
      <p:sp>
        <p:nvSpPr>
          <p:cNvPr id="40" name="Espace réservé du texte 1">
            <a:extLst>
              <a:ext uri="{FF2B5EF4-FFF2-40B4-BE49-F238E27FC236}">
                <a16:creationId xmlns:a16="http://schemas.microsoft.com/office/drawing/2014/main" id="{3E43B70A-5B46-554C-96B5-16A1770EC19E}"/>
              </a:ext>
            </a:extLst>
          </p:cNvPr>
          <p:cNvSpPr txBox="1">
            <a:spLocks/>
          </p:cNvSpPr>
          <p:nvPr/>
        </p:nvSpPr>
        <p:spPr>
          <a:xfrm>
            <a:off x="7499006" y="2921970"/>
            <a:ext cx="2071389" cy="24555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Peu coûteuse, un avantage compétitif indéniable sur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le marché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nord-américain</a:t>
            </a:r>
          </a:p>
        </p:txBody>
      </p:sp>
      <p:sp>
        <p:nvSpPr>
          <p:cNvPr id="41" name="Espace réservé du texte 1">
            <a:extLst>
              <a:ext uri="{FF2B5EF4-FFF2-40B4-BE49-F238E27FC236}">
                <a16:creationId xmlns:a16="http://schemas.microsoft.com/office/drawing/2014/main" id="{ED51E8C9-C30C-7848-ADE1-37FF96060538}"/>
              </a:ext>
            </a:extLst>
          </p:cNvPr>
          <p:cNvSpPr txBox="1">
            <a:spLocks/>
          </p:cNvSpPr>
          <p:nvPr/>
        </p:nvSpPr>
        <p:spPr>
          <a:xfrm>
            <a:off x="9937706" y="2921970"/>
            <a:ext cx="2071389" cy="23297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Permet au Québec de s’engager activement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dans l’électrification des transports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68E9DD1-5DC4-ED46-9350-1860E850C653}"/>
              </a:ext>
            </a:extLst>
          </p:cNvPr>
          <p:cNvGrpSpPr/>
          <p:nvPr/>
        </p:nvGrpSpPr>
        <p:grpSpPr>
          <a:xfrm>
            <a:off x="768600" y="1921877"/>
            <a:ext cx="900000" cy="900000"/>
            <a:chOff x="678600" y="1921877"/>
            <a:chExt cx="900000" cy="900000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E1E01E86-2C40-584A-83B6-5E961BD1A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600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D2E3FCC-5917-D44F-9823-CF4D5010531C}"/>
                </a:ext>
              </a:extLst>
            </p:cNvPr>
            <p:cNvSpPr txBox="1"/>
            <p:nvPr/>
          </p:nvSpPr>
          <p:spPr>
            <a:xfrm>
              <a:off x="751063" y="2048712"/>
              <a:ext cx="755075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fr-FR" sz="36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73D88BE-E6B1-204D-854E-6995F7E31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300" y="2047326"/>
            <a:ext cx="864000" cy="7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4EB9C5-1D97-0140-AD93-916F7F334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400" y="4631808"/>
            <a:ext cx="907200" cy="7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E8D44EF-A414-0046-A6F9-E2B6EE477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441" y="2048839"/>
            <a:ext cx="577564" cy="7169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7DA3FBB-79EA-8748-88FB-94BD41309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200" y="2108876"/>
            <a:ext cx="381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82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82517188-CFE4-D14C-9045-ED1407492CA1}"/>
              </a:ext>
            </a:extLst>
          </p:cNvPr>
          <p:cNvSpPr txBox="1">
            <a:spLocks/>
          </p:cNvSpPr>
          <p:nvPr/>
        </p:nvSpPr>
        <p:spPr>
          <a:xfrm>
            <a:off x="1855833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2C7D47-9249-3D48-8A0A-5689DAC10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7A66B13-6282-E24A-A362-090CACAB2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3644900" cy="5905500"/>
          </a:xfrm>
          <a:prstGeom prst="rect">
            <a:avLst/>
          </a:prstGeom>
        </p:spPr>
      </p:pic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863110E-311A-4D4A-81F5-55E52E6C7E0D}"/>
              </a:ext>
            </a:extLst>
          </p:cNvPr>
          <p:cNvSpPr txBox="1">
            <a:spLocks/>
          </p:cNvSpPr>
          <p:nvPr/>
        </p:nvSpPr>
        <p:spPr>
          <a:xfrm>
            <a:off x="677605" y="1736495"/>
            <a:ext cx="6412546" cy="421163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endParaRPr lang="fr-CA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CF3E3B-7D9B-C249-9101-31E6DA8D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ÉLECTRIFICATION </a:t>
            </a:r>
            <a:br>
              <a:rPr lang="fr-FR" sz="3600" dirty="0"/>
            </a:br>
            <a:r>
              <a:rPr lang="fr-FR" sz="3600" dirty="0"/>
              <a:t>DES TRANSPORTS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56C4A69-D4E4-214A-BDB9-D87BE655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7" y="1449388"/>
            <a:ext cx="6246949" cy="4211637"/>
          </a:xfrm>
        </p:spPr>
        <p:txBody>
          <a:bodyPr>
            <a:noAutofit/>
          </a:bodyPr>
          <a:lstStyle/>
          <a:p>
            <a:pPr marL="342900" lvl="0" indent="-342900"/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Filière industrielle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en plein essor </a:t>
            </a:r>
            <a:b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au Québec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Grappe industrielle des véhicules électriques et intelligents : quelque </a:t>
            </a:r>
            <a:b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150 entreprises 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branchées, productives </a:t>
            </a:r>
            <a:b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et innovantes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6 240 emplois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2,2 G$ en ventes 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830 M$ en exportations 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de produits et services </a:t>
            </a:r>
          </a:p>
        </p:txBody>
      </p:sp>
    </p:spTree>
    <p:extLst>
      <p:ext uri="{BB962C8B-B14F-4D97-AF65-F5344CB8AC3E}">
        <p14:creationId xmlns:p14="http://schemas.microsoft.com/office/powerpoint/2010/main" val="1287402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4063800" y="1548700"/>
            <a:ext cx="4064400" cy="41328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548700"/>
            <a:ext cx="4064400" cy="413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8127600" y="1548700"/>
            <a:ext cx="4068000" cy="41328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E01A6829-E27A-1140-9FF2-F37FD6A6CA04}"/>
              </a:ext>
            </a:extLst>
          </p:cNvPr>
          <p:cNvSpPr txBox="1">
            <a:spLocks/>
          </p:cNvSpPr>
          <p:nvPr/>
        </p:nvSpPr>
        <p:spPr>
          <a:xfrm>
            <a:off x="414274" y="2869519"/>
            <a:ext cx="3235853" cy="17586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fr-CA" sz="2400" dirty="0">
                <a:solidFill>
                  <a:schemeClr val="bg1"/>
                </a:solidFill>
              </a:rPr>
              <a:t>Autobus, véhicules récréatifs et spéciaux, véhicules électriques et intelligents, système de recharge et batterie</a:t>
            </a:r>
          </a:p>
        </p:txBody>
      </p:sp>
      <p:sp>
        <p:nvSpPr>
          <p:cNvPr id="32" name="Espace réservé du contenu 6">
            <a:extLst>
              <a:ext uri="{FF2B5EF4-FFF2-40B4-BE49-F238E27FC236}">
                <a16:creationId xmlns:a16="http://schemas.microsoft.com/office/drawing/2014/main" id="{5E4EAB6E-1BB7-F14C-BED0-5B82B129BA17}"/>
              </a:ext>
            </a:extLst>
          </p:cNvPr>
          <p:cNvSpPr txBox="1">
            <a:spLocks/>
          </p:cNvSpPr>
          <p:nvPr/>
        </p:nvSpPr>
        <p:spPr>
          <a:xfrm>
            <a:off x="4298059" y="2869519"/>
            <a:ext cx="359588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chemeClr val="tx1"/>
              </a:buClr>
              <a:buNone/>
            </a:pPr>
            <a:r>
              <a:rPr lang="fr-CA" sz="2400" dirty="0">
                <a:solidFill>
                  <a:schemeClr val="bg1"/>
                </a:solidFill>
              </a:rPr>
              <a:t>De 2019 à 2020,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le nombre de véhicules électriques au Québec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a augmenté de 35 %</a:t>
            </a:r>
          </a:p>
        </p:txBody>
      </p:sp>
      <p:sp>
        <p:nvSpPr>
          <p:cNvPr id="34" name="Espace réservé du contenu 6">
            <a:extLst>
              <a:ext uri="{FF2B5EF4-FFF2-40B4-BE49-F238E27FC236}">
                <a16:creationId xmlns:a16="http://schemas.microsoft.com/office/drawing/2014/main" id="{AD9C66CB-FB7E-D541-9B59-2B3E7B5371D7}"/>
              </a:ext>
            </a:extLst>
          </p:cNvPr>
          <p:cNvSpPr txBox="1">
            <a:spLocks/>
          </p:cNvSpPr>
          <p:nvPr/>
        </p:nvSpPr>
        <p:spPr>
          <a:xfrm>
            <a:off x="8541874" y="2869519"/>
            <a:ext cx="3235853" cy="1756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fr-CA" sz="2400" dirty="0">
                <a:solidFill>
                  <a:schemeClr val="bg1"/>
                </a:solidFill>
              </a:rPr>
              <a:t>Cible de 1,5 million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de véhicules électriques sur les routes du Québec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d’ici 2030 </a:t>
            </a:r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4B641473-78EA-524C-B095-283AB66D4890}"/>
              </a:ext>
            </a:extLst>
          </p:cNvPr>
          <p:cNvSpPr txBox="1">
            <a:spLocks/>
          </p:cNvSpPr>
          <p:nvPr/>
        </p:nvSpPr>
        <p:spPr>
          <a:xfrm>
            <a:off x="317770" y="893432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</a:t>
            </a:r>
          </a:p>
        </p:txBody>
      </p:sp>
      <p:sp>
        <p:nvSpPr>
          <p:cNvPr id="16" name="Titre 5">
            <a:extLst>
              <a:ext uri="{FF2B5EF4-FFF2-40B4-BE49-F238E27FC236}">
                <a16:creationId xmlns:a16="http://schemas.microsoft.com/office/drawing/2014/main" id="{B33F9E00-EA5F-984D-B3F4-9573ECE87234}"/>
              </a:ext>
            </a:extLst>
          </p:cNvPr>
          <p:cNvSpPr txBox="1">
            <a:spLocks/>
          </p:cNvSpPr>
          <p:nvPr/>
        </p:nvSpPr>
        <p:spPr>
          <a:xfrm>
            <a:off x="1" y="-162128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ÉLECTRIFICATION DES TRANSPORTS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1703BC-4B1C-1C43-AC37-9E80EAA18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009" y="1783296"/>
            <a:ext cx="1117600" cy="914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609DAD-52B1-C64F-A6D0-25119C0B3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853" y="2079876"/>
            <a:ext cx="141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D277FC-5B82-C343-8245-A2A20ACE1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628" y="1791511"/>
            <a:ext cx="736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6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0F22E01-7F18-134F-BF8B-C2B2D82A1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producteur d’aluminium primaire au monde</a:t>
            </a:r>
          </a:p>
          <a:p>
            <a:pPr marL="1512888"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2888"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2700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Producteurs primaires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de classe mondiale :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Alcoa, Rio Tinto et Alouette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4E602F1-A6B6-BA45-9814-AC3F5EBE8768}"/>
              </a:ext>
            </a:extLst>
          </p:cNvPr>
          <p:cNvGrpSpPr/>
          <p:nvPr/>
        </p:nvGrpSpPr>
        <p:grpSpPr>
          <a:xfrm>
            <a:off x="5585725" y="1934099"/>
            <a:ext cx="942892" cy="900000"/>
            <a:chOff x="8179943" y="2143093"/>
            <a:chExt cx="942892" cy="90000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F94403F-27B8-234E-AA60-4824BBF1E4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1389" y="2143093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84E25D4-4B6F-6148-899B-3D6905C958F4}"/>
                </a:ext>
              </a:extLst>
            </p:cNvPr>
            <p:cNvSpPr txBox="1"/>
            <p:nvPr/>
          </p:nvSpPr>
          <p:spPr>
            <a:xfrm>
              <a:off x="8179943" y="2259426"/>
              <a:ext cx="94289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fr-FR" sz="36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fr-FR" sz="1600" baseline="300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46AC5D7-AC38-404A-ABE4-7A3D913C8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171" y="3830385"/>
            <a:ext cx="810000" cy="900000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2A3C330-139E-0042-8D85-4EA6830AB250}"/>
              </a:ext>
            </a:extLst>
          </p:cNvPr>
          <p:cNvCxnSpPr>
            <a:cxnSpLocks/>
          </p:cNvCxnSpPr>
          <p:nvPr/>
        </p:nvCxnSpPr>
        <p:spPr>
          <a:xfrm>
            <a:off x="7017064" y="3280217"/>
            <a:ext cx="8477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F5D112C-B628-A548-98A2-7C842401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ALUMINIUM</a:t>
            </a:r>
          </a:p>
        </p:txBody>
      </p:sp>
    </p:spTree>
    <p:extLst>
      <p:ext uri="{BB962C8B-B14F-4D97-AF65-F5344CB8AC3E}">
        <p14:creationId xmlns:p14="http://schemas.microsoft.com/office/powerpoint/2010/main" val="990458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31AFA78-021F-BE48-B98D-8B06A48CCC21}"/>
              </a:ext>
            </a:extLst>
          </p:cNvPr>
          <p:cNvSpPr/>
          <p:nvPr/>
        </p:nvSpPr>
        <p:spPr>
          <a:xfrm>
            <a:off x="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69DA37-2F1B-EE45-B80D-8B4EC516B6AC}"/>
              </a:ext>
            </a:extLst>
          </p:cNvPr>
          <p:cNvSpPr/>
          <p:nvPr/>
        </p:nvSpPr>
        <p:spPr>
          <a:xfrm>
            <a:off x="609360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14B59BE-5050-3F4B-B2C5-2E07871B5853}"/>
              </a:ext>
            </a:extLst>
          </p:cNvPr>
          <p:cNvGrpSpPr/>
          <p:nvPr/>
        </p:nvGrpSpPr>
        <p:grpSpPr>
          <a:xfrm>
            <a:off x="1342463" y="440550"/>
            <a:ext cx="3224512" cy="1080000"/>
            <a:chOff x="1317448" y="590773"/>
            <a:chExt cx="3224512" cy="1080000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4391040B-BB0D-D24E-8FE7-9E68DDA1C638}"/>
                </a:ext>
              </a:extLst>
            </p:cNvPr>
            <p:cNvGrpSpPr/>
            <p:nvPr/>
          </p:nvGrpSpPr>
          <p:grpSpPr>
            <a:xfrm>
              <a:off x="1317448" y="590773"/>
              <a:ext cx="1080000" cy="1080000"/>
              <a:chOff x="498487" y="1838749"/>
              <a:chExt cx="1080000" cy="1080000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D5A39D70-EE39-5D43-89C4-EAF097A658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487" y="1838749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778B79B5-59CE-A44E-9AB4-99EA019B071C}"/>
                  </a:ext>
                </a:extLst>
              </p:cNvPr>
              <p:cNvSpPr txBox="1"/>
              <p:nvPr/>
            </p:nvSpPr>
            <p:spPr>
              <a:xfrm>
                <a:off x="654080" y="2007148"/>
                <a:ext cx="755075" cy="70788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fr-FR" sz="4000" b="1" dirty="0">
                    <a:solidFill>
                      <a:srgbClr val="003D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fr-FR" sz="40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Espace réservé du texte 1">
              <a:extLst>
                <a:ext uri="{FF2B5EF4-FFF2-40B4-BE49-F238E27FC236}">
                  <a16:creationId xmlns:a16="http://schemas.microsoft.com/office/drawing/2014/main" id="{DE3A9EBB-674C-264E-B2BF-1D918DE459F0}"/>
                </a:ext>
              </a:extLst>
            </p:cNvPr>
            <p:cNvSpPr txBox="1">
              <a:spLocks/>
            </p:cNvSpPr>
            <p:nvPr/>
          </p:nvSpPr>
          <p:spPr>
            <a:xfrm>
              <a:off x="2467175" y="908278"/>
              <a:ext cx="2074785" cy="48570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3DA5"/>
                </a:buClr>
                <a:buFont typeface="Arial" panose="020B0604020202020204" pitchFamily="34" charset="0"/>
                <a:buNone/>
                <a:defRPr sz="6000" b="0" i="0" kern="1200" baseline="0">
                  <a:solidFill>
                    <a:schemeClr val="bg1"/>
                  </a:solidFill>
                  <a:latin typeface="Arial Regular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3DA5"/>
                </a:buClr>
                <a:buFont typeface="Arial" panose="020B0604020202020204" pitchFamily="34" charset="0"/>
                <a:buNone/>
                <a:defRPr sz="14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4D75B5"/>
                </a:buClr>
                <a:buFont typeface="Arial" panose="020B0604020202020204" pitchFamily="34" charset="0"/>
                <a:buNone/>
                <a:defRPr sz="12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7390C1"/>
                </a:buClr>
                <a:buFont typeface="Arial" panose="020B0604020202020204" pitchFamily="34" charset="0"/>
                <a:buNone/>
                <a:defRPr sz="10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0000"/>
                </a:buClr>
                <a:buFont typeface="Arial" panose="020B0604020202020204" pitchFamily="34" charset="0"/>
                <a:buNone/>
                <a:defRPr sz="10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/>
              <a:r>
                <a:rPr lang="fr-CA" sz="2800" dirty="0">
                  <a:latin typeface="Arial" panose="020B0604020202020204" pitchFamily="34" charset="0"/>
                  <a:cs typeface="Arial" panose="020B0604020202020204" pitchFamily="34" charset="0"/>
                </a:rPr>
                <a:t>alumineries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E68735B6-7F84-2243-8CB2-79EA6868A71D}"/>
              </a:ext>
            </a:extLst>
          </p:cNvPr>
          <p:cNvGrpSpPr/>
          <p:nvPr/>
        </p:nvGrpSpPr>
        <p:grpSpPr>
          <a:xfrm>
            <a:off x="2554752" y="3656287"/>
            <a:ext cx="981696" cy="900000"/>
            <a:chOff x="435165" y="1685047"/>
            <a:chExt cx="981696" cy="90000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757F81E6-0149-424F-8482-4DE488F0C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775" y="168504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9241285D-591B-144C-A8F4-E44D31AFB2D6}"/>
                </a:ext>
              </a:extLst>
            </p:cNvPr>
            <p:cNvSpPr txBox="1"/>
            <p:nvPr/>
          </p:nvSpPr>
          <p:spPr>
            <a:xfrm>
              <a:off x="435165" y="1809034"/>
              <a:ext cx="968579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07FFDF80-E1D5-3949-AC4A-DBF21E5DBE0E}"/>
                </a:ext>
              </a:extLst>
            </p:cNvPr>
            <p:cNvSpPr txBox="1"/>
            <p:nvPr/>
          </p:nvSpPr>
          <p:spPr>
            <a:xfrm>
              <a:off x="1007619" y="1962763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59" name="Espace réservé du texte 1">
            <a:extLst>
              <a:ext uri="{FF2B5EF4-FFF2-40B4-BE49-F238E27FC236}">
                <a16:creationId xmlns:a16="http://schemas.microsoft.com/office/drawing/2014/main" id="{997121D5-3938-C44B-8D9E-BEC29F94A74E}"/>
              </a:ext>
            </a:extLst>
          </p:cNvPr>
          <p:cNvSpPr txBox="1">
            <a:spLocks/>
          </p:cNvSpPr>
          <p:nvPr/>
        </p:nvSpPr>
        <p:spPr>
          <a:xfrm>
            <a:off x="1240278" y="4518881"/>
            <a:ext cx="3617844" cy="8984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de la capacité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nord-américaine</a:t>
            </a:r>
          </a:p>
        </p:txBody>
      </p:sp>
      <p:sp>
        <p:nvSpPr>
          <p:cNvPr id="60" name="Espace réservé du texte 1">
            <a:extLst>
              <a:ext uri="{FF2B5EF4-FFF2-40B4-BE49-F238E27FC236}">
                <a16:creationId xmlns:a16="http://schemas.microsoft.com/office/drawing/2014/main" id="{FE3D8382-FD85-A648-97B8-6A141E035322}"/>
              </a:ext>
            </a:extLst>
          </p:cNvPr>
          <p:cNvSpPr txBox="1">
            <a:spLocks/>
          </p:cNvSpPr>
          <p:nvPr/>
        </p:nvSpPr>
        <p:spPr>
          <a:xfrm>
            <a:off x="635312" y="1847404"/>
            <a:ext cx="4827776" cy="2108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2,9 M de tonnes </a:t>
            </a:r>
          </a:p>
          <a:p>
            <a:pPr lvl="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d’aluminium primaire</a:t>
            </a: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9CBDB444-1011-AA47-82C5-A0AF22F28306}"/>
              </a:ext>
            </a:extLst>
          </p:cNvPr>
          <p:cNvSpPr/>
          <p:nvPr/>
        </p:nvSpPr>
        <p:spPr>
          <a:xfrm rot="5400000">
            <a:off x="2776513" y="3250481"/>
            <a:ext cx="545375" cy="504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99498F2-C726-754D-81EA-C0395B5E1DAF}"/>
              </a:ext>
            </a:extLst>
          </p:cNvPr>
          <p:cNvCxnSpPr>
            <a:cxnSpLocks/>
          </p:cNvCxnSpPr>
          <p:nvPr/>
        </p:nvCxnSpPr>
        <p:spPr>
          <a:xfrm>
            <a:off x="2149200" y="1749102"/>
            <a:ext cx="18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space réservé du texte 1">
            <a:extLst>
              <a:ext uri="{FF2B5EF4-FFF2-40B4-BE49-F238E27FC236}">
                <a16:creationId xmlns:a16="http://schemas.microsoft.com/office/drawing/2014/main" id="{638EC6A7-F1CF-DB45-A124-8914A6600216}"/>
              </a:ext>
            </a:extLst>
          </p:cNvPr>
          <p:cNvSpPr txBox="1">
            <a:spLocks/>
          </p:cNvSpPr>
          <p:nvPr/>
        </p:nvSpPr>
        <p:spPr>
          <a:xfrm>
            <a:off x="6436043" y="2416629"/>
            <a:ext cx="5413514" cy="28039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équipementiers, </a:t>
            </a:r>
          </a:p>
          <a:p>
            <a:pPr lvl="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transformateurs,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fournisseurs spécialisés </a:t>
            </a:r>
          </a:p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(construction, entretien et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fonctionnement des alumineries)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41FE7178-32E4-5042-85C3-1C8751B2C564}"/>
              </a:ext>
            </a:extLst>
          </p:cNvPr>
          <p:cNvGrpSpPr>
            <a:grpSpLocks noChangeAspect="1"/>
          </p:cNvGrpSpPr>
          <p:nvPr/>
        </p:nvGrpSpPr>
        <p:grpSpPr>
          <a:xfrm>
            <a:off x="8581962" y="1249408"/>
            <a:ext cx="1080000" cy="1080000"/>
            <a:chOff x="586234" y="1794871"/>
            <a:chExt cx="900000" cy="90000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D1F8E6A7-50F2-DF4F-A937-573FF57F9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234" y="1794871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8CE5817F-8F7A-6646-A5FD-1643EF59AB5F}"/>
                </a:ext>
              </a:extLst>
            </p:cNvPr>
            <p:cNvSpPr txBox="1"/>
            <p:nvPr/>
          </p:nvSpPr>
          <p:spPr>
            <a:xfrm>
              <a:off x="647152" y="1938276"/>
              <a:ext cx="755075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96</a:t>
              </a:r>
              <a:endParaRPr lang="fr-FR" sz="4000" baseline="300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09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30476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D1768FFD-5221-9246-B2E5-ACDFACB45BCA}"/>
              </a:ext>
            </a:extLst>
          </p:cNvPr>
          <p:cNvSpPr txBox="1">
            <a:spLocks/>
          </p:cNvSpPr>
          <p:nvPr/>
        </p:nvSpPr>
        <p:spPr>
          <a:xfrm>
            <a:off x="3536506" y="3149458"/>
            <a:ext cx="2071389" cy="14028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fournisseurs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710484"/>
            <a:ext cx="3049200" cy="39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6095200" y="1710484"/>
            <a:ext cx="3049200" cy="39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96C09-A9F2-1C47-802B-4D073476009C}"/>
              </a:ext>
            </a:extLst>
          </p:cNvPr>
          <p:cNvSpPr/>
          <p:nvPr/>
        </p:nvSpPr>
        <p:spPr>
          <a:xfrm>
            <a:off x="9142800" y="1710484"/>
            <a:ext cx="3049200" cy="3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4600" y="3149458"/>
            <a:ext cx="2520000" cy="1297557"/>
          </a:xfrm>
        </p:spPr>
        <p:txBody>
          <a:bodyPr anchor="t">
            <a:normAutofit/>
          </a:bodyPr>
          <a:lstStyle/>
          <a:p>
            <a:pPr lvl="0"/>
            <a:r>
              <a:rPr lang="fr-CA" sz="2400" dirty="0"/>
              <a:t>entreprises manufacturières </a:t>
            </a:r>
          </a:p>
        </p:txBody>
      </p: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D2E49046-5FF9-1449-AB91-684FFD45B5BB}"/>
              </a:ext>
            </a:extLst>
          </p:cNvPr>
          <p:cNvSpPr txBox="1">
            <a:spLocks/>
          </p:cNvSpPr>
          <p:nvPr/>
        </p:nvSpPr>
        <p:spPr>
          <a:xfrm>
            <a:off x="6269800" y="3149459"/>
            <a:ext cx="2700000" cy="7120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recycleurs</a:t>
            </a:r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A165B862-6E30-5B49-8DC8-1578A9B30AD8}"/>
              </a:ext>
            </a:extLst>
          </p:cNvPr>
          <p:cNvSpPr txBox="1">
            <a:spLocks/>
          </p:cNvSpPr>
          <p:nvPr/>
        </p:nvSpPr>
        <p:spPr>
          <a:xfrm>
            <a:off x="9262412" y="3149458"/>
            <a:ext cx="2848454" cy="17383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centres </a:t>
            </a:r>
            <a:br>
              <a:rPr lang="fr-CA" sz="2400" dirty="0"/>
            </a:br>
            <a:r>
              <a:rPr lang="fr-CA" sz="2400" dirty="0"/>
              <a:t>de recherche, </a:t>
            </a:r>
            <a:br>
              <a:rPr lang="fr-CA" sz="2400" dirty="0"/>
            </a:br>
            <a:r>
              <a:rPr lang="fr-CA" sz="2400" dirty="0"/>
              <a:t>de développement et de formation</a:t>
            </a:r>
          </a:p>
        </p:txBody>
      </p: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ALUMINIUM</a:t>
            </a: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6AAE38-7D91-EB4D-ABE0-FABE677EE009}"/>
              </a:ext>
            </a:extLst>
          </p:cNvPr>
          <p:cNvSpPr/>
          <p:nvPr/>
        </p:nvSpPr>
        <p:spPr>
          <a:xfrm>
            <a:off x="0" y="4848294"/>
            <a:ext cx="12192000" cy="822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658ACC"/>
              </a:highlight>
            </a:endParaRPr>
          </a:p>
        </p:txBody>
      </p: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ED2AB387-F8A1-3043-A1A1-79D2DF1E15EA}"/>
              </a:ext>
            </a:extLst>
          </p:cNvPr>
          <p:cNvSpPr txBox="1">
            <a:spLocks/>
          </p:cNvSpPr>
          <p:nvPr/>
        </p:nvSpPr>
        <p:spPr>
          <a:xfrm>
            <a:off x="717396" y="4795025"/>
            <a:ext cx="10757209" cy="8177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600" dirty="0"/>
              <a:t>L’aluminium le plus vert au monde</a:t>
            </a:r>
            <a:br>
              <a:rPr lang="fr-CA" sz="2600" dirty="0"/>
            </a:br>
            <a:r>
              <a:rPr lang="fr-CA" sz="2600" dirty="0"/>
              <a:t>produit à 100 % à partir de l’hydroélectricité!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A4D70AE-0BBA-B446-B118-D5C93415C694}"/>
              </a:ext>
            </a:extLst>
          </p:cNvPr>
          <p:cNvGrpSpPr/>
          <p:nvPr/>
        </p:nvGrpSpPr>
        <p:grpSpPr>
          <a:xfrm>
            <a:off x="988186" y="2019515"/>
            <a:ext cx="1080000" cy="1080000"/>
            <a:chOff x="1369734" y="4209026"/>
            <a:chExt cx="1080000" cy="1080000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C08B2ED-2278-674A-B397-58550EE008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450FBFE-F110-984F-BF1B-5E757DD10CE4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923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405284D9-944A-444B-BCED-BECAA8847526}"/>
              </a:ext>
            </a:extLst>
          </p:cNvPr>
          <p:cNvGrpSpPr/>
          <p:nvPr/>
        </p:nvGrpSpPr>
        <p:grpSpPr>
          <a:xfrm>
            <a:off x="3982462" y="2019515"/>
            <a:ext cx="1080000" cy="1080000"/>
            <a:chOff x="1369734" y="4209026"/>
            <a:chExt cx="1080000" cy="108000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F75ABE1A-C064-B245-ADF6-5614C0A6C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891B39A-E2E2-4C49-9387-8C06F7EC3273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684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1061B2DC-D885-F64C-80AF-36CDD6430A25}"/>
              </a:ext>
            </a:extLst>
          </p:cNvPr>
          <p:cNvGrpSpPr/>
          <p:nvPr/>
        </p:nvGrpSpPr>
        <p:grpSpPr>
          <a:xfrm>
            <a:off x="7126945" y="2019515"/>
            <a:ext cx="1080000" cy="1080000"/>
            <a:chOff x="1369734" y="4209026"/>
            <a:chExt cx="1080000" cy="108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7298ED6-CB9B-E847-BFC0-FB1FB0113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62EDBAE6-36C7-D343-AE5C-D58968A3ECDE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922B60F-084A-0845-B2DD-B0B68DA85D3B}"/>
              </a:ext>
            </a:extLst>
          </p:cNvPr>
          <p:cNvGrpSpPr/>
          <p:nvPr/>
        </p:nvGrpSpPr>
        <p:grpSpPr>
          <a:xfrm>
            <a:off x="10192488" y="2019515"/>
            <a:ext cx="1080000" cy="1080000"/>
            <a:chOff x="1369734" y="4209026"/>
            <a:chExt cx="1080000" cy="1080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32A93CFC-E0E8-264A-944C-5EC5AA66D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164D595C-5EE5-5C48-9BA1-6BFDF7FDC638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763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4EC2237-9487-6F4E-8C3F-652396825104}"/>
              </a:ext>
            </a:extLst>
          </p:cNvPr>
          <p:cNvSpPr/>
          <p:nvPr/>
        </p:nvSpPr>
        <p:spPr>
          <a:xfrm>
            <a:off x="5121616" y="3437709"/>
            <a:ext cx="3535200" cy="2235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0BB0DD-200B-5B45-8347-353D9D98AE90}"/>
              </a:ext>
            </a:extLst>
          </p:cNvPr>
          <p:cNvSpPr/>
          <p:nvPr/>
        </p:nvSpPr>
        <p:spPr>
          <a:xfrm>
            <a:off x="8656800" y="3437709"/>
            <a:ext cx="3535200" cy="2235600"/>
          </a:xfrm>
          <a:prstGeom prst="rect">
            <a:avLst/>
          </a:prstGeom>
          <a:solidFill>
            <a:srgbClr val="65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CCD7EC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15AE3-A275-2F48-A447-D562A7130793}"/>
              </a:ext>
            </a:extLst>
          </p:cNvPr>
          <p:cNvSpPr/>
          <p:nvPr/>
        </p:nvSpPr>
        <p:spPr>
          <a:xfrm>
            <a:off x="8656800" y="1202566"/>
            <a:ext cx="3535200" cy="223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5126053" y="188914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SCIENCES DE LA VIE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3183BC61-9E63-B640-8591-857746A2A56C}"/>
              </a:ext>
            </a:extLst>
          </p:cNvPr>
          <p:cNvSpPr txBox="1">
            <a:spLocks/>
          </p:cNvSpPr>
          <p:nvPr/>
        </p:nvSpPr>
        <p:spPr>
          <a:xfrm>
            <a:off x="5310244" y="1410609"/>
            <a:ext cx="3157945" cy="18048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</a:p>
          <a:p>
            <a:pPr lvl="0"/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660 entreprises</a:t>
            </a:r>
          </a:p>
          <a:p>
            <a:pPr lvl="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et plus de </a:t>
            </a:r>
          </a:p>
          <a:p>
            <a:pPr lvl="0"/>
            <a:r>
              <a:rPr lang="fr-CA" sz="2600" b="1" dirty="0">
                <a:latin typeface="Arial" panose="020B0604020202020204" pitchFamily="34" charset="0"/>
                <a:cs typeface="Arial" panose="020B0604020202020204" pitchFamily="34" charset="0"/>
              </a:rPr>
              <a:t>32 000 emplois</a:t>
            </a:r>
          </a:p>
        </p:txBody>
      </p:sp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A4C1E604-91D7-D94C-8B27-2F232B58E8E0}"/>
              </a:ext>
            </a:extLst>
          </p:cNvPr>
          <p:cNvSpPr txBox="1">
            <a:spLocks/>
          </p:cNvSpPr>
          <p:nvPr/>
        </p:nvSpPr>
        <p:spPr>
          <a:xfrm>
            <a:off x="8960684" y="1410609"/>
            <a:ext cx="2927432" cy="19681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Plusieurs grandes multinationales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dans les secteurs de la biopharmaceutique et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du matériel médical</a:t>
            </a:r>
          </a:p>
        </p:txBody>
      </p:sp>
      <p:sp>
        <p:nvSpPr>
          <p:cNvPr id="30" name="Espace réservé du texte 1">
            <a:extLst>
              <a:ext uri="{FF2B5EF4-FFF2-40B4-BE49-F238E27FC236}">
                <a16:creationId xmlns:a16="http://schemas.microsoft.com/office/drawing/2014/main" id="{4D82481C-7E12-1F49-A899-1F313E6D4938}"/>
              </a:ext>
            </a:extLst>
          </p:cNvPr>
          <p:cNvSpPr txBox="1">
            <a:spLocks/>
          </p:cNvSpPr>
          <p:nvPr/>
        </p:nvSpPr>
        <p:spPr>
          <a:xfrm>
            <a:off x="5152572" y="3726147"/>
            <a:ext cx="3468914" cy="18908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20 centres </a:t>
            </a:r>
            <a:b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de recherche 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publics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et universitaires</a:t>
            </a:r>
          </a:p>
          <a:p>
            <a:pPr lvl="0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10 000 scientifiques 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dans le secteur public des sciences de la santé</a:t>
            </a:r>
          </a:p>
        </p:txBody>
      </p:sp>
      <p:sp>
        <p:nvSpPr>
          <p:cNvPr id="31" name="Espace réservé du texte 1">
            <a:extLst>
              <a:ext uri="{FF2B5EF4-FFF2-40B4-BE49-F238E27FC236}">
                <a16:creationId xmlns:a16="http://schemas.microsoft.com/office/drawing/2014/main" id="{7DDB089A-5B33-9445-AA8C-1B3CF9916762}"/>
              </a:ext>
            </a:extLst>
          </p:cNvPr>
          <p:cNvSpPr txBox="1">
            <a:spLocks/>
          </p:cNvSpPr>
          <p:nvPr/>
        </p:nvSpPr>
        <p:spPr>
          <a:xfrm>
            <a:off x="8672286" y="3726147"/>
            <a:ext cx="3519714" cy="19489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Trois centres de recherche hospitaliers universitaires (CHUM, IR-CUSM et CHU Sainte-Justine) unis pour faire de 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Montréal un centre mondial en recherche clinique précoce</a:t>
            </a:r>
          </a:p>
        </p:txBody>
      </p:sp>
    </p:spTree>
    <p:extLst>
      <p:ext uri="{BB962C8B-B14F-4D97-AF65-F5344CB8AC3E}">
        <p14:creationId xmlns:p14="http://schemas.microsoft.com/office/powerpoint/2010/main" val="4109979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7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C2E3B35D-599D-104C-A72E-9A3758E9F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SCIENCES DE LA VIE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D0DB2A5-9646-B04C-B155-DC965DD44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EXPERTISE 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Biotechnologies</a:t>
            </a:r>
          </a:p>
          <a:p>
            <a:pPr marL="457200" indent="-457200">
              <a:spcAft>
                <a:spcPts val="600"/>
              </a:spcAft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Recherche contractuelle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(développement des médicaments)</a:t>
            </a:r>
          </a:p>
          <a:p>
            <a:pPr marL="457200" indent="-457200">
              <a:spcAft>
                <a:spcPts val="600"/>
              </a:spcAft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Fabrication de produits biopharmaceutiques</a:t>
            </a:r>
          </a:p>
          <a:p>
            <a:pPr marL="457200" indent="-457200">
              <a:spcAft>
                <a:spcPts val="600"/>
              </a:spcAft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Technologies médicales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(matériel et santé numérique)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5666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B257E721-C7E1-0849-BE63-09E0758BE240}"/>
              </a:ext>
            </a:extLst>
          </p:cNvPr>
          <p:cNvSpPr txBox="1">
            <a:spLocks/>
          </p:cNvSpPr>
          <p:nvPr/>
        </p:nvSpPr>
        <p:spPr>
          <a:xfrm>
            <a:off x="1855833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Merveil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3F7F26-D85D-6344-8BDD-BAC33475B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3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5128314" y="185738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8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329B3F-3454-E348-85B9-7B26526C6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400" y="0"/>
            <a:ext cx="1219200" cy="2286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5D8A74-704B-9B44-9674-98186F239D70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Nunavik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Tourisme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Nunavik</a:t>
            </a: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–C.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Migeon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6732F8-8B97-CD44-8E49-B478C363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274" y="188913"/>
            <a:ext cx="7070725" cy="1008062"/>
          </a:xfrm>
        </p:spPr>
        <p:txBody>
          <a:bodyPr>
            <a:normAutofit/>
          </a:bodyPr>
          <a:lstStyle/>
          <a:p>
            <a:r>
              <a:rPr lang="fr-FR" dirty="0"/>
              <a:t>DIVERSITÉ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1DE8B0-7455-5442-B8CA-43BBF89B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412" y="1449388"/>
            <a:ext cx="6499092" cy="4211637"/>
          </a:xfrm>
        </p:spPr>
        <p:txBody>
          <a:bodyPr>
            <a:noAutofit/>
          </a:bodyPr>
          <a:lstStyle/>
          <a:p>
            <a:pPr lvl="0"/>
            <a:r>
              <a:rPr lang="fr-CA" sz="2500" b="1" dirty="0"/>
              <a:t>Onze nations autochtones reconnues : </a:t>
            </a:r>
            <a:br>
              <a:rPr lang="fr-CA" sz="2700" dirty="0"/>
            </a:br>
            <a:r>
              <a:rPr lang="fr-CA" sz="2300" dirty="0" err="1"/>
              <a:t>Abénaquis</a:t>
            </a:r>
            <a:r>
              <a:rPr lang="fr-CA" sz="2300" dirty="0"/>
              <a:t>, Algonquins, </a:t>
            </a:r>
            <a:r>
              <a:rPr lang="fr-CA" sz="2300" dirty="0" err="1"/>
              <a:t>Attikameks</a:t>
            </a:r>
            <a:r>
              <a:rPr lang="fr-CA" sz="2300" dirty="0"/>
              <a:t>, Cris, </a:t>
            </a:r>
            <a:br>
              <a:rPr lang="fr-CA" sz="2300" dirty="0"/>
            </a:br>
            <a:r>
              <a:rPr lang="fr-CA" sz="2300" dirty="0"/>
              <a:t>Hurons-</a:t>
            </a:r>
            <a:r>
              <a:rPr lang="fr-CA" sz="2300" dirty="0" err="1"/>
              <a:t>Wendats</a:t>
            </a:r>
            <a:r>
              <a:rPr lang="fr-CA" sz="2300" dirty="0"/>
              <a:t>, </a:t>
            </a:r>
            <a:r>
              <a:rPr lang="fr-CA" sz="2300" dirty="0" err="1"/>
              <a:t>Innus</a:t>
            </a:r>
            <a:r>
              <a:rPr lang="fr-CA" sz="2300" dirty="0"/>
              <a:t>, </a:t>
            </a:r>
            <a:r>
              <a:rPr lang="fr-CA" sz="2300" dirty="0" err="1"/>
              <a:t>Wolastoqiyik</a:t>
            </a:r>
            <a:r>
              <a:rPr lang="fr-CA" sz="2300" dirty="0"/>
              <a:t>, </a:t>
            </a:r>
            <a:br>
              <a:rPr lang="fr-CA" sz="2300" dirty="0"/>
            </a:br>
            <a:r>
              <a:rPr lang="fr-CA" sz="2300" dirty="0"/>
              <a:t>Micmacs, Mohawks, </a:t>
            </a:r>
            <a:r>
              <a:rPr lang="fr-CA" sz="2300" dirty="0" err="1"/>
              <a:t>Naskapis</a:t>
            </a:r>
            <a:r>
              <a:rPr lang="fr-CA" sz="2300" dirty="0"/>
              <a:t> et Inuits.</a:t>
            </a:r>
          </a:p>
          <a:p>
            <a:pPr marL="0" lvl="0" indent="0">
              <a:buNone/>
            </a:pPr>
            <a:endParaRPr lang="fr-CA" sz="2700" dirty="0"/>
          </a:p>
          <a:p>
            <a:pPr lvl="0"/>
            <a:r>
              <a:rPr lang="fr-CA" sz="2500" b="1" dirty="0"/>
              <a:t>Population diversifiée : </a:t>
            </a:r>
            <a:br>
              <a:rPr lang="fr-CA" sz="2700" dirty="0"/>
            </a:br>
            <a:r>
              <a:rPr lang="fr-CA" sz="2300" dirty="0"/>
              <a:t>le Québec a accueilli en 2019 plus </a:t>
            </a:r>
            <a:br>
              <a:rPr lang="fr-CA" sz="2300" dirty="0"/>
            </a:br>
            <a:r>
              <a:rPr lang="fr-CA" sz="2300" dirty="0"/>
              <a:t>de </a:t>
            </a:r>
            <a:r>
              <a:rPr lang="fr-CA" sz="2300" b="1" dirty="0"/>
              <a:t>40 000 personnes </a:t>
            </a:r>
            <a:r>
              <a:rPr lang="fr-CA" sz="2300" dirty="0"/>
              <a:t>en provenance </a:t>
            </a:r>
            <a:br>
              <a:rPr lang="fr-CA" sz="2300" dirty="0"/>
            </a:br>
            <a:r>
              <a:rPr lang="fr-CA" sz="2300" dirty="0"/>
              <a:t>de </a:t>
            </a:r>
            <a:r>
              <a:rPr lang="fr-CA" sz="2300" b="1" dirty="0"/>
              <a:t>150 pays</a:t>
            </a:r>
            <a:r>
              <a:rPr lang="fr-CA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4464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0" y="188914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0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0958CE6-72A2-5840-B550-FE139C24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800" dirty="0"/>
              <a:t>MULTIMÉDIA ET JEU VIDÉO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089489-48C1-D345-85DF-CE84300A3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78668" cy="421163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EXPERTISE DE POINTE </a:t>
            </a:r>
            <a:b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ET CRÉATIVE</a:t>
            </a:r>
          </a:p>
          <a:p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Jeu vidéo, réalité virtuelle, effets visuels (notamment postproduction) et animation.</a:t>
            </a:r>
          </a:p>
          <a:p>
            <a:pPr marL="342900" indent="-342900"/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CA" sz="4000" b="1" dirty="0">
                <a:latin typeface="Arial" panose="020B0604020202020204" pitchFamily="34" charset="0"/>
                <a:cs typeface="Arial" panose="020B0604020202020204" pitchFamily="34" charset="0"/>
              </a:rPr>
              <a:t>11 000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personnes au Québec travaillent dans le secteur du jeu vidéo,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ce qui représente plus de la moitié des emplois du secteur au Canada (2017).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5891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E15D4DD-8087-7C43-9170-C2FD619421D0}"/>
              </a:ext>
            </a:extLst>
          </p:cNvPr>
          <p:cNvSpPr/>
          <p:nvPr/>
        </p:nvSpPr>
        <p:spPr>
          <a:xfrm>
            <a:off x="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7BB669-3F7D-C648-AB78-A8A37D27C06B}"/>
              </a:ext>
            </a:extLst>
          </p:cNvPr>
          <p:cNvSpPr/>
          <p:nvPr/>
        </p:nvSpPr>
        <p:spPr>
          <a:xfrm>
            <a:off x="24387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63E4C8-B3E0-5F47-A081-61AF765362EF}"/>
              </a:ext>
            </a:extLst>
          </p:cNvPr>
          <p:cNvSpPr/>
          <p:nvPr/>
        </p:nvSpPr>
        <p:spPr>
          <a:xfrm>
            <a:off x="48774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3BF05A-3EE5-4C43-B89B-EC45895E3A6F}"/>
              </a:ext>
            </a:extLst>
          </p:cNvPr>
          <p:cNvSpPr/>
          <p:nvPr/>
        </p:nvSpPr>
        <p:spPr>
          <a:xfrm>
            <a:off x="73161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4795BE-B5C1-AA40-8C3B-0870204A16DB}"/>
              </a:ext>
            </a:extLst>
          </p:cNvPr>
          <p:cNvSpPr/>
          <p:nvPr/>
        </p:nvSpPr>
        <p:spPr>
          <a:xfrm>
            <a:off x="97548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C4569D6-8192-F54A-8B15-0B8A60BB4069}"/>
              </a:ext>
            </a:extLst>
          </p:cNvPr>
          <p:cNvGrpSpPr/>
          <p:nvPr/>
        </p:nvGrpSpPr>
        <p:grpSpPr>
          <a:xfrm>
            <a:off x="8075800" y="1921877"/>
            <a:ext cx="925001" cy="900000"/>
            <a:chOff x="8013139" y="1921877"/>
            <a:chExt cx="925001" cy="90000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DF32EFEA-5A2D-CD4E-AE79-6B955EDC7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2039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4F45C0C-C04D-F84B-857B-38D1985C6C84}"/>
                </a:ext>
              </a:extLst>
            </p:cNvPr>
            <p:cNvGrpSpPr/>
            <p:nvPr/>
          </p:nvGrpSpPr>
          <p:grpSpPr>
            <a:xfrm>
              <a:off x="8013139" y="2077512"/>
              <a:ext cx="925001" cy="584775"/>
              <a:chOff x="8040968" y="2097491"/>
              <a:chExt cx="925001" cy="584775"/>
            </a:xfrm>
          </p:grpSpPr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450AE5C-4B9C-3742-AA1B-133EEBE360A9}"/>
                  </a:ext>
                </a:extLst>
              </p:cNvPr>
              <p:cNvSpPr txBox="1"/>
              <p:nvPr/>
            </p:nvSpPr>
            <p:spPr>
              <a:xfrm>
                <a:off x="8040968" y="2097491"/>
                <a:ext cx="747375" cy="5847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32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5A95FAC5-A2CD-1A40-9252-1C7B05EBB081}"/>
                  </a:ext>
                </a:extLst>
              </p:cNvPr>
              <p:cNvSpPr txBox="1"/>
              <p:nvPr/>
            </p:nvSpPr>
            <p:spPr>
              <a:xfrm>
                <a:off x="8556727" y="2209442"/>
                <a:ext cx="4092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fr-FR" dirty="0"/>
              </a:p>
            </p:txBody>
          </p:sp>
        </p:grpSp>
      </p:grp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MULTIMÉDIA ET JEU VIDÉO</a:t>
            </a: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MONTRÉAL</a:t>
            </a:r>
          </a:p>
        </p:txBody>
      </p:sp>
      <p:sp>
        <p:nvSpPr>
          <p:cNvPr id="37" name="Espace réservé du texte 1">
            <a:extLst>
              <a:ext uri="{FF2B5EF4-FFF2-40B4-BE49-F238E27FC236}">
                <a16:creationId xmlns:a16="http://schemas.microsoft.com/office/drawing/2014/main" id="{E523B896-093C-C74B-803A-C33BBE6F2926}"/>
              </a:ext>
            </a:extLst>
          </p:cNvPr>
          <p:cNvSpPr txBox="1">
            <a:spLocks/>
          </p:cNvSpPr>
          <p:nvPr/>
        </p:nvSpPr>
        <p:spPr>
          <a:xfrm>
            <a:off x="26216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ville canadienne pour les effets visuels et l’animation</a:t>
            </a:r>
          </a:p>
        </p:txBody>
      </p:sp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CA5729DB-3447-F64E-83FF-ACC111603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906" y="2921970"/>
            <a:ext cx="2071389" cy="2939383"/>
          </a:xfrm>
        </p:spPr>
        <p:txBody>
          <a:bodyPr anchor="t">
            <a:normAutofit/>
          </a:bodyPr>
          <a:lstStyle/>
          <a:p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pôle mondial du jeu vidéo</a:t>
            </a:r>
          </a:p>
        </p:txBody>
      </p:sp>
      <p:sp>
        <p:nvSpPr>
          <p:cNvPr id="39" name="Espace réservé du texte 1">
            <a:extLst>
              <a:ext uri="{FF2B5EF4-FFF2-40B4-BE49-F238E27FC236}">
                <a16:creationId xmlns:a16="http://schemas.microsoft.com/office/drawing/2014/main" id="{5D774684-4016-754E-A5CC-6699B254EE60}"/>
              </a:ext>
            </a:extLst>
          </p:cNvPr>
          <p:cNvSpPr txBox="1">
            <a:spLocks/>
          </p:cNvSpPr>
          <p:nvPr/>
        </p:nvSpPr>
        <p:spPr>
          <a:xfrm>
            <a:off x="4897169" y="2921970"/>
            <a:ext cx="2387599" cy="26950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entreprises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de production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et de diffusion cinématographiques</a:t>
            </a:r>
          </a:p>
          <a:p>
            <a:pPr lvl="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entreprises ou studios spécialisés en effets visuels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et animation</a:t>
            </a:r>
            <a:endParaRPr lang="fr-FR" sz="1800" dirty="0"/>
          </a:p>
          <a:p>
            <a:pPr lvl="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Espace réservé du texte 1">
            <a:extLst>
              <a:ext uri="{FF2B5EF4-FFF2-40B4-BE49-F238E27FC236}">
                <a16:creationId xmlns:a16="http://schemas.microsoft.com/office/drawing/2014/main" id="{3E43B70A-5B46-554C-96B5-16A1770EC19E}"/>
              </a:ext>
            </a:extLst>
          </p:cNvPr>
          <p:cNvSpPr txBox="1">
            <a:spLocks/>
          </p:cNvSpPr>
          <p:nvPr/>
        </p:nvSpPr>
        <p:spPr>
          <a:xfrm>
            <a:off x="74990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de la production canadienne d’œuvres d’animation</a:t>
            </a:r>
          </a:p>
        </p:txBody>
      </p:sp>
      <p:sp>
        <p:nvSpPr>
          <p:cNvPr id="41" name="Espace réservé du texte 1">
            <a:extLst>
              <a:ext uri="{FF2B5EF4-FFF2-40B4-BE49-F238E27FC236}">
                <a16:creationId xmlns:a16="http://schemas.microsoft.com/office/drawing/2014/main" id="{ED51E8C9-C30C-7848-ADE1-37FF96060538}"/>
              </a:ext>
            </a:extLst>
          </p:cNvPr>
          <p:cNvSpPr txBox="1">
            <a:spLocks/>
          </p:cNvSpPr>
          <p:nvPr/>
        </p:nvSpPr>
        <p:spPr>
          <a:xfrm>
            <a:off x="99377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productions internationales ont été réalisées à Montréal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ans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E3A738-5709-E742-81E3-6344A15BAC11}"/>
              </a:ext>
            </a:extLst>
          </p:cNvPr>
          <p:cNvGrpSpPr/>
          <p:nvPr/>
        </p:nvGrpSpPr>
        <p:grpSpPr>
          <a:xfrm>
            <a:off x="5603020" y="1921877"/>
            <a:ext cx="985961" cy="900000"/>
            <a:chOff x="5561619" y="1921877"/>
            <a:chExt cx="985961" cy="90000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E5FFF954-B0CF-9146-990A-1F6CA782D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4599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D80C1661-3905-AA4A-8E58-6CBDC9BE0179}"/>
                </a:ext>
              </a:extLst>
            </p:cNvPr>
            <p:cNvSpPr txBox="1"/>
            <p:nvPr/>
          </p:nvSpPr>
          <p:spPr>
            <a:xfrm>
              <a:off x="5561619" y="2048712"/>
              <a:ext cx="985961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5DCEB4F-2618-AE42-BF29-F6BA1D7CBB04}"/>
              </a:ext>
            </a:extLst>
          </p:cNvPr>
          <p:cNvGrpSpPr/>
          <p:nvPr/>
        </p:nvGrpSpPr>
        <p:grpSpPr>
          <a:xfrm>
            <a:off x="10498863" y="1921877"/>
            <a:ext cx="949075" cy="900000"/>
            <a:chOff x="10439020" y="1921877"/>
            <a:chExt cx="949075" cy="90000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1BE878F7-18CD-3C44-9FBD-C9ABBB46DB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3557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7DB6BBE-335C-9F4B-A52B-BF91667539B1}"/>
                </a:ext>
              </a:extLst>
            </p:cNvPr>
            <p:cNvSpPr txBox="1"/>
            <p:nvPr/>
          </p:nvSpPr>
          <p:spPr>
            <a:xfrm>
              <a:off x="10439020" y="2048712"/>
              <a:ext cx="949075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68E9DD1-5DC4-ED46-9350-1860E850C653}"/>
              </a:ext>
            </a:extLst>
          </p:cNvPr>
          <p:cNvGrpSpPr/>
          <p:nvPr/>
        </p:nvGrpSpPr>
        <p:grpSpPr>
          <a:xfrm>
            <a:off x="768600" y="1921877"/>
            <a:ext cx="900000" cy="900000"/>
            <a:chOff x="678600" y="1921877"/>
            <a:chExt cx="900000" cy="900000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E1E01E86-2C40-584A-83B6-5E961BD1A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600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D2E3FCC-5917-D44F-9823-CF4D5010531C}"/>
                </a:ext>
              </a:extLst>
            </p:cNvPr>
            <p:cNvSpPr txBox="1"/>
            <p:nvPr/>
          </p:nvSpPr>
          <p:spPr>
            <a:xfrm>
              <a:off x="751063" y="2048712"/>
              <a:ext cx="755075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fr-FR" sz="36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0C6DC8D-5AC0-BD4B-8834-33F49D89D88E}"/>
              </a:ext>
            </a:extLst>
          </p:cNvPr>
          <p:cNvGrpSpPr/>
          <p:nvPr/>
        </p:nvGrpSpPr>
        <p:grpSpPr>
          <a:xfrm>
            <a:off x="3207300" y="1921877"/>
            <a:ext cx="900000" cy="900000"/>
            <a:chOff x="3147907" y="1921877"/>
            <a:chExt cx="900000" cy="90000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70B9A077-151C-8C43-99F6-6E0114A56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7907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298B221B-D0CD-7341-8171-3DCFD75EE30D}"/>
                </a:ext>
              </a:extLst>
            </p:cNvPr>
            <p:cNvSpPr txBox="1"/>
            <p:nvPr/>
          </p:nvSpPr>
          <p:spPr>
            <a:xfrm>
              <a:off x="3151577" y="2048712"/>
              <a:ext cx="892660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fr-FR" sz="36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</a:t>
              </a:r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F89C86B-91C2-DA48-9DDA-7F7F1473F42C}"/>
              </a:ext>
            </a:extLst>
          </p:cNvPr>
          <p:cNvCxnSpPr>
            <a:cxnSpLocks/>
          </p:cNvCxnSpPr>
          <p:nvPr/>
        </p:nvCxnSpPr>
        <p:spPr>
          <a:xfrm>
            <a:off x="5795415" y="4161796"/>
            <a:ext cx="60116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9FE147-F7D5-A24D-9A81-41080E92A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36048"/>
            <a:ext cx="6412548" cy="1016072"/>
          </a:xfrm>
        </p:spPr>
        <p:txBody>
          <a:bodyPr/>
          <a:lstStyle/>
          <a:p>
            <a:r>
              <a:rPr lang="fr-FR" dirty="0"/>
              <a:t>Merci!</a:t>
            </a:r>
          </a:p>
        </p:txBody>
      </p:sp>
      <p:sp>
        <p:nvSpPr>
          <p:cNvPr id="11" name="Sous-titre 10">
            <a:extLst>
              <a:ext uri="{FF2B5EF4-FFF2-40B4-BE49-F238E27FC236}">
                <a16:creationId xmlns:a16="http://schemas.microsoft.com/office/drawing/2014/main" id="{D0D3E5F6-3CD4-CD89-9CCE-5542B76A8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4E5D6A3-0949-B600-0CAD-3C39A5A35BFB}"/>
              </a:ext>
            </a:extLst>
          </p:cNvPr>
          <p:cNvSpPr txBox="1">
            <a:spLocks/>
          </p:cNvSpPr>
          <p:nvPr/>
        </p:nvSpPr>
        <p:spPr>
          <a:xfrm>
            <a:off x="665036" y="3245903"/>
            <a:ext cx="2866008" cy="3959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Font typeface="Arial" panose="020B0604020202020204" pitchFamily="34" charset="0"/>
              <a:buNone/>
              <a:defRPr sz="28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i="0" u="none" strike="noStrike" kern="1200" baseline="0" dirty="0">
                <a:solidFill>
                  <a:schemeClr val="bg1"/>
                </a:solidFill>
                <a:effectLst/>
                <a:latin typeface="Arial Regular"/>
                <a:ea typeface="+mn-ea"/>
                <a:cs typeface="+mn-cs"/>
              </a:rPr>
              <a:t>Québec.ca/international</a:t>
            </a:r>
            <a:endParaRPr lang="en-US" sz="2000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DDCABD44-9928-BEEE-A5FC-B9F5C7947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227" y="3627298"/>
            <a:ext cx="403900" cy="403900"/>
          </a:xfrm>
          <a:prstGeom prst="rect">
            <a:avLst/>
          </a:prstGeom>
        </p:spPr>
      </p:pic>
      <p:pic>
        <p:nvPicPr>
          <p:cNvPr id="12" name="Graphique 5">
            <a:extLst>
              <a:ext uri="{FF2B5EF4-FFF2-40B4-BE49-F238E27FC236}">
                <a16:creationId xmlns:a16="http://schemas.microsoft.com/office/drawing/2014/main" id="{DA941EE4-5139-C6E2-4AB1-D521DB4AC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0726" y="3627648"/>
            <a:ext cx="403200" cy="403200"/>
          </a:xfrm>
          <a:prstGeom prst="rect">
            <a:avLst/>
          </a:prstGeom>
        </p:spPr>
      </p:pic>
      <p:pic>
        <p:nvPicPr>
          <p:cNvPr id="13" name="Graphique 6">
            <a:extLst>
              <a:ext uri="{FF2B5EF4-FFF2-40B4-BE49-F238E27FC236}">
                <a16:creationId xmlns:a16="http://schemas.microsoft.com/office/drawing/2014/main" id="{9DCEF459-55A7-5C7F-00A3-0942C4EED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2525" y="3627648"/>
            <a:ext cx="403200" cy="403200"/>
          </a:xfrm>
          <a:prstGeom prst="rect">
            <a:avLst/>
          </a:prstGeom>
        </p:spPr>
      </p:pic>
      <p:pic>
        <p:nvPicPr>
          <p:cNvPr id="14" name="Graphique 7">
            <a:extLst>
              <a:ext uri="{FF2B5EF4-FFF2-40B4-BE49-F238E27FC236}">
                <a16:creationId xmlns:a16="http://schemas.microsoft.com/office/drawing/2014/main" id="{AFE35202-E652-DE1C-925A-175CE14DE4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54324" y="3627648"/>
            <a:ext cx="403200" cy="403200"/>
          </a:xfrm>
          <a:prstGeom prst="rect">
            <a:avLst/>
          </a:prstGeom>
        </p:spPr>
      </p:pic>
      <p:pic>
        <p:nvPicPr>
          <p:cNvPr id="15" name="Graphique 8">
            <a:extLst>
              <a:ext uri="{FF2B5EF4-FFF2-40B4-BE49-F238E27FC236}">
                <a16:creationId xmlns:a16="http://schemas.microsoft.com/office/drawing/2014/main" id="{1C5F2233-794F-4DBE-80B8-9FE359673F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16123" y="3627648"/>
            <a:ext cx="4032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9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A6F135-E2C1-2A4B-8121-9189E2481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0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5126053" y="188914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8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AF31FD0-250E-354C-B3F6-AAA8D9C99EF4}"/>
              </a:ext>
            </a:extLst>
          </p:cNvPr>
          <p:cNvSpPr txBox="1">
            <a:spLocks/>
          </p:cNvSpPr>
          <p:nvPr/>
        </p:nvSpPr>
        <p:spPr>
          <a:xfrm>
            <a:off x="6840252" y="1449388"/>
            <a:ext cx="5401164" cy="421163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3A57DA-1651-3448-BFD6-7C25468EC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71" y="1662213"/>
            <a:ext cx="1080000" cy="7436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6F56A8-6AD8-C146-A1CB-A328AB0BB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071" y="3085249"/>
            <a:ext cx="1080000" cy="6724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C42568-FE4E-6445-9627-5AD466166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071" y="4363176"/>
            <a:ext cx="1080000" cy="10971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361C2F-6965-A444-B661-278AE11DB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6" y="1193800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D5AD41-0DA1-CB43-987F-83D6058A8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0" y="0"/>
            <a:ext cx="1219200" cy="2286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DF5DA27-AFF8-1A4A-B94F-27EAC1287E24}"/>
              </a:ext>
            </a:extLst>
          </p:cNvPr>
          <p:cNvSpPr txBox="1"/>
          <p:nvPr/>
        </p:nvSpPr>
        <p:spPr>
          <a:xfrm>
            <a:off x="0" y="650405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Terrasse </a:t>
            </a:r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Dufferin</a:t>
            </a:r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Steve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Deschênes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375410-CB0B-334C-BBB8-19C8E271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Autofit/>
          </a:bodyPr>
          <a:lstStyle/>
          <a:p>
            <a:r>
              <a:rPr lang="fr-FR" sz="3600" dirty="0"/>
              <a:t>ÉGALITÉ DES CHANCES </a:t>
            </a:r>
            <a:br>
              <a:rPr lang="fr-FR" sz="3600" dirty="0"/>
            </a:br>
            <a:r>
              <a:rPr lang="fr-FR" sz="3600" dirty="0"/>
              <a:t>POUR TOUS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0DB6F0-8AD5-0E4E-84FA-DCA22A01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251" y="1449388"/>
            <a:ext cx="4872323" cy="4211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400" dirty="0"/>
              <a:t>Régime universel d’assurance maladie qui garantit la gratuité </a:t>
            </a:r>
            <a:br>
              <a:rPr lang="fr-CA" sz="2400" dirty="0"/>
            </a:br>
            <a:r>
              <a:rPr lang="fr-CA" sz="2400" dirty="0"/>
              <a:t>des soins de santé</a:t>
            </a:r>
          </a:p>
          <a:p>
            <a:endParaRPr lang="fr-CA" sz="2400" dirty="0"/>
          </a:p>
          <a:p>
            <a:pPr marL="0" indent="0">
              <a:buNone/>
            </a:pPr>
            <a:r>
              <a:rPr lang="fr-CA" sz="2400" dirty="0"/>
              <a:t>Enseignement accessible </a:t>
            </a:r>
            <a:br>
              <a:rPr lang="fr-CA" sz="2400" dirty="0"/>
            </a:br>
            <a:r>
              <a:rPr lang="fr-CA" sz="2400" dirty="0"/>
              <a:t>pour tous jusqu’à l’université</a:t>
            </a:r>
          </a:p>
          <a:p>
            <a:endParaRPr lang="fr-CA" sz="2400" dirty="0"/>
          </a:p>
          <a:p>
            <a:pPr marL="0" indent="0">
              <a:buNone/>
            </a:pPr>
            <a:r>
              <a:rPr lang="fr-CA" sz="2400" dirty="0"/>
              <a:t>Politique familiale avant-gardiste :</a:t>
            </a:r>
          </a:p>
          <a:p>
            <a:r>
              <a:rPr lang="fr-CA" sz="2000" dirty="0"/>
              <a:t>Régime public de congé parental</a:t>
            </a:r>
          </a:p>
          <a:p>
            <a:r>
              <a:rPr lang="fr-CA" sz="2000" dirty="0"/>
              <a:t>Réseau des garderies subventionnées </a:t>
            </a:r>
            <a:br>
              <a:rPr lang="fr-CA" sz="2000" dirty="0"/>
            </a:br>
            <a:r>
              <a:rPr lang="fr-CA" sz="2000" dirty="0"/>
              <a:t>(centres de la petite enfance)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06419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8FB257-558D-2C43-B144-46839F068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882235-F4C7-6442-B416-EE31D48DC3A8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 national des Grands-Jardins, Charlevoix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Steve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Deschênes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27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BA6CC35A-F556-574E-8084-8D1D2339C79E}"/>
              </a:ext>
            </a:extLst>
          </p:cNvPr>
          <p:cNvSpPr txBox="1">
            <a:spLocks/>
          </p:cNvSpPr>
          <p:nvPr/>
        </p:nvSpPr>
        <p:spPr>
          <a:xfrm>
            <a:off x="5128314" y="188914"/>
            <a:ext cx="7063686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8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Espace réservé du contenu 6">
            <a:extLst>
              <a:ext uri="{FF2B5EF4-FFF2-40B4-BE49-F238E27FC236}">
                <a16:creationId xmlns:a16="http://schemas.microsoft.com/office/drawing/2014/main" id="{4C33AB8C-2746-9D47-B568-DC6C2B72AC2A}"/>
              </a:ext>
            </a:extLst>
          </p:cNvPr>
          <p:cNvSpPr txBox="1">
            <a:spLocks/>
          </p:cNvSpPr>
          <p:nvPr/>
        </p:nvSpPr>
        <p:spPr>
          <a:xfrm>
            <a:off x="5404326" y="4299905"/>
            <a:ext cx="6480000" cy="1245471"/>
          </a:xfrm>
          <a:prstGeom prst="rect">
            <a:avLst/>
          </a:prstGeom>
        </p:spPr>
        <p:txBody>
          <a:bodyPr lIns="9000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Quatre saisons très distinctes</a:t>
            </a:r>
          </a:p>
          <a:p>
            <a:pPr lvl="0"/>
            <a:endParaRPr lang="fr-CA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-30 °C en janvier 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30 °C en juillet!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B004D9D0-5E98-4F42-B0D9-D9C8562B862E}"/>
              </a:ext>
            </a:extLst>
          </p:cNvPr>
          <p:cNvSpPr txBox="1">
            <a:spLocks/>
          </p:cNvSpPr>
          <p:nvPr/>
        </p:nvSpPr>
        <p:spPr>
          <a:xfrm>
            <a:off x="6166585" y="790030"/>
            <a:ext cx="6480000" cy="123530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Situé au nord-est de l’Amérique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 de 1,67 million de km</a:t>
            </a:r>
            <a:r>
              <a:rPr lang="fr-CA" sz="23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vaste des 10 provinces canadiennes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D7155311-EEA9-A344-BAC6-28D888704CB6}"/>
              </a:ext>
            </a:extLst>
          </p:cNvPr>
          <p:cNvGrpSpPr/>
          <p:nvPr/>
        </p:nvGrpSpPr>
        <p:grpSpPr>
          <a:xfrm>
            <a:off x="5320863" y="2685070"/>
            <a:ext cx="2238082" cy="1231106"/>
            <a:chOff x="5320863" y="3126598"/>
            <a:chExt cx="2238082" cy="1231106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925344A-638A-3B4F-AC4C-739E861DF9F5}"/>
                </a:ext>
              </a:extLst>
            </p:cNvPr>
            <p:cNvSpPr txBox="1"/>
            <p:nvPr/>
          </p:nvSpPr>
          <p:spPr>
            <a:xfrm>
              <a:off x="5320863" y="3126598"/>
              <a:ext cx="1746495" cy="12311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½</a:t>
              </a:r>
              <a:r>
                <a:rPr lang="fr-F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 Texas</a:t>
              </a: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FDD57DF-9155-AD49-8CCC-0D7CF7E2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8945" y="3474654"/>
              <a:ext cx="630000" cy="63000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C51BE7B-22D9-184D-BAD9-0B77520CCF61}"/>
              </a:ext>
            </a:extLst>
          </p:cNvPr>
          <p:cNvGrpSpPr/>
          <p:nvPr/>
        </p:nvGrpSpPr>
        <p:grpSpPr>
          <a:xfrm>
            <a:off x="7887472" y="2685070"/>
            <a:ext cx="1845163" cy="1231106"/>
            <a:chOff x="7713412" y="3126598"/>
            <a:chExt cx="1845163" cy="1231106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8CB956E-C1ED-8C41-A026-BE2B56C92A92}"/>
                </a:ext>
              </a:extLst>
            </p:cNvPr>
            <p:cNvSpPr txBox="1"/>
            <p:nvPr/>
          </p:nvSpPr>
          <p:spPr>
            <a:xfrm>
              <a:off x="7713412" y="3126598"/>
              <a:ext cx="1410031" cy="12311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France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C72BE5A-0774-6D40-985E-3736DB3F0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23281" y="3474654"/>
              <a:ext cx="635294" cy="540000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CB1D0A9-00F8-4B4E-A12E-D423B74FDBF0}"/>
              </a:ext>
            </a:extLst>
          </p:cNvPr>
          <p:cNvGrpSpPr/>
          <p:nvPr/>
        </p:nvGrpSpPr>
        <p:grpSpPr>
          <a:xfrm>
            <a:off x="10100575" y="2685070"/>
            <a:ext cx="1585107" cy="1231106"/>
            <a:chOff x="9714320" y="3126598"/>
            <a:chExt cx="1585107" cy="123110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2E38C80-FB1B-7D4C-B332-5355213736FF}"/>
                </a:ext>
              </a:extLst>
            </p:cNvPr>
            <p:cNvSpPr txBox="1"/>
            <p:nvPr/>
          </p:nvSpPr>
          <p:spPr>
            <a:xfrm>
              <a:off x="9714320" y="3126598"/>
              <a:ext cx="1410031" cy="12311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fr-F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 Japon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936FD-E0F5-674C-820C-62476E13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5427" y="3474654"/>
              <a:ext cx="324000" cy="54000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21065E3-370D-1D45-B725-38989F13F675}"/>
              </a:ext>
            </a:extLst>
          </p:cNvPr>
          <p:cNvGrpSpPr/>
          <p:nvPr/>
        </p:nvGrpSpPr>
        <p:grpSpPr>
          <a:xfrm>
            <a:off x="8459074" y="4821809"/>
            <a:ext cx="3275287" cy="673100"/>
            <a:chOff x="7773275" y="4479049"/>
            <a:chExt cx="3275287" cy="6731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69E36DF-FE83-6E42-A89F-8495D8265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3304" y="4523499"/>
              <a:ext cx="673100" cy="5842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822C37C-0C6B-8C49-A88C-3F87F63DC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3275" y="4479049"/>
              <a:ext cx="508000" cy="6731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9CAC47E-0B09-0F49-8AB0-8AD3C798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78433" y="4485399"/>
              <a:ext cx="673100" cy="6604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41677EA-EA3B-6245-9D7A-4879FC033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13562" y="4479049"/>
              <a:ext cx="635000" cy="673100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CC192DCB-4681-B944-BDCD-23C7E99913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4326" y="915671"/>
            <a:ext cx="720000" cy="91914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69751EE-8373-9744-9BF0-DCF64D8C475E}"/>
              </a:ext>
            </a:extLst>
          </p:cNvPr>
          <p:cNvSpPr txBox="1"/>
          <p:nvPr/>
        </p:nvSpPr>
        <p:spPr>
          <a:xfrm>
            <a:off x="5462752" y="2364734"/>
            <a:ext cx="528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 équivalent à 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96D4B0B2-A060-3142-98DB-1DC2B3E8AC72}"/>
              </a:ext>
            </a:extLst>
          </p:cNvPr>
          <p:cNvCxnSpPr>
            <a:cxnSpLocks/>
          </p:cNvCxnSpPr>
          <p:nvPr/>
        </p:nvCxnSpPr>
        <p:spPr>
          <a:xfrm>
            <a:off x="5399689" y="2185426"/>
            <a:ext cx="64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553895E-15AF-324C-AE18-731315211A4B}"/>
              </a:ext>
            </a:extLst>
          </p:cNvPr>
          <p:cNvCxnSpPr>
            <a:cxnSpLocks/>
          </p:cNvCxnSpPr>
          <p:nvPr/>
        </p:nvCxnSpPr>
        <p:spPr>
          <a:xfrm>
            <a:off x="5399689" y="4162635"/>
            <a:ext cx="64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4A239559-F1DA-8846-938F-69414665A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1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605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Image de marque">
      <a:dk1>
        <a:srgbClr val="003CA5"/>
      </a:dk1>
      <a:lt1>
        <a:srgbClr val="FFFFFF"/>
      </a:lt1>
      <a:dk2>
        <a:srgbClr val="658ACC"/>
      </a:dk2>
      <a:lt2>
        <a:srgbClr val="BDE3F2"/>
      </a:lt2>
      <a:accent1>
        <a:srgbClr val="1950AE"/>
      </a:accent1>
      <a:accent2>
        <a:srgbClr val="3364B7"/>
      </a:accent2>
      <a:accent3>
        <a:srgbClr val="4D77C0"/>
      </a:accent3>
      <a:accent4>
        <a:srgbClr val="809ED2"/>
      </a:accent4>
      <a:accent5>
        <a:srgbClr val="99B1DB"/>
      </a:accent5>
      <a:accent6>
        <a:srgbClr val="B3C5E3"/>
      </a:accent6>
      <a:hlink>
        <a:srgbClr val="1950AE"/>
      </a:hlink>
      <a:folHlink>
        <a:srgbClr val="00206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Image de marque">
      <a:dk1>
        <a:srgbClr val="003CA5"/>
      </a:dk1>
      <a:lt1>
        <a:srgbClr val="FFFFFF"/>
      </a:lt1>
      <a:dk2>
        <a:srgbClr val="658ACC"/>
      </a:dk2>
      <a:lt2>
        <a:srgbClr val="BDE3F2"/>
      </a:lt2>
      <a:accent1>
        <a:srgbClr val="1950AE"/>
      </a:accent1>
      <a:accent2>
        <a:srgbClr val="3364B7"/>
      </a:accent2>
      <a:accent3>
        <a:srgbClr val="4D77C0"/>
      </a:accent3>
      <a:accent4>
        <a:srgbClr val="809ED2"/>
      </a:accent4>
      <a:accent5>
        <a:srgbClr val="99B1DB"/>
      </a:accent5>
      <a:accent6>
        <a:srgbClr val="B3C5E3"/>
      </a:accent6>
      <a:hlink>
        <a:srgbClr val="1950AE"/>
      </a:hlink>
      <a:folHlink>
        <a:srgbClr val="002060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4c2427-262d-4474-86a8-451393671755" xsi:nil="true"/>
    <lcf76f155ced4ddcb4097134ff3c332f xmlns="5fd8b1be-39ff-4419-879f-102b5d8fd5a7">
      <Terms xmlns="http://schemas.microsoft.com/office/infopath/2007/PartnerControls"/>
    </lcf76f155ced4ddcb4097134ff3c332f>
    <Mois xmlns="5fd8b1be-39ff-4419-879f-102b5d8fd5a7" xsi:nil="true"/>
    <Date xmlns="5fd8b1be-39ff-4419-879f-102b5d8fd5a7" xsi:nil="true"/>
    <type xmlns="5fd8b1be-39ff-4419-879f-102b5d8fd5a7" xsi:nil="true"/>
    <Categorie xmlns="5fd8b1be-39ff-4419-879f-102b5d8fd5a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EE3B8AF13D5458A6D92007F439BCC" ma:contentTypeVersion="21" ma:contentTypeDescription="Crée un document." ma:contentTypeScope="" ma:versionID="826f82fb59ca30f2298251e56f64d486">
  <xsd:schema xmlns:xsd="http://www.w3.org/2001/XMLSchema" xmlns:xs="http://www.w3.org/2001/XMLSchema" xmlns:p="http://schemas.microsoft.com/office/2006/metadata/properties" xmlns:ns2="5fd8b1be-39ff-4419-879f-102b5d8fd5a7" xmlns:ns3="5f816651-9aec-4751-b6ff-30f5cc410a2c" xmlns:ns4="044c2427-262d-4474-86a8-451393671755" targetNamespace="http://schemas.microsoft.com/office/2006/metadata/properties" ma:root="true" ma:fieldsID="522f99edc3822859ff85c2ca4b85d05b" ns2:_="" ns3:_="" ns4:_="">
    <xsd:import namespace="5fd8b1be-39ff-4419-879f-102b5d8fd5a7"/>
    <xsd:import namespace="5f816651-9aec-4751-b6ff-30f5cc410a2c"/>
    <xsd:import namespace="044c2427-262d-4474-86a8-451393671755"/>
    <xsd:element name="properties">
      <xsd:complexType>
        <xsd:sequence>
          <xsd:element name="documentManagement">
            <xsd:complexType>
              <xsd:all>
                <xsd:element ref="ns2:type" minOccurs="0"/>
                <xsd:element ref="ns2:Categori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e" minOccurs="0"/>
                <xsd:element ref="ns3:SharedWithUsers" minOccurs="0"/>
                <xsd:element ref="ns3:SharedWithDetails" minOccurs="0"/>
                <xsd:element ref="ns2:MediaLengthInSeconds" minOccurs="0"/>
                <xsd:element ref="ns2:Moi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8b1be-39ff-4419-879f-102b5d8fd5a7" elementFormDefault="qualified">
    <xsd:import namespace="http://schemas.microsoft.com/office/2006/documentManagement/types"/>
    <xsd:import namespace="http://schemas.microsoft.com/office/infopath/2007/PartnerControls"/>
    <xsd:element name="type" ma:index="8" nillable="true" ma:displayName="Type document" ma:format="Dropdown" ma:internalName="type">
      <xsd:simpleType>
        <xsd:restriction base="dms:Choice">
          <xsd:enumeration value="Notes de la sous-ministre"/>
          <xsd:enumeration value="Modèle"/>
          <xsd:enumeration value="Guide de gestion"/>
          <xsd:enumeration value="Outil RH"/>
          <xsd:enumeration value="Vidéo"/>
          <xsd:enumeration value="Image"/>
        </xsd:restriction>
      </xsd:simpleType>
    </xsd:element>
    <xsd:element name="Categorie" ma:index="9" nillable="true" ma:displayName="Categorie" ma:list="{4beeb3ba-64e1-4afc-a7d2-93f0f213f0af}" ma:internalName="Categorie" ma:showField="Titl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ois" ma:index="23" nillable="true" ma:displayName="Mois" ma:format="Dropdown" ma:internalName="Mois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Balises d’images" ma:readOnly="false" ma:fieldId="{5cf76f15-5ced-4ddc-b409-7134ff3c332f}" ma:taxonomyMulti="true" ma:sspId="099b1512-8621-4339-be07-1591770e1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16651-9aec-4751-b6ff-30f5cc410a2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c2427-262d-4474-86a8-451393671755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532c946b-5001-460f-91c4-07021c79da1f}" ma:internalName="TaxCatchAll" ma:showField="CatchAllData" ma:web="5f816651-9aec-4751-b6ff-30f5cc410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1BB331-5717-457F-865F-1BFDB7F910BA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044c2427-262d-4474-86a8-451393671755"/>
    <ds:schemaRef ds:uri="http://www.w3.org/XML/1998/namespace"/>
    <ds:schemaRef ds:uri="5fd8b1be-39ff-4419-879f-102b5d8fd5a7"/>
    <ds:schemaRef ds:uri="http://schemas.microsoft.com/office/infopath/2007/PartnerControls"/>
    <ds:schemaRef ds:uri="http://schemas.openxmlformats.org/package/2006/metadata/core-properties"/>
    <ds:schemaRef ds:uri="5f816651-9aec-4751-b6ff-30f5cc410a2c"/>
  </ds:schemaRefs>
</ds:datastoreItem>
</file>

<file path=customXml/itemProps2.xml><?xml version="1.0" encoding="utf-8"?>
<ds:datastoreItem xmlns:ds="http://schemas.openxmlformats.org/officeDocument/2006/customXml" ds:itemID="{F47A4718-69BB-4F32-B7D3-1A58F0E95D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45A705-7D3A-49EB-BA7B-4EBD899275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d8b1be-39ff-4419-879f-102b5d8fd5a7"/>
    <ds:schemaRef ds:uri="5f816651-9aec-4751-b6ff-30f5cc410a2c"/>
    <ds:schemaRef ds:uri="044c2427-262d-4474-86a8-4513936717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adc3772-eb2a-4662-b583-4b7a8acb1942}" enabled="1" method="Standard" siteId="{b079ec29-428d-4f8b-9054-bdbcd0d49a3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20630</TotalTime>
  <Words>1878</Words>
  <Application>Microsoft Office PowerPoint</Application>
  <PresentationFormat>Grand écran</PresentationFormat>
  <Paragraphs>349</Paragraphs>
  <Slides>52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Arial</vt:lpstr>
      <vt:lpstr>Arial Regular</vt:lpstr>
      <vt:lpstr>Thème Office</vt:lpstr>
      <vt:lpstr>Conception personnalisée</vt:lpstr>
      <vt:lpstr>Présentation PowerPoint</vt:lpstr>
      <vt:lpstr>LE QUÉBEC</vt:lpstr>
      <vt:lpstr>Présentation PowerPoint</vt:lpstr>
      <vt:lpstr>Présentation PowerPoint</vt:lpstr>
      <vt:lpstr>DIVERSITÉ</vt:lpstr>
      <vt:lpstr>Présentation PowerPoint</vt:lpstr>
      <vt:lpstr>ÉGALITÉ DES CHANCES  POUR TOUS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FLEUVE SAINT-LAURENT</vt:lpstr>
      <vt:lpstr>Présentation PowerPoint</vt:lpstr>
      <vt:lpstr>Présentation PowerPoint</vt:lpstr>
      <vt:lpstr>ACCORDS INTERNATIONAUX</vt:lpstr>
      <vt:lpstr>Présentation PowerPoint</vt:lpstr>
      <vt:lpstr>ÉTAT FRANCOPHONE</vt:lpstr>
      <vt:lpstr>Présentation PowerPoint</vt:lpstr>
      <vt:lpstr>Présentation PowerPoint</vt:lpstr>
      <vt:lpstr>Présentation PowerPoint</vt:lpstr>
      <vt:lpstr>COÛTS AVANTAGEUX</vt:lpstr>
      <vt:lpstr>Présentation PowerPoint</vt:lpstr>
      <vt:lpstr>INNOVATION, RECHERCHE ET DÉVELOPPEMENT</vt:lpstr>
      <vt:lpstr>INNOVATION, RECHERCHE ET DÉVELOPPEMENT</vt:lpstr>
      <vt:lpstr>Présentation PowerPoint</vt:lpstr>
      <vt:lpstr>AÉROSPATIALE</vt:lpstr>
      <vt:lpstr>Présentation PowerPoint</vt:lpstr>
      <vt:lpstr>Présentation PowerPoint</vt:lpstr>
      <vt:lpstr>INTELLIGENCE ARTIFICIELLE</vt:lpstr>
      <vt:lpstr>Présentation PowerPoint</vt:lpstr>
      <vt:lpstr>Présentation PowerPoint</vt:lpstr>
      <vt:lpstr>BIOALIMENTAIRE</vt:lpstr>
      <vt:lpstr>Présentation PowerPoint</vt:lpstr>
      <vt:lpstr>Présentation PowerPoint</vt:lpstr>
      <vt:lpstr>ENVIRONNEMENT ET LUTTE CONTRE  LES CHANGEMENTS CLIMATIQUES</vt:lpstr>
      <vt:lpstr>ENVIRONNEMENT ET LUTTE CONTRE LES CHANGEMENTS CLIMATIQUES </vt:lpstr>
      <vt:lpstr>Présentation PowerPoint</vt:lpstr>
      <vt:lpstr>HYDROÉLECTRICITÉ</vt:lpstr>
      <vt:lpstr>Présentation PowerPoint</vt:lpstr>
      <vt:lpstr>Présentation PowerPoint</vt:lpstr>
      <vt:lpstr>ÉLECTRIFICATION  DES TRANSPORTS</vt:lpstr>
      <vt:lpstr>Présentation PowerPoint</vt:lpstr>
      <vt:lpstr>ALUMINIUM</vt:lpstr>
      <vt:lpstr>Présentation PowerPoint</vt:lpstr>
      <vt:lpstr>Présentation PowerPoint</vt:lpstr>
      <vt:lpstr>Présentation PowerPoint</vt:lpstr>
      <vt:lpstr>SCIENCES DE LA VIE</vt:lpstr>
      <vt:lpstr>Présentation PowerPoint</vt:lpstr>
      <vt:lpstr>MULTIMÉDIA ET JEU VIDÉO</vt:lpstr>
      <vt:lpstr>Présentation PowerPoint</vt:lpstr>
      <vt:lpstr>Merci!</vt:lpstr>
    </vt:vector>
  </TitlesOfParts>
  <Company>Ministère du Conseil exécutif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Sandoval, Claudia</dc:creator>
  <cp:lastModifiedBy>Montambault, Sonia</cp:lastModifiedBy>
  <cp:revision>665</cp:revision>
  <dcterms:created xsi:type="dcterms:W3CDTF">2019-04-02T14:08:11Z</dcterms:created>
  <dcterms:modified xsi:type="dcterms:W3CDTF">2025-12-03T18:28:54Z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0x010100027EE3B8AF13D5458A6D92007F439BCC</vt:lpwstr>
  </property>
</Properties>
</file>