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9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2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3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20"/>
  </p:notesMasterIdLst>
  <p:handoutMasterIdLst>
    <p:handoutMasterId r:id="rId21"/>
  </p:handoutMasterIdLst>
  <p:sldIdLst>
    <p:sldId id="360" r:id="rId5"/>
    <p:sldId id="362" r:id="rId6"/>
    <p:sldId id="346" r:id="rId7"/>
    <p:sldId id="365" r:id="rId8"/>
    <p:sldId id="263" r:id="rId9"/>
    <p:sldId id="369" r:id="rId10"/>
    <p:sldId id="357" r:id="rId11"/>
    <p:sldId id="350" r:id="rId12"/>
    <p:sldId id="366" r:id="rId13"/>
    <p:sldId id="370" r:id="rId14"/>
    <p:sldId id="351" r:id="rId15"/>
    <p:sldId id="326" r:id="rId16"/>
    <p:sldId id="371" r:id="rId17"/>
    <p:sldId id="372" r:id="rId18"/>
    <p:sldId id="3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pos="2797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pos="3160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DDE705-259C-E6FD-5FD8-C29C3E3EF044}" name="Geoffroy, Elodie" initials="EG" userId="S::Elodie.Geoffroy@mri.gouv.qc.ca::ae2e5a0b-49de-4171-9779-54acc207e6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pelle, Annie" initials="LA" lastIdx="3" clrIdx="0">
    <p:extLst>
      <p:ext uri="{19B8F6BF-5375-455C-9EA6-DF929625EA0E}">
        <p15:presenceInfo xmlns:p15="http://schemas.microsoft.com/office/powerpoint/2012/main" userId="S-1-5-21-3249197318-2442165514-1788258217-38976" providerId="AD"/>
      </p:ext>
    </p:extLst>
  </p:cmAuthor>
  <p:cmAuthor id="2" name="Lachapelle, Annie" initials="LA [2]" lastIdx="24" clrIdx="1">
    <p:extLst>
      <p:ext uri="{19B8F6BF-5375-455C-9EA6-DF929625EA0E}">
        <p15:presenceInfo xmlns:p15="http://schemas.microsoft.com/office/powerpoint/2012/main" userId="S::Annie.Lachapelle@mri.gouv.qc.ca::c537074b-ffc0-4fa3-b272-ef68d125334f" providerId="AD"/>
      </p:ext>
    </p:extLst>
  </p:cmAuthor>
  <p:cmAuthor id="3" name="Montambault, Sonia" initials="MS" lastIdx="24" clrIdx="2">
    <p:extLst>
      <p:ext uri="{19B8F6BF-5375-455C-9EA6-DF929625EA0E}">
        <p15:presenceInfo xmlns:p15="http://schemas.microsoft.com/office/powerpoint/2012/main" userId="S::sonia.montambault@mri.gouv.qc.ca::c3a86943-acf9-4cf1-ad20-1fa47f28e00a" providerId="AD"/>
      </p:ext>
    </p:extLst>
  </p:cmAuthor>
  <p:cmAuthor id="4" name="Boissonneault, Valerie" initials="BV" lastIdx="12" clrIdx="3">
    <p:extLst>
      <p:ext uri="{19B8F6BF-5375-455C-9EA6-DF929625EA0E}">
        <p15:presenceInfo xmlns:p15="http://schemas.microsoft.com/office/powerpoint/2012/main" userId="S::Valerie.Boissonneault@mri.gouv.qc.ca::56a5329c-13a1-4515-8a38-76e3417f7a1c" providerId="AD"/>
      </p:ext>
    </p:extLst>
  </p:cmAuthor>
  <p:cmAuthor id="5" name="Guy-Laberge, Joannie" initials="GLJ" lastIdx="66" clrIdx="4">
    <p:extLst>
      <p:ext uri="{19B8F6BF-5375-455C-9EA6-DF929625EA0E}">
        <p15:presenceInfo xmlns:p15="http://schemas.microsoft.com/office/powerpoint/2012/main" userId="S::Joannie.Guy-Laberge@mri.gouv.qc.ca::47dd6f7a-d173-4501-943b-a488cc69aa89" providerId="AD"/>
      </p:ext>
    </p:extLst>
  </p:cmAuthor>
  <p:cmAuthor id="6" name="MA" initials="MA" lastIdx="15" clrIdx="5">
    <p:extLst>
      <p:ext uri="{19B8F6BF-5375-455C-9EA6-DF929625EA0E}">
        <p15:presenceInfo xmlns:p15="http://schemas.microsoft.com/office/powerpoint/2012/main" userId="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741A2"/>
    <a:srgbClr val="003DA5"/>
    <a:srgbClr val="0641A2"/>
    <a:srgbClr val="FFFFFF"/>
    <a:srgbClr val="515151"/>
    <a:srgbClr val="929292"/>
    <a:srgbClr val="658ACC"/>
    <a:srgbClr val="5374B0"/>
    <a:srgbClr val="CCD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B9A43-B39F-4D17-9BAB-F2493F1BFF88}" v="15" dt="2025-12-03T19:10:40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861"/>
        <p:guide pos="619"/>
        <p:guide pos="2797"/>
        <p:guide pos="279"/>
        <p:guide pos="3160"/>
        <p:guide orient="horz" pos="527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ambault, Sonia" userId="c3a86943-acf9-4cf1-ad20-1fa47f28e00a" providerId="ADAL" clId="{19DEE105-82EF-4D8C-902E-83D0500DDA12}"/>
    <pc:docChg chg="undo custSel modSld modMainMaster">
      <pc:chgData name="Montambault, Sonia" userId="c3a86943-acf9-4cf1-ad20-1fa47f28e00a" providerId="ADAL" clId="{19DEE105-82EF-4D8C-902E-83D0500DDA12}" dt="2025-12-03T19:10:40.924" v="14" actId="1038"/>
      <pc:docMkLst>
        <pc:docMk/>
      </pc:docMkLst>
      <pc:sldChg chg="addSp delSp modSp mod chgLayout">
        <pc:chgData name="Montambault, Sonia" userId="c3a86943-acf9-4cf1-ad20-1fa47f28e00a" providerId="ADAL" clId="{19DEE105-82EF-4D8C-902E-83D0500DDA12}" dt="2025-12-03T19:10:40.924" v="14" actId="1038"/>
        <pc:sldMkLst>
          <pc:docMk/>
          <pc:sldMk cId="2388302178" sldId="373"/>
        </pc:sldMkLst>
        <pc:spChg chg="del">
          <ac:chgData name="Montambault, Sonia" userId="c3a86943-acf9-4cf1-ad20-1fa47f28e00a" providerId="ADAL" clId="{19DEE105-82EF-4D8C-902E-83D0500DDA12}" dt="2025-12-03T19:10:30.254" v="9" actId="478"/>
          <ac:spMkLst>
            <pc:docMk/>
            <pc:sldMk cId="2388302178" sldId="373"/>
            <ac:spMk id="2" creationId="{31FDD072-552D-BB41-CD20-2F7761BBDF18}"/>
          </ac:spMkLst>
        </pc:spChg>
        <pc:spChg chg="add del mod">
          <ac:chgData name="Montambault, Sonia" userId="c3a86943-acf9-4cf1-ad20-1fa47f28e00a" providerId="ADAL" clId="{19DEE105-82EF-4D8C-902E-83D0500DDA12}" dt="2025-12-03T19:10:28.509" v="8" actId="6264"/>
          <ac:spMkLst>
            <pc:docMk/>
            <pc:sldMk cId="2388302178" sldId="373"/>
            <ac:spMk id="3" creationId="{34A78D1D-0D56-35B3-DDB9-E72CE49AF5A1}"/>
          </ac:spMkLst>
        </pc:spChg>
        <pc:spChg chg="add mod ord">
          <ac:chgData name="Montambault, Sonia" userId="c3a86943-acf9-4cf1-ad20-1fa47f28e00a" providerId="ADAL" clId="{19DEE105-82EF-4D8C-902E-83D0500DDA12}" dt="2025-12-03T19:10:28.509" v="8" actId="6264"/>
          <ac:spMkLst>
            <pc:docMk/>
            <pc:sldMk cId="2388302178" sldId="373"/>
            <ac:spMk id="4" creationId="{AE38191F-D83B-D45B-A4DF-2EA14B2E3BF4}"/>
          </ac:spMkLst>
        </pc:spChg>
        <pc:spChg chg="add mod">
          <ac:chgData name="Montambault, Sonia" userId="c3a86943-acf9-4cf1-ad20-1fa47f28e00a" providerId="ADAL" clId="{19DEE105-82EF-4D8C-902E-83D0500DDA12}" dt="2025-12-03T19:10:40.924" v="14" actId="1038"/>
          <ac:spMkLst>
            <pc:docMk/>
            <pc:sldMk cId="2388302178" sldId="373"/>
            <ac:spMk id="6" creationId="{04E5D6A3-0949-B600-0CAD-3C39A5A35BFB}"/>
          </ac:spMkLst>
        </pc:spChg>
        <pc:spChg chg="mod ord">
          <ac:chgData name="Montambault, Sonia" userId="c3a86943-acf9-4cf1-ad20-1fa47f28e00a" providerId="ADAL" clId="{19DEE105-82EF-4D8C-902E-83D0500DDA12}" dt="2025-12-03T19:10:28.509" v="8" actId="6264"/>
          <ac:spMkLst>
            <pc:docMk/>
            <pc:sldMk cId="2388302178" sldId="373"/>
            <ac:spMk id="8" creationId="{91701130-13E3-FE45-97E1-42F90D236A95}"/>
          </ac:spMkLst>
        </pc:spChg>
        <pc:picChg chg="add mod">
          <ac:chgData name="Montambault, Sonia" userId="c3a86943-acf9-4cf1-ad20-1fa47f28e00a" providerId="ADAL" clId="{19DEE105-82EF-4D8C-902E-83D0500DDA12}" dt="2025-12-03T19:10:40.924" v="14" actId="1038"/>
          <ac:picMkLst>
            <pc:docMk/>
            <pc:sldMk cId="2388302178" sldId="373"/>
            <ac:picMk id="9" creationId="{DDCABD44-9928-BEEE-A5FC-B9F5C7947074}"/>
          </ac:picMkLst>
        </pc:picChg>
        <pc:picChg chg="add mod">
          <ac:chgData name="Montambault, Sonia" userId="c3a86943-acf9-4cf1-ad20-1fa47f28e00a" providerId="ADAL" clId="{19DEE105-82EF-4D8C-902E-83D0500DDA12}" dt="2025-12-03T19:10:40.924" v="14" actId="1038"/>
          <ac:picMkLst>
            <pc:docMk/>
            <pc:sldMk cId="2388302178" sldId="373"/>
            <ac:picMk id="10" creationId="{DA941EE4-5139-C6E2-4AB1-D521DB4AC63D}"/>
          </ac:picMkLst>
        </pc:picChg>
        <pc:picChg chg="add mod">
          <ac:chgData name="Montambault, Sonia" userId="c3a86943-acf9-4cf1-ad20-1fa47f28e00a" providerId="ADAL" clId="{19DEE105-82EF-4D8C-902E-83D0500DDA12}" dt="2025-12-03T19:10:40.924" v="14" actId="1038"/>
          <ac:picMkLst>
            <pc:docMk/>
            <pc:sldMk cId="2388302178" sldId="373"/>
            <ac:picMk id="11" creationId="{9DCEF459-55A7-5C7F-00A3-0942C4EED52E}"/>
          </ac:picMkLst>
        </pc:picChg>
        <pc:picChg chg="add mod">
          <ac:chgData name="Montambault, Sonia" userId="c3a86943-acf9-4cf1-ad20-1fa47f28e00a" providerId="ADAL" clId="{19DEE105-82EF-4D8C-902E-83D0500DDA12}" dt="2025-12-03T19:10:40.924" v="14" actId="1038"/>
          <ac:picMkLst>
            <pc:docMk/>
            <pc:sldMk cId="2388302178" sldId="373"/>
            <ac:picMk id="12" creationId="{AFE35202-E652-DE1C-925A-175CE14DE4E6}"/>
          </ac:picMkLst>
        </pc:picChg>
        <pc:picChg chg="add mod">
          <ac:chgData name="Montambault, Sonia" userId="c3a86943-acf9-4cf1-ad20-1fa47f28e00a" providerId="ADAL" clId="{19DEE105-82EF-4D8C-902E-83D0500DDA12}" dt="2025-12-03T19:10:40.924" v="14" actId="1038"/>
          <ac:picMkLst>
            <pc:docMk/>
            <pc:sldMk cId="2388302178" sldId="373"/>
            <ac:picMk id="13" creationId="{1C5F2233-794F-4DBE-80B8-9FE359673F21}"/>
          </ac:picMkLst>
        </pc:picChg>
      </pc:sldChg>
      <pc:sldMasterChg chg="modSldLayout">
        <pc:chgData name="Montambault, Sonia" userId="c3a86943-acf9-4cf1-ad20-1fa47f28e00a" providerId="ADAL" clId="{19DEE105-82EF-4D8C-902E-83D0500DDA12}" dt="2025-12-03T19:10:23.103" v="7" actId="478"/>
        <pc:sldMasterMkLst>
          <pc:docMk/>
          <pc:sldMasterMk cId="2235510819" sldId="2147483670"/>
        </pc:sldMasterMkLst>
        <pc:sldLayoutChg chg="addSp delSp mod">
          <pc:chgData name="Montambault, Sonia" userId="c3a86943-acf9-4cf1-ad20-1fa47f28e00a" providerId="ADAL" clId="{19DEE105-82EF-4D8C-902E-83D0500DDA12}" dt="2025-12-03T19:10:23.103" v="7" actId="478"/>
          <pc:sldLayoutMkLst>
            <pc:docMk/>
            <pc:sldMasterMk cId="2235510819" sldId="2147483670"/>
            <pc:sldLayoutMk cId="2466675085" sldId="2147483685"/>
          </pc:sldLayoutMkLst>
          <pc:spChg chg="del">
            <ac:chgData name="Montambault, Sonia" userId="c3a86943-acf9-4cf1-ad20-1fa47f28e00a" providerId="ADAL" clId="{19DEE105-82EF-4D8C-902E-83D0500DDA12}" dt="2025-12-03T19:10:13.895" v="0" actId="478"/>
            <ac:spMkLst>
              <pc:docMk/>
              <pc:sldMasterMk cId="2235510819" sldId="2147483670"/>
              <pc:sldLayoutMk cId="2466675085" sldId="2147483685"/>
              <ac:spMk id="42" creationId="{EEE5CE0A-FB44-7440-8C3F-3A9B8EE6C894}"/>
            </ac:spMkLst>
          </pc:spChg>
          <pc:grpChg chg="add del">
            <ac:chgData name="Montambault, Sonia" userId="c3a86943-acf9-4cf1-ad20-1fa47f28e00a" providerId="ADAL" clId="{19DEE105-82EF-4D8C-902E-83D0500DDA12}" dt="2025-12-03T19:10:16.781" v="3" actId="478"/>
            <ac:grpSpMkLst>
              <pc:docMk/>
              <pc:sldMasterMk cId="2235510819" sldId="2147483670"/>
              <pc:sldLayoutMk cId="2466675085" sldId="2147483685"/>
              <ac:grpSpMk id="21" creationId="{A313F47E-8954-7B43-B1B7-47D0E4B0D6E6}"/>
            </ac:grpSpMkLst>
          </pc:grpChg>
          <pc:picChg chg="del">
            <ac:chgData name="Montambault, Sonia" userId="c3a86943-acf9-4cf1-ad20-1fa47f28e00a" providerId="ADAL" clId="{19DEE105-82EF-4D8C-902E-83D0500DDA12}" dt="2025-12-03T19:10:19.227" v="4" actId="478"/>
            <ac:picMkLst>
              <pc:docMk/>
              <pc:sldMasterMk cId="2235510819" sldId="2147483670"/>
              <pc:sldLayoutMk cId="2466675085" sldId="2147483685"/>
              <ac:picMk id="38" creationId="{DF9A47C6-6F8D-9E49-8C29-6DE3939AA6CB}"/>
            </ac:picMkLst>
          </pc:picChg>
          <pc:picChg chg="del">
            <ac:chgData name="Montambault, Sonia" userId="c3a86943-acf9-4cf1-ad20-1fa47f28e00a" providerId="ADAL" clId="{19DEE105-82EF-4D8C-902E-83D0500DDA12}" dt="2025-12-03T19:10:20.515" v="5" actId="478"/>
            <ac:picMkLst>
              <pc:docMk/>
              <pc:sldMasterMk cId="2235510819" sldId="2147483670"/>
              <pc:sldLayoutMk cId="2466675085" sldId="2147483685"/>
              <ac:picMk id="39" creationId="{7455B269-DB67-EF4C-BC10-792632E16F86}"/>
            </ac:picMkLst>
          </pc:picChg>
          <pc:picChg chg="del">
            <ac:chgData name="Montambault, Sonia" userId="c3a86943-acf9-4cf1-ad20-1fa47f28e00a" providerId="ADAL" clId="{19DEE105-82EF-4D8C-902E-83D0500DDA12}" dt="2025-12-03T19:10:21.977" v="6" actId="478"/>
            <ac:picMkLst>
              <pc:docMk/>
              <pc:sldMasterMk cId="2235510819" sldId="2147483670"/>
              <pc:sldLayoutMk cId="2466675085" sldId="2147483685"/>
              <ac:picMk id="40" creationId="{41CC9911-8F4B-2D4C-82E7-6891F3B1FD97}"/>
            </ac:picMkLst>
          </pc:picChg>
          <pc:picChg chg="del">
            <ac:chgData name="Montambault, Sonia" userId="c3a86943-acf9-4cf1-ad20-1fa47f28e00a" providerId="ADAL" clId="{19DEE105-82EF-4D8C-902E-83D0500DDA12}" dt="2025-12-03T19:10:14.620" v="1" actId="478"/>
            <ac:picMkLst>
              <pc:docMk/>
              <pc:sldMasterMk cId="2235510819" sldId="2147483670"/>
              <pc:sldLayoutMk cId="2466675085" sldId="2147483685"/>
              <ac:picMk id="41" creationId="{EC979532-C4B5-DB4E-A2B6-4973F1AA6081}"/>
            </ac:picMkLst>
          </pc:picChg>
          <pc:picChg chg="del">
            <ac:chgData name="Montambault, Sonia" userId="c3a86943-acf9-4cf1-ad20-1fa47f28e00a" providerId="ADAL" clId="{19DEE105-82EF-4D8C-902E-83D0500DDA12}" dt="2025-12-03T19:10:23.103" v="7" actId="478"/>
            <ac:picMkLst>
              <pc:docMk/>
              <pc:sldMasterMk cId="2235510819" sldId="2147483670"/>
              <pc:sldLayoutMk cId="2466675085" sldId="2147483685"/>
              <ac:picMk id="45" creationId="{54165EA9-6E62-2E48-8E36-81D40C612EA7}"/>
            </ac:picMkLst>
          </pc:picChg>
        </pc:sldLayoutChg>
      </pc:sldMasterChg>
    </pc:docChg>
  </pc:docChgLst>
  <pc:docChgLst>
    <pc:chgData name="Montambault, Sonia" userId="c3a86943-acf9-4cf1-ad20-1fa47f28e00a" providerId="ADAL" clId="{7865D0A0-D4AB-40E7-BF74-8D4A54966140}"/>
    <pc:docChg chg="undo custSel modSld">
      <pc:chgData name="Montambault, Sonia" userId="c3a86943-acf9-4cf1-ad20-1fa47f28e00a" providerId="ADAL" clId="{7865D0A0-D4AB-40E7-BF74-8D4A54966140}" dt="2025-02-13T20:37:07.766" v="198" actId="20577"/>
      <pc:docMkLst>
        <pc:docMk/>
      </pc:docMkLst>
      <pc:sldChg chg="addSp delSp modSp mod">
        <pc:chgData name="Montambault, Sonia" userId="c3a86943-acf9-4cf1-ad20-1fa47f28e00a" providerId="ADAL" clId="{7865D0A0-D4AB-40E7-BF74-8D4A54966140}" dt="2025-02-13T20:34:50.910" v="195" actId="1038"/>
        <pc:sldMkLst>
          <pc:docMk/>
          <pc:sldMk cId="1364962382" sldId="326"/>
        </pc:sldMkLst>
        <pc:spChg chg="add del mod">
          <ac:chgData name="Montambault, Sonia" userId="c3a86943-acf9-4cf1-ad20-1fa47f28e00a" providerId="ADAL" clId="{7865D0A0-D4AB-40E7-BF74-8D4A54966140}" dt="2025-02-13T20:31:36.272" v="47" actId="478"/>
          <ac:spMkLst>
            <pc:docMk/>
            <pc:sldMk cId="1364962382" sldId="326"/>
            <ac:spMk id="2" creationId="{CBD221D4-1996-3804-B5EA-F5247ED1FD84}"/>
          </ac:spMkLst>
        </pc:spChg>
        <pc:spChg chg="mod">
          <ac:chgData name="Montambault, Sonia" userId="c3a86943-acf9-4cf1-ad20-1fa47f28e00a" providerId="ADAL" clId="{7865D0A0-D4AB-40E7-BF74-8D4A54966140}" dt="2025-02-13T20:31:53.255" v="50" actId="14100"/>
          <ac:spMkLst>
            <pc:docMk/>
            <pc:sldMk cId="1364962382" sldId="326"/>
            <ac:spMk id="4" creationId="{A64FC0D8-1E4D-694C-A006-C5E619CAC0C3}"/>
          </ac:spMkLst>
        </pc:spChg>
        <pc:spChg chg="mod">
          <ac:chgData name="Montambault, Sonia" userId="c3a86943-acf9-4cf1-ad20-1fa47f28e00a" providerId="ADAL" clId="{7865D0A0-D4AB-40E7-BF74-8D4A54966140}" dt="2025-02-13T20:32:34.017" v="55" actId="20577"/>
          <ac:spMkLst>
            <pc:docMk/>
            <pc:sldMk cId="1364962382" sldId="326"/>
            <ac:spMk id="47" creationId="{4B33EF49-C21A-B145-B9EC-7DE0CABBE59C}"/>
          </ac:spMkLst>
        </pc:spChg>
        <pc:grpChg chg="mod">
          <ac:chgData name="Montambault, Sonia" userId="c3a86943-acf9-4cf1-ad20-1fa47f28e00a" providerId="ADAL" clId="{7865D0A0-D4AB-40E7-BF74-8D4A54966140}" dt="2025-02-13T20:33:18.870" v="97" actId="1037"/>
          <ac:grpSpMkLst>
            <pc:docMk/>
            <pc:sldMk cId="1364962382" sldId="326"/>
            <ac:grpSpMk id="16" creationId="{41BC3308-D22A-A744-9E61-622A8F8C2570}"/>
          </ac:grpSpMkLst>
        </pc:grpChg>
        <pc:grpChg chg="mod">
          <ac:chgData name="Montambault, Sonia" userId="c3a86943-acf9-4cf1-ad20-1fa47f28e00a" providerId="ADAL" clId="{7865D0A0-D4AB-40E7-BF74-8D4A54966140}" dt="2025-02-13T20:33:25.781" v="111" actId="1037"/>
          <ac:grpSpMkLst>
            <pc:docMk/>
            <pc:sldMk cId="1364962382" sldId="326"/>
            <ac:grpSpMk id="17" creationId="{5F9EF1FF-D521-E949-932D-5914DC8867C8}"/>
          </ac:grpSpMkLst>
        </pc:grpChg>
        <pc:grpChg chg="mod">
          <ac:chgData name="Montambault, Sonia" userId="c3a86943-acf9-4cf1-ad20-1fa47f28e00a" providerId="ADAL" clId="{7865D0A0-D4AB-40E7-BF74-8D4A54966140}" dt="2025-02-13T20:33:31.289" v="133" actId="1038"/>
          <ac:grpSpMkLst>
            <pc:docMk/>
            <pc:sldMk cId="1364962382" sldId="326"/>
            <ac:grpSpMk id="23" creationId="{DCEC38DB-B3E2-2846-BDCE-C145CE56A3F3}"/>
          </ac:grpSpMkLst>
        </pc:grpChg>
        <pc:grpChg chg="mod">
          <ac:chgData name="Montambault, Sonia" userId="c3a86943-acf9-4cf1-ad20-1fa47f28e00a" providerId="ADAL" clId="{7865D0A0-D4AB-40E7-BF74-8D4A54966140}" dt="2025-02-13T20:33:39.938" v="159" actId="1037"/>
          <ac:grpSpMkLst>
            <pc:docMk/>
            <pc:sldMk cId="1364962382" sldId="326"/>
            <ac:grpSpMk id="53" creationId="{66CF527B-3695-624F-9F66-E997DCEFAA00}"/>
          </ac:grpSpMkLst>
        </pc:grpChg>
        <pc:grpChg chg="mod">
          <ac:chgData name="Montambault, Sonia" userId="c3a86943-acf9-4cf1-ad20-1fa47f28e00a" providerId="ADAL" clId="{7865D0A0-D4AB-40E7-BF74-8D4A54966140}" dt="2025-02-13T20:33:34.897" v="143" actId="1037"/>
          <ac:grpSpMkLst>
            <pc:docMk/>
            <pc:sldMk cId="1364962382" sldId="326"/>
            <ac:grpSpMk id="73" creationId="{A184BF53-423E-374E-B75D-396A1ED5A57F}"/>
          </ac:grpSpMkLst>
        </pc:grpChg>
        <pc:grpChg chg="mod">
          <ac:chgData name="Montambault, Sonia" userId="c3a86943-acf9-4cf1-ad20-1fa47f28e00a" providerId="ADAL" clId="{7865D0A0-D4AB-40E7-BF74-8D4A54966140}" dt="2025-02-13T20:33:46.198" v="181" actId="1038"/>
          <ac:grpSpMkLst>
            <pc:docMk/>
            <pc:sldMk cId="1364962382" sldId="326"/>
            <ac:grpSpMk id="76" creationId="{495B68C8-2274-BA4F-A769-55DD315C28D5}"/>
          </ac:grpSpMkLst>
        </pc:grpChg>
        <pc:grpChg chg="mod">
          <ac:chgData name="Montambault, Sonia" userId="c3a86943-acf9-4cf1-ad20-1fa47f28e00a" providerId="ADAL" clId="{7865D0A0-D4AB-40E7-BF74-8D4A54966140}" dt="2025-02-13T20:34:50.910" v="195" actId="1038"/>
          <ac:grpSpMkLst>
            <pc:docMk/>
            <pc:sldMk cId="1364962382" sldId="326"/>
            <ac:grpSpMk id="80" creationId="{7D69D6F9-23E4-0649-9DBA-8CAA6D9EEF6E}"/>
          </ac:grpSpMkLst>
        </pc:grpChg>
      </pc:sldChg>
      <pc:sldChg chg="modSp mod">
        <pc:chgData name="Montambault, Sonia" userId="c3a86943-acf9-4cf1-ad20-1fa47f28e00a" providerId="ADAL" clId="{7865D0A0-D4AB-40E7-BF74-8D4A54966140}" dt="2025-02-13T14:02:05.022" v="16" actId="6549"/>
        <pc:sldMkLst>
          <pc:docMk/>
          <pc:sldMk cId="3286043971" sldId="357"/>
        </pc:sldMkLst>
        <pc:spChg chg="mod">
          <ac:chgData name="Montambault, Sonia" userId="c3a86943-acf9-4cf1-ad20-1fa47f28e00a" providerId="ADAL" clId="{7865D0A0-D4AB-40E7-BF74-8D4A54966140}" dt="2025-02-13T14:02:05.022" v="16" actId="6549"/>
          <ac:spMkLst>
            <pc:docMk/>
            <pc:sldMk cId="3286043971" sldId="357"/>
            <ac:spMk id="13" creationId="{FB3849B6-9572-3B40-BD23-D9F9C06C233D}"/>
          </ac:spMkLst>
        </pc:spChg>
      </pc:sldChg>
      <pc:sldChg chg="modSp mod">
        <pc:chgData name="Montambault, Sonia" userId="c3a86943-acf9-4cf1-ad20-1fa47f28e00a" providerId="ADAL" clId="{7865D0A0-D4AB-40E7-BF74-8D4A54966140}" dt="2025-02-07T21:00:38.500" v="5" actId="6549"/>
        <pc:sldMkLst>
          <pc:docMk/>
          <pc:sldMk cId="506502561" sldId="370"/>
        </pc:sldMkLst>
        <pc:spChg chg="mod">
          <ac:chgData name="Montambault, Sonia" userId="c3a86943-acf9-4cf1-ad20-1fa47f28e00a" providerId="ADAL" clId="{7865D0A0-D4AB-40E7-BF74-8D4A54966140}" dt="2025-02-07T21:00:38.500" v="5" actId="6549"/>
          <ac:spMkLst>
            <pc:docMk/>
            <pc:sldMk cId="506502561" sldId="370"/>
            <ac:spMk id="5" creationId="{00000000-0000-0000-0000-000000000000}"/>
          </ac:spMkLst>
        </pc:spChg>
      </pc:sldChg>
      <pc:sldChg chg="modSp mod">
        <pc:chgData name="Montambault, Sonia" userId="c3a86943-acf9-4cf1-ad20-1fa47f28e00a" providerId="ADAL" clId="{7865D0A0-D4AB-40E7-BF74-8D4A54966140}" dt="2025-02-13T20:37:07.766" v="198" actId="20577"/>
        <pc:sldMkLst>
          <pc:docMk/>
          <pc:sldMk cId="3007689805" sldId="371"/>
        </pc:sldMkLst>
        <pc:spChg chg="mod">
          <ac:chgData name="Montambault, Sonia" userId="c3a86943-acf9-4cf1-ad20-1fa47f28e00a" providerId="ADAL" clId="{7865D0A0-D4AB-40E7-BF74-8D4A54966140}" dt="2025-02-13T20:35:33.094" v="196" actId="20577"/>
          <ac:spMkLst>
            <pc:docMk/>
            <pc:sldMk cId="3007689805" sldId="371"/>
            <ac:spMk id="25" creationId="{8F818C44-1310-D4E0-3901-7E339836087A}"/>
          </ac:spMkLst>
        </pc:spChg>
        <pc:spChg chg="mod">
          <ac:chgData name="Montambault, Sonia" userId="c3a86943-acf9-4cf1-ad20-1fa47f28e00a" providerId="ADAL" clId="{7865D0A0-D4AB-40E7-BF74-8D4A54966140}" dt="2025-02-13T20:37:07.766" v="198" actId="20577"/>
          <ac:spMkLst>
            <pc:docMk/>
            <pc:sldMk cId="3007689805" sldId="371"/>
            <ac:spMk id="26" creationId="{BF0A7CE8-780E-F1A7-AEF1-E33FAB2CFC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>
              <a:latin typeface="Arial Regular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780A-BB64-4DBB-83B9-C1A35A74A3DA}" type="datetimeFigureOut">
              <a:rPr lang="fr-CA" smtClean="0">
                <a:latin typeface="Arial Regular"/>
              </a:rPr>
              <a:t>2025-12-03</a:t>
            </a:fld>
            <a:endParaRPr lang="fr-CA">
              <a:latin typeface="Arial Regular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>
              <a:latin typeface="Arial Regular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2B390-E9C0-4C85-9317-8D26DF085B41}" type="slidenum">
              <a:rPr lang="fr-CA" smtClean="0">
                <a:latin typeface="Arial Regular"/>
              </a:rPr>
              <a:t>‹#›</a:t>
            </a:fld>
            <a:endParaRPr lang="fr-CA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09823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9755C8FF-D536-4BAC-9BD8-B2FD87DDFD48}" type="datetimeFigureOut">
              <a:rPr lang="fr-CA" smtClean="0"/>
              <a:pPr/>
              <a:t>2025-12-03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53A81E7-5AAA-4F8B-8083-1B1E8FA7E8E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0338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1D6UrPIaO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reen-marine.org/" TargetMode="External"/><Relationship Id="rId5" Type="http://schemas.openxmlformats.org/officeDocument/2006/relationships/hyperlink" Target="https://innovation.portquebec.ca/en/" TargetMode="External"/><Relationship Id="rId4" Type="http://schemas.openxmlformats.org/officeDocument/2006/relationships/hyperlink" Target="https://youtu.be/WCy28kqAGho?si=FJV1hll28Sl3HLMG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A81E7-5AAA-4F8B-8083-1B1E8FA7E8E7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4606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You</a:t>
            </a:r>
            <a:r>
              <a:rPr lang="en-US" sz="1800" spc="-45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may</a:t>
            </a:r>
            <a:r>
              <a:rPr lang="en-US" sz="1800" spc="-45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show</a:t>
            </a:r>
            <a:r>
              <a:rPr lang="en-US" sz="1800" spc="-4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videos</a:t>
            </a:r>
            <a:r>
              <a:rPr lang="en-US" sz="1800" spc="-45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of</a:t>
            </a:r>
            <a:r>
              <a:rPr lang="en-US" sz="1800" spc="-4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these</a:t>
            </a:r>
            <a:r>
              <a:rPr lang="en-US" sz="1800" spc="-45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initiatives</a:t>
            </a:r>
            <a:r>
              <a:rPr lang="en-US" sz="1800" spc="-45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during</a:t>
            </a:r>
            <a:r>
              <a:rPr lang="en-US" sz="1800" spc="-55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en-US" sz="1800" spc="-35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presentation.</a:t>
            </a:r>
            <a:r>
              <a:rPr lang="en-US" sz="1800" spc="-45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Click</a:t>
            </a:r>
            <a:r>
              <a:rPr lang="en-US" sz="1800" spc="-4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on</a:t>
            </a:r>
            <a:r>
              <a:rPr lang="en-US" sz="1800" spc="-55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en-US" sz="1800" spc="-45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name</a:t>
            </a:r>
            <a:r>
              <a:rPr lang="en-US" sz="1800" spc="-55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of</a:t>
            </a:r>
            <a:r>
              <a:rPr lang="en-US" sz="18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en-US" sz="18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project</a:t>
            </a:r>
            <a:r>
              <a:rPr lang="en-US" sz="18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on</a:t>
            </a:r>
            <a:r>
              <a:rPr lang="en-US" sz="18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en-US" sz="18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slide</a:t>
            </a:r>
            <a:r>
              <a:rPr lang="en-US" sz="18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</a:t>
            </a:r>
            <a:r>
              <a:rPr lang="en-US" sz="18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access</a:t>
            </a:r>
            <a:r>
              <a:rPr lang="en-US" sz="18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en-US" sz="18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link.</a:t>
            </a:r>
            <a:endParaRPr lang="fr-CA" sz="180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rtl="0"/>
            <a:endParaRPr lang="en-ca" sz="1800" u="none">
              <a:solidFill>
                <a:srgbClr val="0000FF"/>
              </a:solidFill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/>
            <a:r>
              <a:rPr lang="en-CA" sz="1800" i="1" u="none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The Lighthouse</a:t>
            </a:r>
            <a:r>
              <a:rPr lang="en-CA" sz="1800" i="0" u="none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video: </a:t>
            </a:r>
            <a:r>
              <a:rPr lang="en-CA" sz="1800" u="sng">
                <a:solidFill>
                  <a:srgbClr val="0462C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3"/>
              </a:rPr>
              <a:t>https://youtu.be/e1D6UrPIaOE</a:t>
            </a:r>
            <a:endParaRPr lang="en-CA" sz="1800" i="0" u="none">
              <a:solidFill>
                <a:srgbClr val="0000FF"/>
              </a:solidFill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i="1" u="none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Green Marine International</a:t>
            </a:r>
            <a:r>
              <a:rPr lang="en-CA" sz="1800" i="0" u="none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video: </a:t>
            </a:r>
            <a:r>
              <a:rPr lang="en-CA" sz="1800" u="sng">
                <a:solidFill>
                  <a:srgbClr val="0462C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https://youtu.be/WCy28kqAGho?si=FJV1hll28Sl3HLMG</a:t>
            </a:r>
            <a:endParaRPr lang="en-CA" sz="1800" i="0" u="none">
              <a:solidFill>
                <a:srgbClr val="0000FF"/>
              </a:solidFill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/>
            <a:endParaRPr lang="en-ca" sz="1800" i="1" u="none">
              <a:solidFill>
                <a:srgbClr val="0000FF"/>
              </a:solidFill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/>
            <a:r>
              <a:rPr lang="en-CA" sz="1800" i="1" u="none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The Lighthouse</a:t>
            </a:r>
            <a:r>
              <a:rPr lang="en-CA" sz="1800" i="0" u="none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website: </a:t>
            </a:r>
            <a:r>
              <a:rPr lang="en-CA" sz="1800" u="sng">
                <a:solidFill>
                  <a:srgbClr val="0462C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5"/>
              </a:rPr>
              <a:t>https://innovation.portquebec.ca/en/</a:t>
            </a:r>
            <a:endParaRPr lang="en-CA" sz="1800" i="0" u="none">
              <a:solidFill>
                <a:srgbClr val="0000FF"/>
              </a:solidFill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/>
            <a:r>
              <a:rPr lang="en-CA" sz="1800" i="1" u="none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Green Marine International</a:t>
            </a:r>
            <a:r>
              <a:rPr lang="en-CA" sz="1800" i="0" u="none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website: </a:t>
            </a:r>
            <a:r>
              <a:rPr lang="en-CA" sz="1800" u="sng">
                <a:solidFill>
                  <a:srgbClr val="0462C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6"/>
              </a:rPr>
              <a:t>https://green-marine.org/</a:t>
            </a:r>
            <a:endParaRPr lang="en-CA" sz="1800" i="0" u="none">
              <a:solidFill>
                <a:srgbClr val="0000FF"/>
              </a:solidFill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/>
            <a:endParaRPr lang="en-ca" sz="1800" i="1" u="none">
              <a:solidFill>
                <a:srgbClr val="0000FF"/>
              </a:solidFill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18F67-0A15-4F0A-AD84-91E05766DA59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7781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28600"/>
            <a:endParaRPr lang="en-CA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530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131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 rtlCol="0"/>
          <a:lstStyle/>
          <a:p>
            <a:pPr rtl="0"/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53A81E7-5AAA-4F8B-8083-1B1E8FA7E8E7}" type="slidenum">
              <a:rPr lang="fr-CA" smtClean="0"/>
              <a:pPr rtl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7500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Link to Cap Saint-Laurent: https://capsaintlaurent.com/en/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18F67-0A15-4F0A-AD84-91E05766DA59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375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A81E7-5AAA-4F8B-8083-1B1E8FA7E8E7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629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109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18F67-0A15-4F0A-AD84-91E05766DA59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327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77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18F67-0A15-4F0A-AD84-91E05766DA59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447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821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18F67-0A15-4F0A-AD84-91E05766DA59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4275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18F67-0A15-4F0A-AD84-91E05766DA59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4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EAA3259-41A3-584D-BA9F-A84E2CE9C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89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0900B883-E508-7F4E-BC9F-32DE417EF661}"/>
              </a:ext>
            </a:extLst>
          </p:cNvPr>
          <p:cNvGrpSpPr/>
          <p:nvPr userDrawn="1"/>
        </p:nvGrpSpPr>
        <p:grpSpPr>
          <a:xfrm>
            <a:off x="0" y="0"/>
            <a:ext cx="12192000" cy="6869189"/>
            <a:chOff x="0" y="0"/>
            <a:chExt cx="12192000" cy="68691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5842BE-B763-0F4B-A6C1-244B08E86E7F}"/>
                </a:ext>
              </a:extLst>
            </p:cNvPr>
            <p:cNvSpPr/>
            <p:nvPr userDrawn="1"/>
          </p:nvSpPr>
          <p:spPr>
            <a:xfrm>
              <a:off x="0" y="0"/>
              <a:ext cx="70713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9D9994-A471-4749-BE2F-0E8AFC5CCC9D}"/>
                </a:ext>
              </a:extLst>
            </p:cNvPr>
            <p:cNvSpPr/>
            <p:nvPr userDrawn="1"/>
          </p:nvSpPr>
          <p:spPr>
            <a:xfrm>
              <a:off x="8688388" y="5673772"/>
              <a:ext cx="3503612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F086D4-EC1C-734C-916A-81F20E5AC237}"/>
                </a:ext>
              </a:extLst>
            </p:cNvPr>
            <p:cNvSpPr/>
            <p:nvPr userDrawn="1"/>
          </p:nvSpPr>
          <p:spPr>
            <a:xfrm>
              <a:off x="0" y="5673772"/>
              <a:ext cx="70713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8DE16A-60BA-2D49-B14D-39C57244238B}"/>
                </a:ext>
              </a:extLst>
            </p:cNvPr>
            <p:cNvSpPr/>
            <p:nvPr userDrawn="1"/>
          </p:nvSpPr>
          <p:spPr>
            <a:xfrm>
              <a:off x="8688388" y="0"/>
              <a:ext cx="3503612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58813" y="713226"/>
            <a:ext cx="6412548" cy="1995049"/>
          </a:xfrm>
        </p:spPr>
        <p:txBody>
          <a:bodyPr anchor="t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/>
              <a:t>Titre du diaporama</a:t>
            </a:r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58813" y="2708275"/>
            <a:ext cx="6408738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 </a:t>
            </a:r>
            <a:br>
              <a:rPr lang="fr-FR"/>
            </a:br>
            <a:r>
              <a:rPr lang="fr-FR"/>
              <a:t>du diaporama</a:t>
            </a:r>
            <a:endParaRPr lang="en-US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22ADA3C-CD32-9642-8729-601BCF529E29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58813" y="208401"/>
            <a:ext cx="6408738" cy="5048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MODIFIER LES STYLES DU TEXTE DU MASQUE</a:t>
            </a:r>
            <a:endParaRPr lang="fr-CA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AC7297E6-0EC0-D94F-81F8-30E12907F6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486" y="5673772"/>
            <a:ext cx="3256136" cy="975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EB663C0-1176-E649-9EFB-5A15A92392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000" y="0"/>
            <a:ext cx="12224000" cy="6876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C03E74F-7031-A54B-B2E1-09B544903822}"/>
              </a:ext>
            </a:extLst>
          </p:cNvPr>
          <p:cNvSpPr txBox="1"/>
          <p:nvPr userDrawn="1"/>
        </p:nvSpPr>
        <p:spPr>
          <a:xfrm>
            <a:off x="7520608" y="5004739"/>
            <a:ext cx="4374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100" b="1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r-CA" sz="11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the St. Lawrence River and the Island of Montréal</a:t>
            </a:r>
            <a:endParaRPr lang="fr-CA" sz="11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2FC87FE7-8160-8948-B6B5-A4583F787794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" b="16444"/>
          <a:stretch/>
        </p:blipFill>
        <p:spPr bwMode="auto">
          <a:xfrm>
            <a:off x="-1200" y="0"/>
            <a:ext cx="1219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74EC02FF-6817-EF4E-A398-95A3649356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EA3A68F-0DA8-1349-96B5-C7ED7B7F2583}"/>
              </a:ext>
            </a:extLst>
          </p:cNvPr>
          <p:cNvSpPr txBox="1"/>
          <p:nvPr userDrawn="1"/>
        </p:nvSpPr>
        <p:spPr>
          <a:xfrm>
            <a:off x="8334563" y="5425671"/>
            <a:ext cx="349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Québec Bridge – St. Lawrence River</a:t>
            </a:r>
            <a:endParaRPr lang="fr-CA" sz="1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313F47E-8954-7B43-B1B7-47D0E4B0D6E6}"/>
              </a:ext>
            </a:extLst>
          </p:cNvPr>
          <p:cNvGrpSpPr/>
          <p:nvPr userDrawn="1"/>
        </p:nvGrpSpPr>
        <p:grpSpPr>
          <a:xfrm>
            <a:off x="0" y="0"/>
            <a:ext cx="12192000" cy="6869189"/>
            <a:chOff x="0" y="0"/>
            <a:chExt cx="12192000" cy="6869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AAE0129-F5AD-4A41-BA62-39FEC2D75899}"/>
                </a:ext>
              </a:extLst>
            </p:cNvPr>
            <p:cNvSpPr/>
            <p:nvPr userDrawn="1"/>
          </p:nvSpPr>
          <p:spPr>
            <a:xfrm>
              <a:off x="8688388" y="5673772"/>
              <a:ext cx="3503612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B382D38-9A6D-5642-997B-FF432889505B}"/>
                </a:ext>
              </a:extLst>
            </p:cNvPr>
            <p:cNvSpPr/>
            <p:nvPr userDrawn="1"/>
          </p:nvSpPr>
          <p:spPr>
            <a:xfrm>
              <a:off x="0" y="5673772"/>
              <a:ext cx="70713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7948AB8-63BB-B848-808A-2F288F6EDF35}"/>
                </a:ext>
              </a:extLst>
            </p:cNvPr>
            <p:cNvSpPr/>
            <p:nvPr userDrawn="1"/>
          </p:nvSpPr>
          <p:spPr>
            <a:xfrm>
              <a:off x="8688388" y="0"/>
              <a:ext cx="3503612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6EF203-6373-E345-B187-B8B8FF4BA622}"/>
                </a:ext>
              </a:extLst>
            </p:cNvPr>
            <p:cNvSpPr/>
            <p:nvPr userDrawn="1"/>
          </p:nvSpPr>
          <p:spPr>
            <a:xfrm>
              <a:off x="0" y="0"/>
              <a:ext cx="70713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53E98EE4-E351-8340-86BC-47C78721D3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36048"/>
            <a:ext cx="6412548" cy="1016072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/>
              <a:t>Merci</a:t>
            </a:r>
            <a:endParaRPr lang="en-US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916D413-B0F0-A44A-8B54-E317F4B831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201DE0E8-2EDC-ED40-BA9A-44AFACC6A7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279806"/>
            <a:ext cx="6408738" cy="185994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 </a:t>
            </a:r>
            <a:br>
              <a:rPr lang="fr-FR"/>
            </a:br>
            <a:r>
              <a:rPr lang="fr-FR"/>
              <a:t>du diaporama</a:t>
            </a:r>
            <a:endParaRPr lang="en-US"/>
          </a:p>
        </p:txBody>
      </p:sp>
      <p:pic>
        <p:nvPicPr>
          <p:cNvPr id="43" name="Graphique 42">
            <a:extLst>
              <a:ext uri="{FF2B5EF4-FFF2-40B4-BE49-F238E27FC236}">
                <a16:creationId xmlns:a16="http://schemas.microsoft.com/office/drawing/2014/main" id="{5C0325B2-B450-B540-B8D7-70DD8B8D9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925403-D10C-4CA0-8D06-23062574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A1BE-2C36-4EBA-829C-49D38450C666}" type="datetimeFigureOut">
              <a:rPr lang="fr-CA" smtClean="0"/>
              <a:t>2025-12-03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81D206-51B8-4C22-B698-7CFDB5C6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F22A34-16C0-4D4C-90C0-AB2259A1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7417-890A-4F57-A85D-134B2CAC901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447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C4087-629F-4C76-ABE2-A04179A59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6FD040-021B-4F93-8F6B-9EE71132E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3732D9-1C86-468F-BA7A-1C4DAD07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A1BE-2C36-4EBA-829C-49D38450C666}" type="datetimeFigureOut">
              <a:rPr lang="fr-CA" smtClean="0"/>
              <a:t>2025-12-03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EEC7E4-43F3-4049-9E2E-C65F25E3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17905D-B623-40CB-B6EB-1E56D83D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7417-890A-4F57-A85D-134B2CAC901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29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14CA5-4E35-D042-B756-E2812C9289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>
              <a:latin typeface="Arial Regular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C1FB3F-B782-D34F-AF55-11DC9B0659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692150"/>
            <a:ext cx="11053762" cy="49688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Insérer une citation </a:t>
            </a:r>
            <a:br>
              <a:rPr lang="fr-FR"/>
            </a:br>
            <a:r>
              <a:rPr lang="fr-FR"/>
              <a:t>ou un fait marquant </a:t>
            </a:r>
            <a:br>
              <a:rPr lang="fr-FR"/>
            </a:br>
            <a:r>
              <a:rPr lang="fr-FR"/>
              <a:t>sur lequel on veut </a:t>
            </a:r>
            <a:br>
              <a:rPr lang="fr-FR"/>
            </a:br>
            <a:r>
              <a:rPr lang="fr-FR"/>
              <a:t>mettre l’accent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9CBF050B-7989-9B48-BC69-0C730EA63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7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76641-E93E-BF4A-8449-7861ED7ABF43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067550" y="1449388"/>
            <a:ext cx="4645025" cy="4211637"/>
          </a:xfrm>
        </p:spPr>
        <p:txBody>
          <a:bodyPr wrap="square"/>
          <a:lstStyle>
            <a:lvl1pPr marL="0" indent="0">
              <a:buFont typeface="Arial" panose="020B0604020202020204" pitchFamily="34" charset="0"/>
              <a:buNone/>
              <a:tabLst/>
              <a:defRPr baseline="0"/>
            </a:lvl1pPr>
            <a:lvl2pPr marL="355600" indent="-355600">
              <a:buClr>
                <a:srgbClr val="000000"/>
              </a:buClr>
              <a:buFont typeface="+mj-lt"/>
              <a:buAutoNum type="arabicPeriod"/>
              <a:tabLst/>
              <a:defRPr/>
            </a:lvl2pPr>
            <a:lvl3pPr marL="660400" indent="-304800">
              <a:buClr>
                <a:srgbClr val="003DA5"/>
              </a:buClr>
              <a:buFont typeface="Arial" panose="020B0604020202020204" pitchFamily="34" charset="0"/>
              <a:buChar char="•"/>
              <a:tabLst/>
              <a:defRPr/>
            </a:lvl3pPr>
            <a:lvl4pPr marL="13716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E4FC4E-2B4A-A544-B27B-F22D3EF59E09}"/>
              </a:ext>
            </a:extLst>
          </p:cNvPr>
          <p:cNvSpPr txBox="1"/>
          <p:nvPr userDrawn="1"/>
        </p:nvSpPr>
        <p:spPr>
          <a:xfrm>
            <a:off x="658812" y="1355119"/>
            <a:ext cx="6157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>
                <a:solidFill>
                  <a:srgbClr val="003DA5"/>
                </a:solidFill>
                <a:latin typeface="Arial Regular"/>
              </a:rPr>
              <a:t>Table des</a:t>
            </a:r>
            <a:br>
              <a:rPr lang="fr-FR" sz="6000" b="0" i="0">
                <a:solidFill>
                  <a:srgbClr val="003DA5"/>
                </a:solidFill>
                <a:latin typeface="Arial Regular"/>
              </a:rPr>
            </a:br>
            <a:r>
              <a:rPr lang="fr-FR" sz="6000" b="0" i="0">
                <a:solidFill>
                  <a:srgbClr val="003DA5"/>
                </a:solidFill>
                <a:latin typeface="Arial Regular"/>
              </a:rPr>
              <a:t>matières</a:t>
            </a:r>
            <a:endParaRPr lang="fr-CA" sz="6000" b="0" i="0">
              <a:solidFill>
                <a:srgbClr val="003DA5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3851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9D8C3C8C-31A8-724E-9441-0085E6CE5F5B}"/>
              </a:ext>
            </a:extLst>
          </p:cNvPr>
          <p:cNvGrpSpPr/>
          <p:nvPr userDrawn="1"/>
        </p:nvGrpSpPr>
        <p:grpSpPr>
          <a:xfrm>
            <a:off x="0" y="-3073"/>
            <a:ext cx="12192000" cy="4108347"/>
            <a:chOff x="0" y="-3073"/>
            <a:chExt cx="12192000" cy="41083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AEC35B-AA27-2B4D-BD80-D0136AA936C9}"/>
                </a:ext>
              </a:extLst>
            </p:cNvPr>
            <p:cNvSpPr/>
            <p:nvPr userDrawn="1"/>
          </p:nvSpPr>
          <p:spPr>
            <a:xfrm>
              <a:off x="8688388" y="-3073"/>
              <a:ext cx="3503612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904621-30F8-B74E-9955-991CF9684BC7}"/>
                </a:ext>
              </a:extLst>
            </p:cNvPr>
            <p:cNvSpPr/>
            <p:nvPr userDrawn="1"/>
          </p:nvSpPr>
          <p:spPr>
            <a:xfrm>
              <a:off x="0" y="-3073"/>
              <a:ext cx="7071360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8813" y="2708275"/>
            <a:ext cx="6412547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Texte, texte, 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00E96B1-5DB5-4346-9359-5FCE738EB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813" y="706368"/>
            <a:ext cx="6421086" cy="200190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449388"/>
            <a:ext cx="11053762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Niv.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58813" y="1457602"/>
            <a:ext cx="1105537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7198" y="1916114"/>
            <a:ext cx="11055377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341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916113"/>
            <a:ext cx="6157911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67550" y="1916113"/>
            <a:ext cx="4645026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4" y="1457602"/>
            <a:ext cx="6157912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E0B658-DF8B-ED40-BDC6-97192C968B8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067550" y="1457602"/>
            <a:ext cx="464502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</p:spTree>
    <p:extLst>
      <p:ext uri="{BB962C8B-B14F-4D97-AF65-F5344CB8AC3E}">
        <p14:creationId xmlns:p14="http://schemas.microsoft.com/office/powerpoint/2010/main" val="275955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‹#›</a:t>
            </a:fld>
            <a:endParaRPr lang="fr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18025" y="1449388"/>
            <a:ext cx="7194551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2" y="188914"/>
            <a:ext cx="10225087" cy="10080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164E51C-93AC-B74C-AF49-0B7A3CE8B32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1449388"/>
            <a:ext cx="3608387" cy="421163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Texte - Légende</a:t>
            </a:r>
          </a:p>
        </p:txBody>
      </p:sp>
    </p:spTree>
    <p:extLst>
      <p:ext uri="{BB962C8B-B14F-4D97-AF65-F5344CB8AC3E}">
        <p14:creationId xmlns:p14="http://schemas.microsoft.com/office/powerpoint/2010/main" val="41113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5478C-25A0-4E8A-813D-E33022531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5DDC50-3943-45F1-9BA1-603014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449388"/>
            <a:ext cx="11053762" cy="4211637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448568-C58B-4FD6-BDCF-EA25E49CD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D24E-7BCA-4CBC-BFEC-19982EA3C8A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48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199" y="188914"/>
            <a:ext cx="10226700" cy="1008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1449388"/>
            <a:ext cx="11053762" cy="421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Texte Premier niveau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Texte Quatrième niveau</a:t>
            </a:r>
          </a:p>
          <a:p>
            <a:pPr lvl="4"/>
            <a:r>
              <a:rPr lang="fr-FR"/>
              <a:t>Texte 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0883899" y="188914"/>
            <a:ext cx="828675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5374B0"/>
                </a:solidFill>
                <a:latin typeface="Arial Regular"/>
              </a:defRPr>
            </a:lvl1pPr>
          </a:lstStyle>
          <a:p>
            <a:fld id="{C99C7610-FA34-7F4B-8856-BE296B8E236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FE86A-DA10-FD4F-B3B6-3062A444513E}"/>
              </a:ext>
            </a:extLst>
          </p:cNvPr>
          <p:cNvSpPr/>
          <p:nvPr userDrawn="1"/>
        </p:nvSpPr>
        <p:spPr>
          <a:xfrm>
            <a:off x="8688388" y="5661025"/>
            <a:ext cx="3503612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>
              <a:latin typeface="Arial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F908E-E37D-F34B-8D62-1A4941E2EB50}"/>
              </a:ext>
            </a:extLst>
          </p:cNvPr>
          <p:cNvSpPr/>
          <p:nvPr userDrawn="1"/>
        </p:nvSpPr>
        <p:spPr>
          <a:xfrm>
            <a:off x="0" y="5661025"/>
            <a:ext cx="7071360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>
              <a:latin typeface="Arial Regular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2E06DDC-EA78-AB44-A5F8-4B8315CBB3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84" r:id="rId3"/>
    <p:sldLayoutId id="2147483673" r:id="rId4"/>
    <p:sldLayoutId id="2147483672" r:id="rId5"/>
    <p:sldLayoutId id="2147483680" r:id="rId6"/>
    <p:sldLayoutId id="2147483683" r:id="rId7"/>
    <p:sldLayoutId id="2147483686" r:id="rId8"/>
    <p:sldLayoutId id="2147483681" r:id="rId9"/>
    <p:sldLayoutId id="2147483685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rgbClr val="003DA5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800" b="0" i="0" kern="1200" baseline="0">
          <a:solidFill>
            <a:srgbClr val="003DA5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4D75B5"/>
        </a:buClr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7390C1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0000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  <p15:guide id="3" orient="horz" pos="3566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415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4452" userDrawn="1">
          <p15:clr>
            <a:srgbClr val="F26B43"/>
          </p15:clr>
        </p15:guide>
        <p15:guide id="8" pos="5473" userDrawn="1">
          <p15:clr>
            <a:srgbClr val="F26B43"/>
          </p15:clr>
        </p15:guide>
        <p15:guide id="9" pos="6856" userDrawn="1">
          <p15:clr>
            <a:srgbClr val="F26B43"/>
          </p15:clr>
        </p15:guide>
        <p15:guide id="10" orient="horz" pos="1207" userDrawn="1">
          <p15:clr>
            <a:srgbClr val="F26B43"/>
          </p15:clr>
        </p15:guide>
        <p15:guide id="11" pos="4294" userDrawn="1">
          <p15:clr>
            <a:srgbClr val="F26B43"/>
          </p15:clr>
        </p15:guide>
        <p15:guide id="12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101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hyperlink" Target="https://www.youtube.com/watch?v=WCy28kqAGho" TargetMode="External"/><Relationship Id="rId2" Type="http://schemas.openxmlformats.org/officeDocument/2006/relationships/tags" Target="../tags/tag186.xml"/><Relationship Id="rId16" Type="http://schemas.openxmlformats.org/officeDocument/2006/relationships/image" Target="../media/image104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hyperlink" Target="https://youtu.be/e1D6UrPIaOE" TargetMode="External"/><Relationship Id="rId5" Type="http://schemas.openxmlformats.org/officeDocument/2006/relationships/tags" Target="../tags/tag189.xml"/><Relationship Id="rId15" Type="http://schemas.openxmlformats.org/officeDocument/2006/relationships/image" Target="../media/image103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188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slideLayout" Target="../slideLayouts/slideLayout5.xml"/><Relationship Id="rId39" Type="http://schemas.openxmlformats.org/officeDocument/2006/relationships/image" Target="../media/image117.png"/><Relationship Id="rId21" Type="http://schemas.openxmlformats.org/officeDocument/2006/relationships/tags" Target="../tags/tag229.xml"/><Relationship Id="rId34" Type="http://schemas.openxmlformats.org/officeDocument/2006/relationships/image" Target="../media/image112.sv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tags" Target="../tags/tag233.xml"/><Relationship Id="rId33" Type="http://schemas.openxmlformats.org/officeDocument/2006/relationships/image" Target="../media/image111.png"/><Relationship Id="rId38" Type="http://schemas.openxmlformats.org/officeDocument/2006/relationships/image" Target="../media/image116.svg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tags" Target="../tags/tag228.xml"/><Relationship Id="rId29" Type="http://schemas.openxmlformats.org/officeDocument/2006/relationships/image" Target="../media/image107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tags" Target="../tags/tag232.xml"/><Relationship Id="rId32" Type="http://schemas.openxmlformats.org/officeDocument/2006/relationships/image" Target="../media/image110.svg"/><Relationship Id="rId37" Type="http://schemas.openxmlformats.org/officeDocument/2006/relationships/image" Target="../media/image115.png"/><Relationship Id="rId40" Type="http://schemas.openxmlformats.org/officeDocument/2006/relationships/image" Target="../media/image118.sv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tags" Target="../tags/tag231.xml"/><Relationship Id="rId28" Type="http://schemas.openxmlformats.org/officeDocument/2006/relationships/image" Target="../media/image106.png"/><Relationship Id="rId36" Type="http://schemas.openxmlformats.org/officeDocument/2006/relationships/image" Target="../media/image114.svg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31" Type="http://schemas.openxmlformats.org/officeDocument/2006/relationships/image" Target="../media/image109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tags" Target="../tags/tag230.xml"/><Relationship Id="rId27" Type="http://schemas.openxmlformats.org/officeDocument/2006/relationships/notesSlide" Target="../notesSlides/notesSlide13.xml"/><Relationship Id="rId30" Type="http://schemas.openxmlformats.org/officeDocument/2006/relationships/image" Target="../media/image108.svg"/><Relationship Id="rId35" Type="http://schemas.openxmlformats.org/officeDocument/2006/relationships/image" Target="../media/image113.png"/><Relationship Id="rId8" Type="http://schemas.openxmlformats.org/officeDocument/2006/relationships/tags" Target="../tags/tag216.xml"/><Relationship Id="rId3" Type="http://schemas.openxmlformats.org/officeDocument/2006/relationships/tags" Target="../tags/tag2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svg"/><Relationship Id="rId3" Type="http://schemas.openxmlformats.org/officeDocument/2006/relationships/tags" Target="../tags/tag248.xml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svg"/><Relationship Id="rId2" Type="http://schemas.openxmlformats.org/officeDocument/2006/relationships/tags" Target="../tags/tag247.xml"/><Relationship Id="rId16" Type="http://schemas.openxmlformats.org/officeDocument/2006/relationships/image" Target="../media/image129.png"/><Relationship Id="rId1" Type="http://schemas.openxmlformats.org/officeDocument/2006/relationships/tags" Target="../tags/tag246.xml"/><Relationship Id="rId6" Type="http://schemas.openxmlformats.org/officeDocument/2006/relationships/hyperlink" Target="https://capsaintlaurent.com/" TargetMode="External"/><Relationship Id="rId11" Type="http://schemas.openxmlformats.org/officeDocument/2006/relationships/image" Target="../media/image124.sv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128.svg"/><Relationship Id="rId10" Type="http://schemas.openxmlformats.org/officeDocument/2006/relationships/image" Target="../media/image12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22.svg"/><Relationship Id="rId14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9.svg"/><Relationship Id="rId26" Type="http://schemas.openxmlformats.org/officeDocument/2006/relationships/image" Target="../media/image17.png"/><Relationship Id="rId3" Type="http://schemas.openxmlformats.org/officeDocument/2006/relationships/tags" Target="../tags/tag13.xml"/><Relationship Id="rId21" Type="http://schemas.openxmlformats.org/officeDocument/2006/relationships/image" Target="../media/image12.sv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8.png"/><Relationship Id="rId25" Type="http://schemas.openxmlformats.org/officeDocument/2006/relationships/image" Target="../media/image16.svg"/><Relationship Id="rId2" Type="http://schemas.openxmlformats.org/officeDocument/2006/relationships/tags" Target="../tags/tag12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1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15.png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14.svg"/><Relationship Id="rId10" Type="http://schemas.openxmlformats.org/officeDocument/2006/relationships/tags" Target="../tags/tag20.xml"/><Relationship Id="rId19" Type="http://schemas.openxmlformats.org/officeDocument/2006/relationships/image" Target="../media/image10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13.png"/><Relationship Id="rId27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9.png"/><Relationship Id="rId4" Type="http://schemas.openxmlformats.org/officeDocument/2006/relationships/tags" Target="../tags/tag28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57.xml"/><Relationship Id="rId21" Type="http://schemas.openxmlformats.org/officeDocument/2006/relationships/tags" Target="../tags/tag52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63" Type="http://schemas.openxmlformats.org/officeDocument/2006/relationships/tags" Target="../tags/tag94.xml"/><Relationship Id="rId68" Type="http://schemas.openxmlformats.org/officeDocument/2006/relationships/tags" Target="../tags/tag99.xml"/><Relationship Id="rId16" Type="http://schemas.openxmlformats.org/officeDocument/2006/relationships/tags" Target="../tags/tag4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66" Type="http://schemas.openxmlformats.org/officeDocument/2006/relationships/tags" Target="../tags/tag97.xml"/><Relationship Id="rId74" Type="http://schemas.openxmlformats.org/officeDocument/2006/relationships/image" Target="../media/image22.png"/><Relationship Id="rId5" Type="http://schemas.openxmlformats.org/officeDocument/2006/relationships/tags" Target="../tags/tag36.xml"/><Relationship Id="rId61" Type="http://schemas.openxmlformats.org/officeDocument/2006/relationships/tags" Target="../tags/tag92.xml"/><Relationship Id="rId19" Type="http://schemas.openxmlformats.org/officeDocument/2006/relationships/tags" Target="../tags/tag5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tags" Target="../tags/tag95.xml"/><Relationship Id="rId69" Type="http://schemas.openxmlformats.org/officeDocument/2006/relationships/tags" Target="../tags/tag100.xml"/><Relationship Id="rId77" Type="http://schemas.openxmlformats.org/officeDocument/2006/relationships/image" Target="../media/image25.svg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72" Type="http://schemas.openxmlformats.org/officeDocument/2006/relationships/image" Target="../media/image20.png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tags" Target="../tags/tag90.xml"/><Relationship Id="rId67" Type="http://schemas.openxmlformats.org/officeDocument/2006/relationships/tags" Target="../tags/tag98.xml"/><Relationship Id="rId20" Type="http://schemas.openxmlformats.org/officeDocument/2006/relationships/tags" Target="../tags/tag51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tags" Target="../tags/tag93.xml"/><Relationship Id="rId70" Type="http://schemas.openxmlformats.org/officeDocument/2006/relationships/slideLayout" Target="../slideLayouts/slideLayout7.xml"/><Relationship Id="rId75" Type="http://schemas.openxmlformats.org/officeDocument/2006/relationships/image" Target="../media/image23.sv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Relationship Id="rId10" Type="http://schemas.openxmlformats.org/officeDocument/2006/relationships/tags" Target="../tags/tag41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tags" Target="../tags/tag91.xml"/><Relationship Id="rId65" Type="http://schemas.openxmlformats.org/officeDocument/2006/relationships/tags" Target="../tags/tag96.xml"/><Relationship Id="rId73" Type="http://schemas.openxmlformats.org/officeDocument/2006/relationships/image" Target="../media/image21.svg"/><Relationship Id="rId78" Type="http://schemas.openxmlformats.org/officeDocument/2006/relationships/image" Target="../media/image26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9" Type="http://schemas.openxmlformats.org/officeDocument/2006/relationships/tags" Target="../tags/tag70.xml"/><Relationship Id="rId34" Type="http://schemas.openxmlformats.org/officeDocument/2006/relationships/tags" Target="../tags/tag65.xml"/><Relationship Id="rId50" Type="http://schemas.openxmlformats.org/officeDocument/2006/relationships/tags" Target="../tags/tag81.xml"/><Relationship Id="rId55" Type="http://schemas.openxmlformats.org/officeDocument/2006/relationships/tags" Target="../tags/tag86.xml"/><Relationship Id="rId76" Type="http://schemas.openxmlformats.org/officeDocument/2006/relationships/image" Target="../media/image24.png"/><Relationship Id="rId7" Type="http://schemas.openxmlformats.org/officeDocument/2006/relationships/tags" Target="../tags/tag38.xml"/><Relationship Id="rId71" Type="http://schemas.openxmlformats.org/officeDocument/2006/relationships/notesSlide" Target="../notesSlides/notesSlide6.xml"/><Relationship Id="rId2" Type="http://schemas.openxmlformats.org/officeDocument/2006/relationships/tags" Target="../tags/tag33.xml"/><Relationship Id="rId29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tags" Target="../tags/tag103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0.svg"/><Relationship Id="rId4" Type="http://schemas.openxmlformats.org/officeDocument/2006/relationships/tags" Target="../tags/tag104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36.sv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35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34.svg"/><Relationship Id="rId5" Type="http://schemas.openxmlformats.org/officeDocument/2006/relationships/tags" Target="../tags/tag109.xml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tags" Target="../tags/tag108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.png"/><Relationship Id="rId21" Type="http://schemas.openxmlformats.org/officeDocument/2006/relationships/tags" Target="../tags/tag132.xml"/><Relationship Id="rId42" Type="http://schemas.openxmlformats.org/officeDocument/2006/relationships/tags" Target="../tags/tag153.xml"/><Relationship Id="rId63" Type="http://schemas.openxmlformats.org/officeDocument/2006/relationships/tags" Target="../tags/tag174.xml"/><Relationship Id="rId84" Type="http://schemas.openxmlformats.org/officeDocument/2006/relationships/image" Target="../media/image47.png"/><Relationship Id="rId16" Type="http://schemas.openxmlformats.org/officeDocument/2006/relationships/tags" Target="../tags/tag127.xml"/><Relationship Id="rId107" Type="http://schemas.openxmlformats.org/officeDocument/2006/relationships/image" Target="../media/image70.png"/><Relationship Id="rId11" Type="http://schemas.openxmlformats.org/officeDocument/2006/relationships/tags" Target="../tags/tag122.xml"/><Relationship Id="rId32" Type="http://schemas.openxmlformats.org/officeDocument/2006/relationships/tags" Target="../tags/tag143.xml"/><Relationship Id="rId37" Type="http://schemas.openxmlformats.org/officeDocument/2006/relationships/tags" Target="../tags/tag148.xml"/><Relationship Id="rId53" Type="http://schemas.openxmlformats.org/officeDocument/2006/relationships/tags" Target="../tags/tag164.xml"/><Relationship Id="rId58" Type="http://schemas.openxmlformats.org/officeDocument/2006/relationships/tags" Target="../tags/tag169.xml"/><Relationship Id="rId74" Type="http://schemas.openxmlformats.org/officeDocument/2006/relationships/slideLayout" Target="../slideLayouts/slideLayout5.xml"/><Relationship Id="rId79" Type="http://schemas.openxmlformats.org/officeDocument/2006/relationships/image" Target="../media/image42.png"/><Relationship Id="rId102" Type="http://schemas.openxmlformats.org/officeDocument/2006/relationships/image" Target="../media/image65.png"/><Relationship Id="rId123" Type="http://schemas.openxmlformats.org/officeDocument/2006/relationships/image" Target="../media/image86.png"/><Relationship Id="rId128" Type="http://schemas.openxmlformats.org/officeDocument/2006/relationships/image" Target="../media/image91.png"/><Relationship Id="rId5" Type="http://schemas.openxmlformats.org/officeDocument/2006/relationships/tags" Target="../tags/tag116.xml"/><Relationship Id="rId90" Type="http://schemas.openxmlformats.org/officeDocument/2006/relationships/image" Target="../media/image53.png"/><Relationship Id="rId95" Type="http://schemas.openxmlformats.org/officeDocument/2006/relationships/image" Target="../media/image58.png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43" Type="http://schemas.openxmlformats.org/officeDocument/2006/relationships/tags" Target="../tags/tag154.xml"/><Relationship Id="rId48" Type="http://schemas.openxmlformats.org/officeDocument/2006/relationships/tags" Target="../tags/tag159.xml"/><Relationship Id="rId64" Type="http://schemas.openxmlformats.org/officeDocument/2006/relationships/tags" Target="../tags/tag175.xml"/><Relationship Id="rId69" Type="http://schemas.openxmlformats.org/officeDocument/2006/relationships/tags" Target="../tags/tag180.xml"/><Relationship Id="rId113" Type="http://schemas.openxmlformats.org/officeDocument/2006/relationships/image" Target="../media/image76.png"/><Relationship Id="rId118" Type="http://schemas.openxmlformats.org/officeDocument/2006/relationships/image" Target="../media/image81.jpeg"/><Relationship Id="rId134" Type="http://schemas.openxmlformats.org/officeDocument/2006/relationships/image" Target="../media/image97.jpeg"/><Relationship Id="rId80" Type="http://schemas.openxmlformats.org/officeDocument/2006/relationships/image" Target="../media/image43.png"/><Relationship Id="rId85" Type="http://schemas.openxmlformats.org/officeDocument/2006/relationships/image" Target="../media/image48.png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33" Type="http://schemas.openxmlformats.org/officeDocument/2006/relationships/tags" Target="../tags/tag144.xml"/><Relationship Id="rId38" Type="http://schemas.openxmlformats.org/officeDocument/2006/relationships/tags" Target="../tags/tag149.xml"/><Relationship Id="rId59" Type="http://schemas.openxmlformats.org/officeDocument/2006/relationships/tags" Target="../tags/tag170.xml"/><Relationship Id="rId103" Type="http://schemas.openxmlformats.org/officeDocument/2006/relationships/image" Target="../media/image66.png"/><Relationship Id="rId108" Type="http://schemas.openxmlformats.org/officeDocument/2006/relationships/image" Target="../media/image71.png"/><Relationship Id="rId124" Type="http://schemas.openxmlformats.org/officeDocument/2006/relationships/image" Target="../media/image87.svg"/><Relationship Id="rId129" Type="http://schemas.openxmlformats.org/officeDocument/2006/relationships/image" Target="../media/image92.png"/><Relationship Id="rId54" Type="http://schemas.openxmlformats.org/officeDocument/2006/relationships/tags" Target="../tags/tag165.xml"/><Relationship Id="rId70" Type="http://schemas.openxmlformats.org/officeDocument/2006/relationships/tags" Target="../tags/tag181.xml"/><Relationship Id="rId75" Type="http://schemas.openxmlformats.org/officeDocument/2006/relationships/notesSlide" Target="../notesSlides/notesSlide9.xml"/><Relationship Id="rId91" Type="http://schemas.openxmlformats.org/officeDocument/2006/relationships/image" Target="../media/image54.png"/><Relationship Id="rId96" Type="http://schemas.openxmlformats.org/officeDocument/2006/relationships/image" Target="../media/image59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49" Type="http://schemas.openxmlformats.org/officeDocument/2006/relationships/tags" Target="../tags/tag160.xml"/><Relationship Id="rId114" Type="http://schemas.openxmlformats.org/officeDocument/2006/relationships/image" Target="../media/image77.png"/><Relationship Id="rId119" Type="http://schemas.openxmlformats.org/officeDocument/2006/relationships/image" Target="../media/image82.jpeg"/><Relationship Id="rId44" Type="http://schemas.openxmlformats.org/officeDocument/2006/relationships/tags" Target="../tags/tag155.xml"/><Relationship Id="rId60" Type="http://schemas.openxmlformats.org/officeDocument/2006/relationships/tags" Target="../tags/tag171.xml"/><Relationship Id="rId65" Type="http://schemas.openxmlformats.org/officeDocument/2006/relationships/tags" Target="../tags/tag176.xml"/><Relationship Id="rId81" Type="http://schemas.openxmlformats.org/officeDocument/2006/relationships/image" Target="../media/image44.png"/><Relationship Id="rId86" Type="http://schemas.openxmlformats.org/officeDocument/2006/relationships/image" Target="../media/image49.png"/><Relationship Id="rId130" Type="http://schemas.openxmlformats.org/officeDocument/2006/relationships/image" Target="../media/image93.jpeg"/><Relationship Id="rId135" Type="http://schemas.openxmlformats.org/officeDocument/2006/relationships/image" Target="../media/image98.png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39" Type="http://schemas.openxmlformats.org/officeDocument/2006/relationships/tags" Target="../tags/tag150.xml"/><Relationship Id="rId109" Type="http://schemas.openxmlformats.org/officeDocument/2006/relationships/image" Target="../media/image72.jpeg"/><Relationship Id="rId34" Type="http://schemas.openxmlformats.org/officeDocument/2006/relationships/tags" Target="../tags/tag145.xml"/><Relationship Id="rId50" Type="http://schemas.openxmlformats.org/officeDocument/2006/relationships/tags" Target="../tags/tag161.xml"/><Relationship Id="rId55" Type="http://schemas.openxmlformats.org/officeDocument/2006/relationships/tags" Target="../tags/tag166.xml"/><Relationship Id="rId76" Type="http://schemas.openxmlformats.org/officeDocument/2006/relationships/image" Target="../media/image39.png"/><Relationship Id="rId97" Type="http://schemas.openxmlformats.org/officeDocument/2006/relationships/image" Target="../media/image60.svg"/><Relationship Id="rId104" Type="http://schemas.openxmlformats.org/officeDocument/2006/relationships/image" Target="../media/image67.jpeg"/><Relationship Id="rId120" Type="http://schemas.openxmlformats.org/officeDocument/2006/relationships/image" Target="../media/image83.png"/><Relationship Id="rId125" Type="http://schemas.openxmlformats.org/officeDocument/2006/relationships/image" Target="../media/image88.jpeg"/><Relationship Id="rId7" Type="http://schemas.openxmlformats.org/officeDocument/2006/relationships/tags" Target="../tags/tag118.xml"/><Relationship Id="rId71" Type="http://schemas.openxmlformats.org/officeDocument/2006/relationships/tags" Target="../tags/tag182.xml"/><Relationship Id="rId92" Type="http://schemas.openxmlformats.org/officeDocument/2006/relationships/image" Target="../media/image55.png"/><Relationship Id="rId2" Type="http://schemas.openxmlformats.org/officeDocument/2006/relationships/tags" Target="../tags/tag113.xml"/><Relationship Id="rId29" Type="http://schemas.openxmlformats.org/officeDocument/2006/relationships/tags" Target="../tags/tag140.xml"/><Relationship Id="rId24" Type="http://schemas.openxmlformats.org/officeDocument/2006/relationships/tags" Target="../tags/tag135.xml"/><Relationship Id="rId40" Type="http://schemas.openxmlformats.org/officeDocument/2006/relationships/tags" Target="../tags/tag151.xml"/><Relationship Id="rId45" Type="http://schemas.openxmlformats.org/officeDocument/2006/relationships/tags" Target="../tags/tag156.xml"/><Relationship Id="rId66" Type="http://schemas.openxmlformats.org/officeDocument/2006/relationships/tags" Target="../tags/tag177.xml"/><Relationship Id="rId87" Type="http://schemas.openxmlformats.org/officeDocument/2006/relationships/image" Target="../media/image50.png"/><Relationship Id="rId110" Type="http://schemas.openxmlformats.org/officeDocument/2006/relationships/image" Target="../media/image73.png"/><Relationship Id="rId115" Type="http://schemas.openxmlformats.org/officeDocument/2006/relationships/image" Target="../media/image78.png"/><Relationship Id="rId131" Type="http://schemas.openxmlformats.org/officeDocument/2006/relationships/image" Target="../media/image94.png"/><Relationship Id="rId136" Type="http://schemas.openxmlformats.org/officeDocument/2006/relationships/image" Target="../media/image99.png"/><Relationship Id="rId61" Type="http://schemas.openxmlformats.org/officeDocument/2006/relationships/tags" Target="../tags/tag172.xml"/><Relationship Id="rId82" Type="http://schemas.openxmlformats.org/officeDocument/2006/relationships/image" Target="../media/image45.png"/><Relationship Id="rId19" Type="http://schemas.openxmlformats.org/officeDocument/2006/relationships/tags" Target="../tags/tag130.xml"/><Relationship Id="rId14" Type="http://schemas.openxmlformats.org/officeDocument/2006/relationships/tags" Target="../tags/tag125.xml"/><Relationship Id="rId30" Type="http://schemas.openxmlformats.org/officeDocument/2006/relationships/tags" Target="../tags/tag141.xml"/><Relationship Id="rId35" Type="http://schemas.openxmlformats.org/officeDocument/2006/relationships/tags" Target="../tags/tag146.xml"/><Relationship Id="rId56" Type="http://schemas.openxmlformats.org/officeDocument/2006/relationships/tags" Target="../tags/tag167.xml"/><Relationship Id="rId77" Type="http://schemas.openxmlformats.org/officeDocument/2006/relationships/image" Target="../media/image40.png"/><Relationship Id="rId100" Type="http://schemas.openxmlformats.org/officeDocument/2006/relationships/image" Target="../media/image63.jpeg"/><Relationship Id="rId105" Type="http://schemas.openxmlformats.org/officeDocument/2006/relationships/image" Target="../media/image68.png"/><Relationship Id="rId126" Type="http://schemas.openxmlformats.org/officeDocument/2006/relationships/image" Target="../media/image89.png"/><Relationship Id="rId8" Type="http://schemas.openxmlformats.org/officeDocument/2006/relationships/tags" Target="../tags/tag119.xml"/><Relationship Id="rId51" Type="http://schemas.openxmlformats.org/officeDocument/2006/relationships/tags" Target="../tags/tag162.xml"/><Relationship Id="rId72" Type="http://schemas.openxmlformats.org/officeDocument/2006/relationships/tags" Target="../tags/tag183.xml"/><Relationship Id="rId93" Type="http://schemas.openxmlformats.org/officeDocument/2006/relationships/image" Target="../media/image56.png"/><Relationship Id="rId98" Type="http://schemas.openxmlformats.org/officeDocument/2006/relationships/image" Target="../media/image61.png"/><Relationship Id="rId121" Type="http://schemas.openxmlformats.org/officeDocument/2006/relationships/image" Target="../media/image84.png"/><Relationship Id="rId3" Type="http://schemas.openxmlformats.org/officeDocument/2006/relationships/tags" Target="../tags/tag114.xml"/><Relationship Id="rId25" Type="http://schemas.openxmlformats.org/officeDocument/2006/relationships/tags" Target="../tags/tag136.xml"/><Relationship Id="rId46" Type="http://schemas.openxmlformats.org/officeDocument/2006/relationships/tags" Target="../tags/tag157.xml"/><Relationship Id="rId67" Type="http://schemas.openxmlformats.org/officeDocument/2006/relationships/tags" Target="../tags/tag178.xml"/><Relationship Id="rId116" Type="http://schemas.openxmlformats.org/officeDocument/2006/relationships/image" Target="../media/image79.png"/><Relationship Id="rId137" Type="http://schemas.openxmlformats.org/officeDocument/2006/relationships/image" Target="../media/image100.png"/><Relationship Id="rId20" Type="http://schemas.openxmlformats.org/officeDocument/2006/relationships/tags" Target="../tags/tag131.xml"/><Relationship Id="rId41" Type="http://schemas.openxmlformats.org/officeDocument/2006/relationships/tags" Target="../tags/tag152.xml"/><Relationship Id="rId62" Type="http://schemas.openxmlformats.org/officeDocument/2006/relationships/tags" Target="../tags/tag173.xml"/><Relationship Id="rId83" Type="http://schemas.openxmlformats.org/officeDocument/2006/relationships/image" Target="../media/image46.png"/><Relationship Id="rId88" Type="http://schemas.openxmlformats.org/officeDocument/2006/relationships/image" Target="../media/image51.png"/><Relationship Id="rId111" Type="http://schemas.openxmlformats.org/officeDocument/2006/relationships/image" Target="../media/image74.png"/><Relationship Id="rId132" Type="http://schemas.openxmlformats.org/officeDocument/2006/relationships/image" Target="../media/image95.png"/><Relationship Id="rId15" Type="http://schemas.openxmlformats.org/officeDocument/2006/relationships/tags" Target="../tags/tag126.xml"/><Relationship Id="rId36" Type="http://schemas.openxmlformats.org/officeDocument/2006/relationships/tags" Target="../tags/tag147.xml"/><Relationship Id="rId57" Type="http://schemas.openxmlformats.org/officeDocument/2006/relationships/tags" Target="../tags/tag168.xml"/><Relationship Id="rId106" Type="http://schemas.openxmlformats.org/officeDocument/2006/relationships/image" Target="../media/image69.png"/><Relationship Id="rId127" Type="http://schemas.openxmlformats.org/officeDocument/2006/relationships/image" Target="../media/image90.png"/><Relationship Id="rId10" Type="http://schemas.openxmlformats.org/officeDocument/2006/relationships/tags" Target="../tags/tag121.xml"/><Relationship Id="rId31" Type="http://schemas.openxmlformats.org/officeDocument/2006/relationships/tags" Target="../tags/tag142.xml"/><Relationship Id="rId52" Type="http://schemas.openxmlformats.org/officeDocument/2006/relationships/tags" Target="../tags/tag163.xml"/><Relationship Id="rId73" Type="http://schemas.openxmlformats.org/officeDocument/2006/relationships/tags" Target="../tags/tag184.xml"/><Relationship Id="rId78" Type="http://schemas.openxmlformats.org/officeDocument/2006/relationships/image" Target="../media/image41.png"/><Relationship Id="rId94" Type="http://schemas.openxmlformats.org/officeDocument/2006/relationships/image" Target="../media/image57.png"/><Relationship Id="rId99" Type="http://schemas.openxmlformats.org/officeDocument/2006/relationships/image" Target="../media/image62.png"/><Relationship Id="rId101" Type="http://schemas.openxmlformats.org/officeDocument/2006/relationships/image" Target="../media/image64.png"/><Relationship Id="rId122" Type="http://schemas.openxmlformats.org/officeDocument/2006/relationships/image" Target="../media/image85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26" Type="http://schemas.openxmlformats.org/officeDocument/2006/relationships/tags" Target="../tags/tag137.xml"/><Relationship Id="rId47" Type="http://schemas.openxmlformats.org/officeDocument/2006/relationships/tags" Target="../tags/tag158.xml"/><Relationship Id="rId68" Type="http://schemas.openxmlformats.org/officeDocument/2006/relationships/tags" Target="../tags/tag179.xml"/><Relationship Id="rId89" Type="http://schemas.openxmlformats.org/officeDocument/2006/relationships/image" Target="../media/image52.png"/><Relationship Id="rId112" Type="http://schemas.openxmlformats.org/officeDocument/2006/relationships/image" Target="../media/image75.png"/><Relationship Id="rId133" Type="http://schemas.openxmlformats.org/officeDocument/2006/relationships/image" Target="../media/image9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2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7911" y="1184311"/>
            <a:ext cx="11444124" cy="332101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lIns="180000" tIns="251999" rIns="180000" bIns="0" numCol="3" spcCol="450000" rtlCol="0" anchor="t">
            <a:noAutofit/>
          </a:bodyPr>
          <a:lstStyle/>
          <a:p>
            <a:pPr marL="0" lvl="1" algn="ctr" rtl="0">
              <a:lnSpc>
                <a:spcPts val="2000"/>
              </a:lnSpc>
              <a:spcAft>
                <a:spcPts val="1400"/>
              </a:spcAft>
            </a:pPr>
            <a:r>
              <a:rPr lang="en-ca" sz="1600" u="sng" kern="0">
                <a:latin typeface="Arial"/>
                <a:cs typeface="Arial"/>
              </a:rPr>
              <a:t>SYSTEM FOR MANAGING AND SHARING DATA BETWEEN MARITIME ORGANIZATIONS</a:t>
            </a:r>
            <a:endParaRPr lang="en-US" sz="1600"/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r>
              <a:rPr lang="en-ca" sz="1600" kern="0">
                <a:latin typeface="Arial"/>
                <a:cs typeface="Arial"/>
              </a:rPr>
              <a:t>The aim of this SODES-led </a:t>
            </a:r>
            <a:br>
              <a:rPr lang="en-ca" sz="1600" kern="0">
                <a:latin typeface="Arial"/>
                <a:cs typeface="Arial"/>
              </a:rPr>
            </a:br>
            <a:r>
              <a:rPr lang="en-ca" sz="1600" kern="0">
                <a:latin typeface="Arial"/>
                <a:cs typeface="Arial"/>
              </a:rPr>
              <a:t>project is to provide users of the </a:t>
            </a:r>
            <a:br>
              <a:rPr lang="en-ca" sz="1600" kern="0">
                <a:latin typeface="Arial"/>
                <a:cs typeface="Arial"/>
              </a:rPr>
            </a:br>
            <a:r>
              <a:rPr lang="en-ca" sz="1600" kern="0">
                <a:latin typeface="Arial"/>
                <a:cs typeface="Arial"/>
              </a:rPr>
              <a:t>St. Lawrence with a </a:t>
            </a:r>
            <a:r>
              <a:rPr lang="en-ca" sz="1600" b="1" kern="0">
                <a:latin typeface="Arial"/>
                <a:cs typeface="Arial"/>
              </a:rPr>
              <a:t>common framework to standardize and exchange data</a:t>
            </a:r>
            <a:r>
              <a:rPr lang="en-ca" sz="1600" kern="0">
                <a:latin typeface="Arial"/>
                <a:cs typeface="Arial"/>
              </a:rPr>
              <a:t>, using an innovative model to enhance competitiveness, efficiency, and flow in the maritime and logistics sector. </a:t>
            </a:r>
            <a:r>
              <a:rPr lang="en-ca" sz="1500" kern="0">
                <a:latin typeface="Arial"/>
                <a:cs typeface="Arial"/>
              </a:rPr>
              <a:t> </a:t>
            </a:r>
            <a:br>
              <a:rPr lang="en-ca" sz="1500" kern="0">
                <a:latin typeface="Arial"/>
                <a:cs typeface="Arial"/>
              </a:rPr>
            </a:br>
            <a:br>
              <a:rPr lang="en-ca" sz="1500" kern="0">
                <a:latin typeface="Arial"/>
                <a:cs typeface="Arial"/>
              </a:rPr>
            </a:br>
            <a:endParaRPr lang="en-ca" sz="1500" kern="0">
              <a:latin typeface="Arial"/>
              <a:cs typeface="Arial"/>
            </a:endParaRPr>
          </a:p>
          <a:p>
            <a:pPr marL="0" lvl="1" algn="ctr" rtl="0">
              <a:lnSpc>
                <a:spcPts val="2000"/>
              </a:lnSpc>
              <a:spcAft>
                <a:spcPts val="1400"/>
              </a:spcAft>
            </a:pPr>
            <a:endParaRPr lang="fr-CA" sz="1500" kern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rtl="0">
              <a:lnSpc>
                <a:spcPts val="1800"/>
              </a:lnSpc>
              <a:spcAft>
                <a:spcPts val="1400"/>
              </a:spcAft>
            </a:pPr>
            <a:r>
              <a:rPr lang="en-ca" sz="1600" kern="0">
                <a:latin typeface="Arial"/>
                <a:cs typeface="Arial"/>
                <a:hlinkClick r:id="rId11"/>
              </a:rPr>
              <a:t>THE LIGHTHOUSE</a:t>
            </a:r>
            <a:endParaRPr lang="en-ca" sz="800" kern="0">
              <a:latin typeface="Arial"/>
              <a:cs typeface="Arial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br>
              <a:rPr lang="en-ca" sz="1600" b="1" kern="0">
                <a:latin typeface="Arial"/>
                <a:cs typeface="Arial"/>
              </a:rPr>
            </a:br>
            <a:br>
              <a:rPr lang="en-ca" sz="1600" b="1" kern="0">
                <a:latin typeface="Arial"/>
                <a:cs typeface="Arial"/>
              </a:rPr>
            </a:br>
            <a:r>
              <a:rPr lang="en-ca" sz="1600" b="1" kern="0">
                <a:latin typeface="Arial"/>
                <a:cs typeface="Arial"/>
              </a:rPr>
              <a:t>Innovation laboratory</a:t>
            </a:r>
            <a:r>
              <a:rPr lang="en-ca" sz="1600" kern="0">
                <a:latin typeface="Arial"/>
                <a:cs typeface="Arial"/>
              </a:rPr>
              <a:t> that gives </a:t>
            </a:r>
            <a:br>
              <a:rPr lang="en-ca" sz="1600" kern="0">
                <a:latin typeface="Arial"/>
                <a:cs typeface="Arial"/>
              </a:rPr>
            </a:br>
            <a:r>
              <a:rPr lang="en-ca" sz="1600" kern="0">
                <a:latin typeface="Arial"/>
                <a:cs typeface="Arial"/>
              </a:rPr>
              <a:t>the </a:t>
            </a:r>
            <a:r>
              <a:rPr lang="en-ca" sz="1600" b="1" kern="0">
                <a:latin typeface="Arial"/>
                <a:cs typeface="Arial"/>
              </a:rPr>
              <a:t>business community</a:t>
            </a:r>
            <a:r>
              <a:rPr lang="en-ca" sz="1600" kern="0">
                <a:latin typeface="Arial"/>
                <a:cs typeface="Arial"/>
              </a:rPr>
              <a:t> access </a:t>
            </a:r>
            <a:br>
              <a:rPr lang="en-ca" sz="1600" kern="0">
                <a:latin typeface="Arial"/>
                <a:cs typeface="Arial"/>
              </a:rPr>
            </a:br>
            <a:r>
              <a:rPr lang="en-ca" sz="1600" kern="0">
                <a:latin typeface="Arial"/>
                <a:cs typeface="Arial"/>
              </a:rPr>
              <a:t>to the Port of Québec’s infrastructure, opportunities, expertise, and network.</a:t>
            </a: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rtl="0">
              <a:lnSpc>
                <a:spcPts val="2000"/>
              </a:lnSpc>
              <a:spcAft>
                <a:spcPts val="1400"/>
              </a:spcAft>
            </a:pPr>
            <a:endParaRPr lang="en-ca" sz="1600" kern="0">
              <a:latin typeface="Arial"/>
              <a:cs typeface="Arial"/>
              <a:hlinkClick r:id="rId12"/>
            </a:endParaRPr>
          </a:p>
          <a:p>
            <a:pPr marL="0" lvl="1" algn="ctr" rtl="0">
              <a:lnSpc>
                <a:spcPts val="2000"/>
              </a:lnSpc>
              <a:spcAft>
                <a:spcPts val="1400"/>
              </a:spcAft>
            </a:pPr>
            <a:r>
              <a:rPr lang="en-ca" sz="1600" kern="0">
                <a:latin typeface="Arial"/>
                <a:cs typeface="Arial"/>
                <a:hlinkClick r:id="rId12"/>
              </a:rPr>
              <a:t>GREEN MARINE</a:t>
            </a:r>
            <a:br>
              <a:rPr lang="en-US" sz="1600" ker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</a:br>
            <a:r>
              <a:rPr lang="en-ca" sz="1600" kern="0">
                <a:latin typeface="Arial"/>
                <a:cs typeface="Arial"/>
                <a:hlinkClick r:id="rId12"/>
              </a:rPr>
              <a:t>INTERNATIONAL</a:t>
            </a:r>
            <a:endParaRPr lang="fr-CA" sz="1600" kern="0">
              <a:latin typeface="Arial"/>
              <a:cs typeface="Arial"/>
            </a:endParaRPr>
          </a:p>
          <a:p>
            <a:pPr marL="0" lvl="1">
              <a:lnSpc>
                <a:spcPts val="2000"/>
              </a:lnSpc>
              <a:spcAft>
                <a:spcPts val="1400"/>
              </a:spcAft>
            </a:pPr>
            <a:br>
              <a:rPr lang="en-CA" sz="1600">
                <a:latin typeface="Arial"/>
                <a:cs typeface="Arial"/>
              </a:rPr>
            </a:br>
            <a:r>
              <a:rPr lang="en-CA" sz="1600">
                <a:latin typeface="Arial"/>
                <a:cs typeface="Arial"/>
              </a:rPr>
              <a:t>The Green Alliance is an </a:t>
            </a:r>
            <a:r>
              <a:rPr lang="en-CA" sz="1600" b="1">
                <a:latin typeface="Arial"/>
                <a:cs typeface="Arial"/>
              </a:rPr>
              <a:t>ambitious environmental certification program</a:t>
            </a:r>
            <a:r>
              <a:rPr lang="en-CA" sz="1600">
                <a:latin typeface="Arial"/>
                <a:cs typeface="Arial"/>
              </a:rPr>
              <a:t> for the international maritime industry. It seeks to </a:t>
            </a:r>
            <a:r>
              <a:rPr lang="en-CA" sz="1600" b="1">
                <a:latin typeface="Arial"/>
                <a:cs typeface="Arial"/>
              </a:rPr>
              <a:t>reduce the industry's environmental footprint</a:t>
            </a:r>
            <a:r>
              <a:rPr lang="en-CA" sz="1600">
                <a:latin typeface="Arial"/>
                <a:cs typeface="Arial"/>
              </a:rPr>
              <a:t> by engaging stakeholders in a continuous improvement process</a:t>
            </a:r>
            <a:r>
              <a:rPr lang="fr-CA" sz="1600" kern="0" spc="40">
                <a:latin typeface="Arial"/>
                <a:ea typeface="+mn-lt"/>
                <a:cs typeface="Arial"/>
              </a:rPr>
              <a:t>. </a:t>
            </a:r>
            <a:endParaRPr lang="fr-CA" sz="1600" kern="0" spc="40">
              <a:latin typeface="Arial"/>
              <a:cs typeface="Arial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 spc="4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rtl="0">
              <a:lnSpc>
                <a:spcPts val="2000"/>
              </a:lnSpc>
              <a:spcAft>
                <a:spcPts val="1400"/>
              </a:spcAft>
            </a:pPr>
            <a:endParaRPr lang="fr-CA" sz="1500" kern="0" spc="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D7AA5854-DB90-C54F-BF59-CB69A00D175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7199" y="188914"/>
            <a:ext cx="10226700" cy="1008062"/>
          </a:xfrm>
        </p:spPr>
        <p:txBody>
          <a:bodyPr rtlCol="0">
            <a:normAutofit/>
          </a:bodyPr>
          <a:lstStyle/>
          <a:p>
            <a:pPr rtl="0"/>
            <a:r>
              <a:rPr lang="en-CA"/>
              <a:t>THE QUÉBEC PORT INDUSTRY:</a:t>
            </a:r>
            <a:br>
              <a:rPr lang="en-CA"/>
            </a:br>
            <a:r>
              <a:rPr lang="en-CA"/>
              <a:t>A few cutting-edge projects</a:t>
            </a:r>
          </a:p>
        </p:txBody>
      </p:sp>
      <p:pic>
        <p:nvPicPr>
          <p:cNvPr id="17" name="Image 6">
            <a:extLst>
              <a:ext uri="{FF2B5EF4-FFF2-40B4-BE49-F238E27FC236}">
                <a16:creationId xmlns:a16="http://schemas.microsoft.com/office/drawing/2014/main" id="{EED3E646-C267-6245-95E8-2C68C6F183D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794741" y="4377334"/>
            <a:ext cx="1006609" cy="1006609"/>
          </a:xfrm>
          <a:prstGeom prst="rect">
            <a:avLst/>
          </a:prstGeom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8BBA8DC-7390-E045-92DA-3CEB5218EF81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8112646" y="1473334"/>
            <a:ext cx="0" cy="393686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C039B2A-9023-194A-BD5E-09FBEFCE104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V="1">
            <a:off x="4191095" y="1473334"/>
            <a:ext cx="0" cy="387019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B4971C49-7208-28E5-8DD3-75EE65DF048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559757" y="4714011"/>
            <a:ext cx="1793544" cy="669932"/>
          </a:xfrm>
          <a:prstGeom prst="rect">
            <a:avLst/>
          </a:prstGeom>
        </p:spPr>
      </p:pic>
      <p:pic>
        <p:nvPicPr>
          <p:cNvPr id="1026" name="Picture 2" descr="La Société de Développement Économique du Saint-Laurent">
            <a:extLst>
              <a:ext uri="{FF2B5EF4-FFF2-40B4-BE49-F238E27FC236}">
                <a16:creationId xmlns:a16="http://schemas.microsoft.com/office/drawing/2014/main" id="{FF70B389-FD50-7B9E-68AA-2CB06F17637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" y="4832401"/>
            <a:ext cx="1602805" cy="5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ccueil | Innovation maritime">
            <a:extLst>
              <a:ext uri="{FF2B5EF4-FFF2-40B4-BE49-F238E27FC236}">
                <a16:creationId xmlns:a16="http://schemas.microsoft.com/office/drawing/2014/main" id="{C6FC0D13-54FA-BA3A-363F-D9EFE3A2020D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46" y="4764192"/>
            <a:ext cx="1602804" cy="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0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568C1D50-D1DB-4FCF-8450-502C89D09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87" t="19438" r="46325" b="7092"/>
          <a:stretch/>
        </p:blipFill>
        <p:spPr>
          <a:xfrm>
            <a:off x="657225" y="1449388"/>
            <a:ext cx="3141563" cy="4058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D46D21-7C3F-0142-9B0C-16460D77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9" y="188914"/>
            <a:ext cx="10226700" cy="1008062"/>
          </a:xfrm>
        </p:spPr>
        <p:txBody>
          <a:bodyPr>
            <a:normAutofit/>
          </a:bodyPr>
          <a:lstStyle/>
          <a:p>
            <a:r>
              <a:rPr lang="en-US"/>
              <a:t>ADVANTAGE </a:t>
            </a:r>
            <a:r>
              <a:rPr lang="en-CA"/>
              <a:t>ST. LAWRENCE:</a:t>
            </a:r>
            <a:r>
              <a:rPr lang="fr-CA"/>
              <a:t> </a:t>
            </a:r>
            <a:br>
              <a:rPr lang="en-US"/>
            </a:br>
            <a:r>
              <a:rPr lang="en-US"/>
              <a:t>Québec’s maritime vision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904177-342D-4549-8C18-88073DBEEDC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006857" y="1841418"/>
            <a:ext cx="6772713" cy="31751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/>
              <a:t>Québec is committed to making the </a:t>
            </a:r>
            <a:br>
              <a:rPr lang="en-CA"/>
            </a:br>
            <a:r>
              <a:rPr lang="en-CA"/>
              <a:t>St. Lawrence River a thriving economic corridor while respecting marine and riverside ecosystems and communities through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 the implementation of </a:t>
            </a:r>
            <a:r>
              <a:rPr lang="en-CA" b="1" i="1"/>
              <a:t>ADVANTAGE ST. LAWRENCE</a:t>
            </a:r>
            <a:r>
              <a:rPr lang="en-CA"/>
              <a:t>, Québec’s maritime vision.</a:t>
            </a:r>
          </a:p>
          <a:p>
            <a:pPr marL="0" indent="0">
              <a:buNone/>
            </a:pPr>
            <a:endParaRPr lang="en-CA" b="1"/>
          </a:p>
          <a:p>
            <a:pPr marL="0" indent="0">
              <a:buNone/>
            </a:pPr>
            <a:r>
              <a:rPr lang="en-CA" sz="1400"/>
              <a:t>- Government of Québec, </a:t>
            </a:r>
            <a:r>
              <a:rPr lang="fr-CA" sz="1400"/>
              <a:t>ministère des Transports et de la Mobilité Durable</a:t>
            </a:r>
            <a:r>
              <a:rPr lang="en-CA" sz="1400"/>
              <a:t>, June 2021 </a:t>
            </a:r>
          </a:p>
        </p:txBody>
      </p:sp>
    </p:spTree>
    <p:extLst>
      <p:ext uri="{BB962C8B-B14F-4D97-AF65-F5344CB8AC3E}">
        <p14:creationId xmlns:p14="http://schemas.microsoft.com/office/powerpoint/2010/main" val="187350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632C7B4-499C-104E-A992-FB26E98C775D}"/>
              </a:ext>
            </a:extLst>
          </p:cNvPr>
          <p:cNvCxnSpPr>
            <a:cxnSpLocks/>
          </p:cNvCxnSpPr>
          <p:nvPr/>
        </p:nvCxnSpPr>
        <p:spPr>
          <a:xfrm>
            <a:off x="721205" y="2043030"/>
            <a:ext cx="1099137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F9EF1FF-D521-E949-932D-5914DC8867C8}"/>
              </a:ext>
            </a:extLst>
          </p:cNvPr>
          <p:cNvGrpSpPr/>
          <p:nvPr/>
        </p:nvGrpSpPr>
        <p:grpSpPr>
          <a:xfrm>
            <a:off x="4464192" y="1860102"/>
            <a:ext cx="342900" cy="369332"/>
            <a:chOff x="6192213" y="1860102"/>
            <a:chExt cx="342900" cy="369332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071A2E52-20E2-4D45-AB12-426526E8665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192213" y="1873318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B16910B-834B-0B48-8026-0425AA65666C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6241544" y="1860102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1BC3308-D22A-A744-9E61-622A8F8C2570}"/>
              </a:ext>
            </a:extLst>
          </p:cNvPr>
          <p:cNvGrpSpPr/>
          <p:nvPr/>
        </p:nvGrpSpPr>
        <p:grpSpPr>
          <a:xfrm>
            <a:off x="865413" y="1859365"/>
            <a:ext cx="342900" cy="369332"/>
            <a:chOff x="2232479" y="1859365"/>
            <a:chExt cx="342900" cy="369332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C77CE09-5FA7-3344-90EC-DC76506B9E4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32479" y="1872581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4F6AAD1-1DE9-4445-BCAF-AAD5F95D666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2281810" y="1859365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CEC38DB-B3E2-2846-BDCE-C145CE56A3F3}"/>
              </a:ext>
            </a:extLst>
          </p:cNvPr>
          <p:cNvGrpSpPr/>
          <p:nvPr/>
        </p:nvGrpSpPr>
        <p:grpSpPr>
          <a:xfrm>
            <a:off x="8339138" y="1856323"/>
            <a:ext cx="342900" cy="369332"/>
            <a:chOff x="9494218" y="1856323"/>
            <a:chExt cx="342900" cy="369332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9C8937A1-53DA-E141-A8BD-17E7D3E39A9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494218" y="1869539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F1358F8-2DC0-5642-A46E-82A2FCAD0C86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9543549" y="1856323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6" name="TextBox 13">
            <a:extLst>
              <a:ext uri="{FF2B5EF4-FFF2-40B4-BE49-F238E27FC236}">
                <a16:creationId xmlns:a16="http://schemas.microsoft.com/office/drawing/2014/main" id="{1CDA6EDD-934D-425F-96C4-91E751D1F8B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21205" y="1449388"/>
            <a:ext cx="345189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6B3CAF5-4BC4-499F-8123-39581FE167AD}"/>
              </a:ext>
            </a:extLst>
          </p:cNvPr>
          <p:cNvSpPr txBox="1"/>
          <p:nvPr/>
        </p:nvSpPr>
        <p:spPr>
          <a:xfrm>
            <a:off x="10002218" y="1480166"/>
            <a:ext cx="222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Total : </a:t>
            </a:r>
            <a:r>
              <a:rPr lang="fr-CA" sz="1400" b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CA$926.9M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3DCCB5-32D7-EB49-A4C9-2D38176E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9" y="188914"/>
            <a:ext cx="10226700" cy="1008062"/>
          </a:xfrm>
        </p:spPr>
        <p:txBody>
          <a:bodyPr>
            <a:normAutofit/>
          </a:bodyPr>
          <a:lstStyle/>
          <a:p>
            <a:r>
              <a:rPr lang="en-US"/>
              <a:t>ADVANTAGE </a:t>
            </a:r>
            <a:r>
              <a:rPr lang="en-CA"/>
              <a:t>ST. LAWRENCE</a:t>
            </a:r>
            <a:r>
              <a:rPr lang="fr-CA"/>
              <a:t> </a:t>
            </a:r>
            <a:br>
              <a:rPr lang="en-US"/>
            </a:br>
            <a:r>
              <a:rPr lang="en-US"/>
              <a:t>Priorities and projects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4FC0D8-1E4D-694C-A006-C5E619CAC0C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76300" y="2247990"/>
            <a:ext cx="10836275" cy="1117280"/>
          </a:xfrm>
        </p:spPr>
        <p:txBody>
          <a:bodyPr numCol="3" spcCol="180000">
            <a:noAutofit/>
          </a:bodyPr>
          <a:lstStyle/>
          <a:p>
            <a:pPr marL="0" indent="0">
              <a:buNone/>
            </a:pPr>
            <a: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  <a:t>Equip the St. Lawrence River </a:t>
            </a:r>
            <a:b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  <a:t>with modern, competitive </a:t>
            </a:r>
            <a:r>
              <a:rPr lang="en-CA" sz="1500" b="1">
                <a:latin typeface="Arial" panose="020B0604020202020204" pitchFamily="34" charset="0"/>
                <a:cs typeface="Arial" panose="020B0604020202020204" pitchFamily="34" charset="0"/>
              </a:rPr>
              <a:t>port infrastructures. </a:t>
            </a:r>
            <a:endParaRPr lang="en-CA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CA$300M</a:t>
            </a:r>
          </a:p>
          <a:p>
            <a:endParaRPr lang="en-CA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CA" sz="1500" b="1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500" b="1">
                <a:latin typeface="Arial" panose="020B0604020202020204" pitchFamily="34" charset="0"/>
                <a:cs typeface="Arial" panose="020B0604020202020204" pitchFamily="34" charset="0"/>
              </a:rPr>
              <a:t>environmentally friendly navigation </a:t>
            </a:r>
            <a: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b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  <a:t>St. Lawrence River. </a:t>
            </a:r>
          </a:p>
          <a:p>
            <a:pPr marL="0" indent="0">
              <a:buNone/>
            </a:pPr>
            <a:r>
              <a:rPr lang="en-CA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 CA$57.6M</a:t>
            </a:r>
          </a:p>
          <a:p>
            <a:endParaRPr lang="en-CA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>
              <a:buNone/>
            </a:pPr>
            <a: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  <a:t>Offer riverside communities</a:t>
            </a:r>
            <a:b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00">
                <a:latin typeface="Arial" panose="020B0604020202020204" pitchFamily="34" charset="0"/>
                <a:cs typeface="Arial" panose="020B0604020202020204" pitchFamily="34" charset="0"/>
              </a:rPr>
              <a:t>promising </a:t>
            </a:r>
            <a:r>
              <a:rPr lang="en-CA" sz="1500" b="1"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br>
              <a:rPr lang="en-CA" sz="15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00" b="1">
                <a:latin typeface="Arial" panose="020B0604020202020204" pitchFamily="34" charset="0"/>
                <a:cs typeface="Arial" panose="020B0604020202020204" pitchFamily="34" charset="0"/>
              </a:rPr>
              <a:t>development opportunities.</a:t>
            </a:r>
          </a:p>
          <a:p>
            <a:pPr marL="266700" indent="0">
              <a:buNone/>
            </a:pPr>
            <a:r>
              <a:rPr lang="en-CA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 CA$394.3M</a:t>
            </a: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2F975CB7-0599-A645-86A5-23FAF050F2D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1205" y="3550889"/>
            <a:ext cx="345189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examples</a:t>
            </a:r>
          </a:p>
        </p:txBody>
      </p:sp>
      <p:sp>
        <p:nvSpPr>
          <p:cNvPr id="47" name="Espace réservé du contenu 3">
            <a:extLst>
              <a:ext uri="{FF2B5EF4-FFF2-40B4-BE49-F238E27FC236}">
                <a16:creationId xmlns:a16="http://schemas.microsoft.com/office/drawing/2014/main" id="{4B33EF49-C21A-B145-B9EC-7DE0CABBE59C}"/>
              </a:ext>
            </a:extLst>
          </p:cNvPr>
          <p:cNvSpPr txBox="1">
            <a:spLocks/>
          </p:cNvSpPr>
          <p:nvPr/>
        </p:nvSpPr>
        <p:spPr>
          <a:xfrm>
            <a:off x="904875" y="4393989"/>
            <a:ext cx="10807700" cy="1117280"/>
          </a:xfrm>
          <a:prstGeom prst="rect">
            <a:avLst/>
          </a:prstGeom>
        </p:spPr>
        <p:txBody>
          <a:bodyPr vert="horz" wrap="square" lIns="91440" tIns="45720" rIns="91440" bIns="45720" numCol="4" spcCol="18000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tabLst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</a:t>
            </a:r>
            <a: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b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corridor.</a:t>
            </a:r>
          </a:p>
          <a:p>
            <a:pPr marL="0" indent="0">
              <a:buNone/>
            </a:pPr>
            <a:r>
              <a:rPr lang="fr-CA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 CA$</a:t>
            </a:r>
            <a:r>
              <a:rPr lang="fr-FR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24.1</a:t>
            </a:r>
            <a:r>
              <a:rPr lang="fr-CA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endParaRPr lang="fr-CA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50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5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Develop </a:t>
            </a:r>
            <a: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industrial </a:t>
            </a:r>
            <a:b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port sites </a:t>
            </a:r>
            <a:r>
              <a:rPr lang="en-CA" sz="15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 </a:t>
            </a:r>
            <a:br>
              <a:rPr lang="en-CA" sz="15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logistics hubs.</a:t>
            </a:r>
          </a:p>
          <a:p>
            <a:pPr marL="0" indent="0">
              <a:buNone/>
            </a:pPr>
            <a:r>
              <a:rPr lang="fr-CA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 CA$</a:t>
            </a:r>
            <a:r>
              <a:rPr lang="fr-FR" sz="15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166.3</a:t>
            </a:r>
            <a:r>
              <a:rPr lang="fr-CA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0" indent="0">
              <a:buNone/>
            </a:pPr>
            <a:endParaRPr lang="fr-FR" sz="150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5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Mitigate the </a:t>
            </a:r>
            <a: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impact</a:t>
            </a:r>
            <a:b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of shipping </a:t>
            </a:r>
            <a:r>
              <a:rPr lang="en-CA" sz="15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on </a:t>
            </a:r>
            <a:br>
              <a:rPr lang="en-CA" sz="15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ecosystems</a:t>
            </a:r>
            <a:r>
              <a:rPr lang="en-CA" sz="15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CA" sz="1500" b="1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 CA$</a:t>
            </a:r>
            <a:r>
              <a:rPr lang="fr-FR" sz="15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5.0</a:t>
            </a:r>
            <a:r>
              <a:rPr lang="fr-CA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fr-FR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50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5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Implement a new </a:t>
            </a:r>
            <a:br>
              <a:rPr lang="en-CA" sz="15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CA" sz="1500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marine infrastructure</a:t>
            </a:r>
            <a:r>
              <a:rPr lang="en-CA" sz="15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investment program.</a:t>
            </a:r>
            <a:endParaRPr lang="en-CA" sz="1500" b="1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  CA$</a:t>
            </a:r>
            <a:r>
              <a:rPr lang="fr-FR" sz="15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100.0</a:t>
            </a:r>
            <a:r>
              <a:rPr lang="fr-CA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fr-FR" sz="1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E61F038-60B3-DB4F-8086-F8B663A8A55C}"/>
              </a:ext>
            </a:extLst>
          </p:cNvPr>
          <p:cNvCxnSpPr>
            <a:cxnSpLocks/>
          </p:cNvCxnSpPr>
          <p:nvPr/>
        </p:nvCxnSpPr>
        <p:spPr>
          <a:xfrm>
            <a:off x="721205" y="4176630"/>
            <a:ext cx="1099137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66CF527B-3695-624F-9F66-E997DCEFAA00}"/>
              </a:ext>
            </a:extLst>
          </p:cNvPr>
          <p:cNvGrpSpPr/>
          <p:nvPr/>
        </p:nvGrpSpPr>
        <p:grpSpPr>
          <a:xfrm>
            <a:off x="3598858" y="3993702"/>
            <a:ext cx="342900" cy="369332"/>
            <a:chOff x="6192213" y="1860102"/>
            <a:chExt cx="342900" cy="36933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6C2D01B2-F311-8B45-B7CD-0F8BCEA008A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92213" y="1873318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03A5468-A19B-F64B-ABD5-953772C3F45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241544" y="1860102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A184BF53-423E-374E-B75D-396A1ED5A57F}"/>
              </a:ext>
            </a:extLst>
          </p:cNvPr>
          <p:cNvGrpSpPr/>
          <p:nvPr/>
        </p:nvGrpSpPr>
        <p:grpSpPr>
          <a:xfrm>
            <a:off x="862013" y="3992965"/>
            <a:ext cx="342900" cy="369332"/>
            <a:chOff x="2232479" y="1859365"/>
            <a:chExt cx="342900" cy="369332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3FF3C02-6A16-AF46-9E94-333EBE07326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32479" y="1872581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C807A443-BFE4-7846-AFB6-BD25A631017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281810" y="1859365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495B68C8-2274-BA4F-A769-55DD315C28D5}"/>
              </a:ext>
            </a:extLst>
          </p:cNvPr>
          <p:cNvGrpSpPr/>
          <p:nvPr/>
        </p:nvGrpSpPr>
        <p:grpSpPr>
          <a:xfrm>
            <a:off x="6280150" y="3989923"/>
            <a:ext cx="342900" cy="369332"/>
            <a:chOff x="9494218" y="1856323"/>
            <a:chExt cx="342900" cy="369332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4E6C23F3-90AE-F146-A0A9-CEBA8CE30B1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494218" y="1869539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AAEB5E2-E3F9-864C-8D73-8B9B4A8E7A8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9543549" y="1856323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7D69D6F9-23E4-0649-9DBA-8CAA6D9EEF6E}"/>
              </a:ext>
            </a:extLst>
          </p:cNvPr>
          <p:cNvGrpSpPr/>
          <p:nvPr/>
        </p:nvGrpSpPr>
        <p:grpSpPr>
          <a:xfrm>
            <a:off x="8976995" y="3989923"/>
            <a:ext cx="342900" cy="369332"/>
            <a:chOff x="9494218" y="1856323"/>
            <a:chExt cx="342900" cy="369332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3041DF49-7318-2946-9002-FE9C1D932AB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494218" y="1869539"/>
              <a:ext cx="342900" cy="34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3064216D-766A-4E49-A49C-EDF311A32546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9543549" y="1856323"/>
              <a:ext cx="24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96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B1FD15D7-762F-5DAA-DDB6-2D6026BD5B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r="1809"/>
          <a:stretch/>
        </p:blipFill>
        <p:spPr>
          <a:xfrm>
            <a:off x="0" y="1398064"/>
            <a:ext cx="3046000" cy="187279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6F5DE21-5625-8F1E-9373-307660E665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800" y="2785801"/>
            <a:ext cx="3049200" cy="613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CEAD5F-482E-54F9-4EB3-97CE5C93C90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199" y="188914"/>
            <a:ext cx="7992979" cy="1008062"/>
          </a:xfrm>
        </p:spPr>
        <p:txBody>
          <a:bodyPr rtlCol="0">
            <a:noAutofit/>
          </a:bodyPr>
          <a:lstStyle/>
          <a:p>
            <a:pPr rtl="0"/>
            <a:r>
              <a:rPr lang="fr-CA" sz="2800"/>
              <a:t>MONTRÉAL PORT AUTHORITY – Contrecœur Port Terminal Expansion Project</a:t>
            </a:r>
            <a:endParaRPr lang="en-ca" sz="28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986E12-1095-A268-7550-E4AF34F3F9F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51387" y="5469192"/>
            <a:ext cx="4645741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/>
            <a:r>
              <a:rPr lang="en-ca" sz="800">
                <a:ea typeface="+mn-lt"/>
                <a:cs typeface="+mn-lt"/>
              </a:rPr>
              <a:t>Source</a:t>
            </a:r>
            <a:r>
              <a:rPr lang="fr-CA" sz="800">
                <a:ea typeface="+mn-lt"/>
                <a:cs typeface="+mn-lt"/>
              </a:rPr>
              <a:t>: Montréal Port Authority, Contrecœur Terminal Expansion Project</a:t>
            </a:r>
            <a:endParaRPr lang="fr-FR" sz="800">
              <a:cs typeface="Calibri"/>
            </a:endParaRPr>
          </a:p>
          <a:p>
            <a:pPr algn="l" rtl="0"/>
            <a:endParaRPr lang="fr-FR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F80A6D-9805-5E49-F39E-4DED2743D1F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47600" y="1401214"/>
            <a:ext cx="3049200" cy="199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D53D6-F976-84C4-E300-F53A4C84E0A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095200" y="1401214"/>
            <a:ext cx="3049200" cy="19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02D80D-8C11-DAD9-6955-1EAF4BF7F53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141200" y="1398064"/>
            <a:ext cx="3049200" cy="2030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94EFBF-4740-4B71-A064-F2F32B1AC93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95200" y="3400924"/>
            <a:ext cx="3049200" cy="198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A3B5C7-69EA-DF71-26DE-BB85276F797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142800" y="3400924"/>
            <a:ext cx="30492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B1E651-737C-913A-4A7E-46648E3C870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047600" y="3400924"/>
            <a:ext cx="30492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B9A6D1-1726-EEF3-5E56-89388EDE472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0" y="3400924"/>
            <a:ext cx="304920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489C2551-3307-B77A-1998-57F3660C927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0" y="2820871"/>
            <a:ext cx="3047600" cy="58321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Aft>
                <a:spcPts val="0"/>
              </a:spcAft>
              <a:buNone/>
            </a:pPr>
            <a:r>
              <a:rPr lang="en-ca" sz="1500" kern="1000">
                <a:solidFill>
                  <a:schemeClr val="bg1"/>
                </a:solidFill>
              </a:rPr>
              <a:t>Serves</a:t>
            </a:r>
          </a:p>
          <a:p>
            <a:pPr marL="0" indent="0" algn="ctr" rtl="0">
              <a:spcAft>
                <a:spcPts val="0"/>
              </a:spcAft>
              <a:buNone/>
            </a:pPr>
            <a:r>
              <a:rPr lang="en-ca" sz="1500" kern="1000">
                <a:solidFill>
                  <a:schemeClr val="bg1"/>
                </a:solidFill>
              </a:rPr>
              <a:t>Québec/Ontario/Midwest</a:t>
            </a:r>
          </a:p>
        </p:txBody>
      </p:sp>
      <p:sp>
        <p:nvSpPr>
          <p:cNvPr id="20" name="Espace réservé du texte 1">
            <a:extLst>
              <a:ext uri="{FF2B5EF4-FFF2-40B4-BE49-F238E27FC236}">
                <a16:creationId xmlns:a16="http://schemas.microsoft.com/office/drawing/2014/main" id="{88BC42E0-7F04-0ACC-20BC-465D74E0A54C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3312200" y="2381701"/>
            <a:ext cx="2520000" cy="81253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ca" sz="1500">
                <a:solidFill>
                  <a:schemeClr val="bg1"/>
                </a:solidFill>
              </a:rPr>
              <a:t>Intermodal railway yard </a:t>
            </a:r>
            <a:br>
              <a:rPr lang="fr-FR" sz="1500">
                <a:solidFill>
                  <a:schemeClr val="bg1"/>
                </a:solidFill>
              </a:rPr>
            </a:br>
            <a:r>
              <a:rPr lang="en-ca" sz="1500">
                <a:solidFill>
                  <a:schemeClr val="bg1"/>
                </a:solidFill>
              </a:rPr>
              <a:t>connected to the road network</a:t>
            </a:r>
          </a:p>
        </p:txBody>
      </p:sp>
      <p:sp>
        <p:nvSpPr>
          <p:cNvPr id="21" name="Espace réservé du texte 1">
            <a:extLst>
              <a:ext uri="{FF2B5EF4-FFF2-40B4-BE49-F238E27FC236}">
                <a16:creationId xmlns:a16="http://schemas.microsoft.com/office/drawing/2014/main" id="{3E9D4755-5627-36D4-9A3E-7F00B7A5DD9B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6239657" y="2209951"/>
            <a:ext cx="2760286" cy="1156034"/>
          </a:xfrm>
          <a:prstGeom prst="rect">
            <a:avLst/>
          </a:prstGeom>
        </p:spPr>
        <p:txBody>
          <a:bodyPr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1.15 million </a:t>
            </a:r>
            <a:b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</a:t>
            </a:r>
            <a:b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20-foot containers </a:t>
            </a:r>
            <a:br>
              <a:rPr kumimoji="0" lang="en-ca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(60% increase)</a:t>
            </a:r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6ECC28E-09DF-F17E-163F-A29F1CCC886A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9407400" y="2381701"/>
            <a:ext cx="2520000" cy="961816"/>
          </a:xfrm>
          <a:prstGeom prst="rect">
            <a:avLst/>
          </a:prstGeom>
        </p:spPr>
        <p:txBody>
          <a:bodyPr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GHG emission </a:t>
            </a:r>
            <a:b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 </a:t>
            </a: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(the use of electrical port equipment and wharf electrification)</a:t>
            </a:r>
          </a:p>
        </p:txBody>
      </p:sp>
      <p:sp>
        <p:nvSpPr>
          <p:cNvPr id="24" name="Espace réservé du texte 1">
            <a:extLst>
              <a:ext uri="{FF2B5EF4-FFF2-40B4-BE49-F238E27FC236}">
                <a16:creationId xmlns:a16="http://schemas.microsoft.com/office/drawing/2014/main" id="{6CFC1118-E01E-B2E6-2B0A-58A9F223D426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32300" y="4125158"/>
            <a:ext cx="2784600" cy="115803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measures put in place to </a:t>
            </a:r>
            <a:b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 species </a:t>
            </a:r>
            <a:br>
              <a:rPr kumimoji="0" lang="fr-FR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risk of extinction </a:t>
            </a:r>
          </a:p>
        </p:txBody>
      </p:sp>
      <p:sp>
        <p:nvSpPr>
          <p:cNvPr id="25" name="Espace réservé du texte 1">
            <a:extLst>
              <a:ext uri="{FF2B5EF4-FFF2-40B4-BE49-F238E27FC236}">
                <a16:creationId xmlns:a16="http://schemas.microsoft.com/office/drawing/2014/main" id="{8F818C44-1310-D4E0-3901-7E339836087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3082247" y="3768890"/>
            <a:ext cx="2928135" cy="12975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spin-offs estimated </a:t>
            </a:r>
            <a:b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over </a:t>
            </a:r>
            <a:b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CA$140M</a:t>
            </a:r>
            <a:b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year</a:t>
            </a:r>
          </a:p>
        </p:txBody>
      </p: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BF0A7CE8-780E-F1A7-AEF1-E33FAB2CFCBE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6231314" y="4060507"/>
            <a:ext cx="2760286" cy="129755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participation </a:t>
            </a:r>
            <a:b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governments </a:t>
            </a:r>
            <a:b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Québec and Canada </a:t>
            </a:r>
            <a:b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Canada </a:t>
            </a:r>
            <a:b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 Bank</a:t>
            </a:r>
          </a:p>
        </p:txBody>
      </p:sp>
      <p:sp>
        <p:nvSpPr>
          <p:cNvPr id="27" name="Espace réservé du texte 1">
            <a:extLst>
              <a:ext uri="{FF2B5EF4-FFF2-40B4-BE49-F238E27FC236}">
                <a16:creationId xmlns:a16="http://schemas.microsoft.com/office/drawing/2014/main" id="{53D47E5B-FE41-E990-0EFD-6F38E240013F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9407400" y="4060507"/>
            <a:ext cx="2520000" cy="769329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Scheduled to open in </a:t>
            </a:r>
            <a:r>
              <a:rPr kumimoji="0" lang="en-ca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2027</a:t>
            </a:r>
            <a:endParaRPr kumimoji="0" lang="en-ca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Graphique 39">
            <a:extLst>
              <a:ext uri="{FF2B5EF4-FFF2-40B4-BE49-F238E27FC236}">
                <a16:creationId xmlns:a16="http://schemas.microsoft.com/office/drawing/2014/main" id="{E87C7FC2-106D-74A8-7DF4-21AA985B795A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349800" y="1387832"/>
            <a:ext cx="540000" cy="789230"/>
          </a:xfrm>
          <a:prstGeom prst="rect">
            <a:avLst/>
          </a:prstGeom>
        </p:spPr>
      </p:pic>
      <p:pic>
        <p:nvPicPr>
          <p:cNvPr id="42" name="Graphique 41">
            <a:extLst>
              <a:ext uri="{FF2B5EF4-FFF2-40B4-BE49-F238E27FC236}">
                <a16:creationId xmlns:a16="http://schemas.microsoft.com/office/drawing/2014/main" id="{9BDF5740-CEF7-D437-86DA-3DE353F8EC3F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122200" y="1596585"/>
            <a:ext cx="900000" cy="646875"/>
          </a:xfrm>
          <a:prstGeom prst="rect">
            <a:avLst/>
          </a:prstGeom>
        </p:spPr>
      </p:pic>
      <p:pic>
        <p:nvPicPr>
          <p:cNvPr id="51" name="Graphique 50">
            <a:extLst>
              <a:ext uri="{FF2B5EF4-FFF2-40B4-BE49-F238E27FC236}">
                <a16:creationId xmlns:a16="http://schemas.microsoft.com/office/drawing/2014/main" id="{750C1F38-04EC-76CD-449C-051BC0060163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349800" y="3498890"/>
            <a:ext cx="540000" cy="54000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56B06421-AAAB-11FE-934B-5FBDABC5883C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397400" y="3498890"/>
            <a:ext cx="540000" cy="540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0B41DFB7-533F-B554-73E7-571B719B31FA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254600" y="3498890"/>
            <a:ext cx="540000" cy="54000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CE670938-EE46-C892-CFFE-EFC733A3A981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307400" y="159658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8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5E9D606-9335-560D-0130-2F721AFE5A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943461"/>
            <a:ext cx="707136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12AE30-0A1A-F818-1F68-3560043587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361785"/>
            <a:ext cx="707136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9096B-23DC-BCE2-2856-5446D2DD03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3734299"/>
            <a:ext cx="7071360" cy="185878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54BC9-0D7A-0043-0E48-207B2838AB1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2152623"/>
            <a:ext cx="7071360" cy="72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B0B55C8-6004-C7E1-DAD4-9FD53A931BDA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rtlCol="0">
            <a:normAutofit/>
          </a:bodyPr>
          <a:lstStyle/>
          <a:p>
            <a:pPr rtl="0"/>
            <a:r>
              <a:rPr lang="en-ca" sz="2700"/>
              <a:t>SAGUENAY—ST. LAWRENCE MARITIME CORRIDOR</a:t>
            </a:r>
            <a:br>
              <a:rPr lang="fr-CA" sz="2700"/>
            </a:br>
            <a:r>
              <a:rPr lang="en-ca" sz="2700"/>
              <a:t>Montréal • Québec • Trois-Rivières • Saguenay • Sept-Îles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BFD917-193B-B499-C1DE-771D7E8885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 rtlCol="0"/>
          <a:lstStyle/>
          <a:p>
            <a:pPr rtl="0"/>
            <a:fld id="{D6F84A91-C4E5-461B-B44C-88336EC44C9C}" type="slidenum">
              <a:rPr lang="fr-CA" smtClean="0"/>
              <a:t>14</a:t>
            </a:fld>
            <a:endParaRPr lang="fr-CA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BDDE62A-5639-B58E-EC6F-43672FCBE055}"/>
              </a:ext>
            </a:extLst>
          </p:cNvPr>
          <p:cNvSpPr>
            <a:spLocks noGrp="1"/>
          </p:cNvSpPr>
          <p:nvPr>
            <p:ph idx="12"/>
            <p:custDataLst>
              <p:tags r:id="rId7"/>
            </p:custDataLst>
          </p:nvPr>
        </p:nvSpPr>
        <p:spPr>
          <a:xfrm>
            <a:off x="618577" y="3773631"/>
            <a:ext cx="6491203" cy="1819449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 rtl="0">
              <a:buNone/>
            </a:pPr>
            <a:r>
              <a:rPr lang="en-ca" sz="1800">
                <a:solidFill>
                  <a:schemeClr val="bg1"/>
                </a:solidFill>
              </a:rPr>
              <a:t>Focuses:</a:t>
            </a:r>
            <a:endParaRPr lang="fr-FR" sz="1800">
              <a:solidFill>
                <a:schemeClr val="bg1"/>
              </a:solidFill>
            </a:endParaRPr>
          </a:p>
          <a:p>
            <a:pPr marL="360363" lvl="1" indent="-239713" rtl="0">
              <a:spcAft>
                <a:spcPts val="200"/>
              </a:spcAft>
              <a:buClr>
                <a:schemeClr val="bg1"/>
              </a:buClr>
            </a:pPr>
            <a:r>
              <a:rPr lang="en-ca" sz="1500">
                <a:solidFill>
                  <a:schemeClr val="bg1"/>
                </a:solidFill>
              </a:rPr>
              <a:t>Environmental innovation (decarbonization) </a:t>
            </a:r>
          </a:p>
          <a:p>
            <a:pPr marL="360363" lvl="1" indent="-239713" rtl="0">
              <a:spcAft>
                <a:spcPts val="200"/>
              </a:spcAft>
              <a:buClr>
                <a:schemeClr val="bg1"/>
              </a:buClr>
            </a:pPr>
            <a:r>
              <a:rPr lang="en-ca" sz="1500">
                <a:solidFill>
                  <a:schemeClr val="bg1"/>
                </a:solidFill>
              </a:rPr>
              <a:t>Supply chain optimization and resilience </a:t>
            </a:r>
          </a:p>
          <a:p>
            <a:pPr marL="360363" lvl="1" indent="-239713" rtl="0">
              <a:spcAft>
                <a:spcPts val="200"/>
              </a:spcAft>
              <a:buClr>
                <a:schemeClr val="bg1"/>
              </a:buClr>
            </a:pPr>
            <a:r>
              <a:rPr lang="en-ca" sz="1500">
                <a:solidFill>
                  <a:schemeClr val="bg1"/>
                </a:solidFill>
              </a:rPr>
              <a:t>Asset management </a:t>
            </a:r>
          </a:p>
          <a:p>
            <a:pPr marL="360363" lvl="1" indent="-239713" rtl="0">
              <a:spcAft>
                <a:spcPts val="200"/>
              </a:spcAft>
              <a:buClr>
                <a:schemeClr val="bg1"/>
              </a:buClr>
            </a:pPr>
            <a:r>
              <a:rPr lang="en-ca" sz="1500">
                <a:solidFill>
                  <a:schemeClr val="bg1"/>
                </a:solidFill>
              </a:rPr>
              <a:t>Maritime operations</a:t>
            </a:r>
          </a:p>
          <a:p>
            <a:pPr marL="360363" lvl="1" indent="-239713" rtl="0">
              <a:spcAft>
                <a:spcPts val="200"/>
              </a:spcAft>
              <a:buClr>
                <a:schemeClr val="bg1"/>
              </a:buClr>
            </a:pPr>
            <a:r>
              <a:rPr lang="en-ca" sz="1500">
                <a:solidFill>
                  <a:schemeClr val="bg1"/>
                </a:solidFill>
              </a:rPr>
              <a:t>Communications and relations with neighbouring communities</a:t>
            </a:r>
          </a:p>
          <a:p>
            <a:pPr rtl="0"/>
            <a:endParaRPr lang="fr-CA" sz="180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indent="0" rtl="0">
              <a:buNone/>
            </a:pPr>
            <a:endParaRPr lang="fr-CA" sz="180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0CDBDD-CDCB-1F03-036E-FDC1C33DAAC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rcRect t="14827"/>
          <a:stretch/>
        </p:blipFill>
        <p:spPr>
          <a:xfrm>
            <a:off x="8682038" y="1927137"/>
            <a:ext cx="3510000" cy="3665943"/>
          </a:xfrm>
          <a:prstGeom prst="rect">
            <a:avLst/>
          </a:prstGeom>
        </p:spPr>
      </p:pic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99D84191-7CEC-E938-1720-B1676F068E8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18577" y="1532915"/>
            <a:ext cx="6491203" cy="3777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ca" sz="1800">
                <a:solidFill>
                  <a:schemeClr val="bg1"/>
                </a:solidFill>
              </a:rPr>
              <a:t>Extending the collaboration that started in 2022</a:t>
            </a:r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147C8B89-6E48-F70A-0C43-1D8B7D49368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618577" y="2323753"/>
            <a:ext cx="6491203" cy="3777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ca" sz="1800">
                <a:solidFill>
                  <a:schemeClr val="bg1"/>
                </a:solidFill>
              </a:rPr>
              <a:t>Improving performance, resilience, and efficiency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F99D788F-A70A-784F-6A8A-5E6E60E395AB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18577" y="3114591"/>
            <a:ext cx="6491203" cy="3777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ca" sz="1800">
                <a:solidFill>
                  <a:schemeClr val="bg1"/>
                </a:solidFill>
              </a:rPr>
              <a:t>Creating joint working committees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222403-60B9-94B8-35EC-F4F5CC31ECC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682038" y="1386840"/>
            <a:ext cx="3509962" cy="556260"/>
          </a:xfrm>
          <a:prstGeom prst="rect">
            <a:avLst/>
          </a:prstGeom>
          <a:solidFill>
            <a:srgbClr val="D7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974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1701130-13E3-FE45-97E1-42F90D236A9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58813" y="236048"/>
            <a:ext cx="6412548" cy="1016072"/>
          </a:xfrm>
        </p:spPr>
        <p:txBody>
          <a:bodyPr rtlCol="0"/>
          <a:lstStyle/>
          <a:p>
            <a:r>
              <a:rPr lang="en-ca"/>
              <a:t>Thank you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E38191F-D83B-D45B-A4DF-2EA14B2E3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B4D3CA-8F63-0AF6-CAD2-1245953D4A2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70696" y="5661025"/>
            <a:ext cx="6601603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ca" sz="1050" b="1">
                <a:solidFill>
                  <a:schemeClr val="bg1"/>
                </a:solidFill>
                <a:latin typeface="Arial Regular"/>
              </a:rPr>
              <a:t>For more information, we invite you to consult our </a:t>
            </a:r>
            <a:r>
              <a:rPr lang="en-ca" sz="1050" b="1">
                <a:solidFill>
                  <a:schemeClr val="bg2">
                    <a:lumMod val="20000"/>
                    <a:lumOff val="80000"/>
                  </a:schemeClr>
                </a:solidFill>
                <a:latin typeface="Arial 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 Saint-Laurent</a:t>
            </a:r>
            <a:r>
              <a:rPr lang="en-ca" sz="1050" b="1">
                <a:solidFill>
                  <a:schemeClr val="bg1"/>
                </a:solidFill>
                <a:latin typeface="Arial Regular"/>
              </a:rPr>
              <a:t> showcase </a:t>
            </a:r>
            <a:endParaRPr lang="en-ca" sz="1050" b="1">
              <a:solidFill>
                <a:schemeClr val="bg2">
                  <a:lumMod val="20000"/>
                  <a:lumOff val="80000"/>
                </a:schemeClr>
              </a:solidFill>
              <a:latin typeface="Arial Regular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rtl="0"/>
            <a:endParaRPr lang="en-ca" sz="1050" b="1">
              <a:solidFill>
                <a:schemeClr val="bg2">
                  <a:lumMod val="20000"/>
                  <a:lumOff val="80000"/>
                </a:schemeClr>
              </a:solidFill>
              <a:latin typeface="Arial Regular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C25D16-BCAB-2488-C9D8-51AE5705F07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2913" y="5957888"/>
            <a:ext cx="3131506" cy="47136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4E5D6A3-0949-B600-0CAD-3C39A5A35BFB}"/>
              </a:ext>
            </a:extLst>
          </p:cNvPr>
          <p:cNvSpPr txBox="1">
            <a:spLocks/>
          </p:cNvSpPr>
          <p:nvPr/>
        </p:nvSpPr>
        <p:spPr>
          <a:xfrm>
            <a:off x="643446" y="3207803"/>
            <a:ext cx="2866008" cy="395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Font typeface="Arial" panose="020B0604020202020204" pitchFamily="34" charset="0"/>
              <a:buNone/>
              <a:defRPr sz="2800" b="0" i="0" kern="1200" baseline="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None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i="0" u="none" strike="noStrike" kern="1200" baseline="0">
                <a:solidFill>
                  <a:schemeClr val="bg1"/>
                </a:solidFill>
                <a:effectLst/>
                <a:latin typeface="Arial Regular"/>
                <a:ea typeface="+mn-ea"/>
                <a:cs typeface="+mn-cs"/>
              </a:rPr>
              <a:t>Québec.ca/international</a:t>
            </a:r>
            <a:endParaRPr lang="en-US" sz="2000"/>
          </a:p>
        </p:txBody>
      </p:sp>
      <p:pic>
        <p:nvPicPr>
          <p:cNvPr id="9" name="Graphique 9">
            <a:extLst>
              <a:ext uri="{FF2B5EF4-FFF2-40B4-BE49-F238E27FC236}">
                <a16:creationId xmlns:a16="http://schemas.microsoft.com/office/drawing/2014/main" id="{DDCABD44-9928-BEEE-A5FC-B9F5C79470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637" y="3589198"/>
            <a:ext cx="403900" cy="403900"/>
          </a:xfrm>
          <a:prstGeom prst="rect">
            <a:avLst/>
          </a:prstGeom>
        </p:spPr>
      </p:pic>
      <p:pic>
        <p:nvPicPr>
          <p:cNvPr id="10" name="Graphique 5">
            <a:extLst>
              <a:ext uri="{FF2B5EF4-FFF2-40B4-BE49-F238E27FC236}">
                <a16:creationId xmlns:a16="http://schemas.microsoft.com/office/drawing/2014/main" id="{DA941EE4-5139-C6E2-4AB1-D521DB4AC6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9136" y="3589548"/>
            <a:ext cx="403200" cy="403200"/>
          </a:xfrm>
          <a:prstGeom prst="rect">
            <a:avLst/>
          </a:prstGeom>
        </p:spPr>
      </p:pic>
      <p:pic>
        <p:nvPicPr>
          <p:cNvPr id="11" name="Graphique 6">
            <a:extLst>
              <a:ext uri="{FF2B5EF4-FFF2-40B4-BE49-F238E27FC236}">
                <a16:creationId xmlns:a16="http://schemas.microsoft.com/office/drawing/2014/main" id="{9DCEF459-55A7-5C7F-00A3-0942C4EED5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70935" y="3589548"/>
            <a:ext cx="403200" cy="403200"/>
          </a:xfrm>
          <a:prstGeom prst="rect">
            <a:avLst/>
          </a:prstGeom>
        </p:spPr>
      </p:pic>
      <p:pic>
        <p:nvPicPr>
          <p:cNvPr id="12" name="Graphique 7">
            <a:extLst>
              <a:ext uri="{FF2B5EF4-FFF2-40B4-BE49-F238E27FC236}">
                <a16:creationId xmlns:a16="http://schemas.microsoft.com/office/drawing/2014/main" id="{AFE35202-E652-DE1C-925A-175CE14DE4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32734" y="3589548"/>
            <a:ext cx="403200" cy="403200"/>
          </a:xfrm>
          <a:prstGeom prst="rect">
            <a:avLst/>
          </a:prstGeom>
        </p:spPr>
      </p:pic>
      <p:pic>
        <p:nvPicPr>
          <p:cNvPr id="13" name="Graphique 8">
            <a:extLst>
              <a:ext uri="{FF2B5EF4-FFF2-40B4-BE49-F238E27FC236}">
                <a16:creationId xmlns:a16="http://schemas.microsoft.com/office/drawing/2014/main" id="{1C5F2233-794F-4DBE-80B8-9FE359673F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94533" y="3589548"/>
            <a:ext cx="403200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0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E364B80-69F0-724A-B2D8-D9DB54A8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813" y="692150"/>
            <a:ext cx="11053762" cy="4968875"/>
          </a:xfrm>
        </p:spPr>
        <p:txBody>
          <a:bodyPr/>
          <a:lstStyle/>
          <a:p>
            <a:r>
              <a:rPr lang="fr-CA"/>
              <a:t>A </a:t>
            </a:r>
            <a:r>
              <a:rPr lang="fr-CA" err="1"/>
              <a:t>gateway</a:t>
            </a:r>
            <a:r>
              <a:rPr lang="fr-CA"/>
              <a:t> </a:t>
            </a:r>
            <a:br>
              <a:rPr lang="fr-CA"/>
            </a:br>
            <a:r>
              <a:rPr lang="fr-CA" err="1"/>
              <a:t>towards</a:t>
            </a:r>
            <a:r>
              <a:rPr lang="fr-CA"/>
              <a:t> maritime innovation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59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0D224F8A-141E-40AD-B117-0BFA30CE9E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2723" y="188883"/>
            <a:ext cx="10226700" cy="801636"/>
          </a:xfrm>
        </p:spPr>
        <p:txBody>
          <a:bodyPr anchor="ctr">
            <a:normAutofit/>
          </a:bodyPr>
          <a:lstStyle/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THE QUÉBEC MARITIME INDUSTRY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E77D44-1D37-1B47-BEDB-54933A263E6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180018" y="3303865"/>
            <a:ext cx="27455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4000">
                <a:solidFill>
                  <a:srgbClr val="4D77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Innovative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A363446-D727-644E-A6B1-10603A07CB3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724112" y="2410572"/>
            <a:ext cx="161533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3200" b="1">
                <a:solidFill>
                  <a:srgbClr val="0741A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71BF8B0-A3B9-DA4A-BBDA-338776B05AA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199661" y="2300112"/>
            <a:ext cx="26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Navigable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62AA0B4-7BD1-454D-A95A-BFE5F0EB5EB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545972" y="4047794"/>
            <a:ext cx="211647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32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Proactive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17D0DAD-34B2-9048-8FB0-D7F2E91AE59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055095" y="1631247"/>
            <a:ext cx="294995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54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Qualified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92CFC93-33D1-2943-BF6B-CCBC58A8822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267181" y="3345606"/>
            <a:ext cx="261111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560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47F119-352B-F34B-BF54-1340EB746D2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77035" y="3853039"/>
            <a:ext cx="321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Accessible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8A7670-7146-C344-854E-99ED5E8513A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49874" y="4470681"/>
            <a:ext cx="428210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40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Forward-thinking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05D68BC-472E-1848-B81A-41889CE8C55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863028" y="2823046"/>
            <a:ext cx="315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>
                <a:solidFill>
                  <a:srgbClr val="4D77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Sustainable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881FE6-DF36-844D-AAA0-2B2BF316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/>
        </p:blipFill>
        <p:spPr bwMode="auto">
          <a:xfrm>
            <a:off x="6674" y="1348018"/>
            <a:ext cx="7068089" cy="431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4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3E9E102B-1275-DEDF-437F-A0AF5E22089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16429" y="2230434"/>
            <a:ext cx="1179598" cy="1593202"/>
            <a:chOff x="316429" y="2230434"/>
            <a:chExt cx="1179598" cy="1593202"/>
          </a:xfrm>
        </p:grpSpPr>
        <p:sp>
          <p:nvSpPr>
            <p:cNvPr id="21" name="TextBox 21"/>
            <p:cNvSpPr txBox="1"/>
            <p:nvPr>
              <p:custDataLst>
                <p:tags r:id="rId13"/>
              </p:custDataLst>
            </p:nvPr>
          </p:nvSpPr>
          <p:spPr>
            <a:xfrm>
              <a:off x="316429" y="3238861"/>
              <a:ext cx="1179598" cy="5847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0"/>
              <a:r>
                <a:rPr lang="en-ca" sz="2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  <a:r>
                <a:rPr lang="en-ca" sz="23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sz="23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rtl="0"/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businesses</a:t>
              </a:r>
            </a:p>
          </p:txBody>
        </p:sp>
        <p:pic>
          <p:nvPicPr>
            <p:cNvPr id="26" name="Graphique 14">
              <a:extLst>
                <a:ext uri="{FF2B5EF4-FFF2-40B4-BE49-F238E27FC236}">
                  <a16:creationId xmlns:a16="http://schemas.microsoft.com/office/drawing/2014/main" id="{C3B82319-BB12-E443-890A-CF314BE3F760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74228" y="2230434"/>
              <a:ext cx="864000" cy="864000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204AD10-9C0B-E417-66CF-C0EEB30BD8F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984349" y="2230434"/>
            <a:ext cx="1229276" cy="1586701"/>
            <a:chOff x="1984349" y="2230434"/>
            <a:chExt cx="1229276" cy="1586701"/>
          </a:xfrm>
        </p:grpSpPr>
        <p:sp>
          <p:nvSpPr>
            <p:cNvPr id="23" name="TextBox 23"/>
            <p:cNvSpPr txBox="1"/>
            <p:nvPr/>
          </p:nvSpPr>
          <p:spPr>
            <a:xfrm>
              <a:off x="1984349" y="3263137"/>
              <a:ext cx="1229276" cy="55399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 rtl="0"/>
              <a:r>
                <a:rPr lang="en-ca" sz="21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27,000</a:t>
              </a:r>
            </a:p>
            <a:p>
              <a:pPr algn="ctr" rtl="0"/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A1C4D8-2C0F-D148-9CAC-4E65C6B73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3407" y="2230434"/>
              <a:ext cx="864000" cy="86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BBCABAF1-5346-3C4A-AC11-6247B74CF73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199" y="188914"/>
            <a:ext cx="10226700" cy="1008062"/>
          </a:xfrm>
        </p:spPr>
        <p:txBody>
          <a:bodyPr rtlCol="0">
            <a:normAutofit/>
          </a:bodyPr>
          <a:lstStyle/>
          <a:p>
            <a:pPr rtl="0"/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THE QUÉBEC MARITIME INDUSTRY</a:t>
            </a:r>
            <a:br>
              <a:rPr lang="fr-CA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39BF3F4-F943-C933-104C-EE17512C12A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096000" y="2158435"/>
            <a:ext cx="1616871" cy="1926016"/>
            <a:chOff x="6096000" y="2158435"/>
            <a:chExt cx="1616871" cy="192601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1CB7AE-1548-084A-9902-26715DF3F47F}"/>
                </a:ext>
              </a:extLst>
            </p:cNvPr>
            <p:cNvSpPr/>
            <p:nvPr/>
          </p:nvSpPr>
          <p:spPr>
            <a:xfrm>
              <a:off x="6096000" y="3222677"/>
              <a:ext cx="1616871" cy="861774"/>
            </a:xfrm>
            <a:prstGeom prst="rect">
              <a:avLst/>
            </a:prstGeom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rtl="0"/>
              <a:r>
                <a:rPr lang="en-ca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</a:p>
            <a:p>
              <a:pPr algn="ctr" rtl="0" fontAlgn="base"/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tr</a:t>
              </a:r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</a:t>
              </a:r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 is international</a:t>
              </a:r>
            </a:p>
          </p:txBody>
        </p:sp>
        <p:pic>
          <p:nvPicPr>
            <p:cNvPr id="32" name="Graphic 5" descr="Globe outline">
              <a:extLst>
                <a:ext uri="{FF2B5EF4-FFF2-40B4-BE49-F238E27FC236}">
                  <a16:creationId xmlns:a16="http://schemas.microsoft.com/office/drawing/2014/main" id="{DC94E2E6-4178-7F49-B9F8-70BFDD1B5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09291" y="2158435"/>
              <a:ext cx="990288" cy="1007999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78EDE13-D592-AA55-E3EB-D875D086C30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701009" y="2230434"/>
            <a:ext cx="1981077" cy="1571312"/>
            <a:chOff x="3701009" y="2230434"/>
            <a:chExt cx="1981077" cy="157131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541714A-511F-474E-8B48-26DF3C83F590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4292817" y="2230434"/>
              <a:ext cx="827493" cy="864000"/>
            </a:xfrm>
            <a:prstGeom prst="rect">
              <a:avLst/>
            </a:prstGeom>
          </p:spPr>
        </p:pic>
        <p:sp>
          <p:nvSpPr>
            <p:cNvPr id="38" name="TextBox 22">
              <a:extLst>
                <a:ext uri="{FF2B5EF4-FFF2-40B4-BE49-F238E27FC236}">
                  <a16:creationId xmlns:a16="http://schemas.microsoft.com/office/drawing/2014/main" id="{E894D9D9-E22A-3947-87CE-1649AAD31A61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3701009" y="3263137"/>
              <a:ext cx="1981077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0"/>
              <a:r>
                <a:rPr lang="en-ca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CA$2.8B</a:t>
              </a:r>
            </a:p>
            <a:p>
              <a:pPr algn="ctr" rtl="0"/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the Québec GDP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72640995-8F26-E991-6DC2-B8C8250C9806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0005011" y="2225165"/>
            <a:ext cx="2094265" cy="1653524"/>
            <a:chOff x="10005011" y="2225165"/>
            <a:chExt cx="2094265" cy="1653524"/>
          </a:xfrm>
        </p:grpSpPr>
        <p:pic>
          <p:nvPicPr>
            <p:cNvPr id="36" name="Picture 6">
              <a:extLst>
                <a:ext uri="{FF2B5EF4-FFF2-40B4-BE49-F238E27FC236}">
                  <a16:creationId xmlns:a16="http://schemas.microsoft.com/office/drawing/2014/main" id="{F91C2553-BB12-A64A-8F56-15785F26BFE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0654218" y="2225165"/>
              <a:ext cx="795850" cy="874539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4C92DB87-6F7B-B644-8200-081C402A905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0005011" y="3263137"/>
              <a:ext cx="2094265" cy="615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0"/>
              <a:r>
                <a:rPr lang="en-ca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1/3</a:t>
              </a:r>
              <a:r>
                <a:rPr lang="en-ca" sz="1500" b="1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imports and </a:t>
              </a:r>
              <a:br>
                <a:rPr lang="fr-CA" sz="1500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ca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2/3</a:t>
              </a:r>
              <a:r>
                <a:rPr lang="en-ca" sz="1500">
                  <a:solidFill>
                    <a:srgbClr val="5151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exports 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2C20CAB-ABAA-4D26-DB6B-1A7E1E19B57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162961" y="2143411"/>
            <a:ext cx="1616871" cy="1658335"/>
            <a:chOff x="8162961" y="2143411"/>
            <a:chExt cx="1616871" cy="1658335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2A13AEAA-A577-441B-BDBE-9B7DAE88E205}"/>
                </a:ext>
              </a:extLst>
            </p:cNvPr>
            <p:cNvSpPr txBox="1"/>
            <p:nvPr/>
          </p:nvSpPr>
          <p:spPr>
            <a:xfrm>
              <a:off x="8162961" y="3263137"/>
              <a:ext cx="1616871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0"/>
              <a:r>
                <a:rPr lang="en-ca" sz="2000" b="1">
                  <a:solidFill>
                    <a:srgbClr val="000000"/>
                  </a:solidFill>
                  <a:latin typeface="Arial"/>
                  <a:cs typeface="Arial"/>
                </a:rPr>
                <a:t>156</a:t>
              </a:r>
              <a:r>
                <a:rPr lang="en-ca" sz="2000" b="1">
                  <a:solidFill>
                    <a:srgbClr val="00B050"/>
                  </a:solidFill>
                  <a:latin typeface="Arial"/>
                  <a:cs typeface="Arial"/>
                </a:rPr>
                <a:t> </a:t>
              </a:r>
              <a:r>
                <a:rPr lang="en-ca" sz="2000" b="1">
                  <a:solidFill>
                    <a:srgbClr val="000000"/>
                  </a:solidFill>
                  <a:latin typeface="Arial"/>
                  <a:cs typeface="Arial"/>
                </a:rPr>
                <a:t>million </a:t>
              </a:r>
            </a:p>
            <a:p>
              <a:pPr algn="ctr" rtl="0"/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tons of goods</a:t>
              </a:r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pic>
          <p:nvPicPr>
            <p:cNvPr id="25" name="Graphic 7" descr="Box outline">
              <a:extLst>
                <a:ext uri="{FF2B5EF4-FFF2-40B4-BE49-F238E27FC236}">
                  <a16:creationId xmlns:a16="http://schemas.microsoft.com/office/drawing/2014/main" id="{90F6462C-3F99-4CF2-AAC6-F5DC6CCD9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384156" y="2143411"/>
              <a:ext cx="1174480" cy="1038046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DC68582-3539-A8D6-434C-BE7B708E9C6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42913" y="5407742"/>
            <a:ext cx="599767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ca" sz="800">
                <a:cs typeface="Calibri"/>
              </a:rPr>
              <a:t>Source: Société de </a:t>
            </a:r>
            <a:r>
              <a:rPr lang="en-ca" sz="800" err="1">
                <a:cs typeface="Calibri"/>
              </a:rPr>
              <a:t>développement</a:t>
            </a:r>
            <a:r>
              <a:rPr lang="en-ca" sz="800">
                <a:cs typeface="Calibri"/>
              </a:rPr>
              <a:t> </a:t>
            </a:r>
            <a:r>
              <a:rPr lang="en-ca" sz="800" err="1">
                <a:cs typeface="Calibri"/>
              </a:rPr>
              <a:t>économique</a:t>
            </a:r>
            <a:r>
              <a:rPr lang="en-ca" sz="800">
                <a:cs typeface="Calibri"/>
              </a:rPr>
              <a:t> du Saint-Laurent, État du transport maritime au Québec 2023</a:t>
            </a:r>
            <a:endParaRPr lang="fr-FR" sz="800"/>
          </a:p>
        </p:txBody>
      </p:sp>
    </p:spTree>
    <p:extLst>
      <p:ext uri="{BB962C8B-B14F-4D97-AF65-F5344CB8AC3E}">
        <p14:creationId xmlns:p14="http://schemas.microsoft.com/office/powerpoint/2010/main" val="165182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>
            <a:extLst>
              <a:ext uri="{FF2B5EF4-FFF2-40B4-BE49-F238E27FC236}">
                <a16:creationId xmlns:a16="http://schemas.microsoft.com/office/drawing/2014/main" id="{EB0A9926-0CA3-EF4E-A664-050124F9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59" r="1738" b="4566"/>
          <a:stretch/>
        </p:blipFill>
        <p:spPr>
          <a:xfrm>
            <a:off x="3546088" y="629117"/>
            <a:ext cx="8645912" cy="494661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3FC5ABA3-9418-4548-B74C-FB8E4DD94E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77293" y="3406823"/>
            <a:ext cx="1333424" cy="7899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EC045614-AAFA-664D-BCC6-1FD6DE18FE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71613" y="2639083"/>
            <a:ext cx="1262805" cy="7899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AB192F8-1573-6347-A3D9-5DE3695CEE6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891587" y="2639082"/>
            <a:ext cx="1010543" cy="7899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endParaRPr lang="fr-FR" sz="1300">
              <a:solidFill>
                <a:schemeClr val="bg1"/>
              </a:solidFill>
              <a:effectLst>
                <a:glow rad="63500">
                  <a:srgbClr val="51515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EA7B83B0-5FF6-3C4A-A69E-655F29ED94E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49041" y="3967809"/>
            <a:ext cx="1288550" cy="7899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</a:p>
          <a:p>
            <a:pPr algn="ctr"/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4382868-A1BE-5447-ACE8-7C8F472EE6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05171" y="2844301"/>
            <a:ext cx="1404872" cy="7640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</a:p>
          <a:p>
            <a:pPr algn="ctr"/>
            <a:r>
              <a:rPr lang="fr-CA" sz="1300" b="1">
                <a:solidFill>
                  <a:schemeClr val="bg1"/>
                </a:solidFill>
                <a:effectLst>
                  <a:glow rad="63500">
                    <a:srgbClr val="51515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9A5104A-0AB7-EA4E-A7C3-A856BDA3B94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40763" y="2296859"/>
            <a:ext cx="1738668" cy="7899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A" sz="1200" b="1">
                <a:solidFill>
                  <a:srgbClr val="0741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pPr algn="ctr"/>
            <a:r>
              <a:rPr lang="fr-CA" sz="1200" b="1">
                <a:solidFill>
                  <a:srgbClr val="0741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LAWRENCE </a:t>
            </a:r>
          </a:p>
          <a:p>
            <a:pPr algn="ctr"/>
            <a:r>
              <a:rPr lang="fr-CA" sz="1200" b="1">
                <a:solidFill>
                  <a:srgbClr val="0741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9525D3A6-384A-A447-B3FF-F55FA3D66E2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2154" y="2100552"/>
            <a:ext cx="3874557" cy="313213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1800">
                <a:latin typeface="Arial" panose="020B0604020202020204" pitchFamily="34" charset="0"/>
                <a:cs typeface="Arial" panose="020B0604020202020204" pitchFamily="34" charset="0"/>
              </a:rPr>
              <a:t>Québec </a:t>
            </a:r>
            <a:r>
              <a:rPr lang="en-CA" sz="1800"/>
              <a:t>boasts a worldclass </a:t>
            </a:r>
            <a:br>
              <a:rPr lang="en-CA" sz="1800"/>
            </a:br>
            <a:r>
              <a:rPr lang="en-CA" sz="1800"/>
              <a:t>port network and is a strategic vector for international </a:t>
            </a:r>
            <a:br>
              <a:rPr lang="en-CA" sz="1800"/>
            </a:br>
            <a:r>
              <a:rPr lang="en-CA" sz="1800"/>
              <a:t>maritime </a:t>
            </a:r>
            <a:r>
              <a:rPr lang="en-CA" sz="1800">
                <a:latin typeface="Arial" panose="020B0604020202020204" pitchFamily="34" charset="0"/>
                <a:cs typeface="Arial" panose="020B0604020202020204" pitchFamily="34" charset="0"/>
              </a:rPr>
              <a:t>trade.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1800">
                <a:latin typeface="Arial" panose="020B0604020202020204" pitchFamily="34" charset="0"/>
                <a:cs typeface="Arial" panose="020B0604020202020204" pitchFamily="34" charset="0"/>
              </a:rPr>
              <a:t>The St. Lawrence River is </a:t>
            </a:r>
            <a:br>
              <a:rPr lang="en-CA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>
                <a:latin typeface="Arial" panose="020B0604020202020204" pitchFamily="34" charset="0"/>
                <a:cs typeface="Arial" panose="020B0604020202020204" pitchFamily="34" charset="0"/>
              </a:rPr>
              <a:t>one of the most important economic corridors in North America.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BF71E9E-F11E-9947-A79F-86C689A1E4D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57199" y="1092490"/>
            <a:ext cx="4916796" cy="458511"/>
          </a:xfrm>
        </p:spPr>
        <p:txBody>
          <a:bodyPr/>
          <a:lstStyle/>
          <a:p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A prosperous commercial</a:t>
            </a:r>
          </a:p>
          <a:p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waterway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41544CAE-1B50-334D-A539-3750C011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9" y="188914"/>
            <a:ext cx="11055376" cy="1008062"/>
          </a:xfrm>
        </p:spPr>
        <p:txBody>
          <a:bodyPr>
            <a:normAutofit/>
          </a:bodyPr>
          <a:lstStyle/>
          <a:p>
            <a:r>
              <a:rPr lang="fr-CA" sz="2800">
                <a:latin typeface="Arial" panose="020B0604020202020204" pitchFamily="34" charset="0"/>
                <a:cs typeface="Arial" panose="020B0604020202020204" pitchFamily="34" charset="0"/>
              </a:rPr>
              <a:t>THE ST. LAWRENCE RIVER: A STRATEGIC SHIPPING ROUTE</a:t>
            </a:r>
            <a:br>
              <a:rPr lang="fr-CA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0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F747C-C292-DD46-A8F9-189F133B3C8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476151" y="181535"/>
            <a:ext cx="3541986" cy="1012951"/>
          </a:xfrm>
        </p:spPr>
        <p:txBody>
          <a:bodyPr rtlCol="0">
            <a:normAutofit/>
          </a:bodyPr>
          <a:lstStyle/>
          <a:p>
            <a:pPr algn="ctr" rtl="0"/>
            <a:r>
              <a:rPr lang="en-ca" sz="2000"/>
              <a:t>QUÉBEC’S STRATEGIC COMMERCIAL PORT NETWORK</a:t>
            </a:r>
            <a:endParaRPr lang="fr-FR" sz="200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2BDC1CD-E640-4587-B1C7-21F734C8FFA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562979" y="1473217"/>
            <a:ext cx="1368330" cy="1896325"/>
            <a:chOff x="10031130" y="1555941"/>
            <a:chExt cx="1611559" cy="2290225"/>
          </a:xfrm>
        </p:grpSpPr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8367E0FE-0CA5-4250-89E3-4CB3799E291D}"/>
                </a:ext>
              </a:extLst>
            </p:cNvPr>
            <p:cNvPicPr>
              <a:picLocks noChangeAspect="1"/>
            </p:cNvPicPr>
            <p:nvPr>
              <p:custDataLst>
                <p:tags r:id="rId6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rcRect/>
            <a:stretch>
              <a:fillRect/>
            </a:stretch>
          </p:blipFill>
          <p:spPr>
            <a:xfrm>
              <a:off x="10057007" y="1555941"/>
              <a:ext cx="1409901" cy="1223357"/>
            </a:xfrm>
            <a:prstGeom prst="rect">
              <a:avLst/>
            </a:prstGeom>
          </p:spPr>
        </p:pic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AF8DB9BB-4651-48E7-A335-15E8C291075A}"/>
                </a:ext>
              </a:extLst>
            </p:cNvPr>
            <p:cNvSpPr txBox="1"/>
            <p:nvPr>
              <p:custDataLst>
                <p:tags r:id="rId69"/>
              </p:custDataLst>
            </p:nvPr>
          </p:nvSpPr>
          <p:spPr>
            <a:xfrm>
              <a:off x="10031130" y="2898313"/>
              <a:ext cx="1611559" cy="9478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0"/>
              <a:r>
                <a:rPr lang="en-ca" sz="21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  <a:p>
              <a:pPr algn="ctr" rtl="0"/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ca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ommercial ports</a:t>
              </a:r>
              <a:endParaRPr lang="en-US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23153E22-520E-4147-B9B5-A61B5F15F6C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445813" y="3570781"/>
            <a:ext cx="1602663" cy="1755244"/>
            <a:chOff x="9173142" y="5296772"/>
            <a:chExt cx="2032335" cy="2225823"/>
          </a:xfrm>
        </p:grpSpPr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50BB447B-181E-42E9-8CAB-786CA1AD15EA}"/>
                </a:ext>
              </a:extLst>
            </p:cNvPr>
            <p:cNvSpPr txBox="1"/>
            <p:nvPr/>
          </p:nvSpPr>
          <p:spPr>
            <a:xfrm>
              <a:off x="9173142" y="6527353"/>
              <a:ext cx="2032335" cy="995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9,700</a:t>
              </a:r>
              <a:endParaRPr kumimoji="0" lang="en-US" sz="2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ship movements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per year</a:t>
              </a: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3CA5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4" name="Graphic 28" descr="Freight outline">
              <a:extLst>
                <a:ext uri="{FF2B5EF4-FFF2-40B4-BE49-F238E27FC236}">
                  <a16:creationId xmlns:a16="http://schemas.microsoft.com/office/drawing/2014/main" id="{933542D6-6E77-4300-B4ED-9C4D043DB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9685827" y="5296772"/>
              <a:ext cx="1300924" cy="1300924"/>
            </a:xfrm>
            <a:prstGeom prst="rect">
              <a:avLst/>
            </a:prstGeom>
          </p:spPr>
        </p:pic>
      </p:grpSp>
      <p:pic>
        <p:nvPicPr>
          <p:cNvPr id="41" name="Graphique 40" descr="Marker avec un remplissage uni">
            <a:extLst>
              <a:ext uri="{FF2B5EF4-FFF2-40B4-BE49-F238E27FC236}">
                <a16:creationId xmlns:a16="http://schemas.microsoft.com/office/drawing/2014/main" id="{7BC67C67-3D92-6F4E-985D-00CF65E19D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791596" y="4274708"/>
            <a:ext cx="836206" cy="836206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99C271DA-7FFB-0A40-B570-ECE931287E2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15561" y="4782629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Montréal</a:t>
            </a:r>
          </a:p>
        </p:txBody>
      </p:sp>
      <p:pic>
        <p:nvPicPr>
          <p:cNvPr id="21" name="Graphique 20" descr="Marker avec un remplissage uni">
            <a:extLst>
              <a:ext uri="{FF2B5EF4-FFF2-40B4-BE49-F238E27FC236}">
                <a16:creationId xmlns:a16="http://schemas.microsoft.com/office/drawing/2014/main" id="{BFB9902C-A653-3740-894C-FE132EF190D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408679" y="1597401"/>
            <a:ext cx="836206" cy="836206"/>
          </a:xfrm>
          <a:prstGeom prst="rect">
            <a:avLst/>
          </a:prstGeom>
        </p:spPr>
      </p:pic>
      <p:pic>
        <p:nvPicPr>
          <p:cNvPr id="22" name="Graphique 21" descr="Marker avec un remplissage uni">
            <a:extLst>
              <a:ext uri="{FF2B5EF4-FFF2-40B4-BE49-F238E27FC236}">
                <a16:creationId xmlns:a16="http://schemas.microsoft.com/office/drawing/2014/main" id="{8130BC10-93AB-0A4E-8AF8-7B1FE8B1A6F5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6197599" y="1512991"/>
            <a:ext cx="838621" cy="836206"/>
          </a:xfrm>
          <a:prstGeom prst="rect">
            <a:avLst/>
          </a:prstGeom>
        </p:spPr>
      </p:pic>
      <p:pic>
        <p:nvPicPr>
          <p:cNvPr id="23" name="Graphique 22" descr="Marker avec un remplissage uni">
            <a:extLst>
              <a:ext uri="{FF2B5EF4-FFF2-40B4-BE49-F238E27FC236}">
                <a16:creationId xmlns:a16="http://schemas.microsoft.com/office/drawing/2014/main" id="{8D261F73-5FC6-7741-9749-7A349A9F8B1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2290840" y="1821437"/>
            <a:ext cx="836206" cy="836206"/>
          </a:xfrm>
          <a:prstGeom prst="rect">
            <a:avLst/>
          </a:prstGeom>
        </p:spPr>
      </p:pic>
      <p:pic>
        <p:nvPicPr>
          <p:cNvPr id="24" name="Graphique 23" descr="Marker avec un remplissage uni">
            <a:extLst>
              <a:ext uri="{FF2B5EF4-FFF2-40B4-BE49-F238E27FC236}">
                <a16:creationId xmlns:a16="http://schemas.microsoft.com/office/drawing/2014/main" id="{BF700901-9926-6F4C-9A2A-1349034FD19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2407133" y="3120623"/>
            <a:ext cx="836206" cy="836206"/>
          </a:xfrm>
          <a:prstGeom prst="rect">
            <a:avLst/>
          </a:prstGeom>
        </p:spPr>
      </p:pic>
      <p:pic>
        <p:nvPicPr>
          <p:cNvPr id="25" name="Graphique 24" descr="Marker avec un remplissage uni">
            <a:extLst>
              <a:ext uri="{FF2B5EF4-FFF2-40B4-BE49-F238E27FC236}">
                <a16:creationId xmlns:a16="http://schemas.microsoft.com/office/drawing/2014/main" id="{390D41B8-4658-A14B-9494-3550F762A79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551893" y="3575099"/>
            <a:ext cx="836206" cy="836206"/>
          </a:xfrm>
          <a:prstGeom prst="rect">
            <a:avLst/>
          </a:prstGeom>
        </p:spPr>
      </p:pic>
      <p:pic>
        <p:nvPicPr>
          <p:cNvPr id="27" name="Graphique 26" descr="Marker avec un remplissage uni">
            <a:extLst>
              <a:ext uri="{FF2B5EF4-FFF2-40B4-BE49-F238E27FC236}">
                <a16:creationId xmlns:a16="http://schemas.microsoft.com/office/drawing/2014/main" id="{D961173C-5164-9643-97E9-3ADF1CD8A09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198704" y="351377"/>
            <a:ext cx="836206" cy="836206"/>
          </a:xfrm>
          <a:prstGeom prst="rect">
            <a:avLst/>
          </a:prstGeom>
        </p:spPr>
      </p:pic>
      <p:pic>
        <p:nvPicPr>
          <p:cNvPr id="28" name="Graphique 27" descr="Marker avec un remplissage uni">
            <a:extLst>
              <a:ext uri="{FF2B5EF4-FFF2-40B4-BE49-F238E27FC236}">
                <a16:creationId xmlns:a16="http://schemas.microsoft.com/office/drawing/2014/main" id="{4648D0BF-0531-524B-99DE-86309DDB94A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735076" y="543120"/>
            <a:ext cx="836206" cy="836206"/>
          </a:xfrm>
          <a:prstGeom prst="rect">
            <a:avLst/>
          </a:prstGeom>
        </p:spPr>
      </p:pic>
      <p:pic>
        <p:nvPicPr>
          <p:cNvPr id="29" name="Graphique 28" descr="Marker avec un remplissage uni">
            <a:extLst>
              <a:ext uri="{FF2B5EF4-FFF2-40B4-BE49-F238E27FC236}">
                <a16:creationId xmlns:a16="http://schemas.microsoft.com/office/drawing/2014/main" id="{B8A18684-0926-C64A-B5D5-FD3FBC6FE07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968117" y="1330880"/>
            <a:ext cx="836206" cy="836206"/>
          </a:xfrm>
          <a:prstGeom prst="rect">
            <a:avLst/>
          </a:prstGeom>
        </p:spPr>
      </p:pic>
      <p:pic>
        <p:nvPicPr>
          <p:cNvPr id="30" name="Graphique 29" descr="Marker avec un remplissage uni">
            <a:extLst>
              <a:ext uri="{FF2B5EF4-FFF2-40B4-BE49-F238E27FC236}">
                <a16:creationId xmlns:a16="http://schemas.microsoft.com/office/drawing/2014/main" id="{891C70D1-C944-4C4B-97DD-AF545D846F2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467641" y="2225955"/>
            <a:ext cx="836206" cy="83620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D2B2049-4B2C-8144-8D75-09900738F2A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676802" y="717530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Sept-Îles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F6E287D-5EFE-854D-825C-13E0885645F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173250" y="1059446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Port-Cartier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3B4B5B8-742D-1446-B914-6CB63ED01E1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937990" y="2021961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Gaspé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7F90E26-AE6E-2D45-941C-F68D4D71576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763324" y="2165137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Matane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CBA33DD-8B10-AC4A-AD14-EA822D6838B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864147" y="2765356"/>
            <a:ext cx="1485904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Gros-Cacouna</a:t>
            </a:r>
            <a:endParaRPr lang="fr-FR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7D9BB09-3C63-AD4C-84ED-736B121E5CC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290840" y="2513426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Saguenay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D2D2C6C-2102-F140-8289-D4AF7E468001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73693" y="3211304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6D41E23-FC14-5245-B436-F5E612E6EA8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133667" y="4128882"/>
            <a:ext cx="1176801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Bécancour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E9F5E79-B70F-5F41-8407-8536DB467676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854584" y="4047771"/>
            <a:ext cx="1396302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Trois-Rivières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E7C68A5-0C0D-C146-930C-93291E84DD94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274244" y="1857448"/>
            <a:ext cx="1422128" cy="3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Baie-Comeau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20C6CF-6247-C44E-A430-1F1CB22DF4B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715320" y="5661022"/>
            <a:ext cx="4016829" cy="1196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38" name="Graphique 37" descr="Marker avec un remplissage uni">
            <a:extLst>
              <a:ext uri="{FF2B5EF4-FFF2-40B4-BE49-F238E27FC236}">
                <a16:creationId xmlns:a16="http://schemas.microsoft.com/office/drawing/2014/main" id="{A892936E-B478-604D-A46D-04CB01F2535F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705789" y="3606127"/>
            <a:ext cx="836206" cy="8362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9FF93E-6D75-9D01-1BB0-62FEE226A300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78"/>
          <a:stretch>
            <a:fillRect/>
          </a:stretch>
        </p:blipFill>
        <p:spPr>
          <a:xfrm>
            <a:off x="-2759" y="-88"/>
            <a:ext cx="8478910" cy="56610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9519934-10F4-8DF6-9EA6-671E73C5360E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102194" y="152683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Havre-Saint-Pierre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D518E2-4AD7-A860-E2BC-8350EF567B48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4937370" y="3885523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Montréal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26C312-5F7F-18E6-7A72-E8D467B9A247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631839" y="2985053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Sorel-Tracy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296193F-97A8-11CE-95E4-3E097EE0430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320655" y="2941261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Cap-aux-Meules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E611E12-53A1-C39D-2F60-6F46D71C76D0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427527" y="4005572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Trois-Rivières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8DEF901-A0AE-7BDF-A4E7-E4A7D3A61753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338353" y="3498840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Québec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BCD626A-D892-F2F0-B984-DF6C64644BE6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2708943" y="2503911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Gros-Cacouna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705616A-5065-29A6-409C-D681327EFC8E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733303" y="2215829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Port-Alfred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97F0A9D-D7C5-9FCF-BC4C-2F5BC8E01A64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716168" y="2178478"/>
            <a:ext cx="79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Saguenay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4E5091A-DAD1-13CE-82AF-9BC15664AD63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5413267" y="2248523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Port-Daniel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6E1CE1B-A5F2-34D8-2711-9776CEEF6D10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5660685" y="1639892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Gaspé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892068E-0BF8-E05E-E356-632FE80610AC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4751167" y="284920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Sept-Îles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7EDC5DB-71C7-F486-F817-5EBEE681A1CC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3613203" y="1866454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Rimouski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87A3F0B-E948-4FE3-DEB1-BD24C26E02F5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4154634" y="610256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Port-Cartier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9D32153-7C48-D181-5150-47B741459C10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3478214" y="1280954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Baie-Comeau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671F053-6576-7739-721E-477CBC9ED21E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4141304" y="1570323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Matane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D87D90C-9C78-B2D0-6314-93083A6B2EF5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4668222" y="4471667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Côte-Sainte-Catherine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DB2E81E-3BE5-5838-2462-70196E4B5A72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3120458" y="1569529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Forestville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1667B1-6EF9-530A-3E60-88A5BEE32B2C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3725241" y="5041587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Salaberry-de-Valleyfield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0C5A2D-EA4C-3FF1-E66E-53FFA5C60224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608345" y="4181441"/>
            <a:ext cx="2407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200">
                <a:solidFill>
                  <a:srgbClr val="0379A3"/>
                </a:solidFill>
              </a:rPr>
              <a:t>Bécancour</a:t>
            </a:r>
          </a:p>
        </p:txBody>
      </p:sp>
      <p:sp>
        <p:nvSpPr>
          <p:cNvPr id="55" name="Larme 54">
            <a:extLst>
              <a:ext uri="{FF2B5EF4-FFF2-40B4-BE49-F238E27FC236}">
                <a16:creationId xmlns:a16="http://schemas.microsoft.com/office/drawing/2014/main" id="{AF5E8EF6-2AED-1965-01FE-87EFDB9070A0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 rot="8279491">
            <a:off x="1472993" y="2277994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56" name="Larme 55">
            <a:extLst>
              <a:ext uri="{FF2B5EF4-FFF2-40B4-BE49-F238E27FC236}">
                <a16:creationId xmlns:a16="http://schemas.microsoft.com/office/drawing/2014/main" id="{F596FBC2-B259-7464-C4B8-B1435A06A049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 rot="8279491">
            <a:off x="1690625" y="2315421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57" name="Larme 56">
            <a:extLst>
              <a:ext uri="{FF2B5EF4-FFF2-40B4-BE49-F238E27FC236}">
                <a16:creationId xmlns:a16="http://schemas.microsoft.com/office/drawing/2014/main" id="{DCC19EEF-8885-258B-0931-600D5BD2E2CE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 rot="8279491">
            <a:off x="1296085" y="3591065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58" name="Larme 57">
            <a:extLst>
              <a:ext uri="{FF2B5EF4-FFF2-40B4-BE49-F238E27FC236}">
                <a16:creationId xmlns:a16="http://schemas.microsoft.com/office/drawing/2014/main" id="{F1321683-8724-90FB-6517-177CF8030A69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 rot="8279491">
            <a:off x="385711" y="4101375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59" name="Larme 58">
            <a:extLst>
              <a:ext uri="{FF2B5EF4-FFF2-40B4-BE49-F238E27FC236}">
                <a16:creationId xmlns:a16="http://schemas.microsoft.com/office/drawing/2014/main" id="{FD87C075-2E84-0C69-5FA6-31BBA8C6A8BB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 rot="8279491">
            <a:off x="566529" y="4273617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60" name="Larme 59">
            <a:extLst>
              <a:ext uri="{FF2B5EF4-FFF2-40B4-BE49-F238E27FC236}">
                <a16:creationId xmlns:a16="http://schemas.microsoft.com/office/drawing/2014/main" id="{E460CB16-679E-BE66-299C-AD9E2514DE69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 rot="8279491">
            <a:off x="3687172" y="5136030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61" name="Larme 60">
            <a:extLst>
              <a:ext uri="{FF2B5EF4-FFF2-40B4-BE49-F238E27FC236}">
                <a16:creationId xmlns:a16="http://schemas.microsoft.com/office/drawing/2014/main" id="{6B47A948-9619-36D4-7775-93653C9A5ABD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 rot="8279491">
            <a:off x="4627137" y="4571323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62" name="Larme 61">
            <a:extLst>
              <a:ext uri="{FF2B5EF4-FFF2-40B4-BE49-F238E27FC236}">
                <a16:creationId xmlns:a16="http://schemas.microsoft.com/office/drawing/2014/main" id="{7D06A889-D021-A27E-78D7-7DDD9ED5783A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 rot="8279491">
            <a:off x="4891584" y="3979931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63" name="Larme 62">
            <a:extLst>
              <a:ext uri="{FF2B5EF4-FFF2-40B4-BE49-F238E27FC236}">
                <a16:creationId xmlns:a16="http://schemas.microsoft.com/office/drawing/2014/main" id="{FDE89D3F-A759-E5BD-78B7-1711A8404BF2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 rot="8279491">
            <a:off x="5590023" y="3073731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64" name="Larme 63">
            <a:extLst>
              <a:ext uri="{FF2B5EF4-FFF2-40B4-BE49-F238E27FC236}">
                <a16:creationId xmlns:a16="http://schemas.microsoft.com/office/drawing/2014/main" id="{26D19C7B-3B25-73EF-4FC0-F1CA96B490F0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 rot="8279491">
            <a:off x="7283050" y="3031178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65" name="Larme 64">
            <a:extLst>
              <a:ext uri="{FF2B5EF4-FFF2-40B4-BE49-F238E27FC236}">
                <a16:creationId xmlns:a16="http://schemas.microsoft.com/office/drawing/2014/main" id="{EDABD20A-2836-BBEA-96F6-20083FE4C963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 rot="8279491">
            <a:off x="5365665" y="2342995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66" name="Larme 65">
            <a:extLst>
              <a:ext uri="{FF2B5EF4-FFF2-40B4-BE49-F238E27FC236}">
                <a16:creationId xmlns:a16="http://schemas.microsoft.com/office/drawing/2014/main" id="{4391DB48-470F-5E9F-FF78-3242AA0FB122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 rot="8279491">
            <a:off x="5618869" y="1745654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67" name="Larme 66">
            <a:extLst>
              <a:ext uri="{FF2B5EF4-FFF2-40B4-BE49-F238E27FC236}">
                <a16:creationId xmlns:a16="http://schemas.microsoft.com/office/drawing/2014/main" id="{282E4251-46A1-7368-CBB7-04E21734CBB8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 rot="8279491">
            <a:off x="7060378" y="253332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68" name="Larme 67">
            <a:extLst>
              <a:ext uri="{FF2B5EF4-FFF2-40B4-BE49-F238E27FC236}">
                <a16:creationId xmlns:a16="http://schemas.microsoft.com/office/drawing/2014/main" id="{9BAB31E6-C65A-E00B-5B4A-A449B96D5B9A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 rot="8279491">
            <a:off x="4706547" y="382907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69" name="Larme 68">
            <a:extLst>
              <a:ext uri="{FF2B5EF4-FFF2-40B4-BE49-F238E27FC236}">
                <a16:creationId xmlns:a16="http://schemas.microsoft.com/office/drawing/2014/main" id="{63F46EBB-9B2E-62FA-88CD-3A92D806B395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 rot="8279491">
            <a:off x="4112818" y="701504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70" name="Larme 69">
            <a:extLst>
              <a:ext uri="{FF2B5EF4-FFF2-40B4-BE49-F238E27FC236}">
                <a16:creationId xmlns:a16="http://schemas.microsoft.com/office/drawing/2014/main" id="{39BE9B53-0B55-0B87-A6AD-AE6EF624A81F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 rot="8279491">
            <a:off x="3437262" y="1371322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71" name="Larme 70">
            <a:extLst>
              <a:ext uri="{FF2B5EF4-FFF2-40B4-BE49-F238E27FC236}">
                <a16:creationId xmlns:a16="http://schemas.microsoft.com/office/drawing/2014/main" id="{960F55E5-81E0-DD2E-4DA6-5B28FD253839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 rot="8279491">
            <a:off x="4096398" y="1662970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72" name="Larme 71">
            <a:extLst>
              <a:ext uri="{FF2B5EF4-FFF2-40B4-BE49-F238E27FC236}">
                <a16:creationId xmlns:a16="http://schemas.microsoft.com/office/drawing/2014/main" id="{3C8CFA94-5E8D-DAED-F207-D84996460B6A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 rot="8279491">
            <a:off x="3078642" y="1671318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73" name="Larme 72">
            <a:extLst>
              <a:ext uri="{FF2B5EF4-FFF2-40B4-BE49-F238E27FC236}">
                <a16:creationId xmlns:a16="http://schemas.microsoft.com/office/drawing/2014/main" id="{F83B1104-240B-DF30-6C81-839440F99303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 rot="8279491">
            <a:off x="3566726" y="1954627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74" name="Larme 73">
            <a:extLst>
              <a:ext uri="{FF2B5EF4-FFF2-40B4-BE49-F238E27FC236}">
                <a16:creationId xmlns:a16="http://schemas.microsoft.com/office/drawing/2014/main" id="{5E304D79-B0EA-1F67-83DA-128D8F6865BC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 rot="8279491">
            <a:off x="2671219" y="2597145"/>
            <a:ext cx="83633" cy="88115"/>
          </a:xfrm>
          <a:prstGeom prst="teardrop">
            <a:avLst/>
          </a:prstGeom>
          <a:solidFill>
            <a:srgbClr val="037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183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47519" y="1720342"/>
            <a:ext cx="828550" cy="8422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9307" b="-1"/>
          <a:stretch/>
        </p:blipFill>
        <p:spPr>
          <a:xfrm>
            <a:off x="7386873" y="1674042"/>
            <a:ext cx="821891" cy="84223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2B7B20E-8987-C843-AD81-2FD1778AEC3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860" y="1720342"/>
            <a:ext cx="842236" cy="84223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852DB006-79F2-7D49-BAF1-A71EA308563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8265"/>
          <a:stretch/>
        </p:blipFill>
        <p:spPr>
          <a:xfrm>
            <a:off x="4356510" y="1720342"/>
            <a:ext cx="1055912" cy="8422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71F747C-C292-DD46-A8F9-189F133B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9" y="188914"/>
            <a:ext cx="10226700" cy="1008062"/>
          </a:xfrm>
        </p:spPr>
        <p:txBody>
          <a:bodyPr>
            <a:normAutofit/>
          </a:bodyPr>
          <a:lstStyle/>
          <a:p>
            <a:r>
              <a:rPr lang="en-US"/>
              <a:t>THE STRENGTHS </a:t>
            </a:r>
            <a:br>
              <a:rPr lang="en-US"/>
            </a:br>
            <a:r>
              <a:rPr lang="en-US"/>
              <a:t>OF THE QUÉBEC MARITIME INDUSTRY</a:t>
            </a:r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B3849B6-9572-3B40-BD23-D9F9C06C23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3" y="2838937"/>
            <a:ext cx="11533187" cy="2067127"/>
          </a:xfrm>
        </p:spPr>
        <p:txBody>
          <a:bodyPr numCol="4" spcCol="270000">
            <a:noAutofit/>
          </a:bodyPr>
          <a:lstStyle/>
          <a:p>
            <a:pPr indent="-279400">
              <a:spcAft>
                <a:spcPts val="1000"/>
              </a:spcAft>
            </a:pPr>
            <a:r>
              <a:rPr lang="en-CA" sz="1700"/>
              <a:t>Strategic geographic location</a:t>
            </a:r>
          </a:p>
          <a:p>
            <a:pPr indent="-279400">
              <a:spcAft>
                <a:spcPts val="1000"/>
              </a:spcAft>
            </a:pPr>
            <a:r>
              <a:rPr lang="en-CA" sz="1700"/>
              <a:t>Connected intermodal network</a:t>
            </a:r>
          </a:p>
          <a:p>
            <a:pPr indent="-279400">
              <a:spcAft>
                <a:spcPts val="1000"/>
              </a:spcAft>
            </a:pPr>
            <a:r>
              <a:rPr lang="en-CA" sz="1700"/>
              <a:t>Competitive commercial corridors</a:t>
            </a:r>
          </a:p>
          <a:p>
            <a:pPr indent="-279400">
              <a:spcAft>
                <a:spcPts val="1000"/>
              </a:spcAft>
            </a:pPr>
            <a:endParaRPr lang="en-CA" sz="1700"/>
          </a:p>
          <a:p>
            <a:pPr indent="-279400">
              <a:spcAft>
                <a:spcPts val="1000"/>
              </a:spcAft>
            </a:pPr>
            <a:endParaRPr lang="en-CA" sz="1700"/>
          </a:p>
          <a:p>
            <a:pPr indent="-279400">
              <a:spcAft>
                <a:spcPts val="1000"/>
              </a:spcAft>
            </a:pPr>
            <a:r>
              <a:rPr lang="en-CA" sz="1700"/>
              <a:t>Dynamic economic driver</a:t>
            </a:r>
          </a:p>
          <a:p>
            <a:pPr indent="-279400">
              <a:spcAft>
                <a:spcPts val="1000"/>
              </a:spcAft>
            </a:pPr>
            <a:r>
              <a:rPr lang="en-CA" sz="1700"/>
              <a:t>Potential for major economic spinoffs</a:t>
            </a:r>
          </a:p>
          <a:p>
            <a:pPr indent="-279400">
              <a:spcAft>
                <a:spcPts val="1000"/>
              </a:spcAft>
            </a:pPr>
            <a:r>
              <a:rPr lang="en-CA" sz="1700"/>
              <a:t>A dynamic, competitive and thriving sector</a:t>
            </a:r>
          </a:p>
          <a:p>
            <a:pPr indent="-279400">
              <a:spcAft>
                <a:spcPts val="1000"/>
              </a:spcAft>
            </a:pPr>
            <a:endParaRPr lang="en-CA" sz="1700"/>
          </a:p>
          <a:p>
            <a:pPr indent="-279400">
              <a:spcAft>
                <a:spcPts val="1000"/>
              </a:spcAft>
              <a:buNone/>
            </a:pPr>
            <a:endParaRPr lang="en-CA" sz="1700"/>
          </a:p>
          <a:p>
            <a:pPr indent="-279400">
              <a:spcAft>
                <a:spcPts val="1000"/>
              </a:spcAft>
            </a:pPr>
            <a:r>
              <a:rPr lang="en-CA" sz="1700"/>
              <a:t>A robust, diversified ecosystem</a:t>
            </a:r>
          </a:p>
          <a:p>
            <a:pPr indent="-279400">
              <a:spcAft>
                <a:spcPts val="1000"/>
              </a:spcAft>
            </a:pPr>
            <a:r>
              <a:rPr lang="en-CA" sz="1700"/>
              <a:t>A vast network of </a:t>
            </a:r>
            <a:br>
              <a:rPr lang="en-CA" sz="1700"/>
            </a:br>
            <a:r>
              <a:rPr lang="en-CA" sz="1700" err="1"/>
              <a:t>R&amp;D+i</a:t>
            </a:r>
            <a:r>
              <a:rPr lang="en-CA" sz="1700"/>
              <a:t> organizations</a:t>
            </a:r>
          </a:p>
          <a:p>
            <a:pPr indent="-279400">
              <a:spcAft>
                <a:spcPts val="1000"/>
              </a:spcAft>
            </a:pPr>
            <a:r>
              <a:rPr lang="en-CA" sz="1700"/>
              <a:t>A highly skilled </a:t>
            </a:r>
            <a:br>
              <a:rPr lang="en-CA" sz="1700"/>
            </a:br>
            <a:r>
              <a:rPr lang="en-CA" sz="1700"/>
              <a:t>workforce</a:t>
            </a:r>
          </a:p>
          <a:p>
            <a:pPr indent="-279400">
              <a:spcAft>
                <a:spcPts val="1000"/>
              </a:spcAft>
              <a:buNone/>
            </a:pPr>
            <a:endParaRPr lang="en-CA" sz="1700"/>
          </a:p>
          <a:p>
            <a:pPr indent="-279400">
              <a:spcAft>
                <a:spcPts val="1000"/>
              </a:spcAft>
              <a:buNone/>
            </a:pPr>
            <a:endParaRPr lang="en-CA" sz="1700"/>
          </a:p>
          <a:p>
            <a:pPr indent="-279400">
              <a:spcAft>
                <a:spcPts val="1000"/>
              </a:spcAft>
            </a:pPr>
            <a:r>
              <a:rPr lang="en-CA" sz="1700"/>
              <a:t>The St. Lawrence River, a protected, natural treasure</a:t>
            </a:r>
          </a:p>
          <a:p>
            <a:pPr indent="-279400">
              <a:spcAft>
                <a:spcPts val="1000"/>
              </a:spcAft>
            </a:pPr>
            <a:r>
              <a:rPr lang="en-CA" sz="1700"/>
              <a:t>Sustainable maritime industry</a:t>
            </a:r>
          </a:p>
          <a:p>
            <a:pPr indent="-279400">
              <a:spcAft>
                <a:spcPts val="1000"/>
              </a:spcAft>
            </a:pPr>
            <a:r>
              <a:rPr lang="en-CA" sz="1700"/>
              <a:t>Blue economy development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5BF73C-E802-E64D-A61E-CBD2EDDB1614}"/>
              </a:ext>
            </a:extLst>
          </p:cNvPr>
          <p:cNvCxnSpPr>
            <a:cxnSpLocks/>
          </p:cNvCxnSpPr>
          <p:nvPr/>
        </p:nvCxnSpPr>
        <p:spPr>
          <a:xfrm flipV="1">
            <a:off x="6434317" y="1724620"/>
            <a:ext cx="0" cy="324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089574-363A-9043-8130-15E1339F2263}"/>
              </a:ext>
            </a:extLst>
          </p:cNvPr>
          <p:cNvCxnSpPr>
            <a:cxnSpLocks/>
          </p:cNvCxnSpPr>
          <p:nvPr/>
        </p:nvCxnSpPr>
        <p:spPr>
          <a:xfrm flipV="1">
            <a:off x="3496615" y="1724620"/>
            <a:ext cx="0" cy="324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2E16289-C56C-C84A-9083-BAD629D8B2DB}"/>
              </a:ext>
            </a:extLst>
          </p:cNvPr>
          <p:cNvCxnSpPr>
            <a:cxnSpLocks/>
          </p:cNvCxnSpPr>
          <p:nvPr/>
        </p:nvCxnSpPr>
        <p:spPr>
          <a:xfrm flipV="1">
            <a:off x="9281692" y="1724620"/>
            <a:ext cx="0" cy="324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4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>
            <p:custDataLst>
              <p:tags r:id="rId1"/>
            </p:custDataLst>
          </p:nvPr>
        </p:nvSpPr>
        <p:spPr>
          <a:xfrm>
            <a:off x="4543923" y="1369751"/>
            <a:ext cx="2167947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950">
                <a:latin typeface="Arial" panose="020B0604020202020204" pitchFamily="34" charset="0"/>
                <a:cs typeface="Arial" panose="020B0604020202020204" pitchFamily="34" charset="0"/>
              </a:rPr>
              <a:t>OPTIMIZATION </a:t>
            </a:r>
            <a:br>
              <a:rPr lang="en-US" sz="195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50">
                <a:latin typeface="Arial" panose="020B0604020202020204" pitchFamily="34" charset="0"/>
                <a:cs typeface="Arial" panose="020B0604020202020204" pitchFamily="34" charset="0"/>
              </a:rPr>
              <a:t>AND LOGISTICS​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25" name="Graphic 24" descr="Crane with solid fill">
            <a:extLst>
              <a:ext uri="{FF2B5EF4-FFF2-40B4-BE49-F238E27FC236}">
                <a16:creationId xmlns:a16="http://schemas.microsoft.com/office/drawing/2014/main" id="{362B4DD9-D6EC-0444-87AD-B311199938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19673" y="1369751"/>
            <a:ext cx="589472" cy="589472"/>
          </a:xfrm>
          <a:prstGeom prst="rect">
            <a:avLst/>
          </a:prstGeom>
        </p:spPr>
      </p:pic>
      <p:sp>
        <p:nvSpPr>
          <p:cNvPr id="13" name="TextBox 13"/>
          <p:cNvSpPr txBox="1"/>
          <p:nvPr>
            <p:custDataLst>
              <p:tags r:id="rId3"/>
            </p:custDataLst>
          </p:nvPr>
        </p:nvSpPr>
        <p:spPr>
          <a:xfrm>
            <a:off x="738278" y="1522834"/>
            <a:ext cx="2168327" cy="300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950">
                <a:latin typeface="Arial" panose="020B0604020202020204" pitchFamily="34" charset="0"/>
                <a:cs typeface="Arial" panose="020B0604020202020204" pitchFamily="34" charset="0"/>
              </a:rPr>
              <a:t>CLEANTECH</a:t>
            </a:r>
          </a:p>
        </p:txBody>
      </p:sp>
      <p:pic>
        <p:nvPicPr>
          <p:cNvPr id="27" name="Graphic 26" descr="Renewable Energy with solid fill">
            <a:extLst>
              <a:ext uri="{FF2B5EF4-FFF2-40B4-BE49-F238E27FC236}">
                <a16:creationId xmlns:a16="http://schemas.microsoft.com/office/drawing/2014/main" id="{0836898B-6B80-D743-8E4C-1ECDC391162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26380" y="1352805"/>
            <a:ext cx="640140" cy="640140"/>
          </a:xfrm>
          <a:prstGeom prst="rect">
            <a:avLst/>
          </a:prstGeom>
        </p:spPr>
      </p:pic>
      <p:sp>
        <p:nvSpPr>
          <p:cNvPr id="15" name="TextBox 15"/>
          <p:cNvSpPr txBox="1"/>
          <p:nvPr>
            <p:custDataLst>
              <p:tags r:id="rId5"/>
            </p:custDataLst>
          </p:nvPr>
        </p:nvSpPr>
        <p:spPr>
          <a:xfrm>
            <a:off x="8350545" y="1369751"/>
            <a:ext cx="3058715" cy="60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950">
                <a:latin typeface="Arial" panose="020B0604020202020204" pitchFamily="34" charset="0"/>
                <a:cs typeface="Arial" panose="020B0604020202020204" pitchFamily="34" charset="0"/>
              </a:rPr>
              <a:t>R&amp;D HUBS </a:t>
            </a:r>
            <a:br>
              <a:rPr lang="en-US" sz="195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50">
                <a:latin typeface="Arial" panose="020B0604020202020204" pitchFamily="34" charset="0"/>
                <a:cs typeface="Arial" panose="020B0604020202020204" pitchFamily="34" charset="0"/>
              </a:rPr>
              <a:t>AND ORGANIZATIONS</a:t>
            </a:r>
          </a:p>
        </p:txBody>
      </p:sp>
      <p:pic>
        <p:nvPicPr>
          <p:cNvPr id="29" name="Graphic 28" descr="Research with solid fill">
            <a:extLst>
              <a:ext uri="{FF2B5EF4-FFF2-40B4-BE49-F238E27FC236}">
                <a16:creationId xmlns:a16="http://schemas.microsoft.com/office/drawing/2014/main" id="{39617133-207E-EB49-BBAA-F21CAF4690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50223" y="1369751"/>
            <a:ext cx="606249" cy="606249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D7AA5854-DB90-C54F-BF59-CB69A00D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9" y="188914"/>
            <a:ext cx="10226700" cy="10080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GREEN AND INNOVATIVE PORT SECTOR</a:t>
            </a: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Turnkey solutions and expertise</a:t>
            </a:r>
            <a:endParaRPr lang="fr-F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7F49992-90F9-4644-A6AD-03F7FA7B294A}"/>
              </a:ext>
            </a:extLst>
          </p:cNvPr>
          <p:cNvCxnSpPr>
            <a:cxnSpLocks/>
          </p:cNvCxnSpPr>
          <p:nvPr/>
        </p:nvCxnSpPr>
        <p:spPr>
          <a:xfrm flipV="1">
            <a:off x="8112646" y="1473335"/>
            <a:ext cx="0" cy="396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05C17CE-C4FC-2547-912F-83160C857DE2}"/>
              </a:ext>
            </a:extLst>
          </p:cNvPr>
          <p:cNvCxnSpPr>
            <a:cxnSpLocks/>
          </p:cNvCxnSpPr>
          <p:nvPr/>
        </p:nvCxnSpPr>
        <p:spPr>
          <a:xfrm flipV="1">
            <a:off x="4272119" y="1473335"/>
            <a:ext cx="0" cy="396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5">
            <a:extLst>
              <a:ext uri="{FF2B5EF4-FFF2-40B4-BE49-F238E27FC236}">
                <a16:creationId xmlns:a16="http://schemas.microsoft.com/office/drawing/2014/main" id="{29D0E208-E303-244B-BB06-A45DE6747BD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27911" y="1869814"/>
            <a:ext cx="11444124" cy="3726654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1999" rIns="180000" bIns="0" numCol="3" spcCol="360000" rtlCol="0" anchor="t">
            <a:noAutofit/>
          </a:bodyPr>
          <a:lstStyle/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Clean energy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Natural resources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Smart, electric vehicles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Environmental technologies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GHG reduction and</a:t>
            </a:r>
            <a:b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decarbonization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Water recovery and </a:t>
            </a:r>
            <a:b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management technologies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Instrumentation and </a:t>
            </a:r>
            <a:b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control systems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CA" sz="1540" spc="4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CA" sz="1540" spc="4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" lvl="1">
              <a:spcAft>
                <a:spcPts val="400"/>
              </a:spcAft>
            </a:pPr>
            <a:endParaRPr lang="en-CA" sz="1540" spc="4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Technological integration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Logistics optimization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Smart, inter-modal transportation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Improved maritime safety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AI for tracking, tracing </a:t>
            </a:r>
            <a:b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and information management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Innovations in optimization </a:t>
            </a:r>
            <a:b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and logistics technology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CA" sz="1540" spc="4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CA" sz="1540" spc="4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CA" sz="1540" spc="4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CA" sz="1540" spc="4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Port and maritime technologies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Maritime shipping and transport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Maritime engineering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Underwater and hyperbaric operations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The largest maritime training </a:t>
            </a:r>
            <a:b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center in Canada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7">
                <a:latin typeface="Arial" panose="020B0604020202020204" pitchFamily="34" charset="0"/>
                <a:cs typeface="Arial" panose="020B0604020202020204" pitchFamily="34" charset="0"/>
              </a:rPr>
              <a:t>A large </a:t>
            </a:r>
            <a:r>
              <a:rPr lang="en-CA" sz="1540" spc="40">
                <a:latin typeface="Arial" panose="020B0604020202020204" pitchFamily="34" charset="0"/>
                <a:cs typeface="Arial" panose="020B0604020202020204" pitchFamily="34" charset="0"/>
              </a:rPr>
              <a:t>community of researchers and scientists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7">
                <a:latin typeface="Arial" panose="020B0604020202020204" pitchFamily="34" charset="0"/>
                <a:cs typeface="Arial" panose="020B0604020202020204" pitchFamily="34" charset="0"/>
              </a:rPr>
              <a:t>Various R&amp;D initiatives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7">
                <a:latin typeface="Arial" panose="020B0604020202020204" pitchFamily="34" charset="0"/>
                <a:cs typeface="Arial" panose="020B0604020202020204" pitchFamily="34" charset="0"/>
              </a:rPr>
              <a:t>Collaborative research</a:t>
            </a:r>
          </a:p>
          <a:p>
            <a:pPr marL="180000" lvl="1" indent="-162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540" spc="47">
                <a:latin typeface="Arial" panose="020B0604020202020204" pitchFamily="34" charset="0"/>
                <a:cs typeface="Arial" panose="020B0604020202020204" pitchFamily="34" charset="0"/>
              </a:rPr>
              <a:t>Participation in international </a:t>
            </a:r>
            <a:br>
              <a:rPr lang="en-CA" sz="1540" spc="47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540" spc="47">
                <a:latin typeface="Arial" panose="020B0604020202020204" pitchFamily="34" charset="0"/>
                <a:cs typeface="Arial" panose="020B0604020202020204" pitchFamily="34" charset="0"/>
              </a:rPr>
              <a:t>and multilateral initiatives</a:t>
            </a:r>
            <a:endParaRPr lang="en-CA" sz="1540" spc="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9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re 1">
            <a:extLst>
              <a:ext uri="{FF2B5EF4-FFF2-40B4-BE49-F238E27FC236}">
                <a16:creationId xmlns:a16="http://schemas.microsoft.com/office/drawing/2014/main" id="{84C6340D-BE5C-E6A3-6B98-488C738E373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7200" y="197120"/>
            <a:ext cx="10226700" cy="1008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>
                <a:solidFill>
                  <a:srgbClr val="003DA5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000" i="0" u="none" strike="noStrike" kern="1200" cap="none" spc="0" normalizeH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QUÉBEC PORT INDUSTRY: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baseline="0">
                <a:latin typeface="Arial" panose="020B0604020202020204" pitchFamily="34" charset="0"/>
                <a:cs typeface="Arial" panose="020B0604020202020204" pitchFamily="34" charset="0"/>
              </a:rPr>
              <a:t>Solutions and organizations</a:t>
            </a:r>
            <a:endParaRPr kumimoji="0" lang="fr-FR" sz="3000" i="0" u="none" strike="noStrike" kern="1200" cap="none" spc="0" normalizeH="0" baseline="0" noProof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8888D71-33D6-4FD7-066E-853171557E1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931286" y="3913339"/>
            <a:ext cx="50859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1" i="0" u="none" strike="noStrike" kern="1200" cap="none" spc="0" normalizeH="0" noProof="0">
                <a:ln>
                  <a:noFill/>
                </a:ln>
                <a:solidFill>
                  <a:srgbClr val="3364B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R&amp;D hubs and organizations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5F23D03D-553F-FCBD-5159-D455D46ED82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34973" y="1286887"/>
            <a:ext cx="41328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1" i="0" u="none" strike="noStrike" kern="1200" cap="none" spc="0" normalizeH="0" noProof="0">
                <a:ln>
                  <a:noFill/>
                </a:ln>
                <a:solidFill>
                  <a:srgbClr val="3364B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Optimization and </a:t>
            </a:r>
            <a:r>
              <a:rPr lang="en-CA" sz="1800" b="1" i="0" u="none" strike="noStrike" kern="1200" cap="none" spc="0" normalizeH="0" noProof="0">
                <a:ln>
                  <a:noFill/>
                </a:ln>
                <a:solidFill>
                  <a:srgbClr val="3364B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logisti</a:t>
            </a:r>
            <a:r>
              <a:rPr lang="en-CA" b="1">
                <a:solidFill>
                  <a:srgbClr val="3364B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CA" sz="1800" b="1" i="0" u="none" strike="noStrike" kern="1200" cap="none" spc="0" normalizeH="0" noProof="0">
              <a:ln>
                <a:noFill/>
              </a:ln>
              <a:solidFill>
                <a:srgbClr val="3364B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5" name="Straight Connector 68">
            <a:extLst>
              <a:ext uri="{FF2B5EF4-FFF2-40B4-BE49-F238E27FC236}">
                <a16:creationId xmlns:a16="http://schemas.microsoft.com/office/drawing/2014/main" id="{48FF7BA8-0502-4E66-BC27-91D107CC8271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026025" y="1701648"/>
            <a:ext cx="66865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78">
            <a:extLst>
              <a:ext uri="{FF2B5EF4-FFF2-40B4-BE49-F238E27FC236}">
                <a16:creationId xmlns:a16="http://schemas.microsoft.com/office/drawing/2014/main" id="{3201A146-4247-146F-2D78-319315D8EEA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026025" y="4298847"/>
            <a:ext cx="665842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13">
            <a:extLst>
              <a:ext uri="{FF2B5EF4-FFF2-40B4-BE49-F238E27FC236}">
                <a16:creationId xmlns:a16="http://schemas.microsoft.com/office/drawing/2014/main" id="{7828C366-6638-81CA-D794-656176A88EB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62744" y="1276540"/>
            <a:ext cx="41328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1" i="0" u="none" strike="noStrike" kern="1200" cap="none" spc="0" normalizeH="0" noProof="0">
                <a:ln>
                  <a:noFill/>
                </a:ln>
                <a:solidFill>
                  <a:srgbClr val="3364B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Cleantech</a:t>
            </a:r>
          </a:p>
        </p:txBody>
      </p:sp>
      <p:cxnSp>
        <p:nvCxnSpPr>
          <p:cNvPr id="88" name="Straight Connector 80">
            <a:extLst>
              <a:ext uri="{FF2B5EF4-FFF2-40B4-BE49-F238E27FC236}">
                <a16:creationId xmlns:a16="http://schemas.microsoft.com/office/drawing/2014/main" id="{CACE3E3F-4384-4046-08E1-01C5CA83E48B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93196" y="1656219"/>
            <a:ext cx="398582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CAE3F297-7B3F-AD4C-7F81-CE46C36BA20C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04549" y="2399662"/>
            <a:ext cx="3850158" cy="237797"/>
            <a:chOff x="504549" y="2307829"/>
            <a:chExt cx="3850158" cy="237797"/>
          </a:xfrm>
        </p:grpSpPr>
        <p:pic>
          <p:nvPicPr>
            <p:cNvPr id="228" name="Image 227">
              <a:extLst>
                <a:ext uri="{FF2B5EF4-FFF2-40B4-BE49-F238E27FC236}">
                  <a16:creationId xmlns:a16="http://schemas.microsoft.com/office/drawing/2014/main" id="{44570831-F534-0777-700F-A4A69E878E79}"/>
                </a:ext>
              </a:extLst>
            </p:cNvPr>
            <p:cNvPicPr>
              <a:picLocks noChangeAspect="1"/>
            </p:cNvPicPr>
            <p:nvPr>
              <p:custDataLst>
                <p:tags r:id="rId71"/>
              </p:custDataLst>
            </p:nvPr>
          </p:nvPicPr>
          <p:blipFill rotWithShape="1">
            <a:blip r:embed="rId7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357" b="41012"/>
            <a:stretch/>
          </p:blipFill>
          <p:spPr>
            <a:xfrm>
              <a:off x="3143343" y="2307829"/>
              <a:ext cx="1211364" cy="237797"/>
            </a:xfrm>
            <a:prstGeom prst="rect">
              <a:avLst/>
            </a:prstGeom>
          </p:spPr>
        </p:pic>
        <p:pic>
          <p:nvPicPr>
            <p:cNvPr id="230" name="Picture 68" descr="Text, logo&#10;&#10;Description automatically generated">
              <a:extLst>
                <a:ext uri="{FF2B5EF4-FFF2-40B4-BE49-F238E27FC236}">
                  <a16:creationId xmlns:a16="http://schemas.microsoft.com/office/drawing/2014/main" id="{638AF8E0-8A29-6587-FCAA-BEF61BF48C74}"/>
                </a:ext>
              </a:extLst>
            </p:cNvPr>
            <p:cNvPicPr>
              <a:picLocks noChangeAspect="1"/>
            </p:cNvPicPr>
            <p:nvPr>
              <p:custDataLst>
                <p:tags r:id="rId72"/>
              </p:custDataLst>
            </p:nvPr>
          </p:nvPicPr>
          <p:blipFill rotWithShape="1">
            <a:blip r:embed="rId7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2439" y="2369790"/>
              <a:ext cx="1297407" cy="113875"/>
            </a:xfrm>
            <a:prstGeom prst="rect">
              <a:avLst/>
            </a:prstGeom>
          </p:spPr>
        </p:pic>
        <p:pic>
          <p:nvPicPr>
            <p:cNvPr id="237" name="Picture 56">
              <a:extLst>
                <a:ext uri="{FF2B5EF4-FFF2-40B4-BE49-F238E27FC236}">
                  <a16:creationId xmlns:a16="http://schemas.microsoft.com/office/drawing/2014/main" id="{33BD8ABD-59BC-F2A7-8CB2-4316168D4358}"/>
                </a:ext>
              </a:extLst>
            </p:cNvPr>
            <p:cNvPicPr>
              <a:picLocks noChangeAspect="1"/>
            </p:cNvPicPr>
            <p:nvPr>
              <p:custDataLst>
                <p:tags r:id="rId73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549" y="2334823"/>
              <a:ext cx="905427" cy="183809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10D8FCD-3950-534D-926D-007A7FF1881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12123" y="3407495"/>
            <a:ext cx="3755641" cy="540000"/>
            <a:chOff x="512123" y="3309896"/>
            <a:chExt cx="3755641" cy="540000"/>
          </a:xfrm>
        </p:grpSpPr>
        <p:pic>
          <p:nvPicPr>
            <p:cNvPr id="231" name="Picture 38" descr="Text&#10;&#10;Description automatically generated">
              <a:extLst>
                <a:ext uri="{FF2B5EF4-FFF2-40B4-BE49-F238E27FC236}">
                  <a16:creationId xmlns:a16="http://schemas.microsoft.com/office/drawing/2014/main" id="{FE548904-D8BD-4C97-C491-B793E86AA6CD}"/>
                </a:ext>
              </a:extLst>
            </p:cNvPr>
            <p:cNvPicPr>
              <a:picLocks noChangeAspect="1"/>
            </p:cNvPicPr>
            <p:nvPr>
              <p:custDataLst>
                <p:tags r:id="rId6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23" y="3405209"/>
              <a:ext cx="890278" cy="349375"/>
            </a:xfrm>
            <a:prstGeom prst="rect">
              <a:avLst/>
            </a:prstGeom>
          </p:spPr>
        </p:pic>
        <p:pic>
          <p:nvPicPr>
            <p:cNvPr id="234" name="Picture 18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D9AD0A65-32A0-1C8D-B385-B26F4A1DB659}"/>
                </a:ext>
              </a:extLst>
            </p:cNvPr>
            <p:cNvPicPr>
              <a:picLocks noChangeAspect="1"/>
            </p:cNvPicPr>
            <p:nvPr>
              <p:custDataLst>
                <p:tags r:id="rId69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0287" y="3309896"/>
              <a:ext cx="1037477" cy="540000"/>
            </a:xfrm>
            <a:prstGeom prst="rect">
              <a:avLst/>
            </a:prstGeom>
          </p:spPr>
        </p:pic>
        <p:pic>
          <p:nvPicPr>
            <p:cNvPr id="239" name="Picture 1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9E7513D-A8A8-3FD1-137C-48F376245B7D}"/>
                </a:ext>
              </a:extLst>
            </p:cNvPr>
            <p:cNvPicPr>
              <a:picLocks noChangeAspect="1"/>
            </p:cNvPicPr>
            <p:nvPr>
              <p:custDataLst>
                <p:tags r:id="rId70"/>
              </p:custDataLst>
            </p:nvPr>
          </p:nvPicPr>
          <p:blipFill>
            <a:blip r:embed="rId81"/>
            <a:stretch>
              <a:fillRect/>
            </a:stretch>
          </p:blipFill>
          <p:spPr>
            <a:xfrm>
              <a:off x="1895110" y="3324212"/>
              <a:ext cx="772065" cy="511368"/>
            </a:xfrm>
            <a:prstGeom prst="rect">
              <a:avLst/>
            </a:prstGeom>
          </p:spPr>
        </p:pic>
      </p:grpSp>
      <p:pic>
        <p:nvPicPr>
          <p:cNvPr id="244" name="Image 243">
            <a:extLst>
              <a:ext uri="{FF2B5EF4-FFF2-40B4-BE49-F238E27FC236}">
                <a16:creationId xmlns:a16="http://schemas.microsoft.com/office/drawing/2014/main" id="{E6F537AB-81BF-8E78-AF3C-1E9855169E2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2307829"/>
            <a:ext cx="916397" cy="33847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A1C4FC9-E48E-AD7F-AFFF-B2779EF38F82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14810" y="5202190"/>
            <a:ext cx="3864215" cy="321464"/>
            <a:chOff x="514810" y="5202190"/>
            <a:chExt cx="3864215" cy="321464"/>
          </a:xfrm>
        </p:grpSpPr>
        <p:pic>
          <p:nvPicPr>
            <p:cNvPr id="2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0DE6BB5D-F469-787C-E7BD-5018D5609093}"/>
                </a:ext>
              </a:extLst>
            </p:cNvPr>
            <p:cNvPicPr>
              <a:picLocks noChangeAspect="1"/>
            </p:cNvPicPr>
            <p:nvPr>
              <p:custDataLst>
                <p:tags r:id="rId65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4550" y="5202190"/>
              <a:ext cx="1093185" cy="321464"/>
            </a:xfrm>
            <a:prstGeom prst="rect">
              <a:avLst/>
            </a:prstGeom>
          </p:spPr>
        </p:pic>
        <p:pic>
          <p:nvPicPr>
            <p:cNvPr id="240" name="Picture 50" descr="Logo&#10;&#10;Description automatically generated">
              <a:extLst>
                <a:ext uri="{FF2B5EF4-FFF2-40B4-BE49-F238E27FC236}">
                  <a16:creationId xmlns:a16="http://schemas.microsoft.com/office/drawing/2014/main" id="{7706C8C8-2273-199F-C90A-E126EEE0077D}"/>
                </a:ext>
              </a:extLst>
            </p:cNvPr>
            <p:cNvPicPr>
              <a:picLocks noChangeAspect="1"/>
            </p:cNvPicPr>
            <p:nvPr>
              <p:custDataLst>
                <p:tags r:id="rId66"/>
              </p:custDataLst>
            </p:nvPr>
          </p:nvPicPr>
          <p:blipFill rotWithShape="1">
            <a:blip r:embed="rId84"/>
            <a:srcRect t="33958" b="30918"/>
            <a:stretch/>
          </p:blipFill>
          <p:spPr>
            <a:xfrm>
              <a:off x="514810" y="5205356"/>
              <a:ext cx="884904" cy="315132"/>
            </a:xfrm>
            <a:prstGeom prst="rect">
              <a:avLst/>
            </a:prstGeom>
          </p:spPr>
        </p:pic>
        <p:pic>
          <p:nvPicPr>
            <p:cNvPr id="245" name="Image 244">
              <a:extLst>
                <a:ext uri="{FF2B5EF4-FFF2-40B4-BE49-F238E27FC236}">
                  <a16:creationId xmlns:a16="http://schemas.microsoft.com/office/drawing/2014/main" id="{2FE774C3-BF80-AFDE-1820-ABF4E1EBE570}"/>
                </a:ext>
              </a:extLst>
            </p:cNvPr>
            <p:cNvPicPr>
              <a:picLocks noChangeAspect="1"/>
            </p:cNvPicPr>
            <p:nvPr>
              <p:custDataLst>
                <p:tags r:id="rId67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9025" y="5206167"/>
              <a:ext cx="1260000" cy="313510"/>
            </a:xfrm>
            <a:prstGeom prst="rect">
              <a:avLst/>
            </a:prstGeom>
          </p:spPr>
        </p:pic>
      </p:grpSp>
      <p:pic>
        <p:nvPicPr>
          <p:cNvPr id="246" name="Image 245">
            <a:extLst>
              <a:ext uri="{FF2B5EF4-FFF2-40B4-BE49-F238E27FC236}">
                <a16:creationId xmlns:a16="http://schemas.microsoft.com/office/drawing/2014/main" id="{90AD805C-6ED3-0589-E775-BC9534F9D0B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549" y="1853483"/>
            <a:ext cx="1088792" cy="294337"/>
          </a:xfrm>
          <a:prstGeom prst="rect">
            <a:avLst/>
          </a:prstGeom>
        </p:spPr>
      </p:pic>
      <p:pic>
        <p:nvPicPr>
          <p:cNvPr id="247" name="Image 246">
            <a:extLst>
              <a:ext uri="{FF2B5EF4-FFF2-40B4-BE49-F238E27FC236}">
                <a16:creationId xmlns:a16="http://schemas.microsoft.com/office/drawing/2014/main" id="{DEEBC7CF-E921-73CA-F303-128E6F0DA9C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84" y="1909647"/>
            <a:ext cx="1327181" cy="241643"/>
          </a:xfrm>
          <a:prstGeom prst="rect">
            <a:avLst/>
          </a:prstGeom>
        </p:spPr>
      </p:pic>
      <p:pic>
        <p:nvPicPr>
          <p:cNvPr id="248" name="Image 247">
            <a:extLst>
              <a:ext uri="{FF2B5EF4-FFF2-40B4-BE49-F238E27FC236}">
                <a16:creationId xmlns:a16="http://schemas.microsoft.com/office/drawing/2014/main" id="{940D3FDC-FD27-EA79-F206-B03841DCAFF5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2745222"/>
            <a:ext cx="1424227" cy="373486"/>
          </a:xfrm>
          <a:prstGeom prst="rect">
            <a:avLst/>
          </a:prstGeom>
        </p:spPr>
      </p:pic>
      <p:pic>
        <p:nvPicPr>
          <p:cNvPr id="249" name="Image 248">
            <a:extLst>
              <a:ext uri="{FF2B5EF4-FFF2-40B4-BE49-F238E27FC236}">
                <a16:creationId xmlns:a16="http://schemas.microsoft.com/office/drawing/2014/main" id="{7D36E55E-6F5E-B0C8-186A-A9204EDF1AE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023" y="2313324"/>
            <a:ext cx="1039808" cy="192508"/>
          </a:xfrm>
          <a:prstGeom prst="rect">
            <a:avLst/>
          </a:prstGeom>
        </p:spPr>
      </p:pic>
      <p:pic>
        <p:nvPicPr>
          <p:cNvPr id="251" name="Picture 4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591718A-37B8-CD82-F1ED-21AC3279C4F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761" y="2805965"/>
            <a:ext cx="1004246" cy="252000"/>
          </a:xfrm>
          <a:prstGeom prst="rect">
            <a:avLst/>
          </a:prstGeom>
        </p:spPr>
      </p:pic>
      <p:pic>
        <p:nvPicPr>
          <p:cNvPr id="252" name="Picture 70" descr="Logo&#10;&#10;Description automatically generated">
            <a:extLst>
              <a:ext uri="{FF2B5EF4-FFF2-40B4-BE49-F238E27FC236}">
                <a16:creationId xmlns:a16="http://schemas.microsoft.com/office/drawing/2014/main" id="{F56098C1-7DF1-79B9-EA51-B0B38F0ABB6A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024" y="2805965"/>
            <a:ext cx="905130" cy="252000"/>
          </a:xfrm>
          <a:prstGeom prst="rect">
            <a:avLst/>
          </a:prstGeom>
        </p:spPr>
      </p:pic>
      <p:pic>
        <p:nvPicPr>
          <p:cNvPr id="253" name="Picture 18" descr="A picture containing text, sign, dark, close&#10;&#10;Description automatically generated">
            <a:extLst>
              <a:ext uri="{FF2B5EF4-FFF2-40B4-BE49-F238E27FC236}">
                <a16:creationId xmlns:a16="http://schemas.microsoft.com/office/drawing/2014/main" id="{6CB82AB7-03A1-F39D-B0A9-E7F1C623B907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176" y="1858656"/>
            <a:ext cx="623399" cy="283991"/>
          </a:xfrm>
          <a:prstGeom prst="rect">
            <a:avLst/>
          </a:prstGeom>
        </p:spPr>
      </p:pic>
      <p:pic>
        <p:nvPicPr>
          <p:cNvPr id="255" name="Image 254">
            <a:extLst>
              <a:ext uri="{FF2B5EF4-FFF2-40B4-BE49-F238E27FC236}">
                <a16:creationId xmlns:a16="http://schemas.microsoft.com/office/drawing/2014/main" id="{EBE24C75-3BC6-C78D-FCF1-CCE6F56441D5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12" y="4954252"/>
            <a:ext cx="632816" cy="548949"/>
          </a:xfrm>
          <a:prstGeom prst="rect">
            <a:avLst/>
          </a:prstGeom>
        </p:spPr>
      </p:pic>
      <p:pic>
        <p:nvPicPr>
          <p:cNvPr id="256" name="Image 255">
            <a:extLst>
              <a:ext uri="{FF2B5EF4-FFF2-40B4-BE49-F238E27FC236}">
                <a16:creationId xmlns:a16="http://schemas.microsoft.com/office/drawing/2014/main" id="{74884EF6-4DD6-84D4-0715-52800A9DFE04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41" y="4490509"/>
            <a:ext cx="949522" cy="316507"/>
          </a:xfrm>
          <a:prstGeom prst="rect">
            <a:avLst/>
          </a:prstGeom>
        </p:spPr>
      </p:pic>
      <p:pic>
        <p:nvPicPr>
          <p:cNvPr id="257" name="Image 256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AC6A32B2-7BF0-84A7-21BF-5C433DF7C5F1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466" y="4988445"/>
            <a:ext cx="396067" cy="480562"/>
          </a:xfrm>
          <a:prstGeom prst="rect">
            <a:avLst/>
          </a:prstGeom>
        </p:spPr>
      </p:pic>
      <p:pic>
        <p:nvPicPr>
          <p:cNvPr id="258" name="Graphique 257">
            <a:extLst>
              <a:ext uri="{FF2B5EF4-FFF2-40B4-BE49-F238E27FC236}">
                <a16:creationId xmlns:a16="http://schemas.microsoft.com/office/drawing/2014/main" id="{33A1B8B6-4BC4-95DF-C6AD-9748D4AD335C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9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5016500" y="4532105"/>
            <a:ext cx="1037602" cy="268556"/>
          </a:xfrm>
          <a:prstGeom prst="rect">
            <a:avLst/>
          </a:prstGeom>
        </p:spPr>
      </p:pic>
      <p:pic>
        <p:nvPicPr>
          <p:cNvPr id="259" name="Image 25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9E8C31-B98E-D28C-259C-BD2DDDFA034D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541" y="4486383"/>
            <a:ext cx="624293" cy="360000"/>
          </a:xfrm>
          <a:prstGeom prst="rect">
            <a:avLst/>
          </a:prstGeom>
        </p:spPr>
      </p:pic>
      <p:pic>
        <p:nvPicPr>
          <p:cNvPr id="261" name="Image 26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582A6DF-68D2-CA07-F04C-3108BE99F48E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9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020" y="4474723"/>
            <a:ext cx="890658" cy="383321"/>
          </a:xfrm>
          <a:prstGeom prst="rect">
            <a:avLst/>
          </a:prstGeom>
        </p:spPr>
      </p:pic>
      <p:pic>
        <p:nvPicPr>
          <p:cNvPr id="262" name="Image 261">
            <a:extLst>
              <a:ext uri="{FF2B5EF4-FFF2-40B4-BE49-F238E27FC236}">
                <a16:creationId xmlns:a16="http://schemas.microsoft.com/office/drawing/2014/main" id="{29411837-4AE3-709E-EC6F-0BFC2C0196D2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 rotWithShape="1">
          <a:blip r:embed="rId10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514" y="4485513"/>
            <a:ext cx="840669" cy="361741"/>
          </a:xfrm>
          <a:prstGeom prst="rect">
            <a:avLst/>
          </a:prstGeom>
        </p:spPr>
      </p:pic>
      <p:pic>
        <p:nvPicPr>
          <p:cNvPr id="263" name="Image 262">
            <a:extLst>
              <a:ext uri="{FF2B5EF4-FFF2-40B4-BE49-F238E27FC236}">
                <a16:creationId xmlns:a16="http://schemas.microsoft.com/office/drawing/2014/main" id="{89BC7C5F-323B-BE6F-C2B1-80D4349A5339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026" y="4976726"/>
            <a:ext cx="504000" cy="504000"/>
          </a:xfrm>
          <a:prstGeom prst="rect">
            <a:avLst/>
          </a:prstGeom>
        </p:spPr>
      </p:pic>
      <p:pic>
        <p:nvPicPr>
          <p:cNvPr id="264" name="Image 73">
            <a:extLst>
              <a:ext uri="{FF2B5EF4-FFF2-40B4-BE49-F238E27FC236}">
                <a16:creationId xmlns:a16="http://schemas.microsoft.com/office/drawing/2014/main" id="{A5DB482D-D35A-0F76-BF53-782E407D596D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102"/>
          <a:stretch>
            <a:fillRect/>
          </a:stretch>
        </p:blipFill>
        <p:spPr>
          <a:xfrm>
            <a:off x="5016500" y="1892794"/>
            <a:ext cx="1460500" cy="215714"/>
          </a:xfrm>
          <a:prstGeom prst="rect">
            <a:avLst/>
          </a:prstGeom>
          <a:ln>
            <a:noFill/>
          </a:ln>
        </p:spPr>
      </p:pic>
      <p:pic>
        <p:nvPicPr>
          <p:cNvPr id="265" name="Image 74">
            <a:extLst>
              <a:ext uri="{FF2B5EF4-FFF2-40B4-BE49-F238E27FC236}">
                <a16:creationId xmlns:a16="http://schemas.microsoft.com/office/drawing/2014/main" id="{70B0EB9F-1CAE-4954-4B64-B1A4293B2BAC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103"/>
          <a:stretch>
            <a:fillRect/>
          </a:stretch>
        </p:blipFill>
        <p:spPr>
          <a:xfrm>
            <a:off x="7201730" y="2273714"/>
            <a:ext cx="1104900" cy="305884"/>
          </a:xfrm>
          <a:prstGeom prst="rect">
            <a:avLst/>
          </a:prstGeom>
        </p:spPr>
      </p:pic>
      <p:pic>
        <p:nvPicPr>
          <p:cNvPr id="267" name="Image 53">
            <a:extLst>
              <a:ext uri="{FF2B5EF4-FFF2-40B4-BE49-F238E27FC236}">
                <a16:creationId xmlns:a16="http://schemas.microsoft.com/office/drawing/2014/main" id="{58C92113-5A36-D51C-7FA1-7EA4513F35BD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104"/>
          <a:stretch>
            <a:fillRect/>
          </a:stretch>
        </p:blipFill>
        <p:spPr>
          <a:xfrm>
            <a:off x="6395971" y="4969646"/>
            <a:ext cx="647700" cy="518160"/>
          </a:xfrm>
          <a:prstGeom prst="rect">
            <a:avLst/>
          </a:prstGeom>
        </p:spPr>
      </p:pic>
      <p:pic>
        <p:nvPicPr>
          <p:cNvPr id="268" name="Image 59">
            <a:extLst>
              <a:ext uri="{FF2B5EF4-FFF2-40B4-BE49-F238E27FC236}">
                <a16:creationId xmlns:a16="http://schemas.microsoft.com/office/drawing/2014/main" id="{0498C8EB-99D9-6F34-AC41-94049C36551E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105"/>
          <a:stretch>
            <a:fillRect/>
          </a:stretch>
        </p:blipFill>
        <p:spPr>
          <a:xfrm>
            <a:off x="11080750" y="4369521"/>
            <a:ext cx="631825" cy="59372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51A6F21-70E8-2B6E-0F10-1345BE9849A9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442912" y="1765701"/>
            <a:ext cx="3805101" cy="469900"/>
            <a:chOff x="442912" y="1765701"/>
            <a:chExt cx="3805101" cy="469900"/>
          </a:xfrm>
        </p:grpSpPr>
        <p:pic>
          <p:nvPicPr>
            <p:cNvPr id="235" name="Picture 44" descr="Logo&#10;&#10;Description automatically generated">
              <a:extLst>
                <a:ext uri="{FF2B5EF4-FFF2-40B4-BE49-F238E27FC236}">
                  <a16:creationId xmlns:a16="http://schemas.microsoft.com/office/drawing/2014/main" id="{DCE5FDFC-B873-2B4C-B928-975086513719}"/>
                </a:ext>
              </a:extLst>
            </p:cNvPr>
            <p:cNvPicPr>
              <a:picLocks noChangeAspect="1"/>
            </p:cNvPicPr>
            <p:nvPr>
              <p:custDataLst>
                <p:tags r:id="rId62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038" y="1886980"/>
              <a:ext cx="997975" cy="227342"/>
            </a:xfrm>
            <a:prstGeom prst="rect">
              <a:avLst/>
            </a:prstGeom>
          </p:spPr>
        </p:pic>
        <p:pic>
          <p:nvPicPr>
            <p:cNvPr id="236" name="Picture 62" descr="Text&#10;&#10;Description automatically generated">
              <a:extLst>
                <a:ext uri="{FF2B5EF4-FFF2-40B4-BE49-F238E27FC236}">
                  <a16:creationId xmlns:a16="http://schemas.microsoft.com/office/drawing/2014/main" id="{0276E3F3-8621-5846-DAED-DFABF4CBE3BD}"/>
                </a:ext>
              </a:extLst>
            </p:cNvPr>
            <p:cNvPicPr>
              <a:picLocks noChangeAspect="1"/>
            </p:cNvPicPr>
            <p:nvPr>
              <p:custDataLst>
                <p:tags r:id="rId63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719" y="1858806"/>
              <a:ext cx="1034846" cy="283691"/>
            </a:xfrm>
            <a:prstGeom prst="rect">
              <a:avLst/>
            </a:prstGeom>
          </p:spPr>
        </p:pic>
        <p:pic>
          <p:nvPicPr>
            <p:cNvPr id="269" name="Image 77">
              <a:extLst>
                <a:ext uri="{FF2B5EF4-FFF2-40B4-BE49-F238E27FC236}">
                  <a16:creationId xmlns:a16="http://schemas.microsoft.com/office/drawing/2014/main" id="{475FCF2F-4BD8-8EC7-9732-F81FD4243DC2}"/>
                </a:ext>
              </a:extLst>
            </p:cNvPr>
            <p:cNvPicPr>
              <a:picLocks noChangeAspect="1"/>
            </p:cNvPicPr>
            <p:nvPr>
              <p:custDataLst>
                <p:tags r:id="rId64"/>
              </p:custDataLst>
            </p:nvPr>
          </p:nvPicPr>
          <p:blipFill>
            <a:blip r:embed="rId108"/>
            <a:stretch>
              <a:fillRect/>
            </a:stretch>
          </p:blipFill>
          <p:spPr>
            <a:xfrm>
              <a:off x="442912" y="1765701"/>
              <a:ext cx="1028700" cy="469900"/>
            </a:xfrm>
            <a:prstGeom prst="rect">
              <a:avLst/>
            </a:prstGeom>
          </p:spPr>
        </p:pic>
      </p:grpSp>
      <p:pic>
        <p:nvPicPr>
          <p:cNvPr id="271" name="Image 270">
            <a:extLst>
              <a:ext uri="{FF2B5EF4-FFF2-40B4-BE49-F238E27FC236}">
                <a16:creationId xmlns:a16="http://schemas.microsoft.com/office/drawing/2014/main" id="{473A38F4-B6C7-301F-87AB-A7BE3FE586A6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 rotWithShape="1"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10626" r="28193" b="12137"/>
          <a:stretch/>
        </p:blipFill>
        <p:spPr>
          <a:xfrm>
            <a:off x="5016500" y="3303936"/>
            <a:ext cx="458430" cy="450000"/>
          </a:xfrm>
          <a:prstGeom prst="rect">
            <a:avLst/>
          </a:prstGeom>
        </p:spPr>
      </p:pic>
      <p:pic>
        <p:nvPicPr>
          <p:cNvPr id="273" name="Image 272" descr="Groupe Ocean | Rendez-vous maritime - Institut maritime du Québec">
            <a:extLst>
              <a:ext uri="{FF2B5EF4-FFF2-40B4-BE49-F238E27FC236}">
                <a16:creationId xmlns:a16="http://schemas.microsoft.com/office/drawing/2014/main" id="{3A6B0F9B-D43B-C988-9A24-947DA4810D80}"/>
              </a:ext>
            </a:extLst>
          </p:cNvPr>
          <p:cNvPicPr/>
          <p:nvPr>
            <p:custDataLst>
              <p:tags r:id="rId33"/>
            </p:custDataLst>
          </p:nvPr>
        </p:nvPicPr>
        <p:blipFill rotWithShape="1"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3" b="-1"/>
          <a:stretch/>
        </p:blipFill>
        <p:spPr bwMode="auto">
          <a:xfrm>
            <a:off x="6096000" y="2333853"/>
            <a:ext cx="885825" cy="216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4" name="Picture 2" descr="Afficher l’image source">
            <a:extLst>
              <a:ext uri="{FF2B5EF4-FFF2-40B4-BE49-F238E27FC236}">
                <a16:creationId xmlns:a16="http://schemas.microsoft.com/office/drawing/2014/main" id="{B3E6C986-2382-01C9-2C0F-9E0528F950A8}"/>
              </a:ext>
            </a:extLst>
          </p:cNvPr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 rotWithShape="1"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1"/>
          <a:stretch/>
        </p:blipFill>
        <p:spPr bwMode="auto">
          <a:xfrm>
            <a:off x="10883900" y="5068676"/>
            <a:ext cx="852990" cy="3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Image 274" descr="Groupe CSL">
            <a:extLst>
              <a:ext uri="{FF2B5EF4-FFF2-40B4-BE49-F238E27FC236}">
                <a16:creationId xmlns:a16="http://schemas.microsoft.com/office/drawing/2014/main" id="{25163421-2760-6F44-2E43-A09FEB15CC98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525" y="1910651"/>
            <a:ext cx="879468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Picture 2" descr="Digital transformation leader">
            <a:extLst>
              <a:ext uri="{FF2B5EF4-FFF2-40B4-BE49-F238E27FC236}">
                <a16:creationId xmlns:a16="http://schemas.microsoft.com/office/drawing/2014/main" id="{83F63D31-9D6F-DC45-0DE9-016AEEE94E04}"/>
              </a:ext>
            </a:extLst>
          </p:cNvPr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 rotWithShape="1"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22110" r="7546" b="22681"/>
          <a:stretch/>
        </p:blipFill>
        <p:spPr bwMode="auto">
          <a:xfrm>
            <a:off x="10315253" y="3372003"/>
            <a:ext cx="1397321" cy="3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4" descr="Home | Airudi">
            <a:extLst>
              <a:ext uri="{FF2B5EF4-FFF2-40B4-BE49-F238E27FC236}">
                <a16:creationId xmlns:a16="http://schemas.microsoft.com/office/drawing/2014/main" id="{129702E2-4EE8-3482-BF8A-4E5F1F107786}"/>
              </a:ext>
            </a:extLst>
          </p:cNvPr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172" y="2291350"/>
            <a:ext cx="111999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A235741D-BBD9-719C-01C5-92B783D8E1BF}"/>
              </a:ext>
            </a:extLst>
          </p:cNvPr>
          <p:cNvGrpSpPr/>
          <p:nvPr>
            <p:custDataLst>
              <p:tags r:id="rId38"/>
            </p:custDataLst>
          </p:nvPr>
        </p:nvGrpSpPr>
        <p:grpSpPr>
          <a:xfrm>
            <a:off x="496793" y="2801520"/>
            <a:ext cx="3792232" cy="441914"/>
            <a:chOff x="496793" y="2692209"/>
            <a:chExt cx="3792232" cy="441914"/>
          </a:xfrm>
        </p:grpSpPr>
        <p:pic>
          <p:nvPicPr>
            <p:cNvPr id="241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DC82D8E0-AB15-7A9C-40D8-C48DD46D04CD}"/>
                </a:ext>
              </a:extLst>
            </p:cNvPr>
            <p:cNvPicPr>
              <a:picLocks noChangeAspect="1"/>
            </p:cNvPicPr>
            <p:nvPr>
              <p:custDataLst>
                <p:tags r:id="rId60"/>
              </p:custDataLst>
            </p:nvPr>
          </p:nvPicPr>
          <p:blipFill rotWithShape="1">
            <a:blip r:embed="rId115"/>
            <a:srcRect t="24428" b="26624"/>
            <a:stretch/>
          </p:blipFill>
          <p:spPr>
            <a:xfrm>
              <a:off x="1863271" y="2717650"/>
              <a:ext cx="835742" cy="391033"/>
            </a:xfrm>
            <a:prstGeom prst="rect">
              <a:avLst/>
            </a:prstGeom>
          </p:spPr>
        </p:pic>
        <p:pic>
          <p:nvPicPr>
            <p:cNvPr id="242" name="Picture 28" descr="Logo&#10;&#10;Description automatically generated">
              <a:extLst>
                <a:ext uri="{FF2B5EF4-FFF2-40B4-BE49-F238E27FC236}">
                  <a16:creationId xmlns:a16="http://schemas.microsoft.com/office/drawing/2014/main" id="{6A0E34FE-87F4-6B30-30C5-590A1F82357B}"/>
                </a:ext>
              </a:extLst>
            </p:cNvPr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 rotWithShape="1">
            <a:blip r:embed="rId1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408" t="19933" r="15596" b="18414"/>
            <a:stretch/>
          </p:blipFill>
          <p:spPr>
            <a:xfrm>
              <a:off x="496793" y="2711688"/>
              <a:ext cx="920939" cy="402957"/>
            </a:xfrm>
            <a:prstGeom prst="rect">
              <a:avLst/>
            </a:prstGeom>
          </p:spPr>
        </p:pic>
        <p:pic>
          <p:nvPicPr>
            <p:cNvPr id="278" name="Picture 6" descr="Premier Tech Water and Environment | Environmental Science &amp; Engineering  Magazine">
              <a:extLst>
                <a:ext uri="{FF2B5EF4-FFF2-40B4-BE49-F238E27FC236}">
                  <a16:creationId xmlns:a16="http://schemas.microsoft.com/office/drawing/2014/main" id="{6ACC3EF7-A12E-CB82-F6D3-4721F0437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025" y="2692209"/>
              <a:ext cx="1080000" cy="441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25 années d'innovation en sciences de la mer pour l'ISMER - Université du  Québec à Rimouski">
            <a:extLst>
              <a:ext uri="{FF2B5EF4-FFF2-40B4-BE49-F238E27FC236}">
                <a16:creationId xmlns:a16="http://schemas.microsoft.com/office/drawing/2014/main" id="{6F5C1677-BDD9-9F9C-D7FE-A9EBB8F43D7F}"/>
              </a:ext>
            </a:extLst>
          </p:cNvPr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464" y="5102366"/>
            <a:ext cx="972000" cy="25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e d'expertise en logistique portuaire | LinkedIn">
            <a:extLst>
              <a:ext uri="{FF2B5EF4-FFF2-40B4-BE49-F238E27FC236}">
                <a16:creationId xmlns:a16="http://schemas.microsoft.com/office/drawing/2014/main" id="{56D5BC0C-4285-1924-6371-3AAEA999693B}"/>
              </a:ext>
            </a:extLst>
          </p:cNvPr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96" y="440604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ARA Robotique | Manufacturier de drones québecois">
            <a:extLst>
              <a:ext uri="{FF2B5EF4-FFF2-40B4-BE49-F238E27FC236}">
                <a16:creationId xmlns:a16="http://schemas.microsoft.com/office/drawing/2014/main" id="{C07CEEC7-1071-6F6D-A528-8074D59402D5}"/>
              </a:ext>
            </a:extLst>
          </p:cNvPr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171" y="2730911"/>
            <a:ext cx="612000" cy="4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C414EF13-D81D-E46D-FF33-CDE1B054F5A3}"/>
              </a:ext>
            </a:extLst>
          </p:cNvPr>
          <p:cNvGrpSpPr/>
          <p:nvPr>
            <p:custDataLst>
              <p:tags r:id="rId42"/>
            </p:custDataLst>
          </p:nvPr>
        </p:nvGrpSpPr>
        <p:grpSpPr>
          <a:xfrm>
            <a:off x="453262" y="4217170"/>
            <a:ext cx="3763952" cy="260429"/>
            <a:chOff x="453262" y="4118324"/>
            <a:chExt cx="3763952" cy="260429"/>
          </a:xfrm>
        </p:grpSpPr>
        <p:pic>
          <p:nvPicPr>
            <p:cNvPr id="232" name="Picture 58" descr="Logo&#10;&#10;Description automatically generated">
              <a:extLst>
                <a:ext uri="{FF2B5EF4-FFF2-40B4-BE49-F238E27FC236}">
                  <a16:creationId xmlns:a16="http://schemas.microsoft.com/office/drawing/2014/main" id="{5BA0E9CA-BCC0-7211-0113-AFF6130B6B1D}"/>
                </a:ext>
              </a:extLst>
            </p:cNvPr>
            <p:cNvPicPr>
              <a:picLocks noChangeAspect="1"/>
            </p:cNvPicPr>
            <p:nvPr>
              <p:custDataLst>
                <p:tags r:id="rId58"/>
              </p:custDataLst>
            </p:nvPr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0836" y="4139607"/>
              <a:ext cx="936378" cy="217863"/>
            </a:xfrm>
            <a:prstGeom prst="rect">
              <a:avLst/>
            </a:prstGeom>
          </p:spPr>
        </p:pic>
        <p:pic>
          <p:nvPicPr>
            <p:cNvPr id="238" name="Picture 2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C9BF525-3E30-53FB-2EA6-BC828DCD1744}"/>
                </a:ext>
              </a:extLst>
            </p:cNvPr>
            <p:cNvPicPr>
              <a:picLocks noChangeAspect="1"/>
            </p:cNvPicPr>
            <p:nvPr>
              <p:custDataLst>
                <p:tags r:id="rId59"/>
              </p:custDataLst>
            </p:nvPr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262" y="4118324"/>
              <a:ext cx="1008000" cy="260429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3AE663E-9A81-FE45-17D9-F8EC178A7323}"/>
              </a:ext>
            </a:extLst>
          </p:cNvPr>
          <p:cNvGrpSpPr/>
          <p:nvPr>
            <p:custDataLst>
              <p:tags r:id="rId43"/>
            </p:custDataLst>
          </p:nvPr>
        </p:nvGrpSpPr>
        <p:grpSpPr>
          <a:xfrm>
            <a:off x="488273" y="4747273"/>
            <a:ext cx="3944548" cy="290854"/>
            <a:chOff x="488273" y="4668511"/>
            <a:chExt cx="3944548" cy="290854"/>
          </a:xfrm>
        </p:grpSpPr>
        <p:pic>
          <p:nvPicPr>
            <p:cNvPr id="229" name="Graphique 228">
              <a:extLst>
                <a:ext uri="{FF2B5EF4-FFF2-40B4-BE49-F238E27FC236}">
                  <a16:creationId xmlns:a16="http://schemas.microsoft.com/office/drawing/2014/main" id="{342826AE-7E4C-4C18-AABA-DFA678B10C99}"/>
                </a:ext>
              </a:extLst>
            </p:cNvPr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4"/>
                </a:ext>
              </a:extLst>
            </a:blip>
            <a:stretch>
              <a:fillRect/>
            </a:stretch>
          </p:blipFill>
          <p:spPr>
            <a:xfrm>
              <a:off x="1875854" y="4668511"/>
              <a:ext cx="810576" cy="290854"/>
            </a:xfrm>
            <a:prstGeom prst="rect">
              <a:avLst/>
            </a:prstGeom>
          </p:spPr>
        </p:pic>
        <p:pic>
          <p:nvPicPr>
            <p:cNvPr id="270" name="Image 269">
              <a:extLst>
                <a:ext uri="{FF2B5EF4-FFF2-40B4-BE49-F238E27FC236}">
                  <a16:creationId xmlns:a16="http://schemas.microsoft.com/office/drawing/2014/main" id="{9FA9743E-5F84-06E7-570F-E07E8F8C2D9F}"/>
                </a:ext>
              </a:extLst>
            </p:cNvPr>
            <p:cNvPicPr>
              <a:picLocks noChangeAspect="1"/>
            </p:cNvPicPr>
            <p:nvPr>
              <p:custDataLst>
                <p:tags r:id="rId57"/>
              </p:custDataLst>
            </p:nvPr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586" y="4702373"/>
              <a:ext cx="1429235" cy="223130"/>
            </a:xfrm>
            <a:prstGeom prst="rect">
              <a:avLst/>
            </a:prstGeom>
          </p:spPr>
        </p:pic>
        <p:pic>
          <p:nvPicPr>
            <p:cNvPr id="4" name="Picture 12" descr="Emplois | Techsol Marine | Profil de l'entreprise | jobillico.com">
              <a:extLst>
                <a:ext uri="{FF2B5EF4-FFF2-40B4-BE49-F238E27FC236}">
                  <a16:creationId xmlns:a16="http://schemas.microsoft.com/office/drawing/2014/main" id="{7A156D7B-6513-029D-F52C-7BE7B5FBE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73" y="4713368"/>
              <a:ext cx="1152000" cy="20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QSL Tailor-Made Success – QSL">
            <a:extLst>
              <a:ext uri="{FF2B5EF4-FFF2-40B4-BE49-F238E27FC236}">
                <a16:creationId xmlns:a16="http://schemas.microsoft.com/office/drawing/2014/main" id="{ABA560AD-270D-0688-1861-D4275F27BCBC}"/>
              </a:ext>
            </a:extLst>
          </p:cNvPr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44" y="2751965"/>
            <a:ext cx="798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2" descr="Pôle Québec Logistique">
            <a:extLst>
              <a:ext uri="{FF2B5EF4-FFF2-40B4-BE49-F238E27FC236}">
                <a16:creationId xmlns:a16="http://schemas.microsoft.com/office/drawing/2014/main" id="{84396692-1AC5-946F-0B5C-E44EAA2B8332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003C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8" name="Picture 24" descr="Pôle Québec Logistique - Regroupement pour la chaîne logistique de l'est  Québécois">
            <a:extLst>
              <a:ext uri="{FF2B5EF4-FFF2-40B4-BE49-F238E27FC236}">
                <a16:creationId xmlns:a16="http://schemas.microsoft.com/office/drawing/2014/main" id="{2CC10B15-7C56-563C-77BA-B65DD9762E56}"/>
              </a:ext>
            </a:extLst>
          </p:cNvPr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 rotWithShape="1"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" r="54176" b="9413"/>
          <a:stretch/>
        </p:blipFill>
        <p:spPr bwMode="auto">
          <a:xfrm>
            <a:off x="8154371" y="5036126"/>
            <a:ext cx="706217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caleAI | ventureLAB">
            <a:extLst>
              <a:ext uri="{FF2B5EF4-FFF2-40B4-BE49-F238E27FC236}">
                <a16:creationId xmlns:a16="http://schemas.microsoft.com/office/drawing/2014/main" id="{72B55648-CBE3-973A-85E2-BA71A2E75E25}"/>
              </a:ext>
            </a:extLst>
          </p:cNvPr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 rotWithShape="1"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6" t="33594" r="12738" b="32085"/>
          <a:stretch/>
        </p:blipFill>
        <p:spPr bwMode="auto">
          <a:xfrm>
            <a:off x="7226109" y="5185285"/>
            <a:ext cx="745824" cy="1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8542CE9-6756-600A-4CBB-EBFCEC303910}"/>
              </a:ext>
            </a:extLst>
          </p:cNvPr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048" y="2626397"/>
            <a:ext cx="627564" cy="6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7F45E2D-A875-AF50-8C36-76CB7D5CA1B7}"/>
              </a:ext>
            </a:extLst>
          </p:cNvPr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35" y="3340560"/>
            <a:ext cx="1494963" cy="3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DA33B88-995D-1368-F287-06E9FA4AAF2E}"/>
              </a:ext>
            </a:extLst>
          </p:cNvPr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67" y="3346629"/>
            <a:ext cx="1744174" cy="3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5827748-E63C-2596-69EC-4BBA033FB71A}"/>
              </a:ext>
            </a:extLst>
          </p:cNvPr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14" y="3186297"/>
            <a:ext cx="109542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0D3D80A-DFD3-F8BB-05F9-DD1394FA133D}"/>
              </a:ext>
            </a:extLst>
          </p:cNvPr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80" y="3821943"/>
            <a:ext cx="1494964" cy="3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7FB89404-BBBE-F90E-DFB8-FFD115F90AFA}"/>
              </a:ext>
            </a:extLst>
          </p:cNvPr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 rotWithShape="1"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4159" r="5107" b="14403"/>
          <a:stretch/>
        </p:blipFill>
        <p:spPr bwMode="auto">
          <a:xfrm>
            <a:off x="10402111" y="3804376"/>
            <a:ext cx="1293501" cy="4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32FF59CF-69D2-3FBE-F4E6-7BDE1A6DA6D8}"/>
              </a:ext>
            </a:extLst>
          </p:cNvPr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956" y="2173245"/>
            <a:ext cx="558678" cy="5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70872A2C-B00C-BCF4-248E-D1E346B1478F}"/>
              </a:ext>
            </a:extLst>
          </p:cNvPr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137"/>
          <a:stretch>
            <a:fillRect/>
          </a:stretch>
        </p:blipFill>
        <p:spPr>
          <a:xfrm>
            <a:off x="1554163" y="4113741"/>
            <a:ext cx="1495425" cy="3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10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Personnalisé 4">
      <a:dk1>
        <a:srgbClr val="003CA5"/>
      </a:dk1>
      <a:lt1>
        <a:srgbClr val="FFFFFF"/>
      </a:lt1>
      <a:dk2>
        <a:srgbClr val="1950AE"/>
      </a:dk2>
      <a:lt2>
        <a:srgbClr val="658ACC"/>
      </a:lt2>
      <a:accent1>
        <a:srgbClr val="3364B7"/>
      </a:accent1>
      <a:accent2>
        <a:srgbClr val="4D77C0"/>
      </a:accent2>
      <a:accent3>
        <a:srgbClr val="809ED2"/>
      </a:accent3>
      <a:accent4>
        <a:srgbClr val="99B1DB"/>
      </a:accent4>
      <a:accent5>
        <a:srgbClr val="B3C5E3"/>
      </a:accent5>
      <a:accent6>
        <a:srgbClr val="CCD8ED"/>
      </a:accent6>
      <a:hlink>
        <a:srgbClr val="1950AE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EE3B8AF13D5458A6D92007F439BCC" ma:contentTypeVersion="21" ma:contentTypeDescription="Crée un document." ma:contentTypeScope="" ma:versionID="826f82fb59ca30f2298251e56f64d486">
  <xsd:schema xmlns:xsd="http://www.w3.org/2001/XMLSchema" xmlns:xs="http://www.w3.org/2001/XMLSchema" xmlns:p="http://schemas.microsoft.com/office/2006/metadata/properties" xmlns:ns2="5fd8b1be-39ff-4419-879f-102b5d8fd5a7" xmlns:ns3="5f816651-9aec-4751-b6ff-30f5cc410a2c" xmlns:ns4="044c2427-262d-4474-86a8-451393671755" targetNamespace="http://schemas.microsoft.com/office/2006/metadata/properties" ma:root="true" ma:fieldsID="522f99edc3822859ff85c2ca4b85d05b" ns2:_="" ns3:_="" ns4:_="">
    <xsd:import namespace="5fd8b1be-39ff-4419-879f-102b5d8fd5a7"/>
    <xsd:import namespace="5f816651-9aec-4751-b6ff-30f5cc410a2c"/>
    <xsd:import namespace="044c2427-262d-4474-86a8-451393671755"/>
    <xsd:element name="properties">
      <xsd:complexType>
        <xsd:sequence>
          <xsd:element name="documentManagement">
            <xsd:complexType>
              <xsd:all>
                <xsd:element ref="ns2:type" minOccurs="0"/>
                <xsd:element ref="ns2:Categori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ate" minOccurs="0"/>
                <xsd:element ref="ns3:SharedWithUsers" minOccurs="0"/>
                <xsd:element ref="ns3:SharedWithDetails" minOccurs="0"/>
                <xsd:element ref="ns2:MediaLengthInSeconds" minOccurs="0"/>
                <xsd:element ref="ns2:Moi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8b1be-39ff-4419-879f-102b5d8fd5a7" elementFormDefault="qualified">
    <xsd:import namespace="http://schemas.microsoft.com/office/2006/documentManagement/types"/>
    <xsd:import namespace="http://schemas.microsoft.com/office/infopath/2007/PartnerControls"/>
    <xsd:element name="type" ma:index="8" nillable="true" ma:displayName="Type document" ma:format="Dropdown" ma:internalName="type">
      <xsd:simpleType>
        <xsd:restriction base="dms:Choice">
          <xsd:enumeration value="Notes de la sous-ministre"/>
          <xsd:enumeration value="Modèle"/>
          <xsd:enumeration value="Guide de gestion"/>
          <xsd:enumeration value="Outil RH"/>
          <xsd:enumeration value="Vidéo"/>
          <xsd:enumeration value="Image"/>
        </xsd:restriction>
      </xsd:simpleType>
    </xsd:element>
    <xsd:element name="Categorie" ma:index="9" nillable="true" ma:displayName="Categorie" ma:list="{4beeb3ba-64e1-4afc-a7d2-93f0f213f0af}" ma:internalName="Categorie" ma:showField="Title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ois" ma:index="23" nillable="true" ma:displayName="Mois" ma:format="Dropdown" ma:internalName="Mois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099b1512-8621-4339-be07-1591770e1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16651-9aec-4751-b6ff-30f5cc410a2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c2427-262d-4474-86a8-451393671755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532c946b-5001-460f-91c4-07021c79da1f}" ma:internalName="TaxCatchAll" ma:showField="CatchAllData" ma:web="5f816651-9aec-4751-b6ff-30f5cc410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4c2427-262d-4474-86a8-451393671755" xsi:nil="true"/>
    <lcf76f155ced4ddcb4097134ff3c332f xmlns="5fd8b1be-39ff-4419-879f-102b5d8fd5a7">
      <Terms xmlns="http://schemas.microsoft.com/office/infopath/2007/PartnerControls"/>
    </lcf76f155ced4ddcb4097134ff3c332f>
    <Mois xmlns="5fd8b1be-39ff-4419-879f-102b5d8fd5a7" xsi:nil="true"/>
    <Date xmlns="5fd8b1be-39ff-4419-879f-102b5d8fd5a7" xsi:nil="true"/>
    <type xmlns="5fd8b1be-39ff-4419-879f-102b5d8fd5a7" xsi:nil="true"/>
    <Categorie xmlns="5fd8b1be-39ff-4419-879f-102b5d8fd5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A6E834-4009-4D11-AC52-67241FC13A9E}">
  <ds:schemaRefs>
    <ds:schemaRef ds:uri="044c2427-262d-4474-86a8-451393671755"/>
    <ds:schemaRef ds:uri="5f816651-9aec-4751-b6ff-30f5cc410a2c"/>
    <ds:schemaRef ds:uri="5fd8b1be-39ff-4419-879f-102b5d8fd5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3497DF-066A-4BF9-A043-DA9FEF7A05E0}">
  <ds:schemaRefs>
    <ds:schemaRef ds:uri="044c2427-262d-4474-86a8-451393671755"/>
    <ds:schemaRef ds:uri="5f816651-9aec-4751-b6ff-30f5cc410a2c"/>
    <ds:schemaRef ds:uri="5fd8b1be-39ff-4419-879f-102b5d8fd5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571897-E4C0-47AE-AB25-BB6EE185BF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adc3772-eb2a-4662-b583-4b7a8acb1942}" enabled="1" method="Standard" siteId="{b079ec29-428d-4f8b-9054-bdbcd0d49a3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PowerPoint Presentation</vt:lpstr>
      <vt:lpstr>PowerPoint Presentation</vt:lpstr>
      <vt:lpstr>THE QUÉBEC MARITIME INDUSTRY</vt:lpstr>
      <vt:lpstr>THE QUÉBEC MARITIME INDUSTRY In numbers</vt:lpstr>
      <vt:lpstr>THE ST. LAWRENCE RIVER: A STRATEGIC SHIPPING ROUTE </vt:lpstr>
      <vt:lpstr>QUÉBEC’S STRATEGIC COMMERCIAL PORT NETWORK</vt:lpstr>
      <vt:lpstr>THE STRENGTHS  OF THE QUÉBEC MARITIME INDUSTRY</vt:lpstr>
      <vt:lpstr>A GREEN AND INNOVATIVE PORT SECTOR Turnkey solutions and expertise</vt:lpstr>
      <vt:lpstr>PowerPoint Presentation</vt:lpstr>
      <vt:lpstr>THE QUÉBEC PORT INDUSTRY: A few cutting-edge projects</vt:lpstr>
      <vt:lpstr>ADVANTAGE ST. LAWRENCE:  Québec’s maritime vision</vt:lpstr>
      <vt:lpstr>ADVANTAGE ST. LAWRENCE  Priorities and projects</vt:lpstr>
      <vt:lpstr>MONTRÉAL PORT AUTHORITY – Contrecœur Port Terminal Expansion Project</vt:lpstr>
      <vt:lpstr>SAGUENAY—ST. LAWRENCE MARITIME CORRIDOR Montréal • Québec • Trois-Rivières • Saguenay • Sept-Îles</vt:lpstr>
      <vt:lpstr>Thank you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Sandoval, Claudia</dc:creator>
  <cp:revision>1</cp:revision>
  <dcterms:created xsi:type="dcterms:W3CDTF">2019-04-02T14:08:11Z</dcterms:created>
  <dcterms:modified xsi:type="dcterms:W3CDTF">2025-12-03T19:10:58Z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0x010100027EE3B8AF13D5458A6D92007F439BCC</vt:lpwstr>
  </property>
  <property fmtid="{D5CDD505-2E9C-101B-9397-08002B2CF9AE}" pid="3" name="MediaServiceImageTags">
    <vt:lpwstr/>
  </property>
</Properties>
</file>