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25"/>
  </p:notesMasterIdLst>
  <p:handoutMasterIdLst>
    <p:handoutMasterId r:id="rId26"/>
  </p:handoutMasterIdLst>
  <p:sldIdLst>
    <p:sldId id="263" r:id="rId5"/>
    <p:sldId id="272" r:id="rId6"/>
    <p:sldId id="269" r:id="rId7"/>
    <p:sldId id="280" r:id="rId8"/>
    <p:sldId id="282" r:id="rId9"/>
    <p:sldId id="281" r:id="rId10"/>
    <p:sldId id="283" r:id="rId11"/>
    <p:sldId id="284" r:id="rId12"/>
    <p:sldId id="264" r:id="rId13"/>
    <p:sldId id="285" r:id="rId14"/>
    <p:sldId id="271" r:id="rId15"/>
    <p:sldId id="267" r:id="rId16"/>
    <p:sldId id="289" r:id="rId17"/>
    <p:sldId id="287" r:id="rId18"/>
    <p:sldId id="290" r:id="rId19"/>
    <p:sldId id="288" r:id="rId20"/>
    <p:sldId id="274" r:id="rId21"/>
    <p:sldId id="270" r:id="rId22"/>
    <p:sldId id="286" r:id="rId23"/>
    <p:sldId id="278" r:id="rId24"/>
  </p:sldIdLst>
  <p:sldSz cx="12192000" cy="6858000"/>
  <p:notesSz cx="6858000" cy="9144000"/>
  <p:defaultTextStyle>
    <a:defPPr rtl="0">
      <a:defRPr lang="en-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55A09-A554-774A-085B-A13B0509B14D}" name="Gaudreault, Jean-Simon (DPM)" initials="GJS(" userId="S::jean-simon.gaudreault@mrnf.gouv.qc.ca::3ecc2c7a-2a1e-45b4-900d-c337b5c5bb12" providerId="AD"/>
  <p188:author id="{E0B5EE2B-06D8-CE5B-AB39-22DA008AD830}" name="Charette, Benoit (DGGQ)" initials="CB(" userId="S::benoit.charette@mrnf.gouv.qc.ca::3a2ea5a9-8e59-418c-b60b-f3cd6f25cfe3" providerId="AD"/>
  <p188:author id="{9F317153-D6A4-33A7-D409-509129E7A469}" name="Tremblay, Stéphanie (DCOM)" initials="TS(" userId="S::stephanie.tremblay@mrnf.gouv.qc.ca::37a6d771-ef3c-4977-b3c1-64de984ed884" providerId="AD"/>
  <p188:author id="{14E63161-E244-2CB0-5E2E-CB63DE3C8A29}" name="Pierre Senéchal" initials="PS" userId="a233d77ab7d4f639" providerId="Windows Live"/>
  <p188:author id="{804D7366-C7F9-09E7-3995-1D13838A085C}" name="Fortin, Gabriel (BSMA-Mines)" initials="FG(M" userId="S::gabriel.fortin@mrnf.gouv.qc.ca::e47d9c04-84ed-4476-96b6-4af7f70613b5" providerId="AD"/>
  <p188:author id="{F6263590-6C12-ACC4-DA33-8209A87EC61D}" name="Boily, Louise (DPM)" initials="BL(" userId="S::louise.boily@mrnf.gouv.qc.ca::889ff940-4862-4e06-a7ee-eaec95dc7c72" providerId="AD"/>
  <p188:author id="{B27AA4E0-4F25-E24C-DDF9-6AD472E1914F}" name="Fraser, Simon (DPM)" initials="FS(" userId="S::simon.fraser@mrnf.gouv.qc.ca::733d6ea3-4394-4f96-adca-1307b2bfc0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chapelle, Annie" initials="LA" lastIdx="3" clrIdx="0">
    <p:extLst>
      <p:ext uri="{19B8F6BF-5375-455C-9EA6-DF929625EA0E}">
        <p15:presenceInfo xmlns:p15="http://schemas.microsoft.com/office/powerpoint/2012/main" userId="S-1-5-21-3249197318-2442165514-1788258217-38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4A8F"/>
    <a:srgbClr val="003DA5"/>
    <a:srgbClr val="007095"/>
    <a:srgbClr val="009193"/>
    <a:srgbClr val="797979"/>
    <a:srgbClr val="FFFFFF"/>
    <a:srgbClr val="658ACC"/>
    <a:srgbClr val="5374B0"/>
    <a:srgbClr val="CC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31916-2B35-4CEE-B8F3-3126C7293358}" v="5" dt="2025-12-03T18:53:27.7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autoAdjust="0"/>
    <p:restoredTop sz="72109" autoAdjust="0"/>
  </p:normalViewPr>
  <p:slideViewPr>
    <p:cSldViewPr snapToGrid="0">
      <p:cViewPr varScale="1">
        <p:scale>
          <a:sx n="76" d="100"/>
          <a:sy n="76" d="100"/>
        </p:scale>
        <p:origin x="1728" y="90"/>
      </p:cViewPr>
      <p:guideLst>
        <p:guide orient="horz" pos="2160"/>
        <p:guide pos="3840"/>
      </p:guideLst>
    </p:cSldViewPr>
  </p:slideViewPr>
  <p:outlineViewPr>
    <p:cViewPr>
      <p:scale>
        <a:sx n="33" d="100"/>
        <a:sy n="33" d="100"/>
      </p:scale>
      <p:origin x="0" y="-14088"/>
    </p:cViewPr>
  </p:outlineViewPr>
  <p:notesTextViewPr>
    <p:cViewPr>
      <p:scale>
        <a:sx n="1" d="1"/>
        <a:sy n="1" d="1"/>
      </p:scale>
      <p:origin x="0" y="0"/>
    </p:cViewPr>
  </p:notesTextViewPr>
  <p:sorterViewPr>
    <p:cViewPr>
      <p:scale>
        <a:sx n="100" d="100"/>
        <a:sy n="100" d="100"/>
      </p:scale>
      <p:origin x="0" y="-1098"/>
    </p:cViewPr>
  </p:sorterViewPr>
  <p:notesViewPr>
    <p:cSldViewPr snapToGrid="0">
      <p:cViewPr varScale="1">
        <p:scale>
          <a:sx n="84" d="100"/>
          <a:sy n="84" d="100"/>
        </p:scale>
        <p:origin x="3912" y="-52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ambault, Sonia" userId="c3a86943-acf9-4cf1-ad20-1fa47f28e00a" providerId="ADAL" clId="{19DEE105-82EF-4D8C-902E-83D0500DDA12}"/>
    <pc:docChg chg="undo custSel modSld modMainMaster">
      <pc:chgData name="Montambault, Sonia" userId="c3a86943-acf9-4cf1-ad20-1fa47f28e00a" providerId="ADAL" clId="{19DEE105-82EF-4D8C-902E-83D0500DDA12}" dt="2025-12-03T18:54:56.408" v="85" actId="1037"/>
      <pc:docMkLst>
        <pc:docMk/>
      </pc:docMkLst>
      <pc:sldChg chg="addSp delSp modSp mod">
        <pc:chgData name="Montambault, Sonia" userId="c3a86943-acf9-4cf1-ad20-1fa47f28e00a" providerId="ADAL" clId="{19DEE105-82EF-4D8C-902E-83D0500DDA12}" dt="2025-12-03T18:53:22.344" v="55"/>
        <pc:sldMkLst>
          <pc:docMk/>
          <pc:sldMk cId="1454680853" sldId="263"/>
        </pc:sldMkLst>
        <pc:spChg chg="del">
          <ac:chgData name="Montambault, Sonia" userId="c3a86943-acf9-4cf1-ad20-1fa47f28e00a" providerId="ADAL" clId="{19DEE105-82EF-4D8C-902E-83D0500DDA12}" dt="2025-12-03T18:42:55.304" v="16" actId="478"/>
          <ac:spMkLst>
            <pc:docMk/>
            <pc:sldMk cId="1454680853" sldId="263"/>
            <ac:spMk id="4" creationId="{2BE38048-BB80-B7FD-16F5-19BA4FDB465E}"/>
          </ac:spMkLst>
        </pc:spChg>
        <pc:spChg chg="add del">
          <ac:chgData name="Montambault, Sonia" userId="c3a86943-acf9-4cf1-ad20-1fa47f28e00a" providerId="ADAL" clId="{19DEE105-82EF-4D8C-902E-83D0500DDA12}" dt="2025-12-03T18:42:04.438" v="1" actId="22"/>
          <ac:spMkLst>
            <pc:docMk/>
            <pc:sldMk cId="1454680853" sldId="263"/>
            <ac:spMk id="7" creationId="{8EF853EC-4F70-F645-DF86-BAFBC80B04FF}"/>
          </ac:spMkLst>
        </pc:spChg>
        <pc:spChg chg="add mod">
          <ac:chgData name="Montambault, Sonia" userId="c3a86943-acf9-4cf1-ad20-1fa47f28e00a" providerId="ADAL" clId="{19DEE105-82EF-4D8C-902E-83D0500DDA12}" dt="2025-12-03T18:43:03.116" v="22" actId="1036"/>
          <ac:spMkLst>
            <pc:docMk/>
            <pc:sldMk cId="1454680853" sldId="263"/>
            <ac:spMk id="8" creationId="{90361511-6174-B147-1304-7D05756E7526}"/>
          </ac:spMkLst>
        </pc:spChg>
        <pc:spChg chg="add mod">
          <ac:chgData name="Montambault, Sonia" userId="c3a86943-acf9-4cf1-ad20-1fa47f28e00a" providerId="ADAL" clId="{19DEE105-82EF-4D8C-902E-83D0500DDA12}" dt="2025-12-03T18:53:22.344" v="55"/>
          <ac:spMkLst>
            <pc:docMk/>
            <pc:sldMk cId="1454680853" sldId="263"/>
            <ac:spMk id="9" creationId="{3B0FF51C-E32A-E12A-641E-FC00AA50948F}"/>
          </ac:spMkLst>
        </pc:spChg>
        <pc:picChg chg="add mod">
          <ac:chgData name="Montambault, Sonia" userId="c3a86943-acf9-4cf1-ad20-1fa47f28e00a" providerId="ADAL" clId="{19DEE105-82EF-4D8C-902E-83D0500DDA12}" dt="2025-12-03T18:53:22.344" v="55"/>
          <ac:picMkLst>
            <pc:docMk/>
            <pc:sldMk cId="1454680853" sldId="263"/>
            <ac:picMk id="10" creationId="{E6FB1D12-576F-5946-5859-785D35F29819}"/>
          </ac:picMkLst>
        </pc:picChg>
        <pc:picChg chg="add mod">
          <ac:chgData name="Montambault, Sonia" userId="c3a86943-acf9-4cf1-ad20-1fa47f28e00a" providerId="ADAL" clId="{19DEE105-82EF-4D8C-902E-83D0500DDA12}" dt="2025-12-03T18:53:22.344" v="55"/>
          <ac:picMkLst>
            <pc:docMk/>
            <pc:sldMk cId="1454680853" sldId="263"/>
            <ac:picMk id="11" creationId="{98DC9158-A8AF-C6D3-63A2-2DA23E39763B}"/>
          </ac:picMkLst>
        </pc:picChg>
        <pc:picChg chg="add mod">
          <ac:chgData name="Montambault, Sonia" userId="c3a86943-acf9-4cf1-ad20-1fa47f28e00a" providerId="ADAL" clId="{19DEE105-82EF-4D8C-902E-83D0500DDA12}" dt="2025-12-03T18:53:22.344" v="55"/>
          <ac:picMkLst>
            <pc:docMk/>
            <pc:sldMk cId="1454680853" sldId="263"/>
            <ac:picMk id="12" creationId="{AF742E71-019A-F76D-83F5-4899777BB42F}"/>
          </ac:picMkLst>
        </pc:picChg>
        <pc:picChg chg="add mod">
          <ac:chgData name="Montambault, Sonia" userId="c3a86943-acf9-4cf1-ad20-1fa47f28e00a" providerId="ADAL" clId="{19DEE105-82EF-4D8C-902E-83D0500DDA12}" dt="2025-12-03T18:53:22.344" v="55"/>
          <ac:picMkLst>
            <pc:docMk/>
            <pc:sldMk cId="1454680853" sldId="263"/>
            <ac:picMk id="13" creationId="{287B61E5-441A-2064-16BB-744EE30671C8}"/>
          </ac:picMkLst>
        </pc:picChg>
        <pc:picChg chg="add mod">
          <ac:chgData name="Montambault, Sonia" userId="c3a86943-acf9-4cf1-ad20-1fa47f28e00a" providerId="ADAL" clId="{19DEE105-82EF-4D8C-902E-83D0500DDA12}" dt="2025-12-03T18:53:22.344" v="55"/>
          <ac:picMkLst>
            <pc:docMk/>
            <pc:sldMk cId="1454680853" sldId="263"/>
            <ac:picMk id="14" creationId="{FF747AEA-1D55-6573-078A-8452C94ADF9F}"/>
          </ac:picMkLst>
        </pc:picChg>
      </pc:sldChg>
      <pc:sldChg chg="modSp mod">
        <pc:chgData name="Montambault, Sonia" userId="c3a86943-acf9-4cf1-ad20-1fa47f28e00a" providerId="ADAL" clId="{19DEE105-82EF-4D8C-902E-83D0500DDA12}" dt="2025-12-03T18:52:09.140" v="32" actId="255"/>
        <pc:sldMkLst>
          <pc:docMk/>
          <pc:sldMk cId="3386394594" sldId="270"/>
        </pc:sldMkLst>
        <pc:spChg chg="mod">
          <ac:chgData name="Montambault, Sonia" userId="c3a86943-acf9-4cf1-ad20-1fa47f28e00a" providerId="ADAL" clId="{19DEE105-82EF-4D8C-902E-83D0500DDA12}" dt="2025-12-03T18:52:09.140" v="32" actId="255"/>
          <ac:spMkLst>
            <pc:docMk/>
            <pc:sldMk cId="3386394594" sldId="270"/>
            <ac:spMk id="7" creationId="{F187BC40-C599-7349-A796-713C4EA0EEF6}"/>
          </ac:spMkLst>
        </pc:spChg>
      </pc:sldChg>
      <pc:sldChg chg="modSp mod">
        <pc:chgData name="Montambault, Sonia" userId="c3a86943-acf9-4cf1-ad20-1fa47f28e00a" providerId="ADAL" clId="{19DEE105-82EF-4D8C-902E-83D0500DDA12}" dt="2025-12-03T18:51:51.934" v="25" actId="14100"/>
        <pc:sldMkLst>
          <pc:docMk/>
          <pc:sldMk cId="1343181042" sldId="272"/>
        </pc:sldMkLst>
        <pc:spChg chg="mod">
          <ac:chgData name="Montambault, Sonia" userId="c3a86943-acf9-4cf1-ad20-1fa47f28e00a" providerId="ADAL" clId="{19DEE105-82EF-4D8C-902E-83D0500DDA12}" dt="2025-12-03T18:51:51.934" v="25" actId="14100"/>
          <ac:spMkLst>
            <pc:docMk/>
            <pc:sldMk cId="1343181042" sldId="272"/>
            <ac:spMk id="42" creationId="{27AF5C3C-1B8E-41D5-546A-5DDEF33CF7AB}"/>
          </ac:spMkLst>
        </pc:spChg>
      </pc:sldChg>
      <pc:sldChg chg="addSp modSp mod">
        <pc:chgData name="Montambault, Sonia" userId="c3a86943-acf9-4cf1-ad20-1fa47f28e00a" providerId="ADAL" clId="{19DEE105-82EF-4D8C-902E-83D0500DDA12}" dt="2025-12-03T18:54:56.408" v="85" actId="1037"/>
        <pc:sldMkLst>
          <pc:docMk/>
          <pc:sldMk cId="3123886679" sldId="278"/>
        </pc:sldMkLst>
        <pc:spChg chg="add mod">
          <ac:chgData name="Montambault, Sonia" userId="c3a86943-acf9-4cf1-ad20-1fa47f28e00a" providerId="ADAL" clId="{19DEE105-82EF-4D8C-902E-83D0500DDA12}" dt="2025-12-03T18:52:54.509" v="41"/>
          <ac:spMkLst>
            <pc:docMk/>
            <pc:sldMk cId="3123886679" sldId="278"/>
            <ac:spMk id="2" creationId="{BF594BED-C790-C319-9E27-6297F0538FAF}"/>
          </ac:spMkLst>
        </pc:spChg>
        <pc:spChg chg="mod">
          <ac:chgData name="Montambault, Sonia" userId="c3a86943-acf9-4cf1-ad20-1fa47f28e00a" providerId="ADAL" clId="{19DEE105-82EF-4D8C-902E-83D0500DDA12}" dt="2025-12-03T18:52:19.423" v="33" actId="20577"/>
          <ac:spMkLst>
            <pc:docMk/>
            <pc:sldMk cId="3123886679" sldId="278"/>
            <ac:spMk id="4" creationId="{789FE147-F7D5-A24D-9A81-41080E92A287}"/>
          </ac:spMkLst>
        </pc:spChg>
        <pc:spChg chg="add mod">
          <ac:chgData name="Montambault, Sonia" userId="c3a86943-acf9-4cf1-ad20-1fa47f28e00a" providerId="ADAL" clId="{19DEE105-82EF-4D8C-902E-83D0500DDA12}" dt="2025-12-03T18:54:56.408" v="85" actId="1037"/>
          <ac:spMkLst>
            <pc:docMk/>
            <pc:sldMk cId="3123886679" sldId="278"/>
            <ac:spMk id="11" creationId="{7A08748A-5AB1-4DD1-F3A9-9E7E77C02755}"/>
          </ac:spMkLst>
        </pc:spChg>
        <pc:picChg chg="mod">
          <ac:chgData name="Montambault, Sonia" userId="c3a86943-acf9-4cf1-ad20-1fa47f28e00a" providerId="ADAL" clId="{19DEE105-82EF-4D8C-902E-83D0500DDA12}" dt="2025-12-03T18:54:50.842" v="80" actId="14100"/>
          <ac:picMkLst>
            <pc:docMk/>
            <pc:sldMk cId="3123886679" sldId="278"/>
            <ac:picMk id="3" creationId="{AD116BF6-FCED-25DF-0B56-E5A20548A45F}"/>
          </ac:picMkLst>
        </pc:picChg>
        <pc:picChg chg="add mod">
          <ac:chgData name="Montambault, Sonia" userId="c3a86943-acf9-4cf1-ad20-1fa47f28e00a" providerId="ADAL" clId="{19DEE105-82EF-4D8C-902E-83D0500DDA12}" dt="2025-12-03T18:52:54.509" v="41"/>
          <ac:picMkLst>
            <pc:docMk/>
            <pc:sldMk cId="3123886679" sldId="278"/>
            <ac:picMk id="6" creationId="{B5466089-F676-27D2-0218-BE36CE2B4C9F}"/>
          </ac:picMkLst>
        </pc:picChg>
        <pc:picChg chg="add mod">
          <ac:chgData name="Montambault, Sonia" userId="c3a86943-acf9-4cf1-ad20-1fa47f28e00a" providerId="ADAL" clId="{19DEE105-82EF-4D8C-902E-83D0500DDA12}" dt="2025-12-03T18:52:54.509" v="41"/>
          <ac:picMkLst>
            <pc:docMk/>
            <pc:sldMk cId="3123886679" sldId="278"/>
            <ac:picMk id="7" creationId="{9AE07287-D218-78EB-C521-AD517A968B3D}"/>
          </ac:picMkLst>
        </pc:picChg>
        <pc:picChg chg="add mod">
          <ac:chgData name="Montambault, Sonia" userId="c3a86943-acf9-4cf1-ad20-1fa47f28e00a" providerId="ADAL" clId="{19DEE105-82EF-4D8C-902E-83D0500DDA12}" dt="2025-12-03T18:52:54.509" v="41"/>
          <ac:picMkLst>
            <pc:docMk/>
            <pc:sldMk cId="3123886679" sldId="278"/>
            <ac:picMk id="8" creationId="{492FD86C-AD30-8AEE-21D9-53EC33C3371F}"/>
          </ac:picMkLst>
        </pc:picChg>
        <pc:picChg chg="add mod">
          <ac:chgData name="Montambault, Sonia" userId="c3a86943-acf9-4cf1-ad20-1fa47f28e00a" providerId="ADAL" clId="{19DEE105-82EF-4D8C-902E-83D0500DDA12}" dt="2025-12-03T18:52:54.509" v="41"/>
          <ac:picMkLst>
            <pc:docMk/>
            <pc:sldMk cId="3123886679" sldId="278"/>
            <ac:picMk id="9" creationId="{9D4371D2-3DA9-982D-4986-F6C213CC07B2}"/>
          </ac:picMkLst>
        </pc:picChg>
        <pc:picChg chg="add mod">
          <ac:chgData name="Montambault, Sonia" userId="c3a86943-acf9-4cf1-ad20-1fa47f28e00a" providerId="ADAL" clId="{19DEE105-82EF-4D8C-902E-83D0500DDA12}" dt="2025-12-03T18:52:54.509" v="41"/>
          <ac:picMkLst>
            <pc:docMk/>
            <pc:sldMk cId="3123886679" sldId="278"/>
            <ac:picMk id="10" creationId="{F87B5222-6D8B-199C-8677-2F6751275E30}"/>
          </ac:picMkLst>
        </pc:picChg>
      </pc:sldChg>
      <pc:sldMasterChg chg="modSldLayout">
        <pc:chgData name="Montambault, Sonia" userId="c3a86943-acf9-4cf1-ad20-1fa47f28e00a" providerId="ADAL" clId="{19DEE105-82EF-4D8C-902E-83D0500DDA12}" dt="2025-12-03T18:52:50.803" v="40" actId="1076"/>
        <pc:sldMasterMkLst>
          <pc:docMk/>
          <pc:sldMasterMk cId="2235510819" sldId="2147483670"/>
        </pc:sldMasterMkLst>
        <pc:sldLayoutChg chg="delSp modSp mod">
          <pc:chgData name="Montambault, Sonia" userId="c3a86943-acf9-4cf1-ad20-1fa47f28e00a" providerId="ADAL" clId="{19DEE105-82EF-4D8C-902E-83D0500DDA12}" dt="2025-12-03T18:52:50.803" v="40" actId="1076"/>
          <pc:sldLayoutMkLst>
            <pc:docMk/>
            <pc:sldMasterMk cId="2235510819" sldId="2147483670"/>
            <pc:sldLayoutMk cId="2466675085" sldId="2147483685"/>
          </pc:sldLayoutMkLst>
          <pc:spChg chg="mod">
            <ac:chgData name="Montambault, Sonia" userId="c3a86943-acf9-4cf1-ad20-1fa47f28e00a" providerId="ADAL" clId="{19DEE105-82EF-4D8C-902E-83D0500DDA12}" dt="2025-12-03T18:52:50.803" v="40" actId="1076"/>
            <ac:spMkLst>
              <pc:docMk/>
              <pc:sldMasterMk cId="2235510819" sldId="2147483670"/>
              <pc:sldLayoutMk cId="2466675085" sldId="2147483685"/>
              <ac:spMk id="3" creationId="{00000000-0000-0000-0000-000000000000}"/>
            </ac:spMkLst>
          </pc:spChg>
          <pc:spChg chg="del">
            <ac:chgData name="Montambault, Sonia" userId="c3a86943-acf9-4cf1-ad20-1fa47f28e00a" providerId="ADAL" clId="{19DEE105-82EF-4D8C-902E-83D0500DDA12}" dt="2025-12-03T18:52:40.971" v="39" actId="478"/>
            <ac:spMkLst>
              <pc:docMk/>
              <pc:sldMasterMk cId="2235510819" sldId="2147483670"/>
              <pc:sldLayoutMk cId="2466675085" sldId="2147483685"/>
              <ac:spMk id="17" creationId="{0C6813C9-A04F-F348-B226-3A65CDD97E56}"/>
            </ac:spMkLst>
          </pc:spChg>
          <pc:picChg chg="del">
            <ac:chgData name="Montambault, Sonia" userId="c3a86943-acf9-4cf1-ad20-1fa47f28e00a" providerId="ADAL" clId="{19DEE105-82EF-4D8C-902E-83D0500DDA12}" dt="2025-12-03T18:52:34.085" v="34" actId="478"/>
            <ac:picMkLst>
              <pc:docMk/>
              <pc:sldMasterMk cId="2235510819" sldId="2147483670"/>
              <pc:sldLayoutMk cId="2466675085" sldId="2147483685"/>
              <ac:picMk id="6" creationId="{9D0F9714-3369-1347-8BF9-7218AA125CA0}"/>
            </ac:picMkLst>
          </pc:picChg>
          <pc:picChg chg="del">
            <ac:chgData name="Montambault, Sonia" userId="c3a86943-acf9-4cf1-ad20-1fa47f28e00a" providerId="ADAL" clId="{19DEE105-82EF-4D8C-902E-83D0500DDA12}" dt="2025-12-03T18:52:37.378" v="37" actId="478"/>
            <ac:picMkLst>
              <pc:docMk/>
              <pc:sldMasterMk cId="2235510819" sldId="2147483670"/>
              <pc:sldLayoutMk cId="2466675085" sldId="2147483685"/>
              <ac:picMk id="22" creationId="{9E2BC043-7F38-D34F-B8DD-B79D6C072CBA}"/>
            </ac:picMkLst>
          </pc:picChg>
          <pc:picChg chg="del">
            <ac:chgData name="Montambault, Sonia" userId="c3a86943-acf9-4cf1-ad20-1fa47f28e00a" providerId="ADAL" clId="{19DEE105-82EF-4D8C-902E-83D0500DDA12}" dt="2025-12-03T18:52:36.454" v="36" actId="478"/>
            <ac:picMkLst>
              <pc:docMk/>
              <pc:sldMasterMk cId="2235510819" sldId="2147483670"/>
              <pc:sldLayoutMk cId="2466675085" sldId="2147483685"/>
              <ac:picMk id="24" creationId="{0464F686-E476-7942-A141-06F34D56BE55}"/>
            </ac:picMkLst>
          </pc:picChg>
          <pc:picChg chg="del">
            <ac:chgData name="Montambault, Sonia" userId="c3a86943-acf9-4cf1-ad20-1fa47f28e00a" providerId="ADAL" clId="{19DEE105-82EF-4D8C-902E-83D0500DDA12}" dt="2025-12-03T18:52:34.811" v="35" actId="478"/>
            <ac:picMkLst>
              <pc:docMk/>
              <pc:sldMasterMk cId="2235510819" sldId="2147483670"/>
              <pc:sldLayoutMk cId="2466675085" sldId="2147483685"/>
              <ac:picMk id="26" creationId="{7BEBDB5B-38E2-2B4F-B352-0CCCFDBB94EB}"/>
            </ac:picMkLst>
          </pc:picChg>
          <pc:picChg chg="del">
            <ac:chgData name="Montambault, Sonia" userId="c3a86943-acf9-4cf1-ad20-1fa47f28e00a" providerId="ADAL" clId="{19DEE105-82EF-4D8C-902E-83D0500DDA12}" dt="2025-12-03T18:52:38.095" v="38" actId="478"/>
            <ac:picMkLst>
              <pc:docMk/>
              <pc:sldMasterMk cId="2235510819" sldId="2147483670"/>
              <pc:sldLayoutMk cId="2466675085" sldId="2147483685"/>
              <ac:picMk id="29" creationId="{91EC57CB-A62A-C240-A17D-5548DEF7369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dirty="0">
              <a:latin typeface="Arial Regular"/>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0EB780A-BB64-4DBB-83B9-C1A35A74A3DA}" type="datetimeFigureOut">
              <a:rPr lang="fr-CA" smtClean="0">
                <a:latin typeface="Arial Regular"/>
              </a:rPr>
              <a:t>2025-12-03</a:t>
            </a:fld>
            <a:endParaRPr lang="fr-CA" dirty="0">
              <a:latin typeface="Arial Regular"/>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dirty="0">
              <a:latin typeface="Arial Regular"/>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012B390-E9C0-4C85-9317-8D26DF085B41}" type="slidenum">
              <a:rPr lang="fr-CA" smtClean="0">
                <a:latin typeface="Arial Regular"/>
              </a:rPr>
              <a:t>‹N°›</a:t>
            </a:fld>
            <a:endParaRPr lang="fr-CA" dirty="0">
              <a:latin typeface="Arial Regular"/>
            </a:endParaRPr>
          </a:p>
        </p:txBody>
      </p:sp>
    </p:spTree>
    <p:extLst>
      <p:ext uri="{BB962C8B-B14F-4D97-AF65-F5344CB8AC3E}">
        <p14:creationId xmlns:p14="http://schemas.microsoft.com/office/powerpoint/2010/main" val="36909823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pPr rtl="0"/>
            <a:endParaRPr lang="fr-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pPr rtl="0"/>
            <a:fld id="{9755C8FF-D536-4BAC-9BD8-B2FD87DDFD48}" type="datetimeFigureOut">
              <a:rPr lang="fr-CA" smtClean="0"/>
              <a:pPr rtl="0"/>
              <a:t>2025-12-03</a:t>
            </a:fld>
            <a:endParaRPr lang="fr-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CA"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ca"/>
              <a:t>Modifier les styles du texte du masque</a:t>
            </a:r>
          </a:p>
          <a:p>
            <a:pPr lvl="1" rtl="0"/>
            <a:r>
              <a:rPr lang="en-ca"/>
              <a:t>Deuxième niveau</a:t>
            </a:r>
          </a:p>
          <a:p>
            <a:pPr lvl="2" rtl="0"/>
            <a:r>
              <a:rPr lang="en-ca"/>
              <a:t>Troisième niveau</a:t>
            </a:r>
          </a:p>
          <a:p>
            <a:pPr lvl="3" rtl="0"/>
            <a:r>
              <a:rPr lang="en-ca"/>
              <a:t>Quatrième niveau</a:t>
            </a:r>
          </a:p>
          <a:p>
            <a:pPr lvl="4" rtl="0"/>
            <a:r>
              <a:rPr lang="en-ca"/>
              <a:t>Cinquième niveau</a:t>
            </a:r>
            <a:endParaRPr lang="fr-CA"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pPr rtl="0"/>
            <a:endParaRPr lang="fr-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pPr rtl="0"/>
            <a:fld id="{253A81E7-5AAA-4F8B-8083-1B1E8FA7E8E7}" type="slidenum">
              <a:rPr lang="fr-CA" smtClean="0"/>
              <a:pPr rtl="0"/>
              <a:t>‹N°›</a:t>
            </a:fld>
            <a:endParaRPr lang="fr-CA" dirty="0"/>
          </a:p>
        </p:txBody>
      </p:sp>
    </p:spTree>
    <p:extLst>
      <p:ext uri="{BB962C8B-B14F-4D97-AF65-F5344CB8AC3E}">
        <p14:creationId xmlns:p14="http://schemas.microsoft.com/office/powerpoint/2010/main" val="2190338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quebec.com/international/fr/pourquoi-le-quebec/couts-d-exploitation.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finances.gouv.qc.ca/documents/Autres/en/AUTEN_MiningTaxRegimeInBrief.pdf" TargetMode="External"/><Relationship Id="rId4" Type="http://schemas.openxmlformats.org/officeDocument/2006/relationships/hyperlink" Target="https://cdn-contenu.quebec.ca/cdn-contenu/adm/min/finances/publications-adm/Autres_documents/AUTFR_RegimeImpotMinierEnBref.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a:t>
            </a:fld>
            <a:endParaRPr lang="fr-CA" dirty="0"/>
          </a:p>
        </p:txBody>
      </p:sp>
    </p:spTree>
    <p:extLst>
      <p:ext uri="{BB962C8B-B14F-4D97-AF65-F5344CB8AC3E}">
        <p14:creationId xmlns:p14="http://schemas.microsoft.com/office/powerpoint/2010/main" val="224174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Global demand for critical and strategic minerals (CSMs) continues to grow. According to a World Bank report published in 2020, the energy transition toward a low-carbon economy will bring a sharp increase in demand for minerals such as nickel, vanadium, indium, cobalt, lithium, and graphite.</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CSMs are used for manufacturing in many fields, including aerospace, smart devices and equipment, telecommunications, renewable energy, energy storage, medicine, national security, and transport electrification. These are all growth sectors for which a supply of CSMs is essential. </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1" i="0" kern="1200">
                <a:solidFill>
                  <a:schemeClr val="tx1"/>
                </a:solidFill>
                <a:effectLst/>
                <a:latin typeface="Arial Regular"/>
                <a:ea typeface="+mn-ea"/>
                <a:cs typeface="+mn-cs"/>
              </a:rPr>
              <a:t>Critical minerals</a:t>
            </a:r>
            <a:r>
              <a:rPr lang="en-ca" sz="1200" b="0" i="0" kern="1200">
                <a:solidFill>
                  <a:schemeClr val="tx1"/>
                </a:solidFill>
                <a:effectLst/>
                <a:latin typeface="Arial Regular"/>
                <a:ea typeface="+mn-ea"/>
                <a:cs typeface="+mn-cs"/>
              </a:rPr>
              <a:t> are defined as minerals that are essential to key sectors of the economy, present a high supply risk, and have no commercially available substitutes. </a:t>
            </a:r>
            <a:r>
              <a:rPr lang="en-ca" sz="1200" b="1" i="0" kern="1200">
                <a:solidFill>
                  <a:schemeClr val="tx1"/>
                </a:solidFill>
                <a:effectLst/>
                <a:latin typeface="Arial Regular"/>
                <a:ea typeface="+mn-ea"/>
                <a:cs typeface="+mn-cs"/>
              </a:rPr>
              <a:t>Strategic minerals</a:t>
            </a:r>
            <a:r>
              <a:rPr lang="en-ca" sz="1200" b="0" i="0" kern="1200">
                <a:solidFill>
                  <a:schemeClr val="tx1"/>
                </a:solidFill>
                <a:effectLst/>
                <a:latin typeface="Arial Regular"/>
                <a:ea typeface="+mn-ea"/>
                <a:cs typeface="+mn-cs"/>
              </a:rPr>
              <a:t> are mineral substances that are crucial for implementing key policies.</a:t>
            </a:r>
            <a:r>
              <a:rPr lang="en-ca">
                <a:effectLst/>
              </a:rPr>
              <a:t> </a:t>
            </a:r>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10</a:t>
            </a:fld>
            <a:endParaRPr lang="fr-CA" dirty="0"/>
          </a:p>
        </p:txBody>
      </p:sp>
    </p:spTree>
    <p:extLst>
      <p:ext uri="{BB962C8B-B14F-4D97-AF65-F5344CB8AC3E}">
        <p14:creationId xmlns:p14="http://schemas.microsoft.com/office/powerpoint/2010/main" val="25746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supply of CSMs is a concern, as there is a heavy dependency on production that is dominated by China.</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Québec’s soil is rich in mineral resources that are either being mined or have the potential to be mined. This is why Québec is keeping a close eye on global demand for the minerals needed for the energy transition, particularly over the next few decades.</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Ministère des Ressources naturelles et des Forêts (MRNF) participated in preparatory work for the list of Canada’s critical minerals, which made it possible to consider the critical and strategic minerals recognized by Québec. Of the 31 minerals deemed critical and strategic by the federal government, the vast majority are on the list that was updated in January 2024, paying testament to Québec’s great potential and diverse geology.</a:t>
            </a:r>
          </a:p>
          <a:p>
            <a:pPr rtl="0"/>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11</a:t>
            </a:fld>
            <a:endParaRPr lang="fr-CA" dirty="0"/>
          </a:p>
        </p:txBody>
      </p:sp>
    </p:spTree>
    <p:extLst>
      <p:ext uri="{BB962C8B-B14F-4D97-AF65-F5344CB8AC3E}">
        <p14:creationId xmlns:p14="http://schemas.microsoft.com/office/powerpoint/2010/main" val="176502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One fifth of Canada’s mining production comes from Québec. The resources exploited here are the most diversified in Canada: 15 metals and 13 minerals are produced and recovered, including lithium, rare earth minerals, and apatite.</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1" i="0" kern="1200" dirty="0">
                <a:solidFill>
                  <a:schemeClr val="tx1"/>
                </a:solidFill>
                <a:effectLst/>
                <a:latin typeface="Arial Regular"/>
                <a:ea typeface="+mn-ea"/>
                <a:cs typeface="+mn-cs"/>
              </a:rPr>
              <a:t>Mine shipments were valued at $10.6 billion in 2023, an increase of more than 12% over 2022</a:t>
            </a:r>
            <a:r>
              <a:rPr lang="en-ca" sz="1200" b="0" i="0" kern="1200" dirty="0">
                <a:solidFill>
                  <a:schemeClr val="tx1"/>
                </a:solidFill>
                <a:effectLst/>
                <a:latin typeface="Arial Regular"/>
                <a:ea typeface="+mn-ea"/>
                <a:cs typeface="+mn-cs"/>
              </a:rPr>
              <a:t>.</a:t>
            </a:r>
          </a:p>
          <a:p>
            <a:pPr marL="171450" indent="-171450" rtl="0">
              <a:buFont typeface="Arial" panose="020B0604020202020204" pitchFamily="34" charset="0"/>
              <a:buChar char="•"/>
            </a:pPr>
            <a:endParaRPr lang="fr-CA" sz="1200" b="1" i="0" kern="1200" dirty="0">
              <a:solidFill>
                <a:schemeClr val="tx1"/>
              </a:solidFill>
              <a:effectLst/>
              <a:latin typeface="Arial Regular"/>
              <a:ea typeface="+mn-ea"/>
              <a:cs typeface="+mn-cs"/>
            </a:endParaRPr>
          </a:p>
          <a:p>
            <a:pPr marL="342900" lvl="0" indent="-342900" algn="just" rtl="0">
              <a:spcBef>
                <a:spcPts val="1200"/>
              </a:spcBef>
              <a:spcAft>
                <a:spcPts val="600"/>
              </a:spcAft>
              <a:buSzPts val="1100"/>
              <a:buFont typeface="Symbol" panose="05050102010706020507" pitchFamily="18" charset="2"/>
              <a:buChar char=""/>
              <a:tabLst>
                <a:tab pos="160655" algn="l"/>
                <a:tab pos="270510" algn="l"/>
              </a:tabLst>
            </a:pPr>
            <a:r>
              <a:rPr lang="en-ca" sz="1400" dirty="0">
                <a:effectLst/>
                <a:latin typeface="Arial" panose="020B0604020202020204" pitchFamily="34" charset="0"/>
                <a:ea typeface="Times New Roman" panose="02020603050405020304" pitchFamily="18" charset="0"/>
              </a:rPr>
              <a:t>Exploration and development spending on CSMs has skyrocketed since 2020:</a:t>
            </a:r>
          </a:p>
          <a:p>
            <a:pPr marL="742950" marR="41275" lvl="1" indent="-285750" algn="just" rtl="0">
              <a:spcAft>
                <a:spcPts val="600"/>
              </a:spcAft>
              <a:buFont typeface="Courier New" panose="02070309020205020404" pitchFamily="49" charset="0"/>
              <a:buChar char="o"/>
              <a:tabLst>
                <a:tab pos="160655" algn="l"/>
                <a:tab pos="709295" algn="l"/>
              </a:tabLst>
            </a:pPr>
            <a:r>
              <a:rPr lang="en-ca" sz="1350" spc="-20" dirty="0">
                <a:effectLst/>
                <a:latin typeface="Arial" panose="020B0604020202020204" pitchFamily="34" charset="0"/>
                <a:ea typeface="Times New Roman" panose="02020603050405020304" pitchFamily="18" charset="0"/>
              </a:rPr>
              <a:t>2020: $61M</a:t>
            </a:r>
            <a:endParaRPr lang="fr-CA" sz="1400" dirty="0">
              <a:effectLst/>
              <a:latin typeface="Arial" panose="020B0604020202020204" pitchFamily="34" charset="0"/>
              <a:ea typeface="Times New Roman" panose="02020603050405020304" pitchFamily="18" charset="0"/>
            </a:endParaRPr>
          </a:p>
          <a:p>
            <a:pPr marL="742950" marR="41275" lvl="1" indent="-285750" algn="just" rtl="0">
              <a:spcAft>
                <a:spcPts val="600"/>
              </a:spcAft>
              <a:buFont typeface="Courier New" panose="02070309020205020404" pitchFamily="49" charset="0"/>
              <a:buChar char="o"/>
              <a:tabLst>
                <a:tab pos="160655" algn="l"/>
                <a:tab pos="709295" algn="l"/>
              </a:tabLst>
            </a:pPr>
            <a:r>
              <a:rPr lang="en-ca" sz="1350" spc="-20" dirty="0">
                <a:effectLst/>
                <a:latin typeface="Arial" panose="020B0604020202020204" pitchFamily="34" charset="0"/>
                <a:ea typeface="Times New Roman" panose="02020603050405020304" pitchFamily="18" charset="0"/>
              </a:rPr>
              <a:t>2021: $194M</a:t>
            </a:r>
            <a:endParaRPr lang="fr-CA" sz="1400" dirty="0">
              <a:effectLst/>
              <a:latin typeface="Arial" panose="020B0604020202020204" pitchFamily="34" charset="0"/>
              <a:ea typeface="Times New Roman" panose="02020603050405020304" pitchFamily="18" charset="0"/>
            </a:endParaRPr>
          </a:p>
          <a:p>
            <a:pPr marL="742950" marR="41275" lvl="1" indent="-285750" algn="just" rtl="0">
              <a:spcAft>
                <a:spcPts val="600"/>
              </a:spcAft>
              <a:buFont typeface="Courier New" panose="02070309020205020404" pitchFamily="49" charset="0"/>
              <a:buChar char="o"/>
              <a:tabLst>
                <a:tab pos="160655" algn="l"/>
                <a:tab pos="709295" algn="l"/>
              </a:tabLst>
            </a:pPr>
            <a:r>
              <a:rPr lang="en-ca" sz="1350" spc="-20" dirty="0">
                <a:effectLst/>
                <a:latin typeface="Arial" panose="020B0604020202020204" pitchFamily="34" charset="0"/>
                <a:ea typeface="Times New Roman" panose="02020603050405020304" pitchFamily="18" charset="0"/>
              </a:rPr>
              <a:t>2022: $319M</a:t>
            </a:r>
            <a:endParaRPr lang="fr-CA" sz="1400" dirty="0">
              <a:effectLst/>
              <a:latin typeface="Arial" panose="020B0604020202020204" pitchFamily="34" charset="0"/>
              <a:ea typeface="Times New Roman" panose="02020603050405020304" pitchFamily="18" charset="0"/>
            </a:endParaRPr>
          </a:p>
          <a:p>
            <a:pPr marL="742950" marR="41275" lvl="1" indent="-285750" algn="just" rtl="0">
              <a:spcAft>
                <a:spcPts val="600"/>
              </a:spcAft>
              <a:buFont typeface="Courier New" panose="02070309020205020404" pitchFamily="49" charset="0"/>
              <a:buChar char="o"/>
              <a:tabLst>
                <a:tab pos="160655" algn="l"/>
                <a:tab pos="709295" algn="l"/>
              </a:tabLst>
            </a:pPr>
            <a:r>
              <a:rPr lang="en-ca" sz="1350" spc="-20" dirty="0">
                <a:effectLst/>
                <a:latin typeface="Arial" panose="020B0604020202020204" pitchFamily="34" charset="0"/>
                <a:ea typeface="Times New Roman" panose="02020603050405020304" pitchFamily="18" charset="0"/>
              </a:rPr>
              <a:t>2023 (preliminary data): $447.9M</a:t>
            </a:r>
            <a:endParaRPr lang="fr-CA" sz="1200" b="1" i="0" kern="1200" dirty="0">
              <a:solidFill>
                <a:schemeClr val="tx1"/>
              </a:solidFill>
              <a:effectLst/>
              <a:latin typeface="Arial Regular"/>
              <a:ea typeface="+mn-ea"/>
              <a:cs typeface="+mn-cs"/>
            </a:endParaRP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Québec is one of the world’s few producers of niobium, titanium dioxide, cobalt, and platinum.</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Québec </a:t>
            </a:r>
            <a:r>
              <a:rPr lang="en-ca" sz="1200" b="1" i="0" strike="noStrike" kern="1200" dirty="0">
                <a:solidFill>
                  <a:schemeClr val="tx1"/>
                </a:solidFill>
                <a:effectLst/>
                <a:latin typeface="Arial Regular"/>
                <a:ea typeface="+mn-ea"/>
                <a:cs typeface="+mn-cs"/>
              </a:rPr>
              <a:t>currently produces nearly 20% of the world’s scandium oxide</a:t>
            </a:r>
            <a:r>
              <a:rPr lang="en-ca" sz="1200" b="0" i="0" kern="1200" dirty="0">
                <a:solidFill>
                  <a:schemeClr val="tx1"/>
                </a:solidFill>
                <a:effectLst/>
                <a:latin typeface="Arial Regular"/>
                <a:ea typeface="+mn-ea"/>
                <a:cs typeface="+mn-cs"/>
              </a:rPr>
              <a:t>. It has deposits of other rare earth elements, including vanadium.</a:t>
            </a:r>
            <a:r>
              <a:rPr lang="en-ca" sz="1200" b="0" i="1" kern="1200" dirty="0">
                <a:solidFill>
                  <a:schemeClr val="tx1"/>
                </a:solidFill>
                <a:effectLst/>
                <a:latin typeface="Arial Regular"/>
                <a:ea typeface="+mn-ea"/>
                <a:cs typeface="+mn-cs"/>
              </a:rPr>
              <a:t> </a:t>
            </a:r>
            <a:r>
              <a:rPr lang="en-ca" sz="1200" b="1" i="0" strike="noStrike" kern="1200" dirty="0">
                <a:solidFill>
                  <a:schemeClr val="tx1"/>
                </a:solidFill>
                <a:effectLst/>
                <a:latin typeface="Arial Regular"/>
                <a:ea typeface="+mn-ea"/>
                <a:cs typeface="+mn-cs"/>
              </a:rPr>
              <a:t>One of the largest graphite mines</a:t>
            </a:r>
            <a:r>
              <a:rPr lang="en-ca" sz="1200" b="0" i="0" kern="1200" dirty="0">
                <a:solidFill>
                  <a:schemeClr val="tx1"/>
                </a:solidFill>
                <a:effectLst/>
                <a:latin typeface="Arial Regular"/>
                <a:ea typeface="+mn-ea"/>
                <a:cs typeface="+mn-cs"/>
              </a:rPr>
              <a:t> in the Western world (owned by Nouveau Monde Graphite) will be located in Québec, in Lanaudière. The Government of Québec approved the project in February 2021. The mine will eventually be 100% electric.</a:t>
            </a:r>
          </a:p>
          <a:p>
            <a:pPr marL="0" indent="0" rtl="0">
              <a:buFont typeface="Arial" panose="020B0604020202020204" pitchFamily="34" charset="0"/>
              <a:buNone/>
            </a:pPr>
            <a:endParaRPr lang="fr-CA" sz="1200" b="1"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1" i="0" kern="1200" dirty="0">
                <a:solidFill>
                  <a:schemeClr val="tx1"/>
                </a:solidFill>
                <a:effectLst/>
                <a:latin typeface="Arial Regular"/>
                <a:ea typeface="+mn-ea"/>
                <a:cs typeface="+mn-cs"/>
              </a:rPr>
              <a:t>With the restart of the North American Lithium project, Québec is the only lithium producer in Canada</a:t>
            </a:r>
            <a:r>
              <a:rPr lang="en-ca" sz="1200" b="0" i="0" kern="1200" dirty="0">
                <a:solidFill>
                  <a:schemeClr val="tx1"/>
                </a:solidFill>
                <a:effectLst/>
                <a:latin typeface="Arial Regular"/>
                <a:ea typeface="+mn-ea"/>
                <a:cs typeface="+mn-cs"/>
              </a:rPr>
              <a:t>.</a:t>
            </a:r>
          </a:p>
          <a:p>
            <a:pPr marL="0" indent="0" rtl="0">
              <a:buFont typeface="Arial" panose="020B0604020202020204" pitchFamily="34" charset="0"/>
              <a:buNone/>
            </a:pPr>
            <a:endParaRPr lang="fr-CA" sz="1200" b="1"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1" i="0" kern="1200" dirty="0">
                <a:solidFill>
                  <a:schemeClr val="tx1"/>
                </a:solidFill>
                <a:effectLst/>
                <a:latin typeface="Arial Regular"/>
                <a:ea typeface="+mn-ea"/>
                <a:cs typeface="+mn-cs"/>
              </a:rPr>
              <a:t>Québec is Canada’s leading aluminum producer</a:t>
            </a:r>
            <a:r>
              <a:rPr lang="en-ca" sz="1200" b="0" i="0" kern="1200" dirty="0">
                <a:solidFill>
                  <a:schemeClr val="tx1"/>
                </a:solidFill>
                <a:effectLst/>
                <a:latin typeface="Arial Regular"/>
                <a:ea typeface="+mn-ea"/>
                <a:cs typeface="+mn-cs"/>
              </a:rPr>
              <a:t>.</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Québec is one of the few producers of niobium and ranks second in global production. Niobium is a rare metal used in situations where corrosion resistance is important, as well as in high-pressure boilers, superalloy nozzles, and space capsules. A single mine in Saint-Honoré, Québec, accounts for 15% of global production.</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Québec is the </a:t>
            </a:r>
            <a:r>
              <a:rPr lang="en-ca" sz="1200" b="1" i="0" kern="1200" dirty="0">
                <a:solidFill>
                  <a:schemeClr val="tx1"/>
                </a:solidFill>
                <a:effectLst/>
                <a:latin typeface="Arial Regular"/>
                <a:ea typeface="+mn-ea"/>
                <a:cs typeface="+mn-cs"/>
              </a:rPr>
              <a:t>second-largest</a:t>
            </a:r>
            <a:r>
              <a:rPr lang="en-ca" sz="1200" b="0" i="0" kern="1200" dirty="0">
                <a:solidFill>
                  <a:schemeClr val="tx1"/>
                </a:solidFill>
                <a:effectLst/>
                <a:latin typeface="Arial Regular"/>
                <a:ea typeface="+mn-ea"/>
                <a:cs typeface="+mn-cs"/>
              </a:rPr>
              <a:t> producer of nickel in Canada and the </a:t>
            </a:r>
            <a:r>
              <a:rPr lang="en-ca" sz="1200" b="1" i="0" kern="1200" dirty="0">
                <a:solidFill>
                  <a:schemeClr val="tx1"/>
                </a:solidFill>
                <a:effectLst/>
                <a:latin typeface="Arial Regular"/>
                <a:ea typeface="+mn-ea"/>
                <a:cs typeface="+mn-cs"/>
              </a:rPr>
              <a:t>fifth-largest</a:t>
            </a:r>
            <a:r>
              <a:rPr lang="en-ca" sz="1200" b="0" i="0" kern="1200" dirty="0">
                <a:solidFill>
                  <a:schemeClr val="tx1"/>
                </a:solidFill>
                <a:effectLst/>
                <a:latin typeface="Arial Regular"/>
                <a:ea typeface="+mn-ea"/>
                <a:cs typeface="+mn-cs"/>
              </a:rPr>
              <a:t> producer of copper and zinc. It is also Canada’s leading producer of iron and zinc concentrate and second-largest gold producer,</a:t>
            </a:r>
            <a:r>
              <a:rPr lang="en-ca" sz="1200" b="1" i="0" strike="noStrike" kern="1200" dirty="0">
                <a:solidFill>
                  <a:schemeClr val="tx1"/>
                </a:solidFill>
                <a:effectLst/>
                <a:latin typeface="Arial Regular"/>
                <a:ea typeface="+mn-ea"/>
                <a:cs typeface="+mn-cs"/>
              </a:rPr>
              <a:t> as well as owning Canada’s only active copper smelter</a:t>
            </a:r>
            <a:r>
              <a:rPr lang="en-ca" sz="1200" b="0" i="0" kern="1200" dirty="0">
                <a:solidFill>
                  <a:schemeClr val="tx1"/>
                </a:solidFill>
                <a:effectLst/>
                <a:latin typeface="Arial Regular"/>
                <a:ea typeface="+mn-ea"/>
                <a:cs typeface="+mn-cs"/>
              </a:rPr>
              <a:t>.</a:t>
            </a:r>
          </a:p>
          <a:p>
            <a:pPr rtl="0"/>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12</a:t>
            </a:fld>
            <a:endParaRPr lang="fr-CA" dirty="0"/>
          </a:p>
        </p:txBody>
      </p:sp>
    </p:spTree>
    <p:extLst>
      <p:ext uri="{BB962C8B-B14F-4D97-AF65-F5344CB8AC3E}">
        <p14:creationId xmlns:p14="http://schemas.microsoft.com/office/powerpoint/2010/main" val="172074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13</a:t>
            </a:fld>
            <a:endParaRPr lang="fr-CA" dirty="0"/>
          </a:p>
        </p:txBody>
      </p:sp>
    </p:spTree>
    <p:extLst>
      <p:ext uri="{BB962C8B-B14F-4D97-AF65-F5344CB8AC3E}">
        <p14:creationId xmlns:p14="http://schemas.microsoft.com/office/powerpoint/2010/main" val="387795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B050"/>
                </a:solidFill>
              </a:rPr>
              <a:t>Governments play a key role in orienting their industries toward CSM supply sources, and in setting up institutional funds dedicated to CSMs.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The current situation shows that Québec is focused on primary processing (mining), but in the long term it also wants to develop secondary processing (transformation of ores into alloys or parts) and tertiary processing (manufacture of parts and equipment, such as batteries for electric cars). </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In addition, Québec is focusing on the processing and recycling of critical and strategic minerals as a means of developing a circular economy.</a:t>
            </a:r>
            <a:r>
              <a:rPr lang="en-ca" dirty="0">
                <a:effectLst/>
              </a:rPr>
              <a:t> </a:t>
            </a:r>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14</a:t>
            </a:fld>
            <a:endParaRPr lang="fr-CA" dirty="0"/>
          </a:p>
        </p:txBody>
      </p:sp>
    </p:spTree>
    <p:extLst>
      <p:ext uri="{BB962C8B-B14F-4D97-AF65-F5344CB8AC3E}">
        <p14:creationId xmlns:p14="http://schemas.microsoft.com/office/powerpoint/2010/main" val="202832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This plan stems from the government’s desire to support the transition to a greener economy and help Québec’s regions prosper. It will allow for the establishment of CSM value chains in Québec while following sustainable development and social acceptability principles, as well as principles for creating wealth throughout Québec, including in local and Indigenous communities. </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Plan considers the high environmental protection and worker health and safety standards that are already in place.</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Plan for a Green Economy will help Québec achieve its 2030 target for greenhouse gas emission reductions (a 37.5% reduction from 1990 levels), as well as carbon neutrality by 2050.</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Northern Action Plan is an exemplary sustainable development project. The Government of Québec and its partners will invest more than $1.4 billion in the sustainable development of Northern Québec (north of the 49</a:t>
            </a:r>
            <a:r>
              <a:rPr lang="en-ca" sz="1200" b="0" i="0" kern="1200" baseline="30000">
                <a:solidFill>
                  <a:schemeClr val="tx1"/>
                </a:solidFill>
                <a:effectLst/>
                <a:latin typeface="Arial Regular"/>
                <a:ea typeface="+mn-ea"/>
                <a:cs typeface="+mn-cs"/>
              </a:rPr>
              <a:t>th</a:t>
            </a:r>
            <a:r>
              <a:rPr lang="en-ca" sz="1200" b="0" i="0" kern="1200">
                <a:solidFill>
                  <a:schemeClr val="tx1"/>
                </a:solidFill>
                <a:effectLst/>
                <a:latin typeface="Arial Regular"/>
                <a:ea typeface="+mn-ea"/>
                <a:cs typeface="+mn-cs"/>
              </a:rPr>
              <a:t> parallel) over the next three years. This government strategy aims to achieve tangible results for northern communities. It factors in energy, mining, forestry, bio-food, tourism, and road development while promoting wildlife enhancement, environmental protection, and biodiversity conservation.</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Government of Québec is also banking on the development of Québec’s battery industry over the next few years (see next slide).</a:t>
            </a:r>
          </a:p>
          <a:p>
            <a:pPr rtl="0"/>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16</a:t>
            </a:fld>
            <a:endParaRPr lang="fr-CA" dirty="0"/>
          </a:p>
        </p:txBody>
      </p:sp>
    </p:spTree>
    <p:extLst>
      <p:ext uri="{BB962C8B-B14F-4D97-AF65-F5344CB8AC3E}">
        <p14:creationId xmlns:p14="http://schemas.microsoft.com/office/powerpoint/2010/main" val="88352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Since these minerals are not renewable, it is important to develop strategies to optimize the use of available resources, particularly by putting materials back into circulation. The circular economy, a key pillar of the Québec Plan for the Development of Critical and Strategic Minerals 2020–2025, relies on “green” design and the recycling and reuse of mineral resources. This forward-looking approach will reduce our environmental footprint and meet the demand for CSMs. The recovery and recycling of critical and strategic minerals will be encouraged. The goal is to reuse or recycle tailings or goods components, giving them a second life.</a:t>
            </a:r>
          </a:p>
          <a:p>
            <a:pPr marL="0" indent="0" rtl="0">
              <a:buFont typeface="Arial" panose="020B0604020202020204" pitchFamily="34" charset="0"/>
              <a:buNone/>
            </a:pPr>
            <a:endParaRPr lang="fr-CA" sz="1200" b="0" i="1"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Two calls for proposals have been launched as part of the QPDCSM-funded Research and Development Support Program for the Circular Economy Applied to Critical and Strategic Minerals (CSM) Value Chains.</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In Québec, some projects or studies related to the recycling of critical and strategic minerals have already received financial support from the Québec government. Two examples: the Lion project, which is developing a technology for recycling lithium-ion batteries, and the Géoméga rare earth recycling plant for the magnet industry.</a:t>
            </a:r>
            <a:r>
              <a:rPr lang="en-ca">
                <a:effectLst/>
              </a:rPr>
              <a:t> </a:t>
            </a:r>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17</a:t>
            </a:fld>
            <a:endParaRPr lang="fr-CA" dirty="0"/>
          </a:p>
        </p:txBody>
      </p:sp>
    </p:spTree>
    <p:extLst>
      <p:ext uri="{BB962C8B-B14F-4D97-AF65-F5344CB8AC3E}">
        <p14:creationId xmlns:p14="http://schemas.microsoft.com/office/powerpoint/2010/main" val="129781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Québec Battery Initiative focuses on the rapid development of a world-class production chain in Québec, from the extraction of ores to the development of “green” processes and the production of finished components. </a:t>
            </a:r>
          </a:p>
          <a:p>
            <a:pPr rtl="0"/>
            <a:r>
              <a:rPr lang="en-ca" sz="1200" b="0" i="0" kern="1200">
                <a:solidFill>
                  <a:schemeClr val="tx1"/>
                </a:solidFill>
                <a:effectLst/>
                <a:latin typeface="Arial Regular"/>
                <a:ea typeface="+mn-ea"/>
                <a:cs typeface="+mn-cs"/>
              </a:rPr>
              <a:t> </a:t>
            </a: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The initiative has three components:</a:t>
            </a:r>
          </a:p>
          <a:p>
            <a:pPr marL="628650" lvl="1" indent="-171450" rtl="0">
              <a:buFont typeface="Courier New" panose="02070309020205020404" pitchFamily="49" charset="0"/>
              <a:buChar char="o"/>
            </a:pPr>
            <a:r>
              <a:rPr lang="en-ca" sz="1200" b="0" i="0" kern="1200">
                <a:solidFill>
                  <a:schemeClr val="tx1"/>
                </a:solidFill>
                <a:effectLst/>
                <a:latin typeface="Arial Regular"/>
                <a:ea typeface="+mn-ea"/>
                <a:cs typeface="+mn-cs"/>
              </a:rPr>
              <a:t>Responsibly and sustainably mine and process minerals from Québec to manufacture battery components like anodes and cathodes.</a:t>
            </a:r>
          </a:p>
          <a:p>
            <a:pPr marL="628650" lvl="1" indent="-171450" rtl="0">
              <a:buFont typeface="Courier New" panose="02070309020205020404" pitchFamily="49" charset="0"/>
              <a:buChar char="o"/>
            </a:pPr>
            <a:r>
              <a:rPr lang="en-ca" sz="1200" b="0" i="0" kern="1200">
                <a:solidFill>
                  <a:schemeClr val="tx1"/>
                </a:solidFill>
                <a:effectLst/>
                <a:latin typeface="Arial Regular"/>
                <a:ea typeface="+mn-ea"/>
                <a:cs typeface="+mn-cs"/>
              </a:rPr>
              <a:t>Produce electric commercial vehicles. Objective: invest in the local manufacture of electric vehicles.</a:t>
            </a:r>
          </a:p>
          <a:p>
            <a:pPr marL="628650" lvl="1" indent="-171450" rtl="0">
              <a:buFont typeface="Courier New" panose="02070309020205020404" pitchFamily="49" charset="0"/>
              <a:buChar char="o"/>
            </a:pPr>
            <a:r>
              <a:rPr lang="en-ca" sz="1200" b="0" i="0" kern="1200">
                <a:solidFill>
                  <a:schemeClr val="tx1"/>
                </a:solidFill>
                <a:effectLst/>
                <a:latin typeface="Arial Regular"/>
                <a:ea typeface="+mn-ea"/>
                <a:cs typeface="+mn-cs"/>
              </a:rPr>
              <a:t>Develop battery recycling using cutting-edge technologies from Québec.</a:t>
            </a:r>
          </a:p>
          <a:p>
            <a:pPr marL="0" indent="0" rtl="0">
              <a:buFont typeface="Arial" panose="020B0604020202020204" pitchFamily="34" charset="0"/>
              <a:buNone/>
            </a:pPr>
            <a:endParaRPr lang="fr-CA" b="0" i="0" dirty="0">
              <a:solidFill>
                <a:srgbClr val="FF0000"/>
              </a:solidFill>
              <a:effectLst/>
              <a:highlight>
                <a:srgbClr val="FFFF00"/>
              </a:highlight>
              <a:latin typeface="GT Walsheim"/>
            </a:endParaRPr>
          </a:p>
          <a:p>
            <a:pPr marL="171450" indent="-171450" rtl="0">
              <a:buFont typeface="Arial" panose="020B0604020202020204" pitchFamily="34" charset="0"/>
              <a:buChar char="•"/>
            </a:pPr>
            <a:r>
              <a:rPr lang="en-ca" b="0" i="0">
                <a:solidFill>
                  <a:srgbClr val="FF0000"/>
                </a:solidFill>
                <a:effectLst/>
                <a:highlight>
                  <a:srgbClr val="FFFF00"/>
                </a:highlight>
                <a:latin typeface="GT Walsheim"/>
              </a:rPr>
              <a:t>To date (2023), the main announced battery projects have an estimated value of nearly $11 billion. Of this amount, $5.9 billion, or 54% of the total value of the projects, will be invested by private companies setting up in Québec.</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a:solidFill>
                  <a:schemeClr val="tx1"/>
                </a:solidFill>
                <a:effectLst/>
                <a:latin typeface="Arial Regular"/>
                <a:ea typeface="+mn-ea"/>
                <a:cs typeface="+mn-cs"/>
              </a:rPr>
              <a:t>Québec is ready to accelerate the development of mining and refining capacity for active battery materials, and to attract world-class companies specializing in the manufacture of battery components. It offers regulatory, tax, and financial incentives to promote the development of the industry. It also provides logistical and competitive initiatives to make Québec batteries greener, recyclable, and distinctive on world markets.</a:t>
            </a:r>
          </a:p>
          <a:p>
            <a:pPr rtl="0"/>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18</a:t>
            </a:fld>
            <a:endParaRPr lang="fr-CA" dirty="0"/>
          </a:p>
        </p:txBody>
      </p:sp>
    </p:spTree>
    <p:extLst>
      <p:ext uri="{BB962C8B-B14F-4D97-AF65-F5344CB8AC3E}">
        <p14:creationId xmlns:p14="http://schemas.microsoft.com/office/powerpoint/2010/main" val="274468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CA"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2</a:t>
            </a:fld>
            <a:endParaRPr lang="fr-CA" dirty="0"/>
          </a:p>
        </p:txBody>
      </p:sp>
    </p:spTree>
    <p:extLst>
      <p:ext uri="{BB962C8B-B14F-4D97-AF65-F5344CB8AC3E}">
        <p14:creationId xmlns:p14="http://schemas.microsoft.com/office/powerpoint/2010/main" val="324770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Québec offers foreign companies a business climate that is highly conducive to mining investment and innovation, as well as a tax system that compares favourably with that of its trading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Roles of key government players: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Ministère des </a:t>
            </a:r>
            <a:r>
              <a:rPr lang="en-ca" sz="1800" dirty="0" err="1">
                <a:solidFill>
                  <a:srgbClr val="C00000"/>
                </a:solidFill>
                <a:effectLst/>
                <a:highlight>
                  <a:srgbClr val="FFFF00"/>
                </a:highlight>
                <a:latin typeface="Calibri" panose="020F0502020204030204" pitchFamily="34" charset="0"/>
                <a:ea typeface="Calibri" panose="020F0502020204030204" pitchFamily="34" charset="0"/>
              </a:rPr>
              <a:t>Ressources</a:t>
            </a:r>
            <a:r>
              <a:rPr lang="en-ca" sz="1800" dirty="0">
                <a:solidFill>
                  <a:srgbClr val="C00000"/>
                </a:solidFill>
                <a:effectLst/>
                <a:highlight>
                  <a:srgbClr val="FFFF00"/>
                </a:highlight>
                <a:latin typeface="Calibri" panose="020F0502020204030204" pitchFamily="34" charset="0"/>
                <a:ea typeface="Calibri" panose="020F0502020204030204" pitchFamily="34" charset="0"/>
              </a:rPr>
              <a:t> </a:t>
            </a:r>
            <a:r>
              <a:rPr lang="en-ca" sz="1800" dirty="0" err="1">
                <a:solidFill>
                  <a:srgbClr val="C00000"/>
                </a:solidFill>
                <a:effectLst/>
                <a:highlight>
                  <a:srgbClr val="FFFF00"/>
                </a:highlight>
                <a:latin typeface="Calibri" panose="020F0502020204030204" pitchFamily="34" charset="0"/>
                <a:ea typeface="Calibri" panose="020F0502020204030204" pitchFamily="34" charset="0"/>
              </a:rPr>
              <a:t>naturelles</a:t>
            </a:r>
            <a:r>
              <a:rPr lang="en-ca" sz="1800" dirty="0">
                <a:solidFill>
                  <a:srgbClr val="C00000"/>
                </a:solidFill>
                <a:effectLst/>
                <a:highlight>
                  <a:srgbClr val="FFFF00"/>
                </a:highlight>
                <a:latin typeface="Calibri" panose="020F0502020204030204" pitchFamily="34" charset="0"/>
                <a:ea typeface="Calibri" panose="020F0502020204030204" pitchFamily="34" charset="0"/>
              </a:rPr>
              <a:t> et des </a:t>
            </a:r>
            <a:r>
              <a:rPr lang="en-ca" sz="1800" dirty="0" err="1">
                <a:solidFill>
                  <a:srgbClr val="C00000"/>
                </a:solidFill>
                <a:effectLst/>
                <a:highlight>
                  <a:srgbClr val="FFFF00"/>
                </a:highlight>
                <a:latin typeface="Calibri" panose="020F0502020204030204" pitchFamily="34" charset="0"/>
                <a:ea typeface="Calibri" panose="020F0502020204030204" pitchFamily="34" charset="0"/>
              </a:rPr>
              <a:t>Forêts</a:t>
            </a:r>
            <a:endParaRPr lang="en-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Develops government policies and programs in the mining sector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Establishes the legal and regulatory framework for mining activities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err="1">
                <a:solidFill>
                  <a:srgbClr val="C00000"/>
                </a:solidFill>
                <a:effectLst/>
                <a:highlight>
                  <a:srgbClr val="FFFF00"/>
                </a:highlight>
                <a:latin typeface="Calibri" panose="020F0502020204030204" pitchFamily="34" charset="0"/>
                <a:ea typeface="Calibri" panose="020F0502020204030204" pitchFamily="34" charset="0"/>
              </a:rPr>
              <a:t>Investissement</a:t>
            </a:r>
            <a:r>
              <a:rPr lang="en-ca" sz="1800" dirty="0">
                <a:solidFill>
                  <a:srgbClr val="C00000"/>
                </a:solidFill>
                <a:effectLst/>
                <a:highlight>
                  <a:srgbClr val="FFFF00"/>
                </a:highlight>
                <a:latin typeface="Calibri" panose="020F0502020204030204" pitchFamily="34" charset="0"/>
                <a:ea typeface="Calibri" panose="020F0502020204030204" pitchFamily="34" charset="0"/>
              </a:rPr>
              <a:t> Québec</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2800" dirty="0"/>
              <a:t>Is a public corporation whose mission is to play an active role in Québec’s economic development by stimulating business innovation, entrepreneurship, and takeovers, as well as investment and export growth</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2800" dirty="0"/>
              <a:t>Acts as a hub for foreign investors, with over 1,200 experts spread over more than 30 offices in 19 countries and 6 Canadian cities </a:t>
            </a: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SOQUEM (subsidiary of </a:t>
            </a:r>
            <a:r>
              <a:rPr lang="en-ca" sz="2800" dirty="0" err="1"/>
              <a:t>Investissement</a:t>
            </a:r>
            <a:r>
              <a:rPr lang="en-ca" sz="2800" dirty="0"/>
              <a:t> Québec)</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b="0" i="0" kern="1200" dirty="0">
                <a:solidFill>
                  <a:srgbClr val="C00000"/>
                </a:solidFill>
                <a:effectLst/>
                <a:highlight>
                  <a:srgbClr val="FFFF00"/>
                </a:highlight>
                <a:latin typeface="Calibri" panose="020F0502020204030204" pitchFamily="34" charset="0"/>
                <a:cs typeface="+mn-cs"/>
              </a:rPr>
              <a:t>Aims to promote the exploration, discovery, and development of Québec’s mineral resources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b="0" i="0" kern="1200" dirty="0">
                <a:solidFill>
                  <a:srgbClr val="C00000"/>
                </a:solidFill>
                <a:effectLst/>
                <a:highlight>
                  <a:srgbClr val="FFFF00"/>
                </a:highlight>
                <a:latin typeface="Calibri" panose="020F0502020204030204" pitchFamily="34" charset="0"/>
                <a:cs typeface="+mn-cs"/>
              </a:rPr>
              <a:t>Has participated in and contributed to the launch of hundreds of projects that have led to major discoveries of gold, diamonds, lithium, niobium, rare earth elements, and many other mineral substances</a:t>
            </a:r>
            <a:endParaRPr lang="fr-CA" sz="1800" b="0" i="0" kern="1200" dirty="0">
              <a:solidFill>
                <a:srgbClr val="C00000"/>
              </a:solidFill>
              <a:effectLst/>
              <a:highlight>
                <a:srgbClr val="FFFF00"/>
              </a:highlight>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Société du Plan Nord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Is a public corporation whose mission is to contribute to the integrated and concerted development of Québec’s northern territory, in collaboration with the private sector and representatives of the regions and Indigenous nations involved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Facilitates the search for and deployment of solutions that suit the specific characteristics of the region, which has rich mineral potential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Société de </a:t>
            </a:r>
            <a:r>
              <a:rPr lang="en-ca" sz="1800" dirty="0" err="1">
                <a:solidFill>
                  <a:srgbClr val="C00000"/>
                </a:solidFill>
                <a:effectLst/>
                <a:highlight>
                  <a:srgbClr val="FFFF00"/>
                </a:highlight>
                <a:latin typeface="Calibri" panose="020F0502020204030204" pitchFamily="34" charset="0"/>
                <a:ea typeface="Calibri" panose="020F0502020204030204" pitchFamily="34" charset="0"/>
              </a:rPr>
              <a:t>développement</a:t>
            </a:r>
            <a:r>
              <a:rPr lang="en-ca" sz="1800" dirty="0">
                <a:solidFill>
                  <a:srgbClr val="C00000"/>
                </a:solidFill>
                <a:effectLst/>
                <a:highlight>
                  <a:srgbClr val="FFFF00"/>
                </a:highlight>
                <a:latin typeface="Calibri" panose="020F0502020204030204" pitchFamily="34" charset="0"/>
                <a:ea typeface="Calibri" panose="020F0502020204030204" pitchFamily="34" charset="0"/>
              </a:rPr>
              <a:t> de la Baie-James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Participates in economic development and managing road and airport infrastructure, facilitating and supporting business projects in the region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800" dirty="0">
                <a:solidFill>
                  <a:srgbClr val="C00000"/>
                </a:solidFill>
                <a:effectLst/>
                <a:highlight>
                  <a:srgbClr val="FFFF00"/>
                </a:highlight>
                <a:latin typeface="Calibri" panose="020F0502020204030204" pitchFamily="34" charset="0"/>
                <a:ea typeface="Calibri" panose="020F0502020204030204" pitchFamily="34" charset="0"/>
              </a:rPr>
              <a:t>Supports the economic development of the James Bay region through investments in profitable, capacity-building business projects in various economic sectors</a:t>
            </a:r>
          </a:p>
          <a:p>
            <a:pPr rtl="0"/>
            <a:endParaRPr lang="fr-CA" sz="1200" b="0" i="0" kern="1200" dirty="0">
              <a:solidFill>
                <a:schemeClr val="tx1"/>
              </a:solidFill>
              <a:effectLst/>
              <a:latin typeface="Arial Regular"/>
              <a:ea typeface="+mn-ea"/>
              <a:cs typeface="+mn-cs"/>
            </a:endParaRPr>
          </a:p>
          <a:p>
            <a:pPr rtl="0"/>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3</a:t>
            </a:fld>
            <a:endParaRPr lang="fr-CA" dirty="0"/>
          </a:p>
        </p:txBody>
      </p:sp>
    </p:spTree>
    <p:extLst>
      <p:ext uri="{BB962C8B-B14F-4D97-AF65-F5344CB8AC3E}">
        <p14:creationId xmlns:p14="http://schemas.microsoft.com/office/powerpoint/2010/main" val="77251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en-ca" dirty="0"/>
              <a:t>Overall, Québec’s tax system is competitive due to its corporate tax rates, taxable income calculation rules, and the many tax credits and tax holidays available to companies.</a:t>
            </a:r>
          </a:p>
          <a:p>
            <a:pPr rtl="0"/>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 is difficult to compare tax systems from one country to next because of the many differences that can exist between them. This is why we cannot conclude that one system is superior to another simply by looking at the corporate tax rate. In short, business leaders need to assess a country’s tax system based on their own situation and consider the taxable income calculation rules, tax rates, payroll and consumption taxes, and different tax measures in force. </a:t>
            </a:r>
          </a:p>
          <a:p>
            <a:pPr rtl="0"/>
            <a:endParaRPr lang="fr-CA" sz="1200" b="0" i="0" kern="1200" dirty="0">
              <a:solidFill>
                <a:schemeClr val="tx1"/>
              </a:solidFill>
              <a:effectLst/>
              <a:latin typeface="Arial Regular"/>
              <a:ea typeface="+mn-ea"/>
              <a:cs typeface="+mn-cs"/>
            </a:endParaRPr>
          </a:p>
          <a:p>
            <a:pPr rtl="0"/>
            <a:r>
              <a:rPr lang="en-ca" sz="1200" b="0" i="0" kern="1200" dirty="0">
                <a:solidFill>
                  <a:schemeClr val="tx1"/>
                </a:solidFill>
                <a:effectLst/>
                <a:latin typeface="Arial Regular"/>
                <a:ea typeface="+mn-ea"/>
                <a:cs typeface="+mn-cs"/>
              </a:rPr>
              <a:t>Find out more about the advantages for investors (affordable labour costs, reasonably priced leases, and one of the most competitive tax rates in North America) and how Québec has everything companies need to compete on the world stage on this page: </a:t>
            </a:r>
            <a:r>
              <a:rPr lang="en-ca" sz="1200" b="0" i="0" u="sng" kern="1200" dirty="0">
                <a:solidFill>
                  <a:schemeClr val="tx1"/>
                </a:solidFill>
                <a:effectLst/>
                <a:latin typeface="Arial Regular"/>
                <a:ea typeface="+mn-ea"/>
                <a:cs typeface="+mn-cs"/>
                <a:hlinkClick r:id="rId3"/>
              </a:rPr>
              <a:t>Competitive operating costs (https://www.investquebec.com/international/en/why-quebec/operating-costs.html</a:t>
            </a:r>
            <a:r>
              <a:rPr lang="en-ca" sz="1200" b="0" i="0" kern="1200" dirty="0">
                <a:solidFill>
                  <a:schemeClr val="tx1"/>
                </a:solidFill>
                <a:effectLst/>
                <a:latin typeface="Arial Regular"/>
                <a:ea typeface="+mn-ea"/>
                <a:cs typeface="+mn-cs"/>
              </a:rPr>
              <a:t>)</a:t>
            </a:r>
            <a:endParaRPr lang="fr-CA" sz="1200" b="0" i="0" u="sng" kern="1200" dirty="0">
              <a:solidFill>
                <a:schemeClr val="tx1"/>
              </a:solidFill>
              <a:effectLst/>
              <a:latin typeface="Arial Regular"/>
              <a:ea typeface="+mn-ea"/>
              <a:cs typeface="+mn-cs"/>
            </a:endParaRPr>
          </a:p>
          <a:p>
            <a:pPr rtl="0"/>
            <a:endParaRPr lang="fr-CA" sz="1200" b="0" i="0" u="sng" kern="1200" dirty="0">
              <a:solidFill>
                <a:schemeClr val="tx1"/>
              </a:solidFill>
              <a:effectLst/>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FF0000"/>
                </a:solidFill>
              </a:rPr>
              <a:t>Mining companies are also subject to mining tax, and must pay either the minimum mining tax or the mining tax on annual profit, whichever is higher. For more information on the subject, please refer to </a:t>
            </a:r>
            <a:r>
              <a:rPr lang="en-ca" sz="1200" i="1" dirty="0">
                <a:solidFill>
                  <a:srgbClr val="FF0000"/>
                </a:solidFill>
                <a:hlinkClick r:id="rId4">
                  <a:extLst>
                    <a:ext uri="{A12FA001-AC4F-418D-AE19-62706E023703}">
                      <ahyp:hlinkClr xmlns:ahyp="http://schemas.microsoft.com/office/drawing/2018/hyperlinkcolor" val="tx"/>
                    </a:ext>
                  </a:extLst>
                </a:hlinkClick>
              </a:rPr>
              <a:t>“Le </a:t>
            </a:r>
            <a:r>
              <a:rPr lang="en-ca" sz="1200" i="1" dirty="0" err="1">
                <a:solidFill>
                  <a:srgbClr val="FF0000"/>
                </a:solidFill>
                <a:hlinkClick r:id="rId4">
                  <a:extLst>
                    <a:ext uri="{A12FA001-AC4F-418D-AE19-62706E023703}">
                      <ahyp:hlinkClr xmlns:ahyp="http://schemas.microsoft.com/office/drawing/2018/hyperlinkcolor" val="tx"/>
                    </a:ext>
                  </a:extLst>
                </a:hlinkClick>
              </a:rPr>
              <a:t>régime</a:t>
            </a:r>
            <a:r>
              <a:rPr lang="en-ca" sz="1200" i="1" dirty="0">
                <a:solidFill>
                  <a:srgbClr val="FF0000"/>
                </a:solidFill>
                <a:hlinkClick r:id="rId4">
                  <a:extLst>
                    <a:ext uri="{A12FA001-AC4F-418D-AE19-62706E023703}">
                      <ahyp:hlinkClr xmlns:ahyp="http://schemas.microsoft.com/office/drawing/2018/hyperlinkcolor" val="tx"/>
                    </a:ext>
                  </a:extLst>
                </a:hlinkClick>
              </a:rPr>
              <a:t> </a:t>
            </a:r>
            <a:r>
              <a:rPr lang="en-ca" sz="1200" i="1" dirty="0" err="1">
                <a:solidFill>
                  <a:srgbClr val="FF0000"/>
                </a:solidFill>
                <a:hlinkClick r:id="rId4">
                  <a:extLst>
                    <a:ext uri="{A12FA001-AC4F-418D-AE19-62706E023703}">
                      <ahyp:hlinkClr xmlns:ahyp="http://schemas.microsoft.com/office/drawing/2018/hyperlinkcolor" val="tx"/>
                    </a:ext>
                  </a:extLst>
                </a:hlinkClick>
              </a:rPr>
              <a:t>d’impôt</a:t>
            </a:r>
            <a:r>
              <a:rPr lang="en-ca" sz="1200" i="1" dirty="0">
                <a:solidFill>
                  <a:srgbClr val="FF0000"/>
                </a:solidFill>
                <a:hlinkClick r:id="rId4">
                  <a:extLst>
                    <a:ext uri="{A12FA001-AC4F-418D-AE19-62706E023703}">
                      <ahyp:hlinkClr xmlns:ahyp="http://schemas.microsoft.com/office/drawing/2018/hyperlinkcolor" val="tx"/>
                    </a:ext>
                  </a:extLst>
                </a:hlinkClick>
              </a:rPr>
              <a:t> minier </a:t>
            </a:r>
            <a:r>
              <a:rPr lang="en-ca" sz="1200" i="1" dirty="0" err="1">
                <a:solidFill>
                  <a:srgbClr val="FF0000"/>
                </a:solidFill>
                <a:hlinkClick r:id="rId4">
                  <a:extLst>
                    <a:ext uri="{A12FA001-AC4F-418D-AE19-62706E023703}">
                      <ahyp:hlinkClr xmlns:ahyp="http://schemas.microsoft.com/office/drawing/2018/hyperlinkcolor" val="tx"/>
                    </a:ext>
                  </a:extLst>
                </a:hlinkClick>
              </a:rPr>
              <a:t>en</a:t>
            </a:r>
            <a:r>
              <a:rPr lang="en-ca" sz="1200" i="1" dirty="0">
                <a:solidFill>
                  <a:srgbClr val="FF0000"/>
                </a:solidFill>
                <a:hlinkClick r:id="rId4">
                  <a:extLst>
                    <a:ext uri="{A12FA001-AC4F-418D-AE19-62706E023703}">
                      <ahyp:hlinkClr xmlns:ahyp="http://schemas.microsoft.com/office/drawing/2018/hyperlinkcolor" val="tx"/>
                    </a:ext>
                  </a:extLst>
                </a:hlinkClick>
              </a:rPr>
              <a:t> </a:t>
            </a:r>
            <a:r>
              <a:rPr lang="en-ca" sz="1200" i="1" dirty="0" err="1">
                <a:solidFill>
                  <a:srgbClr val="FF0000"/>
                </a:solidFill>
                <a:hlinkClick r:id="rId4">
                  <a:extLst>
                    <a:ext uri="{A12FA001-AC4F-418D-AE19-62706E023703}">
                      <ahyp:hlinkClr xmlns:ahyp="http://schemas.microsoft.com/office/drawing/2018/hyperlinkcolor" val="tx"/>
                    </a:ext>
                  </a:extLst>
                </a:hlinkClick>
              </a:rPr>
              <a:t>bref</a:t>
            </a:r>
            <a:r>
              <a:rPr lang="en-ca" sz="1200" i="1" dirty="0">
                <a:solidFill>
                  <a:srgbClr val="FF0000"/>
                </a:solidFill>
              </a:rPr>
              <a:t>”</a:t>
            </a:r>
            <a:r>
              <a:rPr lang="en-ca" sz="1200" dirty="0">
                <a:solidFill>
                  <a:srgbClr val="FF0000"/>
                </a:solidFill>
              </a:rPr>
              <a:t>. (</a:t>
            </a:r>
            <a:r>
              <a:rPr lang="en-CA" dirty="0">
                <a:hlinkClick r:id="rId4"/>
              </a:rPr>
              <a:t>https://cdn-contenu.quebec.ca/cdn-contenu/adm/min/finances/publications-adm/Autres_documents/AUTFR_RegimeImpotMinierEnBref.pdf</a:t>
            </a:r>
            <a:r>
              <a:rPr lang="en-ca" sz="1200" dirty="0">
                <a:solidFill>
                  <a:srgbClr val="FF0000"/>
                </a:solidFill>
              </a:rPr>
              <a:t>) An older English version of the document, </a:t>
            </a:r>
            <a:r>
              <a:rPr lang="en-ca" sz="1200" i="1" u="sng" dirty="0">
                <a:solidFill>
                  <a:srgbClr val="FF0000"/>
                </a:solidFill>
              </a:rPr>
              <a:t>The Mining Tax Regime in Brief</a:t>
            </a:r>
            <a:r>
              <a:rPr lang="en-ca" sz="1200" dirty="0">
                <a:solidFill>
                  <a:srgbClr val="FF0000"/>
                </a:solidFill>
              </a:rPr>
              <a:t>, is available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rgbClr val="FF0000"/>
                </a:solidFill>
                <a:effectLst/>
                <a:latin typeface="Arial Regular"/>
                <a:ea typeface="+mn-ea"/>
                <a:cs typeface="+mn-cs"/>
              </a:rPr>
              <a:t> </a:t>
            </a:r>
            <a:r>
              <a:rPr lang="fr-CA" sz="1200" b="0" i="0" kern="1200" dirty="0">
                <a:solidFill>
                  <a:srgbClr val="FF0000"/>
                </a:solidFill>
                <a:effectLst/>
                <a:latin typeface="Arial Regular"/>
                <a:ea typeface="+mn-ea"/>
                <a:cs typeface="+mn-cs"/>
                <a:hlinkClick r:id="rId5"/>
              </a:rPr>
              <a:t>https://www.finances.gouv.qc.ca/documents/Autres/en/AUTEN_MiningTaxRegimeInBrief.pdf</a:t>
            </a:r>
            <a:r>
              <a:rPr lang="fr-CA" sz="1200" b="0" i="0" kern="1200" dirty="0">
                <a:solidFill>
                  <a:srgbClr val="FF0000"/>
                </a:solidFill>
                <a:effectLst/>
                <a:latin typeface="Arial Regular"/>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C00000"/>
                </a:solidFill>
                <a:effectLst/>
                <a:highlight>
                  <a:srgbClr val="FFFF00"/>
                </a:highlight>
                <a:latin typeface="Calibri" panose="020F0502020204030204" pitchFamily="34" charset="0"/>
                <a:ea typeface="Calibri" panose="020F0502020204030204" pitchFamily="34" charset="0"/>
              </a:rPr>
              <a:t>Québec offers refundable tax credits, deductions, and allowances which, cumulatively, make it a very attractive business environment.</a:t>
            </a:r>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4</a:t>
            </a:fld>
            <a:endParaRPr lang="fr-CA" dirty="0"/>
          </a:p>
        </p:txBody>
      </p:sp>
    </p:spTree>
    <p:extLst>
      <p:ext uri="{BB962C8B-B14F-4D97-AF65-F5344CB8AC3E}">
        <p14:creationId xmlns:p14="http://schemas.microsoft.com/office/powerpoint/2010/main" val="295919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spcBef>
                <a:spcPts val="0"/>
              </a:spcBef>
              <a:spcAft>
                <a:spcPts val="0"/>
              </a:spcAft>
              <a:buFont typeface="Arial" panose="020B0604020202020204" pitchFamily="34" charset="0"/>
              <a:buChar char="•"/>
            </a:pPr>
            <a:r>
              <a:rPr lang="en-ca" sz="1200" b="0" i="0" kern="1200" dirty="0">
                <a:solidFill>
                  <a:schemeClr val="tx1"/>
                </a:solidFill>
                <a:effectLst/>
                <a:latin typeface="Arial Regular"/>
                <a:ea typeface="+mn-ea"/>
                <a:cs typeface="+mn-cs"/>
              </a:rPr>
              <a:t>Social acceptability and sustainable development are paramount in Québec; they are foundational principles for land use.</a:t>
            </a:r>
          </a:p>
          <a:p>
            <a:pPr marL="0" indent="0" rtl="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spcBef>
                <a:spcPts val="0"/>
              </a:spcBef>
              <a:spcAft>
                <a:spcPts val="0"/>
              </a:spcAft>
              <a:buFont typeface="Arial" panose="020B0604020202020204" pitchFamily="34" charset="0"/>
              <a:buChar char="•"/>
            </a:pPr>
            <a:r>
              <a:rPr lang="en-ca" sz="1200" b="0" i="0" kern="1200" dirty="0">
                <a:solidFill>
                  <a:schemeClr val="tx1"/>
                </a:solidFill>
                <a:effectLst/>
                <a:latin typeface="Arial Regular"/>
                <a:ea typeface="+mn-ea"/>
                <a:cs typeface="+mn-cs"/>
              </a:rPr>
              <a:t>In Québec, social acceptability is one of the most important factors for the development and implementation of natural resource projects.</a:t>
            </a:r>
          </a:p>
          <a:p>
            <a:pPr marL="171450" indent="-171450" rtl="0">
              <a:spcBef>
                <a:spcPts val="0"/>
              </a:spcBef>
              <a:spcAft>
                <a:spcPts val="0"/>
              </a:spcAft>
              <a:buFont typeface="Arial" panose="020B0604020202020204" pitchFamily="34" charset="0"/>
              <a:buChar char="•"/>
            </a:pPr>
            <a:endParaRPr lang="fr-CA" sz="1200" b="0" i="0" kern="1200" dirty="0">
              <a:solidFill>
                <a:schemeClr val="tx1"/>
              </a:solidFill>
              <a:effectLst/>
              <a:latin typeface="Arial Regular"/>
              <a:ea typeface="+mn-ea"/>
              <a:cs typeface="+mn-cs"/>
            </a:endParaRPr>
          </a:p>
          <a:p>
            <a:pPr marL="171450" indent="-171450" rtl="0">
              <a:spcBef>
                <a:spcPts val="0"/>
              </a:spcBef>
              <a:spcAft>
                <a:spcPts val="0"/>
              </a:spcAft>
              <a:buFont typeface="Arial" panose="020B0604020202020204" pitchFamily="34" charset="0"/>
              <a:buChar char="•"/>
            </a:pPr>
            <a:r>
              <a:rPr lang="en-ca" dirty="0"/>
              <a:t>Communication and transparency are deeply rooted Québec business practices that help make projects successful, benefitting both host communities and promoters.</a:t>
            </a:r>
            <a:endParaRPr lang="fr-CA" sz="1200" b="0" i="0" kern="1200" dirty="0">
              <a:solidFill>
                <a:schemeClr val="tx1"/>
              </a:solidFill>
              <a:effectLst/>
              <a:latin typeface="Arial Regular"/>
              <a:ea typeface="+mn-ea"/>
              <a:cs typeface="+mn-cs"/>
            </a:endParaRPr>
          </a:p>
          <a:p>
            <a:pPr marL="0" indent="0" rtl="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spcBef>
                <a:spcPts val="0"/>
              </a:spcBef>
              <a:spcAft>
                <a:spcPts val="0"/>
              </a:spcAft>
              <a:buFont typeface="Arial" panose="020B0604020202020204" pitchFamily="34" charset="0"/>
              <a:buChar char="•"/>
            </a:pPr>
            <a:r>
              <a:rPr lang="en-ca" sz="1200" b="0" i="0" kern="1200" dirty="0">
                <a:solidFill>
                  <a:schemeClr val="tx1"/>
                </a:solidFill>
                <a:effectLst/>
                <a:latin typeface="Arial Regular"/>
                <a:ea typeface="+mn-ea"/>
                <a:cs typeface="+mn-cs"/>
              </a:rPr>
              <a:t>Québec is fortunate to have a large Indigenous population with whom it has been able to establish modern treaties and lasting partnerships. The James Bay and Northern Québec Agreement, signed in 1975 between the Government of Québec, the Cree Nation, and the Inuit of Northern Québec, is one such treaty. This agreement was intended to promote the economic and social development of Northern Québec. </a:t>
            </a:r>
          </a:p>
          <a:p>
            <a:pPr marL="0" indent="0" rtl="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spcBef>
                <a:spcPts val="0"/>
              </a:spcBef>
              <a:spcAft>
                <a:spcPts val="0"/>
              </a:spcAft>
              <a:buFont typeface="Arial" panose="020B0604020202020204" pitchFamily="34" charset="0"/>
              <a:buChar char="•"/>
            </a:pPr>
            <a:r>
              <a:rPr lang="en-ca" sz="1200" b="0" i="0" kern="1200" dirty="0">
                <a:solidFill>
                  <a:schemeClr val="tx1"/>
                </a:solidFill>
                <a:effectLst/>
                <a:latin typeface="Arial Regular"/>
                <a:ea typeface="+mn-ea"/>
                <a:cs typeface="+mn-cs"/>
              </a:rPr>
              <a:t>La Grande Alliance, signed in 2020, is another agreement between the Government of Québec and the Cree Nation to plan and execute a 30-year infrastructure program. It aims to facilitate the transportation of people and goods and increase the value of natural resources by reducing transportation costs, all while developing and protecting the Eeyou Istchee-James Bay region. </a:t>
            </a:r>
          </a:p>
          <a:p>
            <a:pPr marL="0" indent="0" rtl="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spcBef>
                <a:spcPts val="0"/>
              </a:spcBef>
              <a:spcAft>
                <a:spcPts val="0"/>
              </a:spcAft>
              <a:buFont typeface="Arial" panose="020B0604020202020204" pitchFamily="34" charset="0"/>
              <a:buChar char="•"/>
            </a:pPr>
            <a:r>
              <a:rPr lang="en-ca" sz="1200" b="0" i="0" kern="1200" dirty="0">
                <a:solidFill>
                  <a:schemeClr val="tx1"/>
                </a:solidFill>
                <a:effectLst/>
                <a:latin typeface="Arial Regular"/>
                <a:ea typeface="+mn-ea"/>
                <a:cs typeface="+mn-cs"/>
              </a:rPr>
              <a:t>The Native Community Consultation Policy Specific to the Mining Sector, which has been public since 2019, promotes, among other things, better consideration of the concerns expressed by Indigenous communities with regard to mining activities. It also provides guidelines for the mining sector for the consultation process with those communities.</a:t>
            </a:r>
            <a:r>
              <a:rPr lang="en-ca" dirty="0">
                <a:effectLst/>
              </a:rPr>
              <a:t> </a:t>
            </a:r>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5</a:t>
            </a:fld>
            <a:endParaRPr lang="fr-CA" dirty="0"/>
          </a:p>
        </p:txBody>
      </p:sp>
    </p:spTree>
    <p:extLst>
      <p:ext uri="{BB962C8B-B14F-4D97-AF65-F5344CB8AC3E}">
        <p14:creationId xmlns:p14="http://schemas.microsoft.com/office/powerpoint/2010/main" val="87217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en-ca" sz="1200" b="0" i="0" kern="1200">
                <a:solidFill>
                  <a:schemeClr val="tx1"/>
                </a:solidFill>
                <a:effectLst/>
                <a:latin typeface="Arial Regular"/>
                <a:ea typeface="+mn-ea"/>
                <a:cs typeface="+mn-cs"/>
              </a:rPr>
              <a:t>– Québec is one of the top 5 producers of hydroelectricity in the world and supplies 52% of Canada’s hydroelectricity. </a:t>
            </a:r>
          </a:p>
          <a:p>
            <a:pPr rtl="0"/>
            <a:endParaRPr lang="fr-CA" sz="1200" b="0" i="0" kern="1200" dirty="0">
              <a:solidFill>
                <a:schemeClr val="tx1"/>
              </a:solidFill>
              <a:effectLst/>
              <a:latin typeface="Arial Regular"/>
              <a:ea typeface="+mn-ea"/>
              <a:cs typeface="+mn-cs"/>
            </a:endParaRPr>
          </a:p>
          <a:p>
            <a:pPr rtl="0"/>
            <a:r>
              <a:rPr lang="en-ca" sz="1200" b="0" i="0" kern="1200">
                <a:solidFill>
                  <a:schemeClr val="tx1"/>
                </a:solidFill>
                <a:effectLst/>
                <a:latin typeface="Arial Regular"/>
                <a:ea typeface="+mn-ea"/>
                <a:cs typeface="+mn-cs"/>
              </a:rPr>
              <a:t>– 99% of the electricity generated in Québec comes from clean, reliable, and renewable energy sources. </a:t>
            </a:r>
          </a:p>
          <a:p>
            <a:pPr rtl="0"/>
            <a:endParaRPr lang="fr-CA" sz="1200" b="0" i="0" kern="1200" dirty="0">
              <a:solidFill>
                <a:schemeClr val="tx1"/>
              </a:solidFill>
              <a:effectLst/>
              <a:latin typeface="Arial Regular"/>
              <a:ea typeface="+mn-ea"/>
              <a:cs typeface="+mn-cs"/>
            </a:endParaRPr>
          </a:p>
          <a:p>
            <a:pPr rtl="0"/>
            <a:r>
              <a:rPr lang="en-ca" sz="1200" b="0" i="0" kern="1200">
                <a:solidFill>
                  <a:schemeClr val="tx1"/>
                </a:solidFill>
                <a:effectLst/>
                <a:latin typeface="Arial Regular"/>
                <a:ea typeface="+mn-ea"/>
                <a:cs typeface="+mn-cs"/>
              </a:rPr>
              <a:t>– Hydro-Québec, a public corporation, is an essential asset in the fight against climate change. Its large generation fleet has an installed capacity of </a:t>
            </a:r>
            <a:r>
              <a:rPr lang="en-ca" sz="1200" b="0" i="0" strike="noStrike" kern="1200">
                <a:solidFill>
                  <a:schemeClr val="tx1"/>
                </a:solidFill>
                <a:effectLst/>
                <a:latin typeface="Arial Regular"/>
                <a:ea typeface="+mn-ea"/>
                <a:cs typeface="+mn-cs"/>
              </a:rPr>
              <a:t>37,436 </a:t>
            </a:r>
            <a:r>
              <a:rPr lang="en-ca" sz="1200" b="0" i="0" kern="1200">
                <a:solidFill>
                  <a:schemeClr val="tx1"/>
                </a:solidFill>
                <a:effectLst/>
                <a:latin typeface="Arial Regular"/>
                <a:ea typeface="+mn-ea"/>
                <a:cs typeface="+mn-cs"/>
              </a:rPr>
              <a:t>megawatts (MW) as of December 31, 2023.</a:t>
            </a:r>
            <a:endParaRPr lang="fr-CA" sz="1200" b="0" i="0" strike="sngStrike" kern="1200" dirty="0">
              <a:solidFill>
                <a:schemeClr val="tx1"/>
              </a:solidFill>
              <a:effectLst/>
              <a:latin typeface="Arial Regular"/>
              <a:ea typeface="+mn-ea"/>
              <a:cs typeface="+mn-cs"/>
            </a:endParaRPr>
          </a:p>
          <a:p>
            <a:pPr rtl="0"/>
            <a:endParaRPr lang="fr-CA" sz="1200" b="0" i="0" kern="1200" dirty="0">
              <a:solidFill>
                <a:schemeClr val="tx1"/>
              </a:solidFill>
              <a:effectLst/>
              <a:latin typeface="Arial Regular"/>
              <a:ea typeface="+mn-ea"/>
              <a:cs typeface="+mn-cs"/>
            </a:endParaRPr>
          </a:p>
          <a:p>
            <a:pPr rtl="0"/>
            <a:r>
              <a:rPr lang="en-ca" sz="1200" b="0" i="0" kern="1200">
                <a:solidFill>
                  <a:schemeClr val="tx1"/>
                </a:solidFill>
                <a:effectLst/>
                <a:latin typeface="Arial Regular"/>
                <a:ea typeface="+mn-ea"/>
                <a:cs typeface="+mn-cs"/>
              </a:rPr>
              <a:t>– Hydro-Québec is also a unique research and development hub. In addition to supporting all of its activities, from </a:t>
            </a:r>
            <a:r>
              <a:rPr lang="en-ca" sz="1200" b="0" i="0" kern="1200">
                <a:solidFill>
                  <a:srgbClr val="FF0000"/>
                </a:solidFill>
                <a:effectLst/>
                <a:latin typeface="Arial Regular"/>
                <a:ea typeface="+mn-ea"/>
                <a:cs typeface="+mn-cs"/>
              </a:rPr>
              <a:t>electricity generation to consumption, Hydro-Québec’s research focuses on battery materials. The public corporation has obtained some 100 families of patents, licensed around 60 technologies, and published approximately 250 scientific papers. This work is being carried out at the Institut de recherche en électricité du Québec (IREQ) and the Center</a:t>
            </a:r>
            <a:r>
              <a:rPr lang="en-ca" sz="1200" b="0" i="0" kern="1200">
                <a:solidFill>
                  <a:schemeClr val="tx1"/>
                </a:solidFill>
                <a:effectLst/>
                <a:latin typeface="Arial Regular"/>
                <a:ea typeface="+mn-ea"/>
                <a:cs typeface="+mn-cs"/>
              </a:rPr>
              <a:t> of Excellence in Transportation Electrification and Energy Storage. Hydro-Québec’s Center of Excellence in Transportation Electrification and Energy Storage is a world-class innovation hub in the field of battery materials for electric vehicles and other energy storage applications, both stationary and mobile. </a:t>
            </a:r>
            <a:endParaRPr lang="fr-CA" sz="1200" b="0" i="0" strike="sngStrike"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6</a:t>
            </a:fld>
            <a:endParaRPr lang="fr-CA" dirty="0"/>
          </a:p>
        </p:txBody>
      </p:sp>
    </p:spTree>
    <p:extLst>
      <p:ext uri="{BB962C8B-B14F-4D97-AF65-F5344CB8AC3E}">
        <p14:creationId xmlns:p14="http://schemas.microsoft.com/office/powerpoint/2010/main" val="202665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en-ca" sz="1200" b="0" i="0" kern="1200" dirty="0">
                <a:solidFill>
                  <a:schemeClr val="tx1"/>
                </a:solidFill>
                <a:effectLst/>
                <a:latin typeface="Arial Regular"/>
                <a:ea typeface="+mn-ea"/>
                <a:cs typeface="+mn-cs"/>
              </a:rPr>
              <a:t>Mining in Québec relies on the optimization and development of new metallurgical processes as well as the expertise of numerous applied research centres and research networks, including: </a:t>
            </a:r>
          </a:p>
          <a:p>
            <a:pPr rtl="0"/>
            <a:endParaRPr lang="fr-CA" sz="1200" b="0" i="0" kern="1200" dirty="0">
              <a:solidFill>
                <a:schemeClr val="tx1"/>
              </a:solidFill>
              <a:effectLst/>
              <a:latin typeface="Arial Regular"/>
              <a:ea typeface="+mn-ea"/>
              <a:cs typeface="+mn-cs"/>
            </a:endParaRPr>
          </a:p>
          <a:p>
            <a:pPr marL="628650" lvl="1" indent="-171450" rtl="0">
              <a:buFont typeface="Arial" panose="020B0604020202020204" pitchFamily="34" charset="0"/>
              <a:buChar char="•"/>
            </a:pPr>
            <a:r>
              <a:rPr lang="en-ca" sz="1200" b="0" i="0" kern="1200" dirty="0" err="1">
                <a:solidFill>
                  <a:schemeClr val="tx1"/>
                </a:solidFill>
                <a:effectLst/>
                <a:latin typeface="Arial Regular"/>
                <a:ea typeface="+mn-ea"/>
                <a:cs typeface="+mn-cs"/>
              </a:rPr>
              <a:t>Corem</a:t>
            </a:r>
            <a:r>
              <a:rPr lang="en-ca" sz="1200" b="0" i="0" kern="1200" dirty="0">
                <a:solidFill>
                  <a:schemeClr val="tx1"/>
                </a:solidFill>
                <a:effectLst/>
                <a:latin typeface="Arial Regular"/>
                <a:ea typeface="+mn-ea"/>
                <a:cs typeface="+mn-cs"/>
              </a:rPr>
              <a:t>, a partner of successful mining companies in Québec, Canada, and around the world</a:t>
            </a:r>
          </a:p>
          <a:p>
            <a:pPr marL="457200" lvl="1"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628650" lvl="1" indent="-171450" rtl="0">
              <a:buFont typeface="Arial" panose="020B0604020202020204" pitchFamily="34" charset="0"/>
              <a:buChar char="•"/>
            </a:pPr>
            <a:r>
              <a:rPr lang="en-ca" sz="1200" b="0" i="0" kern="1200" dirty="0">
                <a:solidFill>
                  <a:schemeClr val="tx1"/>
                </a:solidFill>
                <a:effectLst/>
                <a:latin typeface="Arial Regular"/>
                <a:ea typeface="+mn-ea"/>
                <a:cs typeface="+mn-cs"/>
              </a:rPr>
              <a:t>The Elements08 Strategic Metals Excellence Centre, which focuses on the responsible and sustainable use of strategic metals </a:t>
            </a:r>
          </a:p>
          <a:p>
            <a:pPr marL="457200" lvl="1"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628650" lvl="1" indent="-171450" rtl="0">
              <a:buFont typeface="Arial" panose="020B0604020202020204" pitchFamily="34" charset="0"/>
              <a:buChar char="•"/>
            </a:pPr>
            <a:r>
              <a:rPr lang="en-CA" sz="1800" kern="0" dirty="0">
                <a:effectLst/>
                <a:latin typeface="Calibri" panose="020F0502020204030204" pitchFamily="34" charset="0"/>
                <a:ea typeface="Times New Roman" panose="02020603050405020304" pitchFamily="18" charset="0"/>
              </a:rPr>
              <a:t>The Agora 49 Consortium, a research and innovation network and one of nine sector-based industrial research groups (RSRIs) in Québec, which is dedicated to industrial research</a:t>
            </a:r>
          </a:p>
          <a:p>
            <a:pPr marL="628650" lvl="1" indent="-171450" rtl="0">
              <a:buFont typeface="Arial" panose="020B0604020202020204" pitchFamily="34" charset="0"/>
              <a:buChar char="•"/>
            </a:pPr>
            <a:endParaRPr lang="fr-CA" sz="1200" b="0" i="0" kern="1200" dirty="0">
              <a:solidFill>
                <a:srgbClr val="FF0000"/>
              </a:solidFill>
              <a:effectLst/>
              <a:highlight>
                <a:srgbClr val="FFFF00"/>
              </a:highlight>
              <a:latin typeface="Arial Regular"/>
              <a:ea typeface="+mn-ea"/>
              <a:cs typeface="+mn-cs"/>
            </a:endParaRPr>
          </a:p>
          <a:p>
            <a:pPr marL="628650" lvl="1" indent="-171450" rtl="0">
              <a:buFont typeface="Arial" panose="020B0604020202020204" pitchFamily="34" charset="0"/>
              <a:buChar char="•"/>
            </a:pPr>
            <a:r>
              <a:rPr lang="en-ca" sz="1200" b="0" i="0" kern="1200" dirty="0">
                <a:solidFill>
                  <a:srgbClr val="FF0000"/>
                </a:solidFill>
                <a:effectLst/>
                <a:highlight>
                  <a:srgbClr val="FFFF00"/>
                </a:highlight>
                <a:latin typeface="Arial Regular"/>
                <a:ea typeface="+mn-ea"/>
                <a:cs typeface="+mn-cs"/>
              </a:rPr>
              <a:t>The CRITM, one of nine RSRIs whose mission is to help metal processing companies become more competitive by providing support for innovation</a:t>
            </a:r>
          </a:p>
          <a:p>
            <a:pPr marL="457200" lvl="1" indent="0" rtl="0">
              <a:buFont typeface="Arial" panose="020B0604020202020204" pitchFamily="34" charset="0"/>
              <a:buNone/>
            </a:pPr>
            <a:endParaRPr lang="fr-CA" sz="1200" b="0" i="0" kern="1200" dirty="0">
              <a:solidFill>
                <a:srgbClr val="FF0000"/>
              </a:solidFill>
              <a:effectLst/>
              <a:highlight>
                <a:srgbClr val="FFFF00"/>
              </a:highlight>
              <a:latin typeface="Arial Regular"/>
              <a:ea typeface="+mn-ea"/>
              <a:cs typeface="+mn-cs"/>
            </a:endParaRPr>
          </a:p>
          <a:p>
            <a:pPr marL="628650" lvl="1" indent="-171450" rtl="0">
              <a:buFont typeface="Arial" panose="020B0604020202020204" pitchFamily="34" charset="0"/>
              <a:buChar char="•"/>
            </a:pPr>
            <a:r>
              <a:rPr lang="en-ca" sz="1200" b="0" i="0" kern="1200" dirty="0">
                <a:solidFill>
                  <a:srgbClr val="FF0000"/>
                </a:solidFill>
                <a:effectLst/>
                <a:highlight>
                  <a:srgbClr val="FFFF00"/>
                </a:highlight>
                <a:latin typeface="Arial Regular"/>
                <a:ea typeface="+mn-ea"/>
                <a:cs typeface="+mn-cs"/>
              </a:rPr>
              <a:t>The CSM Scientific Network, whose mission is to encourage collaborative and pre-competitive research to support the development and </a:t>
            </a:r>
            <a:r>
              <a:rPr lang="en-ca" sz="1200" b="0" i="0" kern="1200" dirty="0">
                <a:solidFill>
                  <a:srgbClr val="FF0000"/>
                </a:solidFill>
                <a:effectLst/>
                <a:latin typeface="Arial Regular"/>
                <a:ea typeface="+mn-ea"/>
                <a:cs typeface="+mn-cs"/>
              </a:rPr>
              <a:t>sustainability of CSM value chains</a:t>
            </a:r>
            <a:endParaRPr lang="fr-CA" sz="1200" b="0" i="0" kern="1200" dirty="0">
              <a:solidFill>
                <a:schemeClr val="tx1"/>
              </a:solidFill>
              <a:effectLst/>
              <a:latin typeface="Arial Regular"/>
              <a:ea typeface="+mn-ea"/>
              <a:cs typeface="+mn-cs"/>
            </a:endParaRPr>
          </a:p>
          <a:p>
            <a:pPr marL="457200" lvl="1"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rtl="0"/>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7</a:t>
            </a:fld>
            <a:endParaRPr lang="fr-CA" dirty="0"/>
          </a:p>
        </p:txBody>
      </p:sp>
    </p:spTree>
    <p:extLst>
      <p:ext uri="{BB962C8B-B14F-4D97-AF65-F5344CB8AC3E}">
        <p14:creationId xmlns:p14="http://schemas.microsoft.com/office/powerpoint/2010/main" val="163391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In 2022, the mining industry directly employed </a:t>
            </a:r>
            <a:r>
              <a:rPr lang="en-ca" sz="1200" b="0" i="0" kern="1200">
                <a:solidFill>
                  <a:schemeClr val="tx1"/>
                </a:solidFill>
                <a:effectLst/>
                <a:latin typeface="Arial Regular"/>
                <a:ea typeface="+mn-ea"/>
                <a:cs typeface="+mn-cs"/>
              </a:rPr>
              <a:t>over 13,000 people </a:t>
            </a:r>
            <a:r>
              <a:rPr lang="en-ca" sz="1200" b="0" i="0" kern="1200" dirty="0">
                <a:solidFill>
                  <a:schemeClr val="tx1"/>
                </a:solidFill>
                <a:effectLst/>
                <a:latin typeface="Arial Regular"/>
                <a:ea typeface="+mn-ea"/>
                <a:cs typeface="+mn-cs"/>
              </a:rPr>
              <a:t>(mineral exploitation). </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Global mining players like Tata Steel, Rio Tinto, Glencore, ArcelorMittal, Newmont, and Agnico Eagle are present in Québec.</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Québec is internationally renowned for its skilled workforce. It is a long-standing mining producer with experienced workers in every region and specialized suppliers for all phases of the mineral development process. </a:t>
            </a:r>
            <a:r>
              <a:rPr lang="en-ca" dirty="0"/>
              <a:t>Its mining sector can count on an annual pool of 10,000 new graduates from 50 mining-related training programs.</a:t>
            </a:r>
            <a:endParaRPr lang="fr-CA" sz="1200" b="0" i="0" kern="1200" dirty="0">
              <a:solidFill>
                <a:schemeClr val="tx1"/>
              </a:solidFill>
              <a:effectLst/>
              <a:latin typeface="Arial Regular"/>
              <a:ea typeface="+mn-ea"/>
              <a:cs typeface="+mn-cs"/>
            </a:endParaRP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Québec has specialized college centres for technology transfer: the Centre </a:t>
            </a:r>
            <a:r>
              <a:rPr lang="en-ca" sz="1200" b="0" i="0" kern="1200" dirty="0" err="1">
                <a:solidFill>
                  <a:schemeClr val="tx1"/>
                </a:solidFill>
                <a:effectLst/>
                <a:latin typeface="Arial Regular"/>
                <a:ea typeface="+mn-ea"/>
                <a:cs typeface="+mn-cs"/>
              </a:rPr>
              <a:t>technologique</a:t>
            </a:r>
            <a:r>
              <a:rPr lang="en-ca" sz="1200" b="0" i="0" kern="1200" dirty="0">
                <a:solidFill>
                  <a:schemeClr val="tx1"/>
                </a:solidFill>
                <a:effectLst/>
                <a:latin typeface="Arial Regular"/>
                <a:ea typeface="+mn-ea"/>
                <a:cs typeface="+mn-cs"/>
              </a:rPr>
              <a:t> des </a:t>
            </a:r>
            <a:r>
              <a:rPr lang="en-ca" sz="1200" b="0" i="0" kern="1200" dirty="0" err="1">
                <a:solidFill>
                  <a:schemeClr val="tx1"/>
                </a:solidFill>
                <a:effectLst/>
                <a:latin typeface="Arial Regular"/>
                <a:ea typeface="+mn-ea"/>
                <a:cs typeface="+mn-cs"/>
              </a:rPr>
              <a:t>résidus</a:t>
            </a:r>
            <a:r>
              <a:rPr lang="en-ca" sz="1200" b="0" i="0" kern="1200" dirty="0">
                <a:solidFill>
                  <a:schemeClr val="tx1"/>
                </a:solidFill>
                <a:effectLst/>
                <a:latin typeface="Arial Regular"/>
                <a:ea typeface="+mn-ea"/>
                <a:cs typeface="+mn-cs"/>
              </a:rPr>
              <a:t> </a:t>
            </a:r>
            <a:r>
              <a:rPr lang="en-ca" sz="1200" b="0" i="0" kern="1200" dirty="0" err="1">
                <a:solidFill>
                  <a:schemeClr val="tx1"/>
                </a:solidFill>
                <a:effectLst/>
                <a:latin typeface="Arial Regular"/>
                <a:ea typeface="+mn-ea"/>
                <a:cs typeface="+mn-cs"/>
              </a:rPr>
              <a:t>industriels</a:t>
            </a:r>
            <a:r>
              <a:rPr lang="en-ca" sz="1200" b="0" i="0" kern="1200" dirty="0">
                <a:solidFill>
                  <a:schemeClr val="tx1"/>
                </a:solidFill>
                <a:effectLst/>
                <a:latin typeface="Arial Regular"/>
                <a:ea typeface="+mn-ea"/>
                <a:cs typeface="+mn-cs"/>
              </a:rPr>
              <a:t>, the Québec Metallurgy Center, the National Center in Environmental Technology and Electrochemistry, and the </a:t>
            </a:r>
            <a:r>
              <a:rPr lang="en-ca" sz="1200" b="0" i="0" kern="1200" dirty="0" err="1">
                <a:solidFill>
                  <a:schemeClr val="tx1"/>
                </a:solidFill>
                <a:effectLst/>
                <a:latin typeface="Arial Regular"/>
                <a:ea typeface="+mn-ea"/>
                <a:cs typeface="+mn-cs"/>
              </a:rPr>
              <a:t>Institut</a:t>
            </a:r>
            <a:r>
              <a:rPr lang="en-ca" sz="1200" b="0" i="0" kern="1200" dirty="0">
                <a:solidFill>
                  <a:schemeClr val="tx1"/>
                </a:solidFill>
                <a:effectLst/>
                <a:latin typeface="Arial Regular"/>
                <a:ea typeface="+mn-ea"/>
                <a:cs typeface="+mn-cs"/>
              </a:rPr>
              <a:t> </a:t>
            </a:r>
            <a:r>
              <a:rPr lang="en-ca" sz="1200" b="0" i="0" kern="1200" dirty="0" err="1">
                <a:solidFill>
                  <a:schemeClr val="tx1"/>
                </a:solidFill>
                <a:effectLst/>
                <a:latin typeface="Arial Regular"/>
                <a:ea typeface="+mn-ea"/>
                <a:cs typeface="+mn-cs"/>
              </a:rPr>
              <a:t>technologique</a:t>
            </a:r>
            <a:r>
              <a:rPr lang="en-ca" sz="1200" b="0" i="0" kern="1200" dirty="0">
                <a:solidFill>
                  <a:schemeClr val="tx1"/>
                </a:solidFill>
                <a:effectLst/>
                <a:latin typeface="Arial Regular"/>
                <a:ea typeface="+mn-ea"/>
                <a:cs typeface="+mn-cs"/>
              </a:rPr>
              <a:t> de maintenance </a:t>
            </a:r>
            <a:r>
              <a:rPr lang="en-ca" sz="1200" b="0" i="0" kern="1200" dirty="0" err="1">
                <a:solidFill>
                  <a:schemeClr val="tx1"/>
                </a:solidFill>
                <a:effectLst/>
                <a:latin typeface="Arial Regular"/>
                <a:ea typeface="+mn-ea"/>
                <a:cs typeface="+mn-cs"/>
              </a:rPr>
              <a:t>industrielle</a:t>
            </a:r>
            <a:r>
              <a:rPr lang="en-ca" sz="1200" b="0" i="0" kern="1200" dirty="0">
                <a:solidFill>
                  <a:schemeClr val="tx1"/>
                </a:solidFill>
                <a:effectLst/>
                <a:latin typeface="Arial Regular"/>
                <a:ea typeface="+mn-ea"/>
                <a:cs typeface="+mn-cs"/>
              </a:rPr>
              <a:t>.</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We are in the midst of a major technological shift that is influencing the skills needed on the labour market. For that reason, we have a number of tools to support skills development.</a:t>
            </a:r>
          </a:p>
          <a:p>
            <a:pPr marL="0" indent="0" rtl="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rtl="0">
              <a:buFont typeface="Arial" panose="020B0604020202020204" pitchFamily="34" charset="0"/>
              <a:buChar char="•"/>
            </a:pPr>
            <a:r>
              <a:rPr lang="en-ca" sz="1200" b="0" i="0" kern="1200" dirty="0">
                <a:solidFill>
                  <a:schemeClr val="tx1"/>
                </a:solidFill>
                <a:effectLst/>
                <a:latin typeface="Arial Regular"/>
                <a:ea typeface="+mn-ea"/>
                <a:cs typeface="+mn-cs"/>
              </a:rPr>
              <a:t>The Ministère du Travail, de </a:t>
            </a:r>
            <a:r>
              <a:rPr lang="en-ca" sz="1200" b="0" i="0" kern="1200" dirty="0" err="1">
                <a:solidFill>
                  <a:schemeClr val="tx1"/>
                </a:solidFill>
                <a:effectLst/>
                <a:latin typeface="Arial Regular"/>
                <a:ea typeface="+mn-ea"/>
                <a:cs typeface="+mn-cs"/>
              </a:rPr>
              <a:t>l’Emploi</a:t>
            </a:r>
            <a:r>
              <a:rPr lang="en-ca" sz="1200" b="0" i="0" kern="1200" dirty="0">
                <a:solidFill>
                  <a:schemeClr val="tx1"/>
                </a:solidFill>
                <a:effectLst/>
                <a:latin typeface="Arial Regular"/>
                <a:ea typeface="+mn-ea"/>
                <a:cs typeface="+mn-cs"/>
              </a:rPr>
              <a:t> et de la Solidarité </a:t>
            </a:r>
            <a:r>
              <a:rPr lang="en-ca" sz="1200" b="0" i="0" kern="1200" dirty="0" err="1">
                <a:solidFill>
                  <a:schemeClr val="tx1"/>
                </a:solidFill>
                <a:effectLst/>
                <a:latin typeface="Arial Regular"/>
                <a:ea typeface="+mn-ea"/>
                <a:cs typeface="+mn-cs"/>
              </a:rPr>
              <a:t>sociale</a:t>
            </a:r>
            <a:r>
              <a:rPr lang="en-ca" sz="1200" b="0" i="0" kern="1200" dirty="0">
                <a:solidFill>
                  <a:schemeClr val="tx1"/>
                </a:solidFill>
                <a:effectLst/>
                <a:latin typeface="Arial Regular"/>
                <a:ea typeface="+mn-ea"/>
                <a:cs typeface="+mn-cs"/>
              </a:rPr>
              <a:t> (MTESS) is responsible for labour and employment, making it a key government partner. It may provide grants to businesses so they can partially subsidize training costs, hire human resources management consultants, or partially cover the salaries of people who face certain barriers to employment. It can also provide financial support to allow unemployed people to train for jobs in these companies. The Commission des </a:t>
            </a:r>
            <a:r>
              <a:rPr lang="en-ca" sz="1200" b="0" i="0" kern="1200" dirty="0" err="1">
                <a:solidFill>
                  <a:schemeClr val="tx1"/>
                </a:solidFill>
                <a:effectLst/>
                <a:latin typeface="Arial Regular"/>
                <a:ea typeface="+mn-ea"/>
                <a:cs typeface="+mn-cs"/>
              </a:rPr>
              <a:t>partenaires</a:t>
            </a:r>
            <a:r>
              <a:rPr lang="en-ca" sz="1200" b="0" i="0" kern="1200" dirty="0">
                <a:solidFill>
                  <a:schemeClr val="tx1"/>
                </a:solidFill>
                <a:effectLst/>
                <a:latin typeface="Arial Regular"/>
                <a:ea typeface="+mn-ea"/>
                <a:cs typeface="+mn-cs"/>
              </a:rPr>
              <a:t> du </a:t>
            </a:r>
            <a:r>
              <a:rPr lang="en-ca" sz="1200" b="0" i="0" kern="1200" dirty="0" err="1">
                <a:solidFill>
                  <a:schemeClr val="tx1"/>
                </a:solidFill>
                <a:effectLst/>
                <a:latin typeface="Arial Regular"/>
                <a:ea typeface="+mn-ea"/>
                <a:cs typeface="+mn-cs"/>
              </a:rPr>
              <a:t>marché</a:t>
            </a:r>
            <a:r>
              <a:rPr lang="en-ca" sz="1200" b="0" i="0" kern="1200" dirty="0">
                <a:solidFill>
                  <a:schemeClr val="tx1"/>
                </a:solidFill>
                <a:effectLst/>
                <a:latin typeface="Arial Regular"/>
                <a:ea typeface="+mn-ea"/>
                <a:cs typeface="+mn-cs"/>
              </a:rPr>
              <a:t> du travail has multiple financial support programs for worker training and internships. </a:t>
            </a:r>
          </a:p>
          <a:p>
            <a:pPr marL="171450" indent="-171450" rtl="0">
              <a:buFont typeface="Arial" panose="020B0604020202020204" pitchFamily="34" charset="0"/>
              <a:buChar char="•"/>
            </a:pPr>
            <a:endParaRPr lang="fr-CA" sz="1200" b="0" i="0" kern="1200" dirty="0">
              <a:solidFill>
                <a:schemeClr val="tx1"/>
              </a:solidFill>
              <a:effectLst/>
              <a:latin typeface="Arial Regul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Arial Regular"/>
                <a:ea typeface="+mn-ea"/>
                <a:cs typeface="+mn-cs"/>
              </a:rPr>
              <a:t>The </a:t>
            </a:r>
            <a:r>
              <a:rPr lang="en-ca" sz="1200" b="0" i="0" kern="1200" dirty="0" err="1">
                <a:solidFill>
                  <a:schemeClr val="tx1"/>
                </a:solidFill>
                <a:effectLst/>
                <a:latin typeface="Arial Regular"/>
                <a:ea typeface="+mn-ea"/>
                <a:cs typeface="+mn-cs"/>
              </a:rPr>
              <a:t>Institut</a:t>
            </a:r>
            <a:r>
              <a:rPr lang="en-ca" sz="1200" b="0" i="0" kern="1200" dirty="0">
                <a:solidFill>
                  <a:schemeClr val="tx1"/>
                </a:solidFill>
                <a:effectLst/>
                <a:latin typeface="Arial Regular"/>
                <a:ea typeface="+mn-ea"/>
                <a:cs typeface="+mn-cs"/>
              </a:rPr>
              <a:t> national des mines supports and advises ministers through research reports, pilot projects, and over 120 partners, collaborators, and researchers from the education and mining sectors. The institute also supports educational institutions and companies in the mining industry in the development of innovative, diversified training. </a:t>
            </a:r>
          </a:p>
          <a:p>
            <a:pPr marL="171450" indent="-171450" rtl="0">
              <a:buFont typeface="Arial" panose="020B0604020202020204" pitchFamily="34" charset="0"/>
              <a:buChar char="•"/>
            </a:pPr>
            <a:endParaRPr lang="fr-CA" sz="1200" b="0" i="0" kern="1200" dirty="0">
              <a:solidFill>
                <a:schemeClr val="tx1"/>
              </a:solidFill>
              <a:effectLst/>
              <a:latin typeface="Arial Regular"/>
              <a:ea typeface="+mn-ea"/>
              <a:cs typeface="+mn-cs"/>
            </a:endParaRPr>
          </a:p>
          <a:p>
            <a:pPr rtl="0"/>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8</a:t>
            </a:fld>
            <a:endParaRPr lang="fr-CA" dirty="0"/>
          </a:p>
        </p:txBody>
      </p:sp>
    </p:spTree>
    <p:extLst>
      <p:ext uri="{BB962C8B-B14F-4D97-AF65-F5344CB8AC3E}">
        <p14:creationId xmlns:p14="http://schemas.microsoft.com/office/powerpoint/2010/main" val="384046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dirty="0"/>
          </a:p>
        </p:txBody>
      </p:sp>
      <p:sp>
        <p:nvSpPr>
          <p:cNvPr id="4" name="Espace réservé de l'en-tête 3"/>
          <p:cNvSpPr>
            <a:spLocks noGrp="1"/>
          </p:cNvSpPr>
          <p:nvPr>
            <p:ph type="hdr" sz="quarter"/>
          </p:nvPr>
        </p:nvSpPr>
        <p:spPr/>
        <p:txBody>
          <a:bodyPr rtlCol="0"/>
          <a:lstStyle/>
          <a:p>
            <a:pPr rtl="0"/>
            <a:endParaRPr lang="fr-CA" dirty="0"/>
          </a:p>
        </p:txBody>
      </p:sp>
      <p:sp>
        <p:nvSpPr>
          <p:cNvPr id="5" name="Espace réservé du numéro de diapositive 4"/>
          <p:cNvSpPr>
            <a:spLocks noGrp="1"/>
          </p:cNvSpPr>
          <p:nvPr>
            <p:ph type="sldNum" sz="quarter" idx="5"/>
          </p:nvPr>
        </p:nvSpPr>
        <p:spPr/>
        <p:txBody>
          <a:bodyPr rtlCol="0"/>
          <a:lstStyle/>
          <a:p>
            <a:pPr rtl="0"/>
            <a:fld id="{253A81E7-5AAA-4F8B-8083-1B1E8FA7E8E7}" type="slidenum">
              <a:rPr lang="fr-CA" smtClean="0"/>
              <a:pPr/>
              <a:t>9</a:t>
            </a:fld>
            <a:endParaRPr lang="fr-CA" dirty="0"/>
          </a:p>
        </p:txBody>
      </p:sp>
    </p:spTree>
    <p:extLst>
      <p:ext uri="{BB962C8B-B14F-4D97-AF65-F5344CB8AC3E}">
        <p14:creationId xmlns:p14="http://schemas.microsoft.com/office/powerpoint/2010/main" val="269931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28A31F5-3CA0-65CE-7446-55445CB88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070"/>
          <a:stretch/>
        </p:blipFill>
        <p:spPr>
          <a:xfrm>
            <a:off x="0" y="0"/>
            <a:ext cx="12192000" cy="6858000"/>
          </a:xfrm>
          <a:prstGeom prst="rect">
            <a:avLst/>
          </a:prstGeom>
        </p:spPr>
      </p:pic>
      <p:grpSp>
        <p:nvGrpSpPr>
          <p:cNvPr id="6" name="Groupe 5">
            <a:extLst>
              <a:ext uri="{FF2B5EF4-FFF2-40B4-BE49-F238E27FC236}">
                <a16:creationId xmlns:a16="http://schemas.microsoft.com/office/drawing/2014/main" id="{0220F51F-FEB7-6541-AEAC-3E4A6A90CBA0}"/>
              </a:ext>
            </a:extLst>
          </p:cNvPr>
          <p:cNvGrpSpPr/>
          <p:nvPr userDrawn="1"/>
        </p:nvGrpSpPr>
        <p:grpSpPr>
          <a:xfrm>
            <a:off x="0" y="-3073"/>
            <a:ext cx="12192000" cy="6861073"/>
            <a:chOff x="0" y="8116"/>
            <a:chExt cx="12192000" cy="6861073"/>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73772"/>
              <a:ext cx="3503612"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73772"/>
              <a:ext cx="7071360"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8116"/>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8116"/>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grpSp>
      <p:sp>
        <p:nvSpPr>
          <p:cNvPr id="2" name="Title 1"/>
          <p:cNvSpPr>
            <a:spLocks noGrp="1"/>
          </p:cNvSpPr>
          <p:nvPr userDrawn="1">
            <p:ph type="ctrTitle" hasCustomPrompt="1"/>
          </p:nvPr>
        </p:nvSpPr>
        <p:spPr>
          <a:xfrm>
            <a:off x="658813" y="701855"/>
            <a:ext cx="6412548" cy="1971495"/>
          </a:xfrm>
        </p:spPr>
        <p:txBody>
          <a:bodyPr rtlCol="0" anchor="t">
            <a:normAutofit/>
          </a:bodyPr>
          <a:lstStyle>
            <a:lvl1pPr algn="l">
              <a:defRPr sz="6000" b="0" i="0">
                <a:solidFill>
                  <a:schemeClr val="bg1"/>
                </a:solidFill>
                <a:latin typeface="Arial Regular"/>
              </a:defRPr>
            </a:lvl1pPr>
          </a:lstStyle>
          <a:p>
            <a:pPr rtl="0"/>
            <a:r>
              <a:rPr lang="en-ca"/>
              <a:t>Titre du diaporama</a:t>
            </a:r>
            <a:endParaRPr lang="en-US" dirty="0"/>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 name="Subtitle 2"/>
          <p:cNvSpPr>
            <a:spLocks noGrp="1"/>
          </p:cNvSpPr>
          <p:nvPr userDrawn="1">
            <p:ph type="subTitle" idx="1" hasCustomPrompt="1"/>
          </p:nvPr>
        </p:nvSpPr>
        <p:spPr>
          <a:xfrm>
            <a:off x="658812" y="2681467"/>
            <a:ext cx="6408738" cy="1423808"/>
          </a:xfrm>
        </p:spPr>
        <p:txBody>
          <a:bodyPr rtlCol="0">
            <a:normAutofit/>
          </a:bodyPr>
          <a:lstStyle>
            <a:lvl1pPr marL="0" indent="0" algn="l">
              <a:spcAft>
                <a:spcPts val="0"/>
              </a:spcAft>
              <a:buNone/>
              <a:defRPr sz="40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ca"/>
              <a:t>Sous-titre </a:t>
            </a:r>
            <a:br>
              <a:rPr lang="fr-FR" dirty="0"/>
            </a:br>
            <a:r>
              <a:rPr lang="en-ca"/>
              <a:t>du diaporama</a:t>
            </a:r>
            <a:endParaRPr lang="en-US" dirty="0"/>
          </a:p>
        </p:txBody>
      </p:sp>
      <p:sp>
        <p:nvSpPr>
          <p:cNvPr id="14" name="Espace réservé du contenu 13">
            <a:extLst>
              <a:ext uri="{FF2B5EF4-FFF2-40B4-BE49-F238E27FC236}">
                <a16:creationId xmlns:a16="http://schemas.microsoft.com/office/drawing/2014/main" id="{F22ADA3C-CD32-9642-8729-601BCF529E29}"/>
              </a:ext>
            </a:extLst>
          </p:cNvPr>
          <p:cNvSpPr>
            <a:spLocks noGrp="1"/>
          </p:cNvSpPr>
          <p:nvPr userDrawn="1">
            <p:ph sz="quarter" idx="10" hasCustomPrompt="1"/>
          </p:nvPr>
        </p:nvSpPr>
        <p:spPr>
          <a:xfrm>
            <a:off x="658813" y="188913"/>
            <a:ext cx="6408738" cy="504825"/>
          </a:xfrm>
        </p:spPr>
        <p:txBody>
          <a:bodyPr rtlCol="0">
            <a:noAutofit/>
          </a:bodyPr>
          <a:lstStyle>
            <a:lvl1pPr marL="0" indent="0">
              <a:buNone/>
              <a:defRPr sz="1200">
                <a:solidFill>
                  <a:schemeClr val="bg1"/>
                </a:solidFill>
              </a:defRPr>
            </a:lvl1pPr>
          </a:lstStyle>
          <a:p>
            <a:pPr rtl="0"/>
            <a:r>
              <a:rPr lang="en-ca"/>
              <a:t>MODIFIER LES STYLES DU TEXTE DU MASQUE</a:t>
            </a:r>
            <a:endParaRPr lang="fr-CA" dirty="0"/>
          </a:p>
        </p:txBody>
      </p:sp>
      <p:pic>
        <p:nvPicPr>
          <p:cNvPr id="18" name="Graphique 17">
            <a:extLst>
              <a:ext uri="{FF2B5EF4-FFF2-40B4-BE49-F238E27FC236}">
                <a16:creationId xmlns:a16="http://schemas.microsoft.com/office/drawing/2014/main" id="{AC7297E6-0EC0-D94F-81F8-30E12907F6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6486" y="5673772"/>
            <a:ext cx="3256136" cy="975000"/>
          </a:xfrm>
          <a:prstGeom prst="rect">
            <a:avLst/>
          </a:prstGeom>
        </p:spPr>
      </p:pic>
    </p:spTree>
    <p:extLst>
      <p:ext uri="{BB962C8B-B14F-4D97-AF65-F5344CB8AC3E}">
        <p14:creationId xmlns:p14="http://schemas.microsoft.com/office/powerpoint/2010/main" val="1697440320"/>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0280AE8-7916-7243-983B-6198B94312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2" name="Groupe 11">
            <a:extLst>
              <a:ext uri="{FF2B5EF4-FFF2-40B4-BE49-F238E27FC236}">
                <a16:creationId xmlns:a16="http://schemas.microsoft.com/office/drawing/2014/main" id="{9D8C3C8C-31A8-724E-9441-0085E6CE5F5B}"/>
              </a:ext>
            </a:extLst>
          </p:cNvPr>
          <p:cNvGrpSpPr/>
          <p:nvPr userDrawn="1"/>
        </p:nvGrpSpPr>
        <p:grpSpPr>
          <a:xfrm>
            <a:off x="0" y="-3073"/>
            <a:ext cx="12192000" cy="4108347"/>
            <a:chOff x="0" y="-3073"/>
            <a:chExt cx="12192000" cy="4108347"/>
          </a:xfrm>
        </p:grpSpPr>
        <p:sp>
          <p:nvSpPr>
            <p:cNvPr id="15" name="Rectangle 14">
              <a:extLst>
                <a:ext uri="{FF2B5EF4-FFF2-40B4-BE49-F238E27FC236}">
                  <a16:creationId xmlns:a16="http://schemas.microsoft.com/office/drawing/2014/main" id="{88AEC35B-AA27-2B4D-BD80-D0136AA936C9}"/>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16" name="Rectangle 15">
              <a:extLst>
                <a:ext uri="{FF2B5EF4-FFF2-40B4-BE49-F238E27FC236}">
                  <a16:creationId xmlns:a16="http://schemas.microsoft.com/office/drawing/2014/main" id="{1A904621-30F8-B74E-9955-991CF9684BC7}"/>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grpSp>
      <p:sp>
        <p:nvSpPr>
          <p:cNvPr id="3" name="Text Placeholder 2"/>
          <p:cNvSpPr>
            <a:spLocks noGrp="1"/>
          </p:cNvSpPr>
          <p:nvPr>
            <p:ph type="body" idx="1" hasCustomPrompt="1"/>
          </p:nvPr>
        </p:nvSpPr>
        <p:spPr>
          <a:xfrm>
            <a:off x="658813" y="3249038"/>
            <a:ext cx="6412547" cy="856236"/>
          </a:xfrm>
        </p:spPr>
        <p:txBody>
          <a:bodyPr rtlCol="0">
            <a:normAutofit/>
          </a:bodyPr>
          <a:lstStyle>
            <a:lvl1pPr marL="0" indent="0" algn="l">
              <a:spcAft>
                <a:spcPts val="0"/>
              </a:spcAft>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ca"/>
              <a:t>Texte, texte, texte</a:t>
            </a:r>
          </a:p>
        </p:txBody>
      </p:sp>
      <p:pic>
        <p:nvPicPr>
          <p:cNvPr id="17" name="Image 16">
            <a:extLst>
              <a:ext uri="{FF2B5EF4-FFF2-40B4-BE49-F238E27FC236}">
                <a16:creationId xmlns:a16="http://schemas.microsoft.com/office/drawing/2014/main" id="{A00E96B1-5DB5-4346-9359-5FCE738EBF67}"/>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2" name="Title 1"/>
          <p:cNvSpPr>
            <a:spLocks noGrp="1"/>
          </p:cNvSpPr>
          <p:nvPr>
            <p:ph type="title" hasCustomPrompt="1"/>
          </p:nvPr>
        </p:nvSpPr>
        <p:spPr>
          <a:xfrm>
            <a:off x="658813" y="1196975"/>
            <a:ext cx="6421086" cy="2052638"/>
          </a:xfrm>
        </p:spPr>
        <p:txBody>
          <a:bodyPr rtlCol="0" anchor="t">
            <a:normAutofit/>
          </a:bodyPr>
          <a:lstStyle>
            <a:lvl1pPr algn="l">
              <a:defRPr sz="6000" b="0">
                <a:solidFill>
                  <a:schemeClr val="bg1"/>
                </a:solidFill>
              </a:defRPr>
            </a:lvl1pPr>
          </a:lstStyle>
          <a:p>
            <a:pPr rtl="0"/>
            <a:r>
              <a:rPr lang="en-ca"/>
              <a:t>Titre de la diapositive</a:t>
            </a:r>
            <a:endParaRPr lang="en-US" dirty="0"/>
          </a:p>
        </p:txBody>
      </p:sp>
      <p:sp>
        <p:nvSpPr>
          <p:cNvPr id="9" name="Rectangle 8">
            <a:extLst>
              <a:ext uri="{FF2B5EF4-FFF2-40B4-BE49-F238E27FC236}">
                <a16:creationId xmlns:a16="http://schemas.microsoft.com/office/drawing/2014/main" id="{F46D94B2-DE50-3942-8C95-2EAD7EC669C1}"/>
              </a:ext>
            </a:extLst>
          </p:cNvPr>
          <p:cNvSpPr/>
          <p:nvPr userDrawn="1"/>
        </p:nvSpPr>
        <p:spPr>
          <a:xfrm>
            <a:off x="8688388" y="5661025"/>
            <a:ext cx="3503612"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10" name="Rectangle 9">
            <a:extLst>
              <a:ext uri="{FF2B5EF4-FFF2-40B4-BE49-F238E27FC236}">
                <a16:creationId xmlns:a16="http://schemas.microsoft.com/office/drawing/2014/main" id="{A178C80A-F388-3E4F-B57B-5BD4B39C118E}"/>
              </a:ext>
            </a:extLst>
          </p:cNvPr>
          <p:cNvSpPr/>
          <p:nvPr userDrawn="1"/>
        </p:nvSpPr>
        <p:spPr>
          <a:xfrm>
            <a:off x="0" y="5661025"/>
            <a:ext cx="7071360"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pic>
        <p:nvPicPr>
          <p:cNvPr id="11" name="Graphique 10">
            <a:extLst>
              <a:ext uri="{FF2B5EF4-FFF2-40B4-BE49-F238E27FC236}">
                <a16:creationId xmlns:a16="http://schemas.microsoft.com/office/drawing/2014/main" id="{F52B27EE-48FA-C04D-802F-FF84AF6592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1529691033"/>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A2EFFB2-8709-AA40-85C1-9005B8CD6A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5" name="Groupe 14">
            <a:extLst>
              <a:ext uri="{FF2B5EF4-FFF2-40B4-BE49-F238E27FC236}">
                <a16:creationId xmlns:a16="http://schemas.microsoft.com/office/drawing/2014/main" id="{F105A01C-6991-A244-A869-157F63BE516A}"/>
              </a:ext>
            </a:extLst>
          </p:cNvPr>
          <p:cNvGrpSpPr/>
          <p:nvPr userDrawn="1"/>
        </p:nvGrpSpPr>
        <p:grpSpPr>
          <a:xfrm>
            <a:off x="0" y="2317"/>
            <a:ext cx="12192000" cy="6861073"/>
            <a:chOff x="0" y="-3073"/>
            <a:chExt cx="12192000" cy="6861073"/>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55635"/>
              <a:ext cx="3503612" cy="120236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55635"/>
              <a:ext cx="7071360" cy="120236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grpSp>
      <p:sp>
        <p:nvSpPr>
          <p:cNvPr id="2" name="Title 1"/>
          <p:cNvSpPr>
            <a:spLocks noGrp="1"/>
          </p:cNvSpPr>
          <p:nvPr>
            <p:ph type="ctrTitle" hasCustomPrompt="1"/>
          </p:nvPr>
        </p:nvSpPr>
        <p:spPr>
          <a:xfrm>
            <a:off x="658813" y="236048"/>
            <a:ext cx="6412548" cy="1016072"/>
          </a:xfrm>
        </p:spPr>
        <p:txBody>
          <a:bodyPr rtlCol="0" anchor="b">
            <a:normAutofit/>
          </a:bodyPr>
          <a:lstStyle>
            <a:lvl1pPr algn="l">
              <a:defRPr sz="6000" b="0" i="0">
                <a:solidFill>
                  <a:schemeClr val="bg1"/>
                </a:solidFill>
                <a:latin typeface="Arial Regular"/>
              </a:defRPr>
            </a:lvl1pPr>
          </a:lstStyle>
          <a:p>
            <a:pPr rtl="0"/>
            <a:r>
              <a:rPr lang="en-ca"/>
              <a:t>Merci</a:t>
            </a:r>
            <a:endParaRPr lang="en-US" dirty="0"/>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 name="Subtitle 2"/>
          <p:cNvSpPr>
            <a:spLocks noGrp="1"/>
          </p:cNvSpPr>
          <p:nvPr>
            <p:ph type="subTitle" idx="1" hasCustomPrompt="1"/>
          </p:nvPr>
        </p:nvSpPr>
        <p:spPr>
          <a:xfrm>
            <a:off x="658812" y="1304292"/>
            <a:ext cx="6408738" cy="1859949"/>
          </a:xfrm>
        </p:spPr>
        <p:txBody>
          <a:bodyPr rtlCol="0">
            <a:normAutofit/>
          </a:bodyPr>
          <a:lstStyle>
            <a:lvl1pPr marL="0" indent="0" algn="l">
              <a:spcAft>
                <a:spcPts val="0"/>
              </a:spcAft>
              <a:buNone/>
              <a:defRPr sz="2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ca" dirty="0"/>
              <a:t>Sous-titre </a:t>
            </a:r>
            <a:br>
              <a:rPr lang="fr-FR" dirty="0"/>
            </a:br>
            <a:r>
              <a:rPr lang="en-ca" dirty="0"/>
              <a:t>du </a:t>
            </a:r>
            <a:r>
              <a:rPr lang="en-ca" dirty="0" err="1"/>
              <a:t>diaporama</a:t>
            </a:r>
            <a:endParaRPr lang="en-US" dirty="0"/>
          </a:p>
        </p:txBody>
      </p:sp>
      <p:pic>
        <p:nvPicPr>
          <p:cNvPr id="18" name="Graphique 17">
            <a:extLst>
              <a:ext uri="{FF2B5EF4-FFF2-40B4-BE49-F238E27FC236}">
                <a16:creationId xmlns:a16="http://schemas.microsoft.com/office/drawing/2014/main" id="{74EC02FF-6817-EF4E-A398-95A36493561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246667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014CA5-4E35-D042-B756-E2812C92896F}"/>
              </a:ext>
            </a:extLst>
          </p:cNvPr>
          <p:cNvSpPr/>
          <p:nvPr userDrawn="1"/>
        </p:nvSpPr>
        <p:spPr>
          <a:xfrm>
            <a:off x="0" y="0"/>
            <a:ext cx="12192000" cy="566102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5" name="Text Placeholder 3">
            <a:extLst>
              <a:ext uri="{FF2B5EF4-FFF2-40B4-BE49-F238E27FC236}">
                <a16:creationId xmlns:a16="http://schemas.microsoft.com/office/drawing/2014/main" id="{F3C1FB3F-B782-D34F-AF55-11DC9B0659B0}"/>
              </a:ext>
            </a:extLst>
          </p:cNvPr>
          <p:cNvSpPr>
            <a:spLocks noGrp="1"/>
          </p:cNvSpPr>
          <p:nvPr>
            <p:ph type="body" sz="half" idx="2" hasCustomPrompt="1"/>
          </p:nvPr>
        </p:nvSpPr>
        <p:spPr>
          <a:xfrm>
            <a:off x="658813" y="692150"/>
            <a:ext cx="11053762" cy="4968875"/>
          </a:xfrm>
        </p:spPr>
        <p:txBody>
          <a:bodyPr rtlCol="0" anchor="ctr" anchorCtr="0">
            <a:normAutofit/>
          </a:bodyPr>
          <a:lstStyle>
            <a:lvl1pPr marL="0" indent="0" algn="ctr">
              <a:buNone/>
              <a:defRPr sz="6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ca"/>
              <a:t>Insérer une citation </a:t>
            </a:r>
            <a:br>
              <a:rPr lang="fr-FR" dirty="0"/>
            </a:br>
            <a:r>
              <a:rPr lang="en-ca"/>
              <a:t>ou un fait marquant </a:t>
            </a:r>
            <a:br>
              <a:rPr lang="fr-FR" dirty="0"/>
            </a:br>
            <a:r>
              <a:rPr lang="en-ca"/>
              <a:t>sur lequel on veut </a:t>
            </a:r>
            <a:br>
              <a:rPr lang="fr-FR" dirty="0"/>
            </a:br>
            <a:r>
              <a:rPr lang="en-ca"/>
              <a:t>mettre l’accent</a:t>
            </a:r>
          </a:p>
        </p:txBody>
      </p:sp>
      <p:sp>
        <p:nvSpPr>
          <p:cNvPr id="7" name="Rectangle 6">
            <a:extLst>
              <a:ext uri="{FF2B5EF4-FFF2-40B4-BE49-F238E27FC236}">
                <a16:creationId xmlns:a16="http://schemas.microsoft.com/office/drawing/2014/main" id="{3005749A-05C3-1744-81D7-7440A9BB172B}"/>
              </a:ext>
            </a:extLst>
          </p:cNvPr>
          <p:cNvSpPr/>
          <p:nvPr userDrawn="1"/>
        </p:nvSpPr>
        <p:spPr>
          <a:xfrm>
            <a:off x="7067550" y="5661025"/>
            <a:ext cx="1620838"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Tree>
    <p:extLst>
      <p:ext uri="{BB962C8B-B14F-4D97-AF65-F5344CB8AC3E}">
        <p14:creationId xmlns:p14="http://schemas.microsoft.com/office/powerpoint/2010/main" val="82917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rtlCol="0"/>
          <a:lstStyle>
            <a:lvl1pPr>
              <a:defRPr/>
            </a:lvl1pPr>
          </a:lstStyle>
          <a:p>
            <a:pPr rtl="0"/>
            <a:fld id="{D7676641-E93E-BF4A-8449-7861ED7ABF43}" type="slidenum">
              <a:rPr lang="fr-CA" smtClean="0"/>
              <a:pPr rtl="0"/>
              <a:t>‹N°›</a:t>
            </a:fld>
            <a:endParaRPr lang="fr-CA" dirty="0"/>
          </a:p>
        </p:txBody>
      </p:sp>
      <p:sp>
        <p:nvSpPr>
          <p:cNvPr id="8" name="Content Placeholder 2"/>
          <p:cNvSpPr>
            <a:spLocks noGrp="1"/>
          </p:cNvSpPr>
          <p:nvPr>
            <p:ph idx="12" hasCustomPrompt="1"/>
          </p:nvPr>
        </p:nvSpPr>
        <p:spPr>
          <a:xfrm>
            <a:off x="7067550" y="1449388"/>
            <a:ext cx="4645025" cy="4211637"/>
          </a:xfrm>
        </p:spPr>
        <p:txBody>
          <a:bodyPr wrap="square" rtlCol="0"/>
          <a:lstStyle>
            <a:lvl1pPr marL="0" indent="0">
              <a:buFont typeface="Arial" panose="020B0604020202020204" pitchFamily="34" charset="0"/>
              <a:buNone/>
              <a:tabLst/>
              <a:defRPr baseline="0"/>
            </a:lvl1pPr>
            <a:lvl2pPr marL="355600" indent="-355600">
              <a:buClr>
                <a:srgbClr val="000000"/>
              </a:buClr>
              <a:buFont typeface="+mj-lt"/>
              <a:buAutoNum type="arabicPeriod"/>
              <a:tabLst/>
              <a:defRPr/>
            </a:lvl2pPr>
            <a:lvl3pPr marL="660400" indent="-304800">
              <a:buClr>
                <a:srgbClr val="003DA5"/>
              </a:buClr>
              <a:buFont typeface="Arial" panose="020B0604020202020204" pitchFamily="34" charset="0"/>
              <a:buChar char="•"/>
              <a:tabLst/>
              <a:defRPr/>
            </a:lvl3pPr>
            <a:lvl4pPr marL="1371600" indent="0">
              <a:buNone/>
              <a:defRPr/>
            </a:lvl4pPr>
            <a:lvl5pPr>
              <a:defRPr/>
            </a:lvl5pPr>
          </a:lstStyle>
          <a:p>
            <a:pPr lvl="0" rtl="0"/>
            <a:r>
              <a:rPr lang="en-ca"/>
              <a:t>Liste niveau 1</a:t>
            </a:r>
          </a:p>
          <a:p>
            <a:pPr lvl="1" rtl="0"/>
            <a:r>
              <a:rPr lang="en-ca"/>
              <a:t>Liste niveau 2</a:t>
            </a:r>
          </a:p>
        </p:txBody>
      </p:sp>
      <p:sp>
        <p:nvSpPr>
          <p:cNvPr id="3" name="ZoneTexte 2">
            <a:extLst>
              <a:ext uri="{FF2B5EF4-FFF2-40B4-BE49-F238E27FC236}">
                <a16:creationId xmlns:a16="http://schemas.microsoft.com/office/drawing/2014/main" id="{BBE4FC4E-2B4A-A544-B27B-F22D3EF59E09}"/>
              </a:ext>
            </a:extLst>
          </p:cNvPr>
          <p:cNvSpPr txBox="1"/>
          <p:nvPr userDrawn="1"/>
        </p:nvSpPr>
        <p:spPr>
          <a:xfrm>
            <a:off x="658812" y="1355119"/>
            <a:ext cx="6157913" cy="1938992"/>
          </a:xfrm>
          <a:prstGeom prst="rect">
            <a:avLst/>
          </a:prstGeom>
          <a:noFill/>
        </p:spPr>
        <p:txBody>
          <a:bodyPr wrap="square" rtlCol="0">
            <a:spAutoFit/>
          </a:bodyPr>
          <a:lstStyle/>
          <a:p>
            <a:pPr rtl="0"/>
            <a:r>
              <a:rPr lang="en-ca" sz="6000" b="0" i="0">
                <a:solidFill>
                  <a:srgbClr val="003DA5"/>
                </a:solidFill>
                <a:latin typeface="Arial Regular"/>
              </a:rPr>
              <a:t>Table des</a:t>
            </a:r>
            <a:br>
              <a:rPr lang="fr-FR" sz="6000" b="0" i="0" dirty="0">
                <a:solidFill>
                  <a:srgbClr val="003DA5"/>
                </a:solidFill>
                <a:latin typeface="Arial Regular"/>
              </a:rPr>
            </a:br>
            <a:r>
              <a:rPr lang="en-ca" sz="6000" b="0" i="0">
                <a:solidFill>
                  <a:srgbClr val="003DA5"/>
                </a:solidFill>
                <a:latin typeface="Arial Regular"/>
              </a:rPr>
              <a:t>matières</a:t>
            </a:r>
            <a:endParaRPr lang="fr-CA" sz="6000" b="0" i="0" dirty="0">
              <a:solidFill>
                <a:srgbClr val="003DA5"/>
              </a:solidFill>
              <a:latin typeface="Arial Regular"/>
            </a:endParaRPr>
          </a:p>
        </p:txBody>
      </p:sp>
    </p:spTree>
    <p:extLst>
      <p:ext uri="{BB962C8B-B14F-4D97-AF65-F5344CB8AC3E}">
        <p14:creationId xmlns:p14="http://schemas.microsoft.com/office/powerpoint/2010/main" val="293851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9D8C3C8C-31A8-724E-9441-0085E6CE5F5B}"/>
              </a:ext>
            </a:extLst>
          </p:cNvPr>
          <p:cNvGrpSpPr/>
          <p:nvPr userDrawn="1"/>
        </p:nvGrpSpPr>
        <p:grpSpPr>
          <a:xfrm>
            <a:off x="0" y="-3073"/>
            <a:ext cx="12192000" cy="4108347"/>
            <a:chOff x="0" y="-3073"/>
            <a:chExt cx="12192000" cy="4108347"/>
          </a:xfrm>
        </p:grpSpPr>
        <p:sp>
          <p:nvSpPr>
            <p:cNvPr id="15" name="Rectangle 14">
              <a:extLst>
                <a:ext uri="{FF2B5EF4-FFF2-40B4-BE49-F238E27FC236}">
                  <a16:creationId xmlns:a16="http://schemas.microsoft.com/office/drawing/2014/main" id="{88AEC35B-AA27-2B4D-BD80-D0136AA936C9}"/>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16" name="Rectangle 15">
              <a:extLst>
                <a:ext uri="{FF2B5EF4-FFF2-40B4-BE49-F238E27FC236}">
                  <a16:creationId xmlns:a16="http://schemas.microsoft.com/office/drawing/2014/main" id="{1A904621-30F8-B74E-9955-991CF9684BC7}"/>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grpSp>
      <p:sp>
        <p:nvSpPr>
          <p:cNvPr id="3" name="Text Placeholder 2"/>
          <p:cNvSpPr>
            <a:spLocks noGrp="1"/>
          </p:cNvSpPr>
          <p:nvPr>
            <p:ph type="body" idx="1" hasCustomPrompt="1"/>
          </p:nvPr>
        </p:nvSpPr>
        <p:spPr>
          <a:xfrm>
            <a:off x="658813" y="3249038"/>
            <a:ext cx="6412547" cy="856236"/>
          </a:xfrm>
        </p:spPr>
        <p:txBody>
          <a:bodyPr rtlCol="0">
            <a:normAutofit/>
          </a:bodyPr>
          <a:lstStyle>
            <a:lvl1pPr marL="0" indent="0" algn="l">
              <a:spcAft>
                <a:spcPts val="0"/>
              </a:spcAft>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ca"/>
              <a:t>Texte, texte, texte</a:t>
            </a:r>
          </a:p>
        </p:txBody>
      </p:sp>
      <p:pic>
        <p:nvPicPr>
          <p:cNvPr id="17" name="Image 16">
            <a:extLst>
              <a:ext uri="{FF2B5EF4-FFF2-40B4-BE49-F238E27FC236}">
                <a16:creationId xmlns:a16="http://schemas.microsoft.com/office/drawing/2014/main" id="{A00E96B1-5DB5-4346-9359-5FCE738EBF67}"/>
              </a:ext>
            </a:extLst>
          </p:cNvPr>
          <p:cNvPicPr>
            <a:picLocks noChangeAspect="1"/>
          </p:cNvPicPr>
          <p:nvPr userDrawn="1"/>
        </p:nvPicPr>
        <p:blipFill>
          <a:blip r:embed="rId2"/>
          <a:stretch>
            <a:fillRect/>
          </a:stretch>
        </p:blipFill>
        <p:spPr>
          <a:xfrm>
            <a:off x="9568767" y="921100"/>
            <a:ext cx="1739313" cy="2327938"/>
          </a:xfrm>
          <a:prstGeom prst="rect">
            <a:avLst/>
          </a:prstGeom>
        </p:spPr>
      </p:pic>
      <p:sp>
        <p:nvSpPr>
          <p:cNvPr id="2" name="Title 1"/>
          <p:cNvSpPr>
            <a:spLocks noGrp="1"/>
          </p:cNvSpPr>
          <p:nvPr>
            <p:ph type="title" hasCustomPrompt="1"/>
          </p:nvPr>
        </p:nvSpPr>
        <p:spPr>
          <a:xfrm>
            <a:off x="658813" y="1196975"/>
            <a:ext cx="6421086" cy="2052638"/>
          </a:xfrm>
        </p:spPr>
        <p:txBody>
          <a:bodyPr rtlCol="0" anchor="t">
            <a:normAutofit/>
          </a:bodyPr>
          <a:lstStyle>
            <a:lvl1pPr algn="l">
              <a:defRPr sz="6000" b="0">
                <a:solidFill>
                  <a:schemeClr val="bg1"/>
                </a:solidFill>
              </a:defRPr>
            </a:lvl1pPr>
          </a:lstStyle>
          <a:p>
            <a:pPr rtl="0"/>
            <a:r>
              <a:rPr lang="en-ca"/>
              <a:t>Titre de la diapositive</a:t>
            </a:r>
            <a:endParaRPr lang="en-US" dirty="0"/>
          </a:p>
        </p:txBody>
      </p:sp>
    </p:spTree>
    <p:extLst>
      <p:ext uri="{BB962C8B-B14F-4D97-AF65-F5344CB8AC3E}">
        <p14:creationId xmlns:p14="http://schemas.microsoft.com/office/powerpoint/2010/main" val="3981195435"/>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9652026" cy="1008062"/>
          </a:xfrm>
        </p:spPr>
        <p:txBody>
          <a:bodyPr rtlCol="0" anchor="b"/>
          <a:lstStyle>
            <a:lvl1pPr>
              <a:defRPr/>
            </a:lvl1pPr>
          </a:lstStyle>
          <a:p>
            <a:pPr rtl="0"/>
            <a:r>
              <a:rPr lang="en-ca"/>
              <a:t>TITRE DE LA DIAPOSITIVE</a:t>
            </a:r>
            <a:endParaRPr lang="en-US" dirty="0"/>
          </a:p>
        </p:txBody>
      </p:sp>
      <p:sp>
        <p:nvSpPr>
          <p:cNvPr id="4" name="Espace réservé du numéro de diapositive 3"/>
          <p:cNvSpPr>
            <a:spLocks noGrp="1"/>
          </p:cNvSpPr>
          <p:nvPr>
            <p:ph type="sldNum" sz="quarter" idx="10"/>
          </p:nvPr>
        </p:nvSpPr>
        <p:spPr/>
        <p:txBody>
          <a:bodyPr rtlCol="0"/>
          <a:lstStyle/>
          <a:p>
            <a:pPr rtl="0"/>
            <a:fld id="{D6F84A91-C4E5-461B-B44C-88336EC44C9C}" type="slidenum">
              <a:rPr lang="fr-CA" smtClean="0"/>
              <a:t>‹N°›</a:t>
            </a:fld>
            <a:endParaRPr lang="fr-CA"/>
          </a:p>
        </p:txBody>
      </p:sp>
      <p:sp>
        <p:nvSpPr>
          <p:cNvPr id="8" name="Content Placeholder 2"/>
          <p:cNvSpPr>
            <a:spLocks noGrp="1"/>
          </p:cNvSpPr>
          <p:nvPr>
            <p:ph idx="12" hasCustomPrompt="1"/>
          </p:nvPr>
        </p:nvSpPr>
        <p:spPr>
          <a:xfrm>
            <a:off x="658814" y="1449388"/>
            <a:ext cx="11053762" cy="4211637"/>
          </a:xfrm>
        </p:spPr>
        <p:txBody>
          <a:bodyPr wrap="square" rtlCol="0"/>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rtl="0"/>
            <a:r>
              <a:rPr lang="en-ca"/>
              <a:t>Liste niveau 1</a:t>
            </a:r>
          </a:p>
          <a:p>
            <a:pPr lvl="1" rtl="0"/>
            <a:r>
              <a:rPr lang="en-ca"/>
              <a:t>Liste niveau 2</a:t>
            </a:r>
          </a:p>
          <a:p>
            <a:pPr lvl="2" rtl="0"/>
            <a:r>
              <a:rPr lang="en-ca"/>
              <a:t>Liste niveau 3</a:t>
            </a:r>
          </a:p>
          <a:p>
            <a:pPr lvl="3" rtl="0"/>
            <a:r>
              <a:rPr lang="en-ca"/>
              <a:t>Liste niveau 4</a:t>
            </a:r>
          </a:p>
          <a:p>
            <a:pPr lvl="0" rtl="0"/>
            <a:endParaRPr lang="fr-FR" dirty="0"/>
          </a:p>
        </p:txBody>
      </p:sp>
    </p:spTree>
    <p:extLst>
      <p:ext uri="{BB962C8B-B14F-4D97-AF65-F5344CB8AC3E}">
        <p14:creationId xmlns:p14="http://schemas.microsoft.com/office/powerpoint/2010/main" val="21843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2 Niv. et contenu ">
    <p:spTree>
      <p:nvGrpSpPr>
        <p:cNvPr id="1" name=""/>
        <p:cNvGrpSpPr/>
        <p:nvPr/>
      </p:nvGrpSpPr>
      <p:grpSpPr>
        <a:xfrm>
          <a:off x="0" y="0"/>
          <a:ext cx="0" cy="0"/>
          <a:chOff x="0" y="0"/>
          <a:chExt cx="0" cy="0"/>
        </a:xfrm>
      </p:grpSpPr>
      <p:sp>
        <p:nvSpPr>
          <p:cNvPr id="5" name="Text Placeholder 2"/>
          <p:cNvSpPr>
            <a:spLocks noGrp="1"/>
          </p:cNvSpPr>
          <p:nvPr>
            <p:ph type="body" idx="11" hasCustomPrompt="1"/>
          </p:nvPr>
        </p:nvSpPr>
        <p:spPr>
          <a:xfrm>
            <a:off x="658813" y="1457602"/>
            <a:ext cx="11055376" cy="458511"/>
          </a:xfrm>
        </p:spPr>
        <p:txBody>
          <a:bodyPr rtlCol="0"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ca"/>
              <a:t>Titre niveau 2</a:t>
            </a:r>
          </a:p>
        </p:txBody>
      </p:sp>
      <p:sp>
        <p:nvSpPr>
          <p:cNvPr id="2" name="Title 1"/>
          <p:cNvSpPr>
            <a:spLocks noGrp="1"/>
          </p:cNvSpPr>
          <p:nvPr>
            <p:ph type="title" hasCustomPrompt="1"/>
          </p:nvPr>
        </p:nvSpPr>
        <p:spPr>
          <a:xfrm>
            <a:off x="657199" y="188914"/>
            <a:ext cx="9652026" cy="1008062"/>
          </a:xfrm>
        </p:spPr>
        <p:txBody>
          <a:bodyPr rtlCol="0" anchor="b"/>
          <a:lstStyle>
            <a:lvl1pPr>
              <a:defRPr/>
            </a:lvl1pPr>
          </a:lstStyle>
          <a:p>
            <a:pPr rtl="0"/>
            <a:r>
              <a:rPr lang="en-ca"/>
              <a:t>TITRE DE LA DIAPOSITIVE</a:t>
            </a:r>
            <a:endParaRPr lang="en-US" dirty="0"/>
          </a:p>
        </p:txBody>
      </p:sp>
      <p:sp>
        <p:nvSpPr>
          <p:cNvPr id="4" name="Espace réservé du numéro de diapositive 3"/>
          <p:cNvSpPr>
            <a:spLocks noGrp="1"/>
          </p:cNvSpPr>
          <p:nvPr>
            <p:ph type="sldNum" sz="quarter" idx="10"/>
          </p:nvPr>
        </p:nvSpPr>
        <p:spPr/>
        <p:txBody>
          <a:bodyPr rtlCol="0"/>
          <a:lstStyle/>
          <a:p>
            <a:pPr rtl="0"/>
            <a:fld id="{D6F84A91-C4E5-461B-B44C-88336EC44C9C}" type="slidenum">
              <a:rPr lang="fr-CA" smtClean="0"/>
              <a:t>‹N°›</a:t>
            </a:fld>
            <a:endParaRPr lang="fr-CA"/>
          </a:p>
        </p:txBody>
      </p:sp>
      <p:sp>
        <p:nvSpPr>
          <p:cNvPr id="8" name="Content Placeholder 2"/>
          <p:cNvSpPr>
            <a:spLocks noGrp="1"/>
          </p:cNvSpPr>
          <p:nvPr>
            <p:ph idx="12" hasCustomPrompt="1"/>
          </p:nvPr>
        </p:nvSpPr>
        <p:spPr>
          <a:xfrm>
            <a:off x="657198" y="1916114"/>
            <a:ext cx="11055377" cy="3744912"/>
          </a:xfrm>
        </p:spPr>
        <p:txBody>
          <a:bodyPr wrap="square" rtlCol="0"/>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rtl="0"/>
            <a:r>
              <a:rPr lang="en-ca"/>
              <a:t>Liste niveau 1</a:t>
            </a:r>
          </a:p>
          <a:p>
            <a:pPr lvl="1" rtl="0"/>
            <a:r>
              <a:rPr lang="en-ca"/>
              <a:t>Liste niveau 2</a:t>
            </a:r>
          </a:p>
          <a:p>
            <a:pPr lvl="2" rtl="0"/>
            <a:r>
              <a:rPr lang="en-ca"/>
              <a:t>Liste niveau 3</a:t>
            </a:r>
          </a:p>
          <a:p>
            <a:pPr lvl="3" rtl="0"/>
            <a:r>
              <a:rPr lang="en-ca"/>
              <a:t>Liste niveau 4</a:t>
            </a:r>
          </a:p>
          <a:p>
            <a:pPr lvl="0" rtl="0"/>
            <a:endParaRPr lang="fr-FR" dirty="0"/>
          </a:p>
        </p:txBody>
      </p:sp>
    </p:spTree>
    <p:extLst>
      <p:ext uri="{BB962C8B-B14F-4D97-AF65-F5344CB8AC3E}">
        <p14:creationId xmlns:p14="http://schemas.microsoft.com/office/powerpoint/2010/main" val="144334173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9652026" cy="1008062"/>
          </a:xfrm>
        </p:spPr>
        <p:txBody>
          <a:bodyPr rtlCol="0" anchor="b"/>
          <a:lstStyle>
            <a:lvl1pPr>
              <a:defRPr/>
            </a:lvl1pPr>
          </a:lstStyle>
          <a:p>
            <a:pPr rtl="0"/>
            <a:r>
              <a:rPr lang="en-ca"/>
              <a:t>TITRE DE LA DIAPOSITIVE</a:t>
            </a:r>
            <a:endParaRPr lang="en-US" dirty="0"/>
          </a:p>
        </p:txBody>
      </p:sp>
      <p:sp>
        <p:nvSpPr>
          <p:cNvPr id="4" name="Espace réservé du numéro de diapositive 3"/>
          <p:cNvSpPr>
            <a:spLocks noGrp="1"/>
          </p:cNvSpPr>
          <p:nvPr>
            <p:ph type="sldNum" sz="quarter" idx="10"/>
          </p:nvPr>
        </p:nvSpPr>
        <p:spPr/>
        <p:txBody>
          <a:bodyPr rtlCol="0"/>
          <a:lstStyle/>
          <a:p>
            <a:pPr rtl="0"/>
            <a:fld id="{D6F84A91-C4E5-461B-B44C-88336EC44C9C}" type="slidenum">
              <a:rPr lang="fr-CA" smtClean="0"/>
              <a:t>‹N°›</a:t>
            </a:fld>
            <a:endParaRPr lang="fr-CA"/>
          </a:p>
        </p:txBody>
      </p:sp>
      <p:sp>
        <p:nvSpPr>
          <p:cNvPr id="8" name="Content Placeholder 2"/>
          <p:cNvSpPr>
            <a:spLocks noGrp="1"/>
          </p:cNvSpPr>
          <p:nvPr>
            <p:ph idx="12" hasCustomPrompt="1"/>
          </p:nvPr>
        </p:nvSpPr>
        <p:spPr>
          <a:xfrm>
            <a:off x="658814" y="1916113"/>
            <a:ext cx="6157911" cy="3744912"/>
          </a:xfrm>
        </p:spPr>
        <p:txBody>
          <a:bodyPr wrap="square" rtlCol="0"/>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rtl="0"/>
            <a:r>
              <a:rPr lang="en-ca"/>
              <a:t>Liste niveau 1</a:t>
            </a:r>
          </a:p>
          <a:p>
            <a:pPr lvl="1" rtl="0"/>
            <a:r>
              <a:rPr lang="en-ca"/>
              <a:t>Liste niveau 2</a:t>
            </a:r>
          </a:p>
          <a:p>
            <a:pPr lvl="2" rtl="0"/>
            <a:r>
              <a:rPr lang="en-ca"/>
              <a:t>Liste niveau 3</a:t>
            </a:r>
          </a:p>
          <a:p>
            <a:pPr lvl="3" rtl="0"/>
            <a:r>
              <a:rPr lang="en-ca"/>
              <a:t>Liste niveau 4</a:t>
            </a:r>
          </a:p>
          <a:p>
            <a:pPr lvl="0" rtl="0"/>
            <a:endParaRPr lang="fr-FR" dirty="0"/>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hasCustomPrompt="1"/>
          </p:nvPr>
        </p:nvSpPr>
        <p:spPr>
          <a:xfrm>
            <a:off x="7067550" y="1916113"/>
            <a:ext cx="4645026" cy="3744912"/>
          </a:xfrm>
        </p:spPr>
        <p:txBody>
          <a:bodyPr wrap="square" rtlCol="0"/>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rtl="0"/>
            <a:r>
              <a:rPr lang="en-ca"/>
              <a:t>Liste niveau 1</a:t>
            </a:r>
          </a:p>
          <a:p>
            <a:pPr lvl="1" rtl="0"/>
            <a:r>
              <a:rPr lang="en-ca"/>
              <a:t>Liste niveau 2</a:t>
            </a:r>
          </a:p>
          <a:p>
            <a:pPr lvl="2" rtl="0"/>
            <a:r>
              <a:rPr lang="en-ca"/>
              <a:t>Liste niveau 3</a:t>
            </a:r>
          </a:p>
          <a:p>
            <a:pPr lvl="3" rtl="0"/>
            <a:r>
              <a:rPr lang="en-ca"/>
              <a:t>Liste niveau 4</a:t>
            </a:r>
          </a:p>
          <a:p>
            <a:pPr lvl="0" rtl="0"/>
            <a:endParaRPr lang="fr-FR" dirty="0"/>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4" y="1457602"/>
            <a:ext cx="6157912" cy="458511"/>
          </a:xfrm>
        </p:spPr>
        <p:txBody>
          <a:bodyPr rtlCol="0"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ca"/>
              <a:t>Titre niveau 2</a:t>
            </a:r>
          </a:p>
        </p:txBody>
      </p:sp>
      <p:sp>
        <p:nvSpPr>
          <p:cNvPr id="9" name="Text Placeholder 2">
            <a:extLst>
              <a:ext uri="{FF2B5EF4-FFF2-40B4-BE49-F238E27FC236}">
                <a16:creationId xmlns:a16="http://schemas.microsoft.com/office/drawing/2014/main" id="{8BE0B658-DF8B-ED40-BDC6-97192C968B8A}"/>
              </a:ext>
            </a:extLst>
          </p:cNvPr>
          <p:cNvSpPr>
            <a:spLocks noGrp="1"/>
          </p:cNvSpPr>
          <p:nvPr>
            <p:ph type="body" idx="14" hasCustomPrompt="1"/>
          </p:nvPr>
        </p:nvSpPr>
        <p:spPr>
          <a:xfrm>
            <a:off x="7067550" y="1457602"/>
            <a:ext cx="4645026" cy="458511"/>
          </a:xfrm>
        </p:spPr>
        <p:txBody>
          <a:bodyPr rtlCol="0"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ca"/>
              <a:t>Titre niveau 2</a:t>
            </a:r>
          </a:p>
        </p:txBody>
      </p:sp>
    </p:spTree>
    <p:extLst>
      <p:ext uri="{BB962C8B-B14F-4D97-AF65-F5344CB8AC3E}">
        <p14:creationId xmlns:p14="http://schemas.microsoft.com/office/powerpoint/2010/main" val="27595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rtlCol="0"/>
          <a:lstStyle/>
          <a:p>
            <a:pPr rtl="0"/>
            <a:fld id="{D6F84A91-C4E5-461B-B44C-88336EC44C9C}" type="slidenum">
              <a:rPr lang="fr-CA" smtClean="0"/>
              <a:t>‹N°›</a:t>
            </a:fld>
            <a:endParaRPr lang="fr-CA"/>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p:nvPr>
        </p:nvSpPr>
        <p:spPr>
          <a:xfrm>
            <a:off x="4518025" y="1449388"/>
            <a:ext cx="7194551" cy="4211637"/>
          </a:xfrm>
        </p:spPr>
        <p:txBody>
          <a:bodyPr wrap="square" rtlCol="0"/>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rtl="0"/>
            <a:endParaRPr lang="fr-FR" dirty="0"/>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2" y="188914"/>
            <a:ext cx="9650413" cy="1008062"/>
          </a:xfrm>
        </p:spPr>
        <p:txBody>
          <a:bodyPr rtlCol="0" anchor="b">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ca"/>
              <a:t>Titre niveau 2</a:t>
            </a:r>
          </a:p>
        </p:txBody>
      </p:sp>
      <p:sp>
        <p:nvSpPr>
          <p:cNvPr id="10" name="Text Placeholder 3">
            <a:extLst>
              <a:ext uri="{FF2B5EF4-FFF2-40B4-BE49-F238E27FC236}">
                <a16:creationId xmlns:a16="http://schemas.microsoft.com/office/drawing/2014/main" id="{0164E51C-93AC-B74C-AF49-0B7A3CE8B326}"/>
              </a:ext>
            </a:extLst>
          </p:cNvPr>
          <p:cNvSpPr>
            <a:spLocks noGrp="1"/>
          </p:cNvSpPr>
          <p:nvPr>
            <p:ph type="body" sz="half" idx="2" hasCustomPrompt="1"/>
          </p:nvPr>
        </p:nvSpPr>
        <p:spPr>
          <a:xfrm>
            <a:off x="658813" y="1449388"/>
            <a:ext cx="3608387" cy="4211637"/>
          </a:xfrm>
        </p:spPr>
        <p:txBody>
          <a:bodyPr rtlCol="0">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ca"/>
              <a:t>Texte - Légende</a:t>
            </a:r>
          </a:p>
        </p:txBody>
      </p:sp>
    </p:spTree>
    <p:extLst>
      <p:ext uri="{BB962C8B-B14F-4D97-AF65-F5344CB8AC3E}">
        <p14:creationId xmlns:p14="http://schemas.microsoft.com/office/powerpoint/2010/main" val="411133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5478C-25A0-4E8A-813D-E33022531E75}"/>
              </a:ext>
            </a:extLst>
          </p:cNvPr>
          <p:cNvSpPr>
            <a:spLocks noGrp="1"/>
          </p:cNvSpPr>
          <p:nvPr>
            <p:ph type="title" hasCustomPrompt="1"/>
          </p:nvPr>
        </p:nvSpPr>
        <p:spPr/>
        <p:txBody>
          <a:bodyPr rtlCol="0" anchor="b"/>
          <a:lstStyle/>
          <a:p>
            <a:pPr rtl="0"/>
            <a:r>
              <a:rPr lang="en-ca"/>
              <a:t>MODIFIER LE STYLE DU TITRE</a:t>
            </a:r>
          </a:p>
        </p:txBody>
      </p:sp>
      <p:sp>
        <p:nvSpPr>
          <p:cNvPr id="3" name="Espace réservé du contenu 2">
            <a:extLst>
              <a:ext uri="{FF2B5EF4-FFF2-40B4-BE49-F238E27FC236}">
                <a16:creationId xmlns:a16="http://schemas.microsoft.com/office/drawing/2014/main" id="{3A5DDC50-3943-45F1-9BA1-6030148CC548}"/>
              </a:ext>
            </a:extLst>
          </p:cNvPr>
          <p:cNvSpPr>
            <a:spLocks noGrp="1"/>
          </p:cNvSpPr>
          <p:nvPr>
            <p:ph idx="1"/>
          </p:nvPr>
        </p:nvSpPr>
        <p:spPr>
          <a:xfrm>
            <a:off x="658814" y="1449388"/>
            <a:ext cx="11053762" cy="4211637"/>
          </a:xfrm>
        </p:spPr>
        <p:txBody>
          <a:bodyPr rtlCol="0"/>
          <a:lstStyle/>
          <a:p>
            <a:pPr lvl="0" rtl="0"/>
            <a:r>
              <a:rPr lang="en-ca"/>
              <a:t>Cliquez pour modifier les styles du texte du masque</a:t>
            </a:r>
          </a:p>
          <a:p>
            <a:pPr lvl="1" rtl="0"/>
            <a:r>
              <a:rPr lang="en-ca"/>
              <a:t>Deuxième niveau</a:t>
            </a:r>
          </a:p>
          <a:p>
            <a:pPr lvl="2" rtl="0"/>
            <a:r>
              <a:rPr lang="en-ca"/>
              <a:t>Troisième niveau</a:t>
            </a:r>
          </a:p>
          <a:p>
            <a:pPr lvl="3" rtl="0"/>
            <a:r>
              <a:rPr lang="en-ca"/>
              <a:t>Quatrième niveau</a:t>
            </a:r>
          </a:p>
          <a:p>
            <a:pPr lvl="4" rtl="0"/>
            <a:r>
              <a:rPr lang="en-ca"/>
              <a:t>Cinquième niveau</a:t>
            </a:r>
          </a:p>
        </p:txBody>
      </p:sp>
      <p:sp>
        <p:nvSpPr>
          <p:cNvPr id="4" name="Espace réservé du numéro de diapositive 3">
            <a:extLst>
              <a:ext uri="{FF2B5EF4-FFF2-40B4-BE49-F238E27FC236}">
                <a16:creationId xmlns:a16="http://schemas.microsoft.com/office/drawing/2014/main" id="{C9448568-C58B-4FD6-BDCF-EA25E49CDEEA}"/>
              </a:ext>
            </a:extLst>
          </p:cNvPr>
          <p:cNvSpPr>
            <a:spLocks noGrp="1"/>
          </p:cNvSpPr>
          <p:nvPr>
            <p:ph type="sldNum" sz="quarter" idx="10"/>
          </p:nvPr>
        </p:nvSpPr>
        <p:spPr/>
        <p:txBody>
          <a:bodyPr rtlCol="0"/>
          <a:lstStyle>
            <a:lvl1pPr>
              <a:defRPr/>
            </a:lvl1pPr>
          </a:lstStyle>
          <a:p>
            <a:pPr rtl="0"/>
            <a:fld id="{B318D24E-7BCA-4CBC-BFEC-19982EA3C8A0}" type="slidenum">
              <a:rPr lang="fr-FR" altLang="fr-FR"/>
              <a:pPr rtl="0"/>
              <a:t>‹N°›</a:t>
            </a:fld>
            <a:endParaRPr lang="fr-FR" altLang="fr-FR"/>
          </a:p>
        </p:txBody>
      </p:sp>
    </p:spTree>
    <p:extLst>
      <p:ext uri="{BB962C8B-B14F-4D97-AF65-F5344CB8AC3E}">
        <p14:creationId xmlns:p14="http://schemas.microsoft.com/office/powerpoint/2010/main" val="4448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199" y="188914"/>
            <a:ext cx="9652026" cy="1008062"/>
          </a:xfrm>
          <a:prstGeom prst="rect">
            <a:avLst/>
          </a:prstGeom>
        </p:spPr>
        <p:txBody>
          <a:bodyPr vert="horz" lIns="91440" tIns="45720" rIns="91440" bIns="45720" rtlCol="0" anchor="b">
            <a:normAutofit/>
          </a:bodyPr>
          <a:lstStyle/>
          <a:p>
            <a:pPr rtl="0"/>
            <a:r>
              <a:rPr lang="en-ca"/>
              <a:t>TITRE DE LA DIAPOSITIVE</a:t>
            </a:r>
            <a:endParaRPr lang="en-US" dirty="0"/>
          </a:p>
        </p:txBody>
      </p:sp>
      <p:sp>
        <p:nvSpPr>
          <p:cNvPr id="3" name="Text Placeholder 2"/>
          <p:cNvSpPr>
            <a:spLocks noGrp="1"/>
          </p:cNvSpPr>
          <p:nvPr>
            <p:ph type="body" idx="1"/>
          </p:nvPr>
        </p:nvSpPr>
        <p:spPr>
          <a:xfrm>
            <a:off x="658814" y="1449388"/>
            <a:ext cx="11053762" cy="4211637"/>
          </a:xfrm>
          <a:prstGeom prst="rect">
            <a:avLst/>
          </a:prstGeom>
        </p:spPr>
        <p:txBody>
          <a:bodyPr vert="horz" lIns="91440" tIns="45720" rIns="91440" bIns="45720" rtlCol="0">
            <a:normAutofit/>
          </a:bodyPr>
          <a:lstStyle/>
          <a:p>
            <a:pPr lvl="0" rtl="0"/>
            <a:r>
              <a:rPr lang="en-ca"/>
              <a:t>Texte Premier niveau</a:t>
            </a:r>
          </a:p>
          <a:p>
            <a:pPr lvl="1" rtl="0"/>
            <a:r>
              <a:rPr lang="en-ca"/>
              <a:t>Texte Deuxième niveau</a:t>
            </a:r>
          </a:p>
          <a:p>
            <a:pPr lvl="2" rtl="0"/>
            <a:r>
              <a:rPr lang="en-ca"/>
              <a:t>Texte Troisième niveau</a:t>
            </a:r>
          </a:p>
          <a:p>
            <a:pPr lvl="3" rtl="0"/>
            <a:r>
              <a:rPr lang="en-ca"/>
              <a:t>Texte Quatrième niveau</a:t>
            </a:r>
          </a:p>
          <a:p>
            <a:pPr lvl="4" rtl="0"/>
            <a:r>
              <a:rPr lang="en-ca"/>
              <a:t>Texte Cinquième niveau</a:t>
            </a:r>
            <a:endParaRPr lang="en-US" dirty="0"/>
          </a:p>
        </p:txBody>
      </p:sp>
      <p:sp>
        <p:nvSpPr>
          <p:cNvPr id="4" name="Espace réservé du numéro de diapositive 3"/>
          <p:cNvSpPr>
            <a:spLocks noGrp="1"/>
          </p:cNvSpPr>
          <p:nvPr>
            <p:ph type="sldNum" sz="quarter" idx="4"/>
          </p:nvPr>
        </p:nvSpPr>
        <p:spPr>
          <a:xfrm>
            <a:off x="10309225" y="692150"/>
            <a:ext cx="1403350" cy="504825"/>
          </a:xfrm>
          <a:prstGeom prst="rect">
            <a:avLst/>
          </a:prstGeom>
        </p:spPr>
        <p:txBody>
          <a:bodyPr vert="horz" lIns="91440" tIns="45720" rIns="91440" bIns="45720" rtlCol="0" anchor="ctr"/>
          <a:lstStyle>
            <a:lvl1pPr algn="r">
              <a:defRPr sz="1400" b="0" i="0">
                <a:solidFill>
                  <a:srgbClr val="5374B0"/>
                </a:solidFill>
                <a:latin typeface="Arial Regular"/>
              </a:defRPr>
            </a:lvl1pPr>
          </a:lstStyle>
          <a:p>
            <a:pPr rtl="0"/>
            <a:fld id="{C99C7610-FA34-7F4B-8856-BE296B8E2362}" type="slidenum">
              <a:rPr lang="fr-CA" smtClean="0"/>
              <a:pPr rtl="0"/>
              <a:t>‹N°›</a:t>
            </a:fld>
            <a:endParaRPr lang="fr-CA" dirty="0"/>
          </a:p>
        </p:txBody>
      </p:sp>
      <p:sp>
        <p:nvSpPr>
          <p:cNvPr id="8" name="Rectangle 7">
            <a:extLst>
              <a:ext uri="{FF2B5EF4-FFF2-40B4-BE49-F238E27FC236}">
                <a16:creationId xmlns:a16="http://schemas.microsoft.com/office/drawing/2014/main" id="{1C1FE86A-DA10-FD4F-B3B6-3062A444513E}"/>
              </a:ext>
            </a:extLst>
          </p:cNvPr>
          <p:cNvSpPr/>
          <p:nvPr userDrawn="1"/>
        </p:nvSpPr>
        <p:spPr>
          <a:xfrm>
            <a:off x="8688388" y="5661025"/>
            <a:ext cx="3503612"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sp>
        <p:nvSpPr>
          <p:cNvPr id="9" name="Rectangle 8">
            <a:extLst>
              <a:ext uri="{FF2B5EF4-FFF2-40B4-BE49-F238E27FC236}">
                <a16:creationId xmlns:a16="http://schemas.microsoft.com/office/drawing/2014/main" id="{F44F908E-E37D-F34B-8D62-1A4941E2EB50}"/>
              </a:ext>
            </a:extLst>
          </p:cNvPr>
          <p:cNvSpPr/>
          <p:nvPr userDrawn="1"/>
        </p:nvSpPr>
        <p:spPr>
          <a:xfrm>
            <a:off x="0" y="5661025"/>
            <a:ext cx="7071360"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b="0" i="0" dirty="0">
              <a:latin typeface="Arial Regular"/>
            </a:endParaRPr>
          </a:p>
        </p:txBody>
      </p:sp>
      <p:pic>
        <p:nvPicPr>
          <p:cNvPr id="10" name="Graphique 9">
            <a:extLst>
              <a:ext uri="{FF2B5EF4-FFF2-40B4-BE49-F238E27FC236}">
                <a16:creationId xmlns:a16="http://schemas.microsoft.com/office/drawing/2014/main" id="{72E06DDC-EA78-AB44-A5F8-4B8315CBB3F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7" r:id="rId2"/>
    <p:sldLayoutId id="2147483684" r:id="rId3"/>
    <p:sldLayoutId id="2147483673" r:id="rId4"/>
    <p:sldLayoutId id="2147483672" r:id="rId5"/>
    <p:sldLayoutId id="2147483680" r:id="rId6"/>
    <p:sldLayoutId id="2147483683" r:id="rId7"/>
    <p:sldLayoutId id="2147483686" r:id="rId8"/>
    <p:sldLayoutId id="2147483681" r:id="rId9"/>
    <p:sldLayoutId id="2147483688" r:id="rId10"/>
    <p:sldLayoutId id="2147483685" r:id="rId11"/>
  </p:sldLayoutIdLst>
  <p:hf hdr="0" ftr="0" dt="0"/>
  <p:txStyles>
    <p:title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p:titleStyle>
    <p:bodyStyle>
      <a:lvl1pPr marL="2286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800" b="0" i="0" kern="1200" baseline="0">
          <a:solidFill>
            <a:srgbClr val="003DA5"/>
          </a:solidFill>
          <a:latin typeface="Arial Regular"/>
          <a:ea typeface="+mn-ea"/>
          <a:cs typeface="+mn-cs"/>
        </a:defRPr>
      </a:lvl1pPr>
      <a:lvl2pPr marL="6858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400" b="0" i="0" kern="1200">
          <a:solidFill>
            <a:srgbClr val="000000"/>
          </a:solidFill>
          <a:latin typeface="Arial Regular"/>
          <a:ea typeface="+mn-ea"/>
          <a:cs typeface="+mn-cs"/>
        </a:defRPr>
      </a:lvl2pPr>
      <a:lvl3pPr marL="1143000" indent="-228600" algn="l" defTabSz="914400" rtl="0" eaLnBrk="1" latinLnBrk="0" hangingPunct="1">
        <a:lnSpc>
          <a:spcPct val="100000"/>
        </a:lnSpc>
        <a:spcBef>
          <a:spcPts val="0"/>
        </a:spcBef>
        <a:spcAft>
          <a:spcPts val="400"/>
        </a:spcAft>
        <a:buClr>
          <a:srgbClr val="4D75B5"/>
        </a:buClr>
        <a:buFont typeface="Arial" panose="020B0604020202020204" pitchFamily="34" charset="0"/>
        <a:buChar char="•"/>
        <a:defRPr sz="2000" b="0" i="0" kern="1200">
          <a:solidFill>
            <a:srgbClr val="000000"/>
          </a:solidFill>
          <a:latin typeface="Arial Regular"/>
          <a:ea typeface="+mn-ea"/>
          <a:cs typeface="+mn-cs"/>
        </a:defRPr>
      </a:lvl3pPr>
      <a:lvl4pPr marL="1600200" indent="-228600" algn="l" defTabSz="914400" rtl="0" eaLnBrk="1" latinLnBrk="0" hangingPunct="1">
        <a:lnSpc>
          <a:spcPct val="100000"/>
        </a:lnSpc>
        <a:spcBef>
          <a:spcPts val="0"/>
        </a:spcBef>
        <a:spcAft>
          <a:spcPts val="400"/>
        </a:spcAft>
        <a:buClr>
          <a:srgbClr val="7390C1"/>
        </a:buClr>
        <a:buFont typeface="Arial" panose="020B0604020202020204" pitchFamily="34" charset="0"/>
        <a:buChar char="•"/>
        <a:defRPr sz="1800" b="0" i="0" kern="1200">
          <a:solidFill>
            <a:srgbClr val="000000"/>
          </a:solidFill>
          <a:latin typeface="Arial Regular"/>
          <a:ea typeface="+mn-ea"/>
          <a:cs typeface="+mn-cs"/>
        </a:defRPr>
      </a:lvl4pPr>
      <a:lvl5pPr marL="2057400" indent="-228600" algn="l" defTabSz="914400" rtl="0" eaLnBrk="1" latinLnBrk="0" hangingPunct="1">
        <a:lnSpc>
          <a:spcPct val="100000"/>
        </a:lnSpc>
        <a:spcBef>
          <a:spcPts val="0"/>
        </a:spcBef>
        <a:spcAft>
          <a:spcPts val="400"/>
        </a:spcAft>
        <a:buClr>
          <a:srgbClr val="000000"/>
        </a:buClr>
        <a:buFont typeface="Arial" panose="020B0604020202020204" pitchFamily="34" charset="0"/>
        <a:buChar char="•"/>
        <a:defRPr sz="1800" b="0" i="0" kern="1200">
          <a:solidFill>
            <a:srgbClr val="000000"/>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754" userDrawn="1">
          <p15:clr>
            <a:srgbClr val="F26B43"/>
          </p15:clr>
        </p15:guide>
        <p15:guide id="3" orient="horz" pos="3566" userDrawn="1">
          <p15:clr>
            <a:srgbClr val="F26B43"/>
          </p15:clr>
        </p15:guide>
        <p15:guide id="4" pos="7378" userDrawn="1">
          <p15:clr>
            <a:srgbClr val="F26B43"/>
          </p15:clr>
        </p15:guide>
        <p15:guide id="5" pos="415" userDrawn="1">
          <p15:clr>
            <a:srgbClr val="F26B43"/>
          </p15:clr>
        </p15:guide>
        <p15:guide id="6" orient="horz" pos="913" userDrawn="1">
          <p15:clr>
            <a:srgbClr val="F26B43"/>
          </p15:clr>
        </p15:guide>
        <p15:guide id="7" pos="4452" userDrawn="1">
          <p15:clr>
            <a:srgbClr val="F26B43"/>
          </p15:clr>
        </p15:guide>
        <p15:guide id="8" pos="5473" userDrawn="1">
          <p15:clr>
            <a:srgbClr val="F26B43"/>
          </p15:clr>
        </p15:guide>
        <p15:guide id="9" pos="6494" userDrawn="1">
          <p15:clr>
            <a:srgbClr val="F26B43"/>
          </p15:clr>
        </p15:guide>
        <p15:guide id="10" orient="horz" pos="1207" userDrawn="1">
          <p15:clr>
            <a:srgbClr val="F26B43"/>
          </p15:clr>
        </p15:guide>
        <p15:guide id="11" pos="4294" userDrawn="1">
          <p15:clr>
            <a:srgbClr val="F26B43"/>
          </p15:clr>
        </p15:guide>
        <p15:guide id="12"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36.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7.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8.jp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https://cdn-contenu.quebec.ca/cdn-contenu/adm/min/energie-ressources-naturelles/Fichiers_mineraux/FS_PQVMCS.pdf" TargetMode="External"/><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s://can01.safelinks.protection.outlook.com/?url=https%3A%2F%2Fmrnf.gouv.qc.ca%2Fmines%2Fchoisir-secteur-minier%2F%3Flang%3Dfr&amp;data=05%7C02%7CJean-Simon.Gaudreault%40mrnf.gouv.qc.ca%7C667d9590df514914e8b508dc44e5d7c0%7C8705e97737814f4790e1c84c8b884da1%7C0%7C0%7C638461001150936879%7CUnknown%7CTWFpbGZsb3d8eyJWIjoiMC4wLjAwMDAiLCJQIjoiV2luMzIiLCJBTiI6Ik1haWwiLCJXVCI6Mn0%3D%7C0%7C%7C%7C&amp;sdata=GB%2FnTjkfzFvA0iEdDkAxkOmMSjPJrnbfxNTG2UtU0O8%3D&amp;reserved=0" TargetMode="External"/><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9.jpeg"/><Relationship Id="rId5" Type="http://schemas.openxmlformats.org/officeDocument/2006/relationships/slideLayout" Target="../slideLayouts/slideLayout5.xml"/><Relationship Id="rId4" Type="http://schemas.openxmlformats.org/officeDocument/2006/relationships/tags" Target="../tags/tag51.xml"/></Relationships>
</file>

<file path=ppt/slides/_rels/slide1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40.png"/><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2.xml"/><Relationship Id="rId1" Type="http://schemas.openxmlformats.org/officeDocument/2006/relationships/tags" Target="../tags/tag61.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slideLayout" Target="../slideLayouts/slideLayout5.xml"/><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tags" Target="../tags/tag5.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tags" Target="../tags/tag4.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sv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notesSlide" Target="../notesSlides/notesSlide2.xml"/><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tags" Target="../tags/tag65.xml"/><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pn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slideLayout" Target="../slideLayouts/slideLayout11.xml"/><Relationship Id="rId9" Type="http://schemas.openxmlformats.org/officeDocument/2006/relationships/image" Target="../media/image45.svg"/><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4.xml"/><Relationship Id="rId7" Type="http://schemas.openxmlformats.org/officeDocument/2006/relationships/image" Target="../media/image3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3.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34.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3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0817E-9514-EC0E-7C41-9E5068B754C3}"/>
              </a:ext>
            </a:extLst>
          </p:cNvPr>
          <p:cNvSpPr>
            <a:spLocks noGrp="1"/>
          </p:cNvSpPr>
          <p:nvPr>
            <p:ph type="ctrTitle"/>
            <p:custDataLst>
              <p:tags r:id="rId1"/>
            </p:custDataLst>
          </p:nvPr>
        </p:nvSpPr>
        <p:spPr>
          <a:xfrm>
            <a:off x="658813" y="549455"/>
            <a:ext cx="6412548" cy="1971495"/>
          </a:xfrm>
        </p:spPr>
        <p:txBody>
          <a:bodyPr rtlCol="0"/>
          <a:lstStyle/>
          <a:p>
            <a:pPr rtl="0"/>
            <a:r>
              <a:rPr lang="en-ca"/>
              <a:t>Québec Successful</a:t>
            </a:r>
          </a:p>
        </p:txBody>
      </p:sp>
      <p:sp>
        <p:nvSpPr>
          <p:cNvPr id="3" name="Sous-titre 2">
            <a:extLst>
              <a:ext uri="{FF2B5EF4-FFF2-40B4-BE49-F238E27FC236}">
                <a16:creationId xmlns:a16="http://schemas.microsoft.com/office/drawing/2014/main" id="{319E22AD-A5DD-4AB1-357D-3C717D7B943C}"/>
              </a:ext>
            </a:extLst>
          </p:cNvPr>
          <p:cNvSpPr>
            <a:spLocks noGrp="1"/>
          </p:cNvSpPr>
          <p:nvPr>
            <p:ph type="subTitle" idx="1"/>
            <p:custDataLst>
              <p:tags r:id="rId2"/>
            </p:custDataLst>
          </p:nvPr>
        </p:nvSpPr>
        <p:spPr>
          <a:xfrm>
            <a:off x="658812" y="2512133"/>
            <a:ext cx="6251143" cy="1423808"/>
          </a:xfrm>
        </p:spPr>
        <p:txBody>
          <a:bodyPr rtlCol="0">
            <a:normAutofit/>
          </a:bodyPr>
          <a:lstStyle/>
          <a:p>
            <a:pPr rtl="0"/>
            <a:r>
              <a:rPr lang="en-ca" sz="2900" dirty="0"/>
              <a:t>Huge mineral potential to decarbonize the economy and contribute to the energy transition</a:t>
            </a:r>
          </a:p>
        </p:txBody>
      </p:sp>
      <p:pic>
        <p:nvPicPr>
          <p:cNvPr id="6" name="Image 5">
            <a:extLst>
              <a:ext uri="{FF2B5EF4-FFF2-40B4-BE49-F238E27FC236}">
                <a16:creationId xmlns:a16="http://schemas.microsoft.com/office/drawing/2014/main" id="{72A0E775-19B2-0D6B-B753-0532F7408CFB}"/>
              </a:ext>
            </a:extLst>
          </p:cNvPr>
          <p:cNvPicPr>
            <a:picLocks noChangeAspect="1"/>
          </p:cNvPicPr>
          <p:nvPr>
            <p:custDataLst>
              <p:tags r:id="rId3"/>
            </p:custDataLst>
          </p:nvPr>
        </p:nvPicPr>
        <p:blipFill>
          <a:blip r:embed="rId6"/>
          <a:stretch>
            <a:fillRect/>
          </a:stretch>
        </p:blipFill>
        <p:spPr>
          <a:xfrm>
            <a:off x="662837" y="4378272"/>
            <a:ext cx="1002336" cy="1002336"/>
          </a:xfrm>
          <a:prstGeom prst="rect">
            <a:avLst/>
          </a:prstGeom>
        </p:spPr>
      </p:pic>
      <p:sp>
        <p:nvSpPr>
          <p:cNvPr id="8" name="ZoneTexte 7">
            <a:extLst>
              <a:ext uri="{FF2B5EF4-FFF2-40B4-BE49-F238E27FC236}">
                <a16:creationId xmlns:a16="http://schemas.microsoft.com/office/drawing/2014/main" id="{90361511-6174-B147-1304-7D05756E7526}"/>
              </a:ext>
            </a:extLst>
          </p:cNvPr>
          <p:cNvSpPr txBox="1"/>
          <p:nvPr/>
        </p:nvSpPr>
        <p:spPr>
          <a:xfrm>
            <a:off x="1708150" y="4563895"/>
            <a:ext cx="3232150" cy="646331"/>
          </a:xfrm>
          <a:prstGeom prst="rect">
            <a:avLst/>
          </a:prstGeom>
          <a:noFill/>
        </p:spPr>
        <p:txBody>
          <a:bodyPr wrap="square" rtlCol="0">
            <a:spAutoFit/>
          </a:bodyPr>
          <a:lstStyle/>
          <a:p>
            <a:r>
              <a:rPr lang="fr-CA" dirty="0">
                <a:solidFill>
                  <a:schemeClr val="accent2"/>
                </a:solidFill>
                <a:latin typeface="Arial" panose="020B0604020202020204" pitchFamily="34" charset="0"/>
                <a:cs typeface="Arial" panose="020B0604020202020204" pitchFamily="34" charset="0"/>
              </a:rPr>
              <a:t>&gt;</a:t>
            </a:r>
            <a:r>
              <a:rPr lang="fr-CA" dirty="0">
                <a:latin typeface="Arial" panose="020B0604020202020204" pitchFamily="34" charset="0"/>
                <a:cs typeface="Arial" panose="020B0604020202020204" pitchFamily="34" charset="0"/>
              </a:rPr>
              <a:t> </a:t>
            </a:r>
            <a:r>
              <a:rPr lang="fr-CA" b="1" dirty="0">
                <a:latin typeface="Arial" panose="020B0604020202020204" pitchFamily="34" charset="0"/>
                <a:cs typeface="Arial" panose="020B0604020202020204" pitchFamily="34" charset="0"/>
              </a:rPr>
              <a:t>EXPLORE</a:t>
            </a:r>
            <a:br>
              <a:rPr lang="fr-CA" dirty="0">
                <a:latin typeface="Arial" panose="020B0604020202020204" pitchFamily="34" charset="0"/>
                <a:cs typeface="Arial" panose="020B0604020202020204" pitchFamily="34" charset="0"/>
              </a:rPr>
            </a:br>
            <a:r>
              <a:rPr lang="fr-CA" dirty="0">
                <a:latin typeface="Arial" panose="020B0604020202020204" pitchFamily="34" charset="0"/>
                <a:cs typeface="Arial" panose="020B0604020202020204" pitchFamily="34" charset="0"/>
              </a:rPr>
              <a:t>   THE POSSIBILITIES</a:t>
            </a:r>
          </a:p>
        </p:txBody>
      </p:sp>
    </p:spTree>
    <p:extLst>
      <p:ext uri="{BB962C8B-B14F-4D97-AF65-F5344CB8AC3E}">
        <p14:creationId xmlns:p14="http://schemas.microsoft.com/office/powerpoint/2010/main" val="145468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custDataLst>
              <p:tags r:id="rId1"/>
            </p:custDataLst>
          </p:nvPr>
        </p:nvSpPr>
        <p:spPr/>
        <p:txBody>
          <a:bodyPr vert="horz" lIns="91440" tIns="45720" rIns="91440" bIns="45720" rtlCol="0" anchor="b">
            <a:noAutofit/>
          </a:bodyPr>
          <a:lstStyle/>
          <a:p>
            <a:pPr rtl="0"/>
            <a:r>
              <a:rPr lang="en-ca"/>
              <a:t>Growth in global demand </a:t>
            </a:r>
            <a:br>
              <a:rPr lang="fr-FR" dirty="0"/>
            </a:br>
            <a:r>
              <a:rPr lang="en-ca"/>
              <a:t>for critical and strategic minerals (CSMs)</a:t>
            </a:r>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2"/>
            </p:custDataLst>
          </p:nvPr>
        </p:nvSpPr>
        <p:spPr/>
        <p:txBody>
          <a:bodyPr rtlCol="0"/>
          <a:lstStyle/>
          <a:p>
            <a:pPr rtl="0"/>
            <a:fld id="{D6F84A91-C4E5-461B-B44C-88336EC44C9C}" type="slidenum">
              <a:rPr lang="fr-CA" smtClean="0"/>
              <a:pPr/>
              <a:t>10</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3"/>
            </p:custDataLst>
          </p:nvPr>
        </p:nvSpPr>
        <p:spPr>
          <a:xfrm>
            <a:off x="658813" y="1449388"/>
            <a:ext cx="7019243" cy="4211637"/>
          </a:xfrm>
        </p:spPr>
        <p:txBody>
          <a:bodyPr vert="horz" wrap="square" lIns="91440" tIns="45720" rIns="91440" bIns="45720" rtlCol="0" anchor="t">
            <a:normAutofit lnSpcReduction="10000"/>
          </a:bodyPr>
          <a:lstStyle/>
          <a:p>
            <a:pPr marL="0" indent="0" rtl="0">
              <a:spcAft>
                <a:spcPts val="0"/>
              </a:spcAft>
              <a:buNone/>
            </a:pPr>
            <a:r>
              <a:rPr lang="en-ca" sz="2600"/>
              <a:t>CSMs are indispensable for key sectors of the economy:</a:t>
            </a:r>
          </a:p>
          <a:p>
            <a:pPr rtl="0">
              <a:spcBef>
                <a:spcPts val="1200"/>
              </a:spcBef>
            </a:pPr>
            <a:r>
              <a:rPr lang="en-ca" sz="2600"/>
              <a:t>aerospace</a:t>
            </a:r>
          </a:p>
          <a:p>
            <a:pPr rtl="0">
              <a:spcBef>
                <a:spcPts val="1200"/>
              </a:spcBef>
            </a:pPr>
            <a:r>
              <a:rPr lang="en-ca" sz="2600"/>
              <a:t>transportation, batteries, and electric vehicles</a:t>
            </a:r>
          </a:p>
          <a:p>
            <a:pPr rtl="0">
              <a:spcBef>
                <a:spcPts val="1200"/>
              </a:spcBef>
            </a:pPr>
            <a:r>
              <a:rPr lang="en-ca" sz="2600"/>
              <a:t>high technology</a:t>
            </a:r>
          </a:p>
          <a:p>
            <a:pPr rtl="0">
              <a:spcBef>
                <a:spcPts val="1200"/>
              </a:spcBef>
            </a:pPr>
            <a:r>
              <a:rPr lang="en-ca" sz="2600"/>
              <a:t>renewable energy</a:t>
            </a:r>
          </a:p>
          <a:p>
            <a:pPr rtl="0">
              <a:spcBef>
                <a:spcPts val="1200"/>
              </a:spcBef>
            </a:pPr>
            <a:r>
              <a:rPr lang="en-ca" sz="2600"/>
              <a:t>life sciences</a:t>
            </a:r>
          </a:p>
        </p:txBody>
      </p:sp>
      <p:pic>
        <p:nvPicPr>
          <p:cNvPr id="4" name="Image 3">
            <a:extLst>
              <a:ext uri="{FF2B5EF4-FFF2-40B4-BE49-F238E27FC236}">
                <a16:creationId xmlns:a16="http://schemas.microsoft.com/office/drawing/2014/main" id="{0BA026D2-0366-3D4B-823C-2CADFA3EB6FB}"/>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8690184" y="1446414"/>
            <a:ext cx="3501816" cy="4215600"/>
          </a:xfrm>
          <a:prstGeom prst="rect">
            <a:avLst/>
          </a:prstGeom>
        </p:spPr>
      </p:pic>
    </p:spTree>
    <p:extLst>
      <p:ext uri="{BB962C8B-B14F-4D97-AF65-F5344CB8AC3E}">
        <p14:creationId xmlns:p14="http://schemas.microsoft.com/office/powerpoint/2010/main" val="276922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45E5B-B87B-48B3-82FB-0DF3534F0443}"/>
              </a:ext>
            </a:extLst>
          </p:cNvPr>
          <p:cNvSpPr>
            <a:spLocks noGrp="1"/>
          </p:cNvSpPr>
          <p:nvPr>
            <p:ph type="title"/>
            <p:custDataLst>
              <p:tags r:id="rId1"/>
            </p:custDataLst>
          </p:nvPr>
        </p:nvSpPr>
        <p:spPr/>
        <p:txBody>
          <a:bodyPr rtlCol="0"/>
          <a:lstStyle/>
          <a:p>
            <a:pPr rtl="0"/>
            <a:r>
              <a:rPr lang="en-ca"/>
              <a:t>CSM supply: a challenge</a:t>
            </a:r>
            <a:br>
              <a:rPr lang="fr-FR" dirty="0"/>
            </a:br>
            <a:endParaRPr lang="fr-FR" dirty="0"/>
          </a:p>
        </p:txBody>
      </p:sp>
      <p:sp>
        <p:nvSpPr>
          <p:cNvPr id="3" name="Espace réservé du numéro de diapositive 2">
            <a:extLst>
              <a:ext uri="{FF2B5EF4-FFF2-40B4-BE49-F238E27FC236}">
                <a16:creationId xmlns:a16="http://schemas.microsoft.com/office/drawing/2014/main" id="{551AB94E-0A74-4956-8369-4563351B2926}"/>
              </a:ext>
            </a:extLst>
          </p:cNvPr>
          <p:cNvSpPr>
            <a:spLocks noGrp="1"/>
          </p:cNvSpPr>
          <p:nvPr>
            <p:ph type="sldNum" sz="quarter" idx="10"/>
            <p:custDataLst>
              <p:tags r:id="rId2"/>
            </p:custDataLst>
          </p:nvPr>
        </p:nvSpPr>
        <p:spPr/>
        <p:txBody>
          <a:bodyPr rtlCol="0"/>
          <a:lstStyle/>
          <a:p>
            <a:pPr rtl="0"/>
            <a:fld id="{D6F84A91-C4E5-461B-B44C-88336EC44C9C}" type="slidenum">
              <a:rPr lang="fr-CA" smtClean="0"/>
              <a:t>11</a:t>
            </a:fld>
            <a:endParaRPr lang="fr-CA"/>
          </a:p>
        </p:txBody>
      </p:sp>
      <p:sp>
        <p:nvSpPr>
          <p:cNvPr id="4" name="Espace réservé du contenu 3">
            <a:extLst>
              <a:ext uri="{FF2B5EF4-FFF2-40B4-BE49-F238E27FC236}">
                <a16:creationId xmlns:a16="http://schemas.microsoft.com/office/drawing/2014/main" id="{E474DA5C-F6F8-4F05-941B-F1423953BE0D}"/>
              </a:ext>
            </a:extLst>
          </p:cNvPr>
          <p:cNvSpPr>
            <a:spLocks noGrp="1"/>
          </p:cNvSpPr>
          <p:nvPr>
            <p:ph idx="12"/>
            <p:custDataLst>
              <p:tags r:id="rId3"/>
            </p:custDataLst>
          </p:nvPr>
        </p:nvSpPr>
        <p:spPr/>
        <p:txBody>
          <a:bodyPr vert="horz" wrap="square" lIns="91440" tIns="45720" rIns="91440" bIns="45720" rtlCol="0" anchor="t">
            <a:normAutofit/>
          </a:bodyPr>
          <a:lstStyle/>
          <a:p>
            <a:pPr marL="0" indent="0" rtl="0">
              <a:buNone/>
            </a:pPr>
            <a:r>
              <a:rPr lang="en-ca" sz="2600"/>
              <a:t>Most of the world’s current production comes from China.</a:t>
            </a:r>
          </a:p>
          <a:p>
            <a:pPr marL="0" indent="0" rtl="0">
              <a:buNone/>
            </a:pPr>
            <a:endParaRPr lang="fr-CA" sz="2000" dirty="0"/>
          </a:p>
          <a:p>
            <a:pPr marL="0" indent="0" rtl="0">
              <a:spcAft>
                <a:spcPts val="1800"/>
              </a:spcAft>
              <a:buNone/>
            </a:pPr>
            <a:r>
              <a:rPr lang="en-ca" sz="2600"/>
              <a:t>Québec’s soil is rich in mineral resources, including 28 CSMs:</a:t>
            </a:r>
          </a:p>
          <a:p>
            <a:pPr lvl="0" rtl="0">
              <a:spcAft>
                <a:spcPts val="1800"/>
              </a:spcAft>
            </a:pPr>
            <a:r>
              <a:rPr lang="en-ca" sz="2200"/>
              <a:t>Québec’s </a:t>
            </a:r>
            <a:r>
              <a:rPr lang="en-ca" sz="2200" b="1"/>
              <a:t>critical</a:t>
            </a:r>
            <a:r>
              <a:rPr lang="en-ca" sz="2200"/>
              <a:t> minerals are antimony, bismuth, cadmium, cesium, copper, tin, gallium, indium, tellurium, and zinc.</a:t>
            </a:r>
          </a:p>
          <a:p>
            <a:pPr lvl="0" rtl="0">
              <a:spcAft>
                <a:spcPts val="1800"/>
              </a:spcAft>
            </a:pPr>
            <a:r>
              <a:rPr lang="en-ca" sz="2200"/>
              <a:t>Québec’s </a:t>
            </a:r>
            <a:r>
              <a:rPr lang="en-ca" sz="2200" b="1"/>
              <a:t>strategic</a:t>
            </a:r>
            <a:r>
              <a:rPr lang="en-ca" sz="2200"/>
              <a:t> minerals are aluminum, apatite, cobalt, rare earth and platinum group elements, high-purity iron, germanium, graphite, lithium, manganese, magnesium, nickel, niobium, scandium, high-purity silica, tantalum, titanium, and vanadium.</a:t>
            </a:r>
          </a:p>
        </p:txBody>
      </p:sp>
    </p:spTree>
    <p:extLst>
      <p:ext uri="{BB962C8B-B14F-4D97-AF65-F5344CB8AC3E}">
        <p14:creationId xmlns:p14="http://schemas.microsoft.com/office/powerpoint/2010/main" val="356688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custDataLst>
              <p:tags r:id="rId1"/>
            </p:custDataLst>
          </p:nvPr>
        </p:nvSpPr>
        <p:spPr>
          <a:xfrm>
            <a:off x="657198" y="188914"/>
            <a:ext cx="10292741" cy="1008062"/>
          </a:xfrm>
        </p:spPr>
        <p:txBody>
          <a:bodyPr vert="horz" lIns="91440" tIns="45720" rIns="91440" bIns="45720" rtlCol="0" anchor="b">
            <a:noAutofit/>
          </a:bodyPr>
          <a:lstStyle/>
          <a:p>
            <a:pPr rtl="0"/>
            <a:r>
              <a:rPr lang="en-ca"/>
              <a:t>Québec: a key CSM producer</a:t>
            </a:r>
            <a:br>
              <a:rPr lang="fr-FR" dirty="0"/>
            </a:br>
            <a:endParaRPr lang="fr-FR"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2"/>
            </p:custDataLst>
          </p:nvPr>
        </p:nvSpPr>
        <p:spPr/>
        <p:txBody>
          <a:bodyPr rtlCol="0"/>
          <a:lstStyle/>
          <a:p>
            <a:pPr rtl="0"/>
            <a:fld id="{D6F84A91-C4E5-461B-B44C-88336EC44C9C}" type="slidenum">
              <a:rPr lang="fr-CA" smtClean="0"/>
              <a:pPr/>
              <a:t>12</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3"/>
            </p:custDataLst>
          </p:nvPr>
        </p:nvSpPr>
        <p:spPr>
          <a:xfrm>
            <a:off x="658814" y="1449388"/>
            <a:ext cx="6411586" cy="4499999"/>
          </a:xfrm>
        </p:spPr>
        <p:txBody>
          <a:bodyPr vert="horz" wrap="square" lIns="91440" tIns="45720" rIns="91440" bIns="45720" rtlCol="0" anchor="t">
            <a:noAutofit/>
          </a:bodyPr>
          <a:lstStyle/>
          <a:p>
            <a:pPr lvl="0" rtl="0"/>
            <a:r>
              <a:rPr lang="en-ca" sz="2000" dirty="0"/>
              <a:t>Québec produces the most diverse range of minerals in Canada.</a:t>
            </a:r>
          </a:p>
          <a:p>
            <a:pPr lvl="0" rtl="0">
              <a:spcBef>
                <a:spcPts val="1800"/>
              </a:spcBef>
              <a:spcAft>
                <a:spcPts val="0"/>
              </a:spcAft>
            </a:pPr>
            <a:r>
              <a:rPr lang="en-ca" sz="2000" dirty="0"/>
              <a:t>It has 20 active mines, 5 of which produce the most in-demand CSMs in the United States: cobalt, platinum-group elements, graphite, niobium, and titanium.</a:t>
            </a:r>
          </a:p>
          <a:p>
            <a:pPr lvl="0" rtl="0">
              <a:spcBef>
                <a:spcPts val="1800"/>
              </a:spcBef>
            </a:pPr>
            <a:r>
              <a:rPr lang="en-ca" sz="2000" dirty="0"/>
              <a:t>It produces aluminum and has restarted lithium production.</a:t>
            </a:r>
          </a:p>
          <a:p>
            <a:pPr lvl="0" rtl="0">
              <a:spcBef>
                <a:spcPts val="1800"/>
              </a:spcBef>
            </a:pPr>
            <a:r>
              <a:rPr lang="en-ca" sz="2000" dirty="0"/>
              <a:t>Québec is the world’s second-largest producer of niobium. </a:t>
            </a:r>
          </a:p>
        </p:txBody>
      </p:sp>
      <p:pic>
        <p:nvPicPr>
          <p:cNvPr id="5" name="Image 4">
            <a:extLst>
              <a:ext uri="{FF2B5EF4-FFF2-40B4-BE49-F238E27FC236}">
                <a16:creationId xmlns:a16="http://schemas.microsoft.com/office/drawing/2014/main" id="{B7E53512-2547-DA49-AA3D-669AF27DB8AA}"/>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rcRect/>
          <a:stretch/>
        </p:blipFill>
        <p:spPr>
          <a:xfrm>
            <a:off x="8690184" y="1446724"/>
            <a:ext cx="3501816" cy="4214979"/>
          </a:xfrm>
          <a:prstGeom prst="rect">
            <a:avLst/>
          </a:prstGeom>
        </p:spPr>
      </p:pic>
    </p:spTree>
    <p:extLst>
      <p:ext uri="{BB962C8B-B14F-4D97-AF65-F5344CB8AC3E}">
        <p14:creationId xmlns:p14="http://schemas.microsoft.com/office/powerpoint/2010/main" val="144064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custDataLst>
              <p:tags r:id="rId1"/>
            </p:custDataLst>
          </p:nvPr>
        </p:nvSpPr>
        <p:spPr>
          <a:xfrm>
            <a:off x="7595616" y="1777239"/>
            <a:ext cx="4413504" cy="2736850"/>
          </a:xfrm>
        </p:spPr>
        <p:txBody>
          <a:bodyPr vert="horz" lIns="91440" tIns="45720" rIns="91440" bIns="45720" rtlCol="0" anchor="b">
            <a:noAutofit/>
          </a:bodyPr>
          <a:lstStyle/>
          <a:p>
            <a:pPr rtl="0"/>
            <a:r>
              <a:rPr lang="en-ca"/>
              <a:t>CSMs in Québec:</a:t>
            </a:r>
            <a:br>
              <a:rPr lang="fr-FR" dirty="0"/>
            </a:br>
            <a:r>
              <a:rPr lang="en-ca"/>
              <a:t>huge potential, plenty of projects.</a:t>
            </a:r>
            <a:br>
              <a:rPr lang="fr-FR" dirty="0"/>
            </a:br>
            <a:br>
              <a:rPr lang="fr-FR" dirty="0"/>
            </a:br>
            <a:r>
              <a:rPr lang="en-ca" sz="1400"/>
              <a:t>Source: </a:t>
            </a:r>
            <a:r>
              <a:rPr lang="en-ca" sz="1400">
                <a:hlinkClick r:id="rId6"/>
              </a:rPr>
              <a:t>FS_PQVMCS.pdf (quebec.ca)</a:t>
            </a:r>
            <a:endParaRPr lang="fr-FR"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2"/>
            </p:custDataLst>
          </p:nvPr>
        </p:nvSpPr>
        <p:spPr/>
        <p:txBody>
          <a:bodyPr rtlCol="0"/>
          <a:lstStyle/>
          <a:p>
            <a:pPr rtl="0"/>
            <a:fld id="{D6F84A91-C4E5-461B-B44C-88336EC44C9C}" type="slidenum">
              <a:rPr lang="fr-CA" smtClean="0"/>
              <a:pPr/>
              <a:t>13</a:t>
            </a:fld>
            <a:endParaRPr lang="fr-CA"/>
          </a:p>
        </p:txBody>
      </p:sp>
      <p:pic>
        <p:nvPicPr>
          <p:cNvPr id="9" name="Image 8">
            <a:extLst>
              <a:ext uri="{FF2B5EF4-FFF2-40B4-BE49-F238E27FC236}">
                <a16:creationId xmlns:a16="http://schemas.microsoft.com/office/drawing/2014/main" id="{CDA09EA1-7D15-D1CE-1D4A-95102A141A16}"/>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p:blipFill>
        <p:spPr>
          <a:xfrm>
            <a:off x="0" y="383955"/>
            <a:ext cx="7360373" cy="6474045"/>
          </a:xfrm>
          <a:prstGeom prst="rect">
            <a:avLst/>
          </a:prstGeom>
        </p:spPr>
      </p:pic>
    </p:spTree>
    <p:extLst>
      <p:ext uri="{BB962C8B-B14F-4D97-AF65-F5344CB8AC3E}">
        <p14:creationId xmlns:p14="http://schemas.microsoft.com/office/powerpoint/2010/main" val="39841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14</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p:txBody>
          <a:bodyPr vert="horz" wrap="square" lIns="91440" tIns="45720" rIns="91440" bIns="45720" rtlCol="0" anchor="t">
            <a:normAutofit/>
          </a:bodyPr>
          <a:lstStyle/>
          <a:p>
            <a:pPr lvl="0" rtl="0"/>
            <a:r>
              <a:rPr lang="en-ca" sz="2600"/>
              <a:t>The main objective is to generate investment and establish strategic partnerships to develop CSM sectors.</a:t>
            </a:r>
          </a:p>
          <a:p>
            <a:pPr lvl="0" rtl="0"/>
            <a:endParaRPr lang="fr-CA" sz="2600" dirty="0"/>
          </a:p>
          <a:p>
            <a:pPr rtl="0"/>
            <a:r>
              <a:rPr lang="en-ca" sz="2600"/>
              <a:t>The </a:t>
            </a:r>
            <a:r>
              <a:rPr lang="en-ca" sz="2600" i="1">
                <a:hlinkClick r:id="rId6">
                  <a:extLst>
                    <a:ext uri="{A12FA001-AC4F-418D-AE19-62706E023703}">
                      <ahyp:hlinkClr xmlns:ahyp="http://schemas.microsoft.com/office/drawing/2018/hyperlinkcolor" val="tx"/>
                    </a:ext>
                  </a:extLst>
                </a:hlinkClick>
              </a:rPr>
              <a:t>Investing in Québec’s Mining Sector</a:t>
            </a:r>
            <a:r>
              <a:rPr lang="en-ca" sz="2600"/>
              <a:t> brochure for investors is available online in French and English.</a:t>
            </a:r>
            <a:endParaRPr lang="fr-FR" b="1" dirty="0"/>
          </a:p>
        </p:txBody>
      </p:sp>
      <p:sp>
        <p:nvSpPr>
          <p:cNvPr id="5" name="Titre 1">
            <a:extLst>
              <a:ext uri="{FF2B5EF4-FFF2-40B4-BE49-F238E27FC236}">
                <a16:creationId xmlns:a16="http://schemas.microsoft.com/office/drawing/2014/main" id="{1368E749-2769-3E4C-B82D-D30AA8037EAB}"/>
              </a:ext>
            </a:extLst>
          </p:cNvPr>
          <p:cNvSpPr txBox="1">
            <a:spLocks/>
          </p:cNvSpPr>
          <p:nvPr>
            <p:custDataLst>
              <p:tags r:id="rId3"/>
            </p:custDataLst>
          </p:nvPr>
        </p:nvSpPr>
        <p:spPr>
          <a:xfrm>
            <a:off x="657199" y="188914"/>
            <a:ext cx="9652026"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a:t>Québec’s international objectives regarding CSMs</a:t>
            </a:r>
          </a:p>
        </p:txBody>
      </p:sp>
    </p:spTree>
    <p:extLst>
      <p:ext uri="{BB962C8B-B14F-4D97-AF65-F5344CB8AC3E}">
        <p14:creationId xmlns:p14="http://schemas.microsoft.com/office/powerpoint/2010/main" val="399316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custDataLst>
              <p:tags r:id="rId1"/>
            </p:custDataLst>
          </p:nvPr>
        </p:nvSpPr>
        <p:spPr>
          <a:xfrm>
            <a:off x="657199" y="173416"/>
            <a:ext cx="10305210" cy="1008062"/>
          </a:xfrm>
        </p:spPr>
        <p:txBody>
          <a:bodyPr rtlCol="0"/>
          <a:lstStyle/>
          <a:p>
            <a:pPr rtl="0"/>
            <a:r>
              <a:rPr lang="en-ca"/>
              <a:t>Québec’s international objectives regarding CSMs</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custDataLst>
              <p:tags r:id="rId2"/>
            </p:custDataLst>
          </p:nvPr>
        </p:nvSpPr>
        <p:spPr/>
        <p:txBody>
          <a:bodyPr rtlCol="0"/>
          <a:lstStyle/>
          <a:p>
            <a:pPr rtl="0"/>
            <a:fld id="{D6F84A91-C4E5-461B-B44C-88336EC44C9C}" type="slidenum">
              <a:rPr lang="fr-CA" smtClean="0"/>
              <a:t>15</a:t>
            </a:fld>
            <a:endParaRPr lang="fr-CA"/>
          </a:p>
        </p:txBody>
      </p:sp>
      <p:sp>
        <p:nvSpPr>
          <p:cNvPr id="4" name="Espace réservé du contenu 3">
            <a:extLst>
              <a:ext uri="{FF2B5EF4-FFF2-40B4-BE49-F238E27FC236}">
                <a16:creationId xmlns:a16="http://schemas.microsoft.com/office/drawing/2014/main" id="{23C23F41-9B44-409B-A230-BE3845207932}"/>
              </a:ext>
            </a:extLst>
          </p:cNvPr>
          <p:cNvSpPr>
            <a:spLocks noGrp="1"/>
          </p:cNvSpPr>
          <p:nvPr>
            <p:ph idx="12"/>
            <p:custDataLst>
              <p:tags r:id="rId3"/>
            </p:custDataLst>
          </p:nvPr>
        </p:nvSpPr>
        <p:spPr>
          <a:xfrm>
            <a:off x="658814" y="1449388"/>
            <a:ext cx="7715929" cy="4211637"/>
          </a:xfrm>
        </p:spPr>
        <p:txBody>
          <a:bodyPr vert="horz" wrap="square" lIns="91440" tIns="45720" rIns="91440" bIns="45720" rtlCol="0" anchor="t">
            <a:normAutofit/>
          </a:bodyPr>
          <a:lstStyle/>
          <a:p>
            <a:pPr lvl="0" rtl="0">
              <a:spcAft>
                <a:spcPts val="1800"/>
              </a:spcAft>
            </a:pPr>
            <a:r>
              <a:rPr lang="en-ca" sz="2400" dirty="0"/>
              <a:t>More broadly, the network of Québec government offices abroad can:</a:t>
            </a:r>
          </a:p>
          <a:p>
            <a:pPr lvl="1" rtl="0">
              <a:spcAft>
                <a:spcPts val="1800"/>
              </a:spcAft>
              <a:buFont typeface="Courier New" panose="02070309020205020404" pitchFamily="49" charset="0"/>
              <a:buChar char="o"/>
            </a:pPr>
            <a:r>
              <a:rPr lang="en-ca" sz="2000" dirty="0">
                <a:solidFill>
                  <a:srgbClr val="003DA5"/>
                </a:solidFill>
              </a:rPr>
              <a:t>help position Québec as a key global player in CSMs in the medium and long term</a:t>
            </a:r>
          </a:p>
          <a:p>
            <a:pPr lvl="1" rtl="0">
              <a:spcAft>
                <a:spcPts val="1800"/>
              </a:spcAft>
              <a:buFont typeface="Courier New" panose="02070309020205020404" pitchFamily="49" charset="0"/>
              <a:buChar char="o"/>
            </a:pPr>
            <a:r>
              <a:rPr lang="en-ca" sz="2000" dirty="0">
                <a:solidFill>
                  <a:srgbClr val="003DA5"/>
                </a:solidFill>
              </a:rPr>
              <a:t>support MRNF promotional activities and </a:t>
            </a:r>
            <a:r>
              <a:rPr lang="en-ca" sz="2000" dirty="0" err="1">
                <a:solidFill>
                  <a:srgbClr val="003DA5"/>
                </a:solidFill>
              </a:rPr>
              <a:t>Investissement</a:t>
            </a:r>
            <a:r>
              <a:rPr lang="en-ca" sz="2000" dirty="0">
                <a:solidFill>
                  <a:srgbClr val="003DA5"/>
                </a:solidFill>
              </a:rPr>
              <a:t> Québec International canvassers</a:t>
            </a:r>
          </a:p>
          <a:p>
            <a:pPr lvl="1" rtl="0">
              <a:buFont typeface="Courier New" panose="02070309020205020404" pitchFamily="49" charset="0"/>
              <a:buChar char="o"/>
            </a:pPr>
            <a:endParaRPr lang="fr-CA" sz="2000" dirty="0">
              <a:solidFill>
                <a:srgbClr val="003DA5"/>
              </a:solidFill>
            </a:endParaRPr>
          </a:p>
          <a:p>
            <a:pPr lvl="0" rtl="0"/>
            <a:endParaRPr lang="fr-CA" sz="2400" dirty="0"/>
          </a:p>
        </p:txBody>
      </p:sp>
      <p:pic>
        <p:nvPicPr>
          <p:cNvPr id="5" name="Image 4">
            <a:extLst>
              <a:ext uri="{FF2B5EF4-FFF2-40B4-BE49-F238E27FC236}">
                <a16:creationId xmlns:a16="http://schemas.microsoft.com/office/drawing/2014/main" id="{1371E2D2-8594-F349-956F-3FA0DF3EE34B}"/>
              </a:ext>
            </a:extLst>
          </p:cNvPr>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rcRect/>
          <a:stretch/>
        </p:blipFill>
        <p:spPr>
          <a:xfrm>
            <a:off x="8690184" y="1446724"/>
            <a:ext cx="3501815" cy="4214979"/>
          </a:xfrm>
          <a:prstGeom prst="rect">
            <a:avLst/>
          </a:prstGeom>
        </p:spPr>
      </p:pic>
    </p:spTree>
    <p:extLst>
      <p:ext uri="{BB962C8B-B14F-4D97-AF65-F5344CB8AC3E}">
        <p14:creationId xmlns:p14="http://schemas.microsoft.com/office/powerpoint/2010/main" val="139599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custDataLst>
              <p:tags r:id="rId1"/>
            </p:custDataLst>
          </p:nvPr>
        </p:nvSpPr>
        <p:spPr/>
        <p:txBody>
          <a:bodyPr rtlCol="0"/>
          <a:lstStyle/>
          <a:p>
            <a:pPr rtl="0"/>
            <a:r>
              <a:rPr lang="en-ca"/>
              <a:t>Promoting Québec’s CSM potential</a:t>
            </a:r>
            <a:br>
              <a:rPr lang="fr-FR" dirty="0"/>
            </a:br>
            <a:endParaRPr lang="fr-FR" dirty="0"/>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custDataLst>
              <p:tags r:id="rId2"/>
            </p:custDataLst>
          </p:nvPr>
        </p:nvSpPr>
        <p:spPr/>
        <p:txBody>
          <a:bodyPr rtlCol="0"/>
          <a:lstStyle/>
          <a:p>
            <a:pPr rtl="0"/>
            <a:fld id="{D6F84A91-C4E5-461B-B44C-88336EC44C9C}" type="slidenum">
              <a:rPr lang="fr-CA" smtClean="0"/>
              <a:t>16</a:t>
            </a:fld>
            <a:endParaRPr lang="fr-CA"/>
          </a:p>
        </p:txBody>
      </p:sp>
      <p:sp>
        <p:nvSpPr>
          <p:cNvPr id="4" name="Espace réservé du contenu 3">
            <a:extLst>
              <a:ext uri="{FF2B5EF4-FFF2-40B4-BE49-F238E27FC236}">
                <a16:creationId xmlns:a16="http://schemas.microsoft.com/office/drawing/2014/main" id="{23C23F41-9B44-409B-A230-BE3845207932}"/>
              </a:ext>
            </a:extLst>
          </p:cNvPr>
          <p:cNvSpPr>
            <a:spLocks noGrp="1"/>
          </p:cNvSpPr>
          <p:nvPr>
            <p:ph idx="12"/>
            <p:custDataLst>
              <p:tags r:id="rId3"/>
            </p:custDataLst>
          </p:nvPr>
        </p:nvSpPr>
        <p:spPr>
          <a:xfrm>
            <a:off x="657199" y="1044274"/>
            <a:ext cx="11053762" cy="4566112"/>
          </a:xfrm>
        </p:spPr>
        <p:txBody>
          <a:bodyPr vert="horz" wrap="square" lIns="91440" tIns="45720" rIns="91440" bIns="45720" rtlCol="0" anchor="t">
            <a:normAutofit fontScale="92500"/>
          </a:bodyPr>
          <a:lstStyle/>
          <a:p>
            <a:pPr lvl="0" rtl="0"/>
            <a:r>
              <a:rPr lang="en-ca" sz="2600"/>
              <a:t>The Québec Plan for the Development of Critical and Strategic Minerals 2020–2025 includes an accelerating investment of </a:t>
            </a:r>
            <a:r>
              <a:rPr lang="en-ca" sz="2600" b="1"/>
              <a:t>over $100 million</a:t>
            </a:r>
            <a:r>
              <a:rPr lang="en-ca" sz="2600"/>
              <a:t> to:</a:t>
            </a:r>
          </a:p>
          <a:p>
            <a:pPr lvl="1" rtl="0">
              <a:spcBef>
                <a:spcPts val="1200"/>
              </a:spcBef>
              <a:spcAft>
                <a:spcPts val="1200"/>
              </a:spcAft>
              <a:buFont typeface="Courier New" panose="02070309020205020404" pitchFamily="49" charset="0"/>
              <a:buChar char="o"/>
            </a:pPr>
            <a:r>
              <a:rPr lang="en-ca" sz="2100">
                <a:solidFill>
                  <a:schemeClr val="tx1"/>
                </a:solidFill>
              </a:rPr>
              <a:t>Acquire geoscientific knowledge</a:t>
            </a:r>
          </a:p>
          <a:p>
            <a:pPr lvl="1" rtl="0">
              <a:spcAft>
                <a:spcPts val="1200"/>
              </a:spcAft>
              <a:buFont typeface="Courier New" panose="02070309020205020404" pitchFamily="49" charset="0"/>
              <a:buChar char="o"/>
            </a:pPr>
            <a:r>
              <a:rPr lang="en-ca" sz="2100">
                <a:solidFill>
                  <a:schemeClr val="tx1"/>
                </a:solidFill>
              </a:rPr>
              <a:t>Coordinate R&amp;D stakeholders to increase synergy and innovation, </a:t>
            </a:r>
            <a:r>
              <a:rPr lang="en-ca" sz="2100" b="1">
                <a:solidFill>
                  <a:schemeClr val="tx1"/>
                </a:solidFill>
              </a:rPr>
              <a:t>with a particular focus on circular economy principles</a:t>
            </a:r>
          </a:p>
          <a:p>
            <a:pPr lvl="1" rtl="0">
              <a:spcAft>
                <a:spcPts val="1200"/>
              </a:spcAft>
              <a:buFont typeface="Courier New" panose="02070309020205020404" pitchFamily="49" charset="0"/>
              <a:buChar char="o"/>
            </a:pPr>
            <a:r>
              <a:rPr lang="en-ca" sz="2100">
                <a:solidFill>
                  <a:schemeClr val="tx1"/>
                </a:solidFill>
              </a:rPr>
              <a:t>Consolidate multi-user transportation, energy, and telecommunications infrastructure networks</a:t>
            </a:r>
          </a:p>
          <a:p>
            <a:pPr lvl="1" rtl="0">
              <a:spcAft>
                <a:spcPts val="1200"/>
              </a:spcAft>
              <a:buFont typeface="Courier New" panose="02070309020205020404" pitchFamily="49" charset="0"/>
              <a:buChar char="o"/>
            </a:pPr>
            <a:r>
              <a:rPr lang="en-ca" sz="2100">
                <a:solidFill>
                  <a:schemeClr val="tx1"/>
                </a:solidFill>
              </a:rPr>
              <a:t>Financially support innovative projects in exploration, transformation, recycling, artificial intelligence, and R&amp;D</a:t>
            </a:r>
          </a:p>
          <a:p>
            <a:pPr lvl="1" rtl="0">
              <a:spcAft>
                <a:spcPts val="1200"/>
              </a:spcAft>
              <a:buFont typeface="Courier New" panose="02070309020205020404" pitchFamily="49" charset="0"/>
              <a:buChar char="o"/>
            </a:pPr>
            <a:r>
              <a:rPr lang="en-ca" sz="2100">
                <a:solidFill>
                  <a:schemeClr val="tx1"/>
                </a:solidFill>
              </a:rPr>
              <a:t>Stimulate investment in Québec and support businesses in their development projects</a:t>
            </a:r>
          </a:p>
          <a:p>
            <a:pPr lvl="1" rtl="0">
              <a:spcAft>
                <a:spcPts val="1200"/>
              </a:spcAft>
              <a:buFont typeface="Courier New" panose="02070309020205020404" pitchFamily="49" charset="0"/>
              <a:buChar char="o"/>
            </a:pPr>
            <a:r>
              <a:rPr lang="en-ca" sz="2100">
                <a:solidFill>
                  <a:schemeClr val="tx1"/>
                </a:solidFill>
              </a:rPr>
              <a:t>Act in synergy with other Québec policies: Plan for a Green Economy, Québec’s Battery Industry Development Strategy, 2020–2023 Northern Action Plan </a:t>
            </a:r>
          </a:p>
        </p:txBody>
      </p:sp>
    </p:spTree>
    <p:extLst>
      <p:ext uri="{BB962C8B-B14F-4D97-AF65-F5344CB8AC3E}">
        <p14:creationId xmlns:p14="http://schemas.microsoft.com/office/powerpoint/2010/main" val="191776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custDataLst>
              <p:tags r:id="rId1"/>
            </p:custDataLst>
          </p:nvPr>
        </p:nvSpPr>
        <p:spPr>
          <a:xfrm>
            <a:off x="657199" y="188914"/>
            <a:ext cx="10170128" cy="1008062"/>
          </a:xfrm>
        </p:spPr>
        <p:txBody>
          <a:bodyPr rtlCol="0">
            <a:normAutofit/>
          </a:bodyPr>
          <a:lstStyle/>
          <a:p>
            <a:pPr rtl="0"/>
            <a:r>
              <a:rPr lang="en-ca"/>
              <a:t>Reducing the environmental footprint with a circular economy</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custDataLst>
              <p:tags r:id="rId2"/>
            </p:custDataLst>
          </p:nvPr>
        </p:nvSpPr>
        <p:spPr/>
        <p:txBody>
          <a:bodyPr rtlCol="0"/>
          <a:lstStyle/>
          <a:p>
            <a:pPr rtl="0"/>
            <a:fld id="{D6F84A91-C4E5-461B-B44C-88336EC44C9C}" type="slidenum">
              <a:rPr lang="fr-CA" smtClean="0"/>
              <a:t>17</a:t>
            </a:fld>
            <a:endParaRPr lang="fr-CA"/>
          </a:p>
        </p:txBody>
      </p:sp>
      <p:sp>
        <p:nvSpPr>
          <p:cNvPr id="15" name="ZoneTexte 14">
            <a:extLst>
              <a:ext uri="{FF2B5EF4-FFF2-40B4-BE49-F238E27FC236}">
                <a16:creationId xmlns:a16="http://schemas.microsoft.com/office/drawing/2014/main" id="{7570DB0E-E97D-F149-AECA-C32B42674BA4}"/>
              </a:ext>
            </a:extLst>
          </p:cNvPr>
          <p:cNvSpPr txBox="1"/>
          <p:nvPr>
            <p:custDataLst>
              <p:tags r:id="rId3"/>
            </p:custDataLst>
          </p:nvPr>
        </p:nvSpPr>
        <p:spPr>
          <a:xfrm>
            <a:off x="58189" y="5436524"/>
            <a:ext cx="4156363" cy="184666"/>
          </a:xfrm>
          <a:prstGeom prst="rect">
            <a:avLst/>
          </a:prstGeom>
          <a:noFill/>
        </p:spPr>
        <p:txBody>
          <a:bodyPr wrap="square" rtlCol="0">
            <a:spAutoFit/>
          </a:bodyPr>
          <a:lstStyle/>
          <a:p>
            <a:pPr rtl="0"/>
            <a:r>
              <a:rPr lang="en-ca" sz="600">
                <a:solidFill>
                  <a:srgbClr val="797979"/>
                </a:solidFill>
                <a:latin typeface="Arial" panose="020B0604020202020204" pitchFamily="34" charset="0"/>
                <a:cs typeface="Arial" panose="020B0604020202020204" pitchFamily="34" charset="0"/>
              </a:rPr>
              <a:t>Source: Québec Ministère de l’Énergie et des Ressources naturelles.</a:t>
            </a:r>
          </a:p>
        </p:txBody>
      </p:sp>
      <p:pic>
        <p:nvPicPr>
          <p:cNvPr id="4" name="Image 3">
            <a:extLst>
              <a:ext uri="{FF2B5EF4-FFF2-40B4-BE49-F238E27FC236}">
                <a16:creationId xmlns:a16="http://schemas.microsoft.com/office/drawing/2014/main" id="{D84078B9-87ED-CB17-1684-535EAB61BAC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7199" y="1336744"/>
            <a:ext cx="10788495" cy="3960012"/>
          </a:xfrm>
          <a:prstGeom prst="rect">
            <a:avLst/>
          </a:prstGeom>
        </p:spPr>
      </p:pic>
    </p:spTree>
    <p:extLst>
      <p:ext uri="{BB962C8B-B14F-4D97-AF65-F5344CB8AC3E}">
        <p14:creationId xmlns:p14="http://schemas.microsoft.com/office/powerpoint/2010/main" val="115979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18</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p:txBody>
          <a:bodyPr vert="horz" wrap="square" lIns="91440" tIns="45720" rIns="91440" bIns="45720" rtlCol="0" anchor="t">
            <a:normAutofit/>
          </a:bodyPr>
          <a:lstStyle/>
          <a:p>
            <a:pPr lvl="0" rtl="0"/>
            <a:r>
              <a:rPr lang="en-ca" sz="2600" dirty="0"/>
              <a:t>Responsibly and sustainably mine and process minerals from Québec to manufacture battery components</a:t>
            </a:r>
            <a:endParaRPr lang="fr-CA" sz="2600" dirty="0"/>
          </a:p>
          <a:p>
            <a:pPr lvl="0" rtl="0"/>
            <a:r>
              <a:rPr lang="en-ca" sz="2600" dirty="0"/>
              <a:t>Produce electric commercial vehicles</a:t>
            </a:r>
            <a:endParaRPr lang="fr-CA" sz="2600" dirty="0"/>
          </a:p>
          <a:p>
            <a:pPr lvl="0" rtl="0"/>
            <a:r>
              <a:rPr lang="en-ca" sz="2600" dirty="0"/>
              <a:t>Develop battery recycling </a:t>
            </a:r>
          </a:p>
          <a:p>
            <a:pPr lvl="0" rtl="0"/>
            <a:endParaRPr lang="fr-CA" sz="2600" dirty="0"/>
          </a:p>
          <a:p>
            <a:pPr marL="0" indent="0" rtl="0">
              <a:buNone/>
            </a:pPr>
            <a:r>
              <a:rPr lang="en-ca" sz="2200" dirty="0"/>
              <a:t>Canada and the United States see themselves as strategic partners in the development of CSMs—particularly for the electric vehicle sector—and Québec is in an excellent position to play a leading role in that partnership.</a:t>
            </a:r>
          </a:p>
        </p:txBody>
      </p:sp>
      <p:sp>
        <p:nvSpPr>
          <p:cNvPr id="5" name="Titre 1">
            <a:extLst>
              <a:ext uri="{FF2B5EF4-FFF2-40B4-BE49-F238E27FC236}">
                <a16:creationId xmlns:a16="http://schemas.microsoft.com/office/drawing/2014/main" id="{B55863E7-1CF5-8D43-8F2E-D099F7F8AF75}"/>
              </a:ext>
            </a:extLst>
          </p:cNvPr>
          <p:cNvSpPr>
            <a:spLocks noGrp="1"/>
          </p:cNvSpPr>
          <p:nvPr>
            <p:ph type="title"/>
            <p:custDataLst>
              <p:tags r:id="rId3"/>
            </p:custDataLst>
          </p:nvPr>
        </p:nvSpPr>
        <p:spPr>
          <a:xfrm>
            <a:off x="657199" y="188914"/>
            <a:ext cx="9652026" cy="1008062"/>
          </a:xfrm>
        </p:spPr>
        <p:txBody>
          <a:bodyPr rtlCol="0"/>
          <a:lstStyle/>
          <a:p>
            <a:pPr rtl="0"/>
            <a:r>
              <a:rPr lang="en-ca"/>
              <a:t>Development of the battery industry and expertise in electric transport</a:t>
            </a:r>
          </a:p>
        </p:txBody>
      </p:sp>
    </p:spTree>
    <p:extLst>
      <p:ext uri="{BB962C8B-B14F-4D97-AF65-F5344CB8AC3E}">
        <p14:creationId xmlns:p14="http://schemas.microsoft.com/office/powerpoint/2010/main" val="338639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2CD4107-965E-584D-B2E6-3FDB3583F69D}"/>
              </a:ext>
            </a:extLst>
          </p:cNvPr>
          <p:cNvSpPr>
            <a:spLocks noGrp="1"/>
          </p:cNvSpPr>
          <p:nvPr>
            <p:ph type="body" idx="1"/>
            <p:custDataLst>
              <p:tags r:id="rId1"/>
            </p:custDataLst>
          </p:nvPr>
        </p:nvSpPr>
        <p:spPr>
          <a:xfrm>
            <a:off x="658813" y="2191402"/>
            <a:ext cx="6412547" cy="2052638"/>
          </a:xfrm>
        </p:spPr>
        <p:txBody>
          <a:bodyPr rtlCol="0">
            <a:noAutofit/>
          </a:bodyPr>
          <a:lstStyle/>
          <a:p>
            <a:pPr rtl="0"/>
            <a:r>
              <a:rPr lang="en-ca" sz="2800" b="1">
                <a:solidFill>
                  <a:schemeClr val="accent6"/>
                </a:solidFill>
              </a:rPr>
              <a:t>Huge mineral potential to decarbonize the economy and contribute to the energy transition</a:t>
            </a:r>
            <a:endParaRPr lang="fr-FR" sz="2800" b="1" dirty="0">
              <a:solidFill>
                <a:schemeClr val="accent6"/>
              </a:solidFill>
            </a:endParaRPr>
          </a:p>
        </p:txBody>
      </p:sp>
      <p:sp>
        <p:nvSpPr>
          <p:cNvPr id="3" name="Titre 2">
            <a:extLst>
              <a:ext uri="{FF2B5EF4-FFF2-40B4-BE49-F238E27FC236}">
                <a16:creationId xmlns:a16="http://schemas.microsoft.com/office/drawing/2014/main" id="{73BC5696-3904-244B-AC07-298BBDA7D687}"/>
              </a:ext>
            </a:extLst>
          </p:cNvPr>
          <p:cNvSpPr>
            <a:spLocks noGrp="1"/>
          </p:cNvSpPr>
          <p:nvPr>
            <p:ph type="title"/>
            <p:custDataLst>
              <p:tags r:id="rId2"/>
            </p:custDataLst>
          </p:nvPr>
        </p:nvSpPr>
        <p:spPr>
          <a:xfrm>
            <a:off x="658813" y="374015"/>
            <a:ext cx="6421086" cy="2052638"/>
          </a:xfrm>
        </p:spPr>
        <p:txBody>
          <a:bodyPr rtlCol="0">
            <a:normAutofit/>
          </a:bodyPr>
          <a:lstStyle/>
          <a:p>
            <a:pPr rtl="0"/>
            <a:r>
              <a:rPr lang="en-ca" sz="4600"/>
              <a:t>Critical and strategic minerals</a:t>
            </a:r>
          </a:p>
        </p:txBody>
      </p:sp>
    </p:spTree>
    <p:extLst>
      <p:ext uri="{BB962C8B-B14F-4D97-AF65-F5344CB8AC3E}">
        <p14:creationId xmlns:p14="http://schemas.microsoft.com/office/powerpoint/2010/main" val="136002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custDataLst>
              <p:tags r:id="rId1"/>
            </p:custDataLst>
          </p:nvPr>
        </p:nvSpPr>
        <p:spPr>
          <a:xfrm>
            <a:off x="657199" y="-291531"/>
            <a:ext cx="9652026" cy="1008062"/>
          </a:xfrm>
        </p:spPr>
        <p:txBody>
          <a:bodyPr rtlCol="0"/>
          <a:lstStyle/>
          <a:p>
            <a:pPr rtl="0"/>
            <a:r>
              <a:rPr lang="en-ca"/>
              <a:t>Why choose Québec’s mining sector?</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custDataLst>
              <p:tags r:id="rId2"/>
            </p:custDataLst>
          </p:nvPr>
        </p:nvSpPr>
        <p:spPr/>
        <p:txBody>
          <a:bodyPr rtlCol="0"/>
          <a:lstStyle/>
          <a:p>
            <a:pPr rtl="0"/>
            <a:fld id="{D6F84A91-C4E5-461B-B44C-88336EC44C9C}" type="slidenum">
              <a:rPr lang="fr-CA" smtClean="0"/>
              <a:t>2</a:t>
            </a:fld>
            <a:endParaRPr lang="fr-CA"/>
          </a:p>
        </p:txBody>
      </p:sp>
      <p:pic>
        <p:nvPicPr>
          <p:cNvPr id="5" name="Graphique 4">
            <a:extLst>
              <a:ext uri="{FF2B5EF4-FFF2-40B4-BE49-F238E27FC236}">
                <a16:creationId xmlns:a16="http://schemas.microsoft.com/office/drawing/2014/main" id="{B782F736-DE37-2C75-10D2-BE9B076AE7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374" y="1057156"/>
            <a:ext cx="895613" cy="895613"/>
          </a:xfrm>
          <a:prstGeom prst="rect">
            <a:avLst/>
          </a:prstGeom>
        </p:spPr>
      </p:pic>
      <p:pic>
        <p:nvPicPr>
          <p:cNvPr id="7" name="Graphique 6">
            <a:extLst>
              <a:ext uri="{FF2B5EF4-FFF2-40B4-BE49-F238E27FC236}">
                <a16:creationId xmlns:a16="http://schemas.microsoft.com/office/drawing/2014/main" id="{BAC40890-FE64-7D3E-23F5-6EBBD606A8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0098" y="1057156"/>
            <a:ext cx="934984" cy="934984"/>
          </a:xfrm>
          <a:prstGeom prst="rect">
            <a:avLst/>
          </a:prstGeom>
        </p:spPr>
      </p:pic>
      <p:pic>
        <p:nvPicPr>
          <p:cNvPr id="10" name="Graphique 9">
            <a:extLst>
              <a:ext uri="{FF2B5EF4-FFF2-40B4-BE49-F238E27FC236}">
                <a16:creationId xmlns:a16="http://schemas.microsoft.com/office/drawing/2014/main" id="{14A93A2A-7BBB-AE50-A792-BA80CAD30D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3628" y="1057156"/>
            <a:ext cx="934984" cy="934984"/>
          </a:xfrm>
          <a:prstGeom prst="rect">
            <a:avLst/>
          </a:prstGeom>
        </p:spPr>
      </p:pic>
      <p:pic>
        <p:nvPicPr>
          <p:cNvPr id="13" name="Graphique 12">
            <a:extLst>
              <a:ext uri="{FF2B5EF4-FFF2-40B4-BE49-F238E27FC236}">
                <a16:creationId xmlns:a16="http://schemas.microsoft.com/office/drawing/2014/main" id="{F40E42F7-416F-BB07-D9E8-FC6DD53C00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8992" y="3465567"/>
            <a:ext cx="934984" cy="934984"/>
          </a:xfrm>
          <a:prstGeom prst="rect">
            <a:avLst/>
          </a:prstGeom>
        </p:spPr>
      </p:pic>
      <p:pic>
        <p:nvPicPr>
          <p:cNvPr id="15" name="Graphique 14">
            <a:extLst>
              <a:ext uri="{FF2B5EF4-FFF2-40B4-BE49-F238E27FC236}">
                <a16:creationId xmlns:a16="http://schemas.microsoft.com/office/drawing/2014/main" id="{2E391057-EFFA-57B1-59C6-39EBC02B2EA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37637" y="1057156"/>
            <a:ext cx="934984" cy="934984"/>
          </a:xfrm>
          <a:prstGeom prst="rect">
            <a:avLst/>
          </a:prstGeom>
        </p:spPr>
      </p:pic>
      <p:pic>
        <p:nvPicPr>
          <p:cNvPr id="17" name="Graphique 16">
            <a:extLst>
              <a:ext uri="{FF2B5EF4-FFF2-40B4-BE49-F238E27FC236}">
                <a16:creationId xmlns:a16="http://schemas.microsoft.com/office/drawing/2014/main" id="{D2716F91-E2E3-6887-1530-394B9D04FF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55176" y="3465567"/>
            <a:ext cx="934984" cy="934984"/>
          </a:xfrm>
          <a:prstGeom prst="rect">
            <a:avLst/>
          </a:prstGeom>
        </p:spPr>
      </p:pic>
      <p:pic>
        <p:nvPicPr>
          <p:cNvPr id="19" name="Graphique 18">
            <a:extLst>
              <a:ext uri="{FF2B5EF4-FFF2-40B4-BE49-F238E27FC236}">
                <a16:creationId xmlns:a16="http://schemas.microsoft.com/office/drawing/2014/main" id="{D98BE32A-50E2-D0EE-39B0-E4EE219B9B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120098" y="3465567"/>
            <a:ext cx="934984" cy="934984"/>
          </a:xfrm>
          <a:prstGeom prst="rect">
            <a:avLst/>
          </a:prstGeom>
        </p:spPr>
      </p:pic>
      <p:pic>
        <p:nvPicPr>
          <p:cNvPr id="21" name="Graphique 20">
            <a:extLst>
              <a:ext uri="{FF2B5EF4-FFF2-40B4-BE49-F238E27FC236}">
                <a16:creationId xmlns:a16="http://schemas.microsoft.com/office/drawing/2014/main" id="{479AF781-FE21-FAE4-8208-58BAA8EBF00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355176" y="1057156"/>
            <a:ext cx="934984" cy="934984"/>
          </a:xfrm>
          <a:prstGeom prst="rect">
            <a:avLst/>
          </a:prstGeom>
        </p:spPr>
      </p:pic>
      <p:pic>
        <p:nvPicPr>
          <p:cNvPr id="23" name="Graphique 22">
            <a:extLst>
              <a:ext uri="{FF2B5EF4-FFF2-40B4-BE49-F238E27FC236}">
                <a16:creationId xmlns:a16="http://schemas.microsoft.com/office/drawing/2014/main" id="{41499255-653D-9B7E-9F62-3E83018F17D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237637" y="3465567"/>
            <a:ext cx="934984" cy="934984"/>
          </a:xfrm>
          <a:prstGeom prst="rect">
            <a:avLst/>
          </a:prstGeom>
        </p:spPr>
      </p:pic>
      <p:pic>
        <p:nvPicPr>
          <p:cNvPr id="25" name="Graphique 24">
            <a:extLst>
              <a:ext uri="{FF2B5EF4-FFF2-40B4-BE49-F238E27FC236}">
                <a16:creationId xmlns:a16="http://schemas.microsoft.com/office/drawing/2014/main" id="{3DBAA488-6B39-B5EF-127F-6DD478D1913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78537" y="3465567"/>
            <a:ext cx="934984" cy="934984"/>
          </a:xfrm>
          <a:prstGeom prst="rect">
            <a:avLst/>
          </a:prstGeom>
        </p:spPr>
      </p:pic>
      <p:pic>
        <p:nvPicPr>
          <p:cNvPr id="27" name="Graphique 26">
            <a:extLst>
              <a:ext uri="{FF2B5EF4-FFF2-40B4-BE49-F238E27FC236}">
                <a16:creationId xmlns:a16="http://schemas.microsoft.com/office/drawing/2014/main" id="{D05F4BFA-E5CA-6655-A4F8-B1A59E3AE77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082660" y="1057156"/>
            <a:ext cx="934984" cy="934984"/>
          </a:xfrm>
          <a:prstGeom prst="rect">
            <a:avLst/>
          </a:prstGeom>
        </p:spPr>
      </p:pic>
      <p:pic>
        <p:nvPicPr>
          <p:cNvPr id="31" name="Graphique 30">
            <a:extLst>
              <a:ext uri="{FF2B5EF4-FFF2-40B4-BE49-F238E27FC236}">
                <a16:creationId xmlns:a16="http://schemas.microsoft.com/office/drawing/2014/main" id="{A1D017C5-17AC-49AC-C2A8-F6524926DEA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38556" y="3465567"/>
            <a:ext cx="934984" cy="934984"/>
          </a:xfrm>
          <a:prstGeom prst="rect">
            <a:avLst/>
          </a:prstGeom>
        </p:spPr>
      </p:pic>
      <p:sp>
        <p:nvSpPr>
          <p:cNvPr id="36" name="ZoneTexte 35">
            <a:extLst>
              <a:ext uri="{FF2B5EF4-FFF2-40B4-BE49-F238E27FC236}">
                <a16:creationId xmlns:a16="http://schemas.microsoft.com/office/drawing/2014/main" id="{7483598F-0207-4524-3078-2CB91D930DCE}"/>
              </a:ext>
            </a:extLst>
          </p:cNvPr>
          <p:cNvSpPr txBox="1"/>
          <p:nvPr/>
        </p:nvSpPr>
        <p:spPr>
          <a:xfrm>
            <a:off x="657199" y="2180801"/>
            <a:ext cx="1539246" cy="692497"/>
          </a:xfrm>
          <a:prstGeom prst="rect">
            <a:avLst/>
          </a:prstGeom>
          <a:noFill/>
        </p:spPr>
        <p:txBody>
          <a:bodyPr wrap="square" lIns="0" tIns="0" rIns="0" bIns="0" rtlCol="0">
            <a:spAutoFit/>
          </a:bodyPr>
          <a:lstStyle/>
          <a:p>
            <a:r>
              <a:rPr lang="fr-FR" sz="1500" b="1" dirty="0" err="1">
                <a:solidFill>
                  <a:srgbClr val="000000"/>
                </a:solidFill>
                <a:latin typeface="Arial" panose="020B0604020202020204" pitchFamily="34" charset="0"/>
                <a:cs typeface="Arial" panose="020B0604020202020204" pitchFamily="34" charset="0"/>
              </a:rPr>
              <a:t>Funding</a:t>
            </a:r>
            <a:r>
              <a:rPr lang="fr-FR" sz="1500" b="1" dirty="0">
                <a:solidFill>
                  <a:srgbClr val="000000"/>
                </a:solidFill>
                <a:latin typeface="Arial" panose="020B0604020202020204" pitchFamily="34" charset="0"/>
                <a:cs typeface="Arial" panose="020B0604020202020204" pitchFamily="34" charset="0"/>
              </a:rPr>
              <a:t> at </a:t>
            </a:r>
            <a:r>
              <a:rPr lang="fr-FR" sz="1500" b="1" dirty="0" err="1">
                <a:solidFill>
                  <a:srgbClr val="000000"/>
                </a:solidFill>
                <a:latin typeface="Arial" panose="020B0604020202020204" pitchFamily="34" charset="0"/>
                <a:cs typeface="Arial" panose="020B0604020202020204" pitchFamily="34" charset="0"/>
              </a:rPr>
              <a:t>every</a:t>
            </a:r>
            <a:r>
              <a:rPr lang="fr-FR" sz="1500" b="1" dirty="0">
                <a:solidFill>
                  <a:srgbClr val="000000"/>
                </a:solidFill>
                <a:latin typeface="Arial" panose="020B0604020202020204" pitchFamily="34" charset="0"/>
                <a:cs typeface="Arial" panose="020B0604020202020204" pitchFamily="34" charset="0"/>
              </a:rPr>
              <a:t> stage of the </a:t>
            </a:r>
            <a:r>
              <a:rPr lang="fr-FR" sz="1500" b="1" dirty="0" err="1">
                <a:solidFill>
                  <a:srgbClr val="000000"/>
                </a:solidFill>
                <a:latin typeface="Arial" panose="020B0604020202020204" pitchFamily="34" charset="0"/>
                <a:cs typeface="Arial" panose="020B0604020202020204" pitchFamily="34" charset="0"/>
              </a:rPr>
              <a:t>project</a:t>
            </a:r>
            <a:endParaRPr lang="fr-FR" sz="1500" b="1" dirty="0">
              <a:solidFill>
                <a:srgbClr val="000000"/>
              </a:solidFill>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667C9591-080F-2C98-2613-B649DDD27692}"/>
              </a:ext>
            </a:extLst>
          </p:cNvPr>
          <p:cNvSpPr txBox="1"/>
          <p:nvPr/>
        </p:nvSpPr>
        <p:spPr>
          <a:xfrm>
            <a:off x="2523707" y="2180801"/>
            <a:ext cx="153924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 </a:t>
            </a:r>
            <a:r>
              <a:rPr lang="fr-FR" sz="1500" b="1" dirty="0" err="1">
                <a:solidFill>
                  <a:srgbClr val="000000"/>
                </a:solidFill>
                <a:latin typeface="Arial" panose="020B0604020202020204" pitchFamily="34" charset="0"/>
                <a:cs typeface="Arial" panose="020B0604020202020204" pitchFamily="34" charset="0"/>
              </a:rPr>
              <a:t>variety</a:t>
            </a:r>
            <a:r>
              <a:rPr lang="fr-FR" sz="1500" b="1" dirty="0">
                <a:solidFill>
                  <a:srgbClr val="000000"/>
                </a:solidFill>
                <a:latin typeface="Arial" panose="020B0604020202020204" pitchFamily="34" charset="0"/>
                <a:cs typeface="Arial" panose="020B0604020202020204" pitchFamily="34" charset="0"/>
              </a:rPr>
              <a:t> of </a:t>
            </a:r>
            <a:r>
              <a:rPr lang="fr-FR" sz="1500" b="1" dirty="0" err="1">
                <a:solidFill>
                  <a:srgbClr val="000000"/>
                </a:solidFill>
                <a:latin typeface="Arial" panose="020B0604020202020204" pitchFamily="34" charset="0"/>
                <a:cs typeface="Arial" panose="020B0604020202020204" pitchFamily="34" charset="0"/>
              </a:rPr>
              <a:t>mineral</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resources</a:t>
            </a:r>
            <a:endParaRPr lang="fr-FR" sz="1500" b="1" dirty="0">
              <a:solidFill>
                <a:srgbClr val="000000"/>
              </a:solidFill>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F14544EE-AE98-CDBC-F1D8-FA986D802BC2}"/>
              </a:ext>
            </a:extLst>
          </p:cNvPr>
          <p:cNvSpPr txBox="1"/>
          <p:nvPr/>
        </p:nvSpPr>
        <p:spPr>
          <a:xfrm>
            <a:off x="4390214" y="2180801"/>
            <a:ext cx="1539246" cy="461665"/>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 free public </a:t>
            </a:r>
            <a:r>
              <a:rPr lang="fr-FR" sz="1500" b="1" dirty="0" err="1">
                <a:solidFill>
                  <a:srgbClr val="000000"/>
                </a:solidFill>
                <a:latin typeface="Arial" panose="020B0604020202020204" pitchFamily="34" charset="0"/>
                <a:cs typeface="Arial" panose="020B0604020202020204" pitchFamily="34" charset="0"/>
              </a:rPr>
              <a:t>database</a:t>
            </a:r>
            <a:endParaRPr lang="fr-FR" sz="1500" b="1" dirty="0">
              <a:solidFill>
                <a:srgbClr val="000000"/>
              </a:solidFill>
              <a:latin typeface="Arial" panose="020B0604020202020204" pitchFamily="34" charset="0"/>
              <a:cs typeface="Arial" panose="020B0604020202020204" pitchFamily="34" charset="0"/>
            </a:endParaRPr>
          </a:p>
        </p:txBody>
      </p:sp>
      <p:sp>
        <p:nvSpPr>
          <p:cNvPr id="39" name="ZoneTexte 38">
            <a:extLst>
              <a:ext uri="{FF2B5EF4-FFF2-40B4-BE49-F238E27FC236}">
                <a16:creationId xmlns:a16="http://schemas.microsoft.com/office/drawing/2014/main" id="{03C17771-3AE6-47E4-715F-D2ABA843D51E}"/>
              </a:ext>
            </a:extLst>
          </p:cNvPr>
          <p:cNvSpPr txBox="1"/>
          <p:nvPr/>
        </p:nvSpPr>
        <p:spPr>
          <a:xfrm>
            <a:off x="6266148" y="2180801"/>
            <a:ext cx="153924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Clean, </a:t>
            </a:r>
            <a:r>
              <a:rPr lang="fr-FR" sz="1500" b="1" dirty="0" err="1">
                <a:solidFill>
                  <a:srgbClr val="000000"/>
                </a:solidFill>
                <a:latin typeface="Arial" panose="020B0604020202020204" pitchFamily="34" charset="0"/>
                <a:cs typeface="Arial" panose="020B0604020202020204" pitchFamily="34" charset="0"/>
              </a:rPr>
              <a:t>renewable</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energy</a:t>
            </a:r>
            <a:endParaRPr lang="fr-FR" sz="1500" b="1" dirty="0">
              <a:solidFill>
                <a:srgbClr val="000000"/>
              </a:solidFill>
              <a:latin typeface="Arial" panose="020B0604020202020204" pitchFamily="34" charset="0"/>
              <a:cs typeface="Arial" panose="020B0604020202020204" pitchFamily="34" charset="0"/>
            </a:endParaRPr>
          </a:p>
        </p:txBody>
      </p:sp>
      <p:sp>
        <p:nvSpPr>
          <p:cNvPr id="40" name="ZoneTexte 39">
            <a:extLst>
              <a:ext uri="{FF2B5EF4-FFF2-40B4-BE49-F238E27FC236}">
                <a16:creationId xmlns:a16="http://schemas.microsoft.com/office/drawing/2014/main" id="{2735D212-4DB0-77E7-0357-677DB3AD3C9F}"/>
              </a:ext>
            </a:extLst>
          </p:cNvPr>
          <p:cNvSpPr txBox="1"/>
          <p:nvPr/>
        </p:nvSpPr>
        <p:spPr>
          <a:xfrm>
            <a:off x="8132655" y="2180801"/>
            <a:ext cx="153924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An extensive infrastructure network</a:t>
            </a:r>
          </a:p>
        </p:txBody>
      </p:sp>
      <p:sp>
        <p:nvSpPr>
          <p:cNvPr id="41" name="ZoneTexte 40">
            <a:extLst>
              <a:ext uri="{FF2B5EF4-FFF2-40B4-BE49-F238E27FC236}">
                <a16:creationId xmlns:a16="http://schemas.microsoft.com/office/drawing/2014/main" id="{8BDC2C97-FB58-C9EC-17B0-128F84DF574D}"/>
              </a:ext>
            </a:extLst>
          </p:cNvPr>
          <p:cNvSpPr txBox="1"/>
          <p:nvPr/>
        </p:nvSpPr>
        <p:spPr>
          <a:xfrm>
            <a:off x="10074576" y="2180801"/>
            <a:ext cx="186826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Cutting-</a:t>
            </a:r>
            <a:r>
              <a:rPr lang="fr-FR" sz="1500" b="1" dirty="0" err="1">
                <a:solidFill>
                  <a:srgbClr val="000000"/>
                </a:solidFill>
                <a:latin typeface="Arial" panose="020B0604020202020204" pitchFamily="34" charset="0"/>
                <a:cs typeface="Arial" panose="020B0604020202020204" pitchFamily="34" charset="0"/>
              </a:rPr>
              <a:t>edge</a:t>
            </a:r>
            <a:r>
              <a:rPr lang="fr-FR" sz="1500" b="1" dirty="0">
                <a:solidFill>
                  <a:srgbClr val="000000"/>
                </a:solidFill>
                <a:latin typeface="Arial" panose="020B0604020202020204" pitchFamily="34" charset="0"/>
                <a:cs typeface="Arial" panose="020B0604020202020204" pitchFamily="34" charset="0"/>
              </a:rPr>
              <a:t> expertise and a </a:t>
            </a:r>
            <a:r>
              <a:rPr lang="fr-FR" sz="1500" b="1" dirty="0" err="1">
                <a:solidFill>
                  <a:srgbClr val="000000"/>
                </a:solidFill>
                <a:latin typeface="Arial" panose="020B0604020202020204" pitchFamily="34" charset="0"/>
                <a:cs typeface="Arial" panose="020B0604020202020204" pitchFamily="34" charset="0"/>
              </a:rPr>
              <a:t>skilled</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workforce</a:t>
            </a:r>
            <a:endParaRPr lang="fr-FR" sz="1500" b="1" dirty="0">
              <a:solidFill>
                <a:srgbClr val="000000"/>
              </a:solidFill>
              <a:latin typeface="Arial" panose="020B060402020202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id="{27AF5C3C-1B8E-41D5-546A-5DDEF33CF7AB}"/>
              </a:ext>
            </a:extLst>
          </p:cNvPr>
          <p:cNvSpPr txBox="1"/>
          <p:nvPr/>
        </p:nvSpPr>
        <p:spPr>
          <a:xfrm>
            <a:off x="657198" y="4575209"/>
            <a:ext cx="1605941" cy="461665"/>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An </a:t>
            </a:r>
            <a:r>
              <a:rPr lang="fr-FR" sz="1500" b="1" dirty="0" err="1">
                <a:solidFill>
                  <a:srgbClr val="000000"/>
                </a:solidFill>
                <a:latin typeface="Arial" panose="020B0604020202020204" pitchFamily="34" charset="0"/>
                <a:cs typeface="Arial" panose="020B0604020202020204" pitchFamily="34" charset="0"/>
              </a:rPr>
              <a:t>advantageous</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tax</a:t>
            </a:r>
            <a:r>
              <a:rPr lang="fr-FR" sz="1500" b="1" dirty="0">
                <a:solidFill>
                  <a:srgbClr val="000000"/>
                </a:solidFill>
                <a:latin typeface="Arial" panose="020B0604020202020204" pitchFamily="34" charset="0"/>
                <a:cs typeface="Arial" panose="020B0604020202020204" pitchFamily="34" charset="0"/>
              </a:rPr>
              <a:t> system</a:t>
            </a:r>
          </a:p>
        </p:txBody>
      </p:sp>
      <p:sp>
        <p:nvSpPr>
          <p:cNvPr id="43" name="ZoneTexte 42">
            <a:extLst>
              <a:ext uri="{FF2B5EF4-FFF2-40B4-BE49-F238E27FC236}">
                <a16:creationId xmlns:a16="http://schemas.microsoft.com/office/drawing/2014/main" id="{09B6B676-4CD8-112D-951D-A5EB108022C2}"/>
              </a:ext>
            </a:extLst>
          </p:cNvPr>
          <p:cNvSpPr txBox="1"/>
          <p:nvPr/>
        </p:nvSpPr>
        <p:spPr>
          <a:xfrm>
            <a:off x="2523707" y="4575209"/>
            <a:ext cx="153924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All </a:t>
            </a:r>
            <a:r>
              <a:rPr lang="fr-FR" sz="1500" b="1" dirty="0" err="1">
                <a:solidFill>
                  <a:srgbClr val="000000"/>
                </a:solidFill>
                <a:latin typeface="Arial" panose="020B0604020202020204" pitchFamily="34" charset="0"/>
                <a:cs typeface="Arial" panose="020B0604020202020204" pitchFamily="34" charset="0"/>
              </a:rPr>
              <a:t>minerals</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needed</a:t>
            </a:r>
            <a:r>
              <a:rPr lang="fr-FR" sz="1500" b="1" dirty="0">
                <a:solidFill>
                  <a:srgbClr val="000000"/>
                </a:solidFill>
                <a:latin typeface="Arial" panose="020B0604020202020204" pitchFamily="34" charset="0"/>
                <a:cs typeface="Arial" panose="020B0604020202020204" pitchFamily="34" charset="0"/>
              </a:rPr>
              <a:t> for batteries</a:t>
            </a:r>
          </a:p>
        </p:txBody>
      </p:sp>
      <p:sp>
        <p:nvSpPr>
          <p:cNvPr id="44" name="ZoneTexte 43">
            <a:extLst>
              <a:ext uri="{FF2B5EF4-FFF2-40B4-BE49-F238E27FC236}">
                <a16:creationId xmlns:a16="http://schemas.microsoft.com/office/drawing/2014/main" id="{82BF4D03-4624-A357-CBA2-1E350B4BD703}"/>
              </a:ext>
            </a:extLst>
          </p:cNvPr>
          <p:cNvSpPr txBox="1"/>
          <p:nvPr/>
        </p:nvSpPr>
        <p:spPr>
          <a:xfrm>
            <a:off x="4390214" y="4575209"/>
            <a:ext cx="170578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 </a:t>
            </a:r>
            <a:r>
              <a:rPr lang="fr-FR" sz="1500" b="1" dirty="0" err="1">
                <a:solidFill>
                  <a:srgbClr val="000000"/>
                </a:solidFill>
                <a:latin typeface="Arial" panose="020B0604020202020204" pitchFamily="34" charset="0"/>
                <a:cs typeface="Arial" panose="020B0604020202020204" pitchFamily="34" charset="0"/>
              </a:rPr>
              <a:t>comprehensive</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well-developed</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mining</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ecosystem</a:t>
            </a:r>
            <a:endParaRPr lang="fr-FR" sz="1500" b="1" dirty="0">
              <a:solidFill>
                <a:srgbClr val="000000"/>
              </a:solidFill>
              <a:latin typeface="Arial" panose="020B0604020202020204" pitchFamily="34" charset="0"/>
              <a:cs typeface="Arial" panose="020B0604020202020204" pitchFamily="34" charset="0"/>
            </a:endParaRPr>
          </a:p>
        </p:txBody>
      </p:sp>
      <p:sp>
        <p:nvSpPr>
          <p:cNvPr id="45" name="ZoneTexte 44">
            <a:extLst>
              <a:ext uri="{FF2B5EF4-FFF2-40B4-BE49-F238E27FC236}">
                <a16:creationId xmlns:a16="http://schemas.microsoft.com/office/drawing/2014/main" id="{1C6E5565-0C30-5B7F-34D7-546EF0BEAB34}"/>
              </a:ext>
            </a:extLst>
          </p:cNvPr>
          <p:cNvSpPr txBox="1"/>
          <p:nvPr/>
        </p:nvSpPr>
        <p:spPr>
          <a:xfrm>
            <a:off x="6266148" y="4575209"/>
            <a:ext cx="153924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 </a:t>
            </a:r>
            <a:r>
              <a:rPr lang="fr-FR" sz="1500" b="1" dirty="0" err="1">
                <a:solidFill>
                  <a:srgbClr val="000000"/>
                </a:solidFill>
                <a:latin typeface="Arial" panose="020B0604020202020204" pitchFamily="34" charset="0"/>
                <a:cs typeface="Arial" panose="020B0604020202020204" pitchFamily="34" charset="0"/>
              </a:rPr>
              <a:t>sustainable</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responsible</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partner</a:t>
            </a:r>
            <a:endParaRPr lang="fr-FR" sz="1500" b="1" dirty="0">
              <a:solidFill>
                <a:srgbClr val="000000"/>
              </a:solidFill>
              <a:latin typeface="Arial" panose="020B0604020202020204" pitchFamily="34" charset="0"/>
              <a:cs typeface="Arial" panose="020B0604020202020204" pitchFamily="34" charset="0"/>
            </a:endParaRPr>
          </a:p>
        </p:txBody>
      </p:sp>
      <p:sp>
        <p:nvSpPr>
          <p:cNvPr id="46" name="ZoneTexte 45">
            <a:extLst>
              <a:ext uri="{FF2B5EF4-FFF2-40B4-BE49-F238E27FC236}">
                <a16:creationId xmlns:a16="http://schemas.microsoft.com/office/drawing/2014/main" id="{711BA781-5821-BA3B-6819-6114C2AA2644}"/>
              </a:ext>
            </a:extLst>
          </p:cNvPr>
          <p:cNvSpPr txBox="1"/>
          <p:nvPr/>
        </p:nvSpPr>
        <p:spPr>
          <a:xfrm>
            <a:off x="8132655" y="4575209"/>
            <a:ext cx="1539246" cy="692497"/>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A stable, </a:t>
            </a:r>
            <a:r>
              <a:rPr lang="fr-FR" sz="1500" b="1" dirty="0" err="1">
                <a:solidFill>
                  <a:srgbClr val="000000"/>
                </a:solidFill>
                <a:latin typeface="Arial" panose="020B0604020202020204" pitchFamily="34" charset="0"/>
                <a:cs typeface="Arial" panose="020B0604020202020204" pitchFamily="34" charset="0"/>
              </a:rPr>
              <a:t>predictable</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legal</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framework</a:t>
            </a:r>
            <a:endParaRPr lang="fr-FR" sz="1500" b="1" dirty="0">
              <a:solidFill>
                <a:srgbClr val="000000"/>
              </a:solidFill>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id="{562723ED-DB78-C3E6-AF95-43B3BDDE93D8}"/>
              </a:ext>
            </a:extLst>
          </p:cNvPr>
          <p:cNvSpPr txBox="1"/>
          <p:nvPr/>
        </p:nvSpPr>
        <p:spPr>
          <a:xfrm>
            <a:off x="10074576" y="4575209"/>
            <a:ext cx="1868266" cy="461665"/>
          </a:xfrm>
          <a:prstGeom prst="rect">
            <a:avLst/>
          </a:prstGeom>
          <a:noFill/>
        </p:spPr>
        <p:txBody>
          <a:bodyPr wrap="square" lIns="0" tIns="0" rIns="0" bIns="0" rtlCol="0">
            <a:spAutoFit/>
          </a:bodyPr>
          <a:lstStyle/>
          <a:p>
            <a:r>
              <a:rPr lang="fr-FR" sz="1500" b="1" dirty="0">
                <a:solidFill>
                  <a:srgbClr val="000000"/>
                </a:solidFill>
                <a:latin typeface="Arial" panose="020B0604020202020204" pitchFamily="34" charset="0"/>
                <a:cs typeface="Arial" panose="020B0604020202020204" pitchFamily="34" charset="0"/>
              </a:rPr>
              <a:t>Partnerships </a:t>
            </a:r>
            <a:r>
              <a:rPr lang="fr-FR" sz="1500" b="1" dirty="0" err="1">
                <a:solidFill>
                  <a:srgbClr val="000000"/>
                </a:solidFill>
                <a:latin typeface="Arial" panose="020B0604020202020204" pitchFamily="34" charset="0"/>
                <a:cs typeface="Arial" panose="020B0604020202020204" pitchFamily="34" charset="0"/>
              </a:rPr>
              <a:t>with</a:t>
            </a:r>
            <a:r>
              <a:rPr lang="fr-FR" sz="1500" b="1" dirty="0">
                <a:solidFill>
                  <a:srgbClr val="000000"/>
                </a:solidFill>
                <a:latin typeface="Arial" panose="020B0604020202020204" pitchFamily="34" charset="0"/>
                <a:cs typeface="Arial" panose="020B0604020202020204" pitchFamily="34" charset="0"/>
              </a:rPr>
              <a:t> </a:t>
            </a:r>
            <a:r>
              <a:rPr lang="fr-FR" sz="1500" b="1" dirty="0" err="1">
                <a:solidFill>
                  <a:srgbClr val="000000"/>
                </a:solidFill>
                <a:latin typeface="Arial" panose="020B0604020202020204" pitchFamily="34" charset="0"/>
                <a:cs typeface="Arial" panose="020B0604020202020204" pitchFamily="34" charset="0"/>
              </a:rPr>
              <a:t>Indigenous</a:t>
            </a:r>
            <a:r>
              <a:rPr lang="fr-FR" sz="1500" b="1" dirty="0">
                <a:solidFill>
                  <a:srgbClr val="000000"/>
                </a:solidFill>
                <a:latin typeface="Arial" panose="020B0604020202020204" pitchFamily="34" charset="0"/>
                <a:cs typeface="Arial" panose="020B0604020202020204" pitchFamily="34" charset="0"/>
              </a:rPr>
              <a:t> nations</a:t>
            </a:r>
          </a:p>
        </p:txBody>
      </p:sp>
    </p:spTree>
    <p:extLst>
      <p:ext uri="{BB962C8B-B14F-4D97-AF65-F5344CB8AC3E}">
        <p14:creationId xmlns:p14="http://schemas.microsoft.com/office/powerpoint/2010/main" val="134318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9FE147-F7D5-A24D-9A81-41080E92A287}"/>
              </a:ext>
            </a:extLst>
          </p:cNvPr>
          <p:cNvSpPr>
            <a:spLocks noGrp="1"/>
          </p:cNvSpPr>
          <p:nvPr>
            <p:ph type="ctrTitle"/>
            <p:custDataLst>
              <p:tags r:id="rId1"/>
            </p:custDataLst>
          </p:nvPr>
        </p:nvSpPr>
        <p:spPr/>
        <p:txBody>
          <a:bodyPr rtlCol="0"/>
          <a:lstStyle/>
          <a:p>
            <a:pPr rtl="0"/>
            <a:r>
              <a:rPr lang="en-ca" dirty="0"/>
              <a:t>Thank you</a:t>
            </a:r>
          </a:p>
        </p:txBody>
      </p:sp>
      <p:sp>
        <p:nvSpPr>
          <p:cNvPr id="5" name="Sous-titre 4">
            <a:extLst>
              <a:ext uri="{FF2B5EF4-FFF2-40B4-BE49-F238E27FC236}">
                <a16:creationId xmlns:a16="http://schemas.microsoft.com/office/drawing/2014/main" id="{11434168-593A-3A46-AEFB-5C413796F5A3}"/>
              </a:ext>
            </a:extLst>
          </p:cNvPr>
          <p:cNvSpPr>
            <a:spLocks noGrp="1"/>
          </p:cNvSpPr>
          <p:nvPr>
            <p:ph type="subTitle" idx="1"/>
            <p:custDataLst>
              <p:tags r:id="rId2"/>
            </p:custDataLst>
          </p:nvPr>
        </p:nvSpPr>
        <p:spPr/>
        <p:txBody>
          <a:bodyPr rtlCol="0"/>
          <a:lstStyle/>
          <a:p>
            <a:pPr rtl="0"/>
            <a:r>
              <a:rPr lang="en-ca"/>
              <a:t> </a:t>
            </a:r>
          </a:p>
        </p:txBody>
      </p:sp>
      <p:pic>
        <p:nvPicPr>
          <p:cNvPr id="3" name="Image 2" descr="Une image contenant motif, art, carré, Graphique&#10;&#10;Description générée automatiquement">
            <a:extLst>
              <a:ext uri="{FF2B5EF4-FFF2-40B4-BE49-F238E27FC236}">
                <a16:creationId xmlns:a16="http://schemas.microsoft.com/office/drawing/2014/main" id="{AD116BF6-FCED-25DF-0B56-E5A20548A45F}"/>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671512" y="1549257"/>
            <a:ext cx="1368000" cy="1368000"/>
          </a:xfrm>
          <a:prstGeom prst="rect">
            <a:avLst/>
          </a:prstGeom>
        </p:spPr>
      </p:pic>
      <p:sp>
        <p:nvSpPr>
          <p:cNvPr id="2" name="Subtitle 2">
            <a:extLst>
              <a:ext uri="{FF2B5EF4-FFF2-40B4-BE49-F238E27FC236}">
                <a16:creationId xmlns:a16="http://schemas.microsoft.com/office/drawing/2014/main" id="{BF594BED-C790-C319-9E27-6297F0538FAF}"/>
              </a:ext>
            </a:extLst>
          </p:cNvPr>
          <p:cNvSpPr txBox="1">
            <a:spLocks/>
          </p:cNvSpPr>
          <p:nvPr/>
        </p:nvSpPr>
        <p:spPr>
          <a:xfrm>
            <a:off x="645986" y="3207803"/>
            <a:ext cx="2866008" cy="395906"/>
          </a:xfrm>
          <a:prstGeom prst="rect">
            <a:avLst/>
          </a:prstGeom>
        </p:spPr>
        <p:txBody>
          <a:bodyPr vert="horz" lIns="91440" tIns="45720" rIns="91440" bIns="45720" rtlCol="0">
            <a:normAutofit lnSpcReduction="10000"/>
          </a:bodyPr>
          <a:lstStyle>
            <a:defPPr>
              <a:defRPr lang="en-US"/>
            </a:defPPr>
            <a:lvl1pPr marL="0" indent="0" algn="l" defTabSz="914400" rtl="0" eaLnBrk="1" latinLnBrk="0" hangingPunct="1">
              <a:lnSpc>
                <a:spcPct val="100000"/>
              </a:lnSpc>
              <a:spcBef>
                <a:spcPts val="0"/>
              </a:spcBef>
              <a:spcAft>
                <a:spcPts val="0"/>
              </a:spcAft>
              <a:buClr>
                <a:srgbClr val="003DA5"/>
              </a:buClr>
              <a:buFont typeface="Arial" panose="020B0604020202020204" pitchFamily="34" charset="0"/>
              <a:buNone/>
              <a:defRPr sz="2800" b="0" i="0" kern="1200" baseline="0">
                <a:solidFill>
                  <a:schemeClr val="bg1"/>
                </a:solidFill>
                <a:latin typeface="Arial Regular"/>
                <a:ea typeface="+mn-ea"/>
                <a:cs typeface="+mn-cs"/>
              </a:defRPr>
            </a:lvl1pPr>
            <a:lvl2pPr marL="457200" indent="0" algn="ctr" defTabSz="914400" rtl="0" eaLnBrk="1" latinLnBrk="0" hangingPunct="1">
              <a:lnSpc>
                <a:spcPct val="100000"/>
              </a:lnSpc>
              <a:spcBef>
                <a:spcPts val="0"/>
              </a:spcBef>
              <a:spcAft>
                <a:spcPts val="400"/>
              </a:spcAft>
              <a:buClr>
                <a:srgbClr val="003DA5"/>
              </a:buClr>
              <a:buFont typeface="Arial" panose="020B0604020202020204" pitchFamily="34" charset="0"/>
              <a:buNone/>
              <a:defRPr sz="2000" b="0" i="0" kern="1200">
                <a:solidFill>
                  <a:srgbClr val="000000"/>
                </a:solidFill>
                <a:latin typeface="Arial Regular"/>
                <a:ea typeface="+mn-ea"/>
                <a:cs typeface="+mn-cs"/>
              </a:defRPr>
            </a:lvl2pPr>
            <a:lvl3pPr marL="914400" indent="0" algn="ctr" defTabSz="914400" rtl="0" eaLnBrk="1" latinLnBrk="0" hangingPunct="1">
              <a:lnSpc>
                <a:spcPct val="100000"/>
              </a:lnSpc>
              <a:spcBef>
                <a:spcPts val="0"/>
              </a:spcBef>
              <a:spcAft>
                <a:spcPts val="400"/>
              </a:spcAft>
              <a:buClr>
                <a:srgbClr val="4D75B5"/>
              </a:buClr>
              <a:buFont typeface="Arial" panose="020B0604020202020204" pitchFamily="34" charset="0"/>
              <a:buNone/>
              <a:defRPr sz="1800" b="0" i="0" kern="1200">
                <a:solidFill>
                  <a:srgbClr val="000000"/>
                </a:solidFill>
                <a:latin typeface="Arial Regular"/>
                <a:ea typeface="+mn-ea"/>
                <a:cs typeface="+mn-cs"/>
              </a:defRPr>
            </a:lvl3pPr>
            <a:lvl4pPr marL="1371600" indent="0" algn="ctr" defTabSz="914400" rtl="0" eaLnBrk="1" latinLnBrk="0" hangingPunct="1">
              <a:lnSpc>
                <a:spcPct val="100000"/>
              </a:lnSpc>
              <a:spcBef>
                <a:spcPts val="0"/>
              </a:spcBef>
              <a:spcAft>
                <a:spcPts val="400"/>
              </a:spcAft>
              <a:buClr>
                <a:srgbClr val="7390C1"/>
              </a:buClr>
              <a:buFont typeface="Arial" panose="020B0604020202020204" pitchFamily="34" charset="0"/>
              <a:buNone/>
              <a:defRPr sz="1600" b="0" i="0" kern="1200">
                <a:solidFill>
                  <a:srgbClr val="000000"/>
                </a:solidFill>
                <a:latin typeface="Arial Regular"/>
                <a:ea typeface="+mn-ea"/>
                <a:cs typeface="+mn-cs"/>
              </a:defRPr>
            </a:lvl4pPr>
            <a:lvl5pPr marL="1828800" indent="0" algn="ctr" defTabSz="914400" rtl="0" eaLnBrk="1" latinLnBrk="0" hangingPunct="1">
              <a:lnSpc>
                <a:spcPct val="100000"/>
              </a:lnSpc>
              <a:spcBef>
                <a:spcPts val="0"/>
              </a:spcBef>
              <a:spcAft>
                <a:spcPts val="400"/>
              </a:spcAft>
              <a:buClr>
                <a:srgbClr val="000000"/>
              </a:buClr>
              <a:buFont typeface="Arial" panose="020B0604020202020204" pitchFamily="34" charset="0"/>
              <a:buNone/>
              <a:defRPr sz="1600" b="0" i="0" kern="1200">
                <a:solidFill>
                  <a:srgbClr val="000000"/>
                </a:solidFill>
                <a:latin typeface="Arial Regular"/>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000" i="0" u="none" strike="noStrike" kern="1200" baseline="0" dirty="0">
                <a:solidFill>
                  <a:schemeClr val="bg1"/>
                </a:solidFill>
                <a:effectLst/>
                <a:latin typeface="Arial Regular"/>
                <a:ea typeface="+mn-ea"/>
                <a:cs typeface="+mn-cs"/>
              </a:rPr>
              <a:t>Québec.ca/international</a:t>
            </a:r>
            <a:endParaRPr lang="en-US" sz="2000" dirty="0"/>
          </a:p>
        </p:txBody>
      </p:sp>
      <p:pic>
        <p:nvPicPr>
          <p:cNvPr id="6" name="Graphique 5">
            <a:extLst>
              <a:ext uri="{FF2B5EF4-FFF2-40B4-BE49-F238E27FC236}">
                <a16:creationId xmlns:a16="http://schemas.microsoft.com/office/drawing/2014/main" id="{B5466089-F676-27D2-0218-BE36CE2B4C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177" y="3589198"/>
            <a:ext cx="403900" cy="403900"/>
          </a:xfrm>
          <a:prstGeom prst="rect">
            <a:avLst/>
          </a:prstGeom>
        </p:spPr>
      </p:pic>
      <p:pic>
        <p:nvPicPr>
          <p:cNvPr id="7" name="Graphique 5">
            <a:extLst>
              <a:ext uri="{FF2B5EF4-FFF2-40B4-BE49-F238E27FC236}">
                <a16:creationId xmlns:a16="http://schemas.microsoft.com/office/drawing/2014/main" id="{9AE07287-D218-78EB-C521-AD517A968B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11676" y="3589548"/>
            <a:ext cx="403200" cy="403200"/>
          </a:xfrm>
          <a:prstGeom prst="rect">
            <a:avLst/>
          </a:prstGeom>
        </p:spPr>
      </p:pic>
      <p:pic>
        <p:nvPicPr>
          <p:cNvPr id="8" name="Graphique 6">
            <a:extLst>
              <a:ext uri="{FF2B5EF4-FFF2-40B4-BE49-F238E27FC236}">
                <a16:creationId xmlns:a16="http://schemas.microsoft.com/office/drawing/2014/main" id="{492FD86C-AD30-8AEE-21D9-53EC33C337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73475" y="3589548"/>
            <a:ext cx="403200" cy="403200"/>
          </a:xfrm>
          <a:prstGeom prst="rect">
            <a:avLst/>
          </a:prstGeom>
        </p:spPr>
      </p:pic>
      <p:pic>
        <p:nvPicPr>
          <p:cNvPr id="9" name="Graphique 7">
            <a:extLst>
              <a:ext uri="{FF2B5EF4-FFF2-40B4-BE49-F238E27FC236}">
                <a16:creationId xmlns:a16="http://schemas.microsoft.com/office/drawing/2014/main" id="{9D4371D2-3DA9-982D-4986-F6C213CC07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5274" y="3589548"/>
            <a:ext cx="403200" cy="403200"/>
          </a:xfrm>
          <a:prstGeom prst="rect">
            <a:avLst/>
          </a:prstGeom>
        </p:spPr>
      </p:pic>
      <p:pic>
        <p:nvPicPr>
          <p:cNvPr id="10" name="Graphique 8">
            <a:extLst>
              <a:ext uri="{FF2B5EF4-FFF2-40B4-BE49-F238E27FC236}">
                <a16:creationId xmlns:a16="http://schemas.microsoft.com/office/drawing/2014/main" id="{F87B5222-6D8B-199C-8677-2F6751275E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97073" y="3589548"/>
            <a:ext cx="403200" cy="403200"/>
          </a:xfrm>
          <a:prstGeom prst="rect">
            <a:avLst/>
          </a:prstGeom>
        </p:spPr>
      </p:pic>
      <p:sp>
        <p:nvSpPr>
          <p:cNvPr id="11" name="ZoneTexte 10">
            <a:extLst>
              <a:ext uri="{FF2B5EF4-FFF2-40B4-BE49-F238E27FC236}">
                <a16:creationId xmlns:a16="http://schemas.microsoft.com/office/drawing/2014/main" id="{7A08748A-5AB1-4DD1-F3A9-9E7E77C02755}"/>
              </a:ext>
            </a:extLst>
          </p:cNvPr>
          <p:cNvSpPr txBox="1"/>
          <p:nvPr/>
        </p:nvSpPr>
        <p:spPr>
          <a:xfrm>
            <a:off x="1936750" y="1807995"/>
            <a:ext cx="3879850" cy="830997"/>
          </a:xfrm>
          <a:prstGeom prst="rect">
            <a:avLst/>
          </a:prstGeom>
          <a:noFill/>
        </p:spPr>
        <p:txBody>
          <a:bodyPr wrap="square" rtlCol="0">
            <a:spAutoFit/>
          </a:bodyPr>
          <a:lstStyle/>
          <a:p>
            <a:r>
              <a:rPr lang="fr-CA" sz="2400" dirty="0">
                <a:solidFill>
                  <a:schemeClr val="accent2"/>
                </a:solidFill>
                <a:latin typeface="Arial" panose="020B0604020202020204" pitchFamily="34" charset="0"/>
                <a:cs typeface="Arial" panose="020B0604020202020204" pitchFamily="34" charset="0"/>
              </a:rPr>
              <a:t>&gt;</a:t>
            </a:r>
            <a:r>
              <a:rPr lang="fr-CA" sz="2400" dirty="0">
                <a:latin typeface="Arial" panose="020B0604020202020204" pitchFamily="34" charset="0"/>
                <a:cs typeface="Arial" panose="020B0604020202020204" pitchFamily="34" charset="0"/>
              </a:rPr>
              <a:t> </a:t>
            </a:r>
            <a:r>
              <a:rPr lang="fr-CA" sz="2400" b="1" dirty="0">
                <a:solidFill>
                  <a:schemeClr val="bg1"/>
                </a:solidFill>
                <a:latin typeface="Arial" panose="020B0604020202020204" pitchFamily="34" charset="0"/>
                <a:cs typeface="Arial" panose="020B0604020202020204" pitchFamily="34" charset="0"/>
              </a:rPr>
              <a:t>EXPLORE</a:t>
            </a:r>
            <a:br>
              <a:rPr lang="fr-CA" sz="2400" dirty="0">
                <a:solidFill>
                  <a:schemeClr val="bg1"/>
                </a:solidFill>
                <a:latin typeface="Arial" panose="020B0604020202020204" pitchFamily="34" charset="0"/>
                <a:cs typeface="Arial" panose="020B0604020202020204" pitchFamily="34" charset="0"/>
              </a:rPr>
            </a:br>
            <a:r>
              <a:rPr lang="fr-CA" sz="2400" dirty="0">
                <a:solidFill>
                  <a:schemeClr val="bg1"/>
                </a:solidFill>
                <a:latin typeface="Arial" panose="020B0604020202020204" pitchFamily="34" charset="0"/>
                <a:cs typeface="Arial" panose="020B0604020202020204" pitchFamily="34" charset="0"/>
              </a:rPr>
              <a:t>   THE POSSIBILITIES</a:t>
            </a:r>
          </a:p>
        </p:txBody>
      </p:sp>
    </p:spTree>
    <p:extLst>
      <p:ext uri="{BB962C8B-B14F-4D97-AF65-F5344CB8AC3E}">
        <p14:creationId xmlns:p14="http://schemas.microsoft.com/office/powerpoint/2010/main" val="312388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3</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a:xfrm>
            <a:off x="658814" y="1449388"/>
            <a:ext cx="10542586" cy="4211637"/>
          </a:xfrm>
        </p:spPr>
        <p:txBody>
          <a:bodyPr vert="horz" wrap="square" lIns="91440" tIns="45720" rIns="91440" bIns="45720" rtlCol="0" anchor="t">
            <a:normAutofit lnSpcReduction="10000"/>
          </a:bodyPr>
          <a:lstStyle/>
          <a:p>
            <a:pPr rtl="0">
              <a:lnSpc>
                <a:spcPct val="110000"/>
              </a:lnSpc>
              <a:spcBef>
                <a:spcPts val="1800"/>
              </a:spcBef>
            </a:pPr>
            <a:r>
              <a:rPr lang="en-ca" sz="2600" dirty="0"/>
              <a:t>Québec is politically stable.</a:t>
            </a:r>
          </a:p>
          <a:p>
            <a:pPr rtl="0">
              <a:lnSpc>
                <a:spcPct val="110000"/>
              </a:lnSpc>
              <a:spcBef>
                <a:spcPts val="1800"/>
              </a:spcBef>
            </a:pPr>
            <a:r>
              <a:rPr lang="en-ca" sz="2600" dirty="0"/>
              <a:t>In the mining sector, all stakeholders and partners collaborate closely, and the Government of Québec actively supports developers and companies through public corporations and their divisions and subsidiaries.</a:t>
            </a:r>
          </a:p>
          <a:p>
            <a:pPr lvl="0" rtl="0">
              <a:spcBef>
                <a:spcPts val="1800"/>
              </a:spcBef>
            </a:pPr>
            <a:r>
              <a:rPr lang="en-ca" sz="2600" dirty="0"/>
              <a:t>Mining investment ranks among the best in the world.</a:t>
            </a:r>
          </a:p>
          <a:p>
            <a:pPr rtl="0">
              <a:spcBef>
                <a:spcPts val="1800"/>
              </a:spcBef>
            </a:pPr>
            <a:r>
              <a:rPr lang="en-ca" sz="2600" dirty="0"/>
              <a:t>According to the Fraser Institute’s 2022 survey, Québec is the 8</a:t>
            </a:r>
            <a:r>
              <a:rPr lang="en-ca" sz="2600" baseline="30000" dirty="0"/>
              <a:t>th</a:t>
            </a:r>
            <a:r>
              <a:rPr lang="en-ca" sz="2600" dirty="0"/>
              <a:t> most attractive mining jurisdiction in the world. </a:t>
            </a:r>
            <a:endParaRPr lang="fr-FR" sz="2600" dirty="0"/>
          </a:p>
        </p:txBody>
      </p:sp>
      <p:sp>
        <p:nvSpPr>
          <p:cNvPr id="2" name="Titre 1">
            <a:extLst>
              <a:ext uri="{FF2B5EF4-FFF2-40B4-BE49-F238E27FC236}">
                <a16:creationId xmlns:a16="http://schemas.microsoft.com/office/drawing/2014/main" id="{C433CEBD-F613-8151-02E5-5514E4C27331}"/>
              </a:ext>
            </a:extLst>
          </p:cNvPr>
          <p:cNvSpPr txBox="1">
            <a:spLocks/>
          </p:cNvSpPr>
          <p:nvPr>
            <p:custDataLst>
              <p:tags r:id="rId3"/>
            </p:custDataLst>
          </p:nvPr>
        </p:nvSpPr>
        <p:spPr>
          <a:xfrm>
            <a:off x="657199" y="188914"/>
            <a:ext cx="10780058"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a:t>What sets us apart:</a:t>
            </a:r>
          </a:p>
          <a:p>
            <a:pPr rtl="0"/>
            <a:r>
              <a:rPr lang="en-ca"/>
              <a:t>an investment-friendly business environment</a:t>
            </a:r>
          </a:p>
        </p:txBody>
      </p:sp>
    </p:spTree>
    <p:extLst>
      <p:ext uri="{BB962C8B-B14F-4D97-AF65-F5344CB8AC3E}">
        <p14:creationId xmlns:p14="http://schemas.microsoft.com/office/powerpoint/2010/main" val="335002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4</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p:txBody>
          <a:bodyPr vert="horz" wrap="square" lIns="91440" tIns="45720" rIns="91440" bIns="45720" rtlCol="0" anchor="t">
            <a:normAutofit/>
          </a:bodyPr>
          <a:lstStyle/>
          <a:p>
            <a:pPr lvl="0" rtl="0"/>
            <a:r>
              <a:rPr lang="en-ca" sz="2600"/>
              <a:t>Overall, Québec’s tax system is </a:t>
            </a:r>
            <a:r>
              <a:rPr lang="en-ca" sz="2600" b="1"/>
              <a:t>competitive</a:t>
            </a:r>
            <a:r>
              <a:rPr lang="en-ca" sz="2600"/>
              <a:t> due to its corporate tax rates, taxable income calculation rules, and the many tax credits and tax holidays available to companies.</a:t>
            </a:r>
          </a:p>
          <a:p>
            <a:pPr marL="0" lvl="0" indent="0" rtl="0">
              <a:buNone/>
            </a:pPr>
            <a:endParaRPr lang="fr-CA" sz="2600" dirty="0"/>
          </a:p>
          <a:p>
            <a:pPr rtl="0"/>
            <a:r>
              <a:rPr lang="en-ca" sz="2600"/>
              <a:t>Québec has advantageous tax measures to support companies at every stage of the mining cycle.</a:t>
            </a:r>
          </a:p>
        </p:txBody>
      </p:sp>
      <p:sp>
        <p:nvSpPr>
          <p:cNvPr id="8" name="Titre 1">
            <a:extLst>
              <a:ext uri="{FF2B5EF4-FFF2-40B4-BE49-F238E27FC236}">
                <a16:creationId xmlns:a16="http://schemas.microsoft.com/office/drawing/2014/main" id="{E582541A-1792-6F48-92CE-0209E240EA66}"/>
              </a:ext>
            </a:extLst>
          </p:cNvPr>
          <p:cNvSpPr txBox="1">
            <a:spLocks/>
          </p:cNvSpPr>
          <p:nvPr>
            <p:custDataLst>
              <p:tags r:id="rId3"/>
            </p:custDataLst>
          </p:nvPr>
        </p:nvSpPr>
        <p:spPr>
          <a:xfrm>
            <a:off x="657199" y="188914"/>
            <a:ext cx="10780058"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dirty="0"/>
              <a:t>What sets us apart:</a:t>
            </a:r>
            <a:br>
              <a:rPr lang="fr-FR" dirty="0"/>
            </a:br>
            <a:r>
              <a:rPr lang="en-ca" dirty="0"/>
              <a:t>an advantageous tax system</a:t>
            </a:r>
          </a:p>
        </p:txBody>
      </p:sp>
    </p:spTree>
    <p:extLst>
      <p:ext uri="{BB962C8B-B14F-4D97-AF65-F5344CB8AC3E}">
        <p14:creationId xmlns:p14="http://schemas.microsoft.com/office/powerpoint/2010/main" val="289797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5</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a:xfrm>
            <a:off x="658814" y="1449388"/>
            <a:ext cx="8027986" cy="4211637"/>
          </a:xfrm>
        </p:spPr>
        <p:txBody>
          <a:bodyPr vert="horz" wrap="square" lIns="91440" tIns="45720" rIns="91440" bIns="45720" rtlCol="0" anchor="t">
            <a:normAutofit/>
          </a:bodyPr>
          <a:lstStyle/>
          <a:p>
            <a:pPr lvl="0" rtl="0"/>
            <a:r>
              <a:rPr lang="en-ca" sz="2600" dirty="0"/>
              <a:t>Renowned social acceptability practices</a:t>
            </a:r>
          </a:p>
          <a:p>
            <a:pPr lvl="0" rtl="0">
              <a:spcBef>
                <a:spcPts val="2400"/>
              </a:spcBef>
            </a:pPr>
            <a:r>
              <a:rPr lang="en-ca" sz="2600" dirty="0"/>
              <a:t>Partnerships with Indigenous nations:</a:t>
            </a:r>
          </a:p>
          <a:p>
            <a:pPr marL="800100" lvl="2" indent="-342900" rtl="0">
              <a:buFont typeface="Courier New" panose="02070309020205020404" pitchFamily="49" charset="0"/>
              <a:buChar char="o"/>
            </a:pPr>
            <a:r>
              <a:rPr lang="en-ca" sz="2400" dirty="0">
                <a:solidFill>
                  <a:schemeClr val="tx1"/>
                </a:solidFill>
              </a:rPr>
              <a:t>James Bay and Northern Quebec Agreement</a:t>
            </a:r>
            <a:endParaRPr lang="fr-CA" sz="2400" dirty="0">
              <a:solidFill>
                <a:schemeClr val="tx1"/>
              </a:solidFill>
            </a:endParaRPr>
          </a:p>
          <a:p>
            <a:pPr marL="800100" lvl="2" indent="-342900" rtl="0">
              <a:buFont typeface="Courier New" panose="02070309020205020404" pitchFamily="49" charset="0"/>
              <a:buChar char="o"/>
            </a:pPr>
            <a:r>
              <a:rPr lang="en-ca" sz="2400" dirty="0">
                <a:solidFill>
                  <a:schemeClr val="tx1"/>
                </a:solidFill>
              </a:rPr>
              <a:t>Northeastern Quebec Agreement </a:t>
            </a:r>
            <a:endParaRPr lang="fr-CA" sz="2400" dirty="0">
              <a:solidFill>
                <a:schemeClr val="tx1"/>
              </a:solidFill>
            </a:endParaRPr>
          </a:p>
          <a:p>
            <a:pPr lvl="0" rtl="0">
              <a:spcBef>
                <a:spcPts val="2400"/>
              </a:spcBef>
            </a:pPr>
            <a:r>
              <a:rPr lang="en-ca" sz="2600" dirty="0"/>
              <a:t>Aboriginal Community Consultation Policy Specific to the Mining Sector</a:t>
            </a:r>
          </a:p>
        </p:txBody>
      </p:sp>
      <p:pic>
        <p:nvPicPr>
          <p:cNvPr id="2" name="Image 1">
            <a:extLst>
              <a:ext uri="{FF2B5EF4-FFF2-40B4-BE49-F238E27FC236}">
                <a16:creationId xmlns:a16="http://schemas.microsoft.com/office/drawing/2014/main" id="{1456F973-83F2-3F55-C836-83282B5B5214}"/>
              </a:ext>
            </a:extLst>
          </p:cNvPr>
          <p:cNvPicPr preferRelativeResize="0">
            <a:picLocks/>
          </p:cNvPicPr>
          <p:nvPr>
            <p:custDataLst>
              <p:tags r:id="rId3"/>
            </p:custDataLst>
          </p:nvPr>
        </p:nvPicPr>
        <p:blipFill rotWithShape="1">
          <a:blip r:embed="rId7" cstate="print">
            <a:duotone>
              <a:prstClr val="black"/>
              <a:schemeClr val="tx2">
                <a:lumMod val="60000"/>
                <a:lumOff val="40000"/>
                <a:tint val="45000"/>
                <a:satMod val="400000"/>
              </a:schemeClr>
            </a:duotone>
            <a:extLst>
              <a:ext uri="{BEBA8EAE-BF5A-486C-A8C5-ECC9F3942E4B}">
                <a14:imgProps xmlns:a14="http://schemas.microsoft.com/office/drawing/2010/main">
                  <a14:imgLayer r:embed="rId8">
                    <a14:imgEffect>
                      <a14:colorTemperature colorTemp="4700"/>
                    </a14:imgEffect>
                    <a14:imgEffect>
                      <a14:saturation sat="34000"/>
                    </a14:imgEffect>
                    <a14:imgEffect>
                      <a14:brightnessContrast bright="33000" contrast="-43000"/>
                    </a14:imgEffect>
                  </a14:imgLayer>
                </a14:imgProps>
              </a:ext>
              <a:ext uri="{28A0092B-C50C-407E-A947-70E740481C1C}">
                <a14:useLocalDpi xmlns:a14="http://schemas.microsoft.com/office/drawing/2010/main" val="0"/>
              </a:ext>
            </a:extLst>
          </a:blip>
          <a:srcRect l="21012" t="13466" r="33868"/>
          <a:stretch/>
        </p:blipFill>
        <p:spPr>
          <a:xfrm>
            <a:off x="8686800" y="1640242"/>
            <a:ext cx="3505200" cy="4031688"/>
          </a:xfrm>
          <a:prstGeom prst="rect">
            <a:avLst/>
          </a:prstGeom>
          <a:effectLst/>
        </p:spPr>
      </p:pic>
      <p:sp>
        <p:nvSpPr>
          <p:cNvPr id="4" name="Titre 1">
            <a:extLst>
              <a:ext uri="{FF2B5EF4-FFF2-40B4-BE49-F238E27FC236}">
                <a16:creationId xmlns:a16="http://schemas.microsoft.com/office/drawing/2014/main" id="{5BAC1255-0613-3D48-5028-FD2F316D86F5}"/>
              </a:ext>
            </a:extLst>
          </p:cNvPr>
          <p:cNvSpPr txBox="1">
            <a:spLocks/>
          </p:cNvSpPr>
          <p:nvPr>
            <p:custDataLst>
              <p:tags r:id="rId4"/>
            </p:custDataLst>
          </p:nvPr>
        </p:nvSpPr>
        <p:spPr>
          <a:xfrm>
            <a:off x="657199" y="188914"/>
            <a:ext cx="9652026" cy="1008062"/>
          </a:xfrm>
          <a:prstGeom prst="rect">
            <a:avLst/>
          </a:prstGeom>
        </p:spPr>
        <p:txBody>
          <a:bodyPr vert="horz" lIns="91440" tIns="45720" rIns="91440" bIns="45720" rtlCol="0" anchor="b">
            <a:normAutofit fontScale="92500"/>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a:t>What sets us apart:</a:t>
            </a:r>
            <a:br>
              <a:rPr lang="fr-FR" dirty="0"/>
            </a:br>
            <a:r>
              <a:rPr lang="en-ca"/>
              <a:t>leadership in responsible and sustainable development</a:t>
            </a:r>
          </a:p>
        </p:txBody>
      </p:sp>
    </p:spTree>
    <p:extLst>
      <p:ext uri="{BB962C8B-B14F-4D97-AF65-F5344CB8AC3E}">
        <p14:creationId xmlns:p14="http://schemas.microsoft.com/office/powerpoint/2010/main" val="111261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6</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a:xfrm>
            <a:off x="658814" y="1449388"/>
            <a:ext cx="6411586" cy="4211637"/>
          </a:xfrm>
        </p:spPr>
        <p:txBody>
          <a:bodyPr vert="horz" wrap="square" lIns="91440" tIns="45720" rIns="91440" bIns="45720" rtlCol="0" anchor="t">
            <a:normAutofit/>
          </a:bodyPr>
          <a:lstStyle/>
          <a:p>
            <a:pPr lvl="0" rtl="0"/>
            <a:r>
              <a:rPr lang="en-ca" sz="2600"/>
              <a:t>Québec is one of the world’s top 5 producers of hydroelectricity.</a:t>
            </a:r>
          </a:p>
          <a:p>
            <a:pPr lvl="0" rtl="0"/>
            <a:endParaRPr lang="fr-CA" sz="2600" dirty="0"/>
          </a:p>
          <a:p>
            <a:pPr lvl="0" rtl="0"/>
            <a:r>
              <a:rPr lang="en-ca" sz="2600"/>
              <a:t>99% of the electricity generated in Québec comes from clean, reliable, and renewable energy sources.</a:t>
            </a:r>
          </a:p>
          <a:p>
            <a:pPr lvl="0" rtl="0"/>
            <a:endParaRPr lang="fr-CA" sz="2600" dirty="0"/>
          </a:p>
          <a:p>
            <a:pPr lvl="0" rtl="0"/>
            <a:r>
              <a:rPr lang="en-ca" sz="2600"/>
              <a:t>Hydro-Québec is part of the solution to reduce GHG emissions.</a:t>
            </a:r>
          </a:p>
        </p:txBody>
      </p:sp>
      <p:sp>
        <p:nvSpPr>
          <p:cNvPr id="5" name="Titre 1">
            <a:extLst>
              <a:ext uri="{FF2B5EF4-FFF2-40B4-BE49-F238E27FC236}">
                <a16:creationId xmlns:a16="http://schemas.microsoft.com/office/drawing/2014/main" id="{E0EF61C4-0042-F340-BFF9-10544AED8B2A}"/>
              </a:ext>
            </a:extLst>
          </p:cNvPr>
          <p:cNvSpPr txBox="1">
            <a:spLocks/>
          </p:cNvSpPr>
          <p:nvPr>
            <p:custDataLst>
              <p:tags r:id="rId3"/>
            </p:custDataLst>
          </p:nvPr>
        </p:nvSpPr>
        <p:spPr>
          <a:xfrm>
            <a:off x="657199" y="188914"/>
            <a:ext cx="9652026"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a:t>What sets us apart:</a:t>
            </a:r>
            <a:br>
              <a:rPr lang="fr-FR" dirty="0"/>
            </a:br>
            <a:r>
              <a:rPr lang="en-ca"/>
              <a:t>clean, renewable energy</a:t>
            </a:r>
          </a:p>
        </p:txBody>
      </p:sp>
      <p:pic>
        <p:nvPicPr>
          <p:cNvPr id="6" name="Image 5">
            <a:extLst>
              <a:ext uri="{FF2B5EF4-FFF2-40B4-BE49-F238E27FC236}">
                <a16:creationId xmlns:a16="http://schemas.microsoft.com/office/drawing/2014/main" id="{F3CB9962-370D-CD4C-A852-DA504AED4F8C}"/>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rcRect/>
          <a:stretch/>
        </p:blipFill>
        <p:spPr>
          <a:xfrm>
            <a:off x="8690184" y="1446724"/>
            <a:ext cx="3501816" cy="4214979"/>
          </a:xfrm>
          <a:prstGeom prst="rect">
            <a:avLst/>
          </a:prstGeom>
        </p:spPr>
      </p:pic>
    </p:spTree>
    <p:extLst>
      <p:ext uri="{BB962C8B-B14F-4D97-AF65-F5344CB8AC3E}">
        <p14:creationId xmlns:p14="http://schemas.microsoft.com/office/powerpoint/2010/main" val="412164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7</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p:txBody>
          <a:bodyPr vert="horz" wrap="square" lIns="91440" tIns="45720" rIns="91440" bIns="45720" rtlCol="0" anchor="t">
            <a:normAutofit lnSpcReduction="10000"/>
          </a:bodyPr>
          <a:lstStyle/>
          <a:p>
            <a:pPr lvl="0" rtl="0"/>
            <a:r>
              <a:rPr lang="en-ca" sz="2600"/>
              <a:t>Mining in Québec relies on the optimization and development of new metallurgical processes as well as the expertise of numerous applied research centres, research networks, and assistance and support for businesses:</a:t>
            </a:r>
          </a:p>
          <a:p>
            <a:pPr marL="800100" lvl="2" indent="-342900" rtl="0">
              <a:lnSpc>
                <a:spcPct val="110000"/>
              </a:lnSpc>
              <a:spcBef>
                <a:spcPts val="600"/>
              </a:spcBef>
              <a:buFont typeface="Courier New" panose="02070309020205020404" pitchFamily="49" charset="0"/>
              <a:buChar char="o"/>
            </a:pPr>
            <a:r>
              <a:rPr lang="en-ca" sz="2400">
                <a:solidFill>
                  <a:srgbClr val="003DA5"/>
                </a:solidFill>
              </a:rPr>
              <a:t>Corem</a:t>
            </a:r>
          </a:p>
          <a:p>
            <a:pPr marL="800100" lvl="2" indent="-342900" rtl="0">
              <a:lnSpc>
                <a:spcPct val="110000"/>
              </a:lnSpc>
              <a:spcBef>
                <a:spcPts val="600"/>
              </a:spcBef>
              <a:buFont typeface="Courier New" panose="02070309020205020404" pitchFamily="49" charset="0"/>
              <a:buChar char="o"/>
            </a:pPr>
            <a:r>
              <a:rPr lang="en-ca" sz="2400">
                <a:solidFill>
                  <a:srgbClr val="003DA5"/>
                </a:solidFill>
              </a:rPr>
              <a:t>Elements08 Strategic Metals Excellence Centre</a:t>
            </a:r>
          </a:p>
          <a:p>
            <a:pPr marL="800100" lvl="2" indent="-342900" rtl="0">
              <a:lnSpc>
                <a:spcPct val="110000"/>
              </a:lnSpc>
              <a:spcBef>
                <a:spcPts val="600"/>
              </a:spcBef>
              <a:buFont typeface="Courier New" panose="02070309020205020404" pitchFamily="49" charset="0"/>
              <a:buChar char="o"/>
            </a:pPr>
            <a:r>
              <a:rPr lang="en-ca" sz="2400">
                <a:solidFill>
                  <a:srgbClr val="003DA5"/>
                </a:solidFill>
              </a:rPr>
              <a:t>Agora 49 Consortium</a:t>
            </a:r>
          </a:p>
          <a:p>
            <a:pPr marL="800100" lvl="2" indent="-342900" rtl="0">
              <a:lnSpc>
                <a:spcPct val="110000"/>
              </a:lnSpc>
              <a:spcBef>
                <a:spcPts val="600"/>
              </a:spcBef>
              <a:buFont typeface="Courier New" panose="02070309020205020404" pitchFamily="49" charset="0"/>
              <a:buChar char="o"/>
            </a:pPr>
            <a:r>
              <a:rPr lang="en-ca" sz="2400">
                <a:solidFill>
                  <a:srgbClr val="003DA5"/>
                </a:solidFill>
              </a:rPr>
              <a:t>Metal Transformation Research and Innovation Consortium (CRITM) </a:t>
            </a:r>
          </a:p>
          <a:p>
            <a:pPr marL="800100" lvl="2" indent="-342900" rtl="0">
              <a:lnSpc>
                <a:spcPct val="110000"/>
              </a:lnSpc>
              <a:spcBef>
                <a:spcPts val="600"/>
              </a:spcBef>
              <a:buFont typeface="Courier New" panose="02070309020205020404" pitchFamily="49" charset="0"/>
              <a:buChar char="o"/>
            </a:pPr>
            <a:r>
              <a:rPr lang="en-ca" sz="2400">
                <a:solidFill>
                  <a:srgbClr val="003DA5"/>
                </a:solidFill>
              </a:rPr>
              <a:t>CSM Scientific Network</a:t>
            </a:r>
          </a:p>
        </p:txBody>
      </p:sp>
      <p:sp>
        <p:nvSpPr>
          <p:cNvPr id="5" name="Titre 1">
            <a:extLst>
              <a:ext uri="{FF2B5EF4-FFF2-40B4-BE49-F238E27FC236}">
                <a16:creationId xmlns:a16="http://schemas.microsoft.com/office/drawing/2014/main" id="{AB863770-FEA2-CC49-9E2B-5F5E496A6E31}"/>
              </a:ext>
            </a:extLst>
          </p:cNvPr>
          <p:cNvSpPr txBox="1">
            <a:spLocks/>
          </p:cNvSpPr>
          <p:nvPr>
            <p:custDataLst>
              <p:tags r:id="rId3"/>
            </p:custDataLst>
          </p:nvPr>
        </p:nvSpPr>
        <p:spPr>
          <a:xfrm>
            <a:off x="657199" y="188914"/>
            <a:ext cx="9652026" cy="100806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a:t>What sets us apart:</a:t>
            </a:r>
            <a:br>
              <a:rPr lang="fr-FR" dirty="0"/>
            </a:br>
            <a:r>
              <a:rPr lang="en-ca"/>
              <a:t>renowned scientific expertise</a:t>
            </a:r>
          </a:p>
        </p:txBody>
      </p:sp>
    </p:spTree>
    <p:extLst>
      <p:ext uri="{BB962C8B-B14F-4D97-AF65-F5344CB8AC3E}">
        <p14:creationId xmlns:p14="http://schemas.microsoft.com/office/powerpoint/2010/main" val="422658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8</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custDataLst>
              <p:tags r:id="rId2"/>
            </p:custDataLst>
          </p:nvPr>
        </p:nvSpPr>
        <p:spPr>
          <a:xfrm>
            <a:off x="658814" y="1449388"/>
            <a:ext cx="7817529" cy="4211637"/>
          </a:xfrm>
        </p:spPr>
        <p:txBody>
          <a:bodyPr vert="horz" wrap="square" lIns="91440" tIns="45720" rIns="91440" bIns="45720" rtlCol="0" anchor="t">
            <a:noAutofit/>
          </a:bodyPr>
          <a:lstStyle/>
          <a:p>
            <a:pPr lvl="0" rtl="0"/>
            <a:r>
              <a:rPr lang="en-ca" sz="2000" dirty="0"/>
              <a:t>A diverse and complementary network of learning institutions: </a:t>
            </a:r>
          </a:p>
          <a:p>
            <a:pPr marL="800100" lvl="2" indent="-342900" rtl="0">
              <a:spcAft>
                <a:spcPts val="0"/>
              </a:spcAft>
              <a:buFont typeface="Courier New" panose="02070309020205020404" pitchFamily="49" charset="0"/>
              <a:buChar char="o"/>
            </a:pPr>
            <a:r>
              <a:rPr lang="en-ca" sz="1800" dirty="0">
                <a:solidFill>
                  <a:schemeClr val="tx1"/>
                </a:solidFill>
              </a:rPr>
              <a:t>renowned universities</a:t>
            </a:r>
          </a:p>
          <a:p>
            <a:pPr marL="800100" lvl="2" indent="-342900" rtl="0">
              <a:spcAft>
                <a:spcPts val="0"/>
              </a:spcAft>
              <a:buFont typeface="Courier New" panose="02070309020205020404" pitchFamily="49" charset="0"/>
              <a:buChar char="o"/>
            </a:pPr>
            <a:r>
              <a:rPr lang="en-ca" sz="1800" dirty="0">
                <a:solidFill>
                  <a:schemeClr val="tx1"/>
                </a:solidFill>
              </a:rPr>
              <a:t>colleges</a:t>
            </a:r>
          </a:p>
          <a:p>
            <a:pPr marL="800100" lvl="2" indent="-342900" rtl="0">
              <a:spcAft>
                <a:spcPts val="0"/>
              </a:spcAft>
              <a:buFont typeface="Courier New" panose="02070309020205020404" pitchFamily="49" charset="0"/>
              <a:buChar char="o"/>
            </a:pPr>
            <a:r>
              <a:rPr lang="en-ca" sz="1800" dirty="0">
                <a:solidFill>
                  <a:schemeClr val="tx1"/>
                </a:solidFill>
              </a:rPr>
              <a:t>vocational training centres</a:t>
            </a:r>
          </a:p>
          <a:p>
            <a:pPr marL="800100" lvl="2" indent="-342900" rtl="0">
              <a:spcAft>
                <a:spcPts val="0"/>
              </a:spcAft>
              <a:buFont typeface="Courier New" panose="02070309020205020404" pitchFamily="49" charset="0"/>
              <a:buChar char="o"/>
            </a:pPr>
            <a:r>
              <a:rPr lang="en-ca" sz="1800" dirty="0">
                <a:solidFill>
                  <a:schemeClr val="tx1"/>
                </a:solidFill>
              </a:rPr>
              <a:t>college technology transfer centres</a:t>
            </a:r>
          </a:p>
          <a:p>
            <a:pPr lvl="0" rtl="0">
              <a:spcBef>
                <a:spcPts val="1800"/>
              </a:spcBef>
            </a:pPr>
            <a:r>
              <a:rPr lang="en-ca" sz="2000" dirty="0"/>
              <a:t>Training services tailored to companies’ needs and multiple continuing education programs designed to respond to market needs</a:t>
            </a:r>
          </a:p>
          <a:p>
            <a:pPr lvl="0" rtl="0">
              <a:spcBef>
                <a:spcPts val="1800"/>
              </a:spcBef>
            </a:pPr>
            <a:r>
              <a:rPr lang="en-ca" sz="2000" dirty="0"/>
              <a:t>A comprehensive mechanism to support skills development</a:t>
            </a:r>
          </a:p>
          <a:p>
            <a:pPr lvl="0" rtl="0">
              <a:spcBef>
                <a:spcPts val="1800"/>
              </a:spcBef>
            </a:pPr>
            <a:r>
              <a:rPr lang="en-ca" sz="2000" dirty="0" err="1"/>
              <a:t>Institut</a:t>
            </a:r>
            <a:r>
              <a:rPr lang="en-ca" sz="2000" dirty="0"/>
              <a:t> national des mines</a:t>
            </a:r>
          </a:p>
          <a:p>
            <a:pPr lvl="0" rtl="0">
              <a:spcBef>
                <a:spcPts val="1800"/>
              </a:spcBef>
            </a:pPr>
            <a:endParaRPr lang="fr-CA" sz="2000" dirty="0"/>
          </a:p>
        </p:txBody>
      </p:sp>
      <p:sp>
        <p:nvSpPr>
          <p:cNvPr id="5" name="Titre 1">
            <a:extLst>
              <a:ext uri="{FF2B5EF4-FFF2-40B4-BE49-F238E27FC236}">
                <a16:creationId xmlns:a16="http://schemas.microsoft.com/office/drawing/2014/main" id="{AB863770-FEA2-CC49-9E2B-5F5E496A6E31}"/>
              </a:ext>
            </a:extLst>
          </p:cNvPr>
          <p:cNvSpPr txBox="1">
            <a:spLocks/>
          </p:cNvSpPr>
          <p:nvPr>
            <p:custDataLst>
              <p:tags r:id="rId3"/>
            </p:custDataLst>
          </p:nvPr>
        </p:nvSpPr>
        <p:spPr>
          <a:xfrm>
            <a:off x="657199" y="188914"/>
            <a:ext cx="9652026" cy="100806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a:t>What sets us apart:</a:t>
            </a:r>
            <a:br>
              <a:rPr lang="fr-FR" dirty="0"/>
            </a:br>
            <a:r>
              <a:rPr lang="en-ca"/>
              <a:t>a skilled workforce</a:t>
            </a:r>
          </a:p>
        </p:txBody>
      </p:sp>
      <p:pic>
        <p:nvPicPr>
          <p:cNvPr id="8" name="Image 7">
            <a:extLst>
              <a:ext uri="{FF2B5EF4-FFF2-40B4-BE49-F238E27FC236}">
                <a16:creationId xmlns:a16="http://schemas.microsoft.com/office/drawing/2014/main" id="{EB8FA5D5-6F85-024C-BE69-68BC04B67D29}"/>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rcRect/>
          <a:stretch/>
        </p:blipFill>
        <p:spPr>
          <a:xfrm>
            <a:off x="8690184" y="1446724"/>
            <a:ext cx="3501815" cy="4214979"/>
          </a:xfrm>
          <a:prstGeom prst="rect">
            <a:avLst/>
          </a:prstGeom>
        </p:spPr>
      </p:pic>
    </p:spTree>
    <p:extLst>
      <p:ext uri="{BB962C8B-B14F-4D97-AF65-F5344CB8AC3E}">
        <p14:creationId xmlns:p14="http://schemas.microsoft.com/office/powerpoint/2010/main" val="350059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custDataLst>
              <p:tags r:id="rId1"/>
            </p:custDataLst>
          </p:nvPr>
        </p:nvSpPr>
        <p:spPr/>
        <p:txBody>
          <a:bodyPr rtlCol="0"/>
          <a:lstStyle/>
          <a:p>
            <a:pPr rtl="0"/>
            <a:fld id="{D6F84A91-C4E5-461B-B44C-88336EC44C9C}" type="slidenum">
              <a:rPr lang="fr-CA" smtClean="0"/>
              <a:pPr/>
              <a:t>9</a:t>
            </a:fld>
            <a:endParaRPr lang="fr-CA"/>
          </a:p>
        </p:txBody>
      </p:sp>
      <p:pic>
        <p:nvPicPr>
          <p:cNvPr id="22" name="Image 21">
            <a:extLst>
              <a:ext uri="{FF2B5EF4-FFF2-40B4-BE49-F238E27FC236}">
                <a16:creationId xmlns:a16="http://schemas.microsoft.com/office/drawing/2014/main" id="{25279BCB-B0C5-454B-96A0-4C0693B620EF}"/>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p:blipFill>
        <p:spPr>
          <a:xfrm>
            <a:off x="0" y="0"/>
            <a:ext cx="12193200" cy="5639355"/>
          </a:xfrm>
          <a:prstGeom prst="rect">
            <a:avLst/>
          </a:prstGeom>
        </p:spPr>
      </p:pic>
      <p:sp>
        <p:nvSpPr>
          <p:cNvPr id="23" name="Titre 8">
            <a:extLst>
              <a:ext uri="{FF2B5EF4-FFF2-40B4-BE49-F238E27FC236}">
                <a16:creationId xmlns:a16="http://schemas.microsoft.com/office/drawing/2014/main" id="{18836EFE-18B7-4C4D-BABF-2754C1B35DCB}"/>
              </a:ext>
            </a:extLst>
          </p:cNvPr>
          <p:cNvSpPr txBox="1">
            <a:spLocks/>
          </p:cNvSpPr>
          <p:nvPr>
            <p:custDataLst>
              <p:tags r:id="rId3"/>
            </p:custDataLst>
          </p:nvPr>
        </p:nvSpPr>
        <p:spPr>
          <a:xfrm>
            <a:off x="658813" y="1258807"/>
            <a:ext cx="6412548" cy="170052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rtl="0"/>
            <a:r>
              <a:rPr lang="en-ca" sz="4000"/>
              <a:t>Critical and Strategic </a:t>
            </a:r>
            <a:br>
              <a:rPr lang="fr-FR" sz="4000" dirty="0"/>
            </a:br>
            <a:r>
              <a:rPr lang="en-ca" sz="4000"/>
              <a:t>Minerals</a:t>
            </a:r>
          </a:p>
        </p:txBody>
      </p:sp>
      <p:sp>
        <p:nvSpPr>
          <p:cNvPr id="24" name="Sous-titre 9">
            <a:extLst>
              <a:ext uri="{FF2B5EF4-FFF2-40B4-BE49-F238E27FC236}">
                <a16:creationId xmlns:a16="http://schemas.microsoft.com/office/drawing/2014/main" id="{CA9F4141-5901-9646-A50D-89C6980089CB}"/>
              </a:ext>
            </a:extLst>
          </p:cNvPr>
          <p:cNvSpPr txBox="1">
            <a:spLocks/>
          </p:cNvSpPr>
          <p:nvPr>
            <p:custDataLst>
              <p:tags r:id="rId4"/>
            </p:custDataLst>
          </p:nvPr>
        </p:nvSpPr>
        <p:spPr>
          <a:xfrm>
            <a:off x="658812" y="3319468"/>
            <a:ext cx="6032933" cy="209835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800" b="0" i="0" kern="1200" baseline="0">
                <a:solidFill>
                  <a:srgbClr val="003DA5"/>
                </a:solidFill>
                <a:latin typeface="Arial Regular"/>
                <a:ea typeface="+mn-ea"/>
                <a:cs typeface="+mn-cs"/>
              </a:defRPr>
            </a:lvl1pPr>
            <a:lvl2pPr marL="6858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400" b="0" i="0" kern="1200">
                <a:solidFill>
                  <a:srgbClr val="000000"/>
                </a:solidFill>
                <a:latin typeface="Arial Regular"/>
                <a:ea typeface="+mn-ea"/>
                <a:cs typeface="+mn-cs"/>
              </a:defRPr>
            </a:lvl2pPr>
            <a:lvl3pPr marL="1143000" indent="-228600" algn="l" defTabSz="914400" rtl="0" eaLnBrk="1" latinLnBrk="0" hangingPunct="1">
              <a:lnSpc>
                <a:spcPct val="100000"/>
              </a:lnSpc>
              <a:spcBef>
                <a:spcPts val="0"/>
              </a:spcBef>
              <a:spcAft>
                <a:spcPts val="400"/>
              </a:spcAft>
              <a:buClr>
                <a:srgbClr val="4D75B5"/>
              </a:buClr>
              <a:buFont typeface="Arial" panose="020B0604020202020204" pitchFamily="34" charset="0"/>
              <a:buChar char="•"/>
              <a:defRPr sz="2000" b="0" i="0" kern="1200">
                <a:solidFill>
                  <a:srgbClr val="000000"/>
                </a:solidFill>
                <a:latin typeface="Arial Regular"/>
                <a:ea typeface="+mn-ea"/>
                <a:cs typeface="+mn-cs"/>
              </a:defRPr>
            </a:lvl3pPr>
            <a:lvl4pPr marL="1600200" indent="-228600" algn="l" defTabSz="914400" rtl="0" eaLnBrk="1" latinLnBrk="0" hangingPunct="1">
              <a:lnSpc>
                <a:spcPct val="100000"/>
              </a:lnSpc>
              <a:spcBef>
                <a:spcPts val="0"/>
              </a:spcBef>
              <a:spcAft>
                <a:spcPts val="400"/>
              </a:spcAft>
              <a:buClr>
                <a:srgbClr val="7390C1"/>
              </a:buClr>
              <a:buFont typeface="Arial" panose="020B0604020202020204" pitchFamily="34" charset="0"/>
              <a:buChar char="•"/>
              <a:defRPr sz="1800" b="0" i="0" kern="1200">
                <a:solidFill>
                  <a:srgbClr val="000000"/>
                </a:solidFill>
                <a:latin typeface="Arial Regular"/>
                <a:ea typeface="+mn-ea"/>
                <a:cs typeface="+mn-cs"/>
              </a:defRPr>
            </a:lvl4pPr>
            <a:lvl5pPr marL="2057400" indent="-228600" algn="l" defTabSz="914400" rtl="0" eaLnBrk="1" latinLnBrk="0" hangingPunct="1">
              <a:lnSpc>
                <a:spcPct val="100000"/>
              </a:lnSpc>
              <a:spcBef>
                <a:spcPts val="0"/>
              </a:spcBef>
              <a:spcAft>
                <a:spcPts val="400"/>
              </a:spcAft>
              <a:buClr>
                <a:srgbClr val="000000"/>
              </a:buClr>
              <a:buFont typeface="Arial" panose="020B0604020202020204" pitchFamily="34" charset="0"/>
              <a:buChar char="•"/>
              <a:defRPr sz="1800" b="0" i="0" kern="1200">
                <a:solidFill>
                  <a:srgbClr val="000000"/>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ca" b="1">
                <a:solidFill>
                  <a:srgbClr val="007095"/>
                </a:solidFill>
              </a:rPr>
              <a:t>Huge mineral potential to decarbonize the economy and contribute to the energy transition</a:t>
            </a:r>
          </a:p>
        </p:txBody>
      </p:sp>
    </p:spTree>
    <p:extLst>
      <p:ext uri="{BB962C8B-B14F-4D97-AF65-F5344CB8AC3E}">
        <p14:creationId xmlns:p14="http://schemas.microsoft.com/office/powerpoint/2010/main" val="2495663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Personnalisé 4">
      <a:dk1>
        <a:srgbClr val="003CA5"/>
      </a:dk1>
      <a:lt1>
        <a:srgbClr val="FFFFFF"/>
      </a:lt1>
      <a:dk2>
        <a:srgbClr val="1950AE"/>
      </a:dk2>
      <a:lt2>
        <a:srgbClr val="658ACC"/>
      </a:lt2>
      <a:accent1>
        <a:srgbClr val="3364B7"/>
      </a:accent1>
      <a:accent2>
        <a:srgbClr val="4D77C0"/>
      </a:accent2>
      <a:accent3>
        <a:srgbClr val="809ED2"/>
      </a:accent3>
      <a:accent4>
        <a:srgbClr val="99B1DB"/>
      </a:accent4>
      <a:accent5>
        <a:srgbClr val="B3C5E3"/>
      </a:accent5>
      <a:accent6>
        <a:srgbClr val="CCD8ED"/>
      </a:accent6>
      <a:hlink>
        <a:srgbClr val="1950AE"/>
      </a:hlink>
      <a:folHlink>
        <a:srgbClr val="00000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EE3B8AF13D5458A6D92007F439BCC" ma:contentTypeVersion="21" ma:contentTypeDescription="Crée un document." ma:contentTypeScope="" ma:versionID="826f82fb59ca30f2298251e56f64d486">
  <xsd:schema xmlns:xsd="http://www.w3.org/2001/XMLSchema" xmlns:xs="http://www.w3.org/2001/XMLSchema" xmlns:p="http://schemas.microsoft.com/office/2006/metadata/properties" xmlns:ns2="5fd8b1be-39ff-4419-879f-102b5d8fd5a7" xmlns:ns3="5f816651-9aec-4751-b6ff-30f5cc410a2c" xmlns:ns4="044c2427-262d-4474-86a8-451393671755" targetNamespace="http://schemas.microsoft.com/office/2006/metadata/properties" ma:root="true" ma:fieldsID="522f99edc3822859ff85c2ca4b85d05b" ns2:_="" ns3:_="" ns4:_="">
    <xsd:import namespace="5fd8b1be-39ff-4419-879f-102b5d8fd5a7"/>
    <xsd:import namespace="5f816651-9aec-4751-b6ff-30f5cc410a2c"/>
    <xsd:import namespace="044c2427-262d-4474-86a8-451393671755"/>
    <xsd:element name="properties">
      <xsd:complexType>
        <xsd:sequence>
          <xsd:element name="documentManagement">
            <xsd:complexType>
              <xsd:all>
                <xsd:element ref="ns2:type" minOccurs="0"/>
                <xsd:element ref="ns2:Categori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Date" minOccurs="0"/>
                <xsd:element ref="ns3:SharedWithUsers" minOccurs="0"/>
                <xsd:element ref="ns3:SharedWithDetails" minOccurs="0"/>
                <xsd:element ref="ns2:MediaLengthInSeconds" minOccurs="0"/>
                <xsd:element ref="ns2:Moi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8b1be-39ff-4419-879f-102b5d8fd5a7" elementFormDefault="qualified">
    <xsd:import namespace="http://schemas.microsoft.com/office/2006/documentManagement/types"/>
    <xsd:import namespace="http://schemas.microsoft.com/office/infopath/2007/PartnerControls"/>
    <xsd:element name="type" ma:index="8" nillable="true" ma:displayName="Type document" ma:format="Dropdown" ma:internalName="type">
      <xsd:simpleType>
        <xsd:restriction base="dms:Choice">
          <xsd:enumeration value="Notes de la sous-ministre"/>
          <xsd:enumeration value="Modèle"/>
          <xsd:enumeration value="Guide de gestion"/>
          <xsd:enumeration value="Outil RH"/>
          <xsd:enumeration value="Vidéo"/>
          <xsd:enumeration value="Image"/>
        </xsd:restriction>
      </xsd:simpleType>
    </xsd:element>
    <xsd:element name="Categorie" ma:index="9" nillable="true" ma:displayName="Categorie" ma:list="{4beeb3ba-64e1-4afc-a7d2-93f0f213f0af}" ma:internalName="Categorie" ma:showField="Title">
      <xsd:simpleType>
        <xsd:restriction base="dms:Lookup"/>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MediaLengthInSeconds" ma:index="22" nillable="true" ma:displayName="MediaLengthInSeconds" ma:hidden="true" ma:internalName="MediaLengthInSeconds" ma:readOnly="true">
      <xsd:simpleType>
        <xsd:restriction base="dms:Unknown"/>
      </xsd:simpleType>
    </xsd:element>
    <xsd:element name="Mois" ma:index="23" nillable="true" ma:displayName="Mois" ma:format="Dropdown" ma:internalName="Moi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099b1512-8621-4339-be07-1591770e1ee2"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16651-9aec-4751-b6ff-30f5cc410a2c"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4c2427-262d-4474-86a8-451393671755"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532c946b-5001-460f-91c4-07021c79da1f}" ma:internalName="TaxCatchAll" ma:showField="CatchAllData" ma:web="5f816651-9aec-4751-b6ff-30f5cc410a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4c2427-262d-4474-86a8-451393671755" xsi:nil="true"/>
    <lcf76f155ced4ddcb4097134ff3c332f xmlns="5fd8b1be-39ff-4419-879f-102b5d8fd5a7">
      <Terms xmlns="http://schemas.microsoft.com/office/infopath/2007/PartnerControls"/>
    </lcf76f155ced4ddcb4097134ff3c332f>
    <Mois xmlns="5fd8b1be-39ff-4419-879f-102b5d8fd5a7" xsi:nil="true"/>
    <Date xmlns="5fd8b1be-39ff-4419-879f-102b5d8fd5a7" xsi:nil="true"/>
    <type xmlns="5fd8b1be-39ff-4419-879f-102b5d8fd5a7" xsi:nil="true"/>
    <Categorie xmlns="5fd8b1be-39ff-4419-879f-102b5d8fd5a7" xsi:nil="true"/>
  </documentManagement>
</p:properties>
</file>

<file path=customXml/itemProps1.xml><?xml version="1.0" encoding="utf-8"?>
<ds:datastoreItem xmlns:ds="http://schemas.openxmlformats.org/officeDocument/2006/customXml" ds:itemID="{63B7BE31-139B-46B4-A25F-E0881394A5BD}"/>
</file>

<file path=customXml/itemProps2.xml><?xml version="1.0" encoding="utf-8"?>
<ds:datastoreItem xmlns:ds="http://schemas.openxmlformats.org/officeDocument/2006/customXml" ds:itemID="{D83AD005-D86A-40C8-BD4D-66DC9F69E382}">
  <ds:schemaRefs>
    <ds:schemaRef ds:uri="http://schemas.microsoft.com/sharepoint/v3/contenttype/forms"/>
  </ds:schemaRefs>
</ds:datastoreItem>
</file>

<file path=customXml/itemProps3.xml><?xml version="1.0" encoding="utf-8"?>
<ds:datastoreItem xmlns:ds="http://schemas.openxmlformats.org/officeDocument/2006/customXml" ds:itemID="{0ADE9AC6-7B79-415B-894A-E329AB7C32C7}">
  <ds:schemaRefs>
    <ds:schemaRef ds:uri="http://purl.org/dc/dcmitype/"/>
    <ds:schemaRef ds:uri="044c2427-262d-4474-86a8-451393671755"/>
    <ds:schemaRef ds:uri="http://purl.org/dc/terms/"/>
    <ds:schemaRef ds:uri="http://purl.org/dc/elements/1.1/"/>
    <ds:schemaRef ds:uri="http://schemas.openxmlformats.org/package/2006/metadata/core-properties"/>
    <ds:schemaRef ds:uri="http://schemas.microsoft.com/office/2006/documentManagement/types"/>
    <ds:schemaRef ds:uri="5f816651-9aec-4751-b6ff-30f5cc410a2c"/>
    <ds:schemaRef ds:uri="http://schemas.microsoft.com/office/2006/metadata/properties"/>
    <ds:schemaRef ds:uri="http://schemas.microsoft.com/office/infopath/2007/PartnerControls"/>
    <ds:schemaRef ds:uri="5fd8b1be-39ff-4419-879f-102b5d8fd5a7"/>
    <ds:schemaRef ds:uri="http://www.w3.org/XML/1998/namespace"/>
  </ds:schemaRefs>
</ds:datastoreItem>
</file>

<file path=docMetadata/LabelInfo.xml><?xml version="1.0" encoding="utf-8"?>
<clbl:labelList xmlns:clbl="http://schemas.microsoft.com/office/2020/mipLabelMetadata">
  <clbl:label id="{aadc3772-eb2a-4662-b583-4b7a8acb1942}" enabled="1" method="Standard" siteId="{b079ec29-428d-4f8b-9054-bdbcd0d49a3b}" contentBits="0" removed="0"/>
</clbl:labelList>
</file>

<file path=docProps/app.xml><?xml version="1.0" encoding="utf-8"?>
<Properties xmlns="http://schemas.openxmlformats.org/officeDocument/2006/extended-properties" xmlns:vt="http://schemas.openxmlformats.org/officeDocument/2006/docPropsVTypes">
  <Template/>
  <TotalTime>23583</TotalTime>
  <Words>3877</Words>
  <Application>Microsoft Office PowerPoint</Application>
  <PresentationFormat>Grand écran</PresentationFormat>
  <Paragraphs>273</Paragraphs>
  <Slides>20</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Regular</vt:lpstr>
      <vt:lpstr>Calibri</vt:lpstr>
      <vt:lpstr>Courier New</vt:lpstr>
      <vt:lpstr>GT Walsheim</vt:lpstr>
      <vt:lpstr>Symbol</vt:lpstr>
      <vt:lpstr>Thème Office</vt:lpstr>
      <vt:lpstr>Québec Successful</vt:lpstr>
      <vt:lpstr>Why choose Québec’s mining sector?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Growth in global demand  for critical and strategic minerals (CSMs)</vt:lpstr>
      <vt:lpstr>CSM supply: a challenge </vt:lpstr>
      <vt:lpstr>Québec: a key CSM producer </vt:lpstr>
      <vt:lpstr>CSMs in Québec: huge potential, plenty of projects.  Source: FS_PQVMCS.pdf (quebec.ca)</vt:lpstr>
      <vt:lpstr>Présentation PowerPoint</vt:lpstr>
      <vt:lpstr>Québec’s international objectives regarding CSMs</vt:lpstr>
      <vt:lpstr>Promoting Québec’s CSM potential </vt:lpstr>
      <vt:lpstr>Reducing the environmental footprint with a circular economy</vt:lpstr>
      <vt:lpstr>Development of the battery industry and expertise in electric transport</vt:lpstr>
      <vt:lpstr>Critical and strategic minerals</vt:lpstr>
      <vt:lpstr>Thank you</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Montambault, Sonia</cp:lastModifiedBy>
  <cp:revision>243</cp:revision>
  <dcterms:created xsi:type="dcterms:W3CDTF">2019-04-02T14:08:11Z</dcterms:created>
  <dcterms:modified xsi:type="dcterms:W3CDTF">2025-12-03T18:55:01Z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0x010100027EE3B8AF13D5458A6D92007F439BCC</vt:lpwstr>
  </property>
  <property fmtid="{D5CDD505-2E9C-101B-9397-08002B2CF9AE}" pid="3" name="MediaServiceImageTags">
    <vt:lpwstr/>
  </property>
</Properties>
</file>