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Lst>
  <p:notesMasterIdLst>
    <p:notesMasterId r:id="rId25"/>
  </p:notesMasterIdLst>
  <p:handoutMasterIdLst>
    <p:handoutMasterId r:id="rId26"/>
  </p:handoutMasterIdLst>
  <p:sldIdLst>
    <p:sldId id="263" r:id="rId5"/>
    <p:sldId id="272" r:id="rId6"/>
    <p:sldId id="269" r:id="rId7"/>
    <p:sldId id="280" r:id="rId8"/>
    <p:sldId id="282" r:id="rId9"/>
    <p:sldId id="281" r:id="rId10"/>
    <p:sldId id="283" r:id="rId11"/>
    <p:sldId id="284" r:id="rId12"/>
    <p:sldId id="264" r:id="rId13"/>
    <p:sldId id="285" r:id="rId14"/>
    <p:sldId id="271" r:id="rId15"/>
    <p:sldId id="267" r:id="rId16"/>
    <p:sldId id="289" r:id="rId17"/>
    <p:sldId id="287" r:id="rId18"/>
    <p:sldId id="290" r:id="rId19"/>
    <p:sldId id="288" r:id="rId20"/>
    <p:sldId id="274" r:id="rId21"/>
    <p:sldId id="270" r:id="rId22"/>
    <p:sldId id="286"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955A09-A554-774A-085B-A13B0509B14D}" name="Gaudreault, Jean-Simon (DPM)" initials="GJS(" userId="S::jean-simon.gaudreault@mrnf.gouv.qc.ca::3ecc2c7a-2a1e-45b4-900d-c337b5c5bb12" providerId="AD"/>
  <p188:author id="{E0B5EE2B-06D8-CE5B-AB39-22DA008AD830}" name="Charette, Benoit (DGGQ)" initials="CB(" userId="S::benoit.charette@mrnf.gouv.qc.ca::3a2ea5a9-8e59-418c-b60b-f3cd6f25cfe3" providerId="AD"/>
  <p188:author id="{9F317153-D6A4-33A7-D409-509129E7A469}" name="Tremblay, Stéphanie (DCOM)" initials="TS(" userId="S::stephanie.tremblay@mrnf.gouv.qc.ca::37a6d771-ef3c-4977-b3c1-64de984ed884" providerId="AD"/>
  <p188:author id="{14E63161-E244-2CB0-5E2E-CB63DE3C8A29}" name="Pierre Senéchal" initials="PS" userId="a233d77ab7d4f639" providerId="Windows Live"/>
  <p188:author id="{804D7366-C7F9-09E7-3995-1D13838A085C}" name="Fortin, Gabriel (BSMA-Mines)" initials="FG(M" userId="S::gabriel.fortin@mrnf.gouv.qc.ca::e47d9c04-84ed-4476-96b6-4af7f70613b5" providerId="AD"/>
  <p188:author id="{F6263590-6C12-ACC4-DA33-8209A87EC61D}" name="Boily, Louise (DPM)" initials="BL(" userId="S::louise.boily@mrnf.gouv.qc.ca::889ff940-4862-4e06-a7ee-eaec95dc7c72" providerId="AD"/>
  <p188:author id="{B27AA4E0-4F25-E24C-DDF9-6AD472E1914F}" name="Fraser, Simon (DPM)" initials="FS(" userId="S::simon.fraser@mrnf.gouv.qc.ca::733d6ea3-4394-4f96-adca-1307b2bfc0b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chapelle, Annie" initials="LA" lastIdx="3" clrIdx="0">
    <p:extLst>
      <p:ext uri="{19B8F6BF-5375-455C-9EA6-DF929625EA0E}">
        <p15:presenceInfo xmlns:p15="http://schemas.microsoft.com/office/powerpoint/2012/main" userId="S-1-5-21-3249197318-2442165514-1788258217-389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DA5"/>
    <a:srgbClr val="007095"/>
    <a:srgbClr val="009193"/>
    <a:srgbClr val="797979"/>
    <a:srgbClr val="FFFFFF"/>
    <a:srgbClr val="658ACC"/>
    <a:srgbClr val="5374B0"/>
    <a:srgbClr val="CCD7EC"/>
    <a:srgbClr val="739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0B1D0C-38A6-4782-8462-97257922B390}" v="43" dt="2025-12-03T18:56:18.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9" autoAdjust="0"/>
    <p:restoredTop sz="82993" autoAdjust="0"/>
  </p:normalViewPr>
  <p:slideViewPr>
    <p:cSldViewPr snapToGrid="0">
      <p:cViewPr>
        <p:scale>
          <a:sx n="100" d="100"/>
          <a:sy n="100" d="100"/>
        </p:scale>
        <p:origin x="768" y="-6"/>
      </p:cViewPr>
      <p:guideLst>
        <p:guide orient="horz" pos="2160"/>
        <p:guide pos="3840"/>
      </p:guideLst>
    </p:cSldViewPr>
  </p:slideViewPr>
  <p:outlineViewPr>
    <p:cViewPr>
      <p:scale>
        <a:sx n="33" d="100"/>
        <a:sy n="33" d="100"/>
      </p:scale>
      <p:origin x="0" y="-14088"/>
    </p:cViewPr>
  </p:outlineViewPr>
  <p:notesTextViewPr>
    <p:cViewPr>
      <p:scale>
        <a:sx n="1" d="1"/>
        <a:sy n="1" d="1"/>
      </p:scale>
      <p:origin x="0" y="0"/>
    </p:cViewPr>
  </p:notesTextViewPr>
  <p:sorterViewPr>
    <p:cViewPr>
      <p:scale>
        <a:sx n="100" d="100"/>
        <a:sy n="100" d="100"/>
      </p:scale>
      <p:origin x="0" y="-1098"/>
    </p:cViewPr>
  </p:sorter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tambault, Sonia" userId="c3a86943-acf9-4cf1-ad20-1fa47f28e00a" providerId="ADAL" clId="{19DEE105-82EF-4D8C-902E-83D0500DDA12}"/>
    <pc:docChg chg="undo custSel modSld modMainMaster">
      <pc:chgData name="Montambault, Sonia" userId="c3a86943-acf9-4cf1-ad20-1fa47f28e00a" providerId="ADAL" clId="{19DEE105-82EF-4D8C-902E-83D0500DDA12}" dt="2025-12-03T18:58:32.011" v="129" actId="20577"/>
      <pc:docMkLst>
        <pc:docMk/>
      </pc:docMkLst>
      <pc:sldChg chg="addSp delSp modSp mod">
        <pc:chgData name="Montambault, Sonia" userId="c3a86943-acf9-4cf1-ad20-1fa47f28e00a" providerId="ADAL" clId="{19DEE105-82EF-4D8C-902E-83D0500DDA12}" dt="2025-12-03T18:45:01.411" v="27" actId="27636"/>
        <pc:sldMkLst>
          <pc:docMk/>
          <pc:sldMk cId="1454680853" sldId="263"/>
        </pc:sldMkLst>
        <pc:spChg chg="mod">
          <ac:chgData name="Montambault, Sonia" userId="c3a86943-acf9-4cf1-ad20-1fa47f28e00a" providerId="ADAL" clId="{19DEE105-82EF-4D8C-902E-83D0500DDA12}" dt="2025-12-03T18:45:01.411" v="27" actId="27636"/>
          <ac:spMkLst>
            <pc:docMk/>
            <pc:sldMk cId="1454680853" sldId="263"/>
            <ac:spMk id="3" creationId="{319E22AD-A5DD-4AB1-357D-3C717D7B943C}"/>
          </ac:spMkLst>
        </pc:spChg>
        <pc:spChg chg="add mod">
          <ac:chgData name="Montambault, Sonia" userId="c3a86943-acf9-4cf1-ad20-1fa47f28e00a" providerId="ADAL" clId="{19DEE105-82EF-4D8C-902E-83D0500DDA12}" dt="2025-12-03T18:43:52.768" v="13" actId="1076"/>
          <ac:spMkLst>
            <pc:docMk/>
            <pc:sldMk cId="1454680853" sldId="263"/>
            <ac:spMk id="4" creationId="{B76189DE-6D6E-D92F-E185-5FA82359E9EC}"/>
          </ac:spMkLst>
        </pc:spChg>
        <pc:spChg chg="del">
          <ac:chgData name="Montambault, Sonia" userId="c3a86943-acf9-4cf1-ad20-1fa47f28e00a" providerId="ADAL" clId="{19DEE105-82EF-4D8C-902E-83D0500DDA12}" dt="2025-12-03T18:43:46.402" v="12" actId="478"/>
          <ac:spMkLst>
            <pc:docMk/>
            <pc:sldMk cId="1454680853" sldId="263"/>
            <ac:spMk id="7" creationId="{319E22AD-A5DD-4AB1-357D-3C717D7B943C}"/>
          </ac:spMkLst>
        </pc:spChg>
      </pc:sldChg>
      <pc:sldChg chg="modSp mod">
        <pc:chgData name="Montambault, Sonia" userId="c3a86943-acf9-4cf1-ad20-1fa47f28e00a" providerId="ADAL" clId="{19DEE105-82EF-4D8C-902E-83D0500DDA12}" dt="2025-12-03T18:57:16.688" v="126" actId="14100"/>
        <pc:sldMkLst>
          <pc:docMk/>
          <pc:sldMk cId="1440642988" sldId="267"/>
        </pc:sldMkLst>
        <pc:spChg chg="mod">
          <ac:chgData name="Montambault, Sonia" userId="c3a86943-acf9-4cf1-ad20-1fa47f28e00a" providerId="ADAL" clId="{19DEE105-82EF-4D8C-902E-83D0500DDA12}" dt="2025-12-03T18:57:16.688" v="126" actId="14100"/>
          <ac:spMkLst>
            <pc:docMk/>
            <pc:sldMk cId="1440642988" sldId="267"/>
            <ac:spMk id="7" creationId="{F187BC40-C599-7349-A796-713C4EA0EEF6}"/>
          </ac:spMkLst>
        </pc:spChg>
      </pc:sldChg>
      <pc:sldChg chg="modSp mod">
        <pc:chgData name="Montambault, Sonia" userId="c3a86943-acf9-4cf1-ad20-1fa47f28e00a" providerId="ADAL" clId="{19DEE105-82EF-4D8C-902E-83D0500DDA12}" dt="2025-12-03T18:45:18.040" v="30" actId="15"/>
        <pc:sldMkLst>
          <pc:docMk/>
          <pc:sldMk cId="3386394594" sldId="270"/>
        </pc:sldMkLst>
        <pc:spChg chg="mod">
          <ac:chgData name="Montambault, Sonia" userId="c3a86943-acf9-4cf1-ad20-1fa47f28e00a" providerId="ADAL" clId="{19DEE105-82EF-4D8C-902E-83D0500DDA12}" dt="2025-12-03T18:45:18.040" v="30" actId="15"/>
          <ac:spMkLst>
            <pc:docMk/>
            <pc:sldMk cId="3386394594" sldId="270"/>
            <ac:spMk id="7" creationId="{F187BC40-C599-7349-A796-713C4EA0EEF6}"/>
          </ac:spMkLst>
        </pc:spChg>
      </pc:sldChg>
      <pc:sldChg chg="addSp delSp modSp mod chgLayout">
        <pc:chgData name="Montambault, Sonia" userId="c3a86943-acf9-4cf1-ad20-1fa47f28e00a" providerId="ADAL" clId="{19DEE105-82EF-4D8C-902E-83D0500DDA12}" dt="2025-12-03T18:56:42.586" v="122" actId="1037"/>
        <pc:sldMkLst>
          <pc:docMk/>
          <pc:sldMk cId="3123886679" sldId="278"/>
        </pc:sldMkLst>
        <pc:spChg chg="add del mod">
          <ac:chgData name="Montambault, Sonia" userId="c3a86943-acf9-4cf1-ad20-1fa47f28e00a" providerId="ADAL" clId="{19DEE105-82EF-4D8C-902E-83D0500DDA12}" dt="2025-12-03T18:46:16.326" v="31" actId="6264"/>
          <ac:spMkLst>
            <pc:docMk/>
            <pc:sldMk cId="3123886679" sldId="278"/>
            <ac:spMk id="2" creationId="{E9E2BB33-AFC2-DC53-E36D-CDAC75910034}"/>
          </ac:spMkLst>
        </pc:spChg>
        <pc:spChg chg="mod ord">
          <ac:chgData name="Montambault, Sonia" userId="c3a86943-acf9-4cf1-ad20-1fa47f28e00a" providerId="ADAL" clId="{19DEE105-82EF-4D8C-902E-83D0500DDA12}" dt="2025-12-03T18:46:16.326" v="31" actId="6264"/>
          <ac:spMkLst>
            <pc:docMk/>
            <pc:sldMk cId="3123886679" sldId="278"/>
            <ac:spMk id="4" creationId="{789FE147-F7D5-A24D-9A81-41080E92A287}"/>
          </ac:spMkLst>
        </pc:spChg>
        <pc:spChg chg="mod ord">
          <ac:chgData name="Montambault, Sonia" userId="c3a86943-acf9-4cf1-ad20-1fa47f28e00a" providerId="ADAL" clId="{19DEE105-82EF-4D8C-902E-83D0500DDA12}" dt="2025-12-03T18:46:16.326" v="31" actId="6264"/>
          <ac:spMkLst>
            <pc:docMk/>
            <pc:sldMk cId="3123886679" sldId="278"/>
            <ac:spMk id="5" creationId="{11434168-593A-3A46-AEFB-5C413796F5A3}"/>
          </ac:spMkLst>
        </pc:spChg>
        <pc:spChg chg="add del mod">
          <ac:chgData name="Montambault, Sonia" userId="c3a86943-acf9-4cf1-ad20-1fa47f28e00a" providerId="ADAL" clId="{19DEE105-82EF-4D8C-902E-83D0500DDA12}" dt="2025-12-03T18:46:16.326" v="31" actId="6264"/>
          <ac:spMkLst>
            <pc:docMk/>
            <pc:sldMk cId="3123886679" sldId="278"/>
            <ac:spMk id="6" creationId="{B393D675-FC1F-99A7-7BDB-390EF4439F36}"/>
          </ac:spMkLst>
        </pc:spChg>
        <pc:spChg chg="add del mod">
          <ac:chgData name="Montambault, Sonia" userId="c3a86943-acf9-4cf1-ad20-1fa47f28e00a" providerId="ADAL" clId="{19DEE105-82EF-4D8C-902E-83D0500DDA12}" dt="2025-12-03T18:46:58.811" v="74" actId="478"/>
          <ac:spMkLst>
            <pc:docMk/>
            <pc:sldMk cId="3123886679" sldId="278"/>
            <ac:spMk id="7" creationId="{3EF554A2-8C8B-AE2C-1E82-A07766FA7454}"/>
          </ac:spMkLst>
        </pc:spChg>
        <pc:spChg chg="add del mod">
          <ac:chgData name="Montambault, Sonia" userId="c3a86943-acf9-4cf1-ad20-1fa47f28e00a" providerId="ADAL" clId="{19DEE105-82EF-4D8C-902E-83D0500DDA12}" dt="2025-12-03T18:46:58.811" v="74" actId="478"/>
          <ac:spMkLst>
            <pc:docMk/>
            <pc:sldMk cId="3123886679" sldId="278"/>
            <ac:spMk id="8" creationId="{8845AC12-CBCC-76EF-0798-A550D48EBD2D}"/>
          </ac:spMkLst>
        </pc:spChg>
        <pc:spChg chg="add del mod">
          <ac:chgData name="Montambault, Sonia" userId="c3a86943-acf9-4cf1-ad20-1fa47f28e00a" providerId="ADAL" clId="{19DEE105-82EF-4D8C-902E-83D0500DDA12}" dt="2025-12-03T18:46:58.811" v="74" actId="478"/>
          <ac:spMkLst>
            <pc:docMk/>
            <pc:sldMk cId="3123886679" sldId="278"/>
            <ac:spMk id="9" creationId="{AEE7C06A-4A86-A536-62AA-4C06A254A652}"/>
          </ac:spMkLst>
        </pc:spChg>
        <pc:spChg chg="add del mod">
          <ac:chgData name="Montambault, Sonia" userId="c3a86943-acf9-4cf1-ad20-1fa47f28e00a" providerId="ADAL" clId="{19DEE105-82EF-4D8C-902E-83D0500DDA12}" dt="2025-12-03T18:46:58.811" v="74" actId="478"/>
          <ac:spMkLst>
            <pc:docMk/>
            <pc:sldMk cId="3123886679" sldId="278"/>
            <ac:spMk id="10" creationId="{48587855-93D5-CFDA-33E9-328F94D7BD20}"/>
          </ac:spMkLst>
        </pc:spChg>
        <pc:spChg chg="add del mod">
          <ac:chgData name="Montambault, Sonia" userId="c3a86943-acf9-4cf1-ad20-1fa47f28e00a" providerId="ADAL" clId="{19DEE105-82EF-4D8C-902E-83D0500DDA12}" dt="2025-12-03T18:46:58.811" v="74" actId="478"/>
          <ac:spMkLst>
            <pc:docMk/>
            <pc:sldMk cId="3123886679" sldId="278"/>
            <ac:spMk id="11" creationId="{9CDBB076-FEA3-A9DA-FAB8-1600FC82CDB5}"/>
          </ac:spMkLst>
        </pc:spChg>
        <pc:spChg chg="add mod">
          <ac:chgData name="Montambault, Sonia" userId="c3a86943-acf9-4cf1-ad20-1fa47f28e00a" providerId="ADAL" clId="{19DEE105-82EF-4D8C-902E-83D0500DDA12}" dt="2025-12-03T18:56:42.586" v="122" actId="1037"/>
          <ac:spMkLst>
            <pc:docMk/>
            <pc:sldMk cId="3123886679" sldId="278"/>
            <ac:spMk id="13" creationId="{978927D2-B5BA-F8C6-0127-8E57FC347C12}"/>
          </ac:spMkLst>
        </pc:spChg>
        <pc:spChg chg="add mod">
          <ac:chgData name="Montambault, Sonia" userId="c3a86943-acf9-4cf1-ad20-1fa47f28e00a" providerId="ADAL" clId="{19DEE105-82EF-4D8C-902E-83D0500DDA12}" dt="2025-12-03T18:56:18.025" v="115"/>
          <ac:spMkLst>
            <pc:docMk/>
            <pc:sldMk cId="3123886679" sldId="278"/>
            <ac:spMk id="14" creationId="{2F65D567-EBDC-2FD6-197F-36218298C684}"/>
          </ac:spMkLst>
        </pc:spChg>
        <pc:picChg chg="mod">
          <ac:chgData name="Montambault, Sonia" userId="c3a86943-acf9-4cf1-ad20-1fa47f28e00a" providerId="ADAL" clId="{19DEE105-82EF-4D8C-902E-83D0500DDA12}" dt="2025-12-03T18:56:22.654" v="117" actId="1037"/>
          <ac:picMkLst>
            <pc:docMk/>
            <pc:sldMk cId="3123886679" sldId="278"/>
            <ac:picMk id="3" creationId="{AD116BF6-FCED-25DF-0B56-E5A20548A45F}"/>
          </ac:picMkLst>
        </pc:picChg>
        <pc:picChg chg="add del mod">
          <ac:chgData name="Montambault, Sonia" userId="c3a86943-acf9-4cf1-ad20-1fa47f28e00a" providerId="ADAL" clId="{19DEE105-82EF-4D8C-902E-83D0500DDA12}" dt="2025-12-03T18:48:08.854" v="91" actId="478"/>
          <ac:picMkLst>
            <pc:docMk/>
            <pc:sldMk cId="3123886679" sldId="278"/>
            <ac:picMk id="12" creationId="{AF294C3D-66F1-06D8-B732-65B8354CD4C9}"/>
          </ac:picMkLst>
        </pc:picChg>
        <pc:picChg chg="add mod">
          <ac:chgData name="Montambault, Sonia" userId="c3a86943-acf9-4cf1-ad20-1fa47f28e00a" providerId="ADAL" clId="{19DEE105-82EF-4D8C-902E-83D0500DDA12}" dt="2025-12-03T18:56:18.025" v="115"/>
          <ac:picMkLst>
            <pc:docMk/>
            <pc:sldMk cId="3123886679" sldId="278"/>
            <ac:picMk id="15" creationId="{D5C827F5-9E42-D720-FEA0-60854F2B24D8}"/>
          </ac:picMkLst>
        </pc:picChg>
        <pc:picChg chg="add mod">
          <ac:chgData name="Montambault, Sonia" userId="c3a86943-acf9-4cf1-ad20-1fa47f28e00a" providerId="ADAL" clId="{19DEE105-82EF-4D8C-902E-83D0500DDA12}" dt="2025-12-03T18:56:18.025" v="115"/>
          <ac:picMkLst>
            <pc:docMk/>
            <pc:sldMk cId="3123886679" sldId="278"/>
            <ac:picMk id="16" creationId="{F9EF6FE1-4E63-AF97-680D-44D4DBB46FDA}"/>
          </ac:picMkLst>
        </pc:picChg>
        <pc:picChg chg="add mod">
          <ac:chgData name="Montambault, Sonia" userId="c3a86943-acf9-4cf1-ad20-1fa47f28e00a" providerId="ADAL" clId="{19DEE105-82EF-4D8C-902E-83D0500DDA12}" dt="2025-12-03T18:56:18.025" v="115"/>
          <ac:picMkLst>
            <pc:docMk/>
            <pc:sldMk cId="3123886679" sldId="278"/>
            <ac:picMk id="17" creationId="{F52E91D0-0612-E911-85C6-FB8E6376CACB}"/>
          </ac:picMkLst>
        </pc:picChg>
        <pc:picChg chg="add mod">
          <ac:chgData name="Montambault, Sonia" userId="c3a86943-acf9-4cf1-ad20-1fa47f28e00a" providerId="ADAL" clId="{19DEE105-82EF-4D8C-902E-83D0500DDA12}" dt="2025-12-03T18:56:18.025" v="115"/>
          <ac:picMkLst>
            <pc:docMk/>
            <pc:sldMk cId="3123886679" sldId="278"/>
            <ac:picMk id="18" creationId="{0316B63A-D1BC-A65C-8AFD-1B3BE1681DC8}"/>
          </ac:picMkLst>
        </pc:picChg>
        <pc:picChg chg="add mod">
          <ac:chgData name="Montambault, Sonia" userId="c3a86943-acf9-4cf1-ad20-1fa47f28e00a" providerId="ADAL" clId="{19DEE105-82EF-4D8C-902E-83D0500DDA12}" dt="2025-12-03T18:56:18.025" v="115"/>
          <ac:picMkLst>
            <pc:docMk/>
            <pc:sldMk cId="3123886679" sldId="278"/>
            <ac:picMk id="19" creationId="{9DA477C1-DC99-7D3A-E406-78D1A5861B25}"/>
          </ac:picMkLst>
        </pc:picChg>
      </pc:sldChg>
      <pc:sldChg chg="modSp mod">
        <pc:chgData name="Montambault, Sonia" userId="c3a86943-acf9-4cf1-ad20-1fa47f28e00a" providerId="ADAL" clId="{19DEE105-82EF-4D8C-902E-83D0500DDA12}" dt="2025-12-03T18:58:32.011" v="129" actId="20577"/>
        <pc:sldMkLst>
          <pc:docMk/>
          <pc:sldMk cId="1360023640" sldId="286"/>
        </pc:sldMkLst>
        <pc:spChg chg="mod">
          <ac:chgData name="Montambault, Sonia" userId="c3a86943-acf9-4cf1-ad20-1fa47f28e00a" providerId="ADAL" clId="{19DEE105-82EF-4D8C-902E-83D0500DDA12}" dt="2025-12-03T18:58:32.011" v="129" actId="20577"/>
          <ac:spMkLst>
            <pc:docMk/>
            <pc:sldMk cId="1360023640" sldId="286"/>
            <ac:spMk id="2" creationId="{A2CD4107-965E-584D-B2E6-3FDB3583F69D}"/>
          </ac:spMkLst>
        </pc:spChg>
      </pc:sldChg>
      <pc:sldMasterChg chg="modSldLayout">
        <pc:chgData name="Montambault, Sonia" userId="c3a86943-acf9-4cf1-ad20-1fa47f28e00a" providerId="ADAL" clId="{19DEE105-82EF-4D8C-902E-83D0500DDA12}" dt="2025-12-03T18:46:47.648" v="36"/>
        <pc:sldMasterMkLst>
          <pc:docMk/>
          <pc:sldMasterMk cId="2235510819" sldId="2147483670"/>
        </pc:sldMasterMkLst>
        <pc:sldLayoutChg chg="addSp delSp modSp mod">
          <pc:chgData name="Montambault, Sonia" userId="c3a86943-acf9-4cf1-ad20-1fa47f28e00a" providerId="ADAL" clId="{19DEE105-82EF-4D8C-902E-83D0500DDA12}" dt="2025-12-03T18:46:47.648" v="36"/>
          <pc:sldLayoutMkLst>
            <pc:docMk/>
            <pc:sldMasterMk cId="2235510819" sldId="2147483670"/>
            <pc:sldLayoutMk cId="2466675085" sldId="2147483685"/>
          </pc:sldLayoutMkLst>
          <pc:spChg chg="mod">
            <ac:chgData name="Montambault, Sonia" userId="c3a86943-acf9-4cf1-ad20-1fa47f28e00a" providerId="ADAL" clId="{19DEE105-82EF-4D8C-902E-83D0500DDA12}" dt="2025-12-03T18:46:44.975" v="35" actId="1076"/>
            <ac:spMkLst>
              <pc:docMk/>
              <pc:sldMasterMk cId="2235510819" sldId="2147483670"/>
              <pc:sldLayoutMk cId="2466675085" sldId="2147483685"/>
              <ac:spMk id="3" creationId="{00000000-0000-0000-0000-000000000000}"/>
            </ac:spMkLst>
          </pc:spChg>
          <pc:spChg chg="add">
            <ac:chgData name="Montambault, Sonia" userId="c3a86943-acf9-4cf1-ad20-1fa47f28e00a" providerId="ADAL" clId="{19DEE105-82EF-4D8C-902E-83D0500DDA12}" dt="2025-12-03T18:46:47.648" v="36"/>
            <ac:spMkLst>
              <pc:docMk/>
              <pc:sldMasterMk cId="2235510819" sldId="2147483670"/>
              <pc:sldLayoutMk cId="2466675085" sldId="2147483685"/>
              <ac:spMk id="9" creationId="{0619A89E-0743-59B5-3344-3A4519BB3FED}"/>
            </ac:spMkLst>
          </pc:spChg>
          <pc:spChg chg="add">
            <ac:chgData name="Montambault, Sonia" userId="c3a86943-acf9-4cf1-ad20-1fa47f28e00a" providerId="ADAL" clId="{19DEE105-82EF-4D8C-902E-83D0500DDA12}" dt="2025-12-03T18:46:47.648" v="36"/>
            <ac:spMkLst>
              <pc:docMk/>
              <pc:sldMasterMk cId="2235510819" sldId="2147483670"/>
              <pc:sldLayoutMk cId="2466675085" sldId="2147483685"/>
              <ac:spMk id="10" creationId="{D8CF7DC7-B059-7543-CE2F-63BA9B90D794}"/>
            </ac:spMkLst>
          </pc:spChg>
          <pc:spChg chg="add">
            <ac:chgData name="Montambault, Sonia" userId="c3a86943-acf9-4cf1-ad20-1fa47f28e00a" providerId="ADAL" clId="{19DEE105-82EF-4D8C-902E-83D0500DDA12}" dt="2025-12-03T18:46:47.648" v="36"/>
            <ac:spMkLst>
              <pc:docMk/>
              <pc:sldMasterMk cId="2235510819" sldId="2147483670"/>
              <pc:sldLayoutMk cId="2466675085" sldId="2147483685"/>
              <ac:spMk id="11" creationId="{E0B31F4A-B5A0-D205-3424-F9C2D62DADEA}"/>
            </ac:spMkLst>
          </pc:spChg>
          <pc:spChg chg="add">
            <ac:chgData name="Montambault, Sonia" userId="c3a86943-acf9-4cf1-ad20-1fa47f28e00a" providerId="ADAL" clId="{19DEE105-82EF-4D8C-902E-83D0500DDA12}" dt="2025-12-03T18:46:47.648" v="36"/>
            <ac:spMkLst>
              <pc:docMk/>
              <pc:sldMasterMk cId="2235510819" sldId="2147483670"/>
              <pc:sldLayoutMk cId="2466675085" sldId="2147483685"/>
              <ac:spMk id="14" creationId="{34C67F80-9E1D-A4F5-895A-4EDBCFDD834C}"/>
            </ac:spMkLst>
          </pc:spChg>
          <pc:spChg chg="add">
            <ac:chgData name="Montambault, Sonia" userId="c3a86943-acf9-4cf1-ad20-1fa47f28e00a" providerId="ADAL" clId="{19DEE105-82EF-4D8C-902E-83D0500DDA12}" dt="2025-12-03T18:46:47.648" v="36"/>
            <ac:spMkLst>
              <pc:docMk/>
              <pc:sldMasterMk cId="2235510819" sldId="2147483670"/>
              <pc:sldLayoutMk cId="2466675085" sldId="2147483685"/>
              <ac:spMk id="16" creationId="{9F7009DC-5D4E-81FB-0B7A-34DC739C5240}"/>
            </ac:spMkLst>
          </pc:spChg>
          <pc:spChg chg="del">
            <ac:chgData name="Montambault, Sonia" userId="c3a86943-acf9-4cf1-ad20-1fa47f28e00a" providerId="ADAL" clId="{19DEE105-82EF-4D8C-902E-83D0500DDA12}" dt="2025-12-03T18:46:35.936" v="32" actId="478"/>
            <ac:spMkLst>
              <pc:docMk/>
              <pc:sldMasterMk cId="2235510819" sldId="2147483670"/>
              <pc:sldLayoutMk cId="2466675085" sldId="2147483685"/>
              <ac:spMk id="17" creationId="{0C6813C9-A04F-F348-B226-3A65CDD97E56}"/>
            </ac:spMkLst>
          </pc:spChg>
          <pc:grpChg chg="mod">
            <ac:chgData name="Montambault, Sonia" userId="c3a86943-acf9-4cf1-ad20-1fa47f28e00a" providerId="ADAL" clId="{19DEE105-82EF-4D8C-902E-83D0500DDA12}" dt="2025-12-03T18:46:39.057" v="34" actId="1076"/>
            <ac:grpSpMkLst>
              <pc:docMk/>
              <pc:sldMasterMk cId="2235510819" sldId="2147483670"/>
              <pc:sldLayoutMk cId="2466675085" sldId="2147483685"/>
              <ac:grpSpMk id="15" creationId="{F105A01C-6991-A244-A869-157F63BE516A}"/>
            </ac:grpSpMkLst>
          </pc:grpChg>
          <pc:picChg chg="del">
            <ac:chgData name="Montambault, Sonia" userId="c3a86943-acf9-4cf1-ad20-1fa47f28e00a" providerId="ADAL" clId="{19DEE105-82EF-4D8C-902E-83D0500DDA12}" dt="2025-12-03T18:46:35.936" v="32" actId="478"/>
            <ac:picMkLst>
              <pc:docMk/>
              <pc:sldMasterMk cId="2235510819" sldId="2147483670"/>
              <pc:sldLayoutMk cId="2466675085" sldId="2147483685"/>
              <ac:picMk id="6" creationId="{9D0F9714-3369-1347-8BF9-7218AA125CA0}"/>
            </ac:picMkLst>
          </pc:picChg>
          <pc:picChg chg="del">
            <ac:chgData name="Montambault, Sonia" userId="c3a86943-acf9-4cf1-ad20-1fa47f28e00a" providerId="ADAL" clId="{19DEE105-82EF-4D8C-902E-83D0500DDA12}" dt="2025-12-03T18:46:35.936" v="32" actId="478"/>
            <ac:picMkLst>
              <pc:docMk/>
              <pc:sldMasterMk cId="2235510819" sldId="2147483670"/>
              <pc:sldLayoutMk cId="2466675085" sldId="2147483685"/>
              <ac:picMk id="22" creationId="{9E2BC043-7F38-D34F-B8DD-B79D6C072CBA}"/>
            </ac:picMkLst>
          </pc:picChg>
          <pc:picChg chg="del">
            <ac:chgData name="Montambault, Sonia" userId="c3a86943-acf9-4cf1-ad20-1fa47f28e00a" providerId="ADAL" clId="{19DEE105-82EF-4D8C-902E-83D0500DDA12}" dt="2025-12-03T18:46:35.936" v="32" actId="478"/>
            <ac:picMkLst>
              <pc:docMk/>
              <pc:sldMasterMk cId="2235510819" sldId="2147483670"/>
              <pc:sldLayoutMk cId="2466675085" sldId="2147483685"/>
              <ac:picMk id="24" creationId="{0464F686-E476-7942-A141-06F34D56BE55}"/>
            </ac:picMkLst>
          </pc:picChg>
          <pc:picChg chg="del">
            <ac:chgData name="Montambault, Sonia" userId="c3a86943-acf9-4cf1-ad20-1fa47f28e00a" providerId="ADAL" clId="{19DEE105-82EF-4D8C-902E-83D0500DDA12}" dt="2025-12-03T18:46:35.936" v="32" actId="478"/>
            <ac:picMkLst>
              <pc:docMk/>
              <pc:sldMasterMk cId="2235510819" sldId="2147483670"/>
              <pc:sldLayoutMk cId="2466675085" sldId="2147483685"/>
              <ac:picMk id="26" creationId="{7BEBDB5B-38E2-2B4F-B352-0CCCFDBB94EB}"/>
            </ac:picMkLst>
          </pc:picChg>
          <pc:picChg chg="del">
            <ac:chgData name="Montambault, Sonia" userId="c3a86943-acf9-4cf1-ad20-1fa47f28e00a" providerId="ADAL" clId="{19DEE105-82EF-4D8C-902E-83D0500DDA12}" dt="2025-12-03T18:46:35.936" v="32" actId="478"/>
            <ac:picMkLst>
              <pc:docMk/>
              <pc:sldMasterMk cId="2235510819" sldId="2147483670"/>
              <pc:sldLayoutMk cId="2466675085" sldId="2147483685"/>
              <ac:picMk id="29" creationId="{91EC57CB-A62A-C240-A17D-5548DEF7369C}"/>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latin typeface="Arial Regular"/>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EB780A-BB64-4DBB-83B9-C1A35A74A3DA}" type="datetimeFigureOut">
              <a:rPr lang="fr-CA" smtClean="0">
                <a:latin typeface="Arial Regular"/>
              </a:rPr>
              <a:t>2025-12-03</a:t>
            </a:fld>
            <a:endParaRPr lang="fr-CA" dirty="0">
              <a:latin typeface="Arial Regular"/>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latin typeface="Arial Regular"/>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12B390-E9C0-4C85-9317-8D26DF085B41}" type="slidenum">
              <a:rPr lang="fr-CA" smtClean="0">
                <a:latin typeface="Arial Regular"/>
              </a:rPr>
              <a:t>‹N°›</a:t>
            </a:fld>
            <a:endParaRPr lang="fr-CA" dirty="0">
              <a:latin typeface="Arial Regular"/>
            </a:endParaRPr>
          </a:p>
        </p:txBody>
      </p:sp>
    </p:spTree>
    <p:extLst>
      <p:ext uri="{BB962C8B-B14F-4D97-AF65-F5344CB8AC3E}">
        <p14:creationId xmlns:p14="http://schemas.microsoft.com/office/powerpoint/2010/main" val="369098235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fr-CA"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9755C8FF-D536-4BAC-9BD8-B2FD87DDFD48}" type="datetimeFigureOut">
              <a:rPr lang="fr-CA" smtClean="0"/>
              <a:pPr/>
              <a:t>2025-12-03</a:t>
            </a:fld>
            <a:endParaRPr lang="fr-CA"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fr-CA"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253A81E7-5AAA-4F8B-8083-1B1E8FA7E8E7}" type="slidenum">
              <a:rPr lang="fr-CA" smtClean="0"/>
              <a:pPr/>
              <a:t>‹N°›</a:t>
            </a:fld>
            <a:endParaRPr lang="fr-CA" dirty="0"/>
          </a:p>
        </p:txBody>
      </p:sp>
    </p:spTree>
    <p:extLst>
      <p:ext uri="{BB962C8B-B14F-4D97-AF65-F5344CB8AC3E}">
        <p14:creationId xmlns:p14="http://schemas.microsoft.com/office/powerpoint/2010/main" val="21903382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quebec.com/international/fr/pourquoi-le-quebec/couts-d-exploitation.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dn-contenu.quebec.ca/cdn-contenu/adm/min/finances/publications-adm/Autres_documents/AUTFR_RegimeImpotMinierEnBref.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ES" dirty="0"/>
          </a:p>
        </p:txBody>
      </p:sp>
      <p:sp>
        <p:nvSpPr>
          <p:cNvPr id="4" name="Espace réservé de l'en-tête 3"/>
          <p:cNvSpPr>
            <a:spLocks noGrp="1"/>
          </p:cNvSpPr>
          <p:nvPr>
            <p:ph type="hdr" sz="quarter"/>
          </p:nvPr>
        </p:nvSpPr>
        <p:spPr/>
        <p:txBody>
          <a:bodyPr/>
          <a:lstStyle/>
          <a:p>
            <a:endParaRPr lang="es-ES" dirty="0"/>
          </a:p>
        </p:txBody>
      </p:sp>
      <p:sp>
        <p:nvSpPr>
          <p:cNvPr id="5" name="Espace réservé du numéro de diapositive 4"/>
          <p:cNvSpPr>
            <a:spLocks noGrp="1"/>
          </p:cNvSpPr>
          <p:nvPr>
            <p:ph type="sldNum" sz="quarter" idx="5"/>
          </p:nvPr>
        </p:nvSpPr>
        <p:spPr/>
        <p:txBody>
          <a:bodyPr/>
          <a:lstStyle/>
          <a:p>
            <a:pPr algn="l" rtl="0"/>
            <a:fld id="{253A81E7-5AAA-4F8B-8083-1B1E8FA7E8E7}" type="slidenum">
              <a:rPr/>
              <a:pPr/>
              <a:t>1</a:t>
            </a:fld>
            <a:endParaRPr lang="es-ES" dirty="0"/>
          </a:p>
        </p:txBody>
      </p:sp>
    </p:spTree>
    <p:extLst>
      <p:ext uri="{BB962C8B-B14F-4D97-AF65-F5344CB8AC3E}">
        <p14:creationId xmlns:p14="http://schemas.microsoft.com/office/powerpoint/2010/main" val="2241743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La demanda mundial de MCE aumenta constantemente. Según un informe del Banco Mundial publicado en 2020, la transición energética hacia una economía baja en carbono producirá un fuerte aumento de la demanda de minerales como níquel, vanadio, indio, cobalto, litio y grafito.</a:t>
            </a:r>
          </a:p>
          <a:p>
            <a:pPr marL="0"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Los MCE se utilizan en diferentes ámbitos para fabricar productos</a:t>
            </a:r>
            <a:r>
              <a:rPr lang="es-ES" dirty="0"/>
              <a:t> del sector</a:t>
            </a:r>
            <a:r>
              <a:rPr lang="es-ES" sz="1200" b="0" i="0" u="none" kern="1200" baseline="0" dirty="0">
                <a:solidFill>
                  <a:schemeClr val="tx1"/>
                </a:solidFill>
                <a:effectLst/>
                <a:latin typeface="Arial Regular"/>
                <a:ea typeface="+mn-ea"/>
                <a:cs typeface="+mn-cs"/>
              </a:rPr>
              <a:t> aeroespacial, dispositivos y equipos inteligentes, en las telecomunicaciones, las energías renovables, el almacenamiento de energía, el sector médico, la seguridad nacional y la electrificación del transporte. Efectivamente, se trata de sectores en crecimiento para los cuales el suministro de minerales críticos y estratégicos (MCE) es indispensable. </a:t>
            </a:r>
          </a:p>
          <a:p>
            <a:pPr marL="0"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Los </a:t>
            </a:r>
            <a:r>
              <a:rPr lang="es-ES" sz="1200" b="1" i="0" u="none" kern="1200" baseline="0" dirty="0">
                <a:solidFill>
                  <a:schemeClr val="tx1"/>
                </a:solidFill>
                <a:effectLst/>
                <a:latin typeface="Arial Regular"/>
                <a:ea typeface="+mn-ea"/>
                <a:cs typeface="+mn-cs"/>
              </a:rPr>
              <a:t>minerales críticos</a:t>
            </a:r>
            <a:r>
              <a:rPr lang="es-ES" sz="1200" b="0" i="0" u="none" kern="1200" baseline="0" dirty="0">
                <a:solidFill>
                  <a:schemeClr val="tx1"/>
                </a:solidFill>
                <a:effectLst/>
                <a:latin typeface="Arial Regular"/>
                <a:ea typeface="+mn-ea"/>
                <a:cs typeface="+mn-cs"/>
              </a:rPr>
              <a:t> se definen como sustancias esenciales para sectores clave de la economía, que presentan un alto riesgo en materia de suministro y no poseen sustitutos disponibles comercialmente. Los </a:t>
            </a:r>
            <a:r>
              <a:rPr lang="es-ES" sz="1200" b="1" i="0" u="none" kern="1200" baseline="0" dirty="0">
                <a:solidFill>
                  <a:schemeClr val="tx1"/>
                </a:solidFill>
                <a:effectLst/>
                <a:latin typeface="Arial Regular"/>
                <a:ea typeface="+mn-ea"/>
                <a:cs typeface="+mn-cs"/>
              </a:rPr>
              <a:t>minerales estratégicos</a:t>
            </a:r>
            <a:r>
              <a:rPr lang="es-ES" sz="1200" b="0" i="0" u="none" kern="1200" baseline="0" dirty="0">
                <a:solidFill>
                  <a:schemeClr val="tx1"/>
                </a:solidFill>
                <a:effectLst/>
                <a:latin typeface="Arial Regular"/>
                <a:ea typeface="+mn-ea"/>
                <a:cs typeface="+mn-cs"/>
              </a:rPr>
              <a:t> son sustancias minerales necesarias para la implementación de las grandes políticas de un </a:t>
            </a:r>
            <a:r>
              <a:rPr lang="es-ES" dirty="0"/>
              <a:t>E</a:t>
            </a:r>
            <a:r>
              <a:rPr lang="es-ES" sz="1200" b="0" i="0" u="none" kern="1200" baseline="0" dirty="0">
                <a:solidFill>
                  <a:schemeClr val="tx1"/>
                </a:solidFill>
                <a:effectLst/>
                <a:latin typeface="Arial Regular"/>
                <a:ea typeface="+mn-ea"/>
                <a:cs typeface="+mn-cs"/>
              </a:rPr>
              <a:t>stado.</a:t>
            </a:r>
            <a:r>
              <a:rPr lang="es-ES" b="0" i="0" u="none" baseline="0" dirty="0">
                <a:effectLst/>
              </a:rPr>
              <a:t> </a:t>
            </a:r>
            <a:endParaRPr lang="es-ES" dirty="0"/>
          </a:p>
        </p:txBody>
      </p:sp>
      <p:sp>
        <p:nvSpPr>
          <p:cNvPr id="4" name="Espace réservé de l'en-tête 3"/>
          <p:cNvSpPr>
            <a:spLocks noGrp="1"/>
          </p:cNvSpPr>
          <p:nvPr>
            <p:ph type="hdr" sz="quarter"/>
          </p:nvPr>
        </p:nvSpPr>
        <p:spPr/>
        <p:txBody>
          <a:bodyPr/>
          <a:lstStyle/>
          <a:p>
            <a:endParaRPr lang="es-ES" dirty="0"/>
          </a:p>
        </p:txBody>
      </p:sp>
      <p:sp>
        <p:nvSpPr>
          <p:cNvPr id="5" name="Espace réservé du numéro de diapositive 4"/>
          <p:cNvSpPr>
            <a:spLocks noGrp="1"/>
          </p:cNvSpPr>
          <p:nvPr>
            <p:ph type="sldNum" sz="quarter" idx="5"/>
          </p:nvPr>
        </p:nvSpPr>
        <p:spPr/>
        <p:txBody>
          <a:bodyPr/>
          <a:lstStyle/>
          <a:p>
            <a:pPr algn="l" rtl="0"/>
            <a:fld id="{253A81E7-5AAA-4F8B-8083-1B1E8FA7E8E7}" type="slidenum">
              <a:rPr/>
              <a:pPr/>
              <a:t>10</a:t>
            </a:fld>
            <a:endParaRPr lang="es-ES" dirty="0"/>
          </a:p>
        </p:txBody>
      </p:sp>
    </p:spTree>
    <p:extLst>
      <p:ext uri="{BB962C8B-B14F-4D97-AF65-F5344CB8AC3E}">
        <p14:creationId xmlns:p14="http://schemas.microsoft.com/office/powerpoint/2010/main" val="257466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El suministro de los MCE es un desafío, ya que existe una gran dependencia </a:t>
            </a:r>
            <a:r>
              <a:rPr lang="es-ES" dirty="0"/>
              <a:t>a</a:t>
            </a:r>
            <a:r>
              <a:rPr lang="es-ES" sz="1200" b="0" i="0" u="none" kern="1200" baseline="0" dirty="0">
                <a:solidFill>
                  <a:schemeClr val="tx1"/>
                </a:solidFill>
                <a:effectLst/>
                <a:latin typeface="Arial Regular"/>
                <a:ea typeface="+mn-ea"/>
                <a:cs typeface="+mn-cs"/>
              </a:rPr>
              <a:t> la producción dominada por China.</a:t>
            </a:r>
          </a:p>
          <a:p>
            <a:pPr marL="0"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El suelo quebequense rebosa de recursos minerales, ya explotados o con potencial para ello. Es por eso que Québec presta mucha atención a la evolución de la demanda mundial en las próximas décadas, principalmente en lo que respecta a los minerales necesarios para la transición energética.</a:t>
            </a:r>
          </a:p>
          <a:p>
            <a:pPr marL="0"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El Ministerio de Recursos Naturales y Bosques (MRNF) participó en trabajos </a:t>
            </a:r>
            <a:r>
              <a:rPr lang="es-ES" dirty="0"/>
              <a:t>que llevaron a </a:t>
            </a:r>
            <a:r>
              <a:rPr lang="es-ES" sz="1200" b="0" i="0" u="none" kern="1200" baseline="0" dirty="0">
                <a:solidFill>
                  <a:schemeClr val="tx1"/>
                </a:solidFill>
                <a:effectLst/>
                <a:latin typeface="Arial Regular"/>
                <a:ea typeface="+mn-ea"/>
                <a:cs typeface="+mn-cs"/>
              </a:rPr>
              <a:t>la publicación de una lista de minerales críticos de Canadá, lo cual permitió tener en cuenta los minerales críticos y estratégicos reconocidos por Québec. En la lista de los 31 minerales considerados críticos y estratégicos por el Gobierno federal, la gran mayoría forma parte de la lista actualizada en enero de 2024, lo cual demuestra la diversidad geológica quebequense y su gran potencial.</a:t>
            </a:r>
          </a:p>
          <a:p>
            <a:endParaRPr lang="es-ES" dirty="0"/>
          </a:p>
        </p:txBody>
      </p:sp>
      <p:sp>
        <p:nvSpPr>
          <p:cNvPr id="4" name="Espace réservé de l'en-tête 3"/>
          <p:cNvSpPr>
            <a:spLocks noGrp="1"/>
          </p:cNvSpPr>
          <p:nvPr>
            <p:ph type="hdr" sz="quarter"/>
          </p:nvPr>
        </p:nvSpPr>
        <p:spPr/>
        <p:txBody>
          <a:bodyPr/>
          <a:lstStyle/>
          <a:p>
            <a:endParaRPr lang="es-ES" dirty="0"/>
          </a:p>
        </p:txBody>
      </p:sp>
      <p:sp>
        <p:nvSpPr>
          <p:cNvPr id="5" name="Espace réservé du numéro de diapositive 4"/>
          <p:cNvSpPr>
            <a:spLocks noGrp="1"/>
          </p:cNvSpPr>
          <p:nvPr>
            <p:ph type="sldNum" sz="quarter" idx="5"/>
          </p:nvPr>
        </p:nvSpPr>
        <p:spPr/>
        <p:txBody>
          <a:bodyPr/>
          <a:lstStyle/>
          <a:p>
            <a:pPr algn="l" rtl="0"/>
            <a:fld id="{253A81E7-5AAA-4F8B-8083-1B1E8FA7E8E7}" type="slidenum">
              <a:rPr/>
              <a:pPr/>
              <a:t>11</a:t>
            </a:fld>
            <a:endParaRPr lang="es-ES" dirty="0"/>
          </a:p>
        </p:txBody>
      </p:sp>
    </p:spTree>
    <p:extLst>
      <p:ext uri="{BB962C8B-B14F-4D97-AF65-F5344CB8AC3E}">
        <p14:creationId xmlns:p14="http://schemas.microsoft.com/office/powerpoint/2010/main" val="1765021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Una quinta parte de la producción minera canadiense proviene de Québec. Los recursos que allí se explotan son los más diversificados de Canadá: se producen y enriquecen 15 metales y 13 minerales, entre ellos el litio, las tierras raras y el apatito.</a:t>
            </a:r>
          </a:p>
          <a:p>
            <a:pPr marL="0"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1" i="0" u="none" kern="1200" baseline="0" dirty="0">
                <a:solidFill>
                  <a:schemeClr val="tx1"/>
                </a:solidFill>
                <a:effectLst/>
                <a:latin typeface="Arial Regular"/>
                <a:ea typeface="+mn-ea"/>
                <a:cs typeface="+mn-cs"/>
              </a:rPr>
              <a:t>El valor de las entregas mineras alcanzó los $10.600 millones en 2023, un aumento de más del 12% con respecto a 2022.</a:t>
            </a:r>
          </a:p>
          <a:p>
            <a:pPr marL="171450" indent="-171450" algn="l" rtl="0">
              <a:buFont typeface="Arial" panose="020B0604020202020204" pitchFamily="34" charset="0"/>
              <a:buChar char="•"/>
            </a:pPr>
            <a:endParaRPr lang="es-ES" sz="1200" b="1" i="0" kern="1200" dirty="0">
              <a:solidFill>
                <a:schemeClr val="tx1"/>
              </a:solidFill>
              <a:effectLst/>
              <a:latin typeface="Arial Regular"/>
              <a:ea typeface="+mn-ea"/>
              <a:cs typeface="+mn-cs"/>
            </a:endParaRPr>
          </a:p>
          <a:p>
            <a:pPr marL="342900" lvl="0" indent="-342900" algn="just" rtl="0">
              <a:spcBef>
                <a:spcPts val="1200"/>
              </a:spcBef>
              <a:spcAft>
                <a:spcPts val="600"/>
              </a:spcAft>
              <a:buSzPts val="1100"/>
              <a:buFont typeface="Symbol" panose="05050102010706020507" pitchFamily="18" charset="2"/>
              <a:buChar char=""/>
              <a:tabLst>
                <a:tab pos="160655" algn="l"/>
                <a:tab pos="270510" algn="l"/>
              </a:tabLst>
            </a:pPr>
            <a:r>
              <a:rPr lang="es-ES" sz="1400" b="0" i="0" u="none" baseline="0" dirty="0">
                <a:effectLst/>
                <a:latin typeface="Arial" panose="020B0604020202020204" pitchFamily="34" charset="0"/>
                <a:ea typeface="Times New Roman" panose="02020603050405020304" pitchFamily="18" charset="0"/>
              </a:rPr>
              <a:t>Los gastos de exploración y enriquecimiento de los MCE están en franco aumento desde 2020:</a:t>
            </a:r>
          </a:p>
          <a:p>
            <a:pPr marL="742950" marR="41275" lvl="1" indent="-285750" algn="just" rtl="0">
              <a:spcAft>
                <a:spcPts val="600"/>
              </a:spcAft>
              <a:buFont typeface="Courier New" panose="02070309020205020404" pitchFamily="49" charset="0"/>
              <a:buChar char="o"/>
              <a:tabLst>
                <a:tab pos="160655" algn="l"/>
                <a:tab pos="709295" algn="l"/>
              </a:tabLst>
            </a:pPr>
            <a:r>
              <a:rPr lang="es-ES" sz="1350" b="0" i="0" u="none" spc="-20" baseline="0" dirty="0">
                <a:effectLst/>
                <a:latin typeface="Arial" panose="020B0604020202020204" pitchFamily="34" charset="0"/>
                <a:ea typeface="Times New Roman" panose="02020603050405020304" pitchFamily="18" charset="0"/>
              </a:rPr>
              <a:t>2020: $61 millones;</a:t>
            </a:r>
            <a:endParaRPr lang="es-ES" sz="1400" dirty="0">
              <a:effectLst/>
              <a:latin typeface="Arial" panose="020B0604020202020204" pitchFamily="34" charset="0"/>
              <a:ea typeface="Times New Roman" panose="02020603050405020304" pitchFamily="18" charset="0"/>
            </a:endParaRPr>
          </a:p>
          <a:p>
            <a:pPr marL="742950" marR="41275" lvl="1" indent="-285750" algn="just" rtl="0">
              <a:spcAft>
                <a:spcPts val="600"/>
              </a:spcAft>
              <a:buFont typeface="Courier New" panose="02070309020205020404" pitchFamily="49" charset="0"/>
              <a:buChar char="o"/>
              <a:tabLst>
                <a:tab pos="160655" algn="l"/>
                <a:tab pos="709295" algn="l"/>
              </a:tabLst>
            </a:pPr>
            <a:r>
              <a:rPr lang="es-ES" sz="1350" b="0" i="0" u="none" spc="-20" baseline="0" dirty="0">
                <a:effectLst/>
                <a:latin typeface="Arial" panose="020B0604020202020204" pitchFamily="34" charset="0"/>
                <a:ea typeface="Times New Roman" panose="02020603050405020304" pitchFamily="18" charset="0"/>
              </a:rPr>
              <a:t>2021: $194 millones;</a:t>
            </a:r>
            <a:endParaRPr lang="es-ES" sz="1400" dirty="0">
              <a:effectLst/>
              <a:latin typeface="Arial" panose="020B0604020202020204" pitchFamily="34" charset="0"/>
              <a:ea typeface="Times New Roman" panose="02020603050405020304" pitchFamily="18" charset="0"/>
            </a:endParaRPr>
          </a:p>
          <a:p>
            <a:pPr marL="742950" marR="41275" lvl="1" indent="-285750" algn="just" rtl="0">
              <a:spcAft>
                <a:spcPts val="600"/>
              </a:spcAft>
              <a:buFont typeface="Courier New" panose="02070309020205020404" pitchFamily="49" charset="0"/>
              <a:buChar char="o"/>
              <a:tabLst>
                <a:tab pos="160655" algn="l"/>
                <a:tab pos="709295" algn="l"/>
              </a:tabLst>
            </a:pPr>
            <a:r>
              <a:rPr lang="es-ES" sz="1350" b="0" i="0" u="none" spc="-20" baseline="0" dirty="0">
                <a:effectLst/>
                <a:latin typeface="Arial" panose="020B0604020202020204" pitchFamily="34" charset="0"/>
                <a:ea typeface="Times New Roman" panose="02020603050405020304" pitchFamily="18" charset="0"/>
              </a:rPr>
              <a:t>2022: $319 millones;</a:t>
            </a:r>
            <a:endParaRPr lang="es-ES" sz="1400" dirty="0">
              <a:effectLst/>
              <a:latin typeface="Arial" panose="020B0604020202020204" pitchFamily="34" charset="0"/>
              <a:ea typeface="Times New Roman" panose="02020603050405020304" pitchFamily="18" charset="0"/>
            </a:endParaRPr>
          </a:p>
          <a:p>
            <a:pPr marL="742950" marR="41275" lvl="1" indent="-285750" algn="just" rtl="0">
              <a:spcAft>
                <a:spcPts val="600"/>
              </a:spcAft>
              <a:buFont typeface="Courier New" panose="02070309020205020404" pitchFamily="49" charset="0"/>
              <a:buChar char="o"/>
              <a:tabLst>
                <a:tab pos="160655" algn="l"/>
                <a:tab pos="709295" algn="l"/>
              </a:tabLst>
            </a:pPr>
            <a:r>
              <a:rPr lang="es-ES" sz="1350" b="0" i="0" u="none" spc="-20" baseline="0" dirty="0">
                <a:effectLst/>
                <a:latin typeface="Arial" panose="020B0604020202020204" pitchFamily="34" charset="0"/>
                <a:ea typeface="Times New Roman" panose="02020603050405020304" pitchFamily="18" charset="0"/>
              </a:rPr>
              <a:t>2023 (datos preliminares): $447,9 millones.</a:t>
            </a:r>
            <a:endParaRPr lang="es-ES" sz="1200" b="1" i="0" kern="1200" dirty="0">
              <a:solidFill>
                <a:schemeClr val="tx1"/>
              </a:solidFill>
              <a:effectLst/>
              <a:latin typeface="Arial Regular"/>
              <a:ea typeface="+mn-ea"/>
              <a:cs typeface="+mn-cs"/>
            </a:endParaRPr>
          </a:p>
          <a:p>
            <a:pPr marL="0"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Québec es uno de los pocos productores de niobio, dióxido de titanio, cobalto y platino en el mundo.</a:t>
            </a:r>
          </a:p>
          <a:p>
            <a:pPr marL="0"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Québec </a:t>
            </a:r>
            <a:r>
              <a:rPr lang="es-ES" sz="1200" b="1" i="0" u="none" strike="noStrike" kern="1200" baseline="0" dirty="0">
                <a:solidFill>
                  <a:schemeClr val="tx1"/>
                </a:solidFill>
                <a:effectLst/>
                <a:latin typeface="Arial Regular"/>
                <a:ea typeface="+mn-ea"/>
                <a:cs typeface="+mn-cs"/>
              </a:rPr>
              <a:t>produce actualmente aproximadamente el 20% de la oferta mundial de óxido de escandio</a:t>
            </a:r>
            <a:r>
              <a:rPr lang="es-ES" sz="1200" b="0" i="0" u="none" kern="1200" baseline="0" dirty="0">
                <a:solidFill>
                  <a:schemeClr val="tx1"/>
                </a:solidFill>
                <a:effectLst/>
                <a:latin typeface="Arial Regular"/>
                <a:ea typeface="+mn-ea"/>
                <a:cs typeface="+mn-cs"/>
              </a:rPr>
              <a:t>. Cuenta con depósitos de elementos de tierras raras, principalmente de vanadio.</a:t>
            </a:r>
            <a:r>
              <a:rPr lang="es-ES" sz="1200" b="0" i="1" u="none" kern="1200" baseline="0" dirty="0">
                <a:solidFill>
                  <a:schemeClr val="tx1"/>
                </a:solidFill>
                <a:effectLst/>
                <a:latin typeface="Arial Regular"/>
                <a:ea typeface="+mn-ea"/>
                <a:cs typeface="+mn-cs"/>
              </a:rPr>
              <a:t> </a:t>
            </a:r>
            <a:r>
              <a:rPr lang="es-ES" sz="1200" b="1" i="0" u="none" strike="noStrike" kern="1200" baseline="0" dirty="0">
                <a:solidFill>
                  <a:schemeClr val="tx1"/>
                </a:solidFill>
                <a:effectLst/>
                <a:latin typeface="Arial Regular"/>
                <a:ea typeface="+mn-ea"/>
                <a:cs typeface="+mn-cs"/>
              </a:rPr>
              <a:t>Una de las minas más importantes </a:t>
            </a:r>
            <a:r>
              <a:rPr lang="es-ES" sz="1200" b="0" i="0" u="none" kern="1200" baseline="0" dirty="0">
                <a:solidFill>
                  <a:schemeClr val="tx1"/>
                </a:solidFill>
                <a:effectLst/>
                <a:latin typeface="Arial Regular"/>
                <a:ea typeface="+mn-ea"/>
                <a:cs typeface="+mn-cs"/>
              </a:rPr>
              <a:t>de grafito en Occidente se encontrará en Québec, en la región de Lanaudière. Se trata de un proyecto de la compañía Nouveau Monde Graphite, que el Gobierno de Québec aprobó en febrero de 2021, una mina que será en el futuro 100% eléctrica.</a:t>
            </a:r>
          </a:p>
          <a:p>
            <a:pPr marL="0" indent="0" algn="l" rtl="0">
              <a:buFont typeface="Arial" panose="020B0604020202020204" pitchFamily="34" charset="0"/>
              <a:buNone/>
            </a:pPr>
            <a:endParaRPr lang="es-ES" sz="1200" b="1"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1" i="0" u="none" kern="1200" baseline="0" dirty="0">
                <a:solidFill>
                  <a:schemeClr val="tx1"/>
                </a:solidFill>
                <a:effectLst/>
                <a:latin typeface="Arial Regular"/>
                <a:ea typeface="+mn-ea"/>
                <a:cs typeface="+mn-cs"/>
              </a:rPr>
              <a:t>Con la reactivación del proyecto North American Lithium, Québec es el único productor de litio en Canadá.</a:t>
            </a:r>
          </a:p>
          <a:p>
            <a:pPr marL="0" indent="0" algn="l" rtl="0">
              <a:buFont typeface="Arial" panose="020B0604020202020204" pitchFamily="34" charset="0"/>
              <a:buNone/>
            </a:pPr>
            <a:endParaRPr lang="es-ES" sz="1200" b="1"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1" i="0" u="none" kern="1200" baseline="0" dirty="0">
                <a:solidFill>
                  <a:schemeClr val="tx1"/>
                </a:solidFill>
                <a:effectLst/>
                <a:latin typeface="Arial Regular"/>
                <a:ea typeface="+mn-ea"/>
                <a:cs typeface="+mn-cs"/>
              </a:rPr>
              <a:t>Québec es el principal productor de aluminio de Canadá</a:t>
            </a:r>
          </a:p>
          <a:p>
            <a:pPr marL="0"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Québec es uno de los pocos productores de niobio y se encuentra en el segundo lugar a nivel mundial en la producción de este elemento (este metal raro se encuentra en instalaciones que deben resistir a la corrosión, en calderas resistentes a altas presiones, en </a:t>
            </a:r>
            <a:r>
              <a:rPr lang="es-ES" dirty="0"/>
              <a:t>rociadores</a:t>
            </a:r>
            <a:r>
              <a:rPr lang="es-ES" sz="1200" b="0" i="0" u="none" kern="1200" baseline="0" dirty="0">
                <a:solidFill>
                  <a:schemeClr val="tx1"/>
                </a:solidFill>
                <a:effectLst/>
                <a:latin typeface="Arial Regular"/>
                <a:ea typeface="+mn-ea"/>
                <a:cs typeface="+mn-cs"/>
              </a:rPr>
              <a:t> de superaleaciones o entre los materiales de construcción de las cápsulas espaciales). Una sola mina ubicada en la localidad de Saint-Honoré, Québec, </a:t>
            </a:r>
            <a:r>
              <a:rPr lang="es-ES" dirty="0"/>
              <a:t>tiene </a:t>
            </a:r>
            <a:r>
              <a:rPr lang="es-ES" sz="1200" b="0" i="0" u="none" kern="1200" baseline="0" dirty="0">
                <a:solidFill>
                  <a:schemeClr val="tx1"/>
                </a:solidFill>
                <a:effectLst/>
                <a:latin typeface="Arial Regular"/>
                <a:ea typeface="+mn-ea"/>
                <a:cs typeface="+mn-cs"/>
              </a:rPr>
              <a:t>el 15% de la producción mundial.</a:t>
            </a:r>
          </a:p>
          <a:p>
            <a:pPr marL="0"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Québec es el </a:t>
            </a:r>
            <a:r>
              <a:rPr lang="es-ES" sz="1200" b="1" i="0" u="none" kern="1200" baseline="0" dirty="0">
                <a:solidFill>
                  <a:schemeClr val="tx1"/>
                </a:solidFill>
                <a:effectLst/>
                <a:latin typeface="Arial Regular"/>
                <a:ea typeface="+mn-ea"/>
                <a:cs typeface="+mn-cs"/>
              </a:rPr>
              <a:t>2.</a:t>
            </a:r>
            <a:r>
              <a:rPr lang="es-ES" sz="1200" b="1" i="0" u="none" kern="1200" baseline="30000" dirty="0">
                <a:solidFill>
                  <a:schemeClr val="tx1"/>
                </a:solidFill>
                <a:effectLst/>
                <a:latin typeface="Arial Regular"/>
                <a:ea typeface="+mn-ea"/>
                <a:cs typeface="+mn-cs"/>
              </a:rPr>
              <a:t>o</a:t>
            </a:r>
            <a:r>
              <a:rPr lang="es-ES" sz="1200" b="1" i="0" u="none" kern="1200" baseline="0" dirty="0">
                <a:solidFill>
                  <a:schemeClr val="tx1"/>
                </a:solidFill>
                <a:effectLst/>
                <a:latin typeface="Arial Regular"/>
                <a:ea typeface="+mn-ea"/>
                <a:cs typeface="+mn-cs"/>
              </a:rPr>
              <a:t> </a:t>
            </a:r>
            <a:r>
              <a:rPr lang="es-ES" sz="1200" b="0" i="0" u="none" kern="1200" baseline="0" dirty="0">
                <a:solidFill>
                  <a:schemeClr val="tx1"/>
                </a:solidFill>
                <a:effectLst/>
                <a:latin typeface="Arial Regular"/>
                <a:ea typeface="+mn-ea"/>
                <a:cs typeface="+mn-cs"/>
              </a:rPr>
              <a:t>productor canadiense de níquel y el </a:t>
            </a:r>
            <a:r>
              <a:rPr lang="es-ES" sz="1200" b="1" i="0" u="none" strike="noStrike" kern="1200" baseline="0" dirty="0">
                <a:solidFill>
                  <a:schemeClr val="tx1"/>
                </a:solidFill>
                <a:effectLst/>
                <a:latin typeface="Arial Regular"/>
                <a:ea typeface="+mn-ea"/>
                <a:cs typeface="+mn-cs"/>
              </a:rPr>
              <a:t>5.</a:t>
            </a:r>
            <a:r>
              <a:rPr lang="es-ES" sz="1200" b="1" i="0" u="none" strike="noStrike" kern="1200" baseline="30000" dirty="0">
                <a:solidFill>
                  <a:schemeClr val="tx1"/>
                </a:solidFill>
                <a:effectLst/>
                <a:latin typeface="Arial Regular"/>
                <a:ea typeface="+mn-ea"/>
                <a:cs typeface="+mn-cs"/>
              </a:rPr>
              <a:t>o</a:t>
            </a:r>
            <a:r>
              <a:rPr lang="es-ES" sz="1200" b="1" i="0" u="none" strike="noStrike" kern="1200" baseline="0" dirty="0">
                <a:solidFill>
                  <a:schemeClr val="tx1"/>
                </a:solidFill>
                <a:effectLst/>
                <a:latin typeface="Arial Regular"/>
                <a:ea typeface="+mn-ea"/>
                <a:cs typeface="+mn-cs"/>
              </a:rPr>
              <a:t> </a:t>
            </a:r>
            <a:r>
              <a:rPr lang="es-ES" sz="1200" b="0" i="0" u="none" kern="1200" baseline="0" dirty="0">
                <a:solidFill>
                  <a:schemeClr val="tx1"/>
                </a:solidFill>
                <a:effectLst/>
                <a:latin typeface="Arial Regular"/>
                <a:ea typeface="+mn-ea"/>
                <a:cs typeface="+mn-cs"/>
              </a:rPr>
              <a:t>productor canadiense de cobre y zinc. También es el primer productor de concentrado de hierro y zinc y el segundo productor de oro en Canadá, </a:t>
            </a:r>
            <a:r>
              <a:rPr lang="es-ES" sz="1200" b="1" i="0" u="none" kern="1200" baseline="0" dirty="0">
                <a:solidFill>
                  <a:schemeClr val="tx1"/>
                </a:solidFill>
                <a:effectLst/>
                <a:latin typeface="Arial Regular"/>
                <a:ea typeface="+mn-ea"/>
                <a:cs typeface="+mn-cs"/>
              </a:rPr>
              <a:t>además de poseer la única fundición de cobre activa en Canadá.</a:t>
            </a:r>
          </a:p>
          <a:p>
            <a:endParaRPr lang="es-ES" dirty="0"/>
          </a:p>
        </p:txBody>
      </p:sp>
      <p:sp>
        <p:nvSpPr>
          <p:cNvPr id="4" name="Espace réservé de l'en-tête 3"/>
          <p:cNvSpPr>
            <a:spLocks noGrp="1"/>
          </p:cNvSpPr>
          <p:nvPr>
            <p:ph type="hdr" sz="quarter"/>
          </p:nvPr>
        </p:nvSpPr>
        <p:spPr/>
        <p:txBody>
          <a:bodyPr/>
          <a:lstStyle/>
          <a:p>
            <a:endParaRPr lang="es-ES" dirty="0"/>
          </a:p>
        </p:txBody>
      </p:sp>
      <p:sp>
        <p:nvSpPr>
          <p:cNvPr id="5" name="Espace réservé du numéro de diapositive 4"/>
          <p:cNvSpPr>
            <a:spLocks noGrp="1"/>
          </p:cNvSpPr>
          <p:nvPr>
            <p:ph type="sldNum" sz="quarter" idx="5"/>
          </p:nvPr>
        </p:nvSpPr>
        <p:spPr/>
        <p:txBody>
          <a:bodyPr/>
          <a:lstStyle/>
          <a:p>
            <a:pPr algn="l" rtl="0"/>
            <a:fld id="{253A81E7-5AAA-4F8B-8083-1B1E8FA7E8E7}" type="slidenum">
              <a:rPr smtClean="0"/>
              <a:pPr/>
              <a:t>12</a:t>
            </a:fld>
            <a:endParaRPr lang="es-ES" dirty="0"/>
          </a:p>
        </p:txBody>
      </p:sp>
    </p:spTree>
    <p:extLst>
      <p:ext uri="{BB962C8B-B14F-4D97-AF65-F5344CB8AC3E}">
        <p14:creationId xmlns:p14="http://schemas.microsoft.com/office/powerpoint/2010/main" val="1720747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ES" dirty="0"/>
          </a:p>
        </p:txBody>
      </p:sp>
      <p:sp>
        <p:nvSpPr>
          <p:cNvPr id="4" name="Espace réservé de l'en-tête 3"/>
          <p:cNvSpPr>
            <a:spLocks noGrp="1"/>
          </p:cNvSpPr>
          <p:nvPr>
            <p:ph type="hdr" sz="quarter"/>
          </p:nvPr>
        </p:nvSpPr>
        <p:spPr/>
        <p:txBody>
          <a:bodyPr/>
          <a:lstStyle/>
          <a:p>
            <a:endParaRPr lang="es-ES" dirty="0"/>
          </a:p>
        </p:txBody>
      </p:sp>
      <p:sp>
        <p:nvSpPr>
          <p:cNvPr id="5" name="Espace réservé du numéro de diapositive 4"/>
          <p:cNvSpPr>
            <a:spLocks noGrp="1"/>
          </p:cNvSpPr>
          <p:nvPr>
            <p:ph type="sldNum" sz="quarter" idx="5"/>
          </p:nvPr>
        </p:nvSpPr>
        <p:spPr/>
        <p:txBody>
          <a:bodyPr/>
          <a:lstStyle/>
          <a:p>
            <a:pPr algn="l" rtl="0"/>
            <a:fld id="{253A81E7-5AAA-4F8B-8083-1B1E8FA7E8E7}" type="slidenum">
              <a:rPr/>
              <a:pPr/>
              <a:t>13</a:t>
            </a:fld>
            <a:endParaRPr lang="es-ES" dirty="0"/>
          </a:p>
        </p:txBody>
      </p:sp>
    </p:spTree>
    <p:extLst>
      <p:ext uri="{BB962C8B-B14F-4D97-AF65-F5344CB8AC3E}">
        <p14:creationId xmlns:p14="http://schemas.microsoft.com/office/powerpoint/2010/main" val="3877952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0" u="none" baseline="0" dirty="0">
                <a:solidFill>
                  <a:srgbClr val="00B050"/>
                </a:solidFill>
              </a:rPr>
              <a:t>Los gobiernos </a:t>
            </a:r>
            <a:r>
              <a:rPr lang="es-ES" dirty="0">
                <a:solidFill>
                  <a:srgbClr val="00B050"/>
                </a:solidFill>
              </a:rPr>
              <a:t>desempeñan</a:t>
            </a:r>
            <a:r>
              <a:rPr lang="es-ES" sz="1200" b="0" i="0" u="none" baseline="0" dirty="0">
                <a:solidFill>
                  <a:srgbClr val="00B050"/>
                </a:solidFill>
              </a:rPr>
              <a:t> un papel clave al orientar a sus industrias </a:t>
            </a:r>
            <a:r>
              <a:rPr lang="es-ES" dirty="0">
                <a:solidFill>
                  <a:srgbClr val="00B050"/>
                </a:solidFill>
              </a:rPr>
              <a:t>hacia</a:t>
            </a:r>
            <a:r>
              <a:rPr lang="es-ES" sz="1200" b="0" i="0" u="none" baseline="0" dirty="0">
                <a:solidFill>
                  <a:srgbClr val="00B050"/>
                </a:solidFill>
              </a:rPr>
              <a:t> las fuentes de suministro de </a:t>
            </a:r>
            <a:r>
              <a:rPr lang="es-ES" dirty="0">
                <a:solidFill>
                  <a:srgbClr val="00B050"/>
                </a:solidFill>
              </a:rPr>
              <a:t>minerales críticos y estratégicos</a:t>
            </a:r>
            <a:r>
              <a:rPr lang="es-ES" sz="1200" b="0" i="0" u="none" baseline="0" dirty="0">
                <a:solidFill>
                  <a:srgbClr val="00B050"/>
                </a:solidFill>
              </a:rPr>
              <a:t> y al implementar fondos institucionales destinados a los MCE.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La situación actual demuestra que Québec se concentra en la primera transformación (explotación de minas), no obstante, Québec también desea desarrollar con el tiempo la segunda.</a:t>
            </a:r>
          </a:p>
          <a:p>
            <a:pPr marL="0"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La transformación de minerales en aleaciones o componentes, y la tercera: fabricación de equipos, como baterías para vehículos eléctricos. </a:t>
            </a:r>
          </a:p>
          <a:p>
            <a:pPr marL="0"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Además, Québec apuesta por la transformación y el reciclaje de los minerales críticos y estratégicos con el objetivo de desarrollar una economía circular.</a:t>
            </a:r>
            <a:r>
              <a:rPr lang="es-ES" b="0" i="0" u="none" baseline="0" dirty="0">
                <a:effectLst/>
              </a:rPr>
              <a:t> </a:t>
            </a:r>
            <a:endParaRPr lang="es-ES" dirty="0"/>
          </a:p>
        </p:txBody>
      </p:sp>
      <p:sp>
        <p:nvSpPr>
          <p:cNvPr id="4" name="Espace réservé de l'en-tête 3"/>
          <p:cNvSpPr>
            <a:spLocks noGrp="1"/>
          </p:cNvSpPr>
          <p:nvPr>
            <p:ph type="hdr" sz="quarter"/>
          </p:nvPr>
        </p:nvSpPr>
        <p:spPr/>
        <p:txBody>
          <a:bodyPr/>
          <a:lstStyle/>
          <a:p>
            <a:endParaRPr lang="es-ES" dirty="0"/>
          </a:p>
        </p:txBody>
      </p:sp>
      <p:sp>
        <p:nvSpPr>
          <p:cNvPr id="5" name="Espace réservé du numéro de diapositive 4"/>
          <p:cNvSpPr>
            <a:spLocks noGrp="1"/>
          </p:cNvSpPr>
          <p:nvPr>
            <p:ph type="sldNum" sz="quarter" idx="5"/>
          </p:nvPr>
        </p:nvSpPr>
        <p:spPr/>
        <p:txBody>
          <a:bodyPr/>
          <a:lstStyle/>
          <a:p>
            <a:pPr algn="l" rtl="0"/>
            <a:fld id="{253A81E7-5AAA-4F8B-8083-1B1E8FA7E8E7}" type="slidenum">
              <a:rPr/>
              <a:pPr/>
              <a:t>14</a:t>
            </a:fld>
            <a:endParaRPr lang="es-ES" dirty="0"/>
          </a:p>
        </p:txBody>
      </p:sp>
    </p:spTree>
    <p:extLst>
      <p:ext uri="{BB962C8B-B14F-4D97-AF65-F5344CB8AC3E}">
        <p14:creationId xmlns:p14="http://schemas.microsoft.com/office/powerpoint/2010/main" val="2028329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15</a:t>
            </a:fld>
            <a:endParaRPr lang="fr-CA" dirty="0"/>
          </a:p>
        </p:txBody>
      </p:sp>
    </p:spTree>
    <p:extLst>
      <p:ext uri="{BB962C8B-B14F-4D97-AF65-F5344CB8AC3E}">
        <p14:creationId xmlns:p14="http://schemas.microsoft.com/office/powerpoint/2010/main" val="3975352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Este plan </a:t>
            </a:r>
            <a:r>
              <a:rPr lang="es-ES" dirty="0"/>
              <a:t>surge</a:t>
            </a:r>
            <a:r>
              <a:rPr lang="es-ES" sz="1200" b="0" i="0" u="none" kern="1200" baseline="0" dirty="0">
                <a:solidFill>
                  <a:schemeClr val="tx1"/>
                </a:solidFill>
                <a:effectLst/>
                <a:latin typeface="Arial Regular"/>
                <a:ea typeface="+mn-ea"/>
                <a:cs typeface="+mn-cs"/>
              </a:rPr>
              <a:t> de la voluntad del Gobierno de promover la prosperidad de las regiones de Québec y la transición hacia una economía más verde. Permitirá implementar en Québec cadenas de valor de minerales críticos y estratégicos (MCE) respetando los principios de desarrollo s</a:t>
            </a:r>
            <a:r>
              <a:rPr lang="es-ES" dirty="0"/>
              <a:t>ostenible</a:t>
            </a:r>
            <a:r>
              <a:rPr lang="es-ES" sz="1200" b="0" i="0" u="none" kern="1200" baseline="0" dirty="0">
                <a:solidFill>
                  <a:schemeClr val="tx1"/>
                </a:solidFill>
                <a:effectLst/>
                <a:latin typeface="Arial Regular"/>
                <a:ea typeface="+mn-ea"/>
                <a:cs typeface="+mn-cs"/>
              </a:rPr>
              <a:t>, aceptabilidad social y creación de riqueza para las regiones, incluidas las comunidades locales </a:t>
            </a:r>
            <a:r>
              <a:rPr lang="es-ES" dirty="0"/>
              <a:t>e</a:t>
            </a:r>
            <a:r>
              <a:rPr lang="es-ES" sz="1200" b="0" i="0" u="none" kern="1200" baseline="0" dirty="0">
                <a:solidFill>
                  <a:schemeClr val="tx1"/>
                </a:solidFill>
                <a:effectLst/>
                <a:latin typeface="Arial Regular"/>
                <a:ea typeface="+mn-ea"/>
                <a:cs typeface="+mn-cs"/>
              </a:rPr>
              <a:t> indígenas. </a:t>
            </a:r>
          </a:p>
          <a:p>
            <a:pPr marL="0"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El Plan tiene en cuenta las estrictas normas de protección del medio ambiente y de salud y seguridad de los trabajadores, ya establecidas.</a:t>
            </a:r>
          </a:p>
          <a:p>
            <a:pPr marL="0"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El Plan para una Economía </a:t>
            </a:r>
            <a:r>
              <a:rPr lang="es-ES" dirty="0"/>
              <a:t>V</a:t>
            </a:r>
            <a:r>
              <a:rPr lang="es-ES" sz="1200" b="0" i="0" u="none" kern="1200" baseline="0" dirty="0">
                <a:solidFill>
                  <a:schemeClr val="tx1"/>
                </a:solidFill>
                <a:effectLst/>
                <a:latin typeface="Arial Regular"/>
                <a:ea typeface="+mn-ea"/>
                <a:cs typeface="+mn-cs"/>
              </a:rPr>
              <a:t>erde contribuirá a alcanzar el objetivo de reducción de las emisiones de gases de efecto invernadero que Québec se </a:t>
            </a:r>
            <a:r>
              <a:rPr lang="es-ES" dirty="0"/>
              <a:t>fijó</a:t>
            </a:r>
            <a:r>
              <a:rPr lang="es-ES" sz="1200" b="0" i="0" u="none" kern="1200" baseline="0" dirty="0">
                <a:solidFill>
                  <a:schemeClr val="tx1"/>
                </a:solidFill>
                <a:effectLst/>
                <a:latin typeface="Arial Regular"/>
                <a:ea typeface="+mn-ea"/>
                <a:cs typeface="+mn-cs"/>
              </a:rPr>
              <a:t> para 2030, es decir, una reducción del 37,5% con respecto al nivel de 1990, y alcanzar la neutralidad en carbono de aquí a 2050.</a:t>
            </a:r>
          </a:p>
          <a:p>
            <a:pPr marL="0"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El Plan de Acción </a:t>
            </a:r>
            <a:r>
              <a:rPr lang="es-ES" dirty="0"/>
              <a:t>N</a:t>
            </a:r>
            <a:r>
              <a:rPr lang="es-ES" sz="1200" b="0" i="0" u="none" kern="1200" baseline="0" dirty="0">
                <a:solidFill>
                  <a:schemeClr val="tx1"/>
                </a:solidFill>
                <a:effectLst/>
                <a:latin typeface="Arial Regular"/>
                <a:ea typeface="+mn-ea"/>
                <a:cs typeface="+mn-cs"/>
              </a:rPr>
              <a:t>órdico es un proyecto ejemplar de desarrollo sostenible. El Gobierno de Québec y sus socios invertirán más de 1.400 millones de dólares en el desarrollo sostenible del territorio nórdico quebequense durante los próximos tres años, al norte del paralelo 49. Esta estrategia gubernamental busca obtener resultados tangibles para las comunidades nórdicas. Integra el desarrollo energético, minero, forestal, bioalimentario, turístico y vial, además de impulsar el aprovechamiento de la fauna, la protección del medio ambiente y la preservación de la biodiversidad.</a:t>
            </a:r>
          </a:p>
          <a:p>
            <a:pPr marL="0"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El Gobierno de Québec también apuesta por el desarrollo del sector de las baterías en su territorio durante los próximos años (ver la próxima diapositiva).</a:t>
            </a:r>
          </a:p>
          <a:p>
            <a:endParaRPr lang="es-ES" dirty="0"/>
          </a:p>
        </p:txBody>
      </p:sp>
      <p:sp>
        <p:nvSpPr>
          <p:cNvPr id="4" name="Espace réservé de l'en-tête 3"/>
          <p:cNvSpPr>
            <a:spLocks noGrp="1"/>
          </p:cNvSpPr>
          <p:nvPr>
            <p:ph type="hdr" sz="quarter"/>
          </p:nvPr>
        </p:nvSpPr>
        <p:spPr/>
        <p:txBody>
          <a:bodyPr/>
          <a:lstStyle/>
          <a:p>
            <a:endParaRPr lang="es-ES" dirty="0"/>
          </a:p>
        </p:txBody>
      </p:sp>
      <p:sp>
        <p:nvSpPr>
          <p:cNvPr id="5" name="Espace réservé du numéro de diapositive 4"/>
          <p:cNvSpPr>
            <a:spLocks noGrp="1"/>
          </p:cNvSpPr>
          <p:nvPr>
            <p:ph type="sldNum" sz="quarter" idx="5"/>
          </p:nvPr>
        </p:nvSpPr>
        <p:spPr/>
        <p:txBody>
          <a:bodyPr/>
          <a:lstStyle/>
          <a:p>
            <a:pPr algn="l" rtl="0"/>
            <a:fld id="{253A81E7-5AAA-4F8B-8083-1B1E8FA7E8E7}" type="slidenum">
              <a:rPr/>
              <a:pPr/>
              <a:t>16</a:t>
            </a:fld>
            <a:endParaRPr lang="es-ES" dirty="0"/>
          </a:p>
        </p:txBody>
      </p:sp>
    </p:spTree>
    <p:extLst>
      <p:ext uri="{BB962C8B-B14F-4D97-AF65-F5344CB8AC3E}">
        <p14:creationId xmlns:p14="http://schemas.microsoft.com/office/powerpoint/2010/main" val="88352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Dado que estos minerales no son renovables, se deben elaborar estrategias para un uso óptimo de los recursos disponibles, poniendo énfasis principalmente en la recirculación del material extraído. La economía circular, elemento central del Plan Quebequense </a:t>
            </a:r>
            <a:r>
              <a:rPr lang="es-ES" dirty="0"/>
              <a:t>para el Aprovechamiento </a:t>
            </a:r>
            <a:r>
              <a:rPr lang="es-ES" sz="1200" b="0" i="0" u="none" kern="1200" baseline="0" dirty="0">
                <a:solidFill>
                  <a:schemeClr val="tx1"/>
                </a:solidFill>
                <a:effectLst/>
                <a:latin typeface="Arial Regular"/>
                <a:ea typeface="+mn-ea"/>
                <a:cs typeface="+mn-cs"/>
              </a:rPr>
              <a:t>de los MCE de Québec 2020-2025, se basa en el diseño ecológico, el reciclaje y la reutilización de los recursos minerales. Este enfoque de futuro permitirá reducir nuestra huella ambiental y satisfacer la demanda de MCE. Se impulsará la recuperación y el reciclaje de los minerales críticos y estratégicos. El objetivo es reutilizar o reciclar los residuos mineros o los componentes de bienes para darles una segunda vida.</a:t>
            </a:r>
          </a:p>
          <a:p>
            <a:pPr marL="0" indent="0" algn="l" rtl="0">
              <a:buFont typeface="Arial" panose="020B0604020202020204" pitchFamily="34" charset="0"/>
              <a:buNone/>
            </a:pPr>
            <a:endParaRPr lang="es-ES" sz="1200" b="0" i="1"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Se lanzaron dos convocatorias para la presentación de propuestas en el marco del </a:t>
            </a:r>
            <a:r>
              <a:rPr lang="es-ES" sz="1200" b="0" i="1" u="none" kern="1200" baseline="0" dirty="0">
                <a:solidFill>
                  <a:schemeClr val="tx1"/>
                </a:solidFill>
                <a:effectLst/>
                <a:latin typeface="Arial Regular"/>
                <a:ea typeface="+mn-ea"/>
                <a:cs typeface="+mn-cs"/>
              </a:rPr>
              <a:t>Programa de apoyo a la investigación y el desarrollo para la economía circular aplicada a los sectores de los MCE</a:t>
            </a:r>
            <a:r>
              <a:rPr lang="es-ES" sz="1200" b="0" i="0" u="none" kern="1200" baseline="0" dirty="0">
                <a:solidFill>
                  <a:schemeClr val="tx1"/>
                </a:solidFill>
                <a:effectLst/>
                <a:latin typeface="Arial Regular"/>
                <a:ea typeface="+mn-ea"/>
                <a:cs typeface="+mn-cs"/>
              </a:rPr>
              <a:t>, financiado en el marco del PQVMCS</a:t>
            </a:r>
          </a:p>
          <a:p>
            <a:pPr marL="0"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En Québec, ya existen proyectos o estudios relacionados con el reciclaje de los minerales críticos y estratégicos que han recibido apoyo financiero del Gobierno de Québec. Dos ejemplos: el proyecto de la compañía Lion, que desarrolla una tecnología de reciclaje de las baterías de iones de litio; la fábrica de reciclaje de tierras raras Géoméga para la industria de los imanes.</a:t>
            </a:r>
            <a:r>
              <a:rPr lang="es-ES" b="0" i="0" u="none" baseline="0" dirty="0">
                <a:effectLst/>
              </a:rPr>
              <a:t> </a:t>
            </a:r>
            <a:endParaRPr lang="es-ES" dirty="0"/>
          </a:p>
        </p:txBody>
      </p:sp>
      <p:sp>
        <p:nvSpPr>
          <p:cNvPr id="4" name="Espace réservé de l'en-tête 3"/>
          <p:cNvSpPr>
            <a:spLocks noGrp="1"/>
          </p:cNvSpPr>
          <p:nvPr>
            <p:ph type="hdr" sz="quarter"/>
          </p:nvPr>
        </p:nvSpPr>
        <p:spPr/>
        <p:txBody>
          <a:bodyPr/>
          <a:lstStyle/>
          <a:p>
            <a:endParaRPr lang="es-ES" dirty="0"/>
          </a:p>
        </p:txBody>
      </p:sp>
      <p:sp>
        <p:nvSpPr>
          <p:cNvPr id="5" name="Espace réservé du numéro de diapositive 4"/>
          <p:cNvSpPr>
            <a:spLocks noGrp="1"/>
          </p:cNvSpPr>
          <p:nvPr>
            <p:ph type="sldNum" sz="quarter" idx="5"/>
          </p:nvPr>
        </p:nvSpPr>
        <p:spPr/>
        <p:txBody>
          <a:bodyPr/>
          <a:lstStyle/>
          <a:p>
            <a:pPr algn="l" rtl="0"/>
            <a:fld id="{253A81E7-5AAA-4F8B-8083-1B1E8FA7E8E7}" type="slidenum">
              <a:rPr/>
              <a:pPr/>
              <a:t>17</a:t>
            </a:fld>
            <a:endParaRPr lang="es-ES" dirty="0"/>
          </a:p>
        </p:txBody>
      </p:sp>
    </p:spTree>
    <p:extLst>
      <p:ext uri="{BB962C8B-B14F-4D97-AF65-F5344CB8AC3E}">
        <p14:creationId xmlns:p14="http://schemas.microsoft.com/office/powerpoint/2010/main" val="1297813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La Initiative Batterie Québec tiene como objetivo desarrollar rápidamente una cadena de producción de clase mundial en Québec, desde la extracción de minerales hasta la producción de componentes terminados, pasando por el desarrollo de procesos ecológicos. </a:t>
            </a:r>
          </a:p>
          <a:p>
            <a:pPr algn="l" rtl="0"/>
            <a:r>
              <a:rPr lang="es-ES" sz="1200" b="0" i="0" u="none" kern="1200" baseline="0" dirty="0">
                <a:solidFill>
                  <a:schemeClr val="tx1"/>
                </a:solidFill>
                <a:effectLst/>
                <a:latin typeface="Arial Regular"/>
                <a:ea typeface="+mn-ea"/>
                <a:cs typeface="+mn-cs"/>
              </a:rPr>
              <a:t> </a:t>
            </a: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La iniciativa cuenta con 3 aspectos:</a:t>
            </a:r>
          </a:p>
          <a:p>
            <a:pPr marL="628650" lvl="1" indent="-171450" algn="l" rtl="0">
              <a:buFont typeface="Courier New" panose="02070309020205020404" pitchFamily="49" charset="0"/>
              <a:buChar char="o"/>
            </a:pPr>
            <a:r>
              <a:rPr lang="es-ES" sz="1200" b="0" i="0" u="none" kern="1200" baseline="0" dirty="0">
                <a:solidFill>
                  <a:schemeClr val="tx1"/>
                </a:solidFill>
                <a:effectLst/>
                <a:latin typeface="Arial Regular"/>
                <a:ea typeface="+mn-ea"/>
                <a:cs typeface="+mn-cs"/>
              </a:rPr>
              <a:t>Explotar y transformar de manera responsable y sostenible los minerales del territorio quebequense para fabricar componentes de baterías, como ánodos y cátodos;</a:t>
            </a:r>
          </a:p>
          <a:p>
            <a:pPr lvl="1" algn="l" rtl="0"/>
            <a:endParaRPr lang="es-ES" sz="1200" b="0" i="0" u="none" kern="1200" baseline="0" dirty="0">
              <a:solidFill>
                <a:schemeClr val="tx1"/>
              </a:solidFill>
              <a:effectLst/>
              <a:latin typeface="Arial Regular"/>
              <a:ea typeface="+mn-ea"/>
              <a:cs typeface="+mn-cs"/>
            </a:endParaRPr>
          </a:p>
          <a:p>
            <a:pPr marL="628650" lvl="1" indent="-171450" algn="l" rtl="0">
              <a:buFont typeface="Courier New" panose="02070309020205020404" pitchFamily="49" charset="0"/>
              <a:buChar char="o"/>
            </a:pPr>
            <a:r>
              <a:rPr lang="es-ES" sz="1200" b="0" i="0" u="none" kern="1200" baseline="0" dirty="0">
                <a:solidFill>
                  <a:schemeClr val="tx1"/>
                </a:solidFill>
                <a:effectLst/>
                <a:latin typeface="Arial Regular"/>
                <a:ea typeface="+mn-ea"/>
                <a:cs typeface="+mn-cs"/>
              </a:rPr>
              <a:t>Fabricar vehículos comerciales eléctricos. Objetivo: invertir en la fabricación local de vehículos eléctricos;</a:t>
            </a:r>
            <a:endParaRPr lang="es-ES" dirty="0"/>
          </a:p>
          <a:p>
            <a:pPr lvl="1" algn="l" rtl="0"/>
            <a:endParaRPr lang="es-ES" sz="1200" b="0" i="0" u="none" kern="1200" baseline="0" dirty="0">
              <a:solidFill>
                <a:schemeClr val="tx1"/>
              </a:solidFill>
              <a:effectLst/>
              <a:latin typeface="Arial Regular"/>
              <a:ea typeface="+mn-ea"/>
              <a:cs typeface="+mn-cs"/>
            </a:endParaRPr>
          </a:p>
          <a:p>
            <a:pPr marL="628650" lvl="1" indent="-171450" algn="l" rtl="0">
              <a:buFont typeface="Courier New" panose="02070309020205020404" pitchFamily="49" charset="0"/>
              <a:buChar char="o"/>
            </a:pPr>
            <a:r>
              <a:rPr lang="es-ES" sz="1200" b="0" i="0" u="none" kern="1200" baseline="0" dirty="0">
                <a:solidFill>
                  <a:schemeClr val="tx1"/>
                </a:solidFill>
                <a:effectLst/>
                <a:latin typeface="Arial Regular"/>
                <a:ea typeface="+mn-ea"/>
                <a:cs typeface="+mn-cs"/>
              </a:rPr>
              <a:t>Desarrollar el reciclaje de baterías gracias a las tecnologías quebequenses de vanguardia.</a:t>
            </a:r>
          </a:p>
          <a:p>
            <a:pPr marL="0" indent="0" algn="l" rtl="0">
              <a:buFont typeface="Arial" panose="020B0604020202020204" pitchFamily="34" charset="0"/>
              <a:buNone/>
            </a:pPr>
            <a:endParaRPr lang="es-ES" b="0" i="0" dirty="0">
              <a:solidFill>
                <a:srgbClr val="FF0000"/>
              </a:solidFill>
              <a:effectLst/>
              <a:highlight>
                <a:srgbClr val="FFFF00"/>
              </a:highlight>
              <a:latin typeface="GT Walsheim"/>
            </a:endParaRPr>
          </a:p>
          <a:p>
            <a:pPr marL="171450" indent="-171450" algn="l" rtl="0">
              <a:buFont typeface="Arial" panose="020B0604020202020204" pitchFamily="34" charset="0"/>
              <a:buChar char="•"/>
            </a:pPr>
            <a:r>
              <a:rPr lang="es-ES" b="0" i="0" u="none" baseline="0" dirty="0">
                <a:solidFill>
                  <a:srgbClr val="FF0000"/>
                </a:solidFill>
                <a:effectLst/>
                <a:highlight>
                  <a:srgbClr val="FFFF00"/>
                </a:highlight>
                <a:latin typeface="GT Walsheim"/>
                <a:ea typeface="GT Walsheim"/>
                <a:cs typeface="GT Walsheim"/>
              </a:rPr>
              <a:t>Actualmente (2023), el valor de los principales proyectos anunciados en el sector de las baterías se estima en unos 11.000 millones de dólares. De esta suma, 5.900 millones de dólares, es decir, el 54% del valor total de los proyectos, serán invertidos por las empresas privadas que se establecerán en Québec.</a:t>
            </a:r>
          </a:p>
          <a:p>
            <a:pPr marL="0"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Québec está listo para acelerar el desarrollo de la capacidad minera y de refinado de los materiales activos de las baterías y atraer a empresas de envergadura mundial especializadas en la fabricación de componentes de baterías. Ofrece incentivos normativos, fiscales y financieros que pueden favorecer el desarrollo del sector, e implementa iniciativas logísticas y competitivas para que las baterías de Québec sean más verdes, reciclables y distintivas en los mercados mundiales.</a:t>
            </a:r>
          </a:p>
          <a:p>
            <a:endParaRPr lang="es-ES" dirty="0"/>
          </a:p>
        </p:txBody>
      </p:sp>
      <p:sp>
        <p:nvSpPr>
          <p:cNvPr id="4" name="Espace réservé de l'en-tête 3"/>
          <p:cNvSpPr>
            <a:spLocks noGrp="1"/>
          </p:cNvSpPr>
          <p:nvPr>
            <p:ph type="hdr" sz="quarter"/>
          </p:nvPr>
        </p:nvSpPr>
        <p:spPr/>
        <p:txBody>
          <a:bodyPr/>
          <a:lstStyle/>
          <a:p>
            <a:endParaRPr lang="es-ES" dirty="0"/>
          </a:p>
        </p:txBody>
      </p:sp>
      <p:sp>
        <p:nvSpPr>
          <p:cNvPr id="5" name="Espace réservé du numéro de diapositive 4"/>
          <p:cNvSpPr>
            <a:spLocks noGrp="1"/>
          </p:cNvSpPr>
          <p:nvPr>
            <p:ph type="sldNum" sz="quarter" idx="5"/>
          </p:nvPr>
        </p:nvSpPr>
        <p:spPr/>
        <p:txBody>
          <a:bodyPr/>
          <a:lstStyle/>
          <a:p>
            <a:pPr algn="l" rtl="0"/>
            <a:fld id="{253A81E7-5AAA-4F8B-8083-1B1E8FA7E8E7}" type="slidenum">
              <a:rPr/>
              <a:pPr/>
              <a:t>18</a:t>
            </a:fld>
            <a:endParaRPr lang="es-ES" dirty="0"/>
          </a:p>
        </p:txBody>
      </p:sp>
    </p:spTree>
    <p:extLst>
      <p:ext uri="{BB962C8B-B14F-4D97-AF65-F5344CB8AC3E}">
        <p14:creationId xmlns:p14="http://schemas.microsoft.com/office/powerpoint/2010/main" val="2744681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19</a:t>
            </a:fld>
            <a:endParaRPr lang="fr-CA" dirty="0"/>
          </a:p>
        </p:txBody>
      </p:sp>
    </p:spTree>
    <p:extLst>
      <p:ext uri="{BB962C8B-B14F-4D97-AF65-F5344CB8AC3E}">
        <p14:creationId xmlns:p14="http://schemas.microsoft.com/office/powerpoint/2010/main" val="322091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ES" dirty="0"/>
          </a:p>
        </p:txBody>
      </p:sp>
      <p:sp>
        <p:nvSpPr>
          <p:cNvPr id="4" name="Espace réservé de l'en-tête 3"/>
          <p:cNvSpPr>
            <a:spLocks noGrp="1"/>
          </p:cNvSpPr>
          <p:nvPr>
            <p:ph type="hdr" sz="quarter"/>
          </p:nvPr>
        </p:nvSpPr>
        <p:spPr/>
        <p:txBody>
          <a:bodyPr/>
          <a:lstStyle/>
          <a:p>
            <a:endParaRPr lang="es-ES" dirty="0"/>
          </a:p>
        </p:txBody>
      </p:sp>
      <p:sp>
        <p:nvSpPr>
          <p:cNvPr id="5" name="Espace réservé du numéro de diapositive 4"/>
          <p:cNvSpPr>
            <a:spLocks noGrp="1"/>
          </p:cNvSpPr>
          <p:nvPr>
            <p:ph type="sldNum" sz="quarter" idx="5"/>
          </p:nvPr>
        </p:nvSpPr>
        <p:spPr/>
        <p:txBody>
          <a:bodyPr/>
          <a:lstStyle/>
          <a:p>
            <a:pPr algn="l" rtl="0"/>
            <a:fld id="{253A81E7-5AAA-4F8B-8083-1B1E8FA7E8E7}" type="slidenum">
              <a:rPr/>
              <a:pPr/>
              <a:t>2</a:t>
            </a:fld>
            <a:endParaRPr lang="es-ES" dirty="0"/>
          </a:p>
        </p:txBody>
      </p:sp>
    </p:spTree>
    <p:extLst>
      <p:ext uri="{BB962C8B-B14F-4D97-AF65-F5344CB8AC3E}">
        <p14:creationId xmlns:p14="http://schemas.microsoft.com/office/powerpoint/2010/main" val="3247709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20</a:t>
            </a:fld>
            <a:endParaRPr lang="fr-CA" dirty="0"/>
          </a:p>
        </p:txBody>
      </p:sp>
    </p:spTree>
    <p:extLst>
      <p:ext uri="{BB962C8B-B14F-4D97-AF65-F5344CB8AC3E}">
        <p14:creationId xmlns:p14="http://schemas.microsoft.com/office/powerpoint/2010/main" val="248688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baseline="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Québec ofrece a las </a:t>
            </a:r>
            <a:r>
              <a:rPr lang="es-ES" sz="1800" dirty="0">
                <a:solidFill>
                  <a:srgbClr val="C00000"/>
                </a:solidFill>
                <a:highlight>
                  <a:srgbClr val="FFFF00"/>
                </a:highlight>
                <a:latin typeface="Calibri" panose="020F0502020204030204" pitchFamily="34" charset="0"/>
                <a:ea typeface="Calibri" panose="020F0502020204030204" pitchFamily="34" charset="0"/>
                <a:cs typeface="Calibri" panose="020F0502020204030204" pitchFamily="34" charset="0"/>
              </a:rPr>
              <a:t>empresas</a:t>
            </a:r>
            <a:r>
              <a:rPr lang="es-ES" sz="1800" b="0" i="0" u="none" baseline="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extranjeras un entorno de negocios muy propicio para las inversiones mineras y la innovación, además de un régimen fiscal ventajoso en comparación con el de sus socios comerciales.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dirty="0">
              <a:solidFill>
                <a:srgbClr val="C00000"/>
              </a:solidFill>
              <a:effectLst/>
              <a:highlight>
                <a:srgbClr val="FFFF00"/>
              </a:highligh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baseline="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Rol de los principales actores gubernamentales: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dirty="0">
              <a:solidFill>
                <a:srgbClr val="C00000"/>
              </a:solidFill>
              <a:effectLst/>
              <a:highlight>
                <a:srgbClr val="FFFF00"/>
              </a:highligh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u="none" baseline="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Ministerio de Recursos Naturales y Bosques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800" b="0" i="0" u="none" baseline="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Desarrollo de políticas y programas gubernamentales en el sector minero</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800" b="0" i="0" u="none" baseline="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Marco legal y normativo de las actividades mineras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800" dirty="0">
              <a:solidFill>
                <a:srgbClr val="C00000"/>
              </a:solidFill>
              <a:effectLst/>
              <a:highlight>
                <a:srgbClr val="FFFF00"/>
              </a:highligh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u="none" baseline="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Investissement Québec</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400" b="0" i="0" u="none" baseline="0" dirty="0"/>
              <a:t>Empresa estatal cuya misión es participar activamente en el desarrollo económico de Québec mediante el impulso de la innovación en las empresas, el emprendimiento y </a:t>
            </a:r>
            <a:r>
              <a:rPr lang="es-ES" sz="1400" dirty="0"/>
              <a:t>la sucesión o adquisición de empresas</a:t>
            </a:r>
            <a:r>
              <a:rPr lang="es-ES" sz="1400" b="0" i="0" u="none" baseline="0" dirty="0"/>
              <a:t>, además del crecimiento de la inversión y las exportaciones.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400" b="0" i="0" u="none" baseline="0" dirty="0"/>
              <a:t>Ventanilla única para los inversores extranjeros, que pueden contar con más de 1.200 especialistas distribuidos en más de 30 oficinas en 19 países y 6 ciudades canadienses. </a:t>
            </a:r>
            <a:endParaRPr lang="es-ES" sz="1400" dirty="0">
              <a:solidFill>
                <a:srgbClr val="C00000"/>
              </a:solidFill>
              <a:effectLst/>
              <a:highlight>
                <a:srgbClr val="FFFF00"/>
              </a:highligh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400" dirty="0">
              <a:solidFill>
                <a:srgbClr val="C00000"/>
              </a:solidFill>
              <a:effectLst/>
              <a:highlight>
                <a:srgbClr val="FFFF00"/>
              </a:highligh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0" i="0" u="none" baseline="0" dirty="0"/>
              <a:t>SOQUEM (filial de Investissement Québec)</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400" b="0" i="0" u="none" kern="1200" baseline="0" dirty="0">
                <a:solidFill>
                  <a:srgbClr val="C00000"/>
                </a:solidFill>
                <a:effectLst/>
                <a:highlight>
                  <a:srgbClr val="FFFF00"/>
                </a:highlight>
                <a:latin typeface="Calibri" panose="020F0502020204030204" pitchFamily="34" charset="0"/>
                <a:cs typeface="+mn-cs"/>
              </a:rPr>
              <a:t>Su misión es impulsar la exploración, el descubrimiento y </a:t>
            </a:r>
            <a:r>
              <a:rPr lang="es-ES" sz="1400" dirty="0">
                <a:solidFill>
                  <a:srgbClr val="C00000"/>
                </a:solidFill>
                <a:highlight>
                  <a:srgbClr val="FFFF00"/>
                </a:highlight>
                <a:latin typeface="Calibri" panose="020F0502020204030204" pitchFamily="34" charset="0"/>
              </a:rPr>
              <a:t>el desarrollo </a:t>
            </a:r>
            <a:r>
              <a:rPr lang="es-ES" sz="1400" b="0" i="0" u="none" kern="1200" baseline="0" dirty="0">
                <a:solidFill>
                  <a:srgbClr val="C00000"/>
                </a:solidFill>
                <a:effectLst/>
                <a:highlight>
                  <a:srgbClr val="FFFF00"/>
                </a:highlight>
                <a:latin typeface="Calibri" panose="020F0502020204030204" pitchFamily="34" charset="0"/>
                <a:cs typeface="+mn-cs"/>
              </a:rPr>
              <a:t>de los recursos minerales de Québec.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400" b="0" i="0" u="none" kern="1200" baseline="0" dirty="0">
                <a:solidFill>
                  <a:srgbClr val="C00000"/>
                </a:solidFill>
                <a:effectLst/>
                <a:highlight>
                  <a:srgbClr val="FFFF00"/>
                </a:highlight>
                <a:latin typeface="Calibri" panose="020F0502020204030204" pitchFamily="34" charset="0"/>
                <a:cs typeface="+mn-cs"/>
              </a:rPr>
              <a:t>Participó y contribuyó en el </a:t>
            </a:r>
            <a:r>
              <a:rPr lang="es-ES" sz="1400" dirty="0">
                <a:solidFill>
                  <a:srgbClr val="C00000"/>
                </a:solidFill>
                <a:highlight>
                  <a:srgbClr val="FFFF00"/>
                </a:highlight>
                <a:latin typeface="Calibri" panose="020F0502020204030204" pitchFamily="34" charset="0"/>
              </a:rPr>
              <a:t>inicio</a:t>
            </a:r>
            <a:r>
              <a:rPr lang="es-ES" sz="1400" b="0" i="0" u="none" kern="1200" baseline="0" dirty="0">
                <a:solidFill>
                  <a:srgbClr val="C00000"/>
                </a:solidFill>
                <a:effectLst/>
                <a:highlight>
                  <a:srgbClr val="FFFF00"/>
                </a:highlight>
                <a:latin typeface="Calibri" panose="020F0502020204030204" pitchFamily="34" charset="0"/>
                <a:cs typeface="+mn-cs"/>
              </a:rPr>
              <a:t> de cientos de proyectos que llevaron a importantes descubrimientos de oro, diamantes, litio, niobio, elementos de las tierras raras y muchas otras sustancias minerales,</a:t>
            </a:r>
            <a:endParaRPr lang="es-ES" sz="1400" b="0" i="0" kern="1200" dirty="0">
              <a:solidFill>
                <a:srgbClr val="C00000"/>
              </a:solidFill>
              <a:effectLst/>
              <a:highlight>
                <a:srgbClr val="FFFF00"/>
              </a:highlight>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400" dirty="0">
              <a:solidFill>
                <a:srgbClr val="C00000"/>
              </a:solidFill>
              <a:effectLst/>
              <a:highlight>
                <a:srgbClr val="FFFF00"/>
              </a:highligh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0" i="0" u="none" baseline="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Société du Plan Nord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400" b="0" i="0" u="none" baseline="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Empresa estatal cuya misión es contribuir al desarrollo integrado y coherente del territorio nórdico quebequense, en concertación con los </a:t>
            </a:r>
            <a:r>
              <a:rPr lang="es-AR" sz="1400" b="0" i="0" u="none" baseline="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r</a:t>
            </a:r>
            <a:r>
              <a:rPr lang="es-ES" sz="1400" b="0" i="0" u="none" baseline="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epresentantes de las regiones y las naciones indígenas involucradas, así como también con el sector privado.</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400" dirty="0">
                <a:solidFill>
                  <a:srgbClr val="C00000"/>
                </a:solidFill>
                <a:highlight>
                  <a:srgbClr val="FFFF00"/>
                </a:highlight>
                <a:latin typeface="Calibri" panose="020F0502020204030204" pitchFamily="34" charset="0"/>
                <a:ea typeface="Calibri" panose="020F0502020204030204" pitchFamily="34" charset="0"/>
                <a:cs typeface="Calibri" panose="020F0502020204030204" pitchFamily="34" charset="0"/>
              </a:rPr>
              <a:t>Desempeña</a:t>
            </a:r>
            <a:r>
              <a:rPr lang="es-ES" sz="1400" b="0" i="0" u="none" baseline="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el papel de facilitador en la investigación y el desarrollo de soluciones adaptadas a las especificidades de este territorio, que tiene un rico potencial mineral.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400" dirty="0">
              <a:solidFill>
                <a:srgbClr val="C00000"/>
              </a:solidFill>
              <a:effectLst/>
              <a:highlight>
                <a:srgbClr val="FFFF00"/>
              </a:highligh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0" i="0" u="none" baseline="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Société de développement de la Baie-James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400" b="0" i="0" u="none" baseline="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Interviene en el desarrollo económico y la gestión de las infraestructuras viales y aeroportuarias facilitando la ejecución de proyectos de negocios en la región y brindándoles apoyo.</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400" dirty="0">
                <a:solidFill>
                  <a:srgbClr val="C00000"/>
                </a:solidFill>
                <a:highlight>
                  <a:srgbClr val="FFFF00"/>
                </a:highlight>
                <a:latin typeface="Calibri" panose="020F0502020204030204" pitchFamily="34" charset="0"/>
                <a:ea typeface="Calibri" panose="020F0502020204030204" pitchFamily="34" charset="0"/>
                <a:cs typeface="Calibri" panose="020F0502020204030204" pitchFamily="34" charset="0"/>
              </a:rPr>
              <a:t>Respalda el</a:t>
            </a:r>
            <a:r>
              <a:rPr lang="es-ES" sz="1400" b="0" i="0" u="none" baseline="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desarrollo económico de la región de la Bahía James a través de inversiones, principalmente para proyectos de negocios estructurantes y rentables en los diferentes sectores económicos.</a:t>
            </a:r>
          </a:p>
          <a:p>
            <a:endParaRPr lang="es-ES" sz="1200" b="0" i="0" kern="1200" dirty="0">
              <a:solidFill>
                <a:schemeClr val="tx1"/>
              </a:solidFill>
              <a:effectLst/>
              <a:latin typeface="Arial Regular"/>
              <a:ea typeface="+mn-ea"/>
              <a:cs typeface="+mn-cs"/>
            </a:endParaRPr>
          </a:p>
          <a:p>
            <a:endParaRPr lang="es-ES" sz="1200" b="0" i="0" kern="1200" dirty="0">
              <a:solidFill>
                <a:schemeClr val="tx1"/>
              </a:solidFill>
              <a:effectLst/>
              <a:latin typeface="Arial Regular"/>
              <a:ea typeface="+mn-ea"/>
              <a:cs typeface="+mn-cs"/>
            </a:endParaRPr>
          </a:p>
        </p:txBody>
      </p:sp>
      <p:sp>
        <p:nvSpPr>
          <p:cNvPr id="4" name="Espace réservé de l'en-tête 3"/>
          <p:cNvSpPr>
            <a:spLocks noGrp="1"/>
          </p:cNvSpPr>
          <p:nvPr>
            <p:ph type="hdr" sz="quarter"/>
          </p:nvPr>
        </p:nvSpPr>
        <p:spPr/>
        <p:txBody>
          <a:bodyPr/>
          <a:lstStyle/>
          <a:p>
            <a:endParaRPr lang="es-ES" dirty="0"/>
          </a:p>
        </p:txBody>
      </p:sp>
      <p:sp>
        <p:nvSpPr>
          <p:cNvPr id="5" name="Espace réservé du numéro de diapositive 4"/>
          <p:cNvSpPr>
            <a:spLocks noGrp="1"/>
          </p:cNvSpPr>
          <p:nvPr>
            <p:ph type="sldNum" sz="quarter" idx="5"/>
          </p:nvPr>
        </p:nvSpPr>
        <p:spPr/>
        <p:txBody>
          <a:bodyPr/>
          <a:lstStyle/>
          <a:p>
            <a:pPr algn="l" rtl="0"/>
            <a:fld id="{253A81E7-5AAA-4F8B-8083-1B1E8FA7E8E7}" type="slidenum">
              <a:rPr/>
              <a:pPr/>
              <a:t>3</a:t>
            </a:fld>
            <a:endParaRPr lang="es-ES" dirty="0"/>
          </a:p>
        </p:txBody>
      </p:sp>
    </p:spTree>
    <p:extLst>
      <p:ext uri="{BB962C8B-B14F-4D97-AF65-F5344CB8AC3E}">
        <p14:creationId xmlns:p14="http://schemas.microsoft.com/office/powerpoint/2010/main" val="77251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es-ES" b="0" i="0" u="none" baseline="0" dirty="0"/>
              <a:t>En su conjunto, el sistema fiscal quebequense es competitivo gracias a tasas impositivas competitivas para las empresas, reglas de cálculo de la renta imponible y numerosos créditos y franquicias fiscales para las empresas.</a:t>
            </a:r>
          </a:p>
          <a:p>
            <a:pPr algn="l" rtl="0"/>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u="none" baseline="0" dirty="0"/>
              <a:t>Es difícil comparar los sistemas fiscales de </a:t>
            </a:r>
            <a:r>
              <a:rPr lang="es-ES" dirty="0"/>
              <a:t>un</a:t>
            </a:r>
            <a:r>
              <a:rPr lang="es-ES" b="0" i="0" u="none" baseline="0" dirty="0"/>
              <a:t> país a otro debido a las numeras diferencias que pueden existir entre estos sistemas. Es por eso que no podemos determinar la superioridad de un sistema con respecto a otro teniendo en cuenta solo la tasa impositiva para empresas. En definitiva, los empresarios deben evaluar el sistema fiscal de un país en función de su propia situación, teniendo en cuenta las reglas de cálculo de la renta imponible, las tasas impositivas, los impuestos sobre los salarios y los impuestos al consumo, además de las diferentes medidas fiscales vigentes. </a:t>
            </a:r>
          </a:p>
          <a:p>
            <a:endParaRPr lang="es-ES" sz="1200" b="0" i="0" kern="1200" dirty="0">
              <a:solidFill>
                <a:schemeClr val="tx1"/>
              </a:solidFill>
              <a:effectLst/>
              <a:latin typeface="Arial Regular"/>
              <a:ea typeface="+mn-ea"/>
              <a:cs typeface="+mn-cs"/>
            </a:endParaRPr>
          </a:p>
          <a:p>
            <a:pPr algn="l" rtl="0"/>
            <a:r>
              <a:rPr lang="es-ES" sz="1200" b="0" i="0" u="none" kern="1200" baseline="0" dirty="0">
                <a:solidFill>
                  <a:schemeClr val="tx1"/>
                </a:solidFill>
                <a:effectLst/>
                <a:latin typeface="Arial Regular"/>
                <a:ea typeface="+mn-ea"/>
                <a:cs typeface="+mn-cs"/>
              </a:rPr>
              <a:t>Para conocer las ventajas para los inversores (costos de mano de obra asequibles, espacios de alquiler con costos ventajosos y tasas impositivas entre las más competitivas de América del Norte), y cómo Québec permite que las empresas aumenten su competitividad a escala internacional, </a:t>
            </a:r>
            <a:r>
              <a:rPr lang="es-ES" dirty="0"/>
              <a:t>le dejamos </a:t>
            </a:r>
            <a:r>
              <a:rPr lang="es-ES" sz="1200" b="0" i="0" u="none" kern="1200" baseline="0" dirty="0">
                <a:solidFill>
                  <a:schemeClr val="tx1"/>
                </a:solidFill>
                <a:effectLst/>
                <a:latin typeface="Arial Regular"/>
                <a:ea typeface="+mn-ea"/>
                <a:cs typeface="+mn-cs"/>
              </a:rPr>
              <a:t>el siguiente enlace: </a:t>
            </a:r>
            <a:r>
              <a:rPr lang="es-ES" sz="1200" b="0" i="0" u="sng" kern="1200" baseline="0" dirty="0">
                <a:solidFill>
                  <a:schemeClr val="tx1"/>
                </a:solidFill>
                <a:effectLst/>
                <a:latin typeface="Arial Regular"/>
                <a:ea typeface="+mn-ea"/>
                <a:cs typeface="+mn-cs"/>
                <a:hlinkClick r:id="rId3"/>
              </a:rPr>
              <a:t>Costos de operación competitivos (https://www.investQuébec.com/international/fr/pourquoi-le-Québec/couts-d-exploitation.html)</a:t>
            </a:r>
            <a:endParaRPr lang="es-ES" sz="1200" b="0" i="0" u="sng" kern="1200" dirty="0">
              <a:solidFill>
                <a:schemeClr val="tx1"/>
              </a:solidFill>
              <a:effectLst/>
              <a:latin typeface="Arial Regular"/>
              <a:ea typeface="+mn-ea"/>
              <a:cs typeface="+mn-cs"/>
            </a:endParaRPr>
          </a:p>
          <a:p>
            <a:endParaRPr lang="es-ES" sz="1200" b="0" i="0" u="sng" kern="1200" dirty="0">
              <a:solidFill>
                <a:schemeClr val="tx1"/>
              </a:solidFill>
              <a:effectLst/>
              <a:latin typeface="Arial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baseline="0" dirty="0">
                <a:solidFill>
                  <a:srgbClr val="FF0000"/>
                </a:solidFill>
              </a:rPr>
              <a:t>Las compañías mineras también están sujetas al impuesto minero, deben pagar el importe más </a:t>
            </a:r>
            <a:r>
              <a:rPr lang="es-ES" dirty="0">
                <a:solidFill>
                  <a:srgbClr val="FF0000"/>
                </a:solidFill>
              </a:rPr>
              <a:t>elevado</a:t>
            </a:r>
            <a:r>
              <a:rPr lang="es-ES" sz="1200" b="0" i="0" u="none" baseline="0" dirty="0">
                <a:solidFill>
                  <a:srgbClr val="FF0000"/>
                </a:solidFill>
              </a:rPr>
              <a:t> entre el impuesto minero mínimo y el impuesto minero sobre las ganancias anuales. Para obtener más detalles al respecto, se puede consultar el documento </a:t>
            </a:r>
            <a:r>
              <a:rPr lang="es-ES" sz="1200" b="0" i="1" u="none" baseline="0" dirty="0">
                <a:solidFill>
                  <a:srgbClr val="FF0000"/>
                </a:solidFill>
                <a:hlinkClick r:id="rId4">
                  <a:extLst>
                    <a:ext uri="{A12FA001-AC4F-418D-AE19-62706E023703}">
                      <ahyp:hlinkClr xmlns:ahyp="http://schemas.microsoft.com/office/drawing/2018/hyperlinkcolor" val="tx"/>
                    </a:ext>
                  </a:extLst>
                </a:hlinkClick>
              </a:rPr>
              <a:t>“El régimen impositivo minero </a:t>
            </a:r>
            <a:r>
              <a:rPr lang="es-ES" i="1" dirty="0">
                <a:solidFill>
                  <a:srgbClr val="FF0000"/>
                </a:solidFill>
                <a:hlinkClick r:id="rId4">
                  <a:extLst>
                    <a:ext uri="{A12FA001-AC4F-418D-AE19-62706E023703}">
                      <ahyp:hlinkClr xmlns:ahyp="http://schemas.microsoft.com/office/drawing/2018/hyperlinkcolor" val="tx"/>
                    </a:ext>
                  </a:extLst>
                </a:hlinkClick>
              </a:rPr>
              <a:t>en pocas palabras</a:t>
            </a:r>
            <a:r>
              <a:rPr lang="es-ES" sz="1200" b="0" i="1" u="none" baseline="0" dirty="0">
                <a:solidFill>
                  <a:srgbClr val="FF0000"/>
                </a:solidFill>
                <a:hlinkClick r:id="rId4">
                  <a:extLst>
                    <a:ext uri="{A12FA001-AC4F-418D-AE19-62706E023703}">
                      <ahyp:hlinkClr xmlns:ahyp="http://schemas.microsoft.com/office/drawing/2018/hyperlinkcolor" val="tx"/>
                    </a:ext>
                  </a:extLst>
                </a:hlinkClick>
              </a:rPr>
              <a:t>”</a:t>
            </a:r>
            <a:r>
              <a:rPr lang="es-ES" sz="1200" b="0" i="0" u="none" baseline="0" dirty="0">
                <a:solidFill>
                  <a:srgbClr val="FF0000"/>
                </a:solidFill>
              </a:rPr>
              <a:t>. (</a:t>
            </a:r>
            <a:r>
              <a:rPr lang="es-ES" b="0" i="0" u="none" baseline="0" dirty="0">
                <a:hlinkClick r:id="rId4"/>
              </a:rPr>
              <a:t>https://cdn-contenu.Québec.ca/cdn-contenu/adm/min/finances/publications-adm/Autres_documents/AUTFR_RegimeImpotMinierEnBref.pdf</a:t>
            </a:r>
            <a:r>
              <a:rPr lang="es-ES" sz="1200" b="0" i="0" u="none" baseline="0" dirty="0">
                <a:solidFill>
                  <a:srgbClr val="FF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rgbClr val="FF0000"/>
              </a:solidFill>
              <a:effectLst/>
              <a:latin typeface="Arial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baseline="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Québec ofrece créditos fiscales reembolsables, deducciones y subsidios que, de manera acumulativa, lo </a:t>
            </a:r>
            <a:r>
              <a:rPr lang="es-ES" dirty="0">
                <a:solidFill>
                  <a:srgbClr val="C00000"/>
                </a:solidFill>
                <a:highlight>
                  <a:srgbClr val="FFFF00"/>
                </a:highlight>
                <a:latin typeface="Calibri" panose="020F0502020204030204" pitchFamily="34" charset="0"/>
                <a:ea typeface="Calibri" panose="020F0502020204030204" pitchFamily="34" charset="0"/>
                <a:cs typeface="Calibri" panose="020F0502020204030204" pitchFamily="34" charset="0"/>
              </a:rPr>
              <a:t>convierten</a:t>
            </a:r>
            <a:r>
              <a:rPr lang="es-ES" sz="1200" b="0" i="0" u="none" baseline="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en un entorno de negocios </a:t>
            </a:r>
            <a:r>
              <a:rPr lang="es-ES" dirty="0">
                <a:solidFill>
                  <a:srgbClr val="C00000"/>
                </a:solidFill>
                <a:highlight>
                  <a:srgbClr val="FFFF00"/>
                </a:highlight>
                <a:latin typeface="Calibri" panose="020F0502020204030204" pitchFamily="34" charset="0"/>
                <a:ea typeface="Calibri" panose="020F0502020204030204" pitchFamily="34" charset="0"/>
                <a:cs typeface="Calibri" panose="020F0502020204030204" pitchFamily="34" charset="0"/>
              </a:rPr>
              <a:t>muy</a:t>
            </a:r>
            <a:r>
              <a:rPr lang="es-ES" sz="1200" b="0" i="0" u="none" baseline="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ventajoso.</a:t>
            </a:r>
          </a:p>
        </p:txBody>
      </p:sp>
      <p:sp>
        <p:nvSpPr>
          <p:cNvPr id="4" name="Espace réservé de l'en-tête 3"/>
          <p:cNvSpPr>
            <a:spLocks noGrp="1"/>
          </p:cNvSpPr>
          <p:nvPr>
            <p:ph type="hdr" sz="quarter"/>
          </p:nvPr>
        </p:nvSpPr>
        <p:spPr/>
        <p:txBody>
          <a:bodyPr/>
          <a:lstStyle/>
          <a:p>
            <a:endParaRPr lang="es-ES" dirty="0"/>
          </a:p>
        </p:txBody>
      </p:sp>
      <p:sp>
        <p:nvSpPr>
          <p:cNvPr id="5" name="Espace réservé du numéro de diapositive 4"/>
          <p:cNvSpPr>
            <a:spLocks noGrp="1"/>
          </p:cNvSpPr>
          <p:nvPr>
            <p:ph type="sldNum" sz="quarter" idx="5"/>
          </p:nvPr>
        </p:nvSpPr>
        <p:spPr/>
        <p:txBody>
          <a:bodyPr/>
          <a:lstStyle/>
          <a:p>
            <a:pPr algn="l" rtl="0"/>
            <a:endParaRPr lang="es-ES" dirty="0"/>
          </a:p>
        </p:txBody>
      </p:sp>
    </p:spTree>
    <p:extLst>
      <p:ext uri="{BB962C8B-B14F-4D97-AF65-F5344CB8AC3E}">
        <p14:creationId xmlns:p14="http://schemas.microsoft.com/office/powerpoint/2010/main" val="295919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lgn="l" rtl="0">
              <a:spcBef>
                <a:spcPts val="0"/>
              </a:spcBef>
              <a:spcAft>
                <a:spcPts val="0"/>
              </a:spcAft>
              <a:buFont typeface="Arial" panose="020B0604020202020204" pitchFamily="34" charset="0"/>
              <a:buChar char="•"/>
            </a:pPr>
            <a:r>
              <a:rPr lang="es-ES" sz="1200" b="0" i="0" u="none" kern="1200" baseline="0" dirty="0">
                <a:solidFill>
                  <a:schemeClr val="tx1"/>
                </a:solidFill>
                <a:effectLst/>
                <a:latin typeface="Arial Regular"/>
                <a:ea typeface="+mn-ea"/>
                <a:cs typeface="+mn-cs"/>
              </a:rPr>
              <a:t>La aceptabilidad social y el desarrollo sostenible son primordiales en Québec y el uso del territorio está basado en estos principios.</a:t>
            </a:r>
          </a:p>
          <a:p>
            <a:pPr marL="0" indent="0" algn="l" rtl="0">
              <a:spcBef>
                <a:spcPts val="0"/>
              </a:spcBef>
              <a:spcAft>
                <a:spcPts val="0"/>
              </a:spcAft>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spcBef>
                <a:spcPts val="0"/>
              </a:spcBef>
              <a:spcAft>
                <a:spcPts val="0"/>
              </a:spcAft>
              <a:buFont typeface="Arial" panose="020B0604020202020204" pitchFamily="34" charset="0"/>
              <a:buChar char="•"/>
            </a:pPr>
            <a:r>
              <a:rPr lang="es-ES" sz="1200" b="0" i="0" u="none" kern="1200" baseline="0" dirty="0">
                <a:solidFill>
                  <a:schemeClr val="tx1"/>
                </a:solidFill>
                <a:effectLst/>
                <a:latin typeface="Arial Regular"/>
                <a:ea typeface="+mn-ea"/>
                <a:cs typeface="+mn-cs"/>
              </a:rPr>
              <a:t>En Québec, la aceptabilidad social es uno de los desafíos más importantes para el desarrollo y la concreción de proyectos de aprovechamiento de los recursos naturales.</a:t>
            </a:r>
          </a:p>
          <a:p>
            <a:pPr marL="171450" indent="-171450" algn="l" rtl="0">
              <a:spcBef>
                <a:spcPts val="0"/>
              </a:spcBef>
              <a:spcAft>
                <a:spcPts val="0"/>
              </a:spcAft>
              <a:buFont typeface="Arial" panose="020B0604020202020204" pitchFamily="34" charset="0"/>
              <a:buChar char="•"/>
            </a:pPr>
            <a:endParaRPr lang="es-ES" sz="1200" b="0" i="0" kern="1200" dirty="0">
              <a:solidFill>
                <a:schemeClr val="tx1"/>
              </a:solidFill>
              <a:effectLst/>
              <a:latin typeface="Arial Regular"/>
              <a:ea typeface="+mn-ea"/>
              <a:cs typeface="+mn-cs"/>
            </a:endParaRPr>
          </a:p>
          <a:p>
            <a:pPr marL="171450" indent="-171450" algn="l" rtl="0">
              <a:spcBef>
                <a:spcPts val="0"/>
              </a:spcBef>
              <a:spcAft>
                <a:spcPts val="0"/>
              </a:spcAft>
              <a:buFont typeface="Arial" panose="020B0604020202020204" pitchFamily="34" charset="0"/>
              <a:buChar char="•"/>
            </a:pPr>
            <a:r>
              <a:rPr lang="es-ES" b="0" i="0" u="none" baseline="0" dirty="0"/>
              <a:t>Comunicación y transparencia, prácticas empresariales quebequenses muy arraigadas, cuyo objetivo es garantizar el éxito de los proyectos, en beneficio no solo de las comunidades receptoras, sino también de los promotores.</a:t>
            </a:r>
            <a:endParaRPr lang="es-ES" sz="1200" b="0" i="0" kern="1200" dirty="0">
              <a:solidFill>
                <a:schemeClr val="tx1"/>
              </a:solidFill>
              <a:effectLst/>
              <a:latin typeface="Arial Regular"/>
              <a:ea typeface="+mn-ea"/>
              <a:cs typeface="+mn-cs"/>
            </a:endParaRPr>
          </a:p>
          <a:p>
            <a:pPr marL="0" indent="0" algn="l" rtl="0">
              <a:spcBef>
                <a:spcPts val="0"/>
              </a:spcBef>
              <a:spcAft>
                <a:spcPts val="0"/>
              </a:spcAft>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spcBef>
                <a:spcPts val="0"/>
              </a:spcBef>
              <a:spcAft>
                <a:spcPts val="0"/>
              </a:spcAft>
              <a:buFont typeface="Arial" panose="020B0604020202020204" pitchFamily="34" charset="0"/>
              <a:buChar char="•"/>
            </a:pPr>
            <a:r>
              <a:rPr lang="es-ES" sz="1200" b="0" i="0" u="none" kern="1200" baseline="0" dirty="0">
                <a:solidFill>
                  <a:schemeClr val="tx1"/>
                </a:solidFill>
                <a:effectLst/>
                <a:latin typeface="Arial Regular"/>
                <a:ea typeface="+mn-ea"/>
                <a:cs typeface="+mn-cs"/>
              </a:rPr>
              <a:t>Québec tiene la </a:t>
            </a:r>
            <a:r>
              <a:rPr lang="es-ES" dirty="0"/>
              <a:t>suerte</a:t>
            </a:r>
            <a:r>
              <a:rPr lang="es-ES" sz="1200" b="0" i="0" u="none" kern="1200" baseline="0" dirty="0">
                <a:solidFill>
                  <a:schemeClr val="tx1"/>
                </a:solidFill>
                <a:effectLst/>
                <a:latin typeface="Arial Regular"/>
                <a:ea typeface="+mn-ea"/>
                <a:cs typeface="+mn-cs"/>
              </a:rPr>
              <a:t> de contar con una importante población </a:t>
            </a:r>
            <a:r>
              <a:rPr lang="es-ES" dirty="0"/>
              <a:t>indígena</a:t>
            </a:r>
            <a:r>
              <a:rPr lang="es-ES" sz="1200" b="0" i="0" u="none" kern="1200" baseline="0" dirty="0">
                <a:solidFill>
                  <a:schemeClr val="tx1"/>
                </a:solidFill>
                <a:effectLst/>
                <a:latin typeface="Arial Regular"/>
                <a:ea typeface="+mn-ea"/>
                <a:cs typeface="+mn-cs"/>
              </a:rPr>
              <a:t> con quien ha podido establecer tratados modernos y asociaciones duraderas. Es el caso del acuerdo de la Convención de la Bahía James y del Norte de Québec firmada en 1975 entre el Gobierno de Québec y la nación </a:t>
            </a:r>
            <a:r>
              <a:rPr lang="es-ES" dirty="0"/>
              <a:t>c</a:t>
            </a:r>
            <a:r>
              <a:rPr lang="es-ES" sz="1200" b="0" i="0" u="none" kern="1200" baseline="0" dirty="0">
                <a:solidFill>
                  <a:schemeClr val="tx1"/>
                </a:solidFill>
                <a:effectLst/>
                <a:latin typeface="Arial Regular"/>
                <a:ea typeface="+mn-ea"/>
                <a:cs typeface="+mn-cs"/>
              </a:rPr>
              <a:t>ree e inuit del Norte de Québec. El objetivo de este acuerdo era desarrollar económica y socialmente el Norte de Québec. </a:t>
            </a:r>
          </a:p>
          <a:p>
            <a:pPr marL="0" indent="0" algn="l" rtl="0">
              <a:spcBef>
                <a:spcPts val="0"/>
              </a:spcBef>
              <a:spcAft>
                <a:spcPts val="0"/>
              </a:spcAft>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spcBef>
                <a:spcPts val="0"/>
              </a:spcBef>
              <a:spcAft>
                <a:spcPts val="0"/>
              </a:spcAft>
              <a:buFont typeface="Arial" panose="020B0604020202020204" pitchFamily="34" charset="0"/>
              <a:buChar char="•"/>
            </a:pPr>
            <a:r>
              <a:rPr lang="es-ES" sz="1200" b="0" i="0" u="none" kern="1200" baseline="0" dirty="0">
                <a:solidFill>
                  <a:schemeClr val="tx1"/>
                </a:solidFill>
                <a:effectLst/>
                <a:latin typeface="Arial Regular"/>
                <a:ea typeface="+mn-ea"/>
                <a:cs typeface="+mn-cs"/>
              </a:rPr>
              <a:t>La Gran Alianza, firmada en 2020, es otro acuerdo entre el Gobierno de Québec y la nación </a:t>
            </a:r>
            <a:r>
              <a:rPr lang="es-ES" dirty="0"/>
              <a:t>c</a:t>
            </a:r>
            <a:r>
              <a:rPr lang="es-ES" sz="1200" b="0" i="0" u="none" kern="1200" baseline="0" dirty="0">
                <a:solidFill>
                  <a:schemeClr val="tx1"/>
                </a:solidFill>
                <a:effectLst/>
                <a:latin typeface="Arial Regular"/>
                <a:ea typeface="+mn-ea"/>
                <a:cs typeface="+mn-cs"/>
              </a:rPr>
              <a:t>ree, cuya misión es planificar y ejecutar un programa de infraestructuras a 30 años. Su objetivo es facilitar el transporte de</a:t>
            </a:r>
            <a:r>
              <a:rPr lang="es-ES" dirty="0"/>
              <a:t> las </a:t>
            </a:r>
            <a:r>
              <a:rPr lang="es-ES" sz="1200" b="0" i="0" u="none" kern="1200" baseline="0" dirty="0">
                <a:solidFill>
                  <a:schemeClr val="tx1"/>
                </a:solidFill>
                <a:effectLst/>
                <a:latin typeface="Arial Regular"/>
                <a:ea typeface="+mn-ea"/>
                <a:cs typeface="+mn-cs"/>
              </a:rPr>
              <a:t> personas y los bienes y aumentar el valor de los recursos naturales mediante la reducción del costo de transporte, sin dejar de lado el desarrollo y la protección de la región de Eeyou Istchee de la Bahía James. </a:t>
            </a:r>
          </a:p>
          <a:p>
            <a:pPr marL="0" indent="0" algn="l" rtl="0">
              <a:spcBef>
                <a:spcPts val="0"/>
              </a:spcBef>
              <a:spcAft>
                <a:spcPts val="0"/>
              </a:spcAft>
              <a:buFont typeface="Arial" panose="020B0604020202020204" pitchFamily="34" charset="0"/>
              <a:buNone/>
            </a:pPr>
            <a:endParaRPr lang="es-ES" sz="1200" b="0" i="0" kern="1200" dirty="0">
              <a:solidFill>
                <a:schemeClr val="tx1"/>
              </a:solidFill>
              <a:effectLst/>
              <a:latin typeface="Arial Regular"/>
              <a:ea typeface="+mn-ea"/>
              <a:cs typeface="+mn-cs"/>
            </a:endParaRPr>
          </a:p>
          <a:p>
            <a:pPr marL="171450" indent="-171450" algn="l" rtl="0">
              <a:spcBef>
                <a:spcPts val="0"/>
              </a:spcBef>
              <a:spcAft>
                <a:spcPts val="0"/>
              </a:spcAft>
              <a:buFont typeface="Arial" panose="020B0604020202020204" pitchFamily="34" charset="0"/>
              <a:buChar char="•"/>
            </a:pPr>
            <a:r>
              <a:rPr lang="es-ES" sz="1200" b="0" i="0" u="none" kern="1200" baseline="0" dirty="0">
                <a:solidFill>
                  <a:schemeClr val="tx1"/>
                </a:solidFill>
                <a:effectLst/>
                <a:latin typeface="Arial Regular"/>
                <a:ea typeface="+mn-ea"/>
                <a:cs typeface="+mn-cs"/>
              </a:rPr>
              <a:t>La Política de consulta a las comunidades indígenas en el sector minero público desde 2019 favorece</a:t>
            </a:r>
            <a:r>
              <a:rPr lang="es-ES" dirty="0"/>
              <a:t> principalmente </a:t>
            </a:r>
            <a:r>
              <a:rPr lang="es-ES" sz="1200" b="0" i="0" u="none" kern="1200" baseline="0" dirty="0">
                <a:solidFill>
                  <a:schemeClr val="tx1"/>
                </a:solidFill>
                <a:effectLst/>
                <a:latin typeface="Arial Regular"/>
                <a:ea typeface="+mn-ea"/>
                <a:cs typeface="+mn-cs"/>
              </a:rPr>
              <a:t>una mejor consideración de las preocupaciones expresadas por las comunidades indígenas con respecto a las actividades mineras y establece las directrices propias del sector minero en el marco del proceso de consulta a las comunidades indígenas.</a:t>
            </a:r>
            <a:r>
              <a:rPr lang="es-ES" b="0" i="0" u="none" baseline="0" dirty="0">
                <a:effectLst/>
              </a:rPr>
              <a:t> </a:t>
            </a:r>
            <a:endParaRPr lang="es-ES" sz="1200" b="0" i="0" kern="1200" dirty="0">
              <a:solidFill>
                <a:schemeClr val="tx1"/>
              </a:solidFill>
              <a:effectLst/>
              <a:latin typeface="Arial Regular"/>
              <a:ea typeface="+mn-ea"/>
              <a:cs typeface="+mn-cs"/>
            </a:endParaRPr>
          </a:p>
        </p:txBody>
      </p:sp>
      <p:sp>
        <p:nvSpPr>
          <p:cNvPr id="4" name="Espace réservé de l'en-tête 3"/>
          <p:cNvSpPr>
            <a:spLocks noGrp="1"/>
          </p:cNvSpPr>
          <p:nvPr>
            <p:ph type="hdr" sz="quarter"/>
          </p:nvPr>
        </p:nvSpPr>
        <p:spPr/>
        <p:txBody>
          <a:bodyPr/>
          <a:lstStyle/>
          <a:p>
            <a:endParaRPr lang="es-ES" dirty="0"/>
          </a:p>
        </p:txBody>
      </p:sp>
      <p:sp>
        <p:nvSpPr>
          <p:cNvPr id="5" name="Espace réservé du numéro de diapositive 4"/>
          <p:cNvSpPr>
            <a:spLocks noGrp="1"/>
          </p:cNvSpPr>
          <p:nvPr>
            <p:ph type="sldNum" sz="quarter" idx="5"/>
          </p:nvPr>
        </p:nvSpPr>
        <p:spPr/>
        <p:txBody>
          <a:bodyPr/>
          <a:lstStyle/>
          <a:p>
            <a:pPr algn="l" rtl="0"/>
            <a:fld id="{253A81E7-5AAA-4F8B-8083-1B1E8FA7E8E7}" type="slidenum">
              <a:rPr/>
              <a:pPr/>
              <a:t>5</a:t>
            </a:fld>
            <a:endParaRPr lang="es-ES" dirty="0"/>
          </a:p>
        </p:txBody>
      </p:sp>
    </p:spTree>
    <p:extLst>
      <p:ext uri="{BB962C8B-B14F-4D97-AF65-F5344CB8AC3E}">
        <p14:creationId xmlns:p14="http://schemas.microsoft.com/office/powerpoint/2010/main" val="87217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es-ES" sz="1200" b="0" i="0" u="none" kern="1200" baseline="0" dirty="0">
                <a:solidFill>
                  <a:schemeClr val="tx1"/>
                </a:solidFill>
                <a:effectLst/>
                <a:latin typeface="Arial Regular"/>
                <a:ea typeface="+mn-ea"/>
                <a:cs typeface="+mn-cs"/>
              </a:rPr>
              <a:t>- Québec es uno de los cinco productores principales de hidroelectricidad en el mundo y suministra el 52% de la hidroelectricidad canadiense. </a:t>
            </a:r>
          </a:p>
          <a:p>
            <a:endParaRPr lang="es-ES" sz="1200" b="0" i="0" kern="1200" dirty="0">
              <a:solidFill>
                <a:schemeClr val="tx1"/>
              </a:solidFill>
              <a:effectLst/>
              <a:latin typeface="Arial Regular"/>
              <a:ea typeface="+mn-ea"/>
              <a:cs typeface="+mn-cs"/>
            </a:endParaRPr>
          </a:p>
          <a:p>
            <a:pPr algn="l" rtl="0"/>
            <a:r>
              <a:rPr lang="es-ES" sz="1200" b="0" i="0" u="none" kern="1200" baseline="0" dirty="0">
                <a:solidFill>
                  <a:schemeClr val="tx1"/>
                </a:solidFill>
                <a:effectLst/>
                <a:latin typeface="Arial Regular"/>
                <a:ea typeface="+mn-ea"/>
                <a:cs typeface="+mn-cs"/>
              </a:rPr>
              <a:t>- La electricidad generada en el territorio quebequense proviene en un 99% de energías renovables, limpias y confiables. </a:t>
            </a:r>
          </a:p>
          <a:p>
            <a:endParaRPr lang="es-ES" sz="1200" b="0" i="0" kern="1200" dirty="0">
              <a:solidFill>
                <a:schemeClr val="tx1"/>
              </a:solidFill>
              <a:effectLst/>
              <a:latin typeface="Arial Regular"/>
              <a:ea typeface="+mn-ea"/>
              <a:cs typeface="+mn-cs"/>
            </a:endParaRPr>
          </a:p>
          <a:p>
            <a:pPr algn="l" rtl="0"/>
            <a:r>
              <a:rPr lang="es-ES" sz="1200" b="0" i="0" u="none" kern="1200" baseline="0" dirty="0">
                <a:solidFill>
                  <a:schemeClr val="tx1"/>
                </a:solidFill>
                <a:effectLst/>
                <a:latin typeface="Arial Regular"/>
                <a:ea typeface="+mn-ea"/>
                <a:cs typeface="+mn-cs"/>
              </a:rPr>
              <a:t>- Hydro-Québec, empresa estatal, representa una ventaja incuestionable en la lucha contra el cambio climático. Explota un amplio parque de producción con una potencia instalada de </a:t>
            </a:r>
            <a:r>
              <a:rPr lang="es-ES" sz="1200" b="0" i="0" u="none" strike="noStrike" kern="1200" baseline="0" dirty="0">
                <a:solidFill>
                  <a:schemeClr val="tx1"/>
                </a:solidFill>
                <a:effectLst/>
                <a:latin typeface="Arial Regular"/>
                <a:ea typeface="+mn-ea"/>
                <a:cs typeface="+mn-cs"/>
              </a:rPr>
              <a:t>37.436 </a:t>
            </a:r>
            <a:r>
              <a:rPr lang="es-ES" sz="1200" b="0" i="0" u="none" kern="1200" baseline="0" dirty="0">
                <a:solidFill>
                  <a:schemeClr val="tx1"/>
                </a:solidFill>
                <a:effectLst/>
                <a:latin typeface="Arial Regular"/>
                <a:ea typeface="+mn-ea"/>
                <a:cs typeface="+mn-cs"/>
              </a:rPr>
              <a:t>megavatios (MW), al 31 de diciembre de 2023.</a:t>
            </a:r>
            <a:endParaRPr lang="es-ES" sz="1200" b="0" i="0" strike="sngStrike" kern="1200" dirty="0">
              <a:solidFill>
                <a:schemeClr val="tx1"/>
              </a:solidFill>
              <a:effectLst/>
              <a:latin typeface="Arial Regular"/>
              <a:ea typeface="+mn-ea"/>
              <a:cs typeface="+mn-cs"/>
            </a:endParaRPr>
          </a:p>
          <a:p>
            <a:endParaRPr lang="es-ES" sz="1200" b="0" i="0" kern="1200" dirty="0">
              <a:solidFill>
                <a:schemeClr val="tx1"/>
              </a:solidFill>
              <a:effectLst/>
              <a:latin typeface="Arial Regular"/>
              <a:ea typeface="+mn-ea"/>
              <a:cs typeface="+mn-cs"/>
            </a:endParaRPr>
          </a:p>
          <a:p>
            <a:pPr algn="l" rtl="0"/>
            <a:r>
              <a:rPr lang="es-ES" sz="1200" b="0" i="0" u="none" kern="1200" baseline="0" dirty="0">
                <a:solidFill>
                  <a:schemeClr val="tx1"/>
                </a:solidFill>
                <a:effectLst/>
                <a:latin typeface="Arial Regular"/>
                <a:ea typeface="+mn-ea"/>
                <a:cs typeface="+mn-cs"/>
              </a:rPr>
              <a:t>- Hydro Québec es un centro neurálgico de investigación y desarrollo único en el mundo. Además de apoyar todas las facetas de sus actividades, desde la </a:t>
            </a:r>
            <a:r>
              <a:rPr lang="es-ES" sz="1200" b="0" i="0" u="none" kern="1200" baseline="0" dirty="0">
                <a:solidFill>
                  <a:srgbClr val="FF0000"/>
                </a:solidFill>
                <a:effectLst/>
                <a:latin typeface="Arial Regular"/>
                <a:ea typeface="+mn-ea"/>
                <a:cs typeface="+mn-cs"/>
              </a:rPr>
              <a:t>producción de electricidad hasta su consumo, las investigaciones de Hydro-Québec se centran, entre otros, en los materiales de las baterías. La empresa estatal ha obtenido unas 100 familias de patentes, ha otorgado unas sesenta licencias de uso de sus tecnologías y ha publicado aproximadamente 250 artículos científicos. Estos trabajos se realizan en el Instituto de Investigación </a:t>
            </a:r>
            <a:r>
              <a:rPr lang="es-ES" dirty="0">
                <a:solidFill>
                  <a:srgbClr val="FF0000"/>
                </a:solidFill>
              </a:rPr>
              <a:t>en</a:t>
            </a:r>
            <a:r>
              <a:rPr lang="es-ES" sz="1200" b="0" i="0" u="none" kern="1200" baseline="0" dirty="0">
                <a:solidFill>
                  <a:srgbClr val="FF0000"/>
                </a:solidFill>
                <a:effectLst/>
                <a:latin typeface="Arial Regular"/>
                <a:ea typeface="+mn-ea"/>
                <a:cs typeface="+mn-cs"/>
              </a:rPr>
              <a:t> Electricidad de Québec (IREQ, por sus siglas en francés) y en el Centro </a:t>
            </a:r>
            <a:r>
              <a:rPr lang="es-ES" sz="1200" b="0" i="0" u="none" kern="1200" baseline="0" dirty="0">
                <a:solidFill>
                  <a:schemeClr val="tx1"/>
                </a:solidFill>
                <a:effectLst/>
                <a:latin typeface="Arial Regular"/>
                <a:ea typeface="+mn-ea"/>
                <a:cs typeface="+mn-cs"/>
              </a:rPr>
              <a:t>de Excelencia en Electrificación del Transporte y Almacenamiento de Energía. </a:t>
            </a:r>
            <a:r>
              <a:rPr lang="es-ES" sz="1200" b="0" i="0" u="none" kern="1200" baseline="0" dirty="0">
                <a:effectLst/>
                <a:latin typeface="Arial Regular"/>
                <a:ea typeface="+mn-ea"/>
                <a:cs typeface="+mn-cs"/>
              </a:rPr>
              <a:t>El Centro de Excelencia en Electrificación del Transporte y Almacenamiento de Energía de Hydro-Québec es un polo de innovación de clase mundial en el </a:t>
            </a:r>
            <a:r>
              <a:rPr lang="es-ES" sz="1200" b="0" i="0" u="none" kern="1200" baseline="0" dirty="0">
                <a:solidFill>
                  <a:schemeClr val="tx1"/>
                </a:solidFill>
                <a:effectLst/>
                <a:latin typeface="Arial Regular"/>
                <a:ea typeface="+mn-ea"/>
                <a:cs typeface="+mn-cs"/>
              </a:rPr>
              <a:t>ámbito de los materiales de baterías para vehículos eléctricos y otras aplicaciones de almacenamiento de energía, tanto estacionarias como móviles. </a:t>
            </a:r>
            <a:endParaRPr lang="es-ES" sz="1200" b="0" i="0" strike="sngStrike" kern="1200" dirty="0">
              <a:solidFill>
                <a:schemeClr val="tx1"/>
              </a:solidFill>
              <a:effectLst/>
              <a:latin typeface="Arial Regular"/>
              <a:ea typeface="+mn-ea"/>
              <a:cs typeface="+mn-cs"/>
            </a:endParaRPr>
          </a:p>
        </p:txBody>
      </p:sp>
      <p:sp>
        <p:nvSpPr>
          <p:cNvPr id="4" name="Espace réservé de l'en-tête 3"/>
          <p:cNvSpPr>
            <a:spLocks noGrp="1"/>
          </p:cNvSpPr>
          <p:nvPr>
            <p:ph type="hdr" sz="quarter"/>
          </p:nvPr>
        </p:nvSpPr>
        <p:spPr/>
        <p:txBody>
          <a:bodyPr/>
          <a:lstStyle/>
          <a:p>
            <a:endParaRPr lang="es-ES" dirty="0"/>
          </a:p>
        </p:txBody>
      </p:sp>
      <p:sp>
        <p:nvSpPr>
          <p:cNvPr id="5" name="Espace réservé du numéro de diapositive 4"/>
          <p:cNvSpPr>
            <a:spLocks noGrp="1"/>
          </p:cNvSpPr>
          <p:nvPr>
            <p:ph type="sldNum" sz="quarter" idx="5"/>
          </p:nvPr>
        </p:nvSpPr>
        <p:spPr/>
        <p:txBody>
          <a:bodyPr/>
          <a:lstStyle/>
          <a:p>
            <a:pPr algn="l" rtl="0"/>
            <a:fld id="{253A81E7-5AAA-4F8B-8083-1B1E8FA7E8E7}" type="slidenum">
              <a:rPr/>
              <a:pPr/>
              <a:t>6</a:t>
            </a:fld>
            <a:endParaRPr lang="es-ES" dirty="0"/>
          </a:p>
        </p:txBody>
      </p:sp>
    </p:spTree>
    <p:extLst>
      <p:ext uri="{BB962C8B-B14F-4D97-AF65-F5344CB8AC3E}">
        <p14:creationId xmlns:p14="http://schemas.microsoft.com/office/powerpoint/2010/main" val="2026652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a:xfrm>
            <a:off x="685800" y="4403962"/>
            <a:ext cx="5486400" cy="3600450"/>
          </a:xfrm>
        </p:spPr>
        <p:txBody>
          <a:bodyPr/>
          <a:lstStyle/>
          <a:p>
            <a:pPr algn="l" rtl="0"/>
            <a:r>
              <a:rPr lang="es-ES" sz="1200" b="0" i="0" u="none" kern="1200" baseline="0" dirty="0">
                <a:solidFill>
                  <a:schemeClr val="tx1"/>
                </a:solidFill>
                <a:effectLst/>
                <a:latin typeface="Arial Regular"/>
                <a:ea typeface="+mn-ea"/>
                <a:cs typeface="+mn-cs"/>
              </a:rPr>
              <a:t>La explotación minera en Québec se basa en la optimización y el desarrollo de nuevos procedimientos metalúrgicos y en la experiencia de diferentes centros de investigación aplicada y de redes de investigación, principalmente: </a:t>
            </a:r>
          </a:p>
          <a:p>
            <a:endParaRPr lang="es-ES" sz="1200" b="0" i="0" kern="1200" dirty="0">
              <a:solidFill>
                <a:schemeClr val="tx1"/>
              </a:solidFill>
              <a:effectLst/>
              <a:latin typeface="Arial Regular"/>
              <a:ea typeface="+mn-ea"/>
              <a:cs typeface="+mn-cs"/>
            </a:endParaRPr>
          </a:p>
          <a:p>
            <a:pPr marL="628650" lvl="1"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El Corem, socio de las compañías mineras más eficientes de Québec, Canadá y todo el mundo.</a:t>
            </a:r>
          </a:p>
          <a:p>
            <a:pPr marL="457200" lvl="1"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628650" lvl="1"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El Centre d’excellence sur les métaux stratégiques Éléments08 tiene como objetivo la explotación responsable y s</a:t>
            </a:r>
            <a:r>
              <a:rPr lang="es-ES" dirty="0"/>
              <a:t>ostenible</a:t>
            </a:r>
            <a:r>
              <a:rPr lang="es-ES" sz="1200" b="0" i="0" u="none" kern="1200" baseline="0" dirty="0">
                <a:solidFill>
                  <a:schemeClr val="tx1"/>
                </a:solidFill>
                <a:effectLst/>
                <a:latin typeface="Arial Regular"/>
                <a:ea typeface="+mn-ea"/>
                <a:cs typeface="+mn-cs"/>
              </a:rPr>
              <a:t> de los metales estratégicos; </a:t>
            </a:r>
          </a:p>
          <a:p>
            <a:pPr marL="457200" lvl="1"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pPr marL="628650" lvl="1" indent="-171450" algn="l" rtl="0">
              <a:buFont typeface="Arial" panose="020B0604020202020204" pitchFamily="34" charset="0"/>
              <a:buChar char="•"/>
            </a:pPr>
            <a:r>
              <a:rPr lang="es-ES" sz="1200" b="0" i="0" u="none" kern="1200" baseline="0" dirty="0">
                <a:solidFill>
                  <a:schemeClr val="tx1"/>
                </a:solidFill>
                <a:effectLst/>
                <a:latin typeface="Arial Regular"/>
                <a:ea typeface="+mn-ea"/>
                <a:cs typeface="+mn-cs"/>
              </a:rPr>
              <a:t>El Consortium Agora 49 es una red de investigación e innovación y una de las nueve agrupaciones sectoriales de investigación industrial (RSRI) de Québec. Es una red dedicada a la investigación industrial.</a:t>
            </a:r>
            <a:endParaRPr lang="es-ES" sz="1200" b="0" i="0" kern="1200" dirty="0">
              <a:solidFill>
                <a:srgbClr val="FF0000"/>
              </a:solidFill>
              <a:effectLst/>
              <a:latin typeface="Arial Regular"/>
              <a:ea typeface="+mn-ea"/>
              <a:cs typeface="+mn-cs"/>
            </a:endParaRPr>
          </a:p>
          <a:p>
            <a:pPr marL="457200" lvl="1" indent="0" algn="l" rtl="0">
              <a:buFont typeface="Arial" panose="020B0604020202020204" pitchFamily="34" charset="0"/>
              <a:buNone/>
            </a:pPr>
            <a:endParaRPr lang="es-ES" sz="1200" b="0" i="0" kern="1200" dirty="0">
              <a:solidFill>
                <a:srgbClr val="FF0000"/>
              </a:solidFill>
              <a:effectLst/>
              <a:highlight>
                <a:srgbClr val="FFFF00"/>
              </a:highlight>
              <a:latin typeface="Arial Regular"/>
              <a:ea typeface="+mn-ea"/>
              <a:cs typeface="+mn-cs"/>
            </a:endParaRPr>
          </a:p>
          <a:p>
            <a:pPr marL="628650" lvl="1" indent="-171450" algn="l" rtl="0">
              <a:buFont typeface="Arial" panose="020B0604020202020204" pitchFamily="34" charset="0"/>
              <a:buChar char="•"/>
            </a:pPr>
            <a:r>
              <a:rPr lang="es-ES" sz="1200" b="0" i="0" u="none" kern="1200" baseline="0" dirty="0">
                <a:solidFill>
                  <a:srgbClr val="FF0000"/>
                </a:solidFill>
                <a:effectLst/>
                <a:highlight>
                  <a:srgbClr val="FFFF00"/>
                </a:highlight>
                <a:latin typeface="Arial Regular"/>
                <a:ea typeface="+mn-ea"/>
                <a:cs typeface="+mn-cs"/>
              </a:rPr>
              <a:t>El CRITM es una de las nueve RSRI cuya misión es aumentar la competitividad de las empresas </a:t>
            </a:r>
            <a:r>
              <a:rPr lang="es-ES" dirty="0">
                <a:solidFill>
                  <a:srgbClr val="FF0000"/>
                </a:solidFill>
                <a:highlight>
                  <a:srgbClr val="FFFF00"/>
                </a:highlight>
              </a:rPr>
              <a:t>en materia de</a:t>
            </a:r>
            <a:r>
              <a:rPr lang="es-ES" sz="1200" b="0" i="0" u="none" kern="1200" baseline="0" dirty="0">
                <a:solidFill>
                  <a:srgbClr val="FF0000"/>
                </a:solidFill>
                <a:effectLst/>
                <a:highlight>
                  <a:srgbClr val="FFFF00"/>
                </a:highlight>
                <a:latin typeface="Arial Regular"/>
                <a:ea typeface="+mn-ea"/>
                <a:cs typeface="+mn-cs"/>
              </a:rPr>
              <a:t> transformación metálica mediante el apoyo a la innovación.</a:t>
            </a:r>
          </a:p>
          <a:p>
            <a:pPr marL="457200" lvl="1" indent="0" algn="l" rtl="0">
              <a:buFont typeface="Arial" panose="020B0604020202020204" pitchFamily="34" charset="0"/>
              <a:buNone/>
            </a:pPr>
            <a:endParaRPr lang="es-ES" sz="1200" b="0" i="0" kern="1200" dirty="0">
              <a:solidFill>
                <a:srgbClr val="FF0000"/>
              </a:solidFill>
              <a:effectLst/>
              <a:highlight>
                <a:srgbClr val="FFFF00"/>
              </a:highlight>
              <a:latin typeface="Arial Regular"/>
              <a:ea typeface="+mn-ea"/>
              <a:cs typeface="+mn-cs"/>
            </a:endParaRPr>
          </a:p>
          <a:p>
            <a:pPr marL="628650" lvl="1" indent="-171450" algn="l" rtl="0">
              <a:buFont typeface="Arial" panose="020B0604020202020204" pitchFamily="34" charset="0"/>
              <a:buChar char="•"/>
            </a:pPr>
            <a:r>
              <a:rPr lang="es-ES" sz="1200" b="0" i="0" u="none" kern="1200" baseline="0" dirty="0">
                <a:solidFill>
                  <a:srgbClr val="FF0000"/>
                </a:solidFill>
                <a:effectLst/>
                <a:highlight>
                  <a:srgbClr val="FFFF00"/>
                </a:highlight>
                <a:latin typeface="Arial Regular"/>
                <a:ea typeface="+mn-ea"/>
                <a:cs typeface="+mn-cs"/>
              </a:rPr>
              <a:t>La Red de investigación científica específica de los minerales críticos y estratégicos tiene como misión impulsar la investigación colaborativa y precompetitiva para promover el desarrollo y la </a:t>
            </a:r>
            <a:r>
              <a:rPr lang="es-ES" sz="1200" b="0" i="0" u="none" kern="1200" baseline="0" dirty="0">
                <a:solidFill>
                  <a:srgbClr val="FF0000"/>
                </a:solidFill>
                <a:effectLst/>
                <a:latin typeface="Arial Regular"/>
                <a:ea typeface="+mn-ea"/>
                <a:cs typeface="+mn-cs"/>
              </a:rPr>
              <a:t>perennidad de las cadenas de valor de los MCE.</a:t>
            </a:r>
            <a:endParaRPr lang="es-ES" sz="1200" b="0" i="0" kern="1200" dirty="0">
              <a:solidFill>
                <a:schemeClr val="tx1"/>
              </a:solidFill>
              <a:effectLst/>
              <a:latin typeface="Arial Regular"/>
              <a:ea typeface="+mn-ea"/>
              <a:cs typeface="+mn-cs"/>
            </a:endParaRPr>
          </a:p>
          <a:p>
            <a:pPr marL="457200" lvl="1" indent="0" algn="l" rtl="0">
              <a:buFont typeface="Arial" panose="020B0604020202020204" pitchFamily="34" charset="0"/>
              <a:buNone/>
            </a:pPr>
            <a:endParaRPr lang="es-ES" sz="1200" b="0" i="0" kern="1200" dirty="0">
              <a:solidFill>
                <a:schemeClr val="tx1"/>
              </a:solidFill>
              <a:effectLst/>
              <a:latin typeface="Arial Regular"/>
              <a:ea typeface="+mn-ea"/>
              <a:cs typeface="+mn-cs"/>
            </a:endParaRPr>
          </a:p>
          <a:p>
            <a:endParaRPr lang="es-ES" sz="1200" b="0" i="0" kern="1200" dirty="0">
              <a:solidFill>
                <a:schemeClr val="tx1"/>
              </a:solidFill>
              <a:effectLst/>
              <a:latin typeface="Arial Regular"/>
              <a:ea typeface="+mn-ea"/>
              <a:cs typeface="+mn-cs"/>
            </a:endParaRPr>
          </a:p>
        </p:txBody>
      </p:sp>
      <p:sp>
        <p:nvSpPr>
          <p:cNvPr id="4" name="Espace réservé de l'en-tête 3"/>
          <p:cNvSpPr>
            <a:spLocks noGrp="1"/>
          </p:cNvSpPr>
          <p:nvPr>
            <p:ph type="hdr" sz="quarter"/>
          </p:nvPr>
        </p:nvSpPr>
        <p:spPr/>
        <p:txBody>
          <a:bodyPr/>
          <a:lstStyle/>
          <a:p>
            <a:endParaRPr lang="es-ES" dirty="0"/>
          </a:p>
        </p:txBody>
      </p:sp>
      <p:sp>
        <p:nvSpPr>
          <p:cNvPr id="5" name="Espace réservé du numéro de diapositive 4"/>
          <p:cNvSpPr>
            <a:spLocks noGrp="1"/>
          </p:cNvSpPr>
          <p:nvPr>
            <p:ph type="sldNum" sz="quarter" idx="5"/>
          </p:nvPr>
        </p:nvSpPr>
        <p:spPr/>
        <p:txBody>
          <a:bodyPr/>
          <a:lstStyle/>
          <a:p>
            <a:pPr algn="l" rtl="0"/>
            <a:fld id="{253A81E7-5AAA-4F8B-8083-1B1E8FA7E8E7}" type="slidenum">
              <a:rPr/>
              <a:pPr/>
              <a:t>7</a:t>
            </a:fld>
            <a:endParaRPr lang="es-ES" dirty="0"/>
          </a:p>
        </p:txBody>
      </p:sp>
    </p:spTree>
    <p:extLst>
      <p:ext uri="{BB962C8B-B14F-4D97-AF65-F5344CB8AC3E}">
        <p14:creationId xmlns:p14="http://schemas.microsoft.com/office/powerpoint/2010/main" val="1633918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lgn="l" rtl="0">
              <a:buFont typeface="Arial" panose="020B0604020202020204" pitchFamily="34" charset="0"/>
              <a:buChar char="•"/>
            </a:pPr>
            <a:r>
              <a:rPr lang="es-AR" sz="1200" b="0" i="0" u="none" kern="1200" baseline="0" dirty="0">
                <a:solidFill>
                  <a:schemeClr val="tx1"/>
                </a:solidFill>
                <a:effectLst/>
                <a:latin typeface="Arial Regular"/>
                <a:ea typeface="+mn-ea"/>
                <a:cs typeface="+mn-cs"/>
              </a:rPr>
              <a:t>En 2022, la industria minera empleó directamente a más de 13.000 personas (explotación). </a:t>
            </a:r>
          </a:p>
          <a:p>
            <a:pPr marL="0" indent="0" algn="l" rtl="0">
              <a:buFont typeface="Arial" panose="020B0604020202020204" pitchFamily="34" charset="0"/>
              <a:buNone/>
            </a:pPr>
            <a:endParaRPr lang="es-AR"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AR" sz="1200" b="0" i="0" u="none" kern="1200" baseline="0" dirty="0">
                <a:solidFill>
                  <a:schemeClr val="tx1"/>
                </a:solidFill>
                <a:effectLst/>
                <a:latin typeface="Arial Regular"/>
                <a:ea typeface="+mn-ea"/>
                <a:cs typeface="+mn-cs"/>
              </a:rPr>
              <a:t>Presencia de actores mineros mundiales como Tata Steel, Rio Tinto, Glencore, ArcelorMittal, Newmont, Agnico Eagle.</a:t>
            </a:r>
          </a:p>
          <a:p>
            <a:pPr marL="0" indent="0" algn="l" rtl="0">
              <a:buFont typeface="Arial" panose="020B0604020202020204" pitchFamily="34" charset="0"/>
              <a:buNone/>
            </a:pPr>
            <a:endParaRPr lang="es-AR"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AR" sz="1200" b="0" i="0" u="none" kern="1200" baseline="0" dirty="0">
                <a:solidFill>
                  <a:schemeClr val="tx1"/>
                </a:solidFill>
                <a:effectLst/>
                <a:latin typeface="Arial Regular"/>
                <a:ea typeface="+mn-ea"/>
                <a:cs typeface="+mn-cs"/>
              </a:rPr>
              <a:t>La calidad de la mano de obra quebequense es reconocida a nivel internacional. Québec es un productor minero de larga data que </a:t>
            </a:r>
            <a:r>
              <a:rPr lang="es-AR" dirty="0"/>
              <a:t>cuenta con</a:t>
            </a:r>
            <a:r>
              <a:rPr lang="es-AR" sz="1200" b="0" i="0" u="none" kern="1200" baseline="0" dirty="0">
                <a:solidFill>
                  <a:schemeClr val="tx1"/>
                </a:solidFill>
                <a:effectLst/>
                <a:latin typeface="Arial Regular"/>
                <a:ea typeface="+mn-ea"/>
                <a:cs typeface="+mn-cs"/>
              </a:rPr>
              <a:t> trabajadores experimentados en todas sus regiones y proveedores especializados en todas las etapas del proceso de desarrollo mineral. </a:t>
            </a:r>
            <a:r>
              <a:rPr lang="es-AR" b="0" i="0" u="none" baseline="0" dirty="0"/>
              <a:t>El sector minero quebequense puede contar </a:t>
            </a:r>
            <a:r>
              <a:rPr lang="es-AR" dirty="0"/>
              <a:t>cada año con</a:t>
            </a:r>
            <a:r>
              <a:rPr lang="es-AR" b="0" i="0" u="none" baseline="0" dirty="0"/>
              <a:t> 10.000 nuevos egresados procedentes de 50 programas de estudios y formación relacionados con el sector minero.</a:t>
            </a:r>
            <a:endParaRPr lang="es-AR" sz="1200" b="0" i="0" kern="1200" dirty="0">
              <a:solidFill>
                <a:schemeClr val="tx1"/>
              </a:solidFill>
              <a:effectLst/>
              <a:latin typeface="Arial Regular"/>
              <a:ea typeface="+mn-ea"/>
              <a:cs typeface="+mn-cs"/>
            </a:endParaRPr>
          </a:p>
          <a:p>
            <a:pPr marL="0" indent="0" algn="l" rtl="0">
              <a:buFont typeface="Arial" panose="020B0604020202020204" pitchFamily="34" charset="0"/>
              <a:buNone/>
            </a:pPr>
            <a:endParaRPr lang="es-AR"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AR" sz="1200" b="0" i="0" u="none" kern="1200" baseline="0" dirty="0">
                <a:solidFill>
                  <a:schemeClr val="tx1"/>
                </a:solidFill>
                <a:effectLst/>
                <a:latin typeface="Arial Regular"/>
                <a:ea typeface="+mn-ea"/>
                <a:cs typeface="+mn-cs"/>
              </a:rPr>
              <a:t>Centros </a:t>
            </a:r>
            <a:r>
              <a:rPr lang="es-AR" dirty="0"/>
              <a:t>post-secundarios</a:t>
            </a:r>
            <a:r>
              <a:rPr lang="es-AR" sz="1200" b="0" i="0" u="none" kern="1200" baseline="0" dirty="0">
                <a:solidFill>
                  <a:schemeClr val="tx1"/>
                </a:solidFill>
                <a:effectLst/>
                <a:latin typeface="Arial Regular"/>
                <a:ea typeface="+mn-ea"/>
                <a:cs typeface="+mn-cs"/>
              </a:rPr>
              <a:t> de transferencia tecnológica especializados: el Centro Tecnológico de Residuos Industriales, el Centro de Metalurgia de Québec, el Centro Nacional de Electroquímica y Tecnologías </a:t>
            </a:r>
            <a:r>
              <a:rPr lang="es-AR" dirty="0"/>
              <a:t>A</a:t>
            </a:r>
            <a:r>
              <a:rPr lang="es-AR" sz="1200" b="0" i="0" u="none" kern="1200" baseline="0" dirty="0">
                <a:solidFill>
                  <a:schemeClr val="tx1"/>
                </a:solidFill>
                <a:effectLst/>
                <a:latin typeface="Arial Regular"/>
                <a:ea typeface="+mn-ea"/>
                <a:cs typeface="+mn-cs"/>
              </a:rPr>
              <a:t>mbientales, el Instituto Tecnológico de Mantenimiento </a:t>
            </a:r>
            <a:r>
              <a:rPr lang="es-AR" dirty="0"/>
              <a:t>I</a:t>
            </a:r>
            <a:r>
              <a:rPr lang="es-AR" sz="1200" b="0" i="0" u="none" kern="1200" baseline="0" dirty="0">
                <a:solidFill>
                  <a:schemeClr val="tx1"/>
                </a:solidFill>
                <a:effectLst/>
                <a:latin typeface="Arial Regular"/>
                <a:ea typeface="+mn-ea"/>
                <a:cs typeface="+mn-cs"/>
              </a:rPr>
              <a:t>ndustrial.</a:t>
            </a:r>
          </a:p>
          <a:p>
            <a:pPr marL="0" indent="0" algn="l" rtl="0">
              <a:buFont typeface="Arial" panose="020B0604020202020204" pitchFamily="34" charset="0"/>
              <a:buNone/>
            </a:pPr>
            <a:endParaRPr lang="es-AR"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AR" sz="1200" b="0" i="0" u="none" kern="1200" baseline="0" dirty="0">
                <a:solidFill>
                  <a:schemeClr val="tx1"/>
                </a:solidFill>
                <a:effectLst/>
                <a:latin typeface="Arial Regular"/>
                <a:ea typeface="+mn-ea"/>
                <a:cs typeface="+mn-cs"/>
              </a:rPr>
              <a:t>En el contexto actual de importantes cambios tecnológicos, que influyen en las competencias requeridas en el mercado laboral, existen diferentes programas para apoyar el desarrollo de las competencias.</a:t>
            </a:r>
          </a:p>
          <a:p>
            <a:pPr marL="0" indent="0" algn="l" rtl="0">
              <a:buFont typeface="Arial" panose="020B0604020202020204" pitchFamily="34" charset="0"/>
              <a:buNone/>
            </a:pPr>
            <a:endParaRPr lang="es-AR" sz="1200" b="0" i="0" kern="1200" dirty="0">
              <a:solidFill>
                <a:schemeClr val="tx1"/>
              </a:solidFill>
              <a:effectLst/>
              <a:latin typeface="Arial Regular"/>
              <a:ea typeface="+mn-ea"/>
              <a:cs typeface="+mn-cs"/>
            </a:endParaRPr>
          </a:p>
          <a:p>
            <a:pPr marL="171450" indent="-171450" algn="l" rtl="0">
              <a:buFont typeface="Arial" panose="020B0604020202020204" pitchFamily="34" charset="0"/>
              <a:buChar char="•"/>
            </a:pPr>
            <a:r>
              <a:rPr lang="es-AR" sz="1200" b="0" i="0" u="none" kern="1200" baseline="0" dirty="0">
                <a:solidFill>
                  <a:schemeClr val="tx1"/>
                </a:solidFill>
                <a:effectLst/>
                <a:latin typeface="Arial Regular"/>
                <a:ea typeface="+mn-ea"/>
                <a:cs typeface="+mn-cs"/>
              </a:rPr>
              <a:t>El Ministerio de Trabajo, Empleo y Solidaridad Social (MTESS), habida cuenta de su misión con respecto a la mano de obra y el empleo, es un socio gubernamental</a:t>
            </a:r>
            <a:r>
              <a:rPr lang="es-AR" dirty="0"/>
              <a:t> de primer plano.</a:t>
            </a:r>
            <a:r>
              <a:rPr lang="es-AR" sz="1200" b="0" i="0" u="none" kern="1200" baseline="0" dirty="0">
                <a:solidFill>
                  <a:schemeClr val="tx1"/>
                </a:solidFill>
                <a:effectLst/>
                <a:latin typeface="Arial Regular"/>
                <a:ea typeface="+mn-ea"/>
                <a:cs typeface="+mn-cs"/>
              </a:rPr>
              <a:t> Puede otorgar subsidios a las empresas para cubrir una parte de los gastos incurridos </a:t>
            </a:r>
            <a:r>
              <a:rPr lang="es-AR" dirty="0"/>
              <a:t>para</a:t>
            </a:r>
            <a:r>
              <a:rPr lang="es-AR" sz="1200" b="0" i="0" u="none" kern="1200" baseline="0" dirty="0">
                <a:solidFill>
                  <a:schemeClr val="tx1"/>
                </a:solidFill>
                <a:effectLst/>
                <a:latin typeface="Arial Regular"/>
                <a:ea typeface="+mn-ea"/>
                <a:cs typeface="+mn-cs"/>
              </a:rPr>
              <a:t> la capacitación de los trabajadores, para obtener los servicios de asesores en materia de gestión de recursos humanos o para cubrir una parte de los salarios de las personas que deben enfrentar determinados obstáculos laborales. También puede apoyar financieramente a personas desempleadas para que realicen una capacitación que les permita obtener un trabajo en estas empresas. La Comisión de Socios del Mercado </a:t>
            </a:r>
            <a:r>
              <a:rPr lang="es-AR" dirty="0"/>
              <a:t>L</a:t>
            </a:r>
            <a:r>
              <a:rPr lang="es-AR" sz="1200" b="0" i="0" u="none" kern="1200" baseline="0" dirty="0">
                <a:solidFill>
                  <a:schemeClr val="tx1"/>
                </a:solidFill>
                <a:effectLst/>
                <a:latin typeface="Arial Regular"/>
                <a:ea typeface="+mn-ea"/>
                <a:cs typeface="+mn-cs"/>
              </a:rPr>
              <a:t>aboral, por su parte, cuenta con diferentes programas de apoyo financiero para la capacitación de trabajadores y para pasantías. </a:t>
            </a:r>
          </a:p>
          <a:p>
            <a:pPr marL="171450" indent="-171450" algn="l" rtl="0">
              <a:buFont typeface="Arial" panose="020B0604020202020204" pitchFamily="34" charset="0"/>
              <a:buChar char="•"/>
            </a:pPr>
            <a:endParaRPr lang="es-AR" sz="1200" b="0" i="0" kern="1200" dirty="0">
              <a:solidFill>
                <a:schemeClr val="tx1"/>
              </a:solidFill>
              <a:effectLst/>
              <a:latin typeface="Arial Regular"/>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200" b="0" i="0" u="none" kern="1200" baseline="0" dirty="0">
                <a:solidFill>
                  <a:schemeClr val="tx1"/>
                </a:solidFill>
                <a:effectLst/>
                <a:latin typeface="Arial Regular"/>
                <a:ea typeface="+mn-ea"/>
                <a:cs typeface="+mn-cs"/>
              </a:rPr>
              <a:t>El Instituto Nacional de </a:t>
            </a:r>
            <a:r>
              <a:rPr lang="es-AR" dirty="0"/>
              <a:t>Minería</a:t>
            </a:r>
            <a:r>
              <a:rPr lang="es-AR" sz="1200" b="0" i="0" u="none" kern="1200" baseline="0" dirty="0">
                <a:solidFill>
                  <a:schemeClr val="tx1"/>
                </a:solidFill>
                <a:effectLst/>
                <a:latin typeface="Arial Regular"/>
                <a:ea typeface="+mn-ea"/>
                <a:cs typeface="+mn-cs"/>
              </a:rPr>
              <a:t> que brinda apoyo y asesoramiento a los ministros, gracias a informes de investigación, proyectos piloto y más de 120 socios, colaboradores e investigadores procedentes del </a:t>
            </a:r>
            <a:r>
              <a:rPr lang="es-AR" dirty="0"/>
              <a:t>ámbito</a:t>
            </a:r>
            <a:r>
              <a:rPr lang="es-AR" sz="1200" b="0" i="0" u="none" kern="1200" baseline="0" dirty="0">
                <a:solidFill>
                  <a:schemeClr val="tx1"/>
                </a:solidFill>
                <a:effectLst/>
                <a:latin typeface="Arial Regular"/>
                <a:ea typeface="+mn-ea"/>
                <a:cs typeface="+mn-cs"/>
              </a:rPr>
              <a:t> de la educación y el sector minero. El Instituto Nacional de </a:t>
            </a:r>
            <a:r>
              <a:rPr lang="es-AR" dirty="0"/>
              <a:t>Minería</a:t>
            </a:r>
            <a:r>
              <a:rPr lang="es-AR" sz="1200" b="0" i="0" u="none" kern="1200" baseline="0" dirty="0">
                <a:solidFill>
                  <a:schemeClr val="tx1"/>
                </a:solidFill>
                <a:effectLst/>
                <a:latin typeface="Arial Regular"/>
                <a:ea typeface="+mn-ea"/>
                <a:cs typeface="+mn-cs"/>
              </a:rPr>
              <a:t> respalda a los establecimientos educativos y a las empresas de la industria minera para el desarrollo de una oferta de capacitación innovadora y diversificada. </a:t>
            </a:r>
          </a:p>
          <a:p>
            <a:pPr marL="171450" indent="-171450" algn="l" rtl="0">
              <a:buFont typeface="Arial" panose="020B0604020202020204" pitchFamily="34" charset="0"/>
              <a:buChar char="•"/>
            </a:pPr>
            <a:endParaRPr lang="es-ES" sz="1200" b="0" i="0" kern="1200" dirty="0">
              <a:solidFill>
                <a:schemeClr val="tx1"/>
              </a:solidFill>
              <a:effectLst/>
              <a:latin typeface="Arial Regular"/>
              <a:ea typeface="+mn-ea"/>
              <a:cs typeface="+mn-cs"/>
            </a:endParaRPr>
          </a:p>
          <a:p>
            <a:endParaRPr lang="es-ES" sz="1200" b="0" i="0" kern="1200" dirty="0">
              <a:solidFill>
                <a:schemeClr val="tx1"/>
              </a:solidFill>
              <a:effectLst/>
              <a:latin typeface="Arial Regular"/>
              <a:ea typeface="+mn-ea"/>
              <a:cs typeface="+mn-cs"/>
            </a:endParaRPr>
          </a:p>
        </p:txBody>
      </p:sp>
      <p:sp>
        <p:nvSpPr>
          <p:cNvPr id="4" name="Espace réservé de l'en-tête 3"/>
          <p:cNvSpPr>
            <a:spLocks noGrp="1"/>
          </p:cNvSpPr>
          <p:nvPr>
            <p:ph type="hdr" sz="quarter"/>
          </p:nvPr>
        </p:nvSpPr>
        <p:spPr/>
        <p:txBody>
          <a:bodyPr/>
          <a:lstStyle/>
          <a:p>
            <a:endParaRPr lang="es-ES" dirty="0"/>
          </a:p>
        </p:txBody>
      </p:sp>
      <p:sp>
        <p:nvSpPr>
          <p:cNvPr id="5" name="Espace réservé du numéro de diapositive 4"/>
          <p:cNvSpPr>
            <a:spLocks noGrp="1"/>
          </p:cNvSpPr>
          <p:nvPr>
            <p:ph type="sldNum" sz="quarter" idx="5"/>
          </p:nvPr>
        </p:nvSpPr>
        <p:spPr/>
        <p:txBody>
          <a:bodyPr/>
          <a:lstStyle/>
          <a:p>
            <a:pPr algn="l" rtl="0"/>
            <a:fld id="{253A81E7-5AAA-4F8B-8083-1B1E8FA7E8E7}" type="slidenum">
              <a:rPr/>
              <a:pPr/>
              <a:t>8</a:t>
            </a:fld>
            <a:endParaRPr lang="es-ES" dirty="0"/>
          </a:p>
        </p:txBody>
      </p:sp>
    </p:spTree>
    <p:extLst>
      <p:ext uri="{BB962C8B-B14F-4D97-AF65-F5344CB8AC3E}">
        <p14:creationId xmlns:p14="http://schemas.microsoft.com/office/powerpoint/2010/main" val="3840464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ES" dirty="0"/>
          </a:p>
        </p:txBody>
      </p:sp>
      <p:sp>
        <p:nvSpPr>
          <p:cNvPr id="4" name="Espace réservé de l'en-tête 3"/>
          <p:cNvSpPr>
            <a:spLocks noGrp="1"/>
          </p:cNvSpPr>
          <p:nvPr>
            <p:ph type="hdr" sz="quarter"/>
          </p:nvPr>
        </p:nvSpPr>
        <p:spPr/>
        <p:txBody>
          <a:bodyPr/>
          <a:lstStyle/>
          <a:p>
            <a:endParaRPr lang="es-ES" dirty="0"/>
          </a:p>
        </p:txBody>
      </p:sp>
      <p:sp>
        <p:nvSpPr>
          <p:cNvPr id="5" name="Espace réservé du numéro de diapositive 4"/>
          <p:cNvSpPr>
            <a:spLocks noGrp="1"/>
          </p:cNvSpPr>
          <p:nvPr>
            <p:ph type="sldNum" sz="quarter" idx="5"/>
          </p:nvPr>
        </p:nvSpPr>
        <p:spPr/>
        <p:txBody>
          <a:bodyPr/>
          <a:lstStyle/>
          <a:p>
            <a:pPr algn="l" rtl="0"/>
            <a:fld id="{253A81E7-5AAA-4F8B-8083-1B1E8FA7E8E7}" type="slidenum">
              <a:rPr/>
              <a:pPr/>
              <a:t>9</a:t>
            </a:fld>
            <a:endParaRPr lang="es-ES" dirty="0"/>
          </a:p>
        </p:txBody>
      </p:sp>
    </p:spTree>
    <p:extLst>
      <p:ext uri="{BB962C8B-B14F-4D97-AF65-F5344CB8AC3E}">
        <p14:creationId xmlns:p14="http://schemas.microsoft.com/office/powerpoint/2010/main" val="2699310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228A31F5-3CA0-65CE-7446-55445CB884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070"/>
          <a:stretch/>
        </p:blipFill>
        <p:spPr>
          <a:xfrm>
            <a:off x="0" y="0"/>
            <a:ext cx="12192000" cy="6858000"/>
          </a:xfrm>
          <a:prstGeom prst="rect">
            <a:avLst/>
          </a:prstGeom>
        </p:spPr>
      </p:pic>
      <p:grpSp>
        <p:nvGrpSpPr>
          <p:cNvPr id="6" name="Groupe 5">
            <a:extLst>
              <a:ext uri="{FF2B5EF4-FFF2-40B4-BE49-F238E27FC236}">
                <a16:creationId xmlns:a16="http://schemas.microsoft.com/office/drawing/2014/main" id="{0220F51F-FEB7-6541-AEAC-3E4A6A90CBA0}"/>
              </a:ext>
            </a:extLst>
          </p:cNvPr>
          <p:cNvGrpSpPr/>
          <p:nvPr userDrawn="1"/>
        </p:nvGrpSpPr>
        <p:grpSpPr>
          <a:xfrm>
            <a:off x="0" y="-3073"/>
            <a:ext cx="12192000" cy="6861073"/>
            <a:chOff x="0" y="8116"/>
            <a:chExt cx="12192000" cy="6861073"/>
          </a:xfrm>
        </p:grpSpPr>
        <p:sp>
          <p:nvSpPr>
            <p:cNvPr id="4" name="Rectangle 3">
              <a:extLst>
                <a:ext uri="{FF2B5EF4-FFF2-40B4-BE49-F238E27FC236}">
                  <a16:creationId xmlns:a16="http://schemas.microsoft.com/office/drawing/2014/main" id="{559D9994-A471-4749-BE2F-0E8AFC5CCC9D}"/>
                </a:ext>
              </a:extLst>
            </p:cNvPr>
            <p:cNvSpPr/>
            <p:nvPr userDrawn="1"/>
          </p:nvSpPr>
          <p:spPr>
            <a:xfrm>
              <a:off x="8688388" y="5673772"/>
              <a:ext cx="3503612" cy="119541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5" name="Rectangle 4">
              <a:extLst>
                <a:ext uri="{FF2B5EF4-FFF2-40B4-BE49-F238E27FC236}">
                  <a16:creationId xmlns:a16="http://schemas.microsoft.com/office/drawing/2014/main" id="{ECF086D4-EC1C-734C-916A-81F20E5AC237}"/>
                </a:ext>
              </a:extLst>
            </p:cNvPr>
            <p:cNvSpPr/>
            <p:nvPr userDrawn="1"/>
          </p:nvSpPr>
          <p:spPr>
            <a:xfrm>
              <a:off x="0" y="5673772"/>
              <a:ext cx="7071360" cy="119541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7" name="Rectangle 6">
              <a:extLst>
                <a:ext uri="{FF2B5EF4-FFF2-40B4-BE49-F238E27FC236}">
                  <a16:creationId xmlns:a16="http://schemas.microsoft.com/office/drawing/2014/main" id="{208DE16A-60BA-2D49-B14D-39C57244238B}"/>
                </a:ext>
              </a:extLst>
            </p:cNvPr>
            <p:cNvSpPr/>
            <p:nvPr userDrawn="1"/>
          </p:nvSpPr>
          <p:spPr>
            <a:xfrm>
              <a:off x="8688388" y="8116"/>
              <a:ext cx="3503612"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8" name="Rectangle 7">
              <a:extLst>
                <a:ext uri="{FF2B5EF4-FFF2-40B4-BE49-F238E27FC236}">
                  <a16:creationId xmlns:a16="http://schemas.microsoft.com/office/drawing/2014/main" id="{C15842BE-B763-0F4B-A6C1-244B08E86E7F}"/>
                </a:ext>
              </a:extLst>
            </p:cNvPr>
            <p:cNvSpPr/>
            <p:nvPr userDrawn="1"/>
          </p:nvSpPr>
          <p:spPr>
            <a:xfrm>
              <a:off x="0" y="8116"/>
              <a:ext cx="7071360"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grpSp>
      <p:sp>
        <p:nvSpPr>
          <p:cNvPr id="2" name="Title 1"/>
          <p:cNvSpPr>
            <a:spLocks noGrp="1"/>
          </p:cNvSpPr>
          <p:nvPr userDrawn="1">
            <p:ph type="ctrTitle" hasCustomPrompt="1"/>
          </p:nvPr>
        </p:nvSpPr>
        <p:spPr>
          <a:xfrm>
            <a:off x="658813" y="701855"/>
            <a:ext cx="6412548" cy="1971495"/>
          </a:xfrm>
        </p:spPr>
        <p:txBody>
          <a:bodyPr anchor="t">
            <a:normAutofit/>
          </a:bodyPr>
          <a:lstStyle>
            <a:lvl1pPr algn="l">
              <a:defRPr sz="6000" b="0" i="0">
                <a:solidFill>
                  <a:schemeClr val="bg1"/>
                </a:solidFill>
                <a:latin typeface="Arial Regular"/>
              </a:defRPr>
            </a:lvl1pPr>
          </a:lstStyle>
          <a:p>
            <a:r>
              <a:rPr lang="fr-FR" dirty="0"/>
              <a:t>Titre du diaporama</a:t>
            </a:r>
            <a:endParaRPr lang="en-US" dirty="0"/>
          </a:p>
        </p:txBody>
      </p:sp>
      <p:pic>
        <p:nvPicPr>
          <p:cNvPr id="12" name="Image 11">
            <a:extLst>
              <a:ext uri="{FF2B5EF4-FFF2-40B4-BE49-F238E27FC236}">
                <a16:creationId xmlns:a16="http://schemas.microsoft.com/office/drawing/2014/main" id="{F7943A44-77B6-6F4E-A054-A0D6612AD0BC}"/>
              </a:ext>
            </a:extLst>
          </p:cNvPr>
          <p:cNvPicPr>
            <a:picLocks noChangeAspect="1"/>
          </p:cNvPicPr>
          <p:nvPr userDrawn="1"/>
        </p:nvPicPr>
        <p:blipFill>
          <a:blip r:embed="rId3"/>
          <a:stretch>
            <a:fillRect/>
          </a:stretch>
        </p:blipFill>
        <p:spPr>
          <a:xfrm>
            <a:off x="9568767" y="921100"/>
            <a:ext cx="1739313" cy="2327938"/>
          </a:xfrm>
          <a:prstGeom prst="rect">
            <a:avLst/>
          </a:prstGeom>
        </p:spPr>
      </p:pic>
      <p:sp>
        <p:nvSpPr>
          <p:cNvPr id="3" name="Subtitle 2"/>
          <p:cNvSpPr>
            <a:spLocks noGrp="1"/>
          </p:cNvSpPr>
          <p:nvPr userDrawn="1">
            <p:ph type="subTitle" idx="1" hasCustomPrompt="1"/>
          </p:nvPr>
        </p:nvSpPr>
        <p:spPr>
          <a:xfrm>
            <a:off x="658812" y="2681467"/>
            <a:ext cx="6408738" cy="1423808"/>
          </a:xfrm>
        </p:spPr>
        <p:txBody>
          <a:bodyPr>
            <a:normAutofit/>
          </a:bodyPr>
          <a:lstStyle>
            <a:lvl1pPr marL="0" indent="0" algn="l">
              <a:spcAft>
                <a:spcPts val="0"/>
              </a:spcAft>
              <a:buNone/>
              <a:defRPr sz="40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a:t>
            </a:r>
            <a:br>
              <a:rPr lang="fr-FR" dirty="0"/>
            </a:br>
            <a:r>
              <a:rPr lang="fr-FR" dirty="0"/>
              <a:t>du diaporama</a:t>
            </a:r>
            <a:endParaRPr lang="en-US" dirty="0"/>
          </a:p>
        </p:txBody>
      </p:sp>
      <p:sp>
        <p:nvSpPr>
          <p:cNvPr id="14" name="Espace réservé du contenu 13">
            <a:extLst>
              <a:ext uri="{FF2B5EF4-FFF2-40B4-BE49-F238E27FC236}">
                <a16:creationId xmlns:a16="http://schemas.microsoft.com/office/drawing/2014/main" id="{F22ADA3C-CD32-9642-8729-601BCF529E29}"/>
              </a:ext>
            </a:extLst>
          </p:cNvPr>
          <p:cNvSpPr>
            <a:spLocks noGrp="1"/>
          </p:cNvSpPr>
          <p:nvPr userDrawn="1">
            <p:ph sz="quarter" idx="10" hasCustomPrompt="1"/>
          </p:nvPr>
        </p:nvSpPr>
        <p:spPr>
          <a:xfrm>
            <a:off x="658813" y="188913"/>
            <a:ext cx="6408738" cy="504825"/>
          </a:xfrm>
        </p:spPr>
        <p:txBody>
          <a:bodyPr>
            <a:noAutofit/>
          </a:bodyPr>
          <a:lstStyle>
            <a:lvl1pPr marL="0" indent="0">
              <a:buNone/>
              <a:defRPr sz="1200">
                <a:solidFill>
                  <a:schemeClr val="bg1"/>
                </a:solidFill>
              </a:defRPr>
            </a:lvl1pPr>
          </a:lstStyle>
          <a:p>
            <a:r>
              <a:rPr lang="fr-FR" dirty="0"/>
              <a:t>MODIFIER LES STYLES DU TEXTE DU MASQUE</a:t>
            </a:r>
            <a:endParaRPr lang="fr-CA" dirty="0"/>
          </a:p>
        </p:txBody>
      </p:sp>
      <p:pic>
        <p:nvPicPr>
          <p:cNvPr id="18" name="Graphique 17">
            <a:extLst>
              <a:ext uri="{FF2B5EF4-FFF2-40B4-BE49-F238E27FC236}">
                <a16:creationId xmlns:a16="http://schemas.microsoft.com/office/drawing/2014/main" id="{AC7297E6-0EC0-D94F-81F8-30E12907F6F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6486" y="5673772"/>
            <a:ext cx="3256136" cy="975000"/>
          </a:xfrm>
          <a:prstGeom prst="rect">
            <a:avLst/>
          </a:prstGeom>
        </p:spPr>
      </p:pic>
    </p:spTree>
    <p:extLst>
      <p:ext uri="{BB962C8B-B14F-4D97-AF65-F5344CB8AC3E}">
        <p14:creationId xmlns:p14="http://schemas.microsoft.com/office/powerpoint/2010/main" val="1697440320"/>
      </p:ext>
    </p:extLst>
  </p:cSld>
  <p:clrMapOvr>
    <a:masterClrMapping/>
  </p:clrMapOvr>
  <p:extLst>
    <p:ext uri="{DCECCB84-F9BA-43D5-87BE-67443E8EF086}">
      <p15:sldGuideLst xmlns:p15="http://schemas.microsoft.com/office/powerpoint/2012/main">
        <p15:guide id="1" orient="horz" pos="16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0280AE8-7916-7243-983B-6198B94312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2" name="Groupe 11">
            <a:extLst>
              <a:ext uri="{FF2B5EF4-FFF2-40B4-BE49-F238E27FC236}">
                <a16:creationId xmlns:a16="http://schemas.microsoft.com/office/drawing/2014/main" id="{9D8C3C8C-31A8-724E-9441-0085E6CE5F5B}"/>
              </a:ext>
            </a:extLst>
          </p:cNvPr>
          <p:cNvGrpSpPr/>
          <p:nvPr userDrawn="1"/>
        </p:nvGrpSpPr>
        <p:grpSpPr>
          <a:xfrm>
            <a:off x="0" y="-3073"/>
            <a:ext cx="12192000" cy="4108347"/>
            <a:chOff x="0" y="-3073"/>
            <a:chExt cx="12192000" cy="4108347"/>
          </a:xfrm>
        </p:grpSpPr>
        <p:sp>
          <p:nvSpPr>
            <p:cNvPr id="15" name="Rectangle 14">
              <a:extLst>
                <a:ext uri="{FF2B5EF4-FFF2-40B4-BE49-F238E27FC236}">
                  <a16:creationId xmlns:a16="http://schemas.microsoft.com/office/drawing/2014/main" id="{88AEC35B-AA27-2B4D-BD80-D0136AA936C9}"/>
                </a:ext>
              </a:extLst>
            </p:cNvPr>
            <p:cNvSpPr/>
            <p:nvPr userDrawn="1"/>
          </p:nvSpPr>
          <p:spPr>
            <a:xfrm>
              <a:off x="8688388" y="-3073"/>
              <a:ext cx="3503612"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16" name="Rectangle 15">
              <a:extLst>
                <a:ext uri="{FF2B5EF4-FFF2-40B4-BE49-F238E27FC236}">
                  <a16:creationId xmlns:a16="http://schemas.microsoft.com/office/drawing/2014/main" id="{1A904621-30F8-B74E-9955-991CF9684BC7}"/>
                </a:ext>
              </a:extLst>
            </p:cNvPr>
            <p:cNvSpPr/>
            <p:nvPr userDrawn="1"/>
          </p:nvSpPr>
          <p:spPr>
            <a:xfrm>
              <a:off x="0" y="-3073"/>
              <a:ext cx="7071360"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grpSp>
      <p:sp>
        <p:nvSpPr>
          <p:cNvPr id="3" name="Text Placeholder 2"/>
          <p:cNvSpPr>
            <a:spLocks noGrp="1"/>
          </p:cNvSpPr>
          <p:nvPr>
            <p:ph type="body" idx="1" hasCustomPrompt="1"/>
          </p:nvPr>
        </p:nvSpPr>
        <p:spPr>
          <a:xfrm>
            <a:off x="658813" y="3249038"/>
            <a:ext cx="6412547" cy="856236"/>
          </a:xfrm>
        </p:spPr>
        <p:txBody>
          <a:bodyPr>
            <a:normAutofit/>
          </a:bodyPr>
          <a:lstStyle>
            <a:lvl1pPr marL="0" indent="0" algn="l">
              <a:spcAft>
                <a:spcPts val="0"/>
              </a:spcAft>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Texte, texte, texte</a:t>
            </a:r>
          </a:p>
        </p:txBody>
      </p:sp>
      <p:pic>
        <p:nvPicPr>
          <p:cNvPr id="17" name="Image 16">
            <a:extLst>
              <a:ext uri="{FF2B5EF4-FFF2-40B4-BE49-F238E27FC236}">
                <a16:creationId xmlns:a16="http://schemas.microsoft.com/office/drawing/2014/main" id="{A00E96B1-5DB5-4346-9359-5FCE738EBF67}"/>
              </a:ext>
            </a:extLst>
          </p:cNvPr>
          <p:cNvPicPr>
            <a:picLocks noChangeAspect="1"/>
          </p:cNvPicPr>
          <p:nvPr userDrawn="1"/>
        </p:nvPicPr>
        <p:blipFill>
          <a:blip r:embed="rId3"/>
          <a:stretch>
            <a:fillRect/>
          </a:stretch>
        </p:blipFill>
        <p:spPr>
          <a:xfrm>
            <a:off x="9568767" y="921100"/>
            <a:ext cx="1739313" cy="2327938"/>
          </a:xfrm>
          <a:prstGeom prst="rect">
            <a:avLst/>
          </a:prstGeom>
        </p:spPr>
      </p:pic>
      <p:sp>
        <p:nvSpPr>
          <p:cNvPr id="2" name="Title 1"/>
          <p:cNvSpPr>
            <a:spLocks noGrp="1"/>
          </p:cNvSpPr>
          <p:nvPr>
            <p:ph type="title" hasCustomPrompt="1"/>
          </p:nvPr>
        </p:nvSpPr>
        <p:spPr>
          <a:xfrm>
            <a:off x="658813" y="1196975"/>
            <a:ext cx="6421086" cy="2052638"/>
          </a:xfrm>
        </p:spPr>
        <p:txBody>
          <a:bodyPr anchor="t">
            <a:normAutofit/>
          </a:bodyPr>
          <a:lstStyle>
            <a:lvl1pPr algn="l">
              <a:defRPr sz="6000" b="0">
                <a:solidFill>
                  <a:schemeClr val="bg1"/>
                </a:solidFill>
              </a:defRPr>
            </a:lvl1pPr>
          </a:lstStyle>
          <a:p>
            <a:r>
              <a:rPr lang="fr-FR" dirty="0"/>
              <a:t>Titre de la diapositive</a:t>
            </a:r>
            <a:endParaRPr lang="en-US" dirty="0"/>
          </a:p>
        </p:txBody>
      </p:sp>
      <p:sp>
        <p:nvSpPr>
          <p:cNvPr id="9" name="Rectangle 8">
            <a:extLst>
              <a:ext uri="{FF2B5EF4-FFF2-40B4-BE49-F238E27FC236}">
                <a16:creationId xmlns:a16="http://schemas.microsoft.com/office/drawing/2014/main" id="{F46D94B2-DE50-3942-8C95-2EAD7EC669C1}"/>
              </a:ext>
            </a:extLst>
          </p:cNvPr>
          <p:cNvSpPr/>
          <p:nvPr userDrawn="1"/>
        </p:nvSpPr>
        <p:spPr>
          <a:xfrm>
            <a:off x="8688388" y="5661025"/>
            <a:ext cx="3503612" cy="119697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10" name="Rectangle 9">
            <a:extLst>
              <a:ext uri="{FF2B5EF4-FFF2-40B4-BE49-F238E27FC236}">
                <a16:creationId xmlns:a16="http://schemas.microsoft.com/office/drawing/2014/main" id="{A178C80A-F388-3E4F-B57B-5BD4B39C118E}"/>
              </a:ext>
            </a:extLst>
          </p:cNvPr>
          <p:cNvSpPr/>
          <p:nvPr userDrawn="1"/>
        </p:nvSpPr>
        <p:spPr>
          <a:xfrm>
            <a:off x="0" y="5661025"/>
            <a:ext cx="7071360" cy="119697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pic>
        <p:nvPicPr>
          <p:cNvPr id="11" name="Graphique 10">
            <a:extLst>
              <a:ext uri="{FF2B5EF4-FFF2-40B4-BE49-F238E27FC236}">
                <a16:creationId xmlns:a16="http://schemas.microsoft.com/office/drawing/2014/main" id="{F52B27EE-48FA-C04D-802F-FF84AF65923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81118" y="6007100"/>
            <a:ext cx="1692075" cy="506666"/>
          </a:xfrm>
          <a:prstGeom prst="rect">
            <a:avLst/>
          </a:prstGeom>
        </p:spPr>
      </p:pic>
    </p:spTree>
    <p:extLst>
      <p:ext uri="{BB962C8B-B14F-4D97-AF65-F5344CB8AC3E}">
        <p14:creationId xmlns:p14="http://schemas.microsoft.com/office/powerpoint/2010/main" val="1529691033"/>
      </p:ext>
    </p:extLst>
  </p:cSld>
  <p:clrMapOvr>
    <a:masterClrMapping/>
  </p:clrMapOvr>
  <p:extLst>
    <p:ext uri="{DCECCB84-F9BA-43D5-87BE-67443E8EF086}">
      <p15:sldGuideLst xmlns:p15="http://schemas.microsoft.com/office/powerpoint/2012/main">
        <p15:guide id="1" orient="horz" pos="204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6A2EFFB2-8709-AA40-85C1-9005B8CD6A8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5" name="Groupe 14">
            <a:extLst>
              <a:ext uri="{FF2B5EF4-FFF2-40B4-BE49-F238E27FC236}">
                <a16:creationId xmlns:a16="http://schemas.microsoft.com/office/drawing/2014/main" id="{F105A01C-6991-A244-A869-157F63BE516A}"/>
              </a:ext>
            </a:extLst>
          </p:cNvPr>
          <p:cNvGrpSpPr/>
          <p:nvPr userDrawn="1"/>
        </p:nvGrpSpPr>
        <p:grpSpPr>
          <a:xfrm>
            <a:off x="0" y="2317"/>
            <a:ext cx="12192000" cy="6861073"/>
            <a:chOff x="0" y="-3073"/>
            <a:chExt cx="12192000" cy="6861073"/>
          </a:xfrm>
        </p:grpSpPr>
        <p:sp>
          <p:nvSpPr>
            <p:cNvPr id="4" name="Rectangle 3">
              <a:extLst>
                <a:ext uri="{FF2B5EF4-FFF2-40B4-BE49-F238E27FC236}">
                  <a16:creationId xmlns:a16="http://schemas.microsoft.com/office/drawing/2014/main" id="{559D9994-A471-4749-BE2F-0E8AFC5CCC9D}"/>
                </a:ext>
              </a:extLst>
            </p:cNvPr>
            <p:cNvSpPr/>
            <p:nvPr userDrawn="1"/>
          </p:nvSpPr>
          <p:spPr>
            <a:xfrm>
              <a:off x="8688388" y="5655635"/>
              <a:ext cx="3503612" cy="120236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5" name="Rectangle 4">
              <a:extLst>
                <a:ext uri="{FF2B5EF4-FFF2-40B4-BE49-F238E27FC236}">
                  <a16:creationId xmlns:a16="http://schemas.microsoft.com/office/drawing/2014/main" id="{ECF086D4-EC1C-734C-916A-81F20E5AC237}"/>
                </a:ext>
              </a:extLst>
            </p:cNvPr>
            <p:cNvSpPr/>
            <p:nvPr userDrawn="1"/>
          </p:nvSpPr>
          <p:spPr>
            <a:xfrm>
              <a:off x="0" y="5655635"/>
              <a:ext cx="7071360" cy="120236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7" name="Rectangle 6">
              <a:extLst>
                <a:ext uri="{FF2B5EF4-FFF2-40B4-BE49-F238E27FC236}">
                  <a16:creationId xmlns:a16="http://schemas.microsoft.com/office/drawing/2014/main" id="{208DE16A-60BA-2D49-B14D-39C57244238B}"/>
                </a:ext>
              </a:extLst>
            </p:cNvPr>
            <p:cNvSpPr/>
            <p:nvPr userDrawn="1"/>
          </p:nvSpPr>
          <p:spPr>
            <a:xfrm>
              <a:off x="8688388" y="-3073"/>
              <a:ext cx="3503612"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8" name="Rectangle 7">
              <a:extLst>
                <a:ext uri="{FF2B5EF4-FFF2-40B4-BE49-F238E27FC236}">
                  <a16:creationId xmlns:a16="http://schemas.microsoft.com/office/drawing/2014/main" id="{C15842BE-B763-0F4B-A6C1-244B08E86E7F}"/>
                </a:ext>
              </a:extLst>
            </p:cNvPr>
            <p:cNvSpPr/>
            <p:nvPr userDrawn="1"/>
          </p:nvSpPr>
          <p:spPr>
            <a:xfrm>
              <a:off x="0" y="-3073"/>
              <a:ext cx="7071360"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grpSp>
      <p:sp>
        <p:nvSpPr>
          <p:cNvPr id="2" name="Title 1"/>
          <p:cNvSpPr>
            <a:spLocks noGrp="1"/>
          </p:cNvSpPr>
          <p:nvPr>
            <p:ph type="ctrTitle" hasCustomPrompt="1"/>
          </p:nvPr>
        </p:nvSpPr>
        <p:spPr>
          <a:xfrm>
            <a:off x="658813" y="236048"/>
            <a:ext cx="6412548" cy="1016072"/>
          </a:xfrm>
        </p:spPr>
        <p:txBody>
          <a:bodyPr anchor="b">
            <a:normAutofit/>
          </a:bodyPr>
          <a:lstStyle>
            <a:lvl1pPr algn="l">
              <a:defRPr sz="6000" b="0" i="0">
                <a:solidFill>
                  <a:schemeClr val="bg1"/>
                </a:solidFill>
                <a:latin typeface="Arial Regular"/>
              </a:defRPr>
            </a:lvl1pPr>
          </a:lstStyle>
          <a:p>
            <a:r>
              <a:rPr lang="fr-FR" dirty="0"/>
              <a:t>Merci</a:t>
            </a:r>
            <a:endParaRPr lang="en-US" dirty="0"/>
          </a:p>
        </p:txBody>
      </p:sp>
      <p:pic>
        <p:nvPicPr>
          <p:cNvPr id="12" name="Image 11">
            <a:extLst>
              <a:ext uri="{FF2B5EF4-FFF2-40B4-BE49-F238E27FC236}">
                <a16:creationId xmlns:a16="http://schemas.microsoft.com/office/drawing/2014/main" id="{F7943A44-77B6-6F4E-A054-A0D6612AD0BC}"/>
              </a:ext>
            </a:extLst>
          </p:cNvPr>
          <p:cNvPicPr>
            <a:picLocks noChangeAspect="1"/>
          </p:cNvPicPr>
          <p:nvPr userDrawn="1"/>
        </p:nvPicPr>
        <p:blipFill>
          <a:blip r:embed="rId3"/>
          <a:stretch>
            <a:fillRect/>
          </a:stretch>
        </p:blipFill>
        <p:spPr>
          <a:xfrm>
            <a:off x="9568767" y="921100"/>
            <a:ext cx="1739313" cy="2327938"/>
          </a:xfrm>
          <a:prstGeom prst="rect">
            <a:avLst/>
          </a:prstGeom>
        </p:spPr>
      </p:pic>
      <p:sp>
        <p:nvSpPr>
          <p:cNvPr id="3" name="Subtitle 2"/>
          <p:cNvSpPr>
            <a:spLocks noGrp="1"/>
          </p:cNvSpPr>
          <p:nvPr>
            <p:ph type="subTitle" idx="1" hasCustomPrompt="1"/>
          </p:nvPr>
        </p:nvSpPr>
        <p:spPr>
          <a:xfrm>
            <a:off x="658812" y="1286536"/>
            <a:ext cx="6408738" cy="1859949"/>
          </a:xfrm>
        </p:spPr>
        <p:txBody>
          <a:bodyPr>
            <a:normAutofit/>
          </a:bodyPr>
          <a:lstStyle>
            <a:lvl1pPr marL="0" indent="0" algn="l">
              <a:spcAft>
                <a:spcPts val="0"/>
              </a:spcAft>
              <a:buNone/>
              <a:defRPr sz="28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a:t>
            </a:r>
            <a:br>
              <a:rPr lang="fr-FR" dirty="0"/>
            </a:br>
            <a:r>
              <a:rPr lang="fr-FR" dirty="0"/>
              <a:t>du diaporama</a:t>
            </a:r>
            <a:endParaRPr lang="en-US" dirty="0"/>
          </a:p>
        </p:txBody>
      </p:sp>
      <p:pic>
        <p:nvPicPr>
          <p:cNvPr id="18" name="Graphique 17">
            <a:extLst>
              <a:ext uri="{FF2B5EF4-FFF2-40B4-BE49-F238E27FC236}">
                <a16:creationId xmlns:a16="http://schemas.microsoft.com/office/drawing/2014/main" id="{74EC02FF-6817-EF4E-A398-95A36493561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81118" y="6007100"/>
            <a:ext cx="1692075" cy="506666"/>
          </a:xfrm>
          <a:prstGeom prst="rect">
            <a:avLst/>
          </a:prstGeom>
        </p:spPr>
      </p:pic>
    </p:spTree>
    <p:extLst>
      <p:ext uri="{BB962C8B-B14F-4D97-AF65-F5344CB8AC3E}">
        <p14:creationId xmlns:p14="http://schemas.microsoft.com/office/powerpoint/2010/main" val="246667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014CA5-4E35-D042-B756-E2812C92896F}"/>
              </a:ext>
            </a:extLst>
          </p:cNvPr>
          <p:cNvSpPr/>
          <p:nvPr userDrawn="1"/>
        </p:nvSpPr>
        <p:spPr>
          <a:xfrm>
            <a:off x="0" y="0"/>
            <a:ext cx="12192000" cy="566102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5" name="Text Placeholder 3">
            <a:extLst>
              <a:ext uri="{FF2B5EF4-FFF2-40B4-BE49-F238E27FC236}">
                <a16:creationId xmlns:a16="http://schemas.microsoft.com/office/drawing/2014/main" id="{F3C1FB3F-B782-D34F-AF55-11DC9B0659B0}"/>
              </a:ext>
            </a:extLst>
          </p:cNvPr>
          <p:cNvSpPr>
            <a:spLocks noGrp="1"/>
          </p:cNvSpPr>
          <p:nvPr>
            <p:ph type="body" sz="half" idx="2" hasCustomPrompt="1"/>
          </p:nvPr>
        </p:nvSpPr>
        <p:spPr>
          <a:xfrm>
            <a:off x="658813" y="692150"/>
            <a:ext cx="11053762" cy="4968875"/>
          </a:xfrm>
        </p:spPr>
        <p:txBody>
          <a:bodyPr anchor="ctr" anchorCtr="0">
            <a:normAutofit/>
          </a:bodyPr>
          <a:lstStyle>
            <a:lvl1pPr marL="0" indent="0" algn="ctr">
              <a:buNone/>
              <a:defRPr sz="6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Insérer une citation </a:t>
            </a:r>
            <a:br>
              <a:rPr lang="fr-FR" dirty="0"/>
            </a:br>
            <a:r>
              <a:rPr lang="fr-FR" dirty="0"/>
              <a:t>ou un fait marquant </a:t>
            </a:r>
            <a:br>
              <a:rPr lang="fr-FR" dirty="0"/>
            </a:br>
            <a:r>
              <a:rPr lang="fr-FR" dirty="0"/>
              <a:t>sur lequel on veut </a:t>
            </a:r>
            <a:br>
              <a:rPr lang="fr-FR" dirty="0"/>
            </a:br>
            <a:r>
              <a:rPr lang="fr-FR" dirty="0"/>
              <a:t>mettre l’accent</a:t>
            </a:r>
          </a:p>
        </p:txBody>
      </p:sp>
      <p:sp>
        <p:nvSpPr>
          <p:cNvPr id="7" name="Rectangle 6">
            <a:extLst>
              <a:ext uri="{FF2B5EF4-FFF2-40B4-BE49-F238E27FC236}">
                <a16:creationId xmlns:a16="http://schemas.microsoft.com/office/drawing/2014/main" id="{3005749A-05C3-1744-81D7-7440A9BB172B}"/>
              </a:ext>
            </a:extLst>
          </p:cNvPr>
          <p:cNvSpPr/>
          <p:nvPr userDrawn="1"/>
        </p:nvSpPr>
        <p:spPr>
          <a:xfrm>
            <a:off x="7067550" y="5661025"/>
            <a:ext cx="1620838" cy="119697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Tree>
    <p:extLst>
      <p:ext uri="{BB962C8B-B14F-4D97-AF65-F5344CB8AC3E}">
        <p14:creationId xmlns:p14="http://schemas.microsoft.com/office/powerpoint/2010/main" val="82917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lvl1pPr>
              <a:defRPr/>
            </a:lvl1pPr>
          </a:lstStyle>
          <a:p>
            <a:fld id="{D7676641-E93E-BF4A-8449-7861ED7ABF43}" type="slidenum">
              <a:rPr lang="fr-CA" smtClean="0"/>
              <a:pPr/>
              <a:t>‹N°›</a:t>
            </a:fld>
            <a:endParaRPr lang="fr-CA" dirty="0"/>
          </a:p>
        </p:txBody>
      </p:sp>
      <p:sp>
        <p:nvSpPr>
          <p:cNvPr id="8" name="Content Placeholder 2"/>
          <p:cNvSpPr>
            <a:spLocks noGrp="1"/>
          </p:cNvSpPr>
          <p:nvPr>
            <p:ph idx="12" hasCustomPrompt="1"/>
          </p:nvPr>
        </p:nvSpPr>
        <p:spPr>
          <a:xfrm>
            <a:off x="7067550" y="1449388"/>
            <a:ext cx="4645025" cy="4211637"/>
          </a:xfrm>
        </p:spPr>
        <p:txBody>
          <a:bodyPr wrap="square"/>
          <a:lstStyle>
            <a:lvl1pPr marL="0" indent="0">
              <a:buFont typeface="Arial" panose="020B0604020202020204" pitchFamily="34" charset="0"/>
              <a:buNone/>
              <a:tabLst/>
              <a:defRPr baseline="0"/>
            </a:lvl1pPr>
            <a:lvl2pPr marL="355600" indent="-355600">
              <a:buClr>
                <a:srgbClr val="000000"/>
              </a:buClr>
              <a:buFont typeface="+mj-lt"/>
              <a:buAutoNum type="arabicPeriod"/>
              <a:tabLst/>
              <a:defRPr/>
            </a:lvl2pPr>
            <a:lvl3pPr marL="660400" indent="-304800">
              <a:buClr>
                <a:srgbClr val="003DA5"/>
              </a:buClr>
              <a:buFont typeface="Arial" panose="020B0604020202020204" pitchFamily="34" charset="0"/>
              <a:buChar char="•"/>
              <a:tabLst/>
              <a:defRPr/>
            </a:lvl3pPr>
            <a:lvl4pPr marL="1371600" indent="0">
              <a:buNone/>
              <a:defRPr/>
            </a:lvl4pPr>
            <a:lvl5pPr>
              <a:defRPr/>
            </a:lvl5pPr>
          </a:lstStyle>
          <a:p>
            <a:pPr lvl="0"/>
            <a:r>
              <a:rPr lang="fr-FR" dirty="0"/>
              <a:t>Liste niveau 1</a:t>
            </a:r>
          </a:p>
          <a:p>
            <a:pPr lvl="1"/>
            <a:r>
              <a:rPr lang="fr-FR" dirty="0"/>
              <a:t>Liste niveau 2</a:t>
            </a:r>
          </a:p>
        </p:txBody>
      </p:sp>
      <p:sp>
        <p:nvSpPr>
          <p:cNvPr id="3" name="ZoneTexte 2">
            <a:extLst>
              <a:ext uri="{FF2B5EF4-FFF2-40B4-BE49-F238E27FC236}">
                <a16:creationId xmlns:a16="http://schemas.microsoft.com/office/drawing/2014/main" id="{BBE4FC4E-2B4A-A544-B27B-F22D3EF59E09}"/>
              </a:ext>
            </a:extLst>
          </p:cNvPr>
          <p:cNvSpPr txBox="1"/>
          <p:nvPr userDrawn="1"/>
        </p:nvSpPr>
        <p:spPr>
          <a:xfrm>
            <a:off x="658812" y="1355119"/>
            <a:ext cx="6157913" cy="1938992"/>
          </a:xfrm>
          <a:prstGeom prst="rect">
            <a:avLst/>
          </a:prstGeom>
          <a:noFill/>
        </p:spPr>
        <p:txBody>
          <a:bodyPr wrap="square" rtlCol="0">
            <a:spAutoFit/>
          </a:bodyPr>
          <a:lstStyle/>
          <a:p>
            <a:r>
              <a:rPr lang="fr-FR" sz="6000" b="0" i="0" dirty="0">
                <a:solidFill>
                  <a:srgbClr val="003DA5"/>
                </a:solidFill>
                <a:latin typeface="Arial Regular"/>
              </a:rPr>
              <a:t>Table des</a:t>
            </a:r>
            <a:br>
              <a:rPr lang="fr-FR" sz="6000" b="0" i="0" dirty="0">
                <a:solidFill>
                  <a:srgbClr val="003DA5"/>
                </a:solidFill>
                <a:latin typeface="Arial Regular"/>
              </a:rPr>
            </a:br>
            <a:r>
              <a:rPr lang="fr-FR" sz="6000" b="0" i="0" dirty="0">
                <a:solidFill>
                  <a:srgbClr val="003DA5"/>
                </a:solidFill>
                <a:latin typeface="Arial Regular"/>
              </a:rPr>
              <a:t>matières</a:t>
            </a:r>
            <a:endParaRPr lang="fr-CA" sz="6000" b="0" i="0" dirty="0">
              <a:solidFill>
                <a:srgbClr val="003DA5"/>
              </a:solidFill>
              <a:latin typeface="Arial Regular"/>
            </a:endParaRPr>
          </a:p>
        </p:txBody>
      </p:sp>
    </p:spTree>
    <p:extLst>
      <p:ext uri="{BB962C8B-B14F-4D97-AF65-F5344CB8AC3E}">
        <p14:creationId xmlns:p14="http://schemas.microsoft.com/office/powerpoint/2010/main" val="293851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9D8C3C8C-31A8-724E-9441-0085E6CE5F5B}"/>
              </a:ext>
            </a:extLst>
          </p:cNvPr>
          <p:cNvGrpSpPr/>
          <p:nvPr userDrawn="1"/>
        </p:nvGrpSpPr>
        <p:grpSpPr>
          <a:xfrm>
            <a:off x="0" y="-3073"/>
            <a:ext cx="12192000" cy="4108347"/>
            <a:chOff x="0" y="-3073"/>
            <a:chExt cx="12192000" cy="4108347"/>
          </a:xfrm>
        </p:grpSpPr>
        <p:sp>
          <p:nvSpPr>
            <p:cNvPr id="15" name="Rectangle 14">
              <a:extLst>
                <a:ext uri="{FF2B5EF4-FFF2-40B4-BE49-F238E27FC236}">
                  <a16:creationId xmlns:a16="http://schemas.microsoft.com/office/drawing/2014/main" id="{88AEC35B-AA27-2B4D-BD80-D0136AA936C9}"/>
                </a:ext>
              </a:extLst>
            </p:cNvPr>
            <p:cNvSpPr/>
            <p:nvPr userDrawn="1"/>
          </p:nvSpPr>
          <p:spPr>
            <a:xfrm>
              <a:off x="8688388" y="-3073"/>
              <a:ext cx="3503612"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16" name="Rectangle 15">
              <a:extLst>
                <a:ext uri="{FF2B5EF4-FFF2-40B4-BE49-F238E27FC236}">
                  <a16:creationId xmlns:a16="http://schemas.microsoft.com/office/drawing/2014/main" id="{1A904621-30F8-B74E-9955-991CF9684BC7}"/>
                </a:ext>
              </a:extLst>
            </p:cNvPr>
            <p:cNvSpPr/>
            <p:nvPr userDrawn="1"/>
          </p:nvSpPr>
          <p:spPr>
            <a:xfrm>
              <a:off x="0" y="-3073"/>
              <a:ext cx="7071360"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grpSp>
      <p:sp>
        <p:nvSpPr>
          <p:cNvPr id="3" name="Text Placeholder 2"/>
          <p:cNvSpPr>
            <a:spLocks noGrp="1"/>
          </p:cNvSpPr>
          <p:nvPr>
            <p:ph type="body" idx="1" hasCustomPrompt="1"/>
          </p:nvPr>
        </p:nvSpPr>
        <p:spPr>
          <a:xfrm>
            <a:off x="658813" y="3249038"/>
            <a:ext cx="6412547" cy="856236"/>
          </a:xfrm>
        </p:spPr>
        <p:txBody>
          <a:bodyPr>
            <a:normAutofit/>
          </a:bodyPr>
          <a:lstStyle>
            <a:lvl1pPr marL="0" indent="0" algn="l">
              <a:spcAft>
                <a:spcPts val="0"/>
              </a:spcAft>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Texte, texte, texte</a:t>
            </a:r>
          </a:p>
        </p:txBody>
      </p:sp>
      <p:pic>
        <p:nvPicPr>
          <p:cNvPr id="17" name="Image 16">
            <a:extLst>
              <a:ext uri="{FF2B5EF4-FFF2-40B4-BE49-F238E27FC236}">
                <a16:creationId xmlns:a16="http://schemas.microsoft.com/office/drawing/2014/main" id="{A00E96B1-5DB5-4346-9359-5FCE738EBF67}"/>
              </a:ext>
            </a:extLst>
          </p:cNvPr>
          <p:cNvPicPr>
            <a:picLocks noChangeAspect="1"/>
          </p:cNvPicPr>
          <p:nvPr userDrawn="1"/>
        </p:nvPicPr>
        <p:blipFill>
          <a:blip r:embed="rId2"/>
          <a:stretch>
            <a:fillRect/>
          </a:stretch>
        </p:blipFill>
        <p:spPr>
          <a:xfrm>
            <a:off x="9568767" y="921100"/>
            <a:ext cx="1739313" cy="2327938"/>
          </a:xfrm>
          <a:prstGeom prst="rect">
            <a:avLst/>
          </a:prstGeom>
        </p:spPr>
      </p:pic>
      <p:sp>
        <p:nvSpPr>
          <p:cNvPr id="2" name="Title 1"/>
          <p:cNvSpPr>
            <a:spLocks noGrp="1"/>
          </p:cNvSpPr>
          <p:nvPr>
            <p:ph type="title" hasCustomPrompt="1"/>
          </p:nvPr>
        </p:nvSpPr>
        <p:spPr>
          <a:xfrm>
            <a:off x="658813" y="1196975"/>
            <a:ext cx="6421086" cy="2052638"/>
          </a:xfrm>
        </p:spPr>
        <p:txBody>
          <a:bodyPr anchor="t">
            <a:normAutofit/>
          </a:bodyPr>
          <a:lstStyle>
            <a:lvl1pPr algn="l">
              <a:defRPr sz="6000" b="0">
                <a:solidFill>
                  <a:schemeClr val="bg1"/>
                </a:solidFill>
              </a:defRPr>
            </a:lvl1pPr>
          </a:lstStyle>
          <a:p>
            <a:r>
              <a:rPr lang="fr-FR" dirty="0"/>
              <a:t>Titre de la diapositive</a:t>
            </a:r>
            <a:endParaRPr lang="en-US" dirty="0"/>
          </a:p>
        </p:txBody>
      </p:sp>
    </p:spTree>
    <p:extLst>
      <p:ext uri="{BB962C8B-B14F-4D97-AF65-F5344CB8AC3E}">
        <p14:creationId xmlns:p14="http://schemas.microsoft.com/office/powerpoint/2010/main" val="3981195435"/>
      </p:ext>
    </p:extLst>
  </p:cSld>
  <p:clrMapOvr>
    <a:masterClrMapping/>
  </p:clrMapOvr>
  <p:extLst>
    <p:ext uri="{DCECCB84-F9BA-43D5-87BE-67443E8EF086}">
      <p15:sldGuideLst xmlns:p15="http://schemas.microsoft.com/office/powerpoint/2012/main">
        <p15:guide id="1" orient="horz" pos="204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199" y="188914"/>
            <a:ext cx="9652026" cy="1008062"/>
          </a:xfrm>
        </p:spPr>
        <p:txBody>
          <a:bodyPr anchor="b"/>
          <a:lstStyle>
            <a:lvl1pPr>
              <a:defRPr/>
            </a:lvl1pPr>
          </a:lstStyle>
          <a:p>
            <a:r>
              <a:rPr lang="fr-FR" dirty="0"/>
              <a:t>TITRE DE LA DIAPOSITIVE</a:t>
            </a:r>
            <a:endParaRPr lang="en-US" dirty="0"/>
          </a:p>
        </p:txBody>
      </p:sp>
      <p:sp>
        <p:nvSpPr>
          <p:cNvPr id="4" name="Espace réservé du numéro de diapositive 3"/>
          <p:cNvSpPr>
            <a:spLocks noGrp="1"/>
          </p:cNvSpPr>
          <p:nvPr>
            <p:ph type="sldNum" sz="quarter" idx="10"/>
          </p:nvPr>
        </p:nvSpPr>
        <p:spPr/>
        <p:txBody>
          <a:bodyPr/>
          <a:lstStyle/>
          <a:p>
            <a:fld id="{D6F84A91-C4E5-461B-B44C-88336EC44C9C}" type="slidenum">
              <a:rPr lang="fr-CA" smtClean="0"/>
              <a:t>‹N°›</a:t>
            </a:fld>
            <a:endParaRPr lang="fr-CA" dirty="0"/>
          </a:p>
        </p:txBody>
      </p:sp>
      <p:sp>
        <p:nvSpPr>
          <p:cNvPr id="8" name="Content Placeholder 2"/>
          <p:cNvSpPr>
            <a:spLocks noGrp="1"/>
          </p:cNvSpPr>
          <p:nvPr>
            <p:ph idx="12" hasCustomPrompt="1"/>
          </p:nvPr>
        </p:nvSpPr>
        <p:spPr>
          <a:xfrm>
            <a:off x="658814" y="1449388"/>
            <a:ext cx="11053762" cy="4211637"/>
          </a:xfrm>
        </p:spPr>
        <p:txBody>
          <a:bodyPr wrap="square"/>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a:r>
              <a:rPr lang="fr-FR" dirty="0"/>
              <a:t>Liste niveau 1</a:t>
            </a:r>
          </a:p>
          <a:p>
            <a:pPr lvl="1"/>
            <a:r>
              <a:rPr lang="fr-FR" dirty="0"/>
              <a:t>Liste niveau 2</a:t>
            </a:r>
          </a:p>
          <a:p>
            <a:pPr lvl="2"/>
            <a:r>
              <a:rPr lang="fr-FR" dirty="0"/>
              <a:t>Liste niveau 3</a:t>
            </a:r>
          </a:p>
          <a:p>
            <a:pPr lvl="3"/>
            <a:r>
              <a:rPr lang="fr-FR" dirty="0"/>
              <a:t>Liste niveau 4</a:t>
            </a:r>
          </a:p>
          <a:p>
            <a:pPr lvl="0"/>
            <a:endParaRPr lang="fr-FR" dirty="0"/>
          </a:p>
        </p:txBody>
      </p:sp>
    </p:spTree>
    <p:extLst>
      <p:ext uri="{BB962C8B-B14F-4D97-AF65-F5344CB8AC3E}">
        <p14:creationId xmlns:p14="http://schemas.microsoft.com/office/powerpoint/2010/main" val="218439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2 Niv. et contenu ">
    <p:spTree>
      <p:nvGrpSpPr>
        <p:cNvPr id="1" name=""/>
        <p:cNvGrpSpPr/>
        <p:nvPr/>
      </p:nvGrpSpPr>
      <p:grpSpPr>
        <a:xfrm>
          <a:off x="0" y="0"/>
          <a:ext cx="0" cy="0"/>
          <a:chOff x="0" y="0"/>
          <a:chExt cx="0" cy="0"/>
        </a:xfrm>
      </p:grpSpPr>
      <p:sp>
        <p:nvSpPr>
          <p:cNvPr id="5" name="Text Placeholder 2"/>
          <p:cNvSpPr>
            <a:spLocks noGrp="1"/>
          </p:cNvSpPr>
          <p:nvPr>
            <p:ph type="body" idx="11" hasCustomPrompt="1"/>
          </p:nvPr>
        </p:nvSpPr>
        <p:spPr>
          <a:xfrm>
            <a:off x="658813" y="1457602"/>
            <a:ext cx="11055376" cy="458511"/>
          </a:xfrm>
        </p:spPr>
        <p:txBody>
          <a:bodyPr anchor="t">
            <a:noAutofit/>
          </a:bodyPr>
          <a:lstStyle>
            <a:lvl1pPr marL="0" indent="0">
              <a:lnSpc>
                <a:spcPct val="100000"/>
              </a:lnSpc>
              <a:spcAft>
                <a:spcPts val="0"/>
              </a:spcAft>
              <a:buNone/>
              <a:defRPr sz="2800" b="1">
                <a:solidFill>
                  <a:srgbClr val="5374B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niveau 2</a:t>
            </a:r>
          </a:p>
        </p:txBody>
      </p:sp>
      <p:sp>
        <p:nvSpPr>
          <p:cNvPr id="2" name="Title 1"/>
          <p:cNvSpPr>
            <a:spLocks noGrp="1"/>
          </p:cNvSpPr>
          <p:nvPr>
            <p:ph type="title" hasCustomPrompt="1"/>
          </p:nvPr>
        </p:nvSpPr>
        <p:spPr>
          <a:xfrm>
            <a:off x="657199" y="188914"/>
            <a:ext cx="9652026" cy="1008062"/>
          </a:xfrm>
        </p:spPr>
        <p:txBody>
          <a:bodyPr anchor="b"/>
          <a:lstStyle>
            <a:lvl1pPr>
              <a:defRPr/>
            </a:lvl1pPr>
          </a:lstStyle>
          <a:p>
            <a:r>
              <a:rPr lang="fr-FR" dirty="0"/>
              <a:t>TITRE DE LA DIAPOSITIVE</a:t>
            </a:r>
            <a:endParaRPr lang="en-US" dirty="0"/>
          </a:p>
        </p:txBody>
      </p:sp>
      <p:sp>
        <p:nvSpPr>
          <p:cNvPr id="4" name="Espace réservé du numéro de diapositive 3"/>
          <p:cNvSpPr>
            <a:spLocks noGrp="1"/>
          </p:cNvSpPr>
          <p:nvPr>
            <p:ph type="sldNum" sz="quarter" idx="10"/>
          </p:nvPr>
        </p:nvSpPr>
        <p:spPr/>
        <p:txBody>
          <a:bodyPr/>
          <a:lstStyle/>
          <a:p>
            <a:fld id="{D6F84A91-C4E5-461B-B44C-88336EC44C9C}" type="slidenum">
              <a:rPr lang="fr-CA" smtClean="0"/>
              <a:t>‹N°›</a:t>
            </a:fld>
            <a:endParaRPr lang="fr-CA" dirty="0"/>
          </a:p>
        </p:txBody>
      </p:sp>
      <p:sp>
        <p:nvSpPr>
          <p:cNvPr id="8" name="Content Placeholder 2"/>
          <p:cNvSpPr>
            <a:spLocks noGrp="1"/>
          </p:cNvSpPr>
          <p:nvPr>
            <p:ph idx="12" hasCustomPrompt="1"/>
          </p:nvPr>
        </p:nvSpPr>
        <p:spPr>
          <a:xfrm>
            <a:off x="657198" y="1916114"/>
            <a:ext cx="11055377" cy="3744912"/>
          </a:xfrm>
        </p:spPr>
        <p:txBody>
          <a:bodyPr wrap="square"/>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a:r>
              <a:rPr lang="fr-FR" dirty="0"/>
              <a:t>Liste niveau 1</a:t>
            </a:r>
          </a:p>
          <a:p>
            <a:pPr lvl="1"/>
            <a:r>
              <a:rPr lang="fr-FR" dirty="0"/>
              <a:t>Liste niveau 2</a:t>
            </a:r>
          </a:p>
          <a:p>
            <a:pPr lvl="2"/>
            <a:r>
              <a:rPr lang="fr-FR" dirty="0"/>
              <a:t>Liste niveau 3</a:t>
            </a:r>
          </a:p>
          <a:p>
            <a:pPr lvl="3"/>
            <a:r>
              <a:rPr lang="fr-FR" dirty="0"/>
              <a:t>Liste niveau 4</a:t>
            </a:r>
          </a:p>
          <a:p>
            <a:pPr lvl="0"/>
            <a:endParaRPr lang="fr-FR" dirty="0"/>
          </a:p>
        </p:txBody>
      </p:sp>
    </p:spTree>
    <p:extLst>
      <p:ext uri="{BB962C8B-B14F-4D97-AF65-F5344CB8AC3E}">
        <p14:creationId xmlns:p14="http://schemas.microsoft.com/office/powerpoint/2010/main" val="144334173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199" y="188914"/>
            <a:ext cx="9652026" cy="1008062"/>
          </a:xfrm>
        </p:spPr>
        <p:txBody>
          <a:bodyPr anchor="b"/>
          <a:lstStyle>
            <a:lvl1pPr>
              <a:defRPr/>
            </a:lvl1pPr>
          </a:lstStyle>
          <a:p>
            <a:r>
              <a:rPr lang="fr-FR" dirty="0"/>
              <a:t>TITRE DE LA DIAPOSITIVE</a:t>
            </a:r>
            <a:endParaRPr lang="en-US" dirty="0"/>
          </a:p>
        </p:txBody>
      </p:sp>
      <p:sp>
        <p:nvSpPr>
          <p:cNvPr id="4" name="Espace réservé du numéro de diapositive 3"/>
          <p:cNvSpPr>
            <a:spLocks noGrp="1"/>
          </p:cNvSpPr>
          <p:nvPr>
            <p:ph type="sldNum" sz="quarter" idx="10"/>
          </p:nvPr>
        </p:nvSpPr>
        <p:spPr/>
        <p:txBody>
          <a:bodyPr/>
          <a:lstStyle/>
          <a:p>
            <a:fld id="{D6F84A91-C4E5-461B-B44C-88336EC44C9C}" type="slidenum">
              <a:rPr lang="fr-CA" smtClean="0"/>
              <a:t>‹N°›</a:t>
            </a:fld>
            <a:endParaRPr lang="fr-CA" dirty="0"/>
          </a:p>
        </p:txBody>
      </p:sp>
      <p:sp>
        <p:nvSpPr>
          <p:cNvPr id="8" name="Content Placeholder 2"/>
          <p:cNvSpPr>
            <a:spLocks noGrp="1"/>
          </p:cNvSpPr>
          <p:nvPr>
            <p:ph idx="12" hasCustomPrompt="1"/>
          </p:nvPr>
        </p:nvSpPr>
        <p:spPr>
          <a:xfrm>
            <a:off x="658814" y="1916113"/>
            <a:ext cx="6157911" cy="3744912"/>
          </a:xfrm>
        </p:spPr>
        <p:txBody>
          <a:bodyPr wrap="square"/>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a:r>
              <a:rPr lang="fr-FR" dirty="0"/>
              <a:t>Liste niveau 1</a:t>
            </a:r>
          </a:p>
          <a:p>
            <a:pPr lvl="1"/>
            <a:r>
              <a:rPr lang="fr-FR" dirty="0"/>
              <a:t>Liste niveau 2</a:t>
            </a:r>
          </a:p>
          <a:p>
            <a:pPr lvl="2"/>
            <a:r>
              <a:rPr lang="fr-FR" dirty="0"/>
              <a:t>Liste niveau 3</a:t>
            </a:r>
          </a:p>
          <a:p>
            <a:pPr lvl="3"/>
            <a:r>
              <a:rPr lang="fr-FR" dirty="0"/>
              <a:t>Liste niveau 4</a:t>
            </a:r>
          </a:p>
          <a:p>
            <a:pPr lvl="0"/>
            <a:endParaRPr lang="fr-FR" dirty="0"/>
          </a:p>
        </p:txBody>
      </p:sp>
      <p:sp>
        <p:nvSpPr>
          <p:cNvPr id="7" name="Content Placeholder 2">
            <a:extLst>
              <a:ext uri="{FF2B5EF4-FFF2-40B4-BE49-F238E27FC236}">
                <a16:creationId xmlns:a16="http://schemas.microsoft.com/office/drawing/2014/main" id="{A7E6A98A-8801-E841-978E-6FFD99FABD70}"/>
              </a:ext>
            </a:extLst>
          </p:cNvPr>
          <p:cNvSpPr>
            <a:spLocks noGrp="1"/>
          </p:cNvSpPr>
          <p:nvPr>
            <p:ph idx="13" hasCustomPrompt="1"/>
          </p:nvPr>
        </p:nvSpPr>
        <p:spPr>
          <a:xfrm>
            <a:off x="7067550" y="1916113"/>
            <a:ext cx="4645026" cy="3744912"/>
          </a:xfrm>
        </p:spPr>
        <p:txBody>
          <a:bodyPr wrap="square"/>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a:r>
              <a:rPr lang="fr-FR" dirty="0"/>
              <a:t>Liste niveau 1</a:t>
            </a:r>
          </a:p>
          <a:p>
            <a:pPr lvl="1"/>
            <a:r>
              <a:rPr lang="fr-FR" dirty="0"/>
              <a:t>Liste niveau 2</a:t>
            </a:r>
          </a:p>
          <a:p>
            <a:pPr lvl="2"/>
            <a:r>
              <a:rPr lang="fr-FR" dirty="0"/>
              <a:t>Liste niveau 3</a:t>
            </a:r>
          </a:p>
          <a:p>
            <a:pPr lvl="3"/>
            <a:r>
              <a:rPr lang="fr-FR" dirty="0"/>
              <a:t>Liste niveau 4</a:t>
            </a:r>
          </a:p>
          <a:p>
            <a:pPr lvl="0"/>
            <a:endParaRPr lang="fr-FR" dirty="0"/>
          </a:p>
        </p:txBody>
      </p:sp>
      <p:sp>
        <p:nvSpPr>
          <p:cNvPr id="6" name="Text Placeholder 2">
            <a:extLst>
              <a:ext uri="{FF2B5EF4-FFF2-40B4-BE49-F238E27FC236}">
                <a16:creationId xmlns:a16="http://schemas.microsoft.com/office/drawing/2014/main" id="{B918B95E-5381-D546-8F0D-E3218833D840}"/>
              </a:ext>
            </a:extLst>
          </p:cNvPr>
          <p:cNvSpPr>
            <a:spLocks noGrp="1"/>
          </p:cNvSpPr>
          <p:nvPr>
            <p:ph type="body" idx="11" hasCustomPrompt="1"/>
          </p:nvPr>
        </p:nvSpPr>
        <p:spPr>
          <a:xfrm>
            <a:off x="658814" y="1457602"/>
            <a:ext cx="6157912" cy="458511"/>
          </a:xfrm>
        </p:spPr>
        <p:txBody>
          <a:bodyPr anchor="t">
            <a:noAutofit/>
          </a:bodyPr>
          <a:lstStyle>
            <a:lvl1pPr marL="0" indent="0">
              <a:lnSpc>
                <a:spcPct val="100000"/>
              </a:lnSpc>
              <a:spcAft>
                <a:spcPts val="0"/>
              </a:spcAft>
              <a:buNone/>
              <a:defRPr sz="2800" b="1">
                <a:solidFill>
                  <a:srgbClr val="5374B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niveau 2</a:t>
            </a:r>
          </a:p>
        </p:txBody>
      </p:sp>
      <p:sp>
        <p:nvSpPr>
          <p:cNvPr id="9" name="Text Placeholder 2">
            <a:extLst>
              <a:ext uri="{FF2B5EF4-FFF2-40B4-BE49-F238E27FC236}">
                <a16:creationId xmlns:a16="http://schemas.microsoft.com/office/drawing/2014/main" id="{8BE0B658-DF8B-ED40-BDC6-97192C968B8A}"/>
              </a:ext>
            </a:extLst>
          </p:cNvPr>
          <p:cNvSpPr>
            <a:spLocks noGrp="1"/>
          </p:cNvSpPr>
          <p:nvPr>
            <p:ph type="body" idx="14" hasCustomPrompt="1"/>
          </p:nvPr>
        </p:nvSpPr>
        <p:spPr>
          <a:xfrm>
            <a:off x="7067550" y="1457602"/>
            <a:ext cx="4645026" cy="458511"/>
          </a:xfrm>
        </p:spPr>
        <p:txBody>
          <a:bodyPr anchor="t">
            <a:noAutofit/>
          </a:bodyPr>
          <a:lstStyle>
            <a:lvl1pPr marL="0" indent="0">
              <a:lnSpc>
                <a:spcPct val="100000"/>
              </a:lnSpc>
              <a:spcAft>
                <a:spcPts val="0"/>
              </a:spcAft>
              <a:buNone/>
              <a:defRPr sz="2800" b="1">
                <a:solidFill>
                  <a:srgbClr val="5374B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niveau 2</a:t>
            </a:r>
          </a:p>
        </p:txBody>
      </p:sp>
    </p:spTree>
    <p:extLst>
      <p:ext uri="{BB962C8B-B14F-4D97-AF65-F5344CB8AC3E}">
        <p14:creationId xmlns:p14="http://schemas.microsoft.com/office/powerpoint/2010/main" val="275955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D6F84A91-C4E5-461B-B44C-88336EC44C9C}" type="slidenum">
              <a:rPr lang="fr-CA" smtClean="0"/>
              <a:t>‹N°›</a:t>
            </a:fld>
            <a:endParaRPr lang="fr-CA" dirty="0"/>
          </a:p>
        </p:txBody>
      </p:sp>
      <p:sp>
        <p:nvSpPr>
          <p:cNvPr id="7" name="Content Placeholder 2">
            <a:extLst>
              <a:ext uri="{FF2B5EF4-FFF2-40B4-BE49-F238E27FC236}">
                <a16:creationId xmlns:a16="http://schemas.microsoft.com/office/drawing/2014/main" id="{A7E6A98A-8801-E841-978E-6FFD99FABD70}"/>
              </a:ext>
            </a:extLst>
          </p:cNvPr>
          <p:cNvSpPr>
            <a:spLocks noGrp="1"/>
          </p:cNvSpPr>
          <p:nvPr>
            <p:ph idx="13"/>
          </p:nvPr>
        </p:nvSpPr>
        <p:spPr>
          <a:xfrm>
            <a:off x="4518025" y="1449388"/>
            <a:ext cx="7194551" cy="4211637"/>
          </a:xfrm>
        </p:spPr>
        <p:txBody>
          <a:bodyPr wrap="square"/>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a:endParaRPr lang="fr-FR" dirty="0"/>
          </a:p>
        </p:txBody>
      </p:sp>
      <p:sp>
        <p:nvSpPr>
          <p:cNvPr id="6" name="Text Placeholder 2">
            <a:extLst>
              <a:ext uri="{FF2B5EF4-FFF2-40B4-BE49-F238E27FC236}">
                <a16:creationId xmlns:a16="http://schemas.microsoft.com/office/drawing/2014/main" id="{B918B95E-5381-D546-8F0D-E3218833D840}"/>
              </a:ext>
            </a:extLst>
          </p:cNvPr>
          <p:cNvSpPr>
            <a:spLocks noGrp="1"/>
          </p:cNvSpPr>
          <p:nvPr>
            <p:ph type="body" idx="11" hasCustomPrompt="1"/>
          </p:nvPr>
        </p:nvSpPr>
        <p:spPr>
          <a:xfrm>
            <a:off x="658812" y="188914"/>
            <a:ext cx="9650413" cy="1008062"/>
          </a:xfrm>
        </p:spPr>
        <p:txBody>
          <a:bodyPr anchor="b">
            <a:noAutofit/>
          </a:bodyPr>
          <a:lstStyle>
            <a:lvl1pPr marL="0" indent="0">
              <a:lnSpc>
                <a:spcPct val="100000"/>
              </a:lnSpc>
              <a:spcAft>
                <a:spcPts val="0"/>
              </a:spcAft>
              <a:buNone/>
              <a:defRPr sz="2800" b="1">
                <a:solidFill>
                  <a:srgbClr val="5374B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niveau 2</a:t>
            </a:r>
          </a:p>
        </p:txBody>
      </p:sp>
      <p:sp>
        <p:nvSpPr>
          <p:cNvPr id="10" name="Text Placeholder 3">
            <a:extLst>
              <a:ext uri="{FF2B5EF4-FFF2-40B4-BE49-F238E27FC236}">
                <a16:creationId xmlns:a16="http://schemas.microsoft.com/office/drawing/2014/main" id="{0164E51C-93AC-B74C-AF49-0B7A3CE8B326}"/>
              </a:ext>
            </a:extLst>
          </p:cNvPr>
          <p:cNvSpPr>
            <a:spLocks noGrp="1"/>
          </p:cNvSpPr>
          <p:nvPr>
            <p:ph type="body" sz="half" idx="2" hasCustomPrompt="1"/>
          </p:nvPr>
        </p:nvSpPr>
        <p:spPr>
          <a:xfrm>
            <a:off x="658813" y="1449388"/>
            <a:ext cx="3608387" cy="4211637"/>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Texte - Légende</a:t>
            </a:r>
          </a:p>
        </p:txBody>
      </p:sp>
    </p:spTree>
    <p:extLst>
      <p:ext uri="{BB962C8B-B14F-4D97-AF65-F5344CB8AC3E}">
        <p14:creationId xmlns:p14="http://schemas.microsoft.com/office/powerpoint/2010/main" val="4111335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E5478C-25A0-4E8A-813D-E33022531E75}"/>
              </a:ext>
            </a:extLst>
          </p:cNvPr>
          <p:cNvSpPr>
            <a:spLocks noGrp="1"/>
          </p:cNvSpPr>
          <p:nvPr>
            <p:ph type="title" hasCustomPrompt="1"/>
          </p:nvPr>
        </p:nvSpPr>
        <p:spPr/>
        <p:txBody>
          <a:bodyPr anchor="b"/>
          <a:lstStyle/>
          <a:p>
            <a:r>
              <a:rPr lang="fr-CA" dirty="0"/>
              <a:t>MODIFIER LE STYLE DU TITRE</a:t>
            </a:r>
          </a:p>
        </p:txBody>
      </p:sp>
      <p:sp>
        <p:nvSpPr>
          <p:cNvPr id="3" name="Espace réservé du contenu 2">
            <a:extLst>
              <a:ext uri="{FF2B5EF4-FFF2-40B4-BE49-F238E27FC236}">
                <a16:creationId xmlns:a16="http://schemas.microsoft.com/office/drawing/2014/main" id="{3A5DDC50-3943-45F1-9BA1-6030148CC548}"/>
              </a:ext>
            </a:extLst>
          </p:cNvPr>
          <p:cNvSpPr>
            <a:spLocks noGrp="1"/>
          </p:cNvSpPr>
          <p:nvPr>
            <p:ph idx="1"/>
          </p:nvPr>
        </p:nvSpPr>
        <p:spPr>
          <a:xfrm>
            <a:off x="658814" y="1449388"/>
            <a:ext cx="11053762" cy="4211637"/>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4" name="Espace réservé du numéro de diapositive 3">
            <a:extLst>
              <a:ext uri="{FF2B5EF4-FFF2-40B4-BE49-F238E27FC236}">
                <a16:creationId xmlns:a16="http://schemas.microsoft.com/office/drawing/2014/main" id="{C9448568-C58B-4FD6-BDCF-EA25E49CDEEA}"/>
              </a:ext>
            </a:extLst>
          </p:cNvPr>
          <p:cNvSpPr>
            <a:spLocks noGrp="1"/>
          </p:cNvSpPr>
          <p:nvPr>
            <p:ph type="sldNum" sz="quarter" idx="10"/>
          </p:nvPr>
        </p:nvSpPr>
        <p:spPr/>
        <p:txBody>
          <a:bodyPr/>
          <a:lstStyle>
            <a:lvl1pPr>
              <a:defRPr/>
            </a:lvl1pPr>
          </a:lstStyle>
          <a:p>
            <a:fld id="{B318D24E-7BCA-4CBC-BFEC-19982EA3C8A0}" type="slidenum">
              <a:rPr lang="fr-FR" altLang="fr-FR"/>
              <a:pPr/>
              <a:t>‹N°›</a:t>
            </a:fld>
            <a:endParaRPr lang="fr-FR" altLang="fr-FR" dirty="0"/>
          </a:p>
        </p:txBody>
      </p:sp>
    </p:spTree>
    <p:extLst>
      <p:ext uri="{BB962C8B-B14F-4D97-AF65-F5344CB8AC3E}">
        <p14:creationId xmlns:p14="http://schemas.microsoft.com/office/powerpoint/2010/main" val="4448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199" y="188914"/>
            <a:ext cx="9652026" cy="1008062"/>
          </a:xfrm>
          <a:prstGeom prst="rect">
            <a:avLst/>
          </a:prstGeom>
        </p:spPr>
        <p:txBody>
          <a:bodyPr vert="horz" lIns="91440" tIns="45720" rIns="91440" bIns="45720" rtlCol="0" anchor="b">
            <a:normAutofit/>
          </a:bodyPr>
          <a:lstStyle/>
          <a:p>
            <a:r>
              <a:rPr lang="fr-FR" dirty="0"/>
              <a:t>TITRE DE LA DIAPOSITIVE</a:t>
            </a:r>
            <a:endParaRPr lang="en-US" dirty="0"/>
          </a:p>
        </p:txBody>
      </p:sp>
      <p:sp>
        <p:nvSpPr>
          <p:cNvPr id="3" name="Text Placeholder 2"/>
          <p:cNvSpPr>
            <a:spLocks noGrp="1"/>
          </p:cNvSpPr>
          <p:nvPr>
            <p:ph type="body" idx="1"/>
          </p:nvPr>
        </p:nvSpPr>
        <p:spPr>
          <a:xfrm>
            <a:off x="658814" y="1449388"/>
            <a:ext cx="11053762" cy="4211637"/>
          </a:xfrm>
          <a:prstGeom prst="rect">
            <a:avLst/>
          </a:prstGeom>
        </p:spPr>
        <p:txBody>
          <a:bodyPr vert="horz" lIns="91440" tIns="45720" rIns="91440" bIns="45720" rtlCol="0">
            <a:normAutofit/>
          </a:bodyPr>
          <a:lstStyle/>
          <a:p>
            <a:pPr lvl="0"/>
            <a:r>
              <a:rPr lang="fr-FR" dirty="0"/>
              <a:t>Texte Premier niveau</a:t>
            </a:r>
          </a:p>
          <a:p>
            <a:pPr lvl="1"/>
            <a:r>
              <a:rPr lang="fr-FR" dirty="0"/>
              <a:t>Texte Deuxième niveau</a:t>
            </a:r>
          </a:p>
          <a:p>
            <a:pPr lvl="2"/>
            <a:r>
              <a:rPr lang="fr-FR" dirty="0"/>
              <a:t>Texte Troisième niveau</a:t>
            </a:r>
          </a:p>
          <a:p>
            <a:pPr lvl="3"/>
            <a:r>
              <a:rPr lang="fr-FR" dirty="0"/>
              <a:t>Texte Quatrième niveau</a:t>
            </a:r>
          </a:p>
          <a:p>
            <a:pPr lvl="4"/>
            <a:r>
              <a:rPr lang="fr-FR" dirty="0"/>
              <a:t>Texte Cinquième niveau</a:t>
            </a:r>
            <a:endParaRPr lang="en-US" dirty="0"/>
          </a:p>
        </p:txBody>
      </p:sp>
      <p:sp>
        <p:nvSpPr>
          <p:cNvPr id="4" name="Espace réservé du numéro de diapositive 3"/>
          <p:cNvSpPr>
            <a:spLocks noGrp="1"/>
          </p:cNvSpPr>
          <p:nvPr>
            <p:ph type="sldNum" sz="quarter" idx="4"/>
          </p:nvPr>
        </p:nvSpPr>
        <p:spPr>
          <a:xfrm>
            <a:off x="10309225" y="692150"/>
            <a:ext cx="1403350" cy="504825"/>
          </a:xfrm>
          <a:prstGeom prst="rect">
            <a:avLst/>
          </a:prstGeom>
        </p:spPr>
        <p:txBody>
          <a:bodyPr vert="horz" lIns="91440" tIns="45720" rIns="91440" bIns="45720" rtlCol="0" anchor="ctr"/>
          <a:lstStyle>
            <a:lvl1pPr algn="r">
              <a:defRPr sz="1400" b="0" i="0">
                <a:solidFill>
                  <a:srgbClr val="5374B0"/>
                </a:solidFill>
                <a:latin typeface="Arial Regular"/>
              </a:defRPr>
            </a:lvl1pPr>
          </a:lstStyle>
          <a:p>
            <a:fld id="{C99C7610-FA34-7F4B-8856-BE296B8E2362}" type="slidenum">
              <a:rPr lang="fr-CA" smtClean="0"/>
              <a:pPr/>
              <a:t>‹N°›</a:t>
            </a:fld>
            <a:endParaRPr lang="fr-CA" dirty="0"/>
          </a:p>
        </p:txBody>
      </p:sp>
      <p:sp>
        <p:nvSpPr>
          <p:cNvPr id="8" name="Rectangle 7">
            <a:extLst>
              <a:ext uri="{FF2B5EF4-FFF2-40B4-BE49-F238E27FC236}">
                <a16:creationId xmlns:a16="http://schemas.microsoft.com/office/drawing/2014/main" id="{1C1FE86A-DA10-FD4F-B3B6-3062A444513E}"/>
              </a:ext>
            </a:extLst>
          </p:cNvPr>
          <p:cNvSpPr/>
          <p:nvPr userDrawn="1"/>
        </p:nvSpPr>
        <p:spPr>
          <a:xfrm>
            <a:off x="8688388" y="5661025"/>
            <a:ext cx="3503612" cy="119697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9" name="Rectangle 8">
            <a:extLst>
              <a:ext uri="{FF2B5EF4-FFF2-40B4-BE49-F238E27FC236}">
                <a16:creationId xmlns:a16="http://schemas.microsoft.com/office/drawing/2014/main" id="{F44F908E-E37D-F34B-8D62-1A4941E2EB50}"/>
              </a:ext>
            </a:extLst>
          </p:cNvPr>
          <p:cNvSpPr/>
          <p:nvPr userDrawn="1"/>
        </p:nvSpPr>
        <p:spPr>
          <a:xfrm>
            <a:off x="0" y="5661025"/>
            <a:ext cx="7071360" cy="119697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pic>
        <p:nvPicPr>
          <p:cNvPr id="10" name="Graphique 9">
            <a:extLst>
              <a:ext uri="{FF2B5EF4-FFF2-40B4-BE49-F238E27FC236}">
                <a16:creationId xmlns:a16="http://schemas.microsoft.com/office/drawing/2014/main" id="{72E06DDC-EA78-AB44-A5F8-4B8315CBB3FE}"/>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81118" y="6007100"/>
            <a:ext cx="1692075" cy="506666"/>
          </a:xfrm>
          <a:prstGeom prst="rect">
            <a:avLst/>
          </a:prstGeom>
        </p:spPr>
      </p:pic>
    </p:spTree>
    <p:extLst>
      <p:ext uri="{BB962C8B-B14F-4D97-AF65-F5344CB8AC3E}">
        <p14:creationId xmlns:p14="http://schemas.microsoft.com/office/powerpoint/2010/main" val="2235510819"/>
      </p:ext>
    </p:extLst>
  </p:cSld>
  <p:clrMap bg1="lt1" tx1="dk1" bg2="lt2" tx2="dk2" accent1="accent1" accent2="accent2" accent3="accent3" accent4="accent4" accent5="accent5" accent6="accent6" hlink="hlink" folHlink="folHlink"/>
  <p:sldLayoutIdLst>
    <p:sldLayoutId id="2147483671" r:id="rId1"/>
    <p:sldLayoutId id="2147483687" r:id="rId2"/>
    <p:sldLayoutId id="2147483684" r:id="rId3"/>
    <p:sldLayoutId id="2147483673" r:id="rId4"/>
    <p:sldLayoutId id="2147483672" r:id="rId5"/>
    <p:sldLayoutId id="2147483680" r:id="rId6"/>
    <p:sldLayoutId id="2147483683" r:id="rId7"/>
    <p:sldLayoutId id="2147483686" r:id="rId8"/>
    <p:sldLayoutId id="2147483681" r:id="rId9"/>
    <p:sldLayoutId id="2147483688" r:id="rId10"/>
    <p:sldLayoutId id="2147483685" r:id="rId11"/>
  </p:sldLayoutIdLst>
  <p:hf hdr="0" ftr="0" dt="0"/>
  <p:txStyles>
    <p:title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p:titleStyle>
    <p:bodyStyle>
      <a:lvl1pPr marL="228600" indent="-228600" algn="l" defTabSz="914400" rtl="0" eaLnBrk="1" latinLnBrk="0" hangingPunct="1">
        <a:lnSpc>
          <a:spcPct val="100000"/>
        </a:lnSpc>
        <a:spcBef>
          <a:spcPts val="0"/>
        </a:spcBef>
        <a:spcAft>
          <a:spcPts val="400"/>
        </a:spcAft>
        <a:buClr>
          <a:srgbClr val="003DA5"/>
        </a:buClr>
        <a:buFont typeface="Arial" panose="020B0604020202020204" pitchFamily="34" charset="0"/>
        <a:buChar char="•"/>
        <a:defRPr sz="2800" b="0" i="0" kern="1200" baseline="0">
          <a:solidFill>
            <a:srgbClr val="003DA5"/>
          </a:solidFill>
          <a:latin typeface="Arial Regular"/>
          <a:ea typeface="+mn-ea"/>
          <a:cs typeface="+mn-cs"/>
        </a:defRPr>
      </a:lvl1pPr>
      <a:lvl2pPr marL="685800" indent="-228600" algn="l" defTabSz="914400" rtl="0" eaLnBrk="1" latinLnBrk="0" hangingPunct="1">
        <a:lnSpc>
          <a:spcPct val="100000"/>
        </a:lnSpc>
        <a:spcBef>
          <a:spcPts val="0"/>
        </a:spcBef>
        <a:spcAft>
          <a:spcPts val="400"/>
        </a:spcAft>
        <a:buClr>
          <a:srgbClr val="003DA5"/>
        </a:buClr>
        <a:buFont typeface="Arial" panose="020B0604020202020204" pitchFamily="34" charset="0"/>
        <a:buChar char="•"/>
        <a:defRPr sz="2400" b="0" i="0" kern="1200">
          <a:solidFill>
            <a:srgbClr val="000000"/>
          </a:solidFill>
          <a:latin typeface="Arial Regular"/>
          <a:ea typeface="+mn-ea"/>
          <a:cs typeface="+mn-cs"/>
        </a:defRPr>
      </a:lvl2pPr>
      <a:lvl3pPr marL="1143000" indent="-228600" algn="l" defTabSz="914400" rtl="0" eaLnBrk="1" latinLnBrk="0" hangingPunct="1">
        <a:lnSpc>
          <a:spcPct val="100000"/>
        </a:lnSpc>
        <a:spcBef>
          <a:spcPts val="0"/>
        </a:spcBef>
        <a:spcAft>
          <a:spcPts val="400"/>
        </a:spcAft>
        <a:buClr>
          <a:srgbClr val="4D75B5"/>
        </a:buClr>
        <a:buFont typeface="Arial" panose="020B0604020202020204" pitchFamily="34" charset="0"/>
        <a:buChar char="•"/>
        <a:defRPr sz="2000" b="0" i="0" kern="1200">
          <a:solidFill>
            <a:srgbClr val="000000"/>
          </a:solidFill>
          <a:latin typeface="Arial Regular"/>
          <a:ea typeface="+mn-ea"/>
          <a:cs typeface="+mn-cs"/>
        </a:defRPr>
      </a:lvl3pPr>
      <a:lvl4pPr marL="1600200" indent="-228600" algn="l" defTabSz="914400" rtl="0" eaLnBrk="1" latinLnBrk="0" hangingPunct="1">
        <a:lnSpc>
          <a:spcPct val="100000"/>
        </a:lnSpc>
        <a:spcBef>
          <a:spcPts val="0"/>
        </a:spcBef>
        <a:spcAft>
          <a:spcPts val="400"/>
        </a:spcAft>
        <a:buClr>
          <a:srgbClr val="7390C1"/>
        </a:buClr>
        <a:buFont typeface="Arial" panose="020B0604020202020204" pitchFamily="34" charset="0"/>
        <a:buChar char="•"/>
        <a:defRPr sz="1800" b="0" i="0" kern="1200">
          <a:solidFill>
            <a:srgbClr val="000000"/>
          </a:solidFill>
          <a:latin typeface="Arial Regular"/>
          <a:ea typeface="+mn-ea"/>
          <a:cs typeface="+mn-cs"/>
        </a:defRPr>
      </a:lvl4pPr>
      <a:lvl5pPr marL="2057400" indent="-228600" algn="l" defTabSz="914400" rtl="0" eaLnBrk="1" latinLnBrk="0" hangingPunct="1">
        <a:lnSpc>
          <a:spcPct val="100000"/>
        </a:lnSpc>
        <a:spcBef>
          <a:spcPts val="0"/>
        </a:spcBef>
        <a:spcAft>
          <a:spcPts val="400"/>
        </a:spcAft>
        <a:buClr>
          <a:srgbClr val="000000"/>
        </a:buClr>
        <a:buFont typeface="Arial" panose="020B0604020202020204" pitchFamily="34" charset="0"/>
        <a:buChar char="•"/>
        <a:defRPr sz="1800" b="0" i="0" kern="1200">
          <a:solidFill>
            <a:srgbClr val="000000"/>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754" userDrawn="1">
          <p15:clr>
            <a:srgbClr val="F26B43"/>
          </p15:clr>
        </p15:guide>
        <p15:guide id="3" orient="horz" pos="3566" userDrawn="1">
          <p15:clr>
            <a:srgbClr val="F26B43"/>
          </p15:clr>
        </p15:guide>
        <p15:guide id="4" pos="7378" userDrawn="1">
          <p15:clr>
            <a:srgbClr val="F26B43"/>
          </p15:clr>
        </p15:guide>
        <p15:guide id="5" pos="415" userDrawn="1">
          <p15:clr>
            <a:srgbClr val="F26B43"/>
          </p15:clr>
        </p15:guide>
        <p15:guide id="6" orient="horz" pos="913" userDrawn="1">
          <p15:clr>
            <a:srgbClr val="F26B43"/>
          </p15:clr>
        </p15:guide>
        <p15:guide id="7" pos="4452" userDrawn="1">
          <p15:clr>
            <a:srgbClr val="F26B43"/>
          </p15:clr>
        </p15:guide>
        <p15:guide id="8" pos="5473" userDrawn="1">
          <p15:clr>
            <a:srgbClr val="F26B43"/>
          </p15:clr>
        </p15:guide>
        <p15:guide id="9" pos="6494" userDrawn="1">
          <p15:clr>
            <a:srgbClr val="F26B43"/>
          </p15:clr>
        </p15:guide>
        <p15:guide id="10" orient="horz" pos="1207" userDrawn="1">
          <p15:clr>
            <a:srgbClr val="F26B43"/>
          </p15:clr>
        </p15:guide>
        <p15:guide id="11" pos="4294" userDrawn="1">
          <p15:clr>
            <a:srgbClr val="F26B43"/>
          </p15:clr>
        </p15:guide>
        <p15:guide id="12" orient="horz" pos="11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cdn-contenu.quebec.ca/cdn-contenu/adm/min/energie-ressources-naturelles/Fichiers_mineraux/FS_PQVMCS.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8.jpg"/></Relationships>
</file>

<file path=ppt/slides/_rels/slide14.xml.rels><?xml version="1.0" encoding="UTF-8" standalone="yes"?>
<Relationships xmlns="http://schemas.openxmlformats.org/package/2006/relationships"><Relationship Id="rId3" Type="http://schemas.openxmlformats.org/officeDocument/2006/relationships/hyperlink" Target="https://can01.safelinks.protection.outlook.com/?url=https://mrnf.gouv.qc.ca/mines/choisir-secteur-minier/?lang=fr&amp;data=05|02|Jean-Simon.Gaudreault@mrnf.gouv.qc.ca|667d9590df514914e8b508dc44e5d7c0|8705e97737814f4790e1c84c8b884da1|0|0|638461001150936879|Unknown|TWFpbGZsb3d8eyJWIjoiMC4wLjAwMDAiLCJQIjoiV2luMzIiLCJBTiI6Ik1haWwiLCJXVCI6Mn0=|0|||&amp;sdata=GB/nTjkfzFvA0iEdDkAxkOmMSjPJrnbfxNTG2UtU0O8=&amp;reserved=0"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26" Type="http://schemas.openxmlformats.org/officeDocument/2006/relationships/image" Target="../media/image31.sv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slideLayout" Target="../slideLayouts/slideLayout5.xml"/><Relationship Id="rId6" Type="http://schemas.openxmlformats.org/officeDocument/2006/relationships/image" Target="../media/image11.svg"/><Relationship Id="rId11" Type="http://schemas.openxmlformats.org/officeDocument/2006/relationships/image" Target="../media/image16.png"/><Relationship Id="rId24" Type="http://schemas.openxmlformats.org/officeDocument/2006/relationships/image" Target="../media/image29.sv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pn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50817E-9514-EC0E-7C41-9E5068B754C3}"/>
              </a:ext>
            </a:extLst>
          </p:cNvPr>
          <p:cNvSpPr>
            <a:spLocks noGrp="1"/>
          </p:cNvSpPr>
          <p:nvPr>
            <p:ph type="ctrTitle"/>
          </p:nvPr>
        </p:nvSpPr>
        <p:spPr>
          <a:xfrm>
            <a:off x="409433" y="549455"/>
            <a:ext cx="6661928" cy="1971495"/>
          </a:xfrm>
        </p:spPr>
        <p:txBody>
          <a:bodyPr/>
          <a:lstStyle/>
          <a:p>
            <a:pPr algn="l" rtl="0"/>
            <a:r>
              <a:rPr lang="es-ES" b="0" i="0" u="none" baseline="0" dirty="0"/>
              <a:t>Québec:</a:t>
            </a:r>
            <a:br>
              <a:rPr lang="es-ES" dirty="0"/>
            </a:br>
            <a:r>
              <a:rPr lang="es-ES" dirty="0"/>
              <a:t>actor insoslayable</a:t>
            </a:r>
            <a:endParaRPr lang="es-ES" b="0" i="0" u="none" baseline="0" dirty="0"/>
          </a:p>
        </p:txBody>
      </p:sp>
      <p:sp>
        <p:nvSpPr>
          <p:cNvPr id="3" name="Sous-titre 2">
            <a:extLst>
              <a:ext uri="{FF2B5EF4-FFF2-40B4-BE49-F238E27FC236}">
                <a16:creationId xmlns:a16="http://schemas.microsoft.com/office/drawing/2014/main" id="{319E22AD-A5DD-4AB1-357D-3C717D7B943C}"/>
              </a:ext>
            </a:extLst>
          </p:cNvPr>
          <p:cNvSpPr>
            <a:spLocks noGrp="1"/>
          </p:cNvSpPr>
          <p:nvPr>
            <p:ph type="subTitle" idx="1"/>
          </p:nvPr>
        </p:nvSpPr>
        <p:spPr>
          <a:xfrm>
            <a:off x="409432" y="2512133"/>
            <a:ext cx="6658117" cy="1423808"/>
          </a:xfrm>
        </p:spPr>
        <p:txBody>
          <a:bodyPr>
            <a:normAutofit/>
          </a:bodyPr>
          <a:lstStyle/>
          <a:p>
            <a:pPr algn="l" rtl="0"/>
            <a:r>
              <a:rPr lang="es-ES" sz="2900" b="0" i="0" u="none" baseline="0" dirty="0"/>
              <a:t>Un inmenso potencial mineral </a:t>
            </a:r>
          </a:p>
          <a:p>
            <a:pPr algn="l" rtl="0"/>
            <a:r>
              <a:rPr lang="es-ES" sz="2900" b="0" i="0" u="none" baseline="0" dirty="0"/>
              <a:t>para la descarbonización de la </a:t>
            </a:r>
            <a:br>
              <a:rPr lang="es-ES" sz="2900" b="0" i="0" u="none" baseline="0" dirty="0"/>
            </a:br>
            <a:r>
              <a:rPr lang="es-ES" sz="2900" b="0" i="0" u="none" baseline="0" dirty="0" err="1"/>
              <a:t>economíay</a:t>
            </a:r>
            <a:r>
              <a:rPr lang="es-ES" sz="2900" b="0" i="0" u="none" baseline="0" dirty="0"/>
              <a:t> la transición energética</a:t>
            </a:r>
          </a:p>
        </p:txBody>
      </p:sp>
      <p:pic>
        <p:nvPicPr>
          <p:cNvPr id="6" name="Image 5">
            <a:extLst>
              <a:ext uri="{FF2B5EF4-FFF2-40B4-BE49-F238E27FC236}">
                <a16:creationId xmlns:a16="http://schemas.microsoft.com/office/drawing/2014/main" id="{72A0E775-19B2-0D6B-B753-0532F7408CFB}"/>
              </a:ext>
            </a:extLst>
          </p:cNvPr>
          <p:cNvPicPr>
            <a:picLocks noChangeAspect="1"/>
          </p:cNvPicPr>
          <p:nvPr/>
        </p:nvPicPr>
        <p:blipFill>
          <a:blip r:embed="rId3"/>
          <a:stretch>
            <a:fillRect/>
          </a:stretch>
        </p:blipFill>
        <p:spPr>
          <a:xfrm>
            <a:off x="662837" y="4378272"/>
            <a:ext cx="1002336" cy="1002336"/>
          </a:xfrm>
          <a:prstGeom prst="rect">
            <a:avLst/>
          </a:prstGeom>
        </p:spPr>
      </p:pic>
      <p:sp>
        <p:nvSpPr>
          <p:cNvPr id="4" name="ZoneTexte 3">
            <a:extLst>
              <a:ext uri="{FF2B5EF4-FFF2-40B4-BE49-F238E27FC236}">
                <a16:creationId xmlns:a16="http://schemas.microsoft.com/office/drawing/2014/main" id="{B76189DE-6D6E-D92F-E185-5FA82359E9EC}"/>
              </a:ext>
            </a:extLst>
          </p:cNvPr>
          <p:cNvSpPr txBox="1"/>
          <p:nvPr/>
        </p:nvSpPr>
        <p:spPr>
          <a:xfrm>
            <a:off x="1708150" y="4545389"/>
            <a:ext cx="3232150" cy="646331"/>
          </a:xfrm>
          <a:prstGeom prst="rect">
            <a:avLst/>
          </a:prstGeom>
          <a:noFill/>
        </p:spPr>
        <p:txBody>
          <a:bodyPr wrap="square" rtlCol="0">
            <a:spAutoFit/>
          </a:bodyPr>
          <a:lstStyle/>
          <a:p>
            <a:r>
              <a:rPr lang="fr-CA" dirty="0">
                <a:solidFill>
                  <a:schemeClr val="accent2"/>
                </a:solidFill>
                <a:latin typeface="Arial" panose="020B0604020202020204" pitchFamily="34" charset="0"/>
                <a:cs typeface="Arial" panose="020B0604020202020204" pitchFamily="34" charset="0"/>
              </a:rPr>
              <a:t>&gt;</a:t>
            </a:r>
            <a:r>
              <a:rPr lang="fr-CA" dirty="0">
                <a:latin typeface="Arial" panose="020B0604020202020204" pitchFamily="34" charset="0"/>
                <a:cs typeface="Arial" panose="020B0604020202020204" pitchFamily="34" charset="0"/>
              </a:rPr>
              <a:t> </a:t>
            </a:r>
            <a:r>
              <a:rPr lang="fr-CA" b="1" dirty="0">
                <a:latin typeface="Arial" panose="020B0604020202020204" pitchFamily="34" charset="0"/>
                <a:cs typeface="Arial" panose="020B0604020202020204" pitchFamily="34" charset="0"/>
              </a:rPr>
              <a:t>EXPLORE</a:t>
            </a:r>
            <a:br>
              <a:rPr lang="fr-CA" dirty="0">
                <a:latin typeface="Arial" panose="020B0604020202020204" pitchFamily="34" charset="0"/>
                <a:cs typeface="Arial" panose="020B0604020202020204" pitchFamily="34" charset="0"/>
              </a:rPr>
            </a:br>
            <a:r>
              <a:rPr lang="fr-CA" dirty="0">
                <a:latin typeface="Arial" panose="020B0604020202020204" pitchFamily="34" charset="0"/>
                <a:cs typeface="Arial" panose="020B0604020202020204" pitchFamily="34" charset="0"/>
              </a:rPr>
              <a:t>   LAS POSIBILIDADES</a:t>
            </a:r>
          </a:p>
        </p:txBody>
      </p:sp>
    </p:spTree>
    <p:extLst>
      <p:ext uri="{BB962C8B-B14F-4D97-AF65-F5344CB8AC3E}">
        <p14:creationId xmlns:p14="http://schemas.microsoft.com/office/powerpoint/2010/main" val="1454680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12EF175-BDF2-FE43-8CC5-6491DA9BBB00}"/>
              </a:ext>
            </a:extLst>
          </p:cNvPr>
          <p:cNvSpPr>
            <a:spLocks noGrp="1"/>
          </p:cNvSpPr>
          <p:nvPr>
            <p:ph type="title"/>
          </p:nvPr>
        </p:nvSpPr>
        <p:spPr/>
        <p:txBody>
          <a:bodyPr vert="horz" lIns="91440" tIns="45720" rIns="91440" bIns="45720" rtlCol="0" anchor="b">
            <a:noAutofit/>
          </a:bodyPr>
          <a:lstStyle/>
          <a:p>
            <a:pPr algn="l" rtl="0"/>
            <a:r>
              <a:rPr lang="es-ES" b="1" i="0" u="none" baseline="0" dirty="0"/>
              <a:t>Crecimiento de la demanda mundial </a:t>
            </a:r>
            <a:br>
              <a:rPr lang="es-ES" dirty="0"/>
            </a:br>
            <a:r>
              <a:rPr lang="es-ES" b="1" i="0" u="none" baseline="0" dirty="0"/>
              <a:t>de minerales críticos y estratégicos (MCE)</a:t>
            </a:r>
          </a:p>
        </p:txBody>
      </p:sp>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pPr algn="r" rtl="0"/>
            <a:fld id="{D6F84A91-C4E5-461B-B44C-88336EC44C9C}" type="slidenum">
              <a:rPr/>
              <a:pPr/>
              <a:t>10</a:t>
            </a:fld>
            <a:endParaRPr lang="es-ES" dirty="0"/>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a:xfrm>
            <a:off x="658813" y="1449388"/>
            <a:ext cx="7019243" cy="4211637"/>
          </a:xfrm>
        </p:spPr>
        <p:txBody>
          <a:bodyPr vert="horz" wrap="square" lIns="91440" tIns="45720" rIns="91440" bIns="45720" rtlCol="0" anchor="t">
            <a:normAutofit/>
          </a:bodyPr>
          <a:lstStyle/>
          <a:p>
            <a:pPr marL="0" indent="0" algn="l" rtl="0">
              <a:spcAft>
                <a:spcPts val="0"/>
              </a:spcAft>
              <a:buNone/>
            </a:pPr>
            <a:r>
              <a:rPr lang="es-ES" sz="2600" b="0" i="0" u="none" baseline="0" dirty="0"/>
              <a:t>Los MCE, indispensables en </a:t>
            </a:r>
            <a:br>
              <a:rPr lang="es-ES" sz="2600" dirty="0"/>
            </a:br>
            <a:r>
              <a:rPr lang="es-ES" sz="2600" b="0" i="0" u="none" baseline="0" dirty="0"/>
              <a:t>sectores clave de la economía:</a:t>
            </a:r>
          </a:p>
          <a:p>
            <a:pPr algn="l" rtl="0">
              <a:spcBef>
                <a:spcPts val="1200"/>
              </a:spcBef>
            </a:pPr>
            <a:r>
              <a:rPr lang="es-ES" sz="2600" b="0" i="0" u="none" baseline="0" dirty="0"/>
              <a:t>aeroespacial;</a:t>
            </a:r>
          </a:p>
          <a:p>
            <a:pPr algn="l" rtl="0">
              <a:spcBef>
                <a:spcPts val="1200"/>
              </a:spcBef>
            </a:pPr>
            <a:r>
              <a:rPr lang="es-ES" sz="2600" b="0" i="0" u="none" baseline="0" dirty="0"/>
              <a:t>transporte, baterías y vehículos eléctricos;</a:t>
            </a:r>
          </a:p>
          <a:p>
            <a:pPr algn="l" rtl="0">
              <a:spcBef>
                <a:spcPts val="1200"/>
              </a:spcBef>
            </a:pPr>
            <a:r>
              <a:rPr lang="es-ES" sz="2600" b="0" i="0" u="none" baseline="0" dirty="0"/>
              <a:t>alta tecnología;</a:t>
            </a:r>
          </a:p>
          <a:p>
            <a:pPr algn="l" rtl="0">
              <a:spcBef>
                <a:spcPts val="1200"/>
              </a:spcBef>
            </a:pPr>
            <a:r>
              <a:rPr lang="es-ES" sz="2600" b="0" i="0" u="none" baseline="0" dirty="0"/>
              <a:t>energías renovables;</a:t>
            </a:r>
          </a:p>
          <a:p>
            <a:pPr algn="l" rtl="0">
              <a:spcBef>
                <a:spcPts val="1200"/>
              </a:spcBef>
            </a:pPr>
            <a:r>
              <a:rPr lang="es-ES" sz="2600" b="0" i="0" u="none" baseline="0" dirty="0"/>
              <a:t>ciencias de la vida, etc.</a:t>
            </a:r>
          </a:p>
        </p:txBody>
      </p:sp>
      <p:pic>
        <p:nvPicPr>
          <p:cNvPr id="4" name="Image 3">
            <a:extLst>
              <a:ext uri="{FF2B5EF4-FFF2-40B4-BE49-F238E27FC236}">
                <a16:creationId xmlns:a16="http://schemas.microsoft.com/office/drawing/2014/main" id="{0BA026D2-0366-3D4B-823C-2CADFA3EB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0184" y="1446414"/>
            <a:ext cx="3501816" cy="4215600"/>
          </a:xfrm>
          <a:prstGeom prst="rect">
            <a:avLst/>
          </a:prstGeom>
        </p:spPr>
      </p:pic>
    </p:spTree>
    <p:extLst>
      <p:ext uri="{BB962C8B-B14F-4D97-AF65-F5344CB8AC3E}">
        <p14:creationId xmlns:p14="http://schemas.microsoft.com/office/powerpoint/2010/main" val="276922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45E5B-B87B-48B3-82FB-0DF3534F0443}"/>
              </a:ext>
            </a:extLst>
          </p:cNvPr>
          <p:cNvSpPr>
            <a:spLocks noGrp="1"/>
          </p:cNvSpPr>
          <p:nvPr>
            <p:ph type="title"/>
          </p:nvPr>
        </p:nvSpPr>
        <p:spPr/>
        <p:txBody>
          <a:bodyPr/>
          <a:lstStyle/>
          <a:p>
            <a:pPr algn="l" rtl="0"/>
            <a:r>
              <a:rPr lang="es-ES" b="1" i="0" u="none" baseline="0" dirty="0"/>
              <a:t>Suministro de MCE: un desafío</a:t>
            </a:r>
            <a:br>
              <a:rPr lang="es-ES" dirty="0"/>
            </a:br>
            <a:endParaRPr lang="es-ES" dirty="0"/>
          </a:p>
        </p:txBody>
      </p:sp>
      <p:sp>
        <p:nvSpPr>
          <p:cNvPr id="3" name="Espace réservé du numéro de diapositive 2">
            <a:extLst>
              <a:ext uri="{FF2B5EF4-FFF2-40B4-BE49-F238E27FC236}">
                <a16:creationId xmlns:a16="http://schemas.microsoft.com/office/drawing/2014/main" id="{551AB94E-0A74-4956-8369-4563351B2926}"/>
              </a:ext>
            </a:extLst>
          </p:cNvPr>
          <p:cNvSpPr>
            <a:spLocks noGrp="1"/>
          </p:cNvSpPr>
          <p:nvPr>
            <p:ph type="sldNum" sz="quarter" idx="10"/>
          </p:nvPr>
        </p:nvSpPr>
        <p:spPr/>
        <p:txBody>
          <a:bodyPr/>
          <a:lstStyle/>
          <a:p>
            <a:pPr algn="r" rtl="0"/>
            <a:fld id="{D6F84A91-C4E5-461B-B44C-88336EC44C9C}" type="slidenum">
              <a:rPr/>
              <a:t>11</a:t>
            </a:fld>
            <a:endParaRPr lang="es-ES" dirty="0"/>
          </a:p>
        </p:txBody>
      </p:sp>
      <p:sp>
        <p:nvSpPr>
          <p:cNvPr id="4" name="Espace réservé du contenu 3">
            <a:extLst>
              <a:ext uri="{FF2B5EF4-FFF2-40B4-BE49-F238E27FC236}">
                <a16:creationId xmlns:a16="http://schemas.microsoft.com/office/drawing/2014/main" id="{E474DA5C-F6F8-4F05-941B-F1423953BE0D}"/>
              </a:ext>
            </a:extLst>
          </p:cNvPr>
          <p:cNvSpPr>
            <a:spLocks noGrp="1"/>
          </p:cNvSpPr>
          <p:nvPr>
            <p:ph idx="12"/>
          </p:nvPr>
        </p:nvSpPr>
        <p:spPr/>
        <p:txBody>
          <a:bodyPr vert="horz" wrap="square" lIns="91440" tIns="45720" rIns="91440" bIns="45720" rtlCol="0" anchor="t">
            <a:normAutofit/>
          </a:bodyPr>
          <a:lstStyle/>
          <a:p>
            <a:pPr marL="0" indent="0" algn="l" rtl="0">
              <a:buNone/>
            </a:pPr>
            <a:r>
              <a:rPr lang="es-ES" sz="2600" b="0" i="0" u="none" baseline="0" dirty="0"/>
              <a:t>Una gran parte de la producción mundial actual proviene de China.</a:t>
            </a:r>
          </a:p>
          <a:p>
            <a:pPr marL="0" indent="0" algn="l" rtl="0">
              <a:buNone/>
            </a:pPr>
            <a:endParaRPr lang="es-ES" sz="2000" dirty="0"/>
          </a:p>
          <a:p>
            <a:pPr marL="0" indent="0" algn="l" rtl="0">
              <a:spcAft>
                <a:spcPts val="1800"/>
              </a:spcAft>
              <a:buNone/>
            </a:pPr>
            <a:r>
              <a:rPr lang="es-ES" sz="2600" b="0" i="0" u="none" baseline="0" dirty="0"/>
              <a:t>El suelo de Québec es rico en recursos minerales con 28 MCE:</a:t>
            </a:r>
          </a:p>
          <a:p>
            <a:pPr lvl="0" algn="l" rtl="0">
              <a:spcAft>
                <a:spcPts val="1800"/>
              </a:spcAft>
            </a:pPr>
            <a:r>
              <a:rPr lang="es-ES" sz="2200" b="0" i="0" u="none" baseline="0" dirty="0"/>
              <a:t>En Québec, los minerales considerados </a:t>
            </a:r>
            <a:r>
              <a:rPr lang="es-ES" sz="2200" b="1" i="0" u="none" baseline="0" dirty="0"/>
              <a:t>críticos</a:t>
            </a:r>
            <a:r>
              <a:rPr lang="es-ES" sz="2200" b="0" i="0" u="none" baseline="0" dirty="0"/>
              <a:t> son el antimonio, el bismuto, el cadmio, el cesio, el cobre, el estaño, el galio, el indio, el telurio y el zinc;</a:t>
            </a:r>
          </a:p>
          <a:p>
            <a:pPr lvl="0" algn="l" rtl="0">
              <a:spcAft>
                <a:spcPts val="1800"/>
              </a:spcAft>
            </a:pPr>
            <a:r>
              <a:rPr lang="es-ES" sz="2200" b="0" i="0" u="none" baseline="0" dirty="0"/>
              <a:t>En Québec, los minerales considerados </a:t>
            </a:r>
            <a:r>
              <a:rPr lang="es-ES" sz="2200" b="1" i="0" u="none" baseline="0" dirty="0"/>
              <a:t>estratégicos</a:t>
            </a:r>
            <a:r>
              <a:rPr lang="es-ES" sz="2200" b="0" i="0" u="none" baseline="0" dirty="0"/>
              <a:t> son el aluminio, el apatito, el cobalto, los elementos de las tierras raras y del grupo del platino, el hierro de alta pureza, el germanio, el grafito, el litio, el manganeso, el magnesio, el níquel, el niobio, el escandio, el silicio de alta pureza, el tantalio, el titanio y el vanadio.</a:t>
            </a:r>
          </a:p>
        </p:txBody>
      </p:sp>
    </p:spTree>
    <p:extLst>
      <p:ext uri="{BB962C8B-B14F-4D97-AF65-F5344CB8AC3E}">
        <p14:creationId xmlns:p14="http://schemas.microsoft.com/office/powerpoint/2010/main" val="3566887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12EF175-BDF2-FE43-8CC5-6491DA9BBB00}"/>
              </a:ext>
            </a:extLst>
          </p:cNvPr>
          <p:cNvSpPr>
            <a:spLocks noGrp="1"/>
          </p:cNvSpPr>
          <p:nvPr>
            <p:ph type="title"/>
          </p:nvPr>
        </p:nvSpPr>
        <p:spPr>
          <a:xfrm>
            <a:off x="657198" y="188914"/>
            <a:ext cx="10292741" cy="1008062"/>
          </a:xfrm>
        </p:spPr>
        <p:txBody>
          <a:bodyPr vert="horz" lIns="91440" tIns="45720" rIns="91440" bIns="45720" rtlCol="0" anchor="b">
            <a:noAutofit/>
          </a:bodyPr>
          <a:lstStyle/>
          <a:p>
            <a:pPr algn="l" rtl="0"/>
            <a:r>
              <a:rPr lang="es-ES" b="1" i="0" u="none" baseline="0" dirty="0"/>
              <a:t>Québec: un actor insoslayable </a:t>
            </a:r>
            <a:r>
              <a:rPr lang="es-ES" dirty="0"/>
              <a:t>en materia de</a:t>
            </a:r>
            <a:r>
              <a:rPr lang="es-ES" b="1" i="0" u="none" baseline="0" dirty="0"/>
              <a:t> MCE</a:t>
            </a:r>
            <a:br>
              <a:rPr lang="es-ES" dirty="0"/>
            </a:br>
            <a:endParaRPr lang="es-ES" dirty="0"/>
          </a:p>
        </p:txBody>
      </p:sp>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pPr algn="r" rtl="0"/>
            <a:fld id="{D6F84A91-C4E5-461B-B44C-88336EC44C9C}" type="slidenum">
              <a:rPr/>
              <a:pPr/>
              <a:t>12</a:t>
            </a:fld>
            <a:endParaRPr lang="es-ES" dirty="0"/>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a:xfrm>
            <a:off x="658814" y="1449389"/>
            <a:ext cx="6411586" cy="4208462"/>
          </a:xfrm>
        </p:spPr>
        <p:txBody>
          <a:bodyPr vert="horz" wrap="square" lIns="91440" tIns="45720" rIns="91440" bIns="45720" rtlCol="0" anchor="t">
            <a:noAutofit/>
          </a:bodyPr>
          <a:lstStyle/>
          <a:p>
            <a:pPr lvl="0" algn="l" rtl="0"/>
            <a:r>
              <a:rPr lang="es-ES" sz="2000" b="0" i="0" u="none" baseline="0" dirty="0"/>
              <a:t>Québec: el productor de minerales más diversificado de Canadá.</a:t>
            </a:r>
          </a:p>
          <a:p>
            <a:pPr lvl="0" algn="l" rtl="0">
              <a:spcBef>
                <a:spcPts val="1800"/>
              </a:spcBef>
              <a:spcAft>
                <a:spcPts val="0"/>
              </a:spcAft>
            </a:pPr>
            <a:r>
              <a:rPr lang="es-ES" sz="2000" b="0" i="0" u="none" baseline="0" dirty="0"/>
              <a:t>20 minas activas, cinco de las cuales para los MCE </a:t>
            </a:r>
            <a:br>
              <a:rPr lang="es-ES" sz="2000" dirty="0"/>
            </a:br>
            <a:r>
              <a:rPr lang="es-ES" sz="2000" b="0" i="0" u="none" baseline="0" dirty="0"/>
              <a:t>más demandados por Estados Unidos: </a:t>
            </a:r>
            <a:br>
              <a:rPr lang="es-ES" sz="2000" b="0" i="0" u="none" baseline="0" dirty="0"/>
            </a:br>
            <a:r>
              <a:rPr lang="es-ES" sz="2000" b="0" i="0" u="none" baseline="0" dirty="0"/>
              <a:t>cobalto, elementos del grupo del platino, grafito, </a:t>
            </a:r>
            <a:br>
              <a:rPr lang="es-ES" sz="2000" dirty="0"/>
            </a:br>
            <a:r>
              <a:rPr lang="es-ES" sz="2000" b="0" i="0" u="none" baseline="0" dirty="0"/>
              <a:t>niobio, titanio.</a:t>
            </a:r>
          </a:p>
          <a:p>
            <a:pPr lvl="0" algn="l" rtl="0">
              <a:spcBef>
                <a:spcPts val="1800"/>
              </a:spcBef>
            </a:pPr>
            <a:r>
              <a:rPr lang="es-ES" sz="2000" b="0" i="0" u="none" baseline="0" dirty="0"/>
              <a:t>Producción de aluminio y producción en reactivación de litio.</a:t>
            </a:r>
          </a:p>
          <a:p>
            <a:pPr lvl="0" algn="l" rtl="0">
              <a:spcBef>
                <a:spcPts val="1800"/>
              </a:spcBef>
            </a:pPr>
            <a:r>
              <a:rPr lang="es-ES" sz="2000" b="0" i="0" u="none" baseline="0" dirty="0"/>
              <a:t>Québec es el segundo productor mundial de niobio. </a:t>
            </a:r>
          </a:p>
        </p:txBody>
      </p:sp>
      <p:pic>
        <p:nvPicPr>
          <p:cNvPr id="5" name="Image 4">
            <a:extLst>
              <a:ext uri="{FF2B5EF4-FFF2-40B4-BE49-F238E27FC236}">
                <a16:creationId xmlns:a16="http://schemas.microsoft.com/office/drawing/2014/main" id="{B7E53512-2547-DA49-AA3D-669AF27DB8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690184" y="1446724"/>
            <a:ext cx="3501816" cy="4214979"/>
          </a:xfrm>
          <a:prstGeom prst="rect">
            <a:avLst/>
          </a:prstGeom>
        </p:spPr>
      </p:pic>
    </p:spTree>
    <p:extLst>
      <p:ext uri="{BB962C8B-B14F-4D97-AF65-F5344CB8AC3E}">
        <p14:creationId xmlns:p14="http://schemas.microsoft.com/office/powerpoint/2010/main" val="1440642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12EF175-BDF2-FE43-8CC5-6491DA9BBB00}"/>
              </a:ext>
            </a:extLst>
          </p:cNvPr>
          <p:cNvSpPr>
            <a:spLocks noGrp="1"/>
          </p:cNvSpPr>
          <p:nvPr>
            <p:ph type="title"/>
          </p:nvPr>
        </p:nvSpPr>
        <p:spPr>
          <a:xfrm>
            <a:off x="7595616" y="1777239"/>
            <a:ext cx="4413504" cy="2736850"/>
          </a:xfrm>
        </p:spPr>
        <p:txBody>
          <a:bodyPr vert="horz" lIns="91440" tIns="45720" rIns="91440" bIns="45720" rtlCol="0" anchor="b">
            <a:noAutofit/>
          </a:bodyPr>
          <a:lstStyle/>
          <a:p>
            <a:pPr algn="l" rtl="0"/>
            <a:r>
              <a:rPr lang="es-ES" b="1" i="0" u="none" baseline="0" dirty="0"/>
              <a:t>Los minerales críticos y estratégicos en Québec:</a:t>
            </a:r>
            <a:br>
              <a:rPr lang="es-ES" dirty="0"/>
            </a:br>
            <a:r>
              <a:rPr lang="es-ES" b="1" i="0" u="none" baseline="0" dirty="0"/>
              <a:t>un potencial inmenso, proyectos en abundancia.</a:t>
            </a:r>
            <a:br>
              <a:rPr lang="es-ES" dirty="0"/>
            </a:br>
            <a:br>
              <a:rPr lang="es-ES" dirty="0"/>
            </a:br>
            <a:r>
              <a:rPr lang="es-ES" sz="1400" b="1" i="0" u="none" baseline="0" dirty="0"/>
              <a:t>Fuente: </a:t>
            </a:r>
            <a:r>
              <a:rPr lang="es-ES" sz="1400" b="1" i="0" u="none" baseline="0" dirty="0">
                <a:hlinkClick r:id="rId3"/>
              </a:rPr>
              <a:t>FS_PQVMCS.pdf (Québec.ca)</a:t>
            </a:r>
            <a:endParaRPr lang="es-ES" dirty="0"/>
          </a:p>
        </p:txBody>
      </p:sp>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pPr algn="r" rtl="0"/>
            <a:fld id="{D6F84A91-C4E5-461B-B44C-88336EC44C9C}" type="slidenum">
              <a:rPr/>
              <a:pPr/>
              <a:t>13</a:t>
            </a:fld>
            <a:endParaRPr lang="es-ES" dirty="0"/>
          </a:p>
        </p:txBody>
      </p:sp>
      <p:pic>
        <p:nvPicPr>
          <p:cNvPr id="9" name="Image 8">
            <a:extLst>
              <a:ext uri="{FF2B5EF4-FFF2-40B4-BE49-F238E27FC236}">
                <a16:creationId xmlns:a16="http://schemas.microsoft.com/office/drawing/2014/main" id="{CDA09EA1-7D15-D1CE-1D4A-95102A141A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458472"/>
            <a:ext cx="7360373" cy="6414769"/>
          </a:xfrm>
          <a:prstGeom prst="rect">
            <a:avLst/>
          </a:prstGeom>
        </p:spPr>
      </p:pic>
    </p:spTree>
    <p:extLst>
      <p:ext uri="{BB962C8B-B14F-4D97-AF65-F5344CB8AC3E}">
        <p14:creationId xmlns:p14="http://schemas.microsoft.com/office/powerpoint/2010/main" val="398417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pPr algn="r" rtl="0"/>
            <a:fld id="{D6F84A91-C4E5-461B-B44C-88336EC44C9C}" type="slidenum">
              <a:rPr/>
              <a:pPr/>
              <a:t>14</a:t>
            </a:fld>
            <a:endParaRPr lang="es-ES" dirty="0"/>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p:txBody>
          <a:bodyPr vert="horz" wrap="square" lIns="91440" tIns="45720" rIns="91440" bIns="45720" rtlCol="0" anchor="t">
            <a:normAutofit/>
          </a:bodyPr>
          <a:lstStyle/>
          <a:p>
            <a:pPr lvl="0" algn="l" rtl="0"/>
            <a:r>
              <a:rPr lang="es-ES" sz="2600" b="0" i="0" u="none" baseline="0" dirty="0"/>
              <a:t>El objetivo principal es generar inversiones y establecer asociaciones estratégicas con miras a desarrollar las cadenas de MCE.</a:t>
            </a:r>
          </a:p>
          <a:p>
            <a:pPr lvl="0" algn="l" rtl="0"/>
            <a:endParaRPr lang="es-ES" sz="2600" dirty="0"/>
          </a:p>
          <a:p>
            <a:pPr algn="l" rtl="0"/>
            <a:r>
              <a:rPr lang="es-ES" sz="2600" b="0" i="0" u="none" baseline="0" dirty="0"/>
              <a:t>El documento </a:t>
            </a:r>
            <a:r>
              <a:rPr lang="es-ES" sz="2600" b="0" i="1" u="none" baseline="0" dirty="0">
                <a:hlinkClick r:id="rId3">
                  <a:extLst>
                    <a:ext uri="{A12FA001-AC4F-418D-AE19-62706E023703}">
                      <ahyp:hlinkClr xmlns:ahyp="http://schemas.microsoft.com/office/drawing/2018/hyperlinkcolor" val="tx"/>
                    </a:ext>
                  </a:extLst>
                </a:hlinkClick>
              </a:rPr>
              <a:t>Elegir el sector minero de Québec</a:t>
            </a:r>
            <a:r>
              <a:rPr lang="es-ES" sz="2600" b="0" i="0" u="none" baseline="0" dirty="0"/>
              <a:t>, destinado a los inversores, está disponible en línea en francés e inglés.</a:t>
            </a:r>
            <a:endParaRPr lang="es-ES" b="1" dirty="0"/>
          </a:p>
        </p:txBody>
      </p:sp>
      <p:sp>
        <p:nvSpPr>
          <p:cNvPr id="5" name="Titre 1">
            <a:extLst>
              <a:ext uri="{FF2B5EF4-FFF2-40B4-BE49-F238E27FC236}">
                <a16:creationId xmlns:a16="http://schemas.microsoft.com/office/drawing/2014/main" id="{1368E749-2769-3E4C-B82D-D30AA8037EAB}"/>
              </a:ext>
            </a:extLst>
          </p:cNvPr>
          <p:cNvSpPr txBox="1">
            <a:spLocks/>
          </p:cNvSpPr>
          <p:nvPr/>
        </p:nvSpPr>
        <p:spPr>
          <a:xfrm>
            <a:off x="657199" y="188914"/>
            <a:ext cx="9652026" cy="1008062"/>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pPr algn="l" rtl="0"/>
            <a:r>
              <a:rPr lang="es-ES" b="1" i="0" u="none" baseline="0" dirty="0"/>
              <a:t>Objetivos de Québec en el plano internacional</a:t>
            </a:r>
            <a:br>
              <a:rPr lang="es-ES" dirty="0"/>
            </a:br>
            <a:r>
              <a:rPr lang="es-ES" b="1" i="0" u="none" baseline="0" dirty="0"/>
              <a:t>en materia de MCE</a:t>
            </a:r>
          </a:p>
        </p:txBody>
      </p:sp>
    </p:spTree>
    <p:extLst>
      <p:ext uri="{BB962C8B-B14F-4D97-AF65-F5344CB8AC3E}">
        <p14:creationId xmlns:p14="http://schemas.microsoft.com/office/powerpoint/2010/main" val="3993164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92EF1-DFC5-402F-89EF-5796FB2A5499}"/>
              </a:ext>
            </a:extLst>
          </p:cNvPr>
          <p:cNvSpPr>
            <a:spLocks noGrp="1"/>
          </p:cNvSpPr>
          <p:nvPr>
            <p:ph type="title"/>
          </p:nvPr>
        </p:nvSpPr>
        <p:spPr>
          <a:xfrm>
            <a:off x="657199" y="173416"/>
            <a:ext cx="9652026" cy="1008062"/>
          </a:xfrm>
        </p:spPr>
        <p:txBody>
          <a:bodyPr/>
          <a:lstStyle/>
          <a:p>
            <a:pPr algn="l" rtl="0"/>
            <a:r>
              <a:rPr lang="es-ES" b="1" i="0" u="none" baseline="0" dirty="0"/>
              <a:t>Objetivos de Québec en el plano internacional</a:t>
            </a:r>
            <a:br>
              <a:rPr lang="es-ES" dirty="0"/>
            </a:br>
            <a:r>
              <a:rPr lang="es-ES" b="1" i="0" u="none" baseline="0" dirty="0"/>
              <a:t>en materia de MCE</a:t>
            </a:r>
          </a:p>
        </p:txBody>
      </p:sp>
      <p:sp>
        <p:nvSpPr>
          <p:cNvPr id="3" name="Espace réservé du numéro de diapositive 2">
            <a:extLst>
              <a:ext uri="{FF2B5EF4-FFF2-40B4-BE49-F238E27FC236}">
                <a16:creationId xmlns:a16="http://schemas.microsoft.com/office/drawing/2014/main" id="{45C7C186-3294-49DF-98BC-E1F7B143DC2E}"/>
              </a:ext>
            </a:extLst>
          </p:cNvPr>
          <p:cNvSpPr>
            <a:spLocks noGrp="1"/>
          </p:cNvSpPr>
          <p:nvPr>
            <p:ph type="sldNum" sz="quarter" idx="10"/>
          </p:nvPr>
        </p:nvSpPr>
        <p:spPr/>
        <p:txBody>
          <a:bodyPr/>
          <a:lstStyle/>
          <a:p>
            <a:pPr algn="r" rtl="0"/>
            <a:fld id="{D6F84A91-C4E5-461B-B44C-88336EC44C9C}" type="slidenum">
              <a:rPr/>
              <a:t>15</a:t>
            </a:fld>
            <a:endParaRPr lang="es-ES" dirty="0"/>
          </a:p>
        </p:txBody>
      </p:sp>
      <p:sp>
        <p:nvSpPr>
          <p:cNvPr id="4" name="Espace réservé du contenu 3">
            <a:extLst>
              <a:ext uri="{FF2B5EF4-FFF2-40B4-BE49-F238E27FC236}">
                <a16:creationId xmlns:a16="http://schemas.microsoft.com/office/drawing/2014/main" id="{23C23F41-9B44-409B-A230-BE3845207932}"/>
              </a:ext>
            </a:extLst>
          </p:cNvPr>
          <p:cNvSpPr>
            <a:spLocks noGrp="1"/>
          </p:cNvSpPr>
          <p:nvPr>
            <p:ph idx="12"/>
          </p:nvPr>
        </p:nvSpPr>
        <p:spPr>
          <a:xfrm>
            <a:off x="658814" y="1449388"/>
            <a:ext cx="7715929" cy="4211637"/>
          </a:xfrm>
        </p:spPr>
        <p:txBody>
          <a:bodyPr vert="horz" wrap="square" lIns="91440" tIns="45720" rIns="91440" bIns="45720" rtlCol="0" anchor="t">
            <a:normAutofit/>
          </a:bodyPr>
          <a:lstStyle/>
          <a:p>
            <a:pPr lvl="0" algn="l" rtl="0">
              <a:spcAft>
                <a:spcPts val="1800"/>
              </a:spcAft>
            </a:pPr>
            <a:r>
              <a:rPr lang="es-ES" sz="2400" b="0" i="0" u="none" baseline="0" dirty="0"/>
              <a:t>De manera más amplia, la red de representaciones de Québec en el extranjero puede:</a:t>
            </a:r>
          </a:p>
          <a:p>
            <a:pPr lvl="1" algn="l" rtl="0">
              <a:spcAft>
                <a:spcPts val="1800"/>
              </a:spcAft>
              <a:buFont typeface="Courier New" panose="02070309020205020404" pitchFamily="49" charset="0"/>
              <a:buChar char="o"/>
            </a:pPr>
            <a:r>
              <a:rPr lang="es-ES" sz="2000" b="0" i="0" u="none" baseline="0" dirty="0">
                <a:solidFill>
                  <a:srgbClr val="003DA5"/>
                </a:solidFill>
              </a:rPr>
              <a:t>ayudar a Québec a posicionarse a mediano y largo plazo en el plano mundial como un actor clave en materia de MCE;</a:t>
            </a:r>
          </a:p>
          <a:p>
            <a:pPr lvl="1" algn="l" rtl="0">
              <a:spcAft>
                <a:spcPts val="1800"/>
              </a:spcAft>
              <a:buFont typeface="Courier New" panose="02070309020205020404" pitchFamily="49" charset="0"/>
              <a:buChar char="o"/>
            </a:pPr>
            <a:r>
              <a:rPr lang="es-ES" sz="2000" b="0" i="0" u="none" baseline="0" dirty="0">
                <a:solidFill>
                  <a:srgbClr val="003DA5"/>
                </a:solidFill>
              </a:rPr>
              <a:t>brindar apoyo a las actividades de promoción del Ministerio de Recursos Naturales y Fauna (MRNF) y a los gestores de Investissement Québec International.</a:t>
            </a:r>
          </a:p>
          <a:p>
            <a:pPr lvl="1" algn="l" rtl="0">
              <a:buFont typeface="Courier New" panose="02070309020205020404" pitchFamily="49" charset="0"/>
              <a:buChar char="o"/>
            </a:pPr>
            <a:endParaRPr lang="es-ES" sz="2000" dirty="0">
              <a:solidFill>
                <a:srgbClr val="003DA5"/>
              </a:solidFill>
            </a:endParaRPr>
          </a:p>
          <a:p>
            <a:pPr lvl="0" algn="l" rtl="0"/>
            <a:endParaRPr lang="es-ES" sz="2400" dirty="0"/>
          </a:p>
        </p:txBody>
      </p:sp>
      <p:pic>
        <p:nvPicPr>
          <p:cNvPr id="5" name="Image 4">
            <a:extLst>
              <a:ext uri="{FF2B5EF4-FFF2-40B4-BE49-F238E27FC236}">
                <a16:creationId xmlns:a16="http://schemas.microsoft.com/office/drawing/2014/main" id="{1371E2D2-8594-F349-956F-3FA0DF3EE3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690184" y="1446724"/>
            <a:ext cx="3501815" cy="4214979"/>
          </a:xfrm>
          <a:prstGeom prst="rect">
            <a:avLst/>
          </a:prstGeom>
        </p:spPr>
      </p:pic>
    </p:spTree>
    <p:extLst>
      <p:ext uri="{BB962C8B-B14F-4D97-AF65-F5344CB8AC3E}">
        <p14:creationId xmlns:p14="http://schemas.microsoft.com/office/powerpoint/2010/main" val="1395995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92EF1-DFC5-402F-89EF-5796FB2A5499}"/>
              </a:ext>
            </a:extLst>
          </p:cNvPr>
          <p:cNvSpPr>
            <a:spLocks noGrp="1"/>
          </p:cNvSpPr>
          <p:nvPr>
            <p:ph type="title"/>
          </p:nvPr>
        </p:nvSpPr>
        <p:spPr/>
        <p:txBody>
          <a:bodyPr/>
          <a:lstStyle/>
          <a:p>
            <a:pPr algn="l" rtl="0"/>
            <a:r>
              <a:rPr lang="es-ES" b="1" i="0" u="none" baseline="0" dirty="0"/>
              <a:t>Aprovechar el potencial </a:t>
            </a:r>
            <a:r>
              <a:rPr lang="es-ES" dirty="0"/>
              <a:t>en</a:t>
            </a:r>
            <a:r>
              <a:rPr lang="es-ES" b="1" i="0" u="none" baseline="0" dirty="0"/>
              <a:t> MCE de Québec</a:t>
            </a:r>
            <a:br>
              <a:rPr lang="es-ES" dirty="0"/>
            </a:br>
            <a:endParaRPr lang="es-ES" dirty="0"/>
          </a:p>
        </p:txBody>
      </p:sp>
      <p:sp>
        <p:nvSpPr>
          <p:cNvPr id="3" name="Espace réservé du numéro de diapositive 2">
            <a:extLst>
              <a:ext uri="{FF2B5EF4-FFF2-40B4-BE49-F238E27FC236}">
                <a16:creationId xmlns:a16="http://schemas.microsoft.com/office/drawing/2014/main" id="{45C7C186-3294-49DF-98BC-E1F7B143DC2E}"/>
              </a:ext>
            </a:extLst>
          </p:cNvPr>
          <p:cNvSpPr>
            <a:spLocks noGrp="1"/>
          </p:cNvSpPr>
          <p:nvPr>
            <p:ph type="sldNum" sz="quarter" idx="10"/>
          </p:nvPr>
        </p:nvSpPr>
        <p:spPr/>
        <p:txBody>
          <a:bodyPr/>
          <a:lstStyle/>
          <a:p>
            <a:pPr algn="r" rtl="0"/>
            <a:fld id="{D6F84A91-C4E5-461B-B44C-88336EC44C9C}" type="slidenum">
              <a:rPr/>
              <a:t>16</a:t>
            </a:fld>
            <a:endParaRPr lang="es-ES" dirty="0"/>
          </a:p>
        </p:txBody>
      </p:sp>
      <p:sp>
        <p:nvSpPr>
          <p:cNvPr id="4" name="Espace réservé du contenu 3">
            <a:extLst>
              <a:ext uri="{FF2B5EF4-FFF2-40B4-BE49-F238E27FC236}">
                <a16:creationId xmlns:a16="http://schemas.microsoft.com/office/drawing/2014/main" id="{23C23F41-9B44-409B-A230-BE3845207932}"/>
              </a:ext>
            </a:extLst>
          </p:cNvPr>
          <p:cNvSpPr>
            <a:spLocks noGrp="1"/>
          </p:cNvSpPr>
          <p:nvPr>
            <p:ph idx="12"/>
          </p:nvPr>
        </p:nvSpPr>
        <p:spPr>
          <a:xfrm>
            <a:off x="657199" y="1044274"/>
            <a:ext cx="11053762" cy="4566112"/>
          </a:xfrm>
        </p:spPr>
        <p:txBody>
          <a:bodyPr vert="horz" wrap="square" lIns="91440" tIns="45720" rIns="91440" bIns="45720" rtlCol="0" anchor="t">
            <a:normAutofit fontScale="92500" lnSpcReduction="20000"/>
          </a:bodyPr>
          <a:lstStyle/>
          <a:p>
            <a:pPr lvl="0" algn="l" rtl="0"/>
            <a:r>
              <a:rPr lang="es-ES" sz="2600" b="0" i="0" u="none" baseline="0" dirty="0"/>
              <a:t>El Plan Quebequense para el Aprovechamiento de los MCE 2020-2025 prevé una inversión aceleradora de </a:t>
            </a:r>
            <a:r>
              <a:rPr lang="es-ES" sz="2600" b="1" i="0" u="none" baseline="0" dirty="0"/>
              <a:t>más de $100 millones:</a:t>
            </a:r>
          </a:p>
          <a:p>
            <a:pPr lvl="1" algn="l" rtl="0">
              <a:spcBef>
                <a:spcPts val="1200"/>
              </a:spcBef>
              <a:spcAft>
                <a:spcPts val="1200"/>
              </a:spcAft>
              <a:buFont typeface="Courier New" panose="02070309020205020404" pitchFamily="49" charset="0"/>
              <a:buChar char="o"/>
            </a:pPr>
            <a:r>
              <a:rPr lang="es-ES" sz="2100" b="0" i="0" u="none" baseline="0" dirty="0">
                <a:solidFill>
                  <a:schemeClr val="tx1"/>
                </a:solidFill>
              </a:rPr>
              <a:t>Adquisición de conocimientos geocientíficos;</a:t>
            </a:r>
          </a:p>
          <a:p>
            <a:pPr lvl="1" algn="l" rtl="0">
              <a:spcAft>
                <a:spcPts val="1200"/>
              </a:spcAft>
              <a:buFont typeface="Courier New" panose="02070309020205020404" pitchFamily="49" charset="0"/>
              <a:buChar char="o"/>
            </a:pPr>
            <a:r>
              <a:rPr lang="es-ES" sz="2100" b="0" i="0" u="none" baseline="0" dirty="0">
                <a:solidFill>
                  <a:schemeClr val="tx1"/>
                </a:solidFill>
              </a:rPr>
              <a:t>Coordinación entre los actores del medio de la I+D para aumentar la sinergia y la innovación, </a:t>
            </a:r>
            <a:r>
              <a:rPr lang="es-ES" sz="2100" b="1" i="0" u="none" baseline="0" dirty="0">
                <a:solidFill>
                  <a:schemeClr val="tx1"/>
                </a:solidFill>
              </a:rPr>
              <a:t>principalmente teniendo en cuenta los principios de economía circular</a:t>
            </a:r>
            <a:r>
              <a:rPr lang="es-ES" sz="2100" b="0" i="0" u="none" baseline="0" dirty="0">
                <a:solidFill>
                  <a:schemeClr val="tx1"/>
                </a:solidFill>
              </a:rPr>
              <a:t>,</a:t>
            </a:r>
          </a:p>
          <a:p>
            <a:pPr lvl="1" algn="l" rtl="0">
              <a:spcAft>
                <a:spcPts val="1200"/>
              </a:spcAft>
              <a:buFont typeface="Courier New" panose="02070309020205020404" pitchFamily="49" charset="0"/>
              <a:buChar char="o"/>
            </a:pPr>
            <a:r>
              <a:rPr lang="es-ES" sz="2100" b="0" i="0" u="none" baseline="0" dirty="0">
                <a:solidFill>
                  <a:schemeClr val="tx1"/>
                </a:solidFill>
              </a:rPr>
              <a:t>Consolidación de las redes de infraestructuras multiusuarios de transporte, energía y </a:t>
            </a:r>
            <a:br>
              <a:rPr lang="es-ES" sz="2100" dirty="0">
                <a:solidFill>
                  <a:schemeClr val="tx1"/>
                </a:solidFill>
              </a:rPr>
            </a:br>
            <a:r>
              <a:rPr lang="es-ES" sz="2100" b="0" i="0" u="none" baseline="0" dirty="0">
                <a:solidFill>
                  <a:schemeClr val="tx1"/>
                </a:solidFill>
              </a:rPr>
              <a:t>telecomunicaciones;</a:t>
            </a:r>
          </a:p>
          <a:p>
            <a:pPr lvl="1" algn="l" rtl="0">
              <a:spcAft>
                <a:spcPts val="1200"/>
              </a:spcAft>
              <a:buFont typeface="Courier New" panose="02070309020205020404" pitchFamily="49" charset="0"/>
              <a:buChar char="o"/>
            </a:pPr>
            <a:r>
              <a:rPr lang="es-ES" sz="2100" b="0" i="0" u="none" baseline="0" dirty="0">
                <a:solidFill>
                  <a:schemeClr val="tx1"/>
                </a:solidFill>
              </a:rPr>
              <a:t>Apoyo financiero a proyectos innovadores de exploración, transformación, reciclaje, </a:t>
            </a:r>
            <a:br>
              <a:rPr lang="es-ES" sz="2100" dirty="0">
                <a:solidFill>
                  <a:schemeClr val="tx1"/>
                </a:solidFill>
              </a:rPr>
            </a:br>
            <a:r>
              <a:rPr lang="es-ES" sz="2100" b="0" i="0" u="none" baseline="0" dirty="0">
                <a:solidFill>
                  <a:schemeClr val="tx1"/>
                </a:solidFill>
              </a:rPr>
              <a:t>inteligencia artificial e I+D;</a:t>
            </a:r>
          </a:p>
          <a:p>
            <a:pPr lvl="1" algn="l" rtl="0">
              <a:spcAft>
                <a:spcPts val="1200"/>
              </a:spcAft>
              <a:buFont typeface="Courier New" panose="02070309020205020404" pitchFamily="49" charset="0"/>
              <a:buChar char="o"/>
            </a:pPr>
            <a:r>
              <a:rPr lang="es-ES" sz="2100" b="0" i="0" u="none" baseline="0" dirty="0">
                <a:solidFill>
                  <a:schemeClr val="tx1"/>
                </a:solidFill>
              </a:rPr>
              <a:t>Promoción de las inversiones en territorio quebequense y acompañamiento a las empresas en sus proyectos de desarrollo;</a:t>
            </a:r>
          </a:p>
          <a:p>
            <a:pPr lvl="1" algn="l" rtl="0">
              <a:spcAft>
                <a:spcPts val="1200"/>
              </a:spcAft>
              <a:buFont typeface="Courier New" panose="02070309020205020404" pitchFamily="49" charset="0"/>
              <a:buChar char="o"/>
            </a:pPr>
            <a:r>
              <a:rPr lang="es-ES" sz="2100" b="0" i="0" u="none" baseline="0" dirty="0">
                <a:solidFill>
                  <a:schemeClr val="tx1"/>
                </a:solidFill>
              </a:rPr>
              <a:t>En sinergia con otras políticas de Québec: el Plan para una Economía </a:t>
            </a:r>
            <a:r>
              <a:rPr lang="es-ES" sz="2100" dirty="0">
                <a:solidFill>
                  <a:schemeClr val="tx1"/>
                </a:solidFill>
              </a:rPr>
              <a:t>V</a:t>
            </a:r>
            <a:r>
              <a:rPr lang="es-ES" sz="2100" b="0" i="0" u="none" baseline="0" dirty="0">
                <a:solidFill>
                  <a:schemeClr val="tx1"/>
                </a:solidFill>
              </a:rPr>
              <a:t>erde, la </a:t>
            </a:r>
            <a:br>
              <a:rPr lang="es-ES" sz="2100" dirty="0">
                <a:solidFill>
                  <a:schemeClr val="tx1"/>
                </a:solidFill>
              </a:rPr>
            </a:br>
            <a:r>
              <a:rPr lang="es-ES" sz="2100" b="0" i="0" u="none" baseline="0" dirty="0">
                <a:solidFill>
                  <a:schemeClr val="tx1"/>
                </a:solidFill>
              </a:rPr>
              <a:t>Estrategia para el Desarrollo del Sector de las Baterías, el Plan de Acción </a:t>
            </a:r>
            <a:r>
              <a:rPr lang="es-ES" sz="2100" dirty="0">
                <a:solidFill>
                  <a:schemeClr val="tx1"/>
                </a:solidFill>
              </a:rPr>
              <a:t>N</a:t>
            </a:r>
            <a:r>
              <a:rPr lang="es-ES" sz="2100" b="0" i="0" u="none" baseline="0" dirty="0">
                <a:solidFill>
                  <a:schemeClr val="tx1"/>
                </a:solidFill>
              </a:rPr>
              <a:t>órdico 2020-2023. </a:t>
            </a:r>
          </a:p>
        </p:txBody>
      </p:sp>
    </p:spTree>
    <p:extLst>
      <p:ext uri="{BB962C8B-B14F-4D97-AF65-F5344CB8AC3E}">
        <p14:creationId xmlns:p14="http://schemas.microsoft.com/office/powerpoint/2010/main" val="191776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92EF1-DFC5-402F-89EF-5796FB2A5499}"/>
              </a:ext>
            </a:extLst>
          </p:cNvPr>
          <p:cNvSpPr>
            <a:spLocks noGrp="1"/>
          </p:cNvSpPr>
          <p:nvPr>
            <p:ph type="title"/>
          </p:nvPr>
        </p:nvSpPr>
        <p:spPr/>
        <p:txBody>
          <a:bodyPr>
            <a:normAutofit/>
          </a:bodyPr>
          <a:lstStyle/>
          <a:p>
            <a:pPr algn="l" rtl="0"/>
            <a:r>
              <a:rPr lang="es-ES" b="1" i="0" u="none" baseline="0" dirty="0"/>
              <a:t>Economía circular para reducir </a:t>
            </a:r>
            <a:br>
              <a:rPr lang="es-ES" dirty="0"/>
            </a:br>
            <a:r>
              <a:rPr lang="es-ES" b="1" i="0" u="none" baseline="0" dirty="0"/>
              <a:t>la huella ambiental</a:t>
            </a:r>
          </a:p>
        </p:txBody>
      </p:sp>
      <p:sp>
        <p:nvSpPr>
          <p:cNvPr id="3" name="Espace réservé du numéro de diapositive 2">
            <a:extLst>
              <a:ext uri="{FF2B5EF4-FFF2-40B4-BE49-F238E27FC236}">
                <a16:creationId xmlns:a16="http://schemas.microsoft.com/office/drawing/2014/main" id="{45C7C186-3294-49DF-98BC-E1F7B143DC2E}"/>
              </a:ext>
            </a:extLst>
          </p:cNvPr>
          <p:cNvSpPr>
            <a:spLocks noGrp="1"/>
          </p:cNvSpPr>
          <p:nvPr>
            <p:ph type="sldNum" sz="quarter" idx="10"/>
          </p:nvPr>
        </p:nvSpPr>
        <p:spPr/>
        <p:txBody>
          <a:bodyPr/>
          <a:lstStyle/>
          <a:p>
            <a:pPr algn="r" rtl="0"/>
            <a:fld id="{D6F84A91-C4E5-461B-B44C-88336EC44C9C}" type="slidenum">
              <a:rPr/>
              <a:t>17</a:t>
            </a:fld>
            <a:endParaRPr lang="es-ES" dirty="0"/>
          </a:p>
        </p:txBody>
      </p:sp>
      <p:pic>
        <p:nvPicPr>
          <p:cNvPr id="14" name="Image 13">
            <a:extLst>
              <a:ext uri="{FF2B5EF4-FFF2-40B4-BE49-F238E27FC236}">
                <a16:creationId xmlns:a16="http://schemas.microsoft.com/office/drawing/2014/main" id="{24546D6E-28D5-454B-929C-5791AC98E7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9883" y="1327964"/>
            <a:ext cx="10180181" cy="4082236"/>
          </a:xfrm>
          <a:prstGeom prst="rect">
            <a:avLst/>
          </a:prstGeom>
        </p:spPr>
      </p:pic>
      <p:sp>
        <p:nvSpPr>
          <p:cNvPr id="15" name="ZoneTexte 14">
            <a:extLst>
              <a:ext uri="{FF2B5EF4-FFF2-40B4-BE49-F238E27FC236}">
                <a16:creationId xmlns:a16="http://schemas.microsoft.com/office/drawing/2014/main" id="{7570DB0E-E97D-F149-AECA-C32B42674BA4}"/>
              </a:ext>
            </a:extLst>
          </p:cNvPr>
          <p:cNvSpPr txBox="1"/>
          <p:nvPr/>
        </p:nvSpPr>
        <p:spPr>
          <a:xfrm>
            <a:off x="58189" y="5436524"/>
            <a:ext cx="4156363" cy="184666"/>
          </a:xfrm>
          <a:prstGeom prst="rect">
            <a:avLst/>
          </a:prstGeom>
          <a:noFill/>
        </p:spPr>
        <p:txBody>
          <a:bodyPr wrap="square" rtlCol="0">
            <a:spAutoFit/>
          </a:bodyPr>
          <a:lstStyle/>
          <a:p>
            <a:pPr algn="l" rtl="0"/>
            <a:r>
              <a:rPr lang="es-ES" sz="600" b="0" i="0" u="none" baseline="0" dirty="0">
                <a:solidFill>
                  <a:srgbClr val="797979"/>
                </a:solidFill>
                <a:latin typeface="Arial" panose="020B0604020202020204" pitchFamily="34" charset="0"/>
                <a:ea typeface="Arial" panose="020B0604020202020204" pitchFamily="34" charset="0"/>
                <a:cs typeface="Arial" panose="020B0604020202020204" pitchFamily="34" charset="0"/>
              </a:rPr>
              <a:t>Fuente: Ministerio de Energía y Recursos Naturales de Québec.</a:t>
            </a:r>
          </a:p>
        </p:txBody>
      </p:sp>
    </p:spTree>
    <p:extLst>
      <p:ext uri="{BB962C8B-B14F-4D97-AF65-F5344CB8AC3E}">
        <p14:creationId xmlns:p14="http://schemas.microsoft.com/office/powerpoint/2010/main" val="1159791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pPr algn="r" rtl="0"/>
            <a:fld id="{D6F84A91-C4E5-461B-B44C-88336EC44C9C}" type="slidenum">
              <a:rPr/>
              <a:pPr/>
              <a:t>18</a:t>
            </a:fld>
            <a:endParaRPr lang="es-ES" dirty="0"/>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p:txBody>
          <a:bodyPr vert="horz" wrap="square" lIns="91440" tIns="45720" rIns="91440" bIns="45720" rtlCol="0" anchor="t">
            <a:normAutofit/>
          </a:bodyPr>
          <a:lstStyle/>
          <a:p>
            <a:pPr lvl="0" algn="l" rtl="0"/>
            <a:r>
              <a:rPr lang="es-ES" sz="2600" b="0" i="0" u="none" baseline="0" dirty="0"/>
              <a:t>Explotar y transformar de manera responsable y sustentable </a:t>
            </a:r>
            <a:br>
              <a:rPr lang="es-ES" sz="2600" b="0" i="0" u="none" baseline="0" dirty="0"/>
            </a:br>
            <a:r>
              <a:rPr lang="es-ES" sz="2600" b="0" i="0" u="none" baseline="0" dirty="0"/>
              <a:t>los minerales del territorio quebequense para fabricar componentes </a:t>
            </a:r>
            <a:br>
              <a:rPr lang="es-ES" sz="2600" b="0" i="0" u="none" baseline="0" dirty="0"/>
            </a:br>
            <a:r>
              <a:rPr lang="es-ES" sz="2600" b="0" i="0" u="none" baseline="0" dirty="0"/>
              <a:t>de baterías.</a:t>
            </a:r>
            <a:endParaRPr lang="es-ES" sz="2600" dirty="0"/>
          </a:p>
          <a:p>
            <a:pPr lvl="0" algn="l" rtl="0"/>
            <a:r>
              <a:rPr lang="es-ES" sz="2600" b="0" i="0" u="none" baseline="0" dirty="0"/>
              <a:t>Fabricar vehículos comerciales eléctricos.</a:t>
            </a:r>
            <a:endParaRPr lang="es-ES" sz="2600" dirty="0"/>
          </a:p>
          <a:p>
            <a:pPr lvl="0" algn="l" rtl="0"/>
            <a:r>
              <a:rPr lang="es-ES" sz="2600" b="0" i="0" u="none" baseline="0" dirty="0"/>
              <a:t>Desarrollar el reciclaje de las baterías. </a:t>
            </a:r>
          </a:p>
          <a:p>
            <a:pPr lvl="0" algn="l" rtl="0"/>
            <a:endParaRPr lang="es-ES" sz="2600" dirty="0"/>
          </a:p>
          <a:p>
            <a:pPr marL="0" indent="0" algn="l" rtl="0">
              <a:buNone/>
            </a:pPr>
            <a:r>
              <a:rPr lang="es-ES" sz="2200" b="0" i="0" u="none" baseline="0" dirty="0"/>
              <a:t>Canadá y Estados Unidos se consideran socios estratégicos en el desarrollo de los MCE (principalmente en el sector de los vehículos eléctricos) y Québec </a:t>
            </a:r>
            <a:r>
              <a:rPr lang="es-ES" sz="2200" dirty="0"/>
              <a:t>está bien posicionado </a:t>
            </a:r>
            <a:r>
              <a:rPr lang="es-ES" sz="2200" b="0" i="0" u="none" baseline="0" dirty="0"/>
              <a:t>para desempeñar un papel de primer plano.</a:t>
            </a:r>
          </a:p>
        </p:txBody>
      </p:sp>
      <p:sp>
        <p:nvSpPr>
          <p:cNvPr id="5" name="Titre 1">
            <a:extLst>
              <a:ext uri="{FF2B5EF4-FFF2-40B4-BE49-F238E27FC236}">
                <a16:creationId xmlns:a16="http://schemas.microsoft.com/office/drawing/2014/main" id="{B55863E7-1CF5-8D43-8F2E-D099F7F8AF75}"/>
              </a:ext>
            </a:extLst>
          </p:cNvPr>
          <p:cNvSpPr>
            <a:spLocks noGrp="1"/>
          </p:cNvSpPr>
          <p:nvPr>
            <p:ph type="title"/>
          </p:nvPr>
        </p:nvSpPr>
        <p:spPr>
          <a:xfrm>
            <a:off x="657199" y="188914"/>
            <a:ext cx="9652026" cy="1008062"/>
          </a:xfrm>
        </p:spPr>
        <p:txBody>
          <a:bodyPr/>
          <a:lstStyle/>
          <a:p>
            <a:pPr algn="l" rtl="0"/>
            <a:r>
              <a:rPr lang="es-ES" b="1" i="0" u="none" baseline="0" dirty="0"/>
              <a:t>Desarrollo del sector de las baterías y</a:t>
            </a:r>
            <a:br>
              <a:rPr lang="es-ES" dirty="0"/>
            </a:br>
            <a:r>
              <a:rPr lang="es-ES" b="1" i="0" u="none" baseline="0" dirty="0"/>
              <a:t>experiencia en </a:t>
            </a:r>
            <a:r>
              <a:rPr lang="es-ES" dirty="0"/>
              <a:t>materia de</a:t>
            </a:r>
            <a:r>
              <a:rPr lang="es-ES" b="1" i="0" u="none" baseline="0" dirty="0"/>
              <a:t> transporte eléctrico</a:t>
            </a:r>
          </a:p>
        </p:txBody>
      </p:sp>
    </p:spTree>
    <p:extLst>
      <p:ext uri="{BB962C8B-B14F-4D97-AF65-F5344CB8AC3E}">
        <p14:creationId xmlns:p14="http://schemas.microsoft.com/office/powerpoint/2010/main" val="3386394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2CD4107-965E-584D-B2E6-3FDB3583F69D}"/>
              </a:ext>
            </a:extLst>
          </p:cNvPr>
          <p:cNvSpPr>
            <a:spLocks noGrp="1"/>
          </p:cNvSpPr>
          <p:nvPr>
            <p:ph type="body" idx="1"/>
          </p:nvPr>
        </p:nvSpPr>
        <p:spPr>
          <a:xfrm>
            <a:off x="545911" y="2191402"/>
            <a:ext cx="6525450" cy="2052638"/>
          </a:xfrm>
        </p:spPr>
        <p:txBody>
          <a:bodyPr>
            <a:noAutofit/>
          </a:bodyPr>
          <a:lstStyle/>
          <a:p>
            <a:pPr algn="l" rtl="0"/>
            <a:r>
              <a:rPr lang="es-ES" sz="2800" b="1" i="0" u="none" baseline="0" dirty="0">
                <a:solidFill>
                  <a:schemeClr val="accent6"/>
                </a:solidFill>
              </a:rPr>
              <a:t>Un inmenso potencial mineral para </a:t>
            </a:r>
            <a:br>
              <a:rPr lang="es-ES" sz="2800" b="1" i="0" u="none" baseline="0" dirty="0">
                <a:solidFill>
                  <a:schemeClr val="accent6"/>
                </a:solidFill>
              </a:rPr>
            </a:br>
            <a:r>
              <a:rPr lang="es-ES" sz="2800" b="1" i="0" u="none" baseline="0" dirty="0">
                <a:solidFill>
                  <a:schemeClr val="accent6"/>
                </a:solidFill>
              </a:rPr>
              <a:t>la descarbonización de la </a:t>
            </a:r>
            <a:r>
              <a:rPr lang="es-ES" sz="2800" b="1" i="0" u="none" baseline="0">
                <a:solidFill>
                  <a:schemeClr val="accent6"/>
                </a:solidFill>
              </a:rPr>
              <a:t>economía y</a:t>
            </a:r>
            <a:r>
              <a:rPr lang="es-ES" sz="2800" b="1" i="0" u="none" baseline="0" dirty="0">
                <a:solidFill>
                  <a:schemeClr val="accent6"/>
                </a:solidFill>
              </a:rPr>
              <a:t> </a:t>
            </a:r>
            <a:r>
              <a:rPr lang="es-ES" sz="2800" b="1" i="0" u="none" baseline="0">
                <a:solidFill>
                  <a:schemeClr val="accent6"/>
                </a:solidFill>
              </a:rPr>
              <a:t>la </a:t>
            </a:r>
            <a:r>
              <a:rPr lang="es-ES" sz="2800" b="1" i="0" u="none" baseline="0" dirty="0">
                <a:solidFill>
                  <a:schemeClr val="accent6"/>
                </a:solidFill>
              </a:rPr>
              <a:t>transición energética</a:t>
            </a:r>
            <a:endParaRPr lang="es-ES" sz="2800" b="1" dirty="0">
              <a:solidFill>
                <a:schemeClr val="accent6"/>
              </a:solidFill>
            </a:endParaRPr>
          </a:p>
        </p:txBody>
      </p:sp>
      <p:sp>
        <p:nvSpPr>
          <p:cNvPr id="3" name="Titre 2">
            <a:extLst>
              <a:ext uri="{FF2B5EF4-FFF2-40B4-BE49-F238E27FC236}">
                <a16:creationId xmlns:a16="http://schemas.microsoft.com/office/drawing/2014/main" id="{73BC5696-3904-244B-AC07-298BBDA7D687}"/>
              </a:ext>
            </a:extLst>
          </p:cNvPr>
          <p:cNvSpPr>
            <a:spLocks noGrp="1"/>
          </p:cNvSpPr>
          <p:nvPr>
            <p:ph type="title"/>
          </p:nvPr>
        </p:nvSpPr>
        <p:spPr>
          <a:xfrm>
            <a:off x="658813" y="374015"/>
            <a:ext cx="6421086" cy="2052638"/>
          </a:xfrm>
        </p:spPr>
        <p:txBody>
          <a:bodyPr>
            <a:normAutofit/>
          </a:bodyPr>
          <a:lstStyle/>
          <a:p>
            <a:pPr algn="l" rtl="0"/>
            <a:r>
              <a:rPr lang="es-ES" sz="4600" b="0" i="0" u="none" baseline="0" dirty="0"/>
              <a:t>Minerales críticos </a:t>
            </a:r>
            <a:br>
              <a:rPr lang="es-ES" sz="4600" dirty="0"/>
            </a:br>
            <a:r>
              <a:rPr lang="es-ES" sz="4600" b="0" i="0" u="none" baseline="0" dirty="0"/>
              <a:t>y estratégicos</a:t>
            </a:r>
          </a:p>
        </p:txBody>
      </p:sp>
    </p:spTree>
    <p:extLst>
      <p:ext uri="{BB962C8B-B14F-4D97-AF65-F5344CB8AC3E}">
        <p14:creationId xmlns:p14="http://schemas.microsoft.com/office/powerpoint/2010/main" val="136002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92EF1-DFC5-402F-89EF-5796FB2A5499}"/>
              </a:ext>
            </a:extLst>
          </p:cNvPr>
          <p:cNvSpPr>
            <a:spLocks noGrp="1"/>
          </p:cNvSpPr>
          <p:nvPr>
            <p:ph type="title"/>
          </p:nvPr>
        </p:nvSpPr>
        <p:spPr>
          <a:xfrm>
            <a:off x="657199" y="-291531"/>
            <a:ext cx="9652026" cy="1008062"/>
          </a:xfrm>
        </p:spPr>
        <p:txBody>
          <a:bodyPr/>
          <a:lstStyle/>
          <a:p>
            <a:pPr algn="l" rtl="0"/>
            <a:r>
              <a:rPr lang="es-ES" b="1" i="0" u="none" baseline="0" dirty="0"/>
              <a:t>¿Por qué elegir el sector minero de Québec?</a:t>
            </a:r>
          </a:p>
        </p:txBody>
      </p:sp>
      <p:sp>
        <p:nvSpPr>
          <p:cNvPr id="3" name="Espace réservé du numéro de diapositive 2">
            <a:extLst>
              <a:ext uri="{FF2B5EF4-FFF2-40B4-BE49-F238E27FC236}">
                <a16:creationId xmlns:a16="http://schemas.microsoft.com/office/drawing/2014/main" id="{45C7C186-3294-49DF-98BC-E1F7B143DC2E}"/>
              </a:ext>
            </a:extLst>
          </p:cNvPr>
          <p:cNvSpPr>
            <a:spLocks noGrp="1"/>
          </p:cNvSpPr>
          <p:nvPr>
            <p:ph type="sldNum" sz="quarter" idx="10"/>
          </p:nvPr>
        </p:nvSpPr>
        <p:spPr/>
        <p:txBody>
          <a:bodyPr/>
          <a:lstStyle/>
          <a:p>
            <a:pPr algn="r" rtl="0"/>
            <a:fld id="{D6F84A91-C4E5-461B-B44C-88336EC44C9C}" type="slidenum">
              <a:rPr/>
              <a:t>2</a:t>
            </a:fld>
            <a:endParaRPr lang="es-ES" dirty="0"/>
          </a:p>
        </p:txBody>
      </p:sp>
      <p:sp>
        <p:nvSpPr>
          <p:cNvPr id="4" name="3 CuadroTexto"/>
          <p:cNvSpPr txBox="1"/>
          <p:nvPr/>
        </p:nvSpPr>
        <p:spPr>
          <a:xfrm>
            <a:off x="509821" y="2088108"/>
            <a:ext cx="1817426" cy="784830"/>
          </a:xfrm>
          <a:prstGeom prst="rect">
            <a:avLst/>
          </a:prstGeom>
          <a:solidFill>
            <a:schemeClr val="bg1"/>
          </a:solidFill>
        </p:spPr>
        <p:txBody>
          <a:bodyPr wrap="square" rtlCol="0">
            <a:spAutoFit/>
          </a:bodyPr>
          <a:lstStyle/>
          <a:p>
            <a:r>
              <a:rPr lang="es-AR" sz="1500" b="1" dirty="0">
                <a:solidFill>
                  <a:srgbClr val="000000"/>
                </a:solidFill>
                <a:latin typeface="Arial Regular"/>
              </a:rPr>
              <a:t>Financiación en todas las etapas de los proyectos</a:t>
            </a:r>
          </a:p>
        </p:txBody>
      </p:sp>
      <p:sp>
        <p:nvSpPr>
          <p:cNvPr id="7" name="6 CuadroTexto"/>
          <p:cNvSpPr txBox="1"/>
          <p:nvPr/>
        </p:nvSpPr>
        <p:spPr>
          <a:xfrm>
            <a:off x="2327247" y="2096448"/>
            <a:ext cx="1655755" cy="784830"/>
          </a:xfrm>
          <a:prstGeom prst="rect">
            <a:avLst/>
          </a:prstGeom>
          <a:solidFill>
            <a:schemeClr val="bg1"/>
          </a:solidFill>
        </p:spPr>
        <p:txBody>
          <a:bodyPr wrap="square" rtlCol="0">
            <a:spAutoFit/>
          </a:bodyPr>
          <a:lstStyle/>
          <a:p>
            <a:r>
              <a:rPr lang="es-AR" sz="1500" b="1" dirty="0">
                <a:solidFill>
                  <a:srgbClr val="000000"/>
                </a:solidFill>
                <a:latin typeface="Arial Regular"/>
              </a:rPr>
              <a:t>Recursos minerales diversificados</a:t>
            </a:r>
          </a:p>
        </p:txBody>
      </p:sp>
      <p:sp>
        <p:nvSpPr>
          <p:cNvPr id="8" name="7 CuadroTexto"/>
          <p:cNvSpPr txBox="1"/>
          <p:nvPr/>
        </p:nvSpPr>
        <p:spPr>
          <a:xfrm>
            <a:off x="4358662" y="2096449"/>
            <a:ext cx="1655755" cy="784830"/>
          </a:xfrm>
          <a:prstGeom prst="rect">
            <a:avLst/>
          </a:prstGeom>
          <a:solidFill>
            <a:schemeClr val="bg1"/>
          </a:solidFill>
        </p:spPr>
        <p:txBody>
          <a:bodyPr wrap="square" rtlCol="0">
            <a:spAutoFit/>
          </a:bodyPr>
          <a:lstStyle/>
          <a:p>
            <a:r>
              <a:rPr lang="es-AR" sz="1500" b="1" dirty="0">
                <a:solidFill>
                  <a:srgbClr val="000000"/>
                </a:solidFill>
                <a:latin typeface="Arial Regular"/>
              </a:rPr>
              <a:t>Base de datos pública y gratuita</a:t>
            </a:r>
          </a:p>
        </p:txBody>
      </p:sp>
      <p:sp>
        <p:nvSpPr>
          <p:cNvPr id="10" name="9 CuadroTexto"/>
          <p:cNvSpPr txBox="1"/>
          <p:nvPr/>
        </p:nvSpPr>
        <p:spPr>
          <a:xfrm>
            <a:off x="6257975" y="2117681"/>
            <a:ext cx="1655755" cy="553998"/>
          </a:xfrm>
          <a:prstGeom prst="rect">
            <a:avLst/>
          </a:prstGeom>
          <a:solidFill>
            <a:schemeClr val="bg1"/>
          </a:solidFill>
        </p:spPr>
        <p:txBody>
          <a:bodyPr wrap="square" rtlCol="0">
            <a:spAutoFit/>
          </a:bodyPr>
          <a:lstStyle/>
          <a:p>
            <a:r>
              <a:rPr lang="es-AR" sz="1500" b="1" dirty="0">
                <a:solidFill>
                  <a:srgbClr val="000000"/>
                </a:solidFill>
                <a:latin typeface="Arial Regular"/>
              </a:rPr>
              <a:t>Energía limpia y renovable</a:t>
            </a:r>
          </a:p>
        </p:txBody>
      </p:sp>
      <p:sp>
        <p:nvSpPr>
          <p:cNvPr id="12" name="11 CuadroTexto"/>
          <p:cNvSpPr txBox="1"/>
          <p:nvPr/>
        </p:nvSpPr>
        <p:spPr>
          <a:xfrm>
            <a:off x="7913729" y="2117681"/>
            <a:ext cx="1825917" cy="553998"/>
          </a:xfrm>
          <a:prstGeom prst="rect">
            <a:avLst/>
          </a:prstGeom>
          <a:solidFill>
            <a:schemeClr val="bg1"/>
          </a:solidFill>
        </p:spPr>
        <p:txBody>
          <a:bodyPr wrap="square" rtlCol="0">
            <a:spAutoFit/>
          </a:bodyPr>
          <a:lstStyle/>
          <a:p>
            <a:r>
              <a:rPr lang="es-AR" sz="1500" b="1" dirty="0">
                <a:solidFill>
                  <a:srgbClr val="000000"/>
                </a:solidFill>
                <a:latin typeface="Arial Regular"/>
              </a:rPr>
              <a:t>Amplia red de infraestructuras</a:t>
            </a:r>
          </a:p>
        </p:txBody>
      </p:sp>
      <p:sp>
        <p:nvSpPr>
          <p:cNvPr id="13" name="12 CuadroTexto"/>
          <p:cNvSpPr txBox="1"/>
          <p:nvPr/>
        </p:nvSpPr>
        <p:spPr>
          <a:xfrm>
            <a:off x="10012991" y="2117681"/>
            <a:ext cx="1924553" cy="784830"/>
          </a:xfrm>
          <a:prstGeom prst="rect">
            <a:avLst/>
          </a:prstGeom>
          <a:solidFill>
            <a:schemeClr val="bg1"/>
          </a:solidFill>
        </p:spPr>
        <p:txBody>
          <a:bodyPr wrap="square" rtlCol="0">
            <a:spAutoFit/>
          </a:bodyPr>
          <a:lstStyle/>
          <a:p>
            <a:r>
              <a:rPr lang="es-AR" sz="1500" b="1" dirty="0">
                <a:solidFill>
                  <a:srgbClr val="000000"/>
                </a:solidFill>
                <a:latin typeface="Arial Regular"/>
              </a:rPr>
              <a:t>Conocimiento de punta y mano de obra calificada</a:t>
            </a:r>
          </a:p>
        </p:txBody>
      </p:sp>
      <p:sp>
        <p:nvSpPr>
          <p:cNvPr id="14" name="13 CuadroTexto"/>
          <p:cNvSpPr txBox="1"/>
          <p:nvPr/>
        </p:nvSpPr>
        <p:spPr>
          <a:xfrm>
            <a:off x="509821" y="4562905"/>
            <a:ext cx="1655755" cy="553998"/>
          </a:xfrm>
          <a:prstGeom prst="rect">
            <a:avLst/>
          </a:prstGeom>
          <a:solidFill>
            <a:schemeClr val="bg1"/>
          </a:solidFill>
        </p:spPr>
        <p:txBody>
          <a:bodyPr wrap="square" rtlCol="0">
            <a:spAutoFit/>
          </a:bodyPr>
          <a:lstStyle/>
          <a:p>
            <a:r>
              <a:rPr lang="es-AR" sz="1500" b="1" dirty="0">
                <a:solidFill>
                  <a:srgbClr val="000000"/>
                </a:solidFill>
                <a:latin typeface="Arial Regular"/>
              </a:rPr>
              <a:t>Régimen fiscal ventajoso</a:t>
            </a:r>
          </a:p>
        </p:txBody>
      </p:sp>
      <p:sp>
        <p:nvSpPr>
          <p:cNvPr id="15" name="14 CuadroTexto"/>
          <p:cNvSpPr txBox="1"/>
          <p:nvPr/>
        </p:nvSpPr>
        <p:spPr>
          <a:xfrm>
            <a:off x="2165576" y="4562905"/>
            <a:ext cx="2078877" cy="784830"/>
          </a:xfrm>
          <a:prstGeom prst="rect">
            <a:avLst/>
          </a:prstGeom>
          <a:solidFill>
            <a:schemeClr val="bg1"/>
          </a:solidFill>
        </p:spPr>
        <p:txBody>
          <a:bodyPr wrap="square" rtlCol="0">
            <a:spAutoFit/>
          </a:bodyPr>
          <a:lstStyle/>
          <a:p>
            <a:r>
              <a:rPr lang="es-AR" sz="1500" b="1" dirty="0">
                <a:solidFill>
                  <a:srgbClr val="000000"/>
                </a:solidFill>
                <a:latin typeface="Arial Regular"/>
              </a:rPr>
              <a:t>Todos los minerales necesarios para las baterías</a:t>
            </a:r>
          </a:p>
        </p:txBody>
      </p:sp>
      <p:sp>
        <p:nvSpPr>
          <p:cNvPr id="16" name="15 CuadroTexto"/>
          <p:cNvSpPr txBox="1"/>
          <p:nvPr/>
        </p:nvSpPr>
        <p:spPr>
          <a:xfrm>
            <a:off x="4128621" y="4568126"/>
            <a:ext cx="2129354" cy="784830"/>
          </a:xfrm>
          <a:prstGeom prst="rect">
            <a:avLst/>
          </a:prstGeom>
          <a:solidFill>
            <a:schemeClr val="bg1"/>
          </a:solidFill>
        </p:spPr>
        <p:txBody>
          <a:bodyPr wrap="square" rtlCol="0">
            <a:spAutoFit/>
          </a:bodyPr>
          <a:lstStyle/>
          <a:p>
            <a:r>
              <a:rPr lang="es-AR" sz="1500" b="1" dirty="0">
                <a:solidFill>
                  <a:srgbClr val="000000"/>
                </a:solidFill>
                <a:latin typeface="Arial Regular"/>
              </a:rPr>
              <a:t>Ecosistema minero desarrollado y completo</a:t>
            </a:r>
          </a:p>
        </p:txBody>
      </p:sp>
      <p:sp>
        <p:nvSpPr>
          <p:cNvPr id="17" name="16 CuadroTexto"/>
          <p:cNvSpPr txBox="1"/>
          <p:nvPr/>
        </p:nvSpPr>
        <p:spPr>
          <a:xfrm>
            <a:off x="6257975" y="4517743"/>
            <a:ext cx="1655755" cy="784830"/>
          </a:xfrm>
          <a:prstGeom prst="rect">
            <a:avLst/>
          </a:prstGeom>
          <a:solidFill>
            <a:schemeClr val="bg1"/>
          </a:solidFill>
        </p:spPr>
        <p:txBody>
          <a:bodyPr wrap="square" rtlCol="0">
            <a:spAutoFit/>
          </a:bodyPr>
          <a:lstStyle/>
          <a:p>
            <a:r>
              <a:rPr lang="es-AR" sz="1500" b="1" dirty="0">
                <a:solidFill>
                  <a:srgbClr val="000000"/>
                </a:solidFill>
                <a:latin typeface="Arial Regular"/>
              </a:rPr>
              <a:t>Socio sostenible y responsable</a:t>
            </a:r>
          </a:p>
        </p:txBody>
      </p:sp>
      <p:sp>
        <p:nvSpPr>
          <p:cNvPr id="18" name="17 CuadroTexto"/>
          <p:cNvSpPr txBox="1"/>
          <p:nvPr/>
        </p:nvSpPr>
        <p:spPr>
          <a:xfrm>
            <a:off x="7913729" y="4598030"/>
            <a:ext cx="1825917" cy="784830"/>
          </a:xfrm>
          <a:prstGeom prst="rect">
            <a:avLst/>
          </a:prstGeom>
          <a:solidFill>
            <a:schemeClr val="bg1"/>
          </a:solidFill>
        </p:spPr>
        <p:txBody>
          <a:bodyPr wrap="square" rtlCol="0">
            <a:spAutoFit/>
          </a:bodyPr>
          <a:lstStyle/>
          <a:p>
            <a:r>
              <a:rPr lang="es-AR" sz="1500" b="1" dirty="0">
                <a:solidFill>
                  <a:srgbClr val="000000"/>
                </a:solidFill>
                <a:latin typeface="Arial Regular"/>
              </a:rPr>
              <a:t>Marco jurídico estable y previsible</a:t>
            </a:r>
          </a:p>
        </p:txBody>
      </p:sp>
      <p:sp>
        <p:nvSpPr>
          <p:cNvPr id="19" name="18 CuadroTexto"/>
          <p:cNvSpPr txBox="1"/>
          <p:nvPr/>
        </p:nvSpPr>
        <p:spPr>
          <a:xfrm>
            <a:off x="9892046" y="4598030"/>
            <a:ext cx="1825917" cy="784830"/>
          </a:xfrm>
          <a:prstGeom prst="rect">
            <a:avLst/>
          </a:prstGeom>
          <a:solidFill>
            <a:schemeClr val="bg1"/>
          </a:solidFill>
        </p:spPr>
        <p:txBody>
          <a:bodyPr wrap="square" rtlCol="0">
            <a:spAutoFit/>
          </a:bodyPr>
          <a:lstStyle/>
          <a:p>
            <a:r>
              <a:rPr lang="es-AR" sz="1500" b="1" dirty="0">
                <a:solidFill>
                  <a:srgbClr val="000000"/>
                </a:solidFill>
                <a:latin typeface="Arial Regular"/>
              </a:rPr>
              <a:t>Asociaciones con las naciones indígenas</a:t>
            </a:r>
          </a:p>
        </p:txBody>
      </p:sp>
      <p:pic>
        <p:nvPicPr>
          <p:cNvPr id="5" name="Graphique 4">
            <a:extLst>
              <a:ext uri="{FF2B5EF4-FFF2-40B4-BE49-F238E27FC236}">
                <a16:creationId xmlns:a16="http://schemas.microsoft.com/office/drawing/2014/main" id="{7D506354-9B2D-6E6F-7109-02CA941B33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5374" y="1057156"/>
            <a:ext cx="895613" cy="895613"/>
          </a:xfrm>
          <a:prstGeom prst="rect">
            <a:avLst/>
          </a:prstGeom>
        </p:spPr>
      </p:pic>
      <p:pic>
        <p:nvPicPr>
          <p:cNvPr id="6" name="Graphique 5">
            <a:extLst>
              <a:ext uri="{FF2B5EF4-FFF2-40B4-BE49-F238E27FC236}">
                <a16:creationId xmlns:a16="http://schemas.microsoft.com/office/drawing/2014/main" id="{0B0880CB-5ADF-2344-5F40-A38F0DBA52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20098" y="1057156"/>
            <a:ext cx="934984" cy="934984"/>
          </a:xfrm>
          <a:prstGeom prst="rect">
            <a:avLst/>
          </a:prstGeom>
        </p:spPr>
      </p:pic>
      <p:pic>
        <p:nvPicPr>
          <p:cNvPr id="20" name="Graphique 19">
            <a:extLst>
              <a:ext uri="{FF2B5EF4-FFF2-40B4-BE49-F238E27FC236}">
                <a16:creationId xmlns:a16="http://schemas.microsoft.com/office/drawing/2014/main" id="{0FB4C0E7-3EA7-AF93-0873-6BC0B94082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63628" y="1057156"/>
            <a:ext cx="934984" cy="934984"/>
          </a:xfrm>
          <a:prstGeom prst="rect">
            <a:avLst/>
          </a:prstGeom>
        </p:spPr>
      </p:pic>
      <p:pic>
        <p:nvPicPr>
          <p:cNvPr id="21" name="Graphique 20">
            <a:extLst>
              <a:ext uri="{FF2B5EF4-FFF2-40B4-BE49-F238E27FC236}">
                <a16:creationId xmlns:a16="http://schemas.microsoft.com/office/drawing/2014/main" id="{1D34420B-AD7B-FC81-683A-C1DE387A01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68992" y="3465567"/>
            <a:ext cx="934984" cy="934984"/>
          </a:xfrm>
          <a:prstGeom prst="rect">
            <a:avLst/>
          </a:prstGeom>
        </p:spPr>
      </p:pic>
      <p:pic>
        <p:nvPicPr>
          <p:cNvPr id="22" name="Graphique 21">
            <a:extLst>
              <a:ext uri="{FF2B5EF4-FFF2-40B4-BE49-F238E27FC236}">
                <a16:creationId xmlns:a16="http://schemas.microsoft.com/office/drawing/2014/main" id="{39FEA226-7F0E-0D1A-7684-CE4AFE1C86D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37637" y="1057156"/>
            <a:ext cx="934984" cy="934984"/>
          </a:xfrm>
          <a:prstGeom prst="rect">
            <a:avLst/>
          </a:prstGeom>
        </p:spPr>
      </p:pic>
      <p:pic>
        <p:nvPicPr>
          <p:cNvPr id="23" name="Graphique 22">
            <a:extLst>
              <a:ext uri="{FF2B5EF4-FFF2-40B4-BE49-F238E27FC236}">
                <a16:creationId xmlns:a16="http://schemas.microsoft.com/office/drawing/2014/main" id="{CB53EAF5-486A-DF7A-E6AE-04152208AD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55176" y="3465567"/>
            <a:ext cx="934984" cy="934984"/>
          </a:xfrm>
          <a:prstGeom prst="rect">
            <a:avLst/>
          </a:prstGeom>
        </p:spPr>
      </p:pic>
      <p:pic>
        <p:nvPicPr>
          <p:cNvPr id="24" name="Graphique 23">
            <a:extLst>
              <a:ext uri="{FF2B5EF4-FFF2-40B4-BE49-F238E27FC236}">
                <a16:creationId xmlns:a16="http://schemas.microsoft.com/office/drawing/2014/main" id="{1725CBB0-4D26-CC7D-273D-C76A3FF25FA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20098" y="3465567"/>
            <a:ext cx="934984" cy="934984"/>
          </a:xfrm>
          <a:prstGeom prst="rect">
            <a:avLst/>
          </a:prstGeom>
        </p:spPr>
      </p:pic>
      <p:pic>
        <p:nvPicPr>
          <p:cNvPr id="25" name="Graphique 24">
            <a:extLst>
              <a:ext uri="{FF2B5EF4-FFF2-40B4-BE49-F238E27FC236}">
                <a16:creationId xmlns:a16="http://schemas.microsoft.com/office/drawing/2014/main" id="{2921DAA2-D77C-847D-86B8-B8881E75B2A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355176" y="1057156"/>
            <a:ext cx="934984" cy="934984"/>
          </a:xfrm>
          <a:prstGeom prst="rect">
            <a:avLst/>
          </a:prstGeom>
        </p:spPr>
      </p:pic>
      <p:pic>
        <p:nvPicPr>
          <p:cNvPr id="26" name="Graphique 25">
            <a:extLst>
              <a:ext uri="{FF2B5EF4-FFF2-40B4-BE49-F238E27FC236}">
                <a16:creationId xmlns:a16="http://schemas.microsoft.com/office/drawing/2014/main" id="{74DA7372-B842-AD60-DDEF-458F8237299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237637" y="3465567"/>
            <a:ext cx="934984" cy="934984"/>
          </a:xfrm>
          <a:prstGeom prst="rect">
            <a:avLst/>
          </a:prstGeom>
        </p:spPr>
      </p:pic>
      <p:pic>
        <p:nvPicPr>
          <p:cNvPr id="27" name="Graphique 26">
            <a:extLst>
              <a:ext uri="{FF2B5EF4-FFF2-40B4-BE49-F238E27FC236}">
                <a16:creationId xmlns:a16="http://schemas.microsoft.com/office/drawing/2014/main" id="{B28F96F5-5C87-CA3C-AE14-528EFB6483F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078537" y="3465567"/>
            <a:ext cx="934984" cy="934984"/>
          </a:xfrm>
          <a:prstGeom prst="rect">
            <a:avLst/>
          </a:prstGeom>
        </p:spPr>
      </p:pic>
      <p:pic>
        <p:nvPicPr>
          <p:cNvPr id="28" name="Graphique 27">
            <a:extLst>
              <a:ext uri="{FF2B5EF4-FFF2-40B4-BE49-F238E27FC236}">
                <a16:creationId xmlns:a16="http://schemas.microsoft.com/office/drawing/2014/main" id="{EE90F6CE-109B-3B9F-485F-8111C4DC81E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082660" y="1057156"/>
            <a:ext cx="934984" cy="934984"/>
          </a:xfrm>
          <a:prstGeom prst="rect">
            <a:avLst/>
          </a:prstGeom>
        </p:spPr>
      </p:pic>
      <p:pic>
        <p:nvPicPr>
          <p:cNvPr id="29" name="Graphique 28">
            <a:extLst>
              <a:ext uri="{FF2B5EF4-FFF2-40B4-BE49-F238E27FC236}">
                <a16:creationId xmlns:a16="http://schemas.microsoft.com/office/drawing/2014/main" id="{A1562BC6-A1FE-D37D-AAB2-F227AAF69FE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38556" y="3465567"/>
            <a:ext cx="934984" cy="934984"/>
          </a:xfrm>
          <a:prstGeom prst="rect">
            <a:avLst/>
          </a:prstGeom>
        </p:spPr>
      </p:pic>
    </p:spTree>
    <p:extLst>
      <p:ext uri="{BB962C8B-B14F-4D97-AF65-F5344CB8AC3E}">
        <p14:creationId xmlns:p14="http://schemas.microsoft.com/office/powerpoint/2010/main" val="1343181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89FE147-F7D5-A24D-9A81-41080E92A287}"/>
              </a:ext>
            </a:extLst>
          </p:cNvPr>
          <p:cNvSpPr>
            <a:spLocks noGrp="1"/>
          </p:cNvSpPr>
          <p:nvPr>
            <p:ph type="ctrTitle"/>
          </p:nvPr>
        </p:nvSpPr>
        <p:spPr>
          <a:xfrm>
            <a:off x="658813" y="236048"/>
            <a:ext cx="6412548" cy="1016072"/>
          </a:xfrm>
        </p:spPr>
        <p:txBody>
          <a:bodyPr/>
          <a:lstStyle/>
          <a:p>
            <a:r>
              <a:rPr lang="es-ES" dirty="0"/>
              <a:t>¡Gracias!</a:t>
            </a:r>
          </a:p>
        </p:txBody>
      </p:sp>
      <p:sp>
        <p:nvSpPr>
          <p:cNvPr id="5" name="Sous-titre 4">
            <a:extLst>
              <a:ext uri="{FF2B5EF4-FFF2-40B4-BE49-F238E27FC236}">
                <a16:creationId xmlns:a16="http://schemas.microsoft.com/office/drawing/2014/main" id="{11434168-593A-3A46-AEFB-5C413796F5A3}"/>
              </a:ext>
            </a:extLst>
          </p:cNvPr>
          <p:cNvSpPr>
            <a:spLocks noGrp="1"/>
          </p:cNvSpPr>
          <p:nvPr>
            <p:ph type="subTitle" idx="1"/>
          </p:nvPr>
        </p:nvSpPr>
        <p:spPr>
          <a:xfrm>
            <a:off x="658812" y="2245325"/>
            <a:ext cx="6408738" cy="1859949"/>
          </a:xfrm>
        </p:spPr>
        <p:txBody>
          <a:bodyPr/>
          <a:lstStyle/>
          <a:p>
            <a:r>
              <a:rPr lang="es-ES" dirty="0"/>
              <a:t> </a:t>
            </a:r>
          </a:p>
        </p:txBody>
      </p:sp>
      <p:pic>
        <p:nvPicPr>
          <p:cNvPr id="3" name="Image 2" descr="Una imagen que contiene diseño, arte, cuadrado, gráfico&#10;&#10;Descripción generada automáticamente">
            <a:extLst>
              <a:ext uri="{FF2B5EF4-FFF2-40B4-BE49-F238E27FC236}">
                <a16:creationId xmlns:a16="http://schemas.microsoft.com/office/drawing/2014/main" id="{AD116BF6-FCED-25DF-0B56-E5A20548A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387" y="1555607"/>
            <a:ext cx="1368000" cy="1368000"/>
          </a:xfrm>
          <a:prstGeom prst="rect">
            <a:avLst/>
          </a:prstGeom>
        </p:spPr>
      </p:pic>
      <p:sp>
        <p:nvSpPr>
          <p:cNvPr id="13" name="ZoneTexte 12">
            <a:extLst>
              <a:ext uri="{FF2B5EF4-FFF2-40B4-BE49-F238E27FC236}">
                <a16:creationId xmlns:a16="http://schemas.microsoft.com/office/drawing/2014/main" id="{978927D2-B5BA-F8C6-0127-8E57FC347C12}"/>
              </a:ext>
            </a:extLst>
          </p:cNvPr>
          <p:cNvSpPr txBox="1"/>
          <p:nvPr/>
        </p:nvSpPr>
        <p:spPr>
          <a:xfrm>
            <a:off x="1949450" y="1807392"/>
            <a:ext cx="3556000" cy="830997"/>
          </a:xfrm>
          <a:prstGeom prst="rect">
            <a:avLst/>
          </a:prstGeom>
          <a:noFill/>
        </p:spPr>
        <p:txBody>
          <a:bodyPr wrap="square" rtlCol="0">
            <a:spAutoFit/>
          </a:bodyPr>
          <a:lstStyle/>
          <a:p>
            <a:r>
              <a:rPr lang="fr-CA" sz="2400" dirty="0">
                <a:solidFill>
                  <a:schemeClr val="accent2"/>
                </a:solidFill>
                <a:latin typeface="Arial" panose="020B0604020202020204" pitchFamily="34" charset="0"/>
                <a:cs typeface="Arial" panose="020B0604020202020204" pitchFamily="34" charset="0"/>
              </a:rPr>
              <a:t>&gt;</a:t>
            </a:r>
            <a:r>
              <a:rPr lang="fr-CA" sz="2400" dirty="0">
                <a:latin typeface="Arial" panose="020B0604020202020204" pitchFamily="34" charset="0"/>
                <a:cs typeface="Arial" panose="020B0604020202020204" pitchFamily="34" charset="0"/>
              </a:rPr>
              <a:t> </a:t>
            </a:r>
            <a:r>
              <a:rPr lang="fr-CA" sz="2400" b="1" dirty="0">
                <a:solidFill>
                  <a:schemeClr val="bg1"/>
                </a:solidFill>
                <a:latin typeface="Arial" panose="020B0604020202020204" pitchFamily="34" charset="0"/>
                <a:cs typeface="Arial" panose="020B0604020202020204" pitchFamily="34" charset="0"/>
              </a:rPr>
              <a:t>EXPLORE</a:t>
            </a:r>
            <a:br>
              <a:rPr lang="fr-CA" sz="2400" dirty="0">
                <a:solidFill>
                  <a:schemeClr val="bg1"/>
                </a:solidFill>
                <a:latin typeface="Arial" panose="020B0604020202020204" pitchFamily="34" charset="0"/>
                <a:cs typeface="Arial" panose="020B0604020202020204" pitchFamily="34" charset="0"/>
              </a:rPr>
            </a:br>
            <a:r>
              <a:rPr lang="fr-CA" sz="2400" dirty="0">
                <a:solidFill>
                  <a:schemeClr val="bg1"/>
                </a:solidFill>
                <a:latin typeface="Arial" panose="020B0604020202020204" pitchFamily="34" charset="0"/>
                <a:cs typeface="Arial" panose="020B0604020202020204" pitchFamily="34" charset="0"/>
              </a:rPr>
              <a:t>   LAS POSIBILIDADES</a:t>
            </a:r>
          </a:p>
        </p:txBody>
      </p:sp>
      <p:sp>
        <p:nvSpPr>
          <p:cNvPr id="14" name="Subtitle 2">
            <a:extLst>
              <a:ext uri="{FF2B5EF4-FFF2-40B4-BE49-F238E27FC236}">
                <a16:creationId xmlns:a16="http://schemas.microsoft.com/office/drawing/2014/main" id="{2F65D567-EBDC-2FD6-197F-36218298C684}"/>
              </a:ext>
            </a:extLst>
          </p:cNvPr>
          <p:cNvSpPr txBox="1">
            <a:spLocks/>
          </p:cNvSpPr>
          <p:nvPr/>
        </p:nvSpPr>
        <p:spPr>
          <a:xfrm>
            <a:off x="645986" y="3207803"/>
            <a:ext cx="2866008" cy="395906"/>
          </a:xfrm>
          <a:prstGeom prst="rect">
            <a:avLst/>
          </a:prstGeom>
        </p:spPr>
        <p:txBody>
          <a:bodyPr vert="horz" lIns="91440" tIns="45720" rIns="91440" bIns="45720" rtlCol="0">
            <a:normAutofit lnSpcReduction="10000"/>
          </a:bodyPr>
          <a:lstStyle>
            <a:defPPr>
              <a:defRPr lang="en-US"/>
            </a:defPPr>
            <a:lvl1pPr marL="0" indent="0" algn="l" defTabSz="914400" rtl="0" eaLnBrk="1" latinLnBrk="0" hangingPunct="1">
              <a:lnSpc>
                <a:spcPct val="100000"/>
              </a:lnSpc>
              <a:spcBef>
                <a:spcPts val="0"/>
              </a:spcBef>
              <a:spcAft>
                <a:spcPts val="0"/>
              </a:spcAft>
              <a:buClr>
                <a:srgbClr val="003DA5"/>
              </a:buClr>
              <a:buFont typeface="Arial" panose="020B0604020202020204" pitchFamily="34" charset="0"/>
              <a:buNone/>
              <a:defRPr sz="2800" b="0" i="0" kern="1200" baseline="0">
                <a:solidFill>
                  <a:schemeClr val="bg1"/>
                </a:solidFill>
                <a:latin typeface="Arial Regular"/>
                <a:ea typeface="+mn-ea"/>
                <a:cs typeface="+mn-cs"/>
              </a:defRPr>
            </a:lvl1pPr>
            <a:lvl2pPr marL="457200" indent="0" algn="ctr" defTabSz="914400" rtl="0" eaLnBrk="1" latinLnBrk="0" hangingPunct="1">
              <a:lnSpc>
                <a:spcPct val="100000"/>
              </a:lnSpc>
              <a:spcBef>
                <a:spcPts val="0"/>
              </a:spcBef>
              <a:spcAft>
                <a:spcPts val="400"/>
              </a:spcAft>
              <a:buClr>
                <a:srgbClr val="003DA5"/>
              </a:buClr>
              <a:buFont typeface="Arial" panose="020B0604020202020204" pitchFamily="34" charset="0"/>
              <a:buNone/>
              <a:defRPr sz="2000" b="0" i="0" kern="1200">
                <a:solidFill>
                  <a:srgbClr val="000000"/>
                </a:solidFill>
                <a:latin typeface="Arial Regular"/>
                <a:ea typeface="+mn-ea"/>
                <a:cs typeface="+mn-cs"/>
              </a:defRPr>
            </a:lvl2pPr>
            <a:lvl3pPr marL="914400" indent="0" algn="ctr" defTabSz="914400" rtl="0" eaLnBrk="1" latinLnBrk="0" hangingPunct="1">
              <a:lnSpc>
                <a:spcPct val="100000"/>
              </a:lnSpc>
              <a:spcBef>
                <a:spcPts val="0"/>
              </a:spcBef>
              <a:spcAft>
                <a:spcPts val="400"/>
              </a:spcAft>
              <a:buClr>
                <a:srgbClr val="4D75B5"/>
              </a:buClr>
              <a:buFont typeface="Arial" panose="020B0604020202020204" pitchFamily="34" charset="0"/>
              <a:buNone/>
              <a:defRPr sz="1800" b="0" i="0" kern="1200">
                <a:solidFill>
                  <a:srgbClr val="000000"/>
                </a:solidFill>
                <a:latin typeface="Arial Regular"/>
                <a:ea typeface="+mn-ea"/>
                <a:cs typeface="+mn-cs"/>
              </a:defRPr>
            </a:lvl3pPr>
            <a:lvl4pPr marL="1371600" indent="0" algn="ctr" defTabSz="914400" rtl="0" eaLnBrk="1" latinLnBrk="0" hangingPunct="1">
              <a:lnSpc>
                <a:spcPct val="100000"/>
              </a:lnSpc>
              <a:spcBef>
                <a:spcPts val="0"/>
              </a:spcBef>
              <a:spcAft>
                <a:spcPts val="400"/>
              </a:spcAft>
              <a:buClr>
                <a:srgbClr val="7390C1"/>
              </a:buClr>
              <a:buFont typeface="Arial" panose="020B0604020202020204" pitchFamily="34" charset="0"/>
              <a:buNone/>
              <a:defRPr sz="1600" b="0" i="0" kern="1200">
                <a:solidFill>
                  <a:srgbClr val="000000"/>
                </a:solidFill>
                <a:latin typeface="Arial Regular"/>
                <a:ea typeface="+mn-ea"/>
                <a:cs typeface="+mn-cs"/>
              </a:defRPr>
            </a:lvl4pPr>
            <a:lvl5pPr marL="1828800" indent="0" algn="ctr" defTabSz="914400" rtl="0" eaLnBrk="1" latinLnBrk="0" hangingPunct="1">
              <a:lnSpc>
                <a:spcPct val="100000"/>
              </a:lnSpc>
              <a:spcBef>
                <a:spcPts val="0"/>
              </a:spcBef>
              <a:spcAft>
                <a:spcPts val="400"/>
              </a:spcAft>
              <a:buClr>
                <a:srgbClr val="000000"/>
              </a:buClr>
              <a:buFont typeface="Arial" panose="020B0604020202020204" pitchFamily="34" charset="0"/>
              <a:buNone/>
              <a:defRPr sz="1600" b="0" i="0" kern="1200">
                <a:solidFill>
                  <a:srgbClr val="000000"/>
                </a:solidFill>
                <a:latin typeface="Arial Regular"/>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2000" i="0" u="none" strike="noStrike" kern="1200" baseline="0" dirty="0">
                <a:solidFill>
                  <a:schemeClr val="bg1"/>
                </a:solidFill>
                <a:effectLst/>
                <a:latin typeface="Arial Regular"/>
                <a:ea typeface="+mn-ea"/>
                <a:cs typeface="+mn-cs"/>
              </a:rPr>
              <a:t>Québec.ca/international</a:t>
            </a:r>
            <a:endParaRPr lang="en-US" sz="2000" dirty="0"/>
          </a:p>
        </p:txBody>
      </p:sp>
      <p:pic>
        <p:nvPicPr>
          <p:cNvPr id="15" name="Graphique 14">
            <a:extLst>
              <a:ext uri="{FF2B5EF4-FFF2-40B4-BE49-F238E27FC236}">
                <a16:creationId xmlns:a16="http://schemas.microsoft.com/office/drawing/2014/main" id="{D5C827F5-9E42-D720-FEA0-60854F2B24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9177" y="3589198"/>
            <a:ext cx="403900" cy="403900"/>
          </a:xfrm>
          <a:prstGeom prst="rect">
            <a:avLst/>
          </a:prstGeom>
        </p:spPr>
      </p:pic>
      <p:pic>
        <p:nvPicPr>
          <p:cNvPr id="16" name="Graphique 5">
            <a:extLst>
              <a:ext uri="{FF2B5EF4-FFF2-40B4-BE49-F238E27FC236}">
                <a16:creationId xmlns:a16="http://schemas.microsoft.com/office/drawing/2014/main" id="{F9EF6FE1-4E63-AF97-680D-44D4DBB46F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11676" y="3589548"/>
            <a:ext cx="403200" cy="403200"/>
          </a:xfrm>
          <a:prstGeom prst="rect">
            <a:avLst/>
          </a:prstGeom>
        </p:spPr>
      </p:pic>
      <p:pic>
        <p:nvPicPr>
          <p:cNvPr id="17" name="Graphique 6">
            <a:extLst>
              <a:ext uri="{FF2B5EF4-FFF2-40B4-BE49-F238E27FC236}">
                <a16:creationId xmlns:a16="http://schemas.microsoft.com/office/drawing/2014/main" id="{F52E91D0-0612-E911-85C6-FB8E6376CA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3475" y="3589548"/>
            <a:ext cx="403200" cy="403200"/>
          </a:xfrm>
          <a:prstGeom prst="rect">
            <a:avLst/>
          </a:prstGeom>
        </p:spPr>
      </p:pic>
      <p:pic>
        <p:nvPicPr>
          <p:cNvPr id="18" name="Graphique 7">
            <a:extLst>
              <a:ext uri="{FF2B5EF4-FFF2-40B4-BE49-F238E27FC236}">
                <a16:creationId xmlns:a16="http://schemas.microsoft.com/office/drawing/2014/main" id="{0316B63A-D1BC-A65C-8AFD-1B3BE1681DC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35274" y="3589548"/>
            <a:ext cx="403200" cy="403200"/>
          </a:xfrm>
          <a:prstGeom prst="rect">
            <a:avLst/>
          </a:prstGeom>
        </p:spPr>
      </p:pic>
      <p:pic>
        <p:nvPicPr>
          <p:cNvPr id="19" name="Graphique 8">
            <a:extLst>
              <a:ext uri="{FF2B5EF4-FFF2-40B4-BE49-F238E27FC236}">
                <a16:creationId xmlns:a16="http://schemas.microsoft.com/office/drawing/2014/main" id="{9DA477C1-DC99-7D3A-E406-78D1A5861B2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97073" y="3589548"/>
            <a:ext cx="403200" cy="403200"/>
          </a:xfrm>
          <a:prstGeom prst="rect">
            <a:avLst/>
          </a:prstGeom>
        </p:spPr>
      </p:pic>
    </p:spTree>
    <p:extLst>
      <p:ext uri="{BB962C8B-B14F-4D97-AF65-F5344CB8AC3E}">
        <p14:creationId xmlns:p14="http://schemas.microsoft.com/office/powerpoint/2010/main" val="3123886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pPr algn="r" rtl="0"/>
            <a:fld id="{D6F84A91-C4E5-461B-B44C-88336EC44C9C}" type="slidenum">
              <a:rPr/>
              <a:pPr/>
              <a:t>3</a:t>
            </a:fld>
            <a:endParaRPr lang="es-ES" dirty="0"/>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a:xfrm>
            <a:off x="658814" y="1449388"/>
            <a:ext cx="10405426" cy="4211637"/>
          </a:xfrm>
        </p:spPr>
        <p:txBody>
          <a:bodyPr vert="horz" wrap="square" lIns="91440" tIns="45720" rIns="91440" bIns="45720" rtlCol="0" anchor="t">
            <a:normAutofit lnSpcReduction="10000"/>
          </a:bodyPr>
          <a:lstStyle/>
          <a:p>
            <a:pPr algn="l" rtl="0">
              <a:lnSpc>
                <a:spcPct val="110000"/>
              </a:lnSpc>
              <a:spcBef>
                <a:spcPts val="1800"/>
              </a:spcBef>
            </a:pPr>
            <a:r>
              <a:rPr lang="es-ES" sz="2600" b="0" i="0" u="none" baseline="0" dirty="0"/>
              <a:t>Un contexto político estable.</a:t>
            </a:r>
          </a:p>
          <a:p>
            <a:pPr algn="l" rtl="0">
              <a:lnSpc>
                <a:spcPct val="110000"/>
              </a:lnSpc>
              <a:spcBef>
                <a:spcPts val="1800"/>
              </a:spcBef>
            </a:pPr>
            <a:r>
              <a:rPr lang="es-ES" sz="2600" b="0" i="0" u="none" baseline="0" dirty="0"/>
              <a:t>Todos los participantes y socios del sector minero trabajan en estrecha colaboración y el Gobierno de Québec </a:t>
            </a:r>
            <a:r>
              <a:rPr lang="es-ES" sz="2600" dirty="0"/>
              <a:t>puede </a:t>
            </a:r>
            <a:r>
              <a:rPr lang="es-ES" sz="2600" b="0" i="0" u="none" baseline="0" dirty="0"/>
              <a:t>apoyar activamente a los promotores y las empresas, a través de empresas públicas y de sus divisiones y filiales.</a:t>
            </a:r>
          </a:p>
          <a:p>
            <a:pPr lvl="0" algn="l" rtl="0">
              <a:spcBef>
                <a:spcPts val="1800"/>
              </a:spcBef>
            </a:pPr>
            <a:r>
              <a:rPr lang="es-ES" sz="2600" b="0" i="0" u="none" baseline="0" dirty="0"/>
              <a:t>La inversión minera se ubica entre las mejores del mundo.</a:t>
            </a:r>
          </a:p>
          <a:p>
            <a:pPr algn="l" rtl="0">
              <a:spcBef>
                <a:spcPts val="1800"/>
              </a:spcBef>
            </a:pPr>
            <a:r>
              <a:rPr lang="es-ES" sz="2600" b="0" i="0" u="none" baseline="0" dirty="0"/>
              <a:t>Según un estudio del Instituto Fraser de 2022, Québec es el </a:t>
            </a:r>
            <a:br>
              <a:rPr lang="es-ES" sz="2600" dirty="0"/>
            </a:br>
            <a:r>
              <a:rPr lang="es-ES" sz="2600" b="0" i="0" u="none" baseline="0" dirty="0"/>
              <a:t>8.</a:t>
            </a:r>
            <a:r>
              <a:rPr lang="es-ES" sz="2600" b="0" i="0" u="none" baseline="30000" dirty="0"/>
              <a:t>o </a:t>
            </a:r>
            <a:r>
              <a:rPr lang="es-ES" sz="2600" b="0" i="0" u="none" baseline="0" dirty="0"/>
              <a:t>estado minero más atractivo del mundo. </a:t>
            </a:r>
            <a:endParaRPr lang="es-ES" sz="2600" dirty="0"/>
          </a:p>
        </p:txBody>
      </p:sp>
      <p:sp>
        <p:nvSpPr>
          <p:cNvPr id="2" name="Titre 1">
            <a:extLst>
              <a:ext uri="{FF2B5EF4-FFF2-40B4-BE49-F238E27FC236}">
                <a16:creationId xmlns:a16="http://schemas.microsoft.com/office/drawing/2014/main" id="{C433CEBD-F613-8151-02E5-5514E4C27331}"/>
              </a:ext>
            </a:extLst>
          </p:cNvPr>
          <p:cNvSpPr txBox="1">
            <a:spLocks/>
          </p:cNvSpPr>
          <p:nvPr/>
        </p:nvSpPr>
        <p:spPr>
          <a:xfrm>
            <a:off x="657199" y="188914"/>
            <a:ext cx="10780058" cy="1008062"/>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pPr algn="l" rtl="0"/>
            <a:r>
              <a:rPr lang="es-ES" b="1" i="0" u="none" baseline="0" dirty="0"/>
              <a:t>Qué nos distingue:</a:t>
            </a:r>
            <a:br>
              <a:rPr lang="es-ES" dirty="0"/>
            </a:br>
            <a:r>
              <a:rPr lang="es-ES" b="1" i="0" u="none" baseline="0" dirty="0"/>
              <a:t>un entorno empresarial que fomenta la inversión</a:t>
            </a:r>
          </a:p>
        </p:txBody>
      </p:sp>
    </p:spTree>
    <p:extLst>
      <p:ext uri="{BB962C8B-B14F-4D97-AF65-F5344CB8AC3E}">
        <p14:creationId xmlns:p14="http://schemas.microsoft.com/office/powerpoint/2010/main" val="3350029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pPr algn="r" rtl="0"/>
            <a:fld id="{D6F84A91-C4E5-461B-B44C-88336EC44C9C}" type="slidenum">
              <a:rPr/>
              <a:pPr/>
              <a:t>4</a:t>
            </a:fld>
            <a:endParaRPr lang="es-ES" dirty="0"/>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p:txBody>
          <a:bodyPr vert="horz" wrap="square" lIns="91440" tIns="45720" rIns="91440" bIns="45720" rtlCol="0" anchor="t">
            <a:normAutofit/>
          </a:bodyPr>
          <a:lstStyle/>
          <a:p>
            <a:pPr lvl="0" algn="l" rtl="0"/>
            <a:r>
              <a:rPr lang="es-ES" sz="2600" b="0" i="0" u="none" baseline="0" dirty="0"/>
              <a:t>En su conjunto, el sistema fiscal quebequense es </a:t>
            </a:r>
            <a:r>
              <a:rPr lang="es-ES" sz="2600" b="1" i="0" u="none" baseline="0" dirty="0"/>
              <a:t>competitivo</a:t>
            </a:r>
            <a:r>
              <a:rPr lang="es-ES" sz="2600" b="0" i="0" u="none" baseline="0" dirty="0"/>
              <a:t> gracias a tasas impositivas competitivas para las empresas, reglas de cálculo de la renta imponible y numerosos créditos y franquicias fiscales para las empresas.</a:t>
            </a:r>
          </a:p>
          <a:p>
            <a:pPr marL="0" lvl="0" indent="0" algn="l" rtl="0">
              <a:buNone/>
            </a:pPr>
            <a:endParaRPr lang="es-ES" sz="2600" dirty="0"/>
          </a:p>
          <a:p>
            <a:pPr algn="l" rtl="0"/>
            <a:r>
              <a:rPr lang="es-ES" sz="2600" b="0" i="0" u="none" baseline="0" dirty="0"/>
              <a:t>Québec cuenta con medidas fiscales ventajosas que permiten brindar apoyo a las empresas en todas las etapas del ciclo minero.</a:t>
            </a:r>
          </a:p>
        </p:txBody>
      </p:sp>
      <p:sp>
        <p:nvSpPr>
          <p:cNvPr id="8" name="Titre 1">
            <a:extLst>
              <a:ext uri="{FF2B5EF4-FFF2-40B4-BE49-F238E27FC236}">
                <a16:creationId xmlns:a16="http://schemas.microsoft.com/office/drawing/2014/main" id="{E582541A-1792-6F48-92CE-0209E240EA66}"/>
              </a:ext>
            </a:extLst>
          </p:cNvPr>
          <p:cNvSpPr txBox="1">
            <a:spLocks/>
          </p:cNvSpPr>
          <p:nvPr/>
        </p:nvSpPr>
        <p:spPr>
          <a:xfrm>
            <a:off x="657199" y="188914"/>
            <a:ext cx="10780058" cy="1008062"/>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pPr algn="l" rtl="0"/>
            <a:r>
              <a:rPr lang="es-ES" b="1" i="0" u="none" baseline="0" dirty="0"/>
              <a:t>Qué nos distingue:</a:t>
            </a:r>
            <a:br>
              <a:rPr lang="es-ES" dirty="0"/>
            </a:br>
            <a:r>
              <a:rPr lang="es-ES" b="1" i="0" u="none" baseline="0" dirty="0"/>
              <a:t>un régimen fiscal ventajoso</a:t>
            </a:r>
          </a:p>
        </p:txBody>
      </p:sp>
    </p:spTree>
    <p:extLst>
      <p:ext uri="{BB962C8B-B14F-4D97-AF65-F5344CB8AC3E}">
        <p14:creationId xmlns:p14="http://schemas.microsoft.com/office/powerpoint/2010/main" val="2897976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pPr algn="r" rtl="0"/>
            <a:fld id="{D6F84A91-C4E5-461B-B44C-88336EC44C9C}" type="slidenum">
              <a:rPr/>
              <a:pPr/>
              <a:t>5</a:t>
            </a:fld>
            <a:endParaRPr lang="es-ES" dirty="0"/>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p:txBody>
          <a:bodyPr vert="horz" wrap="square" lIns="91440" tIns="45720" rIns="91440" bIns="45720" rtlCol="0" anchor="t">
            <a:normAutofit/>
          </a:bodyPr>
          <a:lstStyle/>
          <a:p>
            <a:pPr lvl="0" algn="l" rtl="0"/>
            <a:r>
              <a:rPr lang="es-ES" sz="2600" b="0" i="0" u="none" baseline="0" dirty="0"/>
              <a:t>Prácticas reconocidas de aceptabilidad</a:t>
            </a:r>
            <a:br>
              <a:rPr lang="es-ES" sz="2600" dirty="0"/>
            </a:br>
            <a:r>
              <a:rPr lang="es-ES" sz="2600" b="0" i="0" u="none" baseline="0" dirty="0"/>
              <a:t>social.</a:t>
            </a:r>
          </a:p>
          <a:p>
            <a:pPr lvl="0" algn="l" rtl="0">
              <a:spcBef>
                <a:spcPts val="2400"/>
              </a:spcBef>
            </a:pPr>
            <a:r>
              <a:rPr lang="es-ES" sz="2600" b="0" i="0" u="none" baseline="0" dirty="0"/>
              <a:t>Asociaciones con las naciones indígenas:</a:t>
            </a:r>
          </a:p>
          <a:p>
            <a:pPr marL="800100" lvl="2" indent="-342900" algn="l" rtl="0">
              <a:buFont typeface="Courier New" panose="02070309020205020404" pitchFamily="49" charset="0"/>
              <a:buChar char="o"/>
            </a:pPr>
            <a:r>
              <a:rPr lang="es-ES" sz="2200" b="0" i="0" u="none" baseline="0" dirty="0">
                <a:solidFill>
                  <a:schemeClr val="tx1"/>
                </a:solidFill>
              </a:rPr>
              <a:t>Convención de la Bahía James y del Norte Quebequense;</a:t>
            </a:r>
            <a:endParaRPr lang="es-ES" sz="2200" dirty="0">
              <a:solidFill>
                <a:schemeClr val="tx1"/>
              </a:solidFill>
            </a:endParaRPr>
          </a:p>
          <a:p>
            <a:pPr marL="800100" lvl="2" indent="-342900" algn="l" rtl="0">
              <a:buFont typeface="Courier New" panose="02070309020205020404" pitchFamily="49" charset="0"/>
              <a:buChar char="o"/>
            </a:pPr>
            <a:r>
              <a:rPr lang="es-ES" sz="2200" b="0" i="0" u="none" baseline="0" dirty="0">
                <a:solidFill>
                  <a:schemeClr val="tx1"/>
                </a:solidFill>
              </a:rPr>
              <a:t>Convención del Noreste Quebequense.</a:t>
            </a:r>
            <a:r>
              <a:rPr lang="es-ES" sz="2400" b="0" i="0" u="none" baseline="0" dirty="0">
                <a:solidFill>
                  <a:schemeClr val="tx1"/>
                </a:solidFill>
              </a:rPr>
              <a:t> </a:t>
            </a:r>
            <a:endParaRPr lang="es-ES" sz="2400" dirty="0">
              <a:solidFill>
                <a:schemeClr val="tx1"/>
              </a:solidFill>
            </a:endParaRPr>
          </a:p>
          <a:p>
            <a:pPr lvl="0" algn="l" rtl="0">
              <a:spcBef>
                <a:spcPts val="2400"/>
              </a:spcBef>
            </a:pPr>
            <a:r>
              <a:rPr lang="es-ES" sz="2600" b="0" i="0" u="none" baseline="0" dirty="0"/>
              <a:t>Política de consulta a las comunidades</a:t>
            </a:r>
            <a:br>
              <a:rPr lang="es-ES" sz="2600" dirty="0"/>
            </a:br>
            <a:r>
              <a:rPr lang="es-ES" sz="2600" b="0" i="0" u="none" baseline="0" dirty="0"/>
              <a:t>indígenas específica del sector minero.</a:t>
            </a:r>
          </a:p>
        </p:txBody>
      </p:sp>
      <p:pic>
        <p:nvPicPr>
          <p:cNvPr id="2" name="Image 1">
            <a:extLst>
              <a:ext uri="{FF2B5EF4-FFF2-40B4-BE49-F238E27FC236}">
                <a16:creationId xmlns:a16="http://schemas.microsoft.com/office/drawing/2014/main" id="{1456F973-83F2-3F55-C836-83282B5B5214}"/>
              </a:ext>
            </a:extLst>
          </p:cNvPr>
          <p:cNvPicPr preferRelativeResize="0">
            <a:picLocks/>
          </p:cNvPicPr>
          <p:nvPr>
            <p:custDataLst>
              <p:tags r:id="rId1"/>
            </p:custDataLst>
          </p:nvPr>
        </p:nvPicPr>
        <p:blipFill rotWithShape="1">
          <a:blip r:embed="rId4" cstate="print">
            <a:duotone>
              <a:prstClr val="black"/>
              <a:schemeClr val="tx2">
                <a:lumMod val="60000"/>
                <a:lumOff val="40000"/>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34000"/>
                    </a14:imgEffect>
                    <a14:imgEffect>
                      <a14:brightnessContrast bright="33000" contrast="-43000"/>
                    </a14:imgEffect>
                  </a14:imgLayer>
                </a14:imgProps>
              </a:ext>
              <a:ext uri="{28A0092B-C50C-407E-A947-70E740481C1C}">
                <a14:useLocalDpi xmlns:a14="http://schemas.microsoft.com/office/drawing/2010/main" val="0"/>
              </a:ext>
            </a:extLst>
          </a:blip>
          <a:srcRect l="21012" t="13466" r="33868"/>
          <a:stretch/>
        </p:blipFill>
        <p:spPr>
          <a:xfrm>
            <a:off x="8686800" y="1640242"/>
            <a:ext cx="3505200" cy="4031688"/>
          </a:xfrm>
          <a:prstGeom prst="rect">
            <a:avLst/>
          </a:prstGeom>
          <a:effectLst/>
        </p:spPr>
      </p:pic>
      <p:sp>
        <p:nvSpPr>
          <p:cNvPr id="4" name="Titre 1">
            <a:extLst>
              <a:ext uri="{FF2B5EF4-FFF2-40B4-BE49-F238E27FC236}">
                <a16:creationId xmlns:a16="http://schemas.microsoft.com/office/drawing/2014/main" id="{5BAC1255-0613-3D48-5028-FD2F316D86F5}"/>
              </a:ext>
            </a:extLst>
          </p:cNvPr>
          <p:cNvSpPr txBox="1">
            <a:spLocks/>
          </p:cNvSpPr>
          <p:nvPr/>
        </p:nvSpPr>
        <p:spPr>
          <a:xfrm>
            <a:off x="657199" y="188914"/>
            <a:ext cx="9652026" cy="1008062"/>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pPr algn="l" rtl="0"/>
            <a:r>
              <a:rPr lang="es-ES" b="1" i="0" u="none" baseline="0" dirty="0"/>
              <a:t>Qué nos distingue:</a:t>
            </a:r>
            <a:br>
              <a:rPr lang="es-ES" dirty="0"/>
            </a:br>
            <a:r>
              <a:rPr lang="es-ES" b="1" i="0" u="none" baseline="0" dirty="0"/>
              <a:t>un líder del desarrollo sostenible y responsable</a:t>
            </a:r>
          </a:p>
        </p:txBody>
      </p:sp>
    </p:spTree>
    <p:extLst>
      <p:ext uri="{BB962C8B-B14F-4D97-AF65-F5344CB8AC3E}">
        <p14:creationId xmlns:p14="http://schemas.microsoft.com/office/powerpoint/2010/main" val="111261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pPr algn="r" rtl="0"/>
            <a:fld id="{D6F84A91-C4E5-461B-B44C-88336EC44C9C}" type="slidenum">
              <a:rPr/>
              <a:pPr/>
              <a:t>6</a:t>
            </a:fld>
            <a:endParaRPr lang="es-ES" dirty="0"/>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a:xfrm>
            <a:off x="658814" y="1449388"/>
            <a:ext cx="6411586" cy="4211637"/>
          </a:xfrm>
        </p:spPr>
        <p:txBody>
          <a:bodyPr vert="horz" wrap="square" lIns="91440" tIns="45720" rIns="91440" bIns="45720" rtlCol="0" anchor="t">
            <a:normAutofit fontScale="92500"/>
          </a:bodyPr>
          <a:lstStyle/>
          <a:p>
            <a:pPr lvl="0" algn="l" rtl="0"/>
            <a:r>
              <a:rPr lang="es-ES" sz="2600" b="0" i="0" u="none" baseline="0" dirty="0"/>
              <a:t>Québec es uno de los cinco mayores productores de hidroelectricidad en el mundo.</a:t>
            </a:r>
          </a:p>
          <a:p>
            <a:pPr lvl="0" algn="l" rtl="0"/>
            <a:endParaRPr lang="es-ES" sz="2600" dirty="0"/>
          </a:p>
          <a:p>
            <a:pPr lvl="0" algn="l" rtl="0"/>
            <a:r>
              <a:rPr lang="es-ES" sz="2600" b="0" i="0" u="none" baseline="0" dirty="0"/>
              <a:t>La electricidad generada en el territorio quebequense proviene en un 99% de energías renovables, limpias y confiables.</a:t>
            </a:r>
          </a:p>
          <a:p>
            <a:pPr lvl="0" algn="l" rtl="0"/>
            <a:endParaRPr lang="es-ES" sz="2600" dirty="0"/>
          </a:p>
          <a:p>
            <a:pPr lvl="0" algn="l" rtl="0"/>
            <a:r>
              <a:rPr lang="es-ES" sz="2600" b="0" i="0" u="none" baseline="0" dirty="0"/>
              <a:t>Hydro-Québec forma parte de la solución para reducir las emisiones de GEI.</a:t>
            </a:r>
          </a:p>
        </p:txBody>
      </p:sp>
      <p:sp>
        <p:nvSpPr>
          <p:cNvPr id="5" name="Titre 1">
            <a:extLst>
              <a:ext uri="{FF2B5EF4-FFF2-40B4-BE49-F238E27FC236}">
                <a16:creationId xmlns:a16="http://schemas.microsoft.com/office/drawing/2014/main" id="{E0EF61C4-0042-F340-BFF9-10544AED8B2A}"/>
              </a:ext>
            </a:extLst>
          </p:cNvPr>
          <p:cNvSpPr txBox="1">
            <a:spLocks/>
          </p:cNvSpPr>
          <p:nvPr/>
        </p:nvSpPr>
        <p:spPr>
          <a:xfrm>
            <a:off x="657199" y="188914"/>
            <a:ext cx="9652026" cy="1008062"/>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pPr algn="l" rtl="0"/>
            <a:r>
              <a:rPr lang="es-ES" b="1" i="0" u="none" baseline="0" dirty="0"/>
              <a:t>Qué nos distingue:</a:t>
            </a:r>
            <a:br>
              <a:rPr lang="es-ES" dirty="0"/>
            </a:br>
            <a:r>
              <a:rPr lang="es-ES" b="1" i="0" u="none" baseline="0" dirty="0"/>
              <a:t>una energía limpia y renovable</a:t>
            </a:r>
          </a:p>
        </p:txBody>
      </p:sp>
      <p:pic>
        <p:nvPicPr>
          <p:cNvPr id="6" name="Image 5">
            <a:extLst>
              <a:ext uri="{FF2B5EF4-FFF2-40B4-BE49-F238E27FC236}">
                <a16:creationId xmlns:a16="http://schemas.microsoft.com/office/drawing/2014/main" id="{F3CB9962-370D-CD4C-A852-DA504AED4F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690184" y="1446724"/>
            <a:ext cx="3501816" cy="4214979"/>
          </a:xfrm>
          <a:prstGeom prst="rect">
            <a:avLst/>
          </a:prstGeom>
        </p:spPr>
      </p:pic>
    </p:spTree>
    <p:extLst>
      <p:ext uri="{BB962C8B-B14F-4D97-AF65-F5344CB8AC3E}">
        <p14:creationId xmlns:p14="http://schemas.microsoft.com/office/powerpoint/2010/main" val="412164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pPr algn="r" rtl="0"/>
            <a:fld id="{D6F84A91-C4E5-461B-B44C-88336EC44C9C}" type="slidenum">
              <a:rPr/>
              <a:pPr/>
              <a:t>7</a:t>
            </a:fld>
            <a:endParaRPr lang="es-ES" dirty="0"/>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p:txBody>
          <a:bodyPr vert="horz" wrap="square" lIns="91440" tIns="45720" rIns="91440" bIns="45720" rtlCol="0" anchor="t">
            <a:normAutofit fontScale="92500"/>
          </a:bodyPr>
          <a:lstStyle/>
          <a:p>
            <a:pPr lvl="0" algn="l" rtl="0"/>
            <a:r>
              <a:rPr lang="es-ES" sz="2600" b="0" i="0" u="none" baseline="0" dirty="0"/>
              <a:t>La explotación minera en Québec se basa en la optimización y el desarrollo de nuevos procedimientos metalúrgicos y en la experiencia de diferentes centros de investigación aplicada, de redes de investigación, de ayuda y de acompañamiento a empresas:</a:t>
            </a:r>
          </a:p>
          <a:p>
            <a:pPr marL="800100" lvl="2" indent="-342900" algn="l" rtl="0">
              <a:lnSpc>
                <a:spcPct val="110000"/>
              </a:lnSpc>
              <a:spcBef>
                <a:spcPts val="600"/>
              </a:spcBef>
              <a:buFont typeface="Courier New" panose="02070309020205020404" pitchFamily="49" charset="0"/>
              <a:buChar char="o"/>
            </a:pPr>
            <a:r>
              <a:rPr lang="es-ES" sz="2400" b="0" i="0" u="none" baseline="0" dirty="0">
                <a:solidFill>
                  <a:srgbClr val="003DA5"/>
                </a:solidFill>
              </a:rPr>
              <a:t>Corem;</a:t>
            </a:r>
          </a:p>
          <a:p>
            <a:pPr marL="800100" lvl="2" indent="-342900" algn="l" rtl="0">
              <a:lnSpc>
                <a:spcPct val="110000"/>
              </a:lnSpc>
              <a:spcBef>
                <a:spcPts val="600"/>
              </a:spcBef>
              <a:buFont typeface="Courier New" panose="02070309020205020404" pitchFamily="49" charset="0"/>
              <a:buChar char="o"/>
            </a:pPr>
            <a:r>
              <a:rPr lang="es-ES" sz="2400" b="0" i="0" u="none" baseline="0" dirty="0">
                <a:solidFill>
                  <a:srgbClr val="003DA5"/>
                </a:solidFill>
              </a:rPr>
              <a:t>Centre d’excellence sur les métaux stratégiques Éléments08;</a:t>
            </a:r>
          </a:p>
          <a:p>
            <a:pPr marL="800100" lvl="2" indent="-342900" algn="l" rtl="0">
              <a:lnSpc>
                <a:spcPct val="110000"/>
              </a:lnSpc>
              <a:spcBef>
                <a:spcPts val="600"/>
              </a:spcBef>
              <a:buFont typeface="Courier New" panose="02070309020205020404" pitchFamily="49" charset="0"/>
              <a:buChar char="o"/>
            </a:pPr>
            <a:r>
              <a:rPr lang="es-ES" sz="2400" b="0" i="0" u="none" baseline="0" dirty="0">
                <a:solidFill>
                  <a:srgbClr val="003DA5"/>
                </a:solidFill>
              </a:rPr>
              <a:t>Consortium Agora 49;</a:t>
            </a:r>
          </a:p>
          <a:p>
            <a:pPr marL="800100" lvl="2" indent="-342900" algn="l" rtl="0">
              <a:lnSpc>
                <a:spcPct val="110000"/>
              </a:lnSpc>
              <a:spcBef>
                <a:spcPts val="600"/>
              </a:spcBef>
              <a:buFont typeface="Courier New" panose="02070309020205020404" pitchFamily="49" charset="0"/>
              <a:buChar char="o"/>
            </a:pPr>
            <a:r>
              <a:rPr lang="es-ES" sz="2400" b="0" i="0" u="none" baseline="0" dirty="0">
                <a:solidFill>
                  <a:srgbClr val="003DA5"/>
                </a:solidFill>
              </a:rPr>
              <a:t>Consortium de recherche et d’innovation en transformation métallique (CRITM); </a:t>
            </a:r>
          </a:p>
          <a:p>
            <a:pPr marL="800100" lvl="2" indent="-342900" algn="l" rtl="0">
              <a:lnSpc>
                <a:spcPct val="110000"/>
              </a:lnSpc>
              <a:spcBef>
                <a:spcPts val="600"/>
              </a:spcBef>
              <a:buFont typeface="Courier New" panose="02070309020205020404" pitchFamily="49" charset="0"/>
              <a:buChar char="o"/>
            </a:pPr>
            <a:r>
              <a:rPr lang="es-ES" sz="2400" b="0" i="0" u="none" baseline="0" dirty="0">
                <a:solidFill>
                  <a:srgbClr val="003DA5"/>
                </a:solidFill>
              </a:rPr>
              <a:t>Red de investigación </a:t>
            </a:r>
            <a:r>
              <a:rPr lang="es-ES" sz="2400" dirty="0">
                <a:solidFill>
                  <a:srgbClr val="003DA5"/>
                </a:solidFill>
              </a:rPr>
              <a:t>científica</a:t>
            </a:r>
            <a:r>
              <a:rPr lang="es-ES" sz="2400" b="0" i="0" u="none" baseline="0" dirty="0">
                <a:solidFill>
                  <a:srgbClr val="003DA5"/>
                </a:solidFill>
              </a:rPr>
              <a:t> específica para minerales críticos y estratégicos.</a:t>
            </a:r>
          </a:p>
        </p:txBody>
      </p:sp>
      <p:sp>
        <p:nvSpPr>
          <p:cNvPr id="5" name="Titre 1">
            <a:extLst>
              <a:ext uri="{FF2B5EF4-FFF2-40B4-BE49-F238E27FC236}">
                <a16:creationId xmlns:a16="http://schemas.microsoft.com/office/drawing/2014/main" id="{AB863770-FEA2-CC49-9E2B-5F5E496A6E31}"/>
              </a:ext>
            </a:extLst>
          </p:cNvPr>
          <p:cNvSpPr txBox="1">
            <a:spLocks/>
          </p:cNvSpPr>
          <p:nvPr/>
        </p:nvSpPr>
        <p:spPr>
          <a:xfrm>
            <a:off x="657199" y="188914"/>
            <a:ext cx="9652026" cy="1008062"/>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pPr algn="l" rtl="0"/>
            <a:r>
              <a:rPr lang="es-ES" b="1" i="0" u="none" baseline="0" dirty="0"/>
              <a:t>Qué nos distingue:</a:t>
            </a:r>
            <a:br>
              <a:rPr lang="es-ES" dirty="0"/>
            </a:br>
            <a:r>
              <a:rPr lang="es-ES" b="1" i="0" u="none" baseline="0" dirty="0"/>
              <a:t>conocimientos científicos de renombre</a:t>
            </a:r>
          </a:p>
        </p:txBody>
      </p:sp>
    </p:spTree>
    <p:extLst>
      <p:ext uri="{BB962C8B-B14F-4D97-AF65-F5344CB8AC3E}">
        <p14:creationId xmlns:p14="http://schemas.microsoft.com/office/powerpoint/2010/main" val="4226586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pPr algn="r" rtl="0"/>
            <a:fld id="{D6F84A91-C4E5-461B-B44C-88336EC44C9C}" type="slidenum">
              <a:rPr/>
              <a:pPr/>
              <a:t>8</a:t>
            </a:fld>
            <a:endParaRPr lang="es-ES" dirty="0"/>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a:xfrm>
            <a:off x="658814" y="1449388"/>
            <a:ext cx="7817529" cy="4211637"/>
          </a:xfrm>
        </p:spPr>
        <p:txBody>
          <a:bodyPr vert="horz" wrap="square" lIns="91440" tIns="45720" rIns="91440" bIns="45720" rtlCol="0" anchor="t">
            <a:noAutofit/>
          </a:bodyPr>
          <a:lstStyle/>
          <a:p>
            <a:pPr lvl="0" algn="l" rtl="0"/>
            <a:r>
              <a:rPr lang="es-ES" sz="2000" b="0" i="0" u="none" baseline="0" dirty="0"/>
              <a:t>Red diversificada y complementaria de establecimientos: </a:t>
            </a:r>
          </a:p>
          <a:p>
            <a:pPr marL="800100" lvl="2" indent="-342900" algn="l" rtl="0">
              <a:spcAft>
                <a:spcPts val="0"/>
              </a:spcAft>
              <a:buFont typeface="Courier New" panose="02070309020205020404" pitchFamily="49" charset="0"/>
              <a:buChar char="o"/>
            </a:pPr>
            <a:r>
              <a:rPr lang="es-ES" sz="1800" b="0" i="0" u="none" baseline="0" dirty="0">
                <a:solidFill>
                  <a:schemeClr val="tx1"/>
                </a:solidFill>
              </a:rPr>
              <a:t>universidades de renombre;</a:t>
            </a:r>
          </a:p>
          <a:p>
            <a:pPr marL="800100" lvl="2" indent="-342900" algn="l" rtl="0">
              <a:spcAft>
                <a:spcPts val="0"/>
              </a:spcAft>
              <a:buFont typeface="Courier New" panose="02070309020205020404" pitchFamily="49" charset="0"/>
              <a:buChar char="o"/>
            </a:pPr>
            <a:r>
              <a:rPr lang="es-ES" sz="1800" b="0" i="0" u="none" baseline="0" dirty="0">
                <a:solidFill>
                  <a:schemeClr val="tx1"/>
                </a:solidFill>
              </a:rPr>
              <a:t>establecimientos educativos de nivel post-secundario;</a:t>
            </a:r>
          </a:p>
          <a:p>
            <a:pPr marL="800100" lvl="2" indent="-342900" algn="l" rtl="0">
              <a:spcAft>
                <a:spcPts val="0"/>
              </a:spcAft>
              <a:buFont typeface="Courier New" panose="02070309020205020404" pitchFamily="49" charset="0"/>
              <a:buChar char="o"/>
            </a:pPr>
            <a:r>
              <a:rPr lang="es-ES" sz="1800" b="0" i="0" u="none" baseline="0" dirty="0">
                <a:solidFill>
                  <a:schemeClr val="tx1"/>
                </a:solidFill>
              </a:rPr>
              <a:t>centros de formación profesional;</a:t>
            </a:r>
          </a:p>
          <a:p>
            <a:pPr marL="800100" lvl="2" indent="-342900" algn="l" rtl="0">
              <a:spcAft>
                <a:spcPts val="0"/>
              </a:spcAft>
              <a:buFont typeface="Courier New" panose="02070309020205020404" pitchFamily="49" charset="0"/>
              <a:buChar char="o"/>
            </a:pPr>
            <a:r>
              <a:rPr lang="es-ES" sz="1800" b="0" i="0" u="none" baseline="0" dirty="0">
                <a:solidFill>
                  <a:schemeClr val="tx1"/>
                </a:solidFill>
              </a:rPr>
              <a:t>centros de nivel </a:t>
            </a:r>
            <a:r>
              <a:rPr lang="es-ES" sz="1800" b="0" i="0" u="none" baseline="0" dirty="0" err="1">
                <a:solidFill>
                  <a:schemeClr val="tx1"/>
                </a:solidFill>
              </a:rPr>
              <a:t>post-secundario</a:t>
            </a:r>
            <a:r>
              <a:rPr lang="es-ES" sz="1800" b="0" i="0" u="none" baseline="0" dirty="0">
                <a:solidFill>
                  <a:schemeClr val="tx1"/>
                </a:solidFill>
              </a:rPr>
              <a:t> de transferencia tecnológica.</a:t>
            </a:r>
          </a:p>
          <a:p>
            <a:pPr lvl="0" algn="l" rtl="0">
              <a:spcBef>
                <a:spcPts val="1800"/>
              </a:spcBef>
            </a:pPr>
            <a:r>
              <a:rPr lang="es-ES" sz="2000" b="0" i="0" u="none" baseline="0" dirty="0"/>
              <a:t>Servicios de capacitación adaptados a las necesidades de las empresas y numerosos programas de formación continua, adaptados a las necesidades del mercado.</a:t>
            </a:r>
          </a:p>
          <a:p>
            <a:pPr lvl="0" algn="l" rtl="0">
              <a:spcBef>
                <a:spcPts val="1800"/>
              </a:spcBef>
            </a:pPr>
            <a:r>
              <a:rPr lang="es-ES" sz="2000" b="0" i="0" u="none" baseline="0" dirty="0"/>
              <a:t>Esquema completo para apoyar el desarrollo de las competencias.</a:t>
            </a:r>
          </a:p>
          <a:p>
            <a:pPr lvl="0" algn="l" rtl="0">
              <a:spcBef>
                <a:spcPts val="1800"/>
              </a:spcBef>
            </a:pPr>
            <a:r>
              <a:rPr lang="es-ES" sz="2000" b="0" i="0" u="none" baseline="0" dirty="0"/>
              <a:t>Instituto Nacional de Minería.</a:t>
            </a:r>
          </a:p>
          <a:p>
            <a:pPr lvl="0" algn="l" rtl="0">
              <a:spcBef>
                <a:spcPts val="1800"/>
              </a:spcBef>
            </a:pPr>
            <a:endParaRPr lang="es-ES" sz="2000" dirty="0"/>
          </a:p>
        </p:txBody>
      </p:sp>
      <p:sp>
        <p:nvSpPr>
          <p:cNvPr id="5" name="Titre 1">
            <a:extLst>
              <a:ext uri="{FF2B5EF4-FFF2-40B4-BE49-F238E27FC236}">
                <a16:creationId xmlns:a16="http://schemas.microsoft.com/office/drawing/2014/main" id="{AB863770-FEA2-CC49-9E2B-5F5E496A6E31}"/>
              </a:ext>
            </a:extLst>
          </p:cNvPr>
          <p:cNvSpPr txBox="1">
            <a:spLocks/>
          </p:cNvSpPr>
          <p:nvPr/>
        </p:nvSpPr>
        <p:spPr>
          <a:xfrm>
            <a:off x="657199" y="188914"/>
            <a:ext cx="9652026" cy="1008062"/>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pPr algn="l" rtl="0"/>
            <a:r>
              <a:rPr lang="es-ES" b="1" i="0" u="none" baseline="0" dirty="0"/>
              <a:t>Qué nos distingue:</a:t>
            </a:r>
            <a:br>
              <a:rPr lang="es-ES" dirty="0"/>
            </a:br>
            <a:r>
              <a:rPr lang="es-ES" b="1" i="0" u="none" baseline="0" dirty="0"/>
              <a:t>una mano de obra calificada</a:t>
            </a:r>
          </a:p>
        </p:txBody>
      </p:sp>
      <p:pic>
        <p:nvPicPr>
          <p:cNvPr id="8" name="Image 7">
            <a:extLst>
              <a:ext uri="{FF2B5EF4-FFF2-40B4-BE49-F238E27FC236}">
                <a16:creationId xmlns:a16="http://schemas.microsoft.com/office/drawing/2014/main" id="{EB8FA5D5-6F85-024C-BE69-68BC04B67D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690184" y="1446724"/>
            <a:ext cx="3501815" cy="4214979"/>
          </a:xfrm>
          <a:prstGeom prst="rect">
            <a:avLst/>
          </a:prstGeom>
        </p:spPr>
      </p:pic>
    </p:spTree>
    <p:extLst>
      <p:ext uri="{BB962C8B-B14F-4D97-AF65-F5344CB8AC3E}">
        <p14:creationId xmlns:p14="http://schemas.microsoft.com/office/powerpoint/2010/main" val="350059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pPr algn="r" rtl="0"/>
            <a:fld id="{D6F84A91-C4E5-461B-B44C-88336EC44C9C}" type="slidenum">
              <a:rPr/>
              <a:pPr/>
              <a:t>9</a:t>
            </a:fld>
            <a:endParaRPr lang="es-ES" dirty="0"/>
          </a:p>
        </p:txBody>
      </p:sp>
      <p:pic>
        <p:nvPicPr>
          <p:cNvPr id="22" name="Image 21">
            <a:extLst>
              <a:ext uri="{FF2B5EF4-FFF2-40B4-BE49-F238E27FC236}">
                <a16:creationId xmlns:a16="http://schemas.microsoft.com/office/drawing/2014/main" id="{25279BCB-B0C5-454B-96A0-4C0693B620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3200" cy="5639355"/>
          </a:xfrm>
          <a:prstGeom prst="rect">
            <a:avLst/>
          </a:prstGeom>
        </p:spPr>
      </p:pic>
      <p:sp>
        <p:nvSpPr>
          <p:cNvPr id="23" name="Titre 8">
            <a:extLst>
              <a:ext uri="{FF2B5EF4-FFF2-40B4-BE49-F238E27FC236}">
                <a16:creationId xmlns:a16="http://schemas.microsoft.com/office/drawing/2014/main" id="{18836EFE-18B7-4C4D-BABF-2754C1B35DCB}"/>
              </a:ext>
            </a:extLst>
          </p:cNvPr>
          <p:cNvSpPr txBox="1">
            <a:spLocks/>
          </p:cNvSpPr>
          <p:nvPr/>
        </p:nvSpPr>
        <p:spPr>
          <a:xfrm>
            <a:off x="658813" y="1258807"/>
            <a:ext cx="6412548" cy="1700523"/>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pPr algn="l" rtl="0"/>
            <a:r>
              <a:rPr lang="es-ES" sz="4000" b="1" i="0" u="none" baseline="0" dirty="0"/>
              <a:t>Minerales críticos </a:t>
            </a:r>
            <a:br>
              <a:rPr lang="es-ES" sz="4000" dirty="0"/>
            </a:br>
            <a:r>
              <a:rPr lang="es-ES" sz="4000" b="1" i="0" u="none" baseline="0" dirty="0"/>
              <a:t>y estratégicos</a:t>
            </a:r>
          </a:p>
        </p:txBody>
      </p:sp>
      <p:sp>
        <p:nvSpPr>
          <p:cNvPr id="24" name="Sous-titre 9">
            <a:extLst>
              <a:ext uri="{FF2B5EF4-FFF2-40B4-BE49-F238E27FC236}">
                <a16:creationId xmlns:a16="http://schemas.microsoft.com/office/drawing/2014/main" id="{CA9F4141-5901-9646-A50D-89C6980089CB}"/>
              </a:ext>
            </a:extLst>
          </p:cNvPr>
          <p:cNvSpPr txBox="1">
            <a:spLocks/>
          </p:cNvSpPr>
          <p:nvPr/>
        </p:nvSpPr>
        <p:spPr>
          <a:xfrm>
            <a:off x="658812" y="3319468"/>
            <a:ext cx="7229594" cy="2098351"/>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0"/>
              </a:spcBef>
              <a:spcAft>
                <a:spcPts val="400"/>
              </a:spcAft>
              <a:buClr>
                <a:srgbClr val="003DA5"/>
              </a:buClr>
              <a:buFont typeface="Arial" panose="020B0604020202020204" pitchFamily="34" charset="0"/>
              <a:buChar char="•"/>
              <a:defRPr sz="2800" b="0" i="0" kern="1200" baseline="0">
                <a:solidFill>
                  <a:srgbClr val="003DA5"/>
                </a:solidFill>
                <a:latin typeface="Arial Regular"/>
                <a:ea typeface="+mn-ea"/>
                <a:cs typeface="+mn-cs"/>
              </a:defRPr>
            </a:lvl1pPr>
            <a:lvl2pPr marL="685800" indent="-228600" algn="l" defTabSz="914400" rtl="0" eaLnBrk="1" latinLnBrk="0" hangingPunct="1">
              <a:lnSpc>
                <a:spcPct val="100000"/>
              </a:lnSpc>
              <a:spcBef>
                <a:spcPts val="0"/>
              </a:spcBef>
              <a:spcAft>
                <a:spcPts val="400"/>
              </a:spcAft>
              <a:buClr>
                <a:srgbClr val="003DA5"/>
              </a:buClr>
              <a:buFont typeface="Arial" panose="020B0604020202020204" pitchFamily="34" charset="0"/>
              <a:buChar char="•"/>
              <a:defRPr sz="2400" b="0" i="0" kern="1200">
                <a:solidFill>
                  <a:srgbClr val="000000"/>
                </a:solidFill>
                <a:latin typeface="Arial Regular"/>
                <a:ea typeface="+mn-ea"/>
                <a:cs typeface="+mn-cs"/>
              </a:defRPr>
            </a:lvl2pPr>
            <a:lvl3pPr marL="1143000" indent="-228600" algn="l" defTabSz="914400" rtl="0" eaLnBrk="1" latinLnBrk="0" hangingPunct="1">
              <a:lnSpc>
                <a:spcPct val="100000"/>
              </a:lnSpc>
              <a:spcBef>
                <a:spcPts val="0"/>
              </a:spcBef>
              <a:spcAft>
                <a:spcPts val="400"/>
              </a:spcAft>
              <a:buClr>
                <a:srgbClr val="4D75B5"/>
              </a:buClr>
              <a:buFont typeface="Arial" panose="020B0604020202020204" pitchFamily="34" charset="0"/>
              <a:buChar char="•"/>
              <a:defRPr sz="2000" b="0" i="0" kern="1200">
                <a:solidFill>
                  <a:srgbClr val="000000"/>
                </a:solidFill>
                <a:latin typeface="Arial Regular"/>
                <a:ea typeface="+mn-ea"/>
                <a:cs typeface="+mn-cs"/>
              </a:defRPr>
            </a:lvl3pPr>
            <a:lvl4pPr marL="1600200" indent="-228600" algn="l" defTabSz="914400" rtl="0" eaLnBrk="1" latinLnBrk="0" hangingPunct="1">
              <a:lnSpc>
                <a:spcPct val="100000"/>
              </a:lnSpc>
              <a:spcBef>
                <a:spcPts val="0"/>
              </a:spcBef>
              <a:spcAft>
                <a:spcPts val="400"/>
              </a:spcAft>
              <a:buClr>
                <a:srgbClr val="7390C1"/>
              </a:buClr>
              <a:buFont typeface="Arial" panose="020B0604020202020204" pitchFamily="34" charset="0"/>
              <a:buChar char="•"/>
              <a:defRPr sz="1800" b="0" i="0" kern="1200">
                <a:solidFill>
                  <a:srgbClr val="000000"/>
                </a:solidFill>
                <a:latin typeface="Arial Regular"/>
                <a:ea typeface="+mn-ea"/>
                <a:cs typeface="+mn-cs"/>
              </a:defRPr>
            </a:lvl4pPr>
            <a:lvl5pPr marL="2057400" indent="-228600" algn="l" defTabSz="914400" rtl="0" eaLnBrk="1" latinLnBrk="0" hangingPunct="1">
              <a:lnSpc>
                <a:spcPct val="100000"/>
              </a:lnSpc>
              <a:spcBef>
                <a:spcPts val="0"/>
              </a:spcBef>
              <a:spcAft>
                <a:spcPts val="400"/>
              </a:spcAft>
              <a:buClr>
                <a:srgbClr val="000000"/>
              </a:buClr>
              <a:buFont typeface="Arial" panose="020B0604020202020204" pitchFamily="34" charset="0"/>
              <a:buChar char="•"/>
              <a:defRPr sz="1800" b="0" i="0" kern="1200">
                <a:solidFill>
                  <a:srgbClr val="000000"/>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s-ES" b="1" i="0" u="none" baseline="0" dirty="0">
                <a:solidFill>
                  <a:srgbClr val="007095"/>
                </a:solidFill>
              </a:rPr>
              <a:t>Un inmenso potencial mineral </a:t>
            </a:r>
            <a:br>
              <a:rPr lang="es-ES" b="1" dirty="0">
                <a:solidFill>
                  <a:srgbClr val="007095"/>
                </a:solidFill>
              </a:rPr>
            </a:br>
            <a:r>
              <a:rPr lang="es-ES" b="1" i="0" u="none" baseline="0" dirty="0">
                <a:solidFill>
                  <a:srgbClr val="007095"/>
                </a:solidFill>
              </a:rPr>
              <a:t>para la descarbonización de la economía</a:t>
            </a:r>
            <a:br>
              <a:rPr lang="es-ES" b="1" dirty="0">
                <a:solidFill>
                  <a:srgbClr val="007095"/>
                </a:solidFill>
              </a:rPr>
            </a:br>
            <a:r>
              <a:rPr lang="es-ES" b="1" i="0" u="none" baseline="0" dirty="0">
                <a:solidFill>
                  <a:srgbClr val="007095"/>
                </a:solidFill>
              </a:rPr>
              <a:t>y la transición energética</a:t>
            </a:r>
          </a:p>
        </p:txBody>
      </p:sp>
    </p:spTree>
    <p:extLst>
      <p:ext uri="{BB962C8B-B14F-4D97-AF65-F5344CB8AC3E}">
        <p14:creationId xmlns:p14="http://schemas.microsoft.com/office/powerpoint/2010/main" val="24956632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Personnalisé 4">
      <a:dk1>
        <a:srgbClr val="003CA5"/>
      </a:dk1>
      <a:lt1>
        <a:srgbClr val="FFFFFF"/>
      </a:lt1>
      <a:dk2>
        <a:srgbClr val="1950AE"/>
      </a:dk2>
      <a:lt2>
        <a:srgbClr val="658ACC"/>
      </a:lt2>
      <a:accent1>
        <a:srgbClr val="3364B7"/>
      </a:accent1>
      <a:accent2>
        <a:srgbClr val="4D77C0"/>
      </a:accent2>
      <a:accent3>
        <a:srgbClr val="809ED2"/>
      </a:accent3>
      <a:accent4>
        <a:srgbClr val="99B1DB"/>
      </a:accent4>
      <a:accent5>
        <a:srgbClr val="B3C5E3"/>
      </a:accent5>
      <a:accent6>
        <a:srgbClr val="CCD8ED"/>
      </a:accent6>
      <a:hlink>
        <a:srgbClr val="1950AE"/>
      </a:hlink>
      <a:folHlink>
        <a:srgbClr val="000000"/>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7EE3B8AF13D5458A6D92007F439BCC" ma:contentTypeVersion="21" ma:contentTypeDescription="Crée un document." ma:contentTypeScope="" ma:versionID="826f82fb59ca30f2298251e56f64d486">
  <xsd:schema xmlns:xsd="http://www.w3.org/2001/XMLSchema" xmlns:xs="http://www.w3.org/2001/XMLSchema" xmlns:p="http://schemas.microsoft.com/office/2006/metadata/properties" xmlns:ns2="5fd8b1be-39ff-4419-879f-102b5d8fd5a7" xmlns:ns3="5f816651-9aec-4751-b6ff-30f5cc410a2c" xmlns:ns4="044c2427-262d-4474-86a8-451393671755" targetNamespace="http://schemas.microsoft.com/office/2006/metadata/properties" ma:root="true" ma:fieldsID="522f99edc3822859ff85c2ca4b85d05b" ns2:_="" ns3:_="" ns4:_="">
    <xsd:import namespace="5fd8b1be-39ff-4419-879f-102b5d8fd5a7"/>
    <xsd:import namespace="5f816651-9aec-4751-b6ff-30f5cc410a2c"/>
    <xsd:import namespace="044c2427-262d-4474-86a8-451393671755"/>
    <xsd:element name="properties">
      <xsd:complexType>
        <xsd:sequence>
          <xsd:element name="documentManagement">
            <xsd:complexType>
              <xsd:all>
                <xsd:element ref="ns2:type" minOccurs="0"/>
                <xsd:element ref="ns2:Categori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Date" minOccurs="0"/>
                <xsd:element ref="ns3:SharedWithUsers" minOccurs="0"/>
                <xsd:element ref="ns3:SharedWithDetails" minOccurs="0"/>
                <xsd:element ref="ns2:MediaLengthInSeconds" minOccurs="0"/>
                <xsd:element ref="ns2:Mois" minOccurs="0"/>
                <xsd:element ref="ns2:MediaServiceObjectDetectorVersion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d8b1be-39ff-4419-879f-102b5d8fd5a7" elementFormDefault="qualified">
    <xsd:import namespace="http://schemas.microsoft.com/office/2006/documentManagement/types"/>
    <xsd:import namespace="http://schemas.microsoft.com/office/infopath/2007/PartnerControls"/>
    <xsd:element name="type" ma:index="8" nillable="true" ma:displayName="Type document" ma:format="Dropdown" ma:internalName="type">
      <xsd:simpleType>
        <xsd:restriction base="dms:Choice">
          <xsd:enumeration value="Notes de la sous-ministre"/>
          <xsd:enumeration value="Modèle"/>
          <xsd:enumeration value="Guide de gestion"/>
          <xsd:enumeration value="Outil RH"/>
          <xsd:enumeration value="Vidéo"/>
          <xsd:enumeration value="Image"/>
        </xsd:restriction>
      </xsd:simpleType>
    </xsd:element>
    <xsd:element name="Categorie" ma:index="9" nillable="true" ma:displayName="Categorie" ma:list="{4beeb3ba-64e1-4afc-a7d2-93f0f213f0af}" ma:internalName="Categorie" ma:showField="Title">
      <xsd:simpleType>
        <xsd:restriction base="dms:Lookup"/>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Date" ma:index="19" nillable="true" ma:displayName="Date" ma:format="DateOnly" ma:internalName="Date">
      <xsd:simpleType>
        <xsd:restriction base="dms:DateTime"/>
      </xsd:simpleType>
    </xsd:element>
    <xsd:element name="MediaLengthInSeconds" ma:index="22" nillable="true" ma:displayName="MediaLengthInSeconds" ma:hidden="true" ma:internalName="MediaLengthInSeconds" ma:readOnly="true">
      <xsd:simpleType>
        <xsd:restriction base="dms:Unknown"/>
      </xsd:simpleType>
    </xsd:element>
    <xsd:element name="Mois" ma:index="23" nillable="true" ma:displayName="Mois" ma:format="Dropdown" ma:internalName="Mois">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lcf76f155ced4ddcb4097134ff3c332f" ma:index="26" nillable="true" ma:taxonomy="true" ma:internalName="lcf76f155ced4ddcb4097134ff3c332f" ma:taxonomyFieldName="MediaServiceImageTags" ma:displayName="Balises d’images" ma:readOnly="false" ma:fieldId="{5cf76f15-5ced-4ddc-b409-7134ff3c332f}" ma:taxonomyMulti="true" ma:sspId="099b1512-8621-4339-be07-1591770e1ee2" ma:termSetId="09814cd3-568e-fe90-9814-8d621ff8fb84" ma:anchorId="fba54fb3-c3e1-fe81-a776-ca4b69148c4d" ma:open="true" ma:isKeyword="false">
      <xsd:complexType>
        <xsd:sequence>
          <xsd:element ref="pc:Terms" minOccurs="0" maxOccurs="1"/>
        </xsd:sequence>
      </xsd:complex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16651-9aec-4751-b6ff-30f5cc410a2c" elementFormDefault="qualified">
    <xsd:import namespace="http://schemas.microsoft.com/office/2006/documentManagement/types"/>
    <xsd:import namespace="http://schemas.microsoft.com/office/infopath/2007/PartnerControls"/>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4c2427-262d-4474-86a8-451393671755"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532c946b-5001-460f-91c4-07021c79da1f}" ma:internalName="TaxCatchAll" ma:showField="CatchAllData" ma:web="5f816651-9aec-4751-b6ff-30f5cc410a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44c2427-262d-4474-86a8-451393671755" xsi:nil="true"/>
    <lcf76f155ced4ddcb4097134ff3c332f xmlns="5fd8b1be-39ff-4419-879f-102b5d8fd5a7">
      <Terms xmlns="http://schemas.microsoft.com/office/infopath/2007/PartnerControls"/>
    </lcf76f155ced4ddcb4097134ff3c332f>
    <Mois xmlns="5fd8b1be-39ff-4419-879f-102b5d8fd5a7" xsi:nil="true"/>
    <Date xmlns="5fd8b1be-39ff-4419-879f-102b5d8fd5a7" xsi:nil="true"/>
    <type xmlns="5fd8b1be-39ff-4419-879f-102b5d8fd5a7" xsi:nil="true"/>
    <Categorie xmlns="5fd8b1be-39ff-4419-879f-102b5d8fd5a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106E00-9C9B-46E4-A6EB-39A29B8CD26B}"/>
</file>

<file path=customXml/itemProps2.xml><?xml version="1.0" encoding="utf-8"?>
<ds:datastoreItem xmlns:ds="http://schemas.openxmlformats.org/officeDocument/2006/customXml" ds:itemID="{0ADE9AC6-7B79-415B-894A-E329AB7C32C7}">
  <ds:schemaRefs>
    <ds:schemaRef ds:uri="http://schemas.microsoft.com/office/2006/documentManagement/types"/>
    <ds:schemaRef ds:uri="http://purl.org/dc/elements/1.1/"/>
    <ds:schemaRef ds:uri="http://schemas.openxmlformats.org/package/2006/metadata/core-properties"/>
    <ds:schemaRef ds:uri="http://purl.org/dc/dcmitype/"/>
    <ds:schemaRef ds:uri="5fd8b1be-39ff-4419-879f-102b5d8fd5a7"/>
    <ds:schemaRef ds:uri="http://schemas.microsoft.com/office/2006/metadata/properties"/>
    <ds:schemaRef ds:uri="http://schemas.microsoft.com/office/infopath/2007/PartnerControls"/>
    <ds:schemaRef ds:uri="http://www.w3.org/XML/1998/namespace"/>
    <ds:schemaRef ds:uri="http://purl.org/dc/terms/"/>
    <ds:schemaRef ds:uri="044c2427-262d-4474-86a8-451393671755"/>
    <ds:schemaRef ds:uri="5f816651-9aec-4751-b6ff-30f5cc410a2c"/>
  </ds:schemaRefs>
</ds:datastoreItem>
</file>

<file path=customXml/itemProps3.xml><?xml version="1.0" encoding="utf-8"?>
<ds:datastoreItem xmlns:ds="http://schemas.openxmlformats.org/officeDocument/2006/customXml" ds:itemID="{D83AD005-D86A-40C8-BD4D-66DC9F69E382}">
  <ds:schemaRefs>
    <ds:schemaRef ds:uri="http://schemas.microsoft.com/sharepoint/v3/contenttype/forms"/>
  </ds:schemaRefs>
</ds:datastoreItem>
</file>

<file path=docMetadata/LabelInfo.xml><?xml version="1.0" encoding="utf-8"?>
<clbl:labelList xmlns:clbl="http://schemas.microsoft.com/office/2020/mipLabelMetadata">
  <clbl:label id="{aadc3772-eb2a-4662-b583-4b7a8acb1942}" enabled="1" method="Standard" siteId="{b079ec29-428d-4f8b-9054-bdbcd0d49a3b}" contentBits="0" removed="0"/>
</clbl:labelList>
</file>

<file path=docProps/app.xml><?xml version="1.0" encoding="utf-8"?>
<Properties xmlns="http://schemas.openxmlformats.org/officeDocument/2006/extended-properties" xmlns:vt="http://schemas.openxmlformats.org/officeDocument/2006/docPropsVTypes">
  <Template/>
  <TotalTime>27961</TotalTime>
  <Words>4609</Words>
  <Application>Microsoft Office PowerPoint</Application>
  <PresentationFormat>Grand écran</PresentationFormat>
  <Paragraphs>279</Paragraphs>
  <Slides>20</Slides>
  <Notes>20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Arial Regular</vt:lpstr>
      <vt:lpstr>Calibri</vt:lpstr>
      <vt:lpstr>Courier New</vt:lpstr>
      <vt:lpstr>GT Walsheim</vt:lpstr>
      <vt:lpstr>Symbol</vt:lpstr>
      <vt:lpstr>Thème Office</vt:lpstr>
      <vt:lpstr>Québec: actor insoslayable</vt:lpstr>
      <vt:lpstr>¿Por qué elegir el sector minero de Québec?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Crecimiento de la demanda mundial  de minerales críticos y estratégicos (MCE)</vt:lpstr>
      <vt:lpstr>Suministro de MCE: un desafío </vt:lpstr>
      <vt:lpstr>Québec: un actor insoslayable en materia de MCE </vt:lpstr>
      <vt:lpstr>Los minerales críticos y estratégicos en Québec: un potencial inmenso, proyectos en abundancia.  Fuente: FS_PQVMCS.pdf (Québec.ca)</vt:lpstr>
      <vt:lpstr>Présentation PowerPoint</vt:lpstr>
      <vt:lpstr>Objetivos de Québec en el plano internacional en materia de MCE</vt:lpstr>
      <vt:lpstr>Aprovechar el potencial en MCE de Québec </vt:lpstr>
      <vt:lpstr>Economía circular para reducir  la huella ambiental</vt:lpstr>
      <vt:lpstr>Desarrollo del sector de las baterías y experiencia en materia de transporte eléctrico</vt:lpstr>
      <vt:lpstr>Minerales críticos  y estratégicos</vt:lpstr>
      <vt:lpstr>¡Gracias!</vt:lpstr>
    </vt:vector>
  </TitlesOfParts>
  <Company>Ministère du Conseil exécutif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Sandoval, Claudia</dc:creator>
  <cp:lastModifiedBy>Montambault, Sonia</cp:lastModifiedBy>
  <cp:revision>262</cp:revision>
  <dcterms:created xsi:type="dcterms:W3CDTF">2019-04-02T14:08:11Z</dcterms:created>
  <dcterms:modified xsi:type="dcterms:W3CDTF">2025-12-03T18:58:33Z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0x010100027EE3B8AF13D5458A6D92007F439BCC</vt:lpwstr>
  </property>
  <property fmtid="{D5CDD505-2E9C-101B-9397-08002B2CF9AE}" pid="3" name="MediaServiceImageTags">
    <vt:lpwstr/>
  </property>
</Properties>
</file>