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Lst>
  <p:notesMasterIdLst>
    <p:notesMasterId r:id="rId25"/>
  </p:notesMasterIdLst>
  <p:handoutMasterIdLst>
    <p:handoutMasterId r:id="rId26"/>
  </p:handoutMasterIdLst>
  <p:sldIdLst>
    <p:sldId id="263" r:id="rId5"/>
    <p:sldId id="272" r:id="rId6"/>
    <p:sldId id="269" r:id="rId7"/>
    <p:sldId id="280" r:id="rId8"/>
    <p:sldId id="282" r:id="rId9"/>
    <p:sldId id="281" r:id="rId10"/>
    <p:sldId id="283" r:id="rId11"/>
    <p:sldId id="284" r:id="rId12"/>
    <p:sldId id="264" r:id="rId13"/>
    <p:sldId id="285" r:id="rId14"/>
    <p:sldId id="271" r:id="rId15"/>
    <p:sldId id="267" r:id="rId16"/>
    <p:sldId id="289" r:id="rId17"/>
    <p:sldId id="287" r:id="rId18"/>
    <p:sldId id="290" r:id="rId19"/>
    <p:sldId id="288" r:id="rId20"/>
    <p:sldId id="274" r:id="rId21"/>
    <p:sldId id="270" r:id="rId22"/>
    <p:sldId id="28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955A09-A554-774A-085B-A13B0509B14D}" name="Gaudreault, Jean-Simon (DPM)" initials="GJS(" userId="S::jean-simon.gaudreault@mrnf.gouv.qc.ca::3ecc2c7a-2a1e-45b4-900d-c337b5c5bb12" providerId="AD"/>
  <p188:author id="{E0B5EE2B-06D8-CE5B-AB39-22DA008AD830}" name="Charette, Benoit (DGGQ)" initials="CB(" userId="S::benoit.charette@mrnf.gouv.qc.ca::3a2ea5a9-8e59-418c-b60b-f3cd6f25cfe3" providerId="AD"/>
  <p188:author id="{9F317153-D6A4-33A7-D409-509129E7A469}" name="Tremblay, Stéphanie (DCOM)" initials="TS(" userId="S::stephanie.tremblay@mrnf.gouv.qc.ca::37a6d771-ef3c-4977-b3c1-64de984ed884" providerId="AD"/>
  <p188:author id="{14E63161-E244-2CB0-5E2E-CB63DE3C8A29}" name="Pierre Senéchal" initials="PS" userId="a233d77ab7d4f639" providerId="Windows Live"/>
  <p188:author id="{804D7366-C7F9-09E7-3995-1D13838A085C}" name="Fortin, Gabriel (BSMA-Mines)" initials="FG(M" userId="S::gabriel.fortin@mrnf.gouv.qc.ca::e47d9c04-84ed-4476-96b6-4af7f70613b5" providerId="AD"/>
  <p188:author id="{F6263590-6C12-ACC4-DA33-8209A87EC61D}" name="Boily, Louise (DPM)" initials="BL(" userId="S::louise.boily@mrnf.gouv.qc.ca::889ff940-4862-4e06-a7ee-eaec95dc7c72" providerId="AD"/>
  <p188:author id="{B27AA4E0-4F25-E24C-DDF9-6AD472E1914F}" name="Fraser, Simon (DPM)" initials="FS(" userId="S::simon.fraser@mrnf.gouv.qc.ca::733d6ea3-4394-4f96-adca-1307b2bfc0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chapelle, Annie" initials="LA" lastIdx="3" clrIdx="0">
    <p:extLst>
      <p:ext uri="{19B8F6BF-5375-455C-9EA6-DF929625EA0E}">
        <p15:presenceInfo xmlns:p15="http://schemas.microsoft.com/office/powerpoint/2012/main" userId="S-1-5-21-3249197318-2442165514-1788258217-389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007095"/>
    <a:srgbClr val="009193"/>
    <a:srgbClr val="797979"/>
    <a:srgbClr val="000000"/>
    <a:srgbClr val="FFFFFF"/>
    <a:srgbClr val="658ACC"/>
    <a:srgbClr val="5374B0"/>
    <a:srgbClr val="CCD7EC"/>
    <a:srgbClr val="739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11F93-78B1-42CE-AE73-E0336837A30E}" v="5" dt="2025-12-03T18:50:30.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41" autoAdjust="0"/>
    <p:restoredTop sz="82993" autoAdjust="0"/>
  </p:normalViewPr>
  <p:slideViewPr>
    <p:cSldViewPr snapToGrid="0">
      <p:cViewPr varScale="1">
        <p:scale>
          <a:sx n="88" d="100"/>
          <a:sy n="88" d="100"/>
        </p:scale>
        <p:origin x="1248" y="90"/>
      </p:cViewPr>
      <p:guideLst>
        <p:guide orient="horz" pos="2160"/>
        <p:guide pos="3840"/>
      </p:guideLst>
    </p:cSldViewPr>
  </p:slideViewPr>
  <p:outlineViewPr>
    <p:cViewPr>
      <p:scale>
        <a:sx n="33" d="100"/>
        <a:sy n="33" d="100"/>
      </p:scale>
      <p:origin x="0" y="-14088"/>
    </p:cViewPr>
  </p:outlineViewPr>
  <p:notesTextViewPr>
    <p:cViewPr>
      <p:scale>
        <a:sx n="1" d="1"/>
        <a:sy n="1" d="1"/>
      </p:scale>
      <p:origin x="0" y="0"/>
    </p:cViewPr>
  </p:notesTextViewPr>
  <p:sorterViewPr>
    <p:cViewPr>
      <p:scale>
        <a:sx n="100" d="100"/>
        <a:sy n="100" d="100"/>
      </p:scale>
      <p:origin x="0" y="-1098"/>
    </p:cViewPr>
  </p:sorterViewPr>
  <p:notesViewPr>
    <p:cSldViewPr snapToGrid="0">
      <p:cViewPr varScale="1">
        <p:scale>
          <a:sx n="139" d="100"/>
          <a:sy n="139" d="100"/>
        </p:scale>
        <p:origin x="114" y="10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ambault, Sonia" userId="c3a86943-acf9-4cf1-ad20-1fa47f28e00a" providerId="ADAL" clId="{19DEE105-82EF-4D8C-902E-83D0500DDA12}"/>
    <pc:docChg chg="undo custSel modSld modMainMaster">
      <pc:chgData name="Montambault, Sonia" userId="c3a86943-acf9-4cf1-ad20-1fa47f28e00a" providerId="ADAL" clId="{19DEE105-82EF-4D8C-902E-83D0500DDA12}" dt="2025-12-03T18:58:07.352" v="265" actId="14100"/>
      <pc:docMkLst>
        <pc:docMk/>
      </pc:docMkLst>
      <pc:sldChg chg="addSp delSp modSp mod">
        <pc:chgData name="Montambault, Sonia" userId="c3a86943-acf9-4cf1-ad20-1fa47f28e00a" providerId="ADAL" clId="{19DEE105-82EF-4D8C-902E-83D0500DDA12}" dt="2025-12-03T18:40:13.582" v="148" actId="12789"/>
        <pc:sldMkLst>
          <pc:docMk/>
          <pc:sldMk cId="1454680853" sldId="263"/>
        </pc:sldMkLst>
        <pc:spChg chg="add mod">
          <ac:chgData name="Montambault, Sonia" userId="c3a86943-acf9-4cf1-ad20-1fa47f28e00a" providerId="ADAL" clId="{19DEE105-82EF-4D8C-902E-83D0500DDA12}" dt="2025-12-03T18:40:13.582" v="148" actId="12789"/>
          <ac:spMkLst>
            <pc:docMk/>
            <pc:sldMk cId="1454680853" sldId="263"/>
            <ac:spMk id="4" creationId="{06C52D62-B777-8F48-F1E6-7D9CA58C308E}"/>
          </ac:spMkLst>
        </pc:spChg>
        <pc:picChg chg="del mod">
          <ac:chgData name="Montambault, Sonia" userId="c3a86943-acf9-4cf1-ad20-1fa47f28e00a" providerId="ADAL" clId="{19DEE105-82EF-4D8C-902E-83D0500DDA12}" dt="2025-12-03T18:35:45.558" v="35" actId="478"/>
          <ac:picMkLst>
            <pc:docMk/>
            <pc:sldMk cId="1454680853" sldId="263"/>
            <ac:picMk id="5" creationId="{68099230-FD6B-1054-B623-9932B7686F81}"/>
          </ac:picMkLst>
        </pc:picChg>
        <pc:picChg chg="mod">
          <ac:chgData name="Montambault, Sonia" userId="c3a86943-acf9-4cf1-ad20-1fa47f28e00a" providerId="ADAL" clId="{19DEE105-82EF-4D8C-902E-83D0500DDA12}" dt="2025-12-03T18:40:13.582" v="148" actId="12789"/>
          <ac:picMkLst>
            <pc:docMk/>
            <pc:sldMk cId="1454680853" sldId="263"/>
            <ac:picMk id="6" creationId="{72A0E775-19B2-0D6B-B753-0532F7408CFB}"/>
          </ac:picMkLst>
        </pc:picChg>
      </pc:sldChg>
      <pc:sldChg chg="modSp mod">
        <pc:chgData name="Montambault, Sonia" userId="c3a86943-acf9-4cf1-ad20-1fa47f28e00a" providerId="ADAL" clId="{19DEE105-82EF-4D8C-902E-83D0500DDA12}" dt="2025-12-03T18:41:40" v="170" actId="20577"/>
        <pc:sldMkLst>
          <pc:docMk/>
          <pc:sldMk cId="3386394594" sldId="270"/>
        </pc:sldMkLst>
        <pc:spChg chg="mod">
          <ac:chgData name="Montambault, Sonia" userId="c3a86943-acf9-4cf1-ad20-1fa47f28e00a" providerId="ADAL" clId="{19DEE105-82EF-4D8C-902E-83D0500DDA12}" dt="2025-12-03T18:41:27.110" v="167" actId="20577"/>
          <ac:spMkLst>
            <pc:docMk/>
            <pc:sldMk cId="3386394594" sldId="270"/>
            <ac:spMk id="5" creationId="{B55863E7-1CF5-8D43-8F2E-D099F7F8AF75}"/>
          </ac:spMkLst>
        </pc:spChg>
        <pc:spChg chg="mod">
          <ac:chgData name="Montambault, Sonia" userId="c3a86943-acf9-4cf1-ad20-1fa47f28e00a" providerId="ADAL" clId="{19DEE105-82EF-4D8C-902E-83D0500DDA12}" dt="2025-12-03T18:41:40" v="170" actId="20577"/>
          <ac:spMkLst>
            <pc:docMk/>
            <pc:sldMk cId="3386394594" sldId="270"/>
            <ac:spMk id="7" creationId="{F187BC40-C599-7349-A796-713C4EA0EEF6}"/>
          </ac:spMkLst>
        </pc:spChg>
      </pc:sldChg>
      <pc:sldChg chg="modSp mod">
        <pc:chgData name="Montambault, Sonia" userId="c3a86943-acf9-4cf1-ad20-1fa47f28e00a" providerId="ADAL" clId="{19DEE105-82EF-4D8C-902E-83D0500DDA12}" dt="2025-12-03T18:57:38.570" v="259" actId="20577"/>
        <pc:sldMkLst>
          <pc:docMk/>
          <pc:sldMk cId="3566887069" sldId="271"/>
        </pc:sldMkLst>
        <pc:spChg chg="mod">
          <ac:chgData name="Montambault, Sonia" userId="c3a86943-acf9-4cf1-ad20-1fa47f28e00a" providerId="ADAL" clId="{19DEE105-82EF-4D8C-902E-83D0500DDA12}" dt="2025-12-03T18:57:38.570" v="259" actId="20577"/>
          <ac:spMkLst>
            <pc:docMk/>
            <pc:sldMk cId="3566887069" sldId="271"/>
            <ac:spMk id="4" creationId="{E474DA5C-F6F8-4F05-941B-F1423953BE0D}"/>
          </ac:spMkLst>
        </pc:spChg>
      </pc:sldChg>
      <pc:sldChg chg="addSp delSp modSp mod chgLayout">
        <pc:chgData name="Montambault, Sonia" userId="c3a86943-acf9-4cf1-ad20-1fa47f28e00a" providerId="ADAL" clId="{19DEE105-82EF-4D8C-902E-83D0500DDA12}" dt="2025-12-03T18:54:29.766" v="255" actId="1037"/>
        <pc:sldMkLst>
          <pc:docMk/>
          <pc:sldMk cId="3123886679" sldId="278"/>
        </pc:sldMkLst>
        <pc:spChg chg="add del mod">
          <ac:chgData name="Montambault, Sonia" userId="c3a86943-acf9-4cf1-ad20-1fa47f28e00a" providerId="ADAL" clId="{19DEE105-82EF-4D8C-902E-83D0500DDA12}" dt="2025-12-03T18:49:53.417" v="182" actId="6264"/>
          <ac:spMkLst>
            <pc:docMk/>
            <pc:sldMk cId="3123886679" sldId="278"/>
            <ac:spMk id="2" creationId="{4933641E-BD07-1E9F-A425-CE09AA3085A3}"/>
          </ac:spMkLst>
        </pc:spChg>
        <pc:spChg chg="mod ord">
          <ac:chgData name="Montambault, Sonia" userId="c3a86943-acf9-4cf1-ad20-1fa47f28e00a" providerId="ADAL" clId="{19DEE105-82EF-4D8C-902E-83D0500DDA12}" dt="2025-12-03T18:49:54.542" v="183" actId="6264"/>
          <ac:spMkLst>
            <pc:docMk/>
            <pc:sldMk cId="3123886679" sldId="278"/>
            <ac:spMk id="4" creationId="{789FE147-F7D5-A24D-9A81-41080E92A287}"/>
          </ac:spMkLst>
        </pc:spChg>
        <pc:spChg chg="mod ord">
          <ac:chgData name="Montambault, Sonia" userId="c3a86943-acf9-4cf1-ad20-1fa47f28e00a" providerId="ADAL" clId="{19DEE105-82EF-4D8C-902E-83D0500DDA12}" dt="2025-12-03T18:49:54.542" v="183" actId="6264"/>
          <ac:spMkLst>
            <pc:docMk/>
            <pc:sldMk cId="3123886679" sldId="278"/>
            <ac:spMk id="5" creationId="{11434168-593A-3A46-AEFB-5C413796F5A3}"/>
          </ac:spMkLst>
        </pc:spChg>
        <pc:spChg chg="add del mod">
          <ac:chgData name="Montambault, Sonia" userId="c3a86943-acf9-4cf1-ad20-1fa47f28e00a" providerId="ADAL" clId="{19DEE105-82EF-4D8C-902E-83D0500DDA12}" dt="2025-12-03T18:49:53.417" v="182" actId="6264"/>
          <ac:spMkLst>
            <pc:docMk/>
            <pc:sldMk cId="3123886679" sldId="278"/>
            <ac:spMk id="6" creationId="{1DF936A2-7F59-3A4E-44E0-732E6F5AE415}"/>
          </ac:spMkLst>
        </pc:spChg>
        <pc:spChg chg="add del mod">
          <ac:chgData name="Montambault, Sonia" userId="c3a86943-acf9-4cf1-ad20-1fa47f28e00a" providerId="ADAL" clId="{19DEE105-82EF-4D8C-902E-83D0500DDA12}" dt="2025-12-03T18:49:54.542" v="183" actId="6264"/>
          <ac:spMkLst>
            <pc:docMk/>
            <pc:sldMk cId="3123886679" sldId="278"/>
            <ac:spMk id="7" creationId="{F3456646-3F36-C34C-FA84-432DF175D036}"/>
          </ac:spMkLst>
        </pc:spChg>
        <pc:spChg chg="add del mod">
          <ac:chgData name="Montambault, Sonia" userId="c3a86943-acf9-4cf1-ad20-1fa47f28e00a" providerId="ADAL" clId="{19DEE105-82EF-4D8C-902E-83D0500DDA12}" dt="2025-12-03T18:49:54.542" v="183" actId="6264"/>
          <ac:spMkLst>
            <pc:docMk/>
            <pc:sldMk cId="3123886679" sldId="278"/>
            <ac:spMk id="8" creationId="{9992B741-E3E7-43E1-7D88-5F504FA7A23D}"/>
          </ac:spMkLst>
        </pc:spChg>
        <pc:spChg chg="add mod">
          <ac:chgData name="Montambault, Sonia" userId="c3a86943-acf9-4cf1-ad20-1fa47f28e00a" providerId="ADAL" clId="{19DEE105-82EF-4D8C-902E-83D0500DDA12}" dt="2025-12-03T18:49:55.992" v="184"/>
          <ac:spMkLst>
            <pc:docMk/>
            <pc:sldMk cId="3123886679" sldId="278"/>
            <ac:spMk id="9" creationId="{3B197E62-BDFF-CEB4-9EC4-1ED8A10F0766}"/>
          </ac:spMkLst>
        </pc:spChg>
        <pc:spChg chg="add mod">
          <ac:chgData name="Montambault, Sonia" userId="c3a86943-acf9-4cf1-ad20-1fa47f28e00a" providerId="ADAL" clId="{19DEE105-82EF-4D8C-902E-83D0500DDA12}" dt="2025-12-03T18:54:29.766" v="255" actId="1037"/>
          <ac:spMkLst>
            <pc:docMk/>
            <pc:sldMk cId="3123886679" sldId="278"/>
            <ac:spMk id="15" creationId="{100460F2-3C2E-3C81-8082-06802FC3596D}"/>
          </ac:spMkLst>
        </pc:spChg>
        <pc:picChg chg="mod">
          <ac:chgData name="Montambault, Sonia" userId="c3a86943-acf9-4cf1-ad20-1fa47f28e00a" providerId="ADAL" clId="{19DEE105-82EF-4D8C-902E-83D0500DDA12}" dt="2025-12-03T18:54:29.766" v="255" actId="1037"/>
          <ac:picMkLst>
            <pc:docMk/>
            <pc:sldMk cId="3123886679" sldId="278"/>
            <ac:picMk id="3" creationId="{AD116BF6-FCED-25DF-0B56-E5A20548A45F}"/>
          </ac:picMkLst>
        </pc:picChg>
        <pc:picChg chg="add mod">
          <ac:chgData name="Montambault, Sonia" userId="c3a86943-acf9-4cf1-ad20-1fa47f28e00a" providerId="ADAL" clId="{19DEE105-82EF-4D8C-902E-83D0500DDA12}" dt="2025-12-03T18:49:55.992" v="184"/>
          <ac:picMkLst>
            <pc:docMk/>
            <pc:sldMk cId="3123886679" sldId="278"/>
            <ac:picMk id="10" creationId="{E8D61497-B973-CBF2-B34F-F25C103AE1A5}"/>
          </ac:picMkLst>
        </pc:picChg>
        <pc:picChg chg="add mod">
          <ac:chgData name="Montambault, Sonia" userId="c3a86943-acf9-4cf1-ad20-1fa47f28e00a" providerId="ADAL" clId="{19DEE105-82EF-4D8C-902E-83D0500DDA12}" dt="2025-12-03T18:49:55.992" v="184"/>
          <ac:picMkLst>
            <pc:docMk/>
            <pc:sldMk cId="3123886679" sldId="278"/>
            <ac:picMk id="11" creationId="{FD51AD88-E2C1-0248-1B1B-EE4094BED8CC}"/>
          </ac:picMkLst>
        </pc:picChg>
        <pc:picChg chg="add mod">
          <ac:chgData name="Montambault, Sonia" userId="c3a86943-acf9-4cf1-ad20-1fa47f28e00a" providerId="ADAL" clId="{19DEE105-82EF-4D8C-902E-83D0500DDA12}" dt="2025-12-03T18:49:55.992" v="184"/>
          <ac:picMkLst>
            <pc:docMk/>
            <pc:sldMk cId="3123886679" sldId="278"/>
            <ac:picMk id="12" creationId="{6468BA98-A1A4-5E1B-67F0-60C23E551E6B}"/>
          </ac:picMkLst>
        </pc:picChg>
        <pc:picChg chg="add mod">
          <ac:chgData name="Montambault, Sonia" userId="c3a86943-acf9-4cf1-ad20-1fa47f28e00a" providerId="ADAL" clId="{19DEE105-82EF-4D8C-902E-83D0500DDA12}" dt="2025-12-03T18:49:55.992" v="184"/>
          <ac:picMkLst>
            <pc:docMk/>
            <pc:sldMk cId="3123886679" sldId="278"/>
            <ac:picMk id="13" creationId="{C354696B-EA1D-9CD5-73BA-888FB308EEE4}"/>
          </ac:picMkLst>
        </pc:picChg>
        <pc:picChg chg="add mod">
          <ac:chgData name="Montambault, Sonia" userId="c3a86943-acf9-4cf1-ad20-1fa47f28e00a" providerId="ADAL" clId="{19DEE105-82EF-4D8C-902E-83D0500DDA12}" dt="2025-12-03T18:49:55.992" v="184"/>
          <ac:picMkLst>
            <pc:docMk/>
            <pc:sldMk cId="3123886679" sldId="278"/>
            <ac:picMk id="14" creationId="{462E8594-46FF-9DDF-3EC1-4EADAE60CC25}"/>
          </ac:picMkLst>
        </pc:picChg>
      </pc:sldChg>
      <pc:sldChg chg="modSp mod">
        <pc:chgData name="Montambault, Sonia" userId="c3a86943-acf9-4cf1-ad20-1fa47f28e00a" providerId="ADAL" clId="{19DEE105-82EF-4D8C-902E-83D0500DDA12}" dt="2025-12-03T18:58:07.352" v="265" actId="14100"/>
        <pc:sldMkLst>
          <pc:docMk/>
          <pc:sldMk cId="3500590713" sldId="284"/>
        </pc:sldMkLst>
        <pc:spChg chg="mod">
          <ac:chgData name="Montambault, Sonia" userId="c3a86943-acf9-4cf1-ad20-1fa47f28e00a" providerId="ADAL" clId="{19DEE105-82EF-4D8C-902E-83D0500DDA12}" dt="2025-12-03T18:58:07.352" v="265" actId="14100"/>
          <ac:spMkLst>
            <pc:docMk/>
            <pc:sldMk cId="3500590713" sldId="284"/>
            <ac:spMk id="7" creationId="{F187BC40-C599-7349-A796-713C4EA0EEF6}"/>
          </ac:spMkLst>
        </pc:spChg>
      </pc:sldChg>
      <pc:sldChg chg="modSp mod">
        <pc:chgData name="Montambault, Sonia" userId="c3a86943-acf9-4cf1-ad20-1fa47f28e00a" providerId="ADAL" clId="{19DEE105-82EF-4D8C-902E-83D0500DDA12}" dt="2025-12-03T18:40:53.022" v="150" actId="20577"/>
        <pc:sldMkLst>
          <pc:docMk/>
          <pc:sldMk cId="1360023640" sldId="286"/>
        </pc:sldMkLst>
        <pc:spChg chg="mod">
          <ac:chgData name="Montambault, Sonia" userId="c3a86943-acf9-4cf1-ad20-1fa47f28e00a" providerId="ADAL" clId="{19DEE105-82EF-4D8C-902E-83D0500DDA12}" dt="2025-12-03T18:40:53.022" v="150" actId="20577"/>
          <ac:spMkLst>
            <pc:docMk/>
            <pc:sldMk cId="1360023640" sldId="286"/>
            <ac:spMk id="2" creationId="{A2CD4107-965E-584D-B2E6-3FDB3583F69D}"/>
          </ac:spMkLst>
        </pc:spChg>
      </pc:sldChg>
      <pc:sldChg chg="modSp mod">
        <pc:chgData name="Montambault, Sonia" userId="c3a86943-acf9-4cf1-ad20-1fa47f28e00a" providerId="ADAL" clId="{19DEE105-82EF-4D8C-902E-83D0500DDA12}" dt="2025-12-03T18:57:33.672" v="258" actId="20577"/>
        <pc:sldMkLst>
          <pc:docMk/>
          <pc:sldMk cId="3993164889" sldId="287"/>
        </pc:sldMkLst>
        <pc:spChg chg="mod">
          <ac:chgData name="Montambault, Sonia" userId="c3a86943-acf9-4cf1-ad20-1fa47f28e00a" providerId="ADAL" clId="{19DEE105-82EF-4D8C-902E-83D0500DDA12}" dt="2025-12-03T18:57:33.672" v="258" actId="20577"/>
          <ac:spMkLst>
            <pc:docMk/>
            <pc:sldMk cId="3993164889" sldId="287"/>
            <ac:spMk id="7" creationId="{F187BC40-C599-7349-A796-713C4EA0EEF6}"/>
          </ac:spMkLst>
        </pc:spChg>
      </pc:sldChg>
      <pc:sldMasterChg chg="modSldLayout">
        <pc:chgData name="Montambault, Sonia" userId="c3a86943-acf9-4cf1-ad20-1fa47f28e00a" providerId="ADAL" clId="{19DEE105-82EF-4D8C-902E-83D0500DDA12}" dt="2025-12-03T18:49:47.731" v="180" actId="1076"/>
        <pc:sldMasterMkLst>
          <pc:docMk/>
          <pc:sldMasterMk cId="2235510819" sldId="2147483670"/>
        </pc:sldMasterMkLst>
        <pc:sldLayoutChg chg="delSp modSp mod">
          <pc:chgData name="Montambault, Sonia" userId="c3a86943-acf9-4cf1-ad20-1fa47f28e00a" providerId="ADAL" clId="{19DEE105-82EF-4D8C-902E-83D0500DDA12}" dt="2025-12-03T18:49:47.731" v="180" actId="1076"/>
          <pc:sldLayoutMkLst>
            <pc:docMk/>
            <pc:sldMasterMk cId="2235510819" sldId="2147483670"/>
            <pc:sldLayoutMk cId="2466675085" sldId="2147483685"/>
          </pc:sldLayoutMkLst>
          <pc:spChg chg="mod">
            <ac:chgData name="Montambault, Sonia" userId="c3a86943-acf9-4cf1-ad20-1fa47f28e00a" providerId="ADAL" clId="{19DEE105-82EF-4D8C-902E-83D0500DDA12}" dt="2025-12-03T18:49:47.731" v="180" actId="1076"/>
            <ac:spMkLst>
              <pc:docMk/>
              <pc:sldMasterMk cId="2235510819" sldId="2147483670"/>
              <pc:sldLayoutMk cId="2466675085" sldId="2147483685"/>
              <ac:spMk id="3" creationId="{00000000-0000-0000-0000-000000000000}"/>
            </ac:spMkLst>
          </pc:spChg>
          <pc:spChg chg="del mod">
            <ac:chgData name="Montambault, Sonia" userId="c3a86943-acf9-4cf1-ad20-1fa47f28e00a" providerId="ADAL" clId="{19DEE105-82EF-4D8C-902E-83D0500DDA12}" dt="2025-12-03T18:49:35.057" v="173" actId="478"/>
            <ac:spMkLst>
              <pc:docMk/>
              <pc:sldMasterMk cId="2235510819" sldId="2147483670"/>
              <pc:sldLayoutMk cId="2466675085" sldId="2147483685"/>
              <ac:spMk id="17" creationId="{0C6813C9-A04F-F348-B226-3A65CDD97E56}"/>
            </ac:spMkLst>
          </pc:spChg>
          <pc:grpChg chg="mod">
            <ac:chgData name="Montambault, Sonia" userId="c3a86943-acf9-4cf1-ad20-1fa47f28e00a" providerId="ADAL" clId="{19DEE105-82EF-4D8C-902E-83D0500DDA12}" dt="2025-12-03T18:49:43.199" v="179" actId="1076"/>
            <ac:grpSpMkLst>
              <pc:docMk/>
              <pc:sldMasterMk cId="2235510819" sldId="2147483670"/>
              <pc:sldLayoutMk cId="2466675085" sldId="2147483685"/>
              <ac:grpSpMk id="15" creationId="{F105A01C-6991-A244-A869-157F63BE516A}"/>
            </ac:grpSpMkLst>
          </pc:grpChg>
          <pc:picChg chg="del">
            <ac:chgData name="Montambault, Sonia" userId="c3a86943-acf9-4cf1-ad20-1fa47f28e00a" providerId="ADAL" clId="{19DEE105-82EF-4D8C-902E-83D0500DDA12}" dt="2025-12-03T18:49:28.995" v="171" actId="478"/>
            <ac:picMkLst>
              <pc:docMk/>
              <pc:sldMasterMk cId="2235510819" sldId="2147483670"/>
              <pc:sldLayoutMk cId="2466675085" sldId="2147483685"/>
              <ac:picMk id="6" creationId="{9D0F9714-3369-1347-8BF9-7218AA125CA0}"/>
            </ac:picMkLst>
          </pc:picChg>
          <pc:picChg chg="del">
            <ac:chgData name="Montambault, Sonia" userId="c3a86943-acf9-4cf1-ad20-1fa47f28e00a" providerId="ADAL" clId="{19DEE105-82EF-4D8C-902E-83D0500DDA12}" dt="2025-12-03T18:49:37.081" v="176" actId="478"/>
            <ac:picMkLst>
              <pc:docMk/>
              <pc:sldMasterMk cId="2235510819" sldId="2147483670"/>
              <pc:sldLayoutMk cId="2466675085" sldId="2147483685"/>
              <ac:picMk id="22" creationId="{9E2BC043-7F38-D34F-B8DD-B79D6C072CBA}"/>
            </ac:picMkLst>
          </pc:picChg>
          <pc:picChg chg="del">
            <ac:chgData name="Montambault, Sonia" userId="c3a86943-acf9-4cf1-ad20-1fa47f28e00a" providerId="ADAL" clId="{19DEE105-82EF-4D8C-902E-83D0500DDA12}" dt="2025-12-03T18:49:36.314" v="175" actId="478"/>
            <ac:picMkLst>
              <pc:docMk/>
              <pc:sldMasterMk cId="2235510819" sldId="2147483670"/>
              <pc:sldLayoutMk cId="2466675085" sldId="2147483685"/>
              <ac:picMk id="24" creationId="{0464F686-E476-7942-A141-06F34D56BE55}"/>
            </ac:picMkLst>
          </pc:picChg>
          <pc:picChg chg="del">
            <ac:chgData name="Montambault, Sonia" userId="c3a86943-acf9-4cf1-ad20-1fa47f28e00a" providerId="ADAL" clId="{19DEE105-82EF-4D8C-902E-83D0500DDA12}" dt="2025-12-03T18:49:35.661" v="174" actId="478"/>
            <ac:picMkLst>
              <pc:docMk/>
              <pc:sldMasterMk cId="2235510819" sldId="2147483670"/>
              <pc:sldLayoutMk cId="2466675085" sldId="2147483685"/>
              <ac:picMk id="26" creationId="{7BEBDB5B-38E2-2B4F-B352-0CCCFDBB94EB}"/>
            </ac:picMkLst>
          </pc:picChg>
          <pc:picChg chg="del">
            <ac:chgData name="Montambault, Sonia" userId="c3a86943-acf9-4cf1-ad20-1fa47f28e00a" providerId="ADAL" clId="{19DEE105-82EF-4D8C-902E-83D0500DDA12}" dt="2025-12-03T18:49:39.350" v="177" actId="478"/>
            <ac:picMkLst>
              <pc:docMk/>
              <pc:sldMasterMk cId="2235510819" sldId="2147483670"/>
              <pc:sldLayoutMk cId="2466675085" sldId="2147483685"/>
              <ac:picMk id="29" creationId="{91EC57CB-A62A-C240-A17D-5548DEF7369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latin typeface="Arial Regular"/>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EB780A-BB64-4DBB-83B9-C1A35A74A3DA}" type="datetimeFigureOut">
              <a:rPr lang="fr-CA" smtClean="0">
                <a:latin typeface="Arial Regular"/>
              </a:rPr>
              <a:t>2025-12-03</a:t>
            </a:fld>
            <a:endParaRPr lang="fr-CA" dirty="0">
              <a:latin typeface="Arial Regular"/>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latin typeface="Arial Regular"/>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12B390-E9C0-4C85-9317-8D26DF085B41}" type="slidenum">
              <a:rPr lang="fr-CA" smtClean="0">
                <a:latin typeface="Arial Regular"/>
              </a:rPr>
              <a:t>‹N°›</a:t>
            </a:fld>
            <a:endParaRPr lang="fr-CA" dirty="0">
              <a:latin typeface="Arial Regular"/>
            </a:endParaRPr>
          </a:p>
        </p:txBody>
      </p:sp>
    </p:spTree>
    <p:extLst>
      <p:ext uri="{BB962C8B-B14F-4D97-AF65-F5344CB8AC3E}">
        <p14:creationId xmlns:p14="http://schemas.microsoft.com/office/powerpoint/2010/main" val="369098235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fr-CA"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9755C8FF-D536-4BAC-9BD8-B2FD87DDFD48}" type="datetimeFigureOut">
              <a:rPr lang="fr-CA" smtClean="0"/>
              <a:pPr/>
              <a:t>2025-12-03</a:t>
            </a:fld>
            <a:endParaRPr lang="fr-CA"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fr-CA"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253A81E7-5AAA-4F8B-8083-1B1E8FA7E8E7}" type="slidenum">
              <a:rPr lang="fr-CA" smtClean="0"/>
              <a:pPr/>
              <a:t>‹N°›</a:t>
            </a:fld>
            <a:endParaRPr lang="fr-CA" dirty="0"/>
          </a:p>
        </p:txBody>
      </p:sp>
    </p:spTree>
    <p:extLst>
      <p:ext uri="{BB962C8B-B14F-4D97-AF65-F5344CB8AC3E}">
        <p14:creationId xmlns:p14="http://schemas.microsoft.com/office/powerpoint/2010/main" val="21903382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quebec.com/international/fr/pourquoi-le-quebec/couts-d-exploitation.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dn-contenu.quebec.ca/cdn-contenu/adm/min/finances/publications-adm/Autres_documents/AUTFR_RegimeImpotMinierEnBref.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a:t>
            </a:fld>
            <a:endParaRPr lang="fr-CA" dirty="0"/>
          </a:p>
        </p:txBody>
      </p:sp>
    </p:spTree>
    <p:extLst>
      <p:ext uri="{BB962C8B-B14F-4D97-AF65-F5344CB8AC3E}">
        <p14:creationId xmlns:p14="http://schemas.microsoft.com/office/powerpoint/2010/main" val="224174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La demande mondiale des MCS ne cesse d’augmenter. Selon un rapport de la Banque mondiale publié en 2020, la transition énergétique vers une économie faible en carbone occasionnera une forte hausse de la demande des minéraux tels le nickel, le vanadium, l’indium, le cobalt, le lithium et le graphite.</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Les MCS sont utilisés dans plusieurs domaines pour la fabrication des produits dans l’aérospatiale, des appareils et des équipements intelligents, dans les télécommunications, les énergies renouvelables, le stockage d’énergie, le domaine médical, la sécurité nationale et l’électrification des transports. En effet, ce sont tous des secteurs en croissance pour lesquels un approvisionnement en minéraux critiques et stratégiques (MCS) est indispensable. </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On définit les </a:t>
            </a:r>
            <a:r>
              <a:rPr lang="fr-CA" sz="1200" b="1" i="0" kern="1200" dirty="0">
                <a:solidFill>
                  <a:schemeClr val="tx1"/>
                </a:solidFill>
                <a:effectLst/>
                <a:latin typeface="Arial Regular"/>
                <a:ea typeface="+mn-ea"/>
                <a:cs typeface="+mn-cs"/>
              </a:rPr>
              <a:t>minéraux critiques</a:t>
            </a:r>
            <a:r>
              <a:rPr lang="fr-CA" sz="1200" b="0" i="0" kern="1200" dirty="0">
                <a:solidFill>
                  <a:schemeClr val="tx1"/>
                </a:solidFill>
                <a:effectLst/>
                <a:latin typeface="Arial Regular"/>
                <a:ea typeface="+mn-ea"/>
                <a:cs typeface="+mn-cs"/>
              </a:rPr>
              <a:t> comme des substances essentielles pour des secteurs clés de l’économie, qui présentent un risque élevé en matière d’approvisionnement et n’ont pas de substituts disponibles commercialement. Les </a:t>
            </a:r>
            <a:r>
              <a:rPr lang="fr-CA" sz="1200" b="1" i="0" kern="1200" dirty="0">
                <a:solidFill>
                  <a:schemeClr val="tx1"/>
                </a:solidFill>
                <a:effectLst/>
                <a:latin typeface="Arial Regular"/>
                <a:ea typeface="+mn-ea"/>
                <a:cs typeface="+mn-cs"/>
              </a:rPr>
              <a:t>minéraux stratégiques</a:t>
            </a:r>
            <a:r>
              <a:rPr lang="fr-CA" sz="1200" b="0" i="0" kern="1200" dirty="0">
                <a:solidFill>
                  <a:schemeClr val="tx1"/>
                </a:solidFill>
                <a:effectLst/>
                <a:latin typeface="Arial Regular"/>
                <a:ea typeface="+mn-ea"/>
                <a:cs typeface="+mn-cs"/>
              </a:rPr>
              <a:t> sont des substances minérales nécessaires à la mise en œuvre des grandes politiques d’un État</a:t>
            </a:r>
            <a:r>
              <a:rPr lang="fr-CA" dirty="0">
                <a:effectLst/>
              </a:rPr>
              <a:t> </a:t>
            </a:r>
            <a:endParaRPr lang="fr-FR" dirty="0"/>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10</a:t>
            </a:fld>
            <a:endParaRPr lang="fr-CA" dirty="0"/>
          </a:p>
        </p:txBody>
      </p:sp>
    </p:spTree>
    <p:extLst>
      <p:ext uri="{BB962C8B-B14F-4D97-AF65-F5344CB8AC3E}">
        <p14:creationId xmlns:p14="http://schemas.microsoft.com/office/powerpoint/2010/main" val="257466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L’approvisionnement des MCS, est un enjeu, car il y a une forte dépendance à la production dominée par la Chine.</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 sol québécois regorge de ressources minérales, déjà exploitées ou ayant le potentiel de l'être. C’est pourquoi Québec regarde avec beaucoup d’attention l’évolution de la demande mondiale dans les prochaines décennies notamment, pour les minéraux nécessaires à la transition énergétique.</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 ministère des Ressources naturelles et des Forêts (MRNF) a participé aux travaux ayant conduit à la publication d’une liste de minéraux critiques du Canada, ce qui a permis de considérer les minéraux critiques et stratégiques reconnus par le Québec. Sur la liste des 31 minéraux jugés critiques et stratégiques par le gouvernement fédéral, la grande majorité se trouve sur la liste mise à jour en janvier 2024, ce qui démontre la diversité géologique québécoise et son grand potentiel.</a:t>
            </a:r>
          </a:p>
          <a:p>
            <a:endParaRPr lang="fr-FR" dirty="0"/>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11</a:t>
            </a:fld>
            <a:endParaRPr lang="fr-CA" dirty="0"/>
          </a:p>
        </p:txBody>
      </p:sp>
    </p:spTree>
    <p:extLst>
      <p:ext uri="{BB962C8B-B14F-4D97-AF65-F5344CB8AC3E}">
        <p14:creationId xmlns:p14="http://schemas.microsoft.com/office/powerpoint/2010/main" val="176502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 cinquième de la production minière canadienne provient du Québec. Les ressources qui y sont exploitées sont les plus diversifiées du Canada : 15 métaux et 13 minéraux y sont produits et valorisés, dont le lithium, les terres rares et l’apatite.</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1" i="0" kern="1200" dirty="0">
                <a:solidFill>
                  <a:schemeClr val="tx1"/>
                </a:solidFill>
                <a:effectLst/>
                <a:latin typeface="Arial Regular"/>
                <a:ea typeface="+mn-ea"/>
                <a:cs typeface="+mn-cs"/>
              </a:rPr>
              <a:t>La valeur des livraisons minières a atteint 10,6 G$, en 2023 une augmentation de plus de 12 % par rapport à 2022.</a:t>
            </a:r>
          </a:p>
          <a:p>
            <a:pPr marL="171450" indent="-171450">
              <a:buFont typeface="Arial" panose="020B0604020202020204" pitchFamily="34" charset="0"/>
              <a:buChar char="•"/>
            </a:pPr>
            <a:endParaRPr lang="fr-CA" sz="1200" b="1" i="0" kern="1200" dirty="0">
              <a:solidFill>
                <a:schemeClr val="tx1"/>
              </a:solidFill>
              <a:effectLst/>
              <a:latin typeface="Arial Regular"/>
              <a:ea typeface="+mn-ea"/>
              <a:cs typeface="+mn-cs"/>
            </a:endParaRPr>
          </a:p>
          <a:p>
            <a:pPr marL="342900" lvl="0" indent="-342900" algn="just">
              <a:spcBef>
                <a:spcPts val="1200"/>
              </a:spcBef>
              <a:spcAft>
                <a:spcPts val="600"/>
              </a:spcAft>
              <a:buSzPts val="1100"/>
              <a:buFont typeface="Symbol" panose="05050102010706020507" pitchFamily="18" charset="2"/>
              <a:buChar char=""/>
              <a:tabLst>
                <a:tab pos="160655" algn="l"/>
                <a:tab pos="270510" algn="l"/>
              </a:tabLst>
            </a:pPr>
            <a:r>
              <a:rPr lang="fr-CA" sz="1400" dirty="0">
                <a:effectLst/>
                <a:latin typeface="Arial" panose="020B0604020202020204" pitchFamily="34" charset="0"/>
                <a:ea typeface="Times New Roman" panose="02020603050405020304" pitchFamily="18" charset="0"/>
              </a:rPr>
              <a:t>Les dépenses en exploration et en mise en valeur visant les MCS sont en forte hausse depuis 2020 :</a:t>
            </a:r>
          </a:p>
          <a:p>
            <a:pPr marL="742950" marR="41275" lvl="1" indent="-285750" algn="just">
              <a:spcAft>
                <a:spcPts val="600"/>
              </a:spcAft>
              <a:buFont typeface="Courier New" panose="02070309020205020404" pitchFamily="49" charset="0"/>
              <a:buChar char="o"/>
              <a:tabLst>
                <a:tab pos="160655" algn="l"/>
                <a:tab pos="709295" algn="l"/>
              </a:tabLst>
            </a:pPr>
            <a:r>
              <a:rPr lang="fr-CA" sz="1350" spc="-20" dirty="0">
                <a:effectLst/>
                <a:latin typeface="Arial" panose="020B0604020202020204" pitchFamily="34" charset="0"/>
                <a:ea typeface="Times New Roman" panose="02020603050405020304" pitchFamily="18" charset="0"/>
              </a:rPr>
              <a:t>2020 : 61 M$;</a:t>
            </a:r>
            <a:endParaRPr lang="fr-CA" sz="1400" dirty="0">
              <a:effectLst/>
              <a:latin typeface="Arial" panose="020B0604020202020204" pitchFamily="34" charset="0"/>
              <a:ea typeface="Times New Roman" panose="02020603050405020304" pitchFamily="18" charset="0"/>
            </a:endParaRPr>
          </a:p>
          <a:p>
            <a:pPr marL="742950" marR="41275" lvl="1" indent="-285750" algn="just">
              <a:spcAft>
                <a:spcPts val="600"/>
              </a:spcAft>
              <a:buFont typeface="Courier New" panose="02070309020205020404" pitchFamily="49" charset="0"/>
              <a:buChar char="o"/>
              <a:tabLst>
                <a:tab pos="160655" algn="l"/>
                <a:tab pos="709295" algn="l"/>
              </a:tabLst>
            </a:pPr>
            <a:r>
              <a:rPr lang="fr-CA" sz="1350" spc="-20" dirty="0">
                <a:effectLst/>
                <a:latin typeface="Arial" panose="020B0604020202020204" pitchFamily="34" charset="0"/>
                <a:ea typeface="Times New Roman" panose="02020603050405020304" pitchFamily="18" charset="0"/>
              </a:rPr>
              <a:t>2021 : 194 M$;</a:t>
            </a:r>
            <a:endParaRPr lang="fr-CA" sz="1400" dirty="0">
              <a:effectLst/>
              <a:latin typeface="Arial" panose="020B0604020202020204" pitchFamily="34" charset="0"/>
              <a:ea typeface="Times New Roman" panose="02020603050405020304" pitchFamily="18" charset="0"/>
            </a:endParaRPr>
          </a:p>
          <a:p>
            <a:pPr marL="742950" marR="41275" lvl="1" indent="-285750" algn="just">
              <a:spcAft>
                <a:spcPts val="600"/>
              </a:spcAft>
              <a:buFont typeface="Courier New" panose="02070309020205020404" pitchFamily="49" charset="0"/>
              <a:buChar char="o"/>
              <a:tabLst>
                <a:tab pos="160655" algn="l"/>
                <a:tab pos="709295" algn="l"/>
              </a:tabLst>
            </a:pPr>
            <a:r>
              <a:rPr lang="fr-CA" sz="1350" spc="-20" dirty="0">
                <a:effectLst/>
                <a:latin typeface="Arial" panose="020B0604020202020204" pitchFamily="34" charset="0"/>
                <a:ea typeface="Times New Roman" panose="02020603050405020304" pitchFamily="18" charset="0"/>
              </a:rPr>
              <a:t>2022 : 319 M$;</a:t>
            </a:r>
            <a:endParaRPr lang="fr-CA" sz="1400" dirty="0">
              <a:effectLst/>
              <a:latin typeface="Arial" panose="020B0604020202020204" pitchFamily="34" charset="0"/>
              <a:ea typeface="Times New Roman" panose="02020603050405020304" pitchFamily="18" charset="0"/>
            </a:endParaRPr>
          </a:p>
          <a:p>
            <a:pPr marL="742950" marR="41275" lvl="1" indent="-285750" algn="just">
              <a:spcAft>
                <a:spcPts val="600"/>
              </a:spcAft>
              <a:buFont typeface="Courier New" panose="02070309020205020404" pitchFamily="49" charset="0"/>
              <a:buChar char="o"/>
              <a:tabLst>
                <a:tab pos="160655" algn="l"/>
                <a:tab pos="709295" algn="l"/>
              </a:tabLst>
            </a:pPr>
            <a:r>
              <a:rPr lang="fr-CA" sz="1350" spc="-20" dirty="0">
                <a:effectLst/>
                <a:latin typeface="Arial" panose="020B0604020202020204" pitchFamily="34" charset="0"/>
                <a:ea typeface="Times New Roman" panose="02020603050405020304" pitchFamily="18" charset="0"/>
              </a:rPr>
              <a:t>2023 (données préliminaires) : 447,9 M$.</a:t>
            </a:r>
            <a:endParaRPr lang="fr-CA" sz="1200" b="1" i="0" kern="1200" dirty="0">
              <a:solidFill>
                <a:schemeClr val="tx1"/>
              </a:solidFill>
              <a:effectLst/>
              <a:latin typeface="Arial Regular"/>
              <a:ea typeface="+mn-ea"/>
              <a:cs typeface="+mn-cs"/>
            </a:endParaRP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 Québec est l’un des rares producteurs de niobium, de dioxyde de titane, de cobalt et de platine dans le monde.</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 Québec </a:t>
            </a:r>
            <a:r>
              <a:rPr lang="fr-CA" sz="1200" b="1" i="0" strike="noStrike" kern="1200" baseline="0" dirty="0">
                <a:solidFill>
                  <a:schemeClr val="tx1"/>
                </a:solidFill>
                <a:effectLst/>
                <a:latin typeface="Arial Regular"/>
                <a:ea typeface="+mn-ea"/>
                <a:cs typeface="+mn-cs"/>
              </a:rPr>
              <a:t>produit actuellement près de 20% de l’offre mondiale d’oxyde de scandium</a:t>
            </a:r>
            <a:r>
              <a:rPr lang="fr-CA" sz="1200" b="0" i="0" kern="1200" dirty="0">
                <a:solidFill>
                  <a:schemeClr val="tx1"/>
                </a:solidFill>
                <a:effectLst/>
                <a:latin typeface="Arial Regular"/>
                <a:ea typeface="+mn-ea"/>
                <a:cs typeface="+mn-cs"/>
              </a:rPr>
              <a:t>. Il possède de dépôts d’éléments de terres rares notamment, de vanadium.</a:t>
            </a:r>
            <a:r>
              <a:rPr lang="fr-CA" sz="1200" b="0" i="1" kern="1200" dirty="0">
                <a:solidFill>
                  <a:schemeClr val="tx1"/>
                </a:solidFill>
                <a:effectLst/>
                <a:latin typeface="Arial Regular"/>
                <a:ea typeface="+mn-ea"/>
                <a:cs typeface="+mn-cs"/>
              </a:rPr>
              <a:t> </a:t>
            </a:r>
            <a:r>
              <a:rPr lang="fr-CA" sz="1200" b="1" i="0" strike="noStrike" kern="1200" baseline="0" dirty="0">
                <a:solidFill>
                  <a:schemeClr val="tx1"/>
                </a:solidFill>
                <a:effectLst/>
                <a:latin typeface="Arial Regular"/>
                <a:ea typeface="+mn-ea"/>
                <a:cs typeface="+mn-cs"/>
              </a:rPr>
              <a:t>Une des plus importantes mines </a:t>
            </a:r>
            <a:r>
              <a:rPr lang="fr-CA" sz="1200" b="0" i="0" kern="1200" dirty="0">
                <a:solidFill>
                  <a:schemeClr val="tx1"/>
                </a:solidFill>
                <a:effectLst/>
                <a:latin typeface="Arial Regular"/>
                <a:ea typeface="+mn-ea"/>
                <a:cs typeface="+mn-cs"/>
              </a:rPr>
              <a:t>de graphite en Occident sera située au Québec, dans Lanaudière, il s’agit du projet de l'entreprise Nouveau Monde Graphite, que le gouvernement du Québec a approuvé en février 2021, une mine qui sera à terme 100% électrique.</a:t>
            </a:r>
          </a:p>
          <a:p>
            <a:pPr marL="0" indent="0">
              <a:buFont typeface="Arial" panose="020B0604020202020204" pitchFamily="34" charset="0"/>
              <a:buNone/>
            </a:pPr>
            <a:endParaRPr lang="fr-CA" sz="1200" b="1"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1" i="0" kern="1200" dirty="0">
                <a:solidFill>
                  <a:schemeClr val="tx1"/>
                </a:solidFill>
                <a:effectLst/>
                <a:latin typeface="Arial Regular"/>
                <a:ea typeface="+mn-ea"/>
                <a:cs typeface="+mn-cs"/>
              </a:rPr>
              <a:t>Avec le redémarrage du projet North American lithium, le Québec est le seul producteur de lithium au Canada</a:t>
            </a:r>
            <a:r>
              <a:rPr lang="fr-CA" sz="1200" b="0" i="0" kern="1200" dirty="0">
                <a:solidFill>
                  <a:schemeClr val="tx1"/>
                </a:solidFill>
                <a:effectLst/>
                <a:latin typeface="Arial Regular"/>
                <a:ea typeface="+mn-ea"/>
                <a:cs typeface="+mn-cs"/>
              </a:rPr>
              <a:t>.</a:t>
            </a:r>
          </a:p>
          <a:p>
            <a:pPr marL="0" indent="0">
              <a:buFont typeface="Arial" panose="020B0604020202020204" pitchFamily="34" charset="0"/>
              <a:buNone/>
            </a:pPr>
            <a:endParaRPr lang="fr-CA" sz="1200" b="1"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1" i="0" kern="1200" dirty="0">
                <a:solidFill>
                  <a:schemeClr val="tx1"/>
                </a:solidFill>
                <a:effectLst/>
                <a:latin typeface="Arial Regular"/>
                <a:ea typeface="+mn-ea"/>
                <a:cs typeface="+mn-cs"/>
              </a:rPr>
              <a:t>Le Québec est le principal producteur d’aluminium au Canada</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 Québec est l’un des rares producteurs de niobium, se classant au second rang mondial dans la production de ce produit (On trouve ce métal rare dans des installations devant résister à la corrosion, dans les chaudières résistant aux pressions élevées, les gicleurs en superalliage ou parmi les matériaux de construction des capsules spatiales.) Une seule mine située à Saint-Honoré, au Québec, compte pour 15 % de la production mondiale.</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 Québec est le </a:t>
            </a:r>
            <a:r>
              <a:rPr lang="fr-CA" sz="1200" b="1" i="0" kern="1200" dirty="0">
                <a:solidFill>
                  <a:schemeClr val="tx1"/>
                </a:solidFill>
                <a:effectLst/>
                <a:latin typeface="Arial Regular"/>
                <a:ea typeface="+mn-ea"/>
                <a:cs typeface="+mn-cs"/>
              </a:rPr>
              <a:t>2</a:t>
            </a:r>
            <a:r>
              <a:rPr lang="fr-CA" sz="1200" b="1" i="0" kern="1200" baseline="30000" dirty="0">
                <a:solidFill>
                  <a:schemeClr val="tx1"/>
                </a:solidFill>
                <a:effectLst/>
                <a:latin typeface="Arial Regular"/>
                <a:ea typeface="+mn-ea"/>
                <a:cs typeface="+mn-cs"/>
              </a:rPr>
              <a:t>e</a:t>
            </a:r>
            <a:r>
              <a:rPr lang="fr-CA" sz="1200" b="1" i="0" kern="1200" dirty="0">
                <a:solidFill>
                  <a:schemeClr val="tx1"/>
                </a:solidFill>
                <a:effectLst/>
                <a:latin typeface="Arial Regular"/>
                <a:ea typeface="+mn-ea"/>
                <a:cs typeface="+mn-cs"/>
              </a:rPr>
              <a:t> </a:t>
            </a:r>
            <a:r>
              <a:rPr lang="fr-CA" sz="1200" b="0" i="0" kern="1200" dirty="0">
                <a:solidFill>
                  <a:schemeClr val="tx1"/>
                </a:solidFill>
                <a:effectLst/>
                <a:latin typeface="Arial Regular"/>
                <a:ea typeface="+mn-ea"/>
                <a:cs typeface="+mn-cs"/>
              </a:rPr>
              <a:t>producteur au Canada pour la production de nickel et le </a:t>
            </a:r>
            <a:r>
              <a:rPr lang="fr-CA" sz="1200" b="1" i="0" strike="noStrike" kern="1200" baseline="0" dirty="0">
                <a:solidFill>
                  <a:schemeClr val="tx1"/>
                </a:solidFill>
                <a:effectLst/>
                <a:latin typeface="Arial Regular"/>
                <a:ea typeface="+mn-ea"/>
                <a:cs typeface="+mn-cs"/>
              </a:rPr>
              <a:t>5</a:t>
            </a:r>
            <a:r>
              <a:rPr lang="fr-CA" sz="1200" b="1" i="0" strike="noStrike" kern="1200" baseline="30000" dirty="0">
                <a:solidFill>
                  <a:schemeClr val="tx1"/>
                </a:solidFill>
                <a:effectLst/>
                <a:latin typeface="Arial Regular"/>
                <a:ea typeface="+mn-ea"/>
                <a:cs typeface="+mn-cs"/>
              </a:rPr>
              <a:t>e</a:t>
            </a:r>
            <a:r>
              <a:rPr lang="fr-CA" sz="1200" b="1" i="0" strike="noStrike" kern="1200" baseline="0" dirty="0">
                <a:solidFill>
                  <a:schemeClr val="tx1"/>
                </a:solidFill>
                <a:effectLst/>
                <a:latin typeface="Arial Regular"/>
                <a:ea typeface="+mn-ea"/>
                <a:cs typeface="+mn-cs"/>
              </a:rPr>
              <a:t> </a:t>
            </a:r>
            <a:r>
              <a:rPr lang="fr-CA" sz="1200" b="0" i="0" kern="1200" dirty="0">
                <a:solidFill>
                  <a:schemeClr val="tx1"/>
                </a:solidFill>
                <a:effectLst/>
                <a:latin typeface="Arial Regular"/>
                <a:ea typeface="+mn-ea"/>
                <a:cs typeface="+mn-cs"/>
              </a:rPr>
              <a:t>pour la production de cuivre et de zinc. Il est également le premier producteur de concentré de fer et de</a:t>
            </a:r>
            <a:r>
              <a:rPr lang="fr-CA" sz="1200" b="1" i="0" kern="1200" dirty="0">
                <a:solidFill>
                  <a:schemeClr val="tx1"/>
                </a:solidFill>
                <a:effectLst/>
                <a:latin typeface="Arial Regular"/>
                <a:ea typeface="+mn-ea"/>
                <a:cs typeface="+mn-cs"/>
              </a:rPr>
              <a:t> </a:t>
            </a:r>
            <a:r>
              <a:rPr lang="fr-CA" sz="1200" b="0" i="0" kern="1200" dirty="0">
                <a:solidFill>
                  <a:schemeClr val="tx1"/>
                </a:solidFill>
                <a:effectLst/>
                <a:latin typeface="Arial Regular"/>
                <a:ea typeface="+mn-ea"/>
                <a:cs typeface="+mn-cs"/>
              </a:rPr>
              <a:t>zinc et le deuxième producteur d’or au Canada, </a:t>
            </a:r>
            <a:r>
              <a:rPr lang="fr-CA" sz="1200" b="1" i="0" kern="1200" dirty="0">
                <a:solidFill>
                  <a:schemeClr val="tx1"/>
                </a:solidFill>
                <a:effectLst/>
                <a:latin typeface="Arial Regular"/>
                <a:ea typeface="+mn-ea"/>
                <a:cs typeface="+mn-cs"/>
              </a:rPr>
              <a:t>en plus de posséder l’unique fonderie de cuivre active au Canada</a:t>
            </a:r>
            <a:r>
              <a:rPr lang="fr-CA" sz="1200" b="0" i="0" kern="1200" dirty="0">
                <a:solidFill>
                  <a:schemeClr val="tx1"/>
                </a:solidFill>
                <a:effectLst/>
                <a:latin typeface="Arial Regular"/>
                <a:ea typeface="+mn-ea"/>
                <a:cs typeface="+mn-cs"/>
              </a:rPr>
              <a:t>.</a:t>
            </a:r>
          </a:p>
          <a:p>
            <a:endParaRPr lang="fr-FR" dirty="0"/>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12</a:t>
            </a:fld>
            <a:endParaRPr lang="fr-CA" dirty="0"/>
          </a:p>
        </p:txBody>
      </p:sp>
    </p:spTree>
    <p:extLst>
      <p:ext uri="{BB962C8B-B14F-4D97-AF65-F5344CB8AC3E}">
        <p14:creationId xmlns:p14="http://schemas.microsoft.com/office/powerpoint/2010/main" val="1720747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13</a:t>
            </a:fld>
            <a:endParaRPr lang="fr-CA" dirty="0"/>
          </a:p>
        </p:txBody>
      </p:sp>
    </p:spTree>
    <p:extLst>
      <p:ext uri="{BB962C8B-B14F-4D97-AF65-F5344CB8AC3E}">
        <p14:creationId xmlns:p14="http://schemas.microsoft.com/office/powerpoint/2010/main" val="387795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00B050"/>
                </a:solidFill>
              </a:rPr>
              <a:t>Les gouvernements jouent un rôle-clé en orientant leurs industries sur les sources d’approvisionnement en MCS et en mettant sur des pieds des fonds institutionnels dédiés au MCS.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La situation actuelle démontre que le Québec est concentré dans la première transformation (exploitation de mine) or, le Québec souhaite aussi à terme développer la deuxième.</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La transformation de minerais en alliages ou en composant, et la troisième - fabrication d'équipements, comme des batteries pour les voitures électriques. </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De plus, le Québec mise sur la transformation et le recyclage des minéraux critiques et stratégiques, et ce, afin de développer une économie circulaire.</a:t>
            </a:r>
            <a:r>
              <a:rPr lang="fr-CA" dirty="0">
                <a:effectLst/>
              </a:rPr>
              <a:t> </a:t>
            </a:r>
            <a:endParaRPr lang="fr-FR" dirty="0"/>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14</a:t>
            </a:fld>
            <a:endParaRPr lang="fr-CA" dirty="0"/>
          </a:p>
        </p:txBody>
      </p:sp>
    </p:spTree>
    <p:extLst>
      <p:ext uri="{BB962C8B-B14F-4D97-AF65-F5344CB8AC3E}">
        <p14:creationId xmlns:p14="http://schemas.microsoft.com/office/powerpoint/2010/main" val="202832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Ce plan découle de la volonté du gouvernement de favoriser la prospérité des régions du Québec et la transition vers une économie plus verte. Il permettra la mise en place au Québec de chaînes de valeur de minéraux critiques et stratégiques (MCS) dans le respect des principes de développement durable, d’acceptabilité sociale et de création de richesse pour les régions, y compris les communautés locales et autochtones. </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 Plan prend en compte les normes élevées de protection de l’environnement ainsi que de santé et sécurité des travailleurs, déjà en place.</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 Plan pour une économie verte contribuera à l’atteinte de la cible de réduction des émissions de gaz à effet de serre que le Québec s’est fixée pour 2030, soit une réduction de 37,5 % par rapport au niveau de 1990, et l’atteinte de la carboneutralité d’ici 2050.</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 Plan d’action nordique est un projet exemplaire de développement durable. Le gouvernement du Québec et ses partenaires investiront plus de 1,4 milliard de dollars pour le développement durable du territoire nordique québécois au cours des trois prochaines années, au nord du 49</a:t>
            </a:r>
            <a:r>
              <a:rPr lang="fr-CA" sz="1200" b="0" i="0" kern="1200" baseline="30000" dirty="0">
                <a:solidFill>
                  <a:schemeClr val="tx1"/>
                </a:solidFill>
                <a:effectLst/>
                <a:latin typeface="Arial Regular"/>
                <a:ea typeface="+mn-ea"/>
                <a:cs typeface="+mn-cs"/>
              </a:rPr>
              <a:t>e</a:t>
            </a:r>
            <a:r>
              <a:rPr lang="fr-CA" sz="1200" b="0" i="0" kern="1200" dirty="0">
                <a:solidFill>
                  <a:schemeClr val="tx1"/>
                </a:solidFill>
                <a:effectLst/>
                <a:latin typeface="Arial Regular"/>
                <a:ea typeface="+mn-ea"/>
                <a:cs typeface="+mn-cs"/>
              </a:rPr>
              <a:t> parallèle. Cette stratégie gouvernementale vise des résultats tangibles pour les communautés nordiques. Il intègre le développement énergétique, minier, forestier, bioalimentaire, touristique et routier, tout en favorisant la mise en valeur de la faune, la protection de l'environnement et la conservation de la biodiversité.</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 gouvernement du Québec mise aussi sur le développement de la filière batterie sur son territoire au cours des prochaines années (voir diapo suivante).</a:t>
            </a:r>
          </a:p>
          <a:p>
            <a:endParaRPr lang="fr-FR" dirty="0"/>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16</a:t>
            </a:fld>
            <a:endParaRPr lang="fr-CA" dirty="0"/>
          </a:p>
        </p:txBody>
      </p:sp>
    </p:spTree>
    <p:extLst>
      <p:ext uri="{BB962C8B-B14F-4D97-AF65-F5344CB8AC3E}">
        <p14:creationId xmlns:p14="http://schemas.microsoft.com/office/powerpoint/2010/main" val="88352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Étant donné que ces minéraux ne sont pas renouvelables, il faut penser à des stratégies d’utilisation optimale des ressources disponibles, en misant notamment sur la recirculation de la matière extraite. L’économie circulaire, au cœur du Plan québécois pour la valorisation des MCS du Québec 2020-2025, repose sur l’écoconception, le recyclage et la réutilisation des ressources minérales. Cette approche d’avenir permettra de réduire notre empreinte environnementale et de satisfaire la demande de MCS. La récupération et le recyclage des minéraux critiques et stratégiques seront encouragés. Le but est de réutiliser ou de recycler les résidus miniers ou les composantes de biens en leur donnant une deuxième vie.</a:t>
            </a:r>
          </a:p>
          <a:p>
            <a:pPr marL="0" indent="0">
              <a:buFont typeface="Arial" panose="020B0604020202020204" pitchFamily="34" charset="0"/>
              <a:buNone/>
            </a:pPr>
            <a:endParaRPr lang="fr-CA" sz="1200" b="0" i="1"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Deux appels de propositions ont été lancé dans le cadre du </a:t>
            </a:r>
            <a:r>
              <a:rPr lang="fr-CA" sz="1200" b="0" i="1" kern="1200" dirty="0">
                <a:solidFill>
                  <a:schemeClr val="tx1"/>
                </a:solidFill>
                <a:effectLst/>
                <a:latin typeface="Arial Regular"/>
                <a:ea typeface="+mn-ea"/>
                <a:cs typeface="+mn-cs"/>
              </a:rPr>
              <a:t>Programme de soutien à la recherche et développement pour l’économie circulaire appliquée aux filières des MCS </a:t>
            </a:r>
            <a:r>
              <a:rPr lang="fr-CA" sz="1200" b="0" i="0" kern="1200" dirty="0">
                <a:solidFill>
                  <a:schemeClr val="tx1"/>
                </a:solidFill>
                <a:effectLst/>
                <a:latin typeface="Arial Regular"/>
                <a:ea typeface="+mn-ea"/>
                <a:cs typeface="+mn-cs"/>
              </a:rPr>
              <a:t>financé dans le cadre du PQVMCS</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Au Québec, il y a déjà de projets ou d’études en lien avec le recyclage des minéraux critiques et stratégiques qui ont reçu un appui financier du Gouvernement du Québec. Deux exemples: le projet de l’entreprise Lion qui développe une technologie de recyclage des batteries lithium-ion; l’usine de recyclage de terres rares </a:t>
            </a:r>
            <a:r>
              <a:rPr lang="fr-CA" sz="1200" b="0" i="0" kern="1200" dirty="0" err="1">
                <a:solidFill>
                  <a:schemeClr val="tx1"/>
                </a:solidFill>
                <a:effectLst/>
                <a:latin typeface="Arial Regular"/>
                <a:ea typeface="+mn-ea"/>
                <a:cs typeface="+mn-cs"/>
              </a:rPr>
              <a:t>Géoméga</a:t>
            </a:r>
            <a:r>
              <a:rPr lang="fr-CA" sz="1200" b="0" i="0" kern="1200" dirty="0">
                <a:solidFill>
                  <a:schemeClr val="tx1"/>
                </a:solidFill>
                <a:effectLst/>
                <a:latin typeface="Arial Regular"/>
                <a:ea typeface="+mn-ea"/>
                <a:cs typeface="+mn-cs"/>
              </a:rPr>
              <a:t> pour l'industrie des aimants.</a:t>
            </a:r>
            <a:r>
              <a:rPr lang="fr-CA" dirty="0">
                <a:effectLst/>
              </a:rPr>
              <a:t> </a:t>
            </a:r>
            <a:endParaRPr lang="fr-FR" dirty="0"/>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17</a:t>
            </a:fld>
            <a:endParaRPr lang="fr-CA" dirty="0"/>
          </a:p>
        </p:txBody>
      </p:sp>
    </p:spTree>
    <p:extLst>
      <p:ext uri="{BB962C8B-B14F-4D97-AF65-F5344CB8AC3E}">
        <p14:creationId xmlns:p14="http://schemas.microsoft.com/office/powerpoint/2010/main" val="1297813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L’Initiative Batterie Québec vise le développement rapide d’une chaîne de production de classe mondiale au Québec, de l’extraction de minerais à la production de composantes finies, en passant par le développement de procédés écologiques. </a:t>
            </a:r>
          </a:p>
          <a:p>
            <a:r>
              <a:rPr lang="fr-CA" sz="1200" b="0" i="0" kern="1200" dirty="0">
                <a:solidFill>
                  <a:schemeClr val="tx1"/>
                </a:solidFill>
                <a:effectLst/>
                <a:latin typeface="Arial Regular"/>
                <a:ea typeface="+mn-ea"/>
                <a:cs typeface="+mn-cs"/>
              </a:rPr>
              <a:t> </a:t>
            </a: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L’Initiative se décline en 3 volets :</a:t>
            </a:r>
          </a:p>
          <a:p>
            <a:pPr marL="628650" lvl="1" indent="-171450">
              <a:buFont typeface="Courier New" panose="02070309020205020404" pitchFamily="49" charset="0"/>
              <a:buChar char="o"/>
            </a:pPr>
            <a:r>
              <a:rPr lang="fr-CA" sz="1200" b="0" i="0" kern="1200" dirty="0">
                <a:solidFill>
                  <a:schemeClr val="tx1"/>
                </a:solidFill>
                <a:effectLst/>
                <a:latin typeface="Arial Regular"/>
                <a:ea typeface="+mn-ea"/>
                <a:cs typeface="+mn-cs"/>
              </a:rPr>
              <a:t>Exploiter et transformer de façon responsable et durable les minéraux du territoire québécois pour fabriquer des composants de batterie, comme des anodes et des cathodes;</a:t>
            </a:r>
          </a:p>
          <a:p>
            <a:pPr marL="628650" lvl="1" indent="-171450">
              <a:buFont typeface="Courier New" panose="02070309020205020404" pitchFamily="49" charset="0"/>
              <a:buChar char="o"/>
            </a:pPr>
            <a:r>
              <a:rPr lang="fr-CA" sz="1200" b="0" i="0" kern="1200" dirty="0">
                <a:solidFill>
                  <a:schemeClr val="tx1"/>
                </a:solidFill>
                <a:effectLst/>
                <a:latin typeface="Arial Regular"/>
                <a:ea typeface="+mn-ea"/>
                <a:cs typeface="+mn-cs"/>
              </a:rPr>
              <a:t>Produire des véhicules commerciaux électriques. Objectif : investir dans la fabrication locale de véhicules électriques;</a:t>
            </a:r>
          </a:p>
          <a:p>
            <a:pPr marL="628650" lvl="1" indent="-171450">
              <a:buFont typeface="Courier New" panose="02070309020205020404" pitchFamily="49" charset="0"/>
              <a:buChar char="o"/>
            </a:pPr>
            <a:r>
              <a:rPr lang="fr-CA" sz="1200" b="0" i="0" kern="1200" dirty="0">
                <a:solidFill>
                  <a:schemeClr val="tx1"/>
                </a:solidFill>
                <a:effectLst/>
                <a:latin typeface="Arial Regular"/>
                <a:ea typeface="+mn-ea"/>
                <a:cs typeface="+mn-cs"/>
              </a:rPr>
              <a:t>Développer le recyclage des batteries grâce aux technologies québécoises d’avant-garde.</a:t>
            </a:r>
          </a:p>
          <a:p>
            <a:pPr marL="0" indent="0">
              <a:buFont typeface="Arial" panose="020B0604020202020204" pitchFamily="34" charset="0"/>
              <a:buNone/>
            </a:pPr>
            <a:endParaRPr lang="fr-CA" b="0" i="0" dirty="0">
              <a:solidFill>
                <a:srgbClr val="FF0000"/>
              </a:solidFill>
              <a:effectLst/>
              <a:highlight>
                <a:srgbClr val="FFFF00"/>
              </a:highlight>
              <a:latin typeface="GT Walsheim"/>
            </a:endParaRPr>
          </a:p>
          <a:p>
            <a:pPr marL="171450" indent="-171450">
              <a:buFont typeface="Arial" panose="020B0604020202020204" pitchFamily="34" charset="0"/>
              <a:buChar char="•"/>
            </a:pPr>
            <a:r>
              <a:rPr lang="fr-CA" b="0" i="0" dirty="0">
                <a:solidFill>
                  <a:srgbClr val="FF0000"/>
                </a:solidFill>
                <a:effectLst/>
                <a:highlight>
                  <a:srgbClr val="FFFF00"/>
                </a:highlight>
                <a:latin typeface="GT Walsheim"/>
              </a:rPr>
              <a:t>À ce jour (2023), la valeur des principaux projets de la filière batterie annoncés est estimée à près de 11 milliards de dollars. De ce montant, 5,9 milliards de dollars, soit 54% de la valeur totale des projets, seront investis par les entreprises privées qui s'implanteront au Québec.</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 Québec est prêt à accélérer le développement de la capacité minière et de raffinage des matériaux actifs de la batterie, et d’attirer des entreprises d’envergure mondiale spécialisées dans la fabrication de composantes de batteries. Il offre des incitatifs réglementaires, fiscaux et financiers susceptibles de favoriser le développement de la filière, et déploie des initiatives logistiques et compétitives pour rendre les batteries du Québec plus vertes, recyclables et distinctives sur les marchés mondiaux.</a:t>
            </a:r>
          </a:p>
          <a:p>
            <a:endParaRPr lang="fr-FR" dirty="0"/>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18</a:t>
            </a:fld>
            <a:endParaRPr lang="fr-CA" dirty="0"/>
          </a:p>
        </p:txBody>
      </p:sp>
    </p:spTree>
    <p:extLst>
      <p:ext uri="{BB962C8B-B14F-4D97-AF65-F5344CB8AC3E}">
        <p14:creationId xmlns:p14="http://schemas.microsoft.com/office/powerpoint/2010/main" val="274468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2</a:t>
            </a:fld>
            <a:endParaRPr lang="fr-CA" dirty="0"/>
          </a:p>
        </p:txBody>
      </p:sp>
    </p:spTree>
    <p:extLst>
      <p:ext uri="{BB962C8B-B14F-4D97-AF65-F5344CB8AC3E}">
        <p14:creationId xmlns:p14="http://schemas.microsoft.com/office/powerpoint/2010/main" val="324770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strike="sngStrike" kern="1200" dirty="0">
                <a:solidFill>
                  <a:schemeClr val="tx1"/>
                </a:solidFill>
                <a:effectLst/>
                <a:latin typeface="Arial Regular"/>
                <a:ea typeface="+mn-ea"/>
                <a:cs typeface="+mn-cs"/>
              </a:rPr>
              <a:t>- </a:t>
            </a:r>
            <a:r>
              <a:rPr lang="fr-CA" sz="1800" dirty="0">
                <a:solidFill>
                  <a:srgbClr val="C00000"/>
                </a:solidFill>
                <a:effectLst/>
                <a:highlight>
                  <a:srgbClr val="FFFF00"/>
                </a:highlight>
                <a:latin typeface="Calibri" panose="020F0502020204030204" pitchFamily="34" charset="0"/>
                <a:ea typeface="Calibri" panose="020F0502020204030204" pitchFamily="34" charset="0"/>
              </a:rPr>
              <a:t>Le Québec offre aux entreprises étrangères un climat d’affaires des plus propices aux investissements miniers et à l’innovation, ainsi qu’un régime fiscal qui se compare avantageusement à celui de ses partenaires commerciaux.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solidFill>
                  <a:srgbClr val="C00000"/>
                </a:solidFill>
                <a:effectLst/>
                <a:highlight>
                  <a:srgbClr val="FFFF00"/>
                </a:highlight>
                <a:latin typeface="Calibri" panose="020F0502020204030204" pitchFamily="34" charset="0"/>
                <a:ea typeface="Calibri" panose="020F0502020204030204" pitchFamily="34" charset="0"/>
              </a:rPr>
              <a:t>Rôle des principaux intervenants gouvernementaux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dirty="0">
                <a:solidFill>
                  <a:srgbClr val="C00000"/>
                </a:solidFill>
                <a:effectLst/>
                <a:highlight>
                  <a:srgbClr val="FFFF00"/>
                </a:highlight>
                <a:latin typeface="Calibri" panose="020F0502020204030204" pitchFamily="34" charset="0"/>
                <a:ea typeface="Calibri" panose="020F0502020204030204" pitchFamily="34" charset="0"/>
              </a:rPr>
              <a:t>Ministère des Ressources naturelles et des Forêts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CA" sz="1800" dirty="0">
                <a:solidFill>
                  <a:srgbClr val="C00000"/>
                </a:solidFill>
                <a:effectLst/>
                <a:highlight>
                  <a:srgbClr val="FFFF00"/>
                </a:highlight>
                <a:latin typeface="Calibri" panose="020F0502020204030204" pitchFamily="34" charset="0"/>
                <a:ea typeface="Calibri" panose="020F0502020204030204" pitchFamily="34" charset="0"/>
              </a:rPr>
              <a:t>Développement des politiques et programmes gouvernementaux dans le domaine minier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CA" sz="1800" dirty="0">
                <a:solidFill>
                  <a:srgbClr val="C00000"/>
                </a:solidFill>
                <a:effectLst/>
                <a:highlight>
                  <a:srgbClr val="FFFF00"/>
                </a:highlight>
                <a:latin typeface="Calibri" panose="020F0502020204030204" pitchFamily="34" charset="0"/>
                <a:ea typeface="Calibri" panose="020F0502020204030204" pitchFamily="34" charset="0"/>
              </a:rPr>
              <a:t>Encadrement légal et réglementaire des activités minières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dirty="0">
                <a:solidFill>
                  <a:srgbClr val="C00000"/>
                </a:solidFill>
                <a:effectLst/>
                <a:highlight>
                  <a:srgbClr val="FFFF00"/>
                </a:highlight>
                <a:latin typeface="Calibri" panose="020F0502020204030204" pitchFamily="34" charset="0"/>
                <a:ea typeface="Calibri" panose="020F0502020204030204" pitchFamily="34" charset="0"/>
              </a:rPr>
              <a:t>Investissement Québec</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CA" sz="2800" dirty="0"/>
              <a:t>Société d’État ayant pour mission de participer activement au développement économique du Québec, en stimulant l’innovation dans les entreprises, l’entrepreneuriat et le repreneuriat ainsi que la croissance de l’investissement et des exportations.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CA" sz="2800" dirty="0"/>
              <a:t>Guichet unique pour les investisseurs étrangers, qui peuvent compter sur plus de 1 200 experts répartis dans plus de 30 bureaux dans 19 pays et 6 villes canadiennes. </a:t>
            </a: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800" dirty="0"/>
              <a:t>SOQUEM (filière d’Investissement Québec)</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CA" sz="1800" b="0" i="0" kern="1200" dirty="0">
                <a:solidFill>
                  <a:srgbClr val="C00000"/>
                </a:solidFill>
                <a:effectLst/>
                <a:highlight>
                  <a:srgbClr val="FFFF00"/>
                </a:highlight>
                <a:latin typeface="Calibri" panose="020F0502020204030204" pitchFamily="34" charset="0"/>
                <a:cs typeface="+mn-cs"/>
              </a:rPr>
              <a:t>A pour mission de favoriser l’exploration, la découverte et la mise en valeur des ressources minérales du Québec.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CA" sz="1800" b="0" i="0" kern="1200" dirty="0">
                <a:solidFill>
                  <a:srgbClr val="C00000"/>
                </a:solidFill>
                <a:effectLst/>
                <a:highlight>
                  <a:srgbClr val="FFFF00"/>
                </a:highlight>
                <a:latin typeface="Calibri" panose="020F0502020204030204" pitchFamily="34" charset="0"/>
                <a:cs typeface="+mn-cs"/>
              </a:rPr>
              <a:t>A participé et contribué au démarrage de centaines de projets ayant mené à d’importantes découvertes d’or, de diamants, de lithium, de niobium, d’éléments des terres rares et de plusieurs autres substances minérales,</a:t>
            </a:r>
            <a:endParaRPr lang="fr-CA" sz="1800" b="0" i="0" kern="1200" dirty="0">
              <a:solidFill>
                <a:srgbClr val="C00000"/>
              </a:solidFill>
              <a:effectLst/>
              <a:highlight>
                <a:srgbClr val="FFFF00"/>
              </a:highlight>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dirty="0">
                <a:solidFill>
                  <a:srgbClr val="C00000"/>
                </a:solidFill>
                <a:effectLst/>
                <a:highlight>
                  <a:srgbClr val="FFFF00"/>
                </a:highlight>
                <a:latin typeface="Calibri" panose="020F0502020204030204" pitchFamily="34" charset="0"/>
                <a:ea typeface="Calibri" panose="020F0502020204030204" pitchFamily="34" charset="0"/>
              </a:rPr>
              <a:t>Société du Plan Nord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CA" sz="1800" dirty="0">
                <a:solidFill>
                  <a:srgbClr val="C00000"/>
                </a:solidFill>
                <a:effectLst/>
                <a:highlight>
                  <a:srgbClr val="FFFF00"/>
                </a:highlight>
                <a:latin typeface="Calibri" panose="020F0502020204030204" pitchFamily="34" charset="0"/>
                <a:ea typeface="Calibri" panose="020F0502020204030204" pitchFamily="34" charset="0"/>
              </a:rPr>
              <a:t>Société d’État ayant pour mission de contribuer au développement intégré et cohérent du territoire nordique québécois, en concertation avec les représentants des régions et des nations autochtones concernées ainsi que le secteur privé.</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CA" sz="1800" dirty="0">
                <a:solidFill>
                  <a:srgbClr val="C00000"/>
                </a:solidFill>
                <a:effectLst/>
                <a:highlight>
                  <a:srgbClr val="FFFF00"/>
                </a:highlight>
                <a:latin typeface="Calibri" panose="020F0502020204030204" pitchFamily="34" charset="0"/>
                <a:ea typeface="Calibri" panose="020F0502020204030204" pitchFamily="34" charset="0"/>
              </a:rPr>
              <a:t>Joue le rôle de facilitateur dans la recherche et le déploiement de solutions adaptées aux spécificités de ce territoire, qui recèle un riche potentiel minéral.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800" dirty="0">
              <a:solidFill>
                <a:srgbClr val="C00000"/>
              </a:solidFill>
              <a:effectLst/>
              <a:highlight>
                <a:srgbClr val="FFFF00"/>
              </a:highligh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dirty="0">
                <a:solidFill>
                  <a:srgbClr val="C00000"/>
                </a:solidFill>
                <a:effectLst/>
                <a:highlight>
                  <a:srgbClr val="FFFF00"/>
                </a:highlight>
                <a:latin typeface="Calibri" panose="020F0502020204030204" pitchFamily="34" charset="0"/>
                <a:ea typeface="Calibri" panose="020F0502020204030204" pitchFamily="34" charset="0"/>
              </a:rPr>
              <a:t>Société de développement de la Baie-James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CA" sz="1800" dirty="0">
                <a:solidFill>
                  <a:srgbClr val="C00000"/>
                </a:solidFill>
                <a:effectLst/>
                <a:highlight>
                  <a:srgbClr val="FFFF00"/>
                </a:highlight>
                <a:latin typeface="Calibri" panose="020F0502020204030204" pitchFamily="34" charset="0"/>
                <a:ea typeface="Calibri" panose="020F0502020204030204" pitchFamily="34" charset="0"/>
              </a:rPr>
              <a:t>Intervient dans le développement économique et la gestion des infrastructures routières et aéroportuaires en facilitant la réalisation de projets d’affaires dans la région et en les soutenant.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CA" sz="1800" dirty="0">
                <a:solidFill>
                  <a:srgbClr val="C00000"/>
                </a:solidFill>
                <a:effectLst/>
                <a:highlight>
                  <a:srgbClr val="FFFF00"/>
                </a:highlight>
                <a:latin typeface="Calibri" panose="020F0502020204030204" pitchFamily="34" charset="0"/>
                <a:ea typeface="Calibri" panose="020F0502020204030204" pitchFamily="34" charset="0"/>
              </a:rPr>
              <a:t>Soutient le développement économique de la région de la Baie-James par la réalisation d’investissements, notamment pour des projets d’affaires structurants et rentables dans les divers secteurs économiques.</a:t>
            </a:r>
          </a:p>
          <a:p>
            <a:endParaRPr lang="fr-CA" sz="1200" b="0" i="0" kern="1200" dirty="0">
              <a:solidFill>
                <a:schemeClr val="tx1"/>
              </a:solidFill>
              <a:effectLst/>
              <a:latin typeface="Arial Regular"/>
              <a:ea typeface="+mn-ea"/>
              <a:cs typeface="+mn-cs"/>
            </a:endParaRPr>
          </a:p>
          <a:p>
            <a:endParaRPr lang="fr-CA" sz="1200" b="0" i="0"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3</a:t>
            </a:fld>
            <a:endParaRPr lang="fr-CA" dirty="0"/>
          </a:p>
        </p:txBody>
      </p:sp>
    </p:spTree>
    <p:extLst>
      <p:ext uri="{BB962C8B-B14F-4D97-AF65-F5344CB8AC3E}">
        <p14:creationId xmlns:p14="http://schemas.microsoft.com/office/powerpoint/2010/main" val="77251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fr-CA" dirty="0"/>
              <a:t>Dans son ensemble, le système fiscal québécois est concurrentiel en raison des taux d’imposition des sociétés compétitifs, des règles de calcul du revenu imposable et des nombreux crédits et congés fiscaux offerts aux sociétés.</a:t>
            </a:r>
          </a:p>
          <a:p>
            <a:pPr rtl="0"/>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est difficile de comparer les systèmes fiscaux d’un pays à l’autre en raison des nombreuses différences qui peuvent exister entre ces systèmes. C’est pourquoi on ne peut conclure à la supériorité d’un système par rapport à un autre en considérant seulement le taux d’imposition des sociétés. En somme, les dirigeants d’entreprise doivent évaluer le système fiscal d’un pays en fonction de leur propre situation, en tenant compte des règles de calcul du revenu imposable, des taux d’imposition, des taxes sur les salaires et des taxes à la consommation ainsi que des différentes mesures fiscales en vigueur. </a:t>
            </a:r>
          </a:p>
          <a:p>
            <a:endParaRPr lang="fr-CA" sz="1200" b="0" i="0" kern="1200" dirty="0">
              <a:solidFill>
                <a:schemeClr val="tx1"/>
              </a:solidFill>
              <a:effectLst/>
              <a:latin typeface="Arial Regular"/>
              <a:ea typeface="+mn-ea"/>
              <a:cs typeface="+mn-cs"/>
            </a:endParaRPr>
          </a:p>
          <a:p>
            <a:r>
              <a:rPr lang="fr-CA" sz="1200" b="0" i="0" kern="1200" dirty="0">
                <a:solidFill>
                  <a:schemeClr val="tx1"/>
                </a:solidFill>
                <a:effectLst/>
                <a:latin typeface="Arial Regular"/>
                <a:ea typeface="+mn-ea"/>
                <a:cs typeface="+mn-cs"/>
              </a:rPr>
              <a:t>Afin de connaître sur les avantages des investisseurs (coûts de main-d’œuvre abordables, des espaces locatifs à coûts avantageux et un taux d’imposition parmi les plus concurrentiels en Amérique du Nord), et comment le Québec permet aux entreprises d’augmenter leur compétitivité à l’échelle internationale, en voici un lien: </a:t>
            </a:r>
            <a:r>
              <a:rPr lang="fr-CA" sz="1200" b="0" i="0" u="sng" kern="1200" dirty="0">
                <a:solidFill>
                  <a:schemeClr val="tx1"/>
                </a:solidFill>
                <a:effectLst/>
                <a:latin typeface="Arial Regular"/>
                <a:ea typeface="+mn-ea"/>
                <a:cs typeface="+mn-cs"/>
                <a:hlinkClick r:id="rId3"/>
              </a:rPr>
              <a:t>Des coûts d’exploitation concurrentiels (https://www.investquebec.com/international/fr/pourquoi-le-quebec/couts-d-exploitation.html)</a:t>
            </a:r>
            <a:endParaRPr lang="fr-CA" sz="1200" b="0" i="0" u="sng" kern="1200" dirty="0">
              <a:solidFill>
                <a:schemeClr val="tx1"/>
              </a:solidFill>
              <a:effectLst/>
              <a:latin typeface="Arial Regular"/>
              <a:ea typeface="+mn-ea"/>
              <a:cs typeface="+mn-cs"/>
            </a:endParaRPr>
          </a:p>
          <a:p>
            <a:endParaRPr lang="fr-CA" sz="1200" b="0" i="0" u="sng" kern="1200" dirty="0">
              <a:solidFill>
                <a:schemeClr val="tx1"/>
              </a:solidFill>
              <a:effectLst/>
              <a:latin typeface="Arial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rgbClr val="FF0000"/>
                </a:solidFill>
              </a:rPr>
              <a:t>Les sociétés minières sont également assujetties à l’impôt minier, elles doivent payer le montant le plus élevé entre l’impôt minier minimum et l’impôt minier sur le profit annuel. Pour plus de détails à ce sujet, il est possible de consulter le document </a:t>
            </a:r>
            <a:r>
              <a:rPr lang="fr-CA" sz="1200" i="1" dirty="0">
                <a:solidFill>
                  <a:srgbClr val="FF0000"/>
                </a:solidFill>
                <a:hlinkClick r:id="rId4">
                  <a:extLst>
                    <a:ext uri="{A12FA001-AC4F-418D-AE19-62706E023703}">
                      <ahyp:hlinkClr xmlns:ahyp="http://schemas.microsoft.com/office/drawing/2018/hyperlinkcolor" val="tx"/>
                    </a:ext>
                  </a:extLst>
                </a:hlinkClick>
              </a:rPr>
              <a:t>« Le régime d’impôt minier en bref</a:t>
            </a:r>
            <a:r>
              <a:rPr lang="fr-CA" sz="1200" i="1" dirty="0">
                <a:solidFill>
                  <a:srgbClr val="FF0000"/>
                </a:solidFill>
              </a:rPr>
              <a:t> »</a:t>
            </a:r>
            <a:r>
              <a:rPr lang="fr-CA" sz="1200" dirty="0">
                <a:solidFill>
                  <a:srgbClr val="FF0000"/>
                </a:solidFill>
              </a:rPr>
              <a:t>. (</a:t>
            </a:r>
            <a:r>
              <a:rPr lang="fr-CA" dirty="0">
                <a:hlinkClick r:id="rId4"/>
              </a:rPr>
              <a:t>https://cdn-contenu.quebec.ca/cdn-contenu/adm/min/finances/publications-adm/Autres_documents/AUTFR_RegimeImpotMinierEnBref.pdf</a:t>
            </a:r>
            <a:r>
              <a:rPr lang="fr-CA" sz="1200" dirty="0">
                <a:solidFill>
                  <a:srgbClr val="FF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a:solidFill>
                <a:srgbClr val="FF0000"/>
              </a:solidFill>
              <a:effectLst/>
              <a:latin typeface="Arial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rgbClr val="C00000"/>
                </a:solidFill>
                <a:effectLst/>
                <a:highlight>
                  <a:srgbClr val="FFFF00"/>
                </a:highlight>
                <a:latin typeface="Calibri" panose="020F0502020204030204" pitchFamily="34" charset="0"/>
                <a:ea typeface="Calibri" panose="020F0502020204030204" pitchFamily="34" charset="0"/>
              </a:rPr>
              <a:t>Le Québec offre des crédits d'impôt remboursables, des déductions et des allocations qui, cumulativement, en font un environnement d’affaires des plus avantageux.</a:t>
            </a:r>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4</a:t>
            </a:fld>
            <a:endParaRPr lang="fr-CA" dirty="0"/>
          </a:p>
        </p:txBody>
      </p:sp>
    </p:spTree>
    <p:extLst>
      <p:ext uri="{BB962C8B-B14F-4D97-AF65-F5344CB8AC3E}">
        <p14:creationId xmlns:p14="http://schemas.microsoft.com/office/powerpoint/2010/main" val="295919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spcBef>
                <a:spcPts val="0"/>
              </a:spcBef>
              <a:spcAft>
                <a:spcPts val="0"/>
              </a:spcAft>
              <a:buFont typeface="Arial" panose="020B0604020202020204" pitchFamily="34" charset="0"/>
              <a:buChar char="•"/>
            </a:pPr>
            <a:r>
              <a:rPr lang="fr-CA" sz="1200" b="0" i="0" kern="1200" dirty="0">
                <a:solidFill>
                  <a:schemeClr val="tx1"/>
                </a:solidFill>
                <a:effectLst/>
                <a:latin typeface="Arial Regular"/>
                <a:ea typeface="+mn-ea"/>
                <a:cs typeface="+mn-cs"/>
              </a:rPr>
              <a:t>L’acceptabilité sociale et le développement durable sont primordiaux au Québec et l’utilisation du territoire se base sur ces principes.</a:t>
            </a:r>
          </a:p>
          <a:p>
            <a:pPr marL="0" indent="0">
              <a:spcBef>
                <a:spcPts val="0"/>
              </a:spcBef>
              <a:spcAft>
                <a:spcPts val="0"/>
              </a:spcAft>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spcBef>
                <a:spcPts val="0"/>
              </a:spcBef>
              <a:spcAft>
                <a:spcPts val="0"/>
              </a:spcAft>
              <a:buFont typeface="Arial" panose="020B0604020202020204" pitchFamily="34" charset="0"/>
              <a:buChar char="•"/>
            </a:pPr>
            <a:r>
              <a:rPr lang="fr-CA" sz="1200" b="0" i="0" kern="1200" dirty="0">
                <a:solidFill>
                  <a:schemeClr val="tx1"/>
                </a:solidFill>
                <a:effectLst/>
                <a:latin typeface="Arial Regular"/>
                <a:ea typeface="+mn-ea"/>
                <a:cs typeface="+mn-cs"/>
              </a:rPr>
              <a:t>Au Québec, l’acceptabilité sociale s’impose comme l’un des enjeux les plus importants pour le développement et la concrétisation de projets de mise en valeur des ressources naturelles.</a:t>
            </a:r>
          </a:p>
          <a:p>
            <a:pPr marL="171450" indent="-171450">
              <a:spcBef>
                <a:spcPts val="0"/>
              </a:spcBef>
              <a:spcAft>
                <a:spcPts val="0"/>
              </a:spcAft>
              <a:buFont typeface="Arial" panose="020B0604020202020204" pitchFamily="34" charset="0"/>
              <a:buChar char="•"/>
            </a:pPr>
            <a:endParaRPr lang="fr-CA" sz="1200" b="0" i="0" kern="1200" dirty="0">
              <a:solidFill>
                <a:schemeClr val="tx1"/>
              </a:solidFill>
              <a:effectLst/>
              <a:latin typeface="Arial Regular"/>
              <a:ea typeface="+mn-ea"/>
              <a:cs typeface="+mn-cs"/>
            </a:endParaRPr>
          </a:p>
          <a:p>
            <a:pPr marL="171450" indent="-171450">
              <a:spcBef>
                <a:spcPts val="0"/>
              </a:spcBef>
              <a:spcAft>
                <a:spcPts val="0"/>
              </a:spcAft>
              <a:buFont typeface="Arial" panose="020B0604020202020204" pitchFamily="34" charset="0"/>
              <a:buChar char="•"/>
            </a:pPr>
            <a:r>
              <a:rPr lang="fr-CA" dirty="0"/>
              <a:t>Communication et transparence, des pratiques d’affaires québécoises bien ancrées, qui visent à assurer la réussite des projets, au bénéfice non seulement des communautés d’accueil, mais aussi des promoteurs.</a:t>
            </a:r>
            <a:endParaRPr lang="fr-CA" sz="1200" b="0" i="0" kern="1200" dirty="0">
              <a:solidFill>
                <a:schemeClr val="tx1"/>
              </a:solidFill>
              <a:effectLst/>
              <a:latin typeface="Arial Regular"/>
              <a:ea typeface="+mn-ea"/>
              <a:cs typeface="+mn-cs"/>
            </a:endParaRPr>
          </a:p>
          <a:p>
            <a:pPr marL="0" indent="0">
              <a:spcBef>
                <a:spcPts val="0"/>
              </a:spcBef>
              <a:spcAft>
                <a:spcPts val="0"/>
              </a:spcAft>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spcBef>
                <a:spcPts val="0"/>
              </a:spcBef>
              <a:spcAft>
                <a:spcPts val="0"/>
              </a:spcAft>
              <a:buFont typeface="Arial" panose="020B0604020202020204" pitchFamily="34" charset="0"/>
              <a:buChar char="•"/>
            </a:pPr>
            <a:r>
              <a:rPr lang="fr-CA" sz="1200" b="0" i="0" kern="1200" dirty="0">
                <a:solidFill>
                  <a:schemeClr val="tx1"/>
                </a:solidFill>
                <a:effectLst/>
                <a:latin typeface="Arial Regular"/>
                <a:ea typeface="+mn-ea"/>
                <a:cs typeface="+mn-cs"/>
              </a:rPr>
              <a:t>Le Québec a la chance de pouvoir compter sur une grande population autochtone avec qui il a pu mettre en place des traités modernes et des partenariats durables. C’est le cas de l’entente de la Convention de la Baie-James et du Nord-du-Québec signée en 1975 entre le gouvernement du Québec et la Nation Crie et Inuit du Nord-du-Québec. Cet accord visait à développer économiquement et socialement le Nord-du-Québec. </a:t>
            </a:r>
          </a:p>
          <a:p>
            <a:pPr marL="0" indent="0">
              <a:spcBef>
                <a:spcPts val="0"/>
              </a:spcBef>
              <a:spcAft>
                <a:spcPts val="0"/>
              </a:spcAft>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spcBef>
                <a:spcPts val="0"/>
              </a:spcBef>
              <a:spcAft>
                <a:spcPts val="0"/>
              </a:spcAft>
              <a:buFont typeface="Arial" panose="020B0604020202020204" pitchFamily="34" charset="0"/>
              <a:buChar char="•"/>
            </a:pPr>
            <a:r>
              <a:rPr lang="fr-CA" sz="1200" b="0" i="0" kern="1200" dirty="0">
                <a:solidFill>
                  <a:schemeClr val="tx1"/>
                </a:solidFill>
                <a:effectLst/>
                <a:latin typeface="Arial Regular"/>
                <a:ea typeface="+mn-ea"/>
                <a:cs typeface="+mn-cs"/>
              </a:rPr>
              <a:t>La Grande Alliance signée en 2020, est une autre entente entre le gouvernement du Québec et la Nation Crie qui a pour mission de planifier et exécuter un programme d’infrastructures sur 30 ans. Elle vise à faciliter le transport des personnes et des biens, et à augmenter la valeur des ressources naturelles en diminuant le coût de transport tout en développant et protégeant la région d’</a:t>
            </a:r>
            <a:r>
              <a:rPr lang="fr-CA" sz="1200" b="0" i="0" kern="1200" dirty="0" err="1">
                <a:solidFill>
                  <a:schemeClr val="tx1"/>
                </a:solidFill>
                <a:effectLst/>
                <a:latin typeface="Arial Regular"/>
                <a:ea typeface="+mn-ea"/>
                <a:cs typeface="+mn-cs"/>
              </a:rPr>
              <a:t>Eeyou</a:t>
            </a:r>
            <a:r>
              <a:rPr lang="fr-CA" sz="1200" b="0" i="0" kern="1200" dirty="0">
                <a:solidFill>
                  <a:schemeClr val="tx1"/>
                </a:solidFill>
                <a:effectLst/>
                <a:latin typeface="Arial Regular"/>
                <a:ea typeface="+mn-ea"/>
                <a:cs typeface="+mn-cs"/>
              </a:rPr>
              <a:t> </a:t>
            </a:r>
            <a:r>
              <a:rPr lang="fr-CA" sz="1200" b="0" i="0" kern="1200" dirty="0" err="1">
                <a:solidFill>
                  <a:schemeClr val="tx1"/>
                </a:solidFill>
                <a:effectLst/>
                <a:latin typeface="Arial Regular"/>
                <a:ea typeface="+mn-ea"/>
                <a:cs typeface="+mn-cs"/>
              </a:rPr>
              <a:t>Istchee</a:t>
            </a:r>
            <a:r>
              <a:rPr lang="fr-CA" sz="1200" b="0" i="0" kern="1200" dirty="0">
                <a:solidFill>
                  <a:schemeClr val="tx1"/>
                </a:solidFill>
                <a:effectLst/>
                <a:latin typeface="Arial Regular"/>
                <a:ea typeface="+mn-ea"/>
                <a:cs typeface="+mn-cs"/>
              </a:rPr>
              <a:t> Baie-James. </a:t>
            </a:r>
          </a:p>
          <a:p>
            <a:pPr marL="0" indent="0">
              <a:spcBef>
                <a:spcPts val="0"/>
              </a:spcBef>
              <a:spcAft>
                <a:spcPts val="0"/>
              </a:spcAft>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spcBef>
                <a:spcPts val="0"/>
              </a:spcBef>
              <a:spcAft>
                <a:spcPts val="0"/>
              </a:spcAft>
              <a:buFont typeface="Arial" panose="020B0604020202020204" pitchFamily="34" charset="0"/>
              <a:buChar char="•"/>
            </a:pPr>
            <a:r>
              <a:rPr lang="fr-CA" sz="1200" b="0" i="0" kern="1200" dirty="0">
                <a:solidFill>
                  <a:schemeClr val="tx1"/>
                </a:solidFill>
                <a:effectLst/>
                <a:latin typeface="Arial Regular"/>
                <a:ea typeface="+mn-ea"/>
                <a:cs typeface="+mn-cs"/>
              </a:rPr>
              <a:t>La Politique de consultation des communautés autochtones au secteur minier publique depuis 2019 favorise entre autres une meilleure prise en compte des préoccupations exprimées par les communautés autochtones à l’égard des activités minières et précise les lignes directrices propres au secteur minier dans le cadre du processus de consultation des communautés autochtones.</a:t>
            </a:r>
            <a:r>
              <a:rPr lang="fr-CA" dirty="0">
                <a:effectLst/>
              </a:rPr>
              <a:t> </a:t>
            </a:r>
            <a:endParaRPr lang="fr-CA" sz="1200" b="0" i="0"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5</a:t>
            </a:fld>
            <a:endParaRPr lang="fr-CA" dirty="0"/>
          </a:p>
        </p:txBody>
      </p:sp>
    </p:spTree>
    <p:extLst>
      <p:ext uri="{BB962C8B-B14F-4D97-AF65-F5344CB8AC3E}">
        <p14:creationId xmlns:p14="http://schemas.microsoft.com/office/powerpoint/2010/main" val="87217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a:solidFill>
                  <a:schemeClr val="tx1"/>
                </a:solidFill>
                <a:effectLst/>
                <a:latin typeface="Arial Regular"/>
                <a:ea typeface="+mn-ea"/>
                <a:cs typeface="+mn-cs"/>
              </a:rPr>
              <a:t>- Le Québec est un des 5 plus grands producteurs d’hydroélectricité au monde et fournit 52 % de l’hydroélectricité canadienne. </a:t>
            </a:r>
          </a:p>
          <a:p>
            <a:endParaRPr lang="fr-CA" sz="1200" b="0" i="0" kern="1200" dirty="0">
              <a:solidFill>
                <a:schemeClr val="tx1"/>
              </a:solidFill>
              <a:effectLst/>
              <a:latin typeface="Arial Regular"/>
              <a:ea typeface="+mn-ea"/>
              <a:cs typeface="+mn-cs"/>
            </a:endParaRPr>
          </a:p>
          <a:p>
            <a:r>
              <a:rPr lang="fr-CA" sz="1200" b="0" i="0" kern="1200" dirty="0">
                <a:solidFill>
                  <a:schemeClr val="tx1"/>
                </a:solidFill>
                <a:effectLst/>
                <a:latin typeface="Arial Regular"/>
                <a:ea typeface="+mn-ea"/>
                <a:cs typeface="+mn-cs"/>
              </a:rPr>
              <a:t>- L’électricité produite sur le territoire québécois provient à 99 % d’énergies renouvelables, propres et fiables. </a:t>
            </a:r>
          </a:p>
          <a:p>
            <a:endParaRPr lang="fr-CA" sz="1200" b="0" i="0" kern="1200" dirty="0">
              <a:solidFill>
                <a:schemeClr val="tx1"/>
              </a:solidFill>
              <a:effectLst/>
              <a:latin typeface="Arial Regular"/>
              <a:ea typeface="+mn-ea"/>
              <a:cs typeface="+mn-cs"/>
            </a:endParaRPr>
          </a:p>
          <a:p>
            <a:r>
              <a:rPr lang="fr-CA" sz="1200" b="0" i="0" kern="1200" dirty="0">
                <a:solidFill>
                  <a:schemeClr val="tx1"/>
                </a:solidFill>
                <a:effectLst/>
                <a:latin typeface="Arial Regular"/>
                <a:ea typeface="+mn-ea"/>
                <a:cs typeface="+mn-cs"/>
              </a:rPr>
              <a:t>- Hydro-Québec, société d’État, représente un atout indéniable dans la lutte contre les changements climatiques. Elle exploite un vaste parc de production d’une puissance installée de </a:t>
            </a:r>
            <a:r>
              <a:rPr lang="fr-CA" sz="1200" b="0" i="0" strike="noStrike" kern="1200" dirty="0">
                <a:solidFill>
                  <a:schemeClr val="tx1"/>
                </a:solidFill>
                <a:effectLst/>
                <a:latin typeface="Arial Regular"/>
                <a:ea typeface="+mn-ea"/>
                <a:cs typeface="+mn-cs"/>
              </a:rPr>
              <a:t>37 436 </a:t>
            </a:r>
            <a:r>
              <a:rPr lang="fr-CA" sz="1200" b="0" i="0" kern="1200" dirty="0">
                <a:solidFill>
                  <a:schemeClr val="tx1"/>
                </a:solidFill>
                <a:effectLst/>
                <a:latin typeface="Arial Regular"/>
                <a:ea typeface="+mn-ea"/>
                <a:cs typeface="+mn-cs"/>
              </a:rPr>
              <a:t>mégawatts (MW), en date du 31 décembre 2023.</a:t>
            </a:r>
            <a:endParaRPr lang="fr-CA" sz="1200" b="0" i="0" strike="sngStrike" kern="1200" dirty="0">
              <a:solidFill>
                <a:schemeClr val="tx1"/>
              </a:solidFill>
              <a:effectLst/>
              <a:latin typeface="Arial Regular"/>
              <a:ea typeface="+mn-ea"/>
              <a:cs typeface="+mn-cs"/>
            </a:endParaRPr>
          </a:p>
          <a:p>
            <a:endParaRPr lang="fr-CA" sz="1200" b="0" i="0" kern="1200" dirty="0">
              <a:solidFill>
                <a:schemeClr val="tx1"/>
              </a:solidFill>
              <a:effectLst/>
              <a:latin typeface="Arial Regular"/>
              <a:ea typeface="+mn-ea"/>
              <a:cs typeface="+mn-cs"/>
            </a:endParaRPr>
          </a:p>
          <a:p>
            <a:r>
              <a:rPr lang="fr-CA" sz="1200" b="0" i="0" kern="1200" dirty="0">
                <a:solidFill>
                  <a:schemeClr val="tx1"/>
                </a:solidFill>
                <a:effectLst/>
                <a:latin typeface="Arial Regular"/>
                <a:ea typeface="+mn-ea"/>
                <a:cs typeface="+mn-cs"/>
              </a:rPr>
              <a:t>- Hydro Québec est un carrefour de recherche et développement unique au monde. En plus de soutenir toutes les facettes de ses activités, de la </a:t>
            </a:r>
            <a:r>
              <a:rPr lang="fr-CA" sz="1200" b="0" i="0" kern="1200" dirty="0">
                <a:solidFill>
                  <a:srgbClr val="FF0000"/>
                </a:solidFill>
                <a:effectLst/>
                <a:latin typeface="Arial Regular"/>
                <a:ea typeface="+mn-ea"/>
                <a:cs typeface="+mn-cs"/>
              </a:rPr>
              <a:t>production de l’électricité jusqu’à sa consommation, les recherches d’Hydro-Québec portent entre autres sur les matériaux de batteries. La société d’État a obtenu quelque 100 familles de brevets, octroyé une soixantaine de licences d’utilisation de ses technologies et publié environ 250 articles scientifiques. Ces travaux sont menés à l’Institut de recherche en électricité du Québec (IREQ) et au Centre </a:t>
            </a:r>
            <a:r>
              <a:rPr lang="fr-CA" sz="1200" b="0" i="0" kern="1200" dirty="0">
                <a:solidFill>
                  <a:schemeClr val="tx1"/>
                </a:solidFill>
                <a:effectLst/>
                <a:latin typeface="Arial Regular"/>
                <a:ea typeface="+mn-ea"/>
                <a:cs typeface="+mn-cs"/>
              </a:rPr>
              <a:t>d’excellence en électrification des transports et stockage d’énergie. Le Centre d’excellence en électrification des transports et en stockage d’énergie d’Hydro‑Québec est un pôle d’innovation de classe mondiale dans le domaine des matériaux de batterie pour les véhicules électriques et autres applications de stockage d’énergie, tant stationnaires que mobiles. </a:t>
            </a:r>
            <a:endParaRPr lang="fr-CA" sz="1200" b="0" i="0" strike="sngStrike"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6</a:t>
            </a:fld>
            <a:endParaRPr lang="fr-CA" dirty="0"/>
          </a:p>
        </p:txBody>
      </p:sp>
    </p:spTree>
    <p:extLst>
      <p:ext uri="{BB962C8B-B14F-4D97-AF65-F5344CB8AC3E}">
        <p14:creationId xmlns:p14="http://schemas.microsoft.com/office/powerpoint/2010/main" val="202665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a:solidFill>
                  <a:schemeClr val="tx1"/>
                </a:solidFill>
                <a:effectLst/>
                <a:latin typeface="Arial Regular"/>
                <a:ea typeface="+mn-ea"/>
                <a:cs typeface="+mn-cs"/>
              </a:rPr>
              <a:t>L’exploitation minière au Québec s’appuie sur l’optimisation et le développement de nouveaux procédés métallurgiques ainsi que sur l’expertise de plusieurs centres de recherche appliquée et de réseaux de recherche, notamment : </a:t>
            </a:r>
          </a:p>
          <a:p>
            <a:endParaRPr lang="fr-CA" sz="1200" b="0" i="0" kern="1200" dirty="0">
              <a:solidFill>
                <a:schemeClr val="tx1"/>
              </a:solidFill>
              <a:effectLst/>
              <a:latin typeface="Arial Regular"/>
              <a:ea typeface="+mn-ea"/>
              <a:cs typeface="+mn-cs"/>
            </a:endParaRPr>
          </a:p>
          <a:p>
            <a:pPr marL="628650" lvl="1" indent="-171450">
              <a:buFont typeface="Arial" panose="020B0604020202020204" pitchFamily="34" charset="0"/>
              <a:buChar char="•"/>
            </a:pPr>
            <a:r>
              <a:rPr lang="fr-CA" sz="1200" b="0" i="0" kern="1200" dirty="0">
                <a:solidFill>
                  <a:schemeClr val="tx1"/>
                </a:solidFill>
                <a:effectLst/>
                <a:latin typeface="Arial Regular"/>
                <a:ea typeface="+mn-ea"/>
                <a:cs typeface="+mn-cs"/>
              </a:rPr>
              <a:t>Le </a:t>
            </a:r>
            <a:r>
              <a:rPr lang="fr-CA" sz="1200" b="0" i="0" kern="1200" dirty="0" err="1">
                <a:solidFill>
                  <a:schemeClr val="tx1"/>
                </a:solidFill>
                <a:effectLst/>
                <a:latin typeface="Arial Regular"/>
                <a:ea typeface="+mn-ea"/>
                <a:cs typeface="+mn-cs"/>
              </a:rPr>
              <a:t>Corem</a:t>
            </a:r>
            <a:r>
              <a:rPr lang="fr-CA" sz="1200" b="0" i="0" kern="1200" dirty="0">
                <a:solidFill>
                  <a:schemeClr val="tx1"/>
                </a:solidFill>
                <a:effectLst/>
                <a:latin typeface="Arial Regular"/>
                <a:ea typeface="+mn-ea"/>
                <a:cs typeface="+mn-cs"/>
              </a:rPr>
              <a:t>, partenaire des sociétés minières performantes au Québec, au Canada et partout dans le monde;</a:t>
            </a:r>
          </a:p>
          <a:p>
            <a:pPr marL="457200" lvl="1"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628650" lvl="1" indent="-171450">
              <a:buFont typeface="Arial" panose="020B0604020202020204" pitchFamily="34" charset="0"/>
              <a:buChar char="•"/>
            </a:pPr>
            <a:r>
              <a:rPr lang="fr-CA" sz="1200" b="0" i="0" kern="1200" dirty="0">
                <a:solidFill>
                  <a:schemeClr val="tx1"/>
                </a:solidFill>
                <a:effectLst/>
                <a:latin typeface="Arial Regular"/>
                <a:ea typeface="+mn-ea"/>
                <a:cs typeface="+mn-cs"/>
              </a:rPr>
              <a:t>Le centre d’excellence sur les métaux stratégiques Élément 08 vise l’exploitation responsable et durable des métaux stratégiques; </a:t>
            </a:r>
          </a:p>
          <a:p>
            <a:pPr marL="457200" lvl="1"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628650" lvl="1" indent="-171450">
              <a:buFont typeface="Arial" panose="020B0604020202020204" pitchFamily="34" charset="0"/>
              <a:buChar char="•"/>
            </a:pPr>
            <a:r>
              <a:rPr lang="fr-CA" sz="1200" b="0" i="0" kern="1200" dirty="0">
                <a:solidFill>
                  <a:schemeClr val="tx1"/>
                </a:solidFill>
                <a:effectLst/>
                <a:latin typeface="Arial Regular"/>
                <a:ea typeface="+mn-ea"/>
                <a:cs typeface="+mn-cs"/>
              </a:rPr>
              <a:t>Le Consortium Agora 49 est un réseau en recherche et innovation est un des neuf regroupements sectoriels de recherche industrielle (RSRI) au Québec. Il est un réseau dédié à la recherche industrielle.</a:t>
            </a:r>
            <a:endParaRPr lang="fr-CA" sz="1200" b="0" i="0" kern="1200" dirty="0">
              <a:solidFill>
                <a:srgbClr val="FF0000"/>
              </a:solidFill>
              <a:effectLst/>
              <a:latin typeface="Arial Regular"/>
              <a:ea typeface="+mn-ea"/>
              <a:cs typeface="+mn-cs"/>
            </a:endParaRPr>
          </a:p>
          <a:p>
            <a:pPr marL="457200" lvl="1" indent="0">
              <a:buFont typeface="Arial" panose="020B0604020202020204" pitchFamily="34" charset="0"/>
              <a:buNone/>
            </a:pPr>
            <a:endParaRPr lang="fr-CA" sz="1200" b="0" i="0" kern="1200" dirty="0">
              <a:solidFill>
                <a:srgbClr val="FF0000"/>
              </a:solidFill>
              <a:effectLst/>
              <a:highlight>
                <a:srgbClr val="FFFF00"/>
              </a:highlight>
              <a:latin typeface="Arial Regular"/>
              <a:ea typeface="+mn-ea"/>
              <a:cs typeface="+mn-cs"/>
            </a:endParaRPr>
          </a:p>
          <a:p>
            <a:pPr marL="628650" lvl="1" indent="-171450">
              <a:buFont typeface="Arial" panose="020B0604020202020204" pitchFamily="34" charset="0"/>
              <a:buChar char="•"/>
            </a:pPr>
            <a:r>
              <a:rPr lang="fr-CA" sz="1200" b="0" i="0" kern="1200" dirty="0">
                <a:solidFill>
                  <a:srgbClr val="FF0000"/>
                </a:solidFill>
                <a:effectLst/>
                <a:highlight>
                  <a:srgbClr val="FFFF00"/>
                </a:highlight>
                <a:latin typeface="Arial Regular"/>
                <a:ea typeface="+mn-ea"/>
                <a:cs typeface="+mn-cs"/>
              </a:rPr>
              <a:t>Le CRITM est l’un des neuf RSRI dont la mission est d’accroître la compétitivité des entreprises en transformation métallique par le soutien à l’innovation.</a:t>
            </a:r>
          </a:p>
          <a:p>
            <a:pPr marL="457200" lvl="1" indent="0">
              <a:buFont typeface="Arial" panose="020B0604020202020204" pitchFamily="34" charset="0"/>
              <a:buNone/>
            </a:pPr>
            <a:endParaRPr lang="fr-CA" sz="1200" b="0" i="0" kern="1200" dirty="0">
              <a:solidFill>
                <a:srgbClr val="FF0000"/>
              </a:solidFill>
              <a:effectLst/>
              <a:highlight>
                <a:srgbClr val="FFFF00"/>
              </a:highlight>
              <a:latin typeface="Arial Regular"/>
              <a:ea typeface="+mn-ea"/>
              <a:cs typeface="+mn-cs"/>
            </a:endParaRPr>
          </a:p>
          <a:p>
            <a:pPr marL="628650" lvl="1" indent="-171450">
              <a:buFont typeface="Arial" panose="020B0604020202020204" pitchFamily="34" charset="0"/>
              <a:buChar char="•"/>
            </a:pPr>
            <a:r>
              <a:rPr lang="fr-CA" sz="1200" b="0" i="0" kern="1200" dirty="0">
                <a:solidFill>
                  <a:srgbClr val="FF0000"/>
                </a:solidFill>
                <a:effectLst/>
                <a:highlight>
                  <a:srgbClr val="FFFF00"/>
                </a:highlight>
                <a:latin typeface="Arial Regular"/>
                <a:ea typeface="+mn-ea"/>
                <a:cs typeface="+mn-cs"/>
              </a:rPr>
              <a:t>Le Réseau de recherche scientifique propre aux MCS a pour mission de favoriser la recherche collaborative et précompétitive en favorisant le développement et la </a:t>
            </a:r>
            <a:r>
              <a:rPr lang="fr-CA" sz="1200" b="0" i="0" kern="1200" dirty="0">
                <a:solidFill>
                  <a:srgbClr val="FF0000"/>
                </a:solidFill>
                <a:effectLst/>
                <a:latin typeface="Arial Regular"/>
                <a:ea typeface="+mn-ea"/>
                <a:cs typeface="+mn-cs"/>
              </a:rPr>
              <a:t>pérennité des chaînes de valeur des MCS.</a:t>
            </a:r>
            <a:endParaRPr lang="fr-CA" sz="1200" b="0" i="0" kern="1200" dirty="0">
              <a:solidFill>
                <a:schemeClr val="tx1"/>
              </a:solidFill>
              <a:effectLst/>
              <a:latin typeface="Arial Regular"/>
              <a:ea typeface="+mn-ea"/>
              <a:cs typeface="+mn-cs"/>
            </a:endParaRPr>
          </a:p>
          <a:p>
            <a:pPr marL="457200" lvl="1" indent="0">
              <a:buFont typeface="Arial" panose="020B0604020202020204" pitchFamily="34" charset="0"/>
              <a:buNone/>
            </a:pPr>
            <a:endParaRPr lang="fr-CA" sz="1200" b="0" i="0" kern="1200" dirty="0">
              <a:solidFill>
                <a:schemeClr val="tx1"/>
              </a:solidFill>
              <a:effectLst/>
              <a:latin typeface="Arial Regular"/>
              <a:ea typeface="+mn-ea"/>
              <a:cs typeface="+mn-cs"/>
            </a:endParaRPr>
          </a:p>
          <a:p>
            <a:endParaRPr lang="fr-CA" sz="1200" b="0" i="0"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7</a:t>
            </a:fld>
            <a:endParaRPr lang="fr-CA" dirty="0"/>
          </a:p>
        </p:txBody>
      </p:sp>
    </p:spTree>
    <p:extLst>
      <p:ext uri="{BB962C8B-B14F-4D97-AF65-F5344CB8AC3E}">
        <p14:creationId xmlns:p14="http://schemas.microsoft.com/office/powerpoint/2010/main" val="163391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En 2022, l’industrie minière emploie directement plus de 13 000 personnes (exploitation). </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Présence d’acteurs miniers mondiaux comme Tata Steel, Rio Tinto, </a:t>
            </a:r>
            <a:r>
              <a:rPr lang="fr-CA" sz="1200" b="0" i="0" kern="1200" dirty="0" err="1">
                <a:solidFill>
                  <a:schemeClr val="tx1"/>
                </a:solidFill>
                <a:effectLst/>
                <a:latin typeface="Arial Regular"/>
                <a:ea typeface="+mn-ea"/>
                <a:cs typeface="+mn-cs"/>
              </a:rPr>
              <a:t>Glencore</a:t>
            </a:r>
            <a:r>
              <a:rPr lang="fr-CA" sz="1200" b="0" i="0" kern="1200" dirty="0">
                <a:solidFill>
                  <a:schemeClr val="tx1"/>
                </a:solidFill>
                <a:effectLst/>
                <a:latin typeface="Arial Regular"/>
                <a:ea typeface="+mn-ea"/>
                <a:cs typeface="+mn-cs"/>
              </a:rPr>
              <a:t>, ArcelorMittal, </a:t>
            </a:r>
            <a:r>
              <a:rPr lang="fr-CA" sz="1200" b="0" i="0" kern="1200" dirty="0" err="1">
                <a:solidFill>
                  <a:schemeClr val="tx1"/>
                </a:solidFill>
                <a:effectLst/>
                <a:latin typeface="Arial Regular"/>
                <a:ea typeface="+mn-ea"/>
                <a:cs typeface="+mn-cs"/>
              </a:rPr>
              <a:t>Newmont</a:t>
            </a:r>
            <a:r>
              <a:rPr lang="fr-CA" sz="1200" b="0" i="0" kern="1200" dirty="0">
                <a:solidFill>
                  <a:schemeClr val="tx1"/>
                </a:solidFill>
                <a:effectLst/>
                <a:latin typeface="Arial Regular"/>
                <a:ea typeface="+mn-ea"/>
                <a:cs typeface="+mn-cs"/>
              </a:rPr>
              <a:t>, </a:t>
            </a:r>
            <a:r>
              <a:rPr lang="fr-CA" sz="1200" b="0" i="0" kern="1200" dirty="0" err="1">
                <a:solidFill>
                  <a:schemeClr val="tx1"/>
                </a:solidFill>
                <a:effectLst/>
                <a:latin typeface="Arial Regular"/>
                <a:ea typeface="+mn-ea"/>
                <a:cs typeface="+mn-cs"/>
              </a:rPr>
              <a:t>Agnico</a:t>
            </a:r>
            <a:r>
              <a:rPr lang="fr-CA" sz="1200" b="0" i="0" kern="1200" dirty="0">
                <a:solidFill>
                  <a:schemeClr val="tx1"/>
                </a:solidFill>
                <a:effectLst/>
                <a:latin typeface="Arial Regular"/>
                <a:ea typeface="+mn-ea"/>
                <a:cs typeface="+mn-cs"/>
              </a:rPr>
              <a:t> Eagle.</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La qualité de la main‑d’œuvre québécoise est reconnue à l’échelle internationale. Le Québec est un producteur minier de longue date qui compte des travailleurs expérimentés dans toutes ses régions ainsi que des fournisseurs spécialisés dans toutes les phases du processus de développement minéral. </a:t>
            </a:r>
            <a:r>
              <a:rPr lang="fr-CA" dirty="0"/>
              <a:t>Le secteur minier québécois peut annuellement compter sur un bassin de 10 000 nouveaux diplômés provenant de 50 programmes d’études et de formation liés au secteur minier.</a:t>
            </a:r>
            <a:endParaRPr lang="fr-CA" sz="1200" b="0" i="0" kern="1200" dirty="0">
              <a:solidFill>
                <a:schemeClr val="tx1"/>
              </a:solidFill>
              <a:effectLst/>
              <a:latin typeface="Arial Regular"/>
              <a:ea typeface="+mn-ea"/>
              <a:cs typeface="+mn-cs"/>
            </a:endParaRP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Centres collégiaux de transfert technologique spécialisés: le Centre technologique des résidus industriels, le Centre de métallurgie du Québec, le Centre national en électrochimie et en technologies environnementales, l’Institut technologique de maintenance industrielle.</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Dans le contexte actuel de changements technologiques majeurs, qui influent sur les compétences requises sur le marché du travail, plusieurs dispositifs pour soutenir le développement des compétences sont présents.</a:t>
            </a:r>
          </a:p>
          <a:p>
            <a:pPr marL="0" indent="0">
              <a:buFont typeface="Arial" panose="020B0604020202020204" pitchFamily="34" charset="0"/>
              <a:buNone/>
            </a:pPr>
            <a:endParaRPr lang="fr-CA" sz="1200" b="0" i="0" kern="1200" dirty="0">
              <a:solidFill>
                <a:schemeClr val="tx1"/>
              </a:solidFill>
              <a:effectLst/>
              <a:latin typeface="Arial Regular"/>
              <a:ea typeface="+mn-ea"/>
              <a:cs typeface="+mn-cs"/>
            </a:endParaRPr>
          </a:p>
          <a:p>
            <a:pPr marL="171450" indent="-171450">
              <a:buFont typeface="Arial" panose="020B0604020202020204" pitchFamily="34" charset="0"/>
              <a:buChar char="•"/>
            </a:pPr>
            <a:r>
              <a:rPr lang="fr-CA" sz="1200" b="0" i="0" kern="1200" dirty="0">
                <a:solidFill>
                  <a:schemeClr val="tx1"/>
                </a:solidFill>
                <a:effectLst/>
                <a:latin typeface="Arial Regular"/>
                <a:ea typeface="+mn-ea"/>
                <a:cs typeface="+mn-cs"/>
              </a:rPr>
              <a:t>Le ministère du Travail, de l’Emploi et de la Solidarité sociale (MTESS), compte tenu de sa mission en ce qui concerne la main-d’œuvre et l’emploi, est un partenaire gouvernemental de premier plan. Il peut accorder des subventions aux entreprises pour couvrir une partie des dépenses engagées en formation des travailleurs, pour obtenir les services de consultants en gestion des ressources humaines ou pour couvrir une partie des salaires des personnes qui font face à certains obstacles à l’emploi. Il peut aussi soutenir financièrement des personnes sans emploi pour qu’elles suivent une formation menant à un emploi dans ces entreprises. La Commission des partenaires du marché du travail dispose quant à elle de différents programmes de soutien financier pour la formation des travailleurs et les stages. </a:t>
            </a:r>
          </a:p>
          <a:p>
            <a:pPr marL="171450" indent="-171450">
              <a:buFont typeface="Arial" panose="020B0604020202020204" pitchFamily="34" charset="0"/>
              <a:buChar char="•"/>
            </a:pPr>
            <a:endParaRPr lang="fr-CA" sz="1200" b="0" i="0" kern="1200" dirty="0">
              <a:solidFill>
                <a:schemeClr val="tx1"/>
              </a:solidFill>
              <a:effectLst/>
              <a:latin typeface="Arial Regular"/>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kern="1200" dirty="0">
                <a:solidFill>
                  <a:schemeClr val="tx1"/>
                </a:solidFill>
                <a:effectLst/>
                <a:latin typeface="Arial Regular"/>
                <a:ea typeface="+mn-ea"/>
                <a:cs typeface="+mn-cs"/>
              </a:rPr>
              <a:t>L’Institut national des mines, en soutien et rôle-conseil auprès des ministres, grâce à des rapports de recherche, des projets pilotes et plus de 120 partenaires, collaborateurs et chercheurs venant du secteur de l’éducation et du secteur minier. L’Institut national des mines soutient les établissements d’enseignement ainsi que les entreprises de l’industrie minière dans le développement d’une offre de formation novatrice et diversifiée. </a:t>
            </a:r>
          </a:p>
          <a:p>
            <a:pPr marL="171450" indent="-171450">
              <a:buFont typeface="Arial" panose="020B0604020202020204" pitchFamily="34" charset="0"/>
              <a:buChar char="•"/>
            </a:pPr>
            <a:endParaRPr lang="fr-CA" sz="1200" b="0" i="0" kern="1200" dirty="0">
              <a:solidFill>
                <a:schemeClr val="tx1"/>
              </a:solidFill>
              <a:effectLst/>
              <a:latin typeface="Arial Regular"/>
              <a:ea typeface="+mn-ea"/>
              <a:cs typeface="+mn-cs"/>
            </a:endParaRPr>
          </a:p>
          <a:p>
            <a:endParaRPr lang="fr-CA" sz="1200" b="0" i="0" kern="1200" dirty="0">
              <a:solidFill>
                <a:schemeClr val="tx1"/>
              </a:solidFill>
              <a:effectLst/>
              <a:latin typeface="Arial Regular"/>
              <a:ea typeface="+mn-ea"/>
              <a:cs typeface="+mn-cs"/>
            </a:endParaRPr>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8</a:t>
            </a:fld>
            <a:endParaRPr lang="fr-CA" dirty="0"/>
          </a:p>
        </p:txBody>
      </p:sp>
    </p:spTree>
    <p:extLst>
      <p:ext uri="{BB962C8B-B14F-4D97-AF65-F5344CB8AC3E}">
        <p14:creationId xmlns:p14="http://schemas.microsoft.com/office/powerpoint/2010/main" val="384046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CA" dirty="0"/>
          </a:p>
        </p:txBody>
      </p:sp>
      <p:sp>
        <p:nvSpPr>
          <p:cNvPr id="5" name="Espace réservé du numéro de diapositive 4"/>
          <p:cNvSpPr>
            <a:spLocks noGrp="1"/>
          </p:cNvSpPr>
          <p:nvPr>
            <p:ph type="sldNum" sz="quarter" idx="5"/>
          </p:nvPr>
        </p:nvSpPr>
        <p:spPr/>
        <p:txBody>
          <a:bodyPr/>
          <a:lstStyle/>
          <a:p>
            <a:fld id="{253A81E7-5AAA-4F8B-8083-1B1E8FA7E8E7}" type="slidenum">
              <a:rPr lang="fr-CA" smtClean="0"/>
              <a:pPr/>
              <a:t>9</a:t>
            </a:fld>
            <a:endParaRPr lang="fr-CA" dirty="0"/>
          </a:p>
        </p:txBody>
      </p:sp>
    </p:spTree>
    <p:extLst>
      <p:ext uri="{BB962C8B-B14F-4D97-AF65-F5344CB8AC3E}">
        <p14:creationId xmlns:p14="http://schemas.microsoft.com/office/powerpoint/2010/main" val="2699310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228A31F5-3CA0-65CE-7446-55445CB884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070"/>
          <a:stretch/>
        </p:blipFill>
        <p:spPr>
          <a:xfrm>
            <a:off x="0" y="0"/>
            <a:ext cx="12192000" cy="6858000"/>
          </a:xfrm>
          <a:prstGeom prst="rect">
            <a:avLst/>
          </a:prstGeom>
        </p:spPr>
      </p:pic>
      <p:grpSp>
        <p:nvGrpSpPr>
          <p:cNvPr id="6" name="Groupe 5">
            <a:extLst>
              <a:ext uri="{FF2B5EF4-FFF2-40B4-BE49-F238E27FC236}">
                <a16:creationId xmlns:a16="http://schemas.microsoft.com/office/drawing/2014/main" id="{0220F51F-FEB7-6541-AEAC-3E4A6A90CBA0}"/>
              </a:ext>
            </a:extLst>
          </p:cNvPr>
          <p:cNvGrpSpPr/>
          <p:nvPr userDrawn="1"/>
        </p:nvGrpSpPr>
        <p:grpSpPr>
          <a:xfrm>
            <a:off x="0" y="-3073"/>
            <a:ext cx="12192000" cy="6861073"/>
            <a:chOff x="0" y="8116"/>
            <a:chExt cx="12192000" cy="6861073"/>
          </a:xfrm>
        </p:grpSpPr>
        <p:sp>
          <p:nvSpPr>
            <p:cNvPr id="4" name="Rectangle 3">
              <a:extLst>
                <a:ext uri="{FF2B5EF4-FFF2-40B4-BE49-F238E27FC236}">
                  <a16:creationId xmlns:a16="http://schemas.microsoft.com/office/drawing/2014/main" id="{559D9994-A471-4749-BE2F-0E8AFC5CCC9D}"/>
                </a:ext>
              </a:extLst>
            </p:cNvPr>
            <p:cNvSpPr/>
            <p:nvPr userDrawn="1"/>
          </p:nvSpPr>
          <p:spPr>
            <a:xfrm>
              <a:off x="8688388" y="5673772"/>
              <a:ext cx="3503612"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5" name="Rectangle 4">
              <a:extLst>
                <a:ext uri="{FF2B5EF4-FFF2-40B4-BE49-F238E27FC236}">
                  <a16:creationId xmlns:a16="http://schemas.microsoft.com/office/drawing/2014/main" id="{ECF086D4-EC1C-734C-916A-81F20E5AC237}"/>
                </a:ext>
              </a:extLst>
            </p:cNvPr>
            <p:cNvSpPr/>
            <p:nvPr userDrawn="1"/>
          </p:nvSpPr>
          <p:spPr>
            <a:xfrm>
              <a:off x="0" y="5673772"/>
              <a:ext cx="7071360" cy="119541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7" name="Rectangle 6">
              <a:extLst>
                <a:ext uri="{FF2B5EF4-FFF2-40B4-BE49-F238E27FC236}">
                  <a16:creationId xmlns:a16="http://schemas.microsoft.com/office/drawing/2014/main" id="{208DE16A-60BA-2D49-B14D-39C57244238B}"/>
                </a:ext>
              </a:extLst>
            </p:cNvPr>
            <p:cNvSpPr/>
            <p:nvPr userDrawn="1"/>
          </p:nvSpPr>
          <p:spPr>
            <a:xfrm>
              <a:off x="8688388" y="8116"/>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8" name="Rectangle 7">
              <a:extLst>
                <a:ext uri="{FF2B5EF4-FFF2-40B4-BE49-F238E27FC236}">
                  <a16:creationId xmlns:a16="http://schemas.microsoft.com/office/drawing/2014/main" id="{C15842BE-B763-0F4B-A6C1-244B08E86E7F}"/>
                </a:ext>
              </a:extLst>
            </p:cNvPr>
            <p:cNvSpPr/>
            <p:nvPr userDrawn="1"/>
          </p:nvSpPr>
          <p:spPr>
            <a:xfrm>
              <a:off x="0" y="8116"/>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grpSp>
      <p:sp>
        <p:nvSpPr>
          <p:cNvPr id="2" name="Title 1"/>
          <p:cNvSpPr>
            <a:spLocks noGrp="1"/>
          </p:cNvSpPr>
          <p:nvPr userDrawn="1">
            <p:ph type="ctrTitle" hasCustomPrompt="1"/>
          </p:nvPr>
        </p:nvSpPr>
        <p:spPr>
          <a:xfrm>
            <a:off x="658813" y="701855"/>
            <a:ext cx="6412548" cy="1971495"/>
          </a:xfrm>
        </p:spPr>
        <p:txBody>
          <a:bodyPr anchor="t">
            <a:normAutofit/>
          </a:bodyPr>
          <a:lstStyle>
            <a:lvl1pPr algn="l">
              <a:defRPr sz="6000" b="0" i="0">
                <a:solidFill>
                  <a:schemeClr val="bg1"/>
                </a:solidFill>
                <a:latin typeface="Arial Regular"/>
              </a:defRPr>
            </a:lvl1pPr>
          </a:lstStyle>
          <a:p>
            <a:r>
              <a:rPr lang="fr-FR" dirty="0"/>
              <a:t>Titre du diaporama</a:t>
            </a:r>
            <a:endParaRPr lang="en-US" dirty="0"/>
          </a:p>
        </p:txBody>
      </p:sp>
      <p:pic>
        <p:nvPicPr>
          <p:cNvPr id="12" name="Image 11">
            <a:extLst>
              <a:ext uri="{FF2B5EF4-FFF2-40B4-BE49-F238E27FC236}">
                <a16:creationId xmlns:a16="http://schemas.microsoft.com/office/drawing/2014/main" id="{F7943A44-77B6-6F4E-A054-A0D6612AD0BC}"/>
              </a:ext>
            </a:extLst>
          </p:cNvPr>
          <p:cNvPicPr>
            <a:picLocks noChangeAspect="1"/>
          </p:cNvPicPr>
          <p:nvPr userDrawn="1"/>
        </p:nvPicPr>
        <p:blipFill>
          <a:blip r:embed="rId3"/>
          <a:stretch>
            <a:fillRect/>
          </a:stretch>
        </p:blipFill>
        <p:spPr>
          <a:xfrm>
            <a:off x="9568767" y="921100"/>
            <a:ext cx="1739313" cy="2327938"/>
          </a:xfrm>
          <a:prstGeom prst="rect">
            <a:avLst/>
          </a:prstGeom>
        </p:spPr>
      </p:pic>
      <p:sp>
        <p:nvSpPr>
          <p:cNvPr id="3" name="Subtitle 2"/>
          <p:cNvSpPr>
            <a:spLocks noGrp="1"/>
          </p:cNvSpPr>
          <p:nvPr userDrawn="1">
            <p:ph type="subTitle" idx="1" hasCustomPrompt="1"/>
          </p:nvPr>
        </p:nvSpPr>
        <p:spPr>
          <a:xfrm>
            <a:off x="658812" y="2681467"/>
            <a:ext cx="6408738" cy="1423808"/>
          </a:xfrm>
        </p:spPr>
        <p:txBody>
          <a:bodyPr>
            <a:normAutofit/>
          </a:bodyPr>
          <a:lstStyle>
            <a:lvl1pPr marL="0" indent="0" algn="l">
              <a:spcAft>
                <a:spcPts val="0"/>
              </a:spcAft>
              <a:buNone/>
              <a:defRPr sz="40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a:t>
            </a:r>
            <a:br>
              <a:rPr lang="fr-FR" dirty="0"/>
            </a:br>
            <a:r>
              <a:rPr lang="fr-FR" dirty="0"/>
              <a:t>du diaporama</a:t>
            </a:r>
            <a:endParaRPr lang="en-US" dirty="0"/>
          </a:p>
        </p:txBody>
      </p:sp>
      <p:sp>
        <p:nvSpPr>
          <p:cNvPr id="14" name="Espace réservé du contenu 13">
            <a:extLst>
              <a:ext uri="{FF2B5EF4-FFF2-40B4-BE49-F238E27FC236}">
                <a16:creationId xmlns:a16="http://schemas.microsoft.com/office/drawing/2014/main" id="{F22ADA3C-CD32-9642-8729-601BCF529E29}"/>
              </a:ext>
            </a:extLst>
          </p:cNvPr>
          <p:cNvSpPr>
            <a:spLocks noGrp="1"/>
          </p:cNvSpPr>
          <p:nvPr userDrawn="1">
            <p:ph sz="quarter" idx="10" hasCustomPrompt="1"/>
          </p:nvPr>
        </p:nvSpPr>
        <p:spPr>
          <a:xfrm>
            <a:off x="658813" y="188913"/>
            <a:ext cx="6408738" cy="504825"/>
          </a:xfrm>
        </p:spPr>
        <p:txBody>
          <a:bodyPr>
            <a:noAutofit/>
          </a:bodyPr>
          <a:lstStyle>
            <a:lvl1pPr marL="0" indent="0">
              <a:buNone/>
              <a:defRPr sz="1200">
                <a:solidFill>
                  <a:schemeClr val="bg1"/>
                </a:solidFill>
              </a:defRPr>
            </a:lvl1pPr>
          </a:lstStyle>
          <a:p>
            <a:r>
              <a:rPr lang="fr-FR" dirty="0"/>
              <a:t>MODIFIER LES STYLES DU TEXTE DU MASQUE</a:t>
            </a:r>
            <a:endParaRPr lang="fr-CA" dirty="0"/>
          </a:p>
        </p:txBody>
      </p:sp>
      <p:pic>
        <p:nvPicPr>
          <p:cNvPr id="18" name="Graphique 17">
            <a:extLst>
              <a:ext uri="{FF2B5EF4-FFF2-40B4-BE49-F238E27FC236}">
                <a16:creationId xmlns:a16="http://schemas.microsoft.com/office/drawing/2014/main" id="{AC7297E6-0EC0-D94F-81F8-30E12907F6F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6486" y="5673772"/>
            <a:ext cx="3256136" cy="975000"/>
          </a:xfrm>
          <a:prstGeom prst="rect">
            <a:avLst/>
          </a:prstGeom>
        </p:spPr>
      </p:pic>
    </p:spTree>
    <p:extLst>
      <p:ext uri="{BB962C8B-B14F-4D97-AF65-F5344CB8AC3E}">
        <p14:creationId xmlns:p14="http://schemas.microsoft.com/office/powerpoint/2010/main" val="1697440320"/>
      </p:ext>
    </p:extLst>
  </p:cSld>
  <p:clrMapOvr>
    <a:masterClrMapping/>
  </p:clrMapOvr>
  <p:extLst>
    <p:ext uri="{DCECCB84-F9BA-43D5-87BE-67443E8EF086}">
      <p15:sldGuideLst xmlns:p15="http://schemas.microsoft.com/office/powerpoint/2012/main">
        <p15:guide id="1" orient="horz" pos="16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0280AE8-7916-7243-983B-6198B94312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2" name="Groupe 11">
            <a:extLst>
              <a:ext uri="{FF2B5EF4-FFF2-40B4-BE49-F238E27FC236}">
                <a16:creationId xmlns:a16="http://schemas.microsoft.com/office/drawing/2014/main" id="{9D8C3C8C-31A8-724E-9441-0085E6CE5F5B}"/>
              </a:ext>
            </a:extLst>
          </p:cNvPr>
          <p:cNvGrpSpPr/>
          <p:nvPr userDrawn="1"/>
        </p:nvGrpSpPr>
        <p:grpSpPr>
          <a:xfrm>
            <a:off x="0" y="-3073"/>
            <a:ext cx="12192000" cy="4108347"/>
            <a:chOff x="0" y="-3073"/>
            <a:chExt cx="12192000" cy="4108347"/>
          </a:xfrm>
        </p:grpSpPr>
        <p:sp>
          <p:nvSpPr>
            <p:cNvPr id="15" name="Rectangle 14">
              <a:extLst>
                <a:ext uri="{FF2B5EF4-FFF2-40B4-BE49-F238E27FC236}">
                  <a16:creationId xmlns:a16="http://schemas.microsoft.com/office/drawing/2014/main" id="{88AEC35B-AA27-2B4D-BD80-D0136AA936C9}"/>
                </a:ext>
              </a:extLst>
            </p:cNvPr>
            <p:cNvSpPr/>
            <p:nvPr userDrawn="1"/>
          </p:nvSpPr>
          <p:spPr>
            <a:xfrm>
              <a:off x="8688388" y="-3073"/>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16" name="Rectangle 15">
              <a:extLst>
                <a:ext uri="{FF2B5EF4-FFF2-40B4-BE49-F238E27FC236}">
                  <a16:creationId xmlns:a16="http://schemas.microsoft.com/office/drawing/2014/main" id="{1A904621-30F8-B74E-9955-991CF9684BC7}"/>
                </a:ext>
              </a:extLst>
            </p:cNvPr>
            <p:cNvSpPr/>
            <p:nvPr userDrawn="1"/>
          </p:nvSpPr>
          <p:spPr>
            <a:xfrm>
              <a:off x="0" y="-3073"/>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grpSp>
      <p:sp>
        <p:nvSpPr>
          <p:cNvPr id="3" name="Text Placeholder 2"/>
          <p:cNvSpPr>
            <a:spLocks noGrp="1"/>
          </p:cNvSpPr>
          <p:nvPr>
            <p:ph type="body" idx="1" hasCustomPrompt="1"/>
          </p:nvPr>
        </p:nvSpPr>
        <p:spPr>
          <a:xfrm>
            <a:off x="658813" y="3249038"/>
            <a:ext cx="6412547" cy="856236"/>
          </a:xfrm>
        </p:spPr>
        <p:txBody>
          <a:bodyPr>
            <a:normAutofit/>
          </a:bodyPr>
          <a:lstStyle>
            <a:lvl1pPr marL="0" indent="0" algn="l">
              <a:spcAft>
                <a:spcPts val="0"/>
              </a:spcAft>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Texte, texte, texte</a:t>
            </a:r>
          </a:p>
        </p:txBody>
      </p:sp>
      <p:pic>
        <p:nvPicPr>
          <p:cNvPr id="17" name="Image 16">
            <a:extLst>
              <a:ext uri="{FF2B5EF4-FFF2-40B4-BE49-F238E27FC236}">
                <a16:creationId xmlns:a16="http://schemas.microsoft.com/office/drawing/2014/main" id="{A00E96B1-5DB5-4346-9359-5FCE738EBF67}"/>
              </a:ext>
            </a:extLst>
          </p:cNvPr>
          <p:cNvPicPr>
            <a:picLocks noChangeAspect="1"/>
          </p:cNvPicPr>
          <p:nvPr userDrawn="1"/>
        </p:nvPicPr>
        <p:blipFill>
          <a:blip r:embed="rId3"/>
          <a:stretch>
            <a:fillRect/>
          </a:stretch>
        </p:blipFill>
        <p:spPr>
          <a:xfrm>
            <a:off x="9568767" y="921100"/>
            <a:ext cx="1739313" cy="2327938"/>
          </a:xfrm>
          <a:prstGeom prst="rect">
            <a:avLst/>
          </a:prstGeom>
        </p:spPr>
      </p:pic>
      <p:sp>
        <p:nvSpPr>
          <p:cNvPr id="2" name="Title 1"/>
          <p:cNvSpPr>
            <a:spLocks noGrp="1"/>
          </p:cNvSpPr>
          <p:nvPr>
            <p:ph type="title" hasCustomPrompt="1"/>
          </p:nvPr>
        </p:nvSpPr>
        <p:spPr>
          <a:xfrm>
            <a:off x="658813" y="1196975"/>
            <a:ext cx="6421086" cy="2052638"/>
          </a:xfrm>
        </p:spPr>
        <p:txBody>
          <a:bodyPr anchor="t">
            <a:normAutofit/>
          </a:bodyPr>
          <a:lstStyle>
            <a:lvl1pPr algn="l">
              <a:defRPr sz="6000" b="0">
                <a:solidFill>
                  <a:schemeClr val="bg1"/>
                </a:solidFill>
              </a:defRPr>
            </a:lvl1pPr>
          </a:lstStyle>
          <a:p>
            <a:r>
              <a:rPr lang="fr-FR" dirty="0"/>
              <a:t>Titre de la diapositive</a:t>
            </a:r>
            <a:endParaRPr lang="en-US" dirty="0"/>
          </a:p>
        </p:txBody>
      </p:sp>
      <p:sp>
        <p:nvSpPr>
          <p:cNvPr id="9" name="Rectangle 8">
            <a:extLst>
              <a:ext uri="{FF2B5EF4-FFF2-40B4-BE49-F238E27FC236}">
                <a16:creationId xmlns:a16="http://schemas.microsoft.com/office/drawing/2014/main" id="{F46D94B2-DE50-3942-8C95-2EAD7EC669C1}"/>
              </a:ext>
            </a:extLst>
          </p:cNvPr>
          <p:cNvSpPr/>
          <p:nvPr userDrawn="1"/>
        </p:nvSpPr>
        <p:spPr>
          <a:xfrm>
            <a:off x="8688388" y="5661025"/>
            <a:ext cx="3503612"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10" name="Rectangle 9">
            <a:extLst>
              <a:ext uri="{FF2B5EF4-FFF2-40B4-BE49-F238E27FC236}">
                <a16:creationId xmlns:a16="http://schemas.microsoft.com/office/drawing/2014/main" id="{A178C80A-F388-3E4F-B57B-5BD4B39C118E}"/>
              </a:ext>
            </a:extLst>
          </p:cNvPr>
          <p:cNvSpPr/>
          <p:nvPr userDrawn="1"/>
        </p:nvSpPr>
        <p:spPr>
          <a:xfrm>
            <a:off x="0" y="5661025"/>
            <a:ext cx="7071360"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pic>
        <p:nvPicPr>
          <p:cNvPr id="11" name="Graphique 10">
            <a:extLst>
              <a:ext uri="{FF2B5EF4-FFF2-40B4-BE49-F238E27FC236}">
                <a16:creationId xmlns:a16="http://schemas.microsoft.com/office/drawing/2014/main" id="{F52B27EE-48FA-C04D-802F-FF84AF65923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1118" y="6007100"/>
            <a:ext cx="1692075" cy="506666"/>
          </a:xfrm>
          <a:prstGeom prst="rect">
            <a:avLst/>
          </a:prstGeom>
        </p:spPr>
      </p:pic>
    </p:spTree>
    <p:extLst>
      <p:ext uri="{BB962C8B-B14F-4D97-AF65-F5344CB8AC3E}">
        <p14:creationId xmlns:p14="http://schemas.microsoft.com/office/powerpoint/2010/main" val="1529691033"/>
      </p:ext>
    </p:extLst>
  </p:cSld>
  <p:clrMapOvr>
    <a:masterClrMapping/>
  </p:clrMapOvr>
  <p:extLst>
    <p:ext uri="{DCECCB84-F9BA-43D5-87BE-67443E8EF086}">
      <p15:sldGuideLst xmlns:p15="http://schemas.microsoft.com/office/powerpoint/2012/main">
        <p15:guide id="1" orient="horz" pos="204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6A2EFFB2-8709-AA40-85C1-9005B8CD6A8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5" name="Groupe 14">
            <a:extLst>
              <a:ext uri="{FF2B5EF4-FFF2-40B4-BE49-F238E27FC236}">
                <a16:creationId xmlns:a16="http://schemas.microsoft.com/office/drawing/2014/main" id="{F105A01C-6991-A244-A869-157F63BE516A}"/>
              </a:ext>
            </a:extLst>
          </p:cNvPr>
          <p:cNvGrpSpPr/>
          <p:nvPr userDrawn="1"/>
        </p:nvGrpSpPr>
        <p:grpSpPr>
          <a:xfrm>
            <a:off x="0" y="2317"/>
            <a:ext cx="12192000" cy="6861073"/>
            <a:chOff x="0" y="-3073"/>
            <a:chExt cx="12192000" cy="6861073"/>
          </a:xfrm>
        </p:grpSpPr>
        <p:sp>
          <p:nvSpPr>
            <p:cNvPr id="4" name="Rectangle 3">
              <a:extLst>
                <a:ext uri="{FF2B5EF4-FFF2-40B4-BE49-F238E27FC236}">
                  <a16:creationId xmlns:a16="http://schemas.microsoft.com/office/drawing/2014/main" id="{559D9994-A471-4749-BE2F-0E8AFC5CCC9D}"/>
                </a:ext>
              </a:extLst>
            </p:cNvPr>
            <p:cNvSpPr/>
            <p:nvPr userDrawn="1"/>
          </p:nvSpPr>
          <p:spPr>
            <a:xfrm>
              <a:off x="8688388" y="5655635"/>
              <a:ext cx="3503612" cy="120236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5" name="Rectangle 4">
              <a:extLst>
                <a:ext uri="{FF2B5EF4-FFF2-40B4-BE49-F238E27FC236}">
                  <a16:creationId xmlns:a16="http://schemas.microsoft.com/office/drawing/2014/main" id="{ECF086D4-EC1C-734C-916A-81F20E5AC237}"/>
                </a:ext>
              </a:extLst>
            </p:cNvPr>
            <p:cNvSpPr/>
            <p:nvPr userDrawn="1"/>
          </p:nvSpPr>
          <p:spPr>
            <a:xfrm>
              <a:off x="0" y="5655635"/>
              <a:ext cx="7071360" cy="120236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7" name="Rectangle 6">
              <a:extLst>
                <a:ext uri="{FF2B5EF4-FFF2-40B4-BE49-F238E27FC236}">
                  <a16:creationId xmlns:a16="http://schemas.microsoft.com/office/drawing/2014/main" id="{208DE16A-60BA-2D49-B14D-39C57244238B}"/>
                </a:ext>
              </a:extLst>
            </p:cNvPr>
            <p:cNvSpPr/>
            <p:nvPr userDrawn="1"/>
          </p:nvSpPr>
          <p:spPr>
            <a:xfrm>
              <a:off x="8688388" y="-3073"/>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8" name="Rectangle 7">
              <a:extLst>
                <a:ext uri="{FF2B5EF4-FFF2-40B4-BE49-F238E27FC236}">
                  <a16:creationId xmlns:a16="http://schemas.microsoft.com/office/drawing/2014/main" id="{C15842BE-B763-0F4B-A6C1-244B08E86E7F}"/>
                </a:ext>
              </a:extLst>
            </p:cNvPr>
            <p:cNvSpPr/>
            <p:nvPr userDrawn="1"/>
          </p:nvSpPr>
          <p:spPr>
            <a:xfrm>
              <a:off x="0" y="-3073"/>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grpSp>
      <p:sp>
        <p:nvSpPr>
          <p:cNvPr id="2" name="Title 1"/>
          <p:cNvSpPr>
            <a:spLocks noGrp="1"/>
          </p:cNvSpPr>
          <p:nvPr>
            <p:ph type="ctrTitle" hasCustomPrompt="1"/>
          </p:nvPr>
        </p:nvSpPr>
        <p:spPr>
          <a:xfrm>
            <a:off x="658813" y="236048"/>
            <a:ext cx="6412548" cy="1016072"/>
          </a:xfrm>
        </p:spPr>
        <p:txBody>
          <a:bodyPr anchor="b">
            <a:normAutofit/>
          </a:bodyPr>
          <a:lstStyle>
            <a:lvl1pPr algn="l">
              <a:defRPr sz="6000" b="0" i="0">
                <a:solidFill>
                  <a:schemeClr val="bg1"/>
                </a:solidFill>
                <a:latin typeface="Arial Regular"/>
              </a:defRPr>
            </a:lvl1pPr>
          </a:lstStyle>
          <a:p>
            <a:r>
              <a:rPr lang="fr-FR" dirty="0"/>
              <a:t>Merci</a:t>
            </a:r>
            <a:endParaRPr lang="en-US" dirty="0"/>
          </a:p>
        </p:txBody>
      </p:sp>
      <p:pic>
        <p:nvPicPr>
          <p:cNvPr id="12" name="Image 11">
            <a:extLst>
              <a:ext uri="{FF2B5EF4-FFF2-40B4-BE49-F238E27FC236}">
                <a16:creationId xmlns:a16="http://schemas.microsoft.com/office/drawing/2014/main" id="{F7943A44-77B6-6F4E-A054-A0D6612AD0BC}"/>
              </a:ext>
            </a:extLst>
          </p:cNvPr>
          <p:cNvPicPr>
            <a:picLocks noChangeAspect="1"/>
          </p:cNvPicPr>
          <p:nvPr userDrawn="1"/>
        </p:nvPicPr>
        <p:blipFill>
          <a:blip r:embed="rId3"/>
          <a:stretch>
            <a:fillRect/>
          </a:stretch>
        </p:blipFill>
        <p:spPr>
          <a:xfrm>
            <a:off x="9568767" y="921100"/>
            <a:ext cx="1739313" cy="2327938"/>
          </a:xfrm>
          <a:prstGeom prst="rect">
            <a:avLst/>
          </a:prstGeom>
        </p:spPr>
      </p:pic>
      <p:sp>
        <p:nvSpPr>
          <p:cNvPr id="3" name="Subtitle 2"/>
          <p:cNvSpPr>
            <a:spLocks noGrp="1"/>
          </p:cNvSpPr>
          <p:nvPr>
            <p:ph type="subTitle" idx="1" hasCustomPrompt="1"/>
          </p:nvPr>
        </p:nvSpPr>
        <p:spPr>
          <a:xfrm>
            <a:off x="658812" y="1273775"/>
            <a:ext cx="6408738" cy="1859949"/>
          </a:xfrm>
        </p:spPr>
        <p:txBody>
          <a:bodyPr>
            <a:normAutofit/>
          </a:bodyPr>
          <a:lstStyle>
            <a:lvl1pPr marL="0" indent="0" algn="l">
              <a:spcAft>
                <a:spcPts val="0"/>
              </a:spcAft>
              <a:buNone/>
              <a:defRPr sz="28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a:t>
            </a:r>
            <a:br>
              <a:rPr lang="fr-FR" dirty="0"/>
            </a:br>
            <a:r>
              <a:rPr lang="fr-FR" dirty="0"/>
              <a:t>du diaporama</a:t>
            </a:r>
            <a:endParaRPr lang="en-US" dirty="0"/>
          </a:p>
        </p:txBody>
      </p:sp>
      <p:pic>
        <p:nvPicPr>
          <p:cNvPr id="18" name="Graphique 17">
            <a:extLst>
              <a:ext uri="{FF2B5EF4-FFF2-40B4-BE49-F238E27FC236}">
                <a16:creationId xmlns:a16="http://schemas.microsoft.com/office/drawing/2014/main" id="{74EC02FF-6817-EF4E-A398-95A36493561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1118" y="6007100"/>
            <a:ext cx="1692075" cy="506666"/>
          </a:xfrm>
          <a:prstGeom prst="rect">
            <a:avLst/>
          </a:prstGeom>
        </p:spPr>
      </p:pic>
    </p:spTree>
    <p:extLst>
      <p:ext uri="{BB962C8B-B14F-4D97-AF65-F5344CB8AC3E}">
        <p14:creationId xmlns:p14="http://schemas.microsoft.com/office/powerpoint/2010/main" val="246667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014CA5-4E35-D042-B756-E2812C92896F}"/>
              </a:ext>
            </a:extLst>
          </p:cNvPr>
          <p:cNvSpPr/>
          <p:nvPr userDrawn="1"/>
        </p:nvSpPr>
        <p:spPr>
          <a:xfrm>
            <a:off x="0" y="0"/>
            <a:ext cx="12192000" cy="566102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5" name="Text Placeholder 3">
            <a:extLst>
              <a:ext uri="{FF2B5EF4-FFF2-40B4-BE49-F238E27FC236}">
                <a16:creationId xmlns:a16="http://schemas.microsoft.com/office/drawing/2014/main" id="{F3C1FB3F-B782-D34F-AF55-11DC9B0659B0}"/>
              </a:ext>
            </a:extLst>
          </p:cNvPr>
          <p:cNvSpPr>
            <a:spLocks noGrp="1"/>
          </p:cNvSpPr>
          <p:nvPr>
            <p:ph type="body" sz="half" idx="2" hasCustomPrompt="1"/>
          </p:nvPr>
        </p:nvSpPr>
        <p:spPr>
          <a:xfrm>
            <a:off x="658813" y="692150"/>
            <a:ext cx="11053762" cy="4968875"/>
          </a:xfrm>
        </p:spPr>
        <p:txBody>
          <a:bodyPr anchor="ctr" anchorCtr="0">
            <a:normAutofit/>
          </a:bodyPr>
          <a:lstStyle>
            <a:lvl1pPr marL="0" indent="0" algn="ctr">
              <a:buNone/>
              <a:defRPr sz="6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Insérer une citation </a:t>
            </a:r>
            <a:br>
              <a:rPr lang="fr-FR" dirty="0"/>
            </a:br>
            <a:r>
              <a:rPr lang="fr-FR" dirty="0"/>
              <a:t>ou un fait marquant </a:t>
            </a:r>
            <a:br>
              <a:rPr lang="fr-FR" dirty="0"/>
            </a:br>
            <a:r>
              <a:rPr lang="fr-FR" dirty="0"/>
              <a:t>sur lequel on veut </a:t>
            </a:r>
            <a:br>
              <a:rPr lang="fr-FR" dirty="0"/>
            </a:br>
            <a:r>
              <a:rPr lang="fr-FR" dirty="0"/>
              <a:t>mettre l’accent</a:t>
            </a:r>
          </a:p>
        </p:txBody>
      </p:sp>
      <p:sp>
        <p:nvSpPr>
          <p:cNvPr id="7" name="Rectangle 6">
            <a:extLst>
              <a:ext uri="{FF2B5EF4-FFF2-40B4-BE49-F238E27FC236}">
                <a16:creationId xmlns:a16="http://schemas.microsoft.com/office/drawing/2014/main" id="{3005749A-05C3-1744-81D7-7440A9BB172B}"/>
              </a:ext>
            </a:extLst>
          </p:cNvPr>
          <p:cNvSpPr/>
          <p:nvPr userDrawn="1"/>
        </p:nvSpPr>
        <p:spPr>
          <a:xfrm>
            <a:off x="7067550" y="5661025"/>
            <a:ext cx="1620838"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Tree>
    <p:extLst>
      <p:ext uri="{BB962C8B-B14F-4D97-AF65-F5344CB8AC3E}">
        <p14:creationId xmlns:p14="http://schemas.microsoft.com/office/powerpoint/2010/main" val="82917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a:lvl1pPr>
          </a:lstStyle>
          <a:p>
            <a:fld id="{D7676641-E93E-BF4A-8449-7861ED7ABF43}" type="slidenum">
              <a:rPr lang="fr-CA" smtClean="0"/>
              <a:pPr/>
              <a:t>‹N°›</a:t>
            </a:fld>
            <a:endParaRPr lang="fr-CA" dirty="0"/>
          </a:p>
        </p:txBody>
      </p:sp>
      <p:sp>
        <p:nvSpPr>
          <p:cNvPr id="8" name="Content Placeholder 2"/>
          <p:cNvSpPr>
            <a:spLocks noGrp="1"/>
          </p:cNvSpPr>
          <p:nvPr>
            <p:ph idx="12" hasCustomPrompt="1"/>
          </p:nvPr>
        </p:nvSpPr>
        <p:spPr>
          <a:xfrm>
            <a:off x="7067550" y="1449388"/>
            <a:ext cx="4645025" cy="4211637"/>
          </a:xfrm>
        </p:spPr>
        <p:txBody>
          <a:bodyPr wrap="square"/>
          <a:lstStyle>
            <a:lvl1pPr marL="0" indent="0">
              <a:buFont typeface="Arial" panose="020B0604020202020204" pitchFamily="34" charset="0"/>
              <a:buNone/>
              <a:tabLst/>
              <a:defRPr baseline="0"/>
            </a:lvl1pPr>
            <a:lvl2pPr marL="355600" indent="-355600">
              <a:buClr>
                <a:srgbClr val="000000"/>
              </a:buClr>
              <a:buFont typeface="+mj-lt"/>
              <a:buAutoNum type="arabicPeriod"/>
              <a:tabLst/>
              <a:defRPr/>
            </a:lvl2pPr>
            <a:lvl3pPr marL="660400" indent="-304800">
              <a:buClr>
                <a:srgbClr val="003DA5"/>
              </a:buClr>
              <a:buFont typeface="Arial" panose="020B0604020202020204" pitchFamily="34" charset="0"/>
              <a:buChar char="•"/>
              <a:tabLst/>
              <a:defRPr/>
            </a:lvl3pPr>
            <a:lvl4pPr marL="1371600" indent="0">
              <a:buNone/>
              <a:defRPr/>
            </a:lvl4pPr>
            <a:lvl5pPr>
              <a:defRPr/>
            </a:lvl5pPr>
          </a:lstStyle>
          <a:p>
            <a:pPr lvl="0"/>
            <a:r>
              <a:rPr lang="fr-FR" dirty="0"/>
              <a:t>Liste niveau 1</a:t>
            </a:r>
          </a:p>
          <a:p>
            <a:pPr lvl="1"/>
            <a:r>
              <a:rPr lang="fr-FR" dirty="0"/>
              <a:t>Liste niveau 2</a:t>
            </a:r>
          </a:p>
        </p:txBody>
      </p:sp>
      <p:sp>
        <p:nvSpPr>
          <p:cNvPr id="3" name="ZoneTexte 2">
            <a:extLst>
              <a:ext uri="{FF2B5EF4-FFF2-40B4-BE49-F238E27FC236}">
                <a16:creationId xmlns:a16="http://schemas.microsoft.com/office/drawing/2014/main" id="{BBE4FC4E-2B4A-A544-B27B-F22D3EF59E09}"/>
              </a:ext>
            </a:extLst>
          </p:cNvPr>
          <p:cNvSpPr txBox="1"/>
          <p:nvPr userDrawn="1"/>
        </p:nvSpPr>
        <p:spPr>
          <a:xfrm>
            <a:off x="658812" y="1355119"/>
            <a:ext cx="6157913" cy="1938992"/>
          </a:xfrm>
          <a:prstGeom prst="rect">
            <a:avLst/>
          </a:prstGeom>
          <a:noFill/>
        </p:spPr>
        <p:txBody>
          <a:bodyPr wrap="square" rtlCol="0">
            <a:spAutoFit/>
          </a:bodyPr>
          <a:lstStyle/>
          <a:p>
            <a:r>
              <a:rPr lang="fr-FR" sz="6000" b="0" i="0" dirty="0">
                <a:solidFill>
                  <a:srgbClr val="003DA5"/>
                </a:solidFill>
                <a:latin typeface="Arial Regular"/>
              </a:rPr>
              <a:t>Table des</a:t>
            </a:r>
            <a:br>
              <a:rPr lang="fr-FR" sz="6000" b="0" i="0" dirty="0">
                <a:solidFill>
                  <a:srgbClr val="003DA5"/>
                </a:solidFill>
                <a:latin typeface="Arial Regular"/>
              </a:rPr>
            </a:br>
            <a:r>
              <a:rPr lang="fr-FR" sz="6000" b="0" i="0" dirty="0">
                <a:solidFill>
                  <a:srgbClr val="003DA5"/>
                </a:solidFill>
                <a:latin typeface="Arial Regular"/>
              </a:rPr>
              <a:t>matières</a:t>
            </a:r>
            <a:endParaRPr lang="fr-CA" sz="6000" b="0" i="0" dirty="0">
              <a:solidFill>
                <a:srgbClr val="003DA5"/>
              </a:solidFill>
              <a:latin typeface="Arial Regular"/>
            </a:endParaRPr>
          </a:p>
        </p:txBody>
      </p:sp>
    </p:spTree>
    <p:extLst>
      <p:ext uri="{BB962C8B-B14F-4D97-AF65-F5344CB8AC3E}">
        <p14:creationId xmlns:p14="http://schemas.microsoft.com/office/powerpoint/2010/main" val="293851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9D8C3C8C-31A8-724E-9441-0085E6CE5F5B}"/>
              </a:ext>
            </a:extLst>
          </p:cNvPr>
          <p:cNvGrpSpPr/>
          <p:nvPr userDrawn="1"/>
        </p:nvGrpSpPr>
        <p:grpSpPr>
          <a:xfrm>
            <a:off x="0" y="-3073"/>
            <a:ext cx="12192000" cy="4108347"/>
            <a:chOff x="0" y="-3073"/>
            <a:chExt cx="12192000" cy="4108347"/>
          </a:xfrm>
        </p:grpSpPr>
        <p:sp>
          <p:nvSpPr>
            <p:cNvPr id="15" name="Rectangle 14">
              <a:extLst>
                <a:ext uri="{FF2B5EF4-FFF2-40B4-BE49-F238E27FC236}">
                  <a16:creationId xmlns:a16="http://schemas.microsoft.com/office/drawing/2014/main" id="{88AEC35B-AA27-2B4D-BD80-D0136AA936C9}"/>
                </a:ext>
              </a:extLst>
            </p:cNvPr>
            <p:cNvSpPr/>
            <p:nvPr userDrawn="1"/>
          </p:nvSpPr>
          <p:spPr>
            <a:xfrm>
              <a:off x="8688388" y="-3073"/>
              <a:ext cx="3503612"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16" name="Rectangle 15">
              <a:extLst>
                <a:ext uri="{FF2B5EF4-FFF2-40B4-BE49-F238E27FC236}">
                  <a16:creationId xmlns:a16="http://schemas.microsoft.com/office/drawing/2014/main" id="{1A904621-30F8-B74E-9955-991CF9684BC7}"/>
                </a:ext>
              </a:extLst>
            </p:cNvPr>
            <p:cNvSpPr/>
            <p:nvPr userDrawn="1"/>
          </p:nvSpPr>
          <p:spPr>
            <a:xfrm>
              <a:off x="0" y="-3073"/>
              <a:ext cx="7071360" cy="4108347"/>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grpSp>
      <p:sp>
        <p:nvSpPr>
          <p:cNvPr id="3" name="Text Placeholder 2"/>
          <p:cNvSpPr>
            <a:spLocks noGrp="1"/>
          </p:cNvSpPr>
          <p:nvPr>
            <p:ph type="body" idx="1" hasCustomPrompt="1"/>
          </p:nvPr>
        </p:nvSpPr>
        <p:spPr>
          <a:xfrm>
            <a:off x="658813" y="3249038"/>
            <a:ext cx="6412547" cy="856236"/>
          </a:xfrm>
        </p:spPr>
        <p:txBody>
          <a:bodyPr>
            <a:normAutofit/>
          </a:bodyPr>
          <a:lstStyle>
            <a:lvl1pPr marL="0" indent="0" algn="l">
              <a:spcAft>
                <a:spcPts val="0"/>
              </a:spcAft>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Texte, texte, texte</a:t>
            </a:r>
          </a:p>
        </p:txBody>
      </p:sp>
      <p:pic>
        <p:nvPicPr>
          <p:cNvPr id="17" name="Image 16">
            <a:extLst>
              <a:ext uri="{FF2B5EF4-FFF2-40B4-BE49-F238E27FC236}">
                <a16:creationId xmlns:a16="http://schemas.microsoft.com/office/drawing/2014/main" id="{A00E96B1-5DB5-4346-9359-5FCE738EBF67}"/>
              </a:ext>
            </a:extLst>
          </p:cNvPr>
          <p:cNvPicPr>
            <a:picLocks noChangeAspect="1"/>
          </p:cNvPicPr>
          <p:nvPr userDrawn="1"/>
        </p:nvPicPr>
        <p:blipFill>
          <a:blip r:embed="rId2"/>
          <a:stretch>
            <a:fillRect/>
          </a:stretch>
        </p:blipFill>
        <p:spPr>
          <a:xfrm>
            <a:off x="9568767" y="921100"/>
            <a:ext cx="1739313" cy="2327938"/>
          </a:xfrm>
          <a:prstGeom prst="rect">
            <a:avLst/>
          </a:prstGeom>
        </p:spPr>
      </p:pic>
      <p:sp>
        <p:nvSpPr>
          <p:cNvPr id="2" name="Title 1"/>
          <p:cNvSpPr>
            <a:spLocks noGrp="1"/>
          </p:cNvSpPr>
          <p:nvPr>
            <p:ph type="title" hasCustomPrompt="1"/>
          </p:nvPr>
        </p:nvSpPr>
        <p:spPr>
          <a:xfrm>
            <a:off x="658813" y="1196975"/>
            <a:ext cx="6421086" cy="2052638"/>
          </a:xfrm>
        </p:spPr>
        <p:txBody>
          <a:bodyPr anchor="t">
            <a:normAutofit/>
          </a:bodyPr>
          <a:lstStyle>
            <a:lvl1pPr algn="l">
              <a:defRPr sz="6000" b="0">
                <a:solidFill>
                  <a:schemeClr val="bg1"/>
                </a:solidFill>
              </a:defRPr>
            </a:lvl1pPr>
          </a:lstStyle>
          <a:p>
            <a:r>
              <a:rPr lang="fr-FR" dirty="0"/>
              <a:t>Titre de la diapositive</a:t>
            </a:r>
            <a:endParaRPr lang="en-US" dirty="0"/>
          </a:p>
        </p:txBody>
      </p:sp>
    </p:spTree>
    <p:extLst>
      <p:ext uri="{BB962C8B-B14F-4D97-AF65-F5344CB8AC3E}">
        <p14:creationId xmlns:p14="http://schemas.microsoft.com/office/powerpoint/2010/main" val="3981195435"/>
      </p:ext>
    </p:extLst>
  </p:cSld>
  <p:clrMapOvr>
    <a:masterClrMapping/>
  </p:clrMapOvr>
  <p:extLst>
    <p:ext uri="{DCECCB84-F9BA-43D5-87BE-67443E8EF086}">
      <p15:sldGuideLst xmlns:p15="http://schemas.microsoft.com/office/powerpoint/2012/main">
        <p15:guide id="1" orient="horz" pos="204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199" y="188914"/>
            <a:ext cx="9652026" cy="1008062"/>
          </a:xfrm>
        </p:spPr>
        <p:txBody>
          <a:bodyPr anchor="b"/>
          <a:lstStyle>
            <a:lvl1pPr>
              <a:defRPr/>
            </a:lvl1pPr>
          </a:lstStyle>
          <a:p>
            <a:r>
              <a:rPr lang="fr-FR" dirty="0"/>
              <a:t>TITRE DE LA DIAPOSITIVE</a:t>
            </a:r>
            <a:endParaRPr lang="en-US" dirty="0"/>
          </a:p>
        </p:txBody>
      </p:sp>
      <p:sp>
        <p:nvSpPr>
          <p:cNvPr id="4" name="Espace réservé du numéro de diapositive 3"/>
          <p:cNvSpPr>
            <a:spLocks noGrp="1"/>
          </p:cNvSpPr>
          <p:nvPr>
            <p:ph type="sldNum" sz="quarter" idx="10"/>
          </p:nvPr>
        </p:nvSpPr>
        <p:spPr/>
        <p:txBody>
          <a:bodyPr/>
          <a:lstStyle/>
          <a:p>
            <a:fld id="{D6F84A91-C4E5-461B-B44C-88336EC44C9C}" type="slidenum">
              <a:rPr lang="fr-CA" smtClean="0"/>
              <a:t>‹N°›</a:t>
            </a:fld>
            <a:endParaRPr lang="fr-CA"/>
          </a:p>
        </p:txBody>
      </p:sp>
      <p:sp>
        <p:nvSpPr>
          <p:cNvPr id="8" name="Content Placeholder 2"/>
          <p:cNvSpPr>
            <a:spLocks noGrp="1"/>
          </p:cNvSpPr>
          <p:nvPr>
            <p:ph idx="12" hasCustomPrompt="1"/>
          </p:nvPr>
        </p:nvSpPr>
        <p:spPr>
          <a:xfrm>
            <a:off x="658814" y="1449388"/>
            <a:ext cx="11053762" cy="4211637"/>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r>
              <a:rPr lang="fr-FR" dirty="0"/>
              <a:t>Liste niveau 1</a:t>
            </a:r>
          </a:p>
          <a:p>
            <a:pPr lvl="1"/>
            <a:r>
              <a:rPr lang="fr-FR" dirty="0"/>
              <a:t>Liste niveau 2</a:t>
            </a:r>
          </a:p>
          <a:p>
            <a:pPr lvl="2"/>
            <a:r>
              <a:rPr lang="fr-FR" dirty="0"/>
              <a:t>Liste niveau 3</a:t>
            </a:r>
          </a:p>
          <a:p>
            <a:pPr lvl="3"/>
            <a:r>
              <a:rPr lang="fr-FR" dirty="0"/>
              <a:t>Liste niveau 4</a:t>
            </a:r>
          </a:p>
          <a:p>
            <a:pPr lvl="0"/>
            <a:endParaRPr lang="fr-FR" dirty="0"/>
          </a:p>
        </p:txBody>
      </p:sp>
    </p:spTree>
    <p:extLst>
      <p:ext uri="{BB962C8B-B14F-4D97-AF65-F5344CB8AC3E}">
        <p14:creationId xmlns:p14="http://schemas.microsoft.com/office/powerpoint/2010/main" val="218439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2 Niv. et contenu ">
    <p:spTree>
      <p:nvGrpSpPr>
        <p:cNvPr id="1" name=""/>
        <p:cNvGrpSpPr/>
        <p:nvPr/>
      </p:nvGrpSpPr>
      <p:grpSpPr>
        <a:xfrm>
          <a:off x="0" y="0"/>
          <a:ext cx="0" cy="0"/>
          <a:chOff x="0" y="0"/>
          <a:chExt cx="0" cy="0"/>
        </a:xfrm>
      </p:grpSpPr>
      <p:sp>
        <p:nvSpPr>
          <p:cNvPr id="5" name="Text Placeholder 2"/>
          <p:cNvSpPr>
            <a:spLocks noGrp="1"/>
          </p:cNvSpPr>
          <p:nvPr>
            <p:ph type="body" idx="11" hasCustomPrompt="1"/>
          </p:nvPr>
        </p:nvSpPr>
        <p:spPr>
          <a:xfrm>
            <a:off x="658813" y="1457602"/>
            <a:ext cx="11055376" cy="458511"/>
          </a:xfrm>
        </p:spPr>
        <p:txBody>
          <a:bodyPr anchor="t">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niveau 2</a:t>
            </a:r>
          </a:p>
        </p:txBody>
      </p:sp>
      <p:sp>
        <p:nvSpPr>
          <p:cNvPr id="2" name="Title 1"/>
          <p:cNvSpPr>
            <a:spLocks noGrp="1"/>
          </p:cNvSpPr>
          <p:nvPr>
            <p:ph type="title" hasCustomPrompt="1"/>
          </p:nvPr>
        </p:nvSpPr>
        <p:spPr>
          <a:xfrm>
            <a:off x="657199" y="188914"/>
            <a:ext cx="9652026" cy="1008062"/>
          </a:xfrm>
        </p:spPr>
        <p:txBody>
          <a:bodyPr anchor="b"/>
          <a:lstStyle>
            <a:lvl1pPr>
              <a:defRPr/>
            </a:lvl1pPr>
          </a:lstStyle>
          <a:p>
            <a:r>
              <a:rPr lang="fr-FR" dirty="0"/>
              <a:t>TITRE DE LA DIAPOSITIVE</a:t>
            </a:r>
            <a:endParaRPr lang="en-US" dirty="0"/>
          </a:p>
        </p:txBody>
      </p:sp>
      <p:sp>
        <p:nvSpPr>
          <p:cNvPr id="4" name="Espace réservé du numéro de diapositive 3"/>
          <p:cNvSpPr>
            <a:spLocks noGrp="1"/>
          </p:cNvSpPr>
          <p:nvPr>
            <p:ph type="sldNum" sz="quarter" idx="10"/>
          </p:nvPr>
        </p:nvSpPr>
        <p:spPr/>
        <p:txBody>
          <a:bodyPr/>
          <a:lstStyle/>
          <a:p>
            <a:fld id="{D6F84A91-C4E5-461B-B44C-88336EC44C9C}" type="slidenum">
              <a:rPr lang="fr-CA" smtClean="0"/>
              <a:t>‹N°›</a:t>
            </a:fld>
            <a:endParaRPr lang="fr-CA"/>
          </a:p>
        </p:txBody>
      </p:sp>
      <p:sp>
        <p:nvSpPr>
          <p:cNvPr id="8" name="Content Placeholder 2"/>
          <p:cNvSpPr>
            <a:spLocks noGrp="1"/>
          </p:cNvSpPr>
          <p:nvPr>
            <p:ph idx="12" hasCustomPrompt="1"/>
          </p:nvPr>
        </p:nvSpPr>
        <p:spPr>
          <a:xfrm>
            <a:off x="657198" y="1916114"/>
            <a:ext cx="11055377" cy="3744912"/>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r>
              <a:rPr lang="fr-FR" dirty="0"/>
              <a:t>Liste niveau 1</a:t>
            </a:r>
          </a:p>
          <a:p>
            <a:pPr lvl="1"/>
            <a:r>
              <a:rPr lang="fr-FR" dirty="0"/>
              <a:t>Liste niveau 2</a:t>
            </a:r>
          </a:p>
          <a:p>
            <a:pPr lvl="2"/>
            <a:r>
              <a:rPr lang="fr-FR" dirty="0"/>
              <a:t>Liste niveau 3</a:t>
            </a:r>
          </a:p>
          <a:p>
            <a:pPr lvl="3"/>
            <a:r>
              <a:rPr lang="fr-FR" dirty="0"/>
              <a:t>Liste niveau 4</a:t>
            </a:r>
          </a:p>
          <a:p>
            <a:pPr lvl="0"/>
            <a:endParaRPr lang="fr-FR" dirty="0"/>
          </a:p>
        </p:txBody>
      </p:sp>
    </p:spTree>
    <p:extLst>
      <p:ext uri="{BB962C8B-B14F-4D97-AF65-F5344CB8AC3E}">
        <p14:creationId xmlns:p14="http://schemas.microsoft.com/office/powerpoint/2010/main" val="144334173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199" y="188914"/>
            <a:ext cx="9652026" cy="1008062"/>
          </a:xfrm>
        </p:spPr>
        <p:txBody>
          <a:bodyPr anchor="b"/>
          <a:lstStyle>
            <a:lvl1pPr>
              <a:defRPr/>
            </a:lvl1pPr>
          </a:lstStyle>
          <a:p>
            <a:r>
              <a:rPr lang="fr-FR" dirty="0"/>
              <a:t>TITRE DE LA DIAPOSITIVE</a:t>
            </a:r>
            <a:endParaRPr lang="en-US" dirty="0"/>
          </a:p>
        </p:txBody>
      </p:sp>
      <p:sp>
        <p:nvSpPr>
          <p:cNvPr id="4" name="Espace réservé du numéro de diapositive 3"/>
          <p:cNvSpPr>
            <a:spLocks noGrp="1"/>
          </p:cNvSpPr>
          <p:nvPr>
            <p:ph type="sldNum" sz="quarter" idx="10"/>
          </p:nvPr>
        </p:nvSpPr>
        <p:spPr/>
        <p:txBody>
          <a:bodyPr/>
          <a:lstStyle/>
          <a:p>
            <a:fld id="{D6F84A91-C4E5-461B-B44C-88336EC44C9C}" type="slidenum">
              <a:rPr lang="fr-CA" smtClean="0"/>
              <a:t>‹N°›</a:t>
            </a:fld>
            <a:endParaRPr lang="fr-CA"/>
          </a:p>
        </p:txBody>
      </p:sp>
      <p:sp>
        <p:nvSpPr>
          <p:cNvPr id="8" name="Content Placeholder 2"/>
          <p:cNvSpPr>
            <a:spLocks noGrp="1"/>
          </p:cNvSpPr>
          <p:nvPr>
            <p:ph idx="12" hasCustomPrompt="1"/>
          </p:nvPr>
        </p:nvSpPr>
        <p:spPr>
          <a:xfrm>
            <a:off x="658814" y="1916113"/>
            <a:ext cx="6157911" cy="3744912"/>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r>
              <a:rPr lang="fr-FR" dirty="0"/>
              <a:t>Liste niveau 1</a:t>
            </a:r>
          </a:p>
          <a:p>
            <a:pPr lvl="1"/>
            <a:r>
              <a:rPr lang="fr-FR" dirty="0"/>
              <a:t>Liste niveau 2</a:t>
            </a:r>
          </a:p>
          <a:p>
            <a:pPr lvl="2"/>
            <a:r>
              <a:rPr lang="fr-FR" dirty="0"/>
              <a:t>Liste niveau 3</a:t>
            </a:r>
          </a:p>
          <a:p>
            <a:pPr lvl="3"/>
            <a:r>
              <a:rPr lang="fr-FR" dirty="0"/>
              <a:t>Liste niveau 4</a:t>
            </a:r>
          </a:p>
          <a:p>
            <a:pPr lvl="0"/>
            <a:endParaRPr lang="fr-FR" dirty="0"/>
          </a:p>
        </p:txBody>
      </p:sp>
      <p:sp>
        <p:nvSpPr>
          <p:cNvPr id="7" name="Content Placeholder 2">
            <a:extLst>
              <a:ext uri="{FF2B5EF4-FFF2-40B4-BE49-F238E27FC236}">
                <a16:creationId xmlns:a16="http://schemas.microsoft.com/office/drawing/2014/main" id="{A7E6A98A-8801-E841-978E-6FFD99FABD70}"/>
              </a:ext>
            </a:extLst>
          </p:cNvPr>
          <p:cNvSpPr>
            <a:spLocks noGrp="1"/>
          </p:cNvSpPr>
          <p:nvPr>
            <p:ph idx="13" hasCustomPrompt="1"/>
          </p:nvPr>
        </p:nvSpPr>
        <p:spPr>
          <a:xfrm>
            <a:off x="7067550" y="1916113"/>
            <a:ext cx="4645026" cy="3744912"/>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r>
              <a:rPr lang="fr-FR" dirty="0"/>
              <a:t>Liste niveau 1</a:t>
            </a:r>
          </a:p>
          <a:p>
            <a:pPr lvl="1"/>
            <a:r>
              <a:rPr lang="fr-FR" dirty="0"/>
              <a:t>Liste niveau 2</a:t>
            </a:r>
          </a:p>
          <a:p>
            <a:pPr lvl="2"/>
            <a:r>
              <a:rPr lang="fr-FR" dirty="0"/>
              <a:t>Liste niveau 3</a:t>
            </a:r>
          </a:p>
          <a:p>
            <a:pPr lvl="3"/>
            <a:r>
              <a:rPr lang="fr-FR" dirty="0"/>
              <a:t>Liste niveau 4</a:t>
            </a:r>
          </a:p>
          <a:p>
            <a:pPr lvl="0"/>
            <a:endParaRPr lang="fr-FR" dirty="0"/>
          </a:p>
        </p:txBody>
      </p:sp>
      <p:sp>
        <p:nvSpPr>
          <p:cNvPr id="6" name="Text Placeholder 2">
            <a:extLst>
              <a:ext uri="{FF2B5EF4-FFF2-40B4-BE49-F238E27FC236}">
                <a16:creationId xmlns:a16="http://schemas.microsoft.com/office/drawing/2014/main" id="{B918B95E-5381-D546-8F0D-E3218833D840}"/>
              </a:ext>
            </a:extLst>
          </p:cNvPr>
          <p:cNvSpPr>
            <a:spLocks noGrp="1"/>
          </p:cNvSpPr>
          <p:nvPr>
            <p:ph type="body" idx="11" hasCustomPrompt="1"/>
          </p:nvPr>
        </p:nvSpPr>
        <p:spPr>
          <a:xfrm>
            <a:off x="658814" y="1457602"/>
            <a:ext cx="6157912" cy="458511"/>
          </a:xfrm>
        </p:spPr>
        <p:txBody>
          <a:bodyPr anchor="t">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niveau 2</a:t>
            </a:r>
          </a:p>
        </p:txBody>
      </p:sp>
      <p:sp>
        <p:nvSpPr>
          <p:cNvPr id="9" name="Text Placeholder 2">
            <a:extLst>
              <a:ext uri="{FF2B5EF4-FFF2-40B4-BE49-F238E27FC236}">
                <a16:creationId xmlns:a16="http://schemas.microsoft.com/office/drawing/2014/main" id="{8BE0B658-DF8B-ED40-BDC6-97192C968B8A}"/>
              </a:ext>
            </a:extLst>
          </p:cNvPr>
          <p:cNvSpPr>
            <a:spLocks noGrp="1"/>
          </p:cNvSpPr>
          <p:nvPr>
            <p:ph type="body" idx="14" hasCustomPrompt="1"/>
          </p:nvPr>
        </p:nvSpPr>
        <p:spPr>
          <a:xfrm>
            <a:off x="7067550" y="1457602"/>
            <a:ext cx="4645026" cy="458511"/>
          </a:xfrm>
        </p:spPr>
        <p:txBody>
          <a:bodyPr anchor="t">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niveau 2</a:t>
            </a:r>
          </a:p>
        </p:txBody>
      </p:sp>
    </p:spTree>
    <p:extLst>
      <p:ext uri="{BB962C8B-B14F-4D97-AF65-F5344CB8AC3E}">
        <p14:creationId xmlns:p14="http://schemas.microsoft.com/office/powerpoint/2010/main" val="275955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D6F84A91-C4E5-461B-B44C-88336EC44C9C}" type="slidenum">
              <a:rPr lang="fr-CA" smtClean="0"/>
              <a:t>‹N°›</a:t>
            </a:fld>
            <a:endParaRPr lang="fr-CA"/>
          </a:p>
        </p:txBody>
      </p:sp>
      <p:sp>
        <p:nvSpPr>
          <p:cNvPr id="7" name="Content Placeholder 2">
            <a:extLst>
              <a:ext uri="{FF2B5EF4-FFF2-40B4-BE49-F238E27FC236}">
                <a16:creationId xmlns:a16="http://schemas.microsoft.com/office/drawing/2014/main" id="{A7E6A98A-8801-E841-978E-6FFD99FABD70}"/>
              </a:ext>
            </a:extLst>
          </p:cNvPr>
          <p:cNvSpPr>
            <a:spLocks noGrp="1"/>
          </p:cNvSpPr>
          <p:nvPr>
            <p:ph idx="13"/>
          </p:nvPr>
        </p:nvSpPr>
        <p:spPr>
          <a:xfrm>
            <a:off x="4518025" y="1449388"/>
            <a:ext cx="7194551" cy="4211637"/>
          </a:xfrm>
        </p:spPr>
        <p:txBody>
          <a:bodyPr wrap="square"/>
          <a:lstStyle>
            <a:lvl1pPr marL="285750" indent="-285750">
              <a:buFont typeface="Arial" panose="020B0604020202020204" pitchFamily="34" charset="0"/>
              <a:buChar char="•"/>
              <a:tabLst/>
              <a:defRPr baseline="0"/>
            </a:lvl1pPr>
            <a:lvl2pPr>
              <a:defRPr/>
            </a:lvl2pPr>
            <a:lvl3pPr>
              <a:defRPr/>
            </a:lvl3pPr>
            <a:lvl4pPr>
              <a:defRPr/>
            </a:lvl4pPr>
            <a:lvl5pPr>
              <a:defRPr/>
            </a:lvl5pPr>
          </a:lstStyle>
          <a:p>
            <a:pPr lvl="0"/>
            <a:endParaRPr lang="fr-FR" dirty="0"/>
          </a:p>
        </p:txBody>
      </p:sp>
      <p:sp>
        <p:nvSpPr>
          <p:cNvPr id="6" name="Text Placeholder 2">
            <a:extLst>
              <a:ext uri="{FF2B5EF4-FFF2-40B4-BE49-F238E27FC236}">
                <a16:creationId xmlns:a16="http://schemas.microsoft.com/office/drawing/2014/main" id="{B918B95E-5381-D546-8F0D-E3218833D840}"/>
              </a:ext>
            </a:extLst>
          </p:cNvPr>
          <p:cNvSpPr>
            <a:spLocks noGrp="1"/>
          </p:cNvSpPr>
          <p:nvPr>
            <p:ph type="body" idx="11" hasCustomPrompt="1"/>
          </p:nvPr>
        </p:nvSpPr>
        <p:spPr>
          <a:xfrm>
            <a:off x="658812" y="188914"/>
            <a:ext cx="9650413" cy="1008062"/>
          </a:xfrm>
        </p:spPr>
        <p:txBody>
          <a:bodyPr anchor="b">
            <a:noAutofit/>
          </a:bodyPr>
          <a:lstStyle>
            <a:lvl1pPr marL="0" indent="0">
              <a:lnSpc>
                <a:spcPct val="100000"/>
              </a:lnSpc>
              <a:spcAft>
                <a:spcPts val="0"/>
              </a:spcAft>
              <a:buNone/>
              <a:defRPr sz="2800" b="1">
                <a:solidFill>
                  <a:srgbClr val="5374B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niveau 2</a:t>
            </a:r>
          </a:p>
        </p:txBody>
      </p:sp>
      <p:sp>
        <p:nvSpPr>
          <p:cNvPr id="10" name="Text Placeholder 3">
            <a:extLst>
              <a:ext uri="{FF2B5EF4-FFF2-40B4-BE49-F238E27FC236}">
                <a16:creationId xmlns:a16="http://schemas.microsoft.com/office/drawing/2014/main" id="{0164E51C-93AC-B74C-AF49-0B7A3CE8B326}"/>
              </a:ext>
            </a:extLst>
          </p:cNvPr>
          <p:cNvSpPr>
            <a:spLocks noGrp="1"/>
          </p:cNvSpPr>
          <p:nvPr>
            <p:ph type="body" sz="half" idx="2" hasCustomPrompt="1"/>
          </p:nvPr>
        </p:nvSpPr>
        <p:spPr>
          <a:xfrm>
            <a:off x="658813" y="1449388"/>
            <a:ext cx="3608387" cy="4211637"/>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Texte - Légende</a:t>
            </a:r>
          </a:p>
        </p:txBody>
      </p:sp>
    </p:spTree>
    <p:extLst>
      <p:ext uri="{BB962C8B-B14F-4D97-AF65-F5344CB8AC3E}">
        <p14:creationId xmlns:p14="http://schemas.microsoft.com/office/powerpoint/2010/main" val="411133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E5478C-25A0-4E8A-813D-E33022531E75}"/>
              </a:ext>
            </a:extLst>
          </p:cNvPr>
          <p:cNvSpPr>
            <a:spLocks noGrp="1"/>
          </p:cNvSpPr>
          <p:nvPr>
            <p:ph type="title" hasCustomPrompt="1"/>
          </p:nvPr>
        </p:nvSpPr>
        <p:spPr/>
        <p:txBody>
          <a:bodyPr anchor="b"/>
          <a:lstStyle/>
          <a:p>
            <a:r>
              <a:rPr lang="fr-CA" dirty="0"/>
              <a:t>MODIFIER LE STYLE DU TITRE</a:t>
            </a:r>
          </a:p>
        </p:txBody>
      </p:sp>
      <p:sp>
        <p:nvSpPr>
          <p:cNvPr id="3" name="Espace réservé du contenu 2">
            <a:extLst>
              <a:ext uri="{FF2B5EF4-FFF2-40B4-BE49-F238E27FC236}">
                <a16:creationId xmlns:a16="http://schemas.microsoft.com/office/drawing/2014/main" id="{3A5DDC50-3943-45F1-9BA1-6030148CC548}"/>
              </a:ext>
            </a:extLst>
          </p:cNvPr>
          <p:cNvSpPr>
            <a:spLocks noGrp="1"/>
          </p:cNvSpPr>
          <p:nvPr>
            <p:ph idx="1"/>
          </p:nvPr>
        </p:nvSpPr>
        <p:spPr>
          <a:xfrm>
            <a:off x="658814" y="1449388"/>
            <a:ext cx="11053762" cy="4211637"/>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4" name="Espace réservé du numéro de diapositive 3">
            <a:extLst>
              <a:ext uri="{FF2B5EF4-FFF2-40B4-BE49-F238E27FC236}">
                <a16:creationId xmlns:a16="http://schemas.microsoft.com/office/drawing/2014/main" id="{C9448568-C58B-4FD6-BDCF-EA25E49CDEEA}"/>
              </a:ext>
            </a:extLst>
          </p:cNvPr>
          <p:cNvSpPr>
            <a:spLocks noGrp="1"/>
          </p:cNvSpPr>
          <p:nvPr>
            <p:ph type="sldNum" sz="quarter" idx="10"/>
          </p:nvPr>
        </p:nvSpPr>
        <p:spPr/>
        <p:txBody>
          <a:bodyPr/>
          <a:lstStyle>
            <a:lvl1pPr>
              <a:defRPr/>
            </a:lvl1pPr>
          </a:lstStyle>
          <a:p>
            <a:fld id="{B318D24E-7BCA-4CBC-BFEC-19982EA3C8A0}" type="slidenum">
              <a:rPr lang="fr-FR" altLang="fr-FR"/>
              <a:pPr/>
              <a:t>‹N°›</a:t>
            </a:fld>
            <a:endParaRPr lang="fr-FR" altLang="fr-FR"/>
          </a:p>
        </p:txBody>
      </p:sp>
    </p:spTree>
    <p:extLst>
      <p:ext uri="{BB962C8B-B14F-4D97-AF65-F5344CB8AC3E}">
        <p14:creationId xmlns:p14="http://schemas.microsoft.com/office/powerpoint/2010/main" val="4448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199" y="188914"/>
            <a:ext cx="9652026" cy="1008062"/>
          </a:xfrm>
          <a:prstGeom prst="rect">
            <a:avLst/>
          </a:prstGeom>
        </p:spPr>
        <p:txBody>
          <a:bodyPr vert="horz" lIns="91440" tIns="45720" rIns="91440" bIns="45720" rtlCol="0" anchor="b">
            <a:normAutofit/>
          </a:bodyPr>
          <a:lstStyle/>
          <a:p>
            <a:r>
              <a:rPr lang="fr-FR" dirty="0"/>
              <a:t>TITRE DE LA DIAPOSITIVE</a:t>
            </a:r>
            <a:endParaRPr lang="en-US" dirty="0"/>
          </a:p>
        </p:txBody>
      </p:sp>
      <p:sp>
        <p:nvSpPr>
          <p:cNvPr id="3" name="Text Placeholder 2"/>
          <p:cNvSpPr>
            <a:spLocks noGrp="1"/>
          </p:cNvSpPr>
          <p:nvPr>
            <p:ph type="body" idx="1"/>
          </p:nvPr>
        </p:nvSpPr>
        <p:spPr>
          <a:xfrm>
            <a:off x="658814" y="1449388"/>
            <a:ext cx="11053762" cy="4211637"/>
          </a:xfrm>
          <a:prstGeom prst="rect">
            <a:avLst/>
          </a:prstGeom>
        </p:spPr>
        <p:txBody>
          <a:bodyPr vert="horz" lIns="91440" tIns="45720" rIns="91440" bIns="45720" rtlCol="0">
            <a:normAutofit/>
          </a:bodyPr>
          <a:lstStyle/>
          <a:p>
            <a:pPr lvl="0"/>
            <a:r>
              <a:rPr lang="fr-FR" dirty="0"/>
              <a:t>Texte Premier niveau</a:t>
            </a:r>
          </a:p>
          <a:p>
            <a:pPr lvl="1"/>
            <a:r>
              <a:rPr lang="fr-FR" dirty="0"/>
              <a:t>Texte Deuxième niveau</a:t>
            </a:r>
          </a:p>
          <a:p>
            <a:pPr lvl="2"/>
            <a:r>
              <a:rPr lang="fr-FR" dirty="0"/>
              <a:t>Texte Troisième niveau</a:t>
            </a:r>
          </a:p>
          <a:p>
            <a:pPr lvl="3"/>
            <a:r>
              <a:rPr lang="fr-FR" dirty="0"/>
              <a:t>Texte Quatrième niveau</a:t>
            </a:r>
          </a:p>
          <a:p>
            <a:pPr lvl="4"/>
            <a:r>
              <a:rPr lang="fr-FR" dirty="0"/>
              <a:t>Texte Cinquième niveau</a:t>
            </a:r>
            <a:endParaRPr lang="en-US" dirty="0"/>
          </a:p>
        </p:txBody>
      </p:sp>
      <p:sp>
        <p:nvSpPr>
          <p:cNvPr id="4" name="Espace réservé du numéro de diapositive 3"/>
          <p:cNvSpPr>
            <a:spLocks noGrp="1"/>
          </p:cNvSpPr>
          <p:nvPr>
            <p:ph type="sldNum" sz="quarter" idx="4"/>
          </p:nvPr>
        </p:nvSpPr>
        <p:spPr>
          <a:xfrm>
            <a:off x="10309225" y="692150"/>
            <a:ext cx="1403350" cy="504825"/>
          </a:xfrm>
          <a:prstGeom prst="rect">
            <a:avLst/>
          </a:prstGeom>
        </p:spPr>
        <p:txBody>
          <a:bodyPr vert="horz" lIns="91440" tIns="45720" rIns="91440" bIns="45720" rtlCol="0" anchor="ctr"/>
          <a:lstStyle>
            <a:lvl1pPr algn="r">
              <a:defRPr sz="1400" b="0" i="0">
                <a:solidFill>
                  <a:srgbClr val="5374B0"/>
                </a:solidFill>
                <a:latin typeface="Arial Regular"/>
              </a:defRPr>
            </a:lvl1pPr>
          </a:lstStyle>
          <a:p>
            <a:fld id="{C99C7610-FA34-7F4B-8856-BE296B8E2362}" type="slidenum">
              <a:rPr lang="fr-CA" smtClean="0"/>
              <a:pPr/>
              <a:t>‹N°›</a:t>
            </a:fld>
            <a:endParaRPr lang="fr-CA" dirty="0"/>
          </a:p>
        </p:txBody>
      </p:sp>
      <p:sp>
        <p:nvSpPr>
          <p:cNvPr id="8" name="Rectangle 7">
            <a:extLst>
              <a:ext uri="{FF2B5EF4-FFF2-40B4-BE49-F238E27FC236}">
                <a16:creationId xmlns:a16="http://schemas.microsoft.com/office/drawing/2014/main" id="{1C1FE86A-DA10-FD4F-B3B6-3062A444513E}"/>
              </a:ext>
            </a:extLst>
          </p:cNvPr>
          <p:cNvSpPr/>
          <p:nvPr userDrawn="1"/>
        </p:nvSpPr>
        <p:spPr>
          <a:xfrm>
            <a:off x="8688388" y="5661025"/>
            <a:ext cx="3503612"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sp>
        <p:nvSpPr>
          <p:cNvPr id="9" name="Rectangle 8">
            <a:extLst>
              <a:ext uri="{FF2B5EF4-FFF2-40B4-BE49-F238E27FC236}">
                <a16:creationId xmlns:a16="http://schemas.microsoft.com/office/drawing/2014/main" id="{F44F908E-E37D-F34B-8D62-1A4941E2EB50}"/>
              </a:ext>
            </a:extLst>
          </p:cNvPr>
          <p:cNvSpPr/>
          <p:nvPr userDrawn="1"/>
        </p:nvSpPr>
        <p:spPr>
          <a:xfrm>
            <a:off x="0" y="5661025"/>
            <a:ext cx="7071360" cy="119697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0" i="0" dirty="0">
              <a:latin typeface="Arial Regular"/>
            </a:endParaRPr>
          </a:p>
        </p:txBody>
      </p:sp>
      <p:pic>
        <p:nvPicPr>
          <p:cNvPr id="10" name="Graphique 9">
            <a:extLst>
              <a:ext uri="{FF2B5EF4-FFF2-40B4-BE49-F238E27FC236}">
                <a16:creationId xmlns:a16="http://schemas.microsoft.com/office/drawing/2014/main" id="{72E06DDC-EA78-AB44-A5F8-4B8315CBB3F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81118" y="6007100"/>
            <a:ext cx="1692075" cy="506666"/>
          </a:xfrm>
          <a:prstGeom prst="rect">
            <a:avLst/>
          </a:prstGeom>
        </p:spPr>
      </p:pic>
    </p:spTree>
    <p:extLst>
      <p:ext uri="{BB962C8B-B14F-4D97-AF65-F5344CB8AC3E}">
        <p14:creationId xmlns:p14="http://schemas.microsoft.com/office/powerpoint/2010/main" val="2235510819"/>
      </p:ext>
    </p:extLst>
  </p:cSld>
  <p:clrMap bg1="lt1" tx1="dk1" bg2="lt2" tx2="dk2" accent1="accent1" accent2="accent2" accent3="accent3" accent4="accent4" accent5="accent5" accent6="accent6" hlink="hlink" folHlink="folHlink"/>
  <p:sldLayoutIdLst>
    <p:sldLayoutId id="2147483671" r:id="rId1"/>
    <p:sldLayoutId id="2147483687" r:id="rId2"/>
    <p:sldLayoutId id="2147483684" r:id="rId3"/>
    <p:sldLayoutId id="2147483673" r:id="rId4"/>
    <p:sldLayoutId id="2147483672" r:id="rId5"/>
    <p:sldLayoutId id="2147483680" r:id="rId6"/>
    <p:sldLayoutId id="2147483683" r:id="rId7"/>
    <p:sldLayoutId id="2147483686" r:id="rId8"/>
    <p:sldLayoutId id="2147483681" r:id="rId9"/>
    <p:sldLayoutId id="2147483688" r:id="rId10"/>
    <p:sldLayoutId id="2147483685" r:id="rId11"/>
  </p:sldLayoutIdLst>
  <p:hf hdr="0" ftr="0" dt="0"/>
  <p:txStyles>
    <p:title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p:titleStyle>
    <p:bodyStyle>
      <a:lvl1pPr marL="228600" indent="-228600" algn="l" defTabSz="914400" rtl="0" eaLnBrk="1" latinLnBrk="0" hangingPunct="1">
        <a:lnSpc>
          <a:spcPct val="100000"/>
        </a:lnSpc>
        <a:spcBef>
          <a:spcPts val="0"/>
        </a:spcBef>
        <a:spcAft>
          <a:spcPts val="400"/>
        </a:spcAft>
        <a:buClr>
          <a:srgbClr val="003DA5"/>
        </a:buClr>
        <a:buFont typeface="Arial" panose="020B0604020202020204" pitchFamily="34" charset="0"/>
        <a:buChar char="•"/>
        <a:defRPr sz="2800" b="0" i="0" kern="1200" baseline="0">
          <a:solidFill>
            <a:srgbClr val="003DA5"/>
          </a:solidFill>
          <a:latin typeface="Arial Regular"/>
          <a:ea typeface="+mn-ea"/>
          <a:cs typeface="+mn-cs"/>
        </a:defRPr>
      </a:lvl1pPr>
      <a:lvl2pPr marL="685800" indent="-228600" algn="l" defTabSz="914400" rtl="0" eaLnBrk="1" latinLnBrk="0" hangingPunct="1">
        <a:lnSpc>
          <a:spcPct val="100000"/>
        </a:lnSpc>
        <a:spcBef>
          <a:spcPts val="0"/>
        </a:spcBef>
        <a:spcAft>
          <a:spcPts val="400"/>
        </a:spcAft>
        <a:buClr>
          <a:srgbClr val="003DA5"/>
        </a:buClr>
        <a:buFont typeface="Arial" panose="020B0604020202020204" pitchFamily="34" charset="0"/>
        <a:buChar char="•"/>
        <a:defRPr sz="2400" b="0" i="0" kern="1200">
          <a:solidFill>
            <a:srgbClr val="000000"/>
          </a:solidFill>
          <a:latin typeface="Arial Regular"/>
          <a:ea typeface="+mn-ea"/>
          <a:cs typeface="+mn-cs"/>
        </a:defRPr>
      </a:lvl2pPr>
      <a:lvl3pPr marL="1143000" indent="-228600" algn="l" defTabSz="914400" rtl="0" eaLnBrk="1" latinLnBrk="0" hangingPunct="1">
        <a:lnSpc>
          <a:spcPct val="100000"/>
        </a:lnSpc>
        <a:spcBef>
          <a:spcPts val="0"/>
        </a:spcBef>
        <a:spcAft>
          <a:spcPts val="400"/>
        </a:spcAft>
        <a:buClr>
          <a:srgbClr val="4D75B5"/>
        </a:buClr>
        <a:buFont typeface="Arial" panose="020B0604020202020204" pitchFamily="34" charset="0"/>
        <a:buChar char="•"/>
        <a:defRPr sz="2000" b="0" i="0" kern="1200">
          <a:solidFill>
            <a:srgbClr val="000000"/>
          </a:solidFill>
          <a:latin typeface="Arial Regular"/>
          <a:ea typeface="+mn-ea"/>
          <a:cs typeface="+mn-cs"/>
        </a:defRPr>
      </a:lvl3pPr>
      <a:lvl4pPr marL="1600200" indent="-228600" algn="l" defTabSz="914400" rtl="0" eaLnBrk="1" latinLnBrk="0" hangingPunct="1">
        <a:lnSpc>
          <a:spcPct val="100000"/>
        </a:lnSpc>
        <a:spcBef>
          <a:spcPts val="0"/>
        </a:spcBef>
        <a:spcAft>
          <a:spcPts val="400"/>
        </a:spcAft>
        <a:buClr>
          <a:srgbClr val="7390C1"/>
        </a:buClr>
        <a:buFont typeface="Arial" panose="020B0604020202020204" pitchFamily="34" charset="0"/>
        <a:buChar char="•"/>
        <a:defRPr sz="1800" b="0" i="0" kern="1200">
          <a:solidFill>
            <a:srgbClr val="000000"/>
          </a:solidFill>
          <a:latin typeface="Arial Regular"/>
          <a:ea typeface="+mn-ea"/>
          <a:cs typeface="+mn-cs"/>
        </a:defRPr>
      </a:lvl4pPr>
      <a:lvl5pPr marL="2057400" indent="-228600" algn="l" defTabSz="914400" rtl="0" eaLnBrk="1" latinLnBrk="0" hangingPunct="1">
        <a:lnSpc>
          <a:spcPct val="100000"/>
        </a:lnSpc>
        <a:spcBef>
          <a:spcPts val="0"/>
        </a:spcBef>
        <a:spcAft>
          <a:spcPts val="400"/>
        </a:spcAft>
        <a:buClr>
          <a:srgbClr val="000000"/>
        </a:buClr>
        <a:buFont typeface="Arial" panose="020B0604020202020204" pitchFamily="34" charset="0"/>
        <a:buChar char="•"/>
        <a:defRPr sz="1800" b="0" i="0" kern="1200">
          <a:solidFill>
            <a:srgbClr val="000000"/>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754" userDrawn="1">
          <p15:clr>
            <a:srgbClr val="F26B43"/>
          </p15:clr>
        </p15:guide>
        <p15:guide id="3" orient="horz" pos="3566" userDrawn="1">
          <p15:clr>
            <a:srgbClr val="F26B43"/>
          </p15:clr>
        </p15:guide>
        <p15:guide id="4" pos="7378" userDrawn="1">
          <p15:clr>
            <a:srgbClr val="F26B43"/>
          </p15:clr>
        </p15:guide>
        <p15:guide id="5" pos="415" userDrawn="1">
          <p15:clr>
            <a:srgbClr val="F26B43"/>
          </p15:clr>
        </p15:guide>
        <p15:guide id="6" orient="horz" pos="913" userDrawn="1">
          <p15:clr>
            <a:srgbClr val="F26B43"/>
          </p15:clr>
        </p15:guide>
        <p15:guide id="7" pos="4452" userDrawn="1">
          <p15:clr>
            <a:srgbClr val="F26B43"/>
          </p15:clr>
        </p15:guide>
        <p15:guide id="8" pos="5473" userDrawn="1">
          <p15:clr>
            <a:srgbClr val="F26B43"/>
          </p15:clr>
        </p15:guide>
        <p15:guide id="9" pos="6494" userDrawn="1">
          <p15:clr>
            <a:srgbClr val="F26B43"/>
          </p15:clr>
        </p15:guide>
        <p15:guide id="10" orient="horz" pos="1207" userDrawn="1">
          <p15:clr>
            <a:srgbClr val="F26B43"/>
          </p15:clr>
        </p15:guide>
        <p15:guide id="11" pos="4294" userDrawn="1">
          <p15:clr>
            <a:srgbClr val="F26B43"/>
          </p15:clr>
        </p15:guide>
        <p15:guide id="12" orient="horz" pos="11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cdn-contenu.quebec.ca/cdn-contenu/adm/min/energie-ressources-naturelles/Fichiers_mineraux/FS_PQVMCS.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can01.safelinks.protection.outlook.com/?url=https%3A%2F%2Fmrnf.gouv.qc.ca%2Fmines%2Fchoisir-secteur-minier%2F%3Flang%3Dfr&amp;data=05%7C02%7CJean-Simon.Gaudreault%40mrnf.gouv.qc.ca%7C667d9590df514914e8b508dc44e5d7c0%7C8705e97737814f4790e1c84c8b884da1%7C0%7C0%7C638461001150936879%7CUnknown%7CTWFpbGZsb3d8eyJWIjoiMC4wLjAwMDAiLCJQIjoiV2luMzIiLCJBTiI6Ik1haWwiLCJXVCI6Mn0%3D%7C0%7C%7C%7C&amp;sdata=GB%2FnTjkfzFvA0iEdDkAxkOmMSjPJrnbfxNTG2UtU0O8%3D&amp;reserved=0"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50817E-9514-EC0E-7C41-9E5068B754C3}"/>
              </a:ext>
            </a:extLst>
          </p:cNvPr>
          <p:cNvSpPr>
            <a:spLocks noGrp="1"/>
          </p:cNvSpPr>
          <p:nvPr>
            <p:ph type="ctrTitle"/>
          </p:nvPr>
        </p:nvSpPr>
        <p:spPr>
          <a:xfrm>
            <a:off x="658813" y="549455"/>
            <a:ext cx="6412548" cy="1971495"/>
          </a:xfrm>
        </p:spPr>
        <p:txBody>
          <a:bodyPr/>
          <a:lstStyle/>
          <a:p>
            <a:r>
              <a:rPr lang="fr-FR" dirty="0"/>
              <a:t>Incontournable</a:t>
            </a:r>
            <a:br>
              <a:rPr lang="fr-FR" dirty="0"/>
            </a:br>
            <a:r>
              <a:rPr lang="fr-FR" dirty="0"/>
              <a:t>Québec</a:t>
            </a:r>
          </a:p>
        </p:txBody>
      </p:sp>
      <p:sp>
        <p:nvSpPr>
          <p:cNvPr id="3" name="Sous-titre 2">
            <a:extLst>
              <a:ext uri="{FF2B5EF4-FFF2-40B4-BE49-F238E27FC236}">
                <a16:creationId xmlns:a16="http://schemas.microsoft.com/office/drawing/2014/main" id="{319E22AD-A5DD-4AB1-357D-3C717D7B943C}"/>
              </a:ext>
            </a:extLst>
          </p:cNvPr>
          <p:cNvSpPr>
            <a:spLocks noGrp="1"/>
          </p:cNvSpPr>
          <p:nvPr>
            <p:ph type="subTitle" idx="1"/>
          </p:nvPr>
        </p:nvSpPr>
        <p:spPr>
          <a:xfrm>
            <a:off x="658812" y="2512133"/>
            <a:ext cx="6408738" cy="1423808"/>
          </a:xfrm>
        </p:spPr>
        <p:txBody>
          <a:bodyPr>
            <a:normAutofit/>
          </a:bodyPr>
          <a:lstStyle/>
          <a:p>
            <a:r>
              <a:rPr lang="fr-FR" sz="2900" dirty="0"/>
              <a:t>Un potentiel minéral immense </a:t>
            </a:r>
          </a:p>
          <a:p>
            <a:r>
              <a:rPr lang="fr-FR" sz="2900" dirty="0"/>
              <a:t>pour la décarbonation de l'économie</a:t>
            </a:r>
          </a:p>
          <a:p>
            <a:r>
              <a:rPr lang="fr-FR" sz="2900" dirty="0"/>
              <a:t>et la transition énergétique</a:t>
            </a:r>
          </a:p>
        </p:txBody>
      </p:sp>
      <p:pic>
        <p:nvPicPr>
          <p:cNvPr id="6" name="Image 5">
            <a:extLst>
              <a:ext uri="{FF2B5EF4-FFF2-40B4-BE49-F238E27FC236}">
                <a16:creationId xmlns:a16="http://schemas.microsoft.com/office/drawing/2014/main" id="{72A0E775-19B2-0D6B-B753-0532F7408CFB}"/>
              </a:ext>
            </a:extLst>
          </p:cNvPr>
          <p:cNvPicPr>
            <a:picLocks noChangeAspect="1"/>
          </p:cNvPicPr>
          <p:nvPr/>
        </p:nvPicPr>
        <p:blipFill>
          <a:blip r:embed="rId3"/>
          <a:stretch>
            <a:fillRect/>
          </a:stretch>
        </p:blipFill>
        <p:spPr>
          <a:xfrm>
            <a:off x="662837" y="4378272"/>
            <a:ext cx="1002336" cy="1002336"/>
          </a:xfrm>
          <a:prstGeom prst="rect">
            <a:avLst/>
          </a:prstGeom>
        </p:spPr>
      </p:pic>
      <p:sp>
        <p:nvSpPr>
          <p:cNvPr id="4" name="ZoneTexte 3">
            <a:extLst>
              <a:ext uri="{FF2B5EF4-FFF2-40B4-BE49-F238E27FC236}">
                <a16:creationId xmlns:a16="http://schemas.microsoft.com/office/drawing/2014/main" id="{06C52D62-B777-8F48-F1E6-7D9CA58C308E}"/>
              </a:ext>
            </a:extLst>
          </p:cNvPr>
          <p:cNvSpPr txBox="1"/>
          <p:nvPr/>
        </p:nvSpPr>
        <p:spPr>
          <a:xfrm>
            <a:off x="1708150" y="4556275"/>
            <a:ext cx="3232150" cy="646331"/>
          </a:xfrm>
          <a:prstGeom prst="rect">
            <a:avLst/>
          </a:prstGeom>
          <a:noFill/>
        </p:spPr>
        <p:txBody>
          <a:bodyPr wrap="square" rtlCol="0">
            <a:spAutoFit/>
          </a:bodyPr>
          <a:lstStyle/>
          <a:p>
            <a:r>
              <a:rPr lang="fr-CA" dirty="0">
                <a:solidFill>
                  <a:schemeClr val="accent2"/>
                </a:solidFill>
                <a:latin typeface="Arial" panose="020B0604020202020204" pitchFamily="34" charset="0"/>
                <a:cs typeface="Arial" panose="020B0604020202020204" pitchFamily="34" charset="0"/>
              </a:rPr>
              <a:t>&gt;</a:t>
            </a:r>
            <a:r>
              <a:rPr lang="fr-CA" dirty="0">
                <a:latin typeface="Arial" panose="020B0604020202020204" pitchFamily="34" charset="0"/>
                <a:cs typeface="Arial" panose="020B0604020202020204" pitchFamily="34" charset="0"/>
              </a:rPr>
              <a:t> </a:t>
            </a:r>
            <a:r>
              <a:rPr lang="fr-CA" b="1" dirty="0">
                <a:latin typeface="Arial" panose="020B0604020202020204" pitchFamily="34" charset="0"/>
                <a:cs typeface="Arial" panose="020B0604020202020204" pitchFamily="34" charset="0"/>
              </a:rPr>
              <a:t>EXPLORER</a:t>
            </a:r>
            <a:r>
              <a:rPr lang="fr-CA" dirty="0">
                <a:latin typeface="Arial" panose="020B0604020202020204" pitchFamily="34" charset="0"/>
                <a:cs typeface="Arial" panose="020B0604020202020204" pitchFamily="34" charset="0"/>
              </a:rPr>
              <a:t> </a:t>
            </a:r>
            <a:br>
              <a:rPr lang="fr-CA" dirty="0">
                <a:latin typeface="Arial" panose="020B0604020202020204" pitchFamily="34" charset="0"/>
                <a:cs typeface="Arial" panose="020B0604020202020204" pitchFamily="34" charset="0"/>
              </a:rPr>
            </a:br>
            <a:r>
              <a:rPr lang="fr-CA" dirty="0">
                <a:latin typeface="Arial" panose="020B0604020202020204" pitchFamily="34" charset="0"/>
                <a:cs typeface="Arial" panose="020B0604020202020204" pitchFamily="34" charset="0"/>
              </a:rPr>
              <a:t>   LES POSSIBILITÉS</a:t>
            </a:r>
          </a:p>
        </p:txBody>
      </p:sp>
    </p:spTree>
    <p:extLst>
      <p:ext uri="{BB962C8B-B14F-4D97-AF65-F5344CB8AC3E}">
        <p14:creationId xmlns:p14="http://schemas.microsoft.com/office/powerpoint/2010/main" val="145468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2EF175-BDF2-FE43-8CC5-6491DA9BBB00}"/>
              </a:ext>
            </a:extLst>
          </p:cNvPr>
          <p:cNvSpPr>
            <a:spLocks noGrp="1"/>
          </p:cNvSpPr>
          <p:nvPr>
            <p:ph type="title"/>
          </p:nvPr>
        </p:nvSpPr>
        <p:spPr/>
        <p:txBody>
          <a:bodyPr vert="horz" lIns="91440" tIns="45720" rIns="91440" bIns="45720" rtlCol="0" anchor="b">
            <a:noAutofit/>
          </a:bodyPr>
          <a:lstStyle/>
          <a:p>
            <a:r>
              <a:rPr lang="fr-FR" dirty="0"/>
              <a:t>Croissance de la demande mondiale </a:t>
            </a:r>
            <a:br>
              <a:rPr lang="fr-FR" dirty="0"/>
            </a:br>
            <a:r>
              <a:rPr lang="fr-FR" dirty="0"/>
              <a:t>de minéraux critiques et stratégiques (MCS)</a:t>
            </a:r>
          </a:p>
        </p:txBody>
      </p:sp>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10</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a:xfrm>
            <a:off x="658813" y="1449388"/>
            <a:ext cx="7019243" cy="4211637"/>
          </a:xfrm>
        </p:spPr>
        <p:txBody>
          <a:bodyPr vert="horz" wrap="square" lIns="91440" tIns="45720" rIns="91440" bIns="45720" rtlCol="0" anchor="t">
            <a:normAutofit/>
          </a:bodyPr>
          <a:lstStyle/>
          <a:p>
            <a:pPr marL="0" indent="0">
              <a:spcAft>
                <a:spcPts val="0"/>
              </a:spcAft>
              <a:buNone/>
            </a:pPr>
            <a:r>
              <a:rPr lang="fr-CA" sz="2600" dirty="0"/>
              <a:t>Les MCS, indispensables dans </a:t>
            </a:r>
            <a:br>
              <a:rPr lang="fr-CA" sz="2600" dirty="0"/>
            </a:br>
            <a:r>
              <a:rPr lang="fr-CA" sz="2600" dirty="0"/>
              <a:t>les secteurs clés de l’économie :</a:t>
            </a:r>
          </a:p>
          <a:p>
            <a:pPr>
              <a:spcBef>
                <a:spcPts val="1200"/>
              </a:spcBef>
            </a:pPr>
            <a:r>
              <a:rPr lang="fr-CA" sz="2600" dirty="0"/>
              <a:t>aérospatiale;</a:t>
            </a:r>
          </a:p>
          <a:p>
            <a:pPr>
              <a:spcBef>
                <a:spcPts val="1200"/>
              </a:spcBef>
            </a:pPr>
            <a:r>
              <a:rPr lang="fr-CA" sz="2600" dirty="0"/>
              <a:t>transports, batteries et véhicules électriques;</a:t>
            </a:r>
          </a:p>
          <a:p>
            <a:pPr>
              <a:spcBef>
                <a:spcPts val="1200"/>
              </a:spcBef>
            </a:pPr>
            <a:r>
              <a:rPr lang="fr-CA" sz="2600" dirty="0"/>
              <a:t>hautes technologies;</a:t>
            </a:r>
          </a:p>
          <a:p>
            <a:pPr>
              <a:spcBef>
                <a:spcPts val="1200"/>
              </a:spcBef>
            </a:pPr>
            <a:r>
              <a:rPr lang="fr-CA" sz="2600" dirty="0"/>
              <a:t>énergies renouvelables;</a:t>
            </a:r>
          </a:p>
          <a:p>
            <a:pPr>
              <a:spcBef>
                <a:spcPts val="1200"/>
              </a:spcBef>
            </a:pPr>
            <a:r>
              <a:rPr lang="fr-CA" sz="2600" dirty="0"/>
              <a:t>science de la vie, etc.</a:t>
            </a:r>
          </a:p>
        </p:txBody>
      </p:sp>
      <p:pic>
        <p:nvPicPr>
          <p:cNvPr id="4" name="Image 3">
            <a:extLst>
              <a:ext uri="{FF2B5EF4-FFF2-40B4-BE49-F238E27FC236}">
                <a16:creationId xmlns:a16="http://schemas.microsoft.com/office/drawing/2014/main" id="{0BA026D2-0366-3D4B-823C-2CADFA3EB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0184" y="1446414"/>
            <a:ext cx="3501816" cy="4215600"/>
          </a:xfrm>
          <a:prstGeom prst="rect">
            <a:avLst/>
          </a:prstGeom>
        </p:spPr>
      </p:pic>
    </p:spTree>
    <p:extLst>
      <p:ext uri="{BB962C8B-B14F-4D97-AF65-F5344CB8AC3E}">
        <p14:creationId xmlns:p14="http://schemas.microsoft.com/office/powerpoint/2010/main" val="276922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45E5B-B87B-48B3-82FB-0DF3534F0443}"/>
              </a:ext>
            </a:extLst>
          </p:cNvPr>
          <p:cNvSpPr>
            <a:spLocks noGrp="1"/>
          </p:cNvSpPr>
          <p:nvPr>
            <p:ph type="title"/>
          </p:nvPr>
        </p:nvSpPr>
        <p:spPr/>
        <p:txBody>
          <a:bodyPr/>
          <a:lstStyle/>
          <a:p>
            <a:r>
              <a:rPr lang="fr-FR" dirty="0"/>
              <a:t>L’approvisionnement des MCS : un enjeu</a:t>
            </a:r>
            <a:br>
              <a:rPr lang="fr-FR" dirty="0"/>
            </a:br>
            <a:endParaRPr lang="fr-FR" dirty="0"/>
          </a:p>
        </p:txBody>
      </p:sp>
      <p:sp>
        <p:nvSpPr>
          <p:cNvPr id="3" name="Espace réservé du numéro de diapositive 2">
            <a:extLst>
              <a:ext uri="{FF2B5EF4-FFF2-40B4-BE49-F238E27FC236}">
                <a16:creationId xmlns:a16="http://schemas.microsoft.com/office/drawing/2014/main" id="{551AB94E-0A74-4956-8369-4563351B2926}"/>
              </a:ext>
            </a:extLst>
          </p:cNvPr>
          <p:cNvSpPr>
            <a:spLocks noGrp="1"/>
          </p:cNvSpPr>
          <p:nvPr>
            <p:ph type="sldNum" sz="quarter" idx="10"/>
          </p:nvPr>
        </p:nvSpPr>
        <p:spPr/>
        <p:txBody>
          <a:bodyPr/>
          <a:lstStyle/>
          <a:p>
            <a:fld id="{D6F84A91-C4E5-461B-B44C-88336EC44C9C}" type="slidenum">
              <a:rPr lang="fr-CA" smtClean="0"/>
              <a:t>11</a:t>
            </a:fld>
            <a:endParaRPr lang="fr-CA"/>
          </a:p>
        </p:txBody>
      </p:sp>
      <p:sp>
        <p:nvSpPr>
          <p:cNvPr id="4" name="Espace réservé du contenu 3">
            <a:extLst>
              <a:ext uri="{FF2B5EF4-FFF2-40B4-BE49-F238E27FC236}">
                <a16:creationId xmlns:a16="http://schemas.microsoft.com/office/drawing/2014/main" id="{E474DA5C-F6F8-4F05-941B-F1423953BE0D}"/>
              </a:ext>
            </a:extLst>
          </p:cNvPr>
          <p:cNvSpPr>
            <a:spLocks noGrp="1"/>
          </p:cNvSpPr>
          <p:nvPr>
            <p:ph idx="12"/>
          </p:nvPr>
        </p:nvSpPr>
        <p:spPr/>
        <p:txBody>
          <a:bodyPr vert="horz" wrap="square" lIns="91440" tIns="45720" rIns="91440" bIns="45720" rtlCol="0" anchor="t">
            <a:normAutofit/>
          </a:bodyPr>
          <a:lstStyle/>
          <a:p>
            <a:pPr marL="0" indent="0">
              <a:buNone/>
            </a:pPr>
            <a:r>
              <a:rPr lang="fr-CA" sz="2600" dirty="0"/>
              <a:t>Une grande part de la production mondiale actuelle provient de la Chine.</a:t>
            </a:r>
          </a:p>
          <a:p>
            <a:pPr marL="0" indent="0">
              <a:buNone/>
            </a:pPr>
            <a:endParaRPr lang="fr-CA" sz="2000" dirty="0"/>
          </a:p>
          <a:p>
            <a:pPr marL="0" indent="0">
              <a:spcAft>
                <a:spcPts val="1800"/>
              </a:spcAft>
              <a:buNone/>
            </a:pPr>
            <a:r>
              <a:rPr lang="fr-CA" sz="2600" dirty="0"/>
              <a:t>Le sol du Québec est riche en ressources minérales avec 28 MCS :</a:t>
            </a:r>
          </a:p>
          <a:p>
            <a:pPr lvl="0">
              <a:spcAft>
                <a:spcPts val="1800"/>
              </a:spcAft>
            </a:pPr>
            <a:r>
              <a:rPr lang="fr-CA" sz="2200" dirty="0"/>
              <a:t>Au Québec, les minéraux considérés comme </a:t>
            </a:r>
            <a:r>
              <a:rPr lang="fr-CA" sz="2200" b="1" dirty="0"/>
              <a:t>critiques</a:t>
            </a:r>
            <a:r>
              <a:rPr lang="fr-CA" sz="2200" dirty="0"/>
              <a:t> sont l’antimoine, le bismuth, le cadmium, le césium, le cuivre, l’étain, le gallium, l’indium, le tellure et le zinc;</a:t>
            </a:r>
          </a:p>
          <a:p>
            <a:pPr lvl="0">
              <a:spcAft>
                <a:spcPts val="1800"/>
              </a:spcAft>
            </a:pPr>
            <a:r>
              <a:rPr lang="fr-CA" sz="2200" dirty="0"/>
              <a:t>Au Québec, les minéraux considérés comme </a:t>
            </a:r>
            <a:r>
              <a:rPr lang="fr-CA" sz="2200" b="1" dirty="0"/>
              <a:t>stratégiques</a:t>
            </a:r>
            <a:r>
              <a:rPr lang="fr-CA" sz="2200" dirty="0"/>
              <a:t> sont l’aluminium, l’apatite, le cobalt, les éléments des terres rares et du groupe du platine, le fer de haute pureté, le germanium, le graphite, le lithium, le manganèse, le magnésium, </a:t>
            </a:r>
            <a:br>
              <a:rPr lang="fr-CA" sz="2200" dirty="0"/>
            </a:br>
            <a:r>
              <a:rPr lang="fr-CA" sz="2200" dirty="0"/>
              <a:t>le nickel, le niobium, le scandium, la silice de haute pureté, le tantale, le titane et le vanadium.</a:t>
            </a:r>
          </a:p>
        </p:txBody>
      </p:sp>
    </p:spTree>
    <p:extLst>
      <p:ext uri="{BB962C8B-B14F-4D97-AF65-F5344CB8AC3E}">
        <p14:creationId xmlns:p14="http://schemas.microsoft.com/office/powerpoint/2010/main" val="3566887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2EF175-BDF2-FE43-8CC5-6491DA9BBB00}"/>
              </a:ext>
            </a:extLst>
          </p:cNvPr>
          <p:cNvSpPr>
            <a:spLocks noGrp="1"/>
          </p:cNvSpPr>
          <p:nvPr>
            <p:ph type="title"/>
          </p:nvPr>
        </p:nvSpPr>
        <p:spPr>
          <a:xfrm>
            <a:off x="657198" y="188914"/>
            <a:ext cx="10292741" cy="1008062"/>
          </a:xfrm>
        </p:spPr>
        <p:txBody>
          <a:bodyPr vert="horz" lIns="91440" tIns="45720" rIns="91440" bIns="45720" rtlCol="0" anchor="b">
            <a:noAutofit/>
          </a:bodyPr>
          <a:lstStyle/>
          <a:p>
            <a:r>
              <a:rPr lang="fr-FR" dirty="0"/>
              <a:t>Le Québec : acteur incontournable en matière de MCS</a:t>
            </a:r>
            <a:br>
              <a:rPr lang="fr-FR" dirty="0"/>
            </a:br>
            <a:endParaRPr lang="fr-FR" dirty="0"/>
          </a:p>
        </p:txBody>
      </p:sp>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12</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a:xfrm>
            <a:off x="658814" y="1449388"/>
            <a:ext cx="6411586" cy="4499999"/>
          </a:xfrm>
        </p:spPr>
        <p:txBody>
          <a:bodyPr vert="horz" wrap="square" lIns="91440" tIns="45720" rIns="91440" bIns="45720" rtlCol="0" anchor="t">
            <a:noAutofit/>
          </a:bodyPr>
          <a:lstStyle/>
          <a:p>
            <a:pPr lvl="0"/>
            <a:r>
              <a:rPr lang="fr-CA" sz="2000" dirty="0"/>
              <a:t>Québec : producteur de minéraux le plus diversifié au Canada.</a:t>
            </a:r>
          </a:p>
          <a:p>
            <a:pPr lvl="0">
              <a:spcBef>
                <a:spcPts val="1800"/>
              </a:spcBef>
              <a:spcAft>
                <a:spcPts val="0"/>
              </a:spcAft>
            </a:pPr>
            <a:r>
              <a:rPr lang="fr-CA" sz="2000" dirty="0"/>
              <a:t>20 mines actives, dont 5 pour les MCS </a:t>
            </a:r>
            <a:br>
              <a:rPr lang="fr-CA" sz="2000" dirty="0"/>
            </a:br>
            <a:r>
              <a:rPr lang="fr-CA" sz="2000" dirty="0"/>
              <a:t>les plus recherchés par les États-Unis :</a:t>
            </a:r>
          </a:p>
          <a:p>
            <a:pPr marL="263525" lvl="0" indent="0">
              <a:spcBef>
                <a:spcPts val="1200"/>
              </a:spcBef>
              <a:buNone/>
            </a:pPr>
            <a:r>
              <a:rPr lang="fr-CA" sz="2000" dirty="0"/>
              <a:t>cobalt, éléments du groupe du platine, graphite, </a:t>
            </a:r>
            <a:br>
              <a:rPr lang="fr-CA" sz="2000" dirty="0"/>
            </a:br>
            <a:r>
              <a:rPr lang="fr-CA" sz="2000" dirty="0"/>
              <a:t>niobium, titanium.</a:t>
            </a:r>
          </a:p>
          <a:p>
            <a:pPr lvl="0">
              <a:spcBef>
                <a:spcPts val="1800"/>
              </a:spcBef>
            </a:pPr>
            <a:r>
              <a:rPr lang="fr-CA" sz="2000" dirty="0"/>
              <a:t>Production d’aluminium et production en redémarrage de lithium.</a:t>
            </a:r>
          </a:p>
          <a:p>
            <a:pPr lvl="0">
              <a:spcBef>
                <a:spcPts val="1800"/>
              </a:spcBef>
            </a:pPr>
            <a:r>
              <a:rPr lang="fr-CA" sz="2000" dirty="0"/>
              <a:t>Le Québec est le deuxième producteur mondial de niobium. </a:t>
            </a:r>
          </a:p>
        </p:txBody>
      </p:sp>
      <p:pic>
        <p:nvPicPr>
          <p:cNvPr id="5" name="Image 4">
            <a:extLst>
              <a:ext uri="{FF2B5EF4-FFF2-40B4-BE49-F238E27FC236}">
                <a16:creationId xmlns:a16="http://schemas.microsoft.com/office/drawing/2014/main" id="{B7E53512-2547-DA49-AA3D-669AF27DB8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90184" y="1446724"/>
            <a:ext cx="3501816" cy="4214979"/>
          </a:xfrm>
          <a:prstGeom prst="rect">
            <a:avLst/>
          </a:prstGeom>
        </p:spPr>
      </p:pic>
    </p:spTree>
    <p:extLst>
      <p:ext uri="{BB962C8B-B14F-4D97-AF65-F5344CB8AC3E}">
        <p14:creationId xmlns:p14="http://schemas.microsoft.com/office/powerpoint/2010/main" val="144064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12EF175-BDF2-FE43-8CC5-6491DA9BBB00}"/>
              </a:ext>
            </a:extLst>
          </p:cNvPr>
          <p:cNvSpPr>
            <a:spLocks noGrp="1"/>
          </p:cNvSpPr>
          <p:nvPr>
            <p:ph type="title"/>
          </p:nvPr>
        </p:nvSpPr>
        <p:spPr>
          <a:xfrm>
            <a:off x="7595616" y="1777239"/>
            <a:ext cx="4413504" cy="2736850"/>
          </a:xfrm>
        </p:spPr>
        <p:txBody>
          <a:bodyPr vert="horz" lIns="91440" tIns="45720" rIns="91440" bIns="45720" rtlCol="0" anchor="b">
            <a:noAutofit/>
          </a:bodyPr>
          <a:lstStyle/>
          <a:p>
            <a:r>
              <a:rPr lang="fr-FR" dirty="0"/>
              <a:t>Les MCS au Québec:</a:t>
            </a:r>
            <a:br>
              <a:rPr lang="fr-FR" dirty="0"/>
            </a:br>
            <a:r>
              <a:rPr lang="fr-FR" dirty="0"/>
              <a:t>un potentiel immense, des projets en abondance.</a:t>
            </a:r>
            <a:br>
              <a:rPr lang="fr-FR" dirty="0"/>
            </a:br>
            <a:br>
              <a:rPr lang="fr-FR" dirty="0"/>
            </a:br>
            <a:r>
              <a:rPr lang="fr-FR" sz="1400" dirty="0"/>
              <a:t>Source : </a:t>
            </a:r>
            <a:r>
              <a:rPr lang="fr-CA" sz="1400" dirty="0">
                <a:hlinkClick r:id="rId3"/>
              </a:rPr>
              <a:t>FS_PQVMCS.pdf (quebec.ca)</a:t>
            </a:r>
            <a:endParaRPr lang="fr-FR" dirty="0"/>
          </a:p>
        </p:txBody>
      </p:sp>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13</a:t>
            </a:fld>
            <a:endParaRPr lang="fr-CA"/>
          </a:p>
        </p:txBody>
      </p:sp>
      <p:pic>
        <p:nvPicPr>
          <p:cNvPr id="9" name="Image 8">
            <a:extLst>
              <a:ext uri="{FF2B5EF4-FFF2-40B4-BE49-F238E27FC236}">
                <a16:creationId xmlns:a16="http://schemas.microsoft.com/office/drawing/2014/main" id="{CDA09EA1-7D15-D1CE-1D4A-95102A141A16}"/>
              </a:ext>
            </a:extLst>
          </p:cNvPr>
          <p:cNvPicPr>
            <a:picLocks noChangeAspect="1"/>
          </p:cNvPicPr>
          <p:nvPr/>
        </p:nvPicPr>
        <p:blipFill>
          <a:blip r:embed="rId4"/>
          <a:stretch>
            <a:fillRect/>
          </a:stretch>
        </p:blipFill>
        <p:spPr>
          <a:xfrm>
            <a:off x="0" y="316992"/>
            <a:ext cx="7360373" cy="6858000"/>
          </a:xfrm>
          <a:prstGeom prst="rect">
            <a:avLst/>
          </a:prstGeom>
        </p:spPr>
      </p:pic>
    </p:spTree>
    <p:extLst>
      <p:ext uri="{BB962C8B-B14F-4D97-AF65-F5344CB8AC3E}">
        <p14:creationId xmlns:p14="http://schemas.microsoft.com/office/powerpoint/2010/main" val="398417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14</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p:txBody>
          <a:bodyPr vert="horz" wrap="square" lIns="91440" tIns="45720" rIns="91440" bIns="45720" rtlCol="0" anchor="t">
            <a:normAutofit/>
          </a:bodyPr>
          <a:lstStyle/>
          <a:p>
            <a:pPr lvl="0"/>
            <a:r>
              <a:rPr lang="fr-CA" sz="2600" dirty="0"/>
              <a:t>L’objectif premier est de générer des investissements et d’établir des partenariats stratégiques dans la perspective de développer les filières de MCS.</a:t>
            </a:r>
          </a:p>
          <a:p>
            <a:pPr marL="0" lvl="0" indent="0">
              <a:buNone/>
            </a:pPr>
            <a:endParaRPr lang="fr-CA" sz="2600" dirty="0"/>
          </a:p>
          <a:p>
            <a:r>
              <a:rPr lang="fr-CA" sz="2600" dirty="0"/>
              <a:t>La brochure </a:t>
            </a:r>
            <a:r>
              <a:rPr lang="fr-CA" sz="2600" i="1" dirty="0">
                <a:hlinkClick r:id="rId3">
                  <a:extLst>
                    <a:ext uri="{A12FA001-AC4F-418D-AE19-62706E023703}">
                      <ahyp:hlinkClr xmlns:ahyp="http://schemas.microsoft.com/office/drawing/2018/hyperlinkcolor" val="tx"/>
                    </a:ext>
                  </a:extLst>
                </a:hlinkClick>
              </a:rPr>
              <a:t>Choisir le secteur minier du Québec</a:t>
            </a:r>
            <a:r>
              <a:rPr lang="fr-CA" sz="2600" dirty="0"/>
              <a:t>, destinée aux investisseurs, est offerte en ligne en français et en anglais.</a:t>
            </a:r>
            <a:endParaRPr lang="fr-FR" b="1" dirty="0"/>
          </a:p>
        </p:txBody>
      </p:sp>
      <p:sp>
        <p:nvSpPr>
          <p:cNvPr id="5" name="Titre 1">
            <a:extLst>
              <a:ext uri="{FF2B5EF4-FFF2-40B4-BE49-F238E27FC236}">
                <a16:creationId xmlns:a16="http://schemas.microsoft.com/office/drawing/2014/main" id="{1368E749-2769-3E4C-B82D-D30AA8037EAB}"/>
              </a:ext>
            </a:extLst>
          </p:cNvPr>
          <p:cNvSpPr txBox="1">
            <a:spLocks/>
          </p:cNvSpPr>
          <p:nvPr/>
        </p:nvSpPr>
        <p:spPr>
          <a:xfrm>
            <a:off x="657199" y="188914"/>
            <a:ext cx="9652026" cy="100806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r>
              <a:rPr lang="fr-FR" dirty="0"/>
              <a:t>Objectifs du Québec sur la scène internationale</a:t>
            </a:r>
            <a:br>
              <a:rPr lang="fr-FR" dirty="0"/>
            </a:br>
            <a:r>
              <a:rPr lang="fr-FR" dirty="0"/>
              <a:t>en matière de MCS</a:t>
            </a:r>
          </a:p>
        </p:txBody>
      </p:sp>
    </p:spTree>
    <p:extLst>
      <p:ext uri="{BB962C8B-B14F-4D97-AF65-F5344CB8AC3E}">
        <p14:creationId xmlns:p14="http://schemas.microsoft.com/office/powerpoint/2010/main" val="399316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92EF1-DFC5-402F-89EF-5796FB2A5499}"/>
              </a:ext>
            </a:extLst>
          </p:cNvPr>
          <p:cNvSpPr>
            <a:spLocks noGrp="1"/>
          </p:cNvSpPr>
          <p:nvPr>
            <p:ph type="title"/>
          </p:nvPr>
        </p:nvSpPr>
        <p:spPr>
          <a:xfrm>
            <a:off x="657199" y="173416"/>
            <a:ext cx="9652026" cy="1008062"/>
          </a:xfrm>
        </p:spPr>
        <p:txBody>
          <a:bodyPr/>
          <a:lstStyle/>
          <a:p>
            <a:r>
              <a:rPr lang="fr-FR" dirty="0"/>
              <a:t>Objectifs du Québec sur la scène internationale</a:t>
            </a:r>
            <a:br>
              <a:rPr lang="fr-FR" dirty="0"/>
            </a:br>
            <a:r>
              <a:rPr lang="fr-FR" dirty="0"/>
              <a:t>en matière de MCS</a:t>
            </a:r>
          </a:p>
        </p:txBody>
      </p:sp>
      <p:sp>
        <p:nvSpPr>
          <p:cNvPr id="3" name="Espace réservé du numéro de diapositive 2">
            <a:extLst>
              <a:ext uri="{FF2B5EF4-FFF2-40B4-BE49-F238E27FC236}">
                <a16:creationId xmlns:a16="http://schemas.microsoft.com/office/drawing/2014/main" id="{45C7C186-3294-49DF-98BC-E1F7B143DC2E}"/>
              </a:ext>
            </a:extLst>
          </p:cNvPr>
          <p:cNvSpPr>
            <a:spLocks noGrp="1"/>
          </p:cNvSpPr>
          <p:nvPr>
            <p:ph type="sldNum" sz="quarter" idx="10"/>
          </p:nvPr>
        </p:nvSpPr>
        <p:spPr/>
        <p:txBody>
          <a:bodyPr/>
          <a:lstStyle/>
          <a:p>
            <a:fld id="{D6F84A91-C4E5-461B-B44C-88336EC44C9C}" type="slidenum">
              <a:rPr lang="fr-CA" smtClean="0"/>
              <a:t>15</a:t>
            </a:fld>
            <a:endParaRPr lang="fr-CA"/>
          </a:p>
        </p:txBody>
      </p:sp>
      <p:sp>
        <p:nvSpPr>
          <p:cNvPr id="4" name="Espace réservé du contenu 3">
            <a:extLst>
              <a:ext uri="{FF2B5EF4-FFF2-40B4-BE49-F238E27FC236}">
                <a16:creationId xmlns:a16="http://schemas.microsoft.com/office/drawing/2014/main" id="{23C23F41-9B44-409B-A230-BE3845207932}"/>
              </a:ext>
            </a:extLst>
          </p:cNvPr>
          <p:cNvSpPr>
            <a:spLocks noGrp="1"/>
          </p:cNvSpPr>
          <p:nvPr>
            <p:ph idx="12"/>
          </p:nvPr>
        </p:nvSpPr>
        <p:spPr>
          <a:xfrm>
            <a:off x="658814" y="1449388"/>
            <a:ext cx="7715929" cy="4211637"/>
          </a:xfrm>
        </p:spPr>
        <p:txBody>
          <a:bodyPr vert="horz" wrap="square" lIns="91440" tIns="45720" rIns="91440" bIns="45720" rtlCol="0" anchor="t">
            <a:normAutofit/>
          </a:bodyPr>
          <a:lstStyle/>
          <a:p>
            <a:pPr lvl="0">
              <a:spcAft>
                <a:spcPts val="1800"/>
              </a:spcAft>
            </a:pPr>
            <a:r>
              <a:rPr lang="fr-CA" sz="2400" dirty="0"/>
              <a:t>Plus largement, le réseau des représentations du Québec à l’étranger peut :</a:t>
            </a:r>
          </a:p>
          <a:p>
            <a:pPr lvl="1">
              <a:spcAft>
                <a:spcPts val="1800"/>
              </a:spcAft>
              <a:buFont typeface="Courier New" panose="02070309020205020404" pitchFamily="49" charset="0"/>
              <a:buChar char="o"/>
            </a:pPr>
            <a:r>
              <a:rPr lang="fr-CA" sz="2000" dirty="0">
                <a:solidFill>
                  <a:srgbClr val="003DA5"/>
                </a:solidFill>
              </a:rPr>
              <a:t>aider le Québec à se positionner à moyen et à long terme sur la scène mondiale comme un acteur clé en matière de MCS;</a:t>
            </a:r>
          </a:p>
          <a:p>
            <a:pPr lvl="1">
              <a:spcAft>
                <a:spcPts val="1800"/>
              </a:spcAft>
              <a:buFont typeface="Courier New" panose="02070309020205020404" pitchFamily="49" charset="0"/>
              <a:buChar char="o"/>
            </a:pPr>
            <a:r>
              <a:rPr lang="fr-CA" sz="2000" dirty="0">
                <a:solidFill>
                  <a:srgbClr val="003DA5"/>
                </a:solidFill>
              </a:rPr>
              <a:t>appuyer les activités de promotion du MRNF et aux démarcheurs d’Investissement Québec International.</a:t>
            </a:r>
          </a:p>
          <a:p>
            <a:pPr lvl="1">
              <a:buFont typeface="Courier New" panose="02070309020205020404" pitchFamily="49" charset="0"/>
              <a:buChar char="o"/>
            </a:pPr>
            <a:endParaRPr lang="fr-CA" sz="2000" dirty="0">
              <a:solidFill>
                <a:srgbClr val="003DA5"/>
              </a:solidFill>
            </a:endParaRPr>
          </a:p>
          <a:p>
            <a:pPr lvl="0"/>
            <a:endParaRPr lang="fr-CA" sz="2400" dirty="0"/>
          </a:p>
        </p:txBody>
      </p:sp>
      <p:pic>
        <p:nvPicPr>
          <p:cNvPr id="5" name="Image 4">
            <a:extLst>
              <a:ext uri="{FF2B5EF4-FFF2-40B4-BE49-F238E27FC236}">
                <a16:creationId xmlns:a16="http://schemas.microsoft.com/office/drawing/2014/main" id="{1371E2D2-8594-F349-956F-3FA0DF3EE3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690184" y="1446724"/>
            <a:ext cx="3501815" cy="4214979"/>
          </a:xfrm>
          <a:prstGeom prst="rect">
            <a:avLst/>
          </a:prstGeom>
        </p:spPr>
      </p:pic>
    </p:spTree>
    <p:extLst>
      <p:ext uri="{BB962C8B-B14F-4D97-AF65-F5344CB8AC3E}">
        <p14:creationId xmlns:p14="http://schemas.microsoft.com/office/powerpoint/2010/main" val="139599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92EF1-DFC5-402F-89EF-5796FB2A5499}"/>
              </a:ext>
            </a:extLst>
          </p:cNvPr>
          <p:cNvSpPr>
            <a:spLocks noGrp="1"/>
          </p:cNvSpPr>
          <p:nvPr>
            <p:ph type="title"/>
          </p:nvPr>
        </p:nvSpPr>
        <p:spPr/>
        <p:txBody>
          <a:bodyPr/>
          <a:lstStyle/>
          <a:p>
            <a:r>
              <a:rPr lang="fr-FR" dirty="0"/>
              <a:t>Mettre en valeur le potentiel en MCS du Québec</a:t>
            </a:r>
            <a:br>
              <a:rPr lang="fr-FR" dirty="0"/>
            </a:br>
            <a:endParaRPr lang="fr-FR" dirty="0"/>
          </a:p>
        </p:txBody>
      </p:sp>
      <p:sp>
        <p:nvSpPr>
          <p:cNvPr id="3" name="Espace réservé du numéro de diapositive 2">
            <a:extLst>
              <a:ext uri="{FF2B5EF4-FFF2-40B4-BE49-F238E27FC236}">
                <a16:creationId xmlns:a16="http://schemas.microsoft.com/office/drawing/2014/main" id="{45C7C186-3294-49DF-98BC-E1F7B143DC2E}"/>
              </a:ext>
            </a:extLst>
          </p:cNvPr>
          <p:cNvSpPr>
            <a:spLocks noGrp="1"/>
          </p:cNvSpPr>
          <p:nvPr>
            <p:ph type="sldNum" sz="quarter" idx="10"/>
          </p:nvPr>
        </p:nvSpPr>
        <p:spPr/>
        <p:txBody>
          <a:bodyPr/>
          <a:lstStyle/>
          <a:p>
            <a:fld id="{D6F84A91-C4E5-461B-B44C-88336EC44C9C}" type="slidenum">
              <a:rPr lang="fr-CA" smtClean="0"/>
              <a:t>16</a:t>
            </a:fld>
            <a:endParaRPr lang="fr-CA"/>
          </a:p>
        </p:txBody>
      </p:sp>
      <p:sp>
        <p:nvSpPr>
          <p:cNvPr id="4" name="Espace réservé du contenu 3">
            <a:extLst>
              <a:ext uri="{FF2B5EF4-FFF2-40B4-BE49-F238E27FC236}">
                <a16:creationId xmlns:a16="http://schemas.microsoft.com/office/drawing/2014/main" id="{23C23F41-9B44-409B-A230-BE3845207932}"/>
              </a:ext>
            </a:extLst>
          </p:cNvPr>
          <p:cNvSpPr>
            <a:spLocks noGrp="1"/>
          </p:cNvSpPr>
          <p:nvPr>
            <p:ph idx="12"/>
          </p:nvPr>
        </p:nvSpPr>
        <p:spPr>
          <a:xfrm>
            <a:off x="657199" y="1044274"/>
            <a:ext cx="11053762" cy="4566112"/>
          </a:xfrm>
        </p:spPr>
        <p:txBody>
          <a:bodyPr vert="horz" wrap="square" lIns="91440" tIns="45720" rIns="91440" bIns="45720" rtlCol="0" anchor="t">
            <a:normAutofit fontScale="92500" lnSpcReduction="20000"/>
          </a:bodyPr>
          <a:lstStyle/>
          <a:p>
            <a:pPr lvl="0"/>
            <a:r>
              <a:rPr lang="fr-CA" sz="2600" dirty="0"/>
              <a:t>Le Plan québécois pour la valorisation des MCS 2020-2025 prévoit un investissement accélérateur de </a:t>
            </a:r>
            <a:r>
              <a:rPr lang="fr-CA" sz="2600" b="1" dirty="0"/>
              <a:t>plus de 100 M$</a:t>
            </a:r>
            <a:r>
              <a:rPr lang="fr-CA" sz="2600" dirty="0"/>
              <a:t> :</a:t>
            </a:r>
          </a:p>
          <a:p>
            <a:pPr lvl="1">
              <a:spcBef>
                <a:spcPts val="1200"/>
              </a:spcBef>
              <a:spcAft>
                <a:spcPts val="1200"/>
              </a:spcAft>
              <a:buFont typeface="Courier New" panose="02070309020205020404" pitchFamily="49" charset="0"/>
              <a:buChar char="o"/>
            </a:pPr>
            <a:r>
              <a:rPr lang="fr-CA" sz="2100" dirty="0">
                <a:solidFill>
                  <a:schemeClr val="tx1"/>
                </a:solidFill>
              </a:rPr>
              <a:t>Acquisition de connaissances </a:t>
            </a:r>
            <a:r>
              <a:rPr lang="fr-CA" sz="2100" dirty="0" err="1">
                <a:solidFill>
                  <a:schemeClr val="tx1"/>
                </a:solidFill>
              </a:rPr>
              <a:t>géoscientifiques</a:t>
            </a:r>
            <a:r>
              <a:rPr lang="fr-CA" sz="2100" dirty="0">
                <a:solidFill>
                  <a:schemeClr val="tx1"/>
                </a:solidFill>
              </a:rPr>
              <a:t>;</a:t>
            </a:r>
          </a:p>
          <a:p>
            <a:pPr lvl="1">
              <a:spcAft>
                <a:spcPts val="1200"/>
              </a:spcAft>
              <a:buFont typeface="Courier New" panose="02070309020205020404" pitchFamily="49" charset="0"/>
              <a:buChar char="o"/>
            </a:pPr>
            <a:r>
              <a:rPr lang="fr-CA" sz="2100" dirty="0">
                <a:solidFill>
                  <a:schemeClr val="tx1"/>
                </a:solidFill>
              </a:rPr>
              <a:t>Coordination entre les acteurs du milieu de la R et D afin d’accroître la synergie et l’innovation, </a:t>
            </a:r>
            <a:r>
              <a:rPr lang="fr-CA" sz="2100" b="1" dirty="0">
                <a:solidFill>
                  <a:schemeClr val="tx1"/>
                </a:solidFill>
              </a:rPr>
              <a:t>notamment en considérant les principes d’économie circulaire</a:t>
            </a:r>
            <a:r>
              <a:rPr lang="fr-CA" sz="2100" dirty="0">
                <a:solidFill>
                  <a:schemeClr val="tx1"/>
                </a:solidFill>
              </a:rPr>
              <a:t>;</a:t>
            </a:r>
          </a:p>
          <a:p>
            <a:pPr lvl="1">
              <a:spcAft>
                <a:spcPts val="1200"/>
              </a:spcAft>
              <a:buFont typeface="Courier New" panose="02070309020205020404" pitchFamily="49" charset="0"/>
              <a:buChar char="o"/>
            </a:pPr>
            <a:r>
              <a:rPr lang="fr-CA" sz="2100" dirty="0">
                <a:solidFill>
                  <a:schemeClr val="tx1"/>
                </a:solidFill>
              </a:rPr>
              <a:t>Consolidation des réseaux d’infrastructures multiusagers de transport, d’énergie et </a:t>
            </a:r>
            <a:br>
              <a:rPr lang="fr-CA" sz="2100" dirty="0">
                <a:solidFill>
                  <a:schemeClr val="tx1"/>
                </a:solidFill>
              </a:rPr>
            </a:br>
            <a:r>
              <a:rPr lang="fr-CA" sz="2100" dirty="0">
                <a:solidFill>
                  <a:schemeClr val="tx1"/>
                </a:solidFill>
              </a:rPr>
              <a:t>de télécommunications;</a:t>
            </a:r>
          </a:p>
          <a:p>
            <a:pPr lvl="1">
              <a:spcAft>
                <a:spcPts val="1200"/>
              </a:spcAft>
              <a:buFont typeface="Courier New" panose="02070309020205020404" pitchFamily="49" charset="0"/>
              <a:buChar char="o"/>
            </a:pPr>
            <a:r>
              <a:rPr lang="fr-CA" sz="2100" dirty="0">
                <a:solidFill>
                  <a:schemeClr val="tx1"/>
                </a:solidFill>
              </a:rPr>
              <a:t>Soutien financier à des projets novateurs en exploration, en transformation, en recyclage, </a:t>
            </a:r>
            <a:br>
              <a:rPr lang="fr-CA" sz="2100" dirty="0">
                <a:solidFill>
                  <a:schemeClr val="tx1"/>
                </a:solidFill>
              </a:rPr>
            </a:br>
            <a:r>
              <a:rPr lang="fr-CA" sz="2100" dirty="0">
                <a:solidFill>
                  <a:schemeClr val="tx1"/>
                </a:solidFill>
              </a:rPr>
              <a:t>en intelligence artificielle et en R et D;</a:t>
            </a:r>
          </a:p>
          <a:p>
            <a:pPr lvl="1">
              <a:spcAft>
                <a:spcPts val="1200"/>
              </a:spcAft>
              <a:buFont typeface="Courier New" panose="02070309020205020404" pitchFamily="49" charset="0"/>
              <a:buChar char="o"/>
            </a:pPr>
            <a:r>
              <a:rPr lang="fr-CA" sz="2100" dirty="0">
                <a:solidFill>
                  <a:schemeClr val="tx1"/>
                </a:solidFill>
              </a:rPr>
              <a:t>Stimulation des investissements en territoire québécois et accompagnement des entreprises dans leurs projets de développement;</a:t>
            </a:r>
          </a:p>
          <a:p>
            <a:pPr lvl="1">
              <a:spcAft>
                <a:spcPts val="1200"/>
              </a:spcAft>
              <a:buFont typeface="Courier New" panose="02070309020205020404" pitchFamily="49" charset="0"/>
              <a:buChar char="o"/>
            </a:pPr>
            <a:r>
              <a:rPr lang="fr-CA" sz="2100" dirty="0">
                <a:solidFill>
                  <a:schemeClr val="tx1"/>
                </a:solidFill>
              </a:rPr>
              <a:t>En synergie avec d’autres politiques du Québec : le Plan pour une économie verte, </a:t>
            </a:r>
            <a:br>
              <a:rPr lang="fr-CA" sz="2100" dirty="0">
                <a:solidFill>
                  <a:schemeClr val="tx1"/>
                </a:solidFill>
              </a:rPr>
            </a:br>
            <a:r>
              <a:rPr lang="fr-CA" sz="2100" dirty="0">
                <a:solidFill>
                  <a:schemeClr val="tx1"/>
                </a:solidFill>
              </a:rPr>
              <a:t>la Stratégie pour le développement de la filière batterie, le Plan d’action nordique 2020-2023. </a:t>
            </a:r>
          </a:p>
        </p:txBody>
      </p:sp>
    </p:spTree>
    <p:extLst>
      <p:ext uri="{BB962C8B-B14F-4D97-AF65-F5344CB8AC3E}">
        <p14:creationId xmlns:p14="http://schemas.microsoft.com/office/powerpoint/2010/main" val="191776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92EF1-DFC5-402F-89EF-5796FB2A5499}"/>
              </a:ext>
            </a:extLst>
          </p:cNvPr>
          <p:cNvSpPr>
            <a:spLocks noGrp="1"/>
          </p:cNvSpPr>
          <p:nvPr>
            <p:ph type="title"/>
          </p:nvPr>
        </p:nvSpPr>
        <p:spPr/>
        <p:txBody>
          <a:bodyPr>
            <a:normAutofit/>
          </a:bodyPr>
          <a:lstStyle/>
          <a:p>
            <a:r>
              <a:rPr lang="fr-FR" dirty="0"/>
              <a:t>Économie circulaire pour réduire </a:t>
            </a:r>
            <a:br>
              <a:rPr lang="fr-FR" dirty="0"/>
            </a:br>
            <a:r>
              <a:rPr lang="fr-FR" dirty="0"/>
              <a:t>l’empreinte environnementale</a:t>
            </a:r>
          </a:p>
        </p:txBody>
      </p:sp>
      <p:sp>
        <p:nvSpPr>
          <p:cNvPr id="3" name="Espace réservé du numéro de diapositive 2">
            <a:extLst>
              <a:ext uri="{FF2B5EF4-FFF2-40B4-BE49-F238E27FC236}">
                <a16:creationId xmlns:a16="http://schemas.microsoft.com/office/drawing/2014/main" id="{45C7C186-3294-49DF-98BC-E1F7B143DC2E}"/>
              </a:ext>
            </a:extLst>
          </p:cNvPr>
          <p:cNvSpPr>
            <a:spLocks noGrp="1"/>
          </p:cNvSpPr>
          <p:nvPr>
            <p:ph type="sldNum" sz="quarter" idx="10"/>
          </p:nvPr>
        </p:nvSpPr>
        <p:spPr/>
        <p:txBody>
          <a:bodyPr/>
          <a:lstStyle/>
          <a:p>
            <a:fld id="{D6F84A91-C4E5-461B-B44C-88336EC44C9C}" type="slidenum">
              <a:rPr lang="fr-CA" smtClean="0"/>
              <a:t>17</a:t>
            </a:fld>
            <a:endParaRPr lang="fr-CA"/>
          </a:p>
        </p:txBody>
      </p:sp>
      <p:pic>
        <p:nvPicPr>
          <p:cNvPr id="14" name="Image 13">
            <a:extLst>
              <a:ext uri="{FF2B5EF4-FFF2-40B4-BE49-F238E27FC236}">
                <a16:creationId xmlns:a16="http://schemas.microsoft.com/office/drawing/2014/main" id="{24546D6E-28D5-454B-929C-5791AC98E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52" y="1447800"/>
            <a:ext cx="10795000" cy="3962400"/>
          </a:xfrm>
          <a:prstGeom prst="rect">
            <a:avLst/>
          </a:prstGeom>
        </p:spPr>
      </p:pic>
      <p:sp>
        <p:nvSpPr>
          <p:cNvPr id="15" name="ZoneTexte 14">
            <a:extLst>
              <a:ext uri="{FF2B5EF4-FFF2-40B4-BE49-F238E27FC236}">
                <a16:creationId xmlns:a16="http://schemas.microsoft.com/office/drawing/2014/main" id="{7570DB0E-E97D-F149-AECA-C32B42674BA4}"/>
              </a:ext>
            </a:extLst>
          </p:cNvPr>
          <p:cNvSpPr txBox="1"/>
          <p:nvPr/>
        </p:nvSpPr>
        <p:spPr>
          <a:xfrm>
            <a:off x="58189" y="5436524"/>
            <a:ext cx="4156363" cy="184666"/>
          </a:xfrm>
          <a:prstGeom prst="rect">
            <a:avLst/>
          </a:prstGeom>
          <a:noFill/>
        </p:spPr>
        <p:txBody>
          <a:bodyPr wrap="square" rtlCol="0">
            <a:spAutoFit/>
          </a:bodyPr>
          <a:lstStyle/>
          <a:p>
            <a:r>
              <a:rPr lang="fr-CA" sz="600" dirty="0">
                <a:solidFill>
                  <a:srgbClr val="797979"/>
                </a:solidFill>
                <a:latin typeface="Arial" panose="020B0604020202020204" pitchFamily="34" charset="0"/>
                <a:cs typeface="Arial" panose="020B0604020202020204" pitchFamily="34" charset="0"/>
              </a:rPr>
              <a:t>Source : Ministère de l’Énergie et des Ressources naturelles du Québec.</a:t>
            </a:r>
          </a:p>
        </p:txBody>
      </p:sp>
    </p:spTree>
    <p:extLst>
      <p:ext uri="{BB962C8B-B14F-4D97-AF65-F5344CB8AC3E}">
        <p14:creationId xmlns:p14="http://schemas.microsoft.com/office/powerpoint/2010/main" val="115979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18</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p:txBody>
          <a:bodyPr vert="horz" wrap="square" lIns="91440" tIns="45720" rIns="91440" bIns="45720" rtlCol="0" anchor="t">
            <a:normAutofit/>
          </a:bodyPr>
          <a:lstStyle/>
          <a:p>
            <a:pPr lvl="0"/>
            <a:r>
              <a:rPr lang="fr-CA" sz="2600" dirty="0"/>
              <a:t>Exploiter et transformer responsablement et durablement les minéraux </a:t>
            </a:r>
            <a:br>
              <a:rPr lang="fr-CA" sz="2600" dirty="0"/>
            </a:br>
            <a:r>
              <a:rPr lang="fr-CA" sz="2600" dirty="0"/>
              <a:t>du territoire québécois pour fabriquer des composants de batterie.</a:t>
            </a:r>
          </a:p>
          <a:p>
            <a:pPr lvl="0"/>
            <a:r>
              <a:rPr lang="fr-CA" sz="2600" dirty="0"/>
              <a:t>Produire des véhicules commerciaux électriques.</a:t>
            </a:r>
          </a:p>
          <a:p>
            <a:pPr lvl="0"/>
            <a:r>
              <a:rPr lang="fr-CA" sz="2600" dirty="0"/>
              <a:t>Développer le recyclage des batteries. </a:t>
            </a:r>
          </a:p>
          <a:p>
            <a:pPr lvl="0"/>
            <a:endParaRPr lang="fr-CA" sz="2600" dirty="0"/>
          </a:p>
          <a:p>
            <a:pPr marL="0" indent="0">
              <a:buNone/>
            </a:pPr>
            <a:r>
              <a:rPr lang="fr-CA" sz="2200" dirty="0">
                <a:solidFill>
                  <a:schemeClr val="tx1"/>
                </a:solidFill>
              </a:rPr>
              <a:t>Le Canada et les États-Unis se voient comme partenaires stratégiques dans le développement des MCS — notamment pour la filière des véhicules électriques — </a:t>
            </a:r>
            <a:br>
              <a:rPr lang="fr-CA" sz="2200" dirty="0">
                <a:solidFill>
                  <a:schemeClr val="tx1"/>
                </a:solidFill>
              </a:rPr>
            </a:br>
            <a:r>
              <a:rPr lang="fr-CA" sz="2200" dirty="0">
                <a:solidFill>
                  <a:schemeClr val="tx1"/>
                </a:solidFill>
              </a:rPr>
              <a:t>et le Québec est bien positionné pour y jouer un rôle de premier plan.</a:t>
            </a:r>
          </a:p>
        </p:txBody>
      </p:sp>
      <p:sp>
        <p:nvSpPr>
          <p:cNvPr id="5" name="Titre 1">
            <a:extLst>
              <a:ext uri="{FF2B5EF4-FFF2-40B4-BE49-F238E27FC236}">
                <a16:creationId xmlns:a16="http://schemas.microsoft.com/office/drawing/2014/main" id="{B55863E7-1CF5-8D43-8F2E-D099F7F8AF75}"/>
              </a:ext>
            </a:extLst>
          </p:cNvPr>
          <p:cNvSpPr>
            <a:spLocks noGrp="1"/>
          </p:cNvSpPr>
          <p:nvPr>
            <p:ph type="title"/>
          </p:nvPr>
        </p:nvSpPr>
        <p:spPr>
          <a:xfrm>
            <a:off x="657199" y="188914"/>
            <a:ext cx="9652026" cy="1008062"/>
          </a:xfrm>
        </p:spPr>
        <p:txBody>
          <a:bodyPr>
            <a:normAutofit/>
          </a:bodyPr>
          <a:lstStyle/>
          <a:p>
            <a:r>
              <a:rPr lang="fr-FR" dirty="0"/>
              <a:t>Développement de la filière batterie </a:t>
            </a:r>
            <a:br>
              <a:rPr lang="fr-FR" dirty="0"/>
            </a:br>
            <a:r>
              <a:rPr lang="fr-FR" dirty="0"/>
              <a:t>et expertise en transport électrique</a:t>
            </a:r>
          </a:p>
        </p:txBody>
      </p:sp>
    </p:spTree>
    <p:extLst>
      <p:ext uri="{BB962C8B-B14F-4D97-AF65-F5344CB8AC3E}">
        <p14:creationId xmlns:p14="http://schemas.microsoft.com/office/powerpoint/2010/main" val="338639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2CD4107-965E-584D-B2E6-3FDB3583F69D}"/>
              </a:ext>
            </a:extLst>
          </p:cNvPr>
          <p:cNvSpPr>
            <a:spLocks noGrp="1"/>
          </p:cNvSpPr>
          <p:nvPr>
            <p:ph type="body" idx="1"/>
          </p:nvPr>
        </p:nvSpPr>
        <p:spPr>
          <a:xfrm>
            <a:off x="658813" y="2191402"/>
            <a:ext cx="6412547" cy="2052638"/>
          </a:xfrm>
        </p:spPr>
        <p:txBody>
          <a:bodyPr>
            <a:noAutofit/>
          </a:bodyPr>
          <a:lstStyle/>
          <a:p>
            <a:r>
              <a:rPr lang="fr-CA" sz="2800" b="1" dirty="0">
                <a:solidFill>
                  <a:schemeClr val="accent6"/>
                </a:solidFill>
              </a:rPr>
              <a:t>Un potentiel minéral immense pour la décarbonation de l’économie et</a:t>
            </a:r>
            <a:br>
              <a:rPr lang="fr-CA" sz="2800" b="1" dirty="0">
                <a:solidFill>
                  <a:schemeClr val="accent6"/>
                </a:solidFill>
              </a:rPr>
            </a:br>
            <a:r>
              <a:rPr lang="fr-CA" sz="2800" b="1" dirty="0">
                <a:solidFill>
                  <a:schemeClr val="accent6"/>
                </a:solidFill>
              </a:rPr>
              <a:t>la transition énergétique</a:t>
            </a:r>
            <a:endParaRPr lang="fr-FR" sz="2800" b="1" dirty="0">
              <a:solidFill>
                <a:schemeClr val="accent6"/>
              </a:solidFill>
            </a:endParaRPr>
          </a:p>
        </p:txBody>
      </p:sp>
      <p:sp>
        <p:nvSpPr>
          <p:cNvPr id="3" name="Titre 2">
            <a:extLst>
              <a:ext uri="{FF2B5EF4-FFF2-40B4-BE49-F238E27FC236}">
                <a16:creationId xmlns:a16="http://schemas.microsoft.com/office/drawing/2014/main" id="{73BC5696-3904-244B-AC07-298BBDA7D687}"/>
              </a:ext>
            </a:extLst>
          </p:cNvPr>
          <p:cNvSpPr>
            <a:spLocks noGrp="1"/>
          </p:cNvSpPr>
          <p:nvPr>
            <p:ph type="title"/>
          </p:nvPr>
        </p:nvSpPr>
        <p:spPr>
          <a:xfrm>
            <a:off x="658813" y="374015"/>
            <a:ext cx="6421086" cy="2052638"/>
          </a:xfrm>
        </p:spPr>
        <p:txBody>
          <a:bodyPr>
            <a:normAutofit/>
          </a:bodyPr>
          <a:lstStyle/>
          <a:p>
            <a:r>
              <a:rPr lang="fr-FR" sz="4600" dirty="0"/>
              <a:t>Les minéraux critiques </a:t>
            </a:r>
            <a:br>
              <a:rPr lang="fr-FR" sz="4600" dirty="0"/>
            </a:br>
            <a:r>
              <a:rPr lang="fr-FR" sz="4600" dirty="0"/>
              <a:t>et stratégiques</a:t>
            </a:r>
          </a:p>
        </p:txBody>
      </p:sp>
    </p:spTree>
    <p:extLst>
      <p:ext uri="{BB962C8B-B14F-4D97-AF65-F5344CB8AC3E}">
        <p14:creationId xmlns:p14="http://schemas.microsoft.com/office/powerpoint/2010/main" val="136002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92EF1-DFC5-402F-89EF-5796FB2A5499}"/>
              </a:ext>
            </a:extLst>
          </p:cNvPr>
          <p:cNvSpPr>
            <a:spLocks noGrp="1"/>
          </p:cNvSpPr>
          <p:nvPr>
            <p:ph type="title"/>
          </p:nvPr>
        </p:nvSpPr>
        <p:spPr>
          <a:xfrm>
            <a:off x="657199" y="-291531"/>
            <a:ext cx="9652026" cy="1008062"/>
          </a:xfrm>
        </p:spPr>
        <p:txBody>
          <a:bodyPr/>
          <a:lstStyle/>
          <a:p>
            <a:r>
              <a:rPr lang="fr-FR" dirty="0"/>
              <a:t>Pourquoi choisir le secteur minier du Québec?</a:t>
            </a:r>
          </a:p>
        </p:txBody>
      </p:sp>
      <p:sp>
        <p:nvSpPr>
          <p:cNvPr id="3" name="Espace réservé du numéro de diapositive 2">
            <a:extLst>
              <a:ext uri="{FF2B5EF4-FFF2-40B4-BE49-F238E27FC236}">
                <a16:creationId xmlns:a16="http://schemas.microsoft.com/office/drawing/2014/main" id="{45C7C186-3294-49DF-98BC-E1F7B143DC2E}"/>
              </a:ext>
            </a:extLst>
          </p:cNvPr>
          <p:cNvSpPr>
            <a:spLocks noGrp="1"/>
          </p:cNvSpPr>
          <p:nvPr>
            <p:ph type="sldNum" sz="quarter" idx="10"/>
          </p:nvPr>
        </p:nvSpPr>
        <p:spPr/>
        <p:txBody>
          <a:bodyPr/>
          <a:lstStyle/>
          <a:p>
            <a:fld id="{D6F84A91-C4E5-461B-B44C-88336EC44C9C}" type="slidenum">
              <a:rPr lang="fr-CA" smtClean="0"/>
              <a:t>2</a:t>
            </a:fld>
            <a:endParaRPr lang="fr-CA"/>
          </a:p>
        </p:txBody>
      </p:sp>
      <p:pic>
        <p:nvPicPr>
          <p:cNvPr id="9" name="Image 8" descr="Une image contenant texte, capture d’écran, Police, logo&#10;&#10;Description générée automatiquement">
            <a:extLst>
              <a:ext uri="{FF2B5EF4-FFF2-40B4-BE49-F238E27FC236}">
                <a16:creationId xmlns:a16="http://schemas.microsoft.com/office/drawing/2014/main" id="{2177E151-5D2F-66E6-170B-4ADEE98BB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64" y="944563"/>
            <a:ext cx="9116983" cy="4358010"/>
          </a:xfrm>
          <a:prstGeom prst="rect">
            <a:avLst/>
          </a:prstGeom>
        </p:spPr>
      </p:pic>
      <p:pic>
        <p:nvPicPr>
          <p:cNvPr id="11" name="Image 10" descr="Une image contenant texte, Police, horloge, capture d’écran&#10;&#10;Description générée automatiquement">
            <a:extLst>
              <a:ext uri="{FF2B5EF4-FFF2-40B4-BE49-F238E27FC236}">
                <a16:creationId xmlns:a16="http://schemas.microsoft.com/office/drawing/2014/main" id="{B89249E0-D476-84B0-0026-A43EB8E39D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991" y="1023441"/>
            <a:ext cx="1965377" cy="4279132"/>
          </a:xfrm>
          <a:prstGeom prst="rect">
            <a:avLst/>
          </a:prstGeom>
        </p:spPr>
      </p:pic>
    </p:spTree>
    <p:extLst>
      <p:ext uri="{BB962C8B-B14F-4D97-AF65-F5344CB8AC3E}">
        <p14:creationId xmlns:p14="http://schemas.microsoft.com/office/powerpoint/2010/main" val="134318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89FE147-F7D5-A24D-9A81-41080E92A287}"/>
              </a:ext>
            </a:extLst>
          </p:cNvPr>
          <p:cNvSpPr>
            <a:spLocks noGrp="1"/>
          </p:cNvSpPr>
          <p:nvPr>
            <p:ph type="ctrTitle"/>
          </p:nvPr>
        </p:nvSpPr>
        <p:spPr>
          <a:xfrm>
            <a:off x="658813" y="236048"/>
            <a:ext cx="6412548" cy="1016072"/>
          </a:xfrm>
        </p:spPr>
        <p:txBody>
          <a:bodyPr/>
          <a:lstStyle/>
          <a:p>
            <a:r>
              <a:rPr lang="fr-FR" dirty="0"/>
              <a:t>Merci!</a:t>
            </a:r>
          </a:p>
        </p:txBody>
      </p:sp>
      <p:sp>
        <p:nvSpPr>
          <p:cNvPr id="5" name="Sous-titre 4">
            <a:extLst>
              <a:ext uri="{FF2B5EF4-FFF2-40B4-BE49-F238E27FC236}">
                <a16:creationId xmlns:a16="http://schemas.microsoft.com/office/drawing/2014/main" id="{11434168-593A-3A46-AEFB-5C413796F5A3}"/>
              </a:ext>
            </a:extLst>
          </p:cNvPr>
          <p:cNvSpPr>
            <a:spLocks noGrp="1"/>
          </p:cNvSpPr>
          <p:nvPr>
            <p:ph type="subTitle" idx="1"/>
          </p:nvPr>
        </p:nvSpPr>
        <p:spPr>
          <a:xfrm>
            <a:off x="658812" y="1273775"/>
            <a:ext cx="6408738" cy="1859949"/>
          </a:xfrm>
        </p:spPr>
        <p:txBody>
          <a:bodyPr/>
          <a:lstStyle/>
          <a:p>
            <a:r>
              <a:rPr lang="fr-FR" dirty="0"/>
              <a:t> </a:t>
            </a:r>
          </a:p>
        </p:txBody>
      </p:sp>
      <p:pic>
        <p:nvPicPr>
          <p:cNvPr id="3" name="Image 2" descr="Une image contenant motif, art, carré, Graphique&#10;&#10;Description générée automatiquement">
            <a:extLst>
              <a:ext uri="{FF2B5EF4-FFF2-40B4-BE49-F238E27FC236}">
                <a16:creationId xmlns:a16="http://schemas.microsoft.com/office/drawing/2014/main" id="{AD116BF6-FCED-25DF-0B56-E5A20548A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48" y="1478497"/>
            <a:ext cx="1368000" cy="1368000"/>
          </a:xfrm>
          <a:prstGeom prst="rect">
            <a:avLst/>
          </a:prstGeom>
        </p:spPr>
      </p:pic>
      <p:sp>
        <p:nvSpPr>
          <p:cNvPr id="9" name="Subtitle 2">
            <a:extLst>
              <a:ext uri="{FF2B5EF4-FFF2-40B4-BE49-F238E27FC236}">
                <a16:creationId xmlns:a16="http://schemas.microsoft.com/office/drawing/2014/main" id="{3B197E62-BDFF-CEB4-9EC4-1ED8A10F0766}"/>
              </a:ext>
            </a:extLst>
          </p:cNvPr>
          <p:cNvSpPr txBox="1">
            <a:spLocks/>
          </p:cNvSpPr>
          <p:nvPr/>
        </p:nvSpPr>
        <p:spPr>
          <a:xfrm>
            <a:off x="645986" y="3207803"/>
            <a:ext cx="2866008" cy="395906"/>
          </a:xfrm>
          <a:prstGeom prst="rect">
            <a:avLst/>
          </a:prstGeom>
        </p:spPr>
        <p:txBody>
          <a:bodyPr vert="horz" lIns="91440" tIns="45720" rIns="91440" bIns="45720" rtlCol="0">
            <a:normAutofit lnSpcReduction="10000"/>
          </a:bodyPr>
          <a:lstStyle>
            <a:defPPr>
              <a:defRPr lang="en-US"/>
            </a:defPPr>
            <a:lvl1pPr marL="0" indent="0" algn="l" defTabSz="914400" rtl="0" eaLnBrk="1" latinLnBrk="0" hangingPunct="1">
              <a:lnSpc>
                <a:spcPct val="100000"/>
              </a:lnSpc>
              <a:spcBef>
                <a:spcPts val="0"/>
              </a:spcBef>
              <a:spcAft>
                <a:spcPts val="0"/>
              </a:spcAft>
              <a:buClr>
                <a:srgbClr val="003DA5"/>
              </a:buClr>
              <a:buFont typeface="Arial" panose="020B0604020202020204" pitchFamily="34" charset="0"/>
              <a:buNone/>
              <a:defRPr sz="2800" b="0" i="0" kern="1200" baseline="0">
                <a:solidFill>
                  <a:schemeClr val="bg1"/>
                </a:solidFill>
                <a:latin typeface="Arial Regular"/>
                <a:ea typeface="+mn-ea"/>
                <a:cs typeface="+mn-cs"/>
              </a:defRPr>
            </a:lvl1pPr>
            <a:lvl2pPr marL="457200" indent="0" algn="ctr" defTabSz="914400" rtl="0" eaLnBrk="1" latinLnBrk="0" hangingPunct="1">
              <a:lnSpc>
                <a:spcPct val="100000"/>
              </a:lnSpc>
              <a:spcBef>
                <a:spcPts val="0"/>
              </a:spcBef>
              <a:spcAft>
                <a:spcPts val="400"/>
              </a:spcAft>
              <a:buClr>
                <a:srgbClr val="003DA5"/>
              </a:buClr>
              <a:buFont typeface="Arial" panose="020B0604020202020204" pitchFamily="34" charset="0"/>
              <a:buNone/>
              <a:defRPr sz="2000" b="0" i="0" kern="1200">
                <a:solidFill>
                  <a:srgbClr val="000000"/>
                </a:solidFill>
                <a:latin typeface="Arial Regular"/>
                <a:ea typeface="+mn-ea"/>
                <a:cs typeface="+mn-cs"/>
              </a:defRPr>
            </a:lvl2pPr>
            <a:lvl3pPr marL="914400" indent="0" algn="ctr" defTabSz="914400" rtl="0" eaLnBrk="1" latinLnBrk="0" hangingPunct="1">
              <a:lnSpc>
                <a:spcPct val="100000"/>
              </a:lnSpc>
              <a:spcBef>
                <a:spcPts val="0"/>
              </a:spcBef>
              <a:spcAft>
                <a:spcPts val="400"/>
              </a:spcAft>
              <a:buClr>
                <a:srgbClr val="4D75B5"/>
              </a:buClr>
              <a:buFont typeface="Arial" panose="020B0604020202020204" pitchFamily="34" charset="0"/>
              <a:buNone/>
              <a:defRPr sz="1800" b="0" i="0" kern="1200">
                <a:solidFill>
                  <a:srgbClr val="000000"/>
                </a:solidFill>
                <a:latin typeface="Arial Regular"/>
                <a:ea typeface="+mn-ea"/>
                <a:cs typeface="+mn-cs"/>
              </a:defRPr>
            </a:lvl3pPr>
            <a:lvl4pPr marL="1371600" indent="0" algn="ctr" defTabSz="914400" rtl="0" eaLnBrk="1" latinLnBrk="0" hangingPunct="1">
              <a:lnSpc>
                <a:spcPct val="100000"/>
              </a:lnSpc>
              <a:spcBef>
                <a:spcPts val="0"/>
              </a:spcBef>
              <a:spcAft>
                <a:spcPts val="400"/>
              </a:spcAft>
              <a:buClr>
                <a:srgbClr val="7390C1"/>
              </a:buClr>
              <a:buFont typeface="Arial" panose="020B0604020202020204" pitchFamily="34" charset="0"/>
              <a:buNone/>
              <a:defRPr sz="1600" b="0" i="0" kern="1200">
                <a:solidFill>
                  <a:srgbClr val="000000"/>
                </a:solidFill>
                <a:latin typeface="Arial Regular"/>
                <a:ea typeface="+mn-ea"/>
                <a:cs typeface="+mn-cs"/>
              </a:defRPr>
            </a:lvl4pPr>
            <a:lvl5pPr marL="1828800" indent="0" algn="ctr" defTabSz="914400" rtl="0" eaLnBrk="1" latinLnBrk="0" hangingPunct="1">
              <a:lnSpc>
                <a:spcPct val="100000"/>
              </a:lnSpc>
              <a:spcBef>
                <a:spcPts val="0"/>
              </a:spcBef>
              <a:spcAft>
                <a:spcPts val="400"/>
              </a:spcAft>
              <a:buClr>
                <a:srgbClr val="000000"/>
              </a:buClr>
              <a:buFont typeface="Arial" panose="020B0604020202020204" pitchFamily="34" charset="0"/>
              <a:buNone/>
              <a:defRPr sz="1600" b="0" i="0" kern="1200">
                <a:solidFill>
                  <a:srgbClr val="000000"/>
                </a:solidFill>
                <a:latin typeface="Arial Regular"/>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2000" i="0" u="none" strike="noStrike" kern="1200" baseline="0" dirty="0">
                <a:solidFill>
                  <a:schemeClr val="bg1"/>
                </a:solidFill>
                <a:effectLst/>
                <a:latin typeface="Arial Regular"/>
                <a:ea typeface="+mn-ea"/>
                <a:cs typeface="+mn-cs"/>
              </a:rPr>
              <a:t>Québec.ca/international</a:t>
            </a:r>
            <a:endParaRPr lang="en-US" sz="2000" dirty="0"/>
          </a:p>
        </p:txBody>
      </p:sp>
      <p:pic>
        <p:nvPicPr>
          <p:cNvPr id="10" name="Graphique 9">
            <a:extLst>
              <a:ext uri="{FF2B5EF4-FFF2-40B4-BE49-F238E27FC236}">
                <a16:creationId xmlns:a16="http://schemas.microsoft.com/office/drawing/2014/main" id="{E8D61497-B973-CBF2-B34F-F25C103AE1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177" y="3589198"/>
            <a:ext cx="403900" cy="403900"/>
          </a:xfrm>
          <a:prstGeom prst="rect">
            <a:avLst/>
          </a:prstGeom>
        </p:spPr>
      </p:pic>
      <p:pic>
        <p:nvPicPr>
          <p:cNvPr id="11" name="Graphique 5">
            <a:extLst>
              <a:ext uri="{FF2B5EF4-FFF2-40B4-BE49-F238E27FC236}">
                <a16:creationId xmlns:a16="http://schemas.microsoft.com/office/drawing/2014/main" id="{FD51AD88-E2C1-0248-1B1B-EE4094BED8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1676" y="3589548"/>
            <a:ext cx="403200" cy="403200"/>
          </a:xfrm>
          <a:prstGeom prst="rect">
            <a:avLst/>
          </a:prstGeom>
        </p:spPr>
      </p:pic>
      <p:pic>
        <p:nvPicPr>
          <p:cNvPr id="12" name="Graphique 6">
            <a:extLst>
              <a:ext uri="{FF2B5EF4-FFF2-40B4-BE49-F238E27FC236}">
                <a16:creationId xmlns:a16="http://schemas.microsoft.com/office/drawing/2014/main" id="{6468BA98-A1A4-5E1B-67F0-60C23E551E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3475" y="3589548"/>
            <a:ext cx="403200" cy="403200"/>
          </a:xfrm>
          <a:prstGeom prst="rect">
            <a:avLst/>
          </a:prstGeom>
        </p:spPr>
      </p:pic>
      <p:pic>
        <p:nvPicPr>
          <p:cNvPr id="13" name="Graphique 7">
            <a:extLst>
              <a:ext uri="{FF2B5EF4-FFF2-40B4-BE49-F238E27FC236}">
                <a16:creationId xmlns:a16="http://schemas.microsoft.com/office/drawing/2014/main" id="{C354696B-EA1D-9CD5-73BA-888FB308EE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35274" y="3589548"/>
            <a:ext cx="403200" cy="403200"/>
          </a:xfrm>
          <a:prstGeom prst="rect">
            <a:avLst/>
          </a:prstGeom>
        </p:spPr>
      </p:pic>
      <p:pic>
        <p:nvPicPr>
          <p:cNvPr id="14" name="Graphique 8">
            <a:extLst>
              <a:ext uri="{FF2B5EF4-FFF2-40B4-BE49-F238E27FC236}">
                <a16:creationId xmlns:a16="http://schemas.microsoft.com/office/drawing/2014/main" id="{462E8594-46FF-9DDF-3EC1-4EADAE60CC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97073" y="3589548"/>
            <a:ext cx="403200" cy="403200"/>
          </a:xfrm>
          <a:prstGeom prst="rect">
            <a:avLst/>
          </a:prstGeom>
        </p:spPr>
      </p:pic>
      <p:sp>
        <p:nvSpPr>
          <p:cNvPr id="15" name="ZoneTexte 14">
            <a:extLst>
              <a:ext uri="{FF2B5EF4-FFF2-40B4-BE49-F238E27FC236}">
                <a16:creationId xmlns:a16="http://schemas.microsoft.com/office/drawing/2014/main" id="{100460F2-3C2E-3C81-8082-06802FC3596D}"/>
              </a:ext>
            </a:extLst>
          </p:cNvPr>
          <p:cNvSpPr txBox="1"/>
          <p:nvPr/>
        </p:nvSpPr>
        <p:spPr>
          <a:xfrm>
            <a:off x="1909535" y="1749332"/>
            <a:ext cx="3232150" cy="830997"/>
          </a:xfrm>
          <a:prstGeom prst="rect">
            <a:avLst/>
          </a:prstGeom>
          <a:noFill/>
        </p:spPr>
        <p:txBody>
          <a:bodyPr wrap="square" rtlCol="0">
            <a:spAutoFit/>
          </a:bodyPr>
          <a:lstStyle/>
          <a:p>
            <a:r>
              <a:rPr lang="fr-CA" sz="2400" dirty="0">
                <a:solidFill>
                  <a:schemeClr val="accent2"/>
                </a:solidFill>
                <a:latin typeface="Arial" panose="020B0604020202020204" pitchFamily="34" charset="0"/>
                <a:cs typeface="Arial" panose="020B0604020202020204" pitchFamily="34" charset="0"/>
              </a:rPr>
              <a:t>&gt;</a:t>
            </a:r>
            <a:r>
              <a:rPr lang="fr-CA" sz="2400" dirty="0">
                <a:latin typeface="Arial" panose="020B0604020202020204" pitchFamily="34" charset="0"/>
                <a:cs typeface="Arial" panose="020B0604020202020204" pitchFamily="34" charset="0"/>
              </a:rPr>
              <a:t> </a:t>
            </a:r>
            <a:r>
              <a:rPr lang="fr-CA" sz="2400" b="1" dirty="0">
                <a:solidFill>
                  <a:schemeClr val="bg1"/>
                </a:solidFill>
                <a:latin typeface="Arial" panose="020B0604020202020204" pitchFamily="34" charset="0"/>
                <a:cs typeface="Arial" panose="020B0604020202020204" pitchFamily="34" charset="0"/>
              </a:rPr>
              <a:t>EXPLORER</a:t>
            </a:r>
            <a:r>
              <a:rPr lang="fr-CA" sz="2400" dirty="0">
                <a:solidFill>
                  <a:schemeClr val="bg1"/>
                </a:solidFill>
                <a:latin typeface="Arial" panose="020B0604020202020204" pitchFamily="34" charset="0"/>
                <a:cs typeface="Arial" panose="020B0604020202020204" pitchFamily="34" charset="0"/>
              </a:rPr>
              <a:t> </a:t>
            </a:r>
            <a:br>
              <a:rPr lang="fr-CA" sz="2400" dirty="0">
                <a:solidFill>
                  <a:schemeClr val="bg1"/>
                </a:solidFill>
                <a:latin typeface="Arial" panose="020B0604020202020204" pitchFamily="34" charset="0"/>
                <a:cs typeface="Arial" panose="020B0604020202020204" pitchFamily="34" charset="0"/>
              </a:rPr>
            </a:br>
            <a:r>
              <a:rPr lang="fr-CA" sz="2400" dirty="0">
                <a:solidFill>
                  <a:schemeClr val="bg1"/>
                </a:solidFill>
                <a:latin typeface="Arial" panose="020B0604020202020204" pitchFamily="34" charset="0"/>
                <a:cs typeface="Arial" panose="020B0604020202020204" pitchFamily="34" charset="0"/>
              </a:rPr>
              <a:t>   LES POSSIBILITÉS</a:t>
            </a:r>
          </a:p>
        </p:txBody>
      </p:sp>
    </p:spTree>
    <p:extLst>
      <p:ext uri="{BB962C8B-B14F-4D97-AF65-F5344CB8AC3E}">
        <p14:creationId xmlns:p14="http://schemas.microsoft.com/office/powerpoint/2010/main" val="312388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3</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a:xfrm>
            <a:off x="658814" y="1449388"/>
            <a:ext cx="10405426" cy="4211637"/>
          </a:xfrm>
        </p:spPr>
        <p:txBody>
          <a:bodyPr vert="horz" wrap="square" lIns="91440" tIns="45720" rIns="91440" bIns="45720" rtlCol="0" anchor="t">
            <a:normAutofit fontScale="92500"/>
          </a:bodyPr>
          <a:lstStyle/>
          <a:p>
            <a:pPr>
              <a:lnSpc>
                <a:spcPct val="110000"/>
              </a:lnSpc>
              <a:spcBef>
                <a:spcPts val="1800"/>
              </a:spcBef>
            </a:pPr>
            <a:r>
              <a:rPr lang="fr-CA" sz="2600" dirty="0"/>
              <a:t>Un contexte politique stable.</a:t>
            </a:r>
          </a:p>
          <a:p>
            <a:pPr>
              <a:lnSpc>
                <a:spcPct val="110000"/>
              </a:lnSpc>
              <a:spcBef>
                <a:spcPts val="1800"/>
              </a:spcBef>
            </a:pPr>
            <a:r>
              <a:rPr lang="fr-CA" sz="2600" dirty="0"/>
              <a:t>L’ensemble des intervenants et des partenaires du secteur minier travaillent en étroite collaboration et le gouvernement du Québec est en mesure de soutenir activement les promoteurs et les entreprises, par l’intermédiaire de sociétés d’État et de leurs divisions et filiales.</a:t>
            </a:r>
          </a:p>
          <a:p>
            <a:pPr lvl="0">
              <a:spcBef>
                <a:spcPts val="1800"/>
              </a:spcBef>
            </a:pPr>
            <a:r>
              <a:rPr lang="fr-CA" sz="2600" dirty="0"/>
              <a:t>L’investissement minier se classe parmi les meilleurs au monde.</a:t>
            </a:r>
          </a:p>
          <a:p>
            <a:pPr>
              <a:spcBef>
                <a:spcPts val="1800"/>
              </a:spcBef>
            </a:pPr>
            <a:r>
              <a:rPr lang="fr-CA" sz="2600" dirty="0"/>
              <a:t>Selon le sondage de l’Institut Fraser de 2022, le Québec est le </a:t>
            </a:r>
            <a:br>
              <a:rPr lang="fr-CA" sz="2600" dirty="0"/>
            </a:br>
            <a:r>
              <a:rPr lang="fr-CA" sz="2600" dirty="0"/>
              <a:t>8</a:t>
            </a:r>
            <a:r>
              <a:rPr lang="fr-CA" sz="2600" baseline="30000" dirty="0"/>
              <a:t>e</a:t>
            </a:r>
            <a:r>
              <a:rPr lang="fr-CA" sz="2600" dirty="0"/>
              <a:t> État minier le plus attractif dans le monde. </a:t>
            </a:r>
            <a:endParaRPr lang="fr-FR" sz="2600" dirty="0"/>
          </a:p>
        </p:txBody>
      </p:sp>
      <p:sp>
        <p:nvSpPr>
          <p:cNvPr id="2" name="Titre 1">
            <a:extLst>
              <a:ext uri="{FF2B5EF4-FFF2-40B4-BE49-F238E27FC236}">
                <a16:creationId xmlns:a16="http://schemas.microsoft.com/office/drawing/2014/main" id="{C433CEBD-F613-8151-02E5-5514E4C27331}"/>
              </a:ext>
            </a:extLst>
          </p:cNvPr>
          <p:cNvSpPr txBox="1">
            <a:spLocks/>
          </p:cNvSpPr>
          <p:nvPr/>
        </p:nvSpPr>
        <p:spPr>
          <a:xfrm>
            <a:off x="657199" y="188914"/>
            <a:ext cx="10780058" cy="100806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r>
              <a:rPr lang="fr-FR" dirty="0"/>
              <a:t>Ce qui nous démarque :</a:t>
            </a:r>
            <a:br>
              <a:rPr lang="fr-FR" dirty="0"/>
            </a:br>
            <a:r>
              <a:rPr lang="fr-FR" dirty="0"/>
              <a:t>un environnement d’affaires qui favorise l’investissement</a:t>
            </a:r>
          </a:p>
        </p:txBody>
      </p:sp>
    </p:spTree>
    <p:extLst>
      <p:ext uri="{BB962C8B-B14F-4D97-AF65-F5344CB8AC3E}">
        <p14:creationId xmlns:p14="http://schemas.microsoft.com/office/powerpoint/2010/main" val="335002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4</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p:txBody>
          <a:bodyPr vert="horz" wrap="square" lIns="91440" tIns="45720" rIns="91440" bIns="45720" rtlCol="0" anchor="t">
            <a:normAutofit/>
          </a:bodyPr>
          <a:lstStyle/>
          <a:p>
            <a:pPr lvl="0"/>
            <a:r>
              <a:rPr lang="fr-CA" sz="2600" dirty="0"/>
              <a:t>Dans son ensemble, le système fiscal québécois est </a:t>
            </a:r>
            <a:r>
              <a:rPr lang="fr-CA" sz="2600" b="1" dirty="0"/>
              <a:t>concurrentiel</a:t>
            </a:r>
            <a:r>
              <a:rPr lang="fr-CA" sz="2600" dirty="0"/>
              <a:t> en raison des taux d’imposition compétitifs des sociétés, des règles de calcul du revenu imposable et des nombreux crédits et congés fiscaux offerts aux sociétés.</a:t>
            </a:r>
          </a:p>
          <a:p>
            <a:pPr marL="0" lvl="0" indent="0">
              <a:buNone/>
            </a:pPr>
            <a:endParaRPr lang="fr-CA" sz="2600" dirty="0"/>
          </a:p>
          <a:p>
            <a:r>
              <a:rPr lang="fr-CA" sz="2600" dirty="0"/>
              <a:t>Le Québec dispose de mesures fiscales avantageuses permettant de soutenir les sociétés dans toutes les phases du cycle minier.</a:t>
            </a:r>
          </a:p>
        </p:txBody>
      </p:sp>
      <p:sp>
        <p:nvSpPr>
          <p:cNvPr id="8" name="Titre 1">
            <a:extLst>
              <a:ext uri="{FF2B5EF4-FFF2-40B4-BE49-F238E27FC236}">
                <a16:creationId xmlns:a16="http://schemas.microsoft.com/office/drawing/2014/main" id="{E582541A-1792-6F48-92CE-0209E240EA66}"/>
              </a:ext>
            </a:extLst>
          </p:cNvPr>
          <p:cNvSpPr txBox="1">
            <a:spLocks/>
          </p:cNvSpPr>
          <p:nvPr/>
        </p:nvSpPr>
        <p:spPr>
          <a:xfrm>
            <a:off x="657199" y="188914"/>
            <a:ext cx="10780058" cy="100806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r>
              <a:rPr lang="fr-FR" dirty="0"/>
              <a:t>Ce qui nous démarque :</a:t>
            </a:r>
            <a:br>
              <a:rPr lang="fr-FR" dirty="0"/>
            </a:br>
            <a:r>
              <a:rPr lang="fr-FR" dirty="0"/>
              <a:t>un régime fiscal avantageux</a:t>
            </a:r>
          </a:p>
        </p:txBody>
      </p:sp>
    </p:spTree>
    <p:extLst>
      <p:ext uri="{BB962C8B-B14F-4D97-AF65-F5344CB8AC3E}">
        <p14:creationId xmlns:p14="http://schemas.microsoft.com/office/powerpoint/2010/main" val="289797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5</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p:txBody>
          <a:bodyPr vert="horz" wrap="square" lIns="91440" tIns="45720" rIns="91440" bIns="45720" rtlCol="0" anchor="t">
            <a:normAutofit/>
          </a:bodyPr>
          <a:lstStyle/>
          <a:p>
            <a:pPr lvl="0"/>
            <a:r>
              <a:rPr lang="fr-CA" sz="2600" dirty="0"/>
              <a:t>Pratiques reconnues en matière d’acceptabilité</a:t>
            </a:r>
            <a:br>
              <a:rPr lang="fr-CA" sz="2600" dirty="0"/>
            </a:br>
            <a:r>
              <a:rPr lang="fr-CA" sz="2600" dirty="0"/>
              <a:t>sociale.</a:t>
            </a:r>
          </a:p>
          <a:p>
            <a:pPr lvl="0">
              <a:spcBef>
                <a:spcPts val="2400"/>
              </a:spcBef>
            </a:pPr>
            <a:r>
              <a:rPr lang="fr-CA" sz="2600" dirty="0"/>
              <a:t>Partenariats avec les nations autochtones :</a:t>
            </a:r>
          </a:p>
          <a:p>
            <a:pPr marL="800100" lvl="2" indent="-342900">
              <a:buFont typeface="Courier New" panose="02070309020205020404" pitchFamily="49" charset="0"/>
              <a:buChar char="o"/>
            </a:pPr>
            <a:r>
              <a:rPr lang="fr-FR" sz="2400" dirty="0">
                <a:solidFill>
                  <a:schemeClr val="tx1"/>
                </a:solidFill>
              </a:rPr>
              <a:t>Convention de la Baie James et du Nord québécois;</a:t>
            </a:r>
            <a:endParaRPr lang="fr-CA" sz="2400" dirty="0">
              <a:solidFill>
                <a:schemeClr val="tx1"/>
              </a:solidFill>
            </a:endParaRPr>
          </a:p>
          <a:p>
            <a:pPr marL="800100" lvl="2" indent="-342900">
              <a:buFont typeface="Courier New" panose="02070309020205020404" pitchFamily="49" charset="0"/>
              <a:buChar char="o"/>
            </a:pPr>
            <a:r>
              <a:rPr lang="fr-FR" sz="2400" dirty="0">
                <a:solidFill>
                  <a:schemeClr val="tx1"/>
                </a:solidFill>
              </a:rPr>
              <a:t>Convention du Nord-Est québécois. </a:t>
            </a:r>
            <a:endParaRPr lang="fr-CA" sz="2400" dirty="0">
              <a:solidFill>
                <a:schemeClr val="tx1"/>
              </a:solidFill>
            </a:endParaRPr>
          </a:p>
          <a:p>
            <a:pPr lvl="0">
              <a:spcBef>
                <a:spcPts val="2400"/>
              </a:spcBef>
            </a:pPr>
            <a:r>
              <a:rPr lang="fr-CA" sz="2600" dirty="0"/>
              <a:t>Politique de consultation des communautés</a:t>
            </a:r>
            <a:br>
              <a:rPr lang="fr-CA" sz="2600" dirty="0"/>
            </a:br>
            <a:r>
              <a:rPr lang="fr-CA" sz="2600" dirty="0"/>
              <a:t>autochtones propre au secteur minier.</a:t>
            </a:r>
          </a:p>
        </p:txBody>
      </p:sp>
      <p:pic>
        <p:nvPicPr>
          <p:cNvPr id="2" name="Image 1">
            <a:extLst>
              <a:ext uri="{FF2B5EF4-FFF2-40B4-BE49-F238E27FC236}">
                <a16:creationId xmlns:a16="http://schemas.microsoft.com/office/drawing/2014/main" id="{1456F973-83F2-3F55-C836-83282B5B5214}"/>
              </a:ext>
            </a:extLst>
          </p:cNvPr>
          <p:cNvPicPr preferRelativeResize="0">
            <a:picLocks/>
          </p:cNvPicPr>
          <p:nvPr>
            <p:custDataLst>
              <p:tags r:id="rId1"/>
            </p:custDataLst>
          </p:nvPr>
        </p:nvPicPr>
        <p:blipFill rotWithShape="1">
          <a:blip r:embed="rId4" cstate="print">
            <a:duotone>
              <a:prstClr val="black"/>
              <a:schemeClr val="tx2">
                <a:lumMod val="60000"/>
                <a:lumOff val="40000"/>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34000"/>
                    </a14:imgEffect>
                    <a14:imgEffect>
                      <a14:brightnessContrast bright="33000" contrast="-43000"/>
                    </a14:imgEffect>
                  </a14:imgLayer>
                </a14:imgProps>
              </a:ext>
              <a:ext uri="{28A0092B-C50C-407E-A947-70E740481C1C}">
                <a14:useLocalDpi xmlns:a14="http://schemas.microsoft.com/office/drawing/2010/main" val="0"/>
              </a:ext>
            </a:extLst>
          </a:blip>
          <a:srcRect l="21012" t="13466" r="33868"/>
          <a:stretch/>
        </p:blipFill>
        <p:spPr>
          <a:xfrm>
            <a:off x="8686800" y="1640242"/>
            <a:ext cx="3505200" cy="4031688"/>
          </a:xfrm>
          <a:prstGeom prst="rect">
            <a:avLst/>
          </a:prstGeom>
          <a:effectLst/>
        </p:spPr>
      </p:pic>
      <p:sp>
        <p:nvSpPr>
          <p:cNvPr id="4" name="Titre 1">
            <a:extLst>
              <a:ext uri="{FF2B5EF4-FFF2-40B4-BE49-F238E27FC236}">
                <a16:creationId xmlns:a16="http://schemas.microsoft.com/office/drawing/2014/main" id="{5BAC1255-0613-3D48-5028-FD2F316D86F5}"/>
              </a:ext>
            </a:extLst>
          </p:cNvPr>
          <p:cNvSpPr txBox="1">
            <a:spLocks/>
          </p:cNvSpPr>
          <p:nvPr/>
        </p:nvSpPr>
        <p:spPr>
          <a:xfrm>
            <a:off x="657199" y="188914"/>
            <a:ext cx="9652026" cy="1008062"/>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r>
              <a:rPr lang="fr-FR" dirty="0"/>
              <a:t>Ce qui nous démarque :</a:t>
            </a:r>
            <a:br>
              <a:rPr lang="fr-FR" dirty="0"/>
            </a:br>
            <a:r>
              <a:rPr lang="fr-FR" dirty="0"/>
              <a:t>un chef de file du développement durable et responsable</a:t>
            </a:r>
          </a:p>
        </p:txBody>
      </p:sp>
    </p:spTree>
    <p:extLst>
      <p:ext uri="{BB962C8B-B14F-4D97-AF65-F5344CB8AC3E}">
        <p14:creationId xmlns:p14="http://schemas.microsoft.com/office/powerpoint/2010/main" val="111261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6</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a:xfrm>
            <a:off x="658814" y="1449388"/>
            <a:ext cx="6411586" cy="4211637"/>
          </a:xfrm>
        </p:spPr>
        <p:txBody>
          <a:bodyPr vert="horz" wrap="square" lIns="91440" tIns="45720" rIns="91440" bIns="45720" rtlCol="0" anchor="t">
            <a:normAutofit fontScale="92500"/>
          </a:bodyPr>
          <a:lstStyle/>
          <a:p>
            <a:pPr lvl="0"/>
            <a:r>
              <a:rPr lang="fr-CA" sz="2600" dirty="0"/>
              <a:t>Le Québec est un des 5 plus grands producteurs d’hydroélectricité au monde.</a:t>
            </a:r>
          </a:p>
          <a:p>
            <a:pPr lvl="0"/>
            <a:endParaRPr lang="fr-CA" sz="2600" dirty="0"/>
          </a:p>
          <a:p>
            <a:pPr lvl="0"/>
            <a:r>
              <a:rPr lang="fr-CA" sz="2600" dirty="0"/>
              <a:t>L’électricité produite sur le territoire québécois provient à 99 % d’énergies renouvelables, propres et fiables.</a:t>
            </a:r>
          </a:p>
          <a:p>
            <a:pPr lvl="0"/>
            <a:endParaRPr lang="fr-CA" sz="2600" dirty="0"/>
          </a:p>
          <a:p>
            <a:pPr lvl="0"/>
            <a:r>
              <a:rPr lang="fr-CA" sz="2600" dirty="0"/>
              <a:t>Hydro-Québec fait partie de la solution pour la réduction des émissions de GES.</a:t>
            </a:r>
          </a:p>
        </p:txBody>
      </p:sp>
      <p:sp>
        <p:nvSpPr>
          <p:cNvPr id="5" name="Titre 1">
            <a:extLst>
              <a:ext uri="{FF2B5EF4-FFF2-40B4-BE49-F238E27FC236}">
                <a16:creationId xmlns:a16="http://schemas.microsoft.com/office/drawing/2014/main" id="{E0EF61C4-0042-F340-BFF9-10544AED8B2A}"/>
              </a:ext>
            </a:extLst>
          </p:cNvPr>
          <p:cNvSpPr txBox="1">
            <a:spLocks/>
          </p:cNvSpPr>
          <p:nvPr/>
        </p:nvSpPr>
        <p:spPr>
          <a:xfrm>
            <a:off x="657199" y="188914"/>
            <a:ext cx="9652026" cy="100806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r>
              <a:rPr lang="fr-FR" dirty="0"/>
              <a:t>Ce qui nous démarque :</a:t>
            </a:r>
            <a:br>
              <a:rPr lang="fr-FR" dirty="0"/>
            </a:br>
            <a:r>
              <a:rPr lang="fr-FR" dirty="0"/>
              <a:t>une énergie propre et renouvelable</a:t>
            </a:r>
          </a:p>
        </p:txBody>
      </p:sp>
      <p:pic>
        <p:nvPicPr>
          <p:cNvPr id="6" name="Image 5">
            <a:extLst>
              <a:ext uri="{FF2B5EF4-FFF2-40B4-BE49-F238E27FC236}">
                <a16:creationId xmlns:a16="http://schemas.microsoft.com/office/drawing/2014/main" id="{F3CB9962-370D-CD4C-A852-DA504AED4F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90184" y="1446724"/>
            <a:ext cx="3501816" cy="4214979"/>
          </a:xfrm>
          <a:prstGeom prst="rect">
            <a:avLst/>
          </a:prstGeom>
        </p:spPr>
      </p:pic>
    </p:spTree>
    <p:extLst>
      <p:ext uri="{BB962C8B-B14F-4D97-AF65-F5344CB8AC3E}">
        <p14:creationId xmlns:p14="http://schemas.microsoft.com/office/powerpoint/2010/main" val="412164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7</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p:txBody>
          <a:bodyPr vert="horz" wrap="square" lIns="91440" tIns="45720" rIns="91440" bIns="45720" rtlCol="0" anchor="t">
            <a:normAutofit fontScale="92500"/>
          </a:bodyPr>
          <a:lstStyle/>
          <a:p>
            <a:pPr lvl="0"/>
            <a:r>
              <a:rPr lang="fr-CA" sz="2600" dirty="0"/>
              <a:t>L’exploitation minière au Québec s’appuie sur l’optimisation et le développement de nouveaux procédés métallurgiques ainsi que sur l’expertise de plusieurs centres de recherche appliquée, de réseaux de recherche, d’aide et d’accompagnement d’entreprises :</a:t>
            </a:r>
          </a:p>
          <a:p>
            <a:pPr marL="800100" lvl="2" indent="-342900">
              <a:lnSpc>
                <a:spcPct val="110000"/>
              </a:lnSpc>
              <a:spcBef>
                <a:spcPts val="600"/>
              </a:spcBef>
              <a:buFont typeface="Courier New" panose="02070309020205020404" pitchFamily="49" charset="0"/>
              <a:buChar char="o"/>
            </a:pPr>
            <a:r>
              <a:rPr lang="fr-CA" sz="2400" dirty="0" err="1">
                <a:solidFill>
                  <a:srgbClr val="003DA5"/>
                </a:solidFill>
              </a:rPr>
              <a:t>Corem</a:t>
            </a:r>
            <a:r>
              <a:rPr lang="fr-CA" sz="2400" dirty="0">
                <a:solidFill>
                  <a:srgbClr val="003DA5"/>
                </a:solidFill>
              </a:rPr>
              <a:t>;</a:t>
            </a:r>
          </a:p>
          <a:p>
            <a:pPr marL="800100" lvl="2" indent="-342900">
              <a:lnSpc>
                <a:spcPct val="110000"/>
              </a:lnSpc>
              <a:spcBef>
                <a:spcPts val="600"/>
              </a:spcBef>
              <a:buFont typeface="Courier New" panose="02070309020205020404" pitchFamily="49" charset="0"/>
              <a:buChar char="o"/>
            </a:pPr>
            <a:r>
              <a:rPr lang="fr-CA" sz="2400" dirty="0">
                <a:solidFill>
                  <a:srgbClr val="003DA5"/>
                </a:solidFill>
              </a:rPr>
              <a:t>Centre d’excellence sur les métaux stratégiques Éléments08;</a:t>
            </a:r>
          </a:p>
          <a:p>
            <a:pPr marL="800100" lvl="2" indent="-342900">
              <a:lnSpc>
                <a:spcPct val="110000"/>
              </a:lnSpc>
              <a:spcBef>
                <a:spcPts val="600"/>
              </a:spcBef>
              <a:buFont typeface="Courier New" panose="02070309020205020404" pitchFamily="49" charset="0"/>
              <a:buChar char="o"/>
            </a:pPr>
            <a:r>
              <a:rPr lang="fr-CA" sz="2400" dirty="0">
                <a:solidFill>
                  <a:srgbClr val="003DA5"/>
                </a:solidFill>
              </a:rPr>
              <a:t>Consortium Agora 49;</a:t>
            </a:r>
          </a:p>
          <a:p>
            <a:pPr marL="800100" lvl="2" indent="-342900">
              <a:lnSpc>
                <a:spcPct val="110000"/>
              </a:lnSpc>
              <a:spcBef>
                <a:spcPts val="600"/>
              </a:spcBef>
              <a:buFont typeface="Courier New" panose="02070309020205020404" pitchFamily="49" charset="0"/>
              <a:buChar char="o"/>
            </a:pPr>
            <a:r>
              <a:rPr lang="fr-CA" sz="2400" dirty="0">
                <a:solidFill>
                  <a:srgbClr val="003DA5"/>
                </a:solidFill>
              </a:rPr>
              <a:t>Consortium de recherche et d’innovation en transformation métallique (CRITM); </a:t>
            </a:r>
          </a:p>
          <a:p>
            <a:pPr marL="800100" lvl="2" indent="-342900">
              <a:lnSpc>
                <a:spcPct val="110000"/>
              </a:lnSpc>
              <a:spcBef>
                <a:spcPts val="600"/>
              </a:spcBef>
              <a:buFont typeface="Courier New" panose="02070309020205020404" pitchFamily="49" charset="0"/>
              <a:buChar char="o"/>
            </a:pPr>
            <a:r>
              <a:rPr lang="fr-CA" sz="2400" dirty="0">
                <a:solidFill>
                  <a:srgbClr val="003DA5"/>
                </a:solidFill>
              </a:rPr>
              <a:t>Réseau de recherche scientifique propre aux MCS.</a:t>
            </a:r>
          </a:p>
        </p:txBody>
      </p:sp>
      <p:sp>
        <p:nvSpPr>
          <p:cNvPr id="5" name="Titre 1">
            <a:extLst>
              <a:ext uri="{FF2B5EF4-FFF2-40B4-BE49-F238E27FC236}">
                <a16:creationId xmlns:a16="http://schemas.microsoft.com/office/drawing/2014/main" id="{AB863770-FEA2-CC49-9E2B-5F5E496A6E31}"/>
              </a:ext>
            </a:extLst>
          </p:cNvPr>
          <p:cNvSpPr txBox="1">
            <a:spLocks/>
          </p:cNvSpPr>
          <p:nvPr/>
        </p:nvSpPr>
        <p:spPr>
          <a:xfrm>
            <a:off x="657199" y="188914"/>
            <a:ext cx="9652026" cy="1008062"/>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r>
              <a:rPr lang="fr-FR" dirty="0"/>
              <a:t>Ce qui nous démarque :</a:t>
            </a:r>
            <a:br>
              <a:rPr lang="fr-FR" dirty="0"/>
            </a:br>
            <a:r>
              <a:rPr lang="fr-FR" dirty="0"/>
              <a:t>une expertise scientifique de renom</a:t>
            </a:r>
          </a:p>
        </p:txBody>
      </p:sp>
    </p:spTree>
    <p:extLst>
      <p:ext uri="{BB962C8B-B14F-4D97-AF65-F5344CB8AC3E}">
        <p14:creationId xmlns:p14="http://schemas.microsoft.com/office/powerpoint/2010/main" val="422658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8</a:t>
            </a:fld>
            <a:endParaRPr lang="fr-CA"/>
          </a:p>
        </p:txBody>
      </p:sp>
      <p:sp>
        <p:nvSpPr>
          <p:cNvPr id="7" name="Espace réservé du contenu 6">
            <a:extLst>
              <a:ext uri="{FF2B5EF4-FFF2-40B4-BE49-F238E27FC236}">
                <a16:creationId xmlns:a16="http://schemas.microsoft.com/office/drawing/2014/main" id="{F187BC40-C599-7349-A796-713C4EA0EEF6}"/>
              </a:ext>
            </a:extLst>
          </p:cNvPr>
          <p:cNvSpPr>
            <a:spLocks noGrp="1"/>
          </p:cNvSpPr>
          <p:nvPr>
            <p:ph idx="12"/>
          </p:nvPr>
        </p:nvSpPr>
        <p:spPr>
          <a:xfrm>
            <a:off x="658814" y="1449388"/>
            <a:ext cx="7817529" cy="4211637"/>
          </a:xfrm>
        </p:spPr>
        <p:txBody>
          <a:bodyPr vert="horz" wrap="square" lIns="91440" tIns="45720" rIns="91440" bIns="45720" rtlCol="0" anchor="t">
            <a:noAutofit/>
          </a:bodyPr>
          <a:lstStyle/>
          <a:p>
            <a:pPr lvl="0"/>
            <a:r>
              <a:rPr lang="fr-CA" sz="2000" dirty="0"/>
              <a:t>Réseau diversifié et complémentaire d’établissements : </a:t>
            </a:r>
          </a:p>
          <a:p>
            <a:pPr marL="800100" lvl="2" indent="-342900">
              <a:spcAft>
                <a:spcPts val="0"/>
              </a:spcAft>
              <a:buFont typeface="Courier New" panose="02070309020205020404" pitchFamily="49" charset="0"/>
              <a:buChar char="o"/>
            </a:pPr>
            <a:r>
              <a:rPr lang="fr-CA" sz="1800" dirty="0">
                <a:solidFill>
                  <a:schemeClr val="tx1"/>
                </a:solidFill>
              </a:rPr>
              <a:t>universités de renom;</a:t>
            </a:r>
          </a:p>
          <a:p>
            <a:pPr marL="800100" lvl="2" indent="-342900">
              <a:spcAft>
                <a:spcPts val="0"/>
              </a:spcAft>
              <a:buFont typeface="Courier New" panose="02070309020205020404" pitchFamily="49" charset="0"/>
              <a:buChar char="o"/>
            </a:pPr>
            <a:r>
              <a:rPr lang="fr-CA" sz="1800" dirty="0">
                <a:solidFill>
                  <a:schemeClr val="tx1"/>
                </a:solidFill>
              </a:rPr>
              <a:t>établissements d’enseignement collégial;</a:t>
            </a:r>
          </a:p>
          <a:p>
            <a:pPr marL="800100" lvl="2" indent="-342900">
              <a:spcAft>
                <a:spcPts val="0"/>
              </a:spcAft>
              <a:buFont typeface="Courier New" panose="02070309020205020404" pitchFamily="49" charset="0"/>
              <a:buChar char="o"/>
            </a:pPr>
            <a:r>
              <a:rPr lang="fr-CA" sz="1800" dirty="0">
                <a:solidFill>
                  <a:schemeClr val="tx1"/>
                </a:solidFill>
              </a:rPr>
              <a:t>centres de formation professionnelle;</a:t>
            </a:r>
          </a:p>
          <a:p>
            <a:pPr marL="800100" lvl="2" indent="-342900">
              <a:spcAft>
                <a:spcPts val="0"/>
              </a:spcAft>
              <a:buFont typeface="Courier New" panose="02070309020205020404" pitchFamily="49" charset="0"/>
              <a:buChar char="o"/>
            </a:pPr>
            <a:r>
              <a:rPr lang="fr-CA" sz="1800" dirty="0">
                <a:solidFill>
                  <a:schemeClr val="tx1"/>
                </a:solidFill>
              </a:rPr>
              <a:t>centres collégiaux de transfert technologique.</a:t>
            </a:r>
          </a:p>
          <a:p>
            <a:pPr lvl="0">
              <a:spcBef>
                <a:spcPts val="1800"/>
              </a:spcBef>
            </a:pPr>
            <a:r>
              <a:rPr lang="fr-CA" sz="2000" dirty="0"/>
              <a:t>Services de formation adaptés aux besoins des entreprises </a:t>
            </a:r>
            <a:br>
              <a:rPr lang="fr-CA" sz="2000" dirty="0"/>
            </a:br>
            <a:r>
              <a:rPr lang="fr-CA" sz="2000" dirty="0"/>
              <a:t>et de nombreux programmes de formation continue, adaptés </a:t>
            </a:r>
            <a:br>
              <a:rPr lang="fr-CA" sz="2000" dirty="0"/>
            </a:br>
            <a:r>
              <a:rPr lang="fr-CA" sz="2000" dirty="0"/>
              <a:t>aux besoins du marché.</a:t>
            </a:r>
          </a:p>
          <a:p>
            <a:pPr lvl="0">
              <a:spcBef>
                <a:spcPts val="1800"/>
              </a:spcBef>
            </a:pPr>
            <a:r>
              <a:rPr lang="fr-CA" sz="2000" dirty="0"/>
              <a:t>Dispositif complet pour soutenir le développement des compétences.</a:t>
            </a:r>
          </a:p>
          <a:p>
            <a:pPr lvl="0">
              <a:spcBef>
                <a:spcPts val="1800"/>
              </a:spcBef>
            </a:pPr>
            <a:r>
              <a:rPr lang="fr-CA" sz="2000" dirty="0"/>
              <a:t>Institut national des mines.</a:t>
            </a:r>
          </a:p>
          <a:p>
            <a:pPr lvl="0">
              <a:spcBef>
                <a:spcPts val="1800"/>
              </a:spcBef>
            </a:pPr>
            <a:endParaRPr lang="fr-CA" sz="2000" dirty="0"/>
          </a:p>
        </p:txBody>
      </p:sp>
      <p:sp>
        <p:nvSpPr>
          <p:cNvPr id="5" name="Titre 1">
            <a:extLst>
              <a:ext uri="{FF2B5EF4-FFF2-40B4-BE49-F238E27FC236}">
                <a16:creationId xmlns:a16="http://schemas.microsoft.com/office/drawing/2014/main" id="{AB863770-FEA2-CC49-9E2B-5F5E496A6E31}"/>
              </a:ext>
            </a:extLst>
          </p:cNvPr>
          <p:cNvSpPr txBox="1">
            <a:spLocks/>
          </p:cNvSpPr>
          <p:nvPr/>
        </p:nvSpPr>
        <p:spPr>
          <a:xfrm>
            <a:off x="657199" y="188914"/>
            <a:ext cx="9652026" cy="1008062"/>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r>
              <a:rPr lang="fr-FR" dirty="0"/>
              <a:t>Ce qui nous démarque :</a:t>
            </a:r>
            <a:br>
              <a:rPr lang="fr-FR" dirty="0"/>
            </a:br>
            <a:r>
              <a:rPr lang="fr-FR" dirty="0"/>
              <a:t>une main-d’œuvre qualifiée</a:t>
            </a:r>
          </a:p>
        </p:txBody>
      </p:sp>
      <p:pic>
        <p:nvPicPr>
          <p:cNvPr id="8" name="Image 7">
            <a:extLst>
              <a:ext uri="{FF2B5EF4-FFF2-40B4-BE49-F238E27FC236}">
                <a16:creationId xmlns:a16="http://schemas.microsoft.com/office/drawing/2014/main" id="{EB8FA5D5-6F85-024C-BE69-68BC04B67D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90184" y="1446724"/>
            <a:ext cx="3501815" cy="4214979"/>
          </a:xfrm>
          <a:prstGeom prst="rect">
            <a:avLst/>
          </a:prstGeom>
        </p:spPr>
      </p:pic>
    </p:spTree>
    <p:extLst>
      <p:ext uri="{BB962C8B-B14F-4D97-AF65-F5344CB8AC3E}">
        <p14:creationId xmlns:p14="http://schemas.microsoft.com/office/powerpoint/2010/main" val="350059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50BC94-A762-B04F-A057-9303D1BDC346}"/>
              </a:ext>
            </a:extLst>
          </p:cNvPr>
          <p:cNvSpPr>
            <a:spLocks noGrp="1"/>
          </p:cNvSpPr>
          <p:nvPr>
            <p:ph type="sldNum" sz="quarter" idx="10"/>
          </p:nvPr>
        </p:nvSpPr>
        <p:spPr/>
        <p:txBody>
          <a:bodyPr/>
          <a:lstStyle/>
          <a:p>
            <a:fld id="{D6F84A91-C4E5-461B-B44C-88336EC44C9C}" type="slidenum">
              <a:rPr lang="fr-CA" smtClean="0"/>
              <a:pPr/>
              <a:t>9</a:t>
            </a:fld>
            <a:endParaRPr lang="fr-CA"/>
          </a:p>
        </p:txBody>
      </p:sp>
      <p:pic>
        <p:nvPicPr>
          <p:cNvPr id="22" name="Image 21">
            <a:extLst>
              <a:ext uri="{FF2B5EF4-FFF2-40B4-BE49-F238E27FC236}">
                <a16:creationId xmlns:a16="http://schemas.microsoft.com/office/drawing/2014/main" id="{25279BCB-B0C5-454B-96A0-4C0693B620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3200" cy="5639355"/>
          </a:xfrm>
          <a:prstGeom prst="rect">
            <a:avLst/>
          </a:prstGeom>
        </p:spPr>
      </p:pic>
      <p:sp>
        <p:nvSpPr>
          <p:cNvPr id="23" name="Titre 8">
            <a:extLst>
              <a:ext uri="{FF2B5EF4-FFF2-40B4-BE49-F238E27FC236}">
                <a16:creationId xmlns:a16="http://schemas.microsoft.com/office/drawing/2014/main" id="{18836EFE-18B7-4C4D-BABF-2754C1B35DCB}"/>
              </a:ext>
            </a:extLst>
          </p:cNvPr>
          <p:cNvSpPr txBox="1">
            <a:spLocks/>
          </p:cNvSpPr>
          <p:nvPr/>
        </p:nvSpPr>
        <p:spPr>
          <a:xfrm>
            <a:off x="658813" y="1258807"/>
            <a:ext cx="6412548" cy="1700523"/>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000" b="1" i="0" kern="1200">
                <a:solidFill>
                  <a:srgbClr val="003DA5"/>
                </a:solidFill>
                <a:latin typeface="Arial Regular"/>
                <a:ea typeface="+mj-ea"/>
                <a:cs typeface="+mj-cs"/>
              </a:defRPr>
            </a:lvl1pPr>
          </a:lstStyle>
          <a:p>
            <a:r>
              <a:rPr lang="fr-FR" sz="4000" dirty="0"/>
              <a:t>Les minéraux critiques </a:t>
            </a:r>
            <a:br>
              <a:rPr lang="fr-FR" sz="4000" dirty="0"/>
            </a:br>
            <a:r>
              <a:rPr lang="fr-FR" sz="4000" dirty="0"/>
              <a:t>et stratégiques</a:t>
            </a:r>
          </a:p>
        </p:txBody>
      </p:sp>
      <p:sp>
        <p:nvSpPr>
          <p:cNvPr id="24" name="Sous-titre 9">
            <a:extLst>
              <a:ext uri="{FF2B5EF4-FFF2-40B4-BE49-F238E27FC236}">
                <a16:creationId xmlns:a16="http://schemas.microsoft.com/office/drawing/2014/main" id="{CA9F4141-5901-9646-A50D-89C6980089CB}"/>
              </a:ext>
            </a:extLst>
          </p:cNvPr>
          <p:cNvSpPr txBox="1">
            <a:spLocks/>
          </p:cNvSpPr>
          <p:nvPr/>
        </p:nvSpPr>
        <p:spPr>
          <a:xfrm>
            <a:off x="658812" y="3319468"/>
            <a:ext cx="6408738" cy="2098351"/>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spcAft>
                <a:spcPts val="400"/>
              </a:spcAft>
              <a:buClr>
                <a:srgbClr val="003DA5"/>
              </a:buClr>
              <a:buFont typeface="Arial" panose="020B0604020202020204" pitchFamily="34" charset="0"/>
              <a:buChar char="•"/>
              <a:defRPr sz="2800" b="0" i="0" kern="1200" baseline="0">
                <a:solidFill>
                  <a:srgbClr val="003DA5"/>
                </a:solidFill>
                <a:latin typeface="Arial Regular"/>
                <a:ea typeface="+mn-ea"/>
                <a:cs typeface="+mn-cs"/>
              </a:defRPr>
            </a:lvl1pPr>
            <a:lvl2pPr marL="685800" indent="-228600" algn="l" defTabSz="914400" rtl="0" eaLnBrk="1" latinLnBrk="0" hangingPunct="1">
              <a:lnSpc>
                <a:spcPct val="100000"/>
              </a:lnSpc>
              <a:spcBef>
                <a:spcPts val="0"/>
              </a:spcBef>
              <a:spcAft>
                <a:spcPts val="400"/>
              </a:spcAft>
              <a:buClr>
                <a:srgbClr val="003DA5"/>
              </a:buClr>
              <a:buFont typeface="Arial" panose="020B0604020202020204" pitchFamily="34" charset="0"/>
              <a:buChar char="•"/>
              <a:defRPr sz="2400" b="0" i="0" kern="1200">
                <a:solidFill>
                  <a:srgbClr val="000000"/>
                </a:solidFill>
                <a:latin typeface="Arial Regular"/>
                <a:ea typeface="+mn-ea"/>
                <a:cs typeface="+mn-cs"/>
              </a:defRPr>
            </a:lvl2pPr>
            <a:lvl3pPr marL="1143000" indent="-228600" algn="l" defTabSz="914400" rtl="0" eaLnBrk="1" latinLnBrk="0" hangingPunct="1">
              <a:lnSpc>
                <a:spcPct val="100000"/>
              </a:lnSpc>
              <a:spcBef>
                <a:spcPts val="0"/>
              </a:spcBef>
              <a:spcAft>
                <a:spcPts val="400"/>
              </a:spcAft>
              <a:buClr>
                <a:srgbClr val="4D75B5"/>
              </a:buClr>
              <a:buFont typeface="Arial" panose="020B0604020202020204" pitchFamily="34" charset="0"/>
              <a:buChar char="•"/>
              <a:defRPr sz="2000" b="0" i="0" kern="1200">
                <a:solidFill>
                  <a:srgbClr val="000000"/>
                </a:solidFill>
                <a:latin typeface="Arial Regular"/>
                <a:ea typeface="+mn-ea"/>
                <a:cs typeface="+mn-cs"/>
              </a:defRPr>
            </a:lvl3pPr>
            <a:lvl4pPr marL="1600200" indent="-228600" algn="l" defTabSz="914400" rtl="0" eaLnBrk="1" latinLnBrk="0" hangingPunct="1">
              <a:lnSpc>
                <a:spcPct val="100000"/>
              </a:lnSpc>
              <a:spcBef>
                <a:spcPts val="0"/>
              </a:spcBef>
              <a:spcAft>
                <a:spcPts val="400"/>
              </a:spcAft>
              <a:buClr>
                <a:srgbClr val="7390C1"/>
              </a:buClr>
              <a:buFont typeface="Arial" panose="020B0604020202020204" pitchFamily="34" charset="0"/>
              <a:buChar char="•"/>
              <a:defRPr sz="1800" b="0" i="0" kern="1200">
                <a:solidFill>
                  <a:srgbClr val="000000"/>
                </a:solidFill>
                <a:latin typeface="Arial Regular"/>
                <a:ea typeface="+mn-ea"/>
                <a:cs typeface="+mn-cs"/>
              </a:defRPr>
            </a:lvl4pPr>
            <a:lvl5pPr marL="2057400" indent="-228600" algn="l" defTabSz="914400" rtl="0" eaLnBrk="1" latinLnBrk="0" hangingPunct="1">
              <a:lnSpc>
                <a:spcPct val="100000"/>
              </a:lnSpc>
              <a:spcBef>
                <a:spcPts val="0"/>
              </a:spcBef>
              <a:spcAft>
                <a:spcPts val="400"/>
              </a:spcAft>
              <a:buClr>
                <a:srgbClr val="000000"/>
              </a:buClr>
              <a:buFont typeface="Arial" panose="020B0604020202020204" pitchFamily="34" charset="0"/>
              <a:buChar char="•"/>
              <a:defRPr sz="1800" b="0" i="0" kern="1200">
                <a:solidFill>
                  <a:srgbClr val="000000"/>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rgbClr val="007095"/>
                </a:solidFill>
              </a:rPr>
              <a:t>Un potentiel minéral immense </a:t>
            </a:r>
            <a:br>
              <a:rPr lang="fr-FR" b="1" dirty="0">
                <a:solidFill>
                  <a:srgbClr val="007095"/>
                </a:solidFill>
              </a:rPr>
            </a:br>
            <a:r>
              <a:rPr lang="fr-FR" b="1" dirty="0">
                <a:solidFill>
                  <a:srgbClr val="007095"/>
                </a:solidFill>
              </a:rPr>
              <a:t>pour la décarbonation de l’économie</a:t>
            </a:r>
            <a:br>
              <a:rPr lang="fr-FR" b="1" dirty="0">
                <a:solidFill>
                  <a:srgbClr val="007095"/>
                </a:solidFill>
              </a:rPr>
            </a:br>
            <a:r>
              <a:rPr lang="fr-FR" b="1" dirty="0">
                <a:solidFill>
                  <a:srgbClr val="007095"/>
                </a:solidFill>
              </a:rPr>
              <a:t>et la transition énergétique</a:t>
            </a:r>
          </a:p>
        </p:txBody>
      </p:sp>
    </p:spTree>
    <p:extLst>
      <p:ext uri="{BB962C8B-B14F-4D97-AF65-F5344CB8AC3E}">
        <p14:creationId xmlns:p14="http://schemas.microsoft.com/office/powerpoint/2010/main" val="2495663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Personnalisé 4">
      <a:dk1>
        <a:srgbClr val="003CA5"/>
      </a:dk1>
      <a:lt1>
        <a:srgbClr val="FFFFFF"/>
      </a:lt1>
      <a:dk2>
        <a:srgbClr val="1950AE"/>
      </a:dk2>
      <a:lt2>
        <a:srgbClr val="658ACC"/>
      </a:lt2>
      <a:accent1>
        <a:srgbClr val="3364B7"/>
      </a:accent1>
      <a:accent2>
        <a:srgbClr val="4D77C0"/>
      </a:accent2>
      <a:accent3>
        <a:srgbClr val="809ED2"/>
      </a:accent3>
      <a:accent4>
        <a:srgbClr val="99B1DB"/>
      </a:accent4>
      <a:accent5>
        <a:srgbClr val="B3C5E3"/>
      </a:accent5>
      <a:accent6>
        <a:srgbClr val="CCD8ED"/>
      </a:accent6>
      <a:hlink>
        <a:srgbClr val="1950AE"/>
      </a:hlink>
      <a:folHlink>
        <a:srgbClr val="00000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EE3B8AF13D5458A6D92007F439BCC" ma:contentTypeVersion="21" ma:contentTypeDescription="Crée un document." ma:contentTypeScope="" ma:versionID="826f82fb59ca30f2298251e56f64d486">
  <xsd:schema xmlns:xsd="http://www.w3.org/2001/XMLSchema" xmlns:xs="http://www.w3.org/2001/XMLSchema" xmlns:p="http://schemas.microsoft.com/office/2006/metadata/properties" xmlns:ns2="5fd8b1be-39ff-4419-879f-102b5d8fd5a7" xmlns:ns3="5f816651-9aec-4751-b6ff-30f5cc410a2c" xmlns:ns4="044c2427-262d-4474-86a8-451393671755" targetNamespace="http://schemas.microsoft.com/office/2006/metadata/properties" ma:root="true" ma:fieldsID="522f99edc3822859ff85c2ca4b85d05b" ns2:_="" ns3:_="" ns4:_="">
    <xsd:import namespace="5fd8b1be-39ff-4419-879f-102b5d8fd5a7"/>
    <xsd:import namespace="5f816651-9aec-4751-b6ff-30f5cc410a2c"/>
    <xsd:import namespace="044c2427-262d-4474-86a8-451393671755"/>
    <xsd:element name="properties">
      <xsd:complexType>
        <xsd:sequence>
          <xsd:element name="documentManagement">
            <xsd:complexType>
              <xsd:all>
                <xsd:element ref="ns2:type" minOccurs="0"/>
                <xsd:element ref="ns2:Categori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Date" minOccurs="0"/>
                <xsd:element ref="ns3:SharedWithUsers" minOccurs="0"/>
                <xsd:element ref="ns3:SharedWithDetails" minOccurs="0"/>
                <xsd:element ref="ns2:MediaLengthInSeconds" minOccurs="0"/>
                <xsd:element ref="ns2:Mois" minOccurs="0"/>
                <xsd:element ref="ns2:MediaServiceObjectDetectorVersion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d8b1be-39ff-4419-879f-102b5d8fd5a7" elementFormDefault="qualified">
    <xsd:import namespace="http://schemas.microsoft.com/office/2006/documentManagement/types"/>
    <xsd:import namespace="http://schemas.microsoft.com/office/infopath/2007/PartnerControls"/>
    <xsd:element name="type" ma:index="8" nillable="true" ma:displayName="Type document" ma:format="Dropdown" ma:internalName="type">
      <xsd:simpleType>
        <xsd:restriction base="dms:Choice">
          <xsd:enumeration value="Notes de la sous-ministre"/>
          <xsd:enumeration value="Modèle"/>
          <xsd:enumeration value="Guide de gestion"/>
          <xsd:enumeration value="Outil RH"/>
          <xsd:enumeration value="Vidéo"/>
          <xsd:enumeration value="Image"/>
        </xsd:restriction>
      </xsd:simpleType>
    </xsd:element>
    <xsd:element name="Categorie" ma:index="9" nillable="true" ma:displayName="Categorie" ma:list="{4beeb3ba-64e1-4afc-a7d2-93f0f213f0af}" ma:internalName="Categorie" ma:showField="Title">
      <xsd:simpleType>
        <xsd:restriction base="dms:Lookup"/>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Date" ma:index="19" nillable="true" ma:displayName="Date" ma:format="DateOnly" ma:internalName="Date">
      <xsd:simpleType>
        <xsd:restriction base="dms:DateTime"/>
      </xsd:simpleType>
    </xsd:element>
    <xsd:element name="MediaLengthInSeconds" ma:index="22" nillable="true" ma:displayName="MediaLengthInSeconds" ma:hidden="true" ma:internalName="MediaLengthInSeconds" ma:readOnly="true">
      <xsd:simpleType>
        <xsd:restriction base="dms:Unknown"/>
      </xsd:simpleType>
    </xsd:element>
    <xsd:element name="Mois" ma:index="23" nillable="true" ma:displayName="Mois" ma:format="Dropdown" ma:internalName="Mois">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lcf76f155ced4ddcb4097134ff3c332f" ma:index="26" nillable="true" ma:taxonomy="true" ma:internalName="lcf76f155ced4ddcb4097134ff3c332f" ma:taxonomyFieldName="MediaServiceImageTags" ma:displayName="Balises d’images" ma:readOnly="false" ma:fieldId="{5cf76f15-5ced-4ddc-b409-7134ff3c332f}" ma:taxonomyMulti="true" ma:sspId="099b1512-8621-4339-be07-1591770e1ee2"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16651-9aec-4751-b6ff-30f5cc410a2c" elementFormDefault="qualified">
    <xsd:import namespace="http://schemas.microsoft.com/office/2006/documentManagement/types"/>
    <xsd:import namespace="http://schemas.microsoft.com/office/infopath/2007/PartnerControls"/>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4c2427-262d-4474-86a8-451393671755"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532c946b-5001-460f-91c4-07021c79da1f}" ma:internalName="TaxCatchAll" ma:showField="CatchAllData" ma:web="5f816651-9aec-4751-b6ff-30f5cc410a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44c2427-262d-4474-86a8-451393671755" xsi:nil="true"/>
    <lcf76f155ced4ddcb4097134ff3c332f xmlns="5fd8b1be-39ff-4419-879f-102b5d8fd5a7">
      <Terms xmlns="http://schemas.microsoft.com/office/infopath/2007/PartnerControls"/>
    </lcf76f155ced4ddcb4097134ff3c332f>
    <Mois xmlns="5fd8b1be-39ff-4419-879f-102b5d8fd5a7" xsi:nil="true"/>
    <Date xmlns="5fd8b1be-39ff-4419-879f-102b5d8fd5a7" xsi:nil="true"/>
    <type xmlns="5fd8b1be-39ff-4419-879f-102b5d8fd5a7" xsi:nil="true"/>
    <Categorie xmlns="5fd8b1be-39ff-4419-879f-102b5d8fd5a7" xsi:nil="true"/>
  </documentManagement>
</p:properties>
</file>

<file path=customXml/itemProps1.xml><?xml version="1.0" encoding="utf-8"?>
<ds:datastoreItem xmlns:ds="http://schemas.openxmlformats.org/officeDocument/2006/customXml" ds:itemID="{D6FFC9B6-47AA-4691-9DD6-C02034594602}"/>
</file>

<file path=customXml/itemProps2.xml><?xml version="1.0" encoding="utf-8"?>
<ds:datastoreItem xmlns:ds="http://schemas.openxmlformats.org/officeDocument/2006/customXml" ds:itemID="{D83AD005-D86A-40C8-BD4D-66DC9F69E382}">
  <ds:schemaRefs>
    <ds:schemaRef ds:uri="http://schemas.microsoft.com/sharepoint/v3/contenttype/forms"/>
  </ds:schemaRefs>
</ds:datastoreItem>
</file>

<file path=customXml/itemProps3.xml><?xml version="1.0" encoding="utf-8"?>
<ds:datastoreItem xmlns:ds="http://schemas.openxmlformats.org/officeDocument/2006/customXml" ds:itemID="{0ADE9AC6-7B79-415B-894A-E329AB7C32C7}">
  <ds:schemaRefs>
    <ds:schemaRef ds:uri="http://www.w3.org/XML/1998/namespace"/>
    <ds:schemaRef ds:uri="http://purl.org/dc/elements/1.1/"/>
    <ds:schemaRef ds:uri="5fd8b1be-39ff-4419-879f-102b5d8fd5a7"/>
    <ds:schemaRef ds:uri="044c2427-262d-4474-86a8-451393671755"/>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5f816651-9aec-4751-b6ff-30f5cc410a2c"/>
    <ds:schemaRef ds:uri="http://schemas.microsoft.com/office/2006/metadata/properties"/>
  </ds:schemaRefs>
</ds:datastoreItem>
</file>

<file path=docMetadata/LabelInfo.xml><?xml version="1.0" encoding="utf-8"?>
<clbl:labelList xmlns:clbl="http://schemas.microsoft.com/office/2020/mipLabelMetadata">
  <clbl:label id="{aadc3772-eb2a-4662-b583-4b7a8acb1942}" enabled="1" method="Standard" siteId="{b079ec29-428d-4f8b-9054-bdbcd0d49a3b}" contentBits="0" removed="0"/>
</clbl:labelList>
</file>

<file path=docProps/app.xml><?xml version="1.0" encoding="utf-8"?>
<Properties xmlns="http://schemas.openxmlformats.org/officeDocument/2006/extended-properties" xmlns:vt="http://schemas.openxmlformats.org/officeDocument/2006/docPropsVTypes">
  <Template/>
  <TotalTime>23420</TotalTime>
  <Words>4432</Words>
  <Application>Microsoft Office PowerPoint</Application>
  <PresentationFormat>Grand écran</PresentationFormat>
  <Paragraphs>265</Paragraphs>
  <Slides>20</Slides>
  <Notes>17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Arial Regular</vt:lpstr>
      <vt:lpstr>Calibri</vt:lpstr>
      <vt:lpstr>Courier New</vt:lpstr>
      <vt:lpstr>GT Walsheim</vt:lpstr>
      <vt:lpstr>Symbol</vt:lpstr>
      <vt:lpstr>Thème Office</vt:lpstr>
      <vt:lpstr>Incontournable Québec</vt:lpstr>
      <vt:lpstr>Pourquoi choisir le secteur minier du Québec?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Croissance de la demande mondiale  de minéraux critiques et stratégiques (MCS)</vt:lpstr>
      <vt:lpstr>L’approvisionnement des MCS : un enjeu </vt:lpstr>
      <vt:lpstr>Le Québec : acteur incontournable en matière de MCS </vt:lpstr>
      <vt:lpstr>Les MCS au Québec: un potentiel immense, des projets en abondance.  Source : FS_PQVMCS.pdf (quebec.ca)</vt:lpstr>
      <vt:lpstr>Présentation PowerPoint</vt:lpstr>
      <vt:lpstr>Objectifs du Québec sur la scène internationale en matière de MCS</vt:lpstr>
      <vt:lpstr>Mettre en valeur le potentiel en MCS du Québec </vt:lpstr>
      <vt:lpstr>Économie circulaire pour réduire  l’empreinte environnementale</vt:lpstr>
      <vt:lpstr>Développement de la filière batterie  et expertise en transport électrique</vt:lpstr>
      <vt:lpstr>Les minéraux critiques  et stratégiques</vt:lpstr>
      <vt:lpstr>Merci!</vt:lpstr>
    </vt:vector>
  </TitlesOfParts>
  <Company>Ministère du Conseil exécutif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Sandoval, Claudia</dc:creator>
  <cp:lastModifiedBy>Montambault, Sonia</cp:lastModifiedBy>
  <cp:revision>237</cp:revision>
  <dcterms:created xsi:type="dcterms:W3CDTF">2019-04-02T14:08:11Z</dcterms:created>
  <dcterms:modified xsi:type="dcterms:W3CDTF">2025-12-03T18:58:14Z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0x010100027EE3B8AF13D5458A6D92007F439BCC</vt:lpwstr>
  </property>
  <property fmtid="{D5CDD505-2E9C-101B-9397-08002B2CF9AE}" pid="3" name="MediaServiceImageTags">
    <vt:lpwstr/>
  </property>
</Properties>
</file>