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6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1" r:id="rId3"/>
    <p:sldId id="297" r:id="rId4"/>
    <p:sldId id="293" r:id="rId5"/>
    <p:sldId id="301" r:id="rId6"/>
    <p:sldId id="306" r:id="rId7"/>
    <p:sldId id="290" r:id="rId8"/>
    <p:sldId id="299" r:id="rId9"/>
    <p:sldId id="307" r:id="rId10"/>
    <p:sldId id="302" r:id="rId11"/>
    <p:sldId id="305" r:id="rId12"/>
    <p:sldId id="300" r:id="rId13"/>
    <p:sldId id="295" r:id="rId14"/>
    <p:sldId id="30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279FA907-4FD8-439A-9593-F5A8F84804BC}">
          <p14:sldIdLst>
            <p14:sldId id="256"/>
            <p14:sldId id="291"/>
            <p14:sldId id="297"/>
            <p14:sldId id="293"/>
            <p14:sldId id="301"/>
            <p14:sldId id="306"/>
            <p14:sldId id="290"/>
            <p14:sldId id="299"/>
            <p14:sldId id="307"/>
            <p14:sldId id="302"/>
            <p14:sldId id="305"/>
            <p14:sldId id="300"/>
            <p14:sldId id="295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0B2F6"/>
    <a:srgbClr val="D6A300"/>
    <a:srgbClr val="FFE389"/>
    <a:srgbClr val="CDE6FF"/>
    <a:srgbClr val="1EBC04"/>
    <a:srgbClr val="FFE1E1"/>
    <a:srgbClr val="99FFCC"/>
    <a:srgbClr val="FCD0D4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5071" autoAdjust="0"/>
  </p:normalViewPr>
  <p:slideViewPr>
    <p:cSldViewPr snapToGrid="0">
      <p:cViewPr varScale="1">
        <p:scale>
          <a:sx n="84" d="100"/>
          <a:sy n="84" d="100"/>
        </p:scale>
        <p:origin x="792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168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3FD8C-AB8C-4ED2-8A71-E48040E03B0D}" type="datetimeFigureOut">
              <a:rPr lang="fr-CA" smtClean="0"/>
              <a:t>2025-10-03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3D704-B3DE-4362-B744-DF3AC3482AE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0615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2T14:00:47.9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0 114,'2815'0,"-2770"-2,61-11,33-2,502 14,-307 3,4506-2,-4786-2,55-10,42-3,-50 15,-33 1,97-12,-16-10,226-4,223 26,-568-1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09T17:38:48.01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1,'400'21,"-140"-3,1300-3,-997-18,605 3,-976 14,-6-1,-37-14,-123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09T17:39:01.9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0 130,'8894'0,"-8803"-2,147-22,63-2,0 27,77-3,-127-23,-58 4,823-10,2 32,-995-1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09T17:39:03.8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3185 1,'-2677'0,"2512"14,109-7,-57 0,84-6,-43 8,37-4,-2-1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09T17:39:06.2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1,'3043'0,"-3002"0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09T17:39:10.0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1 132,'317'-17,"287"4,-394 16,2154-3,-2329-3,0-1,0-1,-1-3,48-15,-49 13,26-6,96-15,-115 27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2T14:00:50.0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0,'2231'0'0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2T14:00:52.5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10784 183 0,'-10783'0'0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2T14:01:02.0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0,'3245'0'0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2T14:01:03.7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8098 1,'-8071'0,"8045"0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2T14:01:05.4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6655 1,'-6625'0,"6596"0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2T14:01:13.09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0,'11208'0,"-11170"0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2T14:01:16.03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0,'11656'0'0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2T14:06:19.5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0 144,'2920'0,"-2755"-7,217-39,-202 21,250-30,-287 45,165 10,-138 2,5525-1,-2849-2,-2826 3,0 0,0 1,0 2,-1 0,21 8,-19-7,6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AEAB0-D440-4234-BFAF-FBDA80BA0A68}" type="datetimeFigureOut">
              <a:rPr lang="fr-CA" smtClean="0"/>
              <a:t>2025-10-03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6F8AE-C377-4A4E-B0C6-D80F7F1C036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92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18771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3833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RSSS rapporte souvent que les DA surutilisent les services des urgences plutôt que les services courants en raison du faible nombre de fournisseurs de soins inscrits au PFSI.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 groupes défendant les intérêts des personnes migrantes rapportent que les femmes enceintes sans RAMQ se présentent à l’urgence du RSSS pour éviter de payer des frais trop importants.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1737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Toutes sauf PIJ sont jumelées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2547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89240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Entrée en vigueur PL83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97039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6F8AE-C377-4A4E-B0C6-D80F7F1C0360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897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976" y="5368326"/>
            <a:ext cx="3938024" cy="14874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36" y="5371668"/>
            <a:ext cx="3685888" cy="148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4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02428"/>
            <a:ext cx="10515600" cy="405531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364071"/>
            <a:ext cx="51577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44096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364071"/>
            <a:ext cx="518318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196013" y="2527042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9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4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9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796414"/>
            <a:ext cx="10515600" cy="5506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858298"/>
            <a:ext cx="10515600" cy="33528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9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97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29265"/>
            <a:ext cx="3932237" cy="100289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1936955"/>
            <a:ext cx="5504477" cy="330364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6954"/>
            <a:ext cx="3932237" cy="331032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3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82250"/>
            <a:ext cx="3932237" cy="1263445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07458"/>
            <a:ext cx="4462257" cy="3460956"/>
          </a:xfrm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7459"/>
            <a:ext cx="3932237" cy="331101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</a:t>
            </a:r>
            <a:br>
              <a:rPr lang="fr-FR" dirty="0"/>
            </a:br>
            <a:r>
              <a:rPr lang="fr-FR" dirty="0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5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45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1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0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6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image" Target="../media/image33.png"/><Relationship Id="rId3" Type="http://schemas.openxmlformats.org/officeDocument/2006/relationships/hyperlink" Target="https://www.ciusssnordmtl.ca/usagers-et-visiteurs/frais-et-paiements-de-factures/types-de-frais" TargetMode="External"/><Relationship Id="rId7" Type="http://schemas.openxmlformats.org/officeDocument/2006/relationships/image" Target="../media/image30.png"/><Relationship Id="rId12" Type="http://schemas.openxmlformats.org/officeDocument/2006/relationships/customXml" Target="../ink/ink1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0.xml"/><Relationship Id="rId11" Type="http://schemas.openxmlformats.org/officeDocument/2006/relationships/image" Target="../media/image32.png"/><Relationship Id="rId5" Type="http://schemas.openxmlformats.org/officeDocument/2006/relationships/hyperlink" Target="https://www.ciusss-ouestmtl.gouv.qc.ca/usagers-et-visiteurs/frais-et-paiement/frais-dhospitalisation" TargetMode="External"/><Relationship Id="rId15" Type="http://schemas.openxmlformats.org/officeDocument/2006/relationships/image" Target="../media/image34.png"/><Relationship Id="rId10" Type="http://schemas.openxmlformats.org/officeDocument/2006/relationships/customXml" Target="../ink/ink12.xml"/><Relationship Id="rId4" Type="http://schemas.openxmlformats.org/officeDocument/2006/relationships/image" Target="../media/image28.png"/><Relationship Id="rId9" Type="http://schemas.openxmlformats.org/officeDocument/2006/relationships/image" Target="../media/image31.png"/><Relationship Id="rId14" Type="http://schemas.openxmlformats.org/officeDocument/2006/relationships/customXml" Target="../ink/ink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g26.pub.msss.rtss.qc.ca/Formulaires/MGF/ListeTableMatieres.aspx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ww.ramq.gouv.qc.ca/fr/Pages/accueil.asp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hyperlink" Target="https://www.msss.gouv.qc.ca/inc/documents/ministere/acces_info/demandes-acces/2024-2025/2024-2025-193-Document.pdf" TargetMode="External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2.png"/><Relationship Id="rId18" Type="http://schemas.openxmlformats.org/officeDocument/2006/relationships/customXml" Target="../ink/ink8.xml"/><Relationship Id="rId3" Type="http://schemas.openxmlformats.org/officeDocument/2006/relationships/image" Target="../media/image17.emf"/><Relationship Id="rId21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customXml" Target="../ink/ink5.xml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.xml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openxmlformats.org/officeDocument/2006/relationships/customXml" Target="../ink/ink4.xml"/><Relationship Id="rId19" Type="http://schemas.openxmlformats.org/officeDocument/2006/relationships/image" Target="../media/image25.png"/><Relationship Id="rId4" Type="http://schemas.openxmlformats.org/officeDocument/2006/relationships/customXml" Target="../ink/ink1.xml"/><Relationship Id="rId9" Type="http://schemas.openxmlformats.org/officeDocument/2006/relationships/image" Target="../media/image20.png"/><Relationship Id="rId1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DONNÉES DANS LE RSSS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Document de réflexion</a:t>
            </a:r>
          </a:p>
          <a:p>
            <a:endParaRPr lang="fr-CA" sz="2800" dirty="0">
              <a:solidFill>
                <a:srgbClr val="000000"/>
              </a:solidFill>
            </a:endParaRPr>
          </a:p>
          <a:p>
            <a:r>
              <a:rPr lang="fr-CA" sz="2800" b="0" dirty="0">
                <a:solidFill>
                  <a:srgbClr val="000000"/>
                </a:solidFill>
              </a:rPr>
              <a:t>Présentation DAII/SASLACE du 9 septembre 2025 </a:t>
            </a:r>
          </a:p>
          <a:p>
            <a:r>
              <a:rPr lang="fr-CA" sz="2800" b="0" dirty="0">
                <a:solidFill>
                  <a:srgbClr val="000000"/>
                </a:solidFill>
              </a:rPr>
              <a:t>auprès du SMSO et du SMP</a:t>
            </a:r>
          </a:p>
        </p:txBody>
      </p:sp>
    </p:spTree>
    <p:extLst>
      <p:ext uri="{BB962C8B-B14F-4D97-AF65-F5344CB8AC3E}">
        <p14:creationId xmlns:p14="http://schemas.microsoft.com/office/powerpoint/2010/main" val="396129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76C09DC-56FC-0FF5-8A78-DF869D175E39}"/>
              </a:ext>
            </a:extLst>
          </p:cNvPr>
          <p:cNvSpPr/>
          <p:nvPr/>
        </p:nvSpPr>
        <p:spPr>
          <a:xfrm>
            <a:off x="447368" y="1241988"/>
            <a:ext cx="6163814" cy="310490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CA" sz="1400" b="1" dirty="0">
              <a:solidFill>
                <a:srgbClr val="000000"/>
              </a:solidFill>
            </a:endParaRPr>
          </a:p>
          <a:p>
            <a:r>
              <a:rPr lang="fr-CA" sz="1600" b="1" dirty="0">
                <a:solidFill>
                  <a:srgbClr val="000000"/>
                </a:solidFill>
              </a:rPr>
              <a:t>Absence d’état de la situation</a:t>
            </a:r>
          </a:p>
          <a:p>
            <a:pPr marL="342900" indent="-342900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1600" dirty="0">
                <a:solidFill>
                  <a:srgbClr val="000000"/>
                </a:solidFill>
              </a:rPr>
              <a:t>Aucune donnée fiable disponible</a:t>
            </a:r>
          </a:p>
          <a:p>
            <a:endParaRPr lang="fr-CA" sz="1400" i="1" dirty="0">
              <a:solidFill>
                <a:srgbClr val="000000"/>
              </a:solidFill>
            </a:endParaRPr>
          </a:p>
          <a:p>
            <a:r>
              <a:rPr lang="fr-CA" sz="1600" b="1" dirty="0">
                <a:solidFill>
                  <a:srgbClr val="000000"/>
                </a:solidFill>
              </a:rPr>
              <a:t>Difficulté de valider ou infirmer l’existence du tourisme de naissance 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1600" u="sng" dirty="0">
                <a:solidFill>
                  <a:srgbClr val="000000"/>
                </a:solidFill>
              </a:rPr>
              <a:t>Directeur de l’état civil</a:t>
            </a:r>
            <a:r>
              <a:rPr lang="fr-CA" sz="1600" dirty="0">
                <a:solidFill>
                  <a:srgbClr val="000000"/>
                </a:solidFill>
              </a:rPr>
              <a:t> : augmentation du nb de demandes de documents nécessaires à l’obtention du passeport des nouveau-nés + utilisation d’une adresse récurrente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1600" u="sng" dirty="0">
                <a:solidFill>
                  <a:srgbClr val="000000"/>
                </a:solidFill>
              </a:rPr>
              <a:t>RAMQ</a:t>
            </a:r>
            <a:r>
              <a:rPr lang="fr-CA" sz="1600" dirty="0">
                <a:solidFill>
                  <a:srgbClr val="000000"/>
                </a:solidFill>
              </a:rPr>
              <a:t> : l’absence de demande d’activation de la carte RAMQ temporaire nouveau-né pourrait être interprétée comme une présomption de départ rapide du territoire, et donc un indicateur potentiel de tourisme obstétrique.</a:t>
            </a:r>
          </a:p>
          <a:p>
            <a:endParaRPr lang="fr-CA" sz="1400" dirty="0">
              <a:solidFill>
                <a:srgbClr val="000000"/>
              </a:solidFill>
            </a:endParaRP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4458A74-BCB2-F6AE-9729-D1B4922BB4BB}"/>
              </a:ext>
            </a:extLst>
          </p:cNvPr>
          <p:cNvSpPr/>
          <p:nvPr/>
        </p:nvSpPr>
        <p:spPr>
          <a:xfrm>
            <a:off x="6614790" y="1224180"/>
            <a:ext cx="5041682" cy="31049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A" b="1" dirty="0">
                <a:solidFill>
                  <a:srgbClr val="000000"/>
                </a:solidFill>
              </a:rPr>
              <a:t>Absence de données empêche de se positionner et agir</a:t>
            </a:r>
          </a:p>
          <a:p>
            <a:endParaRPr lang="fr-CA" b="1" dirty="0">
              <a:solidFill>
                <a:srgbClr val="000000"/>
              </a:solidFill>
            </a:endParaRPr>
          </a:p>
          <a:p>
            <a:r>
              <a:rPr lang="fr-CA" b="1" dirty="0">
                <a:solidFill>
                  <a:srgbClr val="000000"/>
                </a:solidFill>
              </a:rPr>
              <a:t>Potentiel perte de revenus/augmentation mauvaises créances</a:t>
            </a:r>
          </a:p>
          <a:p>
            <a:endParaRPr lang="fr-CA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E9D53CCF-08CA-3305-B126-BB0184A4E7D9}"/>
              </a:ext>
            </a:extLst>
          </p:cNvPr>
          <p:cNvSpPr/>
          <p:nvPr/>
        </p:nvSpPr>
        <p:spPr>
          <a:xfrm>
            <a:off x="447368" y="4709725"/>
            <a:ext cx="11297263" cy="20197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15000"/>
              </a:lnSpc>
            </a:pPr>
            <a:endParaRPr lang="fr-CA" sz="600" b="1" kern="100" dirty="0">
              <a:solidFill>
                <a:sysClr val="windowText" lastClr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2000" b="1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Établir un croisement de données institutionnel RSSS, de la RAMQ et du DEC :</a:t>
            </a:r>
          </a:p>
          <a:p>
            <a:pPr marL="800100" lvl="1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CA" u="sng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Données RSSS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: Services périnatalités de personnes non-détentrices RAMQ </a:t>
            </a:r>
          </a:p>
          <a:p>
            <a:pPr marL="800100" lvl="1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CA" u="sng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Données DEC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: Nombre de naissances déclarées et demandes de documents officiels</a:t>
            </a:r>
          </a:p>
          <a:p>
            <a:pPr marL="800100" lvl="1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CA" u="sng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Données RAMQ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: Activation (ou non) de la carte RAMQ temporaire pour enfants selon PL-83 – Si carte non activée, forte présomption que la personne a quitté le territoire</a:t>
            </a:r>
          </a:p>
        </p:txBody>
      </p:sp>
      <p:pic>
        <p:nvPicPr>
          <p:cNvPr id="6" name="Graphique 5" descr="Avertissement avec un remplissage uni">
            <a:extLst>
              <a:ext uri="{FF2B5EF4-FFF2-40B4-BE49-F238E27FC236}">
                <a16:creationId xmlns:a16="http://schemas.microsoft.com/office/drawing/2014/main" id="{0B1896E2-A477-B65B-9E0F-A13C175DF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14790" y="933165"/>
            <a:ext cx="293985" cy="293985"/>
          </a:xfrm>
          <a:prstGeom prst="rect">
            <a:avLst/>
          </a:prstGeom>
        </p:spPr>
      </p:pic>
      <p:pic>
        <p:nvPicPr>
          <p:cNvPr id="8" name="Graphique 7" descr="Lumières allumées avec un remplissage uni">
            <a:extLst>
              <a:ext uri="{FF2B5EF4-FFF2-40B4-BE49-F238E27FC236}">
                <a16:creationId xmlns:a16="http://schemas.microsoft.com/office/drawing/2014/main" id="{1EF00016-E3E4-9DEB-CDAC-66BC341DF7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100" y="4366485"/>
            <a:ext cx="380637" cy="38063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B9D39C-77D6-7AF2-4597-E2A35F7B958A}"/>
              </a:ext>
            </a:extLst>
          </p:cNvPr>
          <p:cNvSpPr txBox="1"/>
          <p:nvPr/>
        </p:nvSpPr>
        <p:spPr>
          <a:xfrm>
            <a:off x="414264" y="901497"/>
            <a:ext cx="5408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000" b="1" dirty="0">
                <a:solidFill>
                  <a:srgbClr val="000000"/>
                </a:solidFill>
              </a:rPr>
              <a:t>		CONTEXTE</a:t>
            </a:r>
          </a:p>
        </p:txBody>
      </p:sp>
      <p:pic>
        <p:nvPicPr>
          <p:cNvPr id="7" name="Graphique 6" descr="Porte-bloc avec un remplissage uni">
            <a:extLst>
              <a:ext uri="{FF2B5EF4-FFF2-40B4-BE49-F238E27FC236}">
                <a16:creationId xmlns:a16="http://schemas.microsoft.com/office/drawing/2014/main" id="{0842093D-C73F-0F34-41D2-334F45CDBA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8468" y="943719"/>
            <a:ext cx="298269" cy="29826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1A490EA-0000-C094-A232-EC1C7E3E32AB}"/>
              </a:ext>
            </a:extLst>
          </p:cNvPr>
          <p:cNvSpPr txBox="1"/>
          <p:nvPr/>
        </p:nvSpPr>
        <p:spPr>
          <a:xfrm>
            <a:off x="5914194" y="892798"/>
            <a:ext cx="57386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fr-CA" sz="2000" b="1" dirty="0">
                <a:solidFill>
                  <a:schemeClr val="bg1">
                    <a:lumMod val="50000"/>
                  </a:schemeClr>
                </a:solidFill>
              </a:rPr>
              <a:t>CONSÉQUENCES</a:t>
            </a:r>
            <a:r>
              <a:rPr lang="fr-CA" sz="1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01851-136D-4312-8EE1-AF4A66D0D0F8}"/>
              </a:ext>
            </a:extLst>
          </p:cNvPr>
          <p:cNvSpPr txBox="1"/>
          <p:nvPr/>
        </p:nvSpPr>
        <p:spPr>
          <a:xfrm>
            <a:off x="414264" y="4357786"/>
            <a:ext cx="11359864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fr-CA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fr-CA" sz="2000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PISTES DE SOLUTIONS </a:t>
            </a:r>
            <a:endParaRPr lang="fr-CA" sz="1800" b="1" kern="100" dirty="0">
              <a:solidFill>
                <a:schemeClr val="accent5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E548B90-CBF9-69D0-7169-9093DA010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6" y="205382"/>
            <a:ext cx="11597979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C. Tourisme obstétrique</a:t>
            </a:r>
          </a:p>
        </p:txBody>
      </p:sp>
    </p:spTree>
    <p:extLst>
      <p:ext uri="{BB962C8B-B14F-4D97-AF65-F5344CB8AC3E}">
        <p14:creationId xmlns:p14="http://schemas.microsoft.com/office/powerpoint/2010/main" val="1403792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F3A1453-72F2-7C43-851B-C6C5080AF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289" y="889819"/>
            <a:ext cx="9557821" cy="306407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3E17435-EC6B-5721-4D0A-98B99F800ED8}"/>
              </a:ext>
            </a:extLst>
          </p:cNvPr>
          <p:cNvSpPr txBox="1"/>
          <p:nvPr/>
        </p:nvSpPr>
        <p:spPr>
          <a:xfrm>
            <a:off x="0" y="3849258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hlinkClick r:id="rId3"/>
              </a:rPr>
              <a:t>CIUSSS du </a:t>
            </a:r>
            <a:r>
              <a:rPr lang="fr-CA" dirty="0" err="1">
                <a:hlinkClick r:id="rId3"/>
              </a:rPr>
              <a:t>Nord-de-l'île-de-Montréal</a:t>
            </a:r>
            <a:r>
              <a:rPr lang="fr-CA" dirty="0">
                <a:hlinkClick r:id="rId3"/>
              </a:rPr>
              <a:t> | Types de frais</a:t>
            </a:r>
            <a:endParaRPr lang="fr-CA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E901D01-6BEC-4BA7-2B1A-8FC73414A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88" y="4296252"/>
            <a:ext cx="9557821" cy="13502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16E286E-B2CC-55E3-9CAB-C1CF953716D9}"/>
              </a:ext>
            </a:extLst>
          </p:cNvPr>
          <p:cNvSpPr txBox="1"/>
          <p:nvPr/>
        </p:nvSpPr>
        <p:spPr>
          <a:xfrm>
            <a:off x="0" y="563691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hlinkClick r:id="rId5"/>
              </a:rPr>
              <a:t>CIUSSS de l'</a:t>
            </a:r>
            <a:r>
              <a:rPr lang="fr-CA" dirty="0" err="1">
                <a:hlinkClick r:id="rId5"/>
              </a:rPr>
              <a:t>Ouest-de-l'Île-de-Montréal</a:t>
            </a:r>
            <a:r>
              <a:rPr lang="fr-CA" dirty="0">
                <a:hlinkClick r:id="rId5"/>
              </a:rPr>
              <a:t> | Frais d'hospitalisation</a:t>
            </a:r>
            <a:endParaRPr lang="fr-CA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03C34FF1-78C0-DB28-B699-CC0C0065E829}"/>
              </a:ext>
            </a:extLst>
          </p:cNvPr>
          <p:cNvSpPr txBox="1">
            <a:spLocks/>
          </p:cNvSpPr>
          <p:nvPr/>
        </p:nvSpPr>
        <p:spPr>
          <a:xfrm>
            <a:off x="107288" y="254793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b="1" dirty="0">
                <a:solidFill>
                  <a:schemeClr val="accent5">
                    <a:lumMod val="75000"/>
                  </a:schemeClr>
                </a:solidFill>
              </a:rPr>
              <a:t>Exemples – confusion réfugiés et DA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5D443AD5-00AD-1E5B-CE8A-2AC0D665C3C6}"/>
                  </a:ext>
                </a:extLst>
              </p14:cNvPr>
              <p14:cNvContentPartPr/>
              <p14:nvPr/>
            </p14:nvContentPartPr>
            <p14:xfrm>
              <a:off x="6540458" y="1361990"/>
              <a:ext cx="1621440" cy="2844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5D443AD5-00AD-1E5B-CE8A-2AC0D665C3C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86458" y="1254350"/>
                <a:ext cx="1729080" cy="24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4CC84641-F9F4-317B-9326-185F59B3CE36}"/>
                  </a:ext>
                </a:extLst>
              </p14:cNvPr>
              <p14:cNvContentPartPr/>
              <p14:nvPr/>
            </p14:nvContentPartPr>
            <p14:xfrm>
              <a:off x="4712018" y="1847270"/>
              <a:ext cx="4573800" cy="4716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4CC84641-F9F4-317B-9326-185F59B3CE3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58018" y="1739270"/>
                <a:ext cx="468144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3D726501-BC4A-32C9-044C-0ACDBEE2A14F}"/>
                  </a:ext>
                </a:extLst>
              </p14:cNvPr>
              <p14:cNvContentPartPr/>
              <p14:nvPr/>
            </p14:nvContentPartPr>
            <p14:xfrm>
              <a:off x="113018" y="2117630"/>
              <a:ext cx="1146600" cy="1728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3D726501-BC4A-32C9-044C-0ACDBEE2A14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378" y="2009990"/>
                <a:ext cx="1254240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69B130AD-E307-C64A-2B05-E9561C0E3DB7}"/>
                  </a:ext>
                </a:extLst>
              </p14:cNvPr>
              <p14:cNvContentPartPr/>
              <p14:nvPr/>
            </p14:nvContentPartPr>
            <p14:xfrm>
              <a:off x="298418" y="4487870"/>
              <a:ext cx="1110600" cy="36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69B130AD-E307-C64A-2B05-E9561C0E3DB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4778" y="4380230"/>
                <a:ext cx="12182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36DCD657-D2C5-2AC4-C9DE-9EEEC4175C24}"/>
                  </a:ext>
                </a:extLst>
              </p14:cNvPr>
              <p14:cNvContentPartPr/>
              <p14:nvPr/>
            </p14:nvContentPartPr>
            <p14:xfrm>
              <a:off x="1949738" y="5271230"/>
              <a:ext cx="1441440" cy="4752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36DCD657-D2C5-2AC4-C9DE-9EEEC4175C2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96098" y="5163590"/>
                <a:ext cx="1549080" cy="2631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93CE1AFD-8673-C5E9-E994-0AC6AF0CE7FF}"/>
              </a:ext>
            </a:extLst>
          </p:cNvPr>
          <p:cNvSpPr txBox="1"/>
          <p:nvPr/>
        </p:nvSpPr>
        <p:spPr>
          <a:xfrm>
            <a:off x="9467273" y="2123842"/>
            <a:ext cx="2426309" cy="25853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Le statut d’immigration des demandeurs et d’asile et des réfugiés sont souvent confondus, bien que ces deux clientèles disposent de couverture de santé totalement différente</a:t>
            </a:r>
          </a:p>
        </p:txBody>
      </p:sp>
    </p:spTree>
    <p:extLst>
      <p:ext uri="{BB962C8B-B14F-4D97-AF65-F5344CB8AC3E}">
        <p14:creationId xmlns:p14="http://schemas.microsoft.com/office/powerpoint/2010/main" val="1241247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8BACE07-286A-6318-B170-1F4CDD38CCAD}"/>
              </a:ext>
            </a:extLst>
          </p:cNvPr>
          <p:cNvSpPr txBox="1"/>
          <p:nvPr/>
        </p:nvSpPr>
        <p:spPr>
          <a:xfrm>
            <a:off x="235974" y="889820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hlinkClick r:id="rId2"/>
              </a:rPr>
              <a:t>Manuel de gestion financière G26</a:t>
            </a:r>
            <a:endParaRPr lang="fr-CA" dirty="0"/>
          </a:p>
        </p:txBody>
      </p:sp>
      <p:pic>
        <p:nvPicPr>
          <p:cNvPr id="16" name="Espace réservé du contenu 15">
            <a:extLst>
              <a:ext uri="{FF2B5EF4-FFF2-40B4-BE49-F238E27FC236}">
                <a16:creationId xmlns:a16="http://schemas.microsoft.com/office/drawing/2014/main" id="{A8A9336C-96FC-04EA-70A1-25E9FADDD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974" y="1246925"/>
            <a:ext cx="5533635" cy="364832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7DA791AD-E9E3-E109-9CD4-3401572CBE29}"/>
              </a:ext>
            </a:extLst>
          </p:cNvPr>
          <p:cNvSpPr txBox="1">
            <a:spLocks/>
          </p:cNvSpPr>
          <p:nvPr/>
        </p:nvSpPr>
        <p:spPr>
          <a:xfrm>
            <a:off x="235974" y="242462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b="1" dirty="0">
                <a:solidFill>
                  <a:schemeClr val="accent5">
                    <a:lumMod val="75000"/>
                  </a:schemeClr>
                </a:solidFill>
              </a:rPr>
              <a:t>Exemples – confusion réfugiés et DA (suite)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50B7E0E-0352-2309-7BF9-F1BDCAEB6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100" y="5219828"/>
            <a:ext cx="5928874" cy="28196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679BA82-9ACC-2747-1A5B-41FE1F8C2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2791" y="5470381"/>
            <a:ext cx="9101794" cy="13270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0CB17E2-67F3-F1CB-76DA-FD915D2D79D7}"/>
              </a:ext>
            </a:extLst>
          </p:cNvPr>
          <p:cNvSpPr txBox="1"/>
          <p:nvPr/>
        </p:nvSpPr>
        <p:spPr>
          <a:xfrm>
            <a:off x="6982691" y="1848696"/>
            <a:ext cx="4054763" cy="28623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b="1" dirty="0"/>
              <a:t>Le centre d’activités 6460</a:t>
            </a:r>
            <a:r>
              <a:rPr lang="fr-CA" dirty="0"/>
              <a:t>, regroupe les sous-centres (6461 et 6462) propres à la clientèle des demandeurs d’asile et également de ceux propres aux réfugiés.</a:t>
            </a:r>
          </a:p>
          <a:p>
            <a:r>
              <a:rPr lang="fr-CA" dirty="0"/>
              <a:t>(6463 et 6464).</a:t>
            </a:r>
          </a:p>
          <a:p>
            <a:endParaRPr lang="fr-CA" dirty="0"/>
          </a:p>
          <a:p>
            <a:r>
              <a:rPr lang="fr-CA" b="1" dirty="0"/>
              <a:t>Le sous-centre 6462</a:t>
            </a:r>
            <a:r>
              <a:rPr lang="fr-CA" dirty="0"/>
              <a:t>, pourtant propre aux demandeurs d’asile, regroupe la clientèle des DA, des réfugiés et même de personnes à statut précaire sans RAMQ</a:t>
            </a:r>
          </a:p>
        </p:txBody>
      </p:sp>
      <p:sp>
        <p:nvSpPr>
          <p:cNvPr id="4" name="Flèche : gauche 3">
            <a:extLst>
              <a:ext uri="{FF2B5EF4-FFF2-40B4-BE49-F238E27FC236}">
                <a16:creationId xmlns:a16="http://schemas.microsoft.com/office/drawing/2014/main" id="{0A7C94C9-DB1C-6AB4-EA8D-9535110E3438}"/>
              </a:ext>
            </a:extLst>
          </p:cNvPr>
          <p:cNvSpPr/>
          <p:nvPr/>
        </p:nvSpPr>
        <p:spPr>
          <a:xfrm>
            <a:off x="5769609" y="1806352"/>
            <a:ext cx="1213082" cy="369332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Flèche : gauche 5">
            <a:extLst>
              <a:ext uri="{FF2B5EF4-FFF2-40B4-BE49-F238E27FC236}">
                <a16:creationId xmlns:a16="http://schemas.microsoft.com/office/drawing/2014/main" id="{22D01C02-05FB-C577-8A06-0264D51AE71D}"/>
              </a:ext>
            </a:extLst>
          </p:cNvPr>
          <p:cNvSpPr/>
          <p:nvPr/>
        </p:nvSpPr>
        <p:spPr>
          <a:xfrm rot="16200000">
            <a:off x="6720727" y="4817433"/>
            <a:ext cx="637711" cy="369332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0215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09335BB-6FCD-A01F-9133-BE3E78642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860027"/>
            <a:ext cx="12192000" cy="90564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0BCF678-7252-9240-C50D-A2A049025F7A}"/>
              </a:ext>
            </a:extLst>
          </p:cNvPr>
          <p:cNvSpPr txBox="1"/>
          <p:nvPr/>
        </p:nvSpPr>
        <p:spPr>
          <a:xfrm>
            <a:off x="8242549" y="735711"/>
            <a:ext cx="3732651" cy="22621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fr-CA" sz="1400" b="1" dirty="0">
                <a:solidFill>
                  <a:schemeClr val="accent1"/>
                </a:solidFill>
              </a:rPr>
              <a:t>CUSM</a:t>
            </a:r>
          </a:p>
          <a:p>
            <a:pPr marL="342900" indent="-342900" algn="l">
              <a:spcAft>
                <a:spcPts val="60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43A40"/>
                </a:solidFill>
                <a:effectLst/>
                <a:highlight>
                  <a:srgbClr val="BFBFBF"/>
                </a:highlight>
              </a:rPr>
              <a:t>Carte d’assurance maladie valide </a:t>
            </a:r>
            <a:r>
              <a:rPr lang="fr-CA" sz="1400" b="0" i="0" dirty="0">
                <a:solidFill>
                  <a:srgbClr val="343A40"/>
                </a:solidFill>
                <a:effectLst/>
              </a:rPr>
              <a:t>d’une autre province ou d’un territoire canadien</a:t>
            </a:r>
            <a:endParaRPr lang="fr-CA" sz="1400" dirty="0">
              <a:solidFill>
                <a:srgbClr val="343A40"/>
              </a:solidFill>
            </a:endParaRPr>
          </a:p>
          <a:p>
            <a:pPr marL="342900" indent="-342900" algn="l">
              <a:spcAft>
                <a:spcPts val="60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43A40"/>
                </a:solidFill>
                <a:effectLst/>
                <a:highlight>
                  <a:srgbClr val="FCD0D4"/>
                </a:highlight>
              </a:rPr>
              <a:t>Pièce d’identité avec photo </a:t>
            </a:r>
            <a:r>
              <a:rPr lang="fr-CA" sz="1400" b="0" i="0" dirty="0">
                <a:solidFill>
                  <a:srgbClr val="343A40"/>
                </a:solidFill>
                <a:effectLst/>
              </a:rPr>
              <a:t>émise par un gouvernement (permis de conduire, passeport, etc.)</a:t>
            </a:r>
            <a:endParaRPr lang="fr-CA" sz="1400" dirty="0">
              <a:solidFill>
                <a:srgbClr val="343A40"/>
              </a:solidFill>
            </a:endParaRPr>
          </a:p>
          <a:p>
            <a:pPr marL="342900" indent="-342900" algn="l">
              <a:spcAft>
                <a:spcPts val="600"/>
              </a:spcAft>
              <a:buFont typeface="+mj-lt"/>
              <a:buAutoNum type="arabicPeriod"/>
            </a:pPr>
            <a:r>
              <a:rPr lang="fr-CA" sz="1400" i="0" dirty="0">
                <a:solidFill>
                  <a:srgbClr val="343A40"/>
                </a:solidFill>
                <a:effectLst/>
                <a:highlight>
                  <a:srgbClr val="CDE6FF"/>
                </a:highlight>
              </a:rPr>
              <a:t>Preuve d’assurance maladie privée</a:t>
            </a:r>
          </a:p>
          <a:p>
            <a:pPr marL="342900" indent="-342900" algn="l">
              <a:spcAft>
                <a:spcPts val="60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43A40"/>
                </a:solidFill>
                <a:effectLst/>
              </a:rPr>
              <a:t>Document attestant de votre </a:t>
            </a:r>
            <a:r>
              <a:rPr lang="fr-CA" sz="1400" b="0" i="0" dirty="0">
                <a:solidFill>
                  <a:srgbClr val="343A40"/>
                </a:solidFill>
                <a:effectLst/>
                <a:highlight>
                  <a:srgbClr val="FFFF00"/>
                </a:highlight>
              </a:rPr>
              <a:t>statut de réfugié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6AA9405-8FC2-7647-9FE3-C0A9716C110E}"/>
              </a:ext>
            </a:extLst>
          </p:cNvPr>
          <p:cNvSpPr txBox="1"/>
          <p:nvPr/>
        </p:nvSpPr>
        <p:spPr>
          <a:xfrm>
            <a:off x="8242549" y="3062049"/>
            <a:ext cx="3732651" cy="2098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>
              <a:buNone/>
            </a:pPr>
            <a:r>
              <a:rPr lang="fr-CA" sz="1400" b="1" dirty="0">
                <a:solidFill>
                  <a:schemeClr val="accent1"/>
                </a:solidFill>
              </a:rPr>
              <a:t>CHUM</a:t>
            </a:r>
          </a:p>
          <a:p>
            <a:pPr algn="l" fontAlgn="base">
              <a:spcAft>
                <a:spcPts val="600"/>
              </a:spcAft>
              <a:buNone/>
            </a:pPr>
            <a:r>
              <a:rPr lang="fr-CA" sz="1400" dirty="0">
                <a:solidFill>
                  <a:srgbClr val="333333"/>
                </a:solidFill>
              </a:rPr>
              <a:t>Présenter</a:t>
            </a:r>
            <a:r>
              <a:rPr lang="fr-CA" sz="1400" b="0" i="0" dirty="0">
                <a:solidFill>
                  <a:srgbClr val="333333"/>
                </a:solidFill>
                <a:effectLst/>
              </a:rPr>
              <a:t> l’un des documents suivants:  </a:t>
            </a:r>
          </a:p>
          <a:p>
            <a:pPr marL="342900" indent="-342900" algn="l" fontAlgn="base">
              <a:spcAft>
                <a:spcPts val="75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33333"/>
                </a:solidFill>
                <a:effectLst/>
                <a:highlight>
                  <a:srgbClr val="BFBFBF"/>
                </a:highlight>
              </a:rPr>
              <a:t>Carte d’assurance maladie valide</a:t>
            </a:r>
          </a:p>
          <a:p>
            <a:pPr marL="342900" indent="-342900" algn="l" fontAlgn="base">
              <a:spcAft>
                <a:spcPts val="75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33333"/>
                </a:solidFill>
                <a:effectLst/>
                <a:highlight>
                  <a:srgbClr val="FCD0D4"/>
                </a:highlight>
              </a:rPr>
              <a:t>Pièce d’identité avec photo </a:t>
            </a:r>
            <a:r>
              <a:rPr lang="fr-CA" sz="1400" b="0" i="0" dirty="0">
                <a:solidFill>
                  <a:srgbClr val="333333"/>
                </a:solidFill>
                <a:effectLst/>
              </a:rPr>
              <a:t>(permis de conduire, passeport ou autre document délivré par le gouvernement du Québec)</a:t>
            </a:r>
          </a:p>
          <a:p>
            <a:pPr marL="342900" indent="-342900" algn="l" fontAlgn="base">
              <a:spcAft>
                <a:spcPts val="750"/>
              </a:spcAft>
              <a:buFont typeface="+mj-lt"/>
              <a:buAutoNum type="arabicPeriod"/>
            </a:pPr>
            <a:r>
              <a:rPr lang="fr-CA" sz="1400" b="0" i="0" dirty="0">
                <a:solidFill>
                  <a:srgbClr val="333333"/>
                </a:solidFill>
                <a:effectLst/>
                <a:highlight>
                  <a:srgbClr val="CDE6FF"/>
                </a:highlight>
              </a:rPr>
              <a:t>Certification d’assurance personnelle </a:t>
            </a:r>
            <a:r>
              <a:rPr lang="fr-CA" sz="1400" b="0" i="0" dirty="0">
                <a:solidFill>
                  <a:srgbClr val="333333"/>
                </a:solidFill>
                <a:effectLst/>
              </a:rPr>
              <a:t>(au besoin) 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0EFC680-71DE-B1C0-05E6-FFD57A8F3A55}"/>
              </a:ext>
            </a:extLst>
          </p:cNvPr>
          <p:cNvSpPr txBox="1"/>
          <p:nvPr/>
        </p:nvSpPr>
        <p:spPr>
          <a:xfrm>
            <a:off x="4182562" y="3562133"/>
            <a:ext cx="3984353" cy="31316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fr-CA" sz="1400" b="1" dirty="0">
                <a:solidFill>
                  <a:schemeClr val="accent1"/>
                </a:solidFill>
              </a:rPr>
              <a:t>CISSS Mauricie-et-du-Centre-du-Québec</a:t>
            </a:r>
          </a:p>
          <a:p>
            <a:endParaRPr lang="fr-CA" sz="6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Résidents du Québec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BFBFBF"/>
                </a:highlight>
              </a:rPr>
              <a:t>Carte d'assurance maladie valide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Carte de l'établissement. </a:t>
            </a:r>
          </a:p>
          <a:p>
            <a:endParaRPr lang="fr-CA" sz="9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Résidents d'une autre province du Canada</a:t>
            </a:r>
            <a:br>
              <a:rPr lang="fr-CA" sz="1400" b="1" dirty="0">
                <a:solidFill>
                  <a:srgbClr val="000000"/>
                </a:solidFill>
              </a:rPr>
            </a:br>
            <a:r>
              <a:rPr lang="fr-CA" sz="1400" dirty="0">
                <a:solidFill>
                  <a:srgbClr val="000000"/>
                </a:solidFill>
              </a:rPr>
              <a:t>1.</a:t>
            </a:r>
            <a:r>
              <a:rPr lang="fr-CA" sz="1400" b="1" dirty="0">
                <a:solidFill>
                  <a:srgbClr val="000000"/>
                </a:solidFill>
              </a:rPr>
              <a:t> </a:t>
            </a:r>
            <a:r>
              <a:rPr lang="fr-CA" sz="1400" dirty="0">
                <a:solidFill>
                  <a:srgbClr val="000000"/>
                </a:solidFill>
              </a:rPr>
              <a:t>carte d'assurance maladie de votre province de résidence.</a:t>
            </a:r>
          </a:p>
          <a:p>
            <a:endParaRPr lang="fr-CA" sz="8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Résidents d'un pays autre que le Canada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FCD0D4"/>
                </a:highlight>
              </a:rPr>
              <a:t>Carte d'identité </a:t>
            </a:r>
            <a:r>
              <a:rPr lang="fr-CA" sz="1400" dirty="0">
                <a:solidFill>
                  <a:srgbClr val="000000"/>
                </a:solidFill>
              </a:rPr>
              <a:t>(passeport, certificat de naissance ou autre document permettant de vous identifier)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CDE6FF"/>
                </a:highlight>
              </a:rPr>
              <a:t>Carte d'assurance privée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BDC8F72-3707-E2B7-0BB9-41FC26C80572}"/>
              </a:ext>
            </a:extLst>
          </p:cNvPr>
          <p:cNvSpPr txBox="1"/>
          <p:nvPr/>
        </p:nvSpPr>
        <p:spPr>
          <a:xfrm>
            <a:off x="161415" y="739517"/>
            <a:ext cx="3942077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fr-CA" sz="1400" b="1" dirty="0">
                <a:solidFill>
                  <a:schemeClr val="accent1"/>
                </a:solidFill>
              </a:rPr>
              <a:t>CHU de Québec</a:t>
            </a:r>
          </a:p>
          <a:p>
            <a:r>
              <a:rPr lang="fr-CA" sz="1400" dirty="0">
                <a:solidFill>
                  <a:srgbClr val="000000"/>
                </a:solidFill>
              </a:rPr>
              <a:t>Assurez-vous d'avoir les documents suivants :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BFBFBF"/>
                </a:highlight>
              </a:rPr>
              <a:t>Carte d'assurance maladie valide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Carte de l'hôpital;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CDE6FF"/>
                </a:highlight>
              </a:rPr>
              <a:t>Assurance personnelle (s'il y a lieu);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Formulaires d'assurance salaire, d'assurance chômage, certificat médical, etc.;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Liste à jour de vos médicaments (vous pouvez vous la procurer auprès de votre pharmacien);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Formulaire d’assurance, films ou CD des examens diagnostiques que vous avez passés en lien avec votre chirurgie (s'il y a lieu).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Cahier ou guide d'enseignement relié à votre hospitalisation (s'il y a lieu);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Coordonnées de la personne qui pourrait agir en tant que mandataire, s'il vous devenait impossible de prendre des décisions;</a:t>
            </a:r>
          </a:p>
          <a:p>
            <a:pPr marL="342900" indent="-342900">
              <a:buFont typeface="+mj-lt"/>
              <a:buAutoNum type="arabicPeriod"/>
            </a:pPr>
            <a:endParaRPr lang="fr-CA" sz="14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Non-résidents du Canada,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FF00FF"/>
                </a:highlight>
              </a:rPr>
              <a:t>Pièces justificatives émises par Immigration, Réfugiés et Citoyenneté Canada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Document permettant le remboursement des soins;</a:t>
            </a:r>
          </a:p>
          <a:p>
            <a:pPr marL="342900" indent="-342900">
              <a:buFont typeface="+mj-lt"/>
              <a:buAutoNum type="arabicPeriod"/>
            </a:pPr>
            <a:endParaRPr lang="fr-CA" sz="14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Visiteurs étrangers,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Assurance personnelle.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323FCF-0C4B-5FB8-D797-5C8139A19B0C}"/>
              </a:ext>
            </a:extLst>
          </p:cNvPr>
          <p:cNvSpPr txBox="1"/>
          <p:nvPr/>
        </p:nvSpPr>
        <p:spPr>
          <a:xfrm>
            <a:off x="4179125" y="735711"/>
            <a:ext cx="3987790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fr-CA" sz="1400" b="1" dirty="0">
                <a:solidFill>
                  <a:schemeClr val="accent1"/>
                </a:solidFill>
              </a:rPr>
              <a:t>CIUSSS </a:t>
            </a:r>
            <a:r>
              <a:rPr lang="fr-CA" sz="1400" b="1" dirty="0" err="1">
                <a:solidFill>
                  <a:schemeClr val="accent1"/>
                </a:solidFill>
              </a:rPr>
              <a:t>Nord-de-l’Île-de-Montréal</a:t>
            </a:r>
            <a:endParaRPr lang="fr-CA" sz="1400" b="1" dirty="0">
              <a:solidFill>
                <a:schemeClr val="accent1"/>
              </a:solidFill>
            </a:endParaRPr>
          </a:p>
          <a:p>
            <a:endParaRPr lang="fr-CA" sz="110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BFBFBF"/>
                </a:highlight>
              </a:rPr>
              <a:t>Carte d’assurance-maladie valide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Carte de l’hôpital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CDE6FF"/>
                </a:highlight>
              </a:rPr>
              <a:t>Carte d’assurance privée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Liste des médicaments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</a:rPr>
              <a:t>Document du médecin qui vous a référé</a:t>
            </a:r>
          </a:p>
          <a:p>
            <a:endParaRPr lang="fr-CA" sz="1000" dirty="0">
              <a:solidFill>
                <a:srgbClr val="000000"/>
              </a:solidFill>
            </a:endParaRPr>
          </a:p>
          <a:p>
            <a:r>
              <a:rPr lang="fr-CA" sz="1400" b="1" dirty="0">
                <a:solidFill>
                  <a:srgbClr val="000000"/>
                </a:solidFill>
              </a:rPr>
              <a:t>Si vous n’avez pas de carte d’assurance-maladie valide :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FCD0D4"/>
                </a:highlight>
              </a:rPr>
              <a:t>Pièce d’identité avec photo </a:t>
            </a:r>
            <a:r>
              <a:rPr lang="fr-CA" sz="1400" dirty="0">
                <a:solidFill>
                  <a:srgbClr val="000000"/>
                </a:solidFill>
              </a:rPr>
              <a:t>(permis de conduire)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>
                <a:solidFill>
                  <a:srgbClr val="000000"/>
                </a:solidFill>
                <a:highlight>
                  <a:srgbClr val="00FFFF"/>
                </a:highlight>
              </a:rPr>
              <a:t>Preuve de résidence </a:t>
            </a:r>
            <a:r>
              <a:rPr lang="fr-CA" sz="1400" dirty="0">
                <a:solidFill>
                  <a:srgbClr val="000000"/>
                </a:solidFill>
              </a:rPr>
              <a:t>(facture)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D80FA1B-BD3E-FA4C-983F-6D2E00BF6F12}"/>
              </a:ext>
            </a:extLst>
          </p:cNvPr>
          <p:cNvSpPr txBox="1">
            <a:spLocks/>
          </p:cNvSpPr>
          <p:nvPr/>
        </p:nvSpPr>
        <p:spPr>
          <a:xfrm>
            <a:off x="235974" y="242462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b="1" dirty="0">
                <a:solidFill>
                  <a:schemeClr val="accent5">
                    <a:lumMod val="75000"/>
                  </a:schemeClr>
                </a:solidFill>
              </a:rPr>
              <a:t>Exemples – Documents demandés à l’admission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48C9F6E-4839-5340-5325-3F778A9C806B}"/>
              </a:ext>
            </a:extLst>
          </p:cNvPr>
          <p:cNvSpPr txBox="1"/>
          <p:nvPr/>
        </p:nvSpPr>
        <p:spPr>
          <a:xfrm>
            <a:off x="8297933" y="5467620"/>
            <a:ext cx="3732652" cy="9233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Grande variabilité des documents demandés et absence d’harmonisation</a:t>
            </a:r>
          </a:p>
        </p:txBody>
      </p:sp>
    </p:spTree>
    <p:extLst>
      <p:ext uri="{BB962C8B-B14F-4D97-AF65-F5344CB8AC3E}">
        <p14:creationId xmlns:p14="http://schemas.microsoft.com/office/powerpoint/2010/main" val="998978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DB3DCAA-DBE9-EE7F-1BD0-AFFE47EEDA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974" y="1130710"/>
            <a:ext cx="11277600" cy="395994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r-CA" sz="2600" dirty="0">
                <a:solidFill>
                  <a:schemeClr val="tx1"/>
                </a:solidFill>
              </a:rPr>
              <a:t>La surcharge s’applique à :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2600" b="0" dirty="0">
                <a:solidFill>
                  <a:schemeClr val="tx1"/>
                </a:solidFill>
              </a:rPr>
              <a:t>un </a:t>
            </a:r>
            <a:r>
              <a:rPr lang="fr-CA" sz="2600" dirty="0">
                <a:solidFill>
                  <a:schemeClr val="tx1"/>
                </a:solidFill>
              </a:rPr>
              <a:t>non-Canadien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2600" b="0" dirty="0">
                <a:solidFill>
                  <a:schemeClr val="tx1"/>
                </a:solidFill>
              </a:rPr>
              <a:t>un </a:t>
            </a:r>
            <a:r>
              <a:rPr lang="fr-CA" sz="2600" dirty="0">
                <a:solidFill>
                  <a:schemeClr val="tx1"/>
                </a:solidFill>
              </a:rPr>
              <a:t>citoyen canadien </a:t>
            </a:r>
            <a:r>
              <a:rPr lang="fr-CA" sz="2600" b="0" dirty="0">
                <a:solidFill>
                  <a:schemeClr val="tx1"/>
                </a:solidFill>
              </a:rPr>
              <a:t>qui a perdu la qualité de résident du Québec telle que définie par la Loi sur l’assurance maladie du Québec (ch. A-29) (Comme une absence de plus de 183 jours du Québec)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2600" b="0" dirty="0">
                <a:solidFill>
                  <a:schemeClr val="tx1"/>
                </a:solidFill>
              </a:rPr>
              <a:t>un </a:t>
            </a:r>
            <a:r>
              <a:rPr lang="fr-CA" sz="2600" dirty="0">
                <a:solidFill>
                  <a:schemeClr val="tx1"/>
                </a:solidFill>
              </a:rPr>
              <a:t>citoyen canadien résident d’une autre province ou d’un territoire canadien </a:t>
            </a:r>
            <a:r>
              <a:rPr lang="fr-CA" sz="2600" b="0" u="sng" dirty="0">
                <a:solidFill>
                  <a:schemeClr val="tx1"/>
                </a:solidFill>
              </a:rPr>
              <a:t>qui ne peut démontrer qu’il est assuré</a:t>
            </a:r>
            <a:r>
              <a:rPr lang="fr-CA" sz="2600" b="0" dirty="0">
                <a:solidFill>
                  <a:schemeClr val="tx1"/>
                </a:solidFill>
              </a:rPr>
              <a:t> par le régime d’assurance-hospitalisation de sa province ou de son territoire de résidence. </a:t>
            </a:r>
          </a:p>
          <a:p>
            <a:pPr algn="just"/>
            <a:endParaRPr lang="fr-CA" sz="2400" b="0" dirty="0">
              <a:solidFill>
                <a:srgbClr val="000000"/>
              </a:solidFill>
            </a:endParaRPr>
          </a:p>
          <a:p>
            <a:pPr algn="just"/>
            <a:r>
              <a:rPr lang="fr-CA" sz="2600" dirty="0">
                <a:solidFill>
                  <a:schemeClr val="tx1"/>
                </a:solidFill>
              </a:rPr>
              <a:t>La surcharge est applicable à une personne en délai de carence.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4A30BAC-B28B-479C-11D8-6B2D1D5D0D3E}"/>
              </a:ext>
            </a:extLst>
          </p:cNvPr>
          <p:cNvSpPr txBox="1">
            <a:spLocks/>
          </p:cNvSpPr>
          <p:nvPr/>
        </p:nvSpPr>
        <p:spPr>
          <a:xfrm>
            <a:off x="235974" y="339213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b="1" dirty="0">
                <a:solidFill>
                  <a:schemeClr val="accent5">
                    <a:lumMod val="75000"/>
                  </a:schemeClr>
                </a:solidFill>
              </a:rPr>
              <a:t>Surcharge de 200%</a:t>
            </a:r>
          </a:p>
        </p:txBody>
      </p:sp>
    </p:spTree>
    <p:extLst>
      <p:ext uri="{BB962C8B-B14F-4D97-AF65-F5344CB8AC3E}">
        <p14:creationId xmlns:p14="http://schemas.microsoft.com/office/powerpoint/2010/main" val="22770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1412" y="486697"/>
            <a:ext cx="10515600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Objectifs et enjeux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2506" y="1165123"/>
            <a:ext cx="11166988" cy="486435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10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fr-CA" b="1" dirty="0"/>
              <a:t>Connaître la </a:t>
            </a:r>
            <a:r>
              <a:rPr lang="fr-CA" b="1" dirty="0">
                <a:solidFill>
                  <a:schemeClr val="accent4">
                    <a:lumMod val="75000"/>
                  </a:schemeClr>
                </a:solidFill>
              </a:rPr>
              <a:t>consommation des services des demandeurs d’asile (DA)</a:t>
            </a:r>
          </a:p>
          <a:p>
            <a:pPr lvl="1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Les DA et les réfugiés sont des clientèles confondues lors de la saisie des données dans les banques comme I-CLSC, réduisant ainsi la fiabilité des données disponibles</a:t>
            </a:r>
          </a:p>
          <a:p>
            <a:pPr lvl="1">
              <a:lnSpc>
                <a:spcPct val="110000"/>
              </a:lnSpc>
              <a:buClr>
                <a:schemeClr val="tx1"/>
              </a:buClr>
            </a:pPr>
            <a:endParaRPr lang="fr-CA" sz="1500" dirty="0"/>
          </a:p>
          <a:p>
            <a:pPr marL="514350" indent="-514350">
              <a:lnSpc>
                <a:spcPct val="110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fr-CA" b="1" dirty="0"/>
              <a:t>Réduire le phénomène des </a:t>
            </a:r>
            <a:r>
              <a:rPr lang="fr-CA" b="1" dirty="0">
                <a:solidFill>
                  <a:schemeClr val="accent4">
                    <a:lumMod val="75000"/>
                  </a:schemeClr>
                </a:solidFill>
              </a:rPr>
              <a:t>mauvaises créances</a:t>
            </a:r>
          </a:p>
          <a:p>
            <a:pPr lvl="1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Le RSSS ne facturent/réclament pas les montants des services </a:t>
            </a:r>
            <a:r>
              <a:rPr lang="fr-CA" sz="2000" dirty="0"/>
              <a:t>couverts par le PFSI</a:t>
            </a:r>
          </a:p>
          <a:p>
            <a:pPr lvl="1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Le RSSS connaît une augmentation substantielle des montants en mauvaises créances :</a:t>
            </a:r>
          </a:p>
          <a:p>
            <a:pPr lvl="2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38M$ en 2021-2022</a:t>
            </a:r>
          </a:p>
          <a:p>
            <a:pPr lvl="2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62 M$ en 2022-2023</a:t>
            </a:r>
          </a:p>
          <a:p>
            <a:pPr lvl="2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82M$ en 2023-2024</a:t>
            </a:r>
          </a:p>
          <a:p>
            <a:pPr lvl="2">
              <a:lnSpc>
                <a:spcPct val="110000"/>
              </a:lnSpc>
              <a:buClr>
                <a:schemeClr val="tx1"/>
              </a:buClr>
            </a:pPr>
            <a:endParaRPr lang="fr-CA" sz="500" dirty="0"/>
          </a:p>
          <a:p>
            <a:pPr marL="514350" indent="-514350">
              <a:lnSpc>
                <a:spcPct val="110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fr-CA" b="1" dirty="0"/>
              <a:t>Valider ou infirmer l’existence du </a:t>
            </a:r>
            <a:r>
              <a:rPr lang="fr-CA" b="1" dirty="0">
                <a:solidFill>
                  <a:schemeClr val="accent4">
                    <a:lumMod val="75000"/>
                  </a:schemeClr>
                </a:solidFill>
              </a:rPr>
              <a:t>tourisme de naissance</a:t>
            </a:r>
          </a:p>
          <a:p>
            <a:pPr lvl="1">
              <a:lnSpc>
                <a:spcPct val="110000"/>
              </a:lnSpc>
              <a:buClr>
                <a:schemeClr val="tx1"/>
              </a:buClr>
            </a:pPr>
            <a:r>
              <a:rPr lang="fr-CA" sz="2200" dirty="0"/>
              <a:t>Des suspicions de tourisme de naissance existent sans toutefois être en mesure de le documenter</a:t>
            </a:r>
          </a:p>
          <a:p>
            <a:endParaRPr lang="fr-CA" b="1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1019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09335BB-6FCD-A01F-9133-BE3E78642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860027"/>
            <a:ext cx="12192000" cy="997974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5663DBA4-C449-18B0-FF51-4ABDB591A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Ce lien s'ouvrira dans une nouvelle fenêtre.">
            <a:hlinkClick r:id="rId4"/>
            <a:extLst>
              <a:ext uri="{FF2B5EF4-FFF2-40B4-BE49-F238E27FC236}">
                <a16:creationId xmlns:a16="http://schemas.microsoft.com/office/drawing/2014/main" id="{4EC9E49B-10B1-4E4A-507E-2963665A0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88" y="-42370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 lien s'ouvrira dans une nouvelle fenêtre.">
            <a:hlinkClick r:id="rId4"/>
            <a:extLst>
              <a:ext uri="{FF2B5EF4-FFF2-40B4-BE49-F238E27FC236}">
                <a16:creationId xmlns:a16="http://schemas.microsoft.com/office/drawing/2014/main" id="{F670A215-3238-4124-F80D-A0A0569FA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7588" y="-40846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E0BCDF0-D6AD-41BD-F9AA-31DED51EFFE6}"/>
              </a:ext>
            </a:extLst>
          </p:cNvPr>
          <p:cNvSpPr txBox="1"/>
          <p:nvPr/>
        </p:nvSpPr>
        <p:spPr>
          <a:xfrm>
            <a:off x="2897276" y="1840487"/>
            <a:ext cx="8547796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b="1" u="sng" dirty="0"/>
          </a:p>
          <a:p>
            <a:endParaRPr lang="fr-CA" sz="1100" b="1" u="sng" dirty="0"/>
          </a:p>
          <a:p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Admissibles à la RAMQ</a:t>
            </a:r>
          </a:p>
          <a:p>
            <a:r>
              <a:rPr lang="fr-CA" sz="2000" dirty="0"/>
              <a:t>Doivent maintenir l’admissibilité (Présents plus de 183 jours/an) sinon doivent se procurer une assurance privée dans l’attente du rétablissement de leur RAMQ (délai de carence environ 3 mois)</a:t>
            </a:r>
          </a:p>
          <a:p>
            <a:endParaRPr lang="fr-CA" sz="4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b="1" u="sng" dirty="0">
                <a:solidFill>
                  <a:schemeClr val="accent5">
                    <a:lumMod val="75000"/>
                  </a:schemeClr>
                </a:solidFill>
              </a:rPr>
              <a:t>Peuvent</a:t>
            </a:r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 être admissibles </a:t>
            </a:r>
            <a:r>
              <a:rPr lang="fr-CA" sz="2400" b="1" dirty="0"/>
              <a:t>OU NON </a:t>
            </a:r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à la RAMQ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b="1" u="sng" dirty="0">
                <a:solidFill>
                  <a:schemeClr val="accent5">
                    <a:lumMod val="75000"/>
                  </a:schemeClr>
                </a:solidFill>
              </a:rPr>
              <a:t>Peuvent</a:t>
            </a:r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 détenir </a:t>
            </a:r>
            <a:r>
              <a:rPr lang="fr-CA" sz="2400" b="1" dirty="0"/>
              <a:t>OU NON </a:t>
            </a:r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une assurance privée</a:t>
            </a:r>
          </a:p>
          <a:p>
            <a:endParaRPr lang="fr-CA" sz="48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fr-CA" sz="2400" b="1" dirty="0">
                <a:solidFill>
                  <a:schemeClr val="accent5">
                    <a:lumMod val="75000"/>
                  </a:schemeClr>
                </a:solidFill>
              </a:rPr>
              <a:t>Admissibles au Programme fédéral de santé intérimaire (PFSI)</a:t>
            </a:r>
          </a:p>
          <a:p>
            <a:endParaRPr lang="fr-CA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D15B5D6-69E9-37E4-C77C-1E4E6F1808F7}"/>
              </a:ext>
            </a:extLst>
          </p:cNvPr>
          <p:cNvSpPr/>
          <p:nvPr/>
        </p:nvSpPr>
        <p:spPr>
          <a:xfrm>
            <a:off x="689946" y="2175071"/>
            <a:ext cx="2095164" cy="8426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CITOYEN CANADIEN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AE7FB0F-3D53-3B64-6D5B-14EC580057E8}"/>
              </a:ext>
            </a:extLst>
          </p:cNvPr>
          <p:cNvSpPr/>
          <p:nvPr/>
        </p:nvSpPr>
        <p:spPr>
          <a:xfrm>
            <a:off x="689946" y="2935895"/>
            <a:ext cx="2095164" cy="8426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RÉSIDENT PERMANENT	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331DE97-1AEA-16A9-8976-7A478FC7E41E}"/>
              </a:ext>
            </a:extLst>
          </p:cNvPr>
          <p:cNvSpPr txBox="1"/>
          <p:nvPr/>
        </p:nvSpPr>
        <p:spPr>
          <a:xfrm>
            <a:off x="577780" y="937601"/>
            <a:ext cx="113244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800" dirty="0"/>
              <a:t>Le type de couverture de santé d’une personne est susceptible de changer en tout temps, selon les modifications au statut migratoire.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8486C0C-810D-E607-B27D-6486575B775C}"/>
              </a:ext>
            </a:extLst>
          </p:cNvPr>
          <p:cNvSpPr/>
          <p:nvPr/>
        </p:nvSpPr>
        <p:spPr>
          <a:xfrm>
            <a:off x="689946" y="4243093"/>
            <a:ext cx="2095164" cy="8335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RÉSIDENT TEMPORAIRE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155BB3E-D957-3148-C6DA-B75B2078F939}"/>
              </a:ext>
            </a:extLst>
          </p:cNvPr>
          <p:cNvSpPr/>
          <p:nvPr/>
        </p:nvSpPr>
        <p:spPr>
          <a:xfrm>
            <a:off x="689946" y="5506796"/>
            <a:ext cx="2095164" cy="84261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DEMANDEUR D’ASILE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4FC5FA8-9A82-19CD-1D15-2DC17C32B566}"/>
              </a:ext>
            </a:extLst>
          </p:cNvPr>
          <p:cNvSpPr txBox="1">
            <a:spLocks/>
          </p:cNvSpPr>
          <p:nvPr/>
        </p:nvSpPr>
        <p:spPr>
          <a:xfrm>
            <a:off x="577780" y="401128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sz="3200" b="1" dirty="0">
                <a:solidFill>
                  <a:schemeClr val="accent5">
                    <a:lumMod val="75000"/>
                  </a:schemeClr>
                </a:solidFill>
              </a:rPr>
              <a:t>Statut migratoire et assurance santé</a:t>
            </a:r>
          </a:p>
        </p:txBody>
      </p:sp>
    </p:spTree>
    <p:extLst>
      <p:ext uri="{BB962C8B-B14F-4D97-AF65-F5344CB8AC3E}">
        <p14:creationId xmlns:p14="http://schemas.microsoft.com/office/powerpoint/2010/main" val="389887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156">
            <a:extLst>
              <a:ext uri="{FF2B5EF4-FFF2-40B4-BE49-F238E27FC236}">
                <a16:creationId xmlns:a16="http://schemas.microsoft.com/office/drawing/2014/main" id="{A5865190-D0D4-E89D-EC30-9C005FD91ABF}"/>
              </a:ext>
            </a:extLst>
          </p:cNvPr>
          <p:cNvSpPr/>
          <p:nvPr/>
        </p:nvSpPr>
        <p:spPr>
          <a:xfrm>
            <a:off x="-13734" y="4626930"/>
            <a:ext cx="12219468" cy="2627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34" name="Rectangle : avec coins arrondis en diagonale 233">
            <a:extLst>
              <a:ext uri="{FF2B5EF4-FFF2-40B4-BE49-F238E27FC236}">
                <a16:creationId xmlns:a16="http://schemas.microsoft.com/office/drawing/2014/main" id="{364E83BD-F52C-A6ED-6005-E2CE3D31E978}"/>
              </a:ext>
            </a:extLst>
          </p:cNvPr>
          <p:cNvSpPr/>
          <p:nvPr/>
        </p:nvSpPr>
        <p:spPr>
          <a:xfrm>
            <a:off x="0" y="4478244"/>
            <a:ext cx="12089208" cy="2627428"/>
          </a:xfrm>
          <a:prstGeom prst="round2DiagRect">
            <a:avLst/>
          </a:prstGeom>
          <a:solidFill>
            <a:srgbClr val="FCD0D4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rgbClr val="C00000"/>
                </a:solidFill>
              </a:rPr>
              <a:t>PFSI</a:t>
            </a:r>
            <a:endParaRPr lang="fr-CA" b="1" dirty="0">
              <a:solidFill>
                <a:srgbClr val="C00000"/>
              </a:solidFill>
            </a:endParaRPr>
          </a:p>
          <a:p>
            <a:pPr algn="ctr"/>
            <a:endParaRPr lang="fr-CA" sz="1400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sz="1200" dirty="0">
              <a:solidFill>
                <a:schemeClr val="tx1"/>
              </a:solidFill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9ED90824-87CA-E00D-C4C9-936F8C2762B6}"/>
              </a:ext>
            </a:extLst>
          </p:cNvPr>
          <p:cNvSpPr/>
          <p:nvPr/>
        </p:nvSpPr>
        <p:spPr>
          <a:xfrm>
            <a:off x="7796517" y="22582"/>
            <a:ext cx="4409217" cy="2085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32" name="Rectangle : avec coins arrondis en diagonale 231">
            <a:extLst>
              <a:ext uri="{FF2B5EF4-FFF2-40B4-BE49-F238E27FC236}">
                <a16:creationId xmlns:a16="http://schemas.microsoft.com/office/drawing/2014/main" id="{031CE199-0B41-B7B9-78AE-F94D6D10F5A9}"/>
              </a:ext>
            </a:extLst>
          </p:cNvPr>
          <p:cNvSpPr/>
          <p:nvPr/>
        </p:nvSpPr>
        <p:spPr>
          <a:xfrm>
            <a:off x="9526685" y="422077"/>
            <a:ext cx="2562523" cy="3899111"/>
          </a:xfrm>
          <a:prstGeom prst="round2Diag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chemeClr val="accent5">
                    <a:lumMod val="50000"/>
                  </a:schemeClr>
                </a:solidFill>
              </a:rPr>
              <a:t>RAMQ, ASSURANCE Privée ou AUCUNE</a:t>
            </a: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231" name="Rectangle : avec coins arrondis en diagonale 230">
            <a:extLst>
              <a:ext uri="{FF2B5EF4-FFF2-40B4-BE49-F238E27FC236}">
                <a16:creationId xmlns:a16="http://schemas.microsoft.com/office/drawing/2014/main" id="{30CA7547-B613-D289-B1F6-B5D09040AE20}"/>
              </a:ext>
            </a:extLst>
          </p:cNvPr>
          <p:cNvSpPr/>
          <p:nvPr/>
        </p:nvSpPr>
        <p:spPr>
          <a:xfrm>
            <a:off x="45961" y="447478"/>
            <a:ext cx="9334997" cy="3899111"/>
          </a:xfrm>
          <a:prstGeom prst="round2Diag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chemeClr val="tx1"/>
                </a:solidFill>
              </a:rPr>
              <a:t>RAMQ</a:t>
            </a:r>
            <a:endParaRPr lang="fr-CA" b="1" dirty="0">
              <a:solidFill>
                <a:schemeClr val="tx1"/>
              </a:solidFill>
            </a:endParaRPr>
          </a:p>
          <a:p>
            <a:pPr algn="ctr"/>
            <a:endParaRPr lang="fr-CA" sz="500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E4199CE-BC7A-26F0-A5AB-D56DC057090E}"/>
              </a:ext>
            </a:extLst>
          </p:cNvPr>
          <p:cNvSpPr/>
          <p:nvPr/>
        </p:nvSpPr>
        <p:spPr>
          <a:xfrm>
            <a:off x="188126" y="1283116"/>
            <a:ext cx="2369820" cy="8426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CITOYEN CANADIEN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D3DD0D7-FC6E-0FBF-FDC2-AA078AA3945F}"/>
              </a:ext>
            </a:extLst>
          </p:cNvPr>
          <p:cNvSpPr/>
          <p:nvPr/>
        </p:nvSpPr>
        <p:spPr>
          <a:xfrm>
            <a:off x="2688412" y="1283116"/>
            <a:ext cx="6415852" cy="8426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RÉSIDENT PERMANENT	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86DD2F-6361-EDD9-C87C-76D8C6EAA285}"/>
              </a:ext>
            </a:extLst>
          </p:cNvPr>
          <p:cNvSpPr/>
          <p:nvPr/>
        </p:nvSpPr>
        <p:spPr>
          <a:xfrm>
            <a:off x="9607591" y="2217680"/>
            <a:ext cx="874251" cy="7391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Travailleur temporaire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073F3F1-8B06-FDBF-E305-FDAF41F52C51}"/>
              </a:ext>
            </a:extLst>
          </p:cNvPr>
          <p:cNvSpPr/>
          <p:nvPr/>
        </p:nvSpPr>
        <p:spPr>
          <a:xfrm>
            <a:off x="10515729" y="2210562"/>
            <a:ext cx="792000" cy="7391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Étudiant étranger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85689BD-448A-32F8-0EB6-2E3E709F4B8F}"/>
              </a:ext>
            </a:extLst>
          </p:cNvPr>
          <p:cNvSpPr/>
          <p:nvPr/>
        </p:nvSpPr>
        <p:spPr>
          <a:xfrm>
            <a:off x="2729095" y="3255440"/>
            <a:ext cx="792000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Travailleur qualifié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A5E4FA2-CB7B-4EAA-1F77-547DE8148911}"/>
              </a:ext>
            </a:extLst>
          </p:cNvPr>
          <p:cNvSpPr/>
          <p:nvPr/>
        </p:nvSpPr>
        <p:spPr>
          <a:xfrm>
            <a:off x="3593746" y="3255440"/>
            <a:ext cx="792000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Travailleur autonome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187BA02-1374-D951-7C6B-EBDFD3E2486D}"/>
              </a:ext>
            </a:extLst>
          </p:cNvPr>
          <p:cNvSpPr/>
          <p:nvPr/>
        </p:nvSpPr>
        <p:spPr>
          <a:xfrm>
            <a:off x="4456257" y="3255440"/>
            <a:ext cx="792000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Entre-preneur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E3E78EF-B512-5A9A-90FD-8B2C7D2E5E23}"/>
              </a:ext>
            </a:extLst>
          </p:cNvPr>
          <p:cNvSpPr/>
          <p:nvPr/>
        </p:nvSpPr>
        <p:spPr>
          <a:xfrm>
            <a:off x="5303506" y="3255440"/>
            <a:ext cx="792000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Inves-tisseur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C5CC2F3B-CA14-C91D-CA25-759644CE3E90}"/>
              </a:ext>
            </a:extLst>
          </p:cNvPr>
          <p:cNvSpPr/>
          <p:nvPr/>
        </p:nvSpPr>
        <p:spPr>
          <a:xfrm>
            <a:off x="2729095" y="2199816"/>
            <a:ext cx="3283740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Immigration économique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C87BE8D-0FDE-E2E1-CF25-7435EBE3505B}"/>
              </a:ext>
            </a:extLst>
          </p:cNvPr>
          <p:cNvSpPr/>
          <p:nvPr/>
        </p:nvSpPr>
        <p:spPr>
          <a:xfrm>
            <a:off x="6081182" y="2201132"/>
            <a:ext cx="1147823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Regroupement familial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5AE8FB1-968A-D597-9C29-934D2AA8C725}"/>
              </a:ext>
            </a:extLst>
          </p:cNvPr>
          <p:cNvSpPr/>
          <p:nvPr/>
        </p:nvSpPr>
        <p:spPr>
          <a:xfrm>
            <a:off x="7228043" y="3255441"/>
            <a:ext cx="929101" cy="75790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Réfugié pris en charge par l’État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E4930546-28CE-9B5D-8028-F9ACB59D31BB}"/>
              </a:ext>
            </a:extLst>
          </p:cNvPr>
          <p:cNvSpPr/>
          <p:nvPr/>
        </p:nvSpPr>
        <p:spPr>
          <a:xfrm>
            <a:off x="8260962" y="3274204"/>
            <a:ext cx="929101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Réfugié parrainé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C0298BEB-B396-66E6-05C3-539414980CC1}"/>
              </a:ext>
            </a:extLst>
          </p:cNvPr>
          <p:cNvSpPr/>
          <p:nvPr/>
        </p:nvSpPr>
        <p:spPr>
          <a:xfrm>
            <a:off x="7299267" y="2210562"/>
            <a:ext cx="1804998" cy="7391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Réfugié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38D7C9AE-D0F8-5540-EC47-A47D350B2CFE}"/>
              </a:ext>
            </a:extLst>
          </p:cNvPr>
          <p:cNvSpPr/>
          <p:nvPr/>
        </p:nvSpPr>
        <p:spPr>
          <a:xfrm>
            <a:off x="164975" y="5500420"/>
            <a:ext cx="2369820" cy="84261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DEMANDEUR D’ASILE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CB613746-5717-8FED-8A66-CE83F51E81EC}"/>
              </a:ext>
            </a:extLst>
          </p:cNvPr>
          <p:cNvSpPr/>
          <p:nvPr/>
        </p:nvSpPr>
        <p:spPr>
          <a:xfrm>
            <a:off x="2915757" y="4992690"/>
            <a:ext cx="1210676" cy="384384"/>
          </a:xfrm>
          <a:prstGeom prst="roundRect">
            <a:avLst/>
          </a:prstGeom>
          <a:solidFill>
            <a:srgbClr val="FCD0D4"/>
          </a:solidFill>
          <a:ln w="28575">
            <a:solidFill>
              <a:srgbClr val="1EBC04"/>
            </a:solidFill>
            <a:prstDash val="sysDash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B050"/>
                </a:solidFill>
              </a:rPr>
              <a:t>Si accepté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68167228-217E-422E-272A-FA49E04BFD85}"/>
              </a:ext>
            </a:extLst>
          </p:cNvPr>
          <p:cNvSpPr/>
          <p:nvPr/>
        </p:nvSpPr>
        <p:spPr>
          <a:xfrm>
            <a:off x="2915757" y="5886012"/>
            <a:ext cx="1210676" cy="384384"/>
          </a:xfrm>
          <a:prstGeom prst="roundRect">
            <a:avLst/>
          </a:prstGeom>
          <a:solidFill>
            <a:srgbClr val="FFE1E1"/>
          </a:solidFill>
          <a:ln w="28575">
            <a:solidFill>
              <a:srgbClr val="FF0000"/>
            </a:solidFill>
            <a:prstDash val="sysDash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FF0000"/>
                </a:solidFill>
              </a:rPr>
              <a:t>Si refusée</a:t>
            </a:r>
          </a:p>
        </p:txBody>
      </p:sp>
      <p:cxnSp>
        <p:nvCxnSpPr>
          <p:cNvPr id="29" name="Connecteur : en angle 28">
            <a:extLst>
              <a:ext uri="{FF2B5EF4-FFF2-40B4-BE49-F238E27FC236}">
                <a16:creationId xmlns:a16="http://schemas.microsoft.com/office/drawing/2014/main" id="{8F4249EC-EAEB-4496-E543-25B258DE9F1E}"/>
              </a:ext>
            </a:extLst>
          </p:cNvPr>
          <p:cNvCxnSpPr>
            <a:cxnSpLocks/>
            <a:stCxn id="21" idx="3"/>
            <a:endCxn id="27" idx="1"/>
          </p:cNvCxnSpPr>
          <p:nvPr/>
        </p:nvCxnSpPr>
        <p:spPr>
          <a:xfrm>
            <a:off x="2534795" y="5921729"/>
            <a:ext cx="380962" cy="156475"/>
          </a:xfrm>
          <a:prstGeom prst="bentConnector3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 : en angle 31">
            <a:extLst>
              <a:ext uri="{FF2B5EF4-FFF2-40B4-BE49-F238E27FC236}">
                <a16:creationId xmlns:a16="http://schemas.microsoft.com/office/drawing/2014/main" id="{6C32F214-7AA0-279F-E6FA-DA9669B752E9}"/>
              </a:ext>
            </a:extLst>
          </p:cNvPr>
          <p:cNvCxnSpPr>
            <a:cxnSpLocks/>
            <a:stCxn id="21" idx="3"/>
            <a:endCxn id="26" idx="1"/>
          </p:cNvCxnSpPr>
          <p:nvPr/>
        </p:nvCxnSpPr>
        <p:spPr>
          <a:xfrm flipV="1">
            <a:off x="2534795" y="5184882"/>
            <a:ext cx="380962" cy="736847"/>
          </a:xfrm>
          <a:prstGeom prst="bentConnector3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F9EA2450-7726-8A43-19FF-B7252F90DEBA}"/>
              </a:ext>
            </a:extLst>
          </p:cNvPr>
          <p:cNvSpPr/>
          <p:nvPr/>
        </p:nvSpPr>
        <p:spPr>
          <a:xfrm>
            <a:off x="4385746" y="4834625"/>
            <a:ext cx="1793947" cy="692023"/>
          </a:xfrm>
          <a:prstGeom prst="roundRect">
            <a:avLst/>
          </a:prstGeom>
          <a:solidFill>
            <a:srgbClr val="FCD0D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0000"/>
                </a:solidFill>
              </a:rPr>
              <a:t>Réfugié reconnu au Canada ou personne à protéger</a:t>
            </a:r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DAEEDD76-CFB8-40D4-C796-B3378F089F4E}"/>
              </a:ext>
            </a:extLst>
          </p:cNvPr>
          <p:cNvSpPr/>
          <p:nvPr/>
        </p:nvSpPr>
        <p:spPr>
          <a:xfrm>
            <a:off x="164975" y="2221939"/>
            <a:ext cx="792000" cy="739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Né au Canada</a:t>
            </a:r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E3583252-2988-68A4-075E-A3C4FD485547}"/>
              </a:ext>
            </a:extLst>
          </p:cNvPr>
          <p:cNvSpPr/>
          <p:nvPr/>
        </p:nvSpPr>
        <p:spPr>
          <a:xfrm>
            <a:off x="995555" y="2221939"/>
            <a:ext cx="792000" cy="739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Né à l’étranger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40C20A7D-9B79-507E-4DFB-FB766695F020}"/>
              </a:ext>
            </a:extLst>
          </p:cNvPr>
          <p:cNvSpPr/>
          <p:nvPr/>
        </p:nvSpPr>
        <p:spPr>
          <a:xfrm>
            <a:off x="1826135" y="2221939"/>
            <a:ext cx="792000" cy="739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Naturalisé</a:t>
            </a:r>
          </a:p>
        </p:txBody>
      </p: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0E3363B5-6599-9918-30C3-42A95FB47D95}"/>
              </a:ext>
            </a:extLst>
          </p:cNvPr>
          <p:cNvSpPr/>
          <p:nvPr/>
        </p:nvSpPr>
        <p:spPr>
          <a:xfrm>
            <a:off x="4337984" y="5907093"/>
            <a:ext cx="1793947" cy="329516"/>
          </a:xfrm>
          <a:prstGeom prst="roundRect">
            <a:avLst/>
          </a:prstGeom>
          <a:solidFill>
            <a:srgbClr val="FCD0D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0000"/>
                </a:solidFill>
              </a:rPr>
              <a:t>Mesure de renvoi</a:t>
            </a:r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2490C404-96B0-6BFD-AFCF-CB73DB7F0E74}"/>
              </a:ext>
            </a:extLst>
          </p:cNvPr>
          <p:cNvSpPr/>
          <p:nvPr/>
        </p:nvSpPr>
        <p:spPr>
          <a:xfrm>
            <a:off x="6410689" y="5887127"/>
            <a:ext cx="1799064" cy="38235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FF0000"/>
                </a:solidFill>
              </a:rPr>
              <a:t>Retour pays d’origine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4EEE01D9-02F0-81A4-B097-04F7691BE589}"/>
              </a:ext>
            </a:extLst>
          </p:cNvPr>
          <p:cNvSpPr/>
          <p:nvPr/>
        </p:nvSpPr>
        <p:spPr>
          <a:xfrm>
            <a:off x="5387156" y="6463257"/>
            <a:ext cx="3097566" cy="435036"/>
          </a:xfrm>
          <a:prstGeom prst="roundRect">
            <a:avLst/>
          </a:prstGeom>
          <a:solidFill>
            <a:srgbClr val="FCD0D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0000"/>
                </a:solidFill>
              </a:rPr>
              <a:t>Recours judiciaires, examen des risques avant renvoi, motifs humanitaires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E1C39CED-2E0D-33C4-72AE-0038F5193620}"/>
              </a:ext>
            </a:extLst>
          </p:cNvPr>
          <p:cNvSpPr/>
          <p:nvPr/>
        </p:nvSpPr>
        <p:spPr>
          <a:xfrm>
            <a:off x="6892821" y="4902137"/>
            <a:ext cx="2617889" cy="556997"/>
          </a:xfrm>
          <a:prstGeom prst="roundRect">
            <a:avLst/>
          </a:prstGeom>
          <a:solidFill>
            <a:srgbClr val="FCD0D4"/>
          </a:solidFill>
          <a:ln>
            <a:solidFill>
              <a:srgbClr val="1EBC04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B050"/>
                </a:solidFill>
              </a:rPr>
              <a:t>Démarche de demande de résidence permanente</a:t>
            </a: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72504C79-D9E4-ADE7-E632-EDA3F29B6E98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4126433" y="5180637"/>
            <a:ext cx="259313" cy="424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70709A44-F418-6351-E57A-9765064F03BF}"/>
              </a:ext>
            </a:extLst>
          </p:cNvPr>
          <p:cNvCxnSpPr>
            <a:cxnSpLocks/>
            <a:stCxn id="27" idx="3"/>
            <a:endCxn id="41" idx="1"/>
          </p:cNvCxnSpPr>
          <p:nvPr/>
        </p:nvCxnSpPr>
        <p:spPr>
          <a:xfrm flipV="1">
            <a:off x="4126433" y="6071851"/>
            <a:ext cx="211551" cy="63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 : en angle 57">
            <a:extLst>
              <a:ext uri="{FF2B5EF4-FFF2-40B4-BE49-F238E27FC236}">
                <a16:creationId xmlns:a16="http://schemas.microsoft.com/office/drawing/2014/main" id="{6D45DE0D-4600-DFFC-E7D5-1C759CB503AE}"/>
              </a:ext>
            </a:extLst>
          </p:cNvPr>
          <p:cNvCxnSpPr>
            <a:cxnSpLocks/>
            <a:stCxn id="41" idx="2"/>
            <a:endCxn id="44" idx="1"/>
          </p:cNvCxnSpPr>
          <p:nvPr/>
        </p:nvCxnSpPr>
        <p:spPr>
          <a:xfrm rot="16200000" flipH="1">
            <a:off x="5088974" y="6382593"/>
            <a:ext cx="444166" cy="152198"/>
          </a:xfrm>
          <a:prstGeom prst="bentConnector2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 : coins arrondis 112">
            <a:extLst>
              <a:ext uri="{FF2B5EF4-FFF2-40B4-BE49-F238E27FC236}">
                <a16:creationId xmlns:a16="http://schemas.microsoft.com/office/drawing/2014/main" id="{FB6029F2-EF2F-A4CB-ECF1-DEF936CDA0EC}"/>
              </a:ext>
            </a:extLst>
          </p:cNvPr>
          <p:cNvSpPr/>
          <p:nvPr/>
        </p:nvSpPr>
        <p:spPr>
          <a:xfrm>
            <a:off x="8725512" y="5820043"/>
            <a:ext cx="1210676" cy="342023"/>
          </a:xfrm>
          <a:prstGeom prst="roundRect">
            <a:avLst/>
          </a:prstGeom>
          <a:solidFill>
            <a:srgbClr val="FCD0D4"/>
          </a:solidFill>
          <a:ln w="28575">
            <a:solidFill>
              <a:srgbClr val="1EBC04"/>
            </a:solidFill>
            <a:prstDash val="sysDash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00B050"/>
                </a:solidFill>
              </a:rPr>
              <a:t>Si accepté</a:t>
            </a:r>
          </a:p>
        </p:txBody>
      </p:sp>
      <p:sp>
        <p:nvSpPr>
          <p:cNvPr id="124" name="Rectangle : coins arrondis 123">
            <a:extLst>
              <a:ext uri="{FF2B5EF4-FFF2-40B4-BE49-F238E27FC236}">
                <a16:creationId xmlns:a16="http://schemas.microsoft.com/office/drawing/2014/main" id="{1D081075-164E-739F-7391-2BC919211443}"/>
              </a:ext>
            </a:extLst>
          </p:cNvPr>
          <p:cNvSpPr/>
          <p:nvPr/>
        </p:nvSpPr>
        <p:spPr>
          <a:xfrm>
            <a:off x="8746701" y="6517172"/>
            <a:ext cx="1210676" cy="313470"/>
          </a:xfrm>
          <a:prstGeom prst="roundRect">
            <a:avLst/>
          </a:prstGeom>
          <a:solidFill>
            <a:srgbClr val="FFE1E1"/>
          </a:solidFill>
          <a:ln w="28575">
            <a:solidFill>
              <a:srgbClr val="FF0000"/>
            </a:solidFill>
            <a:prstDash val="sysDash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FF0000"/>
                </a:solidFill>
              </a:rPr>
              <a:t>Si refusée</a:t>
            </a:r>
          </a:p>
        </p:txBody>
      </p:sp>
      <p:cxnSp>
        <p:nvCxnSpPr>
          <p:cNvPr id="128" name="Connecteur : en angle 127">
            <a:extLst>
              <a:ext uri="{FF2B5EF4-FFF2-40B4-BE49-F238E27FC236}">
                <a16:creationId xmlns:a16="http://schemas.microsoft.com/office/drawing/2014/main" id="{824C6815-A321-1FC0-DED7-6D0FCB87585A}"/>
              </a:ext>
            </a:extLst>
          </p:cNvPr>
          <p:cNvCxnSpPr>
            <a:cxnSpLocks/>
            <a:stCxn id="44" idx="3"/>
            <a:endCxn id="113" idx="1"/>
          </p:cNvCxnSpPr>
          <p:nvPr/>
        </p:nvCxnSpPr>
        <p:spPr>
          <a:xfrm flipV="1">
            <a:off x="8484722" y="5991055"/>
            <a:ext cx="240790" cy="689720"/>
          </a:xfrm>
          <a:prstGeom prst="bent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 : en angle 147">
            <a:extLst>
              <a:ext uri="{FF2B5EF4-FFF2-40B4-BE49-F238E27FC236}">
                <a16:creationId xmlns:a16="http://schemas.microsoft.com/office/drawing/2014/main" id="{831ED9B4-4814-3A0C-09A4-CC68E97359FA}"/>
              </a:ext>
            </a:extLst>
          </p:cNvPr>
          <p:cNvCxnSpPr>
            <a:cxnSpLocks/>
            <a:stCxn id="35" idx="3"/>
            <a:endCxn id="45" idx="1"/>
          </p:cNvCxnSpPr>
          <p:nvPr/>
        </p:nvCxnSpPr>
        <p:spPr>
          <a:xfrm flipV="1">
            <a:off x="6179693" y="5180636"/>
            <a:ext cx="713128" cy="1"/>
          </a:xfrm>
          <a:prstGeom prst="bentConnector3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 : en angle 162">
            <a:extLst>
              <a:ext uri="{FF2B5EF4-FFF2-40B4-BE49-F238E27FC236}">
                <a16:creationId xmlns:a16="http://schemas.microsoft.com/office/drawing/2014/main" id="{810BC4BD-474A-02E1-31F3-8B7B51EEA843}"/>
              </a:ext>
            </a:extLst>
          </p:cNvPr>
          <p:cNvCxnSpPr>
            <a:cxnSpLocks/>
            <a:stCxn id="113" idx="0"/>
            <a:endCxn id="45" idx="2"/>
          </p:cNvCxnSpPr>
          <p:nvPr/>
        </p:nvCxnSpPr>
        <p:spPr>
          <a:xfrm rot="16200000" flipV="1">
            <a:off x="8585854" y="5075047"/>
            <a:ext cx="360909" cy="1129084"/>
          </a:xfrm>
          <a:prstGeom prst="bent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 : en angle 166">
            <a:extLst>
              <a:ext uri="{FF2B5EF4-FFF2-40B4-BE49-F238E27FC236}">
                <a16:creationId xmlns:a16="http://schemas.microsoft.com/office/drawing/2014/main" id="{516471C3-A88A-9EB7-0E1C-AC9E2A72D0D2}"/>
              </a:ext>
            </a:extLst>
          </p:cNvPr>
          <p:cNvCxnSpPr>
            <a:cxnSpLocks/>
            <a:stCxn id="44" idx="3"/>
            <a:endCxn id="124" idx="1"/>
          </p:cNvCxnSpPr>
          <p:nvPr/>
        </p:nvCxnSpPr>
        <p:spPr>
          <a:xfrm flipV="1">
            <a:off x="8484722" y="6673907"/>
            <a:ext cx="261979" cy="6868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tangle : coins arrondis 201">
            <a:extLst>
              <a:ext uri="{FF2B5EF4-FFF2-40B4-BE49-F238E27FC236}">
                <a16:creationId xmlns:a16="http://schemas.microsoft.com/office/drawing/2014/main" id="{93D8460C-02B9-892E-BFA3-0368C4F77777}"/>
              </a:ext>
            </a:extLst>
          </p:cNvPr>
          <p:cNvSpPr/>
          <p:nvPr/>
        </p:nvSpPr>
        <p:spPr>
          <a:xfrm>
            <a:off x="10136542" y="6467259"/>
            <a:ext cx="1773500" cy="41329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>
                <a:solidFill>
                  <a:srgbClr val="FF0000"/>
                </a:solidFill>
              </a:rPr>
              <a:t>Retour pays d’origine</a:t>
            </a:r>
          </a:p>
        </p:txBody>
      </p:sp>
      <p:cxnSp>
        <p:nvCxnSpPr>
          <p:cNvPr id="224" name="Connecteur droit avec flèche 223">
            <a:extLst>
              <a:ext uri="{FF2B5EF4-FFF2-40B4-BE49-F238E27FC236}">
                <a16:creationId xmlns:a16="http://schemas.microsoft.com/office/drawing/2014/main" id="{E796B21A-B0DE-69F3-AAB3-E7A44465E222}"/>
              </a:ext>
            </a:extLst>
          </p:cNvPr>
          <p:cNvCxnSpPr>
            <a:cxnSpLocks/>
            <a:stCxn id="124" idx="3"/>
            <a:endCxn id="202" idx="1"/>
          </p:cNvCxnSpPr>
          <p:nvPr/>
        </p:nvCxnSpPr>
        <p:spPr>
          <a:xfrm>
            <a:off x="9957377" y="6673907"/>
            <a:ext cx="17916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1073379-B143-2905-820B-6B84AD6DB519}"/>
              </a:ext>
            </a:extLst>
          </p:cNvPr>
          <p:cNvSpPr/>
          <p:nvPr/>
        </p:nvSpPr>
        <p:spPr>
          <a:xfrm>
            <a:off x="9623036" y="1271156"/>
            <a:ext cx="2369820" cy="8335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RÉSIDENT TEMPORAIRE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90C24AB-EE24-1DF3-881E-4BADC4C78F02}"/>
              </a:ext>
            </a:extLst>
          </p:cNvPr>
          <p:cNvSpPr/>
          <p:nvPr/>
        </p:nvSpPr>
        <p:spPr>
          <a:xfrm>
            <a:off x="11346926" y="2217680"/>
            <a:ext cx="645930" cy="7391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A" sz="1300" dirty="0">
                <a:solidFill>
                  <a:srgbClr val="000000"/>
                </a:solidFill>
              </a:rPr>
              <a:t>Visiteur</a:t>
            </a:r>
          </a:p>
        </p:txBody>
      </p:sp>
      <p:cxnSp>
        <p:nvCxnSpPr>
          <p:cNvPr id="304" name="Connecteur droit avec flèche 303">
            <a:extLst>
              <a:ext uri="{FF2B5EF4-FFF2-40B4-BE49-F238E27FC236}">
                <a16:creationId xmlns:a16="http://schemas.microsoft.com/office/drawing/2014/main" id="{5094A34E-5091-5FD1-97E5-87CBBB8F3852}"/>
              </a:ext>
            </a:extLst>
          </p:cNvPr>
          <p:cNvCxnSpPr>
            <a:cxnSpLocks/>
            <a:stCxn id="45" idx="0"/>
            <a:endCxn id="18" idx="2"/>
          </p:cNvCxnSpPr>
          <p:nvPr/>
        </p:nvCxnSpPr>
        <p:spPr>
          <a:xfrm flipV="1">
            <a:off x="8201766" y="2949702"/>
            <a:ext cx="0" cy="195243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Connecteur droit avec flèche 337">
            <a:extLst>
              <a:ext uri="{FF2B5EF4-FFF2-40B4-BE49-F238E27FC236}">
                <a16:creationId xmlns:a16="http://schemas.microsoft.com/office/drawing/2014/main" id="{943929B7-0160-FEE8-C825-3BF333939762}"/>
              </a:ext>
            </a:extLst>
          </p:cNvPr>
          <p:cNvCxnSpPr>
            <a:cxnSpLocks/>
            <a:stCxn id="41" idx="3"/>
            <a:endCxn id="43" idx="1"/>
          </p:cNvCxnSpPr>
          <p:nvPr/>
        </p:nvCxnSpPr>
        <p:spPr>
          <a:xfrm>
            <a:off x="6131931" y="6071851"/>
            <a:ext cx="278758" cy="6451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540D034-CACB-43C1-C2D7-66E6B526E5EA}"/>
              </a:ext>
            </a:extLst>
          </p:cNvPr>
          <p:cNvSpPr txBox="1">
            <a:spLocks/>
          </p:cNvSpPr>
          <p:nvPr/>
        </p:nvSpPr>
        <p:spPr>
          <a:xfrm>
            <a:off x="28607" y="22582"/>
            <a:ext cx="11597979" cy="4218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fr-CA" b="1" dirty="0">
                <a:solidFill>
                  <a:schemeClr val="accent5">
                    <a:lumMod val="75000"/>
                  </a:schemeClr>
                </a:solidFill>
              </a:rPr>
              <a:t>Statut d’immigration et couvertures de santé</a:t>
            </a:r>
          </a:p>
        </p:txBody>
      </p:sp>
    </p:spTree>
    <p:extLst>
      <p:ext uri="{BB962C8B-B14F-4D97-AF65-F5344CB8AC3E}">
        <p14:creationId xmlns:p14="http://schemas.microsoft.com/office/powerpoint/2010/main" val="425402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76C09DC-56FC-0FF5-8A78-DF869D175E39}"/>
              </a:ext>
            </a:extLst>
          </p:cNvPr>
          <p:cNvSpPr/>
          <p:nvPr/>
        </p:nvSpPr>
        <p:spPr>
          <a:xfrm>
            <a:off x="410656" y="1404854"/>
            <a:ext cx="5408161" cy="278566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CA" sz="2000" b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Variété de banque de données</a:t>
            </a:r>
          </a:p>
          <a:p>
            <a:pPr marL="342900" indent="-342900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2000" dirty="0">
                <a:solidFill>
                  <a:srgbClr val="000000"/>
                </a:solidFill>
              </a:rPr>
              <a:t>Plusieurs bases de données ministérielles (première ligne, urgences) gérées par plusieurs directions MSSS.</a:t>
            </a:r>
          </a:p>
          <a:p>
            <a:pPr marL="342900" indent="-342900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fr-CA" sz="2000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Limites : </a:t>
            </a:r>
            <a:r>
              <a:rPr lang="fr-CA" sz="2000" dirty="0">
                <a:solidFill>
                  <a:srgbClr val="000000"/>
                </a:solidFill>
              </a:rPr>
              <a:t>Aucune donnée recueillie sur le statut immigration – </a:t>
            </a:r>
            <a:r>
              <a:rPr lang="fr-CA" sz="2000" i="1" dirty="0">
                <a:solidFill>
                  <a:srgbClr val="000000"/>
                </a:solidFill>
              </a:rPr>
              <a:t>sinon optionnel.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4458A74-BCB2-F6AE-9729-D1B4922BB4BB}"/>
              </a:ext>
            </a:extLst>
          </p:cNvPr>
          <p:cNvSpPr/>
          <p:nvPr/>
        </p:nvSpPr>
        <p:spPr>
          <a:xfrm>
            <a:off x="5917802" y="1427110"/>
            <a:ext cx="5738670" cy="27856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A" sz="2000" b="1" dirty="0">
                <a:solidFill>
                  <a:srgbClr val="000000"/>
                </a:solidFill>
              </a:rPr>
              <a:t>Portrait non complet et imprécis des clientèles</a:t>
            </a:r>
          </a:p>
          <a:p>
            <a:endParaRPr lang="fr-CA" sz="2000" b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Difficulté à identifier les tendances – réduit les actions préventives et ciblées</a:t>
            </a:r>
          </a:p>
          <a:p>
            <a:endParaRPr lang="fr-CA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E9D53CCF-08CA-3305-B126-BB0184A4E7D9}"/>
              </a:ext>
            </a:extLst>
          </p:cNvPr>
          <p:cNvSpPr/>
          <p:nvPr/>
        </p:nvSpPr>
        <p:spPr>
          <a:xfrm>
            <a:off x="447368" y="4709725"/>
            <a:ext cx="11297263" cy="20197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15000"/>
              </a:lnSpc>
            </a:pPr>
            <a:endParaRPr lang="fr-CA" sz="600" b="1" kern="100" dirty="0">
              <a:solidFill>
                <a:sysClr val="windowText" lastClr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CA" sz="2000" b="1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Améliorer les informations liées aux catégories de clientèles non RAMQ</a:t>
            </a:r>
          </a:p>
        </p:txBody>
      </p:sp>
      <p:pic>
        <p:nvPicPr>
          <p:cNvPr id="6" name="Graphique 5" descr="Avertissement avec un remplissage uni">
            <a:extLst>
              <a:ext uri="{FF2B5EF4-FFF2-40B4-BE49-F238E27FC236}">
                <a16:creationId xmlns:a16="http://schemas.microsoft.com/office/drawing/2014/main" id="{0B1896E2-A477-B65B-9E0F-A13C175DF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14790" y="1136095"/>
            <a:ext cx="293985" cy="293985"/>
          </a:xfrm>
          <a:prstGeom prst="rect">
            <a:avLst/>
          </a:prstGeom>
        </p:spPr>
      </p:pic>
      <p:pic>
        <p:nvPicPr>
          <p:cNvPr id="8" name="Graphique 7" descr="Lumières allumées avec un remplissage uni">
            <a:extLst>
              <a:ext uri="{FF2B5EF4-FFF2-40B4-BE49-F238E27FC236}">
                <a16:creationId xmlns:a16="http://schemas.microsoft.com/office/drawing/2014/main" id="{1EF00016-E3E4-9DEB-CDAC-66BC341DF7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100" y="4366485"/>
            <a:ext cx="380637" cy="38063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B9D39C-77D6-7AF2-4597-E2A35F7B958A}"/>
              </a:ext>
            </a:extLst>
          </p:cNvPr>
          <p:cNvSpPr txBox="1"/>
          <p:nvPr/>
        </p:nvSpPr>
        <p:spPr>
          <a:xfrm>
            <a:off x="414264" y="1104427"/>
            <a:ext cx="5408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000" b="1" dirty="0">
                <a:solidFill>
                  <a:srgbClr val="000000"/>
                </a:solidFill>
              </a:rPr>
              <a:t>		CONTEXTE</a:t>
            </a:r>
          </a:p>
        </p:txBody>
      </p:sp>
      <p:pic>
        <p:nvPicPr>
          <p:cNvPr id="7" name="Graphique 6" descr="Porte-bloc avec un remplissage uni">
            <a:extLst>
              <a:ext uri="{FF2B5EF4-FFF2-40B4-BE49-F238E27FC236}">
                <a16:creationId xmlns:a16="http://schemas.microsoft.com/office/drawing/2014/main" id="{0842093D-C73F-0F34-41D2-334F45CDBA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8468" y="1146649"/>
            <a:ext cx="298269" cy="29826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1A490EA-0000-C094-A232-EC1C7E3E32AB}"/>
              </a:ext>
            </a:extLst>
          </p:cNvPr>
          <p:cNvSpPr txBox="1"/>
          <p:nvPr/>
        </p:nvSpPr>
        <p:spPr>
          <a:xfrm>
            <a:off x="5914194" y="1095728"/>
            <a:ext cx="57386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fr-CA" sz="2000" b="1" dirty="0">
                <a:solidFill>
                  <a:schemeClr val="bg1">
                    <a:lumMod val="50000"/>
                  </a:schemeClr>
                </a:solidFill>
              </a:rPr>
              <a:t>CONSÉQUENCES</a:t>
            </a:r>
            <a:r>
              <a:rPr lang="fr-CA" sz="1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01851-136D-4312-8EE1-AF4A66D0D0F8}"/>
              </a:ext>
            </a:extLst>
          </p:cNvPr>
          <p:cNvSpPr txBox="1"/>
          <p:nvPr/>
        </p:nvSpPr>
        <p:spPr>
          <a:xfrm>
            <a:off x="414264" y="4357786"/>
            <a:ext cx="11359864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fr-CA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fr-CA" sz="2000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PISTES DE SOLUTIONS </a:t>
            </a:r>
            <a:endParaRPr lang="fr-CA" sz="1800" b="1" kern="100" dirty="0">
              <a:solidFill>
                <a:schemeClr val="accent5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B8A478B3-6B66-55FF-D050-5EA6E345B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5" y="90870"/>
            <a:ext cx="11597979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A. Connaître la consommation des services des DA</a:t>
            </a:r>
          </a:p>
        </p:txBody>
      </p:sp>
    </p:spTree>
    <p:extLst>
      <p:ext uri="{BB962C8B-B14F-4D97-AF65-F5344CB8AC3E}">
        <p14:creationId xmlns:p14="http://schemas.microsoft.com/office/powerpoint/2010/main" val="317464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7575A7-8896-4094-7E2F-BC460EDE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96" y="206367"/>
            <a:ext cx="10515600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Variété des banques de données MSSS</a:t>
            </a:r>
            <a:endParaRPr lang="fr-CA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CE1A007-8AD7-4261-3030-6420AFEDCB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2274919"/>
              </p:ext>
            </p:extLst>
          </p:nvPr>
        </p:nvGraphicFramePr>
        <p:xfrm>
          <a:off x="393291" y="1356852"/>
          <a:ext cx="11405417" cy="4525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9942">
                  <a:extLst>
                    <a:ext uri="{9D8B030D-6E8A-4147-A177-3AD203B41FA5}">
                      <a16:colId xmlns:a16="http://schemas.microsoft.com/office/drawing/2014/main" val="1784144981"/>
                    </a:ext>
                  </a:extLst>
                </a:gridCol>
                <a:gridCol w="1925631">
                  <a:extLst>
                    <a:ext uri="{9D8B030D-6E8A-4147-A177-3AD203B41FA5}">
                      <a16:colId xmlns:a16="http://schemas.microsoft.com/office/drawing/2014/main" val="1871418406"/>
                    </a:ext>
                  </a:extLst>
                </a:gridCol>
                <a:gridCol w="2072952">
                  <a:extLst>
                    <a:ext uri="{9D8B030D-6E8A-4147-A177-3AD203B41FA5}">
                      <a16:colId xmlns:a16="http://schemas.microsoft.com/office/drawing/2014/main" val="3208033504"/>
                    </a:ext>
                  </a:extLst>
                </a:gridCol>
                <a:gridCol w="1925631">
                  <a:extLst>
                    <a:ext uri="{9D8B030D-6E8A-4147-A177-3AD203B41FA5}">
                      <a16:colId xmlns:a16="http://schemas.microsoft.com/office/drawing/2014/main" val="2285792042"/>
                    </a:ext>
                  </a:extLst>
                </a:gridCol>
                <a:gridCol w="2221319">
                  <a:extLst>
                    <a:ext uri="{9D8B030D-6E8A-4147-A177-3AD203B41FA5}">
                      <a16:colId xmlns:a16="http://schemas.microsoft.com/office/drawing/2014/main" val="2248036110"/>
                    </a:ext>
                  </a:extLst>
                </a:gridCol>
                <a:gridCol w="1629942">
                  <a:extLst>
                    <a:ext uri="{9D8B030D-6E8A-4147-A177-3AD203B41FA5}">
                      <a16:colId xmlns:a16="http://schemas.microsoft.com/office/drawing/2014/main" val="1333110184"/>
                    </a:ext>
                  </a:extLst>
                </a:gridCol>
              </a:tblGrid>
              <a:tr h="1327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Base de données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Système d'information sur la clientèle et les services des CSSS - mission CLSC (ICLSC)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 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Banque de données commune des urgences (BDCU)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 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Compilation des données de production des laboratoires de biologie médicale (CDLAB)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 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Maintenance et exploitation des données pour l'étude de la clientèle hospitalière (MED-ECHO)	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Banque de données Projet intégration jeunesse (PIJ)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566130"/>
                  </a:ext>
                </a:extLst>
              </a:tr>
              <a:tr h="4782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>
                          <a:effectLst/>
                        </a:rPr>
                        <a:t>Services</a:t>
                      </a:r>
                      <a:endParaRPr lang="fr-CA" sz="1800" kern="10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Première ligne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>
                          <a:effectLst/>
                        </a:rPr>
                        <a:t>Urgences</a:t>
                      </a:r>
                      <a:endParaRPr lang="fr-CA" sz="2000" kern="10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>
                          <a:effectLst/>
                        </a:rPr>
                        <a:t>Laboratoires</a:t>
                      </a:r>
                      <a:endParaRPr lang="fr-CA" sz="2000" kern="10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Chirurgie d’un jour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Jeunesse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8659252"/>
                  </a:ext>
                </a:extLst>
              </a:tr>
              <a:tr h="17112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Direction responsable</a:t>
                      </a:r>
                      <a:endParaRPr lang="fr-CA" sz="18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Direction générale des services sociaux (DGSS)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Direction générale des services de santé et médecine universitaire (DGSSMU)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DGSSMU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Direction générale de la coordination réseau et ministérielle (DGCRM)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CA" sz="2000" kern="100" dirty="0">
                          <a:effectLst/>
                        </a:rPr>
                        <a:t>DGSS</a:t>
                      </a:r>
                      <a:endParaRPr lang="fr-CA" sz="2000" kern="100" dirty="0"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8218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025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706" y="121475"/>
            <a:ext cx="11978588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Constats issus de I-CLSC – Confusion des clientèles DA et réfugiés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416" y="745607"/>
            <a:ext cx="11039168" cy="3497912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fr-CA" sz="9600" dirty="0"/>
              <a:t>ICLS-C est une banque de données ministérielle décrivant les </a:t>
            </a:r>
            <a:r>
              <a:rPr lang="fr-CA" sz="9600" b="1" dirty="0"/>
              <a:t>services dispensés en première ligne.</a:t>
            </a:r>
          </a:p>
          <a:p>
            <a:pPr algn="just">
              <a:lnSpc>
                <a:spcPct val="120000"/>
              </a:lnSpc>
            </a:pPr>
            <a:r>
              <a:rPr lang="fr-CA" sz="9600" dirty="0"/>
              <a:t>La fiche du </a:t>
            </a:r>
            <a:r>
              <a:rPr lang="fr-CA" sz="9600" b="1" dirty="0">
                <a:highlight>
                  <a:srgbClr val="FFFF00"/>
                </a:highlight>
              </a:rPr>
              <a:t>centre d’activités 6460 </a:t>
            </a:r>
            <a:r>
              <a:rPr lang="fr-CA" sz="9600" dirty="0"/>
              <a:t>au manuel de gestion financière (MGF) portent sur les </a:t>
            </a:r>
            <a:r>
              <a:rPr lang="fr-CA" sz="9600" b="1" dirty="0"/>
              <a:t>«</a:t>
            </a:r>
            <a:r>
              <a:rPr lang="fr-CA" sz="9600" dirty="0"/>
              <a:t> </a:t>
            </a:r>
            <a:r>
              <a:rPr lang="fr-CA" sz="9600" b="1" dirty="0"/>
              <a:t>Services aux revendicateurs du statut de réfugié »</a:t>
            </a:r>
            <a:r>
              <a:rPr lang="fr-CA" sz="9600" dirty="0"/>
              <a:t>.</a:t>
            </a:r>
            <a:r>
              <a:rPr lang="fr-CA" sz="9600" b="1" dirty="0"/>
              <a:t> </a:t>
            </a:r>
          </a:p>
          <a:p>
            <a:pPr lvl="1" algn="just">
              <a:lnSpc>
                <a:spcPct val="120000"/>
              </a:lnSpc>
            </a:pPr>
            <a:r>
              <a:rPr lang="fr-CA" sz="9200" b="1" dirty="0"/>
              <a:t>Cette fiche englobe les sous-centres d’activités 6461 à 6464</a:t>
            </a:r>
            <a:r>
              <a:rPr lang="fr-CA" sz="9200" dirty="0"/>
              <a:t>, qui portent respectivement, soit sur les </a:t>
            </a:r>
            <a:r>
              <a:rPr lang="fr-CA" sz="9200" dirty="0">
                <a:highlight>
                  <a:srgbClr val="60B2F6"/>
                </a:highlight>
              </a:rPr>
              <a:t>services aux réfugiés</a:t>
            </a:r>
            <a:r>
              <a:rPr lang="fr-CA" sz="9200" dirty="0"/>
              <a:t>, soit sur les services et aux </a:t>
            </a:r>
            <a:r>
              <a:rPr lang="fr-CA" sz="9200" dirty="0">
                <a:solidFill>
                  <a:schemeClr val="bg1"/>
                </a:solidFill>
                <a:highlight>
                  <a:srgbClr val="800080"/>
                </a:highlight>
              </a:rPr>
              <a:t>revendicateurs du statut de réfugié </a:t>
            </a:r>
            <a:r>
              <a:rPr lang="fr-CA" sz="9200" dirty="0"/>
              <a:t>(comprendre demandeurs d’asile).</a:t>
            </a:r>
            <a:endParaRPr lang="fr-CA" dirty="0"/>
          </a:p>
          <a:p>
            <a:pPr marL="0" indent="0">
              <a:buNone/>
            </a:pPr>
            <a:endParaRPr lang="fr-CA" dirty="0"/>
          </a:p>
          <a:p>
            <a:endParaRPr lang="fr-CA" b="1" dirty="0"/>
          </a:p>
          <a:p>
            <a:endParaRPr lang="fr-CA" b="1" dirty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335B5C0-ECB7-CF91-B2F3-E75566A51FAA}"/>
              </a:ext>
            </a:extLst>
          </p:cNvPr>
          <p:cNvSpPr txBox="1"/>
          <p:nvPr/>
        </p:nvSpPr>
        <p:spPr>
          <a:xfrm>
            <a:off x="1401552" y="3619403"/>
            <a:ext cx="9779593" cy="24929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r-CA" sz="2400" b="1" dirty="0">
                <a:highlight>
                  <a:srgbClr val="FFFF00"/>
                </a:highlight>
              </a:rPr>
              <a:t>6460 - Services aux revendicateurs du statut de réfugié (Fiche principal)</a:t>
            </a:r>
          </a:p>
          <a:p>
            <a:pPr lvl="0"/>
            <a:endParaRPr lang="fr-CA" sz="2400" b="1" dirty="0">
              <a:highlight>
                <a:srgbClr val="FFFF00"/>
              </a:highlight>
            </a:endParaRPr>
          </a:p>
          <a:p>
            <a:r>
              <a:rPr lang="fr-CA" sz="2400" dirty="0">
                <a:solidFill>
                  <a:schemeClr val="bg1"/>
                </a:solidFill>
                <a:highlight>
                  <a:srgbClr val="800080"/>
                </a:highlight>
              </a:rPr>
              <a:t>6461</a:t>
            </a:r>
            <a:r>
              <a:rPr lang="fr-CA" sz="2400" dirty="0"/>
              <a:t> - Services sociaux aux </a:t>
            </a:r>
            <a:r>
              <a:rPr lang="fr-CA" sz="2400" u="sng" dirty="0"/>
              <a:t>revendicateurs du statut de réfugié</a:t>
            </a:r>
            <a:r>
              <a:rPr lang="fr-CA" sz="2400" dirty="0"/>
              <a:t>	</a:t>
            </a:r>
          </a:p>
          <a:p>
            <a:pPr lvl="0"/>
            <a:r>
              <a:rPr lang="fr-CA" sz="2400" dirty="0">
                <a:solidFill>
                  <a:schemeClr val="bg1"/>
                </a:solidFill>
                <a:highlight>
                  <a:srgbClr val="800080"/>
                </a:highlight>
              </a:rPr>
              <a:t>6462</a:t>
            </a:r>
            <a:r>
              <a:rPr lang="fr-CA" sz="2400" dirty="0"/>
              <a:t> - Services de santé aux </a:t>
            </a:r>
            <a:r>
              <a:rPr lang="fr-CA" sz="2400" u="sng" dirty="0"/>
              <a:t>revendicateurs du statut de réfugié</a:t>
            </a:r>
            <a:r>
              <a:rPr lang="fr-CA" sz="2400" dirty="0"/>
              <a:t>	</a:t>
            </a:r>
          </a:p>
          <a:p>
            <a:pPr lvl="0"/>
            <a:endParaRPr lang="fr-CA" sz="1200" dirty="0"/>
          </a:p>
          <a:p>
            <a:pPr lvl="0"/>
            <a:r>
              <a:rPr lang="fr-CA" sz="2400" dirty="0">
                <a:highlight>
                  <a:srgbClr val="60B2F6"/>
                </a:highlight>
              </a:rPr>
              <a:t>6463</a:t>
            </a:r>
            <a:r>
              <a:rPr lang="fr-CA" sz="2400" dirty="0"/>
              <a:t> - Services psychosociaux aux </a:t>
            </a:r>
            <a:r>
              <a:rPr lang="fr-CA" sz="2400" u="sng" dirty="0"/>
              <a:t>réfugiés</a:t>
            </a:r>
            <a:r>
              <a:rPr lang="fr-CA" sz="2400" dirty="0"/>
              <a:t>	</a:t>
            </a:r>
          </a:p>
          <a:p>
            <a:pPr lvl="0"/>
            <a:r>
              <a:rPr lang="fr-CA" sz="2400" dirty="0">
                <a:highlight>
                  <a:srgbClr val="60B2F6"/>
                </a:highlight>
              </a:rPr>
              <a:t>6464</a:t>
            </a:r>
            <a:r>
              <a:rPr lang="fr-CA" sz="2400" dirty="0"/>
              <a:t> - Services de santé aux </a:t>
            </a:r>
            <a:r>
              <a:rPr lang="fr-CA" sz="2400" u="sng" dirty="0"/>
              <a:t>réfugiés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340569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76C09DC-56FC-0FF5-8A78-DF869D175E39}"/>
              </a:ext>
            </a:extLst>
          </p:cNvPr>
          <p:cNvSpPr/>
          <p:nvPr/>
        </p:nvSpPr>
        <p:spPr>
          <a:xfrm>
            <a:off x="417872" y="1228844"/>
            <a:ext cx="5408161" cy="310490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CA" sz="1200" b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Non facturation/réclamation PFSI par RSSS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Méconnaissance du programme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Mauvaises pratiques </a:t>
            </a:r>
          </a:p>
          <a:p>
            <a:endParaRPr lang="fr-CA" sz="1100" i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Non-paiement par usagers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Tarification méconnue ou absente 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Surcharge 200% non expliquée</a:t>
            </a:r>
          </a:p>
          <a:p>
            <a:endParaRPr lang="fr-CA" sz="1100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Refus de couverture par assurance privées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Condition préexistante non couvertes</a:t>
            </a:r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dirty="0">
                <a:solidFill>
                  <a:srgbClr val="000000"/>
                </a:solidFill>
              </a:rPr>
              <a:t>Plafond de couverture atteint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4458A74-BCB2-F6AE-9729-D1B4922BB4BB}"/>
              </a:ext>
            </a:extLst>
          </p:cNvPr>
          <p:cNvSpPr/>
          <p:nvPr/>
        </p:nvSpPr>
        <p:spPr>
          <a:xfrm>
            <a:off x="5917802" y="1224180"/>
            <a:ext cx="5738670" cy="31049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A" sz="2000" b="1" dirty="0">
                <a:solidFill>
                  <a:srgbClr val="000000"/>
                </a:solidFill>
              </a:rPr>
              <a:t>Augmentation du déficit budgétaire</a:t>
            </a:r>
          </a:p>
          <a:p>
            <a:endParaRPr lang="fr-CA" sz="2000" b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Pertes de ressources </a:t>
            </a:r>
            <a:r>
              <a:rPr lang="fr-CA" sz="2000" b="1" dirty="0" err="1">
                <a:solidFill>
                  <a:srgbClr val="000000"/>
                </a:solidFill>
              </a:rPr>
              <a:t>réinvestissables</a:t>
            </a:r>
            <a:r>
              <a:rPr lang="fr-CA" sz="2000" b="1" dirty="0">
                <a:solidFill>
                  <a:srgbClr val="000000"/>
                </a:solidFill>
              </a:rPr>
              <a:t> dans RSSS</a:t>
            </a:r>
          </a:p>
          <a:p>
            <a:endParaRPr lang="fr-CA" sz="2000" b="1" dirty="0">
              <a:solidFill>
                <a:srgbClr val="000000"/>
              </a:solidFill>
            </a:endParaRPr>
          </a:p>
          <a:p>
            <a:r>
              <a:rPr lang="fr-CA" sz="2000" b="1" dirty="0">
                <a:solidFill>
                  <a:srgbClr val="000000"/>
                </a:solidFill>
              </a:rPr>
              <a:t>Portrait incomplet/non fiable pour cibler les services concernés et agir de manière adaptée</a:t>
            </a:r>
          </a:p>
          <a:p>
            <a:r>
              <a:rPr lang="fr-CA" dirty="0">
                <a:solidFill>
                  <a:srgbClr val="000000"/>
                </a:solidFill>
              </a:rPr>
              <a:t>Non inclusion de certaines clientèles (résidents autres prov. - </a:t>
            </a:r>
            <a:r>
              <a:rPr lang="fr-CA" dirty="0">
                <a:solidFill>
                  <a:schemeClr val="tx1">
                    <a:lumMod val="75000"/>
                  </a:schemeClr>
                </a:solidFill>
              </a:rPr>
              <a:t>DAI </a:t>
            </a:r>
            <a:r>
              <a:rPr lang="fr-CA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2024-2025-193-Document.</a:t>
            </a:r>
            <a:r>
              <a:rPr lang="fr-CA" dirty="0">
                <a:solidFill>
                  <a:schemeClr val="tx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pdf</a:t>
            </a:r>
            <a:r>
              <a:rPr lang="fr-CA" dirty="0">
                <a:solidFill>
                  <a:schemeClr val="tx1">
                    <a:lumMod val="75000"/>
                  </a:schemeClr>
                </a:solidFill>
              </a:rPr>
              <a:t>)</a:t>
            </a:r>
          </a:p>
          <a:p>
            <a:endParaRPr lang="fr-CA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E9D53CCF-08CA-3305-B126-BB0184A4E7D9}"/>
              </a:ext>
            </a:extLst>
          </p:cNvPr>
          <p:cNvSpPr/>
          <p:nvPr/>
        </p:nvSpPr>
        <p:spPr>
          <a:xfrm>
            <a:off x="447368" y="4709725"/>
            <a:ext cx="11297263" cy="20197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15000"/>
              </a:lnSpc>
            </a:pPr>
            <a:endParaRPr lang="fr-CA" sz="600" b="1" kern="100" dirty="0">
              <a:solidFill>
                <a:sysClr val="windowText" lastClr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fr-CA" sz="2000" b="1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MSSS demande à SQ :</a:t>
            </a:r>
          </a:p>
          <a:p>
            <a:pPr marL="342900" indent="-342900" algn="just">
              <a:lnSpc>
                <a:spcPct val="115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b="1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d’élaborer un guide </a:t>
            </a:r>
            <a:r>
              <a:rPr lang="fr-CA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spécifique pour la facturation de services aux personnes sans RAMQ. </a:t>
            </a:r>
          </a:p>
          <a:p>
            <a:pPr marL="342900" indent="-342900" algn="just">
              <a:lnSpc>
                <a:spcPct val="115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transmettre une </a:t>
            </a:r>
            <a:r>
              <a:rPr lang="fr-CA" b="1" kern="100" dirty="0">
                <a:solidFill>
                  <a:sysClr val="windowText" lastClr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lettre au RSSS pour </a:t>
            </a:r>
            <a:r>
              <a:rPr lang="fr-CA" b="1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rappeler l’importance de facturer les services PFSI 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et de </a:t>
            </a:r>
            <a:r>
              <a:rPr lang="fr-CA" b="1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veiller à son respect/application 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(joindre documents PFSI + paragraphe distinction des clientèles)</a:t>
            </a:r>
          </a:p>
          <a:p>
            <a:pPr marL="342900" indent="-342900" algn="just">
              <a:lnSpc>
                <a:spcPct val="115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CA" b="1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veiller à ce que le RSSS informe clairement les usagers non RAMQ des tarifs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avec surcharge 200%</a:t>
            </a:r>
          </a:p>
          <a:p>
            <a:pPr marL="342900" indent="-342900" algn="just">
              <a:lnSpc>
                <a:spcPct val="115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CA" b="1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Ajouter une ligne spécifique au remboursement du PFSI des DA au rapport AS-471 ? </a:t>
            </a:r>
            <a:r>
              <a:rPr lang="fr-CA" kern="1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(sinon comment?)</a:t>
            </a:r>
          </a:p>
        </p:txBody>
      </p:sp>
      <p:pic>
        <p:nvPicPr>
          <p:cNvPr id="6" name="Graphique 5" descr="Avertissement avec un remplissage uni">
            <a:extLst>
              <a:ext uri="{FF2B5EF4-FFF2-40B4-BE49-F238E27FC236}">
                <a16:creationId xmlns:a16="http://schemas.microsoft.com/office/drawing/2014/main" id="{0B1896E2-A477-B65B-9E0F-A13C175DF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14790" y="933165"/>
            <a:ext cx="293985" cy="293985"/>
          </a:xfrm>
          <a:prstGeom prst="rect">
            <a:avLst/>
          </a:prstGeom>
        </p:spPr>
      </p:pic>
      <p:pic>
        <p:nvPicPr>
          <p:cNvPr id="8" name="Graphique 7" descr="Lumières allumées avec un remplissage uni">
            <a:extLst>
              <a:ext uri="{FF2B5EF4-FFF2-40B4-BE49-F238E27FC236}">
                <a16:creationId xmlns:a16="http://schemas.microsoft.com/office/drawing/2014/main" id="{1EF00016-E3E4-9DEB-CDAC-66BC341DF7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100" y="4366485"/>
            <a:ext cx="380637" cy="38063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B9D39C-77D6-7AF2-4597-E2A35F7B958A}"/>
              </a:ext>
            </a:extLst>
          </p:cNvPr>
          <p:cNvSpPr txBox="1"/>
          <p:nvPr/>
        </p:nvSpPr>
        <p:spPr>
          <a:xfrm>
            <a:off x="414264" y="901497"/>
            <a:ext cx="5408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000" b="1" dirty="0">
                <a:solidFill>
                  <a:srgbClr val="000000"/>
                </a:solidFill>
              </a:rPr>
              <a:t>		CONTEXTE</a:t>
            </a:r>
          </a:p>
        </p:txBody>
      </p:sp>
      <p:pic>
        <p:nvPicPr>
          <p:cNvPr id="7" name="Graphique 6" descr="Porte-bloc avec un remplissage uni">
            <a:extLst>
              <a:ext uri="{FF2B5EF4-FFF2-40B4-BE49-F238E27FC236}">
                <a16:creationId xmlns:a16="http://schemas.microsoft.com/office/drawing/2014/main" id="{0842093D-C73F-0F34-41D2-334F45CDBA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8468" y="943719"/>
            <a:ext cx="298269" cy="29826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1A490EA-0000-C094-A232-EC1C7E3E32AB}"/>
              </a:ext>
            </a:extLst>
          </p:cNvPr>
          <p:cNvSpPr txBox="1"/>
          <p:nvPr/>
        </p:nvSpPr>
        <p:spPr>
          <a:xfrm>
            <a:off x="5914194" y="892798"/>
            <a:ext cx="57386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fr-CA" sz="2000" b="1" dirty="0">
                <a:solidFill>
                  <a:schemeClr val="bg1">
                    <a:lumMod val="50000"/>
                  </a:schemeClr>
                </a:solidFill>
              </a:rPr>
              <a:t>CONSÉQUENCES</a:t>
            </a:r>
            <a:r>
              <a:rPr lang="fr-CA" sz="1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101851-136D-4312-8EE1-AF4A66D0D0F8}"/>
              </a:ext>
            </a:extLst>
          </p:cNvPr>
          <p:cNvSpPr txBox="1"/>
          <p:nvPr/>
        </p:nvSpPr>
        <p:spPr>
          <a:xfrm>
            <a:off x="414264" y="4357786"/>
            <a:ext cx="11359864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fr-CA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fr-CA" sz="2000" b="1" kern="100" dirty="0">
                <a:solidFill>
                  <a:schemeClr val="accent5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PISTES DE SOLUTIONS </a:t>
            </a:r>
            <a:endParaRPr lang="fr-CA" sz="1800" b="1" kern="100" dirty="0">
              <a:solidFill>
                <a:schemeClr val="accent5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3820AFCD-6D82-E2B4-D8C7-9199F9349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6" y="205382"/>
            <a:ext cx="11597979" cy="550607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B. Atténuer le phénomène des mauvaises créances</a:t>
            </a:r>
          </a:p>
        </p:txBody>
      </p:sp>
    </p:spTree>
    <p:extLst>
      <p:ext uri="{BB962C8B-B14F-4D97-AF65-F5344CB8AC3E}">
        <p14:creationId xmlns:p14="http://schemas.microsoft.com/office/powerpoint/2010/main" val="269021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E594D6C-B98D-9A3C-D992-6DB0EF478AC3}"/>
              </a:ext>
            </a:extLst>
          </p:cNvPr>
          <p:cNvSpPr/>
          <p:nvPr/>
        </p:nvSpPr>
        <p:spPr>
          <a:xfrm>
            <a:off x="0" y="0"/>
            <a:ext cx="12192000" cy="7204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50FC816-AD90-FC23-1EE1-94B8D7C2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39600" cy="413476"/>
          </a:xfrm>
        </p:spPr>
        <p:txBody>
          <a:bodyPr>
            <a:noAutofit/>
          </a:bodyPr>
          <a:lstStyle/>
          <a:p>
            <a:r>
              <a:rPr lang="fr-CA" sz="2800" dirty="0">
                <a:solidFill>
                  <a:schemeClr val="accent5">
                    <a:lumMod val="75000"/>
                  </a:schemeClr>
                </a:solidFill>
              </a:rPr>
              <a:t>Données des rapports annuels des établissements 2024-2025 (AS-417)</a:t>
            </a:r>
            <a:endParaRPr lang="fr-CA" sz="2800" b="0" dirty="0">
              <a:solidFill>
                <a:schemeClr val="bg1"/>
              </a:solidFill>
              <a:highlight>
                <a:srgbClr val="800080"/>
              </a:highlight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A5E226E-82D7-55F7-AE94-676A1EBC6E77}"/>
              </a:ext>
            </a:extLst>
          </p:cNvPr>
          <p:cNvSpPr txBox="1"/>
          <p:nvPr/>
        </p:nvSpPr>
        <p:spPr>
          <a:xfrm>
            <a:off x="0" y="413476"/>
            <a:ext cx="12192000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A" sz="1400" dirty="0">
                <a:solidFill>
                  <a:schemeClr val="bg1"/>
                </a:solidFill>
                <a:highlight>
                  <a:srgbClr val="800080"/>
                </a:highlight>
              </a:rPr>
              <a:t>« Revenus provenant des usagers et déductions » (Page 301-00 : L9 - C1 à C5) »  : Certains établissements ne renseignent aucun montant ou, lorsqu’indiqué ces derniers semblent en deçà (ex: CIUSSS CN)</a:t>
            </a:r>
            <a:br>
              <a:rPr lang="fr-CA" sz="1400" dirty="0">
                <a:solidFill>
                  <a:schemeClr val="bg1"/>
                </a:solidFill>
                <a:highlight>
                  <a:srgbClr val="800080"/>
                </a:highlight>
              </a:rPr>
            </a:br>
            <a:r>
              <a:rPr lang="fr-CA" sz="1400" dirty="0">
                <a:solidFill>
                  <a:srgbClr val="000000"/>
                </a:solidFill>
                <a:highlight>
                  <a:srgbClr val="60B2F6"/>
                </a:highlight>
              </a:rPr>
              <a:t>«Centre d’activités 6460 I-CLSC « Services aux revendicateurs du statut de réfugié » : Uniquement les établissements désignés pour l’offre de services du BBSP indiquent des montants alors que ce centre d’activités regroupe au moins les services aux réfugiés et aux DA</a:t>
            </a:r>
          </a:p>
          <a:p>
            <a:endParaRPr lang="fr-CA" sz="14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C6738A-3774-A474-2227-29155BBB5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6664"/>
            <a:ext cx="12192000" cy="5741541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CD1F3040-1C4A-3E18-1B35-814428C65367}"/>
              </a:ext>
            </a:extLst>
          </p:cNvPr>
          <p:cNvSpPr/>
          <p:nvPr/>
        </p:nvSpPr>
        <p:spPr>
          <a:xfrm>
            <a:off x="5130800" y="4656202"/>
            <a:ext cx="1036320" cy="261238"/>
          </a:xfrm>
          <a:prstGeom prst="ellipse">
            <a:avLst/>
          </a:prstGeom>
          <a:solidFill>
            <a:srgbClr val="D6A3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400" dirty="0"/>
              <a:t>PRAIDA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2FB0872-AD4A-24A2-ECDE-C2E23A6B2530}"/>
              </a:ext>
            </a:extLst>
          </p:cNvPr>
          <p:cNvSpPr/>
          <p:nvPr/>
        </p:nvSpPr>
        <p:spPr>
          <a:xfrm>
            <a:off x="9290680" y="4616503"/>
            <a:ext cx="1036320" cy="261238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400" dirty="0"/>
              <a:t>PRAIDA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803C3B2E-F45B-E5B7-CEB6-0CCBCD26D8BB}"/>
                  </a:ext>
                </a:extLst>
              </p14:cNvPr>
              <p14:cNvContentPartPr/>
              <p14:nvPr/>
            </p14:nvContentPartPr>
            <p14:xfrm>
              <a:off x="2007240" y="4764280"/>
              <a:ext cx="3859560" cy="4140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803C3B2E-F45B-E5B7-CEB6-0CCBCD26D8B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53240" y="4656280"/>
                <a:ext cx="3967200" cy="25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Encre 20">
                <a:extLst>
                  <a:ext uri="{FF2B5EF4-FFF2-40B4-BE49-F238E27FC236}">
                    <a16:creationId xmlns:a16="http://schemas.microsoft.com/office/drawing/2014/main" id="{8D80FF15-2B05-C0CA-DF13-827F83A3542D}"/>
                  </a:ext>
                </a:extLst>
              </p14:cNvPr>
              <p14:cNvContentPartPr/>
              <p14:nvPr/>
            </p14:nvContentPartPr>
            <p14:xfrm>
              <a:off x="6298800" y="4805680"/>
              <a:ext cx="803520" cy="360"/>
            </p14:xfrm>
          </p:contentPart>
        </mc:Choice>
        <mc:Fallback xmlns="">
          <p:pic>
            <p:nvPicPr>
              <p:cNvPr id="21" name="Encre 20">
                <a:extLst>
                  <a:ext uri="{FF2B5EF4-FFF2-40B4-BE49-F238E27FC236}">
                    <a16:creationId xmlns:a16="http://schemas.microsoft.com/office/drawing/2014/main" id="{8D80FF15-2B05-C0CA-DF13-827F83A354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44800" y="4697680"/>
                <a:ext cx="9111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Encre 22">
                <a:extLst>
                  <a:ext uri="{FF2B5EF4-FFF2-40B4-BE49-F238E27FC236}">
                    <a16:creationId xmlns:a16="http://schemas.microsoft.com/office/drawing/2014/main" id="{BC1A06D7-E86D-0622-1B55-FB9424C7EDDF}"/>
                  </a:ext>
                </a:extLst>
              </p14:cNvPr>
              <p14:cNvContentPartPr/>
              <p14:nvPr/>
            </p14:nvContentPartPr>
            <p14:xfrm>
              <a:off x="7315080" y="4784260"/>
              <a:ext cx="3882240" cy="720"/>
            </p14:xfrm>
          </p:contentPart>
        </mc:Choice>
        <mc:Fallback xmlns="">
          <p:pic>
            <p:nvPicPr>
              <p:cNvPr id="23" name="Encre 22">
                <a:extLst>
                  <a:ext uri="{FF2B5EF4-FFF2-40B4-BE49-F238E27FC236}">
                    <a16:creationId xmlns:a16="http://schemas.microsoft.com/office/drawing/2014/main" id="{BC1A06D7-E86D-0622-1B55-FB9424C7EDD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61440" y="4568980"/>
                <a:ext cx="398988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5" name="Encre 24">
                <a:extLst>
                  <a:ext uri="{FF2B5EF4-FFF2-40B4-BE49-F238E27FC236}">
                    <a16:creationId xmlns:a16="http://schemas.microsoft.com/office/drawing/2014/main" id="{462691CC-E6C6-A7B0-A9AA-D5DC282C44B5}"/>
                  </a:ext>
                </a:extLst>
              </p14:cNvPr>
              <p14:cNvContentPartPr/>
              <p14:nvPr/>
            </p14:nvContentPartPr>
            <p14:xfrm>
              <a:off x="7305000" y="4002880"/>
              <a:ext cx="1168560" cy="360"/>
            </p14:xfrm>
          </p:contentPart>
        </mc:Choice>
        <mc:Fallback xmlns="">
          <p:pic>
            <p:nvPicPr>
              <p:cNvPr id="25" name="Encre 24">
                <a:extLst>
                  <a:ext uri="{FF2B5EF4-FFF2-40B4-BE49-F238E27FC236}">
                    <a16:creationId xmlns:a16="http://schemas.microsoft.com/office/drawing/2014/main" id="{462691CC-E6C6-A7B0-A9AA-D5DC282C44B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51000" y="3894880"/>
                <a:ext cx="12762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6" name="Encre 25">
                <a:extLst>
                  <a:ext uri="{FF2B5EF4-FFF2-40B4-BE49-F238E27FC236}">
                    <a16:creationId xmlns:a16="http://schemas.microsoft.com/office/drawing/2014/main" id="{CF87E639-B37C-1DD2-FB22-48D7FDE49596}"/>
                  </a:ext>
                </a:extLst>
              </p14:cNvPr>
              <p14:cNvContentPartPr/>
              <p14:nvPr/>
            </p14:nvContentPartPr>
            <p14:xfrm>
              <a:off x="8281320" y="3982360"/>
              <a:ext cx="2915280" cy="360"/>
            </p14:xfrm>
          </p:contentPart>
        </mc:Choice>
        <mc:Fallback xmlns="">
          <p:pic>
            <p:nvPicPr>
              <p:cNvPr id="26" name="Encre 25">
                <a:extLst>
                  <a:ext uri="{FF2B5EF4-FFF2-40B4-BE49-F238E27FC236}">
                    <a16:creationId xmlns:a16="http://schemas.microsoft.com/office/drawing/2014/main" id="{CF87E639-B37C-1DD2-FB22-48D7FDE4959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227680" y="3874720"/>
                <a:ext cx="30229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7" name="Encre 26">
                <a:extLst>
                  <a:ext uri="{FF2B5EF4-FFF2-40B4-BE49-F238E27FC236}">
                    <a16:creationId xmlns:a16="http://schemas.microsoft.com/office/drawing/2014/main" id="{56A8E328-AD29-A17E-1C60-B2194C3F16C4}"/>
                  </a:ext>
                </a:extLst>
              </p14:cNvPr>
              <p14:cNvContentPartPr/>
              <p14:nvPr/>
            </p14:nvContentPartPr>
            <p14:xfrm>
              <a:off x="2348880" y="3992440"/>
              <a:ext cx="2396160" cy="360"/>
            </p14:xfrm>
          </p:contentPart>
        </mc:Choice>
        <mc:Fallback xmlns="">
          <p:pic>
            <p:nvPicPr>
              <p:cNvPr id="27" name="Encre 26">
                <a:extLst>
                  <a:ext uri="{FF2B5EF4-FFF2-40B4-BE49-F238E27FC236}">
                    <a16:creationId xmlns:a16="http://schemas.microsoft.com/office/drawing/2014/main" id="{56A8E328-AD29-A17E-1C60-B2194C3F16C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95240" y="3884800"/>
                <a:ext cx="25038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8" name="Encre 27">
                <a:extLst>
                  <a:ext uri="{FF2B5EF4-FFF2-40B4-BE49-F238E27FC236}">
                    <a16:creationId xmlns:a16="http://schemas.microsoft.com/office/drawing/2014/main" id="{DBDDB799-AF45-FB54-1072-CC571791B20F}"/>
                  </a:ext>
                </a:extLst>
              </p14:cNvPr>
              <p14:cNvContentPartPr/>
              <p14:nvPr/>
            </p14:nvContentPartPr>
            <p14:xfrm>
              <a:off x="1991400" y="2550280"/>
              <a:ext cx="4048560" cy="360"/>
            </p14:xfrm>
          </p:contentPart>
        </mc:Choice>
        <mc:Fallback xmlns="">
          <p:pic>
            <p:nvPicPr>
              <p:cNvPr id="28" name="Encre 27">
                <a:extLst>
                  <a:ext uri="{FF2B5EF4-FFF2-40B4-BE49-F238E27FC236}">
                    <a16:creationId xmlns:a16="http://schemas.microsoft.com/office/drawing/2014/main" id="{DBDDB799-AF45-FB54-1072-CC571791B20F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937400" y="2442280"/>
                <a:ext cx="41562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0" name="Encre 29">
                <a:extLst>
                  <a:ext uri="{FF2B5EF4-FFF2-40B4-BE49-F238E27FC236}">
                    <a16:creationId xmlns:a16="http://schemas.microsoft.com/office/drawing/2014/main" id="{FD4AD1B4-F53B-E3EC-8C8A-134294E5ABB8}"/>
                  </a:ext>
                </a:extLst>
              </p14:cNvPr>
              <p14:cNvContentPartPr/>
              <p14:nvPr/>
            </p14:nvContentPartPr>
            <p14:xfrm>
              <a:off x="7365840" y="2539840"/>
              <a:ext cx="4196520" cy="360"/>
            </p14:xfrm>
          </p:contentPart>
        </mc:Choice>
        <mc:Fallback xmlns="">
          <p:pic>
            <p:nvPicPr>
              <p:cNvPr id="30" name="Encre 29">
                <a:extLst>
                  <a:ext uri="{FF2B5EF4-FFF2-40B4-BE49-F238E27FC236}">
                    <a16:creationId xmlns:a16="http://schemas.microsoft.com/office/drawing/2014/main" id="{FD4AD1B4-F53B-E3EC-8C8A-134294E5ABB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311840" y="2431840"/>
                <a:ext cx="43041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77B325DD-50B3-6AA1-92C5-BDA13D88976F}"/>
                  </a:ext>
                </a:extLst>
              </p14:cNvPr>
              <p14:cNvContentPartPr/>
              <p14:nvPr/>
            </p14:nvContentPartPr>
            <p14:xfrm>
              <a:off x="7315080" y="6034000"/>
              <a:ext cx="4833360" cy="5220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77B325DD-50B3-6AA1-92C5-BDA13D88976F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261080" y="5926360"/>
                <a:ext cx="4941000" cy="26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49596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9">
      <a:dk1>
        <a:srgbClr val="2D2E83"/>
      </a:dk1>
      <a:lt1>
        <a:sysClr val="window" lastClr="FFFFFF"/>
      </a:lt1>
      <a:dk2>
        <a:srgbClr val="38A7DE"/>
      </a:dk2>
      <a:lt2>
        <a:srgbClr val="BDE3F2"/>
      </a:lt2>
      <a:accent1>
        <a:srgbClr val="005DA1"/>
      </a:accent1>
      <a:accent2>
        <a:srgbClr val="3B85C4"/>
      </a:accent2>
      <a:accent3>
        <a:srgbClr val="4DC0DF"/>
      </a:accent3>
      <a:accent4>
        <a:srgbClr val="2FB7C2"/>
      </a:accent4>
      <a:accent5>
        <a:srgbClr val="2FB7C2"/>
      </a:accent5>
      <a:accent6>
        <a:srgbClr val="F7F109"/>
      </a:accent6>
      <a:hlink>
        <a:srgbClr val="0000FF"/>
      </a:hlink>
      <a:folHlink>
        <a:srgbClr val="002060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6563</TotalTime>
  <Words>1751</Words>
  <Application>Microsoft Office PowerPoint</Application>
  <PresentationFormat>Grand écran</PresentationFormat>
  <Paragraphs>273</Paragraphs>
  <Slides>14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Aptos</vt:lpstr>
      <vt:lpstr>Arial</vt:lpstr>
      <vt:lpstr>Calibri</vt:lpstr>
      <vt:lpstr>Roboto</vt:lpstr>
      <vt:lpstr>Thème Office</vt:lpstr>
      <vt:lpstr>DONNÉES DANS LE RSSS</vt:lpstr>
      <vt:lpstr>Objectifs et enjeux </vt:lpstr>
      <vt:lpstr>Présentation PowerPoint</vt:lpstr>
      <vt:lpstr>Présentation PowerPoint</vt:lpstr>
      <vt:lpstr>A. Connaître la consommation des services des DA</vt:lpstr>
      <vt:lpstr>Variété des banques de données MSSS</vt:lpstr>
      <vt:lpstr>Constats issus de I-CLSC – Confusion des clientèles DA et réfugiés</vt:lpstr>
      <vt:lpstr>B. Atténuer le phénomène des mauvaises créances</vt:lpstr>
      <vt:lpstr>Données des rapports annuels des établissements 2024-2025 (AS-417)</vt:lpstr>
      <vt:lpstr>C. Tourisme obstétrique</vt:lpstr>
      <vt:lpstr>Présentation PowerPoint</vt:lpstr>
      <vt:lpstr>Présentation PowerPoint</vt:lpstr>
      <vt:lpstr>Présentation PowerPoint</vt:lpstr>
      <vt:lpstr>Présentation PowerPoint</vt:lpstr>
    </vt:vector>
  </TitlesOfParts>
  <Company>Ministère du Conseil exécutif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Sandoval, Claudia</dc:creator>
  <cp:lastModifiedBy>Émilie Mogno</cp:lastModifiedBy>
  <cp:revision>51</cp:revision>
  <dcterms:created xsi:type="dcterms:W3CDTF">2019-04-02T14:08:11Z</dcterms:created>
  <dcterms:modified xsi:type="dcterms:W3CDTF">2025-10-03T19:03:43Z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7d8d5d-78e2-4a62-9fcd-016eb5e4c57c_Enabled">
    <vt:lpwstr>true</vt:lpwstr>
  </property>
  <property fmtid="{D5CDD505-2E9C-101B-9397-08002B2CF9AE}" pid="3" name="MSIP_Label_6a7d8d5d-78e2-4a62-9fcd-016eb5e4c57c_SetDate">
    <vt:lpwstr>2025-08-25T13:44:19Z</vt:lpwstr>
  </property>
  <property fmtid="{D5CDD505-2E9C-101B-9397-08002B2CF9AE}" pid="4" name="MSIP_Label_6a7d8d5d-78e2-4a62-9fcd-016eb5e4c57c_Method">
    <vt:lpwstr>Standard</vt:lpwstr>
  </property>
  <property fmtid="{D5CDD505-2E9C-101B-9397-08002B2CF9AE}" pid="5" name="MSIP_Label_6a7d8d5d-78e2-4a62-9fcd-016eb5e4c57c_Name">
    <vt:lpwstr>Général</vt:lpwstr>
  </property>
  <property fmtid="{D5CDD505-2E9C-101B-9397-08002B2CF9AE}" pid="6" name="MSIP_Label_6a7d8d5d-78e2-4a62-9fcd-016eb5e4c57c_SiteId">
    <vt:lpwstr>06e1fe28-5f8b-4075-bf6c-ae24be1a7992</vt:lpwstr>
  </property>
  <property fmtid="{D5CDD505-2E9C-101B-9397-08002B2CF9AE}" pid="7" name="MSIP_Label_6a7d8d5d-78e2-4a62-9fcd-016eb5e4c57c_ActionId">
    <vt:lpwstr>574c72d8-538d-41b0-b985-dae1d4a29c8b</vt:lpwstr>
  </property>
  <property fmtid="{D5CDD505-2E9C-101B-9397-08002B2CF9AE}" pid="8" name="MSIP_Label_6a7d8d5d-78e2-4a62-9fcd-016eb5e4c57c_ContentBits">
    <vt:lpwstr>0</vt:lpwstr>
  </property>
  <property fmtid="{D5CDD505-2E9C-101B-9397-08002B2CF9AE}" pid="9" name="MSIP_Label_6a7d8d5d-78e2-4a62-9fcd-016eb5e4c57c_Tag">
    <vt:lpwstr>10, 3, 0, 1</vt:lpwstr>
  </property>
</Properties>
</file>