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3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4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8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72" r:id="rId5"/>
    <p:sldMasterId id="2147483689" r:id="rId6"/>
  </p:sldMasterIdLst>
  <p:notesMasterIdLst>
    <p:notesMasterId r:id="rId35"/>
  </p:notesMasterIdLst>
  <p:sldIdLst>
    <p:sldId id="4041" r:id="rId7"/>
    <p:sldId id="3830" r:id="rId8"/>
    <p:sldId id="3632" r:id="rId9"/>
    <p:sldId id="4050" r:id="rId10"/>
    <p:sldId id="3670" r:id="rId11"/>
    <p:sldId id="4183" r:id="rId12"/>
    <p:sldId id="4195" r:id="rId13"/>
    <p:sldId id="3891" r:id="rId14"/>
    <p:sldId id="3642" r:id="rId15"/>
    <p:sldId id="4198" r:id="rId16"/>
    <p:sldId id="3708" r:id="rId17"/>
    <p:sldId id="4197" r:id="rId18"/>
    <p:sldId id="3859" r:id="rId19"/>
    <p:sldId id="4201" r:id="rId20"/>
    <p:sldId id="268" r:id="rId21"/>
    <p:sldId id="4199" r:id="rId22"/>
    <p:sldId id="4192" r:id="rId23"/>
    <p:sldId id="4079" r:id="rId24"/>
    <p:sldId id="4191" r:id="rId25"/>
    <p:sldId id="4080" r:id="rId26"/>
    <p:sldId id="4076" r:id="rId27"/>
    <p:sldId id="4016" r:id="rId28"/>
    <p:sldId id="3675" r:id="rId29"/>
    <p:sldId id="3683" r:id="rId30"/>
    <p:sldId id="4044" r:id="rId31"/>
    <p:sldId id="4210" r:id="rId32"/>
    <p:sldId id="4207" r:id="rId33"/>
    <p:sldId id="4209" r:id="rId34"/>
  </p:sldIdLst>
  <p:sldSz cx="12192000" cy="6858000"/>
  <p:notesSz cx="7010400" cy="92964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D5EF03-D784-BBCF-276A-65C36B1E34F8}" name="Philippe Huot" initials="PH" userId="S::philippe.huot@msss.gouv.qc.ca::2a960787-178b-4b56-b3e7-efc6834c8268" providerId="AD"/>
  <p188:author id="{1C7C5D10-1516-6BD3-F3C6-2CCF0D9FB4B0}" name="Tatiana Nastasiu" initials="TN" userId="S::tatiana.nastasiu@msss.gouv.qc.ca::13258d7d-c4e3-4358-bce6-ff3ec0a298f3" providerId="AD"/>
  <p188:author id="{77EC8D16-2498-BDB8-07E8-3E4EA724B306}" name="Yann St-Martin" initials="YSM" userId="S::yann.st-martin@msss.gouv.qc.ca::03249ce9-d560-4035-8172-abc03a14e4b7" providerId="AD"/>
  <p188:author id="{48BA1F35-4252-4298-B786-EFC5CD4956C0}" name="François P. Robert" initials="FPR" userId="S::francois.robert@msss.gouv.qc.ca::809359f7-8985-4512-90f7-9bee97df8d2c" providerId="AD"/>
  <p188:author id="{0604F13A-4836-6116-880B-04283B1C5C6F}" name="Marie-Claude Brunelle" initials="MCB" userId="S::marie-claude.brunelle@msss.gouv.qc.ca::be3a898f-92e6-45bc-98ad-20eeb1fcfa1a" providerId="AD"/>
  <p188:author id="{5E11975D-1CDC-D4CC-CD99-EF2EED1D7760}" name="Cairong Yu" initials="CY" userId="S::cairong.yu@msss.gouv.qc.ca::21d0e7cf-323e-4fe0-885d-463c89371258" providerId="AD"/>
  <p188:author id="{8AEE9F9E-6671-44EA-9C5F-2743E2B770B0}" name="Myriam Tinsa" initials="MT" userId="S::myriam.tinsa@ssss.gouv.qc.ca::dcbcc826-cd1d-4261-8d79-05740a0974c1" providerId="AD"/>
  <p188:author id="{AB94C5AD-A0A0-D372-39CC-D32D8F31AB31}" name="Angela Ly" initials="AL" userId="S::angela.ly@msss.gouv.qc.ca::2d5d9525-8b59-4cbc-8afa-06a0ab9b7938" providerId="AD"/>
  <p188:author id="{2EFDABBA-F883-E3A6-F635-476459D9E937}" name="Mélanie Kavanagh" initials="MK" userId="S::Melanie.Kavanagh@msss.gouv.qc.ca::fa9131de-fc0f-447b-a008-af5b82b7744d" providerId="AD"/>
  <p188:author id="{8CC2A3C3-B800-B604-58B8-AB8B3BB952A4}" name="Antoine McNicoll" initials="AM" userId="S::antoine.mcnicoll@msss.gouv.qc.ca::15e13f87-4b5e-4286-a74f-a1a0a831d6aa" providerId="AD"/>
  <p188:author id="{62F68CD7-64BF-8428-219C-550ADB325E07}" name="Carolyne Fournier" initials="CF" userId="S::carolyne.fournier@msss.gouv.qc.ca::e4f0d277-6062-43b5-9da8-50ba4aa916ce" providerId="AD"/>
  <p188:author id="{1191EEF0-42DC-E562-2037-F8B0814B4CA5}" name="Martine Guay" initials="MG" userId="S::martine.guay@msss.gouv.qc.ca::828e86f4-a18d-456c-8ac7-4eb56a18c752" providerId="AD"/>
  <p188:author id="{A161FDFE-9B79-F94C-5256-39FF20578354}" name="Eric Vaillancourt" initials="EV" userId="S::eric.vaillancourt@msss.gouv.qc.ca::a8e94a45-7e75-4b5e-a82e-1943e458f70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9E4"/>
    <a:srgbClr val="DAE7F0"/>
    <a:srgbClr val="EA6C16"/>
    <a:srgbClr val="C3D8E7"/>
    <a:srgbClr val="CDD9EF"/>
    <a:srgbClr val="00B0F0"/>
    <a:srgbClr val="ECF5FA"/>
    <a:srgbClr val="E5EBF7"/>
    <a:srgbClr val="E6EBF6"/>
    <a:srgbClr val="AAE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FB76F-B9EE-4B73-460F-B6ABCEE0CF48}" v="9" dt="2025-03-26T14:52:07.438"/>
    <p1510:client id="{457AB23D-2AE0-431D-B897-02157C99DBEB}" v="3424" dt="2025-03-25T21:40:04.013"/>
    <p1510:client id="{919F0BD9-83BB-410D-A315-3C84BBF2CCCE}" v="1" dt="2025-03-26T16:02:38.072"/>
    <p1510:client id="{B411FCC5-1628-4421-BF1F-D18E63E6EE94}" v="7955" dt="2025-03-26T15:56:24.323"/>
    <p1510:client id="{B50B16FF-3C46-26DD-1F1D-99FDBA3D53CA}" v="799" dt="2025-03-26T15:54:39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sss365.sharepoint.com/teams/MSSS-VSAD/Shared%20Documents/General/08%20-Indicateurs/Mesure%20des%20b&#233;n&#233;fices/Gains%20capacit&#233;%20R01/PD_Compil_Entrevues_TS_2024_11_25VF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sss365.sharepoint.com/teams/MSSS-VSAD/Shared%20Documents/General/08%20-Indicateurs/Mesure%20des%20b&#233;n&#233;fices/Gains%20capacit&#233;%20R01/PD_Compil_Entrevues_TS_2024_11_25VF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[PD_Compil_Entrevues_TS_2024_11_25VF.xlsm]Satisfaction!$C$4:$C$5</c:f>
              <c:strCache>
                <c:ptCount val="2"/>
                <c:pt idx="0">
                  <c:v>Choix des outils standardisés </c:v>
                </c:pt>
                <c:pt idx="1">
                  <c:v>lié au Jugement clinique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[PD_Compil_Entrevues_TS_2024_11_25VF.xlsm]Satisfaction!$B$6:$B$7</c:f>
              <c:strCache>
                <c:ptCount val="2"/>
                <c:pt idx="0">
                  <c:v>Avant novembre 2023</c:v>
                </c:pt>
                <c:pt idx="1">
                  <c:v>Après septembre 2024</c:v>
                </c:pt>
              </c:strCache>
            </c:strRef>
          </c:cat>
          <c:val>
            <c:numRef>
              <c:f>[PD_Compil_Entrevues_TS_2024_11_25VF.xlsm]Satisfaction!$C$6:$C$7</c:f>
              <c:numCache>
                <c:formatCode>0%</c:formatCode>
                <c:ptCount val="2"/>
                <c:pt idx="0">
                  <c:v>0.5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E-45FD-9F39-9A22D3DD568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03846080"/>
        <c:axId val="603845360"/>
      </c:barChart>
      <c:catAx>
        <c:axId val="60384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3845360"/>
        <c:crosses val="autoZero"/>
        <c:auto val="1"/>
        <c:lblAlgn val="ctr"/>
        <c:lblOffset val="100"/>
        <c:noMultiLvlLbl val="0"/>
      </c:catAx>
      <c:valAx>
        <c:axId val="6038453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0384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840575269501911"/>
          <c:y val="2.3282147237276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[PD_Compil_Entrevues_TS_2024_11_25VF.xlsm]Satisfaction!$C$9</c:f>
              <c:strCache>
                <c:ptCount val="1"/>
                <c:pt idx="0">
                  <c:v>Fin de la réévaluation annuelle systématique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[PD_Compil_Entrevues_TS_2024_11_25VF.xlsm]Satisfaction!$B$10:$B$11</c:f>
              <c:strCache>
                <c:ptCount val="2"/>
                <c:pt idx="0">
                  <c:v>Avant novembre 2023 </c:v>
                </c:pt>
                <c:pt idx="1">
                  <c:v>Après septembre 2024</c:v>
                </c:pt>
              </c:strCache>
            </c:strRef>
          </c:cat>
          <c:val>
            <c:numRef>
              <c:f>[PD_Compil_Entrevues_TS_2024_11_25VF.xlsm]Satisfaction!$C$10:$C$11</c:f>
              <c:numCache>
                <c:formatCode>0%</c:formatCode>
                <c:ptCount val="2"/>
                <c:pt idx="0">
                  <c:v>0.4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D-4E0F-9145-C941848E3DA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87467488"/>
        <c:axId val="587472528"/>
      </c:barChart>
      <c:catAx>
        <c:axId val="5874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7472528"/>
        <c:crosses val="autoZero"/>
        <c:auto val="1"/>
        <c:lblAlgn val="ctr"/>
        <c:lblOffset val="100"/>
        <c:noMultiLvlLbl val="0"/>
      </c:catAx>
      <c:valAx>
        <c:axId val="587472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8746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'Q5'!$B$11</c:f>
              <c:strCache>
                <c:ptCount val="1"/>
                <c:pt idx="0">
                  <c:v>T1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'Q5'!$A$12:$A$16</c:f>
              <c:strCache>
                <c:ptCount val="5"/>
                <c:pt idx="0">
                  <c:v>Très insatisfait</c:v>
                </c:pt>
                <c:pt idx="1">
                  <c:v>Insatisfait</c:v>
                </c:pt>
                <c:pt idx="2">
                  <c:v>Neutre</c:v>
                </c:pt>
                <c:pt idx="3">
                  <c:v>Satisfait</c:v>
                </c:pt>
                <c:pt idx="4">
                  <c:v>Très satisfait</c:v>
                </c:pt>
              </c:strCache>
            </c:strRef>
          </c:cat>
          <c:val>
            <c:numRef>
              <c:f>'Q5'!$B$12:$B$16</c:f>
              <c:numCache>
                <c:formatCode>0%</c:formatCode>
                <c:ptCount val="5"/>
                <c:pt idx="0">
                  <c:v>2.710843373493976E-2</c:v>
                </c:pt>
                <c:pt idx="1">
                  <c:v>6.6265060240963861E-2</c:v>
                </c:pt>
                <c:pt idx="2">
                  <c:v>0.18975903614457831</c:v>
                </c:pt>
                <c:pt idx="3">
                  <c:v>0.58734939759036142</c:v>
                </c:pt>
                <c:pt idx="4">
                  <c:v>0.12951807228915663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7-427C-90EF-DD12FA3935C2}"/>
            </c:ext>
          </c:extLst>
        </c:ser>
        <c:ser>
          <c:idx val="1"/>
          <c:order val="1"/>
          <c:tx>
            <c:strRef>
              <c:f>'Q5'!$C$11</c:f>
              <c:strCache>
                <c:ptCount val="1"/>
                <c:pt idx="0">
                  <c:v>T0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'Q5'!$A$12:$A$16</c:f>
              <c:strCache>
                <c:ptCount val="5"/>
                <c:pt idx="0">
                  <c:v>Très insatisfait</c:v>
                </c:pt>
                <c:pt idx="1">
                  <c:v>Insatisfait</c:v>
                </c:pt>
                <c:pt idx="2">
                  <c:v>Neutre</c:v>
                </c:pt>
                <c:pt idx="3">
                  <c:v>Satisfait</c:v>
                </c:pt>
                <c:pt idx="4">
                  <c:v>Très satisfait</c:v>
                </c:pt>
              </c:strCache>
            </c:strRef>
          </c:cat>
          <c:val>
            <c:numRef>
              <c:f>'Q5'!$C$12:$C$16</c:f>
              <c:numCache>
                <c:formatCode>0%</c:formatCode>
                <c:ptCount val="5"/>
                <c:pt idx="0">
                  <c:v>0.08</c:v>
                </c:pt>
                <c:pt idx="1">
                  <c:v>0.3</c:v>
                </c:pt>
                <c:pt idx="2">
                  <c:v>0.19</c:v>
                </c:pt>
                <c:pt idx="3">
                  <c:v>0.37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47-427C-90EF-DD12FA3935C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116932032"/>
        <c:axId val="1116931672"/>
      </c:barChart>
      <c:catAx>
        <c:axId val="1116932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pPr>
            <a:endParaRPr lang="fr-FR"/>
          </a:p>
        </c:txPr>
        <c:crossAx val="1116931672"/>
        <c:crosses val="autoZero"/>
        <c:auto val="1"/>
        <c:lblAlgn val="ctr"/>
        <c:lblOffset val="100"/>
        <c:noMultiLvlLbl val="0"/>
      </c:catAx>
      <c:valAx>
        <c:axId val="111693167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pPr>
            <a:endParaRPr lang="fr-FR"/>
          </a:p>
        </c:txPr>
        <c:crossAx val="111693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'Q6'!$B$12</c:f>
              <c:strCache>
                <c:ptCount val="1"/>
                <c:pt idx="0">
                  <c:v>T1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'Q6'!$A$13:$A$17</c:f>
              <c:strCache>
                <c:ptCount val="5"/>
                <c:pt idx="0">
                  <c:v>Très insatisfait</c:v>
                </c:pt>
                <c:pt idx="1">
                  <c:v>Insatisfait</c:v>
                </c:pt>
                <c:pt idx="2">
                  <c:v>Neutre</c:v>
                </c:pt>
                <c:pt idx="3">
                  <c:v>Satisfait</c:v>
                </c:pt>
                <c:pt idx="4">
                  <c:v>Très satisfait</c:v>
                </c:pt>
              </c:strCache>
            </c:strRef>
          </c:cat>
          <c:val>
            <c:numRef>
              <c:f>'Q6'!$B$13:$B$17</c:f>
              <c:numCache>
                <c:formatCode>0%</c:formatCode>
                <c:ptCount val="5"/>
                <c:pt idx="0">
                  <c:v>3.313253012048193E-2</c:v>
                </c:pt>
                <c:pt idx="1">
                  <c:v>6.3253012048192767E-2</c:v>
                </c:pt>
                <c:pt idx="2">
                  <c:v>0.19277108433734941</c:v>
                </c:pt>
                <c:pt idx="3">
                  <c:v>0.54518072289156627</c:v>
                </c:pt>
                <c:pt idx="4">
                  <c:v>0.16566265060240964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4D-49BD-B177-E7EFBE48972F}"/>
            </c:ext>
          </c:extLst>
        </c:ser>
        <c:ser>
          <c:idx val="1"/>
          <c:order val="1"/>
          <c:tx>
            <c:strRef>
              <c:f>'Q6'!$C$12</c:f>
              <c:strCache>
                <c:ptCount val="1"/>
                <c:pt idx="0">
                  <c:v>T0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'Q6'!$A$13:$A$17</c:f>
              <c:strCache>
                <c:ptCount val="5"/>
                <c:pt idx="0">
                  <c:v>Très insatisfait</c:v>
                </c:pt>
                <c:pt idx="1">
                  <c:v>Insatisfait</c:v>
                </c:pt>
                <c:pt idx="2">
                  <c:v>Neutre</c:v>
                </c:pt>
                <c:pt idx="3">
                  <c:v>Satisfait</c:v>
                </c:pt>
                <c:pt idx="4">
                  <c:v>Très satisfait</c:v>
                </c:pt>
              </c:strCache>
            </c:strRef>
          </c:cat>
          <c:val>
            <c:numRef>
              <c:f>'Q6'!$C$13:$C$17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0.23</c:v>
                </c:pt>
                <c:pt idx="2">
                  <c:v>0.19</c:v>
                </c:pt>
                <c:pt idx="3">
                  <c:v>0.41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4D-49BD-B177-E7EFBE48972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116920584"/>
        <c:axId val="1116923824"/>
      </c:barChart>
      <c:catAx>
        <c:axId val="1116920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pPr>
            <a:endParaRPr lang="fr-FR"/>
          </a:p>
        </c:txPr>
        <c:crossAx val="1116923824"/>
        <c:crosses val="autoZero"/>
        <c:auto val="1"/>
        <c:lblAlgn val="ctr"/>
        <c:lblOffset val="100"/>
        <c:noMultiLvlLbl val="0"/>
      </c:catAx>
      <c:valAx>
        <c:axId val="111692382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pPr>
            <a:endParaRPr lang="fr-FR"/>
          </a:p>
        </c:txPr>
        <c:crossAx val="1116920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[Analyse_T1_R01_Ques_satisfaction_Évaluation_selon_jugement_clinique-TS(1-337)1.xlsx]Q7!Tableau croisé dynamique35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600" b="0"/>
              <a:t>Dégager de la capacité et prise de nouveaux usagers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9036746031746025"/>
          <c:y val="0.26396841380735009"/>
          <c:w val="0.4183253552552228"/>
          <c:h val="0.61600786695602461"/>
        </c:manualLayout>
      </c:layout>
      <c:pieChart>
        <c:varyColors val="1"/>
        <c:ser>
          <c:idx val="0"/>
          <c:order val="0"/>
          <c:tx>
            <c:strRef>
              <c:f>'Q7'!$B$3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F42-43CA-B130-A78DBE5F334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F42-43CA-B130-A78DBE5F334F}"/>
              </c:ext>
            </c:extLst>
          </c:dPt>
          <c:dLbls>
            <c:dLbl>
              <c:idx val="0"/>
              <c:layout>
                <c:manualLayout>
                  <c:x val="-2.2121036135127141E-3"/>
                  <c:y val="-2.408223527731611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42-43CA-B130-A78DBE5F334F}"/>
                </c:ext>
              </c:extLst>
            </c:dLbl>
            <c:dLbl>
              <c:idx val="1"/>
              <c:layout>
                <c:manualLayout>
                  <c:x val="-3.7123023238695317E-3"/>
                  <c:y val="3.59127819036800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42-43CA-B130-A78DBE5F33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'Q7'!$A$4:$A$6</c:f>
              <c:strCache>
                <c:ptCount val="2"/>
                <c:pt idx="0">
                  <c:v>Non</c:v>
                </c:pt>
                <c:pt idx="1">
                  <c:v>Oui</c:v>
                </c:pt>
              </c:strCache>
            </c:strRef>
          </c:cat>
          <c:val>
            <c:numRef>
              <c:f>'Q7'!$B$4:$B$6</c:f>
              <c:numCache>
                <c:formatCode>0.00%</c:formatCode>
                <c:ptCount val="2"/>
                <c:pt idx="0">
                  <c:v>0.51807228915662651</c:v>
                </c:pt>
                <c:pt idx="1">
                  <c:v>0.48192771084337349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42-43CA-B130-A78DBE5F334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22.svg"/><Relationship Id="rId4" Type="http://schemas.openxmlformats.org/officeDocument/2006/relationships/image" Target="../media/image46.svg"/><Relationship Id="rId9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12" Type="http://schemas.openxmlformats.org/officeDocument/2006/relationships/image" Target="../media/image75.sv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50.svg"/><Relationship Id="rId11" Type="http://schemas.openxmlformats.org/officeDocument/2006/relationships/image" Target="../media/image25.png"/><Relationship Id="rId5" Type="http://schemas.openxmlformats.org/officeDocument/2006/relationships/image" Target="../media/image49.png"/><Relationship Id="rId10" Type="http://schemas.openxmlformats.org/officeDocument/2006/relationships/image" Target="../media/image74.svg"/><Relationship Id="rId4" Type="http://schemas.openxmlformats.org/officeDocument/2006/relationships/image" Target="../media/image70.svg"/><Relationship Id="rId9" Type="http://schemas.openxmlformats.org/officeDocument/2006/relationships/image" Target="../media/image7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88.svg"/><Relationship Id="rId1" Type="http://schemas.openxmlformats.org/officeDocument/2006/relationships/image" Target="../media/image87.png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10" Type="http://schemas.openxmlformats.org/officeDocument/2006/relationships/image" Target="../media/image92.svg"/><Relationship Id="rId4" Type="http://schemas.openxmlformats.org/officeDocument/2006/relationships/image" Target="../media/image46.svg"/><Relationship Id="rId9" Type="http://schemas.openxmlformats.org/officeDocument/2006/relationships/image" Target="../media/image91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3" Type="http://schemas.openxmlformats.org/officeDocument/2006/relationships/image" Target="../media/image106.png"/><Relationship Id="rId7" Type="http://schemas.openxmlformats.org/officeDocument/2006/relationships/image" Target="../media/image95.png"/><Relationship Id="rId2" Type="http://schemas.openxmlformats.org/officeDocument/2006/relationships/image" Target="../media/image105.svg"/><Relationship Id="rId1" Type="http://schemas.openxmlformats.org/officeDocument/2006/relationships/image" Target="../media/image104.png"/><Relationship Id="rId6" Type="http://schemas.openxmlformats.org/officeDocument/2006/relationships/image" Target="../media/image109.svg"/><Relationship Id="rId5" Type="http://schemas.openxmlformats.org/officeDocument/2006/relationships/image" Target="../media/image108.png"/><Relationship Id="rId10" Type="http://schemas.openxmlformats.org/officeDocument/2006/relationships/image" Target="../media/image112.svg"/><Relationship Id="rId4" Type="http://schemas.openxmlformats.org/officeDocument/2006/relationships/image" Target="../media/image107.svg"/><Relationship Id="rId9" Type="http://schemas.openxmlformats.org/officeDocument/2006/relationships/image" Target="../media/image111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sv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svg"/><Relationship Id="rId1" Type="http://schemas.openxmlformats.org/officeDocument/2006/relationships/image" Target="../media/image127.png"/><Relationship Id="rId6" Type="http://schemas.openxmlformats.org/officeDocument/2006/relationships/image" Target="../media/image132.svg"/><Relationship Id="rId5" Type="http://schemas.openxmlformats.org/officeDocument/2006/relationships/image" Target="../media/image131.png"/><Relationship Id="rId10" Type="http://schemas.openxmlformats.org/officeDocument/2006/relationships/image" Target="../media/image136.svg"/><Relationship Id="rId4" Type="http://schemas.openxmlformats.org/officeDocument/2006/relationships/image" Target="../media/image130.svg"/><Relationship Id="rId9" Type="http://schemas.openxmlformats.org/officeDocument/2006/relationships/image" Target="../media/image13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22.svg"/><Relationship Id="rId4" Type="http://schemas.openxmlformats.org/officeDocument/2006/relationships/image" Target="../media/image46.svg"/><Relationship Id="rId9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12" Type="http://schemas.openxmlformats.org/officeDocument/2006/relationships/image" Target="../media/image75.sv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50.svg"/><Relationship Id="rId11" Type="http://schemas.openxmlformats.org/officeDocument/2006/relationships/image" Target="../media/image25.png"/><Relationship Id="rId5" Type="http://schemas.openxmlformats.org/officeDocument/2006/relationships/image" Target="../media/image49.png"/><Relationship Id="rId10" Type="http://schemas.openxmlformats.org/officeDocument/2006/relationships/image" Target="../media/image74.svg"/><Relationship Id="rId4" Type="http://schemas.openxmlformats.org/officeDocument/2006/relationships/image" Target="../media/image70.svg"/><Relationship Id="rId9" Type="http://schemas.openxmlformats.org/officeDocument/2006/relationships/image" Target="../media/image7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88.svg"/><Relationship Id="rId1" Type="http://schemas.openxmlformats.org/officeDocument/2006/relationships/image" Target="../media/image87.png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10" Type="http://schemas.openxmlformats.org/officeDocument/2006/relationships/image" Target="../media/image92.svg"/><Relationship Id="rId4" Type="http://schemas.openxmlformats.org/officeDocument/2006/relationships/image" Target="../media/image46.svg"/><Relationship Id="rId9" Type="http://schemas.openxmlformats.org/officeDocument/2006/relationships/image" Target="../media/image91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3" Type="http://schemas.openxmlformats.org/officeDocument/2006/relationships/image" Target="../media/image106.png"/><Relationship Id="rId7" Type="http://schemas.openxmlformats.org/officeDocument/2006/relationships/image" Target="../media/image95.png"/><Relationship Id="rId2" Type="http://schemas.openxmlformats.org/officeDocument/2006/relationships/image" Target="../media/image105.svg"/><Relationship Id="rId1" Type="http://schemas.openxmlformats.org/officeDocument/2006/relationships/image" Target="../media/image104.png"/><Relationship Id="rId6" Type="http://schemas.openxmlformats.org/officeDocument/2006/relationships/image" Target="../media/image109.svg"/><Relationship Id="rId5" Type="http://schemas.openxmlformats.org/officeDocument/2006/relationships/image" Target="../media/image108.png"/><Relationship Id="rId10" Type="http://schemas.openxmlformats.org/officeDocument/2006/relationships/image" Target="../media/image112.svg"/><Relationship Id="rId4" Type="http://schemas.openxmlformats.org/officeDocument/2006/relationships/image" Target="../media/image107.svg"/><Relationship Id="rId9" Type="http://schemas.openxmlformats.org/officeDocument/2006/relationships/image" Target="../media/image111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sv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svg"/><Relationship Id="rId1" Type="http://schemas.openxmlformats.org/officeDocument/2006/relationships/image" Target="../media/image127.png"/><Relationship Id="rId6" Type="http://schemas.openxmlformats.org/officeDocument/2006/relationships/image" Target="../media/image132.svg"/><Relationship Id="rId5" Type="http://schemas.openxmlformats.org/officeDocument/2006/relationships/image" Target="../media/image131.png"/><Relationship Id="rId10" Type="http://schemas.openxmlformats.org/officeDocument/2006/relationships/image" Target="../media/image136.svg"/><Relationship Id="rId4" Type="http://schemas.openxmlformats.org/officeDocument/2006/relationships/image" Target="../media/image130.svg"/><Relationship Id="rId9" Type="http://schemas.openxmlformats.org/officeDocument/2006/relationships/image" Target="../media/image1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78FB9-4CB3-4D65-A7C3-E99F28DAC823}" type="doc">
      <dgm:prSet loTypeId="urn:microsoft.com/office/officeart/2005/8/layout/hList7" loCatId="process" qsTypeId="urn:microsoft.com/office/officeart/2005/8/quickstyle/simple1" qsCatId="simple" csTypeId="urn:microsoft.com/office/officeart/2005/8/colors/accent1_1" csCatId="accent1" phldr="1"/>
      <dgm:spPr/>
    </dgm:pt>
    <dgm:pt modelId="{9CA93BF8-64AF-4D36-A8F1-17910C5B23FC}">
      <dgm:prSet phldrT="[Texte]" custT="1"/>
      <dgm:spPr/>
      <dgm:t>
        <a:bodyPr/>
        <a:lstStyle/>
        <a:p>
          <a:pPr marL="0" algn="ctr"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fr-CA" sz="16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Les sorties de l’hôpital présentent de nombreux enjeux</a:t>
          </a:r>
        </a:p>
      </dgm:t>
    </dgm:pt>
    <dgm:pt modelId="{3CDB4F0F-4200-40C4-8C74-BB4CEFAD6065}" type="parTrans" cxnId="{5C298C68-A431-40BC-B77F-35C32DE5F7C4}">
      <dgm:prSet/>
      <dgm:spPr/>
      <dgm:t>
        <a:bodyPr/>
        <a:lstStyle/>
        <a:p>
          <a:endParaRPr lang="fr-CA"/>
        </a:p>
      </dgm:t>
    </dgm:pt>
    <dgm:pt modelId="{E7161085-05D0-4EBB-A23B-5A05EF5D8DDF}" type="sibTrans" cxnId="{5C298C68-A431-40BC-B77F-35C32DE5F7C4}">
      <dgm:prSet/>
      <dgm:spPr/>
      <dgm:t>
        <a:bodyPr/>
        <a:lstStyle/>
        <a:p>
          <a:endParaRPr lang="fr-CA"/>
        </a:p>
      </dgm:t>
    </dgm:pt>
    <dgm:pt modelId="{9E8CEE1B-9361-4F19-9713-F3698B3F91E8}">
      <dgm:prSet custT="1"/>
      <dgm:spPr/>
      <dgm:t>
        <a:bodyPr/>
        <a:lstStyle/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5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Faible utilisation des outils informatisés en déplacement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200">
              <a:solidFill>
                <a:schemeClr val="tx2"/>
              </a:solidFill>
            </a:rPr>
            <a:t>Impression de documents : dossiers usagers et plan de la route, prise de notes papier, avec double saisie au bureau</a:t>
          </a:r>
        </a:p>
        <a:p>
          <a:pPr algn="l">
            <a:spcAft>
              <a:spcPts val="0"/>
            </a:spcAft>
            <a:buFont typeface="Arial" panose="020B0604020202020204" pitchFamily="34" charset="0"/>
            <a:buChar char="•"/>
          </a:pPr>
          <a:r>
            <a:rPr lang="fr-CA" sz="1200">
              <a:solidFill>
                <a:schemeClr val="tx2"/>
              </a:solidFill>
            </a:rPr>
            <a:t>Certains n'ont pas de téléphone cellulaire  ou ont un cellulaire mais pas d’Internet mobile (utilisent leur propre cellulaire pour les données)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endParaRPr lang="fr-CA" sz="1500">
            <a:solidFill>
              <a:schemeClr val="tx2"/>
            </a:solidFill>
          </a:endParaRPr>
        </a:p>
      </dgm:t>
    </dgm:pt>
    <dgm:pt modelId="{1C9695BE-667B-4EB2-A845-21280FD5FE40}" type="sibTrans" cxnId="{86AF55C3-F8B1-4D28-ACD0-6DF9BD5F9D5A}">
      <dgm:prSet/>
      <dgm:spPr/>
      <dgm:t>
        <a:bodyPr/>
        <a:lstStyle/>
        <a:p>
          <a:endParaRPr lang="fr-CA"/>
        </a:p>
      </dgm:t>
    </dgm:pt>
    <dgm:pt modelId="{05BB8AC3-15AB-4776-9DE3-2201BD8B0AD1}" type="parTrans" cxnId="{86AF55C3-F8B1-4D28-ACD0-6DF9BD5F9D5A}">
      <dgm:prSet/>
      <dgm:spPr/>
      <dgm:t>
        <a:bodyPr/>
        <a:lstStyle/>
        <a:p>
          <a:endParaRPr lang="fr-CA"/>
        </a:p>
      </dgm:t>
    </dgm:pt>
    <dgm:pt modelId="{DA627ECA-E683-435A-B778-0E67666ECFB0}">
      <dgm:prSet custT="1"/>
      <dgm:spPr/>
      <dgm:t>
        <a:bodyPr/>
        <a:lstStyle/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6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 fax est requis pour communiquer avec les médecins et la pharmacie </a:t>
          </a:r>
        </a:p>
        <a:p>
          <a:pPr algn="l">
            <a:spcAft>
              <a:spcPts val="0"/>
            </a:spcAft>
            <a:buFont typeface="Arial" panose="020B0604020202020204" pitchFamily="34" charset="0"/>
            <a:buChar char="•"/>
          </a:pPr>
          <a:r>
            <a:rPr lang="fr-CA" sz="1200">
              <a:solidFill>
                <a:schemeClr val="tx2"/>
              </a:solidFill>
            </a:rPr>
            <a:t>Ce sont les mêmes informations qu’on enverrait par courriel, il n’y a pas de valeur ajoutée pour ce mode de communication qui est une exigence des partenaires</a:t>
          </a:r>
          <a:endParaRPr lang="fr-CA" sz="1200" strike="sngStrike">
            <a:solidFill>
              <a:schemeClr val="tx2"/>
            </a:solidFill>
          </a:endParaRPr>
        </a:p>
      </dgm:t>
    </dgm:pt>
    <dgm:pt modelId="{2F95CCD3-69A1-4F16-9D1D-A61F64ECFEB0}" type="sibTrans" cxnId="{7C5DFF3A-64CB-46FB-8963-9DD5F80E887D}">
      <dgm:prSet/>
      <dgm:spPr/>
      <dgm:t>
        <a:bodyPr/>
        <a:lstStyle/>
        <a:p>
          <a:endParaRPr lang="fr-CA"/>
        </a:p>
      </dgm:t>
    </dgm:pt>
    <dgm:pt modelId="{57C5E00B-D20A-4F40-BA20-FD014FAD4667}" type="parTrans" cxnId="{7C5DFF3A-64CB-46FB-8963-9DD5F80E887D}">
      <dgm:prSet/>
      <dgm:spPr/>
      <dgm:t>
        <a:bodyPr/>
        <a:lstStyle/>
        <a:p>
          <a:endParaRPr lang="fr-CA"/>
        </a:p>
      </dgm:t>
    </dgm:pt>
    <dgm:pt modelId="{AFE74546-4B09-4FB4-A8EB-6434C9D7C8DB}">
      <dgm:prSet custT="1"/>
      <dgm:spPr/>
      <dgm:t>
        <a:bodyPr/>
        <a:lstStyle/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6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L’accès à un médecin est souvent difficile 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200">
              <a:solidFill>
                <a:schemeClr val="tx2"/>
              </a:solidFill>
            </a:rPr>
            <a:t>Difficultés de rejoindre le médecin de famille et le spécialiste pour les usagers SAD 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200">
              <a:solidFill>
                <a:schemeClr val="tx2"/>
              </a:solidFill>
            </a:rPr>
            <a:t>Plusieurs usagers du SAD sans médecins, mêmes s’ils souffrent de maladies chroniques et de comorbidités</a:t>
          </a:r>
        </a:p>
        <a:p>
          <a:pPr algn="l">
            <a:spcAft>
              <a:spcPts val="0"/>
            </a:spcAft>
            <a:buFont typeface="Arial" panose="020B0604020202020204" pitchFamily="34" charset="0"/>
            <a:buChar char="•"/>
          </a:pPr>
          <a:r>
            <a:rPr lang="fr-CA" sz="1200">
              <a:solidFill>
                <a:schemeClr val="tx2"/>
              </a:solidFill>
            </a:rPr>
            <a:t>La clientèle orpheline se retrouve à l’urgence</a:t>
          </a:r>
          <a:endParaRPr lang="fr-CA" sz="1200"/>
        </a:p>
      </dgm:t>
    </dgm:pt>
    <dgm:pt modelId="{C87041C3-2173-4746-9911-A45B83A21B57}" type="parTrans" cxnId="{502E17E8-D922-4A01-8561-0F40109D326A}">
      <dgm:prSet/>
      <dgm:spPr/>
      <dgm:t>
        <a:bodyPr/>
        <a:lstStyle/>
        <a:p>
          <a:endParaRPr lang="fr-CA"/>
        </a:p>
      </dgm:t>
    </dgm:pt>
    <dgm:pt modelId="{A53A981F-381F-442C-9BDF-4A0BD7E2D5F7}" type="sibTrans" cxnId="{502E17E8-D922-4A01-8561-0F40109D326A}">
      <dgm:prSet/>
      <dgm:spPr/>
      <dgm:t>
        <a:bodyPr/>
        <a:lstStyle/>
        <a:p>
          <a:endParaRPr lang="fr-CA"/>
        </a:p>
      </dgm:t>
    </dgm:pt>
    <dgm:pt modelId="{AA128B38-AE09-4825-89EB-CDC625B9B805}">
      <dgm:prSet custT="1"/>
      <dgm:spPr/>
      <dgm:t>
        <a:bodyPr/>
        <a:lstStyle/>
        <a:p>
          <a:pPr marL="0" indent="0"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fr-CA" sz="1200">
              <a:solidFill>
                <a:schemeClr val="tx2"/>
              </a:solidFill>
            </a:rPr>
            <a:t>Des annonces de sorties du CH le jour même, alors que les intervenants ne sont pas avisés</a:t>
          </a:r>
          <a:endParaRPr lang="en-US" sz="1200">
            <a:solidFill>
              <a:schemeClr val="tx2"/>
            </a:solidFill>
          </a:endParaRPr>
        </a:p>
      </dgm:t>
    </dgm:pt>
    <dgm:pt modelId="{261517BC-801B-4F35-9C33-10BAF4A84950}" type="sibTrans" cxnId="{5151BB04-0CE8-4117-AD27-B3B338A70FBB}">
      <dgm:prSet/>
      <dgm:spPr/>
      <dgm:t>
        <a:bodyPr/>
        <a:lstStyle/>
        <a:p>
          <a:endParaRPr lang="fr-CA"/>
        </a:p>
      </dgm:t>
    </dgm:pt>
    <dgm:pt modelId="{4ACDF779-A7C2-47CE-A5F3-252094342C0A}" type="parTrans" cxnId="{5151BB04-0CE8-4117-AD27-B3B338A70FBB}">
      <dgm:prSet/>
      <dgm:spPr/>
      <dgm:t>
        <a:bodyPr/>
        <a:lstStyle/>
        <a:p>
          <a:endParaRPr lang="fr-CA"/>
        </a:p>
      </dgm:t>
    </dgm:pt>
    <dgm:pt modelId="{194937FD-29C4-45A1-AFDE-BDE3A618139A}">
      <dgm:prSet phldrT="[Texte]" custT="1"/>
      <dgm:spPr/>
      <dgm:t>
        <a:bodyPr/>
        <a:lstStyle/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6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Des systèmes désuets et non interconnectés 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200">
              <a:solidFill>
                <a:schemeClr val="tx2"/>
              </a:solidFill>
            </a:rPr>
            <a:t>Causent une surcharge de travail et des démarches administratives supplémentaires                        </a:t>
          </a:r>
        </a:p>
        <a:p>
          <a:pPr algn="l">
            <a:spcAft>
              <a:spcPts val="0"/>
            </a:spcAft>
            <a:buFont typeface="Arial" panose="020B0604020202020204" pitchFamily="34" charset="0"/>
            <a:buChar char="•"/>
          </a:pPr>
          <a:r>
            <a:rPr lang="fr-CA" sz="1200">
              <a:solidFill>
                <a:schemeClr val="tx2"/>
              </a:solidFill>
            </a:rPr>
            <a:t>On a reproduit les processus «papier» dans un environnement informatique,  les flux de travail semblent demeurer « papier » mais mode virtuel</a:t>
          </a:r>
        </a:p>
      </dgm:t>
    </dgm:pt>
    <dgm:pt modelId="{9BD0194A-A068-419E-9CD4-EA9488857737}" type="sibTrans" cxnId="{8281DE53-1766-4E3D-853A-AA90645D3973}">
      <dgm:prSet/>
      <dgm:spPr/>
      <dgm:t>
        <a:bodyPr/>
        <a:lstStyle/>
        <a:p>
          <a:endParaRPr lang="fr-CA"/>
        </a:p>
      </dgm:t>
    </dgm:pt>
    <dgm:pt modelId="{076B461E-EF20-42EA-B727-2E778DA3F2B0}" type="parTrans" cxnId="{8281DE53-1766-4E3D-853A-AA90645D3973}">
      <dgm:prSet/>
      <dgm:spPr/>
      <dgm:t>
        <a:bodyPr/>
        <a:lstStyle/>
        <a:p>
          <a:endParaRPr lang="fr-CA"/>
        </a:p>
      </dgm:t>
    </dgm:pt>
    <dgm:pt modelId="{5128018A-E81A-42CF-AC4E-940E3CB4739B}">
      <dgm:prSet custT="1"/>
      <dgm:spPr/>
      <dgm:t>
        <a:bodyPr/>
        <a:lstStyle/>
        <a:p>
          <a:pPr marL="114300" indent="0"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>
            <a:solidFill>
              <a:schemeClr val="tx2"/>
            </a:solidFill>
          </a:endParaRPr>
        </a:p>
      </dgm:t>
    </dgm:pt>
    <dgm:pt modelId="{C734E726-C30D-4C1A-9452-6C3E89C68B67}" type="parTrans" cxnId="{84EC9092-A17A-4851-B369-CE5A6F70F619}">
      <dgm:prSet/>
      <dgm:spPr/>
      <dgm:t>
        <a:bodyPr/>
        <a:lstStyle/>
        <a:p>
          <a:endParaRPr lang="fr-CA"/>
        </a:p>
      </dgm:t>
    </dgm:pt>
    <dgm:pt modelId="{300F2945-2469-4AE3-82A8-8541708B0861}" type="sibTrans" cxnId="{84EC9092-A17A-4851-B369-CE5A6F70F619}">
      <dgm:prSet/>
      <dgm:spPr/>
      <dgm:t>
        <a:bodyPr/>
        <a:lstStyle/>
        <a:p>
          <a:endParaRPr lang="fr-CA"/>
        </a:p>
      </dgm:t>
    </dgm:pt>
    <dgm:pt modelId="{82C02FB7-DEFA-4A99-97E6-1C0F87BAFCE4}">
      <dgm:prSet custT="1"/>
      <dgm:spPr/>
      <dgm:t>
        <a:bodyPr/>
        <a:lstStyle/>
        <a:p>
          <a:pPr marL="0" indent="0"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fr-CA" sz="1200">
              <a:solidFill>
                <a:schemeClr val="tx2"/>
              </a:solidFill>
            </a:rPr>
            <a:t>Le CH promet des services SAD que le CLSC ne peut pas toujours livrer dans les conditions ou délais promis</a:t>
          </a:r>
          <a:endParaRPr lang="en-US" sz="1200">
            <a:solidFill>
              <a:schemeClr val="tx2"/>
            </a:solidFill>
          </a:endParaRPr>
        </a:p>
      </dgm:t>
    </dgm:pt>
    <dgm:pt modelId="{F81750D4-FC61-4791-84A0-E545CD43138C}" type="parTrans" cxnId="{55B63C53-F520-47C8-BC31-2D8D4F60A1F9}">
      <dgm:prSet/>
      <dgm:spPr/>
      <dgm:t>
        <a:bodyPr/>
        <a:lstStyle/>
        <a:p>
          <a:endParaRPr lang="fr-CA"/>
        </a:p>
      </dgm:t>
    </dgm:pt>
    <dgm:pt modelId="{E8D8F5C1-241C-473C-A681-9721FD8F07E4}" type="sibTrans" cxnId="{55B63C53-F520-47C8-BC31-2D8D4F60A1F9}">
      <dgm:prSet/>
      <dgm:spPr/>
      <dgm:t>
        <a:bodyPr/>
        <a:lstStyle/>
        <a:p>
          <a:endParaRPr lang="fr-CA"/>
        </a:p>
      </dgm:t>
    </dgm:pt>
    <dgm:pt modelId="{1BBC4755-06C8-4DC0-9A31-A9AD89D3E48E}">
      <dgm:prSet custT="1"/>
      <dgm:spPr/>
      <dgm:t>
        <a:bodyPr/>
        <a:lstStyle/>
        <a:p>
          <a:pPr marL="114300" indent="0"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>
            <a:solidFill>
              <a:schemeClr val="tx2"/>
            </a:solidFill>
          </a:endParaRPr>
        </a:p>
      </dgm:t>
    </dgm:pt>
    <dgm:pt modelId="{F8A1FBD6-A4B8-49C3-9804-6CF39DE7697F}" type="parTrans" cxnId="{72096B44-B95A-4CB6-A319-042434EA14F7}">
      <dgm:prSet/>
      <dgm:spPr/>
      <dgm:t>
        <a:bodyPr/>
        <a:lstStyle/>
        <a:p>
          <a:endParaRPr lang="fr-CA"/>
        </a:p>
      </dgm:t>
    </dgm:pt>
    <dgm:pt modelId="{30AFF1A7-2E17-4739-B365-F4669C7CC85A}" type="sibTrans" cxnId="{72096B44-B95A-4CB6-A319-042434EA14F7}">
      <dgm:prSet/>
      <dgm:spPr/>
      <dgm:t>
        <a:bodyPr/>
        <a:lstStyle/>
        <a:p>
          <a:endParaRPr lang="fr-CA"/>
        </a:p>
      </dgm:t>
    </dgm:pt>
    <dgm:pt modelId="{01BBDD94-C928-41D2-8A35-F8D9F79B1334}">
      <dgm:prSet custT="1"/>
      <dgm:spPr/>
      <dgm:t>
        <a:bodyPr/>
        <a:lstStyle/>
        <a:p>
          <a:pPr marL="0" indent="0"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en-US" sz="1200">
            <a:solidFill>
              <a:schemeClr val="tx2"/>
            </a:solidFill>
          </a:endParaRPr>
        </a:p>
      </dgm:t>
    </dgm:pt>
    <dgm:pt modelId="{7D23FCF0-B89C-4128-B4CB-6840B74B769F}" type="parTrans" cxnId="{95366E63-EC2B-4CDC-B8E0-FBE6D0160905}">
      <dgm:prSet/>
      <dgm:spPr/>
      <dgm:t>
        <a:bodyPr/>
        <a:lstStyle/>
        <a:p>
          <a:endParaRPr lang="fr-CA"/>
        </a:p>
      </dgm:t>
    </dgm:pt>
    <dgm:pt modelId="{6F4C72DB-167C-426B-9E74-195AC5A0B9EC}" type="sibTrans" cxnId="{95366E63-EC2B-4CDC-B8E0-FBE6D0160905}">
      <dgm:prSet/>
      <dgm:spPr/>
      <dgm:t>
        <a:bodyPr/>
        <a:lstStyle/>
        <a:p>
          <a:endParaRPr lang="fr-CA"/>
        </a:p>
      </dgm:t>
    </dgm:pt>
    <dgm:pt modelId="{CA193CD9-E134-4542-9555-9F163A7DB88E}">
      <dgm:prSet custT="1"/>
      <dgm:spPr/>
      <dgm:t>
        <a:bodyPr/>
        <a:lstStyle/>
        <a:p>
          <a:pPr marL="0" indent="0"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en-US" sz="1200">
            <a:solidFill>
              <a:schemeClr val="tx2"/>
            </a:solidFill>
          </a:endParaRPr>
        </a:p>
      </dgm:t>
    </dgm:pt>
    <dgm:pt modelId="{5C68C7F1-3B83-4FE0-8D09-D6470D3E8D53}" type="parTrans" cxnId="{510E30E1-2ABF-4E0A-8F53-21880B3DD9EA}">
      <dgm:prSet/>
      <dgm:spPr/>
      <dgm:t>
        <a:bodyPr/>
        <a:lstStyle/>
        <a:p>
          <a:endParaRPr lang="fr-CA"/>
        </a:p>
      </dgm:t>
    </dgm:pt>
    <dgm:pt modelId="{9CB899DF-0D11-40BD-B353-6CFFC2D79601}" type="sibTrans" cxnId="{510E30E1-2ABF-4E0A-8F53-21880B3DD9EA}">
      <dgm:prSet/>
      <dgm:spPr/>
      <dgm:t>
        <a:bodyPr/>
        <a:lstStyle/>
        <a:p>
          <a:endParaRPr lang="fr-CA"/>
        </a:p>
      </dgm:t>
    </dgm:pt>
    <dgm:pt modelId="{BFBE490C-A0DB-4871-81FA-E417ADEF9031}">
      <dgm:prSet custT="1"/>
      <dgm:spPr/>
      <dgm:t>
        <a:bodyPr/>
        <a:lstStyle/>
        <a:p>
          <a:pPr marL="0" indent="0"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en-US" sz="1200">
            <a:solidFill>
              <a:schemeClr val="tx2"/>
            </a:solidFill>
          </a:endParaRPr>
        </a:p>
      </dgm:t>
    </dgm:pt>
    <dgm:pt modelId="{C19CA16D-9763-41F2-BF67-7E4DC8598806}" type="parTrans" cxnId="{9AF3B04E-B36E-4973-9014-002A40F5514E}">
      <dgm:prSet/>
      <dgm:spPr/>
      <dgm:t>
        <a:bodyPr/>
        <a:lstStyle/>
        <a:p>
          <a:endParaRPr lang="fr-CA"/>
        </a:p>
      </dgm:t>
    </dgm:pt>
    <dgm:pt modelId="{58BE1292-01D9-48C3-BF61-9A706F2040D8}" type="sibTrans" cxnId="{9AF3B04E-B36E-4973-9014-002A40F5514E}">
      <dgm:prSet/>
      <dgm:spPr/>
      <dgm:t>
        <a:bodyPr/>
        <a:lstStyle/>
        <a:p>
          <a:endParaRPr lang="fr-CA"/>
        </a:p>
      </dgm:t>
    </dgm:pt>
    <dgm:pt modelId="{BC6E76D0-CED1-4AEF-AF55-C15EEFE006A3}" type="pres">
      <dgm:prSet presAssocID="{64E78FB9-4CB3-4D65-A7C3-E99F28DAC823}" presName="Name0" presStyleCnt="0">
        <dgm:presLayoutVars>
          <dgm:dir/>
          <dgm:resizeHandles val="exact"/>
        </dgm:presLayoutVars>
      </dgm:prSet>
      <dgm:spPr/>
    </dgm:pt>
    <dgm:pt modelId="{AC14BF5D-6D00-4572-9AAC-D7BE494F5E57}" type="pres">
      <dgm:prSet presAssocID="{64E78FB9-4CB3-4D65-A7C3-E99F28DAC823}" presName="fgShape" presStyleLbl="fgShp" presStyleIdx="0" presStyleCnt="1" custScaleX="99613" custScaleY="62095" custLinFactNeighborX="1134" custLinFactNeighborY="90451"/>
      <dgm:spPr>
        <a:noFill/>
        <a:ln>
          <a:noFill/>
        </a:ln>
      </dgm:spPr>
    </dgm:pt>
    <dgm:pt modelId="{F07F30EB-5C2D-4836-83D0-258133EB30C6}" type="pres">
      <dgm:prSet presAssocID="{64E78FB9-4CB3-4D65-A7C3-E99F28DAC823}" presName="linComp" presStyleCnt="0"/>
      <dgm:spPr/>
    </dgm:pt>
    <dgm:pt modelId="{C0A677B3-B437-4DDC-A01A-C4EDA33F6A17}" type="pres">
      <dgm:prSet presAssocID="{9CA93BF8-64AF-4D36-A8F1-17910C5B23FC}" presName="compNode" presStyleCnt="0"/>
      <dgm:spPr/>
    </dgm:pt>
    <dgm:pt modelId="{A0CCCD38-9AE1-46F1-8E86-2920C5C2FB9F}" type="pres">
      <dgm:prSet presAssocID="{9CA93BF8-64AF-4D36-A8F1-17910C5B23FC}" presName="bkgdShape" presStyleLbl="node1" presStyleIdx="0" presStyleCnt="5"/>
      <dgm:spPr/>
    </dgm:pt>
    <dgm:pt modelId="{40A1BC4A-440C-4BDB-B4EF-613670D2DABF}" type="pres">
      <dgm:prSet presAssocID="{9CA93BF8-64AF-4D36-A8F1-17910C5B23FC}" presName="nodeTx" presStyleLbl="node1" presStyleIdx="0" presStyleCnt="5">
        <dgm:presLayoutVars>
          <dgm:bulletEnabled val="1"/>
        </dgm:presLayoutVars>
      </dgm:prSet>
      <dgm:spPr/>
    </dgm:pt>
    <dgm:pt modelId="{0E0F9D49-AFE9-4392-984F-C79A6B97B753}" type="pres">
      <dgm:prSet presAssocID="{9CA93BF8-64AF-4D36-A8F1-17910C5B23FC}" presName="invisiNode" presStyleLbl="node1" presStyleIdx="0" presStyleCnt="5"/>
      <dgm:spPr/>
    </dgm:pt>
    <dgm:pt modelId="{739FFAD4-7F90-4695-AB0C-BE6FF1122430}" type="pres">
      <dgm:prSet presAssocID="{9CA93BF8-64AF-4D36-A8F1-17910C5B23FC}" presName="imagNode" presStyleLbl="fgImgPlace1" presStyleIdx="0" presStyleCnt="5" custScaleX="75005" custScaleY="75005" custLinFactNeighborX="-1879" custLinFactNeighborY="-1493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 avec un remplissage uni"/>
        </a:ext>
      </dgm:extLst>
    </dgm:pt>
    <dgm:pt modelId="{F4662015-18E7-489A-8394-795A01177D28}" type="pres">
      <dgm:prSet presAssocID="{E7161085-05D0-4EBB-A23B-5A05EF5D8DDF}" presName="sibTrans" presStyleLbl="sibTrans2D1" presStyleIdx="0" presStyleCnt="0"/>
      <dgm:spPr/>
    </dgm:pt>
    <dgm:pt modelId="{EAF2DB71-A3D3-48C0-90B7-C5AA2ADA6A7E}" type="pres">
      <dgm:prSet presAssocID="{AFE74546-4B09-4FB4-A8EB-6434C9D7C8DB}" presName="compNode" presStyleCnt="0"/>
      <dgm:spPr/>
    </dgm:pt>
    <dgm:pt modelId="{42A21FC0-6333-47B7-9B0B-4C8E8E362027}" type="pres">
      <dgm:prSet presAssocID="{AFE74546-4B09-4FB4-A8EB-6434C9D7C8DB}" presName="bkgdShape" presStyleLbl="node1" presStyleIdx="1" presStyleCnt="5" custLinFactNeighborX="676" custLinFactNeighborY="-629"/>
      <dgm:spPr/>
    </dgm:pt>
    <dgm:pt modelId="{D4FEE363-1BD0-4FE0-A94E-22BE9A685743}" type="pres">
      <dgm:prSet presAssocID="{AFE74546-4B09-4FB4-A8EB-6434C9D7C8DB}" presName="nodeTx" presStyleLbl="node1" presStyleIdx="1" presStyleCnt="5">
        <dgm:presLayoutVars>
          <dgm:bulletEnabled val="1"/>
        </dgm:presLayoutVars>
      </dgm:prSet>
      <dgm:spPr/>
    </dgm:pt>
    <dgm:pt modelId="{A8FEC307-6648-4FAF-9945-7828987AF486}" type="pres">
      <dgm:prSet presAssocID="{AFE74546-4B09-4FB4-A8EB-6434C9D7C8DB}" presName="invisiNode" presStyleLbl="node1" presStyleIdx="1" presStyleCnt="5"/>
      <dgm:spPr/>
    </dgm:pt>
    <dgm:pt modelId="{DEC04EAF-A9E0-439E-B0A0-7CDEDB82E413}" type="pres">
      <dgm:prSet presAssocID="{AFE74546-4B09-4FB4-A8EB-6434C9D7C8DB}" presName="imagNode" presStyleLbl="fgImgPlace1" presStyleIdx="1" presStyleCnt="5" custScaleX="75005" custScaleY="75005" custLinFactNeighborX="388" custLinFactNeighborY="-1493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 male avec un remplissage uni"/>
        </a:ext>
      </dgm:extLst>
    </dgm:pt>
    <dgm:pt modelId="{FE107534-DC9A-4D22-A497-8085A4F2F9BB}" type="pres">
      <dgm:prSet presAssocID="{A53A981F-381F-442C-9BDF-4A0BD7E2D5F7}" presName="sibTrans" presStyleLbl="sibTrans2D1" presStyleIdx="0" presStyleCnt="0"/>
      <dgm:spPr/>
    </dgm:pt>
    <dgm:pt modelId="{0949AFA3-93BD-44A2-ACDC-A62613EFBA7B}" type="pres">
      <dgm:prSet presAssocID="{194937FD-29C4-45A1-AFDE-BDE3A618139A}" presName="compNode" presStyleCnt="0"/>
      <dgm:spPr/>
    </dgm:pt>
    <dgm:pt modelId="{6BD2B7CC-C9F1-411C-931F-13D02E4934AE}" type="pres">
      <dgm:prSet presAssocID="{194937FD-29C4-45A1-AFDE-BDE3A618139A}" presName="bkgdShape" presStyleLbl="node1" presStyleIdx="2" presStyleCnt="5"/>
      <dgm:spPr/>
    </dgm:pt>
    <dgm:pt modelId="{B7CAD863-3685-4B8A-9FD1-0F5C58A777F3}" type="pres">
      <dgm:prSet presAssocID="{194937FD-29C4-45A1-AFDE-BDE3A618139A}" presName="nodeTx" presStyleLbl="node1" presStyleIdx="2" presStyleCnt="5">
        <dgm:presLayoutVars>
          <dgm:bulletEnabled val="1"/>
        </dgm:presLayoutVars>
      </dgm:prSet>
      <dgm:spPr/>
    </dgm:pt>
    <dgm:pt modelId="{C46B6C2C-8EF5-4719-9B5F-931E65D21D89}" type="pres">
      <dgm:prSet presAssocID="{194937FD-29C4-45A1-AFDE-BDE3A618139A}" presName="invisiNode" presStyleLbl="node1" presStyleIdx="2" presStyleCnt="5"/>
      <dgm:spPr/>
    </dgm:pt>
    <dgm:pt modelId="{FFA6F60F-811E-441F-8BC1-C3CF8BAA8CDA}" type="pres">
      <dgm:prSet presAssocID="{194937FD-29C4-45A1-AFDE-BDE3A618139A}" presName="imagNode" presStyleLbl="fgImgPlace1" presStyleIdx="2" presStyleCnt="5" custScaleX="75005" custScaleY="75005" custLinFactNeighborX="1719" custLinFactNeighborY="-1493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 avec un remplissage uni"/>
        </a:ext>
      </dgm:extLst>
    </dgm:pt>
    <dgm:pt modelId="{1758F1A2-F1BD-41CA-8365-C4FC59F0EB70}" type="pres">
      <dgm:prSet presAssocID="{9BD0194A-A068-419E-9CD4-EA9488857737}" presName="sibTrans" presStyleLbl="sibTrans2D1" presStyleIdx="0" presStyleCnt="0"/>
      <dgm:spPr/>
    </dgm:pt>
    <dgm:pt modelId="{37E92916-50F2-4069-B767-38E5469E2DF0}" type="pres">
      <dgm:prSet presAssocID="{9E8CEE1B-9361-4F19-9713-F3698B3F91E8}" presName="compNode" presStyleCnt="0"/>
      <dgm:spPr/>
    </dgm:pt>
    <dgm:pt modelId="{00BDC0E0-E72A-4141-8AE6-9D9216785963}" type="pres">
      <dgm:prSet presAssocID="{9E8CEE1B-9361-4F19-9713-F3698B3F91E8}" presName="bkgdShape" presStyleLbl="node1" presStyleIdx="3" presStyleCnt="5"/>
      <dgm:spPr/>
    </dgm:pt>
    <dgm:pt modelId="{78026A68-6711-4294-A630-E993F6B104CB}" type="pres">
      <dgm:prSet presAssocID="{9E8CEE1B-9361-4F19-9713-F3698B3F91E8}" presName="nodeTx" presStyleLbl="node1" presStyleIdx="3" presStyleCnt="5">
        <dgm:presLayoutVars>
          <dgm:bulletEnabled val="1"/>
        </dgm:presLayoutVars>
      </dgm:prSet>
      <dgm:spPr/>
    </dgm:pt>
    <dgm:pt modelId="{94DCB5D4-72EA-44B7-A5EB-2481FEBF3FB3}" type="pres">
      <dgm:prSet presAssocID="{9E8CEE1B-9361-4F19-9713-F3698B3F91E8}" presName="invisiNode" presStyleLbl="node1" presStyleIdx="3" presStyleCnt="5"/>
      <dgm:spPr/>
    </dgm:pt>
    <dgm:pt modelId="{ECD17270-255A-4ECB-9820-F05297DF5528}" type="pres">
      <dgm:prSet presAssocID="{9E8CEE1B-9361-4F19-9713-F3698B3F91E8}" presName="imagNode" presStyleLbl="fgImgPlace1" presStyleIdx="3" presStyleCnt="5" custScaleX="75005" custScaleY="75005" custLinFactNeighborX="339" custLinFactNeighborY="-14932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 avec un remplissage uni"/>
        </a:ext>
      </dgm:extLst>
    </dgm:pt>
    <dgm:pt modelId="{01B16C7E-03FD-4367-9416-8751587222F4}" type="pres">
      <dgm:prSet presAssocID="{1C9695BE-667B-4EB2-A845-21280FD5FE40}" presName="sibTrans" presStyleLbl="sibTrans2D1" presStyleIdx="0" presStyleCnt="0"/>
      <dgm:spPr/>
    </dgm:pt>
    <dgm:pt modelId="{064308BC-E2D9-4066-B169-0961CD26C606}" type="pres">
      <dgm:prSet presAssocID="{DA627ECA-E683-435A-B778-0E67666ECFB0}" presName="compNode" presStyleCnt="0"/>
      <dgm:spPr/>
    </dgm:pt>
    <dgm:pt modelId="{DDD7FFDB-5165-4516-97C7-B3C99BD536FE}" type="pres">
      <dgm:prSet presAssocID="{DA627ECA-E683-435A-B778-0E67666ECFB0}" presName="bkgdShape" presStyleLbl="node1" presStyleIdx="4" presStyleCnt="5" custLinFactNeighborX="-29"/>
      <dgm:spPr/>
    </dgm:pt>
    <dgm:pt modelId="{8D2AA86C-7A3C-49C2-9DB9-58A104947D69}" type="pres">
      <dgm:prSet presAssocID="{DA627ECA-E683-435A-B778-0E67666ECFB0}" presName="nodeTx" presStyleLbl="node1" presStyleIdx="4" presStyleCnt="5">
        <dgm:presLayoutVars>
          <dgm:bulletEnabled val="1"/>
        </dgm:presLayoutVars>
      </dgm:prSet>
      <dgm:spPr/>
    </dgm:pt>
    <dgm:pt modelId="{EF48D82C-48AD-46FE-9D54-F52147B4B41A}" type="pres">
      <dgm:prSet presAssocID="{DA627ECA-E683-435A-B778-0E67666ECFB0}" presName="invisiNode" presStyleLbl="node1" presStyleIdx="4" presStyleCnt="5"/>
      <dgm:spPr/>
    </dgm:pt>
    <dgm:pt modelId="{C23A3F59-BC09-458F-8381-C0646CB6F694}" type="pres">
      <dgm:prSet presAssocID="{DA627ECA-E683-435A-B778-0E67666ECFB0}" presName="imagNode" presStyleLbl="fgImgPlace1" presStyleIdx="4" presStyleCnt="5" custScaleX="75005" custScaleY="75005" custLinFactNeighborX="-41" custLinFactNeighborY="-1519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nter avec un remplissage uni"/>
        </a:ext>
      </dgm:extLst>
    </dgm:pt>
  </dgm:ptLst>
  <dgm:cxnLst>
    <dgm:cxn modelId="{5151BB04-0CE8-4117-AD27-B3B338A70FBB}" srcId="{9CA93BF8-64AF-4D36-A8F1-17910C5B23FC}" destId="{AA128B38-AE09-4825-89EB-CDC625B9B805}" srcOrd="0" destOrd="0" parTransId="{4ACDF779-A7C2-47CE-A5F3-252094342C0A}" sibTransId="{261517BC-801B-4F35-9C33-10BAF4A84950}"/>
    <dgm:cxn modelId="{51F50B08-BC1C-48C7-A195-BD73FCC80D55}" type="presOf" srcId="{1BBC4755-06C8-4DC0-9A31-A9AD89D3E48E}" destId="{40A1BC4A-440C-4BDB-B4EF-613670D2DABF}" srcOrd="1" destOrd="6" presId="urn:microsoft.com/office/officeart/2005/8/layout/hList7"/>
    <dgm:cxn modelId="{5816D709-32D9-410C-A4C5-49895B453611}" type="presOf" srcId="{AFE74546-4B09-4FB4-A8EB-6434C9D7C8DB}" destId="{D4FEE363-1BD0-4FE0-A94E-22BE9A685743}" srcOrd="1" destOrd="0" presId="urn:microsoft.com/office/officeart/2005/8/layout/hList7"/>
    <dgm:cxn modelId="{1B842D0A-5F3E-4DCE-AAA9-7A304DDF1FF1}" type="presOf" srcId="{82C02FB7-DEFA-4A99-97E6-1C0F87BAFCE4}" destId="{40A1BC4A-440C-4BDB-B4EF-613670D2DABF}" srcOrd="1" destOrd="2" presId="urn:microsoft.com/office/officeart/2005/8/layout/hList7"/>
    <dgm:cxn modelId="{4470A10B-C00D-4EB8-A36D-C16B371902C2}" type="presOf" srcId="{9BD0194A-A068-419E-9CD4-EA9488857737}" destId="{1758F1A2-F1BD-41CA-8365-C4FC59F0EB70}" srcOrd="0" destOrd="0" presId="urn:microsoft.com/office/officeart/2005/8/layout/hList7"/>
    <dgm:cxn modelId="{AF18750C-B29D-4895-822D-5FBD64323BC2}" type="presOf" srcId="{AFE74546-4B09-4FB4-A8EB-6434C9D7C8DB}" destId="{42A21FC0-6333-47B7-9B0B-4C8E8E362027}" srcOrd="0" destOrd="0" presId="urn:microsoft.com/office/officeart/2005/8/layout/hList7"/>
    <dgm:cxn modelId="{FF0EE70C-A974-422D-8916-D14C5ADAB739}" type="presOf" srcId="{5128018A-E81A-42CF-AC4E-940E3CB4739B}" destId="{40A1BC4A-440C-4BDB-B4EF-613670D2DABF}" srcOrd="1" destOrd="7" presId="urn:microsoft.com/office/officeart/2005/8/layout/hList7"/>
    <dgm:cxn modelId="{B2C04F10-1FB9-4EDB-A4EA-4D6001679421}" type="presOf" srcId="{194937FD-29C4-45A1-AFDE-BDE3A618139A}" destId="{6BD2B7CC-C9F1-411C-931F-13D02E4934AE}" srcOrd="0" destOrd="0" presId="urn:microsoft.com/office/officeart/2005/8/layout/hList7"/>
    <dgm:cxn modelId="{FE8AE212-2D09-429D-B735-DB0CD3308367}" type="presOf" srcId="{01BBDD94-C928-41D2-8A35-F8D9F79B1334}" destId="{40A1BC4A-440C-4BDB-B4EF-613670D2DABF}" srcOrd="1" destOrd="3" presId="urn:microsoft.com/office/officeart/2005/8/layout/hList7"/>
    <dgm:cxn modelId="{7A5AF512-6DEA-4A28-9F76-D2F04771D768}" type="presOf" srcId="{01BBDD94-C928-41D2-8A35-F8D9F79B1334}" destId="{A0CCCD38-9AE1-46F1-8E86-2920C5C2FB9F}" srcOrd="0" destOrd="3" presId="urn:microsoft.com/office/officeart/2005/8/layout/hList7"/>
    <dgm:cxn modelId="{6C723315-828A-476C-8FBE-5E31E4DA7043}" type="presOf" srcId="{9E8CEE1B-9361-4F19-9713-F3698B3F91E8}" destId="{00BDC0E0-E72A-4141-8AE6-9D9216785963}" srcOrd="0" destOrd="0" presId="urn:microsoft.com/office/officeart/2005/8/layout/hList7"/>
    <dgm:cxn modelId="{158B3129-8407-42A4-B2F4-7B60C9D76F18}" type="presOf" srcId="{AA128B38-AE09-4825-89EB-CDC625B9B805}" destId="{A0CCCD38-9AE1-46F1-8E86-2920C5C2FB9F}" srcOrd="0" destOrd="1" presId="urn:microsoft.com/office/officeart/2005/8/layout/hList7"/>
    <dgm:cxn modelId="{6B58F22D-79AE-445D-951B-7829032AB840}" type="presOf" srcId="{1C9695BE-667B-4EB2-A845-21280FD5FE40}" destId="{01B16C7E-03FD-4367-9416-8751587222F4}" srcOrd="0" destOrd="0" presId="urn:microsoft.com/office/officeart/2005/8/layout/hList7"/>
    <dgm:cxn modelId="{F885E62F-0335-4368-ABCF-0FEF20B8F2C1}" type="presOf" srcId="{194937FD-29C4-45A1-AFDE-BDE3A618139A}" destId="{B7CAD863-3685-4B8A-9FD1-0F5C58A777F3}" srcOrd="1" destOrd="0" presId="urn:microsoft.com/office/officeart/2005/8/layout/hList7"/>
    <dgm:cxn modelId="{7C5DFF3A-64CB-46FB-8963-9DD5F80E887D}" srcId="{64E78FB9-4CB3-4D65-A7C3-E99F28DAC823}" destId="{DA627ECA-E683-435A-B778-0E67666ECFB0}" srcOrd="4" destOrd="0" parTransId="{57C5E00B-D20A-4F40-BA20-FD014FAD4667}" sibTransId="{2F95CCD3-69A1-4F16-9D1D-A61F64ECFEB0}"/>
    <dgm:cxn modelId="{CE67353B-AB00-4860-B415-F0C1D626DDD2}" type="presOf" srcId="{9CA93BF8-64AF-4D36-A8F1-17910C5B23FC}" destId="{A0CCCD38-9AE1-46F1-8E86-2920C5C2FB9F}" srcOrd="0" destOrd="0" presId="urn:microsoft.com/office/officeart/2005/8/layout/hList7"/>
    <dgm:cxn modelId="{95366E63-EC2B-4CDC-B8E0-FBE6D0160905}" srcId="{9CA93BF8-64AF-4D36-A8F1-17910C5B23FC}" destId="{01BBDD94-C928-41D2-8A35-F8D9F79B1334}" srcOrd="2" destOrd="0" parTransId="{7D23FCF0-B89C-4128-B4CB-6840B74B769F}" sibTransId="{6F4C72DB-167C-426B-9E74-195AC5A0B9EC}"/>
    <dgm:cxn modelId="{72096B44-B95A-4CB6-A319-042434EA14F7}" srcId="{9CA93BF8-64AF-4D36-A8F1-17910C5B23FC}" destId="{1BBC4755-06C8-4DC0-9A31-A9AD89D3E48E}" srcOrd="5" destOrd="0" parTransId="{F8A1FBD6-A4B8-49C3-9804-6CF39DE7697F}" sibTransId="{30AFF1A7-2E17-4739-B365-F4669C7CC85A}"/>
    <dgm:cxn modelId="{D8CE1046-867D-4E26-A6FF-A167C800D358}" type="presOf" srcId="{A53A981F-381F-442C-9BDF-4A0BD7E2D5F7}" destId="{FE107534-DC9A-4D22-A497-8085A4F2F9BB}" srcOrd="0" destOrd="0" presId="urn:microsoft.com/office/officeart/2005/8/layout/hList7"/>
    <dgm:cxn modelId="{5C298C68-A431-40BC-B77F-35C32DE5F7C4}" srcId="{64E78FB9-4CB3-4D65-A7C3-E99F28DAC823}" destId="{9CA93BF8-64AF-4D36-A8F1-17910C5B23FC}" srcOrd="0" destOrd="0" parTransId="{3CDB4F0F-4200-40C4-8C74-BB4CEFAD6065}" sibTransId="{E7161085-05D0-4EBB-A23B-5A05EF5D8DDF}"/>
    <dgm:cxn modelId="{190FC76B-013E-4748-891F-622CB6C6AD4E}" type="presOf" srcId="{DA627ECA-E683-435A-B778-0E67666ECFB0}" destId="{DDD7FFDB-5165-4516-97C7-B3C99BD536FE}" srcOrd="0" destOrd="0" presId="urn:microsoft.com/office/officeart/2005/8/layout/hList7"/>
    <dgm:cxn modelId="{15B98C6E-B6E7-4462-8E50-57F6D6980674}" type="presOf" srcId="{1BBC4755-06C8-4DC0-9A31-A9AD89D3E48E}" destId="{A0CCCD38-9AE1-46F1-8E86-2920C5C2FB9F}" srcOrd="0" destOrd="6" presId="urn:microsoft.com/office/officeart/2005/8/layout/hList7"/>
    <dgm:cxn modelId="{9AF3B04E-B36E-4973-9014-002A40F5514E}" srcId="{9CA93BF8-64AF-4D36-A8F1-17910C5B23FC}" destId="{BFBE490C-A0DB-4871-81FA-E417ADEF9031}" srcOrd="4" destOrd="0" parTransId="{C19CA16D-9763-41F2-BF67-7E4DC8598806}" sibTransId="{58BE1292-01D9-48C3-BF61-9A706F2040D8}"/>
    <dgm:cxn modelId="{68F72672-DD8D-47EE-9D0C-F365F6EF6955}" type="presOf" srcId="{9E8CEE1B-9361-4F19-9713-F3698B3F91E8}" destId="{78026A68-6711-4294-A630-E993F6B104CB}" srcOrd="1" destOrd="0" presId="urn:microsoft.com/office/officeart/2005/8/layout/hList7"/>
    <dgm:cxn modelId="{A8185352-B4CB-4074-96CD-A5EAD7F6692E}" type="presOf" srcId="{BFBE490C-A0DB-4871-81FA-E417ADEF9031}" destId="{A0CCCD38-9AE1-46F1-8E86-2920C5C2FB9F}" srcOrd="0" destOrd="5" presId="urn:microsoft.com/office/officeart/2005/8/layout/hList7"/>
    <dgm:cxn modelId="{55B63C53-F520-47C8-BC31-2D8D4F60A1F9}" srcId="{9CA93BF8-64AF-4D36-A8F1-17910C5B23FC}" destId="{82C02FB7-DEFA-4A99-97E6-1C0F87BAFCE4}" srcOrd="1" destOrd="0" parTransId="{F81750D4-FC61-4791-84A0-E545CD43138C}" sibTransId="{E8D8F5C1-241C-473C-A681-9721FD8F07E4}"/>
    <dgm:cxn modelId="{8281DE53-1766-4E3D-853A-AA90645D3973}" srcId="{64E78FB9-4CB3-4D65-A7C3-E99F28DAC823}" destId="{194937FD-29C4-45A1-AFDE-BDE3A618139A}" srcOrd="2" destOrd="0" parTransId="{076B461E-EF20-42EA-B727-2E778DA3F2B0}" sibTransId="{9BD0194A-A068-419E-9CD4-EA9488857737}"/>
    <dgm:cxn modelId="{6869407E-896D-47A3-A916-C5F1508AAEEC}" type="presOf" srcId="{82C02FB7-DEFA-4A99-97E6-1C0F87BAFCE4}" destId="{A0CCCD38-9AE1-46F1-8E86-2920C5C2FB9F}" srcOrd="0" destOrd="2" presId="urn:microsoft.com/office/officeart/2005/8/layout/hList7"/>
    <dgm:cxn modelId="{EB9A1587-F91B-4AF3-8B6E-CD946F8D5DAF}" type="presOf" srcId="{AA128B38-AE09-4825-89EB-CDC625B9B805}" destId="{40A1BC4A-440C-4BDB-B4EF-613670D2DABF}" srcOrd="1" destOrd="1" presId="urn:microsoft.com/office/officeart/2005/8/layout/hList7"/>
    <dgm:cxn modelId="{34A08D8F-8847-41A3-8CCE-B02C181689F8}" type="presOf" srcId="{E7161085-05D0-4EBB-A23B-5A05EF5D8DDF}" destId="{F4662015-18E7-489A-8394-795A01177D28}" srcOrd="0" destOrd="0" presId="urn:microsoft.com/office/officeart/2005/8/layout/hList7"/>
    <dgm:cxn modelId="{84EC9092-A17A-4851-B369-CE5A6F70F619}" srcId="{9CA93BF8-64AF-4D36-A8F1-17910C5B23FC}" destId="{5128018A-E81A-42CF-AC4E-940E3CB4739B}" srcOrd="6" destOrd="0" parTransId="{C734E726-C30D-4C1A-9452-6C3E89C68B67}" sibTransId="{300F2945-2469-4AE3-82A8-8541708B0861}"/>
    <dgm:cxn modelId="{529B3896-97B9-4B06-A432-96E757D23EF9}" type="presOf" srcId="{64E78FB9-4CB3-4D65-A7C3-E99F28DAC823}" destId="{BC6E76D0-CED1-4AEF-AF55-C15EEFE006A3}" srcOrd="0" destOrd="0" presId="urn:microsoft.com/office/officeart/2005/8/layout/hList7"/>
    <dgm:cxn modelId="{5BBDD9B4-6D57-4EF9-92DE-AB19276E95A0}" type="presOf" srcId="{CA193CD9-E134-4542-9555-9F163A7DB88E}" destId="{40A1BC4A-440C-4BDB-B4EF-613670D2DABF}" srcOrd="1" destOrd="4" presId="urn:microsoft.com/office/officeart/2005/8/layout/hList7"/>
    <dgm:cxn modelId="{60A10FB6-3969-4CC1-B409-1B718A4ECD70}" type="presOf" srcId="{DA627ECA-E683-435A-B778-0E67666ECFB0}" destId="{8D2AA86C-7A3C-49C2-9DB9-58A104947D69}" srcOrd="1" destOrd="0" presId="urn:microsoft.com/office/officeart/2005/8/layout/hList7"/>
    <dgm:cxn modelId="{B2DCCAC0-1A3C-4263-B4AD-94D6FB254143}" type="presOf" srcId="{9CA93BF8-64AF-4D36-A8F1-17910C5B23FC}" destId="{40A1BC4A-440C-4BDB-B4EF-613670D2DABF}" srcOrd="1" destOrd="0" presId="urn:microsoft.com/office/officeart/2005/8/layout/hList7"/>
    <dgm:cxn modelId="{86AF55C3-F8B1-4D28-ACD0-6DF9BD5F9D5A}" srcId="{64E78FB9-4CB3-4D65-A7C3-E99F28DAC823}" destId="{9E8CEE1B-9361-4F19-9713-F3698B3F91E8}" srcOrd="3" destOrd="0" parTransId="{05BB8AC3-15AB-4776-9DE3-2201BD8B0AD1}" sibTransId="{1C9695BE-667B-4EB2-A845-21280FD5FE40}"/>
    <dgm:cxn modelId="{DBFF5BC5-D868-4945-964D-2D0608A120CC}" type="presOf" srcId="{BFBE490C-A0DB-4871-81FA-E417ADEF9031}" destId="{40A1BC4A-440C-4BDB-B4EF-613670D2DABF}" srcOrd="1" destOrd="5" presId="urn:microsoft.com/office/officeart/2005/8/layout/hList7"/>
    <dgm:cxn modelId="{510E30E1-2ABF-4E0A-8F53-21880B3DD9EA}" srcId="{9CA93BF8-64AF-4D36-A8F1-17910C5B23FC}" destId="{CA193CD9-E134-4542-9555-9F163A7DB88E}" srcOrd="3" destOrd="0" parTransId="{5C68C7F1-3B83-4FE0-8D09-D6470D3E8D53}" sibTransId="{9CB899DF-0D11-40BD-B353-6CFFC2D79601}"/>
    <dgm:cxn modelId="{502E17E8-D922-4A01-8561-0F40109D326A}" srcId="{64E78FB9-4CB3-4D65-A7C3-E99F28DAC823}" destId="{AFE74546-4B09-4FB4-A8EB-6434C9D7C8DB}" srcOrd="1" destOrd="0" parTransId="{C87041C3-2173-4746-9911-A45B83A21B57}" sibTransId="{A53A981F-381F-442C-9BDF-4A0BD7E2D5F7}"/>
    <dgm:cxn modelId="{428BA7E8-1358-48DB-BB80-BF5850150341}" type="presOf" srcId="{CA193CD9-E134-4542-9555-9F163A7DB88E}" destId="{A0CCCD38-9AE1-46F1-8E86-2920C5C2FB9F}" srcOrd="0" destOrd="4" presId="urn:microsoft.com/office/officeart/2005/8/layout/hList7"/>
    <dgm:cxn modelId="{6BB909F2-5C8B-42A2-B79E-B5F2EE4F1924}" type="presOf" srcId="{5128018A-E81A-42CF-AC4E-940E3CB4739B}" destId="{A0CCCD38-9AE1-46F1-8E86-2920C5C2FB9F}" srcOrd="0" destOrd="7" presId="urn:microsoft.com/office/officeart/2005/8/layout/hList7"/>
    <dgm:cxn modelId="{1EB0D0DF-49E2-4220-82F7-C4EA2BA6EFC8}" type="presParOf" srcId="{BC6E76D0-CED1-4AEF-AF55-C15EEFE006A3}" destId="{AC14BF5D-6D00-4572-9AAC-D7BE494F5E57}" srcOrd="0" destOrd="0" presId="urn:microsoft.com/office/officeart/2005/8/layout/hList7"/>
    <dgm:cxn modelId="{E76254FA-F7FC-4D1C-B14B-57A289C5CCDF}" type="presParOf" srcId="{BC6E76D0-CED1-4AEF-AF55-C15EEFE006A3}" destId="{F07F30EB-5C2D-4836-83D0-258133EB30C6}" srcOrd="1" destOrd="0" presId="urn:microsoft.com/office/officeart/2005/8/layout/hList7"/>
    <dgm:cxn modelId="{AD444075-3195-4B99-A128-42CD98B3D4B2}" type="presParOf" srcId="{F07F30EB-5C2D-4836-83D0-258133EB30C6}" destId="{C0A677B3-B437-4DDC-A01A-C4EDA33F6A17}" srcOrd="0" destOrd="0" presId="urn:microsoft.com/office/officeart/2005/8/layout/hList7"/>
    <dgm:cxn modelId="{A8066040-E77F-463C-8073-E47383779EE2}" type="presParOf" srcId="{C0A677B3-B437-4DDC-A01A-C4EDA33F6A17}" destId="{A0CCCD38-9AE1-46F1-8E86-2920C5C2FB9F}" srcOrd="0" destOrd="0" presId="urn:microsoft.com/office/officeart/2005/8/layout/hList7"/>
    <dgm:cxn modelId="{688A778F-2580-4038-B5CE-AD5B00B75044}" type="presParOf" srcId="{C0A677B3-B437-4DDC-A01A-C4EDA33F6A17}" destId="{40A1BC4A-440C-4BDB-B4EF-613670D2DABF}" srcOrd="1" destOrd="0" presId="urn:microsoft.com/office/officeart/2005/8/layout/hList7"/>
    <dgm:cxn modelId="{EACC7402-F493-4C6B-9813-30E5F37E7824}" type="presParOf" srcId="{C0A677B3-B437-4DDC-A01A-C4EDA33F6A17}" destId="{0E0F9D49-AFE9-4392-984F-C79A6B97B753}" srcOrd="2" destOrd="0" presId="urn:microsoft.com/office/officeart/2005/8/layout/hList7"/>
    <dgm:cxn modelId="{FE759ACD-BE6B-4F5C-AFE3-142B706DB6EF}" type="presParOf" srcId="{C0A677B3-B437-4DDC-A01A-C4EDA33F6A17}" destId="{739FFAD4-7F90-4695-AB0C-BE6FF1122430}" srcOrd="3" destOrd="0" presId="urn:microsoft.com/office/officeart/2005/8/layout/hList7"/>
    <dgm:cxn modelId="{631503F0-1618-4A54-B701-931AE303F061}" type="presParOf" srcId="{F07F30EB-5C2D-4836-83D0-258133EB30C6}" destId="{F4662015-18E7-489A-8394-795A01177D28}" srcOrd="1" destOrd="0" presId="urn:microsoft.com/office/officeart/2005/8/layout/hList7"/>
    <dgm:cxn modelId="{555E240F-7449-453E-A1D7-D62A1644799D}" type="presParOf" srcId="{F07F30EB-5C2D-4836-83D0-258133EB30C6}" destId="{EAF2DB71-A3D3-48C0-90B7-C5AA2ADA6A7E}" srcOrd="2" destOrd="0" presId="urn:microsoft.com/office/officeart/2005/8/layout/hList7"/>
    <dgm:cxn modelId="{836D7CE4-DE61-428D-BE3B-EE18B7FB151A}" type="presParOf" srcId="{EAF2DB71-A3D3-48C0-90B7-C5AA2ADA6A7E}" destId="{42A21FC0-6333-47B7-9B0B-4C8E8E362027}" srcOrd="0" destOrd="0" presId="urn:microsoft.com/office/officeart/2005/8/layout/hList7"/>
    <dgm:cxn modelId="{8A4D732F-2F28-4A26-83EB-186B3A9103EC}" type="presParOf" srcId="{EAF2DB71-A3D3-48C0-90B7-C5AA2ADA6A7E}" destId="{D4FEE363-1BD0-4FE0-A94E-22BE9A685743}" srcOrd="1" destOrd="0" presId="urn:microsoft.com/office/officeart/2005/8/layout/hList7"/>
    <dgm:cxn modelId="{41E8A57B-BF14-4329-BFCD-7943348D41CC}" type="presParOf" srcId="{EAF2DB71-A3D3-48C0-90B7-C5AA2ADA6A7E}" destId="{A8FEC307-6648-4FAF-9945-7828987AF486}" srcOrd="2" destOrd="0" presId="urn:microsoft.com/office/officeart/2005/8/layout/hList7"/>
    <dgm:cxn modelId="{DAA75557-2553-4A1C-AE9A-440EB1AA6604}" type="presParOf" srcId="{EAF2DB71-A3D3-48C0-90B7-C5AA2ADA6A7E}" destId="{DEC04EAF-A9E0-439E-B0A0-7CDEDB82E413}" srcOrd="3" destOrd="0" presId="urn:microsoft.com/office/officeart/2005/8/layout/hList7"/>
    <dgm:cxn modelId="{0B80DC2B-BF45-4241-915A-AF4E113E0D42}" type="presParOf" srcId="{F07F30EB-5C2D-4836-83D0-258133EB30C6}" destId="{FE107534-DC9A-4D22-A497-8085A4F2F9BB}" srcOrd="3" destOrd="0" presId="urn:microsoft.com/office/officeart/2005/8/layout/hList7"/>
    <dgm:cxn modelId="{7CC76FD5-3D22-4171-9E87-66078BD41AD8}" type="presParOf" srcId="{F07F30EB-5C2D-4836-83D0-258133EB30C6}" destId="{0949AFA3-93BD-44A2-ACDC-A62613EFBA7B}" srcOrd="4" destOrd="0" presId="urn:microsoft.com/office/officeart/2005/8/layout/hList7"/>
    <dgm:cxn modelId="{32E59841-09DD-4904-815A-AE2B81A89711}" type="presParOf" srcId="{0949AFA3-93BD-44A2-ACDC-A62613EFBA7B}" destId="{6BD2B7CC-C9F1-411C-931F-13D02E4934AE}" srcOrd="0" destOrd="0" presId="urn:microsoft.com/office/officeart/2005/8/layout/hList7"/>
    <dgm:cxn modelId="{42479389-B6A4-43B0-A1E1-61E11BB7F249}" type="presParOf" srcId="{0949AFA3-93BD-44A2-ACDC-A62613EFBA7B}" destId="{B7CAD863-3685-4B8A-9FD1-0F5C58A777F3}" srcOrd="1" destOrd="0" presId="urn:microsoft.com/office/officeart/2005/8/layout/hList7"/>
    <dgm:cxn modelId="{249FFEE5-2255-47B7-8F37-2F2B8EDD9269}" type="presParOf" srcId="{0949AFA3-93BD-44A2-ACDC-A62613EFBA7B}" destId="{C46B6C2C-8EF5-4719-9B5F-931E65D21D89}" srcOrd="2" destOrd="0" presId="urn:microsoft.com/office/officeart/2005/8/layout/hList7"/>
    <dgm:cxn modelId="{1A0E5075-0537-4165-9143-64A148266B3A}" type="presParOf" srcId="{0949AFA3-93BD-44A2-ACDC-A62613EFBA7B}" destId="{FFA6F60F-811E-441F-8BC1-C3CF8BAA8CDA}" srcOrd="3" destOrd="0" presId="urn:microsoft.com/office/officeart/2005/8/layout/hList7"/>
    <dgm:cxn modelId="{19BEE2A7-4B50-4E3C-B6A5-0E4F94A3740B}" type="presParOf" srcId="{F07F30EB-5C2D-4836-83D0-258133EB30C6}" destId="{1758F1A2-F1BD-41CA-8365-C4FC59F0EB70}" srcOrd="5" destOrd="0" presId="urn:microsoft.com/office/officeart/2005/8/layout/hList7"/>
    <dgm:cxn modelId="{32C55C04-1D65-4A94-8FED-CF7E69329DDA}" type="presParOf" srcId="{F07F30EB-5C2D-4836-83D0-258133EB30C6}" destId="{37E92916-50F2-4069-B767-38E5469E2DF0}" srcOrd="6" destOrd="0" presId="urn:microsoft.com/office/officeart/2005/8/layout/hList7"/>
    <dgm:cxn modelId="{10041638-D3D5-4E59-922D-258C02CC45F1}" type="presParOf" srcId="{37E92916-50F2-4069-B767-38E5469E2DF0}" destId="{00BDC0E0-E72A-4141-8AE6-9D9216785963}" srcOrd="0" destOrd="0" presId="urn:microsoft.com/office/officeart/2005/8/layout/hList7"/>
    <dgm:cxn modelId="{AA610EEF-A716-4727-9186-670A1D02F551}" type="presParOf" srcId="{37E92916-50F2-4069-B767-38E5469E2DF0}" destId="{78026A68-6711-4294-A630-E993F6B104CB}" srcOrd="1" destOrd="0" presId="urn:microsoft.com/office/officeart/2005/8/layout/hList7"/>
    <dgm:cxn modelId="{372F5E2C-E97B-41E3-8FBE-FB2C12A5D5E1}" type="presParOf" srcId="{37E92916-50F2-4069-B767-38E5469E2DF0}" destId="{94DCB5D4-72EA-44B7-A5EB-2481FEBF3FB3}" srcOrd="2" destOrd="0" presId="urn:microsoft.com/office/officeart/2005/8/layout/hList7"/>
    <dgm:cxn modelId="{39936F88-6282-4518-8E56-831A4540799E}" type="presParOf" srcId="{37E92916-50F2-4069-B767-38E5469E2DF0}" destId="{ECD17270-255A-4ECB-9820-F05297DF5528}" srcOrd="3" destOrd="0" presId="urn:microsoft.com/office/officeart/2005/8/layout/hList7"/>
    <dgm:cxn modelId="{6FA0F8B6-CF97-412B-A5C2-A095D3D02108}" type="presParOf" srcId="{F07F30EB-5C2D-4836-83D0-258133EB30C6}" destId="{01B16C7E-03FD-4367-9416-8751587222F4}" srcOrd="7" destOrd="0" presId="urn:microsoft.com/office/officeart/2005/8/layout/hList7"/>
    <dgm:cxn modelId="{BD6214EA-ACF0-4F13-81DE-2D8098D081B4}" type="presParOf" srcId="{F07F30EB-5C2D-4836-83D0-258133EB30C6}" destId="{064308BC-E2D9-4066-B169-0961CD26C606}" srcOrd="8" destOrd="0" presId="urn:microsoft.com/office/officeart/2005/8/layout/hList7"/>
    <dgm:cxn modelId="{7E4AFDDD-B6C7-45ED-9BE1-25DCEFCFDAAE}" type="presParOf" srcId="{064308BC-E2D9-4066-B169-0961CD26C606}" destId="{DDD7FFDB-5165-4516-97C7-B3C99BD536FE}" srcOrd="0" destOrd="0" presId="urn:microsoft.com/office/officeart/2005/8/layout/hList7"/>
    <dgm:cxn modelId="{E3BA62F4-BA1E-48E8-99FE-C13EC60ED601}" type="presParOf" srcId="{064308BC-E2D9-4066-B169-0961CD26C606}" destId="{8D2AA86C-7A3C-49C2-9DB9-58A104947D69}" srcOrd="1" destOrd="0" presId="urn:microsoft.com/office/officeart/2005/8/layout/hList7"/>
    <dgm:cxn modelId="{0BF0BBB5-CE6E-40BB-8FF6-E34FA2F2FA55}" type="presParOf" srcId="{064308BC-E2D9-4066-B169-0961CD26C606}" destId="{EF48D82C-48AD-46FE-9D54-F52147B4B41A}" srcOrd="2" destOrd="0" presId="urn:microsoft.com/office/officeart/2005/8/layout/hList7"/>
    <dgm:cxn modelId="{FC92EECE-3732-48DD-AB47-3EF8F5B5DDC6}" type="presParOf" srcId="{064308BC-E2D9-4066-B169-0961CD26C606}" destId="{C23A3F59-BC09-458F-8381-C0646CB6F694}" srcOrd="3" destOrd="0" presId="urn:microsoft.com/office/officeart/2005/8/layout/hList7"/>
  </dgm:cxnLst>
  <dgm:bg/>
  <dgm:whole>
    <a:ln w="9525"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E78FB9-4CB3-4D65-A7C3-E99F28DAC823}" type="doc">
      <dgm:prSet loTypeId="urn:microsoft.com/office/officeart/2005/8/layout/hList7" loCatId="process" qsTypeId="urn:microsoft.com/office/officeart/2005/8/quickstyle/simple1" qsCatId="simple" csTypeId="urn:microsoft.com/office/officeart/2005/8/colors/accent1_1" csCatId="accent1" phldr="1"/>
      <dgm:spPr/>
    </dgm:pt>
    <dgm:pt modelId="{9CA93BF8-64AF-4D36-A8F1-17910C5B23FC}">
      <dgm:prSet phldrT="[Texte]" custT="1"/>
      <dgm:spPr/>
      <dgm:t>
        <a:bodyPr/>
        <a:lstStyle/>
        <a:p>
          <a:pPr marL="0" algn="ctr"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fr-CA" sz="14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La philosophie de gestion du risque mène à des inefficacités importantes</a:t>
          </a:r>
          <a:endParaRPr lang="fr-CA" sz="14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3CDB4F0F-4200-40C4-8C74-BB4CEFAD6065}" type="parTrans" cxnId="{5C298C68-A431-40BC-B77F-35C32DE5F7C4}">
      <dgm:prSet/>
      <dgm:spPr/>
      <dgm:t>
        <a:bodyPr/>
        <a:lstStyle/>
        <a:p>
          <a:endParaRPr lang="fr-CA"/>
        </a:p>
      </dgm:t>
    </dgm:pt>
    <dgm:pt modelId="{E7161085-05D0-4EBB-A23B-5A05EF5D8DDF}" type="sibTrans" cxnId="{5C298C68-A431-40BC-B77F-35C32DE5F7C4}">
      <dgm:prSet/>
      <dgm:spPr/>
      <dgm:t>
        <a:bodyPr/>
        <a:lstStyle/>
        <a:p>
          <a:endParaRPr lang="fr-CA"/>
        </a:p>
      </dgm:t>
    </dgm:pt>
    <dgm:pt modelId="{9E8CEE1B-9361-4F19-9713-F3698B3F91E8}">
      <dgm:prSet custT="1"/>
      <dgm:spPr/>
      <dgm:t>
        <a:bodyPr/>
        <a:lstStyle/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4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L’ensemble de la tâche d’évaluation des besoins laisse peu ou pas de place au jugement et à l’expertise clinique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100">
              <a:solidFill>
                <a:schemeClr val="tx2"/>
              </a:solidFill>
            </a:rPr>
            <a:t>Obligation d’utiliser une série d’outils d’analyse pour établir le profil et les besoins de l’usager</a:t>
          </a:r>
          <a:endParaRPr lang="en-US" sz="1100">
            <a:solidFill>
              <a:schemeClr val="tx2"/>
            </a:solidFill>
          </a:endParaRPr>
        </a:p>
        <a:p>
          <a:pPr algn="l">
            <a:spcAft>
              <a:spcPct val="35000"/>
            </a:spcAft>
          </a:pPr>
          <a:r>
            <a:rPr lang="fr-CA" sz="1100">
              <a:solidFill>
                <a:schemeClr val="tx2"/>
              </a:solidFill>
            </a:rPr>
            <a:t>Obligation de mettre à jour sans exception les évaluations, à une fréquence spécifique, sans valeur ajoutée systématique </a:t>
          </a:r>
          <a:endParaRPr lang="fr-CA" sz="1400">
            <a:solidFill>
              <a:schemeClr val="tx2"/>
            </a:solidFill>
          </a:endParaRPr>
        </a:p>
      </dgm:t>
    </dgm:pt>
    <dgm:pt modelId="{1C9695BE-667B-4EB2-A845-21280FD5FE40}" type="sibTrans" cxnId="{86AF55C3-F8B1-4D28-ACD0-6DF9BD5F9D5A}">
      <dgm:prSet/>
      <dgm:spPr/>
      <dgm:t>
        <a:bodyPr/>
        <a:lstStyle/>
        <a:p>
          <a:endParaRPr lang="fr-CA"/>
        </a:p>
      </dgm:t>
    </dgm:pt>
    <dgm:pt modelId="{05BB8AC3-15AB-4776-9DE3-2201BD8B0AD1}" type="parTrans" cxnId="{86AF55C3-F8B1-4D28-ACD0-6DF9BD5F9D5A}">
      <dgm:prSet/>
      <dgm:spPr/>
      <dgm:t>
        <a:bodyPr/>
        <a:lstStyle/>
        <a:p>
          <a:endParaRPr lang="fr-CA"/>
        </a:p>
      </dgm:t>
    </dgm:pt>
    <dgm:pt modelId="{DA627ECA-E683-435A-B778-0E67666ECFB0}">
      <dgm:prSet custT="1"/>
      <dgm:spPr/>
      <dgm:t>
        <a:bodyPr/>
        <a:lstStyle/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4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Confusion dans l’interprétation des exigences de diverses provenances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100">
              <a:solidFill>
                <a:schemeClr val="tx2"/>
              </a:solidFill>
              <a:latin typeface="+mj-lt"/>
              <a:ea typeface="Roboto Black" panose="02000000000000000000" pitchFamily="2" charset="0"/>
              <a:cs typeface="Roboto Black" panose="02000000000000000000" pitchFamily="2" charset="0"/>
            </a:rPr>
            <a:t>Soit celles de l’établissement, des ordres professionnels, les obligations de l’Agrément, etc.</a:t>
          </a:r>
        </a:p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endParaRPr lang="fr-CA" sz="14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endParaRPr lang="fr-CA" sz="14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2F95CCD3-69A1-4F16-9D1D-A61F64ECFEB0}" type="sibTrans" cxnId="{7C5DFF3A-64CB-46FB-8963-9DD5F80E887D}">
      <dgm:prSet/>
      <dgm:spPr/>
      <dgm:t>
        <a:bodyPr/>
        <a:lstStyle/>
        <a:p>
          <a:endParaRPr lang="fr-CA"/>
        </a:p>
      </dgm:t>
    </dgm:pt>
    <dgm:pt modelId="{57C5E00B-D20A-4F40-BA20-FD014FAD4667}" type="parTrans" cxnId="{7C5DFF3A-64CB-46FB-8963-9DD5F80E887D}">
      <dgm:prSet/>
      <dgm:spPr/>
      <dgm:t>
        <a:bodyPr/>
        <a:lstStyle/>
        <a:p>
          <a:endParaRPr lang="fr-CA"/>
        </a:p>
      </dgm:t>
    </dgm:pt>
    <dgm:pt modelId="{AFE74546-4B09-4FB4-A8EB-6434C9D7C8DB}">
      <dgm:prSet custT="1"/>
      <dgm:spPr/>
      <dgm:t>
        <a:bodyPr/>
        <a:lstStyle/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4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Les TS pivots passent la majorité de leur temps à coordonner les services à l’usager et non à lui fournir un service direct </a:t>
          </a:r>
        </a:p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endParaRPr lang="fr-CA" sz="1400" b="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endParaRPr lang="fr-CA" sz="1400" b="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endParaRPr lang="fr-CA" sz="1400" b="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C87041C3-2173-4746-9911-A45B83A21B57}" type="parTrans" cxnId="{502E17E8-D922-4A01-8561-0F40109D326A}">
      <dgm:prSet/>
      <dgm:spPr/>
      <dgm:t>
        <a:bodyPr/>
        <a:lstStyle/>
        <a:p>
          <a:endParaRPr lang="fr-CA"/>
        </a:p>
      </dgm:t>
    </dgm:pt>
    <dgm:pt modelId="{A53A981F-381F-442C-9BDF-4A0BD7E2D5F7}" type="sibTrans" cxnId="{502E17E8-D922-4A01-8561-0F40109D326A}">
      <dgm:prSet/>
      <dgm:spPr/>
      <dgm:t>
        <a:bodyPr/>
        <a:lstStyle/>
        <a:p>
          <a:endParaRPr lang="fr-CA"/>
        </a:p>
      </dgm:t>
    </dgm:pt>
    <dgm:pt modelId="{AA128B38-AE09-4825-89EB-CDC625B9B805}">
      <dgm:prSet custT="1"/>
      <dgm:spPr/>
      <dgm:t>
        <a:bodyPr/>
        <a:lstStyle/>
        <a:p>
          <a:pPr marL="0" indent="0">
            <a:spcBef>
              <a:spcPct val="0"/>
            </a:spcBef>
            <a:spcAft>
              <a:spcPts val="200"/>
            </a:spcAft>
            <a:buFont typeface="Arial" panose="020B0604020202020204" pitchFamily="34" charset="0"/>
            <a:buNone/>
          </a:pPr>
          <a:r>
            <a:rPr lang="fr-CA" sz="1100">
              <a:solidFill>
                <a:schemeClr val="tx2"/>
              </a:solidFill>
            </a:rPr>
            <a:t>Faire le tour de tous les besoins des usagers et proches aidants à la suite d'un premier service, alors que la situation ne le requiert pas</a:t>
          </a:r>
          <a:endParaRPr lang="en-US" sz="1100">
            <a:solidFill>
              <a:schemeClr val="tx2"/>
            </a:solidFill>
          </a:endParaRPr>
        </a:p>
      </dgm:t>
    </dgm:pt>
    <dgm:pt modelId="{261517BC-801B-4F35-9C33-10BAF4A84950}" type="sibTrans" cxnId="{5151BB04-0CE8-4117-AD27-B3B338A70FBB}">
      <dgm:prSet/>
      <dgm:spPr/>
      <dgm:t>
        <a:bodyPr/>
        <a:lstStyle/>
        <a:p>
          <a:endParaRPr lang="fr-CA"/>
        </a:p>
      </dgm:t>
    </dgm:pt>
    <dgm:pt modelId="{4ACDF779-A7C2-47CE-A5F3-252094342C0A}" type="parTrans" cxnId="{5151BB04-0CE8-4117-AD27-B3B338A70FBB}">
      <dgm:prSet/>
      <dgm:spPr/>
      <dgm:t>
        <a:bodyPr/>
        <a:lstStyle/>
        <a:p>
          <a:endParaRPr lang="fr-CA"/>
        </a:p>
      </dgm:t>
    </dgm:pt>
    <dgm:pt modelId="{82C02FB7-DEFA-4A99-97E6-1C0F87BAFCE4}">
      <dgm:prSet custT="1"/>
      <dgm:spPr/>
      <dgm:t>
        <a:bodyPr/>
        <a:lstStyle/>
        <a:p>
          <a:pPr marL="0" indent="0">
            <a:spcBef>
              <a:spcPts val="60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fr-CA" sz="1100">
              <a:solidFill>
                <a:schemeClr val="tx2"/>
              </a:solidFill>
            </a:rPr>
            <a:t>Certains besoins non prioritaires d’un usager pris-en-charge sont alors comblés VS des besoins prioritaires d’usagers en attente</a:t>
          </a:r>
          <a:endParaRPr lang="en-US" sz="1100">
            <a:solidFill>
              <a:schemeClr val="tx2"/>
            </a:solidFill>
          </a:endParaRPr>
        </a:p>
      </dgm:t>
    </dgm:pt>
    <dgm:pt modelId="{F81750D4-FC61-4791-84A0-E545CD43138C}" type="parTrans" cxnId="{55B63C53-F520-47C8-BC31-2D8D4F60A1F9}">
      <dgm:prSet/>
      <dgm:spPr/>
      <dgm:t>
        <a:bodyPr/>
        <a:lstStyle/>
        <a:p>
          <a:endParaRPr lang="fr-CA"/>
        </a:p>
      </dgm:t>
    </dgm:pt>
    <dgm:pt modelId="{E8D8F5C1-241C-473C-A681-9721FD8F07E4}" type="sibTrans" cxnId="{55B63C53-F520-47C8-BC31-2D8D4F60A1F9}">
      <dgm:prSet/>
      <dgm:spPr/>
      <dgm:t>
        <a:bodyPr/>
        <a:lstStyle/>
        <a:p>
          <a:endParaRPr lang="fr-CA"/>
        </a:p>
      </dgm:t>
    </dgm:pt>
    <dgm:pt modelId="{194937FD-29C4-45A1-AFDE-BDE3A618139A}">
      <dgm:prSet phldrT="[Texte]" custT="1"/>
      <dgm:spPr/>
      <dgm:t>
        <a:bodyPr/>
        <a:lstStyle/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4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Les TS héritent de la charge de travail liée à une organisation du travail et des processus sous optimaux</a:t>
          </a:r>
        </a:p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endParaRPr lang="fr-CA" sz="1600" b="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endParaRPr lang="fr-CA" sz="1600" b="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endParaRPr lang="fr-CA" sz="1600" b="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9BD0194A-A068-419E-9CD4-EA9488857737}" type="sibTrans" cxnId="{8281DE53-1766-4E3D-853A-AA90645D3973}">
      <dgm:prSet/>
      <dgm:spPr/>
      <dgm:t>
        <a:bodyPr/>
        <a:lstStyle/>
        <a:p>
          <a:endParaRPr lang="fr-CA"/>
        </a:p>
      </dgm:t>
    </dgm:pt>
    <dgm:pt modelId="{076B461E-EF20-42EA-B727-2E778DA3F2B0}" type="parTrans" cxnId="{8281DE53-1766-4E3D-853A-AA90645D3973}">
      <dgm:prSet/>
      <dgm:spPr/>
      <dgm:t>
        <a:bodyPr/>
        <a:lstStyle/>
        <a:p>
          <a:endParaRPr lang="fr-CA"/>
        </a:p>
      </dgm:t>
    </dgm:pt>
    <dgm:pt modelId="{BC6E76D0-CED1-4AEF-AF55-C15EEFE006A3}" type="pres">
      <dgm:prSet presAssocID="{64E78FB9-4CB3-4D65-A7C3-E99F28DAC823}" presName="Name0" presStyleCnt="0">
        <dgm:presLayoutVars>
          <dgm:dir/>
          <dgm:resizeHandles val="exact"/>
        </dgm:presLayoutVars>
      </dgm:prSet>
      <dgm:spPr/>
    </dgm:pt>
    <dgm:pt modelId="{AC14BF5D-6D00-4572-9AAC-D7BE494F5E57}" type="pres">
      <dgm:prSet presAssocID="{64E78FB9-4CB3-4D65-A7C3-E99F28DAC823}" presName="fgShape" presStyleLbl="fgShp" presStyleIdx="0" presStyleCnt="1" custScaleX="99613" custScaleY="62095" custLinFactNeighborX="1134" custLinFactNeighborY="90451"/>
      <dgm:spPr>
        <a:noFill/>
        <a:ln>
          <a:noFill/>
        </a:ln>
      </dgm:spPr>
    </dgm:pt>
    <dgm:pt modelId="{F07F30EB-5C2D-4836-83D0-258133EB30C6}" type="pres">
      <dgm:prSet presAssocID="{64E78FB9-4CB3-4D65-A7C3-E99F28DAC823}" presName="linComp" presStyleCnt="0"/>
      <dgm:spPr/>
    </dgm:pt>
    <dgm:pt modelId="{C0A677B3-B437-4DDC-A01A-C4EDA33F6A17}" type="pres">
      <dgm:prSet presAssocID="{9CA93BF8-64AF-4D36-A8F1-17910C5B23FC}" presName="compNode" presStyleCnt="0"/>
      <dgm:spPr/>
    </dgm:pt>
    <dgm:pt modelId="{A0CCCD38-9AE1-46F1-8E86-2920C5C2FB9F}" type="pres">
      <dgm:prSet presAssocID="{9CA93BF8-64AF-4D36-A8F1-17910C5B23FC}" presName="bkgdShape" presStyleLbl="node1" presStyleIdx="0" presStyleCnt="5"/>
      <dgm:spPr/>
    </dgm:pt>
    <dgm:pt modelId="{40A1BC4A-440C-4BDB-B4EF-613670D2DABF}" type="pres">
      <dgm:prSet presAssocID="{9CA93BF8-64AF-4D36-A8F1-17910C5B23FC}" presName="nodeTx" presStyleLbl="node1" presStyleIdx="0" presStyleCnt="5">
        <dgm:presLayoutVars>
          <dgm:bulletEnabled val="1"/>
        </dgm:presLayoutVars>
      </dgm:prSet>
      <dgm:spPr/>
    </dgm:pt>
    <dgm:pt modelId="{0E0F9D49-AFE9-4392-984F-C79A6B97B753}" type="pres">
      <dgm:prSet presAssocID="{9CA93BF8-64AF-4D36-A8F1-17910C5B23FC}" presName="invisiNode" presStyleLbl="node1" presStyleIdx="0" presStyleCnt="5"/>
      <dgm:spPr/>
    </dgm:pt>
    <dgm:pt modelId="{739FFAD4-7F90-4695-AB0C-BE6FF1122430}" type="pres">
      <dgm:prSet presAssocID="{9CA93BF8-64AF-4D36-A8F1-17910C5B23FC}" presName="imagNode" presStyleLbl="fgImgPlace1" presStyleIdx="0" presStyleCnt="5" custScaleX="70674" custScaleY="70674" custLinFactNeighborX="-1879" custLinFactNeighborY="-1493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ights Uneven avec un remplissage uni"/>
        </a:ext>
      </dgm:extLst>
    </dgm:pt>
    <dgm:pt modelId="{F4662015-18E7-489A-8394-795A01177D28}" type="pres">
      <dgm:prSet presAssocID="{E7161085-05D0-4EBB-A23B-5A05EF5D8DDF}" presName="sibTrans" presStyleLbl="sibTrans2D1" presStyleIdx="0" presStyleCnt="0"/>
      <dgm:spPr/>
    </dgm:pt>
    <dgm:pt modelId="{EAF2DB71-A3D3-48C0-90B7-C5AA2ADA6A7E}" type="pres">
      <dgm:prSet presAssocID="{AFE74546-4B09-4FB4-A8EB-6434C9D7C8DB}" presName="compNode" presStyleCnt="0"/>
      <dgm:spPr/>
    </dgm:pt>
    <dgm:pt modelId="{42A21FC0-6333-47B7-9B0B-4C8E8E362027}" type="pres">
      <dgm:prSet presAssocID="{AFE74546-4B09-4FB4-A8EB-6434C9D7C8DB}" presName="bkgdShape" presStyleLbl="node1" presStyleIdx="1" presStyleCnt="5" custLinFactNeighborX="676" custLinFactNeighborY="-629"/>
      <dgm:spPr/>
    </dgm:pt>
    <dgm:pt modelId="{D4FEE363-1BD0-4FE0-A94E-22BE9A685743}" type="pres">
      <dgm:prSet presAssocID="{AFE74546-4B09-4FB4-A8EB-6434C9D7C8DB}" presName="nodeTx" presStyleLbl="node1" presStyleIdx="1" presStyleCnt="5">
        <dgm:presLayoutVars>
          <dgm:bulletEnabled val="1"/>
        </dgm:presLayoutVars>
      </dgm:prSet>
      <dgm:spPr/>
    </dgm:pt>
    <dgm:pt modelId="{A8FEC307-6648-4FAF-9945-7828987AF486}" type="pres">
      <dgm:prSet presAssocID="{AFE74546-4B09-4FB4-A8EB-6434C9D7C8DB}" presName="invisiNode" presStyleLbl="node1" presStyleIdx="1" presStyleCnt="5"/>
      <dgm:spPr/>
    </dgm:pt>
    <dgm:pt modelId="{DEC04EAF-A9E0-439E-B0A0-7CDEDB82E413}" type="pres">
      <dgm:prSet presAssocID="{AFE74546-4B09-4FB4-A8EB-6434C9D7C8DB}" presName="imagNode" presStyleLbl="fgImgPlace1" presStyleIdx="1" presStyleCnt="5" custScaleX="70674" custScaleY="70674" custLinFactNeighborX="388" custLinFactNeighborY="-1493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 avec un remplissage uni"/>
        </a:ext>
      </dgm:extLst>
    </dgm:pt>
    <dgm:pt modelId="{FE107534-DC9A-4D22-A497-8085A4F2F9BB}" type="pres">
      <dgm:prSet presAssocID="{A53A981F-381F-442C-9BDF-4A0BD7E2D5F7}" presName="sibTrans" presStyleLbl="sibTrans2D1" presStyleIdx="0" presStyleCnt="0"/>
      <dgm:spPr/>
    </dgm:pt>
    <dgm:pt modelId="{0949AFA3-93BD-44A2-ACDC-A62613EFBA7B}" type="pres">
      <dgm:prSet presAssocID="{194937FD-29C4-45A1-AFDE-BDE3A618139A}" presName="compNode" presStyleCnt="0"/>
      <dgm:spPr/>
    </dgm:pt>
    <dgm:pt modelId="{6BD2B7CC-C9F1-411C-931F-13D02E4934AE}" type="pres">
      <dgm:prSet presAssocID="{194937FD-29C4-45A1-AFDE-BDE3A618139A}" presName="bkgdShape" presStyleLbl="node1" presStyleIdx="2" presStyleCnt="5"/>
      <dgm:spPr/>
    </dgm:pt>
    <dgm:pt modelId="{B7CAD863-3685-4B8A-9FD1-0F5C58A777F3}" type="pres">
      <dgm:prSet presAssocID="{194937FD-29C4-45A1-AFDE-BDE3A618139A}" presName="nodeTx" presStyleLbl="node1" presStyleIdx="2" presStyleCnt="5">
        <dgm:presLayoutVars>
          <dgm:bulletEnabled val="1"/>
        </dgm:presLayoutVars>
      </dgm:prSet>
      <dgm:spPr/>
    </dgm:pt>
    <dgm:pt modelId="{C46B6C2C-8EF5-4719-9B5F-931E65D21D89}" type="pres">
      <dgm:prSet presAssocID="{194937FD-29C4-45A1-AFDE-BDE3A618139A}" presName="invisiNode" presStyleLbl="node1" presStyleIdx="2" presStyleCnt="5"/>
      <dgm:spPr/>
    </dgm:pt>
    <dgm:pt modelId="{FFA6F60F-811E-441F-8BC1-C3CF8BAA8CDA}" type="pres">
      <dgm:prSet presAssocID="{194937FD-29C4-45A1-AFDE-BDE3A618139A}" presName="imagNode" presStyleLbl="fgImgPlace1" presStyleIdx="2" presStyleCnt="5" custScaleX="70674" custScaleY="70674" custLinFactNeighborX="1719" custLinFactNeighborY="-1493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le profile avec un remplissage uni"/>
        </a:ext>
      </dgm:extLst>
    </dgm:pt>
    <dgm:pt modelId="{1758F1A2-F1BD-41CA-8365-C4FC59F0EB70}" type="pres">
      <dgm:prSet presAssocID="{9BD0194A-A068-419E-9CD4-EA9488857737}" presName="sibTrans" presStyleLbl="sibTrans2D1" presStyleIdx="0" presStyleCnt="0"/>
      <dgm:spPr/>
    </dgm:pt>
    <dgm:pt modelId="{37E92916-50F2-4069-B767-38E5469E2DF0}" type="pres">
      <dgm:prSet presAssocID="{9E8CEE1B-9361-4F19-9713-F3698B3F91E8}" presName="compNode" presStyleCnt="0"/>
      <dgm:spPr/>
    </dgm:pt>
    <dgm:pt modelId="{00BDC0E0-E72A-4141-8AE6-9D9216785963}" type="pres">
      <dgm:prSet presAssocID="{9E8CEE1B-9361-4F19-9713-F3698B3F91E8}" presName="bkgdShape" presStyleLbl="node1" presStyleIdx="3" presStyleCnt="5"/>
      <dgm:spPr/>
    </dgm:pt>
    <dgm:pt modelId="{78026A68-6711-4294-A630-E993F6B104CB}" type="pres">
      <dgm:prSet presAssocID="{9E8CEE1B-9361-4F19-9713-F3698B3F91E8}" presName="nodeTx" presStyleLbl="node1" presStyleIdx="3" presStyleCnt="5">
        <dgm:presLayoutVars>
          <dgm:bulletEnabled val="1"/>
        </dgm:presLayoutVars>
      </dgm:prSet>
      <dgm:spPr/>
    </dgm:pt>
    <dgm:pt modelId="{94DCB5D4-72EA-44B7-A5EB-2481FEBF3FB3}" type="pres">
      <dgm:prSet presAssocID="{9E8CEE1B-9361-4F19-9713-F3698B3F91E8}" presName="invisiNode" presStyleLbl="node1" presStyleIdx="3" presStyleCnt="5"/>
      <dgm:spPr/>
    </dgm:pt>
    <dgm:pt modelId="{ECD17270-255A-4ECB-9820-F05297DF5528}" type="pres">
      <dgm:prSet presAssocID="{9E8CEE1B-9361-4F19-9713-F3698B3F91E8}" presName="imagNode" presStyleLbl="fgImgPlace1" presStyleIdx="3" presStyleCnt="5" custScaleX="70674" custScaleY="70674" custLinFactNeighborX="339" custLinFactNeighborY="-14932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 avec un remplissage uni"/>
        </a:ext>
      </dgm:extLst>
    </dgm:pt>
    <dgm:pt modelId="{01B16C7E-03FD-4367-9416-8751587222F4}" type="pres">
      <dgm:prSet presAssocID="{1C9695BE-667B-4EB2-A845-21280FD5FE40}" presName="sibTrans" presStyleLbl="sibTrans2D1" presStyleIdx="0" presStyleCnt="0"/>
      <dgm:spPr/>
    </dgm:pt>
    <dgm:pt modelId="{064308BC-E2D9-4066-B169-0961CD26C606}" type="pres">
      <dgm:prSet presAssocID="{DA627ECA-E683-435A-B778-0E67666ECFB0}" presName="compNode" presStyleCnt="0"/>
      <dgm:spPr/>
    </dgm:pt>
    <dgm:pt modelId="{DDD7FFDB-5165-4516-97C7-B3C99BD536FE}" type="pres">
      <dgm:prSet presAssocID="{DA627ECA-E683-435A-B778-0E67666ECFB0}" presName="bkgdShape" presStyleLbl="node1" presStyleIdx="4" presStyleCnt="5" custLinFactNeighborX="-29"/>
      <dgm:spPr/>
    </dgm:pt>
    <dgm:pt modelId="{8D2AA86C-7A3C-49C2-9DB9-58A104947D69}" type="pres">
      <dgm:prSet presAssocID="{DA627ECA-E683-435A-B778-0E67666ECFB0}" presName="nodeTx" presStyleLbl="node1" presStyleIdx="4" presStyleCnt="5">
        <dgm:presLayoutVars>
          <dgm:bulletEnabled val="1"/>
        </dgm:presLayoutVars>
      </dgm:prSet>
      <dgm:spPr/>
    </dgm:pt>
    <dgm:pt modelId="{EF48D82C-48AD-46FE-9D54-F52147B4B41A}" type="pres">
      <dgm:prSet presAssocID="{DA627ECA-E683-435A-B778-0E67666ECFB0}" presName="invisiNode" presStyleLbl="node1" presStyleIdx="4" presStyleCnt="5"/>
      <dgm:spPr/>
    </dgm:pt>
    <dgm:pt modelId="{C23A3F59-BC09-458F-8381-C0646CB6F694}" type="pres">
      <dgm:prSet presAssocID="{DA627ECA-E683-435A-B778-0E67666ECFB0}" presName="imagNode" presStyleLbl="fgImgPlace1" presStyleIdx="4" presStyleCnt="5" custScaleX="70674" custScaleY="70674" custLinFactNeighborX="-41" custLinFactNeighborY="-1519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 male avec un remplissage uni"/>
        </a:ext>
      </dgm:extLst>
    </dgm:pt>
  </dgm:ptLst>
  <dgm:cxnLst>
    <dgm:cxn modelId="{5151BB04-0CE8-4117-AD27-B3B338A70FBB}" srcId="{9CA93BF8-64AF-4D36-A8F1-17910C5B23FC}" destId="{AA128B38-AE09-4825-89EB-CDC625B9B805}" srcOrd="0" destOrd="0" parTransId="{4ACDF779-A7C2-47CE-A5F3-252094342C0A}" sibTransId="{261517BC-801B-4F35-9C33-10BAF4A84950}"/>
    <dgm:cxn modelId="{5816D709-32D9-410C-A4C5-49895B453611}" type="presOf" srcId="{AFE74546-4B09-4FB4-A8EB-6434C9D7C8DB}" destId="{D4FEE363-1BD0-4FE0-A94E-22BE9A685743}" srcOrd="1" destOrd="0" presId="urn:microsoft.com/office/officeart/2005/8/layout/hList7"/>
    <dgm:cxn modelId="{1B842D0A-5F3E-4DCE-AAA9-7A304DDF1FF1}" type="presOf" srcId="{82C02FB7-DEFA-4A99-97E6-1C0F87BAFCE4}" destId="{40A1BC4A-440C-4BDB-B4EF-613670D2DABF}" srcOrd="1" destOrd="2" presId="urn:microsoft.com/office/officeart/2005/8/layout/hList7"/>
    <dgm:cxn modelId="{4470A10B-C00D-4EB8-A36D-C16B371902C2}" type="presOf" srcId="{9BD0194A-A068-419E-9CD4-EA9488857737}" destId="{1758F1A2-F1BD-41CA-8365-C4FC59F0EB70}" srcOrd="0" destOrd="0" presId="urn:microsoft.com/office/officeart/2005/8/layout/hList7"/>
    <dgm:cxn modelId="{AF18750C-B29D-4895-822D-5FBD64323BC2}" type="presOf" srcId="{AFE74546-4B09-4FB4-A8EB-6434C9D7C8DB}" destId="{42A21FC0-6333-47B7-9B0B-4C8E8E362027}" srcOrd="0" destOrd="0" presId="urn:microsoft.com/office/officeart/2005/8/layout/hList7"/>
    <dgm:cxn modelId="{B2C04F10-1FB9-4EDB-A4EA-4D6001679421}" type="presOf" srcId="{194937FD-29C4-45A1-AFDE-BDE3A618139A}" destId="{6BD2B7CC-C9F1-411C-931F-13D02E4934AE}" srcOrd="0" destOrd="0" presId="urn:microsoft.com/office/officeart/2005/8/layout/hList7"/>
    <dgm:cxn modelId="{6C723315-828A-476C-8FBE-5E31E4DA7043}" type="presOf" srcId="{9E8CEE1B-9361-4F19-9713-F3698B3F91E8}" destId="{00BDC0E0-E72A-4141-8AE6-9D9216785963}" srcOrd="0" destOrd="0" presId="urn:microsoft.com/office/officeart/2005/8/layout/hList7"/>
    <dgm:cxn modelId="{158B3129-8407-42A4-B2F4-7B60C9D76F18}" type="presOf" srcId="{AA128B38-AE09-4825-89EB-CDC625B9B805}" destId="{A0CCCD38-9AE1-46F1-8E86-2920C5C2FB9F}" srcOrd="0" destOrd="1" presId="urn:microsoft.com/office/officeart/2005/8/layout/hList7"/>
    <dgm:cxn modelId="{6B58F22D-79AE-445D-951B-7829032AB840}" type="presOf" srcId="{1C9695BE-667B-4EB2-A845-21280FD5FE40}" destId="{01B16C7E-03FD-4367-9416-8751587222F4}" srcOrd="0" destOrd="0" presId="urn:microsoft.com/office/officeart/2005/8/layout/hList7"/>
    <dgm:cxn modelId="{F885E62F-0335-4368-ABCF-0FEF20B8F2C1}" type="presOf" srcId="{194937FD-29C4-45A1-AFDE-BDE3A618139A}" destId="{B7CAD863-3685-4B8A-9FD1-0F5C58A777F3}" srcOrd="1" destOrd="0" presId="urn:microsoft.com/office/officeart/2005/8/layout/hList7"/>
    <dgm:cxn modelId="{7C5DFF3A-64CB-46FB-8963-9DD5F80E887D}" srcId="{64E78FB9-4CB3-4D65-A7C3-E99F28DAC823}" destId="{DA627ECA-E683-435A-B778-0E67666ECFB0}" srcOrd="4" destOrd="0" parTransId="{57C5E00B-D20A-4F40-BA20-FD014FAD4667}" sibTransId="{2F95CCD3-69A1-4F16-9D1D-A61F64ECFEB0}"/>
    <dgm:cxn modelId="{CE67353B-AB00-4860-B415-F0C1D626DDD2}" type="presOf" srcId="{9CA93BF8-64AF-4D36-A8F1-17910C5B23FC}" destId="{A0CCCD38-9AE1-46F1-8E86-2920C5C2FB9F}" srcOrd="0" destOrd="0" presId="urn:microsoft.com/office/officeart/2005/8/layout/hList7"/>
    <dgm:cxn modelId="{D8CE1046-867D-4E26-A6FF-A167C800D358}" type="presOf" srcId="{A53A981F-381F-442C-9BDF-4A0BD7E2D5F7}" destId="{FE107534-DC9A-4D22-A497-8085A4F2F9BB}" srcOrd="0" destOrd="0" presId="urn:microsoft.com/office/officeart/2005/8/layout/hList7"/>
    <dgm:cxn modelId="{5C298C68-A431-40BC-B77F-35C32DE5F7C4}" srcId="{64E78FB9-4CB3-4D65-A7C3-E99F28DAC823}" destId="{9CA93BF8-64AF-4D36-A8F1-17910C5B23FC}" srcOrd="0" destOrd="0" parTransId="{3CDB4F0F-4200-40C4-8C74-BB4CEFAD6065}" sibTransId="{E7161085-05D0-4EBB-A23B-5A05EF5D8DDF}"/>
    <dgm:cxn modelId="{190FC76B-013E-4748-891F-622CB6C6AD4E}" type="presOf" srcId="{DA627ECA-E683-435A-B778-0E67666ECFB0}" destId="{DDD7FFDB-5165-4516-97C7-B3C99BD536FE}" srcOrd="0" destOrd="0" presId="urn:microsoft.com/office/officeart/2005/8/layout/hList7"/>
    <dgm:cxn modelId="{68F72672-DD8D-47EE-9D0C-F365F6EF6955}" type="presOf" srcId="{9E8CEE1B-9361-4F19-9713-F3698B3F91E8}" destId="{78026A68-6711-4294-A630-E993F6B104CB}" srcOrd="1" destOrd="0" presId="urn:microsoft.com/office/officeart/2005/8/layout/hList7"/>
    <dgm:cxn modelId="{55B63C53-F520-47C8-BC31-2D8D4F60A1F9}" srcId="{9CA93BF8-64AF-4D36-A8F1-17910C5B23FC}" destId="{82C02FB7-DEFA-4A99-97E6-1C0F87BAFCE4}" srcOrd="1" destOrd="0" parTransId="{F81750D4-FC61-4791-84A0-E545CD43138C}" sibTransId="{E8D8F5C1-241C-473C-A681-9721FD8F07E4}"/>
    <dgm:cxn modelId="{8281DE53-1766-4E3D-853A-AA90645D3973}" srcId="{64E78FB9-4CB3-4D65-A7C3-E99F28DAC823}" destId="{194937FD-29C4-45A1-AFDE-BDE3A618139A}" srcOrd="2" destOrd="0" parTransId="{076B461E-EF20-42EA-B727-2E778DA3F2B0}" sibTransId="{9BD0194A-A068-419E-9CD4-EA9488857737}"/>
    <dgm:cxn modelId="{6869407E-896D-47A3-A916-C5F1508AAEEC}" type="presOf" srcId="{82C02FB7-DEFA-4A99-97E6-1C0F87BAFCE4}" destId="{A0CCCD38-9AE1-46F1-8E86-2920C5C2FB9F}" srcOrd="0" destOrd="2" presId="urn:microsoft.com/office/officeart/2005/8/layout/hList7"/>
    <dgm:cxn modelId="{EB9A1587-F91B-4AF3-8B6E-CD946F8D5DAF}" type="presOf" srcId="{AA128B38-AE09-4825-89EB-CDC625B9B805}" destId="{40A1BC4A-440C-4BDB-B4EF-613670D2DABF}" srcOrd="1" destOrd="1" presId="urn:microsoft.com/office/officeart/2005/8/layout/hList7"/>
    <dgm:cxn modelId="{34A08D8F-8847-41A3-8CCE-B02C181689F8}" type="presOf" srcId="{E7161085-05D0-4EBB-A23B-5A05EF5D8DDF}" destId="{F4662015-18E7-489A-8394-795A01177D28}" srcOrd="0" destOrd="0" presId="urn:microsoft.com/office/officeart/2005/8/layout/hList7"/>
    <dgm:cxn modelId="{529B3896-97B9-4B06-A432-96E757D23EF9}" type="presOf" srcId="{64E78FB9-4CB3-4D65-A7C3-E99F28DAC823}" destId="{BC6E76D0-CED1-4AEF-AF55-C15EEFE006A3}" srcOrd="0" destOrd="0" presId="urn:microsoft.com/office/officeart/2005/8/layout/hList7"/>
    <dgm:cxn modelId="{60A10FB6-3969-4CC1-B409-1B718A4ECD70}" type="presOf" srcId="{DA627ECA-E683-435A-B778-0E67666ECFB0}" destId="{8D2AA86C-7A3C-49C2-9DB9-58A104947D69}" srcOrd="1" destOrd="0" presId="urn:microsoft.com/office/officeart/2005/8/layout/hList7"/>
    <dgm:cxn modelId="{B2DCCAC0-1A3C-4263-B4AD-94D6FB254143}" type="presOf" srcId="{9CA93BF8-64AF-4D36-A8F1-17910C5B23FC}" destId="{40A1BC4A-440C-4BDB-B4EF-613670D2DABF}" srcOrd="1" destOrd="0" presId="urn:microsoft.com/office/officeart/2005/8/layout/hList7"/>
    <dgm:cxn modelId="{86AF55C3-F8B1-4D28-ACD0-6DF9BD5F9D5A}" srcId="{64E78FB9-4CB3-4D65-A7C3-E99F28DAC823}" destId="{9E8CEE1B-9361-4F19-9713-F3698B3F91E8}" srcOrd="3" destOrd="0" parTransId="{05BB8AC3-15AB-4776-9DE3-2201BD8B0AD1}" sibTransId="{1C9695BE-667B-4EB2-A845-21280FD5FE40}"/>
    <dgm:cxn modelId="{502E17E8-D922-4A01-8561-0F40109D326A}" srcId="{64E78FB9-4CB3-4D65-A7C3-E99F28DAC823}" destId="{AFE74546-4B09-4FB4-A8EB-6434C9D7C8DB}" srcOrd="1" destOrd="0" parTransId="{C87041C3-2173-4746-9911-A45B83A21B57}" sibTransId="{A53A981F-381F-442C-9BDF-4A0BD7E2D5F7}"/>
    <dgm:cxn modelId="{1EB0D0DF-49E2-4220-82F7-C4EA2BA6EFC8}" type="presParOf" srcId="{BC6E76D0-CED1-4AEF-AF55-C15EEFE006A3}" destId="{AC14BF5D-6D00-4572-9AAC-D7BE494F5E57}" srcOrd="0" destOrd="0" presId="urn:microsoft.com/office/officeart/2005/8/layout/hList7"/>
    <dgm:cxn modelId="{E76254FA-F7FC-4D1C-B14B-57A289C5CCDF}" type="presParOf" srcId="{BC6E76D0-CED1-4AEF-AF55-C15EEFE006A3}" destId="{F07F30EB-5C2D-4836-83D0-258133EB30C6}" srcOrd="1" destOrd="0" presId="urn:microsoft.com/office/officeart/2005/8/layout/hList7"/>
    <dgm:cxn modelId="{AD444075-3195-4B99-A128-42CD98B3D4B2}" type="presParOf" srcId="{F07F30EB-5C2D-4836-83D0-258133EB30C6}" destId="{C0A677B3-B437-4DDC-A01A-C4EDA33F6A17}" srcOrd="0" destOrd="0" presId="urn:microsoft.com/office/officeart/2005/8/layout/hList7"/>
    <dgm:cxn modelId="{A8066040-E77F-463C-8073-E47383779EE2}" type="presParOf" srcId="{C0A677B3-B437-4DDC-A01A-C4EDA33F6A17}" destId="{A0CCCD38-9AE1-46F1-8E86-2920C5C2FB9F}" srcOrd="0" destOrd="0" presId="urn:microsoft.com/office/officeart/2005/8/layout/hList7"/>
    <dgm:cxn modelId="{688A778F-2580-4038-B5CE-AD5B00B75044}" type="presParOf" srcId="{C0A677B3-B437-4DDC-A01A-C4EDA33F6A17}" destId="{40A1BC4A-440C-4BDB-B4EF-613670D2DABF}" srcOrd="1" destOrd="0" presId="urn:microsoft.com/office/officeart/2005/8/layout/hList7"/>
    <dgm:cxn modelId="{EACC7402-F493-4C6B-9813-30E5F37E7824}" type="presParOf" srcId="{C0A677B3-B437-4DDC-A01A-C4EDA33F6A17}" destId="{0E0F9D49-AFE9-4392-984F-C79A6B97B753}" srcOrd="2" destOrd="0" presId="urn:microsoft.com/office/officeart/2005/8/layout/hList7"/>
    <dgm:cxn modelId="{FE759ACD-BE6B-4F5C-AFE3-142B706DB6EF}" type="presParOf" srcId="{C0A677B3-B437-4DDC-A01A-C4EDA33F6A17}" destId="{739FFAD4-7F90-4695-AB0C-BE6FF1122430}" srcOrd="3" destOrd="0" presId="urn:microsoft.com/office/officeart/2005/8/layout/hList7"/>
    <dgm:cxn modelId="{631503F0-1618-4A54-B701-931AE303F061}" type="presParOf" srcId="{F07F30EB-5C2D-4836-83D0-258133EB30C6}" destId="{F4662015-18E7-489A-8394-795A01177D28}" srcOrd="1" destOrd="0" presId="urn:microsoft.com/office/officeart/2005/8/layout/hList7"/>
    <dgm:cxn modelId="{555E240F-7449-453E-A1D7-D62A1644799D}" type="presParOf" srcId="{F07F30EB-5C2D-4836-83D0-258133EB30C6}" destId="{EAF2DB71-A3D3-48C0-90B7-C5AA2ADA6A7E}" srcOrd="2" destOrd="0" presId="urn:microsoft.com/office/officeart/2005/8/layout/hList7"/>
    <dgm:cxn modelId="{836D7CE4-DE61-428D-BE3B-EE18B7FB151A}" type="presParOf" srcId="{EAF2DB71-A3D3-48C0-90B7-C5AA2ADA6A7E}" destId="{42A21FC0-6333-47B7-9B0B-4C8E8E362027}" srcOrd="0" destOrd="0" presId="urn:microsoft.com/office/officeart/2005/8/layout/hList7"/>
    <dgm:cxn modelId="{8A4D732F-2F28-4A26-83EB-186B3A9103EC}" type="presParOf" srcId="{EAF2DB71-A3D3-48C0-90B7-C5AA2ADA6A7E}" destId="{D4FEE363-1BD0-4FE0-A94E-22BE9A685743}" srcOrd="1" destOrd="0" presId="urn:microsoft.com/office/officeart/2005/8/layout/hList7"/>
    <dgm:cxn modelId="{41E8A57B-BF14-4329-BFCD-7943348D41CC}" type="presParOf" srcId="{EAF2DB71-A3D3-48C0-90B7-C5AA2ADA6A7E}" destId="{A8FEC307-6648-4FAF-9945-7828987AF486}" srcOrd="2" destOrd="0" presId="urn:microsoft.com/office/officeart/2005/8/layout/hList7"/>
    <dgm:cxn modelId="{DAA75557-2553-4A1C-AE9A-440EB1AA6604}" type="presParOf" srcId="{EAF2DB71-A3D3-48C0-90B7-C5AA2ADA6A7E}" destId="{DEC04EAF-A9E0-439E-B0A0-7CDEDB82E413}" srcOrd="3" destOrd="0" presId="urn:microsoft.com/office/officeart/2005/8/layout/hList7"/>
    <dgm:cxn modelId="{0B80DC2B-BF45-4241-915A-AF4E113E0D42}" type="presParOf" srcId="{F07F30EB-5C2D-4836-83D0-258133EB30C6}" destId="{FE107534-DC9A-4D22-A497-8085A4F2F9BB}" srcOrd="3" destOrd="0" presId="urn:microsoft.com/office/officeart/2005/8/layout/hList7"/>
    <dgm:cxn modelId="{7CC76FD5-3D22-4171-9E87-66078BD41AD8}" type="presParOf" srcId="{F07F30EB-5C2D-4836-83D0-258133EB30C6}" destId="{0949AFA3-93BD-44A2-ACDC-A62613EFBA7B}" srcOrd="4" destOrd="0" presId="urn:microsoft.com/office/officeart/2005/8/layout/hList7"/>
    <dgm:cxn modelId="{32E59841-09DD-4904-815A-AE2B81A89711}" type="presParOf" srcId="{0949AFA3-93BD-44A2-ACDC-A62613EFBA7B}" destId="{6BD2B7CC-C9F1-411C-931F-13D02E4934AE}" srcOrd="0" destOrd="0" presId="urn:microsoft.com/office/officeart/2005/8/layout/hList7"/>
    <dgm:cxn modelId="{42479389-B6A4-43B0-A1E1-61E11BB7F249}" type="presParOf" srcId="{0949AFA3-93BD-44A2-ACDC-A62613EFBA7B}" destId="{B7CAD863-3685-4B8A-9FD1-0F5C58A777F3}" srcOrd="1" destOrd="0" presId="urn:microsoft.com/office/officeart/2005/8/layout/hList7"/>
    <dgm:cxn modelId="{249FFEE5-2255-47B7-8F37-2F2B8EDD9269}" type="presParOf" srcId="{0949AFA3-93BD-44A2-ACDC-A62613EFBA7B}" destId="{C46B6C2C-8EF5-4719-9B5F-931E65D21D89}" srcOrd="2" destOrd="0" presId="urn:microsoft.com/office/officeart/2005/8/layout/hList7"/>
    <dgm:cxn modelId="{1A0E5075-0537-4165-9143-64A148266B3A}" type="presParOf" srcId="{0949AFA3-93BD-44A2-ACDC-A62613EFBA7B}" destId="{FFA6F60F-811E-441F-8BC1-C3CF8BAA8CDA}" srcOrd="3" destOrd="0" presId="urn:microsoft.com/office/officeart/2005/8/layout/hList7"/>
    <dgm:cxn modelId="{19BEE2A7-4B50-4E3C-B6A5-0E4F94A3740B}" type="presParOf" srcId="{F07F30EB-5C2D-4836-83D0-258133EB30C6}" destId="{1758F1A2-F1BD-41CA-8365-C4FC59F0EB70}" srcOrd="5" destOrd="0" presId="urn:microsoft.com/office/officeart/2005/8/layout/hList7"/>
    <dgm:cxn modelId="{32C55C04-1D65-4A94-8FED-CF7E69329DDA}" type="presParOf" srcId="{F07F30EB-5C2D-4836-83D0-258133EB30C6}" destId="{37E92916-50F2-4069-B767-38E5469E2DF0}" srcOrd="6" destOrd="0" presId="urn:microsoft.com/office/officeart/2005/8/layout/hList7"/>
    <dgm:cxn modelId="{10041638-D3D5-4E59-922D-258C02CC45F1}" type="presParOf" srcId="{37E92916-50F2-4069-B767-38E5469E2DF0}" destId="{00BDC0E0-E72A-4141-8AE6-9D9216785963}" srcOrd="0" destOrd="0" presId="urn:microsoft.com/office/officeart/2005/8/layout/hList7"/>
    <dgm:cxn modelId="{AA610EEF-A716-4727-9186-670A1D02F551}" type="presParOf" srcId="{37E92916-50F2-4069-B767-38E5469E2DF0}" destId="{78026A68-6711-4294-A630-E993F6B104CB}" srcOrd="1" destOrd="0" presId="urn:microsoft.com/office/officeart/2005/8/layout/hList7"/>
    <dgm:cxn modelId="{372F5E2C-E97B-41E3-8FBE-FB2C12A5D5E1}" type="presParOf" srcId="{37E92916-50F2-4069-B767-38E5469E2DF0}" destId="{94DCB5D4-72EA-44B7-A5EB-2481FEBF3FB3}" srcOrd="2" destOrd="0" presId="urn:microsoft.com/office/officeart/2005/8/layout/hList7"/>
    <dgm:cxn modelId="{39936F88-6282-4518-8E56-831A4540799E}" type="presParOf" srcId="{37E92916-50F2-4069-B767-38E5469E2DF0}" destId="{ECD17270-255A-4ECB-9820-F05297DF5528}" srcOrd="3" destOrd="0" presId="urn:microsoft.com/office/officeart/2005/8/layout/hList7"/>
    <dgm:cxn modelId="{6FA0F8B6-CF97-412B-A5C2-A095D3D02108}" type="presParOf" srcId="{F07F30EB-5C2D-4836-83D0-258133EB30C6}" destId="{01B16C7E-03FD-4367-9416-8751587222F4}" srcOrd="7" destOrd="0" presId="urn:microsoft.com/office/officeart/2005/8/layout/hList7"/>
    <dgm:cxn modelId="{BD6214EA-ACF0-4F13-81DE-2D8098D081B4}" type="presParOf" srcId="{F07F30EB-5C2D-4836-83D0-258133EB30C6}" destId="{064308BC-E2D9-4066-B169-0961CD26C606}" srcOrd="8" destOrd="0" presId="urn:microsoft.com/office/officeart/2005/8/layout/hList7"/>
    <dgm:cxn modelId="{7E4AFDDD-B6C7-45ED-9BE1-25DCEFCFDAAE}" type="presParOf" srcId="{064308BC-E2D9-4066-B169-0961CD26C606}" destId="{DDD7FFDB-5165-4516-97C7-B3C99BD536FE}" srcOrd="0" destOrd="0" presId="urn:microsoft.com/office/officeart/2005/8/layout/hList7"/>
    <dgm:cxn modelId="{E3BA62F4-BA1E-48E8-99FE-C13EC60ED601}" type="presParOf" srcId="{064308BC-E2D9-4066-B169-0961CD26C606}" destId="{8D2AA86C-7A3C-49C2-9DB9-58A104947D69}" srcOrd="1" destOrd="0" presId="urn:microsoft.com/office/officeart/2005/8/layout/hList7"/>
    <dgm:cxn modelId="{0BF0BBB5-CE6E-40BB-8FF6-E34FA2F2FA55}" type="presParOf" srcId="{064308BC-E2D9-4066-B169-0961CD26C606}" destId="{EF48D82C-48AD-46FE-9D54-F52147B4B41A}" srcOrd="2" destOrd="0" presId="urn:microsoft.com/office/officeart/2005/8/layout/hList7"/>
    <dgm:cxn modelId="{FC92EECE-3732-48DD-AB47-3EF8F5B5DDC6}" type="presParOf" srcId="{064308BC-E2D9-4066-B169-0961CD26C606}" destId="{C23A3F59-BC09-458F-8381-C0646CB6F694}" srcOrd="3" destOrd="0" presId="urn:microsoft.com/office/officeart/2005/8/layout/hList7"/>
  </dgm:cxnLst>
  <dgm:bg/>
  <dgm:whole>
    <a:ln w="9525"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E78FB9-4CB3-4D65-A7C3-E99F28DAC823}" type="doc">
      <dgm:prSet loTypeId="urn:microsoft.com/office/officeart/2005/8/layout/hList7" loCatId="process" qsTypeId="urn:microsoft.com/office/officeart/2005/8/quickstyle/simple1" qsCatId="simple" csTypeId="urn:microsoft.com/office/officeart/2005/8/colors/accent1_1" csCatId="accent1" phldr="1"/>
      <dgm:spPr/>
    </dgm:pt>
    <dgm:pt modelId="{9CA93BF8-64AF-4D36-A8F1-17910C5B23FC}">
      <dgm:prSet phldrT="[Texte]" custT="1"/>
      <dgm:spPr/>
      <dgm:t>
        <a:bodyPr/>
        <a:lstStyle/>
        <a:p>
          <a:pPr marL="0" algn="ctr"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fr-CA" sz="14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Les infirmières se retrouvent à combler les autres corps d’emploi en manque de main-d’œuvre</a:t>
          </a:r>
          <a:endParaRPr lang="fr-CA" sz="14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3CDB4F0F-4200-40C4-8C74-BB4CEFAD6065}" type="parTrans" cxnId="{5C298C68-A431-40BC-B77F-35C32DE5F7C4}">
      <dgm:prSet/>
      <dgm:spPr/>
      <dgm:t>
        <a:bodyPr/>
        <a:lstStyle/>
        <a:p>
          <a:endParaRPr lang="fr-CA"/>
        </a:p>
      </dgm:t>
    </dgm:pt>
    <dgm:pt modelId="{E7161085-05D0-4EBB-A23B-5A05EF5D8DDF}" type="sibTrans" cxnId="{5C298C68-A431-40BC-B77F-35C32DE5F7C4}">
      <dgm:prSet/>
      <dgm:spPr/>
      <dgm:t>
        <a:bodyPr/>
        <a:lstStyle/>
        <a:p>
          <a:endParaRPr lang="fr-CA"/>
        </a:p>
      </dgm:t>
    </dgm:pt>
    <dgm:pt modelId="{9E8CEE1B-9361-4F19-9713-F3698B3F91E8}">
      <dgm:prSet custT="1"/>
      <dgm:spPr/>
      <dgm:t>
        <a:bodyPr/>
        <a:lstStyle/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2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La Règle de soins nationale pour les non-professionnels pourrait </a:t>
          </a:r>
          <a:r>
            <a:rPr lang="fr-CA" sz="1200" b="1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permettre la délégation </a:t>
          </a:r>
          <a:r>
            <a:rPr lang="fr-CA" sz="12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de services simples</a:t>
          </a:r>
          <a:endParaRPr lang="fr-CA" sz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algn="l">
            <a:spcAft>
              <a:spcPts val="0"/>
            </a:spcAft>
            <a:buFont typeface="Arial" panose="020B0604020202020204" pitchFamily="34" charset="0"/>
            <a:buChar char="•"/>
          </a:pPr>
          <a:r>
            <a:rPr lang="fr-CA" sz="1100">
              <a:solidFill>
                <a:schemeClr val="tx2"/>
              </a:solidFill>
            </a:rPr>
            <a:t>Une infirmière peut enseigner certains soins aux proches aidants, mais pas à des ASSS plus expérimentées, même pour des produits courants comme de la crème ou des pansements médicamentés</a:t>
          </a:r>
          <a:endParaRPr lang="fr-CA" sz="1400">
            <a:solidFill>
              <a:schemeClr val="tx2"/>
            </a:solidFill>
          </a:endParaRPr>
        </a:p>
      </dgm:t>
    </dgm:pt>
    <dgm:pt modelId="{1C9695BE-667B-4EB2-A845-21280FD5FE40}" type="sibTrans" cxnId="{86AF55C3-F8B1-4D28-ACD0-6DF9BD5F9D5A}">
      <dgm:prSet/>
      <dgm:spPr/>
      <dgm:t>
        <a:bodyPr/>
        <a:lstStyle/>
        <a:p>
          <a:endParaRPr lang="fr-CA"/>
        </a:p>
      </dgm:t>
    </dgm:pt>
    <dgm:pt modelId="{05BB8AC3-15AB-4776-9DE3-2201BD8B0AD1}" type="parTrans" cxnId="{86AF55C3-F8B1-4D28-ACD0-6DF9BD5F9D5A}">
      <dgm:prSet/>
      <dgm:spPr/>
      <dgm:t>
        <a:bodyPr/>
        <a:lstStyle/>
        <a:p>
          <a:endParaRPr lang="fr-CA"/>
        </a:p>
      </dgm:t>
    </dgm:pt>
    <dgm:pt modelId="{DA627ECA-E683-435A-B778-0E67666ECFB0}">
      <dgm:prSet custT="1"/>
      <dgm:spPr/>
      <dgm:t>
        <a:bodyPr/>
        <a:lstStyle/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4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Les infirmières ne sont </a:t>
          </a:r>
          <a:r>
            <a:rPr lang="fr-CA" sz="1400" b="1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pas équipées pour le travail sur la route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100">
              <a:solidFill>
                <a:schemeClr val="tx2"/>
              </a:solidFill>
              <a:latin typeface="+mj-lt"/>
              <a:ea typeface="+mn-ea"/>
              <a:cs typeface="+mn-cs"/>
            </a:rPr>
            <a:t>Beaucoup d'impression de documents et de doubles saisies au bureau</a:t>
          </a:r>
        </a:p>
        <a:p>
          <a:pPr algn="l">
            <a:spcAft>
              <a:spcPct val="35000"/>
            </a:spcAft>
          </a:pPr>
          <a:r>
            <a:rPr lang="fr-CA" sz="1100">
              <a:solidFill>
                <a:schemeClr val="tx2"/>
              </a:solidFill>
              <a:latin typeface="+mj-lt"/>
            </a:rPr>
            <a:t>De nombreux autres corps d’emplois sont mieux équipés pour la route, même dans certains emplois du public. Ex : les policiers, les agents de stationnement, les représentants de ventes, les livreurs, etc.</a:t>
          </a:r>
        </a:p>
      </dgm:t>
    </dgm:pt>
    <dgm:pt modelId="{2F95CCD3-69A1-4F16-9D1D-A61F64ECFEB0}" type="sibTrans" cxnId="{7C5DFF3A-64CB-46FB-8963-9DD5F80E887D}">
      <dgm:prSet/>
      <dgm:spPr/>
      <dgm:t>
        <a:bodyPr/>
        <a:lstStyle/>
        <a:p>
          <a:endParaRPr lang="fr-CA"/>
        </a:p>
      </dgm:t>
    </dgm:pt>
    <dgm:pt modelId="{57C5E00B-D20A-4F40-BA20-FD014FAD4667}" type="parTrans" cxnId="{7C5DFF3A-64CB-46FB-8963-9DD5F80E887D}">
      <dgm:prSet/>
      <dgm:spPr/>
      <dgm:t>
        <a:bodyPr/>
        <a:lstStyle/>
        <a:p>
          <a:endParaRPr lang="fr-CA"/>
        </a:p>
      </dgm:t>
    </dgm:pt>
    <dgm:pt modelId="{AFE74546-4B09-4FB4-A8EB-6434C9D7C8DB}">
      <dgm:prSet custT="1"/>
      <dgm:spPr/>
      <dgm:t>
        <a:bodyPr/>
        <a:lstStyle/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4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Pas de listes d’attente en soins infirmiers</a:t>
          </a:r>
        </a:p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4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Ils deviennent une porte d’entrée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100" b="0">
              <a:solidFill>
                <a:schemeClr val="tx2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rPr>
            <a:t>Les partenaires du RSSS font des demandes de soins infirmiers SAD pour avoir </a:t>
          </a:r>
          <a:r>
            <a:rPr lang="fr-CA" sz="1100" b="0">
              <a:solidFill>
                <a:schemeClr val="tx2"/>
              </a:solidFill>
              <a:latin typeface="+mj-lt"/>
              <a:ea typeface="Roboto Black" panose="02000000000000000000" pitchFamily="2" charset="0"/>
              <a:cs typeface="Roboto Black" panose="02000000000000000000" pitchFamily="2" charset="0"/>
            </a:rPr>
            <a:t>une porte d’entrée pour contourner les listes d’attente</a:t>
          </a:r>
          <a:r>
            <a:rPr lang="fr-CA" sz="1100" b="1">
              <a:solidFill>
                <a:schemeClr val="tx2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rPr>
            <a:t>,</a:t>
          </a:r>
          <a:r>
            <a:rPr lang="fr-CA" sz="1100" b="0">
              <a:solidFill>
                <a:schemeClr val="tx2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rPr>
            <a:t> alors que le service aurait dû être donné par une autre trajectoire </a:t>
          </a:r>
          <a:endParaRPr lang="fr-CA" sz="1200"/>
        </a:p>
      </dgm:t>
    </dgm:pt>
    <dgm:pt modelId="{C87041C3-2173-4746-9911-A45B83A21B57}" type="parTrans" cxnId="{502E17E8-D922-4A01-8561-0F40109D326A}">
      <dgm:prSet/>
      <dgm:spPr/>
      <dgm:t>
        <a:bodyPr/>
        <a:lstStyle/>
        <a:p>
          <a:endParaRPr lang="fr-CA"/>
        </a:p>
      </dgm:t>
    </dgm:pt>
    <dgm:pt modelId="{A53A981F-381F-442C-9BDF-4A0BD7E2D5F7}" type="sibTrans" cxnId="{502E17E8-D922-4A01-8561-0F40109D326A}">
      <dgm:prSet/>
      <dgm:spPr/>
      <dgm:t>
        <a:bodyPr/>
        <a:lstStyle/>
        <a:p>
          <a:endParaRPr lang="fr-CA"/>
        </a:p>
      </dgm:t>
    </dgm:pt>
    <dgm:pt modelId="{194937FD-29C4-45A1-AFDE-BDE3A618139A}">
      <dgm:prSet phldrT="[Texte]" custT="1"/>
      <dgm:spPr/>
      <dgm:t>
        <a:bodyPr/>
        <a:lstStyle/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400" b="1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Manque de reconnaissance du jugement professionnel 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100" b="0">
              <a:solidFill>
                <a:schemeClr val="tx2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rPr>
            <a:t>La sur bureaucratisation engendre des inefficacités importantes 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100" b="0">
              <a:solidFill>
                <a:schemeClr val="tx2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rPr>
            <a:t>R</a:t>
          </a:r>
          <a:r>
            <a:rPr lang="fr-CA" sz="1100">
              <a:solidFill>
                <a:schemeClr val="tx2"/>
              </a:solidFill>
              <a:latin typeface="+mj-lt"/>
            </a:rPr>
            <a:t>epenser les processus pour s’appuyer davantage sur le jugement professionnel et redonner plus d’agilité, de liberté de décision / d’action et d’autonomie professionnelle</a:t>
          </a:r>
          <a:endParaRPr lang="fr-CA" sz="1100">
            <a:solidFill>
              <a:schemeClr val="tx2"/>
            </a:solidFill>
          </a:endParaRPr>
        </a:p>
      </dgm:t>
    </dgm:pt>
    <dgm:pt modelId="{9BD0194A-A068-419E-9CD4-EA9488857737}" type="sibTrans" cxnId="{8281DE53-1766-4E3D-853A-AA90645D3973}">
      <dgm:prSet/>
      <dgm:spPr/>
      <dgm:t>
        <a:bodyPr/>
        <a:lstStyle/>
        <a:p>
          <a:endParaRPr lang="fr-CA"/>
        </a:p>
      </dgm:t>
    </dgm:pt>
    <dgm:pt modelId="{076B461E-EF20-42EA-B727-2E778DA3F2B0}" type="parTrans" cxnId="{8281DE53-1766-4E3D-853A-AA90645D3973}">
      <dgm:prSet/>
      <dgm:spPr/>
      <dgm:t>
        <a:bodyPr/>
        <a:lstStyle/>
        <a:p>
          <a:endParaRPr lang="fr-CA"/>
        </a:p>
      </dgm:t>
    </dgm:pt>
    <dgm:pt modelId="{5128018A-E81A-42CF-AC4E-940E3CB4739B}">
      <dgm:prSet custT="1"/>
      <dgm:spPr/>
      <dgm:t>
        <a:bodyPr/>
        <a:lstStyle/>
        <a:p>
          <a:pPr marL="114300" indent="0"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>
            <a:solidFill>
              <a:schemeClr val="tx2"/>
            </a:solidFill>
          </a:endParaRPr>
        </a:p>
      </dgm:t>
    </dgm:pt>
    <dgm:pt modelId="{C734E726-C30D-4C1A-9452-6C3E89C68B67}" type="parTrans" cxnId="{84EC9092-A17A-4851-B369-CE5A6F70F619}">
      <dgm:prSet/>
      <dgm:spPr/>
      <dgm:t>
        <a:bodyPr/>
        <a:lstStyle/>
        <a:p>
          <a:endParaRPr lang="fr-CA"/>
        </a:p>
      </dgm:t>
    </dgm:pt>
    <dgm:pt modelId="{300F2945-2469-4AE3-82A8-8541708B0861}" type="sibTrans" cxnId="{84EC9092-A17A-4851-B369-CE5A6F70F619}">
      <dgm:prSet/>
      <dgm:spPr/>
      <dgm:t>
        <a:bodyPr/>
        <a:lstStyle/>
        <a:p>
          <a:endParaRPr lang="fr-CA"/>
        </a:p>
      </dgm:t>
    </dgm:pt>
    <dgm:pt modelId="{1BBC4755-06C8-4DC0-9A31-A9AD89D3E48E}">
      <dgm:prSet custT="1"/>
      <dgm:spPr/>
      <dgm:t>
        <a:bodyPr/>
        <a:lstStyle/>
        <a:p>
          <a:pPr marL="114300" indent="0"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>
            <a:solidFill>
              <a:schemeClr val="tx2"/>
            </a:solidFill>
          </a:endParaRPr>
        </a:p>
      </dgm:t>
    </dgm:pt>
    <dgm:pt modelId="{F8A1FBD6-A4B8-49C3-9804-6CF39DE7697F}" type="parTrans" cxnId="{72096B44-B95A-4CB6-A319-042434EA14F7}">
      <dgm:prSet/>
      <dgm:spPr/>
      <dgm:t>
        <a:bodyPr/>
        <a:lstStyle/>
        <a:p>
          <a:endParaRPr lang="fr-CA"/>
        </a:p>
      </dgm:t>
    </dgm:pt>
    <dgm:pt modelId="{30AFF1A7-2E17-4739-B365-F4669C7CC85A}" type="sibTrans" cxnId="{72096B44-B95A-4CB6-A319-042434EA14F7}">
      <dgm:prSet/>
      <dgm:spPr/>
      <dgm:t>
        <a:bodyPr/>
        <a:lstStyle/>
        <a:p>
          <a:endParaRPr lang="fr-CA"/>
        </a:p>
      </dgm:t>
    </dgm:pt>
    <dgm:pt modelId="{BFBE490C-A0DB-4871-81FA-E417ADEF9031}">
      <dgm:prSet custT="1"/>
      <dgm:spPr/>
      <dgm:t>
        <a:bodyPr/>
        <a:lstStyle/>
        <a:p>
          <a:pPr marL="0" indent="0">
            <a:spcAft>
              <a:spcPts val="0"/>
            </a:spcAft>
            <a:buFont typeface="Arial" panose="020B0604020202020204" pitchFamily="34" charset="0"/>
            <a:buNone/>
          </a:pPr>
          <a:endParaRPr lang="en-US" sz="1200">
            <a:solidFill>
              <a:schemeClr val="tx2"/>
            </a:solidFill>
          </a:endParaRPr>
        </a:p>
      </dgm:t>
    </dgm:pt>
    <dgm:pt modelId="{C19CA16D-9763-41F2-BF67-7E4DC8598806}" type="parTrans" cxnId="{9FCD2566-B7A0-4E6D-BE5E-5AE33CAE5AED}">
      <dgm:prSet/>
      <dgm:spPr/>
      <dgm:t>
        <a:bodyPr/>
        <a:lstStyle/>
        <a:p>
          <a:endParaRPr lang="fr-CA"/>
        </a:p>
      </dgm:t>
    </dgm:pt>
    <dgm:pt modelId="{58BE1292-01D9-48C3-BF61-9A706F2040D8}" type="sibTrans" cxnId="{9FCD2566-B7A0-4E6D-BE5E-5AE33CAE5AED}">
      <dgm:prSet/>
      <dgm:spPr/>
      <dgm:t>
        <a:bodyPr/>
        <a:lstStyle/>
        <a:p>
          <a:endParaRPr lang="fr-CA"/>
        </a:p>
      </dgm:t>
    </dgm:pt>
    <dgm:pt modelId="{01BBDD94-C928-41D2-8A35-F8D9F79B1334}">
      <dgm:prSet custT="1"/>
      <dgm:spPr/>
      <dgm:t>
        <a:bodyPr/>
        <a:lstStyle/>
        <a:p>
          <a:pPr marL="0" indent="0">
            <a:spcAft>
              <a:spcPts val="0"/>
            </a:spcAft>
            <a:buFont typeface="Arial" panose="020B0604020202020204" pitchFamily="34" charset="0"/>
            <a:buNone/>
          </a:pPr>
          <a:endParaRPr lang="en-US" sz="1200">
            <a:solidFill>
              <a:schemeClr val="tx2"/>
            </a:solidFill>
          </a:endParaRPr>
        </a:p>
      </dgm:t>
    </dgm:pt>
    <dgm:pt modelId="{7D23FCF0-B89C-4128-B4CB-6840B74B769F}" type="parTrans" cxnId="{11FB65BC-45E3-422D-A1D1-930FD776DAAB}">
      <dgm:prSet/>
      <dgm:spPr/>
      <dgm:t>
        <a:bodyPr/>
        <a:lstStyle/>
        <a:p>
          <a:endParaRPr lang="fr-CA"/>
        </a:p>
      </dgm:t>
    </dgm:pt>
    <dgm:pt modelId="{6F4C72DB-167C-426B-9E74-195AC5A0B9EC}" type="sibTrans" cxnId="{11FB65BC-45E3-422D-A1D1-930FD776DAAB}">
      <dgm:prSet/>
      <dgm:spPr/>
      <dgm:t>
        <a:bodyPr/>
        <a:lstStyle/>
        <a:p>
          <a:endParaRPr lang="fr-CA"/>
        </a:p>
      </dgm:t>
    </dgm:pt>
    <dgm:pt modelId="{CA193CD9-E134-4542-9555-9F163A7DB88E}">
      <dgm:prSet custT="1"/>
      <dgm:spPr/>
      <dgm:t>
        <a:bodyPr/>
        <a:lstStyle/>
        <a:p>
          <a:pPr marL="0" indent="0">
            <a:spcAft>
              <a:spcPts val="0"/>
            </a:spcAft>
            <a:buFont typeface="Arial" panose="020B0604020202020204" pitchFamily="34" charset="0"/>
            <a:buNone/>
          </a:pPr>
          <a:endParaRPr lang="en-US" sz="1200">
            <a:solidFill>
              <a:schemeClr val="tx2"/>
            </a:solidFill>
          </a:endParaRPr>
        </a:p>
      </dgm:t>
    </dgm:pt>
    <dgm:pt modelId="{5C68C7F1-3B83-4FE0-8D09-D6470D3E8D53}" type="parTrans" cxnId="{F902FEE7-657C-4E3C-B0AD-58C8F49352A3}">
      <dgm:prSet/>
      <dgm:spPr/>
      <dgm:t>
        <a:bodyPr/>
        <a:lstStyle/>
        <a:p>
          <a:endParaRPr lang="fr-CA"/>
        </a:p>
      </dgm:t>
    </dgm:pt>
    <dgm:pt modelId="{9CB899DF-0D11-40BD-B353-6CFFC2D79601}" type="sibTrans" cxnId="{F902FEE7-657C-4E3C-B0AD-58C8F49352A3}">
      <dgm:prSet/>
      <dgm:spPr/>
      <dgm:t>
        <a:bodyPr/>
        <a:lstStyle/>
        <a:p>
          <a:endParaRPr lang="fr-CA"/>
        </a:p>
      </dgm:t>
    </dgm:pt>
    <dgm:pt modelId="{988E6DBC-1ECF-4876-8BA7-3AC1D969FDC0}">
      <dgm:prSet custT="1"/>
      <dgm:spPr/>
      <dgm:t>
        <a:bodyPr/>
        <a:lstStyle/>
        <a:p>
          <a:pPr algn="ctr"/>
          <a:r>
            <a:rPr lang="fr-CA" sz="13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 champ d’exercice des</a:t>
          </a:r>
          <a:r>
            <a:rPr lang="fr-CA" sz="1300" b="1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 infirmières auxiliaires n’est pas utilisé à son plein potentiel </a:t>
          </a:r>
        </a:p>
        <a:p>
          <a:pPr algn="l"/>
          <a:r>
            <a:rPr lang="fr-CA" sz="1100" b="0">
              <a:solidFill>
                <a:schemeClr val="tx2"/>
              </a:solidFill>
              <a:latin typeface="Roboto Light"/>
              <a:ea typeface="Roboto" panose="02000000000000000000" pitchFamily="2" charset="0"/>
              <a:cs typeface="Roboto" panose="02000000000000000000" pitchFamily="2" charset="0"/>
            </a:rPr>
            <a:t>Il en résulte des visites réalisées par les infirmières qui pourraient être évitées</a:t>
          </a:r>
          <a:endParaRPr lang="fr-CA" sz="1100"/>
        </a:p>
      </dgm:t>
    </dgm:pt>
    <dgm:pt modelId="{EFF7A8DC-A512-40CA-84B8-EEDD8BD2EC19}" type="parTrans" cxnId="{EC1D1BDC-096E-4D63-8A53-755E63EAD359}">
      <dgm:prSet/>
      <dgm:spPr/>
      <dgm:t>
        <a:bodyPr/>
        <a:lstStyle/>
        <a:p>
          <a:endParaRPr lang="fr-CA"/>
        </a:p>
      </dgm:t>
    </dgm:pt>
    <dgm:pt modelId="{FD1CAD22-E1F4-4A8C-8754-6BA919F7600B}" type="sibTrans" cxnId="{EC1D1BDC-096E-4D63-8A53-755E63EAD359}">
      <dgm:prSet/>
      <dgm:spPr/>
      <dgm:t>
        <a:bodyPr/>
        <a:lstStyle/>
        <a:p>
          <a:endParaRPr lang="fr-CA"/>
        </a:p>
      </dgm:t>
    </dgm:pt>
    <dgm:pt modelId="{BC6E76D0-CED1-4AEF-AF55-C15EEFE006A3}" type="pres">
      <dgm:prSet presAssocID="{64E78FB9-4CB3-4D65-A7C3-E99F28DAC823}" presName="Name0" presStyleCnt="0">
        <dgm:presLayoutVars>
          <dgm:dir/>
          <dgm:resizeHandles val="exact"/>
        </dgm:presLayoutVars>
      </dgm:prSet>
      <dgm:spPr/>
    </dgm:pt>
    <dgm:pt modelId="{AC14BF5D-6D00-4572-9AAC-D7BE494F5E57}" type="pres">
      <dgm:prSet presAssocID="{64E78FB9-4CB3-4D65-A7C3-E99F28DAC823}" presName="fgShape" presStyleLbl="fgShp" presStyleIdx="0" presStyleCnt="1" custScaleX="99613" custScaleY="62095" custLinFactNeighborX="1134" custLinFactNeighborY="90451"/>
      <dgm:spPr>
        <a:noFill/>
        <a:ln>
          <a:noFill/>
        </a:ln>
      </dgm:spPr>
    </dgm:pt>
    <dgm:pt modelId="{F07F30EB-5C2D-4836-83D0-258133EB30C6}" type="pres">
      <dgm:prSet presAssocID="{64E78FB9-4CB3-4D65-A7C3-E99F28DAC823}" presName="linComp" presStyleCnt="0"/>
      <dgm:spPr/>
    </dgm:pt>
    <dgm:pt modelId="{C0A677B3-B437-4DDC-A01A-C4EDA33F6A17}" type="pres">
      <dgm:prSet presAssocID="{9CA93BF8-64AF-4D36-A8F1-17910C5B23FC}" presName="compNode" presStyleCnt="0"/>
      <dgm:spPr/>
    </dgm:pt>
    <dgm:pt modelId="{A0CCCD38-9AE1-46F1-8E86-2920C5C2FB9F}" type="pres">
      <dgm:prSet presAssocID="{9CA93BF8-64AF-4D36-A8F1-17910C5B23FC}" presName="bkgdShape" presStyleLbl="node1" presStyleIdx="0" presStyleCnt="6"/>
      <dgm:spPr/>
    </dgm:pt>
    <dgm:pt modelId="{40A1BC4A-440C-4BDB-B4EF-613670D2DABF}" type="pres">
      <dgm:prSet presAssocID="{9CA93BF8-64AF-4D36-A8F1-17910C5B23FC}" presName="nodeTx" presStyleLbl="node1" presStyleIdx="0" presStyleCnt="6">
        <dgm:presLayoutVars>
          <dgm:bulletEnabled val="1"/>
        </dgm:presLayoutVars>
      </dgm:prSet>
      <dgm:spPr/>
    </dgm:pt>
    <dgm:pt modelId="{0E0F9D49-AFE9-4392-984F-C79A6B97B753}" type="pres">
      <dgm:prSet presAssocID="{9CA93BF8-64AF-4D36-A8F1-17910C5B23FC}" presName="invisiNode" presStyleLbl="node1" presStyleIdx="0" presStyleCnt="6"/>
      <dgm:spPr/>
    </dgm:pt>
    <dgm:pt modelId="{739FFAD4-7F90-4695-AB0C-BE6FF1122430}" type="pres">
      <dgm:prSet presAssocID="{9CA93BF8-64AF-4D36-A8F1-17910C5B23FC}" presName="imagNode" presStyleLbl="fgImgPlace1" presStyleIdx="0" presStyleCnt="6" custScaleX="75005" custScaleY="75005" custLinFactNeighborX="-1879" custLinFactNeighborY="-1493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female avec un remplissage uni"/>
        </a:ext>
      </dgm:extLst>
    </dgm:pt>
    <dgm:pt modelId="{F4662015-18E7-489A-8394-795A01177D28}" type="pres">
      <dgm:prSet presAssocID="{E7161085-05D0-4EBB-A23B-5A05EF5D8DDF}" presName="sibTrans" presStyleLbl="sibTrans2D1" presStyleIdx="0" presStyleCnt="0"/>
      <dgm:spPr/>
    </dgm:pt>
    <dgm:pt modelId="{EAF2DB71-A3D3-48C0-90B7-C5AA2ADA6A7E}" type="pres">
      <dgm:prSet presAssocID="{AFE74546-4B09-4FB4-A8EB-6434C9D7C8DB}" presName="compNode" presStyleCnt="0"/>
      <dgm:spPr/>
    </dgm:pt>
    <dgm:pt modelId="{42A21FC0-6333-47B7-9B0B-4C8E8E362027}" type="pres">
      <dgm:prSet presAssocID="{AFE74546-4B09-4FB4-A8EB-6434C9D7C8DB}" presName="bkgdShape" presStyleLbl="node1" presStyleIdx="1" presStyleCnt="6" custLinFactNeighborX="676" custLinFactNeighborY="-629"/>
      <dgm:spPr/>
    </dgm:pt>
    <dgm:pt modelId="{D4FEE363-1BD0-4FE0-A94E-22BE9A685743}" type="pres">
      <dgm:prSet presAssocID="{AFE74546-4B09-4FB4-A8EB-6434C9D7C8DB}" presName="nodeTx" presStyleLbl="node1" presStyleIdx="1" presStyleCnt="6">
        <dgm:presLayoutVars>
          <dgm:bulletEnabled val="1"/>
        </dgm:presLayoutVars>
      </dgm:prSet>
      <dgm:spPr/>
    </dgm:pt>
    <dgm:pt modelId="{A8FEC307-6648-4FAF-9945-7828987AF486}" type="pres">
      <dgm:prSet presAssocID="{AFE74546-4B09-4FB4-A8EB-6434C9D7C8DB}" presName="invisiNode" presStyleLbl="node1" presStyleIdx="1" presStyleCnt="6"/>
      <dgm:spPr/>
    </dgm:pt>
    <dgm:pt modelId="{DEC04EAF-A9E0-439E-B0A0-7CDEDB82E413}" type="pres">
      <dgm:prSet presAssocID="{AFE74546-4B09-4FB4-A8EB-6434C9D7C8DB}" presName="imagNode" presStyleLbl="fgImgPlace1" presStyleIdx="1" presStyleCnt="6" custScaleX="75005" custScaleY="75005" custLinFactNeighborX="388" custLinFactNeighborY="-1493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All Crosses avec un remplissage uni"/>
        </a:ext>
      </dgm:extLst>
    </dgm:pt>
    <dgm:pt modelId="{FE107534-DC9A-4D22-A497-8085A4F2F9BB}" type="pres">
      <dgm:prSet presAssocID="{A53A981F-381F-442C-9BDF-4A0BD7E2D5F7}" presName="sibTrans" presStyleLbl="sibTrans2D1" presStyleIdx="0" presStyleCnt="0"/>
      <dgm:spPr/>
    </dgm:pt>
    <dgm:pt modelId="{0949AFA3-93BD-44A2-ACDC-A62613EFBA7B}" type="pres">
      <dgm:prSet presAssocID="{194937FD-29C4-45A1-AFDE-BDE3A618139A}" presName="compNode" presStyleCnt="0"/>
      <dgm:spPr/>
    </dgm:pt>
    <dgm:pt modelId="{6BD2B7CC-C9F1-411C-931F-13D02E4934AE}" type="pres">
      <dgm:prSet presAssocID="{194937FD-29C4-45A1-AFDE-BDE3A618139A}" presName="bkgdShape" presStyleLbl="node1" presStyleIdx="2" presStyleCnt="6"/>
      <dgm:spPr/>
    </dgm:pt>
    <dgm:pt modelId="{B7CAD863-3685-4B8A-9FD1-0F5C58A777F3}" type="pres">
      <dgm:prSet presAssocID="{194937FD-29C4-45A1-AFDE-BDE3A618139A}" presName="nodeTx" presStyleLbl="node1" presStyleIdx="2" presStyleCnt="6">
        <dgm:presLayoutVars>
          <dgm:bulletEnabled val="1"/>
        </dgm:presLayoutVars>
      </dgm:prSet>
      <dgm:spPr/>
    </dgm:pt>
    <dgm:pt modelId="{C46B6C2C-8EF5-4719-9B5F-931E65D21D89}" type="pres">
      <dgm:prSet presAssocID="{194937FD-29C4-45A1-AFDE-BDE3A618139A}" presName="invisiNode" presStyleLbl="node1" presStyleIdx="2" presStyleCnt="6"/>
      <dgm:spPr/>
    </dgm:pt>
    <dgm:pt modelId="{FFA6F60F-811E-441F-8BC1-C3CF8BAA8CDA}" type="pres">
      <dgm:prSet presAssocID="{194937FD-29C4-45A1-AFDE-BDE3A618139A}" presName="imagNode" presStyleLbl="fgImgPlace1" presStyleIdx="2" presStyleCnt="6" custScaleX="75005" custScaleY="75005" custLinFactNeighborX="1719" custLinFactNeighborY="-1493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 avec un remplissage uni"/>
        </a:ext>
      </dgm:extLst>
    </dgm:pt>
    <dgm:pt modelId="{1758F1A2-F1BD-41CA-8365-C4FC59F0EB70}" type="pres">
      <dgm:prSet presAssocID="{9BD0194A-A068-419E-9CD4-EA9488857737}" presName="sibTrans" presStyleLbl="sibTrans2D1" presStyleIdx="0" presStyleCnt="0"/>
      <dgm:spPr/>
    </dgm:pt>
    <dgm:pt modelId="{291C05B0-3806-48CE-8034-B89929397C23}" type="pres">
      <dgm:prSet presAssocID="{988E6DBC-1ECF-4876-8BA7-3AC1D969FDC0}" presName="compNode" presStyleCnt="0"/>
      <dgm:spPr/>
    </dgm:pt>
    <dgm:pt modelId="{D442E5E2-83F3-4E5B-A3AA-D51B2A1EFF91}" type="pres">
      <dgm:prSet presAssocID="{988E6DBC-1ECF-4876-8BA7-3AC1D969FDC0}" presName="bkgdShape" presStyleLbl="node1" presStyleIdx="3" presStyleCnt="6"/>
      <dgm:spPr/>
    </dgm:pt>
    <dgm:pt modelId="{4918F786-B470-4DA6-88AC-CDB3A675F5C7}" type="pres">
      <dgm:prSet presAssocID="{988E6DBC-1ECF-4876-8BA7-3AC1D969FDC0}" presName="nodeTx" presStyleLbl="node1" presStyleIdx="3" presStyleCnt="6">
        <dgm:presLayoutVars>
          <dgm:bulletEnabled val="1"/>
        </dgm:presLayoutVars>
      </dgm:prSet>
      <dgm:spPr/>
    </dgm:pt>
    <dgm:pt modelId="{4B933EC5-A6BC-4F69-962C-14AF74493456}" type="pres">
      <dgm:prSet presAssocID="{988E6DBC-1ECF-4876-8BA7-3AC1D969FDC0}" presName="invisiNode" presStyleLbl="node1" presStyleIdx="3" presStyleCnt="6"/>
      <dgm:spPr/>
    </dgm:pt>
    <dgm:pt modelId="{E3A766AE-AF76-403A-A6A8-6A174576B513}" type="pres">
      <dgm:prSet presAssocID="{988E6DBC-1ECF-4876-8BA7-3AC1D969FDC0}" presName="imagNode" presStyleLbl="fgImgPlace1" presStyleIdx="3" presStyleCnt="6" custScaleX="71630" custScaleY="71630" custLinFactNeighborX="3201" custLinFactNeighborY="-1518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 avec un remplissage uni"/>
        </a:ext>
      </dgm:extLst>
    </dgm:pt>
    <dgm:pt modelId="{3CC0E125-422C-4DE3-9734-9545E722032D}" type="pres">
      <dgm:prSet presAssocID="{FD1CAD22-E1F4-4A8C-8754-6BA919F7600B}" presName="sibTrans" presStyleLbl="sibTrans2D1" presStyleIdx="0" presStyleCnt="0"/>
      <dgm:spPr/>
    </dgm:pt>
    <dgm:pt modelId="{37E92916-50F2-4069-B767-38E5469E2DF0}" type="pres">
      <dgm:prSet presAssocID="{9E8CEE1B-9361-4F19-9713-F3698B3F91E8}" presName="compNode" presStyleCnt="0"/>
      <dgm:spPr/>
    </dgm:pt>
    <dgm:pt modelId="{00BDC0E0-E72A-4141-8AE6-9D9216785963}" type="pres">
      <dgm:prSet presAssocID="{9E8CEE1B-9361-4F19-9713-F3698B3F91E8}" presName="bkgdShape" presStyleLbl="node1" presStyleIdx="4" presStyleCnt="6" custLinFactNeighborX="-46" custLinFactNeighborY="2646"/>
      <dgm:spPr/>
    </dgm:pt>
    <dgm:pt modelId="{78026A68-6711-4294-A630-E993F6B104CB}" type="pres">
      <dgm:prSet presAssocID="{9E8CEE1B-9361-4F19-9713-F3698B3F91E8}" presName="nodeTx" presStyleLbl="node1" presStyleIdx="4" presStyleCnt="6">
        <dgm:presLayoutVars>
          <dgm:bulletEnabled val="1"/>
        </dgm:presLayoutVars>
      </dgm:prSet>
      <dgm:spPr/>
    </dgm:pt>
    <dgm:pt modelId="{94DCB5D4-72EA-44B7-A5EB-2481FEBF3FB3}" type="pres">
      <dgm:prSet presAssocID="{9E8CEE1B-9361-4F19-9713-F3698B3F91E8}" presName="invisiNode" presStyleLbl="node1" presStyleIdx="4" presStyleCnt="6"/>
      <dgm:spPr/>
    </dgm:pt>
    <dgm:pt modelId="{ECD17270-255A-4ECB-9820-F05297DF5528}" type="pres">
      <dgm:prSet presAssocID="{9E8CEE1B-9361-4F19-9713-F3698B3F91E8}" presName="imagNode" presStyleLbl="fgImgPlace1" presStyleIdx="4" presStyleCnt="6" custScaleX="75005" custScaleY="75005" custLinFactNeighborX="339" custLinFactNeighborY="-14932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 avec un remplissage uni"/>
        </a:ext>
      </dgm:extLst>
    </dgm:pt>
    <dgm:pt modelId="{01B16C7E-03FD-4367-9416-8751587222F4}" type="pres">
      <dgm:prSet presAssocID="{1C9695BE-667B-4EB2-A845-21280FD5FE40}" presName="sibTrans" presStyleLbl="sibTrans2D1" presStyleIdx="0" presStyleCnt="0"/>
      <dgm:spPr/>
    </dgm:pt>
    <dgm:pt modelId="{064308BC-E2D9-4066-B169-0961CD26C606}" type="pres">
      <dgm:prSet presAssocID="{DA627ECA-E683-435A-B778-0E67666ECFB0}" presName="compNode" presStyleCnt="0"/>
      <dgm:spPr/>
    </dgm:pt>
    <dgm:pt modelId="{DDD7FFDB-5165-4516-97C7-B3C99BD536FE}" type="pres">
      <dgm:prSet presAssocID="{DA627ECA-E683-435A-B778-0E67666ECFB0}" presName="bkgdShape" presStyleLbl="node1" presStyleIdx="5" presStyleCnt="6" custLinFactNeighborX="-29"/>
      <dgm:spPr/>
    </dgm:pt>
    <dgm:pt modelId="{8D2AA86C-7A3C-49C2-9DB9-58A104947D69}" type="pres">
      <dgm:prSet presAssocID="{DA627ECA-E683-435A-B778-0E67666ECFB0}" presName="nodeTx" presStyleLbl="node1" presStyleIdx="5" presStyleCnt="6">
        <dgm:presLayoutVars>
          <dgm:bulletEnabled val="1"/>
        </dgm:presLayoutVars>
      </dgm:prSet>
      <dgm:spPr/>
    </dgm:pt>
    <dgm:pt modelId="{EF48D82C-48AD-46FE-9D54-F52147B4B41A}" type="pres">
      <dgm:prSet presAssocID="{DA627ECA-E683-435A-B778-0E67666ECFB0}" presName="invisiNode" presStyleLbl="node1" presStyleIdx="5" presStyleCnt="6"/>
      <dgm:spPr/>
    </dgm:pt>
    <dgm:pt modelId="{C23A3F59-BC09-458F-8381-C0646CB6F694}" type="pres">
      <dgm:prSet presAssocID="{DA627ECA-E683-435A-B778-0E67666ECFB0}" presName="imagNode" presStyleLbl="fgImgPlace1" presStyleIdx="5" presStyleCnt="6" custScaleX="75005" custScaleY="75005" custLinFactNeighborX="-41" custLinFactNeighborY="-1519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 avec un remplissage uni"/>
        </a:ext>
      </dgm:extLst>
    </dgm:pt>
  </dgm:ptLst>
  <dgm:cxnLst>
    <dgm:cxn modelId="{51F50B08-BC1C-48C7-A195-BD73FCC80D55}" type="presOf" srcId="{1BBC4755-06C8-4DC0-9A31-A9AD89D3E48E}" destId="{40A1BC4A-440C-4BDB-B4EF-613670D2DABF}" srcOrd="1" destOrd="4" presId="urn:microsoft.com/office/officeart/2005/8/layout/hList7"/>
    <dgm:cxn modelId="{5816D709-32D9-410C-A4C5-49895B453611}" type="presOf" srcId="{AFE74546-4B09-4FB4-A8EB-6434C9D7C8DB}" destId="{D4FEE363-1BD0-4FE0-A94E-22BE9A685743}" srcOrd="1" destOrd="0" presId="urn:microsoft.com/office/officeart/2005/8/layout/hList7"/>
    <dgm:cxn modelId="{FCEB600B-F779-464B-90EF-BEF1E685B300}" type="presOf" srcId="{BFBE490C-A0DB-4871-81FA-E417ADEF9031}" destId="{40A1BC4A-440C-4BDB-B4EF-613670D2DABF}" srcOrd="1" destOrd="3" presId="urn:microsoft.com/office/officeart/2005/8/layout/hList7"/>
    <dgm:cxn modelId="{4470A10B-C00D-4EB8-A36D-C16B371902C2}" type="presOf" srcId="{9BD0194A-A068-419E-9CD4-EA9488857737}" destId="{1758F1A2-F1BD-41CA-8365-C4FC59F0EB70}" srcOrd="0" destOrd="0" presId="urn:microsoft.com/office/officeart/2005/8/layout/hList7"/>
    <dgm:cxn modelId="{AF18750C-B29D-4895-822D-5FBD64323BC2}" type="presOf" srcId="{AFE74546-4B09-4FB4-A8EB-6434C9D7C8DB}" destId="{42A21FC0-6333-47B7-9B0B-4C8E8E362027}" srcOrd="0" destOrd="0" presId="urn:microsoft.com/office/officeart/2005/8/layout/hList7"/>
    <dgm:cxn modelId="{FF0EE70C-A974-422D-8916-D14C5ADAB739}" type="presOf" srcId="{5128018A-E81A-42CF-AC4E-940E3CB4739B}" destId="{40A1BC4A-440C-4BDB-B4EF-613670D2DABF}" srcOrd="1" destOrd="5" presId="urn:microsoft.com/office/officeart/2005/8/layout/hList7"/>
    <dgm:cxn modelId="{B2C04F10-1FB9-4EDB-A4EA-4D6001679421}" type="presOf" srcId="{194937FD-29C4-45A1-AFDE-BDE3A618139A}" destId="{6BD2B7CC-C9F1-411C-931F-13D02E4934AE}" srcOrd="0" destOrd="0" presId="urn:microsoft.com/office/officeart/2005/8/layout/hList7"/>
    <dgm:cxn modelId="{6C723315-828A-476C-8FBE-5E31E4DA7043}" type="presOf" srcId="{9E8CEE1B-9361-4F19-9713-F3698B3F91E8}" destId="{00BDC0E0-E72A-4141-8AE6-9D9216785963}" srcOrd="0" destOrd="0" presId="urn:microsoft.com/office/officeart/2005/8/layout/hList7"/>
    <dgm:cxn modelId="{8D304E18-5AB8-4654-BDF4-EC62EE8AF9D8}" type="presOf" srcId="{BFBE490C-A0DB-4871-81FA-E417ADEF9031}" destId="{A0CCCD38-9AE1-46F1-8E86-2920C5C2FB9F}" srcOrd="0" destOrd="3" presId="urn:microsoft.com/office/officeart/2005/8/layout/hList7"/>
    <dgm:cxn modelId="{9B3CF91D-A4FA-49A0-9B22-AEFFD6097C86}" type="presOf" srcId="{988E6DBC-1ECF-4876-8BA7-3AC1D969FDC0}" destId="{4918F786-B470-4DA6-88AC-CDB3A675F5C7}" srcOrd="1" destOrd="0" presId="urn:microsoft.com/office/officeart/2005/8/layout/hList7"/>
    <dgm:cxn modelId="{6B58F22D-79AE-445D-951B-7829032AB840}" type="presOf" srcId="{1C9695BE-667B-4EB2-A845-21280FD5FE40}" destId="{01B16C7E-03FD-4367-9416-8751587222F4}" srcOrd="0" destOrd="0" presId="urn:microsoft.com/office/officeart/2005/8/layout/hList7"/>
    <dgm:cxn modelId="{F885E62F-0335-4368-ABCF-0FEF20B8F2C1}" type="presOf" srcId="{194937FD-29C4-45A1-AFDE-BDE3A618139A}" destId="{B7CAD863-3685-4B8A-9FD1-0F5C58A777F3}" srcOrd="1" destOrd="0" presId="urn:microsoft.com/office/officeart/2005/8/layout/hList7"/>
    <dgm:cxn modelId="{7C5DFF3A-64CB-46FB-8963-9DD5F80E887D}" srcId="{64E78FB9-4CB3-4D65-A7C3-E99F28DAC823}" destId="{DA627ECA-E683-435A-B778-0E67666ECFB0}" srcOrd="5" destOrd="0" parTransId="{57C5E00B-D20A-4F40-BA20-FD014FAD4667}" sibTransId="{2F95CCD3-69A1-4F16-9D1D-A61F64ECFEB0}"/>
    <dgm:cxn modelId="{CE67353B-AB00-4860-B415-F0C1D626DDD2}" type="presOf" srcId="{9CA93BF8-64AF-4D36-A8F1-17910C5B23FC}" destId="{A0CCCD38-9AE1-46F1-8E86-2920C5C2FB9F}" srcOrd="0" destOrd="0" presId="urn:microsoft.com/office/officeart/2005/8/layout/hList7"/>
    <dgm:cxn modelId="{72096B44-B95A-4CB6-A319-042434EA14F7}" srcId="{9CA93BF8-64AF-4D36-A8F1-17910C5B23FC}" destId="{1BBC4755-06C8-4DC0-9A31-A9AD89D3E48E}" srcOrd="3" destOrd="0" parTransId="{F8A1FBD6-A4B8-49C3-9804-6CF39DE7697F}" sibTransId="{30AFF1A7-2E17-4739-B365-F4669C7CC85A}"/>
    <dgm:cxn modelId="{D8CE1046-867D-4E26-A6FF-A167C800D358}" type="presOf" srcId="{A53A981F-381F-442C-9BDF-4A0BD7E2D5F7}" destId="{FE107534-DC9A-4D22-A497-8085A4F2F9BB}" srcOrd="0" destOrd="0" presId="urn:microsoft.com/office/officeart/2005/8/layout/hList7"/>
    <dgm:cxn modelId="{9FCD2566-B7A0-4E6D-BE5E-5AE33CAE5AED}" srcId="{9CA93BF8-64AF-4D36-A8F1-17910C5B23FC}" destId="{BFBE490C-A0DB-4871-81FA-E417ADEF9031}" srcOrd="2" destOrd="0" parTransId="{C19CA16D-9763-41F2-BF67-7E4DC8598806}" sibTransId="{58BE1292-01D9-48C3-BF61-9A706F2040D8}"/>
    <dgm:cxn modelId="{5C298C68-A431-40BC-B77F-35C32DE5F7C4}" srcId="{64E78FB9-4CB3-4D65-A7C3-E99F28DAC823}" destId="{9CA93BF8-64AF-4D36-A8F1-17910C5B23FC}" srcOrd="0" destOrd="0" parTransId="{3CDB4F0F-4200-40C4-8C74-BB4CEFAD6065}" sibTransId="{E7161085-05D0-4EBB-A23B-5A05EF5D8DDF}"/>
    <dgm:cxn modelId="{190FC76B-013E-4748-891F-622CB6C6AD4E}" type="presOf" srcId="{DA627ECA-E683-435A-B778-0E67666ECFB0}" destId="{DDD7FFDB-5165-4516-97C7-B3C99BD536FE}" srcOrd="0" destOrd="0" presId="urn:microsoft.com/office/officeart/2005/8/layout/hList7"/>
    <dgm:cxn modelId="{15B98C6E-B6E7-4462-8E50-57F6D6980674}" type="presOf" srcId="{1BBC4755-06C8-4DC0-9A31-A9AD89D3E48E}" destId="{A0CCCD38-9AE1-46F1-8E86-2920C5C2FB9F}" srcOrd="0" destOrd="4" presId="urn:microsoft.com/office/officeart/2005/8/layout/hList7"/>
    <dgm:cxn modelId="{00CFA96F-6250-44F6-8808-15B9E69DF721}" type="presOf" srcId="{01BBDD94-C928-41D2-8A35-F8D9F79B1334}" destId="{A0CCCD38-9AE1-46F1-8E86-2920C5C2FB9F}" srcOrd="0" destOrd="1" presId="urn:microsoft.com/office/officeart/2005/8/layout/hList7"/>
    <dgm:cxn modelId="{68F72672-DD8D-47EE-9D0C-F365F6EF6955}" type="presOf" srcId="{9E8CEE1B-9361-4F19-9713-F3698B3F91E8}" destId="{78026A68-6711-4294-A630-E993F6B104CB}" srcOrd="1" destOrd="0" presId="urn:microsoft.com/office/officeart/2005/8/layout/hList7"/>
    <dgm:cxn modelId="{8281DE53-1766-4E3D-853A-AA90645D3973}" srcId="{64E78FB9-4CB3-4D65-A7C3-E99F28DAC823}" destId="{194937FD-29C4-45A1-AFDE-BDE3A618139A}" srcOrd="2" destOrd="0" parTransId="{076B461E-EF20-42EA-B727-2E778DA3F2B0}" sibTransId="{9BD0194A-A068-419E-9CD4-EA9488857737}"/>
    <dgm:cxn modelId="{34A08D8F-8847-41A3-8CCE-B02C181689F8}" type="presOf" srcId="{E7161085-05D0-4EBB-A23B-5A05EF5D8DDF}" destId="{F4662015-18E7-489A-8394-795A01177D28}" srcOrd="0" destOrd="0" presId="urn:microsoft.com/office/officeart/2005/8/layout/hList7"/>
    <dgm:cxn modelId="{84EC9092-A17A-4851-B369-CE5A6F70F619}" srcId="{9CA93BF8-64AF-4D36-A8F1-17910C5B23FC}" destId="{5128018A-E81A-42CF-AC4E-940E3CB4739B}" srcOrd="4" destOrd="0" parTransId="{C734E726-C30D-4C1A-9452-6C3E89C68B67}" sibTransId="{300F2945-2469-4AE3-82A8-8541708B0861}"/>
    <dgm:cxn modelId="{529B3896-97B9-4B06-A432-96E757D23EF9}" type="presOf" srcId="{64E78FB9-4CB3-4D65-A7C3-E99F28DAC823}" destId="{BC6E76D0-CED1-4AEF-AF55-C15EEFE006A3}" srcOrd="0" destOrd="0" presId="urn:microsoft.com/office/officeart/2005/8/layout/hList7"/>
    <dgm:cxn modelId="{46CA02B5-F07C-4A8A-A829-039FCBC7347D}" type="presOf" srcId="{CA193CD9-E134-4542-9555-9F163A7DB88E}" destId="{A0CCCD38-9AE1-46F1-8E86-2920C5C2FB9F}" srcOrd="0" destOrd="2" presId="urn:microsoft.com/office/officeart/2005/8/layout/hList7"/>
    <dgm:cxn modelId="{60A10FB6-3969-4CC1-B409-1B718A4ECD70}" type="presOf" srcId="{DA627ECA-E683-435A-B778-0E67666ECFB0}" destId="{8D2AA86C-7A3C-49C2-9DB9-58A104947D69}" srcOrd="1" destOrd="0" presId="urn:microsoft.com/office/officeart/2005/8/layout/hList7"/>
    <dgm:cxn modelId="{11FB65BC-45E3-422D-A1D1-930FD776DAAB}" srcId="{9CA93BF8-64AF-4D36-A8F1-17910C5B23FC}" destId="{01BBDD94-C928-41D2-8A35-F8D9F79B1334}" srcOrd="0" destOrd="0" parTransId="{7D23FCF0-B89C-4128-B4CB-6840B74B769F}" sibTransId="{6F4C72DB-167C-426B-9E74-195AC5A0B9EC}"/>
    <dgm:cxn modelId="{B2DCCAC0-1A3C-4263-B4AD-94D6FB254143}" type="presOf" srcId="{9CA93BF8-64AF-4D36-A8F1-17910C5B23FC}" destId="{40A1BC4A-440C-4BDB-B4EF-613670D2DABF}" srcOrd="1" destOrd="0" presId="urn:microsoft.com/office/officeart/2005/8/layout/hList7"/>
    <dgm:cxn modelId="{86AF55C3-F8B1-4D28-ACD0-6DF9BD5F9D5A}" srcId="{64E78FB9-4CB3-4D65-A7C3-E99F28DAC823}" destId="{9E8CEE1B-9361-4F19-9713-F3698B3F91E8}" srcOrd="4" destOrd="0" parTransId="{05BB8AC3-15AB-4776-9DE3-2201BD8B0AD1}" sibTransId="{1C9695BE-667B-4EB2-A845-21280FD5FE40}"/>
    <dgm:cxn modelId="{6F2A32CE-B106-4C81-A8CF-951EE9085526}" type="presOf" srcId="{01BBDD94-C928-41D2-8A35-F8D9F79B1334}" destId="{40A1BC4A-440C-4BDB-B4EF-613670D2DABF}" srcOrd="1" destOrd="1" presId="urn:microsoft.com/office/officeart/2005/8/layout/hList7"/>
    <dgm:cxn modelId="{E0EE8FD0-291C-49FB-A31E-06952D291E16}" type="presOf" srcId="{FD1CAD22-E1F4-4A8C-8754-6BA919F7600B}" destId="{3CC0E125-422C-4DE3-9734-9545E722032D}" srcOrd="0" destOrd="0" presId="urn:microsoft.com/office/officeart/2005/8/layout/hList7"/>
    <dgm:cxn modelId="{EC1D1BDC-096E-4D63-8A53-755E63EAD359}" srcId="{64E78FB9-4CB3-4D65-A7C3-E99F28DAC823}" destId="{988E6DBC-1ECF-4876-8BA7-3AC1D969FDC0}" srcOrd="3" destOrd="0" parTransId="{EFF7A8DC-A512-40CA-84B8-EEDD8BD2EC19}" sibTransId="{FD1CAD22-E1F4-4A8C-8754-6BA919F7600B}"/>
    <dgm:cxn modelId="{F902FEE7-657C-4E3C-B0AD-58C8F49352A3}" srcId="{9CA93BF8-64AF-4D36-A8F1-17910C5B23FC}" destId="{CA193CD9-E134-4542-9555-9F163A7DB88E}" srcOrd="1" destOrd="0" parTransId="{5C68C7F1-3B83-4FE0-8D09-D6470D3E8D53}" sibTransId="{9CB899DF-0D11-40BD-B353-6CFFC2D79601}"/>
    <dgm:cxn modelId="{502E17E8-D922-4A01-8561-0F40109D326A}" srcId="{64E78FB9-4CB3-4D65-A7C3-E99F28DAC823}" destId="{AFE74546-4B09-4FB4-A8EB-6434C9D7C8DB}" srcOrd="1" destOrd="0" parTransId="{C87041C3-2173-4746-9911-A45B83A21B57}" sibTransId="{A53A981F-381F-442C-9BDF-4A0BD7E2D5F7}"/>
    <dgm:cxn modelId="{F4319BEF-2547-4F4E-9303-A314CF5738BF}" type="presOf" srcId="{CA193CD9-E134-4542-9555-9F163A7DB88E}" destId="{40A1BC4A-440C-4BDB-B4EF-613670D2DABF}" srcOrd="1" destOrd="2" presId="urn:microsoft.com/office/officeart/2005/8/layout/hList7"/>
    <dgm:cxn modelId="{5FE28EF0-B586-4D6B-B346-9FC78DBC37C4}" type="presOf" srcId="{988E6DBC-1ECF-4876-8BA7-3AC1D969FDC0}" destId="{D442E5E2-83F3-4E5B-A3AA-D51B2A1EFF91}" srcOrd="0" destOrd="0" presId="urn:microsoft.com/office/officeart/2005/8/layout/hList7"/>
    <dgm:cxn modelId="{6BB909F2-5C8B-42A2-B79E-B5F2EE4F1924}" type="presOf" srcId="{5128018A-E81A-42CF-AC4E-940E3CB4739B}" destId="{A0CCCD38-9AE1-46F1-8E86-2920C5C2FB9F}" srcOrd="0" destOrd="5" presId="urn:microsoft.com/office/officeart/2005/8/layout/hList7"/>
    <dgm:cxn modelId="{1EB0D0DF-49E2-4220-82F7-C4EA2BA6EFC8}" type="presParOf" srcId="{BC6E76D0-CED1-4AEF-AF55-C15EEFE006A3}" destId="{AC14BF5D-6D00-4572-9AAC-D7BE494F5E57}" srcOrd="0" destOrd="0" presId="urn:microsoft.com/office/officeart/2005/8/layout/hList7"/>
    <dgm:cxn modelId="{E76254FA-F7FC-4D1C-B14B-57A289C5CCDF}" type="presParOf" srcId="{BC6E76D0-CED1-4AEF-AF55-C15EEFE006A3}" destId="{F07F30EB-5C2D-4836-83D0-258133EB30C6}" srcOrd="1" destOrd="0" presId="urn:microsoft.com/office/officeart/2005/8/layout/hList7"/>
    <dgm:cxn modelId="{AD444075-3195-4B99-A128-42CD98B3D4B2}" type="presParOf" srcId="{F07F30EB-5C2D-4836-83D0-258133EB30C6}" destId="{C0A677B3-B437-4DDC-A01A-C4EDA33F6A17}" srcOrd="0" destOrd="0" presId="urn:microsoft.com/office/officeart/2005/8/layout/hList7"/>
    <dgm:cxn modelId="{A8066040-E77F-463C-8073-E47383779EE2}" type="presParOf" srcId="{C0A677B3-B437-4DDC-A01A-C4EDA33F6A17}" destId="{A0CCCD38-9AE1-46F1-8E86-2920C5C2FB9F}" srcOrd="0" destOrd="0" presId="urn:microsoft.com/office/officeart/2005/8/layout/hList7"/>
    <dgm:cxn modelId="{688A778F-2580-4038-B5CE-AD5B00B75044}" type="presParOf" srcId="{C0A677B3-B437-4DDC-A01A-C4EDA33F6A17}" destId="{40A1BC4A-440C-4BDB-B4EF-613670D2DABF}" srcOrd="1" destOrd="0" presId="urn:microsoft.com/office/officeart/2005/8/layout/hList7"/>
    <dgm:cxn modelId="{EACC7402-F493-4C6B-9813-30E5F37E7824}" type="presParOf" srcId="{C0A677B3-B437-4DDC-A01A-C4EDA33F6A17}" destId="{0E0F9D49-AFE9-4392-984F-C79A6B97B753}" srcOrd="2" destOrd="0" presId="urn:microsoft.com/office/officeart/2005/8/layout/hList7"/>
    <dgm:cxn modelId="{FE759ACD-BE6B-4F5C-AFE3-142B706DB6EF}" type="presParOf" srcId="{C0A677B3-B437-4DDC-A01A-C4EDA33F6A17}" destId="{739FFAD4-7F90-4695-AB0C-BE6FF1122430}" srcOrd="3" destOrd="0" presId="urn:microsoft.com/office/officeart/2005/8/layout/hList7"/>
    <dgm:cxn modelId="{631503F0-1618-4A54-B701-931AE303F061}" type="presParOf" srcId="{F07F30EB-5C2D-4836-83D0-258133EB30C6}" destId="{F4662015-18E7-489A-8394-795A01177D28}" srcOrd="1" destOrd="0" presId="urn:microsoft.com/office/officeart/2005/8/layout/hList7"/>
    <dgm:cxn modelId="{555E240F-7449-453E-A1D7-D62A1644799D}" type="presParOf" srcId="{F07F30EB-5C2D-4836-83D0-258133EB30C6}" destId="{EAF2DB71-A3D3-48C0-90B7-C5AA2ADA6A7E}" srcOrd="2" destOrd="0" presId="urn:microsoft.com/office/officeart/2005/8/layout/hList7"/>
    <dgm:cxn modelId="{836D7CE4-DE61-428D-BE3B-EE18B7FB151A}" type="presParOf" srcId="{EAF2DB71-A3D3-48C0-90B7-C5AA2ADA6A7E}" destId="{42A21FC0-6333-47B7-9B0B-4C8E8E362027}" srcOrd="0" destOrd="0" presId="urn:microsoft.com/office/officeart/2005/8/layout/hList7"/>
    <dgm:cxn modelId="{8A4D732F-2F28-4A26-83EB-186B3A9103EC}" type="presParOf" srcId="{EAF2DB71-A3D3-48C0-90B7-C5AA2ADA6A7E}" destId="{D4FEE363-1BD0-4FE0-A94E-22BE9A685743}" srcOrd="1" destOrd="0" presId="urn:microsoft.com/office/officeart/2005/8/layout/hList7"/>
    <dgm:cxn modelId="{41E8A57B-BF14-4329-BFCD-7943348D41CC}" type="presParOf" srcId="{EAF2DB71-A3D3-48C0-90B7-C5AA2ADA6A7E}" destId="{A8FEC307-6648-4FAF-9945-7828987AF486}" srcOrd="2" destOrd="0" presId="urn:microsoft.com/office/officeart/2005/8/layout/hList7"/>
    <dgm:cxn modelId="{DAA75557-2553-4A1C-AE9A-440EB1AA6604}" type="presParOf" srcId="{EAF2DB71-A3D3-48C0-90B7-C5AA2ADA6A7E}" destId="{DEC04EAF-A9E0-439E-B0A0-7CDEDB82E413}" srcOrd="3" destOrd="0" presId="urn:microsoft.com/office/officeart/2005/8/layout/hList7"/>
    <dgm:cxn modelId="{0B80DC2B-BF45-4241-915A-AF4E113E0D42}" type="presParOf" srcId="{F07F30EB-5C2D-4836-83D0-258133EB30C6}" destId="{FE107534-DC9A-4D22-A497-8085A4F2F9BB}" srcOrd="3" destOrd="0" presId="urn:microsoft.com/office/officeart/2005/8/layout/hList7"/>
    <dgm:cxn modelId="{7CC76FD5-3D22-4171-9E87-66078BD41AD8}" type="presParOf" srcId="{F07F30EB-5C2D-4836-83D0-258133EB30C6}" destId="{0949AFA3-93BD-44A2-ACDC-A62613EFBA7B}" srcOrd="4" destOrd="0" presId="urn:microsoft.com/office/officeart/2005/8/layout/hList7"/>
    <dgm:cxn modelId="{32E59841-09DD-4904-815A-AE2B81A89711}" type="presParOf" srcId="{0949AFA3-93BD-44A2-ACDC-A62613EFBA7B}" destId="{6BD2B7CC-C9F1-411C-931F-13D02E4934AE}" srcOrd="0" destOrd="0" presId="urn:microsoft.com/office/officeart/2005/8/layout/hList7"/>
    <dgm:cxn modelId="{42479389-B6A4-43B0-A1E1-61E11BB7F249}" type="presParOf" srcId="{0949AFA3-93BD-44A2-ACDC-A62613EFBA7B}" destId="{B7CAD863-3685-4B8A-9FD1-0F5C58A777F3}" srcOrd="1" destOrd="0" presId="urn:microsoft.com/office/officeart/2005/8/layout/hList7"/>
    <dgm:cxn modelId="{249FFEE5-2255-47B7-8F37-2F2B8EDD9269}" type="presParOf" srcId="{0949AFA3-93BD-44A2-ACDC-A62613EFBA7B}" destId="{C46B6C2C-8EF5-4719-9B5F-931E65D21D89}" srcOrd="2" destOrd="0" presId="urn:microsoft.com/office/officeart/2005/8/layout/hList7"/>
    <dgm:cxn modelId="{1A0E5075-0537-4165-9143-64A148266B3A}" type="presParOf" srcId="{0949AFA3-93BD-44A2-ACDC-A62613EFBA7B}" destId="{FFA6F60F-811E-441F-8BC1-C3CF8BAA8CDA}" srcOrd="3" destOrd="0" presId="urn:microsoft.com/office/officeart/2005/8/layout/hList7"/>
    <dgm:cxn modelId="{19BEE2A7-4B50-4E3C-B6A5-0E4F94A3740B}" type="presParOf" srcId="{F07F30EB-5C2D-4836-83D0-258133EB30C6}" destId="{1758F1A2-F1BD-41CA-8365-C4FC59F0EB70}" srcOrd="5" destOrd="0" presId="urn:microsoft.com/office/officeart/2005/8/layout/hList7"/>
    <dgm:cxn modelId="{92606FF3-63B4-40B3-B57B-4B9905C50B19}" type="presParOf" srcId="{F07F30EB-5C2D-4836-83D0-258133EB30C6}" destId="{291C05B0-3806-48CE-8034-B89929397C23}" srcOrd="6" destOrd="0" presId="urn:microsoft.com/office/officeart/2005/8/layout/hList7"/>
    <dgm:cxn modelId="{E97FAE60-A8E7-4DFF-8E4B-2B3DF5C25DA5}" type="presParOf" srcId="{291C05B0-3806-48CE-8034-B89929397C23}" destId="{D442E5E2-83F3-4E5B-A3AA-D51B2A1EFF91}" srcOrd="0" destOrd="0" presId="urn:microsoft.com/office/officeart/2005/8/layout/hList7"/>
    <dgm:cxn modelId="{4E6F5D62-226C-4D5D-90BE-D80519B68D2B}" type="presParOf" srcId="{291C05B0-3806-48CE-8034-B89929397C23}" destId="{4918F786-B470-4DA6-88AC-CDB3A675F5C7}" srcOrd="1" destOrd="0" presId="urn:microsoft.com/office/officeart/2005/8/layout/hList7"/>
    <dgm:cxn modelId="{3F3CC8B8-21CA-4D21-B173-DEDBD0121B45}" type="presParOf" srcId="{291C05B0-3806-48CE-8034-B89929397C23}" destId="{4B933EC5-A6BC-4F69-962C-14AF74493456}" srcOrd="2" destOrd="0" presId="urn:microsoft.com/office/officeart/2005/8/layout/hList7"/>
    <dgm:cxn modelId="{769B3650-4CDF-48F1-A95B-C2FF95AB2663}" type="presParOf" srcId="{291C05B0-3806-48CE-8034-B89929397C23}" destId="{E3A766AE-AF76-403A-A6A8-6A174576B513}" srcOrd="3" destOrd="0" presId="urn:microsoft.com/office/officeart/2005/8/layout/hList7"/>
    <dgm:cxn modelId="{138F3711-D89D-41C6-9458-5ADC4822BF14}" type="presParOf" srcId="{F07F30EB-5C2D-4836-83D0-258133EB30C6}" destId="{3CC0E125-422C-4DE3-9734-9545E722032D}" srcOrd="7" destOrd="0" presId="urn:microsoft.com/office/officeart/2005/8/layout/hList7"/>
    <dgm:cxn modelId="{32C55C04-1D65-4A94-8FED-CF7E69329DDA}" type="presParOf" srcId="{F07F30EB-5C2D-4836-83D0-258133EB30C6}" destId="{37E92916-50F2-4069-B767-38E5469E2DF0}" srcOrd="8" destOrd="0" presId="urn:microsoft.com/office/officeart/2005/8/layout/hList7"/>
    <dgm:cxn modelId="{10041638-D3D5-4E59-922D-258C02CC45F1}" type="presParOf" srcId="{37E92916-50F2-4069-B767-38E5469E2DF0}" destId="{00BDC0E0-E72A-4141-8AE6-9D9216785963}" srcOrd="0" destOrd="0" presId="urn:microsoft.com/office/officeart/2005/8/layout/hList7"/>
    <dgm:cxn modelId="{AA610EEF-A716-4727-9186-670A1D02F551}" type="presParOf" srcId="{37E92916-50F2-4069-B767-38E5469E2DF0}" destId="{78026A68-6711-4294-A630-E993F6B104CB}" srcOrd="1" destOrd="0" presId="urn:microsoft.com/office/officeart/2005/8/layout/hList7"/>
    <dgm:cxn modelId="{372F5E2C-E97B-41E3-8FBE-FB2C12A5D5E1}" type="presParOf" srcId="{37E92916-50F2-4069-B767-38E5469E2DF0}" destId="{94DCB5D4-72EA-44B7-A5EB-2481FEBF3FB3}" srcOrd="2" destOrd="0" presId="urn:microsoft.com/office/officeart/2005/8/layout/hList7"/>
    <dgm:cxn modelId="{39936F88-6282-4518-8E56-831A4540799E}" type="presParOf" srcId="{37E92916-50F2-4069-B767-38E5469E2DF0}" destId="{ECD17270-255A-4ECB-9820-F05297DF5528}" srcOrd="3" destOrd="0" presId="urn:microsoft.com/office/officeart/2005/8/layout/hList7"/>
    <dgm:cxn modelId="{6FA0F8B6-CF97-412B-A5C2-A095D3D02108}" type="presParOf" srcId="{F07F30EB-5C2D-4836-83D0-258133EB30C6}" destId="{01B16C7E-03FD-4367-9416-8751587222F4}" srcOrd="9" destOrd="0" presId="urn:microsoft.com/office/officeart/2005/8/layout/hList7"/>
    <dgm:cxn modelId="{BD6214EA-ACF0-4F13-81DE-2D8098D081B4}" type="presParOf" srcId="{F07F30EB-5C2D-4836-83D0-258133EB30C6}" destId="{064308BC-E2D9-4066-B169-0961CD26C606}" srcOrd="10" destOrd="0" presId="urn:microsoft.com/office/officeart/2005/8/layout/hList7"/>
    <dgm:cxn modelId="{7E4AFDDD-B6C7-45ED-9BE1-25DCEFCFDAAE}" type="presParOf" srcId="{064308BC-E2D9-4066-B169-0961CD26C606}" destId="{DDD7FFDB-5165-4516-97C7-B3C99BD536FE}" srcOrd="0" destOrd="0" presId="urn:microsoft.com/office/officeart/2005/8/layout/hList7"/>
    <dgm:cxn modelId="{E3BA62F4-BA1E-48E8-99FE-C13EC60ED601}" type="presParOf" srcId="{064308BC-E2D9-4066-B169-0961CD26C606}" destId="{8D2AA86C-7A3C-49C2-9DB9-58A104947D69}" srcOrd="1" destOrd="0" presId="urn:microsoft.com/office/officeart/2005/8/layout/hList7"/>
    <dgm:cxn modelId="{0BF0BBB5-CE6E-40BB-8FF6-E34FA2F2FA55}" type="presParOf" srcId="{064308BC-E2D9-4066-B169-0961CD26C606}" destId="{EF48D82C-48AD-46FE-9D54-F52147B4B41A}" srcOrd="2" destOrd="0" presId="urn:microsoft.com/office/officeart/2005/8/layout/hList7"/>
    <dgm:cxn modelId="{FC92EECE-3732-48DD-AB47-3EF8F5B5DDC6}" type="presParOf" srcId="{064308BC-E2D9-4066-B169-0961CD26C606}" destId="{C23A3F59-BC09-458F-8381-C0646CB6F694}" srcOrd="3" destOrd="0" presId="urn:microsoft.com/office/officeart/2005/8/layout/hList7"/>
  </dgm:cxnLst>
  <dgm:bg/>
  <dgm:whole>
    <a:ln w="9525"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E78FB9-4CB3-4D65-A7C3-E99F28DAC823}" type="doc">
      <dgm:prSet loTypeId="urn:microsoft.com/office/officeart/2005/8/layout/hList7" loCatId="process" qsTypeId="urn:microsoft.com/office/officeart/2005/8/quickstyle/simple1" qsCatId="simple" csTypeId="urn:microsoft.com/office/officeart/2005/8/colors/accent1_1" csCatId="accent1" phldr="1"/>
      <dgm:spPr/>
    </dgm:pt>
    <dgm:pt modelId="{9CA93BF8-64AF-4D36-A8F1-17910C5B23FC}">
      <dgm:prSet phldrT="[Texte]" custT="1"/>
      <dgm:spPr/>
      <dgm:t>
        <a:bodyPr/>
        <a:lstStyle/>
        <a:p>
          <a:pPr marL="0" algn="ctr"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fr-CA" sz="12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Une grande partie du travail administratif est causée par les exigences législatives, les processus organisationnels et les outils bureaucratiques des différentes entités </a:t>
          </a:r>
          <a:endParaRPr lang="fr-CA" sz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3CDB4F0F-4200-40C4-8C74-BB4CEFAD6065}" type="parTrans" cxnId="{5C298C68-A431-40BC-B77F-35C32DE5F7C4}">
      <dgm:prSet/>
      <dgm:spPr/>
      <dgm:t>
        <a:bodyPr/>
        <a:lstStyle/>
        <a:p>
          <a:endParaRPr lang="fr-CA"/>
        </a:p>
      </dgm:t>
    </dgm:pt>
    <dgm:pt modelId="{E7161085-05D0-4EBB-A23B-5A05EF5D8DDF}" type="sibTrans" cxnId="{5C298C68-A431-40BC-B77F-35C32DE5F7C4}">
      <dgm:prSet/>
      <dgm:spPr/>
      <dgm:t>
        <a:bodyPr/>
        <a:lstStyle/>
        <a:p>
          <a:endParaRPr lang="fr-CA"/>
        </a:p>
      </dgm:t>
    </dgm:pt>
    <dgm:pt modelId="{9E8CEE1B-9361-4F19-9713-F3698B3F91E8}">
      <dgm:prSet custT="1"/>
      <dgm:spPr/>
      <dgm:t>
        <a:bodyPr/>
        <a:lstStyle/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400" b="1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Manque de reconnaissance du jugement professionnel 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100">
              <a:solidFill>
                <a:schemeClr val="tx2"/>
              </a:solidFill>
            </a:rPr>
            <a:t>Le diagnostic du médecin est toujours demandé même si le retrait de l’exigence du billet médical a été entériné par le collège des médecins</a:t>
          </a:r>
          <a:endParaRPr lang="en-US" sz="1100">
            <a:solidFill>
              <a:schemeClr val="tx2"/>
            </a:solidFill>
          </a:endParaRPr>
        </a:p>
        <a:p>
          <a:pPr algn="l">
            <a:spcAft>
              <a:spcPct val="35000"/>
            </a:spcAft>
          </a:pPr>
          <a:r>
            <a:rPr lang="fr-CA" sz="1100">
              <a:solidFill>
                <a:schemeClr val="tx2"/>
              </a:solidFill>
            </a:rPr>
            <a:t>Nombreuses demandes d’exceptions selon les observations terrain</a:t>
          </a:r>
          <a:endParaRPr lang="fr-CA" sz="1400">
            <a:solidFill>
              <a:schemeClr val="tx2"/>
            </a:solidFill>
          </a:endParaRPr>
        </a:p>
      </dgm:t>
    </dgm:pt>
    <dgm:pt modelId="{1C9695BE-667B-4EB2-A845-21280FD5FE40}" type="sibTrans" cxnId="{86AF55C3-F8B1-4D28-ACD0-6DF9BD5F9D5A}">
      <dgm:prSet/>
      <dgm:spPr/>
      <dgm:t>
        <a:bodyPr/>
        <a:lstStyle/>
        <a:p>
          <a:endParaRPr lang="fr-CA"/>
        </a:p>
      </dgm:t>
    </dgm:pt>
    <dgm:pt modelId="{05BB8AC3-15AB-4776-9DE3-2201BD8B0AD1}" type="parTrans" cxnId="{86AF55C3-F8B1-4D28-ACD0-6DF9BD5F9D5A}">
      <dgm:prSet/>
      <dgm:spPr/>
      <dgm:t>
        <a:bodyPr/>
        <a:lstStyle/>
        <a:p>
          <a:endParaRPr lang="fr-CA"/>
        </a:p>
      </dgm:t>
    </dgm:pt>
    <dgm:pt modelId="{DA627ECA-E683-435A-B778-0E67666ECFB0}">
      <dgm:prSet custT="1"/>
      <dgm:spPr/>
      <dgm:t>
        <a:bodyPr/>
        <a:lstStyle/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4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Les programmes ne semblent pas adaptés à la clientèle SAPA qui a des besoins évolutifs</a:t>
          </a:r>
          <a:endParaRPr lang="fr-CA" sz="11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2F95CCD3-69A1-4F16-9D1D-A61F64ECFEB0}" type="sibTrans" cxnId="{7C5DFF3A-64CB-46FB-8963-9DD5F80E887D}">
      <dgm:prSet/>
      <dgm:spPr/>
      <dgm:t>
        <a:bodyPr/>
        <a:lstStyle/>
        <a:p>
          <a:endParaRPr lang="fr-CA"/>
        </a:p>
      </dgm:t>
    </dgm:pt>
    <dgm:pt modelId="{57C5E00B-D20A-4F40-BA20-FD014FAD4667}" type="parTrans" cxnId="{7C5DFF3A-64CB-46FB-8963-9DD5F80E887D}">
      <dgm:prSet/>
      <dgm:spPr/>
      <dgm:t>
        <a:bodyPr/>
        <a:lstStyle/>
        <a:p>
          <a:endParaRPr lang="fr-CA"/>
        </a:p>
      </dgm:t>
    </dgm:pt>
    <dgm:pt modelId="{AFE74546-4B09-4FB4-A8EB-6434C9D7C8DB}">
      <dgm:prSet custT="1"/>
      <dgm:spPr/>
      <dgm:t>
        <a:bodyPr/>
        <a:lstStyle/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2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Plusieurs démarches cliniques et administratives à faire pour mettre en place les services nécessaires</a:t>
          </a:r>
        </a:p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endParaRPr lang="fr-CA" sz="1100">
            <a:solidFill>
              <a:schemeClr val="tx2"/>
            </a:solidFill>
          </a:endParaRP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100" b="0">
              <a:solidFill>
                <a:schemeClr val="tx2"/>
              </a:solidFill>
              <a:latin typeface="Roboto Light"/>
              <a:ea typeface="+mn-ea"/>
              <a:cs typeface="+mn-cs"/>
            </a:rPr>
            <a:t>Le tier des ergothérapeutes a le rôle d’intervenant pivot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100" b="0">
              <a:solidFill>
                <a:schemeClr val="tx2"/>
              </a:solidFill>
              <a:latin typeface="Roboto Light"/>
              <a:ea typeface="+mn-ea"/>
              <a:cs typeface="+mn-cs"/>
            </a:rPr>
            <a:t>L’intervenant pivot ne peut fermer le dossier et aller au suivant : cela va à l’encontre de l’idée du « traité-terminé » 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100">
              <a:solidFill>
                <a:schemeClr val="tx2"/>
              </a:solidFill>
            </a:rPr>
            <a:t>Les ergos conservent le dossier de l’usager ouvert afin d’éviter que l’usager retourne en liste d’attente bien que l’épisode de service soit terminé</a:t>
          </a:r>
          <a:endParaRPr lang="fr-CA" sz="1100"/>
        </a:p>
      </dgm:t>
    </dgm:pt>
    <dgm:pt modelId="{C87041C3-2173-4746-9911-A45B83A21B57}" type="parTrans" cxnId="{502E17E8-D922-4A01-8561-0F40109D326A}">
      <dgm:prSet/>
      <dgm:spPr/>
      <dgm:t>
        <a:bodyPr/>
        <a:lstStyle/>
        <a:p>
          <a:endParaRPr lang="fr-CA"/>
        </a:p>
      </dgm:t>
    </dgm:pt>
    <dgm:pt modelId="{A53A981F-381F-442C-9BDF-4A0BD7E2D5F7}" type="sibTrans" cxnId="{502E17E8-D922-4A01-8561-0F40109D326A}">
      <dgm:prSet/>
      <dgm:spPr/>
      <dgm:t>
        <a:bodyPr/>
        <a:lstStyle/>
        <a:p>
          <a:endParaRPr lang="fr-CA"/>
        </a:p>
      </dgm:t>
    </dgm:pt>
    <dgm:pt modelId="{5128018A-E81A-42CF-AC4E-940E3CB4739B}">
      <dgm:prSet custT="1"/>
      <dgm:spPr/>
      <dgm:t>
        <a:bodyPr/>
        <a:lstStyle/>
        <a:p>
          <a:pPr marL="114300" indent="0"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>
            <a:solidFill>
              <a:schemeClr val="tx2"/>
            </a:solidFill>
          </a:endParaRPr>
        </a:p>
      </dgm:t>
    </dgm:pt>
    <dgm:pt modelId="{C734E726-C30D-4C1A-9452-6C3E89C68B67}" type="parTrans" cxnId="{84EC9092-A17A-4851-B369-CE5A6F70F619}">
      <dgm:prSet/>
      <dgm:spPr/>
      <dgm:t>
        <a:bodyPr/>
        <a:lstStyle/>
        <a:p>
          <a:endParaRPr lang="fr-CA"/>
        </a:p>
      </dgm:t>
    </dgm:pt>
    <dgm:pt modelId="{300F2945-2469-4AE3-82A8-8541708B0861}" type="sibTrans" cxnId="{84EC9092-A17A-4851-B369-CE5A6F70F619}">
      <dgm:prSet/>
      <dgm:spPr/>
      <dgm:t>
        <a:bodyPr/>
        <a:lstStyle/>
        <a:p>
          <a:endParaRPr lang="fr-CA"/>
        </a:p>
      </dgm:t>
    </dgm:pt>
    <dgm:pt modelId="{1BBC4755-06C8-4DC0-9A31-A9AD89D3E48E}">
      <dgm:prSet custT="1"/>
      <dgm:spPr/>
      <dgm:t>
        <a:bodyPr/>
        <a:lstStyle/>
        <a:p>
          <a:pPr marL="114300" indent="0"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>
            <a:solidFill>
              <a:schemeClr val="tx2"/>
            </a:solidFill>
          </a:endParaRPr>
        </a:p>
      </dgm:t>
    </dgm:pt>
    <dgm:pt modelId="{F8A1FBD6-A4B8-49C3-9804-6CF39DE7697F}" type="parTrans" cxnId="{72096B44-B95A-4CB6-A319-042434EA14F7}">
      <dgm:prSet/>
      <dgm:spPr/>
      <dgm:t>
        <a:bodyPr/>
        <a:lstStyle/>
        <a:p>
          <a:endParaRPr lang="fr-CA"/>
        </a:p>
      </dgm:t>
    </dgm:pt>
    <dgm:pt modelId="{30AFF1A7-2E17-4739-B365-F4669C7CC85A}" type="sibTrans" cxnId="{72096B44-B95A-4CB6-A319-042434EA14F7}">
      <dgm:prSet/>
      <dgm:spPr/>
      <dgm:t>
        <a:bodyPr/>
        <a:lstStyle/>
        <a:p>
          <a:endParaRPr lang="fr-CA"/>
        </a:p>
      </dgm:t>
    </dgm:pt>
    <dgm:pt modelId="{194937FD-29C4-45A1-AFDE-BDE3A618139A}">
      <dgm:prSet phldrT="[Texte]" custT="1"/>
      <dgm:spPr/>
      <dgm:t>
        <a:bodyPr/>
        <a:lstStyle/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4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L’ergo passe l’équivalent de la moitié des heures de visites à rédiger les notes évolutives au dossier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100" b="0">
              <a:solidFill>
                <a:schemeClr val="tx2"/>
              </a:solidFill>
              <a:latin typeface="+mj-lt"/>
            </a:rPr>
            <a:t>La rédaction de notes détaillées et complètes est guidée par la perception des exigences de toute nature, la gestion du risque et la formation universitaire</a:t>
          </a:r>
          <a:endParaRPr lang="fr-CA" sz="1100" b="0">
            <a:solidFill>
              <a:schemeClr val="tx2"/>
            </a:solidFill>
            <a:latin typeface="+mj-lt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endParaRPr lang="fr-CA" sz="1600" b="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9BD0194A-A068-419E-9CD4-EA9488857737}" type="sibTrans" cxnId="{8281DE53-1766-4E3D-853A-AA90645D3973}">
      <dgm:prSet/>
      <dgm:spPr/>
      <dgm:t>
        <a:bodyPr/>
        <a:lstStyle/>
        <a:p>
          <a:endParaRPr lang="fr-CA"/>
        </a:p>
      </dgm:t>
    </dgm:pt>
    <dgm:pt modelId="{076B461E-EF20-42EA-B727-2E778DA3F2B0}" type="parTrans" cxnId="{8281DE53-1766-4E3D-853A-AA90645D3973}">
      <dgm:prSet/>
      <dgm:spPr/>
      <dgm:t>
        <a:bodyPr/>
        <a:lstStyle/>
        <a:p>
          <a:endParaRPr lang="fr-CA"/>
        </a:p>
      </dgm:t>
    </dgm:pt>
    <dgm:pt modelId="{BC6E76D0-CED1-4AEF-AF55-C15EEFE006A3}" type="pres">
      <dgm:prSet presAssocID="{64E78FB9-4CB3-4D65-A7C3-E99F28DAC823}" presName="Name0" presStyleCnt="0">
        <dgm:presLayoutVars>
          <dgm:dir/>
          <dgm:resizeHandles val="exact"/>
        </dgm:presLayoutVars>
      </dgm:prSet>
      <dgm:spPr/>
    </dgm:pt>
    <dgm:pt modelId="{AC14BF5D-6D00-4572-9AAC-D7BE494F5E57}" type="pres">
      <dgm:prSet presAssocID="{64E78FB9-4CB3-4D65-A7C3-E99F28DAC823}" presName="fgShape" presStyleLbl="fgShp" presStyleIdx="0" presStyleCnt="1" custScaleX="99613" custScaleY="62095" custLinFactNeighborX="1134" custLinFactNeighborY="90451"/>
      <dgm:spPr>
        <a:noFill/>
        <a:ln>
          <a:noFill/>
        </a:ln>
      </dgm:spPr>
    </dgm:pt>
    <dgm:pt modelId="{F07F30EB-5C2D-4836-83D0-258133EB30C6}" type="pres">
      <dgm:prSet presAssocID="{64E78FB9-4CB3-4D65-A7C3-E99F28DAC823}" presName="linComp" presStyleCnt="0"/>
      <dgm:spPr/>
    </dgm:pt>
    <dgm:pt modelId="{C0A677B3-B437-4DDC-A01A-C4EDA33F6A17}" type="pres">
      <dgm:prSet presAssocID="{9CA93BF8-64AF-4D36-A8F1-17910C5B23FC}" presName="compNode" presStyleCnt="0"/>
      <dgm:spPr/>
    </dgm:pt>
    <dgm:pt modelId="{A0CCCD38-9AE1-46F1-8E86-2920C5C2FB9F}" type="pres">
      <dgm:prSet presAssocID="{9CA93BF8-64AF-4D36-A8F1-17910C5B23FC}" presName="bkgdShape" presStyleLbl="node1" presStyleIdx="0" presStyleCnt="5"/>
      <dgm:spPr/>
    </dgm:pt>
    <dgm:pt modelId="{40A1BC4A-440C-4BDB-B4EF-613670D2DABF}" type="pres">
      <dgm:prSet presAssocID="{9CA93BF8-64AF-4D36-A8F1-17910C5B23FC}" presName="nodeTx" presStyleLbl="node1" presStyleIdx="0" presStyleCnt="5">
        <dgm:presLayoutVars>
          <dgm:bulletEnabled val="1"/>
        </dgm:presLayoutVars>
      </dgm:prSet>
      <dgm:spPr/>
    </dgm:pt>
    <dgm:pt modelId="{0E0F9D49-AFE9-4392-984F-C79A6B97B753}" type="pres">
      <dgm:prSet presAssocID="{9CA93BF8-64AF-4D36-A8F1-17910C5B23FC}" presName="invisiNode" presStyleLbl="node1" presStyleIdx="0" presStyleCnt="5"/>
      <dgm:spPr/>
    </dgm:pt>
    <dgm:pt modelId="{739FFAD4-7F90-4695-AB0C-BE6FF1122430}" type="pres">
      <dgm:prSet presAssocID="{9CA93BF8-64AF-4D36-A8F1-17910C5B23FC}" presName="imagNode" presStyleLbl="fgImgPlace1" presStyleIdx="0" presStyleCnt="5" custScaleX="70674" custScaleY="70674" custLinFactNeighborX="-1879" custLinFactNeighborY="-1493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mote work contour"/>
        </a:ext>
      </dgm:extLst>
    </dgm:pt>
    <dgm:pt modelId="{F4662015-18E7-489A-8394-795A01177D28}" type="pres">
      <dgm:prSet presAssocID="{E7161085-05D0-4EBB-A23B-5A05EF5D8DDF}" presName="sibTrans" presStyleLbl="sibTrans2D1" presStyleIdx="0" presStyleCnt="0"/>
      <dgm:spPr/>
    </dgm:pt>
    <dgm:pt modelId="{EAF2DB71-A3D3-48C0-90B7-C5AA2ADA6A7E}" type="pres">
      <dgm:prSet presAssocID="{AFE74546-4B09-4FB4-A8EB-6434C9D7C8DB}" presName="compNode" presStyleCnt="0"/>
      <dgm:spPr/>
    </dgm:pt>
    <dgm:pt modelId="{42A21FC0-6333-47B7-9B0B-4C8E8E362027}" type="pres">
      <dgm:prSet presAssocID="{AFE74546-4B09-4FB4-A8EB-6434C9D7C8DB}" presName="bkgdShape" presStyleLbl="node1" presStyleIdx="1" presStyleCnt="5" custLinFactNeighborX="676" custLinFactNeighborY="-629"/>
      <dgm:spPr/>
    </dgm:pt>
    <dgm:pt modelId="{D4FEE363-1BD0-4FE0-A94E-22BE9A685743}" type="pres">
      <dgm:prSet presAssocID="{AFE74546-4B09-4FB4-A8EB-6434C9D7C8DB}" presName="nodeTx" presStyleLbl="node1" presStyleIdx="1" presStyleCnt="5">
        <dgm:presLayoutVars>
          <dgm:bulletEnabled val="1"/>
        </dgm:presLayoutVars>
      </dgm:prSet>
      <dgm:spPr/>
    </dgm:pt>
    <dgm:pt modelId="{A8FEC307-6648-4FAF-9945-7828987AF486}" type="pres">
      <dgm:prSet presAssocID="{AFE74546-4B09-4FB4-A8EB-6434C9D7C8DB}" presName="invisiNode" presStyleLbl="node1" presStyleIdx="1" presStyleCnt="5"/>
      <dgm:spPr/>
    </dgm:pt>
    <dgm:pt modelId="{DEC04EAF-A9E0-439E-B0A0-7CDEDB82E413}" type="pres">
      <dgm:prSet presAssocID="{AFE74546-4B09-4FB4-A8EB-6434C9D7C8DB}" presName="imagNode" presStyleLbl="fgImgPlace1" presStyleIdx="1" presStyleCnt="5" custScaleX="70674" custScaleY="70674" custLinFactNeighborX="388" custLinFactNeighborY="-1493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 avec un remplissage uni"/>
        </a:ext>
      </dgm:extLst>
    </dgm:pt>
    <dgm:pt modelId="{FE107534-DC9A-4D22-A497-8085A4F2F9BB}" type="pres">
      <dgm:prSet presAssocID="{A53A981F-381F-442C-9BDF-4A0BD7E2D5F7}" presName="sibTrans" presStyleLbl="sibTrans2D1" presStyleIdx="0" presStyleCnt="0"/>
      <dgm:spPr/>
    </dgm:pt>
    <dgm:pt modelId="{0949AFA3-93BD-44A2-ACDC-A62613EFBA7B}" type="pres">
      <dgm:prSet presAssocID="{194937FD-29C4-45A1-AFDE-BDE3A618139A}" presName="compNode" presStyleCnt="0"/>
      <dgm:spPr/>
    </dgm:pt>
    <dgm:pt modelId="{6BD2B7CC-C9F1-411C-931F-13D02E4934AE}" type="pres">
      <dgm:prSet presAssocID="{194937FD-29C4-45A1-AFDE-BDE3A618139A}" presName="bkgdShape" presStyleLbl="node1" presStyleIdx="2" presStyleCnt="5"/>
      <dgm:spPr/>
    </dgm:pt>
    <dgm:pt modelId="{B7CAD863-3685-4B8A-9FD1-0F5C58A777F3}" type="pres">
      <dgm:prSet presAssocID="{194937FD-29C4-45A1-AFDE-BDE3A618139A}" presName="nodeTx" presStyleLbl="node1" presStyleIdx="2" presStyleCnt="5">
        <dgm:presLayoutVars>
          <dgm:bulletEnabled val="1"/>
        </dgm:presLayoutVars>
      </dgm:prSet>
      <dgm:spPr/>
    </dgm:pt>
    <dgm:pt modelId="{C46B6C2C-8EF5-4719-9B5F-931E65D21D89}" type="pres">
      <dgm:prSet presAssocID="{194937FD-29C4-45A1-AFDE-BDE3A618139A}" presName="invisiNode" presStyleLbl="node1" presStyleIdx="2" presStyleCnt="5"/>
      <dgm:spPr/>
    </dgm:pt>
    <dgm:pt modelId="{FFA6F60F-811E-441F-8BC1-C3CF8BAA8CDA}" type="pres">
      <dgm:prSet presAssocID="{194937FD-29C4-45A1-AFDE-BDE3A618139A}" presName="imagNode" presStyleLbl="fgImgPlace1" presStyleIdx="2" presStyleCnt="5" custScaleX="70674" custScaleY="70674" custLinFactNeighborX="1719" custLinFactNeighborY="-1493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 30% avec un remplissage uni"/>
        </a:ext>
      </dgm:extLst>
    </dgm:pt>
    <dgm:pt modelId="{1758F1A2-F1BD-41CA-8365-C4FC59F0EB70}" type="pres">
      <dgm:prSet presAssocID="{9BD0194A-A068-419E-9CD4-EA9488857737}" presName="sibTrans" presStyleLbl="sibTrans2D1" presStyleIdx="0" presStyleCnt="0"/>
      <dgm:spPr/>
    </dgm:pt>
    <dgm:pt modelId="{37E92916-50F2-4069-B767-38E5469E2DF0}" type="pres">
      <dgm:prSet presAssocID="{9E8CEE1B-9361-4F19-9713-F3698B3F91E8}" presName="compNode" presStyleCnt="0"/>
      <dgm:spPr/>
    </dgm:pt>
    <dgm:pt modelId="{00BDC0E0-E72A-4141-8AE6-9D9216785963}" type="pres">
      <dgm:prSet presAssocID="{9E8CEE1B-9361-4F19-9713-F3698B3F91E8}" presName="bkgdShape" presStyleLbl="node1" presStyleIdx="3" presStyleCnt="5"/>
      <dgm:spPr/>
    </dgm:pt>
    <dgm:pt modelId="{78026A68-6711-4294-A630-E993F6B104CB}" type="pres">
      <dgm:prSet presAssocID="{9E8CEE1B-9361-4F19-9713-F3698B3F91E8}" presName="nodeTx" presStyleLbl="node1" presStyleIdx="3" presStyleCnt="5">
        <dgm:presLayoutVars>
          <dgm:bulletEnabled val="1"/>
        </dgm:presLayoutVars>
      </dgm:prSet>
      <dgm:spPr/>
    </dgm:pt>
    <dgm:pt modelId="{94DCB5D4-72EA-44B7-A5EB-2481FEBF3FB3}" type="pres">
      <dgm:prSet presAssocID="{9E8CEE1B-9361-4F19-9713-F3698B3F91E8}" presName="invisiNode" presStyleLbl="node1" presStyleIdx="3" presStyleCnt="5"/>
      <dgm:spPr/>
    </dgm:pt>
    <dgm:pt modelId="{ECD17270-255A-4ECB-9820-F05297DF5528}" type="pres">
      <dgm:prSet presAssocID="{9E8CEE1B-9361-4F19-9713-F3698B3F91E8}" presName="imagNode" presStyleLbl="fgImgPlace1" presStyleIdx="3" presStyleCnt="5" custScaleX="70674" custScaleY="70674" custLinFactNeighborX="339" custLinFactNeighborY="-14932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 avec un remplissage uni"/>
        </a:ext>
      </dgm:extLst>
    </dgm:pt>
    <dgm:pt modelId="{01B16C7E-03FD-4367-9416-8751587222F4}" type="pres">
      <dgm:prSet presAssocID="{1C9695BE-667B-4EB2-A845-21280FD5FE40}" presName="sibTrans" presStyleLbl="sibTrans2D1" presStyleIdx="0" presStyleCnt="0"/>
      <dgm:spPr/>
    </dgm:pt>
    <dgm:pt modelId="{064308BC-E2D9-4066-B169-0961CD26C606}" type="pres">
      <dgm:prSet presAssocID="{DA627ECA-E683-435A-B778-0E67666ECFB0}" presName="compNode" presStyleCnt="0"/>
      <dgm:spPr/>
    </dgm:pt>
    <dgm:pt modelId="{DDD7FFDB-5165-4516-97C7-B3C99BD536FE}" type="pres">
      <dgm:prSet presAssocID="{DA627ECA-E683-435A-B778-0E67666ECFB0}" presName="bkgdShape" presStyleLbl="node1" presStyleIdx="4" presStyleCnt="5" custLinFactNeighborX="-29"/>
      <dgm:spPr/>
    </dgm:pt>
    <dgm:pt modelId="{8D2AA86C-7A3C-49C2-9DB9-58A104947D69}" type="pres">
      <dgm:prSet presAssocID="{DA627ECA-E683-435A-B778-0E67666ECFB0}" presName="nodeTx" presStyleLbl="node1" presStyleIdx="4" presStyleCnt="5">
        <dgm:presLayoutVars>
          <dgm:bulletEnabled val="1"/>
        </dgm:presLayoutVars>
      </dgm:prSet>
      <dgm:spPr/>
    </dgm:pt>
    <dgm:pt modelId="{EF48D82C-48AD-46FE-9D54-F52147B4B41A}" type="pres">
      <dgm:prSet presAssocID="{DA627ECA-E683-435A-B778-0E67666ECFB0}" presName="invisiNode" presStyleLbl="node1" presStyleIdx="4" presStyleCnt="5"/>
      <dgm:spPr/>
    </dgm:pt>
    <dgm:pt modelId="{C23A3F59-BC09-458F-8381-C0646CB6F694}" type="pres">
      <dgm:prSet presAssocID="{DA627ECA-E683-435A-B778-0E67666ECFB0}" presName="imagNode" presStyleLbl="fgImgPlace1" presStyleIdx="4" presStyleCnt="5" custScaleX="70674" custScaleY="70674" custLinFactNeighborX="-41" custLinFactNeighborY="-1519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 with cane avec un remplissage uni"/>
        </a:ext>
      </dgm:extLst>
    </dgm:pt>
  </dgm:ptLst>
  <dgm:cxnLst>
    <dgm:cxn modelId="{51F50B08-BC1C-48C7-A195-BD73FCC80D55}" type="presOf" srcId="{1BBC4755-06C8-4DC0-9A31-A9AD89D3E48E}" destId="{40A1BC4A-440C-4BDB-B4EF-613670D2DABF}" srcOrd="1" destOrd="1" presId="urn:microsoft.com/office/officeart/2005/8/layout/hList7"/>
    <dgm:cxn modelId="{5816D709-32D9-410C-A4C5-49895B453611}" type="presOf" srcId="{AFE74546-4B09-4FB4-A8EB-6434C9D7C8DB}" destId="{D4FEE363-1BD0-4FE0-A94E-22BE9A685743}" srcOrd="1" destOrd="0" presId="urn:microsoft.com/office/officeart/2005/8/layout/hList7"/>
    <dgm:cxn modelId="{4470A10B-C00D-4EB8-A36D-C16B371902C2}" type="presOf" srcId="{9BD0194A-A068-419E-9CD4-EA9488857737}" destId="{1758F1A2-F1BD-41CA-8365-C4FC59F0EB70}" srcOrd="0" destOrd="0" presId="urn:microsoft.com/office/officeart/2005/8/layout/hList7"/>
    <dgm:cxn modelId="{AF18750C-B29D-4895-822D-5FBD64323BC2}" type="presOf" srcId="{AFE74546-4B09-4FB4-A8EB-6434C9D7C8DB}" destId="{42A21FC0-6333-47B7-9B0B-4C8E8E362027}" srcOrd="0" destOrd="0" presId="urn:microsoft.com/office/officeart/2005/8/layout/hList7"/>
    <dgm:cxn modelId="{FF0EE70C-A974-422D-8916-D14C5ADAB739}" type="presOf" srcId="{5128018A-E81A-42CF-AC4E-940E3CB4739B}" destId="{40A1BC4A-440C-4BDB-B4EF-613670D2DABF}" srcOrd="1" destOrd="2" presId="urn:microsoft.com/office/officeart/2005/8/layout/hList7"/>
    <dgm:cxn modelId="{B2C04F10-1FB9-4EDB-A4EA-4D6001679421}" type="presOf" srcId="{194937FD-29C4-45A1-AFDE-BDE3A618139A}" destId="{6BD2B7CC-C9F1-411C-931F-13D02E4934AE}" srcOrd="0" destOrd="0" presId="urn:microsoft.com/office/officeart/2005/8/layout/hList7"/>
    <dgm:cxn modelId="{6C723315-828A-476C-8FBE-5E31E4DA7043}" type="presOf" srcId="{9E8CEE1B-9361-4F19-9713-F3698B3F91E8}" destId="{00BDC0E0-E72A-4141-8AE6-9D9216785963}" srcOrd="0" destOrd="0" presId="urn:microsoft.com/office/officeart/2005/8/layout/hList7"/>
    <dgm:cxn modelId="{6B58F22D-79AE-445D-951B-7829032AB840}" type="presOf" srcId="{1C9695BE-667B-4EB2-A845-21280FD5FE40}" destId="{01B16C7E-03FD-4367-9416-8751587222F4}" srcOrd="0" destOrd="0" presId="urn:microsoft.com/office/officeart/2005/8/layout/hList7"/>
    <dgm:cxn modelId="{F885E62F-0335-4368-ABCF-0FEF20B8F2C1}" type="presOf" srcId="{194937FD-29C4-45A1-AFDE-BDE3A618139A}" destId="{B7CAD863-3685-4B8A-9FD1-0F5C58A777F3}" srcOrd="1" destOrd="0" presId="urn:microsoft.com/office/officeart/2005/8/layout/hList7"/>
    <dgm:cxn modelId="{7C5DFF3A-64CB-46FB-8963-9DD5F80E887D}" srcId="{64E78FB9-4CB3-4D65-A7C3-E99F28DAC823}" destId="{DA627ECA-E683-435A-B778-0E67666ECFB0}" srcOrd="4" destOrd="0" parTransId="{57C5E00B-D20A-4F40-BA20-FD014FAD4667}" sibTransId="{2F95CCD3-69A1-4F16-9D1D-A61F64ECFEB0}"/>
    <dgm:cxn modelId="{CE67353B-AB00-4860-B415-F0C1D626DDD2}" type="presOf" srcId="{9CA93BF8-64AF-4D36-A8F1-17910C5B23FC}" destId="{A0CCCD38-9AE1-46F1-8E86-2920C5C2FB9F}" srcOrd="0" destOrd="0" presId="urn:microsoft.com/office/officeart/2005/8/layout/hList7"/>
    <dgm:cxn modelId="{72096B44-B95A-4CB6-A319-042434EA14F7}" srcId="{9CA93BF8-64AF-4D36-A8F1-17910C5B23FC}" destId="{1BBC4755-06C8-4DC0-9A31-A9AD89D3E48E}" srcOrd="0" destOrd="0" parTransId="{F8A1FBD6-A4B8-49C3-9804-6CF39DE7697F}" sibTransId="{30AFF1A7-2E17-4739-B365-F4669C7CC85A}"/>
    <dgm:cxn modelId="{D8CE1046-867D-4E26-A6FF-A167C800D358}" type="presOf" srcId="{A53A981F-381F-442C-9BDF-4A0BD7E2D5F7}" destId="{FE107534-DC9A-4D22-A497-8085A4F2F9BB}" srcOrd="0" destOrd="0" presId="urn:microsoft.com/office/officeart/2005/8/layout/hList7"/>
    <dgm:cxn modelId="{5C298C68-A431-40BC-B77F-35C32DE5F7C4}" srcId="{64E78FB9-4CB3-4D65-A7C3-E99F28DAC823}" destId="{9CA93BF8-64AF-4D36-A8F1-17910C5B23FC}" srcOrd="0" destOrd="0" parTransId="{3CDB4F0F-4200-40C4-8C74-BB4CEFAD6065}" sibTransId="{E7161085-05D0-4EBB-A23B-5A05EF5D8DDF}"/>
    <dgm:cxn modelId="{190FC76B-013E-4748-891F-622CB6C6AD4E}" type="presOf" srcId="{DA627ECA-E683-435A-B778-0E67666ECFB0}" destId="{DDD7FFDB-5165-4516-97C7-B3C99BD536FE}" srcOrd="0" destOrd="0" presId="urn:microsoft.com/office/officeart/2005/8/layout/hList7"/>
    <dgm:cxn modelId="{15B98C6E-B6E7-4462-8E50-57F6D6980674}" type="presOf" srcId="{1BBC4755-06C8-4DC0-9A31-A9AD89D3E48E}" destId="{A0CCCD38-9AE1-46F1-8E86-2920C5C2FB9F}" srcOrd="0" destOrd="1" presId="urn:microsoft.com/office/officeart/2005/8/layout/hList7"/>
    <dgm:cxn modelId="{68F72672-DD8D-47EE-9D0C-F365F6EF6955}" type="presOf" srcId="{9E8CEE1B-9361-4F19-9713-F3698B3F91E8}" destId="{78026A68-6711-4294-A630-E993F6B104CB}" srcOrd="1" destOrd="0" presId="urn:microsoft.com/office/officeart/2005/8/layout/hList7"/>
    <dgm:cxn modelId="{8281DE53-1766-4E3D-853A-AA90645D3973}" srcId="{64E78FB9-4CB3-4D65-A7C3-E99F28DAC823}" destId="{194937FD-29C4-45A1-AFDE-BDE3A618139A}" srcOrd="2" destOrd="0" parTransId="{076B461E-EF20-42EA-B727-2E778DA3F2B0}" sibTransId="{9BD0194A-A068-419E-9CD4-EA9488857737}"/>
    <dgm:cxn modelId="{34A08D8F-8847-41A3-8CCE-B02C181689F8}" type="presOf" srcId="{E7161085-05D0-4EBB-A23B-5A05EF5D8DDF}" destId="{F4662015-18E7-489A-8394-795A01177D28}" srcOrd="0" destOrd="0" presId="urn:microsoft.com/office/officeart/2005/8/layout/hList7"/>
    <dgm:cxn modelId="{84EC9092-A17A-4851-B369-CE5A6F70F619}" srcId="{9CA93BF8-64AF-4D36-A8F1-17910C5B23FC}" destId="{5128018A-E81A-42CF-AC4E-940E3CB4739B}" srcOrd="1" destOrd="0" parTransId="{C734E726-C30D-4C1A-9452-6C3E89C68B67}" sibTransId="{300F2945-2469-4AE3-82A8-8541708B0861}"/>
    <dgm:cxn modelId="{529B3896-97B9-4B06-A432-96E757D23EF9}" type="presOf" srcId="{64E78FB9-4CB3-4D65-A7C3-E99F28DAC823}" destId="{BC6E76D0-CED1-4AEF-AF55-C15EEFE006A3}" srcOrd="0" destOrd="0" presId="urn:microsoft.com/office/officeart/2005/8/layout/hList7"/>
    <dgm:cxn modelId="{60A10FB6-3969-4CC1-B409-1B718A4ECD70}" type="presOf" srcId="{DA627ECA-E683-435A-B778-0E67666ECFB0}" destId="{8D2AA86C-7A3C-49C2-9DB9-58A104947D69}" srcOrd="1" destOrd="0" presId="urn:microsoft.com/office/officeart/2005/8/layout/hList7"/>
    <dgm:cxn modelId="{B2DCCAC0-1A3C-4263-B4AD-94D6FB254143}" type="presOf" srcId="{9CA93BF8-64AF-4D36-A8F1-17910C5B23FC}" destId="{40A1BC4A-440C-4BDB-B4EF-613670D2DABF}" srcOrd="1" destOrd="0" presId="urn:microsoft.com/office/officeart/2005/8/layout/hList7"/>
    <dgm:cxn modelId="{86AF55C3-F8B1-4D28-ACD0-6DF9BD5F9D5A}" srcId="{64E78FB9-4CB3-4D65-A7C3-E99F28DAC823}" destId="{9E8CEE1B-9361-4F19-9713-F3698B3F91E8}" srcOrd="3" destOrd="0" parTransId="{05BB8AC3-15AB-4776-9DE3-2201BD8B0AD1}" sibTransId="{1C9695BE-667B-4EB2-A845-21280FD5FE40}"/>
    <dgm:cxn modelId="{502E17E8-D922-4A01-8561-0F40109D326A}" srcId="{64E78FB9-4CB3-4D65-A7C3-E99F28DAC823}" destId="{AFE74546-4B09-4FB4-A8EB-6434C9D7C8DB}" srcOrd="1" destOrd="0" parTransId="{C87041C3-2173-4746-9911-A45B83A21B57}" sibTransId="{A53A981F-381F-442C-9BDF-4A0BD7E2D5F7}"/>
    <dgm:cxn modelId="{6BB909F2-5C8B-42A2-B79E-B5F2EE4F1924}" type="presOf" srcId="{5128018A-E81A-42CF-AC4E-940E3CB4739B}" destId="{A0CCCD38-9AE1-46F1-8E86-2920C5C2FB9F}" srcOrd="0" destOrd="2" presId="urn:microsoft.com/office/officeart/2005/8/layout/hList7"/>
    <dgm:cxn modelId="{1EB0D0DF-49E2-4220-82F7-C4EA2BA6EFC8}" type="presParOf" srcId="{BC6E76D0-CED1-4AEF-AF55-C15EEFE006A3}" destId="{AC14BF5D-6D00-4572-9AAC-D7BE494F5E57}" srcOrd="0" destOrd="0" presId="urn:microsoft.com/office/officeart/2005/8/layout/hList7"/>
    <dgm:cxn modelId="{E76254FA-F7FC-4D1C-B14B-57A289C5CCDF}" type="presParOf" srcId="{BC6E76D0-CED1-4AEF-AF55-C15EEFE006A3}" destId="{F07F30EB-5C2D-4836-83D0-258133EB30C6}" srcOrd="1" destOrd="0" presId="urn:microsoft.com/office/officeart/2005/8/layout/hList7"/>
    <dgm:cxn modelId="{AD444075-3195-4B99-A128-42CD98B3D4B2}" type="presParOf" srcId="{F07F30EB-5C2D-4836-83D0-258133EB30C6}" destId="{C0A677B3-B437-4DDC-A01A-C4EDA33F6A17}" srcOrd="0" destOrd="0" presId="urn:microsoft.com/office/officeart/2005/8/layout/hList7"/>
    <dgm:cxn modelId="{A8066040-E77F-463C-8073-E47383779EE2}" type="presParOf" srcId="{C0A677B3-B437-4DDC-A01A-C4EDA33F6A17}" destId="{A0CCCD38-9AE1-46F1-8E86-2920C5C2FB9F}" srcOrd="0" destOrd="0" presId="urn:microsoft.com/office/officeart/2005/8/layout/hList7"/>
    <dgm:cxn modelId="{688A778F-2580-4038-B5CE-AD5B00B75044}" type="presParOf" srcId="{C0A677B3-B437-4DDC-A01A-C4EDA33F6A17}" destId="{40A1BC4A-440C-4BDB-B4EF-613670D2DABF}" srcOrd="1" destOrd="0" presId="urn:microsoft.com/office/officeart/2005/8/layout/hList7"/>
    <dgm:cxn modelId="{EACC7402-F493-4C6B-9813-30E5F37E7824}" type="presParOf" srcId="{C0A677B3-B437-4DDC-A01A-C4EDA33F6A17}" destId="{0E0F9D49-AFE9-4392-984F-C79A6B97B753}" srcOrd="2" destOrd="0" presId="urn:microsoft.com/office/officeart/2005/8/layout/hList7"/>
    <dgm:cxn modelId="{FE759ACD-BE6B-4F5C-AFE3-142B706DB6EF}" type="presParOf" srcId="{C0A677B3-B437-4DDC-A01A-C4EDA33F6A17}" destId="{739FFAD4-7F90-4695-AB0C-BE6FF1122430}" srcOrd="3" destOrd="0" presId="urn:microsoft.com/office/officeart/2005/8/layout/hList7"/>
    <dgm:cxn modelId="{631503F0-1618-4A54-B701-931AE303F061}" type="presParOf" srcId="{F07F30EB-5C2D-4836-83D0-258133EB30C6}" destId="{F4662015-18E7-489A-8394-795A01177D28}" srcOrd="1" destOrd="0" presId="urn:microsoft.com/office/officeart/2005/8/layout/hList7"/>
    <dgm:cxn modelId="{555E240F-7449-453E-A1D7-D62A1644799D}" type="presParOf" srcId="{F07F30EB-5C2D-4836-83D0-258133EB30C6}" destId="{EAF2DB71-A3D3-48C0-90B7-C5AA2ADA6A7E}" srcOrd="2" destOrd="0" presId="urn:microsoft.com/office/officeart/2005/8/layout/hList7"/>
    <dgm:cxn modelId="{836D7CE4-DE61-428D-BE3B-EE18B7FB151A}" type="presParOf" srcId="{EAF2DB71-A3D3-48C0-90B7-C5AA2ADA6A7E}" destId="{42A21FC0-6333-47B7-9B0B-4C8E8E362027}" srcOrd="0" destOrd="0" presId="urn:microsoft.com/office/officeart/2005/8/layout/hList7"/>
    <dgm:cxn modelId="{8A4D732F-2F28-4A26-83EB-186B3A9103EC}" type="presParOf" srcId="{EAF2DB71-A3D3-48C0-90B7-C5AA2ADA6A7E}" destId="{D4FEE363-1BD0-4FE0-A94E-22BE9A685743}" srcOrd="1" destOrd="0" presId="urn:microsoft.com/office/officeart/2005/8/layout/hList7"/>
    <dgm:cxn modelId="{41E8A57B-BF14-4329-BFCD-7943348D41CC}" type="presParOf" srcId="{EAF2DB71-A3D3-48C0-90B7-C5AA2ADA6A7E}" destId="{A8FEC307-6648-4FAF-9945-7828987AF486}" srcOrd="2" destOrd="0" presId="urn:microsoft.com/office/officeart/2005/8/layout/hList7"/>
    <dgm:cxn modelId="{DAA75557-2553-4A1C-AE9A-440EB1AA6604}" type="presParOf" srcId="{EAF2DB71-A3D3-48C0-90B7-C5AA2ADA6A7E}" destId="{DEC04EAF-A9E0-439E-B0A0-7CDEDB82E413}" srcOrd="3" destOrd="0" presId="urn:microsoft.com/office/officeart/2005/8/layout/hList7"/>
    <dgm:cxn modelId="{0B80DC2B-BF45-4241-915A-AF4E113E0D42}" type="presParOf" srcId="{F07F30EB-5C2D-4836-83D0-258133EB30C6}" destId="{FE107534-DC9A-4D22-A497-8085A4F2F9BB}" srcOrd="3" destOrd="0" presId="urn:microsoft.com/office/officeart/2005/8/layout/hList7"/>
    <dgm:cxn modelId="{7CC76FD5-3D22-4171-9E87-66078BD41AD8}" type="presParOf" srcId="{F07F30EB-5C2D-4836-83D0-258133EB30C6}" destId="{0949AFA3-93BD-44A2-ACDC-A62613EFBA7B}" srcOrd="4" destOrd="0" presId="urn:microsoft.com/office/officeart/2005/8/layout/hList7"/>
    <dgm:cxn modelId="{32E59841-09DD-4904-815A-AE2B81A89711}" type="presParOf" srcId="{0949AFA3-93BD-44A2-ACDC-A62613EFBA7B}" destId="{6BD2B7CC-C9F1-411C-931F-13D02E4934AE}" srcOrd="0" destOrd="0" presId="urn:microsoft.com/office/officeart/2005/8/layout/hList7"/>
    <dgm:cxn modelId="{42479389-B6A4-43B0-A1E1-61E11BB7F249}" type="presParOf" srcId="{0949AFA3-93BD-44A2-ACDC-A62613EFBA7B}" destId="{B7CAD863-3685-4B8A-9FD1-0F5C58A777F3}" srcOrd="1" destOrd="0" presId="urn:microsoft.com/office/officeart/2005/8/layout/hList7"/>
    <dgm:cxn modelId="{249FFEE5-2255-47B7-8F37-2F2B8EDD9269}" type="presParOf" srcId="{0949AFA3-93BD-44A2-ACDC-A62613EFBA7B}" destId="{C46B6C2C-8EF5-4719-9B5F-931E65D21D89}" srcOrd="2" destOrd="0" presId="urn:microsoft.com/office/officeart/2005/8/layout/hList7"/>
    <dgm:cxn modelId="{1A0E5075-0537-4165-9143-64A148266B3A}" type="presParOf" srcId="{0949AFA3-93BD-44A2-ACDC-A62613EFBA7B}" destId="{FFA6F60F-811E-441F-8BC1-C3CF8BAA8CDA}" srcOrd="3" destOrd="0" presId="urn:microsoft.com/office/officeart/2005/8/layout/hList7"/>
    <dgm:cxn modelId="{19BEE2A7-4B50-4E3C-B6A5-0E4F94A3740B}" type="presParOf" srcId="{F07F30EB-5C2D-4836-83D0-258133EB30C6}" destId="{1758F1A2-F1BD-41CA-8365-C4FC59F0EB70}" srcOrd="5" destOrd="0" presId="urn:microsoft.com/office/officeart/2005/8/layout/hList7"/>
    <dgm:cxn modelId="{32C55C04-1D65-4A94-8FED-CF7E69329DDA}" type="presParOf" srcId="{F07F30EB-5C2D-4836-83D0-258133EB30C6}" destId="{37E92916-50F2-4069-B767-38E5469E2DF0}" srcOrd="6" destOrd="0" presId="urn:microsoft.com/office/officeart/2005/8/layout/hList7"/>
    <dgm:cxn modelId="{10041638-D3D5-4E59-922D-258C02CC45F1}" type="presParOf" srcId="{37E92916-50F2-4069-B767-38E5469E2DF0}" destId="{00BDC0E0-E72A-4141-8AE6-9D9216785963}" srcOrd="0" destOrd="0" presId="urn:microsoft.com/office/officeart/2005/8/layout/hList7"/>
    <dgm:cxn modelId="{AA610EEF-A716-4727-9186-670A1D02F551}" type="presParOf" srcId="{37E92916-50F2-4069-B767-38E5469E2DF0}" destId="{78026A68-6711-4294-A630-E993F6B104CB}" srcOrd="1" destOrd="0" presId="urn:microsoft.com/office/officeart/2005/8/layout/hList7"/>
    <dgm:cxn modelId="{372F5E2C-E97B-41E3-8FBE-FB2C12A5D5E1}" type="presParOf" srcId="{37E92916-50F2-4069-B767-38E5469E2DF0}" destId="{94DCB5D4-72EA-44B7-A5EB-2481FEBF3FB3}" srcOrd="2" destOrd="0" presId="urn:microsoft.com/office/officeart/2005/8/layout/hList7"/>
    <dgm:cxn modelId="{39936F88-6282-4518-8E56-831A4540799E}" type="presParOf" srcId="{37E92916-50F2-4069-B767-38E5469E2DF0}" destId="{ECD17270-255A-4ECB-9820-F05297DF5528}" srcOrd="3" destOrd="0" presId="urn:microsoft.com/office/officeart/2005/8/layout/hList7"/>
    <dgm:cxn modelId="{6FA0F8B6-CF97-412B-A5C2-A095D3D02108}" type="presParOf" srcId="{F07F30EB-5C2D-4836-83D0-258133EB30C6}" destId="{01B16C7E-03FD-4367-9416-8751587222F4}" srcOrd="7" destOrd="0" presId="urn:microsoft.com/office/officeart/2005/8/layout/hList7"/>
    <dgm:cxn modelId="{BD6214EA-ACF0-4F13-81DE-2D8098D081B4}" type="presParOf" srcId="{F07F30EB-5C2D-4836-83D0-258133EB30C6}" destId="{064308BC-E2D9-4066-B169-0961CD26C606}" srcOrd="8" destOrd="0" presId="urn:microsoft.com/office/officeart/2005/8/layout/hList7"/>
    <dgm:cxn modelId="{7E4AFDDD-B6C7-45ED-9BE1-25DCEFCFDAAE}" type="presParOf" srcId="{064308BC-E2D9-4066-B169-0961CD26C606}" destId="{DDD7FFDB-5165-4516-97C7-B3C99BD536FE}" srcOrd="0" destOrd="0" presId="urn:microsoft.com/office/officeart/2005/8/layout/hList7"/>
    <dgm:cxn modelId="{E3BA62F4-BA1E-48E8-99FE-C13EC60ED601}" type="presParOf" srcId="{064308BC-E2D9-4066-B169-0961CD26C606}" destId="{8D2AA86C-7A3C-49C2-9DB9-58A104947D69}" srcOrd="1" destOrd="0" presId="urn:microsoft.com/office/officeart/2005/8/layout/hList7"/>
    <dgm:cxn modelId="{0BF0BBB5-CE6E-40BB-8FF6-E34FA2F2FA55}" type="presParOf" srcId="{064308BC-E2D9-4066-B169-0961CD26C606}" destId="{EF48D82C-48AD-46FE-9D54-F52147B4B41A}" srcOrd="2" destOrd="0" presId="urn:microsoft.com/office/officeart/2005/8/layout/hList7"/>
    <dgm:cxn modelId="{FC92EECE-3732-48DD-AB47-3EF8F5B5DDC6}" type="presParOf" srcId="{064308BC-E2D9-4066-B169-0961CD26C606}" destId="{C23A3F59-BC09-458F-8381-C0646CB6F694}" srcOrd="3" destOrd="0" presId="urn:microsoft.com/office/officeart/2005/8/layout/hList7"/>
  </dgm:cxnLst>
  <dgm:bg/>
  <dgm:whole>
    <a:ln w="9525"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E78FB9-4CB3-4D65-A7C3-E99F28DAC823}" type="doc">
      <dgm:prSet loTypeId="urn:microsoft.com/office/officeart/2005/8/layout/hList7" loCatId="process" qsTypeId="urn:microsoft.com/office/officeart/2005/8/quickstyle/simple1" qsCatId="simple" csTypeId="urn:microsoft.com/office/officeart/2005/8/colors/accent1_1" csCatId="accent1" phldr="1"/>
      <dgm:spPr/>
    </dgm:pt>
    <dgm:pt modelId="{9CA93BF8-64AF-4D36-A8F1-17910C5B23FC}">
      <dgm:prSet phldrT="[Texte]" custT="1"/>
      <dgm:spPr/>
      <dgm:t>
        <a:bodyPr/>
        <a:lstStyle/>
        <a:p>
          <a:pPr marL="0" algn="ctr"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fr-CA" sz="12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 financement des équipements est complexe</a:t>
          </a:r>
          <a:endParaRPr lang="fr-CA" sz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3CDB4F0F-4200-40C4-8C74-BB4CEFAD6065}" type="parTrans" cxnId="{5C298C68-A431-40BC-B77F-35C32DE5F7C4}">
      <dgm:prSet/>
      <dgm:spPr/>
      <dgm:t>
        <a:bodyPr/>
        <a:lstStyle/>
        <a:p>
          <a:endParaRPr lang="fr-CA"/>
        </a:p>
      </dgm:t>
    </dgm:pt>
    <dgm:pt modelId="{E7161085-05D0-4EBB-A23B-5A05EF5D8DDF}" type="sibTrans" cxnId="{5C298C68-A431-40BC-B77F-35C32DE5F7C4}">
      <dgm:prSet/>
      <dgm:spPr/>
      <dgm:t>
        <a:bodyPr/>
        <a:lstStyle/>
        <a:p>
          <a:endParaRPr lang="fr-CA"/>
        </a:p>
      </dgm:t>
    </dgm:pt>
    <dgm:pt modelId="{9E8CEE1B-9361-4F19-9713-F3698B3F91E8}">
      <dgm:prSet custT="1"/>
      <dgm:spPr/>
      <dgm:t>
        <a:bodyPr/>
        <a:lstStyle/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endParaRPr lang="fr-CA" sz="1200" b="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endParaRPr lang="fr-CA" sz="1200" b="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endParaRPr lang="fr-CA" sz="1200" b="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2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Pour compenser l’absence d’équipements au moment requis, des ressources doivent être déployées pour assurer la sécurité de l’usager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100">
              <a:solidFill>
                <a:schemeClr val="tx2"/>
              </a:solidFill>
            </a:rPr>
            <a:t>Préposés aux bénéficiaires pour aider l’usager à domicile lorsque les équipements ne sont pas installés 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100">
              <a:solidFill>
                <a:schemeClr val="tx2"/>
              </a:solidFill>
            </a:rPr>
            <a:t>Prêts d’équipements temporaire générant des visites et des suivis supplémentaires pour l’installation et la récupération</a:t>
          </a:r>
        </a:p>
      </dgm:t>
    </dgm:pt>
    <dgm:pt modelId="{1C9695BE-667B-4EB2-A845-21280FD5FE40}" type="sibTrans" cxnId="{86AF55C3-F8B1-4D28-ACD0-6DF9BD5F9D5A}">
      <dgm:prSet/>
      <dgm:spPr/>
      <dgm:t>
        <a:bodyPr/>
        <a:lstStyle/>
        <a:p>
          <a:endParaRPr lang="fr-CA"/>
        </a:p>
      </dgm:t>
    </dgm:pt>
    <dgm:pt modelId="{05BB8AC3-15AB-4776-9DE3-2201BD8B0AD1}" type="parTrans" cxnId="{86AF55C3-F8B1-4D28-ACD0-6DF9BD5F9D5A}">
      <dgm:prSet/>
      <dgm:spPr/>
      <dgm:t>
        <a:bodyPr/>
        <a:lstStyle/>
        <a:p>
          <a:endParaRPr lang="fr-CA"/>
        </a:p>
      </dgm:t>
    </dgm:pt>
    <dgm:pt modelId="{AFE74546-4B09-4FB4-A8EB-6434C9D7C8DB}">
      <dgm:prSet custT="1"/>
      <dgm:spPr/>
      <dgm:t>
        <a:bodyPr/>
        <a:lstStyle/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2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Plusieurs démarches administratives et suivis sont nécessaires pour obtenir l’équipement 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100">
              <a:solidFill>
                <a:schemeClr val="tx2"/>
              </a:solidFill>
            </a:rPr>
            <a:t>Recherches de prix et comparaisons web</a:t>
          </a:r>
          <a:endParaRPr lang="en-US" sz="1100">
            <a:solidFill>
              <a:schemeClr val="tx2"/>
            </a:solidFill>
          </a:endParaRPr>
        </a:p>
        <a:p>
          <a:pPr algn="l">
            <a:spcAft>
              <a:spcPct val="35000"/>
            </a:spcAft>
          </a:pPr>
          <a:r>
            <a:rPr lang="fr-CA" sz="1100">
              <a:solidFill>
                <a:schemeClr val="tx2"/>
              </a:solidFill>
            </a:rPr>
            <a:t>Demandes d’achat d’équipement au Service d’aides techniques et d’approvisionnements</a:t>
          </a:r>
          <a:endParaRPr lang="en-US" sz="1100">
            <a:solidFill>
              <a:schemeClr val="tx2"/>
            </a:solidFill>
          </a:endParaRPr>
        </a:p>
      </dgm:t>
    </dgm:pt>
    <dgm:pt modelId="{C87041C3-2173-4746-9911-A45B83A21B57}" type="parTrans" cxnId="{502E17E8-D922-4A01-8561-0F40109D326A}">
      <dgm:prSet/>
      <dgm:spPr/>
      <dgm:t>
        <a:bodyPr/>
        <a:lstStyle/>
        <a:p>
          <a:endParaRPr lang="fr-CA"/>
        </a:p>
      </dgm:t>
    </dgm:pt>
    <dgm:pt modelId="{A53A981F-381F-442C-9BDF-4A0BD7E2D5F7}" type="sibTrans" cxnId="{502E17E8-D922-4A01-8561-0F40109D326A}">
      <dgm:prSet/>
      <dgm:spPr/>
      <dgm:t>
        <a:bodyPr/>
        <a:lstStyle/>
        <a:p>
          <a:endParaRPr lang="fr-CA"/>
        </a:p>
      </dgm:t>
    </dgm:pt>
    <dgm:pt modelId="{194937FD-29C4-45A1-AFDE-BDE3A618139A}">
      <dgm:prSet phldrT="[Texte]" custT="1"/>
      <dgm:spPr/>
      <dgm:t>
        <a:bodyPr/>
        <a:lstStyle/>
        <a:p>
          <a:pPr algn="ctr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2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Manque de planification de l’inventaire et des achats</a:t>
          </a:r>
        </a:p>
        <a:p>
          <a:pPr algn="l"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CA" sz="1100">
              <a:solidFill>
                <a:schemeClr val="tx2"/>
              </a:solidFill>
            </a:rPr>
            <a:t>Les équipements ne sont pas disponibles lorsque l’ergo en a besoin</a:t>
          </a:r>
          <a:endParaRPr lang="en-US" sz="1100">
            <a:solidFill>
              <a:schemeClr val="tx2"/>
            </a:solidFill>
          </a:endParaRPr>
        </a:p>
        <a:p>
          <a:pPr algn="l">
            <a:spcAft>
              <a:spcPct val="35000"/>
            </a:spcAft>
          </a:pPr>
          <a:r>
            <a:rPr lang="fr-CA" sz="1100">
              <a:solidFill>
                <a:schemeClr val="tx2"/>
              </a:solidFill>
            </a:rPr>
            <a:t>L’inventaire est difficile à suivre et n’est pas à jour</a:t>
          </a:r>
        </a:p>
      </dgm:t>
    </dgm:pt>
    <dgm:pt modelId="{9BD0194A-A068-419E-9CD4-EA9488857737}" type="sibTrans" cxnId="{8281DE53-1766-4E3D-853A-AA90645D3973}">
      <dgm:prSet/>
      <dgm:spPr/>
      <dgm:t>
        <a:bodyPr/>
        <a:lstStyle/>
        <a:p>
          <a:endParaRPr lang="fr-CA"/>
        </a:p>
      </dgm:t>
    </dgm:pt>
    <dgm:pt modelId="{076B461E-EF20-42EA-B727-2E778DA3F2B0}" type="parTrans" cxnId="{8281DE53-1766-4E3D-853A-AA90645D3973}">
      <dgm:prSet/>
      <dgm:spPr/>
      <dgm:t>
        <a:bodyPr/>
        <a:lstStyle/>
        <a:p>
          <a:endParaRPr lang="fr-CA"/>
        </a:p>
      </dgm:t>
    </dgm:pt>
    <dgm:pt modelId="{01BBDD94-C928-41D2-8A35-F8D9F79B1334}">
      <dgm:prSet custScaleY="127380" custT="1" custLinFactNeighborX="-3381" custLinFactNeighborY="-32350"/>
      <dgm:spPr/>
      <dgm:t>
        <a:bodyPr/>
        <a:lstStyle/>
        <a:p>
          <a:pPr marL="0" indent="0">
            <a:spcAft>
              <a:spcPts val="600"/>
            </a:spcAft>
            <a:buNone/>
          </a:pPr>
          <a:r>
            <a:rPr lang="fr-CA" sz="1100" b="0">
              <a:solidFill>
                <a:schemeClr val="tx2"/>
              </a:solidFill>
              <a:latin typeface="+mj-lt"/>
              <a:ea typeface="Roboto Black" panose="02000000000000000000" pitchFamily="2" charset="0"/>
              <a:cs typeface="Roboto Black" panose="02000000000000000000" pitchFamily="2" charset="0"/>
            </a:rPr>
            <a:t>Se fait en fonction </a:t>
          </a:r>
          <a:r>
            <a:rPr lang="fr-CA" sz="1100">
              <a:solidFill>
                <a:schemeClr val="tx2"/>
              </a:solidFill>
              <a:latin typeface="+mj-lt"/>
            </a:rPr>
            <a:t>du type de clientèle, du seuil de financement et des agents payeurs </a:t>
          </a:r>
          <a:endParaRPr lang="en-US" sz="1100">
            <a:solidFill>
              <a:schemeClr val="tx2"/>
            </a:solidFill>
            <a:latin typeface="+mj-lt"/>
          </a:endParaRPr>
        </a:p>
      </dgm:t>
    </dgm:pt>
    <dgm:pt modelId="{7D23FCF0-B89C-4128-B4CB-6840B74B769F}" type="parTrans" cxnId="{11FB65BC-45E3-422D-A1D1-930FD776DAAB}">
      <dgm:prSet/>
      <dgm:spPr/>
      <dgm:t>
        <a:bodyPr/>
        <a:lstStyle/>
        <a:p>
          <a:endParaRPr lang="fr-CA"/>
        </a:p>
      </dgm:t>
    </dgm:pt>
    <dgm:pt modelId="{6F4C72DB-167C-426B-9E74-195AC5A0B9EC}" type="sibTrans" cxnId="{11FB65BC-45E3-422D-A1D1-930FD776DAAB}">
      <dgm:prSet/>
      <dgm:spPr/>
      <dgm:t>
        <a:bodyPr/>
        <a:lstStyle/>
        <a:p>
          <a:endParaRPr lang="fr-CA"/>
        </a:p>
      </dgm:t>
    </dgm:pt>
    <dgm:pt modelId="{CA193CD9-E134-4542-9555-9F163A7DB88E}">
      <dgm:prSet custT="1"/>
      <dgm:spPr/>
      <dgm:t>
        <a:bodyPr/>
        <a:lstStyle/>
        <a:p>
          <a:pPr marL="0" indent="0">
            <a:spcAft>
              <a:spcPts val="600"/>
            </a:spcAft>
            <a:buNone/>
          </a:pPr>
          <a:r>
            <a:rPr lang="fr-CA" sz="1100">
              <a:solidFill>
                <a:schemeClr val="tx2"/>
              </a:solidFill>
              <a:latin typeface="+mj-lt"/>
            </a:rPr>
            <a:t>Le financement partiel nécessite souvent de trouver 2 agents payeurs</a:t>
          </a:r>
          <a:endParaRPr lang="en-US" sz="1100">
            <a:solidFill>
              <a:schemeClr val="tx2"/>
            </a:solidFill>
            <a:latin typeface="+mj-lt"/>
          </a:endParaRPr>
        </a:p>
      </dgm:t>
    </dgm:pt>
    <dgm:pt modelId="{9CB899DF-0D11-40BD-B353-6CFFC2D79601}" type="sibTrans" cxnId="{F902FEE7-657C-4E3C-B0AD-58C8F49352A3}">
      <dgm:prSet/>
      <dgm:spPr/>
      <dgm:t>
        <a:bodyPr/>
        <a:lstStyle/>
        <a:p>
          <a:endParaRPr lang="fr-CA"/>
        </a:p>
      </dgm:t>
    </dgm:pt>
    <dgm:pt modelId="{5C68C7F1-3B83-4FE0-8D09-D6470D3E8D53}" type="parTrans" cxnId="{F902FEE7-657C-4E3C-B0AD-58C8F49352A3}">
      <dgm:prSet/>
      <dgm:spPr/>
      <dgm:t>
        <a:bodyPr/>
        <a:lstStyle/>
        <a:p>
          <a:endParaRPr lang="fr-CA"/>
        </a:p>
      </dgm:t>
    </dgm:pt>
    <dgm:pt modelId="{730CCA79-6F19-40DD-9708-9E0609E8CECB}">
      <dgm:prSet custT="1"/>
      <dgm:spPr/>
      <dgm:t>
        <a:bodyPr/>
        <a:lstStyle/>
        <a:p>
          <a:pPr marL="0" indent="0">
            <a:spcAft>
              <a:spcPts val="600"/>
            </a:spcAft>
            <a:buNone/>
          </a:pPr>
          <a:r>
            <a:rPr lang="fr-CA" sz="1100">
              <a:solidFill>
                <a:schemeClr val="tx2"/>
              </a:solidFill>
              <a:latin typeface="+mj-lt"/>
            </a:rPr>
            <a:t>Les b</a:t>
          </a:r>
          <a:r>
            <a:rPr lang="fr-CA" sz="1100" b="0" i="0">
              <a:solidFill>
                <a:schemeClr val="tx2"/>
              </a:solidFill>
              <a:latin typeface="+mj-lt"/>
            </a:rPr>
            <a:t>alises sont passées date</a:t>
          </a:r>
          <a:endParaRPr lang="en-US" sz="1100">
            <a:solidFill>
              <a:schemeClr val="tx2"/>
            </a:solidFill>
            <a:latin typeface="+mj-lt"/>
          </a:endParaRPr>
        </a:p>
      </dgm:t>
    </dgm:pt>
    <dgm:pt modelId="{BCFBF2FB-4657-494D-8046-240AEAEB3314}" type="sibTrans" cxnId="{C9BFD42C-6B6D-4933-BE1C-97B49C50C4A9}">
      <dgm:prSet/>
      <dgm:spPr/>
      <dgm:t>
        <a:bodyPr/>
        <a:lstStyle/>
        <a:p>
          <a:endParaRPr lang="fr-CA"/>
        </a:p>
      </dgm:t>
    </dgm:pt>
    <dgm:pt modelId="{141670D0-A494-40E9-90D7-40EFB2B01E9D}" type="parTrans" cxnId="{C9BFD42C-6B6D-4933-BE1C-97B49C50C4A9}">
      <dgm:prSet/>
      <dgm:spPr/>
      <dgm:t>
        <a:bodyPr/>
        <a:lstStyle/>
        <a:p>
          <a:endParaRPr lang="fr-CA"/>
        </a:p>
      </dgm:t>
    </dgm:pt>
    <dgm:pt modelId="{FF34FD67-78E7-4AEE-ABE8-DDCE1C36DDD1}">
      <dgm:prSet custT="1"/>
      <dgm:spPr/>
      <dgm:t>
        <a:bodyPr/>
        <a:lstStyle/>
        <a:p>
          <a:pPr marL="0" indent="0">
            <a:spcAft>
              <a:spcPts val="600"/>
            </a:spcAft>
            <a:buNone/>
          </a:pPr>
          <a:endParaRPr lang="en-US" sz="1100">
            <a:solidFill>
              <a:schemeClr val="tx2"/>
            </a:solidFill>
            <a:latin typeface="+mj-lt"/>
          </a:endParaRPr>
        </a:p>
      </dgm:t>
    </dgm:pt>
    <dgm:pt modelId="{6D354AE9-CA3B-47BD-8E41-3A6822C9985A}" type="parTrans" cxnId="{E4599DBE-334C-4D7B-9D03-52028C5BB238}">
      <dgm:prSet/>
      <dgm:spPr/>
      <dgm:t>
        <a:bodyPr/>
        <a:lstStyle/>
        <a:p>
          <a:endParaRPr lang="fr-CA"/>
        </a:p>
      </dgm:t>
    </dgm:pt>
    <dgm:pt modelId="{2C9483A4-1671-4FF7-A134-C67701745552}" type="sibTrans" cxnId="{E4599DBE-334C-4D7B-9D03-52028C5BB238}">
      <dgm:prSet/>
      <dgm:spPr/>
      <dgm:t>
        <a:bodyPr/>
        <a:lstStyle/>
        <a:p>
          <a:endParaRPr lang="fr-CA"/>
        </a:p>
      </dgm:t>
    </dgm:pt>
    <dgm:pt modelId="{DA627ECA-E683-435A-B778-0E67666ECFB0}">
      <dgm:prSet custT="1"/>
      <dgm:spPr/>
      <dgm:t>
        <a:bodyPr/>
        <a:lstStyle/>
        <a:p>
          <a:pPr algn="ctr">
            <a:spcAft>
              <a:spcPts val="0"/>
            </a:spcAft>
            <a:buFont typeface="Arial" panose="020B0604020202020204" pitchFamily="34" charset="0"/>
            <a:buNone/>
          </a:pPr>
          <a:r>
            <a:rPr lang="fr-CA" sz="1200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 reconditionnement / réutilisation des aides-techniques n’est pas une généralité dans les parcs d’équipements</a:t>
          </a:r>
        </a:p>
        <a:p>
          <a:pPr algn="l">
            <a:spcAft>
              <a:spcPts val="0"/>
            </a:spcAft>
            <a:buFont typeface="Arial" panose="020B0604020202020204" pitchFamily="34" charset="0"/>
            <a:buChar char="•"/>
          </a:pPr>
          <a:endParaRPr lang="fr-CA" sz="1100" b="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gm:t>
    </dgm:pt>
    <dgm:pt modelId="{57C5E00B-D20A-4F40-BA20-FD014FAD4667}" type="parTrans" cxnId="{06EC496A-8EBA-4453-AB91-512F273ECE0E}">
      <dgm:prSet/>
      <dgm:spPr/>
      <dgm:t>
        <a:bodyPr/>
        <a:lstStyle/>
        <a:p>
          <a:endParaRPr lang="fr-CA"/>
        </a:p>
      </dgm:t>
    </dgm:pt>
    <dgm:pt modelId="{2F95CCD3-69A1-4F16-9D1D-A61F64ECFEB0}" type="sibTrans" cxnId="{06EC496A-8EBA-4453-AB91-512F273ECE0E}">
      <dgm:prSet/>
      <dgm:spPr/>
      <dgm:t>
        <a:bodyPr/>
        <a:lstStyle/>
        <a:p>
          <a:endParaRPr lang="fr-CA"/>
        </a:p>
      </dgm:t>
    </dgm:pt>
    <dgm:pt modelId="{BC6E76D0-CED1-4AEF-AF55-C15EEFE006A3}" type="pres">
      <dgm:prSet presAssocID="{64E78FB9-4CB3-4D65-A7C3-E99F28DAC823}" presName="Name0" presStyleCnt="0">
        <dgm:presLayoutVars>
          <dgm:dir/>
          <dgm:resizeHandles val="exact"/>
        </dgm:presLayoutVars>
      </dgm:prSet>
      <dgm:spPr/>
    </dgm:pt>
    <dgm:pt modelId="{AC14BF5D-6D00-4572-9AAC-D7BE494F5E57}" type="pres">
      <dgm:prSet presAssocID="{64E78FB9-4CB3-4D65-A7C3-E99F28DAC823}" presName="fgShape" presStyleLbl="fgShp" presStyleIdx="0" presStyleCnt="1" custScaleX="99613" custScaleY="62095" custLinFactNeighborX="1134" custLinFactNeighborY="90451"/>
      <dgm:spPr>
        <a:noFill/>
        <a:ln>
          <a:noFill/>
        </a:ln>
      </dgm:spPr>
    </dgm:pt>
    <dgm:pt modelId="{F07F30EB-5C2D-4836-83D0-258133EB30C6}" type="pres">
      <dgm:prSet presAssocID="{64E78FB9-4CB3-4D65-A7C3-E99F28DAC823}" presName="linComp" presStyleCnt="0"/>
      <dgm:spPr/>
    </dgm:pt>
    <dgm:pt modelId="{C0A677B3-B437-4DDC-A01A-C4EDA33F6A17}" type="pres">
      <dgm:prSet presAssocID="{9CA93BF8-64AF-4D36-A8F1-17910C5B23FC}" presName="compNode" presStyleCnt="0"/>
      <dgm:spPr/>
    </dgm:pt>
    <dgm:pt modelId="{A0CCCD38-9AE1-46F1-8E86-2920C5C2FB9F}" type="pres">
      <dgm:prSet presAssocID="{9CA93BF8-64AF-4D36-A8F1-17910C5B23FC}" presName="bkgdShape" presStyleLbl="node1" presStyleIdx="0" presStyleCnt="5" custScaleY="99718" custLinFactNeighborX="-3408" custLinFactNeighborY="-211"/>
      <dgm:spPr/>
    </dgm:pt>
    <dgm:pt modelId="{40A1BC4A-440C-4BDB-B4EF-613670D2DABF}" type="pres">
      <dgm:prSet presAssocID="{9CA93BF8-64AF-4D36-A8F1-17910C5B23FC}" presName="nodeTx" presStyleLbl="node1" presStyleIdx="0" presStyleCnt="5">
        <dgm:presLayoutVars>
          <dgm:bulletEnabled val="1"/>
        </dgm:presLayoutVars>
      </dgm:prSet>
      <dgm:spPr/>
    </dgm:pt>
    <dgm:pt modelId="{0E0F9D49-AFE9-4392-984F-C79A6B97B753}" type="pres">
      <dgm:prSet presAssocID="{9CA93BF8-64AF-4D36-A8F1-17910C5B23FC}" presName="invisiNode" presStyleLbl="node1" presStyleIdx="0" presStyleCnt="5"/>
      <dgm:spPr/>
    </dgm:pt>
    <dgm:pt modelId="{739FFAD4-7F90-4695-AB0C-BE6FF1122430}" type="pres">
      <dgm:prSet presAssocID="{9CA93BF8-64AF-4D36-A8F1-17910C5B23FC}" presName="imagNode" presStyleLbl="fgImgPlace1" presStyleIdx="0" presStyleCnt="5" custScaleX="71630" custScaleY="71630" custLinFactNeighborX="-1879" custLinFactNeighborY="-1493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 avec un remplissage uni"/>
        </a:ext>
      </dgm:extLst>
    </dgm:pt>
    <dgm:pt modelId="{F4662015-18E7-489A-8394-795A01177D28}" type="pres">
      <dgm:prSet presAssocID="{E7161085-05D0-4EBB-A23B-5A05EF5D8DDF}" presName="sibTrans" presStyleLbl="sibTrans2D1" presStyleIdx="0" presStyleCnt="0"/>
      <dgm:spPr/>
    </dgm:pt>
    <dgm:pt modelId="{EAF2DB71-A3D3-48C0-90B7-C5AA2ADA6A7E}" type="pres">
      <dgm:prSet presAssocID="{AFE74546-4B09-4FB4-A8EB-6434C9D7C8DB}" presName="compNode" presStyleCnt="0"/>
      <dgm:spPr/>
    </dgm:pt>
    <dgm:pt modelId="{42A21FC0-6333-47B7-9B0B-4C8E8E362027}" type="pres">
      <dgm:prSet presAssocID="{AFE74546-4B09-4FB4-A8EB-6434C9D7C8DB}" presName="bkgdShape" presStyleLbl="node1" presStyleIdx="1" presStyleCnt="5" custLinFactNeighborX="676" custLinFactNeighborY="-629"/>
      <dgm:spPr/>
    </dgm:pt>
    <dgm:pt modelId="{D4FEE363-1BD0-4FE0-A94E-22BE9A685743}" type="pres">
      <dgm:prSet presAssocID="{AFE74546-4B09-4FB4-A8EB-6434C9D7C8DB}" presName="nodeTx" presStyleLbl="node1" presStyleIdx="1" presStyleCnt="5">
        <dgm:presLayoutVars>
          <dgm:bulletEnabled val="1"/>
        </dgm:presLayoutVars>
      </dgm:prSet>
      <dgm:spPr/>
    </dgm:pt>
    <dgm:pt modelId="{A8FEC307-6648-4FAF-9945-7828987AF486}" type="pres">
      <dgm:prSet presAssocID="{AFE74546-4B09-4FB4-A8EB-6434C9D7C8DB}" presName="invisiNode" presStyleLbl="node1" presStyleIdx="1" presStyleCnt="5"/>
      <dgm:spPr/>
    </dgm:pt>
    <dgm:pt modelId="{DEC04EAF-A9E0-439E-B0A0-7CDEDB82E413}" type="pres">
      <dgm:prSet presAssocID="{AFE74546-4B09-4FB4-A8EB-6434C9D7C8DB}" presName="imagNode" presStyleLbl="fgImgPlace1" presStyleIdx="1" presStyleCnt="5" custScaleX="75005" custScaleY="75005" custLinFactNeighborX="388" custLinFactNeighborY="-1493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 avec un remplissage uni"/>
        </a:ext>
      </dgm:extLst>
    </dgm:pt>
    <dgm:pt modelId="{FE107534-DC9A-4D22-A497-8085A4F2F9BB}" type="pres">
      <dgm:prSet presAssocID="{A53A981F-381F-442C-9BDF-4A0BD7E2D5F7}" presName="sibTrans" presStyleLbl="sibTrans2D1" presStyleIdx="0" presStyleCnt="0"/>
      <dgm:spPr/>
    </dgm:pt>
    <dgm:pt modelId="{0949AFA3-93BD-44A2-ACDC-A62613EFBA7B}" type="pres">
      <dgm:prSet presAssocID="{194937FD-29C4-45A1-AFDE-BDE3A618139A}" presName="compNode" presStyleCnt="0"/>
      <dgm:spPr/>
    </dgm:pt>
    <dgm:pt modelId="{6BD2B7CC-C9F1-411C-931F-13D02E4934AE}" type="pres">
      <dgm:prSet presAssocID="{194937FD-29C4-45A1-AFDE-BDE3A618139A}" presName="bkgdShape" presStyleLbl="node1" presStyleIdx="2" presStyleCnt="5"/>
      <dgm:spPr/>
    </dgm:pt>
    <dgm:pt modelId="{B7CAD863-3685-4B8A-9FD1-0F5C58A777F3}" type="pres">
      <dgm:prSet presAssocID="{194937FD-29C4-45A1-AFDE-BDE3A618139A}" presName="nodeTx" presStyleLbl="node1" presStyleIdx="2" presStyleCnt="5">
        <dgm:presLayoutVars>
          <dgm:bulletEnabled val="1"/>
        </dgm:presLayoutVars>
      </dgm:prSet>
      <dgm:spPr/>
    </dgm:pt>
    <dgm:pt modelId="{C46B6C2C-8EF5-4719-9B5F-931E65D21D89}" type="pres">
      <dgm:prSet presAssocID="{194937FD-29C4-45A1-AFDE-BDE3A618139A}" presName="invisiNode" presStyleLbl="node1" presStyleIdx="2" presStyleCnt="5"/>
      <dgm:spPr/>
    </dgm:pt>
    <dgm:pt modelId="{FFA6F60F-811E-441F-8BC1-C3CF8BAA8CDA}" type="pres">
      <dgm:prSet presAssocID="{194937FD-29C4-45A1-AFDE-BDE3A618139A}" presName="imagNode" presStyleLbl="fgImgPlace1" presStyleIdx="2" presStyleCnt="5" custScaleX="75005" custScaleY="75005" custLinFactNeighborX="1719" custLinFactNeighborY="-1493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uvais inventaire avec un remplissage uni"/>
        </a:ext>
      </dgm:extLst>
    </dgm:pt>
    <dgm:pt modelId="{1758F1A2-F1BD-41CA-8365-C4FC59F0EB70}" type="pres">
      <dgm:prSet presAssocID="{9BD0194A-A068-419E-9CD4-EA9488857737}" presName="sibTrans" presStyleLbl="sibTrans2D1" presStyleIdx="0" presStyleCnt="0"/>
      <dgm:spPr/>
    </dgm:pt>
    <dgm:pt modelId="{37E92916-50F2-4069-B767-38E5469E2DF0}" type="pres">
      <dgm:prSet presAssocID="{9E8CEE1B-9361-4F19-9713-F3698B3F91E8}" presName="compNode" presStyleCnt="0"/>
      <dgm:spPr/>
    </dgm:pt>
    <dgm:pt modelId="{00BDC0E0-E72A-4141-8AE6-9D9216785963}" type="pres">
      <dgm:prSet presAssocID="{9E8CEE1B-9361-4F19-9713-F3698B3F91E8}" presName="bkgdShape" presStyleLbl="node1" presStyleIdx="3" presStyleCnt="5"/>
      <dgm:spPr/>
    </dgm:pt>
    <dgm:pt modelId="{78026A68-6711-4294-A630-E993F6B104CB}" type="pres">
      <dgm:prSet presAssocID="{9E8CEE1B-9361-4F19-9713-F3698B3F91E8}" presName="nodeTx" presStyleLbl="node1" presStyleIdx="3" presStyleCnt="5">
        <dgm:presLayoutVars>
          <dgm:bulletEnabled val="1"/>
        </dgm:presLayoutVars>
      </dgm:prSet>
      <dgm:spPr/>
    </dgm:pt>
    <dgm:pt modelId="{94DCB5D4-72EA-44B7-A5EB-2481FEBF3FB3}" type="pres">
      <dgm:prSet presAssocID="{9E8CEE1B-9361-4F19-9713-F3698B3F91E8}" presName="invisiNode" presStyleLbl="node1" presStyleIdx="3" presStyleCnt="5"/>
      <dgm:spPr/>
    </dgm:pt>
    <dgm:pt modelId="{ECD17270-255A-4ECB-9820-F05297DF5528}" type="pres">
      <dgm:prSet presAssocID="{9E8CEE1B-9361-4F19-9713-F3698B3F91E8}" presName="imagNode" presStyleLbl="fgImgPlace1" presStyleIdx="3" presStyleCnt="5" custScaleX="75005" custScaleY="75005" custLinFactNeighborX="855" custLinFactNeighborY="-14398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ne en fauteuil roulant avec un remplissage uni"/>
        </a:ext>
      </dgm:extLst>
    </dgm:pt>
    <dgm:pt modelId="{01B16C7E-03FD-4367-9416-8751587222F4}" type="pres">
      <dgm:prSet presAssocID="{1C9695BE-667B-4EB2-A845-21280FD5FE40}" presName="sibTrans" presStyleLbl="sibTrans2D1" presStyleIdx="0" presStyleCnt="0"/>
      <dgm:spPr/>
    </dgm:pt>
    <dgm:pt modelId="{064308BC-E2D9-4066-B169-0961CD26C606}" type="pres">
      <dgm:prSet presAssocID="{DA627ECA-E683-435A-B778-0E67666ECFB0}" presName="compNode" presStyleCnt="0"/>
      <dgm:spPr/>
    </dgm:pt>
    <dgm:pt modelId="{DDD7FFDB-5165-4516-97C7-B3C99BD536FE}" type="pres">
      <dgm:prSet presAssocID="{DA627ECA-E683-435A-B778-0E67666ECFB0}" presName="bkgdShape" presStyleLbl="node1" presStyleIdx="4" presStyleCnt="5" custLinFactNeighborX="-29" custLinFactNeighborY="195"/>
      <dgm:spPr/>
    </dgm:pt>
    <dgm:pt modelId="{8D2AA86C-7A3C-49C2-9DB9-58A104947D69}" type="pres">
      <dgm:prSet presAssocID="{DA627ECA-E683-435A-B778-0E67666ECFB0}" presName="nodeTx" presStyleLbl="node1" presStyleIdx="4" presStyleCnt="5">
        <dgm:presLayoutVars>
          <dgm:bulletEnabled val="1"/>
        </dgm:presLayoutVars>
      </dgm:prSet>
      <dgm:spPr/>
    </dgm:pt>
    <dgm:pt modelId="{EF48D82C-48AD-46FE-9D54-F52147B4B41A}" type="pres">
      <dgm:prSet presAssocID="{DA627ECA-E683-435A-B778-0E67666ECFB0}" presName="invisiNode" presStyleLbl="node1" presStyleIdx="4" presStyleCnt="5"/>
      <dgm:spPr/>
    </dgm:pt>
    <dgm:pt modelId="{C23A3F59-BC09-458F-8381-C0646CB6F694}" type="pres">
      <dgm:prSet presAssocID="{DA627ECA-E683-435A-B778-0E67666ECFB0}" presName="imagNode" presStyleLbl="fgImgPlace1" presStyleIdx="4" presStyleCnt="5" custScaleX="67214" custScaleY="64501" custLinFactNeighborX="-41" custLinFactNeighborY="-1519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000" b="-2000"/>
          </a:stretch>
        </a:blipFill>
      </dgm:spPr>
      <dgm:extLst>
        <a:ext uri="{E40237B7-FDA0-4F09-8148-C483321AD2D9}">
          <dgm14:cNvPr xmlns:dgm14="http://schemas.microsoft.com/office/drawing/2010/diagram" id="0" name="" descr="Continuous Improvement avec un remplissage uni"/>
        </a:ext>
      </dgm:extLst>
    </dgm:pt>
  </dgm:ptLst>
  <dgm:cxnLst>
    <dgm:cxn modelId="{5816D709-32D9-410C-A4C5-49895B453611}" type="presOf" srcId="{AFE74546-4B09-4FB4-A8EB-6434C9D7C8DB}" destId="{D4FEE363-1BD0-4FE0-A94E-22BE9A685743}" srcOrd="1" destOrd="0" presId="urn:microsoft.com/office/officeart/2005/8/layout/hList7"/>
    <dgm:cxn modelId="{4470A10B-C00D-4EB8-A36D-C16B371902C2}" type="presOf" srcId="{9BD0194A-A068-419E-9CD4-EA9488857737}" destId="{1758F1A2-F1BD-41CA-8365-C4FC59F0EB70}" srcOrd="0" destOrd="0" presId="urn:microsoft.com/office/officeart/2005/8/layout/hList7"/>
    <dgm:cxn modelId="{AF18750C-B29D-4895-822D-5FBD64323BC2}" type="presOf" srcId="{AFE74546-4B09-4FB4-A8EB-6434C9D7C8DB}" destId="{42A21FC0-6333-47B7-9B0B-4C8E8E362027}" srcOrd="0" destOrd="0" presId="urn:microsoft.com/office/officeart/2005/8/layout/hList7"/>
    <dgm:cxn modelId="{B2C04F10-1FB9-4EDB-A4EA-4D6001679421}" type="presOf" srcId="{194937FD-29C4-45A1-AFDE-BDE3A618139A}" destId="{6BD2B7CC-C9F1-411C-931F-13D02E4934AE}" srcOrd="0" destOrd="0" presId="urn:microsoft.com/office/officeart/2005/8/layout/hList7"/>
    <dgm:cxn modelId="{4EB3B911-0884-4CCD-9617-DEEA51F11A14}" type="presOf" srcId="{730CCA79-6F19-40DD-9708-9E0609E8CECB}" destId="{40A1BC4A-440C-4BDB-B4EF-613670D2DABF}" srcOrd="1" destOrd="4" presId="urn:microsoft.com/office/officeart/2005/8/layout/hList7"/>
    <dgm:cxn modelId="{C0C90613-2DF4-484A-84D9-8973D774E5E4}" type="presOf" srcId="{FF34FD67-78E7-4AEE-ABE8-DDCE1C36DDD1}" destId="{40A1BC4A-440C-4BDB-B4EF-613670D2DABF}" srcOrd="1" destOrd="1" presId="urn:microsoft.com/office/officeart/2005/8/layout/hList7"/>
    <dgm:cxn modelId="{6C723315-828A-476C-8FBE-5E31E4DA7043}" type="presOf" srcId="{9E8CEE1B-9361-4F19-9713-F3698B3F91E8}" destId="{00BDC0E0-E72A-4141-8AE6-9D9216785963}" srcOrd="0" destOrd="0" presId="urn:microsoft.com/office/officeart/2005/8/layout/hList7"/>
    <dgm:cxn modelId="{F053A52A-588F-487F-B4D4-BFF140F87135}" type="presOf" srcId="{FF34FD67-78E7-4AEE-ABE8-DDCE1C36DDD1}" destId="{A0CCCD38-9AE1-46F1-8E86-2920C5C2FB9F}" srcOrd="0" destOrd="1" presId="urn:microsoft.com/office/officeart/2005/8/layout/hList7"/>
    <dgm:cxn modelId="{C9BFD42C-6B6D-4933-BE1C-97B49C50C4A9}" srcId="{9CA93BF8-64AF-4D36-A8F1-17910C5B23FC}" destId="{730CCA79-6F19-40DD-9708-9E0609E8CECB}" srcOrd="3" destOrd="0" parTransId="{141670D0-A494-40E9-90D7-40EFB2B01E9D}" sibTransId="{BCFBF2FB-4657-494D-8046-240AEAEB3314}"/>
    <dgm:cxn modelId="{F885E62F-0335-4368-ABCF-0FEF20B8F2C1}" type="presOf" srcId="{194937FD-29C4-45A1-AFDE-BDE3A618139A}" destId="{B7CAD863-3685-4B8A-9FD1-0F5C58A777F3}" srcOrd="1" destOrd="0" presId="urn:microsoft.com/office/officeart/2005/8/layout/hList7"/>
    <dgm:cxn modelId="{CE67353B-AB00-4860-B415-F0C1D626DDD2}" type="presOf" srcId="{9CA93BF8-64AF-4D36-A8F1-17910C5B23FC}" destId="{A0CCCD38-9AE1-46F1-8E86-2920C5C2FB9F}" srcOrd="0" destOrd="0" presId="urn:microsoft.com/office/officeart/2005/8/layout/hList7"/>
    <dgm:cxn modelId="{D8CE1046-867D-4E26-A6FF-A167C800D358}" type="presOf" srcId="{A53A981F-381F-442C-9BDF-4A0BD7E2D5F7}" destId="{FE107534-DC9A-4D22-A497-8085A4F2F9BB}" srcOrd="0" destOrd="0" presId="urn:microsoft.com/office/officeart/2005/8/layout/hList7"/>
    <dgm:cxn modelId="{5C298C68-A431-40BC-B77F-35C32DE5F7C4}" srcId="{64E78FB9-4CB3-4D65-A7C3-E99F28DAC823}" destId="{9CA93BF8-64AF-4D36-A8F1-17910C5B23FC}" srcOrd="0" destOrd="0" parTransId="{3CDB4F0F-4200-40C4-8C74-BB4CEFAD6065}" sibTransId="{E7161085-05D0-4EBB-A23B-5A05EF5D8DDF}"/>
    <dgm:cxn modelId="{06EC496A-8EBA-4453-AB91-512F273ECE0E}" srcId="{64E78FB9-4CB3-4D65-A7C3-E99F28DAC823}" destId="{DA627ECA-E683-435A-B778-0E67666ECFB0}" srcOrd="4" destOrd="0" parTransId="{57C5E00B-D20A-4F40-BA20-FD014FAD4667}" sibTransId="{2F95CCD3-69A1-4F16-9D1D-A61F64ECFEB0}"/>
    <dgm:cxn modelId="{00CFA96F-6250-44F6-8808-15B9E69DF721}" type="presOf" srcId="{01BBDD94-C928-41D2-8A35-F8D9F79B1334}" destId="{A0CCCD38-9AE1-46F1-8E86-2920C5C2FB9F}" srcOrd="0" destOrd="2" presId="urn:microsoft.com/office/officeart/2005/8/layout/hList7"/>
    <dgm:cxn modelId="{68F72672-DD8D-47EE-9D0C-F365F6EF6955}" type="presOf" srcId="{9E8CEE1B-9361-4F19-9713-F3698B3F91E8}" destId="{78026A68-6711-4294-A630-E993F6B104CB}" srcOrd="1" destOrd="0" presId="urn:microsoft.com/office/officeart/2005/8/layout/hList7"/>
    <dgm:cxn modelId="{8281DE53-1766-4E3D-853A-AA90645D3973}" srcId="{64E78FB9-4CB3-4D65-A7C3-E99F28DAC823}" destId="{194937FD-29C4-45A1-AFDE-BDE3A618139A}" srcOrd="2" destOrd="0" parTransId="{076B461E-EF20-42EA-B727-2E778DA3F2B0}" sibTransId="{9BD0194A-A068-419E-9CD4-EA9488857737}"/>
    <dgm:cxn modelId="{34A08D8F-8847-41A3-8CCE-B02C181689F8}" type="presOf" srcId="{E7161085-05D0-4EBB-A23B-5A05EF5D8DDF}" destId="{F4662015-18E7-489A-8394-795A01177D28}" srcOrd="0" destOrd="0" presId="urn:microsoft.com/office/officeart/2005/8/layout/hList7"/>
    <dgm:cxn modelId="{529B3896-97B9-4B06-A432-96E757D23EF9}" type="presOf" srcId="{64E78FB9-4CB3-4D65-A7C3-E99F28DAC823}" destId="{BC6E76D0-CED1-4AEF-AF55-C15EEFE006A3}" srcOrd="0" destOrd="0" presId="urn:microsoft.com/office/officeart/2005/8/layout/hList7"/>
    <dgm:cxn modelId="{37F088AF-6971-4BFE-9FF3-67E73D6A6145}" type="presOf" srcId="{1C9695BE-667B-4EB2-A845-21280FD5FE40}" destId="{01B16C7E-03FD-4367-9416-8751587222F4}" srcOrd="0" destOrd="0" presId="urn:microsoft.com/office/officeart/2005/8/layout/hList7"/>
    <dgm:cxn modelId="{46CA02B5-F07C-4A8A-A829-039FCBC7347D}" type="presOf" srcId="{CA193CD9-E134-4542-9555-9F163A7DB88E}" destId="{A0CCCD38-9AE1-46F1-8E86-2920C5C2FB9F}" srcOrd="0" destOrd="3" presId="urn:microsoft.com/office/officeart/2005/8/layout/hList7"/>
    <dgm:cxn modelId="{11FB65BC-45E3-422D-A1D1-930FD776DAAB}" srcId="{9CA93BF8-64AF-4D36-A8F1-17910C5B23FC}" destId="{01BBDD94-C928-41D2-8A35-F8D9F79B1334}" srcOrd="1" destOrd="0" parTransId="{7D23FCF0-B89C-4128-B4CB-6840B74B769F}" sibTransId="{6F4C72DB-167C-426B-9E74-195AC5A0B9EC}"/>
    <dgm:cxn modelId="{E4599DBE-334C-4D7B-9D03-52028C5BB238}" srcId="{9CA93BF8-64AF-4D36-A8F1-17910C5B23FC}" destId="{FF34FD67-78E7-4AEE-ABE8-DDCE1C36DDD1}" srcOrd="0" destOrd="0" parTransId="{6D354AE9-CA3B-47BD-8E41-3A6822C9985A}" sibTransId="{2C9483A4-1671-4FF7-A134-C67701745552}"/>
    <dgm:cxn modelId="{B2DCCAC0-1A3C-4263-B4AD-94D6FB254143}" type="presOf" srcId="{9CA93BF8-64AF-4D36-A8F1-17910C5B23FC}" destId="{40A1BC4A-440C-4BDB-B4EF-613670D2DABF}" srcOrd="1" destOrd="0" presId="urn:microsoft.com/office/officeart/2005/8/layout/hList7"/>
    <dgm:cxn modelId="{86AF55C3-F8B1-4D28-ACD0-6DF9BD5F9D5A}" srcId="{64E78FB9-4CB3-4D65-A7C3-E99F28DAC823}" destId="{9E8CEE1B-9361-4F19-9713-F3698B3F91E8}" srcOrd="3" destOrd="0" parTransId="{05BB8AC3-15AB-4776-9DE3-2201BD8B0AD1}" sibTransId="{1C9695BE-667B-4EB2-A845-21280FD5FE40}"/>
    <dgm:cxn modelId="{6F2A32CE-B106-4C81-A8CF-951EE9085526}" type="presOf" srcId="{01BBDD94-C928-41D2-8A35-F8D9F79B1334}" destId="{40A1BC4A-440C-4BDB-B4EF-613670D2DABF}" srcOrd="1" destOrd="2" presId="urn:microsoft.com/office/officeart/2005/8/layout/hList7"/>
    <dgm:cxn modelId="{AFB70EE4-E21D-4A22-9E4A-51296BFA870B}" type="presOf" srcId="{DA627ECA-E683-435A-B778-0E67666ECFB0}" destId="{DDD7FFDB-5165-4516-97C7-B3C99BD536FE}" srcOrd="0" destOrd="0" presId="urn:microsoft.com/office/officeart/2005/8/layout/hList7"/>
    <dgm:cxn modelId="{F902FEE7-657C-4E3C-B0AD-58C8F49352A3}" srcId="{9CA93BF8-64AF-4D36-A8F1-17910C5B23FC}" destId="{CA193CD9-E134-4542-9555-9F163A7DB88E}" srcOrd="2" destOrd="0" parTransId="{5C68C7F1-3B83-4FE0-8D09-D6470D3E8D53}" sibTransId="{9CB899DF-0D11-40BD-B353-6CFFC2D79601}"/>
    <dgm:cxn modelId="{502E17E8-D922-4A01-8561-0F40109D326A}" srcId="{64E78FB9-4CB3-4D65-A7C3-E99F28DAC823}" destId="{AFE74546-4B09-4FB4-A8EB-6434C9D7C8DB}" srcOrd="1" destOrd="0" parTransId="{C87041C3-2173-4746-9911-A45B83A21B57}" sibTransId="{A53A981F-381F-442C-9BDF-4A0BD7E2D5F7}"/>
    <dgm:cxn modelId="{9F95B6E8-C7F4-45D2-9457-48B0ADB9B8A7}" type="presOf" srcId="{DA627ECA-E683-435A-B778-0E67666ECFB0}" destId="{8D2AA86C-7A3C-49C2-9DB9-58A104947D69}" srcOrd="1" destOrd="0" presId="urn:microsoft.com/office/officeart/2005/8/layout/hList7"/>
    <dgm:cxn modelId="{F4319BEF-2547-4F4E-9303-A314CF5738BF}" type="presOf" srcId="{CA193CD9-E134-4542-9555-9F163A7DB88E}" destId="{40A1BC4A-440C-4BDB-B4EF-613670D2DABF}" srcOrd="1" destOrd="3" presId="urn:microsoft.com/office/officeart/2005/8/layout/hList7"/>
    <dgm:cxn modelId="{D0E332FA-2D02-4AFA-ACA4-0E9DFECAC3EC}" type="presOf" srcId="{730CCA79-6F19-40DD-9708-9E0609E8CECB}" destId="{A0CCCD38-9AE1-46F1-8E86-2920C5C2FB9F}" srcOrd="0" destOrd="4" presId="urn:microsoft.com/office/officeart/2005/8/layout/hList7"/>
    <dgm:cxn modelId="{1EB0D0DF-49E2-4220-82F7-C4EA2BA6EFC8}" type="presParOf" srcId="{BC6E76D0-CED1-4AEF-AF55-C15EEFE006A3}" destId="{AC14BF5D-6D00-4572-9AAC-D7BE494F5E57}" srcOrd="0" destOrd="0" presId="urn:microsoft.com/office/officeart/2005/8/layout/hList7"/>
    <dgm:cxn modelId="{E76254FA-F7FC-4D1C-B14B-57A289C5CCDF}" type="presParOf" srcId="{BC6E76D0-CED1-4AEF-AF55-C15EEFE006A3}" destId="{F07F30EB-5C2D-4836-83D0-258133EB30C6}" srcOrd="1" destOrd="0" presId="urn:microsoft.com/office/officeart/2005/8/layout/hList7"/>
    <dgm:cxn modelId="{AD444075-3195-4B99-A128-42CD98B3D4B2}" type="presParOf" srcId="{F07F30EB-5C2D-4836-83D0-258133EB30C6}" destId="{C0A677B3-B437-4DDC-A01A-C4EDA33F6A17}" srcOrd="0" destOrd="0" presId="urn:microsoft.com/office/officeart/2005/8/layout/hList7"/>
    <dgm:cxn modelId="{A8066040-E77F-463C-8073-E47383779EE2}" type="presParOf" srcId="{C0A677B3-B437-4DDC-A01A-C4EDA33F6A17}" destId="{A0CCCD38-9AE1-46F1-8E86-2920C5C2FB9F}" srcOrd="0" destOrd="0" presId="urn:microsoft.com/office/officeart/2005/8/layout/hList7"/>
    <dgm:cxn modelId="{688A778F-2580-4038-B5CE-AD5B00B75044}" type="presParOf" srcId="{C0A677B3-B437-4DDC-A01A-C4EDA33F6A17}" destId="{40A1BC4A-440C-4BDB-B4EF-613670D2DABF}" srcOrd="1" destOrd="0" presId="urn:microsoft.com/office/officeart/2005/8/layout/hList7"/>
    <dgm:cxn modelId="{EACC7402-F493-4C6B-9813-30E5F37E7824}" type="presParOf" srcId="{C0A677B3-B437-4DDC-A01A-C4EDA33F6A17}" destId="{0E0F9D49-AFE9-4392-984F-C79A6B97B753}" srcOrd="2" destOrd="0" presId="urn:microsoft.com/office/officeart/2005/8/layout/hList7"/>
    <dgm:cxn modelId="{FE759ACD-BE6B-4F5C-AFE3-142B706DB6EF}" type="presParOf" srcId="{C0A677B3-B437-4DDC-A01A-C4EDA33F6A17}" destId="{739FFAD4-7F90-4695-AB0C-BE6FF1122430}" srcOrd="3" destOrd="0" presId="urn:microsoft.com/office/officeart/2005/8/layout/hList7"/>
    <dgm:cxn modelId="{631503F0-1618-4A54-B701-931AE303F061}" type="presParOf" srcId="{F07F30EB-5C2D-4836-83D0-258133EB30C6}" destId="{F4662015-18E7-489A-8394-795A01177D28}" srcOrd="1" destOrd="0" presId="urn:microsoft.com/office/officeart/2005/8/layout/hList7"/>
    <dgm:cxn modelId="{555E240F-7449-453E-A1D7-D62A1644799D}" type="presParOf" srcId="{F07F30EB-5C2D-4836-83D0-258133EB30C6}" destId="{EAF2DB71-A3D3-48C0-90B7-C5AA2ADA6A7E}" srcOrd="2" destOrd="0" presId="urn:microsoft.com/office/officeart/2005/8/layout/hList7"/>
    <dgm:cxn modelId="{836D7CE4-DE61-428D-BE3B-EE18B7FB151A}" type="presParOf" srcId="{EAF2DB71-A3D3-48C0-90B7-C5AA2ADA6A7E}" destId="{42A21FC0-6333-47B7-9B0B-4C8E8E362027}" srcOrd="0" destOrd="0" presId="urn:microsoft.com/office/officeart/2005/8/layout/hList7"/>
    <dgm:cxn modelId="{8A4D732F-2F28-4A26-83EB-186B3A9103EC}" type="presParOf" srcId="{EAF2DB71-A3D3-48C0-90B7-C5AA2ADA6A7E}" destId="{D4FEE363-1BD0-4FE0-A94E-22BE9A685743}" srcOrd="1" destOrd="0" presId="urn:microsoft.com/office/officeart/2005/8/layout/hList7"/>
    <dgm:cxn modelId="{41E8A57B-BF14-4329-BFCD-7943348D41CC}" type="presParOf" srcId="{EAF2DB71-A3D3-48C0-90B7-C5AA2ADA6A7E}" destId="{A8FEC307-6648-4FAF-9945-7828987AF486}" srcOrd="2" destOrd="0" presId="urn:microsoft.com/office/officeart/2005/8/layout/hList7"/>
    <dgm:cxn modelId="{DAA75557-2553-4A1C-AE9A-440EB1AA6604}" type="presParOf" srcId="{EAF2DB71-A3D3-48C0-90B7-C5AA2ADA6A7E}" destId="{DEC04EAF-A9E0-439E-B0A0-7CDEDB82E413}" srcOrd="3" destOrd="0" presId="urn:microsoft.com/office/officeart/2005/8/layout/hList7"/>
    <dgm:cxn modelId="{0B80DC2B-BF45-4241-915A-AF4E113E0D42}" type="presParOf" srcId="{F07F30EB-5C2D-4836-83D0-258133EB30C6}" destId="{FE107534-DC9A-4D22-A497-8085A4F2F9BB}" srcOrd="3" destOrd="0" presId="urn:microsoft.com/office/officeart/2005/8/layout/hList7"/>
    <dgm:cxn modelId="{7CC76FD5-3D22-4171-9E87-66078BD41AD8}" type="presParOf" srcId="{F07F30EB-5C2D-4836-83D0-258133EB30C6}" destId="{0949AFA3-93BD-44A2-ACDC-A62613EFBA7B}" srcOrd="4" destOrd="0" presId="urn:microsoft.com/office/officeart/2005/8/layout/hList7"/>
    <dgm:cxn modelId="{32E59841-09DD-4904-815A-AE2B81A89711}" type="presParOf" srcId="{0949AFA3-93BD-44A2-ACDC-A62613EFBA7B}" destId="{6BD2B7CC-C9F1-411C-931F-13D02E4934AE}" srcOrd="0" destOrd="0" presId="urn:microsoft.com/office/officeart/2005/8/layout/hList7"/>
    <dgm:cxn modelId="{42479389-B6A4-43B0-A1E1-61E11BB7F249}" type="presParOf" srcId="{0949AFA3-93BD-44A2-ACDC-A62613EFBA7B}" destId="{B7CAD863-3685-4B8A-9FD1-0F5C58A777F3}" srcOrd="1" destOrd="0" presId="urn:microsoft.com/office/officeart/2005/8/layout/hList7"/>
    <dgm:cxn modelId="{249FFEE5-2255-47B7-8F37-2F2B8EDD9269}" type="presParOf" srcId="{0949AFA3-93BD-44A2-ACDC-A62613EFBA7B}" destId="{C46B6C2C-8EF5-4719-9B5F-931E65D21D89}" srcOrd="2" destOrd="0" presId="urn:microsoft.com/office/officeart/2005/8/layout/hList7"/>
    <dgm:cxn modelId="{1A0E5075-0537-4165-9143-64A148266B3A}" type="presParOf" srcId="{0949AFA3-93BD-44A2-ACDC-A62613EFBA7B}" destId="{FFA6F60F-811E-441F-8BC1-C3CF8BAA8CDA}" srcOrd="3" destOrd="0" presId="urn:microsoft.com/office/officeart/2005/8/layout/hList7"/>
    <dgm:cxn modelId="{19BEE2A7-4B50-4E3C-B6A5-0E4F94A3740B}" type="presParOf" srcId="{F07F30EB-5C2D-4836-83D0-258133EB30C6}" destId="{1758F1A2-F1BD-41CA-8365-C4FC59F0EB70}" srcOrd="5" destOrd="0" presId="urn:microsoft.com/office/officeart/2005/8/layout/hList7"/>
    <dgm:cxn modelId="{32C55C04-1D65-4A94-8FED-CF7E69329DDA}" type="presParOf" srcId="{F07F30EB-5C2D-4836-83D0-258133EB30C6}" destId="{37E92916-50F2-4069-B767-38E5469E2DF0}" srcOrd="6" destOrd="0" presId="urn:microsoft.com/office/officeart/2005/8/layout/hList7"/>
    <dgm:cxn modelId="{10041638-D3D5-4E59-922D-258C02CC45F1}" type="presParOf" srcId="{37E92916-50F2-4069-B767-38E5469E2DF0}" destId="{00BDC0E0-E72A-4141-8AE6-9D9216785963}" srcOrd="0" destOrd="0" presId="urn:microsoft.com/office/officeart/2005/8/layout/hList7"/>
    <dgm:cxn modelId="{AA610EEF-A716-4727-9186-670A1D02F551}" type="presParOf" srcId="{37E92916-50F2-4069-B767-38E5469E2DF0}" destId="{78026A68-6711-4294-A630-E993F6B104CB}" srcOrd="1" destOrd="0" presId="urn:microsoft.com/office/officeart/2005/8/layout/hList7"/>
    <dgm:cxn modelId="{372F5E2C-E97B-41E3-8FBE-FB2C12A5D5E1}" type="presParOf" srcId="{37E92916-50F2-4069-B767-38E5469E2DF0}" destId="{94DCB5D4-72EA-44B7-A5EB-2481FEBF3FB3}" srcOrd="2" destOrd="0" presId="urn:microsoft.com/office/officeart/2005/8/layout/hList7"/>
    <dgm:cxn modelId="{39936F88-6282-4518-8E56-831A4540799E}" type="presParOf" srcId="{37E92916-50F2-4069-B767-38E5469E2DF0}" destId="{ECD17270-255A-4ECB-9820-F05297DF5528}" srcOrd="3" destOrd="0" presId="urn:microsoft.com/office/officeart/2005/8/layout/hList7"/>
    <dgm:cxn modelId="{4C8C2F57-67D4-42C1-907F-730D37087B23}" type="presParOf" srcId="{F07F30EB-5C2D-4836-83D0-258133EB30C6}" destId="{01B16C7E-03FD-4367-9416-8751587222F4}" srcOrd="7" destOrd="0" presId="urn:microsoft.com/office/officeart/2005/8/layout/hList7"/>
    <dgm:cxn modelId="{3363E00C-251D-49F0-B5D4-401681F08FE6}" type="presParOf" srcId="{F07F30EB-5C2D-4836-83D0-258133EB30C6}" destId="{064308BC-E2D9-4066-B169-0961CD26C606}" srcOrd="8" destOrd="0" presId="urn:microsoft.com/office/officeart/2005/8/layout/hList7"/>
    <dgm:cxn modelId="{59008FCA-C080-4B34-8FD5-3EACBB67396F}" type="presParOf" srcId="{064308BC-E2D9-4066-B169-0961CD26C606}" destId="{DDD7FFDB-5165-4516-97C7-B3C99BD536FE}" srcOrd="0" destOrd="0" presId="urn:microsoft.com/office/officeart/2005/8/layout/hList7"/>
    <dgm:cxn modelId="{0817EDA7-B289-46D4-B4FE-33611EA6740C}" type="presParOf" srcId="{064308BC-E2D9-4066-B169-0961CD26C606}" destId="{8D2AA86C-7A3C-49C2-9DB9-58A104947D69}" srcOrd="1" destOrd="0" presId="urn:microsoft.com/office/officeart/2005/8/layout/hList7"/>
    <dgm:cxn modelId="{3629D2D1-BC56-4768-ADCA-65C363C7D35A}" type="presParOf" srcId="{064308BC-E2D9-4066-B169-0961CD26C606}" destId="{EF48D82C-48AD-46FE-9D54-F52147B4B41A}" srcOrd="2" destOrd="0" presId="urn:microsoft.com/office/officeart/2005/8/layout/hList7"/>
    <dgm:cxn modelId="{B1A9F607-ACCB-411B-A678-34436CE49780}" type="presParOf" srcId="{064308BC-E2D9-4066-B169-0961CD26C606}" destId="{C23A3F59-BC09-458F-8381-C0646CB6F694}" srcOrd="3" destOrd="0" presId="urn:microsoft.com/office/officeart/2005/8/layout/hList7"/>
  </dgm:cxnLst>
  <dgm:bg/>
  <dgm:whole>
    <a:ln w="9525"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E78FB9-4CB3-4D65-A7C3-E99F28DAC823}" type="doc">
      <dgm:prSet loTypeId="urn:microsoft.com/office/officeart/2005/8/layout/hList7" loCatId="process" qsTypeId="urn:microsoft.com/office/officeart/2005/8/quickstyle/simple1" qsCatId="simple" csTypeId="urn:microsoft.com/office/officeart/2005/8/colors/accent1_1" csCatId="accent1" phldr="1"/>
      <dgm:spPr/>
    </dgm:pt>
    <dgm:pt modelId="{9CA93BF8-64AF-4D36-A8F1-17910C5B23FC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>
              <a:solidFill>
                <a:schemeClr val="tx2"/>
              </a:solidFill>
            </a:rPr>
            <a:t>Évaluation basée sur le jugement clinique de l’intervenant</a:t>
          </a:r>
        </a:p>
      </dgm:t>
    </dgm:pt>
    <dgm:pt modelId="{3CDB4F0F-4200-40C4-8C74-BB4CEFAD6065}" type="parTrans" cxnId="{5C298C68-A431-40BC-B77F-35C32DE5F7C4}">
      <dgm:prSet/>
      <dgm:spPr/>
      <dgm:t>
        <a:bodyPr/>
        <a:lstStyle/>
        <a:p>
          <a:endParaRPr lang="fr-CA"/>
        </a:p>
      </dgm:t>
    </dgm:pt>
    <dgm:pt modelId="{E7161085-05D0-4EBB-A23B-5A05EF5D8DDF}" type="sibTrans" cxnId="{5C298C68-A431-40BC-B77F-35C32DE5F7C4}">
      <dgm:prSet/>
      <dgm:spPr/>
      <dgm:t>
        <a:bodyPr/>
        <a:lstStyle/>
        <a:p>
          <a:endParaRPr lang="fr-CA"/>
        </a:p>
      </dgm:t>
    </dgm:pt>
    <dgm:pt modelId="{E83680E5-9458-40F0-AA3A-659818671767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>
              <a:solidFill>
                <a:schemeClr val="tx2"/>
              </a:solidFill>
            </a:rPr>
            <a:t>Amélioration de la pertinence des statistiques</a:t>
          </a:r>
        </a:p>
      </dgm:t>
    </dgm:pt>
    <dgm:pt modelId="{C1599786-C685-4C17-85EE-FC9EB18D2AD2}" type="parTrans" cxnId="{060CBC99-6F5B-4058-812C-59128A23F5A5}">
      <dgm:prSet/>
      <dgm:spPr/>
      <dgm:t>
        <a:bodyPr/>
        <a:lstStyle/>
        <a:p>
          <a:endParaRPr lang="fr-CA"/>
        </a:p>
      </dgm:t>
    </dgm:pt>
    <dgm:pt modelId="{28C601AF-5412-4C58-BDBA-00CF16A0633E}" type="sibTrans" cxnId="{060CBC99-6F5B-4058-812C-59128A23F5A5}">
      <dgm:prSet/>
      <dgm:spPr/>
      <dgm:t>
        <a:bodyPr/>
        <a:lstStyle/>
        <a:p>
          <a:endParaRPr lang="fr-CA"/>
        </a:p>
      </dgm:t>
    </dgm:pt>
    <dgm:pt modelId="{194937FD-29C4-45A1-AFDE-BDE3A618139A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>
              <a:solidFill>
                <a:schemeClr val="tx2"/>
              </a:solidFill>
            </a:rPr>
            <a:t>Standardisation de la simplification de la tenue des notes au dossier</a:t>
          </a:r>
        </a:p>
      </dgm:t>
    </dgm:pt>
    <dgm:pt modelId="{076B461E-EF20-42EA-B727-2E778DA3F2B0}" type="parTrans" cxnId="{8281DE53-1766-4E3D-853A-AA90645D3973}">
      <dgm:prSet/>
      <dgm:spPr/>
      <dgm:t>
        <a:bodyPr/>
        <a:lstStyle/>
        <a:p>
          <a:endParaRPr lang="fr-CA"/>
        </a:p>
      </dgm:t>
    </dgm:pt>
    <dgm:pt modelId="{9BD0194A-A068-419E-9CD4-EA9488857737}" type="sibTrans" cxnId="{8281DE53-1766-4E3D-853A-AA90645D3973}">
      <dgm:prSet/>
      <dgm:spPr/>
      <dgm:t>
        <a:bodyPr/>
        <a:lstStyle/>
        <a:p>
          <a:endParaRPr lang="fr-CA"/>
        </a:p>
      </dgm:t>
    </dgm:pt>
    <dgm:pt modelId="{9E8CEE1B-9361-4F19-9713-F3698B3F91E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>
              <a:solidFill>
                <a:schemeClr val="tx2"/>
              </a:solidFill>
            </a:rPr>
            <a:t>Pertinence de la note au dossier en collaboration avec les Ordres professionnels : </a:t>
          </a:r>
          <a:r>
            <a:rPr lang="fr-CA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OEQ </a:t>
          </a:r>
          <a:r>
            <a:rPr lang="fr-CA" b="0">
              <a:solidFill>
                <a:schemeClr val="tx2"/>
              </a:solidFill>
              <a:latin typeface="+mj-lt"/>
              <a:ea typeface="Roboto Black" panose="02000000000000000000" pitchFamily="2" charset="0"/>
              <a:cs typeface="Roboto Black" panose="02000000000000000000" pitchFamily="2" charset="0"/>
            </a:rPr>
            <a:t>et</a:t>
          </a:r>
          <a:r>
            <a:rPr lang="fr-CA" b="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 OTSTCFQ</a:t>
          </a:r>
        </a:p>
      </dgm:t>
    </dgm:pt>
    <dgm:pt modelId="{05BB8AC3-15AB-4776-9DE3-2201BD8B0AD1}" type="parTrans" cxnId="{86AF55C3-F8B1-4D28-ACD0-6DF9BD5F9D5A}">
      <dgm:prSet/>
      <dgm:spPr/>
      <dgm:t>
        <a:bodyPr/>
        <a:lstStyle/>
        <a:p>
          <a:endParaRPr lang="fr-CA"/>
        </a:p>
      </dgm:t>
    </dgm:pt>
    <dgm:pt modelId="{1C9695BE-667B-4EB2-A845-21280FD5FE40}" type="sibTrans" cxnId="{86AF55C3-F8B1-4D28-ACD0-6DF9BD5F9D5A}">
      <dgm:prSet/>
      <dgm:spPr/>
      <dgm:t>
        <a:bodyPr/>
        <a:lstStyle/>
        <a:p>
          <a:endParaRPr lang="fr-CA"/>
        </a:p>
      </dgm:t>
    </dgm:pt>
    <dgm:pt modelId="{DA627ECA-E683-435A-B778-0E67666ECFB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>
              <a:solidFill>
                <a:schemeClr val="tx2"/>
              </a:solidFill>
            </a:rPr>
            <a:t>Orientation visant à faciliter l’accès des intervenants de santé au SAD à un médecin de famille</a:t>
          </a:r>
        </a:p>
      </dgm:t>
    </dgm:pt>
    <dgm:pt modelId="{57C5E00B-D20A-4F40-BA20-FD014FAD4667}" type="parTrans" cxnId="{7C5DFF3A-64CB-46FB-8963-9DD5F80E887D}">
      <dgm:prSet/>
      <dgm:spPr/>
      <dgm:t>
        <a:bodyPr/>
        <a:lstStyle/>
        <a:p>
          <a:endParaRPr lang="fr-CA"/>
        </a:p>
      </dgm:t>
    </dgm:pt>
    <dgm:pt modelId="{2F95CCD3-69A1-4F16-9D1D-A61F64ECFEB0}" type="sibTrans" cxnId="{7C5DFF3A-64CB-46FB-8963-9DD5F80E887D}">
      <dgm:prSet/>
      <dgm:spPr/>
      <dgm:t>
        <a:bodyPr/>
        <a:lstStyle/>
        <a:p>
          <a:endParaRPr lang="fr-CA"/>
        </a:p>
      </dgm:t>
    </dgm:pt>
    <dgm:pt modelId="{BC6E76D0-CED1-4AEF-AF55-C15EEFE006A3}" type="pres">
      <dgm:prSet presAssocID="{64E78FB9-4CB3-4D65-A7C3-E99F28DAC823}" presName="Name0" presStyleCnt="0">
        <dgm:presLayoutVars>
          <dgm:dir/>
          <dgm:resizeHandles val="exact"/>
        </dgm:presLayoutVars>
      </dgm:prSet>
      <dgm:spPr/>
    </dgm:pt>
    <dgm:pt modelId="{AC14BF5D-6D00-4572-9AAC-D7BE494F5E57}" type="pres">
      <dgm:prSet presAssocID="{64E78FB9-4CB3-4D65-A7C3-E99F28DAC823}" presName="fgShape" presStyleLbl="fgShp" presStyleIdx="0" presStyleCnt="1" custScaleX="99613" custScaleY="145459"/>
      <dgm:spPr/>
    </dgm:pt>
    <dgm:pt modelId="{F07F30EB-5C2D-4836-83D0-258133EB30C6}" type="pres">
      <dgm:prSet presAssocID="{64E78FB9-4CB3-4D65-A7C3-E99F28DAC823}" presName="linComp" presStyleCnt="0"/>
      <dgm:spPr/>
    </dgm:pt>
    <dgm:pt modelId="{C0A677B3-B437-4DDC-A01A-C4EDA33F6A17}" type="pres">
      <dgm:prSet presAssocID="{9CA93BF8-64AF-4D36-A8F1-17910C5B23FC}" presName="compNode" presStyleCnt="0"/>
      <dgm:spPr/>
    </dgm:pt>
    <dgm:pt modelId="{A0CCCD38-9AE1-46F1-8E86-2920C5C2FB9F}" type="pres">
      <dgm:prSet presAssocID="{9CA93BF8-64AF-4D36-A8F1-17910C5B23FC}" presName="bkgdShape" presStyleLbl="node1" presStyleIdx="0" presStyleCnt="5"/>
      <dgm:spPr/>
    </dgm:pt>
    <dgm:pt modelId="{40A1BC4A-440C-4BDB-B4EF-613670D2DABF}" type="pres">
      <dgm:prSet presAssocID="{9CA93BF8-64AF-4D36-A8F1-17910C5B23FC}" presName="nodeTx" presStyleLbl="node1" presStyleIdx="0" presStyleCnt="5">
        <dgm:presLayoutVars>
          <dgm:bulletEnabled val="1"/>
        </dgm:presLayoutVars>
      </dgm:prSet>
      <dgm:spPr/>
    </dgm:pt>
    <dgm:pt modelId="{0E0F9D49-AFE9-4392-984F-C79A6B97B753}" type="pres">
      <dgm:prSet presAssocID="{9CA93BF8-64AF-4D36-A8F1-17910C5B23FC}" presName="invisiNode" presStyleLbl="node1" presStyleIdx="0" presStyleCnt="5"/>
      <dgm:spPr/>
    </dgm:pt>
    <dgm:pt modelId="{739FFAD4-7F90-4695-AB0C-BE6FF1122430}" type="pres">
      <dgm:prSet presAssocID="{9CA93BF8-64AF-4D36-A8F1-17910C5B23FC}" presName="imagNode" presStyleLbl="fgImgPlace1" presStyleIdx="0" presStyleCnt="5" custScaleX="78648" custScaleY="7864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F4662015-18E7-489A-8394-795A01177D28}" type="pres">
      <dgm:prSet presAssocID="{E7161085-05D0-4EBB-A23B-5A05EF5D8DDF}" presName="sibTrans" presStyleLbl="sibTrans2D1" presStyleIdx="0" presStyleCnt="0"/>
      <dgm:spPr/>
    </dgm:pt>
    <dgm:pt modelId="{D36EAA02-5AA8-4026-9501-07E4664DDFD0}" type="pres">
      <dgm:prSet presAssocID="{E83680E5-9458-40F0-AA3A-659818671767}" presName="compNode" presStyleCnt="0"/>
      <dgm:spPr/>
    </dgm:pt>
    <dgm:pt modelId="{98AF8456-41B9-44B2-BD9E-C409650F22E5}" type="pres">
      <dgm:prSet presAssocID="{E83680E5-9458-40F0-AA3A-659818671767}" presName="bkgdShape" presStyleLbl="node1" presStyleIdx="1" presStyleCnt="5"/>
      <dgm:spPr/>
    </dgm:pt>
    <dgm:pt modelId="{18ACCDCF-A580-4541-91D7-DF13EDC89C9C}" type="pres">
      <dgm:prSet presAssocID="{E83680E5-9458-40F0-AA3A-659818671767}" presName="nodeTx" presStyleLbl="node1" presStyleIdx="1" presStyleCnt="5">
        <dgm:presLayoutVars>
          <dgm:bulletEnabled val="1"/>
        </dgm:presLayoutVars>
      </dgm:prSet>
      <dgm:spPr/>
    </dgm:pt>
    <dgm:pt modelId="{3CF2FD56-4468-4947-9177-1F971409EA9D}" type="pres">
      <dgm:prSet presAssocID="{E83680E5-9458-40F0-AA3A-659818671767}" presName="invisiNode" presStyleLbl="node1" presStyleIdx="1" presStyleCnt="5"/>
      <dgm:spPr/>
    </dgm:pt>
    <dgm:pt modelId="{02A05CFD-91C4-4B2D-8F2A-DE840F92EC53}" type="pres">
      <dgm:prSet presAssocID="{E83680E5-9458-40F0-AA3A-659818671767}" presName="imagNode" presStyleLbl="fgImgPlace1" presStyleIdx="1" presStyleCnt="5" custScaleX="78648" custScaleY="7864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 contour"/>
        </a:ext>
      </dgm:extLst>
    </dgm:pt>
    <dgm:pt modelId="{D359591E-CE6D-4A85-8D9E-560B5A04A0D0}" type="pres">
      <dgm:prSet presAssocID="{28C601AF-5412-4C58-BDBA-00CF16A0633E}" presName="sibTrans" presStyleLbl="sibTrans2D1" presStyleIdx="0" presStyleCnt="0"/>
      <dgm:spPr/>
    </dgm:pt>
    <dgm:pt modelId="{0949AFA3-93BD-44A2-ACDC-A62613EFBA7B}" type="pres">
      <dgm:prSet presAssocID="{194937FD-29C4-45A1-AFDE-BDE3A618139A}" presName="compNode" presStyleCnt="0"/>
      <dgm:spPr/>
    </dgm:pt>
    <dgm:pt modelId="{6BD2B7CC-C9F1-411C-931F-13D02E4934AE}" type="pres">
      <dgm:prSet presAssocID="{194937FD-29C4-45A1-AFDE-BDE3A618139A}" presName="bkgdShape" presStyleLbl="node1" presStyleIdx="2" presStyleCnt="5"/>
      <dgm:spPr/>
    </dgm:pt>
    <dgm:pt modelId="{B7CAD863-3685-4B8A-9FD1-0F5C58A777F3}" type="pres">
      <dgm:prSet presAssocID="{194937FD-29C4-45A1-AFDE-BDE3A618139A}" presName="nodeTx" presStyleLbl="node1" presStyleIdx="2" presStyleCnt="5">
        <dgm:presLayoutVars>
          <dgm:bulletEnabled val="1"/>
        </dgm:presLayoutVars>
      </dgm:prSet>
      <dgm:spPr/>
    </dgm:pt>
    <dgm:pt modelId="{C46B6C2C-8EF5-4719-9B5F-931E65D21D89}" type="pres">
      <dgm:prSet presAssocID="{194937FD-29C4-45A1-AFDE-BDE3A618139A}" presName="invisiNode" presStyleLbl="node1" presStyleIdx="2" presStyleCnt="5"/>
      <dgm:spPr/>
    </dgm:pt>
    <dgm:pt modelId="{FFA6F60F-811E-441F-8BC1-C3CF8BAA8CDA}" type="pres">
      <dgm:prSet presAssocID="{194937FD-29C4-45A1-AFDE-BDE3A618139A}" presName="imagNode" presStyleLbl="fgImgPlace1" presStyleIdx="2" presStyleCnt="5" custScaleX="78648" custScaleY="7864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avec un remplissage uni"/>
        </a:ext>
      </dgm:extLst>
    </dgm:pt>
    <dgm:pt modelId="{1758F1A2-F1BD-41CA-8365-C4FC59F0EB70}" type="pres">
      <dgm:prSet presAssocID="{9BD0194A-A068-419E-9CD4-EA9488857737}" presName="sibTrans" presStyleLbl="sibTrans2D1" presStyleIdx="0" presStyleCnt="0"/>
      <dgm:spPr/>
    </dgm:pt>
    <dgm:pt modelId="{37E92916-50F2-4069-B767-38E5469E2DF0}" type="pres">
      <dgm:prSet presAssocID="{9E8CEE1B-9361-4F19-9713-F3698B3F91E8}" presName="compNode" presStyleCnt="0"/>
      <dgm:spPr/>
    </dgm:pt>
    <dgm:pt modelId="{00BDC0E0-E72A-4141-8AE6-9D9216785963}" type="pres">
      <dgm:prSet presAssocID="{9E8CEE1B-9361-4F19-9713-F3698B3F91E8}" presName="bkgdShape" presStyleLbl="node1" presStyleIdx="3" presStyleCnt="5"/>
      <dgm:spPr/>
    </dgm:pt>
    <dgm:pt modelId="{78026A68-6711-4294-A630-E993F6B104CB}" type="pres">
      <dgm:prSet presAssocID="{9E8CEE1B-9361-4F19-9713-F3698B3F91E8}" presName="nodeTx" presStyleLbl="node1" presStyleIdx="3" presStyleCnt="5">
        <dgm:presLayoutVars>
          <dgm:bulletEnabled val="1"/>
        </dgm:presLayoutVars>
      </dgm:prSet>
      <dgm:spPr/>
    </dgm:pt>
    <dgm:pt modelId="{94DCB5D4-72EA-44B7-A5EB-2481FEBF3FB3}" type="pres">
      <dgm:prSet presAssocID="{9E8CEE1B-9361-4F19-9713-F3698B3F91E8}" presName="invisiNode" presStyleLbl="node1" presStyleIdx="3" presStyleCnt="5"/>
      <dgm:spPr/>
    </dgm:pt>
    <dgm:pt modelId="{ECD17270-255A-4ECB-9820-F05297DF5528}" type="pres">
      <dgm:prSet presAssocID="{9E8CEE1B-9361-4F19-9713-F3698B3F91E8}" presName="imagNode" presStyleLbl="fgImgPlace1" presStyleIdx="3" presStyleCnt="5" custScaleX="78648" custScaleY="78648" custLinFactNeighborX="-3885" custLinFactNeighborY="361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 avec un remplissage uni"/>
        </a:ext>
      </dgm:extLst>
    </dgm:pt>
    <dgm:pt modelId="{01B16C7E-03FD-4367-9416-8751587222F4}" type="pres">
      <dgm:prSet presAssocID="{1C9695BE-667B-4EB2-A845-21280FD5FE40}" presName="sibTrans" presStyleLbl="sibTrans2D1" presStyleIdx="0" presStyleCnt="0"/>
      <dgm:spPr/>
    </dgm:pt>
    <dgm:pt modelId="{064308BC-E2D9-4066-B169-0961CD26C606}" type="pres">
      <dgm:prSet presAssocID="{DA627ECA-E683-435A-B778-0E67666ECFB0}" presName="compNode" presStyleCnt="0"/>
      <dgm:spPr/>
    </dgm:pt>
    <dgm:pt modelId="{DDD7FFDB-5165-4516-97C7-B3C99BD536FE}" type="pres">
      <dgm:prSet presAssocID="{DA627ECA-E683-435A-B778-0E67666ECFB0}" presName="bkgdShape" presStyleLbl="node1" presStyleIdx="4" presStyleCnt="5" custLinFactNeighborX="-29"/>
      <dgm:spPr/>
    </dgm:pt>
    <dgm:pt modelId="{8D2AA86C-7A3C-49C2-9DB9-58A104947D69}" type="pres">
      <dgm:prSet presAssocID="{DA627ECA-E683-435A-B778-0E67666ECFB0}" presName="nodeTx" presStyleLbl="node1" presStyleIdx="4" presStyleCnt="5">
        <dgm:presLayoutVars>
          <dgm:bulletEnabled val="1"/>
        </dgm:presLayoutVars>
      </dgm:prSet>
      <dgm:spPr/>
    </dgm:pt>
    <dgm:pt modelId="{EF48D82C-48AD-46FE-9D54-F52147B4B41A}" type="pres">
      <dgm:prSet presAssocID="{DA627ECA-E683-435A-B778-0E67666ECFB0}" presName="invisiNode" presStyleLbl="node1" presStyleIdx="4" presStyleCnt="5"/>
      <dgm:spPr/>
    </dgm:pt>
    <dgm:pt modelId="{C23A3F59-BC09-458F-8381-C0646CB6F694}" type="pres">
      <dgm:prSet presAssocID="{DA627ECA-E683-435A-B778-0E67666ECFB0}" presName="imagNode" presStyleLbl="fgImgPlace1" presStyleIdx="4" presStyleCnt="5" custScaleX="78648" custScaleY="78648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or Open avec un remplissage uni"/>
        </a:ext>
      </dgm:extLst>
    </dgm:pt>
  </dgm:ptLst>
  <dgm:cxnLst>
    <dgm:cxn modelId="{7EE6E008-3F54-48EE-A0D7-CD41B9148680}" type="presOf" srcId="{DA627ECA-E683-435A-B778-0E67666ECFB0}" destId="{8D2AA86C-7A3C-49C2-9DB9-58A104947D69}" srcOrd="1" destOrd="0" presId="urn:microsoft.com/office/officeart/2005/8/layout/hList7"/>
    <dgm:cxn modelId="{474F0917-13CC-48D8-85EF-87A5DA3CFCCD}" type="presOf" srcId="{1C9695BE-667B-4EB2-A845-21280FD5FE40}" destId="{01B16C7E-03FD-4367-9416-8751587222F4}" srcOrd="0" destOrd="0" presId="urn:microsoft.com/office/officeart/2005/8/layout/hList7"/>
    <dgm:cxn modelId="{60287721-1507-49FC-8067-58CBACC9F21F}" type="presOf" srcId="{9CA93BF8-64AF-4D36-A8F1-17910C5B23FC}" destId="{40A1BC4A-440C-4BDB-B4EF-613670D2DABF}" srcOrd="1" destOrd="0" presId="urn:microsoft.com/office/officeart/2005/8/layout/hList7"/>
    <dgm:cxn modelId="{5FE2D421-5DB8-4A70-9C8E-8BEB497E8B51}" type="presOf" srcId="{9E8CEE1B-9361-4F19-9713-F3698B3F91E8}" destId="{00BDC0E0-E72A-4141-8AE6-9D9216785963}" srcOrd="0" destOrd="0" presId="urn:microsoft.com/office/officeart/2005/8/layout/hList7"/>
    <dgm:cxn modelId="{07FE2C2C-6095-4B16-9635-7EA0D3E74AD0}" type="presOf" srcId="{E83680E5-9458-40F0-AA3A-659818671767}" destId="{98AF8456-41B9-44B2-BD9E-C409650F22E5}" srcOrd="0" destOrd="0" presId="urn:microsoft.com/office/officeart/2005/8/layout/hList7"/>
    <dgm:cxn modelId="{7C5DFF3A-64CB-46FB-8963-9DD5F80E887D}" srcId="{64E78FB9-4CB3-4D65-A7C3-E99F28DAC823}" destId="{DA627ECA-E683-435A-B778-0E67666ECFB0}" srcOrd="4" destOrd="0" parTransId="{57C5E00B-D20A-4F40-BA20-FD014FAD4667}" sibTransId="{2F95CCD3-69A1-4F16-9D1D-A61F64ECFEB0}"/>
    <dgm:cxn modelId="{055BB33C-4254-4B82-AC48-10D8F3442B0F}" type="presOf" srcId="{9BD0194A-A068-419E-9CD4-EA9488857737}" destId="{1758F1A2-F1BD-41CA-8365-C4FC59F0EB70}" srcOrd="0" destOrd="0" presId="urn:microsoft.com/office/officeart/2005/8/layout/hList7"/>
    <dgm:cxn modelId="{769FFD42-7A13-4C85-9C77-C3556C160BC6}" type="presOf" srcId="{DA627ECA-E683-435A-B778-0E67666ECFB0}" destId="{DDD7FFDB-5165-4516-97C7-B3C99BD536FE}" srcOrd="0" destOrd="0" presId="urn:microsoft.com/office/officeart/2005/8/layout/hList7"/>
    <dgm:cxn modelId="{3CE19664-0495-483F-981E-1A7C254BB543}" type="presOf" srcId="{9E8CEE1B-9361-4F19-9713-F3698B3F91E8}" destId="{78026A68-6711-4294-A630-E993F6B104CB}" srcOrd="1" destOrd="0" presId="urn:microsoft.com/office/officeart/2005/8/layout/hList7"/>
    <dgm:cxn modelId="{5C298C68-A431-40BC-B77F-35C32DE5F7C4}" srcId="{64E78FB9-4CB3-4D65-A7C3-E99F28DAC823}" destId="{9CA93BF8-64AF-4D36-A8F1-17910C5B23FC}" srcOrd="0" destOrd="0" parTransId="{3CDB4F0F-4200-40C4-8C74-BB4CEFAD6065}" sibTransId="{E7161085-05D0-4EBB-A23B-5A05EF5D8DDF}"/>
    <dgm:cxn modelId="{2FD3A271-972C-4113-8A9C-9D9F3133182D}" type="presOf" srcId="{28C601AF-5412-4C58-BDBA-00CF16A0633E}" destId="{D359591E-CE6D-4A85-8D9E-560B5A04A0D0}" srcOrd="0" destOrd="0" presId="urn:microsoft.com/office/officeart/2005/8/layout/hList7"/>
    <dgm:cxn modelId="{8281DE53-1766-4E3D-853A-AA90645D3973}" srcId="{64E78FB9-4CB3-4D65-A7C3-E99F28DAC823}" destId="{194937FD-29C4-45A1-AFDE-BDE3A618139A}" srcOrd="2" destOrd="0" parTransId="{076B461E-EF20-42EA-B727-2E778DA3F2B0}" sibTransId="{9BD0194A-A068-419E-9CD4-EA9488857737}"/>
    <dgm:cxn modelId="{529B3896-97B9-4B06-A432-96E757D23EF9}" type="presOf" srcId="{64E78FB9-4CB3-4D65-A7C3-E99F28DAC823}" destId="{BC6E76D0-CED1-4AEF-AF55-C15EEFE006A3}" srcOrd="0" destOrd="0" presId="urn:microsoft.com/office/officeart/2005/8/layout/hList7"/>
    <dgm:cxn modelId="{060CBC99-6F5B-4058-812C-59128A23F5A5}" srcId="{64E78FB9-4CB3-4D65-A7C3-E99F28DAC823}" destId="{E83680E5-9458-40F0-AA3A-659818671767}" srcOrd="1" destOrd="0" parTransId="{C1599786-C685-4C17-85EE-FC9EB18D2AD2}" sibTransId="{28C601AF-5412-4C58-BDBA-00CF16A0633E}"/>
    <dgm:cxn modelId="{B623BB9C-8EAA-43E3-9849-FCDF0CD87265}" type="presOf" srcId="{E7161085-05D0-4EBB-A23B-5A05EF5D8DDF}" destId="{F4662015-18E7-489A-8394-795A01177D28}" srcOrd="0" destOrd="0" presId="urn:microsoft.com/office/officeart/2005/8/layout/hList7"/>
    <dgm:cxn modelId="{86AF55C3-F8B1-4D28-ACD0-6DF9BD5F9D5A}" srcId="{64E78FB9-4CB3-4D65-A7C3-E99F28DAC823}" destId="{9E8CEE1B-9361-4F19-9713-F3698B3F91E8}" srcOrd="3" destOrd="0" parTransId="{05BB8AC3-15AB-4776-9DE3-2201BD8B0AD1}" sibTransId="{1C9695BE-667B-4EB2-A845-21280FD5FE40}"/>
    <dgm:cxn modelId="{4A993CC5-5C51-4741-B772-856ED6DDA9BC}" type="presOf" srcId="{194937FD-29C4-45A1-AFDE-BDE3A618139A}" destId="{B7CAD863-3685-4B8A-9FD1-0F5C58A777F3}" srcOrd="1" destOrd="0" presId="urn:microsoft.com/office/officeart/2005/8/layout/hList7"/>
    <dgm:cxn modelId="{8C336EE9-ED91-46AF-A4FD-206E97952245}" type="presOf" srcId="{9CA93BF8-64AF-4D36-A8F1-17910C5B23FC}" destId="{A0CCCD38-9AE1-46F1-8E86-2920C5C2FB9F}" srcOrd="0" destOrd="0" presId="urn:microsoft.com/office/officeart/2005/8/layout/hList7"/>
    <dgm:cxn modelId="{215CE9F4-FCA5-47E7-8F7B-AA50726B4E90}" type="presOf" srcId="{E83680E5-9458-40F0-AA3A-659818671767}" destId="{18ACCDCF-A580-4541-91D7-DF13EDC89C9C}" srcOrd="1" destOrd="0" presId="urn:microsoft.com/office/officeart/2005/8/layout/hList7"/>
    <dgm:cxn modelId="{6BCDD1FB-A2FE-4A02-A764-38D05C5BF1B7}" type="presOf" srcId="{194937FD-29C4-45A1-AFDE-BDE3A618139A}" destId="{6BD2B7CC-C9F1-411C-931F-13D02E4934AE}" srcOrd="0" destOrd="0" presId="urn:microsoft.com/office/officeart/2005/8/layout/hList7"/>
    <dgm:cxn modelId="{EF2362FC-594D-41E5-8D55-7DC674D31C38}" type="presParOf" srcId="{BC6E76D0-CED1-4AEF-AF55-C15EEFE006A3}" destId="{AC14BF5D-6D00-4572-9AAC-D7BE494F5E57}" srcOrd="0" destOrd="0" presId="urn:microsoft.com/office/officeart/2005/8/layout/hList7"/>
    <dgm:cxn modelId="{7DE65B7A-6139-427A-A2AD-8C8DCEA68E07}" type="presParOf" srcId="{BC6E76D0-CED1-4AEF-AF55-C15EEFE006A3}" destId="{F07F30EB-5C2D-4836-83D0-258133EB30C6}" srcOrd="1" destOrd="0" presId="urn:microsoft.com/office/officeart/2005/8/layout/hList7"/>
    <dgm:cxn modelId="{8AA3B800-5990-4F60-B38E-8750DD4C3BDA}" type="presParOf" srcId="{F07F30EB-5C2D-4836-83D0-258133EB30C6}" destId="{C0A677B3-B437-4DDC-A01A-C4EDA33F6A17}" srcOrd="0" destOrd="0" presId="urn:microsoft.com/office/officeart/2005/8/layout/hList7"/>
    <dgm:cxn modelId="{128666F1-69EB-4BBF-89A8-4AF30C5723D0}" type="presParOf" srcId="{C0A677B3-B437-4DDC-A01A-C4EDA33F6A17}" destId="{A0CCCD38-9AE1-46F1-8E86-2920C5C2FB9F}" srcOrd="0" destOrd="0" presId="urn:microsoft.com/office/officeart/2005/8/layout/hList7"/>
    <dgm:cxn modelId="{8A5DF176-12DB-4976-A913-BB990978790A}" type="presParOf" srcId="{C0A677B3-B437-4DDC-A01A-C4EDA33F6A17}" destId="{40A1BC4A-440C-4BDB-B4EF-613670D2DABF}" srcOrd="1" destOrd="0" presId="urn:microsoft.com/office/officeart/2005/8/layout/hList7"/>
    <dgm:cxn modelId="{D8D31DF7-FF6C-401D-891D-BDA2718A1BE6}" type="presParOf" srcId="{C0A677B3-B437-4DDC-A01A-C4EDA33F6A17}" destId="{0E0F9D49-AFE9-4392-984F-C79A6B97B753}" srcOrd="2" destOrd="0" presId="urn:microsoft.com/office/officeart/2005/8/layout/hList7"/>
    <dgm:cxn modelId="{ADC4C37E-6063-43C0-8E97-111A55E48571}" type="presParOf" srcId="{C0A677B3-B437-4DDC-A01A-C4EDA33F6A17}" destId="{739FFAD4-7F90-4695-AB0C-BE6FF1122430}" srcOrd="3" destOrd="0" presId="urn:microsoft.com/office/officeart/2005/8/layout/hList7"/>
    <dgm:cxn modelId="{EB899417-1B65-4EA6-8269-8645CC1A57F9}" type="presParOf" srcId="{F07F30EB-5C2D-4836-83D0-258133EB30C6}" destId="{F4662015-18E7-489A-8394-795A01177D28}" srcOrd="1" destOrd="0" presId="urn:microsoft.com/office/officeart/2005/8/layout/hList7"/>
    <dgm:cxn modelId="{A94B5D46-B8E8-4F7B-9133-A06B7400E0EE}" type="presParOf" srcId="{F07F30EB-5C2D-4836-83D0-258133EB30C6}" destId="{D36EAA02-5AA8-4026-9501-07E4664DDFD0}" srcOrd="2" destOrd="0" presId="urn:microsoft.com/office/officeart/2005/8/layout/hList7"/>
    <dgm:cxn modelId="{BB528563-D936-4D9F-BA58-31236D961789}" type="presParOf" srcId="{D36EAA02-5AA8-4026-9501-07E4664DDFD0}" destId="{98AF8456-41B9-44B2-BD9E-C409650F22E5}" srcOrd="0" destOrd="0" presId="urn:microsoft.com/office/officeart/2005/8/layout/hList7"/>
    <dgm:cxn modelId="{E2F0B2CE-C22B-43FD-B5D1-13AE29EDE4F3}" type="presParOf" srcId="{D36EAA02-5AA8-4026-9501-07E4664DDFD0}" destId="{18ACCDCF-A580-4541-91D7-DF13EDC89C9C}" srcOrd="1" destOrd="0" presId="urn:microsoft.com/office/officeart/2005/8/layout/hList7"/>
    <dgm:cxn modelId="{24486C4A-EF15-4AFF-860A-0EB152110C7A}" type="presParOf" srcId="{D36EAA02-5AA8-4026-9501-07E4664DDFD0}" destId="{3CF2FD56-4468-4947-9177-1F971409EA9D}" srcOrd="2" destOrd="0" presId="urn:microsoft.com/office/officeart/2005/8/layout/hList7"/>
    <dgm:cxn modelId="{863CA709-DFD6-4AFA-AA75-AFEE75055388}" type="presParOf" srcId="{D36EAA02-5AA8-4026-9501-07E4664DDFD0}" destId="{02A05CFD-91C4-4B2D-8F2A-DE840F92EC53}" srcOrd="3" destOrd="0" presId="urn:microsoft.com/office/officeart/2005/8/layout/hList7"/>
    <dgm:cxn modelId="{95534D84-6F44-453F-BDC5-F53E167B6598}" type="presParOf" srcId="{F07F30EB-5C2D-4836-83D0-258133EB30C6}" destId="{D359591E-CE6D-4A85-8D9E-560B5A04A0D0}" srcOrd="3" destOrd="0" presId="urn:microsoft.com/office/officeart/2005/8/layout/hList7"/>
    <dgm:cxn modelId="{738344F9-5F92-4D67-9EFA-1A76F793E78C}" type="presParOf" srcId="{F07F30EB-5C2D-4836-83D0-258133EB30C6}" destId="{0949AFA3-93BD-44A2-ACDC-A62613EFBA7B}" srcOrd="4" destOrd="0" presId="urn:microsoft.com/office/officeart/2005/8/layout/hList7"/>
    <dgm:cxn modelId="{BD8604B9-F421-41B9-A35B-B2A302762E53}" type="presParOf" srcId="{0949AFA3-93BD-44A2-ACDC-A62613EFBA7B}" destId="{6BD2B7CC-C9F1-411C-931F-13D02E4934AE}" srcOrd="0" destOrd="0" presId="urn:microsoft.com/office/officeart/2005/8/layout/hList7"/>
    <dgm:cxn modelId="{706EB2C0-7C4F-4ECA-8E9F-04705C0A2164}" type="presParOf" srcId="{0949AFA3-93BD-44A2-ACDC-A62613EFBA7B}" destId="{B7CAD863-3685-4B8A-9FD1-0F5C58A777F3}" srcOrd="1" destOrd="0" presId="urn:microsoft.com/office/officeart/2005/8/layout/hList7"/>
    <dgm:cxn modelId="{D8EB823E-C62A-4F8A-89C0-22D42032DD40}" type="presParOf" srcId="{0949AFA3-93BD-44A2-ACDC-A62613EFBA7B}" destId="{C46B6C2C-8EF5-4719-9B5F-931E65D21D89}" srcOrd="2" destOrd="0" presId="urn:microsoft.com/office/officeart/2005/8/layout/hList7"/>
    <dgm:cxn modelId="{5771D2EF-110C-4A84-891F-C82D1422091F}" type="presParOf" srcId="{0949AFA3-93BD-44A2-ACDC-A62613EFBA7B}" destId="{FFA6F60F-811E-441F-8BC1-C3CF8BAA8CDA}" srcOrd="3" destOrd="0" presId="urn:microsoft.com/office/officeart/2005/8/layout/hList7"/>
    <dgm:cxn modelId="{08994529-F591-4DC5-93A7-4E976C000397}" type="presParOf" srcId="{F07F30EB-5C2D-4836-83D0-258133EB30C6}" destId="{1758F1A2-F1BD-41CA-8365-C4FC59F0EB70}" srcOrd="5" destOrd="0" presId="urn:microsoft.com/office/officeart/2005/8/layout/hList7"/>
    <dgm:cxn modelId="{EAFD7F9E-73C9-4972-9373-AAA65DA73669}" type="presParOf" srcId="{F07F30EB-5C2D-4836-83D0-258133EB30C6}" destId="{37E92916-50F2-4069-B767-38E5469E2DF0}" srcOrd="6" destOrd="0" presId="urn:microsoft.com/office/officeart/2005/8/layout/hList7"/>
    <dgm:cxn modelId="{59D38FF1-FC4E-4FF7-AFCA-E830DF5EE242}" type="presParOf" srcId="{37E92916-50F2-4069-B767-38E5469E2DF0}" destId="{00BDC0E0-E72A-4141-8AE6-9D9216785963}" srcOrd="0" destOrd="0" presId="urn:microsoft.com/office/officeart/2005/8/layout/hList7"/>
    <dgm:cxn modelId="{C789763B-F674-47E6-BE14-07A090C04584}" type="presParOf" srcId="{37E92916-50F2-4069-B767-38E5469E2DF0}" destId="{78026A68-6711-4294-A630-E993F6B104CB}" srcOrd="1" destOrd="0" presId="urn:microsoft.com/office/officeart/2005/8/layout/hList7"/>
    <dgm:cxn modelId="{57B0D631-B6B1-4DF7-A727-6C311E7766D4}" type="presParOf" srcId="{37E92916-50F2-4069-B767-38E5469E2DF0}" destId="{94DCB5D4-72EA-44B7-A5EB-2481FEBF3FB3}" srcOrd="2" destOrd="0" presId="urn:microsoft.com/office/officeart/2005/8/layout/hList7"/>
    <dgm:cxn modelId="{059E7664-4F1C-4CED-905A-8B60E185BF5C}" type="presParOf" srcId="{37E92916-50F2-4069-B767-38E5469E2DF0}" destId="{ECD17270-255A-4ECB-9820-F05297DF5528}" srcOrd="3" destOrd="0" presId="urn:microsoft.com/office/officeart/2005/8/layout/hList7"/>
    <dgm:cxn modelId="{C9F922E8-FD65-4B8D-BA69-950CB1DDF7E4}" type="presParOf" srcId="{F07F30EB-5C2D-4836-83D0-258133EB30C6}" destId="{01B16C7E-03FD-4367-9416-8751587222F4}" srcOrd="7" destOrd="0" presId="urn:microsoft.com/office/officeart/2005/8/layout/hList7"/>
    <dgm:cxn modelId="{F7BA1DCE-5C11-426F-A300-697A9FBCAA24}" type="presParOf" srcId="{F07F30EB-5C2D-4836-83D0-258133EB30C6}" destId="{064308BC-E2D9-4066-B169-0961CD26C606}" srcOrd="8" destOrd="0" presId="urn:microsoft.com/office/officeart/2005/8/layout/hList7"/>
    <dgm:cxn modelId="{728E2577-4927-4434-A523-E788B85F108C}" type="presParOf" srcId="{064308BC-E2D9-4066-B169-0961CD26C606}" destId="{DDD7FFDB-5165-4516-97C7-B3C99BD536FE}" srcOrd="0" destOrd="0" presId="urn:microsoft.com/office/officeart/2005/8/layout/hList7"/>
    <dgm:cxn modelId="{CEED2652-D636-4391-87D6-E4B4BDB30DA0}" type="presParOf" srcId="{064308BC-E2D9-4066-B169-0961CD26C606}" destId="{8D2AA86C-7A3C-49C2-9DB9-58A104947D69}" srcOrd="1" destOrd="0" presId="urn:microsoft.com/office/officeart/2005/8/layout/hList7"/>
    <dgm:cxn modelId="{05091870-2D95-43BE-AC03-E7AE3CB7256E}" type="presParOf" srcId="{064308BC-E2D9-4066-B169-0961CD26C606}" destId="{EF48D82C-48AD-46FE-9D54-F52147B4B41A}" srcOrd="2" destOrd="0" presId="urn:microsoft.com/office/officeart/2005/8/layout/hList7"/>
    <dgm:cxn modelId="{1A896B39-1916-4766-B542-911CDC2008FC}" type="presParOf" srcId="{064308BC-E2D9-4066-B169-0961CD26C606}" destId="{C23A3F59-BC09-458F-8381-C0646CB6F694}" srcOrd="3" destOrd="0" presId="urn:microsoft.com/office/officeart/2005/8/layout/hList7"/>
  </dgm:cxnLst>
  <dgm:bg/>
  <dgm:whole>
    <a:ln w="9525">
      <a:noFill/>
    </a:ln>
  </dgm:whole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CCD38-9AE1-46F1-8E86-2920C5C2FB9F}">
      <dsp:nvSpPr>
        <dsp:cNvPr id="0" name=""/>
        <dsp:cNvSpPr/>
      </dsp:nvSpPr>
      <dsp:spPr>
        <a:xfrm>
          <a:off x="0" y="0"/>
          <a:ext cx="2241103" cy="4829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fr-CA" sz="160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Les sorties de l’hôpital présentent de nombreux enjeux</a:t>
          </a: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fr-CA" sz="1200" kern="1200">
              <a:solidFill>
                <a:schemeClr val="tx2"/>
              </a:solidFill>
            </a:rPr>
            <a:t>Des annonces de sorties du CH le jour même, alors que les intervenants ne sont pas avisés</a:t>
          </a:r>
          <a:endParaRPr lang="en-US" sz="1200" kern="1200">
            <a:solidFill>
              <a:schemeClr val="tx2"/>
            </a:solidFill>
          </a:endParaRP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fr-CA" sz="1200" kern="1200">
              <a:solidFill>
                <a:schemeClr val="tx2"/>
              </a:solidFill>
            </a:rPr>
            <a:t>Le CH promet des services SAD que le CLSC ne peut pas toujours livrer dans les conditions ou délais promis</a:t>
          </a:r>
          <a:endParaRPr lang="en-US" sz="1200" kern="1200">
            <a:solidFill>
              <a:schemeClr val="tx2"/>
            </a:solidFill>
          </a:endParaRP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en-US" sz="1200" kern="1200">
            <a:solidFill>
              <a:schemeClr val="tx2"/>
            </a:solidFill>
          </a:endParaRP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en-US" sz="1200" kern="1200">
            <a:solidFill>
              <a:schemeClr val="tx2"/>
            </a:solidFill>
          </a:endParaRP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en-US" sz="1200" kern="1200">
            <a:solidFill>
              <a:schemeClr val="tx2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kern="1200">
            <a:solidFill>
              <a:schemeClr val="tx2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kern="1200">
            <a:solidFill>
              <a:schemeClr val="tx2"/>
            </a:solidFill>
          </a:endParaRPr>
        </a:p>
      </dsp:txBody>
      <dsp:txXfrm>
        <a:off x="0" y="1931852"/>
        <a:ext cx="2241103" cy="1931852"/>
      </dsp:txXfrm>
    </dsp:sp>
    <dsp:sp modelId="{739FFAD4-7F90-4695-AB0C-BE6FF1122430}">
      <dsp:nvSpPr>
        <dsp:cNvPr id="0" name=""/>
        <dsp:cNvSpPr/>
      </dsp:nvSpPr>
      <dsp:spPr>
        <a:xfrm>
          <a:off x="487192" y="250624"/>
          <a:ext cx="1206280" cy="12062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21FC0-6333-47B7-9B0B-4C8E8E362027}">
      <dsp:nvSpPr>
        <dsp:cNvPr id="0" name=""/>
        <dsp:cNvSpPr/>
      </dsp:nvSpPr>
      <dsp:spPr>
        <a:xfrm>
          <a:off x="2323486" y="0"/>
          <a:ext cx="2241103" cy="4829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60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L’accès à un médecin est souvent difficile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200" kern="1200">
              <a:solidFill>
                <a:schemeClr val="tx2"/>
              </a:solidFill>
            </a:rPr>
            <a:t>Difficultés de rejoindre le médecin de famille et le spécialiste pour les usagers SAD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200" kern="1200">
              <a:solidFill>
                <a:schemeClr val="tx2"/>
              </a:solidFill>
            </a:rPr>
            <a:t>Plusieurs usagers du SAD sans médecins, mêmes s’ils souffrent de maladies chroniques et de comorbidités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fr-CA" sz="1200" kern="1200">
              <a:solidFill>
                <a:schemeClr val="tx2"/>
              </a:solidFill>
            </a:rPr>
            <a:t>La clientèle orpheline se retrouve à l’urgence</a:t>
          </a:r>
          <a:endParaRPr lang="fr-CA" sz="1200" kern="1200"/>
        </a:p>
      </dsp:txBody>
      <dsp:txXfrm>
        <a:off x="2323486" y="1931852"/>
        <a:ext cx="2241103" cy="1931852"/>
      </dsp:txXfrm>
    </dsp:sp>
    <dsp:sp modelId="{DEC04EAF-A9E0-439E-B0A0-7CDEDB82E413}">
      <dsp:nvSpPr>
        <dsp:cNvPr id="0" name=""/>
        <dsp:cNvSpPr/>
      </dsp:nvSpPr>
      <dsp:spPr>
        <a:xfrm>
          <a:off x="2831988" y="250624"/>
          <a:ext cx="1206280" cy="120628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2B7CC-C9F1-411C-931F-13D02E4934AE}">
      <dsp:nvSpPr>
        <dsp:cNvPr id="0" name=""/>
        <dsp:cNvSpPr/>
      </dsp:nvSpPr>
      <dsp:spPr>
        <a:xfrm>
          <a:off x="4616673" y="0"/>
          <a:ext cx="2241103" cy="4829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60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Des systèmes désuets et non interconnectés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200" kern="1200">
              <a:solidFill>
                <a:schemeClr val="tx2"/>
              </a:solidFill>
            </a:rPr>
            <a:t>Causent une surcharge de travail et des démarches administratives supplémentaires                     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fr-CA" sz="1200" kern="1200">
              <a:solidFill>
                <a:schemeClr val="tx2"/>
              </a:solidFill>
            </a:rPr>
            <a:t>On a reproduit les processus «papier» dans un environnement informatique,  les flux de travail semblent demeurer « papier » mais mode virtuel</a:t>
          </a:r>
        </a:p>
      </dsp:txBody>
      <dsp:txXfrm>
        <a:off x="4616673" y="1931852"/>
        <a:ext cx="2241103" cy="1931852"/>
      </dsp:txXfrm>
    </dsp:sp>
    <dsp:sp modelId="{FFA6F60F-811E-441F-8BC1-C3CF8BAA8CDA}">
      <dsp:nvSpPr>
        <dsp:cNvPr id="0" name=""/>
        <dsp:cNvSpPr/>
      </dsp:nvSpPr>
      <dsp:spPr>
        <a:xfrm>
          <a:off x="5161730" y="250624"/>
          <a:ext cx="1206280" cy="120628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DC0E0-E72A-4141-8AE6-9D9216785963}">
      <dsp:nvSpPr>
        <dsp:cNvPr id="0" name=""/>
        <dsp:cNvSpPr/>
      </dsp:nvSpPr>
      <dsp:spPr>
        <a:xfrm>
          <a:off x="6925009" y="0"/>
          <a:ext cx="2241103" cy="4829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50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Faible utilisation des outils informatisés en déplacement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200" kern="1200">
              <a:solidFill>
                <a:schemeClr val="tx2"/>
              </a:solidFill>
            </a:rPr>
            <a:t>Impression de documents : dossiers usagers et plan de la route, prise de notes papier, avec double saisie au bureau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fr-CA" sz="1200" kern="1200">
              <a:solidFill>
                <a:schemeClr val="tx2"/>
              </a:solidFill>
            </a:rPr>
            <a:t>Certains n'ont pas de téléphone cellulaire  ou ont un cellulaire mais pas d’Internet mobile (utilisent leur propre cellulaire pour les données)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CA" sz="1500" kern="1200">
            <a:solidFill>
              <a:schemeClr val="tx2"/>
            </a:solidFill>
          </a:endParaRPr>
        </a:p>
      </dsp:txBody>
      <dsp:txXfrm>
        <a:off x="6925009" y="1931852"/>
        <a:ext cx="2241103" cy="1931852"/>
      </dsp:txXfrm>
    </dsp:sp>
    <dsp:sp modelId="{ECD17270-255A-4ECB-9820-F05297DF5528}">
      <dsp:nvSpPr>
        <dsp:cNvPr id="0" name=""/>
        <dsp:cNvSpPr/>
      </dsp:nvSpPr>
      <dsp:spPr>
        <a:xfrm>
          <a:off x="7447873" y="250624"/>
          <a:ext cx="1206280" cy="120628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7FFDB-5165-4516-97C7-B3C99BD536FE}">
      <dsp:nvSpPr>
        <dsp:cNvPr id="0" name=""/>
        <dsp:cNvSpPr/>
      </dsp:nvSpPr>
      <dsp:spPr>
        <a:xfrm>
          <a:off x="9232696" y="0"/>
          <a:ext cx="2241103" cy="4829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60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 fax est requis pour communiquer avec les médecins et la pharmacie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fr-CA" sz="1200" kern="1200">
              <a:solidFill>
                <a:schemeClr val="tx2"/>
              </a:solidFill>
            </a:rPr>
            <a:t>Ce sont les mêmes informations qu’on enverrait par courriel, il n’y a pas de valeur ajoutée pour ce mode de communication qui est une exigence des partenaires</a:t>
          </a:r>
          <a:endParaRPr lang="fr-CA" sz="1200" strike="sngStrike" kern="1200">
            <a:solidFill>
              <a:schemeClr val="tx2"/>
            </a:solidFill>
          </a:endParaRPr>
        </a:p>
      </dsp:txBody>
      <dsp:txXfrm>
        <a:off x="9232696" y="1931852"/>
        <a:ext cx="2241103" cy="1931852"/>
      </dsp:txXfrm>
    </dsp:sp>
    <dsp:sp modelId="{C23A3F59-BC09-458F-8381-C0646CB6F694}">
      <dsp:nvSpPr>
        <dsp:cNvPr id="0" name=""/>
        <dsp:cNvSpPr/>
      </dsp:nvSpPr>
      <dsp:spPr>
        <a:xfrm>
          <a:off x="9750098" y="246378"/>
          <a:ext cx="1206280" cy="1206280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4BF5D-6D00-4572-9AAC-D7BE494F5E57}">
      <dsp:nvSpPr>
        <dsp:cNvPr id="0" name=""/>
        <dsp:cNvSpPr/>
      </dsp:nvSpPr>
      <dsp:spPr>
        <a:xfrm>
          <a:off x="599115" y="4379786"/>
          <a:ext cx="10515640" cy="449843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CCD38-9AE1-46F1-8E86-2920C5C2FB9F}">
      <dsp:nvSpPr>
        <dsp:cNvPr id="0" name=""/>
        <dsp:cNvSpPr/>
      </dsp:nvSpPr>
      <dsp:spPr>
        <a:xfrm>
          <a:off x="0" y="0"/>
          <a:ext cx="2241103" cy="48949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fr-CA" sz="14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La philosophie de gestion du risque mène à des inefficacités importantes</a:t>
          </a:r>
          <a:endParaRPr lang="fr-CA" sz="140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marL="0" lvl="1" indent="0" algn="l" defTabSz="488950">
            <a:lnSpc>
              <a:spcPct val="90000"/>
            </a:lnSpc>
            <a:spcBef>
              <a:spcPct val="0"/>
            </a:spcBef>
            <a:spcAft>
              <a:spcPts val="200"/>
            </a:spcAft>
            <a:buFont typeface="Arial" panose="020B0604020202020204" pitchFamily="34" charset="0"/>
            <a:buNone/>
          </a:pPr>
          <a:r>
            <a:rPr lang="fr-CA" sz="1100" kern="1200">
              <a:solidFill>
                <a:schemeClr val="tx2"/>
              </a:solidFill>
            </a:rPr>
            <a:t>Faire le tour de tous les besoins des usagers et proches aidants à la suite d'un premier service, alors que la situation ne le requiert pas</a:t>
          </a:r>
          <a:endParaRPr lang="en-US" sz="1100" kern="1200">
            <a:solidFill>
              <a:schemeClr val="tx2"/>
            </a:solidFill>
          </a:endParaRPr>
        </a:p>
        <a:p>
          <a:pPr marL="0" lvl="1" indent="0" algn="l" defTabSz="488950">
            <a:lnSpc>
              <a:spcPct val="90000"/>
            </a:lnSpc>
            <a:spcBef>
              <a:spcPts val="60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fr-CA" sz="1100" kern="1200">
              <a:solidFill>
                <a:schemeClr val="tx2"/>
              </a:solidFill>
            </a:rPr>
            <a:t>Certains besoins non prioritaires d’un usager pris-en-charge sont alors comblés VS des besoins prioritaires d’usagers en attente</a:t>
          </a:r>
          <a:endParaRPr lang="en-US" sz="1100" kern="1200">
            <a:solidFill>
              <a:schemeClr val="tx2"/>
            </a:solidFill>
          </a:endParaRPr>
        </a:p>
      </dsp:txBody>
      <dsp:txXfrm>
        <a:off x="0" y="1957977"/>
        <a:ext cx="2241103" cy="1957977"/>
      </dsp:txXfrm>
    </dsp:sp>
    <dsp:sp modelId="{739FFAD4-7F90-4695-AB0C-BE6FF1122430}">
      <dsp:nvSpPr>
        <dsp:cNvPr id="0" name=""/>
        <dsp:cNvSpPr/>
      </dsp:nvSpPr>
      <dsp:spPr>
        <a:xfrm>
          <a:off x="513924" y="289311"/>
          <a:ext cx="1151997" cy="11519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21FC0-6333-47B7-9B0B-4C8E8E362027}">
      <dsp:nvSpPr>
        <dsp:cNvPr id="0" name=""/>
        <dsp:cNvSpPr/>
      </dsp:nvSpPr>
      <dsp:spPr>
        <a:xfrm>
          <a:off x="2323486" y="0"/>
          <a:ext cx="2241103" cy="48949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4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Les TS pivots passent la majorité de leur temps à coordonner les services à l’usager et non à lui fournir un service direct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CA" sz="1400" b="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CA" sz="1400" b="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CA" sz="1400" b="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sp:txBody>
      <dsp:txXfrm>
        <a:off x="2323486" y="1957977"/>
        <a:ext cx="2241103" cy="1957977"/>
      </dsp:txXfrm>
    </dsp:sp>
    <dsp:sp modelId="{DEC04EAF-A9E0-439E-B0A0-7CDEDB82E413}">
      <dsp:nvSpPr>
        <dsp:cNvPr id="0" name=""/>
        <dsp:cNvSpPr/>
      </dsp:nvSpPr>
      <dsp:spPr>
        <a:xfrm>
          <a:off x="2859213" y="289311"/>
          <a:ext cx="1151997" cy="115199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2B7CC-C9F1-411C-931F-13D02E4934AE}">
      <dsp:nvSpPr>
        <dsp:cNvPr id="0" name=""/>
        <dsp:cNvSpPr/>
      </dsp:nvSpPr>
      <dsp:spPr>
        <a:xfrm>
          <a:off x="4616673" y="0"/>
          <a:ext cx="2241103" cy="48949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4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Les TS héritent de la charge de travail liée à une organisation du travail et des processus sous optimaux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CA" sz="1600" b="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CA" sz="1600" b="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CA" sz="1600" b="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sp:txBody>
      <dsp:txXfrm>
        <a:off x="4616673" y="1957977"/>
        <a:ext cx="2241103" cy="1957977"/>
      </dsp:txXfrm>
    </dsp:sp>
    <dsp:sp modelId="{FFA6F60F-811E-441F-8BC1-C3CF8BAA8CDA}">
      <dsp:nvSpPr>
        <dsp:cNvPr id="0" name=""/>
        <dsp:cNvSpPr/>
      </dsp:nvSpPr>
      <dsp:spPr>
        <a:xfrm>
          <a:off x="5189246" y="289311"/>
          <a:ext cx="1151997" cy="115199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DC0E0-E72A-4141-8AE6-9D9216785963}">
      <dsp:nvSpPr>
        <dsp:cNvPr id="0" name=""/>
        <dsp:cNvSpPr/>
      </dsp:nvSpPr>
      <dsp:spPr>
        <a:xfrm>
          <a:off x="6925009" y="0"/>
          <a:ext cx="2241103" cy="48949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4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L’ensemble de la tâche d’évaluation des besoins laisse peu ou pas de place au jugement et à l’expertise clinique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100" kern="1200">
              <a:solidFill>
                <a:schemeClr val="tx2"/>
              </a:solidFill>
            </a:rPr>
            <a:t>Obligation d’utiliser une série d’outils d’analyse pour établir le profil et les besoins de l’usager</a:t>
          </a:r>
          <a:endParaRPr lang="en-US" sz="1100" kern="1200">
            <a:solidFill>
              <a:schemeClr val="tx2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>
              <a:solidFill>
                <a:schemeClr val="tx2"/>
              </a:solidFill>
            </a:rPr>
            <a:t>Obligation de mettre à jour sans exception les évaluations, à une fréquence spécifique, sans valeur ajoutée systématique </a:t>
          </a:r>
          <a:endParaRPr lang="fr-CA" sz="1400" kern="1200">
            <a:solidFill>
              <a:schemeClr val="tx2"/>
            </a:solidFill>
          </a:endParaRPr>
        </a:p>
      </dsp:txBody>
      <dsp:txXfrm>
        <a:off x="6925009" y="1957977"/>
        <a:ext cx="2241103" cy="1957977"/>
      </dsp:txXfrm>
    </dsp:sp>
    <dsp:sp modelId="{ECD17270-255A-4ECB-9820-F05297DF5528}">
      <dsp:nvSpPr>
        <dsp:cNvPr id="0" name=""/>
        <dsp:cNvSpPr/>
      </dsp:nvSpPr>
      <dsp:spPr>
        <a:xfrm>
          <a:off x="7475088" y="289311"/>
          <a:ext cx="1151997" cy="115199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7FFDB-5165-4516-97C7-B3C99BD536FE}">
      <dsp:nvSpPr>
        <dsp:cNvPr id="0" name=""/>
        <dsp:cNvSpPr/>
      </dsp:nvSpPr>
      <dsp:spPr>
        <a:xfrm>
          <a:off x="9232696" y="0"/>
          <a:ext cx="2241103" cy="48949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40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Confusion dans l’interprétation des exigences de diverses provenances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100" kern="1200">
              <a:solidFill>
                <a:schemeClr val="tx2"/>
              </a:solidFill>
              <a:latin typeface="+mj-lt"/>
              <a:ea typeface="Roboto Black" panose="02000000000000000000" pitchFamily="2" charset="0"/>
              <a:cs typeface="Roboto Black" panose="02000000000000000000" pitchFamily="2" charset="0"/>
            </a:rPr>
            <a:t>Soit celles de l’établissement, des ordres professionnels, les obligations de l’Agrément, etc.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CA" sz="140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CA" sz="140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sp:txBody>
      <dsp:txXfrm>
        <a:off x="9232696" y="1957977"/>
        <a:ext cx="2241103" cy="1957977"/>
      </dsp:txXfrm>
    </dsp:sp>
    <dsp:sp modelId="{C23A3F59-BC09-458F-8381-C0646CB6F694}">
      <dsp:nvSpPr>
        <dsp:cNvPr id="0" name=""/>
        <dsp:cNvSpPr/>
      </dsp:nvSpPr>
      <dsp:spPr>
        <a:xfrm>
          <a:off x="9777231" y="285008"/>
          <a:ext cx="1151997" cy="1151997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4BF5D-6D00-4572-9AAC-D7BE494F5E57}">
      <dsp:nvSpPr>
        <dsp:cNvPr id="0" name=""/>
        <dsp:cNvSpPr/>
      </dsp:nvSpPr>
      <dsp:spPr>
        <a:xfrm>
          <a:off x="599115" y="4439016"/>
          <a:ext cx="10515640" cy="455927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CCD38-9AE1-46F1-8E86-2920C5C2FB9F}">
      <dsp:nvSpPr>
        <dsp:cNvPr id="0" name=""/>
        <dsp:cNvSpPr/>
      </dsp:nvSpPr>
      <dsp:spPr>
        <a:xfrm>
          <a:off x="140" y="0"/>
          <a:ext cx="1865718" cy="51657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fr-CA" sz="14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Les infirmières se retrouvent à combler les autres corps d’emploi en manque de main-d’œuvre</a:t>
          </a:r>
          <a:endParaRPr lang="fr-CA" sz="140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en-US" sz="1200" kern="1200">
            <a:solidFill>
              <a:schemeClr val="tx2"/>
            </a:solidFill>
          </a:endParaRP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en-US" sz="1200" kern="1200">
            <a:solidFill>
              <a:schemeClr val="tx2"/>
            </a:solidFill>
          </a:endParaRP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en-US" sz="1200" kern="1200">
            <a:solidFill>
              <a:schemeClr val="tx2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kern="1200">
            <a:solidFill>
              <a:schemeClr val="tx2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kern="1200">
            <a:solidFill>
              <a:schemeClr val="tx2"/>
            </a:solidFill>
          </a:endParaRPr>
        </a:p>
      </dsp:txBody>
      <dsp:txXfrm>
        <a:off x="140" y="2066290"/>
        <a:ext cx="1865718" cy="2066290"/>
      </dsp:txXfrm>
    </dsp:sp>
    <dsp:sp modelId="{739FFAD4-7F90-4695-AB0C-BE6FF1122430}">
      <dsp:nvSpPr>
        <dsp:cNvPr id="0" name=""/>
        <dsp:cNvSpPr/>
      </dsp:nvSpPr>
      <dsp:spPr>
        <a:xfrm>
          <a:off x="255564" y="268065"/>
          <a:ext cx="1290225" cy="12902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21FC0-6333-47B7-9B0B-4C8E8E362027}">
      <dsp:nvSpPr>
        <dsp:cNvPr id="0" name=""/>
        <dsp:cNvSpPr/>
      </dsp:nvSpPr>
      <dsp:spPr>
        <a:xfrm>
          <a:off x="1934442" y="0"/>
          <a:ext cx="1865718" cy="51657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4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Pas de listes d’attente en soins infirmiers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4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Ils deviennent une porte d’entrée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100" b="0" kern="1200">
              <a:solidFill>
                <a:schemeClr val="tx2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rPr>
            <a:t>Les partenaires du RSSS font des demandes de soins infirmiers SAD pour avoir </a:t>
          </a:r>
          <a:r>
            <a:rPr lang="fr-CA" sz="1100" b="0" kern="1200">
              <a:solidFill>
                <a:schemeClr val="tx2"/>
              </a:solidFill>
              <a:latin typeface="+mj-lt"/>
              <a:ea typeface="Roboto Black" panose="02000000000000000000" pitchFamily="2" charset="0"/>
              <a:cs typeface="Roboto Black" panose="02000000000000000000" pitchFamily="2" charset="0"/>
            </a:rPr>
            <a:t>une porte d’entrée pour contourner les listes d’attente</a:t>
          </a:r>
          <a:r>
            <a:rPr lang="fr-CA" sz="1100" b="1" kern="1200">
              <a:solidFill>
                <a:schemeClr val="tx2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rPr>
            <a:t>,</a:t>
          </a:r>
          <a:r>
            <a:rPr lang="fr-CA" sz="1100" b="0" kern="1200">
              <a:solidFill>
                <a:schemeClr val="tx2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rPr>
            <a:t> alors que le service aurait dû être donné par une autre trajectoire </a:t>
          </a:r>
          <a:endParaRPr lang="fr-CA" sz="1200" kern="1200"/>
        </a:p>
      </dsp:txBody>
      <dsp:txXfrm>
        <a:off x="1934442" y="2066290"/>
        <a:ext cx="1865718" cy="2066290"/>
      </dsp:txXfrm>
    </dsp:sp>
    <dsp:sp modelId="{DEC04EAF-A9E0-439E-B0A0-7CDEDB82E413}">
      <dsp:nvSpPr>
        <dsp:cNvPr id="0" name=""/>
        <dsp:cNvSpPr/>
      </dsp:nvSpPr>
      <dsp:spPr>
        <a:xfrm>
          <a:off x="2216251" y="268065"/>
          <a:ext cx="1290225" cy="129022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2B7CC-C9F1-411C-931F-13D02E4934AE}">
      <dsp:nvSpPr>
        <dsp:cNvPr id="0" name=""/>
        <dsp:cNvSpPr/>
      </dsp:nvSpPr>
      <dsp:spPr>
        <a:xfrm>
          <a:off x="3843520" y="0"/>
          <a:ext cx="1865718" cy="51657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400" b="1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Manque de reconnaissance du jugement professionnel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100" b="0" kern="1200">
              <a:solidFill>
                <a:schemeClr val="tx2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rPr>
            <a:t>La sur bureaucratisation engendre des inefficacités importantes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100" b="0" kern="1200">
              <a:solidFill>
                <a:schemeClr val="tx2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rPr>
            <a:t>R</a:t>
          </a:r>
          <a:r>
            <a:rPr lang="fr-CA" sz="1100" kern="1200">
              <a:solidFill>
                <a:schemeClr val="tx2"/>
              </a:solidFill>
              <a:latin typeface="+mj-lt"/>
            </a:rPr>
            <a:t>epenser les processus pour s’appuyer davantage sur le jugement professionnel et redonner plus d’agilité, de liberté de décision / d’action et d’autonomie professionnelle</a:t>
          </a:r>
          <a:endParaRPr lang="fr-CA" sz="1100" kern="1200">
            <a:solidFill>
              <a:schemeClr val="tx2"/>
            </a:solidFill>
          </a:endParaRPr>
        </a:p>
      </dsp:txBody>
      <dsp:txXfrm>
        <a:off x="3843520" y="2066290"/>
        <a:ext cx="1865718" cy="2066290"/>
      </dsp:txXfrm>
    </dsp:sp>
    <dsp:sp modelId="{FFA6F60F-811E-441F-8BC1-C3CF8BAA8CDA}">
      <dsp:nvSpPr>
        <dsp:cNvPr id="0" name=""/>
        <dsp:cNvSpPr/>
      </dsp:nvSpPr>
      <dsp:spPr>
        <a:xfrm>
          <a:off x="4160836" y="268065"/>
          <a:ext cx="1290225" cy="129022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2E5E2-83F3-4E5B-A3AA-D51B2A1EFF91}">
      <dsp:nvSpPr>
        <dsp:cNvPr id="0" name=""/>
        <dsp:cNvSpPr/>
      </dsp:nvSpPr>
      <dsp:spPr>
        <a:xfrm>
          <a:off x="5765210" y="0"/>
          <a:ext cx="1865718" cy="51657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 champ d’exercice des</a:t>
          </a:r>
          <a:r>
            <a:rPr lang="fr-CA" sz="1300" b="1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 infirmières auxiliaires n’est pas utilisé à son plein potentiel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0" kern="1200">
              <a:solidFill>
                <a:schemeClr val="tx2"/>
              </a:solidFill>
              <a:latin typeface="Roboto Light"/>
              <a:ea typeface="Roboto" panose="02000000000000000000" pitchFamily="2" charset="0"/>
              <a:cs typeface="Roboto" panose="02000000000000000000" pitchFamily="2" charset="0"/>
            </a:rPr>
            <a:t>Il en résulte des visites réalisées par les infirmières qui pourraient être évitées</a:t>
          </a:r>
          <a:endParaRPr lang="fr-CA" sz="1100" kern="1200"/>
        </a:p>
      </dsp:txBody>
      <dsp:txXfrm>
        <a:off x="5765210" y="2066290"/>
        <a:ext cx="1865718" cy="2066290"/>
      </dsp:txXfrm>
    </dsp:sp>
    <dsp:sp modelId="{E3A766AE-AF76-403A-A6A8-6A174576B513}">
      <dsp:nvSpPr>
        <dsp:cNvPr id="0" name=""/>
        <dsp:cNvSpPr/>
      </dsp:nvSpPr>
      <dsp:spPr>
        <a:xfrm>
          <a:off x="6137048" y="292741"/>
          <a:ext cx="1232169" cy="1232169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DC0E0-E72A-4141-8AE6-9D9216785963}">
      <dsp:nvSpPr>
        <dsp:cNvPr id="0" name=""/>
        <dsp:cNvSpPr/>
      </dsp:nvSpPr>
      <dsp:spPr>
        <a:xfrm>
          <a:off x="7686042" y="0"/>
          <a:ext cx="1865718" cy="51657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2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La Règle de soins nationale pour les non-professionnels pourrait </a:t>
          </a:r>
          <a:r>
            <a:rPr lang="fr-CA" sz="1200" b="1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permettre la délégation </a:t>
          </a:r>
          <a:r>
            <a:rPr lang="fr-CA" sz="12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de services simples</a:t>
          </a:r>
          <a:endParaRPr lang="fr-CA" sz="120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fr-CA" sz="1100" kern="1200">
              <a:solidFill>
                <a:schemeClr val="tx2"/>
              </a:solidFill>
            </a:rPr>
            <a:t>Une infirmière peut enseigner certains soins aux proches aidants, mais pas à des ASSS plus expérimentées, même pour des produits courants comme de la crème ou des pansements médicamentés</a:t>
          </a:r>
          <a:endParaRPr lang="fr-CA" sz="1400" kern="1200">
            <a:solidFill>
              <a:schemeClr val="tx2"/>
            </a:solidFill>
          </a:endParaRPr>
        </a:p>
      </dsp:txBody>
      <dsp:txXfrm>
        <a:off x="7686042" y="2066290"/>
        <a:ext cx="1865718" cy="2066290"/>
      </dsp:txXfrm>
    </dsp:sp>
    <dsp:sp modelId="{ECD17270-255A-4ECB-9820-F05297DF5528}">
      <dsp:nvSpPr>
        <dsp:cNvPr id="0" name=""/>
        <dsp:cNvSpPr/>
      </dsp:nvSpPr>
      <dsp:spPr>
        <a:xfrm>
          <a:off x="7980478" y="268065"/>
          <a:ext cx="1290225" cy="1290225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7FFDB-5165-4516-97C7-B3C99BD536FE}">
      <dsp:nvSpPr>
        <dsp:cNvPr id="0" name=""/>
        <dsp:cNvSpPr/>
      </dsp:nvSpPr>
      <dsp:spPr>
        <a:xfrm>
          <a:off x="9608050" y="0"/>
          <a:ext cx="1865718" cy="51657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4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Les infirmières ne sont </a:t>
          </a:r>
          <a:r>
            <a:rPr lang="fr-CA" sz="1400" b="1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pas équipées pour le travail sur la route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100" kern="1200">
              <a:solidFill>
                <a:schemeClr val="tx2"/>
              </a:solidFill>
              <a:latin typeface="+mj-lt"/>
              <a:ea typeface="+mn-ea"/>
              <a:cs typeface="+mn-cs"/>
            </a:rPr>
            <a:t>Beaucoup d'impression de documents et de doubles saisies au bureau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>
              <a:solidFill>
                <a:schemeClr val="tx2"/>
              </a:solidFill>
              <a:latin typeface="+mj-lt"/>
            </a:rPr>
            <a:t>De nombreux autres corps d’emplois sont mieux équipés pour la route, même dans certains emplois du public. Ex : les policiers, les agents de stationnement, les représentants de ventes, les livreurs, etc.</a:t>
          </a:r>
        </a:p>
      </dsp:txBody>
      <dsp:txXfrm>
        <a:off x="9608050" y="2066290"/>
        <a:ext cx="1865718" cy="2066290"/>
      </dsp:txXfrm>
    </dsp:sp>
    <dsp:sp modelId="{C23A3F59-BC09-458F-8381-C0646CB6F694}">
      <dsp:nvSpPr>
        <dsp:cNvPr id="0" name=""/>
        <dsp:cNvSpPr/>
      </dsp:nvSpPr>
      <dsp:spPr>
        <a:xfrm>
          <a:off x="9895632" y="263524"/>
          <a:ext cx="1290225" cy="1290225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4BF5D-6D00-4572-9AAC-D7BE494F5E57}">
      <dsp:nvSpPr>
        <dsp:cNvPr id="0" name=""/>
        <dsp:cNvSpPr/>
      </dsp:nvSpPr>
      <dsp:spPr>
        <a:xfrm>
          <a:off x="599115" y="4684576"/>
          <a:ext cx="10515640" cy="481148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CCD38-9AE1-46F1-8E86-2920C5C2FB9F}">
      <dsp:nvSpPr>
        <dsp:cNvPr id="0" name=""/>
        <dsp:cNvSpPr/>
      </dsp:nvSpPr>
      <dsp:spPr>
        <a:xfrm>
          <a:off x="0" y="0"/>
          <a:ext cx="2241103" cy="48949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fr-CA" sz="12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Une grande partie du travail administratif est causée par les exigences législatives, les processus organisationnels et les outils bureaucratiques des différentes entités </a:t>
          </a:r>
          <a:endParaRPr lang="fr-CA" sz="120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kern="1200">
            <a:solidFill>
              <a:schemeClr val="tx2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kern="1200">
            <a:solidFill>
              <a:schemeClr val="tx2"/>
            </a:solidFill>
          </a:endParaRPr>
        </a:p>
      </dsp:txBody>
      <dsp:txXfrm>
        <a:off x="0" y="1957977"/>
        <a:ext cx="2241103" cy="1957977"/>
      </dsp:txXfrm>
    </dsp:sp>
    <dsp:sp modelId="{739FFAD4-7F90-4695-AB0C-BE6FF1122430}">
      <dsp:nvSpPr>
        <dsp:cNvPr id="0" name=""/>
        <dsp:cNvSpPr/>
      </dsp:nvSpPr>
      <dsp:spPr>
        <a:xfrm>
          <a:off x="513924" y="289311"/>
          <a:ext cx="1151997" cy="11519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21FC0-6333-47B7-9B0B-4C8E8E362027}">
      <dsp:nvSpPr>
        <dsp:cNvPr id="0" name=""/>
        <dsp:cNvSpPr/>
      </dsp:nvSpPr>
      <dsp:spPr>
        <a:xfrm>
          <a:off x="2323486" y="0"/>
          <a:ext cx="2241103" cy="48949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2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Plusieurs démarches cliniques et administratives à faire pour mettre en place les services nécessaires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CA" sz="1100" kern="1200">
            <a:solidFill>
              <a:schemeClr val="tx2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100" b="0" kern="1200">
              <a:solidFill>
                <a:schemeClr val="tx2"/>
              </a:solidFill>
              <a:latin typeface="Roboto Light"/>
              <a:ea typeface="+mn-ea"/>
              <a:cs typeface="+mn-cs"/>
            </a:rPr>
            <a:t>Le tier des ergothérapeutes a le rôle d’intervenant pivot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100" b="0" kern="1200">
              <a:solidFill>
                <a:schemeClr val="tx2"/>
              </a:solidFill>
              <a:latin typeface="Roboto Light"/>
              <a:ea typeface="+mn-ea"/>
              <a:cs typeface="+mn-cs"/>
            </a:rPr>
            <a:t>L’intervenant pivot ne peut fermer le dossier et aller au suivant : cela va à l’encontre de l’idée du « traité-terminé »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100" kern="1200">
              <a:solidFill>
                <a:schemeClr val="tx2"/>
              </a:solidFill>
            </a:rPr>
            <a:t>Les ergos conservent le dossier de l’usager ouvert afin d’éviter que l’usager retourne en liste d’attente bien que l’épisode de service soit terminé</a:t>
          </a:r>
          <a:endParaRPr lang="fr-CA" sz="1100" kern="1200"/>
        </a:p>
      </dsp:txBody>
      <dsp:txXfrm>
        <a:off x="2323486" y="1957977"/>
        <a:ext cx="2241103" cy="1957977"/>
      </dsp:txXfrm>
    </dsp:sp>
    <dsp:sp modelId="{DEC04EAF-A9E0-439E-B0A0-7CDEDB82E413}">
      <dsp:nvSpPr>
        <dsp:cNvPr id="0" name=""/>
        <dsp:cNvSpPr/>
      </dsp:nvSpPr>
      <dsp:spPr>
        <a:xfrm>
          <a:off x="2859213" y="289311"/>
          <a:ext cx="1151997" cy="115199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2B7CC-C9F1-411C-931F-13D02E4934AE}">
      <dsp:nvSpPr>
        <dsp:cNvPr id="0" name=""/>
        <dsp:cNvSpPr/>
      </dsp:nvSpPr>
      <dsp:spPr>
        <a:xfrm>
          <a:off x="4616673" y="0"/>
          <a:ext cx="2241103" cy="48949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4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L’ergo passe l’équivalent de la moitié des heures de visites à rédiger les notes évolutives au dossier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100" b="0" kern="1200">
              <a:solidFill>
                <a:schemeClr val="tx2"/>
              </a:solidFill>
              <a:latin typeface="+mj-lt"/>
            </a:rPr>
            <a:t>La rédaction de notes détaillées et complètes est guidée par la perception des exigences de toute nature, la gestion du risque et la formation universitaire</a:t>
          </a:r>
          <a:endParaRPr lang="fr-CA" sz="1100" b="0" kern="1200">
            <a:solidFill>
              <a:schemeClr val="tx2"/>
            </a:solidFill>
            <a:latin typeface="+mj-lt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CA" sz="1600" b="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sp:txBody>
      <dsp:txXfrm>
        <a:off x="4616673" y="1957977"/>
        <a:ext cx="2241103" cy="1957977"/>
      </dsp:txXfrm>
    </dsp:sp>
    <dsp:sp modelId="{FFA6F60F-811E-441F-8BC1-C3CF8BAA8CDA}">
      <dsp:nvSpPr>
        <dsp:cNvPr id="0" name=""/>
        <dsp:cNvSpPr/>
      </dsp:nvSpPr>
      <dsp:spPr>
        <a:xfrm>
          <a:off x="5189246" y="289311"/>
          <a:ext cx="1151997" cy="115199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DC0E0-E72A-4141-8AE6-9D9216785963}">
      <dsp:nvSpPr>
        <dsp:cNvPr id="0" name=""/>
        <dsp:cNvSpPr/>
      </dsp:nvSpPr>
      <dsp:spPr>
        <a:xfrm>
          <a:off x="6925009" y="0"/>
          <a:ext cx="2241103" cy="48949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400" b="1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Manque de reconnaissance du jugement professionnel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100" kern="1200">
              <a:solidFill>
                <a:schemeClr val="tx2"/>
              </a:solidFill>
            </a:rPr>
            <a:t>Le diagnostic du médecin est toujours demandé même si le retrait de l’exigence du billet médical a été entériné par le collège des médecins</a:t>
          </a:r>
          <a:endParaRPr lang="en-US" sz="1100" kern="1200">
            <a:solidFill>
              <a:schemeClr val="tx2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>
              <a:solidFill>
                <a:schemeClr val="tx2"/>
              </a:solidFill>
            </a:rPr>
            <a:t>Nombreuses demandes d’exceptions selon les observations terrain</a:t>
          </a:r>
          <a:endParaRPr lang="fr-CA" sz="1400" kern="1200">
            <a:solidFill>
              <a:schemeClr val="tx2"/>
            </a:solidFill>
          </a:endParaRPr>
        </a:p>
      </dsp:txBody>
      <dsp:txXfrm>
        <a:off x="6925009" y="1957977"/>
        <a:ext cx="2241103" cy="1957977"/>
      </dsp:txXfrm>
    </dsp:sp>
    <dsp:sp modelId="{ECD17270-255A-4ECB-9820-F05297DF5528}">
      <dsp:nvSpPr>
        <dsp:cNvPr id="0" name=""/>
        <dsp:cNvSpPr/>
      </dsp:nvSpPr>
      <dsp:spPr>
        <a:xfrm>
          <a:off x="7475088" y="289311"/>
          <a:ext cx="1151997" cy="115199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7FFDB-5165-4516-97C7-B3C99BD536FE}">
      <dsp:nvSpPr>
        <dsp:cNvPr id="0" name=""/>
        <dsp:cNvSpPr/>
      </dsp:nvSpPr>
      <dsp:spPr>
        <a:xfrm>
          <a:off x="9232696" y="0"/>
          <a:ext cx="2241103" cy="48949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4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Les programmes ne semblent pas adaptés à la clientèle SAPA qui a des besoins évolutifs</a:t>
          </a:r>
          <a:endParaRPr lang="fr-CA" sz="110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sp:txBody>
      <dsp:txXfrm>
        <a:off x="9232696" y="1957977"/>
        <a:ext cx="2241103" cy="1957977"/>
      </dsp:txXfrm>
    </dsp:sp>
    <dsp:sp modelId="{C23A3F59-BC09-458F-8381-C0646CB6F694}">
      <dsp:nvSpPr>
        <dsp:cNvPr id="0" name=""/>
        <dsp:cNvSpPr/>
      </dsp:nvSpPr>
      <dsp:spPr>
        <a:xfrm>
          <a:off x="9777231" y="285008"/>
          <a:ext cx="1151997" cy="1151997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4BF5D-6D00-4572-9AAC-D7BE494F5E57}">
      <dsp:nvSpPr>
        <dsp:cNvPr id="0" name=""/>
        <dsp:cNvSpPr/>
      </dsp:nvSpPr>
      <dsp:spPr>
        <a:xfrm>
          <a:off x="599115" y="4439016"/>
          <a:ext cx="10515640" cy="455927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CCD38-9AE1-46F1-8E86-2920C5C2FB9F}">
      <dsp:nvSpPr>
        <dsp:cNvPr id="0" name=""/>
        <dsp:cNvSpPr/>
      </dsp:nvSpPr>
      <dsp:spPr>
        <a:xfrm>
          <a:off x="0" y="24"/>
          <a:ext cx="2218504" cy="48160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fr-CA" sz="12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 financement des équipements est complexe</a:t>
          </a:r>
          <a:endParaRPr lang="fr-CA" sz="120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marL="0" lvl="1" indent="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100" kern="1200">
            <a:solidFill>
              <a:schemeClr val="tx2"/>
            </a:solidFill>
            <a:latin typeface="+mj-lt"/>
          </a:endParaRPr>
        </a:p>
        <a:p>
          <a:pPr marL="0" lvl="1" indent="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CA" sz="1100" b="0" kern="1200">
              <a:solidFill>
                <a:schemeClr val="tx2"/>
              </a:solidFill>
              <a:latin typeface="+mj-lt"/>
              <a:ea typeface="Roboto Black" panose="02000000000000000000" pitchFamily="2" charset="0"/>
              <a:cs typeface="Roboto Black" panose="02000000000000000000" pitchFamily="2" charset="0"/>
            </a:rPr>
            <a:t>Se fait en fonction </a:t>
          </a:r>
          <a:r>
            <a:rPr lang="fr-CA" sz="1100" kern="1200">
              <a:solidFill>
                <a:schemeClr val="tx2"/>
              </a:solidFill>
              <a:latin typeface="+mj-lt"/>
            </a:rPr>
            <a:t>du type de clientèle, du seuil de financement et des agents payeurs </a:t>
          </a:r>
          <a:endParaRPr lang="en-US" sz="1100" kern="1200">
            <a:solidFill>
              <a:schemeClr val="tx2"/>
            </a:solidFill>
            <a:latin typeface="+mj-lt"/>
          </a:endParaRPr>
        </a:p>
        <a:p>
          <a:pPr marL="0" lvl="1" indent="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CA" sz="1100" kern="1200">
              <a:solidFill>
                <a:schemeClr val="tx2"/>
              </a:solidFill>
              <a:latin typeface="+mj-lt"/>
            </a:rPr>
            <a:t>Le financement partiel nécessite souvent de trouver 2 agents payeurs</a:t>
          </a:r>
          <a:endParaRPr lang="en-US" sz="1100" kern="1200">
            <a:solidFill>
              <a:schemeClr val="tx2"/>
            </a:solidFill>
            <a:latin typeface="+mj-lt"/>
          </a:endParaRPr>
        </a:p>
        <a:p>
          <a:pPr marL="0" lvl="1" indent="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fr-CA" sz="1100" kern="1200">
              <a:solidFill>
                <a:schemeClr val="tx2"/>
              </a:solidFill>
              <a:latin typeface="+mj-lt"/>
            </a:rPr>
            <a:t>Les b</a:t>
          </a:r>
          <a:r>
            <a:rPr lang="fr-CA" sz="1100" b="0" i="0" kern="1200">
              <a:solidFill>
                <a:schemeClr val="tx2"/>
              </a:solidFill>
              <a:latin typeface="+mj-lt"/>
            </a:rPr>
            <a:t>alises sont passées date</a:t>
          </a:r>
          <a:endParaRPr lang="en-US" sz="1100" kern="1200">
            <a:solidFill>
              <a:schemeClr val="tx2"/>
            </a:solidFill>
            <a:latin typeface="+mj-lt"/>
          </a:endParaRPr>
        </a:p>
      </dsp:txBody>
      <dsp:txXfrm>
        <a:off x="0" y="1926428"/>
        <a:ext cx="2218504" cy="1926404"/>
      </dsp:txXfrm>
    </dsp:sp>
    <dsp:sp modelId="{739FFAD4-7F90-4695-AB0C-BE6FF1122430}">
      <dsp:nvSpPr>
        <dsp:cNvPr id="0" name=""/>
        <dsp:cNvSpPr/>
      </dsp:nvSpPr>
      <dsp:spPr>
        <a:xfrm>
          <a:off x="503032" y="281168"/>
          <a:ext cx="1152001" cy="11520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21FC0-6333-47B7-9B0B-4C8E8E362027}">
      <dsp:nvSpPr>
        <dsp:cNvPr id="0" name=""/>
        <dsp:cNvSpPr/>
      </dsp:nvSpPr>
      <dsp:spPr>
        <a:xfrm>
          <a:off x="2300056" y="0"/>
          <a:ext cx="2218504" cy="4829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2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Plusieurs démarches administratives et suivis sont nécessaires pour obtenir l’équipement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100" kern="1200">
              <a:solidFill>
                <a:schemeClr val="tx2"/>
              </a:solidFill>
            </a:rPr>
            <a:t>Recherches de prix et comparaisons web</a:t>
          </a:r>
          <a:endParaRPr lang="en-US" sz="1100" kern="1200">
            <a:solidFill>
              <a:schemeClr val="tx2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>
              <a:solidFill>
                <a:schemeClr val="tx2"/>
              </a:solidFill>
            </a:rPr>
            <a:t>Demandes d’achat d’équipement au Service d’aides techniques et d’approvisionnements</a:t>
          </a:r>
          <a:endParaRPr lang="en-US" sz="1100" kern="1200">
            <a:solidFill>
              <a:schemeClr val="tx2"/>
            </a:solidFill>
          </a:endParaRPr>
        </a:p>
      </dsp:txBody>
      <dsp:txXfrm>
        <a:off x="2300056" y="1931852"/>
        <a:ext cx="2218504" cy="1931852"/>
      </dsp:txXfrm>
    </dsp:sp>
    <dsp:sp modelId="{DEC04EAF-A9E0-439E-B0A0-7CDEDB82E413}">
      <dsp:nvSpPr>
        <dsp:cNvPr id="0" name=""/>
        <dsp:cNvSpPr/>
      </dsp:nvSpPr>
      <dsp:spPr>
        <a:xfrm>
          <a:off x="2797411" y="250624"/>
          <a:ext cx="1206280" cy="120628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2B7CC-C9F1-411C-931F-13D02E4934AE}">
      <dsp:nvSpPr>
        <dsp:cNvPr id="0" name=""/>
        <dsp:cNvSpPr/>
      </dsp:nvSpPr>
      <dsp:spPr>
        <a:xfrm>
          <a:off x="4570119" y="0"/>
          <a:ext cx="2218504" cy="4829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2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Manque de planification de l’inventaire et des achats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100" kern="1200">
              <a:solidFill>
                <a:schemeClr val="tx2"/>
              </a:solidFill>
            </a:rPr>
            <a:t>Les équipements ne sont pas disponibles lorsque l’ergo en a besoin</a:t>
          </a:r>
          <a:endParaRPr lang="en-US" sz="1100" kern="1200">
            <a:solidFill>
              <a:schemeClr val="tx2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>
              <a:solidFill>
                <a:schemeClr val="tx2"/>
              </a:solidFill>
            </a:rPr>
            <a:t>L’inventaire est difficile à suivre et n’est pas à jour</a:t>
          </a:r>
        </a:p>
      </dsp:txBody>
      <dsp:txXfrm>
        <a:off x="4570119" y="1931852"/>
        <a:ext cx="2218504" cy="1931852"/>
      </dsp:txXfrm>
    </dsp:sp>
    <dsp:sp modelId="{FFA6F60F-811E-441F-8BC1-C3CF8BAA8CDA}">
      <dsp:nvSpPr>
        <dsp:cNvPr id="0" name=""/>
        <dsp:cNvSpPr/>
      </dsp:nvSpPr>
      <dsp:spPr>
        <a:xfrm>
          <a:off x="5103877" y="250624"/>
          <a:ext cx="1206280" cy="120628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DC0E0-E72A-4141-8AE6-9D9216785963}">
      <dsp:nvSpPr>
        <dsp:cNvPr id="0" name=""/>
        <dsp:cNvSpPr/>
      </dsp:nvSpPr>
      <dsp:spPr>
        <a:xfrm>
          <a:off x="6855178" y="0"/>
          <a:ext cx="2218504" cy="4829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CA" sz="1200" b="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CA" sz="1200" b="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CA" sz="1200" b="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2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Pour compenser l’absence d’équipements au moment requis, des ressources doivent être déployées pour assurer la sécurité de l’usager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100" kern="1200">
              <a:solidFill>
                <a:schemeClr val="tx2"/>
              </a:solidFill>
            </a:rPr>
            <a:t>Préposés aux bénéficiaires pour aider l’usager à domicile lorsque les équipements ne sont pas installés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100" kern="1200">
              <a:solidFill>
                <a:schemeClr val="tx2"/>
              </a:solidFill>
            </a:rPr>
            <a:t>Prêts d’équipements temporaire générant des visites et des suivis supplémentaires pour l’installation et la récupération</a:t>
          </a:r>
        </a:p>
      </dsp:txBody>
      <dsp:txXfrm>
        <a:off x="6855178" y="1931852"/>
        <a:ext cx="2218504" cy="1931852"/>
      </dsp:txXfrm>
    </dsp:sp>
    <dsp:sp modelId="{ECD17270-255A-4ECB-9820-F05297DF5528}">
      <dsp:nvSpPr>
        <dsp:cNvPr id="0" name=""/>
        <dsp:cNvSpPr/>
      </dsp:nvSpPr>
      <dsp:spPr>
        <a:xfrm>
          <a:off x="7375041" y="259212"/>
          <a:ext cx="1206280" cy="120628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7FFDB-5165-4516-97C7-B3C99BD536FE}">
      <dsp:nvSpPr>
        <dsp:cNvPr id="0" name=""/>
        <dsp:cNvSpPr/>
      </dsp:nvSpPr>
      <dsp:spPr>
        <a:xfrm>
          <a:off x="9139595" y="0"/>
          <a:ext cx="2218504" cy="4829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fr-CA" sz="12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 reconditionnement / réutilisation des aides-techniques n’est pas une généralité dans les parcs d’équipements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fr-CA" sz="1100" b="0" kern="1200">
            <a:solidFill>
              <a:schemeClr val="tx2"/>
            </a:solidFill>
            <a:latin typeface="Roboto Black" panose="02000000000000000000" pitchFamily="2" charset="0"/>
            <a:ea typeface="Roboto Black" panose="02000000000000000000" pitchFamily="2" charset="0"/>
            <a:cs typeface="Roboto Black" panose="02000000000000000000" pitchFamily="2" charset="0"/>
          </a:endParaRPr>
        </a:p>
      </dsp:txBody>
      <dsp:txXfrm>
        <a:off x="9139595" y="1931852"/>
        <a:ext cx="2218504" cy="1931852"/>
      </dsp:txXfrm>
    </dsp:sp>
    <dsp:sp modelId="{C23A3F59-BC09-458F-8381-C0646CB6F694}">
      <dsp:nvSpPr>
        <dsp:cNvPr id="0" name=""/>
        <dsp:cNvSpPr/>
      </dsp:nvSpPr>
      <dsp:spPr>
        <a:xfrm>
          <a:off x="9708341" y="330844"/>
          <a:ext cx="1080980" cy="1037348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4BF5D-6D00-4572-9AAC-D7BE494F5E57}">
      <dsp:nvSpPr>
        <dsp:cNvPr id="0" name=""/>
        <dsp:cNvSpPr/>
      </dsp:nvSpPr>
      <dsp:spPr>
        <a:xfrm>
          <a:off x="593074" y="4379786"/>
          <a:ext cx="10409601" cy="449843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CCD38-9AE1-46F1-8E86-2920C5C2FB9F}">
      <dsp:nvSpPr>
        <dsp:cNvPr id="0" name=""/>
        <dsp:cNvSpPr/>
      </dsp:nvSpPr>
      <dsp:spPr>
        <a:xfrm>
          <a:off x="0" y="0"/>
          <a:ext cx="2241103" cy="22129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200" kern="1200">
              <a:solidFill>
                <a:schemeClr val="tx2"/>
              </a:solidFill>
            </a:rPr>
            <a:t>Évaluation basée sur le jugement clinique de l’intervenant</a:t>
          </a:r>
        </a:p>
      </dsp:txBody>
      <dsp:txXfrm>
        <a:off x="0" y="885193"/>
        <a:ext cx="2241103" cy="885193"/>
      </dsp:txXfrm>
    </dsp:sp>
    <dsp:sp modelId="{739FFAD4-7F90-4695-AB0C-BE6FF1122430}">
      <dsp:nvSpPr>
        <dsp:cNvPr id="0" name=""/>
        <dsp:cNvSpPr/>
      </dsp:nvSpPr>
      <dsp:spPr>
        <a:xfrm>
          <a:off x="830764" y="211452"/>
          <a:ext cx="579575" cy="5795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F8456-41B9-44B2-BD9E-C409650F22E5}">
      <dsp:nvSpPr>
        <dsp:cNvPr id="0" name=""/>
        <dsp:cNvSpPr/>
      </dsp:nvSpPr>
      <dsp:spPr>
        <a:xfrm>
          <a:off x="2308336" y="0"/>
          <a:ext cx="2241103" cy="22129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200" kern="1200">
              <a:solidFill>
                <a:schemeClr val="tx2"/>
              </a:solidFill>
            </a:rPr>
            <a:t>Amélioration de la pertinence des statistiques</a:t>
          </a:r>
        </a:p>
      </dsp:txBody>
      <dsp:txXfrm>
        <a:off x="2308336" y="885193"/>
        <a:ext cx="2241103" cy="885193"/>
      </dsp:txXfrm>
    </dsp:sp>
    <dsp:sp modelId="{02A05CFD-91C4-4B2D-8F2A-DE840F92EC53}">
      <dsp:nvSpPr>
        <dsp:cNvPr id="0" name=""/>
        <dsp:cNvSpPr/>
      </dsp:nvSpPr>
      <dsp:spPr>
        <a:xfrm>
          <a:off x="3139100" y="211452"/>
          <a:ext cx="579575" cy="57957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2B7CC-C9F1-411C-931F-13D02E4934AE}">
      <dsp:nvSpPr>
        <dsp:cNvPr id="0" name=""/>
        <dsp:cNvSpPr/>
      </dsp:nvSpPr>
      <dsp:spPr>
        <a:xfrm>
          <a:off x="4616673" y="0"/>
          <a:ext cx="2241103" cy="22129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200" kern="1200">
              <a:solidFill>
                <a:schemeClr val="tx2"/>
              </a:solidFill>
            </a:rPr>
            <a:t>Standardisation de la simplification de la tenue des notes au dossier</a:t>
          </a:r>
        </a:p>
      </dsp:txBody>
      <dsp:txXfrm>
        <a:off x="4616673" y="885193"/>
        <a:ext cx="2241103" cy="885193"/>
      </dsp:txXfrm>
    </dsp:sp>
    <dsp:sp modelId="{FFA6F60F-811E-441F-8BC1-C3CF8BAA8CDA}">
      <dsp:nvSpPr>
        <dsp:cNvPr id="0" name=""/>
        <dsp:cNvSpPr/>
      </dsp:nvSpPr>
      <dsp:spPr>
        <a:xfrm>
          <a:off x="5447437" y="211452"/>
          <a:ext cx="579575" cy="57957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DC0E0-E72A-4141-8AE6-9D9216785963}">
      <dsp:nvSpPr>
        <dsp:cNvPr id="0" name=""/>
        <dsp:cNvSpPr/>
      </dsp:nvSpPr>
      <dsp:spPr>
        <a:xfrm>
          <a:off x="6925009" y="0"/>
          <a:ext cx="2241103" cy="22129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200" kern="1200">
              <a:solidFill>
                <a:schemeClr val="tx2"/>
              </a:solidFill>
            </a:rPr>
            <a:t>Pertinence de la note au dossier en collaboration avec les Ordres professionnels : </a:t>
          </a:r>
          <a:r>
            <a:rPr lang="fr-CA" sz="12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OEQ </a:t>
          </a:r>
          <a:r>
            <a:rPr lang="fr-CA" sz="1200" b="0" kern="1200">
              <a:solidFill>
                <a:schemeClr val="tx2"/>
              </a:solidFill>
              <a:latin typeface="+mj-lt"/>
              <a:ea typeface="Roboto Black" panose="02000000000000000000" pitchFamily="2" charset="0"/>
              <a:cs typeface="Roboto Black" panose="02000000000000000000" pitchFamily="2" charset="0"/>
            </a:rPr>
            <a:t>et</a:t>
          </a:r>
          <a:r>
            <a:rPr lang="fr-CA" sz="1200" b="0" kern="1200">
              <a:solidFill>
                <a:schemeClr val="tx2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 OTSTCFQ</a:t>
          </a:r>
        </a:p>
      </dsp:txBody>
      <dsp:txXfrm>
        <a:off x="6925009" y="885193"/>
        <a:ext cx="2241103" cy="885193"/>
      </dsp:txXfrm>
    </dsp:sp>
    <dsp:sp modelId="{ECD17270-255A-4ECB-9820-F05297DF5528}">
      <dsp:nvSpPr>
        <dsp:cNvPr id="0" name=""/>
        <dsp:cNvSpPr/>
      </dsp:nvSpPr>
      <dsp:spPr>
        <a:xfrm>
          <a:off x="7727144" y="214113"/>
          <a:ext cx="579575" cy="57957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7FFDB-5165-4516-97C7-B3C99BD536FE}">
      <dsp:nvSpPr>
        <dsp:cNvPr id="0" name=""/>
        <dsp:cNvSpPr/>
      </dsp:nvSpPr>
      <dsp:spPr>
        <a:xfrm>
          <a:off x="9232696" y="0"/>
          <a:ext cx="2241103" cy="22129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200" kern="1200">
              <a:solidFill>
                <a:schemeClr val="tx2"/>
              </a:solidFill>
            </a:rPr>
            <a:t>Orientation visant à faciliter l’accès des intervenants de santé au SAD à un médecin de famille</a:t>
          </a:r>
        </a:p>
      </dsp:txBody>
      <dsp:txXfrm>
        <a:off x="9232696" y="885193"/>
        <a:ext cx="2241103" cy="885193"/>
      </dsp:txXfrm>
    </dsp:sp>
    <dsp:sp modelId="{C23A3F59-BC09-458F-8381-C0646CB6F694}">
      <dsp:nvSpPr>
        <dsp:cNvPr id="0" name=""/>
        <dsp:cNvSpPr/>
      </dsp:nvSpPr>
      <dsp:spPr>
        <a:xfrm>
          <a:off x="10064110" y="211452"/>
          <a:ext cx="579575" cy="579575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4BF5D-6D00-4572-9AAC-D7BE494F5E57}">
      <dsp:nvSpPr>
        <dsp:cNvPr id="0" name=""/>
        <dsp:cNvSpPr/>
      </dsp:nvSpPr>
      <dsp:spPr>
        <a:xfrm>
          <a:off x="479404" y="1694936"/>
          <a:ext cx="10515640" cy="48284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30053E-4B8F-438A-8E31-0DFF253B0F34}" type="datetimeFigureOut">
              <a:rPr lang="fr-CA" smtClean="0"/>
              <a:t>2026-04-23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62EB0A-3B94-4C7E-B8D8-2B7147D2D3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511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sss365.sharepoint.com/:x:/r/teams/MSSS-VSAD/_layouts/15/Doc.aspx?sourcedoc=%7B16E07D2A-6AAC-4450-89B7-5F06A7445275%7D&amp;file=StatsPAcomplexes_ALetAM_vt2.xlsx&amp;wdLOR=c74D0C218-9726-45F9-B214-541A36DB4E65&amp;action=default&amp;mobileredirect=true" TargetMode="External"/><Relationship Id="rId3" Type="http://schemas.openxmlformats.org/officeDocument/2006/relationships/hyperlink" Target="https://www.opiq.qc.ca/wp-content/uploads/2021/11/Troubles_neurocognitifs.pdf" TargetMode="External"/><Relationship Id="rId7" Type="http://schemas.openxmlformats.org/officeDocument/2006/relationships/hyperlink" Target="https://www.washingtonpost.com/national/health-science/elder-orphans-without-kids-or-spouses-face-old-age-alone/2018/10/12/a2c9384a-cb24-11e8-a3e6-44daa3d35ede_story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wnloads.hindawi.com/journals/cggr/2016/4723250.pdf?_gl=1*secys*_ga*MTM5ODEwODU0NS4xNjkzMzQwMzMw*_ga_NF5QFMJT5V*MTY5MzQxODkyNi4zLjAuMTY5MzQxODkyNi42MC4wLjA." TargetMode="External"/><Relationship Id="rId5" Type="http://schemas.openxmlformats.org/officeDocument/2006/relationships/hyperlink" Target="https://statistique.quebec.ca/fr/document/portrait-femmes-ainees-quebec/publication/portrait-femmes-ainees-quebec-population#avecqui" TargetMode="External"/><Relationship Id="rId4" Type="http://schemas.openxmlformats.org/officeDocument/2006/relationships/hyperlink" Target="https://www.cihi.ca/fr/la-demence-au-canada/la-demence-au-canada-sommair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EB0A-3B94-4C7E-B8D8-2B7147D2D332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495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/>
              <a:t>Source pour TNCM</a:t>
            </a:r>
          </a:p>
          <a:p>
            <a:r>
              <a:rPr lang="fr-CA"/>
              <a:t>Centre d’excellence sur le vieillissement de Québec (CEVQ 2020) </a:t>
            </a:r>
            <a:r>
              <a:rPr lang="fr-CA">
                <a:hlinkClick r:id="rId3"/>
              </a:rPr>
              <a:t>FICHE DESCRIPTIVE (opiq.qc.ca)</a:t>
            </a:r>
            <a:endParaRPr lang="fr-CA"/>
          </a:p>
          <a:p>
            <a:r>
              <a:rPr lang="fr-CA"/>
              <a:t>Institut canadien d’information sur la santé </a:t>
            </a:r>
            <a:r>
              <a:rPr lang="fr-CA">
                <a:hlinkClick r:id="rId4"/>
              </a:rPr>
              <a:t>La démence au Canada : sommaire | ICIS (cihi.ca)</a:t>
            </a:r>
            <a:endParaRPr lang="fr-CA"/>
          </a:p>
          <a:p>
            <a:endParaRPr lang="fr-CA"/>
          </a:p>
          <a:p>
            <a:endParaRPr lang="fr-CA"/>
          </a:p>
          <a:p>
            <a:r>
              <a:rPr lang="fr-CA" b="1"/>
              <a:t>Source pour population seules, sans proches aidants</a:t>
            </a:r>
          </a:p>
          <a:p>
            <a:r>
              <a:rPr lang="fr-CA"/>
              <a:t>Institut de la statistiques du Québec (ISQ 2021) </a:t>
            </a:r>
            <a:r>
              <a:rPr lang="fr-CA">
                <a:hlinkClick r:id="rId5"/>
              </a:rPr>
              <a:t>Portrait des femmes aînées au Québec - Population (quebec.ca)</a:t>
            </a:r>
            <a:endParaRPr lang="fr-CA"/>
          </a:p>
          <a:p>
            <a:r>
              <a:rPr lang="fr-CA"/>
              <a:t>Carney 2016 </a:t>
            </a:r>
            <a:r>
              <a:rPr lang="fr-CA">
                <a:hlinkClick r:id="rId6"/>
              </a:rPr>
              <a:t>4723250.pdf (hindawi.com)</a:t>
            </a:r>
            <a:endParaRPr lang="fr-CA"/>
          </a:p>
          <a:p>
            <a:r>
              <a:rPr lang="en-US">
                <a:hlinkClick r:id="rId7"/>
              </a:rPr>
              <a:t>Aging alone, 'elder orphans' can rely on kids or spouses when </a:t>
            </a:r>
            <a:r>
              <a:rPr lang="fr-CA" noProof="0">
                <a:hlinkClick r:id="rId7"/>
              </a:rPr>
              <a:t>probems</a:t>
            </a:r>
            <a:r>
              <a:rPr lang="en-US">
                <a:hlinkClick r:id="rId7"/>
              </a:rPr>
              <a:t> arise and need a fallback plan - The Washington Post</a:t>
            </a:r>
            <a:endParaRPr lang="fr-CA"/>
          </a:p>
          <a:p>
            <a:endParaRPr lang="fr-CA"/>
          </a:p>
          <a:p>
            <a:r>
              <a:rPr lang="fr-CA">
                <a:hlinkClick r:id="rId8"/>
              </a:rPr>
              <a:t>StatsPAcomplexes_ALetAM_vt2.xlsx (sharepoint.com)</a:t>
            </a:r>
            <a:endParaRPr lang="fr-CA"/>
          </a:p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EB0A-3B94-4C7E-B8D8-2B7147D2D332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2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EB0A-3B94-4C7E-B8D8-2B7147D2D332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998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EB0A-3B94-4C7E-B8D8-2B7147D2D332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7941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EB0A-3B94-4C7E-B8D8-2B7147D2D332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0421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EB0A-3B94-4C7E-B8D8-2B7147D2D332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1990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EB0A-3B94-4C7E-B8D8-2B7147D2D332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4766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EB0A-3B94-4C7E-B8D8-2B7147D2D332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3539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EB0A-3B94-4C7E-B8D8-2B7147D2D332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510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97C8A2-831C-4814-B0D4-413F872216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CB1646-5471-4A21-AEB5-1DFD938D1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5" y="3429000"/>
            <a:ext cx="7897281" cy="316835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 algn="ctr">
              <a:buNone/>
              <a:defRPr sz="2000"/>
            </a:lvl2pPr>
            <a:lvl3pPr marL="914345" indent="0" algn="ctr">
              <a:buNone/>
              <a:defRPr sz="1800"/>
            </a:lvl3pPr>
            <a:lvl4pPr marL="1371518" indent="0" algn="ctr">
              <a:buNone/>
              <a:defRPr sz="1600"/>
            </a:lvl4pPr>
            <a:lvl5pPr marL="1828692" indent="0" algn="ctr">
              <a:buNone/>
              <a:defRPr sz="1600"/>
            </a:lvl5pPr>
            <a:lvl6pPr marL="2285863" indent="0" algn="ctr">
              <a:buNone/>
              <a:defRPr sz="1600"/>
            </a:lvl6pPr>
            <a:lvl7pPr marL="2743034" indent="0" algn="ctr">
              <a:buNone/>
              <a:defRPr sz="1600"/>
            </a:lvl7pPr>
            <a:lvl8pPr marL="3200208" indent="0" algn="ctr">
              <a:buNone/>
              <a:defRPr sz="1600"/>
            </a:lvl8pPr>
            <a:lvl9pPr marL="3657382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FC56BB-B314-4951-B913-9A6080D7A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" y="2198720"/>
            <a:ext cx="9144000" cy="976121"/>
          </a:xfrm>
        </p:spPr>
        <p:txBody>
          <a:bodyPr anchor="b"/>
          <a:lstStyle>
            <a:lvl1pPr algn="l">
              <a:defRPr sz="6000">
                <a:latin typeface="Roboto" panose="02000000000000000000" pitchFamily="2" charset="0"/>
                <a:ea typeface="Roboto" panose="02000000000000000000" pitchFamily="2" charset="0"/>
                <a:cs typeface="Quebec Light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6" name="Organigramme : Extraire 15">
            <a:extLst>
              <a:ext uri="{FF2B5EF4-FFF2-40B4-BE49-F238E27FC236}">
                <a16:creationId xmlns:a16="http://schemas.microsoft.com/office/drawing/2014/main" id="{4E11F3D8-01F1-4948-B4C8-D0C85F3179B9}"/>
              </a:ext>
            </a:extLst>
          </p:cNvPr>
          <p:cNvSpPr/>
          <p:nvPr userDrawn="1"/>
        </p:nvSpPr>
        <p:spPr>
          <a:xfrm rot="18900000">
            <a:off x="-790855" y="-178435"/>
            <a:ext cx="2440804" cy="1220063"/>
          </a:xfrm>
          <a:prstGeom prst="flowChartExtra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74EB24C-748F-4BF1-8FDC-5F130188DEA6}"/>
              </a:ext>
            </a:extLst>
          </p:cNvPr>
          <p:cNvSpPr txBox="1"/>
          <p:nvPr userDrawn="1"/>
        </p:nvSpPr>
        <p:spPr>
          <a:xfrm>
            <a:off x="518160" y="438992"/>
            <a:ext cx="4584909" cy="574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b="0" i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Ministère de la Santé et des Services sociaux</a:t>
            </a:r>
          </a:p>
          <a:p>
            <a:endParaRPr lang="fr-CA" sz="133" b="0" i="1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Quebec Light" panose="02000000000000000000" pitchFamily="50" charset="0"/>
            </a:endParaRPr>
          </a:p>
          <a:p>
            <a:r>
              <a:rPr lang="fr-CA" sz="1200" b="0" i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Sous-ministériat à la performance</a:t>
            </a:r>
          </a:p>
        </p:txBody>
      </p:sp>
      <p:pic>
        <p:nvPicPr>
          <p:cNvPr id="897" name="Image 896">
            <a:extLst>
              <a:ext uri="{FF2B5EF4-FFF2-40B4-BE49-F238E27FC236}">
                <a16:creationId xmlns:a16="http://schemas.microsoft.com/office/drawing/2014/main" id="{3C09C8EF-A1CF-42CC-913A-8B96D8399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0154" y="342971"/>
            <a:ext cx="3822523" cy="144487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B16B79D-72DF-44F5-AB58-7023500FC5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564" y="5122005"/>
            <a:ext cx="2386659" cy="69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7E6C25B-E3F6-1E78-8307-26389A4C03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5000"/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6755"/>
          <a:stretch/>
        </p:blipFill>
        <p:spPr>
          <a:xfrm>
            <a:off x="9754551" y="5972105"/>
            <a:ext cx="2437449" cy="727554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A704ED8E-F09D-EFCB-C057-D7175B6329D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4"/>
          <a:stretch/>
        </p:blipFill>
        <p:spPr bwMode="auto">
          <a:xfrm>
            <a:off x="11040607" y="5813764"/>
            <a:ext cx="446670" cy="54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81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4B04E7-C676-40BA-818B-0F1B42B5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96" y="1199879"/>
            <a:ext cx="10515600" cy="252616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34B911-52AF-4969-AD2D-AF504F54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396" y="4079601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3CD4EF-FA54-422F-B621-73AB42EF8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5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915E59-EC6A-4277-8D9E-F9BF43959F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6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643B5DB3-4455-4E94-A6A5-F59702DF35C2}"/>
              </a:ext>
            </a:extLst>
          </p:cNvPr>
          <p:cNvSpPr/>
          <p:nvPr userDrawn="1"/>
        </p:nvSpPr>
        <p:spPr>
          <a:xfrm>
            <a:off x="-8542" y="3631560"/>
            <a:ext cx="3856008" cy="3234906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4B04E7-C676-40BA-818B-0F1B42B5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96" y="1199879"/>
            <a:ext cx="10515600" cy="252616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34B911-52AF-4969-AD2D-AF504F54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396" y="4079601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Image 12" descr="Une image contenant assis, lumière, dessin&#10;&#10;Description générée automatiquement">
            <a:extLst>
              <a:ext uri="{FF2B5EF4-FFF2-40B4-BE49-F238E27FC236}">
                <a16:creationId xmlns:a16="http://schemas.microsoft.com/office/drawing/2014/main" id="{D5BF8433-8446-44E6-96B4-8EDEE45C4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6" y="5871383"/>
            <a:ext cx="1820957" cy="538493"/>
          </a:xfrm>
          <a:prstGeom prst="rect">
            <a:avLst/>
          </a:prstGeom>
        </p:spPr>
      </p:pic>
      <p:pic>
        <p:nvPicPr>
          <p:cNvPr id="12" name="Image 7" descr="QUEBipr_couleur.png">
            <a:extLst>
              <a:ext uri="{FF2B5EF4-FFF2-40B4-BE49-F238E27FC236}">
                <a16:creationId xmlns:a16="http://schemas.microsoft.com/office/drawing/2014/main" id="{E6E4B67D-DD32-4DF4-8D16-614234F9D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08" y="5788203"/>
            <a:ext cx="2207684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A2093F7-B073-4E9A-BDF7-11DDCE441B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12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97C8A2-831C-4814-B0D4-413F872216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233337-5977-4460-9AD0-FFB520C439DC}"/>
              </a:ext>
            </a:extLst>
          </p:cNvPr>
          <p:cNvSpPr txBox="1"/>
          <p:nvPr userDrawn="1"/>
        </p:nvSpPr>
        <p:spPr>
          <a:xfrm rot="20225434">
            <a:off x="507771" y="2798058"/>
            <a:ext cx="111764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7600">
                <a:solidFill>
                  <a:schemeClr val="accent3">
                    <a:lumMod val="20000"/>
                    <a:lumOff val="8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DOCUMENT DE TRAVAIL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CB1646-5471-4A21-AEB5-1DFD938D1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5" y="3429000"/>
            <a:ext cx="7897281" cy="316835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 algn="ctr">
              <a:buNone/>
              <a:defRPr sz="2000"/>
            </a:lvl2pPr>
            <a:lvl3pPr marL="914345" indent="0" algn="ctr">
              <a:buNone/>
              <a:defRPr sz="1800"/>
            </a:lvl3pPr>
            <a:lvl4pPr marL="1371518" indent="0" algn="ctr">
              <a:buNone/>
              <a:defRPr sz="1600"/>
            </a:lvl4pPr>
            <a:lvl5pPr marL="1828692" indent="0" algn="ctr">
              <a:buNone/>
              <a:defRPr sz="1600"/>
            </a:lvl5pPr>
            <a:lvl6pPr marL="2285863" indent="0" algn="ctr">
              <a:buNone/>
              <a:defRPr sz="1600"/>
            </a:lvl6pPr>
            <a:lvl7pPr marL="2743034" indent="0" algn="ctr">
              <a:buNone/>
              <a:defRPr sz="1600"/>
            </a:lvl7pPr>
            <a:lvl8pPr marL="3200208" indent="0" algn="ctr">
              <a:buNone/>
              <a:defRPr sz="1600"/>
            </a:lvl8pPr>
            <a:lvl9pPr marL="3657382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FC56BB-B314-4951-B913-9A6080D7A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" y="2198720"/>
            <a:ext cx="9144000" cy="976121"/>
          </a:xfrm>
        </p:spPr>
        <p:txBody>
          <a:bodyPr anchor="b"/>
          <a:lstStyle>
            <a:lvl1pPr algn="l">
              <a:defRPr sz="6000">
                <a:latin typeface="Roboto" panose="02000000000000000000" pitchFamily="2" charset="0"/>
                <a:ea typeface="Roboto" panose="02000000000000000000" pitchFamily="2" charset="0"/>
                <a:cs typeface="Quebec Light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6" name="Organigramme : Extraire 15">
            <a:extLst>
              <a:ext uri="{FF2B5EF4-FFF2-40B4-BE49-F238E27FC236}">
                <a16:creationId xmlns:a16="http://schemas.microsoft.com/office/drawing/2014/main" id="{4E11F3D8-01F1-4948-B4C8-D0C85F3179B9}"/>
              </a:ext>
            </a:extLst>
          </p:cNvPr>
          <p:cNvSpPr/>
          <p:nvPr userDrawn="1"/>
        </p:nvSpPr>
        <p:spPr>
          <a:xfrm rot="18900000">
            <a:off x="-790855" y="-178435"/>
            <a:ext cx="2440804" cy="1220063"/>
          </a:xfrm>
          <a:prstGeom prst="flowChartExtra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74EB24C-748F-4BF1-8FDC-5F130188DEA6}"/>
              </a:ext>
            </a:extLst>
          </p:cNvPr>
          <p:cNvSpPr txBox="1"/>
          <p:nvPr userDrawn="1"/>
        </p:nvSpPr>
        <p:spPr>
          <a:xfrm>
            <a:off x="518160" y="438992"/>
            <a:ext cx="4584909" cy="574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b="0" i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Ministère de la Santé et des Services sociaux</a:t>
            </a:r>
          </a:p>
          <a:p>
            <a:endParaRPr lang="fr-CA" sz="133" b="0" i="1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Quebec Light" panose="02000000000000000000" pitchFamily="50" charset="0"/>
            </a:endParaRPr>
          </a:p>
          <a:p>
            <a:r>
              <a:rPr lang="fr-CA" sz="1200" b="0" i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Sous-ministériat à la performance</a:t>
            </a:r>
          </a:p>
        </p:txBody>
      </p:sp>
      <p:pic>
        <p:nvPicPr>
          <p:cNvPr id="897" name="Image 896">
            <a:extLst>
              <a:ext uri="{FF2B5EF4-FFF2-40B4-BE49-F238E27FC236}">
                <a16:creationId xmlns:a16="http://schemas.microsoft.com/office/drawing/2014/main" id="{3C09C8EF-A1CF-42CC-913A-8B96D8399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0154" y="342971"/>
            <a:ext cx="3822523" cy="144487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B16B79D-72DF-44F5-AB58-7023500FC5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154" y="5845324"/>
            <a:ext cx="2222120" cy="64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72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97C8A2-831C-4814-B0D4-413F872216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0923C5-1F0E-442F-AD52-17DFF138220A}"/>
              </a:ext>
            </a:extLst>
          </p:cNvPr>
          <p:cNvSpPr txBox="1"/>
          <p:nvPr userDrawn="1"/>
        </p:nvSpPr>
        <p:spPr>
          <a:xfrm rot="20225434">
            <a:off x="507771" y="2798058"/>
            <a:ext cx="111764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7600">
                <a:solidFill>
                  <a:schemeClr val="accent3">
                    <a:lumMod val="20000"/>
                    <a:lumOff val="8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DOCUMENT DE TRAVAIL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CB1646-5471-4A21-AEB5-1DFD938D1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5" y="3243532"/>
            <a:ext cx="7897281" cy="255051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 algn="ctr">
              <a:buNone/>
              <a:defRPr sz="2000"/>
            </a:lvl2pPr>
            <a:lvl3pPr marL="914345" indent="0" algn="ctr">
              <a:buNone/>
              <a:defRPr sz="1800"/>
            </a:lvl3pPr>
            <a:lvl4pPr marL="1371518" indent="0" algn="ctr">
              <a:buNone/>
              <a:defRPr sz="1600"/>
            </a:lvl4pPr>
            <a:lvl5pPr marL="1828692" indent="0" algn="ctr">
              <a:buNone/>
              <a:defRPr sz="1600"/>
            </a:lvl5pPr>
            <a:lvl6pPr marL="2285863" indent="0" algn="ctr">
              <a:buNone/>
              <a:defRPr sz="1600"/>
            </a:lvl6pPr>
            <a:lvl7pPr marL="2743034" indent="0" algn="ctr">
              <a:buNone/>
              <a:defRPr sz="1600"/>
            </a:lvl7pPr>
            <a:lvl8pPr marL="3200208" indent="0" algn="ctr">
              <a:buNone/>
              <a:defRPr sz="1600"/>
            </a:lvl8pPr>
            <a:lvl9pPr marL="3657382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FC56BB-B314-4951-B913-9A6080D7A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" y="2061986"/>
            <a:ext cx="9144000" cy="976121"/>
          </a:xfrm>
        </p:spPr>
        <p:txBody>
          <a:bodyPr anchor="b"/>
          <a:lstStyle>
            <a:lvl1pPr algn="l">
              <a:defRPr sz="6000">
                <a:latin typeface="Roboto" panose="02000000000000000000" pitchFamily="2" charset="0"/>
                <a:ea typeface="Roboto" panose="02000000000000000000" pitchFamily="2" charset="0"/>
                <a:cs typeface="Quebec Light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9B62195-954E-4384-8A4C-50E14B73A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t="31403" r="6760" b="25980"/>
          <a:stretch/>
        </p:blipFill>
        <p:spPr>
          <a:xfrm>
            <a:off x="9627487" y="6086206"/>
            <a:ext cx="2208070" cy="4439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FD2737A-D4E4-42A4-88A0-08988B6AFB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1389" r="10812" b="23196"/>
          <a:stretch/>
        </p:blipFill>
        <p:spPr>
          <a:xfrm>
            <a:off x="429547" y="5938182"/>
            <a:ext cx="2344641" cy="681687"/>
          </a:xfrm>
          <a:prstGeom prst="rect">
            <a:avLst/>
          </a:prstGeom>
        </p:spPr>
      </p:pic>
      <p:sp>
        <p:nvSpPr>
          <p:cNvPr id="16" name="Organigramme : Extraire 15">
            <a:extLst>
              <a:ext uri="{FF2B5EF4-FFF2-40B4-BE49-F238E27FC236}">
                <a16:creationId xmlns:a16="http://schemas.microsoft.com/office/drawing/2014/main" id="{4E11F3D8-01F1-4948-B4C8-D0C85F3179B9}"/>
              </a:ext>
            </a:extLst>
          </p:cNvPr>
          <p:cNvSpPr/>
          <p:nvPr userDrawn="1"/>
        </p:nvSpPr>
        <p:spPr>
          <a:xfrm rot="18900000">
            <a:off x="-790855" y="-178435"/>
            <a:ext cx="2440804" cy="1220063"/>
          </a:xfrm>
          <a:prstGeom prst="flowChartExtra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74EB24C-748F-4BF1-8FDC-5F130188DEA6}"/>
              </a:ext>
            </a:extLst>
          </p:cNvPr>
          <p:cNvSpPr txBox="1"/>
          <p:nvPr userDrawn="1"/>
        </p:nvSpPr>
        <p:spPr>
          <a:xfrm>
            <a:off x="518160" y="438992"/>
            <a:ext cx="4584909" cy="574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b="0" i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Ministère de la Santé et des Services sociaux</a:t>
            </a:r>
          </a:p>
          <a:p>
            <a:endParaRPr lang="fr-CA" sz="133" b="0" i="1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Quebec Light" panose="02000000000000000000" pitchFamily="50" charset="0"/>
            </a:endParaRPr>
          </a:p>
          <a:p>
            <a:r>
              <a:rPr lang="fr-CA" sz="1200" b="0" i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Sous-ministériat à la performance</a:t>
            </a:r>
          </a:p>
        </p:txBody>
      </p:sp>
      <p:pic>
        <p:nvPicPr>
          <p:cNvPr id="897" name="Image 896">
            <a:extLst>
              <a:ext uri="{FF2B5EF4-FFF2-40B4-BE49-F238E27FC236}">
                <a16:creationId xmlns:a16="http://schemas.microsoft.com/office/drawing/2014/main" id="{3C09C8EF-A1CF-42CC-913A-8B96D8399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0154" y="342971"/>
            <a:ext cx="382252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4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206B4-7BBD-46D2-ADAE-4DC74512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F8E04-49AB-4911-A4E1-CD5755D5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472125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>
            <a:extLst>
              <a:ext uri="{FF2B5EF4-FFF2-40B4-BE49-F238E27FC236}">
                <a16:creationId xmlns:a16="http://schemas.microsoft.com/office/drawing/2014/main" id="{4DD9FDA6-6D42-43C3-B0B3-BEB9407E4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1206B4-7BBD-46D2-ADAE-4DC74512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F8E04-49AB-4911-A4E1-CD5755D5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31294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A9300A-3A88-477E-8567-19FC1129341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92000">
                <a:schemeClr val="accent1">
                  <a:lumMod val="20000"/>
                  <a:lumOff val="80000"/>
                </a:schemeClr>
              </a:gs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F0E83F8-BE4D-4A48-ACD0-C82C34B219C6}"/>
              </a:ext>
            </a:extLst>
          </p:cNvPr>
          <p:cNvSpPr txBox="1"/>
          <p:nvPr userDrawn="1"/>
        </p:nvSpPr>
        <p:spPr>
          <a:xfrm rot="20225434">
            <a:off x="507771" y="2798058"/>
            <a:ext cx="111764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7600">
                <a:solidFill>
                  <a:schemeClr val="accent3">
                    <a:lumMod val="20000"/>
                    <a:lumOff val="8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DOCUMENT DE TRAVAIL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F8E04-49AB-4911-A4E1-CD5755D5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F5301E-EBA6-499A-8986-F4E3BD7B544D}"/>
              </a:ext>
            </a:extLst>
          </p:cNvPr>
          <p:cNvSpPr txBox="1"/>
          <p:nvPr userDrawn="1"/>
        </p:nvSpPr>
        <p:spPr>
          <a:xfrm>
            <a:off x="11170132" y="6409727"/>
            <a:ext cx="71706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7A2897-1059-4D55-BFD0-7A8AD28D300E}" type="slidenum">
              <a:rPr lang="fr-CA" sz="1067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pPr algn="r"/>
              <a:t>‹N°›</a:t>
            </a:fld>
            <a:endParaRPr lang="fr-CA" sz="1067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Quebec Light" panose="02000000000000000000" pitchFamily="50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F95AE0-7428-4892-BC4D-AF948B5D2F12}"/>
              </a:ext>
            </a:extLst>
          </p:cNvPr>
          <p:cNvSpPr txBox="1"/>
          <p:nvPr userDrawn="1"/>
        </p:nvSpPr>
        <p:spPr>
          <a:xfrm>
            <a:off x="282635" y="6409727"/>
            <a:ext cx="903593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67" spc="4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MSSS | </a:t>
            </a:r>
            <a:r>
              <a:rPr lang="fr-CA" sz="1067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sous-ministériat à la performance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E60F87F-3550-4097-8BEA-32A883F01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1206B4-7BBD-46D2-ADAE-4DC74512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2070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D26ED38-7FA3-4E85-8F95-3BADBB3CD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90" y="219076"/>
            <a:ext cx="2178741" cy="8351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1206B4-7BBD-46D2-ADAE-4DC74512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34" y="331420"/>
            <a:ext cx="9480256" cy="6240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F8E04-49AB-4911-A4E1-CD5755D5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6214180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349A32-A1EE-4111-BF98-8D6A35FBF8BC}"/>
              </a:ext>
            </a:extLst>
          </p:cNvPr>
          <p:cNvSpPr/>
          <p:nvPr userDrawn="1"/>
        </p:nvSpPr>
        <p:spPr>
          <a:xfrm>
            <a:off x="188007" y="6409346"/>
            <a:ext cx="5033473" cy="282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036BD5-FF1B-472C-B15C-1C057F08807C}"/>
              </a:ext>
            </a:extLst>
          </p:cNvPr>
          <p:cNvSpPr/>
          <p:nvPr userDrawn="1"/>
        </p:nvSpPr>
        <p:spPr>
          <a:xfrm>
            <a:off x="0" y="0"/>
            <a:ext cx="32644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98883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0000"/>
                  <a:lumOff val="60000"/>
                </a:scheme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227A6A-59D7-45F0-9EF5-A02E84733730}"/>
              </a:ext>
            </a:extLst>
          </p:cNvPr>
          <p:cNvSpPr txBox="1"/>
          <p:nvPr userDrawn="1"/>
        </p:nvSpPr>
        <p:spPr>
          <a:xfrm rot="20225434">
            <a:off x="507771" y="2798058"/>
            <a:ext cx="111764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7600">
                <a:solidFill>
                  <a:schemeClr val="accent3">
                    <a:lumMod val="20000"/>
                    <a:lumOff val="8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DOCUMENT DE TRAVAIL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1206B4-7BBD-46D2-ADAE-4DC74512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34" y="570702"/>
            <a:ext cx="2785418" cy="5754057"/>
          </a:xfrm>
        </p:spPr>
        <p:txBody>
          <a:bodyPr anchor="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F8E04-49AB-4911-A4E1-CD5755D5E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588" y="570703"/>
            <a:ext cx="8456977" cy="57540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4205921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165601-45C7-4F60-B0C9-76CEC41E9D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98883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0000"/>
                  <a:lumOff val="60000"/>
                </a:scheme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D0AFF1-B896-4DAF-BFC9-AD22C07B5ECF}"/>
              </a:ext>
            </a:extLst>
          </p:cNvPr>
          <p:cNvSpPr txBox="1"/>
          <p:nvPr userDrawn="1"/>
        </p:nvSpPr>
        <p:spPr>
          <a:xfrm rot="20225434">
            <a:off x="507771" y="2798058"/>
            <a:ext cx="111764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7600">
                <a:solidFill>
                  <a:schemeClr val="accent3">
                    <a:lumMod val="20000"/>
                    <a:lumOff val="8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DOCUMENT DE TRAVAIL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34B911-52AF-4969-AD2D-AF504F54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396" y="2922663"/>
            <a:ext cx="10515600" cy="26571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29B5DE-77E1-485B-AE6B-E2EDC3AF30EF}"/>
              </a:ext>
            </a:extLst>
          </p:cNvPr>
          <p:cNvSpPr/>
          <p:nvPr userDrawn="1"/>
        </p:nvSpPr>
        <p:spPr>
          <a:xfrm>
            <a:off x="1" y="1318473"/>
            <a:ext cx="8691072" cy="762183"/>
          </a:xfrm>
          <a:prstGeom prst="rect">
            <a:avLst/>
          </a:prstGeom>
          <a:gradFill flip="none" rotWithShape="1">
            <a:gsLst>
              <a:gs pos="86000">
                <a:srgbClr val="8FB7D2">
                  <a:alpha val="60000"/>
                </a:srgb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4B04E7-C676-40BA-818B-0F1B42B5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39" y="1352657"/>
            <a:ext cx="8366334" cy="762183"/>
          </a:xfrm>
        </p:spPr>
        <p:txBody>
          <a:bodyPr anchor="ctr"/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FDB6457-EA15-48F6-A0B5-E685CC9118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2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97C8A2-831C-4814-B0D4-413F872216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CB1646-5471-4A21-AEB5-1DFD938D1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5" y="3243532"/>
            <a:ext cx="7897281" cy="255051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 algn="ctr">
              <a:buNone/>
              <a:defRPr sz="2000"/>
            </a:lvl2pPr>
            <a:lvl3pPr marL="914345" indent="0" algn="ctr">
              <a:buNone/>
              <a:defRPr sz="1800"/>
            </a:lvl3pPr>
            <a:lvl4pPr marL="1371518" indent="0" algn="ctr">
              <a:buNone/>
              <a:defRPr sz="1600"/>
            </a:lvl4pPr>
            <a:lvl5pPr marL="1828692" indent="0" algn="ctr">
              <a:buNone/>
              <a:defRPr sz="1600"/>
            </a:lvl5pPr>
            <a:lvl6pPr marL="2285863" indent="0" algn="ctr">
              <a:buNone/>
              <a:defRPr sz="1600"/>
            </a:lvl6pPr>
            <a:lvl7pPr marL="2743034" indent="0" algn="ctr">
              <a:buNone/>
              <a:defRPr sz="1600"/>
            </a:lvl7pPr>
            <a:lvl8pPr marL="3200208" indent="0" algn="ctr">
              <a:buNone/>
              <a:defRPr sz="1600"/>
            </a:lvl8pPr>
            <a:lvl9pPr marL="3657382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FC56BB-B314-4951-B913-9A6080D7A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" y="2061986"/>
            <a:ext cx="9144000" cy="976121"/>
          </a:xfrm>
        </p:spPr>
        <p:txBody>
          <a:bodyPr anchor="b"/>
          <a:lstStyle>
            <a:lvl1pPr algn="l">
              <a:defRPr sz="6000">
                <a:latin typeface="Roboto" panose="02000000000000000000" pitchFamily="2" charset="0"/>
                <a:ea typeface="Roboto" panose="02000000000000000000" pitchFamily="2" charset="0"/>
                <a:cs typeface="Quebec Light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9B62195-954E-4384-8A4C-50E14B73A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t="31403" r="6760" b="25980"/>
          <a:stretch/>
        </p:blipFill>
        <p:spPr>
          <a:xfrm>
            <a:off x="9627487" y="6086206"/>
            <a:ext cx="2208070" cy="4439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FD2737A-D4E4-42A4-88A0-08988B6AFB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1389" r="10812" b="23196"/>
          <a:stretch/>
        </p:blipFill>
        <p:spPr>
          <a:xfrm>
            <a:off x="429547" y="5938182"/>
            <a:ext cx="2344641" cy="681687"/>
          </a:xfrm>
          <a:prstGeom prst="rect">
            <a:avLst/>
          </a:prstGeom>
        </p:spPr>
      </p:pic>
      <p:sp>
        <p:nvSpPr>
          <p:cNvPr id="16" name="Organigramme : Extraire 15">
            <a:extLst>
              <a:ext uri="{FF2B5EF4-FFF2-40B4-BE49-F238E27FC236}">
                <a16:creationId xmlns:a16="http://schemas.microsoft.com/office/drawing/2014/main" id="{4E11F3D8-01F1-4948-B4C8-D0C85F3179B9}"/>
              </a:ext>
            </a:extLst>
          </p:cNvPr>
          <p:cNvSpPr/>
          <p:nvPr userDrawn="1"/>
        </p:nvSpPr>
        <p:spPr>
          <a:xfrm rot="18900000">
            <a:off x="-790855" y="-178435"/>
            <a:ext cx="2440804" cy="1220063"/>
          </a:xfrm>
          <a:prstGeom prst="flowChartExtra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74EB24C-748F-4BF1-8FDC-5F130188DEA6}"/>
              </a:ext>
            </a:extLst>
          </p:cNvPr>
          <p:cNvSpPr txBox="1"/>
          <p:nvPr userDrawn="1"/>
        </p:nvSpPr>
        <p:spPr>
          <a:xfrm>
            <a:off x="518160" y="438992"/>
            <a:ext cx="4584909" cy="574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b="0" i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Ministère de la Santé et des Services sociaux</a:t>
            </a:r>
          </a:p>
          <a:p>
            <a:endParaRPr lang="fr-CA" sz="133" b="0" i="1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Quebec Light" panose="02000000000000000000" pitchFamily="50" charset="0"/>
            </a:endParaRPr>
          </a:p>
          <a:p>
            <a:r>
              <a:rPr lang="fr-CA" sz="1200" b="0" i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Sous-ministériat à la performance</a:t>
            </a:r>
          </a:p>
        </p:txBody>
      </p:sp>
      <p:pic>
        <p:nvPicPr>
          <p:cNvPr id="897" name="Image 896">
            <a:extLst>
              <a:ext uri="{FF2B5EF4-FFF2-40B4-BE49-F238E27FC236}">
                <a16:creationId xmlns:a16="http://schemas.microsoft.com/office/drawing/2014/main" id="{3C09C8EF-A1CF-42CC-913A-8B96D8399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0154" y="342971"/>
            <a:ext cx="382252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54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165601-45C7-4F60-B0C9-76CEC41E9D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98883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0000"/>
                  <a:lumOff val="60000"/>
                </a:scheme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F39D374-C307-4668-9F2A-59B3ABB7FA94}"/>
              </a:ext>
            </a:extLst>
          </p:cNvPr>
          <p:cNvSpPr txBox="1"/>
          <p:nvPr userDrawn="1"/>
        </p:nvSpPr>
        <p:spPr>
          <a:xfrm rot="20225434">
            <a:off x="507771" y="2798058"/>
            <a:ext cx="111764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7600">
                <a:solidFill>
                  <a:schemeClr val="accent3">
                    <a:lumMod val="20000"/>
                    <a:lumOff val="8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DOCUMENT DE TRAVAIL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4B04E7-C676-40BA-818B-0F1B42B5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96" y="1199879"/>
            <a:ext cx="10515600" cy="252616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34B911-52AF-4969-AD2D-AF504F54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396" y="4079601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2DCC1E-B3BB-4597-818A-0880BAF47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3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4B04E7-C676-40BA-818B-0F1B42B5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96" y="1199879"/>
            <a:ext cx="10515600" cy="252616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34B911-52AF-4969-AD2D-AF504F54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396" y="4079601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3CD4EF-FA54-422F-B621-73AB42EF8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50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915E59-EC6A-4277-8D9E-F9BF43959F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6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643B5DB3-4455-4E94-A6A5-F59702DF35C2}"/>
              </a:ext>
            </a:extLst>
          </p:cNvPr>
          <p:cNvSpPr/>
          <p:nvPr userDrawn="1"/>
        </p:nvSpPr>
        <p:spPr>
          <a:xfrm>
            <a:off x="-8542" y="3631560"/>
            <a:ext cx="3856008" cy="3234906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49CE92-53BD-429C-9E67-0F268D0B723C}"/>
              </a:ext>
            </a:extLst>
          </p:cNvPr>
          <p:cNvSpPr txBox="1"/>
          <p:nvPr userDrawn="1"/>
        </p:nvSpPr>
        <p:spPr>
          <a:xfrm rot="20225434">
            <a:off x="507771" y="2798058"/>
            <a:ext cx="111764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7600">
                <a:solidFill>
                  <a:schemeClr val="accent3">
                    <a:lumMod val="20000"/>
                    <a:lumOff val="8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DOCUMENT DE TRAVAIL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4B04E7-C676-40BA-818B-0F1B42B5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96" y="1199879"/>
            <a:ext cx="10515600" cy="252616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34B911-52AF-4969-AD2D-AF504F54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396" y="4079601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Image 12" descr="Une image contenant assis, lumière, dessin&#10;&#10;Description générée automatiquement">
            <a:extLst>
              <a:ext uri="{FF2B5EF4-FFF2-40B4-BE49-F238E27FC236}">
                <a16:creationId xmlns:a16="http://schemas.microsoft.com/office/drawing/2014/main" id="{D5BF8433-8446-44E6-96B4-8EDEE45C4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6" y="5871383"/>
            <a:ext cx="1820957" cy="538493"/>
          </a:xfrm>
          <a:prstGeom prst="rect">
            <a:avLst/>
          </a:prstGeom>
        </p:spPr>
      </p:pic>
      <p:pic>
        <p:nvPicPr>
          <p:cNvPr id="12" name="Image 7" descr="QUEBipr_couleur.png">
            <a:extLst>
              <a:ext uri="{FF2B5EF4-FFF2-40B4-BE49-F238E27FC236}">
                <a16:creationId xmlns:a16="http://schemas.microsoft.com/office/drawing/2014/main" id="{E6E4B67D-DD32-4DF4-8D16-614234F9D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08" y="5788203"/>
            <a:ext cx="2207684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A2093F7-B073-4E9A-BDF7-11DDCE441B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19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A9300A-3A88-477E-8567-19FC1129341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92000">
                <a:schemeClr val="accent1">
                  <a:lumMod val="20000"/>
                  <a:lumOff val="80000"/>
                </a:schemeClr>
              </a:gs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F5301E-EBA6-499A-8986-F4E3BD7B544D}"/>
              </a:ext>
            </a:extLst>
          </p:cNvPr>
          <p:cNvSpPr txBox="1"/>
          <p:nvPr userDrawn="1"/>
        </p:nvSpPr>
        <p:spPr>
          <a:xfrm>
            <a:off x="11170132" y="6409727"/>
            <a:ext cx="71706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7A2897-1059-4D55-BFD0-7A8AD28D300E}" type="slidenum">
              <a:rPr lang="fr-CA" sz="1067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pPr algn="r"/>
              <a:t>‹N°›</a:t>
            </a:fld>
            <a:endParaRPr lang="fr-CA" sz="1067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Quebec Light" panose="02000000000000000000" pitchFamily="50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E60F87F-3550-4097-8BEA-32A883F01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1206B4-7BBD-46D2-ADAE-4DC74512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985875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97C8A2-831C-4814-B0D4-413F872216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CB1646-5471-4A21-AEB5-1DFD938D1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5" y="3429000"/>
            <a:ext cx="7897281" cy="316835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 algn="ctr">
              <a:buNone/>
              <a:defRPr sz="2000"/>
            </a:lvl2pPr>
            <a:lvl3pPr marL="914345" indent="0" algn="ctr">
              <a:buNone/>
              <a:defRPr sz="1800"/>
            </a:lvl3pPr>
            <a:lvl4pPr marL="1371518" indent="0" algn="ctr">
              <a:buNone/>
              <a:defRPr sz="1600"/>
            </a:lvl4pPr>
            <a:lvl5pPr marL="1828692" indent="0" algn="ctr">
              <a:buNone/>
              <a:defRPr sz="1600"/>
            </a:lvl5pPr>
            <a:lvl6pPr marL="2285863" indent="0" algn="ctr">
              <a:buNone/>
              <a:defRPr sz="1600"/>
            </a:lvl6pPr>
            <a:lvl7pPr marL="2743034" indent="0" algn="ctr">
              <a:buNone/>
              <a:defRPr sz="1600"/>
            </a:lvl7pPr>
            <a:lvl8pPr marL="3200208" indent="0" algn="ctr">
              <a:buNone/>
              <a:defRPr sz="1600"/>
            </a:lvl8pPr>
            <a:lvl9pPr marL="3657382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FC56BB-B314-4951-B913-9A6080D7A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" y="2198720"/>
            <a:ext cx="9144000" cy="976121"/>
          </a:xfrm>
        </p:spPr>
        <p:txBody>
          <a:bodyPr anchor="b"/>
          <a:lstStyle>
            <a:lvl1pPr algn="l">
              <a:defRPr sz="6000">
                <a:latin typeface="Roboto" panose="02000000000000000000" pitchFamily="2" charset="0"/>
                <a:ea typeface="Roboto" panose="02000000000000000000" pitchFamily="2" charset="0"/>
                <a:cs typeface="Quebec Light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6" name="Organigramme : Extraire 15">
            <a:extLst>
              <a:ext uri="{FF2B5EF4-FFF2-40B4-BE49-F238E27FC236}">
                <a16:creationId xmlns:a16="http://schemas.microsoft.com/office/drawing/2014/main" id="{4E11F3D8-01F1-4948-B4C8-D0C85F3179B9}"/>
              </a:ext>
            </a:extLst>
          </p:cNvPr>
          <p:cNvSpPr/>
          <p:nvPr/>
        </p:nvSpPr>
        <p:spPr>
          <a:xfrm rot="18900000">
            <a:off x="-790855" y="-178435"/>
            <a:ext cx="2440804" cy="1220063"/>
          </a:xfrm>
          <a:prstGeom prst="flowChartExtra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74EB24C-748F-4BF1-8FDC-5F130188DEA6}"/>
              </a:ext>
            </a:extLst>
          </p:cNvPr>
          <p:cNvSpPr txBox="1"/>
          <p:nvPr/>
        </p:nvSpPr>
        <p:spPr>
          <a:xfrm>
            <a:off x="518160" y="438992"/>
            <a:ext cx="4584909" cy="574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b="0" i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Ministère de la Santé et des Services sociaux</a:t>
            </a:r>
          </a:p>
          <a:p>
            <a:endParaRPr lang="fr-CA" sz="133" b="0" i="1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Quebec Light" panose="02000000000000000000" pitchFamily="50" charset="0"/>
            </a:endParaRPr>
          </a:p>
          <a:p>
            <a:r>
              <a:rPr lang="fr-CA" sz="1200" b="0" i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Sous-ministériat à la performance</a:t>
            </a:r>
          </a:p>
        </p:txBody>
      </p:sp>
      <p:pic>
        <p:nvPicPr>
          <p:cNvPr id="897" name="Image 896">
            <a:extLst>
              <a:ext uri="{FF2B5EF4-FFF2-40B4-BE49-F238E27FC236}">
                <a16:creationId xmlns:a16="http://schemas.microsoft.com/office/drawing/2014/main" id="{3C09C8EF-A1CF-42CC-913A-8B96D8399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154" y="342971"/>
            <a:ext cx="3822523" cy="144487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B16B79D-72DF-44F5-AB58-7023500FC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154" y="5845324"/>
            <a:ext cx="2222120" cy="64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05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97C8A2-831C-4814-B0D4-413F872216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CB1646-5471-4A21-AEB5-1DFD938D1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5" y="3243532"/>
            <a:ext cx="7897281" cy="255051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 algn="ctr">
              <a:buNone/>
              <a:defRPr sz="2000"/>
            </a:lvl2pPr>
            <a:lvl3pPr marL="914345" indent="0" algn="ctr">
              <a:buNone/>
              <a:defRPr sz="1800"/>
            </a:lvl3pPr>
            <a:lvl4pPr marL="1371518" indent="0" algn="ctr">
              <a:buNone/>
              <a:defRPr sz="1600"/>
            </a:lvl4pPr>
            <a:lvl5pPr marL="1828692" indent="0" algn="ctr">
              <a:buNone/>
              <a:defRPr sz="1600"/>
            </a:lvl5pPr>
            <a:lvl6pPr marL="2285863" indent="0" algn="ctr">
              <a:buNone/>
              <a:defRPr sz="1600"/>
            </a:lvl6pPr>
            <a:lvl7pPr marL="2743034" indent="0" algn="ctr">
              <a:buNone/>
              <a:defRPr sz="1600"/>
            </a:lvl7pPr>
            <a:lvl8pPr marL="3200208" indent="0" algn="ctr">
              <a:buNone/>
              <a:defRPr sz="1600"/>
            </a:lvl8pPr>
            <a:lvl9pPr marL="3657382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FC56BB-B314-4951-B913-9A6080D7A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" y="2061986"/>
            <a:ext cx="9144000" cy="976121"/>
          </a:xfrm>
        </p:spPr>
        <p:txBody>
          <a:bodyPr anchor="b"/>
          <a:lstStyle>
            <a:lvl1pPr algn="l">
              <a:defRPr sz="6000">
                <a:latin typeface="Roboto" panose="02000000000000000000" pitchFamily="2" charset="0"/>
                <a:ea typeface="Roboto" panose="02000000000000000000" pitchFamily="2" charset="0"/>
                <a:cs typeface="Quebec Light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9B62195-954E-4384-8A4C-50E14B73AC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t="31403" r="6760" b="25980"/>
          <a:stretch/>
        </p:blipFill>
        <p:spPr>
          <a:xfrm>
            <a:off x="9627487" y="6086206"/>
            <a:ext cx="2208070" cy="4439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FD2737A-D4E4-42A4-88A0-08988B6AF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1389" r="10812" b="23196"/>
          <a:stretch/>
        </p:blipFill>
        <p:spPr>
          <a:xfrm>
            <a:off x="429547" y="5938182"/>
            <a:ext cx="2344641" cy="681687"/>
          </a:xfrm>
          <a:prstGeom prst="rect">
            <a:avLst/>
          </a:prstGeom>
        </p:spPr>
      </p:pic>
      <p:sp>
        <p:nvSpPr>
          <p:cNvPr id="16" name="Organigramme : Extraire 15">
            <a:extLst>
              <a:ext uri="{FF2B5EF4-FFF2-40B4-BE49-F238E27FC236}">
                <a16:creationId xmlns:a16="http://schemas.microsoft.com/office/drawing/2014/main" id="{4E11F3D8-01F1-4948-B4C8-D0C85F3179B9}"/>
              </a:ext>
            </a:extLst>
          </p:cNvPr>
          <p:cNvSpPr/>
          <p:nvPr/>
        </p:nvSpPr>
        <p:spPr>
          <a:xfrm rot="18900000">
            <a:off x="-790855" y="-178435"/>
            <a:ext cx="2440804" cy="1220063"/>
          </a:xfrm>
          <a:prstGeom prst="flowChartExtra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74EB24C-748F-4BF1-8FDC-5F130188DEA6}"/>
              </a:ext>
            </a:extLst>
          </p:cNvPr>
          <p:cNvSpPr txBox="1"/>
          <p:nvPr/>
        </p:nvSpPr>
        <p:spPr>
          <a:xfrm>
            <a:off x="518160" y="438992"/>
            <a:ext cx="4584909" cy="574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b="0" i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Ministère de la Santé et des Services sociaux</a:t>
            </a:r>
          </a:p>
          <a:p>
            <a:endParaRPr lang="fr-CA" sz="133" b="0" i="1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Quebec Light" panose="02000000000000000000" pitchFamily="50" charset="0"/>
            </a:endParaRPr>
          </a:p>
          <a:p>
            <a:r>
              <a:rPr lang="fr-CA" sz="1200" b="0" i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Sous-ministériat à la performance</a:t>
            </a:r>
          </a:p>
        </p:txBody>
      </p:sp>
      <p:pic>
        <p:nvPicPr>
          <p:cNvPr id="897" name="Image 896">
            <a:extLst>
              <a:ext uri="{FF2B5EF4-FFF2-40B4-BE49-F238E27FC236}">
                <a16:creationId xmlns:a16="http://schemas.microsoft.com/office/drawing/2014/main" id="{3C09C8EF-A1CF-42CC-913A-8B96D8399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54" y="342971"/>
            <a:ext cx="382252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46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206B4-7BBD-46D2-ADAE-4DC74512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F8E04-49AB-4911-A4E1-CD5755D5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4727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>
            <a:extLst>
              <a:ext uri="{FF2B5EF4-FFF2-40B4-BE49-F238E27FC236}">
                <a16:creationId xmlns:a16="http://schemas.microsoft.com/office/drawing/2014/main" id="{4DD9FDA6-6D42-43C3-B0B3-BEB9407E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1206B4-7BBD-46D2-ADAE-4DC74512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F8E04-49AB-4911-A4E1-CD5755D5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8659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A9300A-3A88-477E-8567-19FC1129341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92000">
                <a:schemeClr val="accent1">
                  <a:lumMod val="20000"/>
                  <a:lumOff val="80000"/>
                </a:schemeClr>
              </a:gs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F8E04-49AB-4911-A4E1-CD5755D5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F5301E-EBA6-499A-8986-F4E3BD7B544D}"/>
              </a:ext>
            </a:extLst>
          </p:cNvPr>
          <p:cNvSpPr txBox="1"/>
          <p:nvPr/>
        </p:nvSpPr>
        <p:spPr>
          <a:xfrm>
            <a:off x="11170132" y="6409727"/>
            <a:ext cx="71706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7A2897-1059-4D55-BFD0-7A8AD28D300E}" type="slidenum">
              <a:rPr lang="fr-CA" sz="1067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pPr algn="r"/>
              <a:t>‹N°›</a:t>
            </a:fld>
            <a:endParaRPr lang="fr-CA" sz="1067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Quebec Light" panose="02000000000000000000" pitchFamily="50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F95AE0-7428-4892-BC4D-AF948B5D2F12}"/>
              </a:ext>
            </a:extLst>
          </p:cNvPr>
          <p:cNvSpPr txBox="1"/>
          <p:nvPr/>
        </p:nvSpPr>
        <p:spPr>
          <a:xfrm>
            <a:off x="282635" y="6409727"/>
            <a:ext cx="903593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67" spc="4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MSSS | </a:t>
            </a:r>
            <a:r>
              <a:rPr lang="fr-CA" sz="1067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Sous-ministériat à la performance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E60F87F-3550-4097-8BEA-32A883F0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1206B4-7BBD-46D2-ADAE-4DC74512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9581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D26ED38-7FA3-4E85-8F95-3BADBB3CD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90" y="219076"/>
            <a:ext cx="2178741" cy="8351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1206B4-7BBD-46D2-ADAE-4DC74512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34" y="331420"/>
            <a:ext cx="9480256" cy="6240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F8E04-49AB-4911-A4E1-CD5755D5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061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206B4-7BBD-46D2-ADAE-4DC74512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F8E04-49AB-4911-A4E1-CD5755D5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7433233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349A32-A1EE-4111-BF98-8D6A35FBF8BC}"/>
              </a:ext>
            </a:extLst>
          </p:cNvPr>
          <p:cNvSpPr/>
          <p:nvPr/>
        </p:nvSpPr>
        <p:spPr>
          <a:xfrm>
            <a:off x="188007" y="6409346"/>
            <a:ext cx="5033473" cy="282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036BD5-FF1B-472C-B15C-1C057F08807C}"/>
              </a:ext>
            </a:extLst>
          </p:cNvPr>
          <p:cNvSpPr/>
          <p:nvPr/>
        </p:nvSpPr>
        <p:spPr>
          <a:xfrm>
            <a:off x="0" y="0"/>
            <a:ext cx="32644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98883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0000"/>
                  <a:lumOff val="60000"/>
                </a:scheme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1206B4-7BBD-46D2-ADAE-4DC74512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34" y="570702"/>
            <a:ext cx="2785418" cy="5754057"/>
          </a:xfrm>
        </p:spPr>
        <p:txBody>
          <a:bodyPr anchor="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F8E04-49AB-4911-A4E1-CD5755D5E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588" y="570703"/>
            <a:ext cx="8456977" cy="57540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051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165601-45C7-4F60-B0C9-76CEC41E9D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98883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0000"/>
                  <a:lumOff val="60000"/>
                </a:scheme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34B911-52AF-4969-AD2D-AF504F54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396" y="2922663"/>
            <a:ext cx="10515600" cy="26571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29B5DE-77E1-485B-AE6B-E2EDC3AF30EF}"/>
              </a:ext>
            </a:extLst>
          </p:cNvPr>
          <p:cNvSpPr/>
          <p:nvPr/>
        </p:nvSpPr>
        <p:spPr>
          <a:xfrm>
            <a:off x="1" y="1318473"/>
            <a:ext cx="8691072" cy="762183"/>
          </a:xfrm>
          <a:prstGeom prst="rect">
            <a:avLst/>
          </a:prstGeom>
          <a:gradFill flip="none" rotWithShape="1">
            <a:gsLst>
              <a:gs pos="86000">
                <a:srgbClr val="8FB7D2">
                  <a:alpha val="60000"/>
                </a:srgb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4B04E7-C676-40BA-818B-0F1B42B5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39" y="1352657"/>
            <a:ext cx="8366334" cy="762183"/>
          </a:xfrm>
        </p:spPr>
        <p:txBody>
          <a:bodyPr anchor="ctr"/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FDB6457-EA15-48F6-A0B5-E685CC911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96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165601-45C7-4F60-B0C9-76CEC41E9D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98883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0000"/>
                  <a:lumOff val="60000"/>
                </a:scheme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4B04E7-C676-40BA-818B-0F1B42B5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96" y="1199879"/>
            <a:ext cx="10515600" cy="252616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34B911-52AF-4969-AD2D-AF504F54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396" y="4079601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2DCC1E-B3BB-4597-818A-0880BAF47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35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4B04E7-C676-40BA-818B-0F1B42B5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96" y="1199879"/>
            <a:ext cx="10515600" cy="252616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34B911-52AF-4969-AD2D-AF504F54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396" y="4079601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3CD4EF-FA54-422F-B621-73AB42EF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21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915E59-EC6A-4277-8D9E-F9BF43959F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6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643B5DB3-4455-4E94-A6A5-F59702DF35C2}"/>
              </a:ext>
            </a:extLst>
          </p:cNvPr>
          <p:cNvSpPr/>
          <p:nvPr/>
        </p:nvSpPr>
        <p:spPr>
          <a:xfrm>
            <a:off x="-8542" y="3631560"/>
            <a:ext cx="3856008" cy="3234906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4B04E7-C676-40BA-818B-0F1B42B5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96" y="1199879"/>
            <a:ext cx="10515600" cy="252616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34B911-52AF-4969-AD2D-AF504F54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396" y="4079601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Image 12" descr="Une image contenant assis, lumière, dessin&#10;&#10;Description générée automatiquement">
            <a:extLst>
              <a:ext uri="{FF2B5EF4-FFF2-40B4-BE49-F238E27FC236}">
                <a16:creationId xmlns:a16="http://schemas.microsoft.com/office/drawing/2014/main" id="{D5BF8433-8446-44E6-96B4-8EDEE45C4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6" y="5871383"/>
            <a:ext cx="1820957" cy="538493"/>
          </a:xfrm>
          <a:prstGeom prst="rect">
            <a:avLst/>
          </a:prstGeom>
        </p:spPr>
      </p:pic>
      <p:pic>
        <p:nvPicPr>
          <p:cNvPr id="12" name="Image 7" descr="QUEBipr_couleur.png">
            <a:extLst>
              <a:ext uri="{FF2B5EF4-FFF2-40B4-BE49-F238E27FC236}">
                <a16:creationId xmlns:a16="http://schemas.microsoft.com/office/drawing/2014/main" id="{E6E4B67D-DD32-4DF4-8D16-614234F9D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08" y="5788203"/>
            <a:ext cx="2207684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A2093F7-B073-4E9A-BDF7-11DDCE441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9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Pag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97C8A2-831C-4814-B0D4-413F87221672}"/>
              </a:ext>
            </a:extLst>
          </p:cNvPr>
          <p:cNvSpPr/>
          <p:nvPr userDrawn="1"/>
        </p:nvSpPr>
        <p:spPr>
          <a:xfrm>
            <a:off x="0" y="-8546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CB1646-5471-4A21-AEB5-1DFD938D1A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987" y="3104255"/>
            <a:ext cx="7897281" cy="433699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 algn="ctr">
              <a:buNone/>
              <a:defRPr sz="2000"/>
            </a:lvl2pPr>
            <a:lvl3pPr marL="914345" indent="0" algn="ctr">
              <a:buNone/>
              <a:defRPr sz="1800"/>
            </a:lvl3pPr>
            <a:lvl4pPr marL="1371518" indent="0" algn="ctr">
              <a:buNone/>
              <a:defRPr sz="1600"/>
            </a:lvl4pPr>
            <a:lvl5pPr marL="1828692" indent="0" algn="ctr">
              <a:buNone/>
              <a:defRPr sz="1600"/>
            </a:lvl5pPr>
            <a:lvl6pPr marL="2285863" indent="0" algn="ctr">
              <a:buNone/>
              <a:defRPr sz="1600"/>
            </a:lvl6pPr>
            <a:lvl7pPr marL="2743034" indent="0" algn="ctr">
              <a:buNone/>
              <a:defRPr sz="1600"/>
            </a:lvl7pPr>
            <a:lvl8pPr marL="3200208" indent="0" algn="ctr">
              <a:buNone/>
              <a:defRPr sz="1600"/>
            </a:lvl8pPr>
            <a:lvl9pPr marL="3657382" indent="0" algn="ctr">
              <a:buNone/>
              <a:defRPr sz="1600"/>
            </a:lvl9pPr>
          </a:lstStyle>
          <a:p>
            <a:r>
              <a:rPr lang="fr-FR"/>
              <a:t>Sous-titre de la présentation</a:t>
            </a:r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FC56BB-B314-4951-B913-9A6080D7A7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159" y="2198720"/>
            <a:ext cx="9728247" cy="976121"/>
          </a:xfrm>
        </p:spPr>
        <p:txBody>
          <a:bodyPr anchor="b"/>
          <a:lstStyle>
            <a:lvl1pPr algn="l">
              <a:defRPr sz="7200">
                <a:latin typeface="Roboto" panose="02000000000000000000" pitchFamily="2" charset="0"/>
                <a:ea typeface="Roboto" panose="02000000000000000000" pitchFamily="2" charset="0"/>
                <a:cs typeface="Quebec Light" panose="02000000000000000000" pitchFamily="50" charset="0"/>
              </a:defRPr>
            </a:lvl1pPr>
          </a:lstStyle>
          <a:p>
            <a:r>
              <a:rPr lang="fr-FR"/>
              <a:t>Titre de la présentation</a:t>
            </a:r>
            <a:endParaRPr lang="fr-CA"/>
          </a:p>
        </p:txBody>
      </p:sp>
      <p:sp>
        <p:nvSpPr>
          <p:cNvPr id="16" name="Organigramme : Extraire 15">
            <a:extLst>
              <a:ext uri="{FF2B5EF4-FFF2-40B4-BE49-F238E27FC236}">
                <a16:creationId xmlns:a16="http://schemas.microsoft.com/office/drawing/2014/main" id="{4E11F3D8-01F1-4948-B4C8-D0C85F3179B9}"/>
              </a:ext>
            </a:extLst>
          </p:cNvPr>
          <p:cNvSpPr/>
          <p:nvPr userDrawn="1"/>
        </p:nvSpPr>
        <p:spPr>
          <a:xfrm rot="18900000">
            <a:off x="-790855" y="-178435"/>
            <a:ext cx="2440804" cy="1220063"/>
          </a:xfrm>
          <a:prstGeom prst="flowChartExtra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74EB24C-748F-4BF1-8FDC-5F130188DEA6}"/>
              </a:ext>
            </a:extLst>
          </p:cNvPr>
          <p:cNvSpPr txBox="1"/>
          <p:nvPr userDrawn="1"/>
        </p:nvSpPr>
        <p:spPr>
          <a:xfrm>
            <a:off x="518160" y="438992"/>
            <a:ext cx="4584909" cy="574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b="0" i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Ministère de la Santé et des Services sociaux</a:t>
            </a:r>
          </a:p>
          <a:p>
            <a:endParaRPr lang="fr-CA" sz="133" b="0" i="1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Quebec Light" panose="02000000000000000000" pitchFamily="50" charset="0"/>
            </a:endParaRPr>
          </a:p>
          <a:p>
            <a:r>
              <a:rPr lang="fr-CA" sz="1200" b="0" i="1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Sous-ministériat à la performance</a:t>
            </a:r>
          </a:p>
        </p:txBody>
      </p:sp>
      <p:pic>
        <p:nvPicPr>
          <p:cNvPr id="897" name="Image 896">
            <a:extLst>
              <a:ext uri="{FF2B5EF4-FFF2-40B4-BE49-F238E27FC236}">
                <a16:creationId xmlns:a16="http://schemas.microsoft.com/office/drawing/2014/main" id="{3C09C8EF-A1CF-42CC-913A-8B96D8399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0154" y="342971"/>
            <a:ext cx="3822523" cy="144487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B16B79D-72DF-44F5-AB58-7023500FC5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154" y="5845324"/>
            <a:ext cx="2222120" cy="64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AFB8C3-3BF1-63DB-63C9-9F4915EBC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347" y="3879792"/>
            <a:ext cx="7575550" cy="264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/>
              <a:t>Présenté à :     Par :     Le JJ MMMM 202X</a:t>
            </a:r>
          </a:p>
        </p:txBody>
      </p:sp>
    </p:spTree>
    <p:extLst>
      <p:ext uri="{BB962C8B-B14F-4D97-AF65-F5344CB8AC3E}">
        <p14:creationId xmlns:p14="http://schemas.microsoft.com/office/powerpoint/2010/main" val="175735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>
            <a:extLst>
              <a:ext uri="{FF2B5EF4-FFF2-40B4-BE49-F238E27FC236}">
                <a16:creationId xmlns:a16="http://schemas.microsoft.com/office/drawing/2014/main" id="{4DD9FDA6-6D42-43C3-B0B3-BEB9407E4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1206B4-7BBD-46D2-ADAE-4DC74512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F8E04-49AB-4911-A4E1-CD5755D5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740706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A9300A-3A88-477E-8567-19FC1129341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92000">
                <a:schemeClr val="accent1">
                  <a:lumMod val="20000"/>
                  <a:lumOff val="80000"/>
                </a:schemeClr>
              </a:gs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F8E04-49AB-4911-A4E1-CD5755D5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F5301E-EBA6-499A-8986-F4E3BD7B544D}"/>
              </a:ext>
            </a:extLst>
          </p:cNvPr>
          <p:cNvSpPr txBox="1"/>
          <p:nvPr userDrawn="1"/>
        </p:nvSpPr>
        <p:spPr>
          <a:xfrm>
            <a:off x="11170132" y="6409727"/>
            <a:ext cx="71706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7A2897-1059-4D55-BFD0-7A8AD28D300E}" type="slidenum">
              <a:rPr lang="fr-CA" sz="1067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pPr algn="r"/>
              <a:t>‹N°›</a:t>
            </a:fld>
            <a:endParaRPr lang="fr-CA" sz="1067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Quebec Light" panose="02000000000000000000" pitchFamily="50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F95AE0-7428-4892-BC4D-AF948B5D2F12}"/>
              </a:ext>
            </a:extLst>
          </p:cNvPr>
          <p:cNvSpPr txBox="1"/>
          <p:nvPr userDrawn="1"/>
        </p:nvSpPr>
        <p:spPr>
          <a:xfrm>
            <a:off x="282635" y="6409727"/>
            <a:ext cx="903593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67" spc="4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MSSS | </a:t>
            </a:r>
            <a:r>
              <a:rPr lang="fr-CA" sz="1067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Valorisation des activités cliniques SAD (VSAD+)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E60F87F-3550-4097-8BEA-32A883F01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1206B4-7BBD-46D2-ADAE-4DC74512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264955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D26ED38-7FA3-4E85-8F95-3BADBB3CD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90" y="219076"/>
            <a:ext cx="2178741" cy="8351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1206B4-7BBD-46D2-ADAE-4DC74512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34" y="331420"/>
            <a:ext cx="9480256" cy="6240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F8E04-49AB-4911-A4E1-CD5755D5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630482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349A32-A1EE-4111-BF98-8D6A35FBF8BC}"/>
              </a:ext>
            </a:extLst>
          </p:cNvPr>
          <p:cNvSpPr/>
          <p:nvPr userDrawn="1"/>
        </p:nvSpPr>
        <p:spPr>
          <a:xfrm>
            <a:off x="188007" y="6409346"/>
            <a:ext cx="5033473" cy="282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036BD5-FF1B-472C-B15C-1C057F08807C}"/>
              </a:ext>
            </a:extLst>
          </p:cNvPr>
          <p:cNvSpPr/>
          <p:nvPr userDrawn="1"/>
        </p:nvSpPr>
        <p:spPr>
          <a:xfrm>
            <a:off x="0" y="0"/>
            <a:ext cx="32644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98883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0000"/>
                  <a:lumOff val="60000"/>
                </a:scheme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1206B4-7BBD-46D2-ADAE-4DC74512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34" y="570702"/>
            <a:ext cx="2785418" cy="5754057"/>
          </a:xfrm>
        </p:spPr>
        <p:txBody>
          <a:bodyPr anchor="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F8E04-49AB-4911-A4E1-CD5755D5E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588" y="570703"/>
            <a:ext cx="8456977" cy="57540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918403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165601-45C7-4F60-B0C9-76CEC41E9D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98883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0000"/>
                  <a:lumOff val="60000"/>
                </a:scheme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34B911-52AF-4969-AD2D-AF504F54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396" y="2922663"/>
            <a:ext cx="10515600" cy="26571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29B5DE-77E1-485B-AE6B-E2EDC3AF30EF}"/>
              </a:ext>
            </a:extLst>
          </p:cNvPr>
          <p:cNvSpPr/>
          <p:nvPr userDrawn="1"/>
        </p:nvSpPr>
        <p:spPr>
          <a:xfrm>
            <a:off x="1" y="1318473"/>
            <a:ext cx="8691072" cy="762183"/>
          </a:xfrm>
          <a:prstGeom prst="rect">
            <a:avLst/>
          </a:prstGeom>
          <a:gradFill flip="none" rotWithShape="1">
            <a:gsLst>
              <a:gs pos="86000">
                <a:srgbClr val="8FB7D2">
                  <a:alpha val="60000"/>
                </a:srgb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4B04E7-C676-40BA-818B-0F1B42B5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39" y="1352657"/>
            <a:ext cx="8366334" cy="762183"/>
          </a:xfrm>
        </p:spPr>
        <p:txBody>
          <a:bodyPr anchor="ctr"/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FDB6457-EA15-48F6-A0B5-E685CC9118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7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165601-45C7-4F60-B0C9-76CEC41E9D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98883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0000"/>
                  <a:lumOff val="60000"/>
                </a:scheme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4B04E7-C676-40BA-818B-0F1B42B5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96" y="1199879"/>
            <a:ext cx="10515600" cy="252616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34B911-52AF-4969-AD2D-AF504F54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396" y="4079601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2DCC1E-B3BB-4597-818A-0880BAF47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194" y="394630"/>
            <a:ext cx="235326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1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3DA12E-C2BE-4C62-AB0E-573EABEC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34" y="331420"/>
            <a:ext cx="11473132" cy="624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CF0549-AD27-4247-B202-5E0C27B7E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434" y="1092360"/>
            <a:ext cx="11473132" cy="523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3821B4-D53C-4A06-90A1-A3107E7EC159}"/>
              </a:ext>
            </a:extLst>
          </p:cNvPr>
          <p:cNvSpPr txBox="1"/>
          <p:nvPr userDrawn="1"/>
        </p:nvSpPr>
        <p:spPr>
          <a:xfrm>
            <a:off x="11170132" y="6409727"/>
            <a:ext cx="71706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7A2897-1059-4D55-BFD0-7A8AD28D300E}" type="slidenum">
              <a:rPr lang="fr-CA" sz="1067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pPr algn="r"/>
              <a:t>‹N°›</a:t>
            </a:fld>
            <a:endParaRPr lang="fr-CA" sz="1067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Quebec Light" panose="02000000000000000000" pitchFamily="50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03ADC3-E3D3-47D5-B07A-A1A859135F88}"/>
              </a:ext>
            </a:extLst>
          </p:cNvPr>
          <p:cNvSpPr txBox="1"/>
          <p:nvPr userDrawn="1"/>
        </p:nvSpPr>
        <p:spPr>
          <a:xfrm>
            <a:off x="282635" y="6409727"/>
            <a:ext cx="903593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67" spc="4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MSSS | </a:t>
            </a:r>
            <a:r>
              <a:rPr lang="fr-CA" sz="1067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Valorisation des activités cliniques SAD (VSAD+)</a:t>
            </a:r>
          </a:p>
        </p:txBody>
      </p:sp>
    </p:spTree>
    <p:extLst>
      <p:ext uri="{BB962C8B-B14F-4D97-AF65-F5344CB8AC3E}">
        <p14:creationId xmlns:p14="http://schemas.microsoft.com/office/powerpoint/2010/main" val="160463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85" r:id="rId3"/>
    <p:sldLayoutId id="2147483666" r:id="rId4"/>
    <p:sldLayoutId id="2147483667" r:id="rId5"/>
    <p:sldLayoutId id="2147483687" r:id="rId6"/>
    <p:sldLayoutId id="2147483662" r:id="rId7"/>
    <p:sldLayoutId id="2147483671" r:id="rId8"/>
    <p:sldLayoutId id="2147483686" r:id="rId9"/>
    <p:sldLayoutId id="2147483660" r:id="rId10"/>
    <p:sldLayoutId id="2147483688" r:id="rId11"/>
  </p:sldLayoutIdLst>
  <p:txStyles>
    <p:titleStyle>
      <a:lvl1pPr algn="l" defTabSz="914345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Quebec Light" panose="02000000000000000000" pitchFamily="50" charset="0"/>
        </a:defRPr>
      </a:lvl1pPr>
    </p:titleStyle>
    <p:bodyStyle>
      <a:lvl1pPr marL="228586" indent="-228586" algn="l" defTabSz="914345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Quebec Light" panose="02000000000000000000" pitchFamily="50" charset="0"/>
        </a:defRPr>
      </a:lvl1pPr>
      <a:lvl2pPr marL="685759" indent="-228586" algn="l" defTabSz="91434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Quebec Light" panose="02000000000000000000" pitchFamily="50" charset="0"/>
        </a:defRPr>
      </a:lvl2pPr>
      <a:lvl3pPr marL="1142930" indent="-228586" algn="l" defTabSz="91434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Quebec Light" panose="02000000000000000000" pitchFamily="50" charset="0"/>
        </a:defRPr>
      </a:lvl3pPr>
      <a:lvl4pPr marL="1600104" indent="-228586" algn="l" defTabSz="91434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Quebec Light" panose="02000000000000000000" pitchFamily="50" charset="0"/>
        </a:defRPr>
      </a:lvl4pPr>
      <a:lvl5pPr marL="2057278" indent="-228586" algn="l" defTabSz="91434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Quebec Light" panose="02000000000000000000" pitchFamily="50" charset="0"/>
        </a:defRPr>
      </a:lvl5pPr>
      <a:lvl6pPr marL="2514449" indent="-228586" algn="l" defTabSz="9143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2" indent="-228586" algn="l" defTabSz="9143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4" indent="-228586" algn="l" defTabSz="9143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67" indent="-228586" algn="l" defTabSz="9143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2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4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2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1A89E55-05EB-40AB-B5E0-64EF0C6041F1}"/>
              </a:ext>
            </a:extLst>
          </p:cNvPr>
          <p:cNvSpPr txBox="1"/>
          <p:nvPr userDrawn="1"/>
        </p:nvSpPr>
        <p:spPr>
          <a:xfrm rot="20225434">
            <a:off x="507771" y="2798058"/>
            <a:ext cx="111764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7600">
                <a:solidFill>
                  <a:schemeClr val="accent3">
                    <a:lumMod val="20000"/>
                    <a:lumOff val="8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DOCUMENT DE TRAVAIL</a:t>
            </a: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3DA12E-C2BE-4C62-AB0E-573EABEC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34" y="331420"/>
            <a:ext cx="11473132" cy="624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CF0549-AD27-4247-B202-5E0C27B7E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434" y="1092360"/>
            <a:ext cx="11473132" cy="523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3821B4-D53C-4A06-90A1-A3107E7EC159}"/>
              </a:ext>
            </a:extLst>
          </p:cNvPr>
          <p:cNvSpPr txBox="1"/>
          <p:nvPr userDrawn="1"/>
        </p:nvSpPr>
        <p:spPr>
          <a:xfrm>
            <a:off x="11170132" y="6409727"/>
            <a:ext cx="71706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7A2897-1059-4D55-BFD0-7A8AD28D300E}" type="slidenum">
              <a:rPr lang="fr-CA" sz="1067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pPr algn="r"/>
              <a:t>‹N°›</a:t>
            </a:fld>
            <a:endParaRPr lang="fr-CA" sz="1067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Quebec Light" panose="02000000000000000000" pitchFamily="50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03ADC3-E3D3-47D5-B07A-A1A859135F88}"/>
              </a:ext>
            </a:extLst>
          </p:cNvPr>
          <p:cNvSpPr txBox="1"/>
          <p:nvPr userDrawn="1"/>
        </p:nvSpPr>
        <p:spPr>
          <a:xfrm>
            <a:off x="282635" y="6409727"/>
            <a:ext cx="903593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67" spc="4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MSSS | </a:t>
            </a:r>
            <a:r>
              <a:rPr lang="fr-CA" sz="1067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Sous-ministériat à la performance</a:t>
            </a:r>
          </a:p>
        </p:txBody>
      </p:sp>
    </p:spTree>
    <p:extLst>
      <p:ext uri="{BB962C8B-B14F-4D97-AF65-F5344CB8AC3E}">
        <p14:creationId xmlns:p14="http://schemas.microsoft.com/office/powerpoint/2010/main" val="4459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2" r:id="rId12"/>
  </p:sldLayoutIdLst>
  <p:txStyles>
    <p:titleStyle>
      <a:lvl1pPr algn="l" defTabSz="914345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Quebec Light" panose="02000000000000000000" pitchFamily="50" charset="0"/>
        </a:defRPr>
      </a:lvl1pPr>
    </p:titleStyle>
    <p:bodyStyle>
      <a:lvl1pPr marL="228586" indent="-228586" algn="l" defTabSz="914345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Quebec Light" panose="02000000000000000000" pitchFamily="50" charset="0"/>
        </a:defRPr>
      </a:lvl1pPr>
      <a:lvl2pPr marL="685759" indent="-228586" algn="l" defTabSz="91434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Quebec Light" panose="02000000000000000000" pitchFamily="50" charset="0"/>
        </a:defRPr>
      </a:lvl2pPr>
      <a:lvl3pPr marL="1142930" indent="-228586" algn="l" defTabSz="91434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Quebec Light" panose="02000000000000000000" pitchFamily="50" charset="0"/>
        </a:defRPr>
      </a:lvl3pPr>
      <a:lvl4pPr marL="1600104" indent="-228586" algn="l" defTabSz="91434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Quebec Light" panose="02000000000000000000" pitchFamily="50" charset="0"/>
        </a:defRPr>
      </a:lvl4pPr>
      <a:lvl5pPr marL="2057278" indent="-228586" algn="l" defTabSz="91434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Quebec Light" panose="02000000000000000000" pitchFamily="50" charset="0"/>
        </a:defRPr>
      </a:lvl5pPr>
      <a:lvl6pPr marL="2514449" indent="-228586" algn="l" defTabSz="9143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2" indent="-228586" algn="l" defTabSz="9143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4" indent="-228586" algn="l" defTabSz="9143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67" indent="-228586" algn="l" defTabSz="9143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2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4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2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3DA12E-C2BE-4C62-AB0E-573EABEC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34" y="331420"/>
            <a:ext cx="11473132" cy="624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CF0549-AD27-4247-B202-5E0C27B7E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434" y="1092360"/>
            <a:ext cx="11473132" cy="523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3821B4-D53C-4A06-90A1-A3107E7EC159}"/>
              </a:ext>
            </a:extLst>
          </p:cNvPr>
          <p:cNvSpPr txBox="1"/>
          <p:nvPr/>
        </p:nvSpPr>
        <p:spPr>
          <a:xfrm>
            <a:off x="11170132" y="6409727"/>
            <a:ext cx="71706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7A2897-1059-4D55-BFD0-7A8AD28D300E}" type="slidenum">
              <a:rPr lang="fr-CA" sz="1067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pPr algn="r"/>
              <a:t>‹N°›</a:t>
            </a:fld>
            <a:endParaRPr lang="fr-CA" sz="1067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Quebec Light" panose="02000000000000000000" pitchFamily="50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03ADC3-E3D3-47D5-B07A-A1A859135F88}"/>
              </a:ext>
            </a:extLst>
          </p:cNvPr>
          <p:cNvSpPr txBox="1"/>
          <p:nvPr/>
        </p:nvSpPr>
        <p:spPr>
          <a:xfrm>
            <a:off x="282635" y="6409727"/>
            <a:ext cx="903593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67" spc="4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MSSS | </a:t>
            </a:r>
            <a:r>
              <a:rPr lang="fr-CA" sz="1067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Quebec Light" panose="02000000000000000000" pitchFamily="50" charset="0"/>
              </a:rPr>
              <a:t>Sous-ministériat à la performance</a:t>
            </a:r>
          </a:p>
        </p:txBody>
      </p:sp>
    </p:spTree>
    <p:extLst>
      <p:ext uri="{BB962C8B-B14F-4D97-AF65-F5344CB8AC3E}">
        <p14:creationId xmlns:p14="http://schemas.microsoft.com/office/powerpoint/2010/main" val="269549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345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Quebec Light" panose="02000000000000000000" pitchFamily="50" charset="0"/>
        </a:defRPr>
      </a:lvl1pPr>
    </p:titleStyle>
    <p:bodyStyle>
      <a:lvl1pPr marL="228586" indent="-228586" algn="l" defTabSz="914345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Quebec Light" panose="02000000000000000000" pitchFamily="50" charset="0"/>
        </a:defRPr>
      </a:lvl1pPr>
      <a:lvl2pPr marL="685759" indent="-228586" algn="l" defTabSz="91434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Quebec Light" panose="02000000000000000000" pitchFamily="50" charset="0"/>
        </a:defRPr>
      </a:lvl2pPr>
      <a:lvl3pPr marL="1142930" indent="-228586" algn="l" defTabSz="91434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Quebec Light" panose="02000000000000000000" pitchFamily="50" charset="0"/>
        </a:defRPr>
      </a:lvl3pPr>
      <a:lvl4pPr marL="1600104" indent="-228586" algn="l" defTabSz="91434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Quebec Light" panose="02000000000000000000" pitchFamily="50" charset="0"/>
        </a:defRPr>
      </a:lvl4pPr>
      <a:lvl5pPr marL="2057278" indent="-228586" algn="l" defTabSz="91434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Quebec Light" panose="02000000000000000000" pitchFamily="50" charset="0"/>
        </a:defRPr>
      </a:lvl5pPr>
      <a:lvl6pPr marL="2514449" indent="-228586" algn="l" defTabSz="9143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2" indent="-228586" algn="l" defTabSz="9143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4" indent="-228586" algn="l" defTabSz="9143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67" indent="-228586" algn="l" defTabSz="9143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2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4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2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diagramLayout" Target="../diagrams/layout2.xml"/><Relationship Id="rId18" Type="http://schemas.openxmlformats.org/officeDocument/2006/relationships/image" Target="../media/image52.svg"/><Relationship Id="rId26" Type="http://schemas.openxmlformats.org/officeDocument/2006/relationships/image" Target="../media/image60.svg"/><Relationship Id="rId3" Type="http://schemas.openxmlformats.org/officeDocument/2006/relationships/tags" Target="../tags/tag96.xml"/><Relationship Id="rId21" Type="http://schemas.openxmlformats.org/officeDocument/2006/relationships/image" Target="../media/image55.png"/><Relationship Id="rId7" Type="http://schemas.openxmlformats.org/officeDocument/2006/relationships/tags" Target="../tags/tag100.xml"/><Relationship Id="rId12" Type="http://schemas.openxmlformats.org/officeDocument/2006/relationships/diagramData" Target="../diagrams/data2.xml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tags" Target="../tags/tag95.xml"/><Relationship Id="rId16" Type="http://schemas.microsoft.com/office/2007/relationships/diagramDrawing" Target="../diagrams/drawing2.xml"/><Relationship Id="rId20" Type="http://schemas.openxmlformats.org/officeDocument/2006/relationships/image" Target="../media/image54.svg"/><Relationship Id="rId29" Type="http://schemas.openxmlformats.org/officeDocument/2006/relationships/image" Target="../media/image63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slideLayout" Target="../slideLayouts/slideLayout5.xml"/><Relationship Id="rId24" Type="http://schemas.openxmlformats.org/officeDocument/2006/relationships/image" Target="../media/image58.svg"/><Relationship Id="rId32" Type="http://schemas.openxmlformats.org/officeDocument/2006/relationships/image" Target="../media/image66.svg"/><Relationship Id="rId5" Type="http://schemas.openxmlformats.org/officeDocument/2006/relationships/tags" Target="../tags/tag98.xml"/><Relationship Id="rId15" Type="http://schemas.openxmlformats.org/officeDocument/2006/relationships/diagramColors" Target="../diagrams/colors2.xml"/><Relationship Id="rId23" Type="http://schemas.openxmlformats.org/officeDocument/2006/relationships/image" Target="../media/image57.png"/><Relationship Id="rId28" Type="http://schemas.openxmlformats.org/officeDocument/2006/relationships/image" Target="../media/image62.svg"/><Relationship Id="rId10" Type="http://schemas.openxmlformats.org/officeDocument/2006/relationships/tags" Target="../tags/tag103.xml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56.svg"/><Relationship Id="rId27" Type="http://schemas.openxmlformats.org/officeDocument/2006/relationships/image" Target="../media/image61.png"/><Relationship Id="rId30" Type="http://schemas.openxmlformats.org/officeDocument/2006/relationships/image" Target="../media/image64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9" Type="http://schemas.openxmlformats.org/officeDocument/2006/relationships/tags" Target="../tags/tag142.xml"/><Relationship Id="rId21" Type="http://schemas.openxmlformats.org/officeDocument/2006/relationships/tags" Target="../tags/tag124.xml"/><Relationship Id="rId34" Type="http://schemas.openxmlformats.org/officeDocument/2006/relationships/tags" Target="../tags/tag137.xml"/><Relationship Id="rId42" Type="http://schemas.openxmlformats.org/officeDocument/2006/relationships/tags" Target="../tags/tag145.xml"/><Relationship Id="rId47" Type="http://schemas.openxmlformats.org/officeDocument/2006/relationships/tags" Target="../tags/tag150.xml"/><Relationship Id="rId50" Type="http://schemas.openxmlformats.org/officeDocument/2006/relationships/tags" Target="../tags/tag153.xml"/><Relationship Id="rId55" Type="http://schemas.openxmlformats.org/officeDocument/2006/relationships/slideLayout" Target="../slideLayouts/slideLayout5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9" Type="http://schemas.openxmlformats.org/officeDocument/2006/relationships/tags" Target="../tags/tag132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tags" Target="../tags/tag135.xml"/><Relationship Id="rId37" Type="http://schemas.openxmlformats.org/officeDocument/2006/relationships/tags" Target="../tags/tag140.xml"/><Relationship Id="rId40" Type="http://schemas.openxmlformats.org/officeDocument/2006/relationships/tags" Target="../tags/tag143.xml"/><Relationship Id="rId45" Type="http://schemas.openxmlformats.org/officeDocument/2006/relationships/tags" Target="../tags/tag148.xml"/><Relationship Id="rId53" Type="http://schemas.openxmlformats.org/officeDocument/2006/relationships/tags" Target="../tags/tag156.xml"/><Relationship Id="rId5" Type="http://schemas.openxmlformats.org/officeDocument/2006/relationships/tags" Target="../tags/tag108.xml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tags" Target="../tags/tag134.xml"/><Relationship Id="rId44" Type="http://schemas.openxmlformats.org/officeDocument/2006/relationships/tags" Target="../tags/tag147.xml"/><Relationship Id="rId52" Type="http://schemas.openxmlformats.org/officeDocument/2006/relationships/tags" Target="../tags/tag155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Relationship Id="rId35" Type="http://schemas.openxmlformats.org/officeDocument/2006/relationships/tags" Target="../tags/tag138.xml"/><Relationship Id="rId43" Type="http://schemas.openxmlformats.org/officeDocument/2006/relationships/tags" Target="../tags/tag146.xml"/><Relationship Id="rId48" Type="http://schemas.openxmlformats.org/officeDocument/2006/relationships/tags" Target="../tags/tag151.xml"/><Relationship Id="rId56" Type="http://schemas.openxmlformats.org/officeDocument/2006/relationships/notesSlide" Target="../notesSlides/notesSlide3.xml"/><Relationship Id="rId8" Type="http://schemas.openxmlformats.org/officeDocument/2006/relationships/tags" Target="../tags/tag111.xml"/><Relationship Id="rId51" Type="http://schemas.openxmlformats.org/officeDocument/2006/relationships/tags" Target="../tags/tag154.xml"/><Relationship Id="rId3" Type="http://schemas.openxmlformats.org/officeDocument/2006/relationships/tags" Target="../tags/tag106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tags" Target="../tags/tag136.xml"/><Relationship Id="rId38" Type="http://schemas.openxmlformats.org/officeDocument/2006/relationships/tags" Target="../tags/tag141.xml"/><Relationship Id="rId46" Type="http://schemas.openxmlformats.org/officeDocument/2006/relationships/tags" Target="../tags/tag149.xml"/><Relationship Id="rId20" Type="http://schemas.openxmlformats.org/officeDocument/2006/relationships/tags" Target="../tags/tag123.xml"/><Relationship Id="rId41" Type="http://schemas.openxmlformats.org/officeDocument/2006/relationships/tags" Target="../tags/tag144.xml"/><Relationship Id="rId54" Type="http://schemas.openxmlformats.org/officeDocument/2006/relationships/tags" Target="../tags/tag157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tags" Target="../tags/tag139.xml"/><Relationship Id="rId49" Type="http://schemas.openxmlformats.org/officeDocument/2006/relationships/tags" Target="../tags/tag15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40.svg"/><Relationship Id="rId26" Type="http://schemas.openxmlformats.org/officeDocument/2006/relationships/image" Target="../media/image81.svg"/><Relationship Id="rId3" Type="http://schemas.openxmlformats.org/officeDocument/2006/relationships/tags" Target="../tags/tag160.xml"/><Relationship Id="rId21" Type="http://schemas.openxmlformats.org/officeDocument/2006/relationships/image" Target="../media/image76.png"/><Relationship Id="rId7" Type="http://schemas.openxmlformats.org/officeDocument/2006/relationships/tags" Target="../tags/tag164.xml"/><Relationship Id="rId12" Type="http://schemas.openxmlformats.org/officeDocument/2006/relationships/diagramData" Target="../diagrams/data3.xml"/><Relationship Id="rId17" Type="http://schemas.openxmlformats.org/officeDocument/2006/relationships/image" Target="../media/image39.png"/><Relationship Id="rId25" Type="http://schemas.openxmlformats.org/officeDocument/2006/relationships/image" Target="../media/image80.png"/><Relationship Id="rId2" Type="http://schemas.openxmlformats.org/officeDocument/2006/relationships/tags" Target="../tags/tag159.xml"/><Relationship Id="rId16" Type="http://schemas.microsoft.com/office/2007/relationships/diagramDrawing" Target="../diagrams/drawing3.xml"/><Relationship Id="rId20" Type="http://schemas.openxmlformats.org/officeDocument/2006/relationships/image" Target="../media/image42.svg"/><Relationship Id="rId29" Type="http://schemas.openxmlformats.org/officeDocument/2006/relationships/image" Target="../media/image84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slideLayout" Target="../slideLayouts/slideLayout5.xml"/><Relationship Id="rId24" Type="http://schemas.openxmlformats.org/officeDocument/2006/relationships/image" Target="../media/image79.svg"/><Relationship Id="rId32" Type="http://schemas.openxmlformats.org/officeDocument/2006/relationships/image" Target="../media/image86.svg"/><Relationship Id="rId5" Type="http://schemas.openxmlformats.org/officeDocument/2006/relationships/tags" Target="../tags/tag162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78.png"/><Relationship Id="rId28" Type="http://schemas.openxmlformats.org/officeDocument/2006/relationships/image" Target="../media/image83.svg"/><Relationship Id="rId10" Type="http://schemas.openxmlformats.org/officeDocument/2006/relationships/tags" Target="../tags/tag167.xml"/><Relationship Id="rId19" Type="http://schemas.openxmlformats.org/officeDocument/2006/relationships/image" Target="../media/image41.png"/><Relationship Id="rId31" Type="http://schemas.openxmlformats.org/officeDocument/2006/relationships/image" Target="../media/image67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77.svg"/><Relationship Id="rId27" Type="http://schemas.openxmlformats.org/officeDocument/2006/relationships/image" Target="../media/image82.png"/><Relationship Id="rId30" Type="http://schemas.openxmlformats.org/officeDocument/2006/relationships/image" Target="../media/image85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tags" Target="../tags/tag193.xml"/><Relationship Id="rId39" Type="http://schemas.openxmlformats.org/officeDocument/2006/relationships/tags" Target="../tags/tag206.xml"/><Relationship Id="rId21" Type="http://schemas.openxmlformats.org/officeDocument/2006/relationships/tags" Target="../tags/tag188.xml"/><Relationship Id="rId34" Type="http://schemas.openxmlformats.org/officeDocument/2006/relationships/tags" Target="../tags/tag201.xml"/><Relationship Id="rId42" Type="http://schemas.openxmlformats.org/officeDocument/2006/relationships/tags" Target="../tags/tag209.xml"/><Relationship Id="rId47" Type="http://schemas.openxmlformats.org/officeDocument/2006/relationships/tags" Target="../tags/tag214.xml"/><Relationship Id="rId50" Type="http://schemas.openxmlformats.org/officeDocument/2006/relationships/tags" Target="../tags/tag217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9" Type="http://schemas.openxmlformats.org/officeDocument/2006/relationships/tags" Target="../tags/tag196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32" Type="http://schemas.openxmlformats.org/officeDocument/2006/relationships/tags" Target="../tags/tag199.xml"/><Relationship Id="rId37" Type="http://schemas.openxmlformats.org/officeDocument/2006/relationships/tags" Target="../tags/tag204.xml"/><Relationship Id="rId40" Type="http://schemas.openxmlformats.org/officeDocument/2006/relationships/tags" Target="../tags/tag207.xml"/><Relationship Id="rId45" Type="http://schemas.openxmlformats.org/officeDocument/2006/relationships/tags" Target="../tags/tag212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tags" Target="../tags/tag195.xml"/><Relationship Id="rId36" Type="http://schemas.openxmlformats.org/officeDocument/2006/relationships/tags" Target="../tags/tag203.xml"/><Relationship Id="rId49" Type="http://schemas.openxmlformats.org/officeDocument/2006/relationships/tags" Target="../tags/tag216.xm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tags" Target="../tags/tag198.xml"/><Relationship Id="rId44" Type="http://schemas.openxmlformats.org/officeDocument/2006/relationships/tags" Target="../tags/tag211.xml"/><Relationship Id="rId52" Type="http://schemas.openxmlformats.org/officeDocument/2006/relationships/notesSlide" Target="../notesSlides/notesSlide4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tags" Target="../tags/tag194.xml"/><Relationship Id="rId30" Type="http://schemas.openxmlformats.org/officeDocument/2006/relationships/tags" Target="../tags/tag197.xml"/><Relationship Id="rId35" Type="http://schemas.openxmlformats.org/officeDocument/2006/relationships/tags" Target="../tags/tag202.xml"/><Relationship Id="rId43" Type="http://schemas.openxmlformats.org/officeDocument/2006/relationships/tags" Target="../tags/tag210.xml"/><Relationship Id="rId48" Type="http://schemas.openxmlformats.org/officeDocument/2006/relationships/tags" Target="../tags/tag215.xml"/><Relationship Id="rId8" Type="http://schemas.openxmlformats.org/officeDocument/2006/relationships/tags" Target="../tags/tag175.xml"/><Relationship Id="rId51" Type="http://schemas.openxmlformats.org/officeDocument/2006/relationships/slideLayout" Target="../slideLayouts/slideLayout5.xml"/><Relationship Id="rId3" Type="http://schemas.openxmlformats.org/officeDocument/2006/relationships/tags" Target="../tags/tag170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33" Type="http://schemas.openxmlformats.org/officeDocument/2006/relationships/tags" Target="../tags/tag200.xml"/><Relationship Id="rId38" Type="http://schemas.openxmlformats.org/officeDocument/2006/relationships/tags" Target="../tags/tag205.xml"/><Relationship Id="rId46" Type="http://schemas.openxmlformats.org/officeDocument/2006/relationships/tags" Target="../tags/tag213.xml"/><Relationship Id="rId20" Type="http://schemas.openxmlformats.org/officeDocument/2006/relationships/tags" Target="../tags/tag187.xml"/><Relationship Id="rId41" Type="http://schemas.openxmlformats.org/officeDocument/2006/relationships/tags" Target="../tags/tag208.xml"/><Relationship Id="rId1" Type="http://schemas.openxmlformats.org/officeDocument/2006/relationships/tags" Target="../tags/tag168.xml"/><Relationship Id="rId6" Type="http://schemas.openxmlformats.org/officeDocument/2006/relationships/tags" Target="../tags/tag17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microsoft.com/office/2007/relationships/diagramDrawing" Target="../diagrams/drawing4.xml"/><Relationship Id="rId18" Type="http://schemas.openxmlformats.org/officeDocument/2006/relationships/image" Target="../media/image93.png"/><Relationship Id="rId3" Type="http://schemas.openxmlformats.org/officeDocument/2006/relationships/tags" Target="../tags/tag220.xml"/><Relationship Id="rId21" Type="http://schemas.openxmlformats.org/officeDocument/2006/relationships/image" Target="../media/image62.svg"/><Relationship Id="rId7" Type="http://schemas.openxmlformats.org/officeDocument/2006/relationships/tags" Target="../tags/tag224.xml"/><Relationship Id="rId12" Type="http://schemas.openxmlformats.org/officeDocument/2006/relationships/diagramColors" Target="../diagrams/colors4.xml"/><Relationship Id="rId17" Type="http://schemas.openxmlformats.org/officeDocument/2006/relationships/image" Target="../media/image56.svg"/><Relationship Id="rId2" Type="http://schemas.openxmlformats.org/officeDocument/2006/relationships/tags" Target="../tags/tag219.xml"/><Relationship Id="rId16" Type="http://schemas.openxmlformats.org/officeDocument/2006/relationships/image" Target="../media/image55.png"/><Relationship Id="rId20" Type="http://schemas.openxmlformats.org/officeDocument/2006/relationships/image" Target="../media/image61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diagramQuickStyle" Target="../diagrams/quickStyle4.xml"/><Relationship Id="rId5" Type="http://schemas.openxmlformats.org/officeDocument/2006/relationships/tags" Target="../tags/tag222.xml"/><Relationship Id="rId15" Type="http://schemas.openxmlformats.org/officeDocument/2006/relationships/image" Target="../media/image54.svg"/><Relationship Id="rId23" Type="http://schemas.openxmlformats.org/officeDocument/2006/relationships/image" Target="../media/image96.svg"/><Relationship Id="rId10" Type="http://schemas.openxmlformats.org/officeDocument/2006/relationships/diagramLayout" Target="../diagrams/layout4.xml"/><Relationship Id="rId19" Type="http://schemas.openxmlformats.org/officeDocument/2006/relationships/image" Target="../media/image94.svg"/><Relationship Id="rId4" Type="http://schemas.openxmlformats.org/officeDocument/2006/relationships/tags" Target="../tags/tag221.xml"/><Relationship Id="rId9" Type="http://schemas.openxmlformats.org/officeDocument/2006/relationships/diagramData" Target="../diagrams/data4.xml"/><Relationship Id="rId14" Type="http://schemas.openxmlformats.org/officeDocument/2006/relationships/image" Target="../media/image53.png"/><Relationship Id="rId22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50.xml"/><Relationship Id="rId117" Type="http://schemas.openxmlformats.org/officeDocument/2006/relationships/image" Target="../media/image102.png"/><Relationship Id="rId21" Type="http://schemas.openxmlformats.org/officeDocument/2006/relationships/tags" Target="../tags/tag245.xml"/><Relationship Id="rId42" Type="http://schemas.openxmlformats.org/officeDocument/2006/relationships/tags" Target="../tags/tag266.xml"/><Relationship Id="rId47" Type="http://schemas.openxmlformats.org/officeDocument/2006/relationships/tags" Target="../tags/tag271.xml"/><Relationship Id="rId63" Type="http://schemas.openxmlformats.org/officeDocument/2006/relationships/tags" Target="../tags/tag287.xml"/><Relationship Id="rId68" Type="http://schemas.openxmlformats.org/officeDocument/2006/relationships/tags" Target="../tags/tag292.xml"/><Relationship Id="rId84" Type="http://schemas.openxmlformats.org/officeDocument/2006/relationships/tags" Target="../tags/tag308.xml"/><Relationship Id="rId89" Type="http://schemas.openxmlformats.org/officeDocument/2006/relationships/tags" Target="../tags/tag313.xml"/><Relationship Id="rId112" Type="http://schemas.openxmlformats.org/officeDocument/2006/relationships/image" Target="../media/image97.png"/><Relationship Id="rId16" Type="http://schemas.openxmlformats.org/officeDocument/2006/relationships/tags" Target="../tags/tag240.xml"/><Relationship Id="rId107" Type="http://schemas.openxmlformats.org/officeDocument/2006/relationships/tags" Target="../tags/tag331.xml"/><Relationship Id="rId11" Type="http://schemas.openxmlformats.org/officeDocument/2006/relationships/tags" Target="../tags/tag235.xml"/><Relationship Id="rId32" Type="http://schemas.openxmlformats.org/officeDocument/2006/relationships/tags" Target="../tags/tag256.xml"/><Relationship Id="rId37" Type="http://schemas.openxmlformats.org/officeDocument/2006/relationships/tags" Target="../tags/tag261.xml"/><Relationship Id="rId53" Type="http://schemas.openxmlformats.org/officeDocument/2006/relationships/tags" Target="../tags/tag277.xml"/><Relationship Id="rId58" Type="http://schemas.openxmlformats.org/officeDocument/2006/relationships/tags" Target="../tags/tag282.xml"/><Relationship Id="rId74" Type="http://schemas.openxmlformats.org/officeDocument/2006/relationships/tags" Target="../tags/tag298.xml"/><Relationship Id="rId79" Type="http://schemas.openxmlformats.org/officeDocument/2006/relationships/tags" Target="../tags/tag303.xml"/><Relationship Id="rId102" Type="http://schemas.openxmlformats.org/officeDocument/2006/relationships/tags" Target="../tags/tag326.xml"/><Relationship Id="rId5" Type="http://schemas.openxmlformats.org/officeDocument/2006/relationships/tags" Target="../tags/tag229.xml"/><Relationship Id="rId90" Type="http://schemas.openxmlformats.org/officeDocument/2006/relationships/tags" Target="../tags/tag314.xml"/><Relationship Id="rId95" Type="http://schemas.openxmlformats.org/officeDocument/2006/relationships/tags" Target="../tags/tag319.xml"/><Relationship Id="rId22" Type="http://schemas.openxmlformats.org/officeDocument/2006/relationships/tags" Target="../tags/tag246.xml"/><Relationship Id="rId27" Type="http://schemas.openxmlformats.org/officeDocument/2006/relationships/tags" Target="../tags/tag251.xml"/><Relationship Id="rId43" Type="http://schemas.openxmlformats.org/officeDocument/2006/relationships/tags" Target="../tags/tag267.xml"/><Relationship Id="rId48" Type="http://schemas.openxmlformats.org/officeDocument/2006/relationships/tags" Target="../tags/tag272.xml"/><Relationship Id="rId64" Type="http://schemas.openxmlformats.org/officeDocument/2006/relationships/tags" Target="../tags/tag288.xml"/><Relationship Id="rId69" Type="http://schemas.openxmlformats.org/officeDocument/2006/relationships/tags" Target="../tags/tag293.xml"/><Relationship Id="rId113" Type="http://schemas.openxmlformats.org/officeDocument/2006/relationships/image" Target="../media/image98.png"/><Relationship Id="rId118" Type="http://schemas.openxmlformats.org/officeDocument/2006/relationships/image" Target="../media/image103.png"/><Relationship Id="rId80" Type="http://schemas.openxmlformats.org/officeDocument/2006/relationships/tags" Target="../tags/tag304.xml"/><Relationship Id="rId85" Type="http://schemas.openxmlformats.org/officeDocument/2006/relationships/tags" Target="../tags/tag309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33" Type="http://schemas.openxmlformats.org/officeDocument/2006/relationships/tags" Target="../tags/tag257.xml"/><Relationship Id="rId38" Type="http://schemas.openxmlformats.org/officeDocument/2006/relationships/tags" Target="../tags/tag262.xml"/><Relationship Id="rId59" Type="http://schemas.openxmlformats.org/officeDocument/2006/relationships/tags" Target="../tags/tag283.xml"/><Relationship Id="rId103" Type="http://schemas.openxmlformats.org/officeDocument/2006/relationships/tags" Target="../tags/tag327.xml"/><Relationship Id="rId108" Type="http://schemas.openxmlformats.org/officeDocument/2006/relationships/tags" Target="../tags/tag332.xml"/><Relationship Id="rId54" Type="http://schemas.openxmlformats.org/officeDocument/2006/relationships/tags" Target="../tags/tag278.xml"/><Relationship Id="rId70" Type="http://schemas.openxmlformats.org/officeDocument/2006/relationships/tags" Target="../tags/tag294.xml"/><Relationship Id="rId75" Type="http://schemas.openxmlformats.org/officeDocument/2006/relationships/tags" Target="../tags/tag299.xml"/><Relationship Id="rId91" Type="http://schemas.openxmlformats.org/officeDocument/2006/relationships/tags" Target="../tags/tag315.xml"/><Relationship Id="rId96" Type="http://schemas.openxmlformats.org/officeDocument/2006/relationships/tags" Target="../tags/tag320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23" Type="http://schemas.openxmlformats.org/officeDocument/2006/relationships/tags" Target="../tags/tag247.xml"/><Relationship Id="rId28" Type="http://schemas.openxmlformats.org/officeDocument/2006/relationships/tags" Target="../tags/tag252.xml"/><Relationship Id="rId49" Type="http://schemas.openxmlformats.org/officeDocument/2006/relationships/tags" Target="../tags/tag273.xml"/><Relationship Id="rId114" Type="http://schemas.openxmlformats.org/officeDocument/2006/relationships/image" Target="../media/image99.png"/><Relationship Id="rId10" Type="http://schemas.openxmlformats.org/officeDocument/2006/relationships/tags" Target="../tags/tag234.xml"/><Relationship Id="rId31" Type="http://schemas.openxmlformats.org/officeDocument/2006/relationships/tags" Target="../tags/tag255.xml"/><Relationship Id="rId44" Type="http://schemas.openxmlformats.org/officeDocument/2006/relationships/tags" Target="../tags/tag268.xml"/><Relationship Id="rId52" Type="http://schemas.openxmlformats.org/officeDocument/2006/relationships/tags" Target="../tags/tag276.xml"/><Relationship Id="rId60" Type="http://schemas.openxmlformats.org/officeDocument/2006/relationships/tags" Target="../tags/tag284.xml"/><Relationship Id="rId65" Type="http://schemas.openxmlformats.org/officeDocument/2006/relationships/tags" Target="../tags/tag289.xml"/><Relationship Id="rId73" Type="http://schemas.openxmlformats.org/officeDocument/2006/relationships/tags" Target="../tags/tag297.xml"/><Relationship Id="rId78" Type="http://schemas.openxmlformats.org/officeDocument/2006/relationships/tags" Target="../tags/tag302.xml"/><Relationship Id="rId81" Type="http://schemas.openxmlformats.org/officeDocument/2006/relationships/tags" Target="../tags/tag305.xml"/><Relationship Id="rId86" Type="http://schemas.openxmlformats.org/officeDocument/2006/relationships/tags" Target="../tags/tag310.xml"/><Relationship Id="rId94" Type="http://schemas.openxmlformats.org/officeDocument/2006/relationships/tags" Target="../tags/tag318.xml"/><Relationship Id="rId99" Type="http://schemas.openxmlformats.org/officeDocument/2006/relationships/tags" Target="../tags/tag323.xml"/><Relationship Id="rId101" Type="http://schemas.openxmlformats.org/officeDocument/2006/relationships/tags" Target="../tags/tag325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39" Type="http://schemas.openxmlformats.org/officeDocument/2006/relationships/tags" Target="../tags/tag263.xml"/><Relationship Id="rId109" Type="http://schemas.openxmlformats.org/officeDocument/2006/relationships/tags" Target="../tags/tag333.xml"/><Relationship Id="rId34" Type="http://schemas.openxmlformats.org/officeDocument/2006/relationships/tags" Target="../tags/tag258.xml"/><Relationship Id="rId50" Type="http://schemas.openxmlformats.org/officeDocument/2006/relationships/tags" Target="../tags/tag274.xml"/><Relationship Id="rId55" Type="http://schemas.openxmlformats.org/officeDocument/2006/relationships/tags" Target="../tags/tag279.xml"/><Relationship Id="rId76" Type="http://schemas.openxmlformats.org/officeDocument/2006/relationships/tags" Target="../tags/tag300.xml"/><Relationship Id="rId97" Type="http://schemas.openxmlformats.org/officeDocument/2006/relationships/tags" Target="../tags/tag321.xml"/><Relationship Id="rId104" Type="http://schemas.openxmlformats.org/officeDocument/2006/relationships/tags" Target="../tags/tag328.xml"/><Relationship Id="rId7" Type="http://schemas.openxmlformats.org/officeDocument/2006/relationships/tags" Target="../tags/tag231.xml"/><Relationship Id="rId71" Type="http://schemas.openxmlformats.org/officeDocument/2006/relationships/tags" Target="../tags/tag295.xml"/><Relationship Id="rId92" Type="http://schemas.openxmlformats.org/officeDocument/2006/relationships/tags" Target="../tags/tag316.xml"/><Relationship Id="rId2" Type="http://schemas.openxmlformats.org/officeDocument/2006/relationships/tags" Target="../tags/tag226.xml"/><Relationship Id="rId29" Type="http://schemas.openxmlformats.org/officeDocument/2006/relationships/tags" Target="../tags/tag253.xml"/><Relationship Id="rId24" Type="http://schemas.openxmlformats.org/officeDocument/2006/relationships/tags" Target="../tags/tag248.xml"/><Relationship Id="rId40" Type="http://schemas.openxmlformats.org/officeDocument/2006/relationships/tags" Target="../tags/tag264.xml"/><Relationship Id="rId45" Type="http://schemas.openxmlformats.org/officeDocument/2006/relationships/tags" Target="../tags/tag269.xml"/><Relationship Id="rId66" Type="http://schemas.openxmlformats.org/officeDocument/2006/relationships/tags" Target="../tags/tag290.xml"/><Relationship Id="rId87" Type="http://schemas.openxmlformats.org/officeDocument/2006/relationships/tags" Target="../tags/tag311.xml"/><Relationship Id="rId110" Type="http://schemas.openxmlformats.org/officeDocument/2006/relationships/tags" Target="../tags/tag334.xml"/><Relationship Id="rId115" Type="http://schemas.openxmlformats.org/officeDocument/2006/relationships/image" Target="../media/image100.png"/><Relationship Id="rId61" Type="http://schemas.openxmlformats.org/officeDocument/2006/relationships/tags" Target="../tags/tag285.xml"/><Relationship Id="rId82" Type="http://schemas.openxmlformats.org/officeDocument/2006/relationships/tags" Target="../tags/tag306.xml"/><Relationship Id="rId19" Type="http://schemas.openxmlformats.org/officeDocument/2006/relationships/tags" Target="../tags/tag243.xml"/><Relationship Id="rId14" Type="http://schemas.openxmlformats.org/officeDocument/2006/relationships/tags" Target="../tags/tag238.xml"/><Relationship Id="rId30" Type="http://schemas.openxmlformats.org/officeDocument/2006/relationships/tags" Target="../tags/tag254.xml"/><Relationship Id="rId35" Type="http://schemas.openxmlformats.org/officeDocument/2006/relationships/tags" Target="../tags/tag259.xml"/><Relationship Id="rId56" Type="http://schemas.openxmlformats.org/officeDocument/2006/relationships/tags" Target="../tags/tag280.xml"/><Relationship Id="rId77" Type="http://schemas.openxmlformats.org/officeDocument/2006/relationships/tags" Target="../tags/tag301.xml"/><Relationship Id="rId100" Type="http://schemas.openxmlformats.org/officeDocument/2006/relationships/tags" Target="../tags/tag324.xml"/><Relationship Id="rId105" Type="http://schemas.openxmlformats.org/officeDocument/2006/relationships/tags" Target="../tags/tag329.xml"/><Relationship Id="rId8" Type="http://schemas.openxmlformats.org/officeDocument/2006/relationships/tags" Target="../tags/tag232.xml"/><Relationship Id="rId51" Type="http://schemas.openxmlformats.org/officeDocument/2006/relationships/tags" Target="../tags/tag275.xml"/><Relationship Id="rId72" Type="http://schemas.openxmlformats.org/officeDocument/2006/relationships/tags" Target="../tags/tag296.xml"/><Relationship Id="rId93" Type="http://schemas.openxmlformats.org/officeDocument/2006/relationships/tags" Target="../tags/tag317.xml"/><Relationship Id="rId98" Type="http://schemas.openxmlformats.org/officeDocument/2006/relationships/tags" Target="../tags/tag322.xml"/><Relationship Id="rId3" Type="http://schemas.openxmlformats.org/officeDocument/2006/relationships/tags" Target="../tags/tag227.xml"/><Relationship Id="rId25" Type="http://schemas.openxmlformats.org/officeDocument/2006/relationships/tags" Target="../tags/tag249.xml"/><Relationship Id="rId46" Type="http://schemas.openxmlformats.org/officeDocument/2006/relationships/tags" Target="../tags/tag270.xml"/><Relationship Id="rId67" Type="http://schemas.openxmlformats.org/officeDocument/2006/relationships/tags" Target="../tags/tag291.xml"/><Relationship Id="rId116" Type="http://schemas.openxmlformats.org/officeDocument/2006/relationships/image" Target="../media/image101.png"/><Relationship Id="rId20" Type="http://schemas.openxmlformats.org/officeDocument/2006/relationships/tags" Target="../tags/tag244.xml"/><Relationship Id="rId41" Type="http://schemas.openxmlformats.org/officeDocument/2006/relationships/tags" Target="../tags/tag265.xml"/><Relationship Id="rId62" Type="http://schemas.openxmlformats.org/officeDocument/2006/relationships/tags" Target="../tags/tag286.xml"/><Relationship Id="rId83" Type="http://schemas.openxmlformats.org/officeDocument/2006/relationships/tags" Target="../tags/tag307.xml"/><Relationship Id="rId88" Type="http://schemas.openxmlformats.org/officeDocument/2006/relationships/tags" Target="../tags/tag312.xml"/><Relationship Id="rId111" Type="http://schemas.openxmlformats.org/officeDocument/2006/relationships/slideLayout" Target="../slideLayouts/slideLayout5.xml"/><Relationship Id="rId15" Type="http://schemas.openxmlformats.org/officeDocument/2006/relationships/tags" Target="../tags/tag239.xml"/><Relationship Id="rId36" Type="http://schemas.openxmlformats.org/officeDocument/2006/relationships/tags" Target="../tags/tag260.xml"/><Relationship Id="rId57" Type="http://schemas.openxmlformats.org/officeDocument/2006/relationships/tags" Target="../tags/tag281.xml"/><Relationship Id="rId106" Type="http://schemas.openxmlformats.org/officeDocument/2006/relationships/tags" Target="../tags/tag3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diagramQuickStyle" Target="../diagrams/quickStyle5.xml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tags" Target="../tags/tag337.xml"/><Relationship Id="rId21" Type="http://schemas.openxmlformats.org/officeDocument/2006/relationships/image" Target="../media/image118.svg"/><Relationship Id="rId7" Type="http://schemas.openxmlformats.org/officeDocument/2006/relationships/tags" Target="../tags/tag341.xml"/><Relationship Id="rId12" Type="http://schemas.openxmlformats.org/officeDocument/2006/relationships/diagramLayout" Target="../diagrams/layout5.xml"/><Relationship Id="rId17" Type="http://schemas.openxmlformats.org/officeDocument/2006/relationships/image" Target="../media/image114.svg"/><Relationship Id="rId25" Type="http://schemas.openxmlformats.org/officeDocument/2006/relationships/image" Target="../media/image122.svg"/><Relationship Id="rId2" Type="http://schemas.openxmlformats.org/officeDocument/2006/relationships/tags" Target="../tags/tag336.xml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29" Type="http://schemas.openxmlformats.org/officeDocument/2006/relationships/image" Target="../media/image126.svg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diagramData" Target="../diagrams/data5.xml"/><Relationship Id="rId24" Type="http://schemas.openxmlformats.org/officeDocument/2006/relationships/image" Target="../media/image121.png"/><Relationship Id="rId5" Type="http://schemas.openxmlformats.org/officeDocument/2006/relationships/tags" Target="../tags/tag339.xml"/><Relationship Id="rId15" Type="http://schemas.microsoft.com/office/2007/relationships/diagramDrawing" Target="../diagrams/drawing5.xml"/><Relationship Id="rId23" Type="http://schemas.openxmlformats.org/officeDocument/2006/relationships/image" Target="../media/image120.svg"/><Relationship Id="rId28" Type="http://schemas.openxmlformats.org/officeDocument/2006/relationships/image" Target="../media/image125.png"/><Relationship Id="rId10" Type="http://schemas.openxmlformats.org/officeDocument/2006/relationships/slideLayout" Target="../slideLayouts/slideLayout5.xml"/><Relationship Id="rId19" Type="http://schemas.openxmlformats.org/officeDocument/2006/relationships/image" Target="../media/image116.svg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diagramColors" Target="../diagrams/colors5.xml"/><Relationship Id="rId22" Type="http://schemas.openxmlformats.org/officeDocument/2006/relationships/image" Target="../media/image119.png"/><Relationship Id="rId27" Type="http://schemas.openxmlformats.org/officeDocument/2006/relationships/image" Target="../media/image124.sv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26" Type="http://schemas.openxmlformats.org/officeDocument/2006/relationships/diagramColors" Target="../diagrams/colors6.xml"/><Relationship Id="rId21" Type="http://schemas.openxmlformats.org/officeDocument/2006/relationships/tags" Target="../tags/tag364.xml"/><Relationship Id="rId34" Type="http://schemas.openxmlformats.org/officeDocument/2006/relationships/image" Target="../media/image143.svg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diagramQuickStyle" Target="../diagrams/quickStyle6.xml"/><Relationship Id="rId33" Type="http://schemas.openxmlformats.org/officeDocument/2006/relationships/image" Target="../media/image142.png"/><Relationship Id="rId38" Type="http://schemas.openxmlformats.org/officeDocument/2006/relationships/image" Target="../media/image147.svg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0" Type="http://schemas.openxmlformats.org/officeDocument/2006/relationships/tags" Target="../tags/tag363.xml"/><Relationship Id="rId29" Type="http://schemas.openxmlformats.org/officeDocument/2006/relationships/image" Target="../media/image138.png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diagramLayout" Target="../diagrams/layout6.xml"/><Relationship Id="rId32" Type="http://schemas.openxmlformats.org/officeDocument/2006/relationships/image" Target="../media/image141.svg"/><Relationship Id="rId37" Type="http://schemas.openxmlformats.org/officeDocument/2006/relationships/image" Target="../media/image146.png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diagramData" Target="../diagrams/data6.xml"/><Relationship Id="rId28" Type="http://schemas.openxmlformats.org/officeDocument/2006/relationships/image" Target="../media/image137.png"/><Relationship Id="rId36" Type="http://schemas.openxmlformats.org/officeDocument/2006/relationships/image" Target="../media/image145.svg"/><Relationship Id="rId10" Type="http://schemas.openxmlformats.org/officeDocument/2006/relationships/tags" Target="../tags/tag353.xml"/><Relationship Id="rId19" Type="http://schemas.openxmlformats.org/officeDocument/2006/relationships/tags" Target="../tags/tag362.xml"/><Relationship Id="rId31" Type="http://schemas.openxmlformats.org/officeDocument/2006/relationships/image" Target="../media/image140.png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slideLayout" Target="../slideLayouts/slideLayout5.xml"/><Relationship Id="rId27" Type="http://schemas.microsoft.com/office/2007/relationships/diagramDrawing" Target="../diagrams/drawing6.xml"/><Relationship Id="rId30" Type="http://schemas.openxmlformats.org/officeDocument/2006/relationships/image" Target="../media/image139.svg"/><Relationship Id="rId35" Type="http://schemas.openxmlformats.org/officeDocument/2006/relationships/image" Target="../media/image144.png"/><Relationship Id="rId8" Type="http://schemas.openxmlformats.org/officeDocument/2006/relationships/tags" Target="../tags/tag351.xml"/><Relationship Id="rId3" Type="http://schemas.openxmlformats.org/officeDocument/2006/relationships/tags" Target="../tags/tag3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tags" Target="../tags/tag370.xml"/><Relationship Id="rId7" Type="http://schemas.microsoft.com/office/2007/relationships/hdphoto" Target="../media/hdphoto2.wdp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image" Target="../media/image150.png"/><Relationship Id="rId11" Type="http://schemas.microsoft.com/office/2007/relationships/hdphoto" Target="../media/hdphoto4.wdp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52.png"/><Relationship Id="rId4" Type="http://schemas.openxmlformats.org/officeDocument/2006/relationships/tags" Target="../tags/tag371.xml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4" Type="http://schemas.openxmlformats.org/officeDocument/2006/relationships/image" Target="../media/image1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377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9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18" Type="http://schemas.openxmlformats.org/officeDocument/2006/relationships/chart" Target="../charts/chart3.xml"/><Relationship Id="rId3" Type="http://schemas.openxmlformats.org/officeDocument/2006/relationships/tags" Target="../tags/tag382.xml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381.xml"/><Relationship Id="rId16" Type="http://schemas.openxmlformats.org/officeDocument/2006/relationships/slideLayout" Target="../slideLayouts/slideLayout5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5" Type="http://schemas.openxmlformats.org/officeDocument/2006/relationships/tags" Target="../tags/tag384.xml"/><Relationship Id="rId15" Type="http://schemas.openxmlformats.org/officeDocument/2006/relationships/tags" Target="../tags/tag394.xml"/><Relationship Id="rId10" Type="http://schemas.openxmlformats.org/officeDocument/2006/relationships/tags" Target="../tags/tag389.xml"/><Relationship Id="rId19" Type="http://schemas.openxmlformats.org/officeDocument/2006/relationships/chart" Target="../charts/chart4.xml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7" Type="http://schemas.openxmlformats.org/officeDocument/2006/relationships/chart" Target="../charts/chart5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9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tags" Target="../tags/tag401.xml"/><Relationship Id="rId7" Type="http://schemas.openxmlformats.org/officeDocument/2006/relationships/image" Target="../media/image154.png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9" Type="http://schemas.openxmlformats.org/officeDocument/2006/relationships/image" Target="../media/image15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tags" Target="../tags/tag406.xml"/><Relationship Id="rId7" Type="http://schemas.openxmlformats.org/officeDocument/2006/relationships/image" Target="../media/image158.png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image" Target="../media/image15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3.svg"/><Relationship Id="rId3" Type="http://schemas.openxmlformats.org/officeDocument/2006/relationships/tags" Target="../tags/tag409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162.png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slideLayout" Target="../slideLayouts/slideLayout5.xml"/><Relationship Id="rId11" Type="http://schemas.microsoft.com/office/2007/relationships/hdphoto" Target="../media/hdphoto5.wdp"/><Relationship Id="rId5" Type="http://schemas.openxmlformats.org/officeDocument/2006/relationships/tags" Target="../tags/tag411.xml"/><Relationship Id="rId10" Type="http://schemas.openxmlformats.org/officeDocument/2006/relationships/image" Target="../media/image161.png"/><Relationship Id="rId4" Type="http://schemas.openxmlformats.org/officeDocument/2006/relationships/tags" Target="../tags/tag410.xml"/><Relationship Id="rId9" Type="http://schemas.openxmlformats.org/officeDocument/2006/relationships/image" Target="../media/image1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tags" Target="../tags/tag15.xml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3" Type="http://schemas.openxmlformats.org/officeDocument/2006/relationships/tags" Target="../tags/tag18.xml"/><Relationship Id="rId21" Type="http://schemas.openxmlformats.org/officeDocument/2006/relationships/tags" Target="../tags/tag36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slideLayout" Target="../slideLayouts/slideLayout5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tags" Target="../tags/tag40.xml"/><Relationship Id="rId21" Type="http://schemas.openxmlformats.org/officeDocument/2006/relationships/image" Target="../media/image34.svg"/><Relationship Id="rId7" Type="http://schemas.openxmlformats.org/officeDocument/2006/relationships/tags" Target="../tags/tag44.xml"/><Relationship Id="rId12" Type="http://schemas.openxmlformats.org/officeDocument/2006/relationships/diagramLayout" Target="../diagrams/layout1.xml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2" Type="http://schemas.openxmlformats.org/officeDocument/2006/relationships/tags" Target="../tags/tag39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sv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diagramData" Target="../diagrams/data1.xml"/><Relationship Id="rId24" Type="http://schemas.openxmlformats.org/officeDocument/2006/relationships/image" Target="../media/image37.png"/><Relationship Id="rId5" Type="http://schemas.openxmlformats.org/officeDocument/2006/relationships/tags" Target="../tags/tag42.xml"/><Relationship Id="rId15" Type="http://schemas.microsoft.com/office/2007/relationships/diagramDrawing" Target="../diagrams/drawing1.xml"/><Relationship Id="rId23" Type="http://schemas.openxmlformats.org/officeDocument/2006/relationships/image" Target="../media/image36.svg"/><Relationship Id="rId28" Type="http://schemas.openxmlformats.org/officeDocument/2006/relationships/image" Target="../media/image41.png"/><Relationship Id="rId10" Type="http://schemas.openxmlformats.org/officeDocument/2006/relationships/slideLayout" Target="../slideLayouts/slideLayout5.xml"/><Relationship Id="rId19" Type="http://schemas.openxmlformats.org/officeDocument/2006/relationships/image" Target="../media/image32.sv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diagramColors" Target="../diagrams/colors1.xml"/><Relationship Id="rId22" Type="http://schemas.openxmlformats.org/officeDocument/2006/relationships/image" Target="../media/image35.png"/><Relationship Id="rId27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tags" Target="../tags/tag74.xml"/><Relationship Id="rId39" Type="http://schemas.openxmlformats.org/officeDocument/2006/relationships/tags" Target="../tags/tag87.xml"/><Relationship Id="rId21" Type="http://schemas.openxmlformats.org/officeDocument/2006/relationships/tags" Target="../tags/tag69.xml"/><Relationship Id="rId34" Type="http://schemas.openxmlformats.org/officeDocument/2006/relationships/tags" Target="../tags/tag82.xml"/><Relationship Id="rId42" Type="http://schemas.openxmlformats.org/officeDocument/2006/relationships/tags" Target="../tags/tag90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9" Type="http://schemas.openxmlformats.org/officeDocument/2006/relationships/tags" Target="../tags/tag77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tags" Target="../tags/tag72.xml"/><Relationship Id="rId32" Type="http://schemas.openxmlformats.org/officeDocument/2006/relationships/tags" Target="../tags/tag80.xml"/><Relationship Id="rId37" Type="http://schemas.openxmlformats.org/officeDocument/2006/relationships/tags" Target="../tags/tag85.xml"/><Relationship Id="rId40" Type="http://schemas.openxmlformats.org/officeDocument/2006/relationships/tags" Target="../tags/tag88.xml"/><Relationship Id="rId45" Type="http://schemas.openxmlformats.org/officeDocument/2006/relationships/tags" Target="../tags/tag93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28" Type="http://schemas.openxmlformats.org/officeDocument/2006/relationships/tags" Target="../tags/tag76.xml"/><Relationship Id="rId36" Type="http://schemas.openxmlformats.org/officeDocument/2006/relationships/tags" Target="../tags/tag84.xml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31" Type="http://schemas.openxmlformats.org/officeDocument/2006/relationships/tags" Target="../tags/tag79.xml"/><Relationship Id="rId44" Type="http://schemas.openxmlformats.org/officeDocument/2006/relationships/tags" Target="../tags/tag92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Relationship Id="rId27" Type="http://schemas.openxmlformats.org/officeDocument/2006/relationships/tags" Target="../tags/tag75.xml"/><Relationship Id="rId30" Type="http://schemas.openxmlformats.org/officeDocument/2006/relationships/tags" Target="../tags/tag78.xml"/><Relationship Id="rId35" Type="http://schemas.openxmlformats.org/officeDocument/2006/relationships/tags" Target="../tags/tag83.xml"/><Relationship Id="rId43" Type="http://schemas.openxmlformats.org/officeDocument/2006/relationships/tags" Target="../tags/tag91.xml"/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tags" Target="../tags/tag73.xml"/><Relationship Id="rId33" Type="http://schemas.openxmlformats.org/officeDocument/2006/relationships/tags" Target="../tags/tag81.xml"/><Relationship Id="rId38" Type="http://schemas.openxmlformats.org/officeDocument/2006/relationships/tags" Target="../tags/tag86.xml"/><Relationship Id="rId46" Type="http://schemas.openxmlformats.org/officeDocument/2006/relationships/slideLayout" Target="../slideLayouts/slideLayout5.xml"/><Relationship Id="rId20" Type="http://schemas.openxmlformats.org/officeDocument/2006/relationships/tags" Target="../tags/tag68.xml"/><Relationship Id="rId41" Type="http://schemas.openxmlformats.org/officeDocument/2006/relationships/tags" Target="../tags/tag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787288D-DFB1-25A1-8D69-1D3FD2ADCB27}"/>
              </a:ext>
            </a:extLst>
          </p:cNvPr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518159" y="3667125"/>
            <a:ext cx="7897281" cy="30099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 rtl="0" fontAlgn="base">
              <a:lnSpc>
                <a:spcPts val="1725"/>
              </a:lnSpc>
            </a:pPr>
            <a:r>
              <a:rPr lang="fr-CA" sz="2600" b="1" kern="100" cap="small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journée première ligne en santé - aînés</a:t>
            </a:r>
          </a:p>
          <a:p>
            <a:pPr algn="l" rtl="0" fontAlgn="base">
              <a:lnSpc>
                <a:spcPts val="1725"/>
              </a:lnSpc>
            </a:pPr>
            <a:endParaRPr lang="fr-CA" sz="2000" b="0" i="0" cap="small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725"/>
              </a:lnSpc>
            </a:pPr>
            <a:r>
              <a:rPr lang="fr-CA" sz="1600" b="0" i="0">
                <a:effectLst/>
                <a:latin typeface="+mj-lt"/>
              </a:rPr>
              <a:t>Présenté par :</a:t>
            </a:r>
          </a:p>
          <a:p>
            <a:pPr algn="l" rtl="0" fontAlgn="base">
              <a:lnSpc>
                <a:spcPts val="1725"/>
              </a:lnSpc>
            </a:pPr>
            <a:r>
              <a:rPr lang="fr-CA" sz="1600" b="0" i="0">
                <a:effectLst/>
                <a:latin typeface="+mj-lt"/>
              </a:rPr>
              <a:t>Josée Chouinard, Directrice du soutien à domicile, MSSS </a:t>
            </a:r>
          </a:p>
          <a:p>
            <a:pPr algn="l" rtl="0" fontAlgn="base">
              <a:lnSpc>
                <a:spcPts val="1725"/>
              </a:lnSpc>
            </a:pPr>
            <a:r>
              <a:rPr lang="fr-CA" sz="1600" b="0" i="0">
                <a:effectLst/>
                <a:latin typeface="+mj-lt"/>
              </a:rPr>
              <a:t>Marc-Nicolas Kobrynsky, Sous-ministre adjoint, MSSS</a:t>
            </a:r>
            <a:endParaRPr lang="fr-CA" sz="1600">
              <a:latin typeface="+mj-lt"/>
              <a:ea typeface="Roboto Light"/>
            </a:endParaRPr>
          </a:p>
          <a:p>
            <a:pPr fontAlgn="base">
              <a:lnSpc>
                <a:spcPts val="1725"/>
              </a:lnSpc>
            </a:pPr>
            <a:r>
              <a:rPr lang="fr-CA" sz="1600">
                <a:latin typeface="+mj-lt"/>
              </a:rPr>
              <a:t>Isabelle Caron, Coordonnatrice de projets stratégiques, Santé Québec</a:t>
            </a:r>
          </a:p>
          <a:p>
            <a:endParaRPr lang="fr-CA">
              <a:solidFill>
                <a:schemeClr val="accent1"/>
              </a:solidFill>
              <a:latin typeface="Roboto Light"/>
              <a:ea typeface="Roboto Light"/>
            </a:endParaRPr>
          </a:p>
          <a:p>
            <a:endParaRPr lang="fr-CA" sz="1600">
              <a:solidFill>
                <a:schemeClr val="accent1"/>
              </a:solidFill>
              <a:latin typeface="Roboto Light"/>
              <a:ea typeface="Roboto Light"/>
            </a:endParaRPr>
          </a:p>
          <a:p>
            <a:r>
              <a:rPr lang="fr-CA" sz="1600">
                <a:solidFill>
                  <a:schemeClr val="accent1"/>
                </a:solidFill>
                <a:latin typeface="Roboto Light"/>
                <a:ea typeface="Roboto Light"/>
              </a:rPr>
              <a:t>Le 27 mars 2025</a:t>
            </a:r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84A32DDF-6EB7-DA6A-4EC4-9961CF5E2678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18160" y="2944167"/>
            <a:ext cx="9144000" cy="484833"/>
          </a:xfrm>
        </p:spPr>
        <p:txBody>
          <a:bodyPr/>
          <a:lstStyle/>
          <a:p>
            <a:r>
              <a:rPr lang="fr-CA" sz="2400">
                <a:solidFill>
                  <a:schemeClr val="accent1"/>
                </a:solidFill>
              </a:rPr>
              <a:t>Valorisation </a:t>
            </a:r>
            <a:r>
              <a:rPr lang="fr-CA" sz="2400"/>
              <a:t>des activités cliniques SAD</a:t>
            </a:r>
            <a:endParaRPr lang="fr-CA" sz="2400">
              <a:solidFill>
                <a:schemeClr val="accent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A4CF083-5C1D-20FA-E199-E3562F31613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l="15142" t="12035" r="8363" b="33731"/>
          <a:stretch/>
        </p:blipFill>
        <p:spPr>
          <a:xfrm>
            <a:off x="518159" y="1121434"/>
            <a:ext cx="4938645" cy="19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3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2194D-9DEA-024B-50EB-8BB5F8F80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9561461-6DC5-B496-3FD1-794633B357F5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36900"/>
              </p:ext>
            </p:extLst>
          </p:nvPr>
        </p:nvGraphicFramePr>
        <p:xfrm>
          <a:off x="358775" y="1092200"/>
          <a:ext cx="11474450" cy="489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E661C80A-7EA4-A5D4-92A4-A0A5F54F7D5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fr-CA" sz="3200" b="0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Constats </a:t>
            </a:r>
            <a:r>
              <a:rPr lang="fr-CA" sz="3200"/>
              <a:t>des services psychosociaux</a:t>
            </a:r>
          </a:p>
        </p:txBody>
      </p:sp>
      <p:pic>
        <p:nvPicPr>
          <p:cNvPr id="3" name="Graphique 2" descr="Bio-hazard contour">
            <a:extLst>
              <a:ext uri="{FF2B5EF4-FFF2-40B4-BE49-F238E27FC236}">
                <a16:creationId xmlns:a16="http://schemas.microsoft.com/office/drawing/2014/main" id="{D354945D-FDB0-81E7-2F59-34314411114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54004" y="1591354"/>
            <a:ext cx="576000" cy="576000"/>
          </a:xfrm>
          <a:prstGeom prst="rect">
            <a:avLst/>
          </a:prstGeom>
        </p:spPr>
      </p:pic>
      <p:pic>
        <p:nvPicPr>
          <p:cNvPr id="4" name="Graphique 3" descr="Users avec un remplissage uni">
            <a:extLst>
              <a:ext uri="{FF2B5EF4-FFF2-40B4-BE49-F238E27FC236}">
                <a16:creationId xmlns:a16="http://schemas.microsoft.com/office/drawing/2014/main" id="{DF82C0ED-FD5D-9CC0-78DE-F2DAB88D721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32143" y="1596931"/>
            <a:ext cx="504000" cy="504000"/>
          </a:xfrm>
          <a:prstGeom prst="rect">
            <a:avLst/>
          </a:prstGeom>
        </p:spPr>
      </p:pic>
      <p:pic>
        <p:nvPicPr>
          <p:cNvPr id="6" name="Graphique 5" descr="Chat avec un remplissage uni">
            <a:extLst>
              <a:ext uri="{FF2B5EF4-FFF2-40B4-BE49-F238E27FC236}">
                <a16:creationId xmlns:a16="http://schemas.microsoft.com/office/drawing/2014/main" id="{77F380BF-7B82-B170-1002-27008D82AFA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927480" y="1195354"/>
            <a:ext cx="684000" cy="684000"/>
          </a:xfrm>
          <a:prstGeom prst="rect">
            <a:avLst/>
          </a:prstGeom>
        </p:spPr>
      </p:pic>
      <p:sp>
        <p:nvSpPr>
          <p:cNvPr id="7" name="Rectangle 6" descr="Déconnecté avec un remplissage uni">
            <a:extLst>
              <a:ext uri="{FF2B5EF4-FFF2-40B4-BE49-F238E27FC236}">
                <a16:creationId xmlns:a16="http://schemas.microsoft.com/office/drawing/2014/main" id="{E3E31B43-E203-BFAA-F749-AA96918DB63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47005" y="1298890"/>
            <a:ext cx="626028" cy="613616"/>
          </a:xfrm>
          <a:prstGeom prst="rect">
            <a:avLst/>
          </a:pr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pic>
        <p:nvPicPr>
          <p:cNvPr id="8" name="Graphique 7" descr="Cycle with people avec un remplissage uni">
            <a:extLst>
              <a:ext uri="{FF2B5EF4-FFF2-40B4-BE49-F238E27FC236}">
                <a16:creationId xmlns:a16="http://schemas.microsoft.com/office/drawing/2014/main" id="{177E205A-D2F6-77BD-6F62-F58B7DA7CFD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953024" y="1213354"/>
            <a:ext cx="720000" cy="720000"/>
          </a:xfrm>
          <a:prstGeom prst="rect">
            <a:avLst/>
          </a:prstGeom>
        </p:spPr>
      </p:pic>
      <p:pic>
        <p:nvPicPr>
          <p:cNvPr id="11" name="Graphique 10" descr="Head with gears avec un remplissage uni">
            <a:extLst>
              <a:ext uri="{FF2B5EF4-FFF2-40B4-BE49-F238E27FC236}">
                <a16:creationId xmlns:a16="http://schemas.microsoft.com/office/drawing/2014/main" id="{AC8C4FC2-80EA-E4BF-7F67-19949A087D9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7553311" y="1409425"/>
            <a:ext cx="684000" cy="684000"/>
          </a:xfrm>
          <a:prstGeom prst="rect">
            <a:avLst/>
          </a:prstGeom>
        </p:spPr>
      </p:pic>
      <p:sp>
        <p:nvSpPr>
          <p:cNvPr id="12" name="Rectangle 11" descr="Diploma avec un remplissage uni">
            <a:extLst>
              <a:ext uri="{FF2B5EF4-FFF2-40B4-BE49-F238E27FC236}">
                <a16:creationId xmlns:a16="http://schemas.microsoft.com/office/drawing/2014/main" id="{43F5F0A6-14E4-3966-D1D5-97242C7C354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605603" y="1573354"/>
            <a:ext cx="612644" cy="408753"/>
          </a:xfrm>
          <a:prstGeom prst="rect">
            <a:avLst/>
          </a:pr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pic>
        <p:nvPicPr>
          <p:cNvPr id="13" name="Graphique 12" descr="Diploma roll avec un remplissage uni">
            <a:extLst>
              <a:ext uri="{FF2B5EF4-FFF2-40B4-BE49-F238E27FC236}">
                <a16:creationId xmlns:a16="http://schemas.microsoft.com/office/drawing/2014/main" id="{13F25024-CBFF-81BE-529F-9BFDBDB394F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910795" y="1171372"/>
            <a:ext cx="540000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FCB9DAD-83F2-0652-06E8-AED367F47DB5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MNK</a:t>
            </a:r>
          </a:p>
        </p:txBody>
      </p:sp>
    </p:spTree>
    <p:extLst>
      <p:ext uri="{BB962C8B-B14F-4D97-AF65-F5344CB8AC3E}">
        <p14:creationId xmlns:p14="http://schemas.microsoft.com/office/powerpoint/2010/main" val="121669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22">
            <a:extLst>
              <a:ext uri="{FF2B5EF4-FFF2-40B4-BE49-F238E27FC236}">
                <a16:creationId xmlns:a16="http://schemas.microsoft.com/office/drawing/2014/main" id="{155B5322-002B-F166-31E4-050F8EEF588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5585961" y="5467195"/>
            <a:ext cx="3528000" cy="7946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556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9" name="Freeform: Shape 22">
            <a:extLst>
              <a:ext uri="{FF2B5EF4-FFF2-40B4-BE49-F238E27FC236}">
                <a16:creationId xmlns:a16="http://schemas.microsoft.com/office/drawing/2014/main" id="{9A58B4D1-910A-8C19-8579-7C43C84CAE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 flipV="1">
            <a:off x="5585961" y="4541888"/>
            <a:ext cx="3528000" cy="95282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4318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Freeform: Shape 22">
            <a:extLst>
              <a:ext uri="{FF2B5EF4-FFF2-40B4-BE49-F238E27FC236}">
                <a16:creationId xmlns:a16="http://schemas.microsoft.com/office/drawing/2014/main" id="{AEE67FA4-EDC4-F570-B7F6-BE1BD853E72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5585961" y="5074778"/>
            <a:ext cx="3528000" cy="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0" name="Freeform: Shape 22">
            <a:extLst>
              <a:ext uri="{FF2B5EF4-FFF2-40B4-BE49-F238E27FC236}">
                <a16:creationId xmlns:a16="http://schemas.microsoft.com/office/drawing/2014/main" id="{8C80141B-2E1C-6072-7DBF-1469077C8A9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 flipV="1">
            <a:off x="5585961" y="3932450"/>
            <a:ext cx="3528000" cy="18756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517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6A3D94-8FB3-A29C-EC38-18307B876E7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 sz="2800"/>
              <a:t>Dispersion de la charge de travail des infirmières</a:t>
            </a:r>
          </a:p>
        </p:txBody>
      </p:sp>
      <p:sp>
        <p:nvSpPr>
          <p:cNvPr id="5" name="Freeform: Shape 22">
            <a:extLst>
              <a:ext uri="{FF2B5EF4-FFF2-40B4-BE49-F238E27FC236}">
                <a16:creationId xmlns:a16="http://schemas.microsoft.com/office/drawing/2014/main" id="{779EC87F-2045-5AF2-5AFD-07F6FE5F855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720644" y="4509863"/>
            <a:ext cx="3528000" cy="32400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399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0C6A038E-FB68-CB1C-05E8-7292BF286DB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 flipV="1">
            <a:off x="1720644" y="1964687"/>
            <a:ext cx="3528000" cy="43200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noFill/>
          <a:ln w="917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CA"/>
          </a:p>
        </p:txBody>
      </p:sp>
      <p:sp>
        <p:nvSpPr>
          <p:cNvPr id="7" name="Freeform: Shape 22">
            <a:extLst>
              <a:ext uri="{FF2B5EF4-FFF2-40B4-BE49-F238E27FC236}">
                <a16:creationId xmlns:a16="http://schemas.microsoft.com/office/drawing/2014/main" id="{D2100D9A-90FB-E825-FCE3-2A1346733B1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 flipV="1">
            <a:off x="1720644" y="3175408"/>
            <a:ext cx="3528000" cy="45719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84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reeform: Shape 22">
            <a:extLst>
              <a:ext uri="{FF2B5EF4-FFF2-40B4-BE49-F238E27FC236}">
                <a16:creationId xmlns:a16="http://schemas.microsoft.com/office/drawing/2014/main" id="{9F375F23-B210-BA21-62B6-606F12764BB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flipH="1" flipV="1">
            <a:off x="5585961" y="1566186"/>
            <a:ext cx="3528000" cy="411064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8667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reeform: Shape 22">
            <a:extLst>
              <a:ext uri="{FF2B5EF4-FFF2-40B4-BE49-F238E27FC236}">
                <a16:creationId xmlns:a16="http://schemas.microsoft.com/office/drawing/2014/main" id="{5C67DDD3-9F0B-E643-A8F7-0DDF49058F7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 flipV="1">
            <a:off x="5575372" y="2151980"/>
            <a:ext cx="3528000" cy="22078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noFill/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3E969D1-AB5C-BAA0-AB7B-294E9549621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674495" y="3109049"/>
            <a:ext cx="1526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Déplacements 11%</a:t>
            </a:r>
          </a:p>
        </p:txBody>
      </p:sp>
      <p:sp>
        <p:nvSpPr>
          <p:cNvPr id="15" name="Freeform: Shape 22">
            <a:extLst>
              <a:ext uri="{FF2B5EF4-FFF2-40B4-BE49-F238E27FC236}">
                <a16:creationId xmlns:a16="http://schemas.microsoft.com/office/drawing/2014/main" id="{18FA0762-7634-7E39-8C48-B4824DBFCD5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flipH="1" flipV="1">
            <a:off x="5585961" y="3047221"/>
            <a:ext cx="3528000" cy="11232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84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2A1474-DCED-A823-A553-4AD41777C75D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544380" y="1914323"/>
            <a:ext cx="316194" cy="360000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F69F1F-7A27-532C-0FBB-5DF72A68CEA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259178" y="1495604"/>
            <a:ext cx="316194" cy="936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628C75-1B71-5A61-EDE8-BC56D408452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259178" y="3843863"/>
            <a:ext cx="316194" cy="1980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39FDBA-5063-2360-47A8-B6565DA31BD9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259178" y="2525552"/>
            <a:ext cx="316194" cy="72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1DD5B8E-3380-40C5-555C-C9A1F0D54568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479833" y="1450318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En présence 25,11 %</a:t>
            </a:r>
            <a:endParaRPr lang="fr-CA" sz="1200">
              <a:solidFill>
                <a:srgbClr val="FF000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2E8B0E9-A7A2-5ECB-9465-8B0F2C3FD8C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7721885" y="1968395"/>
            <a:ext cx="132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Téléphone 1,02%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414D14C-8486-2BBF-14C4-2D9D69D335E9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936414" y="3809857"/>
            <a:ext cx="2113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Démarches cliniques 15,92%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525F4AB-F2F5-9FF2-BCFF-6D52A84B3516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7249000" y="5438159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Rédaction notes 11,03%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7769F1F-57F3-3D53-23F2-F2352BD936E4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7374034" y="2933210"/>
            <a:ext cx="167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Déplacements 16,70%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785F9D8-6E3E-6599-0B70-D929446493C7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568853" y="3376079"/>
            <a:ext cx="984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Charge des </a:t>
            </a:r>
          </a:p>
          <a:p>
            <a:pPr algn="r"/>
            <a:r>
              <a:rPr lang="fr-CA" sz="1200">
                <a:solidFill>
                  <a:schemeClr val="tx2"/>
                </a:solidFill>
              </a:rPr>
              <a:t>Infirmières </a:t>
            </a:r>
          </a:p>
          <a:p>
            <a:pPr algn="r"/>
            <a:r>
              <a:rPr lang="fr-CA" sz="1200">
                <a:solidFill>
                  <a:schemeClr val="tx2"/>
                </a:solidFill>
              </a:rPr>
              <a:t>100%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35EBA5-FC9A-DB7F-F6AD-BA7AEC461ECC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9117204" y="1098137"/>
            <a:ext cx="288000" cy="900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5C6945-B0D5-64A0-DF29-2AA550D2BCA0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9117204" y="2119549"/>
            <a:ext cx="288000" cy="432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C9ADE3-14CC-3A8E-2BB9-BE1150D1090C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146736" y="3651559"/>
            <a:ext cx="288000" cy="576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53C6C4-D7C0-578E-F9AB-6F0D5C28DC46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144963" y="4302426"/>
            <a:ext cx="288000" cy="468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5367C4-6BB0-4F9A-5EC3-956293F4DD5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117204" y="2421435"/>
            <a:ext cx="288000" cy="72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CFD9CCF-9903-22FF-6AD5-76F0F4D13D5E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3443390" y="1887446"/>
            <a:ext cx="167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Direct usagers 26,13%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7F8D5F6-B2A6-C55F-9706-A316D330BB2D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3444993" y="3086383"/>
            <a:ext cx="167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Déplacements 16,70%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AD45B26-A7C6-09EA-6A88-E74A4D073036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3909863" y="4587467"/>
            <a:ext cx="1210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Indirect 55,43%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70FEDEC0-770B-7129-AB07-FB25AAB62950}"/>
              </a:ext>
            </a:extLst>
          </p:cNvPr>
          <p:cNvGrpSpPr/>
          <p:nvPr>
            <p:custDataLst>
              <p:tags r:id="rId31"/>
            </p:custDataLst>
          </p:nvPr>
        </p:nvGrpSpPr>
        <p:grpSpPr>
          <a:xfrm>
            <a:off x="9520917" y="1095911"/>
            <a:ext cx="2329290" cy="1386896"/>
            <a:chOff x="9558138" y="1150078"/>
            <a:chExt cx="2329290" cy="1623681"/>
          </a:xfrm>
        </p:grpSpPr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FB17E51D-E54B-ECCA-23E9-61B005953272}"/>
                </a:ext>
              </a:extLst>
            </p:cNvPr>
            <p:cNvSpPr txBox="1"/>
            <p:nvPr/>
          </p:nvSpPr>
          <p:spPr>
            <a:xfrm>
              <a:off x="9558138" y="1150078"/>
              <a:ext cx="2329290" cy="1475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indent="-92075">
                <a:spcAft>
                  <a:spcPts val="3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Intervention clinique</a:t>
              </a:r>
            </a:p>
            <a:p>
              <a:pPr marL="92075" indent="-92075">
                <a:spcAft>
                  <a:spcPts val="3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Hors de la portée du projet</a:t>
              </a:r>
            </a:p>
            <a:p>
              <a:pPr marL="92075" indent="-92075">
                <a:spcAft>
                  <a:spcPts val="3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Pourrait être impacté positivement par des améliorations de processus admin, de démarches, de rédaction et de formation</a:t>
              </a:r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24751037-1BC3-A08E-AE41-802C89F81E75}"/>
                </a:ext>
              </a:extLst>
            </p:cNvPr>
            <p:cNvCxnSpPr>
              <a:cxnSpLocks/>
            </p:cNvCxnSpPr>
            <p:nvPr/>
          </p:nvCxnSpPr>
          <p:spPr>
            <a:xfrm>
              <a:off x="9564624" y="1172200"/>
              <a:ext cx="0" cy="160155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725A9DBB-3BF9-9C94-57A6-8802ACDF600F}"/>
              </a:ext>
            </a:extLst>
          </p:cNvPr>
          <p:cNvGrpSpPr/>
          <p:nvPr>
            <p:custDataLst>
              <p:tags r:id="rId32"/>
            </p:custDataLst>
          </p:nvPr>
        </p:nvGrpSpPr>
        <p:grpSpPr>
          <a:xfrm>
            <a:off x="9520917" y="2677715"/>
            <a:ext cx="2329290" cy="663785"/>
            <a:chOff x="9549288" y="1129849"/>
            <a:chExt cx="2329290" cy="402839"/>
          </a:xfrm>
        </p:grpSpPr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CBD3783-80B3-A5D6-0859-8F9C91DCE70A}"/>
                </a:ext>
              </a:extLst>
            </p:cNvPr>
            <p:cNvSpPr txBox="1"/>
            <p:nvPr/>
          </p:nvSpPr>
          <p:spPr>
            <a:xfrm>
              <a:off x="9549288" y="1129849"/>
              <a:ext cx="2329290" cy="242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indent="-92075">
                <a:spcAft>
                  <a:spcPts val="300"/>
                </a:spcAft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Enjeux de stationnement au CLSC et sur la route</a:t>
              </a:r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75100464-DC32-FF9A-33C3-3A5C582C34FC}"/>
                </a:ext>
              </a:extLst>
            </p:cNvPr>
            <p:cNvCxnSpPr>
              <a:cxnSpLocks/>
            </p:cNvCxnSpPr>
            <p:nvPr/>
          </p:nvCxnSpPr>
          <p:spPr>
            <a:xfrm>
              <a:off x="9564624" y="1172200"/>
              <a:ext cx="0" cy="360488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E9ECB793-DE6D-8A21-E08D-AD46F03822D1}"/>
              </a:ext>
            </a:extLst>
          </p:cNvPr>
          <p:cNvGrpSpPr/>
          <p:nvPr>
            <p:custDataLst>
              <p:tags r:id="rId33"/>
            </p:custDataLst>
          </p:nvPr>
        </p:nvGrpSpPr>
        <p:grpSpPr>
          <a:xfrm>
            <a:off x="9520917" y="5250528"/>
            <a:ext cx="2338526" cy="554000"/>
            <a:chOff x="9548902" y="886692"/>
            <a:chExt cx="2338526" cy="546194"/>
          </a:xfrm>
        </p:grpSpPr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CC3E54E3-1225-8C5B-6C29-3D5BF725F5A3}"/>
                </a:ext>
              </a:extLst>
            </p:cNvPr>
            <p:cNvSpPr txBox="1"/>
            <p:nvPr/>
          </p:nvSpPr>
          <p:spPr>
            <a:xfrm>
              <a:off x="9558138" y="886692"/>
              <a:ext cx="2329290" cy="54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Surqualité : trop d’efforts investis VS pertinence en réponse au besoin de l’usager</a:t>
              </a:r>
            </a:p>
          </p:txBody>
        </p: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37BB6BC5-444B-38CA-CB1D-9B176CA294A2}"/>
                </a:ext>
              </a:extLst>
            </p:cNvPr>
            <p:cNvCxnSpPr>
              <a:cxnSpLocks/>
            </p:cNvCxnSpPr>
            <p:nvPr/>
          </p:nvCxnSpPr>
          <p:spPr>
            <a:xfrm>
              <a:off x="9548902" y="988813"/>
              <a:ext cx="0" cy="37267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8D983DD6-EFD3-E318-3669-28F53266CBD6}"/>
              </a:ext>
            </a:extLst>
          </p:cNvPr>
          <p:cNvGrpSpPr/>
          <p:nvPr>
            <p:custDataLst>
              <p:tags r:id="rId34"/>
            </p:custDataLst>
          </p:nvPr>
        </p:nvGrpSpPr>
        <p:grpSpPr>
          <a:xfrm>
            <a:off x="9520917" y="5737544"/>
            <a:ext cx="2329290" cy="553998"/>
            <a:chOff x="9558138" y="752010"/>
            <a:chExt cx="2329290" cy="546194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5B5B05D9-5B07-B551-3CA5-C4D55C0E87D7}"/>
                </a:ext>
              </a:extLst>
            </p:cNvPr>
            <p:cNvSpPr txBox="1"/>
            <p:nvPr/>
          </p:nvSpPr>
          <p:spPr>
            <a:xfrm>
              <a:off x="9558138" y="752010"/>
              <a:ext cx="2329290" cy="54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Très peu d’OCCI observés lors des observations. Grande lourdeur soulevée lors des entretiens</a:t>
              </a:r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7EC67DF0-4A26-5F47-D8A0-26BC89C5EC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8138" y="849083"/>
              <a:ext cx="6486" cy="22295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A8ACEE9C-B7AA-2437-F3D1-27BBDE578308}"/>
              </a:ext>
            </a:extLst>
          </p:cNvPr>
          <p:cNvGrpSpPr/>
          <p:nvPr>
            <p:custDataLst>
              <p:tags r:id="rId35"/>
            </p:custDataLst>
          </p:nvPr>
        </p:nvGrpSpPr>
        <p:grpSpPr>
          <a:xfrm>
            <a:off x="9520917" y="3659392"/>
            <a:ext cx="2322804" cy="1603515"/>
            <a:chOff x="9564624" y="1150078"/>
            <a:chExt cx="2322804" cy="1817666"/>
          </a:xfrm>
        </p:grpSpPr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5EF6F74B-768B-54EA-C149-2863EDB4F86A}"/>
                </a:ext>
              </a:extLst>
            </p:cNvPr>
            <p:cNvSpPr txBox="1"/>
            <p:nvPr/>
          </p:nvSpPr>
          <p:spPr>
            <a:xfrm>
              <a:off x="9571110" y="1150078"/>
              <a:ext cx="2316318" cy="130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Enjeux de rôles et responsabilités</a:t>
              </a:r>
            </a:p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Enjeux de com. et de flux d’info.</a:t>
              </a:r>
            </a:p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Enjeux de gestion / mécanismes de demandes, flux et charge de travail</a:t>
              </a:r>
            </a:p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Surcharge admin. et paperasserie</a:t>
              </a:r>
            </a:p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Manque d’outils informatiques, technologiques et communication</a:t>
              </a:r>
            </a:p>
          </p:txBody>
        </p: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2A5E515C-48F0-CFFF-E902-D62375D5257E}"/>
                </a:ext>
              </a:extLst>
            </p:cNvPr>
            <p:cNvCxnSpPr>
              <a:cxnSpLocks/>
            </p:cNvCxnSpPr>
            <p:nvPr/>
          </p:nvCxnSpPr>
          <p:spPr>
            <a:xfrm>
              <a:off x="9564624" y="1172198"/>
              <a:ext cx="6486" cy="179554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0832AC98-1BDC-6602-D62F-74E9A0A0208F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6580547" y="4925895"/>
            <a:ext cx="2468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Préparation route et appro 12,59%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8F8CF1F-6852-E468-1EF7-A65DF26F5F63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6498795" y="4422091"/>
            <a:ext cx="2550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Démarches administratives 12,66%</a:t>
            </a:r>
          </a:p>
        </p:txBody>
      </p:sp>
      <p:sp>
        <p:nvSpPr>
          <p:cNvPr id="3" name="Freeform: Shape 22">
            <a:extLst>
              <a:ext uri="{FF2B5EF4-FFF2-40B4-BE49-F238E27FC236}">
                <a16:creationId xmlns:a16="http://schemas.microsoft.com/office/drawing/2014/main" id="{D1172923-658A-CA47-3DC5-4B2B09E6961A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 flipH="1" flipV="1">
            <a:off x="1872815" y="2558350"/>
            <a:ext cx="3384000" cy="32400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noFill/>
          <a:ln w="508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CA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AB1B5B4-905A-F60B-D1E7-8260AB4A9278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2989741" y="2597552"/>
            <a:ext cx="2130711" cy="276999"/>
          </a:xfrm>
          <a:prstGeom prst="rect">
            <a:avLst/>
          </a:prstGeom>
          <a:noFill/>
          <a:ln w="254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Direct proches aidants 1,74%</a:t>
            </a:r>
          </a:p>
        </p:txBody>
      </p:sp>
      <p:sp>
        <p:nvSpPr>
          <p:cNvPr id="58" name="Freeform: Shape 22">
            <a:extLst>
              <a:ext uri="{FF2B5EF4-FFF2-40B4-BE49-F238E27FC236}">
                <a16:creationId xmlns:a16="http://schemas.microsoft.com/office/drawing/2014/main" id="{203470B7-614B-457C-0E46-A944ED379998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 flipH="1" flipV="1">
            <a:off x="5586942" y="2333696"/>
            <a:ext cx="3528000" cy="22078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noFill/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6D03E8C-32C9-A9A0-53BA-EA541B8E0988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7601661" y="2187994"/>
            <a:ext cx="1447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En présence 0,18%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1D4AE-F4B6-3D7C-9EE3-B48B05D125B6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9117204" y="2304611"/>
            <a:ext cx="288000" cy="432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4" name="Freeform: Shape 22">
            <a:extLst>
              <a:ext uri="{FF2B5EF4-FFF2-40B4-BE49-F238E27FC236}">
                <a16:creationId xmlns:a16="http://schemas.microsoft.com/office/drawing/2014/main" id="{1F96001D-CFA2-BECE-37A7-25B462C53A7A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 flipH="1" flipV="1">
            <a:off x="5585961" y="2459008"/>
            <a:ext cx="3528000" cy="11232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06C6F87-B31D-17E9-2AF1-F8127043E73E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9144963" y="2729921"/>
            <a:ext cx="288000" cy="612000"/>
          </a:xfrm>
          <a:prstGeom prst="rect">
            <a:avLst/>
          </a:prstGeom>
          <a:solidFill>
            <a:schemeClr val="accent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91F70F-07B7-F765-28E3-273B1E8B0AC0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9146736" y="4845293"/>
            <a:ext cx="288000" cy="432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7C9FAE4-98D8-6783-7356-AEEAB0B6660C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9144963" y="5823027"/>
            <a:ext cx="288000" cy="108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BFC6936-5F9A-D81B-7F7F-A9D2C9020910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9144963" y="6005895"/>
            <a:ext cx="288000" cy="54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7" name="Freeform: Shape 22">
            <a:extLst>
              <a:ext uri="{FF2B5EF4-FFF2-40B4-BE49-F238E27FC236}">
                <a16:creationId xmlns:a16="http://schemas.microsoft.com/office/drawing/2014/main" id="{BACE0A1A-C684-5ED0-DDE4-62881F86301C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 flipH="1">
            <a:off x="5585961" y="5704090"/>
            <a:ext cx="3528000" cy="18000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noFill/>
          <a:ln w="857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1" name="Freeform: Shape 22">
            <a:extLst>
              <a:ext uri="{FF2B5EF4-FFF2-40B4-BE49-F238E27FC236}">
                <a16:creationId xmlns:a16="http://schemas.microsoft.com/office/drawing/2014/main" id="{A1C303D3-7F4A-892B-21FE-C8921097A942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 flipH="1">
            <a:off x="5585961" y="5791723"/>
            <a:ext cx="3528000" cy="25200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noFill/>
          <a:ln w="317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AF5F395-7D70-B6D9-AA89-2AE3556F8FBE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7082288" y="5756038"/>
            <a:ext cx="1967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Rédaction du PI/PTI 2,88%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2DA0BF3-E400-EC4A-D9F2-92B6AD92A548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7721885" y="2389982"/>
            <a:ext cx="132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Téléphone 1,56%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F7404F-8677-4087-147C-9DD2675D81EE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5259178" y="2859843"/>
            <a:ext cx="316194" cy="61200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6C31660-23EC-9D0C-962F-A68458224A19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6881287" y="5949259"/>
            <a:ext cx="2165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Rédaction OCCI/OEMC 0,37%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4BEC5E-A20A-357D-F145-F2736773C77C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9143000" y="5352160"/>
            <a:ext cx="288000" cy="396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348C77-5D1E-14A7-C531-CD9D135CEB9C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JC</a:t>
            </a:r>
          </a:p>
        </p:txBody>
      </p:sp>
    </p:spTree>
    <p:extLst>
      <p:ext uri="{BB962C8B-B14F-4D97-AF65-F5344CB8AC3E}">
        <p14:creationId xmlns:p14="http://schemas.microsoft.com/office/powerpoint/2010/main" val="448290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27BF1-8ABB-F68E-E606-CBD908034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A9179D8-156A-DC68-CC33-AFAB2378F44D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838058"/>
              </p:ext>
            </p:extLst>
          </p:nvPr>
        </p:nvGraphicFramePr>
        <p:xfrm>
          <a:off x="358775" y="1092199"/>
          <a:ext cx="11474450" cy="516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A27F636A-1E4E-7B83-31E9-77E0279DF51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fr-CA" sz="3200" b="0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Constats </a:t>
            </a:r>
            <a:r>
              <a:rPr lang="fr-CA" sz="3200"/>
              <a:t>en Soins infirmiers</a:t>
            </a:r>
          </a:p>
        </p:txBody>
      </p:sp>
      <p:pic>
        <p:nvPicPr>
          <p:cNvPr id="34" name="Graphique 33" descr="Smart Phone contour">
            <a:extLst>
              <a:ext uri="{FF2B5EF4-FFF2-40B4-BE49-F238E27FC236}">
                <a16:creationId xmlns:a16="http://schemas.microsoft.com/office/drawing/2014/main" id="{A3A3CD7B-3BAE-442C-BCB6-4444E8C0DCA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089375" y="1492948"/>
            <a:ext cx="288000" cy="288000"/>
          </a:xfrm>
          <a:prstGeom prst="rect">
            <a:avLst/>
          </a:prstGeom>
        </p:spPr>
      </p:pic>
      <p:pic>
        <p:nvPicPr>
          <p:cNvPr id="35" name="Graphique 34" descr="Signal avec un remplissage uni">
            <a:extLst>
              <a:ext uri="{FF2B5EF4-FFF2-40B4-BE49-F238E27FC236}">
                <a16:creationId xmlns:a16="http://schemas.microsoft.com/office/drawing/2014/main" id="{0D406FD2-2E14-C2D2-4700-0A4C08476D1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837375" y="1384948"/>
            <a:ext cx="252000" cy="252000"/>
          </a:xfrm>
          <a:prstGeom prst="rect">
            <a:avLst/>
          </a:prstGeom>
        </p:spPr>
      </p:pic>
      <p:pic>
        <p:nvPicPr>
          <p:cNvPr id="4" name="Graphique 3" descr="Group avec un remplissage uni">
            <a:extLst>
              <a:ext uri="{FF2B5EF4-FFF2-40B4-BE49-F238E27FC236}">
                <a16:creationId xmlns:a16="http://schemas.microsoft.com/office/drawing/2014/main" id="{54F451EF-E58C-096B-728D-06CA3F89BD5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608505" y="1636948"/>
            <a:ext cx="576945" cy="576945"/>
          </a:xfrm>
          <a:prstGeom prst="rect">
            <a:avLst/>
          </a:prstGeom>
        </p:spPr>
      </p:pic>
      <p:pic>
        <p:nvPicPr>
          <p:cNvPr id="8" name="Graphique 7" descr="Heartbeat avec un remplissage uni">
            <a:extLst>
              <a:ext uri="{FF2B5EF4-FFF2-40B4-BE49-F238E27FC236}">
                <a16:creationId xmlns:a16="http://schemas.microsoft.com/office/drawing/2014/main" id="{8D8EBA90-E540-954E-C43C-2416D888D4F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850202" y="1604294"/>
            <a:ext cx="942625" cy="942625"/>
          </a:xfrm>
          <a:prstGeom prst="rect">
            <a:avLst/>
          </a:prstGeom>
        </p:spPr>
      </p:pic>
      <p:pic>
        <p:nvPicPr>
          <p:cNvPr id="12" name="Graphique 11" descr="Head with gears avec un remplissage uni">
            <a:extLst>
              <a:ext uri="{FF2B5EF4-FFF2-40B4-BE49-F238E27FC236}">
                <a16:creationId xmlns:a16="http://schemas.microsoft.com/office/drawing/2014/main" id="{C5A2AFBB-CFC3-0B32-AC04-426F47EFC4D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306682" y="1285974"/>
            <a:ext cx="684000" cy="684000"/>
          </a:xfrm>
          <a:prstGeom prst="rect">
            <a:avLst/>
          </a:prstGeom>
        </p:spPr>
      </p:pic>
      <p:pic>
        <p:nvPicPr>
          <p:cNvPr id="7" name="Graphique 6" descr="Toothpaste avec un remplissage uni">
            <a:extLst>
              <a:ext uri="{FF2B5EF4-FFF2-40B4-BE49-F238E27FC236}">
                <a16:creationId xmlns:a16="http://schemas.microsoft.com/office/drawing/2014/main" id="{C20D5691-0E35-2407-3415-2403246F37A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1120734">
            <a:off x="9129929" y="2258446"/>
            <a:ext cx="576945" cy="576945"/>
          </a:xfrm>
          <a:prstGeom prst="rect">
            <a:avLst/>
          </a:prstGeom>
        </p:spPr>
      </p:pic>
      <p:pic>
        <p:nvPicPr>
          <p:cNvPr id="9" name="Graphique 8" descr="Heart with pulse avec un remplissage uni">
            <a:extLst>
              <a:ext uri="{FF2B5EF4-FFF2-40B4-BE49-F238E27FC236}">
                <a16:creationId xmlns:a16="http://schemas.microsoft.com/office/drawing/2014/main" id="{D93A2A79-621F-9501-C795-BBA1117DF74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418127" y="2191326"/>
            <a:ext cx="576000" cy="576000"/>
          </a:xfrm>
          <a:prstGeom prst="rect">
            <a:avLst/>
          </a:prstGeom>
        </p:spPr>
      </p:pic>
      <p:pic>
        <p:nvPicPr>
          <p:cNvPr id="11" name="Graphique 10" descr="Doctor female avec un remplissage uni">
            <a:extLst>
              <a:ext uri="{FF2B5EF4-FFF2-40B4-BE49-F238E27FC236}">
                <a16:creationId xmlns:a16="http://schemas.microsoft.com/office/drawing/2014/main" id="{6B106D52-75BF-BBF0-C558-F7A46327D57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499654" y="1988550"/>
            <a:ext cx="612000" cy="612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FFCDF24-B627-B107-9239-CD349D74CD83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JC</a:t>
            </a:r>
          </a:p>
        </p:txBody>
      </p:sp>
    </p:spTree>
    <p:extLst>
      <p:ext uri="{BB962C8B-B14F-4D97-AF65-F5344CB8AC3E}">
        <p14:creationId xmlns:p14="http://schemas.microsoft.com/office/powerpoint/2010/main" val="419372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A3D94-8FB3-A29C-EC38-18307B876E7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800">
                <a:latin typeface="Roboto Light"/>
                <a:ea typeface="Roboto Light"/>
              </a:rPr>
              <a:t>Dispersion de la charge de travail des ergothérapeutes</a:t>
            </a:r>
            <a:endParaRPr lang="fr-CA" sz="2800">
              <a:solidFill>
                <a:srgbClr val="FF0000"/>
              </a:solidFill>
              <a:highlight>
                <a:srgbClr val="FFFF00"/>
              </a:highlight>
              <a:latin typeface="Roboto Light"/>
              <a:ea typeface="Roboto Light"/>
            </a:endParaRPr>
          </a:p>
        </p:txBody>
      </p:sp>
      <p:sp>
        <p:nvSpPr>
          <p:cNvPr id="126" name="Freeform: Shape 22">
            <a:extLst>
              <a:ext uri="{FF2B5EF4-FFF2-40B4-BE49-F238E27FC236}">
                <a16:creationId xmlns:a16="http://schemas.microsoft.com/office/drawing/2014/main" id="{693FCDB6-5AE4-CED1-9FA0-4BD4496B3D4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865407" y="4407345"/>
            <a:ext cx="3383235" cy="239016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184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7" name="Freeform: Shape 22">
            <a:extLst>
              <a:ext uri="{FF2B5EF4-FFF2-40B4-BE49-F238E27FC236}">
                <a16:creationId xmlns:a16="http://schemas.microsoft.com/office/drawing/2014/main" id="{D5E37B79-D22D-21BC-8C66-A6A7A8F983D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5585961" y="5622065"/>
            <a:ext cx="3594198" cy="133979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159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8" name="Freeform: Shape 22">
            <a:extLst>
              <a:ext uri="{FF2B5EF4-FFF2-40B4-BE49-F238E27FC236}">
                <a16:creationId xmlns:a16="http://schemas.microsoft.com/office/drawing/2014/main" id="{28AA0AF0-223C-7328-11E8-F6C191F67AC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 flipV="1">
            <a:off x="5575363" y="4238911"/>
            <a:ext cx="3611271" cy="232641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5143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9" name="Freeform: Shape 22">
            <a:extLst>
              <a:ext uri="{FF2B5EF4-FFF2-40B4-BE49-F238E27FC236}">
                <a16:creationId xmlns:a16="http://schemas.microsoft.com/office/drawing/2014/main" id="{52612757-8260-1C3D-F91E-A7F4DC9127C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 flipV="1">
            <a:off x="5585949" y="5282029"/>
            <a:ext cx="3600659" cy="45719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43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0" name="Freeform: Shape 22">
            <a:extLst>
              <a:ext uri="{FF2B5EF4-FFF2-40B4-BE49-F238E27FC236}">
                <a16:creationId xmlns:a16="http://schemas.microsoft.com/office/drawing/2014/main" id="{ACEDF54D-9569-8E30-F7CA-63A01C4C0E7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 flipV="1">
            <a:off x="5585953" y="3555201"/>
            <a:ext cx="3600683" cy="33120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47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1" name="Freeform: Shape 22">
            <a:extLst>
              <a:ext uri="{FF2B5EF4-FFF2-40B4-BE49-F238E27FC236}">
                <a16:creationId xmlns:a16="http://schemas.microsoft.com/office/drawing/2014/main" id="{3C0BAA43-34E6-1FA9-B78B-5A317FC1F6A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 flipV="1">
            <a:off x="1718920" y="1945637"/>
            <a:ext cx="3529724" cy="43200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noFill/>
          <a:ln w="8318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CA"/>
          </a:p>
        </p:txBody>
      </p:sp>
      <p:sp>
        <p:nvSpPr>
          <p:cNvPr id="132" name="Freeform: Shape 22">
            <a:extLst>
              <a:ext uri="{FF2B5EF4-FFF2-40B4-BE49-F238E27FC236}">
                <a16:creationId xmlns:a16="http://schemas.microsoft.com/office/drawing/2014/main" id="{1294CDE5-BD3E-AFF1-294C-D8B1B0C1EE5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 flipV="1">
            <a:off x="1718920" y="3050659"/>
            <a:ext cx="3529724" cy="45719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400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3" name="Freeform: Shape 22">
            <a:extLst>
              <a:ext uri="{FF2B5EF4-FFF2-40B4-BE49-F238E27FC236}">
                <a16:creationId xmlns:a16="http://schemas.microsoft.com/office/drawing/2014/main" id="{79DD9731-C882-72AF-CA33-53E2F3B8D7E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flipH="1" flipV="1">
            <a:off x="5575366" y="1362679"/>
            <a:ext cx="3611271" cy="533084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7397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4" name="Freeform: Shape 22">
            <a:extLst>
              <a:ext uri="{FF2B5EF4-FFF2-40B4-BE49-F238E27FC236}">
                <a16:creationId xmlns:a16="http://schemas.microsoft.com/office/drawing/2014/main" id="{67A63A97-CA99-9B08-7C11-1B102728D37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 flipV="1">
            <a:off x="5575371" y="1853460"/>
            <a:ext cx="3626987" cy="492806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5" name="Freeform: Shape 22">
            <a:extLst>
              <a:ext uri="{FF2B5EF4-FFF2-40B4-BE49-F238E27FC236}">
                <a16:creationId xmlns:a16="http://schemas.microsoft.com/office/drawing/2014/main" id="{5DA85194-8150-4CC1-827A-8CC84FB547B2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>
          <a:xfrm flipH="1" flipV="1">
            <a:off x="5585959" y="2761531"/>
            <a:ext cx="3631733" cy="292691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400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CB6B9946-CEF2-7155-51D8-2B3B75D1AEC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515099" y="1344443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En présence 22,01%</a:t>
            </a:r>
            <a:endParaRPr lang="fr-CA" sz="1200">
              <a:solidFill>
                <a:srgbClr val="FF0000"/>
              </a:solidFill>
            </a:endParaRP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ED21A58F-4BCC-6D60-084B-32375C62F85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721885" y="1720745"/>
            <a:ext cx="132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Téléphone 1,62%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9CF04615-51B9-53C2-157C-2ACC1EA00EB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933208" y="3476482"/>
            <a:ext cx="2116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Démarches cliniques 18,83%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55E8110C-1B68-1820-DF27-1D90CF2CBA5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372431" y="2723660"/>
            <a:ext cx="167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Déplacements 11,93%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5E36D169-AA9E-69C1-3D87-ABCCDFDDC67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86544" y="3376079"/>
            <a:ext cx="136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Charge des </a:t>
            </a:r>
          </a:p>
          <a:p>
            <a:pPr algn="r"/>
            <a:r>
              <a:rPr lang="fr-CA" sz="1200">
                <a:solidFill>
                  <a:schemeClr val="tx2"/>
                </a:solidFill>
              </a:rPr>
              <a:t>ergothérapeutes </a:t>
            </a:r>
          </a:p>
          <a:p>
            <a:pPr algn="r"/>
            <a:r>
              <a:rPr lang="fr-CA" sz="1200">
                <a:solidFill>
                  <a:schemeClr val="tx2"/>
                </a:solidFill>
              </a:rPr>
              <a:t>100%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370D5816-1CC1-4506-D497-C212A7EF419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191719" y="1887446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400">
                <a:solidFill>
                  <a:schemeClr val="tx2"/>
                </a:solidFill>
              </a:rPr>
              <a:t>Direct usagers 23,63%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7D5FBC3B-3DEA-F512-5101-C0B9C481FE4F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3443390" y="2981608"/>
            <a:ext cx="167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Déplacements 11,93%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001D90E4-94FF-7536-C4B8-68039AACE626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2151369" y="4587467"/>
            <a:ext cx="2969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400">
                <a:solidFill>
                  <a:schemeClr val="tx2"/>
                </a:solidFill>
              </a:rPr>
              <a:t>Indirect</a:t>
            </a:r>
            <a:r>
              <a:rPr lang="fr-CA" sz="1200">
                <a:solidFill>
                  <a:schemeClr val="tx2"/>
                </a:solidFill>
              </a:rPr>
              <a:t> </a:t>
            </a:r>
            <a:r>
              <a:rPr lang="fr-CA" sz="1400">
                <a:solidFill>
                  <a:schemeClr val="tx2"/>
                </a:solidFill>
              </a:rPr>
              <a:t>clinico-administratif</a:t>
            </a:r>
            <a:r>
              <a:rPr lang="fr-CA" sz="1200">
                <a:solidFill>
                  <a:schemeClr val="tx2"/>
                </a:solidFill>
              </a:rPr>
              <a:t> </a:t>
            </a:r>
            <a:r>
              <a:rPr lang="fr-CA" sz="1400">
                <a:solidFill>
                  <a:schemeClr val="tx2"/>
                </a:solidFill>
              </a:rPr>
              <a:t>62,58%</a:t>
            </a:r>
            <a:endParaRPr lang="fr-CA" sz="1200">
              <a:solidFill>
                <a:schemeClr val="tx2"/>
              </a:solidFill>
            </a:endParaRPr>
          </a:p>
        </p:txBody>
      </p:sp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93F53761-4431-55BF-8A19-627D1BD3F39E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9533617" y="992114"/>
            <a:ext cx="2329290" cy="1360800"/>
            <a:chOff x="9558138" y="1116853"/>
            <a:chExt cx="2329290" cy="1593131"/>
          </a:xfrm>
        </p:grpSpPr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15921029-C461-D07E-3AD1-F2FE1F15B02A}"/>
                </a:ext>
              </a:extLst>
            </p:cNvPr>
            <p:cNvSpPr txBox="1"/>
            <p:nvPr/>
          </p:nvSpPr>
          <p:spPr>
            <a:xfrm>
              <a:off x="9558138" y="1150078"/>
              <a:ext cx="2329290" cy="145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indent="-92075">
                <a:spcAft>
                  <a:spcPts val="3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Intervention clinique</a:t>
              </a:r>
            </a:p>
            <a:p>
              <a:pPr marL="92075" indent="-92075">
                <a:spcAft>
                  <a:spcPts val="3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Hors de la portée du projet</a:t>
              </a:r>
            </a:p>
            <a:p>
              <a:pPr marL="92075" indent="-92075">
                <a:spcAft>
                  <a:spcPts val="3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Pourrait être impacté positivement par des améliorations de processus admin, de démarches, de rédaction et de formation, surtout à propos des équipements</a:t>
              </a:r>
            </a:p>
          </p:txBody>
        </p: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3B3D7809-D85B-F429-2905-851A0DD4E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64624" y="1116853"/>
              <a:ext cx="769" cy="159313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e 146">
            <a:extLst>
              <a:ext uri="{FF2B5EF4-FFF2-40B4-BE49-F238E27FC236}">
                <a16:creationId xmlns:a16="http://schemas.microsoft.com/office/drawing/2014/main" id="{26A07597-F5C5-4194-7D21-BC4684EB0E88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9533617" y="2478974"/>
            <a:ext cx="2329290" cy="473280"/>
            <a:chOff x="9558814" y="1053753"/>
            <a:chExt cx="2329290" cy="287226"/>
          </a:xfrm>
        </p:grpSpPr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12851968-21D1-77E4-8849-5EF6FE530DF6}"/>
                </a:ext>
              </a:extLst>
            </p:cNvPr>
            <p:cNvSpPr txBox="1"/>
            <p:nvPr/>
          </p:nvSpPr>
          <p:spPr>
            <a:xfrm>
              <a:off x="9558814" y="1053753"/>
              <a:ext cx="2329290" cy="242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indent="-92075">
                <a:spcAft>
                  <a:spcPts val="300"/>
                </a:spcAft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Enjeux de stationnement au CLSC et sur la route</a:t>
              </a:r>
            </a:p>
          </p:txBody>
        </p:sp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47E593CE-AE67-3D0E-37C6-325AC2119FCC}"/>
                </a:ext>
              </a:extLst>
            </p:cNvPr>
            <p:cNvCxnSpPr>
              <a:cxnSpLocks/>
            </p:cNvCxnSpPr>
            <p:nvPr/>
          </p:nvCxnSpPr>
          <p:spPr>
            <a:xfrm>
              <a:off x="9564624" y="1102838"/>
              <a:ext cx="0" cy="238141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e 149">
            <a:extLst>
              <a:ext uri="{FF2B5EF4-FFF2-40B4-BE49-F238E27FC236}">
                <a16:creationId xmlns:a16="http://schemas.microsoft.com/office/drawing/2014/main" id="{E53D8DB6-107C-6931-1377-8DB87F193C75}"/>
              </a:ext>
            </a:extLst>
          </p:cNvPr>
          <p:cNvGrpSpPr/>
          <p:nvPr>
            <p:custDataLst>
              <p:tags r:id="rId22"/>
            </p:custDataLst>
          </p:nvPr>
        </p:nvGrpSpPr>
        <p:grpSpPr>
          <a:xfrm>
            <a:off x="9533617" y="4575425"/>
            <a:ext cx="2273067" cy="950303"/>
            <a:chOff x="9565375" y="223582"/>
            <a:chExt cx="2273067" cy="936913"/>
          </a:xfrm>
        </p:grpSpPr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77BD9896-7566-6F7F-D503-D7A732945A27}"/>
                </a:ext>
              </a:extLst>
            </p:cNvPr>
            <p:cNvSpPr txBox="1"/>
            <p:nvPr/>
          </p:nvSpPr>
          <p:spPr>
            <a:xfrm>
              <a:off x="9565375" y="272934"/>
              <a:ext cx="2273067" cy="887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Surqualité : trop d’efforts investis VS pertinence en réponse au besoin de l’usager pertinence du besoin réel clinique</a:t>
              </a:r>
            </a:p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endParaRPr lang="fr-CA" sz="1000">
                <a:solidFill>
                  <a:schemeClr val="tx2"/>
                </a:solidFill>
              </a:endParaRPr>
            </a:p>
          </p:txBody>
        </p: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DD6098CC-17EA-ECF1-DE1F-E80E97CACD72}"/>
                </a:ext>
              </a:extLst>
            </p:cNvPr>
            <p:cNvCxnSpPr>
              <a:cxnSpLocks/>
            </p:cNvCxnSpPr>
            <p:nvPr/>
          </p:nvCxnSpPr>
          <p:spPr>
            <a:xfrm>
              <a:off x="9568088" y="223582"/>
              <a:ext cx="3637" cy="85182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79491884-1937-437E-FDA5-D205807A7ACB}"/>
              </a:ext>
            </a:extLst>
          </p:cNvPr>
          <p:cNvGrpSpPr/>
          <p:nvPr>
            <p:custDataLst>
              <p:tags r:id="rId23"/>
            </p:custDataLst>
          </p:nvPr>
        </p:nvGrpSpPr>
        <p:grpSpPr>
          <a:xfrm>
            <a:off x="9533617" y="5476480"/>
            <a:ext cx="2322668" cy="900246"/>
            <a:chOff x="9564624" y="456469"/>
            <a:chExt cx="2322668" cy="845330"/>
          </a:xfrm>
        </p:grpSpPr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2CE97E51-8217-24E3-7AC2-BD48C361FAFB}"/>
                </a:ext>
              </a:extLst>
            </p:cNvPr>
            <p:cNvSpPr txBox="1"/>
            <p:nvPr/>
          </p:nvSpPr>
          <p:spPr>
            <a:xfrm>
              <a:off x="9570975" y="456469"/>
              <a:ext cx="2316317" cy="8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Enjeux de paperasserie / processus de demandes, disponibilité des équipements et délais</a:t>
              </a:r>
            </a:p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Enjeux de livraison, installation et récupération des équipements</a:t>
              </a:r>
            </a:p>
          </p:txBody>
        </p: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CC7161D3-A2F1-8CE4-1E65-361E0F674B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4624" y="620699"/>
              <a:ext cx="0" cy="20282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ZoneTexte 159">
            <a:extLst>
              <a:ext uri="{FF2B5EF4-FFF2-40B4-BE49-F238E27FC236}">
                <a16:creationId xmlns:a16="http://schemas.microsoft.com/office/drawing/2014/main" id="{AE68EF8F-7E96-7976-4A88-20D7314C2374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5961788" y="5580141"/>
            <a:ext cx="3087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Appro - matériel &amp; Prêt d’équipement 6,70%</a:t>
            </a:r>
          </a:p>
        </p:txBody>
      </p:sp>
      <p:sp>
        <p:nvSpPr>
          <p:cNvPr id="161" name="ZoneTexte 160">
            <a:extLst>
              <a:ext uri="{FF2B5EF4-FFF2-40B4-BE49-F238E27FC236}">
                <a16:creationId xmlns:a16="http://schemas.microsoft.com/office/drawing/2014/main" id="{23F9B5D2-9269-4F76-97B9-589B377B9DAA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6497191" y="4123641"/>
            <a:ext cx="2552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Démarches administratives 15,19%</a:t>
            </a:r>
          </a:p>
        </p:txBody>
      </p:sp>
      <p:sp>
        <p:nvSpPr>
          <p:cNvPr id="162" name="Freeform: Shape 22">
            <a:extLst>
              <a:ext uri="{FF2B5EF4-FFF2-40B4-BE49-F238E27FC236}">
                <a16:creationId xmlns:a16="http://schemas.microsoft.com/office/drawing/2014/main" id="{12382D8F-3E60-94B0-C31B-045EC376F0BF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 flipH="1" flipV="1">
            <a:off x="1871161" y="2558350"/>
            <a:ext cx="3385654" cy="298689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noFill/>
          <a:ln w="508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CA"/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2852C340-320A-D544-59E8-802A6D58C6EA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2986533" y="2597552"/>
            <a:ext cx="2133919" cy="276999"/>
          </a:xfrm>
          <a:prstGeom prst="rect">
            <a:avLst/>
          </a:prstGeom>
          <a:noFill/>
          <a:ln w="254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Direct proches aidants 1,86%</a:t>
            </a:r>
          </a:p>
        </p:txBody>
      </p:sp>
      <p:sp>
        <p:nvSpPr>
          <p:cNvPr id="164" name="Freeform: Shape 22">
            <a:extLst>
              <a:ext uri="{FF2B5EF4-FFF2-40B4-BE49-F238E27FC236}">
                <a16:creationId xmlns:a16="http://schemas.microsoft.com/office/drawing/2014/main" id="{A50D3B7F-B9F3-EA3A-0EA0-42D5294A52CD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 flipH="1" flipV="1">
            <a:off x="5586941" y="2091429"/>
            <a:ext cx="3611271" cy="450629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noFill/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96437C68-C08E-DD7F-2688-53D926CE7CD8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7600057" y="1949869"/>
            <a:ext cx="1449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En présence 0,07%</a:t>
            </a:r>
          </a:p>
        </p:txBody>
      </p:sp>
      <p:sp>
        <p:nvSpPr>
          <p:cNvPr id="166" name="Freeform: Shape 22">
            <a:extLst>
              <a:ext uri="{FF2B5EF4-FFF2-40B4-BE49-F238E27FC236}">
                <a16:creationId xmlns:a16="http://schemas.microsoft.com/office/drawing/2014/main" id="{966956B3-F65D-A93F-E88E-9D6E5DE93FBA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 flipH="1" flipV="1">
            <a:off x="5585960" y="2334641"/>
            <a:ext cx="3616399" cy="229388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7684A435-AFDA-6C13-17AC-CE06DC459D7C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7721885" y="2228057"/>
            <a:ext cx="132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Téléphone 1,79%</a:t>
            </a: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2D3BE648-5BBF-2546-1984-5068F319AB16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6117280" y="5145982"/>
            <a:ext cx="2932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Rédaction OCCI, évaluation, PI/PTI 9,40%</a:t>
            </a:r>
          </a:p>
        </p:txBody>
      </p:sp>
      <p:sp>
        <p:nvSpPr>
          <p:cNvPr id="169" name="Freeform: Shape 22">
            <a:extLst>
              <a:ext uri="{FF2B5EF4-FFF2-40B4-BE49-F238E27FC236}">
                <a16:creationId xmlns:a16="http://schemas.microsoft.com/office/drawing/2014/main" id="{42655F7F-A86C-8A5A-AB59-B8390E1CF2C4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 flipH="1" flipV="1">
            <a:off x="5575362" y="4790634"/>
            <a:ext cx="3611271" cy="153568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419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1D589EAF-BD26-1CE9-AA16-7236AD5F4816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6590165" y="4647073"/>
            <a:ext cx="245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Rédaction note au dossier 12,45%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64D02A87-A85E-CB84-0D04-0528A1DCB29A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5259178" y="1510844"/>
            <a:ext cx="316194" cy="864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767DD830-69CE-C9BD-D478-20D71237EF14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5259178" y="2516948"/>
            <a:ext cx="316194" cy="80604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8B96E9F-AE6A-D54E-76A6-A70BDEC48612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9189394" y="974515"/>
            <a:ext cx="288000" cy="770003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DB9DF74-8FB4-D413-66A8-EC7D88109490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9189394" y="1824274"/>
            <a:ext cx="288000" cy="57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C7F3DB0-2B8E-7296-1E48-DA8EDDB2DA28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9189394" y="3214409"/>
            <a:ext cx="288000" cy="676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ECD81317-B38D-DB2E-4C61-41D0F5AA22B6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9189394" y="3966575"/>
            <a:ext cx="288000" cy="547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2DA7655-5BBA-2704-304F-35F47120F118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9189394" y="2297610"/>
            <a:ext cx="288000" cy="648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44F5E4FB-9327-2FE9-ED92-E5A660F78F12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9189394" y="2066486"/>
            <a:ext cx="288000" cy="36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23197231-8128-337B-A2EC-688AE3649D0C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5259178" y="2836506"/>
            <a:ext cx="316194" cy="43200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43E17944-F81F-07DA-9294-6F51043A73E7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9189394" y="5634931"/>
            <a:ext cx="288000" cy="241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21D6F8E-9BEF-5F4E-AA25-AC9F04315C55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9189394" y="5106639"/>
            <a:ext cx="288000" cy="34527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9C47879-CC77-9E63-B638-A0B3EBACE7EF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1544380" y="1945637"/>
            <a:ext cx="316194" cy="3568686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EE9AE183-D691-A488-B4C0-A60F1D840A41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9189394" y="2543345"/>
            <a:ext cx="288000" cy="42840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F5095C47-56A0-0C48-A562-2D1EC5219A74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5259178" y="3536946"/>
            <a:ext cx="316194" cy="221169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69E22305-14C4-281E-1B58-DC8B58EA2437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9189394" y="4558205"/>
            <a:ext cx="288000" cy="450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1283288-7BC7-B908-172F-E1301677D8D0}"/>
              </a:ext>
            </a:extLst>
          </p:cNvPr>
          <p:cNvGrpSpPr/>
          <p:nvPr>
            <p:custDataLst>
              <p:tags r:id="rId50"/>
            </p:custDataLst>
          </p:nvPr>
        </p:nvGrpSpPr>
        <p:grpSpPr>
          <a:xfrm>
            <a:off x="9533617" y="3156121"/>
            <a:ext cx="2273067" cy="1592744"/>
            <a:chOff x="9565375" y="144225"/>
            <a:chExt cx="2273067" cy="157030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6A1B6FF-FB5F-D539-ADDB-5D37C3517FB9}"/>
                </a:ext>
              </a:extLst>
            </p:cNvPr>
            <p:cNvSpPr txBox="1"/>
            <p:nvPr/>
          </p:nvSpPr>
          <p:spPr>
            <a:xfrm>
              <a:off x="9565375" y="144225"/>
              <a:ext cx="2273067" cy="1570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Enjeux: de rôles et responsabilités, de communication et de flux d’information, de gestion et mécanismes de demandes, flux et charge de travail</a:t>
              </a:r>
            </a:p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Surcharge administrative et paperasserie. Ex. en annexe I</a:t>
              </a:r>
            </a:p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Multitude d’outils informatiques</a:t>
              </a:r>
            </a:p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endParaRPr lang="fr-CA" sz="1000">
                <a:solidFill>
                  <a:schemeClr val="tx2"/>
                </a:solidFill>
              </a:endParaRP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63E2A5F8-606B-D837-E53E-F734D118E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65375" y="223582"/>
              <a:ext cx="2713" cy="125289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756B88A-85DE-E8A1-4E91-40E114FB7D23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JC</a:t>
            </a:r>
          </a:p>
        </p:txBody>
      </p:sp>
    </p:spTree>
    <p:extLst>
      <p:ext uri="{BB962C8B-B14F-4D97-AF65-F5344CB8AC3E}">
        <p14:creationId xmlns:p14="http://schemas.microsoft.com/office/powerpoint/2010/main" val="327975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7DFA8-D39A-C7D3-AFE7-643CEE37C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8CE435DA-6998-1CD3-23EE-085344224272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8301073"/>
              </p:ext>
            </p:extLst>
          </p:nvPr>
        </p:nvGraphicFramePr>
        <p:xfrm>
          <a:off x="358775" y="1092200"/>
          <a:ext cx="11474450" cy="489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32F59F43-4BB5-09BC-8F73-34567542150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3200"/>
              <a:t>Principaux constats en ergothérapie</a:t>
            </a:r>
          </a:p>
        </p:txBody>
      </p:sp>
      <p:pic>
        <p:nvPicPr>
          <p:cNvPr id="4" name="Graphique 3" descr="Users avec un remplissage uni">
            <a:extLst>
              <a:ext uri="{FF2B5EF4-FFF2-40B4-BE49-F238E27FC236}">
                <a16:creationId xmlns:a16="http://schemas.microsoft.com/office/drawing/2014/main" id="{7B856290-99EC-7ADC-0945-A6CFFDE59B5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32143" y="1596931"/>
            <a:ext cx="504000" cy="504000"/>
          </a:xfrm>
          <a:prstGeom prst="rect">
            <a:avLst/>
          </a:prstGeom>
        </p:spPr>
      </p:pic>
      <p:pic>
        <p:nvPicPr>
          <p:cNvPr id="6" name="Graphique 5" descr="Chat avec un remplissage uni">
            <a:extLst>
              <a:ext uri="{FF2B5EF4-FFF2-40B4-BE49-F238E27FC236}">
                <a16:creationId xmlns:a16="http://schemas.microsoft.com/office/drawing/2014/main" id="{9DF6FEFA-2A50-0D64-319D-CE5BD97374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27480" y="1195354"/>
            <a:ext cx="684000" cy="684000"/>
          </a:xfrm>
          <a:prstGeom prst="rect">
            <a:avLst/>
          </a:prstGeom>
        </p:spPr>
      </p:pic>
      <p:pic>
        <p:nvPicPr>
          <p:cNvPr id="8" name="Graphique 7" descr="Clipboard avec un remplissage uni">
            <a:extLst>
              <a:ext uri="{FF2B5EF4-FFF2-40B4-BE49-F238E27FC236}">
                <a16:creationId xmlns:a16="http://schemas.microsoft.com/office/drawing/2014/main" id="{8C5F8133-9679-F2DF-968A-819C02DCA44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253033" y="1770251"/>
            <a:ext cx="720000" cy="720000"/>
          </a:xfrm>
          <a:prstGeom prst="rect">
            <a:avLst/>
          </a:prstGeom>
        </p:spPr>
      </p:pic>
      <p:pic>
        <p:nvPicPr>
          <p:cNvPr id="11" name="Graphique 10" descr="Head with gears avec un remplissage uni">
            <a:extLst>
              <a:ext uri="{FF2B5EF4-FFF2-40B4-BE49-F238E27FC236}">
                <a16:creationId xmlns:a16="http://schemas.microsoft.com/office/drawing/2014/main" id="{1AA99B5C-1108-D1B8-ED3A-01D3B9BD2A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553311" y="1409425"/>
            <a:ext cx="684000" cy="684000"/>
          </a:xfrm>
          <a:prstGeom prst="rect">
            <a:avLst/>
          </a:prstGeom>
        </p:spPr>
      </p:pic>
      <p:pic>
        <p:nvPicPr>
          <p:cNvPr id="16" name="Graphique 15" descr="Person in wheelchair avec un remplissage uni">
            <a:extLst>
              <a:ext uri="{FF2B5EF4-FFF2-40B4-BE49-F238E27FC236}">
                <a16:creationId xmlns:a16="http://schemas.microsoft.com/office/drawing/2014/main" id="{F8350449-4BDE-992E-FED5-3E83E0A43D8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885291" y="1326931"/>
            <a:ext cx="684000" cy="684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4A79341-C1E1-95E8-D212-A280040D95EB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JC</a:t>
            </a:r>
          </a:p>
        </p:txBody>
      </p:sp>
    </p:spTree>
    <p:extLst>
      <p:ext uri="{BB962C8B-B14F-4D97-AF65-F5344CB8AC3E}">
        <p14:creationId xmlns:p14="http://schemas.microsoft.com/office/powerpoint/2010/main" val="371601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D4A9424-8B1A-6423-14A7-6C3092D527E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3049" y="293022"/>
            <a:ext cx="11473132" cy="624091"/>
          </a:xfrm>
        </p:spPr>
        <p:txBody>
          <a:bodyPr>
            <a:normAutofit/>
          </a:bodyPr>
          <a:lstStyle/>
          <a:p>
            <a:r>
              <a:rPr lang="fr-CA" sz="2800">
                <a:solidFill>
                  <a:schemeClr val="tx2"/>
                </a:solidFill>
              </a:rPr>
              <a:t>Écosystème des 21 programmes d’aides-techniques</a:t>
            </a: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EF18AD85-75B3-1B8D-2DF3-979702495E1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380939" y="4221491"/>
            <a:ext cx="1060704" cy="914400"/>
            <a:chOff x="6748418" y="5475794"/>
            <a:chExt cx="1060704" cy="91440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796F64BD-C36B-BEB2-2D4B-7DF362581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/>
            <a:stretch>
              <a:fillRect/>
            </a:stretch>
          </p:blipFill>
          <p:spPr>
            <a:xfrm>
              <a:off x="7096008" y="5899774"/>
              <a:ext cx="447675" cy="257175"/>
            </a:xfrm>
            <a:prstGeom prst="rect">
              <a:avLst/>
            </a:prstGeom>
          </p:spPr>
        </p:pic>
        <p:sp>
          <p:nvSpPr>
            <p:cNvPr id="12" name="Hexagone 11">
              <a:extLst>
                <a:ext uri="{FF2B5EF4-FFF2-40B4-BE49-F238E27FC236}">
                  <a16:creationId xmlns:a16="http://schemas.microsoft.com/office/drawing/2014/main" id="{B69607D1-BBCE-6B9F-017F-351011735494}"/>
                </a:ext>
              </a:extLst>
            </p:cNvPr>
            <p:cNvSpPr/>
            <p:nvPr/>
          </p:nvSpPr>
          <p:spPr>
            <a:xfrm>
              <a:off x="6748418" y="5475794"/>
              <a:ext cx="1060704" cy="914400"/>
            </a:xfrm>
            <a:prstGeom prst="hexag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E4243E8-63CE-69B0-BDEC-947B2D96292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369156" y="4322139"/>
            <a:ext cx="1060704" cy="914400"/>
            <a:chOff x="7372188" y="2255817"/>
            <a:chExt cx="1060704" cy="91440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FCC0B03-4B10-5B19-01F0-0934D73DC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/>
            <a:stretch>
              <a:fillRect/>
            </a:stretch>
          </p:blipFill>
          <p:spPr>
            <a:xfrm>
              <a:off x="7612834" y="2514134"/>
              <a:ext cx="695325" cy="466725"/>
            </a:xfrm>
            <a:prstGeom prst="rect">
              <a:avLst/>
            </a:prstGeom>
          </p:spPr>
        </p:pic>
        <p:sp>
          <p:nvSpPr>
            <p:cNvPr id="26" name="Hexagone 25">
              <a:extLst>
                <a:ext uri="{FF2B5EF4-FFF2-40B4-BE49-F238E27FC236}">
                  <a16:creationId xmlns:a16="http://schemas.microsoft.com/office/drawing/2014/main" id="{A638F7A1-7660-FA13-B008-9E4EDBCE7FC5}"/>
                </a:ext>
              </a:extLst>
            </p:cNvPr>
            <p:cNvSpPr/>
            <p:nvPr/>
          </p:nvSpPr>
          <p:spPr>
            <a:xfrm>
              <a:off x="7372188" y="2255817"/>
              <a:ext cx="1060704" cy="914400"/>
            </a:xfrm>
            <a:prstGeom prst="hexag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Hexagone 29">
            <a:extLst>
              <a:ext uri="{FF2B5EF4-FFF2-40B4-BE49-F238E27FC236}">
                <a16:creationId xmlns:a16="http://schemas.microsoft.com/office/drawing/2014/main" id="{323927B9-9E36-D96D-DFCA-A855D4A477E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415044" y="3764166"/>
            <a:ext cx="1060704" cy="914400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277AA62A-7293-62C2-2FF2-4DC1AA09FED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363969" y="2711680"/>
            <a:ext cx="1060704" cy="914400"/>
            <a:chOff x="5497965" y="2903369"/>
            <a:chExt cx="1060704" cy="91440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D0877709-76E6-35D9-54CE-BCDE18B60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/>
            <a:stretch>
              <a:fillRect/>
            </a:stretch>
          </p:blipFill>
          <p:spPr>
            <a:xfrm>
              <a:off x="5740332" y="3287549"/>
              <a:ext cx="685800" cy="228600"/>
            </a:xfrm>
            <a:prstGeom prst="rect">
              <a:avLst/>
            </a:prstGeom>
          </p:spPr>
        </p:pic>
        <p:sp>
          <p:nvSpPr>
            <p:cNvPr id="32" name="Hexagone 31">
              <a:extLst>
                <a:ext uri="{FF2B5EF4-FFF2-40B4-BE49-F238E27FC236}">
                  <a16:creationId xmlns:a16="http://schemas.microsoft.com/office/drawing/2014/main" id="{6F5973C0-3C01-0C73-A0CE-19B41F55E929}"/>
                </a:ext>
              </a:extLst>
            </p:cNvPr>
            <p:cNvSpPr/>
            <p:nvPr/>
          </p:nvSpPr>
          <p:spPr>
            <a:xfrm>
              <a:off x="5497965" y="2903369"/>
              <a:ext cx="1060704" cy="914400"/>
            </a:xfrm>
            <a:prstGeom prst="hexag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Hexagone 33">
            <a:extLst>
              <a:ext uri="{FF2B5EF4-FFF2-40B4-BE49-F238E27FC236}">
                <a16:creationId xmlns:a16="http://schemas.microsoft.com/office/drawing/2014/main" id="{F914C9C4-5CD7-09AB-C5E0-18E67E7D652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369222" y="3686287"/>
            <a:ext cx="1060704" cy="91440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12FB549F-4F30-64A6-C6D2-72FD030B84B6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6359355" y="3209149"/>
            <a:ext cx="1060704" cy="914400"/>
            <a:chOff x="8146406" y="3794485"/>
            <a:chExt cx="1060704" cy="914400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5EB799DC-139D-34D5-1D48-AFD9E7A5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/>
            <a:stretch>
              <a:fillRect/>
            </a:stretch>
          </p:blipFill>
          <p:spPr>
            <a:xfrm>
              <a:off x="8432892" y="4114568"/>
              <a:ext cx="542925" cy="323850"/>
            </a:xfrm>
            <a:prstGeom prst="rect">
              <a:avLst/>
            </a:prstGeom>
          </p:spPr>
        </p:pic>
        <p:sp>
          <p:nvSpPr>
            <p:cNvPr id="35" name="Hexagone 34">
              <a:extLst>
                <a:ext uri="{FF2B5EF4-FFF2-40B4-BE49-F238E27FC236}">
                  <a16:creationId xmlns:a16="http://schemas.microsoft.com/office/drawing/2014/main" id="{380FF904-E189-ED30-13B7-5A1D192712DE}"/>
                </a:ext>
              </a:extLst>
            </p:cNvPr>
            <p:cNvSpPr/>
            <p:nvPr/>
          </p:nvSpPr>
          <p:spPr>
            <a:xfrm>
              <a:off x="8146406" y="3794485"/>
              <a:ext cx="1060704" cy="914400"/>
            </a:xfrm>
            <a:prstGeom prst="hexag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3F1838F2-1DC9-48B9-3551-01014F10D1BF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6329805" y="2179110"/>
            <a:ext cx="1060704" cy="914400"/>
            <a:chOff x="7400339" y="4660446"/>
            <a:chExt cx="1060704" cy="914400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BD0586F5-AE1B-609B-EB93-E8255A4CA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/>
            <a:stretch>
              <a:fillRect/>
            </a:stretch>
          </p:blipFill>
          <p:spPr>
            <a:xfrm>
              <a:off x="7718617" y="4879184"/>
              <a:ext cx="523875" cy="476250"/>
            </a:xfrm>
            <a:prstGeom prst="rect">
              <a:avLst/>
            </a:prstGeom>
          </p:spPr>
        </p:pic>
        <p:sp>
          <p:nvSpPr>
            <p:cNvPr id="36" name="Hexagone 35">
              <a:extLst>
                <a:ext uri="{FF2B5EF4-FFF2-40B4-BE49-F238E27FC236}">
                  <a16:creationId xmlns:a16="http://schemas.microsoft.com/office/drawing/2014/main" id="{9C9090AD-166E-E66B-18D0-031C341A5FF7}"/>
                </a:ext>
              </a:extLst>
            </p:cNvPr>
            <p:cNvSpPr/>
            <p:nvPr/>
          </p:nvSpPr>
          <p:spPr>
            <a:xfrm>
              <a:off x="7400339" y="4660446"/>
              <a:ext cx="1060704" cy="914400"/>
            </a:xfrm>
            <a:prstGeom prst="hexag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Hexagone 36">
            <a:extLst>
              <a:ext uri="{FF2B5EF4-FFF2-40B4-BE49-F238E27FC236}">
                <a16:creationId xmlns:a16="http://schemas.microsoft.com/office/drawing/2014/main" id="{05C9CA2D-3542-BF7D-9D2A-0753DD39269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317656" y="3771053"/>
            <a:ext cx="1060704" cy="914400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90AC04BE-1211-2684-323E-B742725D7A3E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4370449" y="2117023"/>
            <a:ext cx="1060704" cy="914400"/>
            <a:chOff x="4516477" y="2245521"/>
            <a:chExt cx="1060704" cy="914400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6AEB5BF8-7B9B-FEA0-C57A-1BC010D25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/>
            <a:stretch>
              <a:fillRect/>
            </a:stretch>
          </p:blipFill>
          <p:spPr>
            <a:xfrm>
              <a:off x="4739801" y="2452373"/>
              <a:ext cx="685800" cy="581025"/>
            </a:xfrm>
            <a:prstGeom prst="rect">
              <a:avLst/>
            </a:prstGeom>
          </p:spPr>
        </p:pic>
        <p:sp>
          <p:nvSpPr>
            <p:cNvPr id="38" name="Hexagone 37">
              <a:extLst>
                <a:ext uri="{FF2B5EF4-FFF2-40B4-BE49-F238E27FC236}">
                  <a16:creationId xmlns:a16="http://schemas.microsoft.com/office/drawing/2014/main" id="{E7B41E17-4D14-D19D-A9E6-753E4A16DCF0}"/>
                </a:ext>
              </a:extLst>
            </p:cNvPr>
            <p:cNvSpPr/>
            <p:nvPr/>
          </p:nvSpPr>
          <p:spPr>
            <a:xfrm>
              <a:off x="4516477" y="2245521"/>
              <a:ext cx="1060704" cy="914400"/>
            </a:xfrm>
            <a:prstGeom prst="hexag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Hexagone 40">
            <a:extLst>
              <a:ext uri="{FF2B5EF4-FFF2-40B4-BE49-F238E27FC236}">
                <a16:creationId xmlns:a16="http://schemas.microsoft.com/office/drawing/2014/main" id="{CFADB396-ACB8-160B-1718-47AD417FE8C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01127" y="2634551"/>
            <a:ext cx="1060704" cy="91440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Hexagone 54">
            <a:extLst>
              <a:ext uri="{FF2B5EF4-FFF2-40B4-BE49-F238E27FC236}">
                <a16:creationId xmlns:a16="http://schemas.microsoft.com/office/drawing/2014/main" id="{C1EEA19B-07E0-1142-58E0-EA117DD52F7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311224" y="4807935"/>
            <a:ext cx="1060704" cy="91440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1615A3C5-479C-E9C4-84ED-C1FAFCD57F1C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3403351" y="1129613"/>
            <a:ext cx="5712114" cy="1369780"/>
            <a:chOff x="539300" y="638348"/>
            <a:chExt cx="5712114" cy="1369780"/>
          </a:xfrm>
        </p:grpSpPr>
        <p:sp>
          <p:nvSpPr>
            <p:cNvPr id="10" name="Hexagone 9">
              <a:extLst>
                <a:ext uri="{FF2B5EF4-FFF2-40B4-BE49-F238E27FC236}">
                  <a16:creationId xmlns:a16="http://schemas.microsoft.com/office/drawing/2014/main" id="{A6EF1CF0-73BD-C666-2EA3-A1F0347BDFB1}"/>
                </a:ext>
              </a:extLst>
            </p:cNvPr>
            <p:cNvSpPr/>
            <p:nvPr/>
          </p:nvSpPr>
          <p:spPr>
            <a:xfrm>
              <a:off x="539300" y="1093728"/>
              <a:ext cx="1060704" cy="914400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EA7A0553-F479-9B24-1BFD-24F2EB4CB05E}"/>
                </a:ext>
              </a:extLst>
            </p:cNvPr>
            <p:cNvSpPr txBox="1"/>
            <p:nvPr/>
          </p:nvSpPr>
          <p:spPr>
            <a:xfrm>
              <a:off x="5296636" y="638348"/>
              <a:ext cx="954778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90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sp>
        <p:nvSpPr>
          <p:cNvPr id="20" name="Hexagone 19">
            <a:extLst>
              <a:ext uri="{FF2B5EF4-FFF2-40B4-BE49-F238E27FC236}">
                <a16:creationId xmlns:a16="http://schemas.microsoft.com/office/drawing/2014/main" id="{335B76EC-7DD7-4E5F-5172-7731A06F4A42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358212" y="3129235"/>
            <a:ext cx="1060704" cy="91440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192D836-5197-3D33-6B66-7C79014783FD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18"/>
          <a:stretch>
            <a:fillRect/>
          </a:stretch>
        </p:blipFill>
        <p:spPr>
          <a:xfrm>
            <a:off x="9659530" y="2516676"/>
            <a:ext cx="176799" cy="164606"/>
          </a:xfrm>
          <a:prstGeom prst="rect">
            <a:avLst/>
          </a:prstGeom>
        </p:spPr>
      </p:pic>
      <p:grpSp>
        <p:nvGrpSpPr>
          <p:cNvPr id="76" name="Groupe 75">
            <a:extLst>
              <a:ext uri="{FF2B5EF4-FFF2-40B4-BE49-F238E27FC236}">
                <a16:creationId xmlns:a16="http://schemas.microsoft.com/office/drawing/2014/main" id="{A139F30A-003D-A6ED-52F9-D716CCAC757B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2374234" y="2015966"/>
            <a:ext cx="1061983" cy="914400"/>
            <a:chOff x="1278881" y="1706880"/>
            <a:chExt cx="1061983" cy="914400"/>
          </a:xfrm>
        </p:grpSpPr>
        <p:sp>
          <p:nvSpPr>
            <p:cNvPr id="8" name="Hexagone 7">
              <a:extLst>
                <a:ext uri="{FF2B5EF4-FFF2-40B4-BE49-F238E27FC236}">
                  <a16:creationId xmlns:a16="http://schemas.microsoft.com/office/drawing/2014/main" id="{13A87FBF-572A-B490-51B0-E935F1099492}"/>
                </a:ext>
              </a:extLst>
            </p:cNvPr>
            <p:cNvSpPr/>
            <p:nvPr/>
          </p:nvSpPr>
          <p:spPr>
            <a:xfrm>
              <a:off x="1280160" y="1706880"/>
              <a:ext cx="1060704" cy="914400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BCB23534-8736-680D-40D6-A7A7DD05E2B4}"/>
                </a:ext>
              </a:extLst>
            </p:cNvPr>
            <p:cNvSpPr txBox="1"/>
            <p:nvPr/>
          </p:nvSpPr>
          <p:spPr>
            <a:xfrm>
              <a:off x="1278881" y="2004414"/>
              <a:ext cx="10256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00" b="0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Attribution des ambulateurs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AAA4F656-3834-81E0-FFF2-2EF682524DA0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4360954" y="3180803"/>
            <a:ext cx="1139524" cy="914400"/>
            <a:chOff x="482186" y="3131268"/>
            <a:chExt cx="1139524" cy="914400"/>
          </a:xfrm>
        </p:grpSpPr>
        <p:sp>
          <p:nvSpPr>
            <p:cNvPr id="14" name="Hexagone 13">
              <a:extLst>
                <a:ext uri="{FF2B5EF4-FFF2-40B4-BE49-F238E27FC236}">
                  <a16:creationId xmlns:a16="http://schemas.microsoft.com/office/drawing/2014/main" id="{8F1F0EF2-A61A-9C59-E425-EAC4F48E8368}"/>
                </a:ext>
              </a:extLst>
            </p:cNvPr>
            <p:cNvSpPr/>
            <p:nvPr/>
          </p:nvSpPr>
          <p:spPr>
            <a:xfrm>
              <a:off x="482186" y="3131268"/>
              <a:ext cx="1060704" cy="914400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F935A85A-2FEE-47A9-100D-FB8F4E8E0109}"/>
                </a:ext>
              </a:extLst>
            </p:cNvPr>
            <p:cNvSpPr txBox="1"/>
            <p:nvPr/>
          </p:nvSpPr>
          <p:spPr>
            <a:xfrm>
              <a:off x="596064" y="3394494"/>
              <a:ext cx="10256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00" b="0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Adaptation à domicile (PAD)</a:t>
              </a: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C2D91FE0-35F4-CA8C-DECF-11DE0AC2035D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2263243" y="3383769"/>
            <a:ext cx="1257782" cy="1709818"/>
            <a:chOff x="2263243" y="3715189"/>
            <a:chExt cx="1257782" cy="1709818"/>
          </a:xfrm>
        </p:grpSpPr>
        <p:sp>
          <p:nvSpPr>
            <p:cNvPr id="18" name="Hexagone 17">
              <a:extLst>
                <a:ext uri="{FF2B5EF4-FFF2-40B4-BE49-F238E27FC236}">
                  <a16:creationId xmlns:a16="http://schemas.microsoft.com/office/drawing/2014/main" id="{35AE7BFE-8D70-B15A-2AD3-AACE6F7C093F}"/>
                </a:ext>
              </a:extLst>
            </p:cNvPr>
            <p:cNvSpPr/>
            <p:nvPr/>
          </p:nvSpPr>
          <p:spPr>
            <a:xfrm>
              <a:off x="2377706" y="4510607"/>
              <a:ext cx="1060704" cy="914400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F2E89634-AAE4-B0A4-006C-FC00D7D5BD8F}"/>
                </a:ext>
              </a:extLst>
            </p:cNvPr>
            <p:cNvSpPr txBox="1"/>
            <p:nvPr/>
          </p:nvSpPr>
          <p:spPr>
            <a:xfrm>
              <a:off x="2263243" y="3715189"/>
              <a:ext cx="1257782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00" b="0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Aides à la mobilité: triporteur et  quadriporteur</a:t>
              </a:r>
            </a:p>
          </p:txBody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8AAB6B08-0A89-769C-0507-1B7B1BDD8779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7302528" y="1680795"/>
            <a:ext cx="1060704" cy="914400"/>
            <a:chOff x="8304972" y="1788222"/>
            <a:chExt cx="1060704" cy="914400"/>
          </a:xfrm>
        </p:grpSpPr>
        <p:sp>
          <p:nvSpPr>
            <p:cNvPr id="16" name="Hexagone 15">
              <a:extLst>
                <a:ext uri="{FF2B5EF4-FFF2-40B4-BE49-F238E27FC236}">
                  <a16:creationId xmlns:a16="http://schemas.microsoft.com/office/drawing/2014/main" id="{FC432EA4-C52C-B890-BDC1-3B68385DFC37}"/>
                </a:ext>
              </a:extLst>
            </p:cNvPr>
            <p:cNvSpPr/>
            <p:nvPr/>
          </p:nvSpPr>
          <p:spPr>
            <a:xfrm>
              <a:off x="8304972" y="1788222"/>
              <a:ext cx="1060704" cy="914400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6A978E60-31E3-7AEE-8E60-C72E9645B8D3}"/>
                </a:ext>
              </a:extLst>
            </p:cNvPr>
            <p:cNvSpPr txBox="1"/>
            <p:nvPr/>
          </p:nvSpPr>
          <p:spPr>
            <a:xfrm>
              <a:off x="8390303" y="1949429"/>
              <a:ext cx="8757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00" b="0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Attribution des tricycles et des vélos adaptés</a:t>
              </a:r>
            </a:p>
          </p:txBody>
        </p:sp>
      </p:grpSp>
      <p:sp>
        <p:nvSpPr>
          <p:cNvPr id="58" name="ZoneTexte 57">
            <a:extLst>
              <a:ext uri="{FF2B5EF4-FFF2-40B4-BE49-F238E27FC236}">
                <a16:creationId xmlns:a16="http://schemas.microsoft.com/office/drawing/2014/main" id="{788394E3-BC2F-AF5D-A455-8AD7EA796809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55098" y="2614531"/>
            <a:ext cx="96012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9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Cadre de gestion des programmes des petits équipements</a:t>
            </a:r>
          </a:p>
        </p:txBody>
      </p: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A89E02AF-DF87-6F4E-3389-FDEBD70195A2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9144436" y="1292947"/>
            <a:ext cx="1232812" cy="733848"/>
            <a:chOff x="9993375" y="1451833"/>
            <a:chExt cx="1232812" cy="733848"/>
          </a:xfrm>
        </p:grpSpPr>
        <p:sp>
          <p:nvSpPr>
            <p:cNvPr id="79" name="Hexagone 78">
              <a:extLst>
                <a:ext uri="{FF2B5EF4-FFF2-40B4-BE49-F238E27FC236}">
                  <a16:creationId xmlns:a16="http://schemas.microsoft.com/office/drawing/2014/main" id="{8E26055B-E381-6639-CBEC-E409F7373D28}"/>
                </a:ext>
              </a:extLst>
            </p:cNvPr>
            <p:cNvSpPr/>
            <p:nvPr/>
          </p:nvSpPr>
          <p:spPr>
            <a:xfrm>
              <a:off x="10101986" y="1659171"/>
              <a:ext cx="144000" cy="108000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Pentagone 79">
              <a:extLst>
                <a:ext uri="{FF2B5EF4-FFF2-40B4-BE49-F238E27FC236}">
                  <a16:creationId xmlns:a16="http://schemas.microsoft.com/office/drawing/2014/main" id="{EB7394EC-B0FE-F15C-954D-430C3A78E11B}"/>
                </a:ext>
              </a:extLst>
            </p:cNvPr>
            <p:cNvSpPr/>
            <p:nvPr/>
          </p:nvSpPr>
          <p:spPr>
            <a:xfrm>
              <a:off x="10111689" y="1931443"/>
              <a:ext cx="144000" cy="144000"/>
            </a:xfrm>
            <a:prstGeom prst="pent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Hexagone 81">
              <a:extLst>
                <a:ext uri="{FF2B5EF4-FFF2-40B4-BE49-F238E27FC236}">
                  <a16:creationId xmlns:a16="http://schemas.microsoft.com/office/drawing/2014/main" id="{3E9FF8FD-36DD-5ECB-07BE-5CCD9265B07D}"/>
                </a:ext>
              </a:extLst>
            </p:cNvPr>
            <p:cNvSpPr/>
            <p:nvPr/>
          </p:nvSpPr>
          <p:spPr>
            <a:xfrm>
              <a:off x="10101986" y="1801033"/>
              <a:ext cx="144000" cy="108000"/>
            </a:xfrm>
            <a:prstGeom prst="hexag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14634F86-CA07-75FC-0D0F-21311DAD2273}"/>
                </a:ext>
              </a:extLst>
            </p:cNvPr>
            <p:cNvSpPr txBox="1"/>
            <p:nvPr/>
          </p:nvSpPr>
          <p:spPr>
            <a:xfrm>
              <a:off x="10243226" y="1471487"/>
              <a:ext cx="9829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LÉGENDE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Ergo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Non-ergo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Hors programme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1C589AB-8031-5BA9-D58A-8C2A12C7AE32}"/>
                </a:ext>
              </a:extLst>
            </p:cNvPr>
            <p:cNvSpPr/>
            <p:nvPr/>
          </p:nvSpPr>
          <p:spPr>
            <a:xfrm>
              <a:off x="9993375" y="1451833"/>
              <a:ext cx="1232811" cy="73384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961B991D-872D-5E69-8917-4416BA3C852E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069511" y="1305651"/>
            <a:ext cx="6744551" cy="48848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Pentagone 86">
            <a:extLst>
              <a:ext uri="{FF2B5EF4-FFF2-40B4-BE49-F238E27FC236}">
                <a16:creationId xmlns:a16="http://schemas.microsoft.com/office/drawing/2014/main" id="{6ABB4B38-09A5-C861-29EE-5D484AC589CC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9245685" y="2463977"/>
            <a:ext cx="969534" cy="999218"/>
          </a:xfrm>
          <a:prstGeom prst="pent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D2F7A112-F895-7186-6617-AEF0A033C3F9}"/>
              </a:ext>
            </a:extLst>
          </p:cNvPr>
          <p:cNvGrpSpPr/>
          <p:nvPr>
            <p:custDataLst>
              <p:tags r:id="rId24"/>
            </p:custDataLst>
          </p:nvPr>
        </p:nvGrpSpPr>
        <p:grpSpPr>
          <a:xfrm>
            <a:off x="10071455" y="3623393"/>
            <a:ext cx="960120" cy="941294"/>
            <a:chOff x="10312328" y="3510284"/>
            <a:chExt cx="960120" cy="941294"/>
          </a:xfrm>
        </p:grpSpPr>
        <p:sp>
          <p:nvSpPr>
            <p:cNvPr id="88" name="Pentagone 87">
              <a:extLst>
                <a:ext uri="{FF2B5EF4-FFF2-40B4-BE49-F238E27FC236}">
                  <a16:creationId xmlns:a16="http://schemas.microsoft.com/office/drawing/2014/main" id="{51348EC5-AB9F-EB77-A911-A1A369E1F884}"/>
                </a:ext>
              </a:extLst>
            </p:cNvPr>
            <p:cNvSpPr/>
            <p:nvPr/>
          </p:nvSpPr>
          <p:spPr>
            <a:xfrm>
              <a:off x="10312328" y="3510284"/>
              <a:ext cx="960120" cy="914400"/>
            </a:xfrm>
            <a:prstGeom prst="pent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4DAB83D6-0C67-7F4C-2EF4-E78A52023AA0}"/>
                </a:ext>
              </a:extLst>
            </p:cNvPr>
            <p:cNvSpPr txBox="1"/>
            <p:nvPr/>
          </p:nvSpPr>
          <p:spPr>
            <a:xfrm>
              <a:off x="10354646" y="3589804"/>
              <a:ext cx="87153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ECAT*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0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Équipe Consultation Aides Techniques</a:t>
              </a:r>
            </a:p>
          </p:txBody>
        </p:sp>
      </p:grpSp>
      <p:sp>
        <p:nvSpPr>
          <p:cNvPr id="92" name="ZoneTexte 91">
            <a:extLst>
              <a:ext uri="{FF2B5EF4-FFF2-40B4-BE49-F238E27FC236}">
                <a16:creationId xmlns:a16="http://schemas.microsoft.com/office/drawing/2014/main" id="{52F3643B-69F3-04A3-8035-7F21963D1369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794546" y="4628488"/>
            <a:ext cx="19444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*Comité composé d’ergothérapeutes. Les aides techniques qui y sont abordées sont celles non couvertes par la RAMQ. Ce sont donc principalement les aides techniques nécessaires au maintien à domicile, aux soins, à l’autonomie et à la sécurité des bénéficiaires.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Information et échange clinique / Formation et diffusion / Éthique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B400891E-111C-8B35-C27B-E5E8512DC6EE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583970" y="1453179"/>
            <a:ext cx="13775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Anciens combattants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SAAQ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CNESST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IVAQ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>
                <a:solidFill>
                  <a:schemeClr val="tx2"/>
                </a:solidFill>
                <a:latin typeface="Calibri" panose="020F0502020204030204"/>
              </a:rPr>
              <a:t>SMAPA</a:t>
            </a:r>
            <a:r>
              <a:rPr kumimoji="0" lang="fr-CA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(MSSS)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SHQ – Société de l’habitation du Québec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Centres de réadaptation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CH/Md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MESS – ministère de l’Emploi et de la solidarité sociale (aide-sociale)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Crédits d’impôts (frais médicaux et maintien autonomie aîné)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Hexagone 95">
            <a:extLst>
              <a:ext uri="{FF2B5EF4-FFF2-40B4-BE49-F238E27FC236}">
                <a16:creationId xmlns:a16="http://schemas.microsoft.com/office/drawing/2014/main" id="{A7366180-8468-EA41-D874-A5490B70415C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7287572" y="2711680"/>
            <a:ext cx="1090787" cy="914399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 d’aides à la vie quotidienne et à la vie domestique</a:t>
            </a:r>
            <a:endParaRPr kumimoji="0" lang="fr-CA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40268D51-4B97-C9E5-EA56-8B34A577F193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3503863" y="1642188"/>
            <a:ext cx="87577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Appareil suppléant à une déficience physique* (SRAT)</a:t>
            </a:r>
          </a:p>
        </p:txBody>
      </p: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575C608E-5012-EE95-85E7-CE82A5A29CF6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5342315" y="1702276"/>
            <a:ext cx="1060704" cy="914400"/>
            <a:chOff x="4506066" y="1468693"/>
            <a:chExt cx="1060704" cy="914400"/>
          </a:xfrm>
        </p:grpSpPr>
        <p:sp>
          <p:nvSpPr>
            <p:cNvPr id="100" name="Hexagone 99">
              <a:extLst>
                <a:ext uri="{FF2B5EF4-FFF2-40B4-BE49-F238E27FC236}">
                  <a16:creationId xmlns:a16="http://schemas.microsoft.com/office/drawing/2014/main" id="{C50826CB-3CA8-C4FF-0CF1-B8D94ECFE655}"/>
                </a:ext>
              </a:extLst>
            </p:cNvPr>
            <p:cNvSpPr/>
            <p:nvPr/>
          </p:nvSpPr>
          <p:spPr>
            <a:xfrm>
              <a:off x="4506066" y="1468693"/>
              <a:ext cx="1060704" cy="914400"/>
            </a:xfrm>
            <a:prstGeom prst="hexag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2650445E-C360-B938-0682-B996DCA389AC}"/>
                </a:ext>
              </a:extLst>
            </p:cNvPr>
            <p:cNvSpPr txBox="1"/>
            <p:nvPr/>
          </p:nvSpPr>
          <p:spPr>
            <a:xfrm>
              <a:off x="4671962" y="1689996"/>
              <a:ext cx="75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Prothèses mammaires externes </a:t>
              </a:r>
            </a:p>
          </p:txBody>
        </p:sp>
      </p:grpSp>
      <p:sp>
        <p:nvSpPr>
          <p:cNvPr id="102" name="ZoneTexte 101">
            <a:extLst>
              <a:ext uri="{FF2B5EF4-FFF2-40B4-BE49-F238E27FC236}">
                <a16:creationId xmlns:a16="http://schemas.microsoft.com/office/drawing/2014/main" id="{B31F8CDA-6147-29E3-2657-29864EF0CF61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7396601" y="4814857"/>
            <a:ext cx="89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PMATCOM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 ministériel sur les aides techniques à la communication</a:t>
            </a:r>
          </a:p>
        </p:txBody>
      </p: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EBDE2F69-C38F-EACE-918A-0D0670E20AAD}"/>
              </a:ext>
            </a:extLst>
          </p:cNvPr>
          <p:cNvGrpSpPr/>
          <p:nvPr>
            <p:custDataLst>
              <p:tags r:id="rId31"/>
            </p:custDataLst>
          </p:nvPr>
        </p:nvGrpSpPr>
        <p:grpSpPr>
          <a:xfrm>
            <a:off x="5415044" y="4811400"/>
            <a:ext cx="1060704" cy="914400"/>
            <a:chOff x="5628035" y="4237784"/>
            <a:chExt cx="1060704" cy="914400"/>
          </a:xfrm>
        </p:grpSpPr>
        <p:sp>
          <p:nvSpPr>
            <p:cNvPr id="28" name="Hexagone 27">
              <a:extLst>
                <a:ext uri="{FF2B5EF4-FFF2-40B4-BE49-F238E27FC236}">
                  <a16:creationId xmlns:a16="http://schemas.microsoft.com/office/drawing/2014/main" id="{B2BC80B5-BBE1-9149-EDF1-39DC734EF8E9}"/>
                </a:ext>
              </a:extLst>
            </p:cNvPr>
            <p:cNvSpPr/>
            <p:nvPr/>
          </p:nvSpPr>
          <p:spPr>
            <a:xfrm>
              <a:off x="5628035" y="4237784"/>
              <a:ext cx="1060704" cy="914400"/>
            </a:xfrm>
            <a:prstGeom prst="hexag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2DA4A470-26F8-272D-E07A-BEF496065318}"/>
                </a:ext>
              </a:extLst>
            </p:cNvPr>
            <p:cNvSpPr txBox="1"/>
            <p:nvPr/>
          </p:nvSpPr>
          <p:spPr>
            <a:xfrm>
              <a:off x="5753997" y="4483769"/>
              <a:ext cx="76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Hémodialyse à domicile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(avec CH)</a:t>
              </a:r>
            </a:p>
          </p:txBody>
        </p:sp>
      </p:grpSp>
      <p:sp>
        <p:nvSpPr>
          <p:cNvPr id="104" name="ZoneTexte 103">
            <a:extLst>
              <a:ext uri="{FF2B5EF4-FFF2-40B4-BE49-F238E27FC236}">
                <a16:creationId xmlns:a16="http://schemas.microsoft.com/office/drawing/2014/main" id="{DF4BAB84-83F0-70E0-4A42-85BB62BB0638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5517117" y="3892801"/>
            <a:ext cx="891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Alimentation entérale à domicile pour personnes handicapées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D9384AD5-D1A9-6D58-189F-670B1E68249A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3437925" y="2684430"/>
            <a:ext cx="983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 de remboursement de frais relatifs à l’utilisation d’un chien d’assistance à la mobilité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F32F636D-568D-426F-5EAC-1E7630312B7E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345532" y="3890488"/>
            <a:ext cx="10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Aides techniques visuelles à la vie quotidienne et domestique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A536A674-8274-2E77-13EE-740D8C3DF378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7425479" y="3826297"/>
            <a:ext cx="896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 pour laryngectomisés, trachéotomisés et glossectomisés</a:t>
            </a:r>
          </a:p>
        </p:txBody>
      </p: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074EE158-62CB-E55C-931D-F4D9F18432AE}"/>
              </a:ext>
            </a:extLst>
          </p:cNvPr>
          <p:cNvCxnSpPr>
            <a:cxnSpLocks/>
          </p:cNvCxnSpPr>
          <p:nvPr>
            <p:custDataLst>
              <p:tags r:id="rId36"/>
            </p:custDataLst>
          </p:nvPr>
        </p:nvCxnSpPr>
        <p:spPr>
          <a:xfrm>
            <a:off x="8378359" y="2909279"/>
            <a:ext cx="765152" cy="1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F59B854-00DE-6C28-D080-2443C77BF824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498837" y="1316643"/>
            <a:ext cx="1423401" cy="48628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Pentagone 124">
            <a:extLst>
              <a:ext uri="{FF2B5EF4-FFF2-40B4-BE49-F238E27FC236}">
                <a16:creationId xmlns:a16="http://schemas.microsoft.com/office/drawing/2014/main" id="{C758C1C1-CB22-BA50-7331-B104EC517D71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10274707" y="2076529"/>
            <a:ext cx="960120" cy="914400"/>
          </a:xfrm>
          <a:prstGeom prst="pent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04DBA05B-D0B1-02AD-8300-D89A49494972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10408324" y="2295253"/>
            <a:ext cx="6994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9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Chèques emploi-service</a:t>
            </a: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6BE118A0-9EB7-EC4C-03F3-57BA3696BBFB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536866" y="1556522"/>
            <a:ext cx="72000" cy="7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0EDEC011-FC25-083F-DFE5-DC9AF3BF95B1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540088" y="2763399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539DE031-4111-40FD-4390-D15A90465F96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4877606" y="3990462"/>
            <a:ext cx="72000" cy="7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6179B898-1EED-6453-A35E-4DFC73EF5756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547464" y="3366866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EC7D81F4-5EEB-4B77-6169-4229C91B9C6F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7805916" y="3549314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76E47375-DC68-3F2B-BA27-1FEB4C8C59D0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2885403" y="3916701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6C04D8CA-895C-78EA-7F89-C9BE31F443B2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536866" y="3692166"/>
            <a:ext cx="72000" cy="7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B3C1BA04-32FA-6442-6E1B-7470FE226121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611552" y="1104406"/>
            <a:ext cx="11063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FINANCEMENTS</a:t>
            </a:r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A8FA5F80-817A-A1E9-7EDE-8AC65A901EE3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552512" y="245583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562E2F0B-075C-73EC-B388-6A6539A1752E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547970" y="1847765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30D8050A-2A14-29EF-1CE7-3E2A0A1A667E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3849971" y="2404897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1E54463C-B930-2939-7795-1364EED8C903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2896334" y="4982979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38E159AD-4C06-229A-9AD0-7E5FD2E46A1B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7837742" y="5609854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E71A726F-74CF-9AC2-00D7-10AFA8B6657C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3931541" y="4484404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C4A12F91-73F1-62EE-D622-9485A9872EC6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536559" y="4110875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Hexagone 151">
            <a:extLst>
              <a:ext uri="{FF2B5EF4-FFF2-40B4-BE49-F238E27FC236}">
                <a16:creationId xmlns:a16="http://schemas.microsoft.com/office/drawing/2014/main" id="{6DDAA120-BAF2-DC69-C4EC-CFD4D1FBB5CF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3364469" y="4665310"/>
            <a:ext cx="1060704" cy="91440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id="{C3F4918A-C292-400C-209A-1F4E4CF9F0B6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3270463" y="5023470"/>
            <a:ext cx="12577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Aides visuelles</a:t>
            </a:r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F2699A70-C21B-28B2-013C-816C859D59C5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3824630" y="4486273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212297B2-F362-E88E-3D40-5689FD087777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539320" y="4582405"/>
            <a:ext cx="72000" cy="7200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A8759814-BA42-0703-A805-BE040EB4C639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5952176" y="4564687"/>
            <a:ext cx="72000" cy="7200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D0418CAF-D0D3-13E3-84B5-8BD3DD3867E2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6960390" y="3992233"/>
            <a:ext cx="72000" cy="7200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C0853386-9758-ED30-F828-5A27564A6728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2921915" y="2809888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FF440DE8-8095-A65E-D68F-476232202739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2828153" y="2809337"/>
            <a:ext cx="72000" cy="7200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0E4517C0-9D41-1348-0F87-5628F269F128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2720717" y="2806317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603BDDBE-1D19-5778-8775-6396B07F9D1E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6975476" y="5121061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DE844555-35F6-678E-2072-69ED316EB02F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3961107" y="2401638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D0B26FFC-62F5-C01E-20E1-1370B5ECFC9A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7809983" y="2463048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77B7A212-66CB-1A31-B12D-4DE943A02634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5042935" y="2913908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6FEAC05B-D972-0D53-F942-94D938823388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4791280" y="2920984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8C132192-C38E-8233-B06A-F0DFFD56659B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4922781" y="2914425"/>
            <a:ext cx="72000" cy="7200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0B85AA01-4FB5-DC01-1746-EEAD39909AEE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5890710" y="3483319"/>
            <a:ext cx="72000" cy="7200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EAED0259-0722-D634-80BB-533CAFB8A74E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540154" y="4899043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78DE5B07-A85D-3E97-768C-1625A9D7707C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6823109" y="3988921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CD9D0F03-3286-0A90-F53B-F94DE04183C6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4669579" y="2918806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0E414F32-B5F7-5A7B-3549-8764CD4904A3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5921786" y="5602615"/>
            <a:ext cx="72000" cy="7200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181EFCC1-3870-17D6-B3F0-A1B1BE9049AC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6050475" y="5606692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FB6AE292-C84B-2EBC-777E-8660CEB76E83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5778791" y="5602615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BBA6975A-AAA1-23CF-D789-C187F2909911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7850123" y="4592488"/>
            <a:ext cx="72000" cy="7200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C18698C8-2715-330E-7875-477B00C6F8A5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3818760" y="5447495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AD4ED044-BB48-D502-1B20-B9F14618A6FC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3940137" y="5447495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Ellipse 177">
            <a:extLst>
              <a:ext uri="{FF2B5EF4-FFF2-40B4-BE49-F238E27FC236}">
                <a16:creationId xmlns:a16="http://schemas.microsoft.com/office/drawing/2014/main" id="{1D44DB89-DF50-CB4E-7831-6B3F0DB6A625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6928538" y="2972867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3235004A-D49C-370E-FCB0-DEC8066DE391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6808384" y="2977108"/>
            <a:ext cx="72000" cy="72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205D25E1-0E19-7B35-D8E2-289555F65186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2230037" y="5822401"/>
            <a:ext cx="40382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*Aides à la locomotion / Aides à la posture / Appareils orthopédiques / Orthèses / Prothèses</a:t>
            </a:r>
          </a:p>
        </p:txBody>
      </p:sp>
      <p:sp>
        <p:nvSpPr>
          <p:cNvPr id="181" name="Ellipse 180">
            <a:extLst>
              <a:ext uri="{FF2B5EF4-FFF2-40B4-BE49-F238E27FC236}">
                <a16:creationId xmlns:a16="http://schemas.microsoft.com/office/drawing/2014/main" id="{35AB6B7A-3857-1D41-7986-C8A30939D177}"/>
              </a:ext>
            </a:extLst>
          </p:cNvPr>
          <p:cNvSpPr/>
          <p:nvPr>
            <p:custDataLst>
              <p:tags r:id="rId83"/>
            </p:custDataLst>
          </p:nvPr>
        </p:nvSpPr>
        <p:spPr>
          <a:xfrm>
            <a:off x="4075302" y="2397350"/>
            <a:ext cx="72000" cy="7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3" name="Connecteur droit avec flèche 182">
            <a:extLst>
              <a:ext uri="{FF2B5EF4-FFF2-40B4-BE49-F238E27FC236}">
                <a16:creationId xmlns:a16="http://schemas.microsoft.com/office/drawing/2014/main" id="{B1AC7D61-EB0D-7BFC-0859-90BAD36519D6}"/>
              </a:ext>
            </a:extLst>
          </p:cNvPr>
          <p:cNvCxnSpPr>
            <a:cxnSpLocks/>
          </p:cNvCxnSpPr>
          <p:nvPr>
            <p:custDataLst>
              <p:tags r:id="rId84"/>
            </p:custDataLst>
          </p:nvPr>
        </p:nvCxnSpPr>
        <p:spPr>
          <a:xfrm flipH="1">
            <a:off x="3206832" y="1898196"/>
            <a:ext cx="262468" cy="84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avec flèche 184">
            <a:extLst>
              <a:ext uri="{FF2B5EF4-FFF2-40B4-BE49-F238E27FC236}">
                <a16:creationId xmlns:a16="http://schemas.microsoft.com/office/drawing/2014/main" id="{8A02E16B-4206-678F-7D12-6F61F0990C00}"/>
              </a:ext>
            </a:extLst>
          </p:cNvPr>
          <p:cNvCxnSpPr>
            <a:cxnSpLocks/>
          </p:cNvCxnSpPr>
          <p:nvPr>
            <p:custDataLst>
              <p:tags r:id="rId85"/>
            </p:custDataLst>
          </p:nvPr>
        </p:nvCxnSpPr>
        <p:spPr>
          <a:xfrm>
            <a:off x="3570314" y="2427345"/>
            <a:ext cx="9143" cy="225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Ellipse 185">
            <a:extLst>
              <a:ext uri="{FF2B5EF4-FFF2-40B4-BE49-F238E27FC236}">
                <a16:creationId xmlns:a16="http://schemas.microsoft.com/office/drawing/2014/main" id="{6741B658-FB49-075C-A1B4-16826F76C0EB}"/>
              </a:ext>
            </a:extLst>
          </p:cNvPr>
          <p:cNvSpPr/>
          <p:nvPr>
            <p:custDataLst>
              <p:tags r:id="rId86"/>
            </p:custDataLst>
          </p:nvPr>
        </p:nvSpPr>
        <p:spPr>
          <a:xfrm>
            <a:off x="3876822" y="3459066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0206B2B4-282C-2961-EFE8-F9BADE358640}"/>
              </a:ext>
            </a:extLst>
          </p:cNvPr>
          <p:cNvSpPr/>
          <p:nvPr>
            <p:custDataLst>
              <p:tags r:id="rId87"/>
            </p:custDataLst>
          </p:nvPr>
        </p:nvSpPr>
        <p:spPr>
          <a:xfrm>
            <a:off x="5812556" y="2497729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57C0366C-5DFD-3644-2AEA-FE7E9E6D6622}"/>
              </a:ext>
            </a:extLst>
          </p:cNvPr>
          <p:cNvSpPr/>
          <p:nvPr>
            <p:custDataLst>
              <p:tags r:id="rId88"/>
            </p:custDataLst>
          </p:nvPr>
        </p:nvSpPr>
        <p:spPr>
          <a:xfrm>
            <a:off x="5937994" y="2488333"/>
            <a:ext cx="72000" cy="7200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31F5DD0B-D3A2-B0B2-44B3-69983167AE59}"/>
              </a:ext>
            </a:extLst>
          </p:cNvPr>
          <p:cNvSpPr/>
          <p:nvPr>
            <p:custDataLst>
              <p:tags r:id="rId89"/>
            </p:custDataLst>
          </p:nvPr>
        </p:nvSpPr>
        <p:spPr>
          <a:xfrm>
            <a:off x="4826867" y="5005310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Ellipse 189">
            <a:extLst>
              <a:ext uri="{FF2B5EF4-FFF2-40B4-BE49-F238E27FC236}">
                <a16:creationId xmlns:a16="http://schemas.microsoft.com/office/drawing/2014/main" id="{93E5C322-D6FB-AE41-1AA9-600C7EACC6D3}"/>
              </a:ext>
            </a:extLst>
          </p:cNvPr>
          <p:cNvSpPr/>
          <p:nvPr>
            <p:custDataLst>
              <p:tags r:id="rId90"/>
            </p:custDataLst>
          </p:nvPr>
        </p:nvSpPr>
        <p:spPr>
          <a:xfrm>
            <a:off x="4958781" y="5005310"/>
            <a:ext cx="72000" cy="7200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Ellipse 191">
            <a:extLst>
              <a:ext uri="{FF2B5EF4-FFF2-40B4-BE49-F238E27FC236}">
                <a16:creationId xmlns:a16="http://schemas.microsoft.com/office/drawing/2014/main" id="{0FD42346-F91A-8672-1433-0E588DE9FAD5}"/>
              </a:ext>
            </a:extLst>
          </p:cNvPr>
          <p:cNvSpPr/>
          <p:nvPr>
            <p:custDataLst>
              <p:tags r:id="rId91"/>
            </p:custDataLst>
          </p:nvPr>
        </p:nvSpPr>
        <p:spPr>
          <a:xfrm>
            <a:off x="2760758" y="3918015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Ellipse 192">
            <a:extLst>
              <a:ext uri="{FF2B5EF4-FFF2-40B4-BE49-F238E27FC236}">
                <a16:creationId xmlns:a16="http://schemas.microsoft.com/office/drawing/2014/main" id="{C73BBB64-9CDE-D8EE-C18C-AECFD62CE5E0}"/>
              </a:ext>
            </a:extLst>
          </p:cNvPr>
          <p:cNvSpPr/>
          <p:nvPr>
            <p:custDataLst>
              <p:tags r:id="rId92"/>
            </p:custDataLst>
          </p:nvPr>
        </p:nvSpPr>
        <p:spPr>
          <a:xfrm>
            <a:off x="2638645" y="3920614"/>
            <a:ext cx="72000" cy="7200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F4D45DDD-4741-D9B8-CCEC-4AD680237E0D}"/>
              </a:ext>
            </a:extLst>
          </p:cNvPr>
          <p:cNvSpPr/>
          <p:nvPr>
            <p:custDataLst>
              <p:tags r:id="rId93"/>
            </p:custDataLst>
          </p:nvPr>
        </p:nvSpPr>
        <p:spPr>
          <a:xfrm>
            <a:off x="3008348" y="3913591"/>
            <a:ext cx="72000" cy="72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Ellipse 194">
            <a:extLst>
              <a:ext uri="{FF2B5EF4-FFF2-40B4-BE49-F238E27FC236}">
                <a16:creationId xmlns:a16="http://schemas.microsoft.com/office/drawing/2014/main" id="{5CE54871-E7F2-F3B5-12DB-08E257F78684}"/>
              </a:ext>
            </a:extLst>
          </p:cNvPr>
          <p:cNvSpPr/>
          <p:nvPr>
            <p:custDataLst>
              <p:tags r:id="rId94"/>
            </p:custDataLst>
          </p:nvPr>
        </p:nvSpPr>
        <p:spPr>
          <a:xfrm>
            <a:off x="3119822" y="3918449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7" name="Connecteur droit avec flèche 196">
            <a:extLst>
              <a:ext uri="{FF2B5EF4-FFF2-40B4-BE49-F238E27FC236}">
                <a16:creationId xmlns:a16="http://schemas.microsoft.com/office/drawing/2014/main" id="{1147DC62-922A-E625-4912-DB2A3924C8C2}"/>
              </a:ext>
            </a:extLst>
          </p:cNvPr>
          <p:cNvCxnSpPr>
            <a:cxnSpLocks/>
          </p:cNvCxnSpPr>
          <p:nvPr>
            <p:custDataLst>
              <p:tags r:id="rId95"/>
            </p:custDataLst>
          </p:nvPr>
        </p:nvCxnSpPr>
        <p:spPr>
          <a:xfrm>
            <a:off x="3301223" y="3279148"/>
            <a:ext cx="186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EF5A7EAB-DD28-3771-7F57-D37E97F1AE3B}"/>
              </a:ext>
            </a:extLst>
          </p:cNvPr>
          <p:cNvSpPr/>
          <p:nvPr>
            <p:custDataLst>
              <p:tags r:id="rId96"/>
            </p:custDataLst>
          </p:nvPr>
        </p:nvSpPr>
        <p:spPr>
          <a:xfrm>
            <a:off x="548712" y="3053336"/>
            <a:ext cx="72000" cy="72000"/>
          </a:xfrm>
          <a:prstGeom prst="ellipse">
            <a:avLst/>
          </a:prstGeom>
          <a:solidFill>
            <a:srgbClr val="FB81FB"/>
          </a:solidFill>
          <a:ln>
            <a:solidFill>
              <a:srgbClr val="FB81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9D3BC301-81B5-69E3-0D0B-3B0AB2CED51D}"/>
              </a:ext>
            </a:extLst>
          </p:cNvPr>
          <p:cNvSpPr/>
          <p:nvPr>
            <p:custDataLst>
              <p:tags r:id="rId97"/>
            </p:custDataLst>
          </p:nvPr>
        </p:nvSpPr>
        <p:spPr>
          <a:xfrm>
            <a:off x="547970" y="2141248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Croix 199">
            <a:extLst>
              <a:ext uri="{FF2B5EF4-FFF2-40B4-BE49-F238E27FC236}">
                <a16:creationId xmlns:a16="http://schemas.microsoft.com/office/drawing/2014/main" id="{D8F6FE3F-1D00-3D45-6F59-8C2BCC0DB29B}"/>
              </a:ext>
            </a:extLst>
          </p:cNvPr>
          <p:cNvSpPr/>
          <p:nvPr>
            <p:custDataLst>
              <p:tags r:id="rId98"/>
            </p:custDataLst>
          </p:nvPr>
        </p:nvSpPr>
        <p:spPr>
          <a:xfrm>
            <a:off x="515222" y="5609854"/>
            <a:ext cx="145030" cy="141862"/>
          </a:xfrm>
          <a:prstGeom prst="plus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FA3F6522-E42F-F34A-925F-63B3BFCF1677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2434686" y="4226028"/>
            <a:ext cx="93917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9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Aides matérielles pour les fonctions d’élimination</a:t>
            </a:r>
          </a:p>
        </p:txBody>
      </p:sp>
      <p:sp>
        <p:nvSpPr>
          <p:cNvPr id="215" name="Ellipse 214">
            <a:extLst>
              <a:ext uri="{FF2B5EF4-FFF2-40B4-BE49-F238E27FC236}">
                <a16:creationId xmlns:a16="http://schemas.microsoft.com/office/drawing/2014/main" id="{FF3CF643-CE4F-3406-24F7-6BA39A2F396B}"/>
              </a:ext>
            </a:extLst>
          </p:cNvPr>
          <p:cNvSpPr/>
          <p:nvPr>
            <p:custDataLst>
              <p:tags r:id="rId100"/>
            </p:custDataLst>
          </p:nvPr>
        </p:nvSpPr>
        <p:spPr>
          <a:xfrm>
            <a:off x="7916844" y="354320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Ellipse 215">
            <a:extLst>
              <a:ext uri="{FF2B5EF4-FFF2-40B4-BE49-F238E27FC236}">
                <a16:creationId xmlns:a16="http://schemas.microsoft.com/office/drawing/2014/main" id="{25F8220C-608E-BFEB-59D9-7DA13FABDE14}"/>
              </a:ext>
            </a:extLst>
          </p:cNvPr>
          <p:cNvSpPr/>
          <p:nvPr>
            <p:custDataLst>
              <p:tags r:id="rId101"/>
            </p:custDataLst>
          </p:nvPr>
        </p:nvSpPr>
        <p:spPr>
          <a:xfrm>
            <a:off x="4051744" y="448440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F36F5EB9-AC8E-D161-B443-D8634A1489D9}"/>
              </a:ext>
            </a:extLst>
          </p:cNvPr>
          <p:cNvSpPr/>
          <p:nvPr>
            <p:custDataLst>
              <p:tags r:id="rId102"/>
            </p:custDataLst>
          </p:nvPr>
        </p:nvSpPr>
        <p:spPr>
          <a:xfrm>
            <a:off x="4061256" y="544913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3E575D94-0DE3-AC5D-9479-E04AF9868588}"/>
              </a:ext>
            </a:extLst>
          </p:cNvPr>
          <p:cNvSpPr/>
          <p:nvPr>
            <p:custDataLst>
              <p:tags r:id="rId103"/>
            </p:custDataLst>
          </p:nvPr>
        </p:nvSpPr>
        <p:spPr>
          <a:xfrm>
            <a:off x="6748728" y="513099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DD68A804-FF22-B70E-DFDD-30297FBE28F2}"/>
              </a:ext>
            </a:extLst>
          </p:cNvPr>
          <p:cNvSpPr/>
          <p:nvPr>
            <p:custDataLst>
              <p:tags r:id="rId104"/>
            </p:custDataLst>
          </p:nvPr>
        </p:nvSpPr>
        <p:spPr>
          <a:xfrm>
            <a:off x="3738361" y="240832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Ellipse 220">
            <a:extLst>
              <a:ext uri="{FF2B5EF4-FFF2-40B4-BE49-F238E27FC236}">
                <a16:creationId xmlns:a16="http://schemas.microsoft.com/office/drawing/2014/main" id="{4E17ED50-2A2F-110F-4BF2-959EC6075636}"/>
              </a:ext>
            </a:extLst>
          </p:cNvPr>
          <p:cNvSpPr/>
          <p:nvPr>
            <p:custDataLst>
              <p:tags r:id="rId105"/>
            </p:custDataLst>
          </p:nvPr>
        </p:nvSpPr>
        <p:spPr>
          <a:xfrm>
            <a:off x="7728802" y="560985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Ellipse 221">
            <a:extLst>
              <a:ext uri="{FF2B5EF4-FFF2-40B4-BE49-F238E27FC236}">
                <a16:creationId xmlns:a16="http://schemas.microsoft.com/office/drawing/2014/main" id="{B60473E8-C48B-7E7D-6A74-0CC00B38B2DA}"/>
              </a:ext>
            </a:extLst>
          </p:cNvPr>
          <p:cNvSpPr/>
          <p:nvPr>
            <p:custDataLst>
              <p:tags r:id="rId106"/>
            </p:custDataLst>
          </p:nvPr>
        </p:nvSpPr>
        <p:spPr>
          <a:xfrm>
            <a:off x="4707513" y="500531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Ellipse 222">
            <a:extLst>
              <a:ext uri="{FF2B5EF4-FFF2-40B4-BE49-F238E27FC236}">
                <a16:creationId xmlns:a16="http://schemas.microsoft.com/office/drawing/2014/main" id="{C6B0C86E-183F-BB4A-096E-F5093DDBB42D}"/>
              </a:ext>
            </a:extLst>
          </p:cNvPr>
          <p:cNvSpPr/>
          <p:nvPr>
            <p:custDataLst>
              <p:tags r:id="rId107"/>
            </p:custDataLst>
          </p:nvPr>
        </p:nvSpPr>
        <p:spPr>
          <a:xfrm>
            <a:off x="7964527" y="5610078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Ellipse 223">
            <a:extLst>
              <a:ext uri="{FF2B5EF4-FFF2-40B4-BE49-F238E27FC236}">
                <a16:creationId xmlns:a16="http://schemas.microsoft.com/office/drawing/2014/main" id="{BA4AA096-EFE9-8036-DE7A-DA7330D35986}"/>
              </a:ext>
            </a:extLst>
          </p:cNvPr>
          <p:cNvSpPr/>
          <p:nvPr>
            <p:custDataLst>
              <p:tags r:id="rId108"/>
            </p:custDataLst>
          </p:nvPr>
        </p:nvSpPr>
        <p:spPr>
          <a:xfrm>
            <a:off x="9702321" y="3356055"/>
            <a:ext cx="72000" cy="72000"/>
          </a:xfrm>
          <a:prstGeom prst="ellipse">
            <a:avLst/>
          </a:prstGeom>
          <a:solidFill>
            <a:srgbClr val="FB81FB"/>
          </a:solidFill>
          <a:ln>
            <a:solidFill>
              <a:srgbClr val="FB81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Ellipse 224">
            <a:extLst>
              <a:ext uri="{FF2B5EF4-FFF2-40B4-BE49-F238E27FC236}">
                <a16:creationId xmlns:a16="http://schemas.microsoft.com/office/drawing/2014/main" id="{1C042946-3D35-FB3B-F42D-2455FE1249A7}"/>
              </a:ext>
            </a:extLst>
          </p:cNvPr>
          <p:cNvSpPr/>
          <p:nvPr>
            <p:custDataLst>
              <p:tags r:id="rId109"/>
            </p:custDataLst>
          </p:nvPr>
        </p:nvSpPr>
        <p:spPr>
          <a:xfrm>
            <a:off x="6870105" y="5121061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Ellipse 225">
            <a:extLst>
              <a:ext uri="{FF2B5EF4-FFF2-40B4-BE49-F238E27FC236}">
                <a16:creationId xmlns:a16="http://schemas.microsoft.com/office/drawing/2014/main" id="{EB65810F-7047-C131-3E80-2A0602CC7B1E}"/>
              </a:ext>
            </a:extLst>
          </p:cNvPr>
          <p:cNvSpPr/>
          <p:nvPr>
            <p:custDataLst>
              <p:tags r:id="rId110"/>
            </p:custDataLst>
          </p:nvPr>
        </p:nvSpPr>
        <p:spPr>
          <a:xfrm>
            <a:off x="7099807" y="5121061"/>
            <a:ext cx="72000" cy="7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C1BD3E-8825-EDA6-10D2-93F85136D214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JC</a:t>
            </a:r>
          </a:p>
        </p:txBody>
      </p:sp>
    </p:spTree>
    <p:extLst>
      <p:ext uri="{BB962C8B-B14F-4D97-AF65-F5344CB8AC3E}">
        <p14:creationId xmlns:p14="http://schemas.microsoft.com/office/powerpoint/2010/main" val="2407948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EB813-F19C-2C62-DDBA-B3E7ABA90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74F5B964-BC4C-AA3F-82AA-EE98180040B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1182755"/>
              </p:ext>
            </p:extLst>
          </p:nvPr>
        </p:nvGraphicFramePr>
        <p:xfrm>
          <a:off x="358775" y="1092200"/>
          <a:ext cx="11358743" cy="4829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982E43E6-CF37-4940-5AA9-0237B307FCA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3200"/>
              <a:t>Principaux constats – financement et approvisionnement </a:t>
            </a:r>
          </a:p>
        </p:txBody>
      </p:sp>
      <p:pic>
        <p:nvPicPr>
          <p:cNvPr id="4" name="Graphique 3" descr="Juggler avec un remplissage uni">
            <a:extLst>
              <a:ext uri="{FF2B5EF4-FFF2-40B4-BE49-F238E27FC236}">
                <a16:creationId xmlns:a16="http://schemas.microsoft.com/office/drawing/2014/main" id="{49A67299-71ED-7390-0C19-506524D9096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596923" y="1734035"/>
            <a:ext cx="671118" cy="671118"/>
          </a:xfrm>
          <a:prstGeom prst="rect">
            <a:avLst/>
          </a:prstGeom>
        </p:spPr>
      </p:pic>
      <p:pic>
        <p:nvPicPr>
          <p:cNvPr id="7" name="Graphique 6" descr="Maze avec un remplissage uni">
            <a:extLst>
              <a:ext uri="{FF2B5EF4-FFF2-40B4-BE49-F238E27FC236}">
                <a16:creationId xmlns:a16="http://schemas.microsoft.com/office/drawing/2014/main" id="{CD830169-EFDD-9539-8453-ABD911AF3A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4020723" y="2055878"/>
            <a:ext cx="576001" cy="576001"/>
          </a:xfrm>
          <a:prstGeom prst="rect">
            <a:avLst/>
          </a:prstGeom>
        </p:spPr>
      </p:pic>
      <p:pic>
        <p:nvPicPr>
          <p:cNvPr id="11" name="Graphique 10" descr="Box trolley avec un remplissage uni">
            <a:extLst>
              <a:ext uri="{FF2B5EF4-FFF2-40B4-BE49-F238E27FC236}">
                <a16:creationId xmlns:a16="http://schemas.microsoft.com/office/drawing/2014/main" id="{4CB20C44-E20B-684C-1AF1-1A05C497520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209011" y="1905456"/>
            <a:ext cx="758043" cy="758043"/>
          </a:xfrm>
          <a:prstGeom prst="rect">
            <a:avLst/>
          </a:prstGeom>
        </p:spPr>
      </p:pic>
      <p:pic>
        <p:nvPicPr>
          <p:cNvPr id="12" name="Graphique 11" descr="Outils avec un remplissage uni">
            <a:extLst>
              <a:ext uri="{FF2B5EF4-FFF2-40B4-BE49-F238E27FC236}">
                <a16:creationId xmlns:a16="http://schemas.microsoft.com/office/drawing/2014/main" id="{7CA451C3-5F93-C0AD-157D-AE97D2EEB05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896896" y="2055878"/>
            <a:ext cx="537327" cy="537327"/>
          </a:xfrm>
          <a:prstGeom prst="rect">
            <a:avLst/>
          </a:prstGeom>
        </p:spPr>
      </p:pic>
      <p:pic>
        <p:nvPicPr>
          <p:cNvPr id="14" name="Graphique 13" descr="Santé et sécurité avec un remplissage uni">
            <a:extLst>
              <a:ext uri="{FF2B5EF4-FFF2-40B4-BE49-F238E27FC236}">
                <a16:creationId xmlns:a16="http://schemas.microsoft.com/office/drawing/2014/main" id="{C452A249-03FB-D2EB-9D1B-596270AD4FB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759677" y="1708477"/>
            <a:ext cx="576001" cy="576001"/>
          </a:xfrm>
          <a:prstGeom prst="rect">
            <a:avLst/>
          </a:prstGeom>
        </p:spPr>
      </p:pic>
      <p:pic>
        <p:nvPicPr>
          <p:cNvPr id="16" name="Graphique 15" descr="Calendrier mensuel avec un remplissage uni">
            <a:extLst>
              <a:ext uri="{FF2B5EF4-FFF2-40B4-BE49-F238E27FC236}">
                <a16:creationId xmlns:a16="http://schemas.microsoft.com/office/drawing/2014/main" id="{B65229BE-5F1A-0A4D-B6CC-2E4937C5D6B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209011" y="1343189"/>
            <a:ext cx="576000" cy="576000"/>
          </a:xfrm>
          <a:prstGeom prst="rect">
            <a:avLst/>
          </a:prstGeom>
        </p:spPr>
      </p:pic>
      <p:pic>
        <p:nvPicPr>
          <p:cNvPr id="9" name="Graphique 8" descr="Battery avec un remplissage uni">
            <a:extLst>
              <a:ext uri="{FF2B5EF4-FFF2-40B4-BE49-F238E27FC236}">
                <a16:creationId xmlns:a16="http://schemas.microsoft.com/office/drawing/2014/main" id="{A29D9D60-F3AD-04A9-A0ED-67C47F2E76A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043723" y="1286039"/>
            <a:ext cx="576000" cy="576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7B4B722-D61D-DC8C-B1BE-C898D9B84B6A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JC</a:t>
            </a:r>
          </a:p>
        </p:txBody>
      </p:sp>
    </p:spTree>
    <p:extLst>
      <p:ext uri="{BB962C8B-B14F-4D97-AF65-F5344CB8AC3E}">
        <p14:creationId xmlns:p14="http://schemas.microsoft.com/office/powerpoint/2010/main" val="312520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C187A-FBF4-86F2-4479-A4CD931EE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1344E373-94D5-DC5F-51B3-6DBF4EB70677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4893462"/>
              </p:ext>
            </p:extLst>
          </p:nvPr>
        </p:nvGraphicFramePr>
        <p:xfrm>
          <a:off x="358775" y="1092200"/>
          <a:ext cx="11474450" cy="2212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706A7062-2A1B-A9C9-6457-643A54A6140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fr-CA" sz="3200" b="0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Recommandations</a:t>
            </a:r>
            <a:endParaRPr lang="fr-CA" sz="320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A58EE15-7505-7B08-7EDB-AD326961C9D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0845613" y="1641453"/>
            <a:ext cx="364932" cy="36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DFEF7D4-EA69-4DF1-1066-6FCB11A52EF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8479265" y="1678786"/>
            <a:ext cx="364932" cy="360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F66CA6D-EB0E-3308-B30C-48DB39811A2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31806" y="2857271"/>
            <a:ext cx="9133114" cy="33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>
                <a:solidFill>
                  <a:schemeClr val="accent1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Recommandations transversales – </a:t>
            </a:r>
            <a:r>
              <a:rPr lang="fr-CA" sz="1400">
                <a:solidFill>
                  <a:schemeClr val="accent1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psychosocial / soins infirmiers / ergothérapie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D029C46-2207-960C-D9BB-8EEFFCCCCE57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3331705" y="3634266"/>
            <a:ext cx="2241103" cy="2554122"/>
            <a:chOff x="2308336" y="0"/>
            <a:chExt cx="2241103" cy="2554122"/>
          </a:xfrm>
          <a:noFill/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38FF8D2B-7178-01CD-1C68-5FBD71446A81}"/>
                </a:ext>
              </a:extLst>
            </p:cNvPr>
            <p:cNvSpPr/>
            <p:nvPr/>
          </p:nvSpPr>
          <p:spPr>
            <a:xfrm>
              <a:off x="2308336" y="0"/>
              <a:ext cx="2241103" cy="255412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3ABD488C-6B66-0122-14F8-A6C0CD98569C}"/>
                </a:ext>
              </a:extLst>
            </p:cNvPr>
            <p:cNvSpPr txBox="1"/>
            <p:nvPr/>
          </p:nvSpPr>
          <p:spPr>
            <a:xfrm>
              <a:off x="2308336" y="1021648"/>
              <a:ext cx="2241103" cy="1021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/>
              <a:r>
                <a:rPr lang="fr-CA" sz="1200">
                  <a:solidFill>
                    <a:schemeClr val="tx2"/>
                  </a:solidFill>
                </a:rPr>
                <a:t>Orientation visant à optimiser le processus et exigences des activités confiées aux non-professionnels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D5716FB-C041-AE1F-2E29-46A4B09B2569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6105006" y="3633150"/>
            <a:ext cx="2241103" cy="2554122"/>
            <a:chOff x="2308336" y="0"/>
            <a:chExt cx="2241103" cy="2554122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B915A5ED-DD4E-3419-76D3-F8BD2CDEC9FF}"/>
                </a:ext>
              </a:extLst>
            </p:cNvPr>
            <p:cNvSpPr/>
            <p:nvPr/>
          </p:nvSpPr>
          <p:spPr>
            <a:xfrm>
              <a:off x="2308336" y="0"/>
              <a:ext cx="2241103" cy="2554122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4" name="Rectangle : coins arrondis 4">
              <a:extLst>
                <a:ext uri="{FF2B5EF4-FFF2-40B4-BE49-F238E27FC236}">
                  <a16:creationId xmlns:a16="http://schemas.microsoft.com/office/drawing/2014/main" id="{7541F7BA-65CD-EB2E-692D-74281ED7A176}"/>
                </a:ext>
              </a:extLst>
            </p:cNvPr>
            <p:cNvSpPr txBox="1"/>
            <p:nvPr/>
          </p:nvSpPr>
          <p:spPr>
            <a:xfrm>
              <a:off x="2308336" y="1021648"/>
              <a:ext cx="2241103" cy="102164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/>
              <a:r>
                <a:rPr lang="fr-CA" sz="1200">
                  <a:solidFill>
                    <a:schemeClr val="tx2"/>
                  </a:solidFill>
                </a:rPr>
                <a:t>Création de trajectoires de services d’intervention rapide</a:t>
              </a:r>
            </a:p>
          </p:txBody>
        </p:sp>
      </p:grpSp>
      <p:sp>
        <p:nvSpPr>
          <p:cNvPr id="16" name="Flèche : double flèche horizontale 15">
            <a:extLst>
              <a:ext uri="{FF2B5EF4-FFF2-40B4-BE49-F238E27FC236}">
                <a16:creationId xmlns:a16="http://schemas.microsoft.com/office/drawing/2014/main" id="{59DB130B-0B2A-B6BB-E4F2-A96EA165B76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456944" y="5564198"/>
            <a:ext cx="1990623" cy="471956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spcAft>
                <a:spcPts val="600"/>
              </a:spcAft>
            </a:pPr>
            <a:r>
              <a:rPr lang="fr-CA" sz="1100">
                <a:solidFill>
                  <a:schemeClr val="accent1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Soins infirmiers</a:t>
            </a:r>
          </a:p>
          <a:p>
            <a:pPr algn="ctr">
              <a:spcAft>
                <a:spcPts val="600"/>
              </a:spcAft>
            </a:pPr>
            <a:endParaRPr lang="fr-CA" sz="140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algn="ctr">
              <a:spcAft>
                <a:spcPts val="600"/>
              </a:spcAft>
            </a:pPr>
            <a:endParaRPr lang="fr-CA" sz="120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7" name="Flèche : double flèche horizontale 16">
            <a:extLst>
              <a:ext uri="{FF2B5EF4-FFF2-40B4-BE49-F238E27FC236}">
                <a16:creationId xmlns:a16="http://schemas.microsoft.com/office/drawing/2014/main" id="{65DDBF7A-3C42-8C60-E599-0471BFBA566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227407" y="5567178"/>
            <a:ext cx="1978281" cy="471956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spcAft>
                <a:spcPts val="1800"/>
              </a:spcAft>
            </a:pPr>
            <a:r>
              <a:rPr lang="fr-CA" sz="1200">
                <a:solidFill>
                  <a:schemeClr val="accent1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Ergothérapie</a:t>
            </a:r>
          </a:p>
        </p:txBody>
      </p:sp>
      <p:pic>
        <p:nvPicPr>
          <p:cNvPr id="23" name="Graphique 22" descr="Classroom avec un remplissage uni">
            <a:extLst>
              <a:ext uri="{FF2B5EF4-FFF2-40B4-BE49-F238E27FC236}">
                <a16:creationId xmlns:a16="http://schemas.microsoft.com/office/drawing/2014/main" id="{6DA5CCAA-A2BF-25F6-0F64-EF1290BE837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146256" y="3930133"/>
            <a:ext cx="612000" cy="612000"/>
          </a:xfrm>
          <a:prstGeom prst="rect">
            <a:avLst/>
          </a:prstGeom>
        </p:spPr>
      </p:pic>
      <p:pic>
        <p:nvPicPr>
          <p:cNvPr id="21" name="Graphique 20" descr="Diploma roll avec un remplissage uni">
            <a:extLst>
              <a:ext uri="{FF2B5EF4-FFF2-40B4-BE49-F238E27FC236}">
                <a16:creationId xmlns:a16="http://schemas.microsoft.com/office/drawing/2014/main" id="{43DC6E79-870D-FE6C-3A51-DF550BB29BA1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720045" y="1233996"/>
            <a:ext cx="540000" cy="540000"/>
          </a:xfrm>
          <a:prstGeom prst="rect">
            <a:avLst/>
          </a:prstGeom>
        </p:spPr>
      </p:pic>
      <p:pic>
        <p:nvPicPr>
          <p:cNvPr id="25" name="Graphique 24" descr="Route (Two Pins With A Path) avec un remplissage uni">
            <a:extLst>
              <a:ext uri="{FF2B5EF4-FFF2-40B4-BE49-F238E27FC236}">
                <a16:creationId xmlns:a16="http://schemas.microsoft.com/office/drawing/2014/main" id="{9C3D3A76-B641-BDD2-FD79-FF8C58A17C9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910548" y="3924220"/>
            <a:ext cx="612000" cy="612000"/>
          </a:xfrm>
          <a:prstGeom prst="rect">
            <a:avLst/>
          </a:prstGeom>
        </p:spPr>
      </p:pic>
      <p:sp>
        <p:nvSpPr>
          <p:cNvPr id="26" name="Organigramme : Connecteur 25">
            <a:extLst>
              <a:ext uri="{FF2B5EF4-FFF2-40B4-BE49-F238E27FC236}">
                <a16:creationId xmlns:a16="http://schemas.microsoft.com/office/drawing/2014/main" id="{5BE44F22-10F1-F02F-97AA-27A3CAF3959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125686" y="3924220"/>
            <a:ext cx="664028" cy="61200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Organigramme : Connecteur 26">
            <a:extLst>
              <a:ext uri="{FF2B5EF4-FFF2-40B4-BE49-F238E27FC236}">
                <a16:creationId xmlns:a16="http://schemas.microsoft.com/office/drawing/2014/main" id="{DA46BF97-7885-7AB7-6F2D-1684FC170FE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910549" y="3904652"/>
            <a:ext cx="612000" cy="61200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Graphique 2" descr="Coche avec un remplissage uni">
            <a:extLst>
              <a:ext uri="{FF2B5EF4-FFF2-40B4-BE49-F238E27FC236}">
                <a16:creationId xmlns:a16="http://schemas.microsoft.com/office/drawing/2014/main" id="{568D0CE4-CA02-5DE2-B026-57CA146CDFD1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659480" y="1741965"/>
            <a:ext cx="287544" cy="287544"/>
          </a:xfrm>
          <a:prstGeom prst="rect">
            <a:avLst/>
          </a:prstGeom>
        </p:spPr>
      </p:pic>
      <p:pic>
        <p:nvPicPr>
          <p:cNvPr id="4" name="Graphique 3" descr="Coche avec un remplissage uni">
            <a:extLst>
              <a:ext uri="{FF2B5EF4-FFF2-40B4-BE49-F238E27FC236}">
                <a16:creationId xmlns:a16="http://schemas.microsoft.com/office/drawing/2014/main" id="{5C1C52A6-DB27-EFA2-CE1A-5928395291A6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987704" y="1741213"/>
            <a:ext cx="287544" cy="287544"/>
          </a:xfrm>
          <a:prstGeom prst="rect">
            <a:avLst/>
          </a:prstGeom>
        </p:spPr>
      </p:pic>
      <p:pic>
        <p:nvPicPr>
          <p:cNvPr id="18" name="Graphique 17" descr="Coche avec un remplissage uni">
            <a:extLst>
              <a:ext uri="{FF2B5EF4-FFF2-40B4-BE49-F238E27FC236}">
                <a16:creationId xmlns:a16="http://schemas.microsoft.com/office/drawing/2014/main" id="{2425A004-8EF6-4704-9DC3-A0AD7E2D98F8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651374" y="4410783"/>
            <a:ext cx="287544" cy="287544"/>
          </a:xfrm>
          <a:prstGeom prst="rect">
            <a:avLst/>
          </a:prstGeom>
        </p:spPr>
      </p:pic>
      <p:pic>
        <p:nvPicPr>
          <p:cNvPr id="20" name="Graphique 19" descr="Coche avec un remplissage uni">
            <a:extLst>
              <a:ext uri="{FF2B5EF4-FFF2-40B4-BE49-F238E27FC236}">
                <a16:creationId xmlns:a16="http://schemas.microsoft.com/office/drawing/2014/main" id="{B9F47E0E-CF44-18E0-9F47-12D38766D63C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358819" y="1741213"/>
            <a:ext cx="287544" cy="28754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19991DC-F4D0-F4BF-5A0B-FF601F07C9FE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355113" y="4251633"/>
            <a:ext cx="364932" cy="360000"/>
          </a:xfrm>
          <a:prstGeom prst="rect">
            <a:avLst/>
          </a:prstGeom>
        </p:spPr>
      </p:pic>
      <p:pic>
        <p:nvPicPr>
          <p:cNvPr id="28" name="Graphique 27" descr="Homme médecin avec un remplissage uni">
            <a:extLst>
              <a:ext uri="{FF2B5EF4-FFF2-40B4-BE49-F238E27FC236}">
                <a16:creationId xmlns:a16="http://schemas.microsoft.com/office/drawing/2014/main" id="{A46CDECF-008A-C4D9-9A0D-A64687E29EBC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067514" y="1529971"/>
            <a:ext cx="468001" cy="468001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7EF710B2-ADB4-55ED-99DA-5E6C33CBD0C5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JC</a:t>
            </a:r>
          </a:p>
        </p:txBody>
      </p:sp>
      <p:pic>
        <p:nvPicPr>
          <p:cNvPr id="29" name="Graphique 28" descr="Coche avec un remplissage uni">
            <a:extLst>
              <a:ext uri="{FF2B5EF4-FFF2-40B4-BE49-F238E27FC236}">
                <a16:creationId xmlns:a16="http://schemas.microsoft.com/office/drawing/2014/main" id="{2644DCB3-CA24-8350-B11C-5323CD78C9B4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511219" y="1893613"/>
            <a:ext cx="287544" cy="28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02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B860494-026B-61A9-0C5D-DD508FF264CE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/>
          <a:srcRect b="2597"/>
          <a:stretch/>
        </p:blipFill>
        <p:spPr>
          <a:xfrm>
            <a:off x="1085850" y="1530369"/>
            <a:ext cx="5756849" cy="4100952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38C413A7-A8F3-ECD7-3013-16942A69F8E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CA" sz="2400"/>
              <a:t>Évaluation basée sur le jugement clinique de l’intervenant </a:t>
            </a:r>
            <a:br>
              <a:rPr lang="fr-CA" sz="2400"/>
            </a:br>
            <a:r>
              <a:rPr lang="fr-CA" sz="2400"/>
              <a:t>Amélioration de la pertinence des statistiques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9F16EF2-C77B-B687-FF0A-D7B69B0DED9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400507" y="1530369"/>
            <a:ext cx="3705643" cy="41041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4C2BA4C-51E1-2274-6CD5-01E79E51F350}"/>
              </a:ext>
            </a:extLst>
          </p:cNvPr>
          <p:cNvSpPr txBox="1"/>
          <p:nvPr/>
        </p:nvSpPr>
        <p:spPr>
          <a:xfrm>
            <a:off x="11839575" y="24884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JC</a:t>
            </a:r>
          </a:p>
        </p:txBody>
      </p:sp>
    </p:spTree>
    <p:extLst>
      <p:ext uri="{BB962C8B-B14F-4D97-AF65-F5344CB8AC3E}">
        <p14:creationId xmlns:p14="http://schemas.microsoft.com/office/powerpoint/2010/main" val="1617370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B745C-37CD-5A81-C2C1-E2873ACED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59459B0-02CF-4A88-8F9B-A24E817CA43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fr-CA" sz="2400"/>
              <a:t>Outil « Aide à la pertinence et à la concision de la tenue de dossier en SAD »</a:t>
            </a:r>
            <a:br>
              <a:rPr lang="fr-CA" sz="2400"/>
            </a:br>
            <a:r>
              <a:rPr lang="fr-CA" sz="2400"/>
              <a:t>et son Annexe - Ergothérapie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F98601-F5EF-A1FE-D4BD-4BCC501186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1379" y="1341713"/>
            <a:ext cx="3706761" cy="2715202"/>
          </a:xfrm>
          <a:prstGeom prst="rect">
            <a:avLst/>
          </a:prstGeom>
          <a:noFill/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0EAB894-5FBF-9C11-62E6-B93CE20AD4A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2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064" y="1341713"/>
            <a:ext cx="5641316" cy="4174574"/>
          </a:xfrm>
          <a:prstGeom prst="rect">
            <a:avLst/>
          </a:prstGeom>
          <a:noFill/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0A083DB-6CA7-BBB2-D69A-21115FC90D2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5307" y="3363790"/>
            <a:ext cx="3969629" cy="215249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867EEB8-14E4-FD0B-6C4D-831D6B9F0FA6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JC</a:t>
            </a:r>
          </a:p>
        </p:txBody>
      </p:sp>
    </p:spTree>
    <p:extLst>
      <p:ext uri="{BB962C8B-B14F-4D97-AF65-F5344CB8AC3E}">
        <p14:creationId xmlns:p14="http://schemas.microsoft.com/office/powerpoint/2010/main" val="200568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2C4F1A-BDD4-AEA2-0C01-034DB170637D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fr-CA">
                <a:latin typeface="Roboto Light"/>
                <a:ea typeface="Roboto Light"/>
                <a:cs typeface="Roboto Light"/>
              </a:rPr>
              <a:t>Contexte et projet VSAD+</a:t>
            </a:r>
            <a:endParaRPr lang="fr-CA">
              <a:solidFill>
                <a:schemeClr val="accent6"/>
              </a:solidFill>
              <a:latin typeface="Roboto Light"/>
              <a:ea typeface="Roboto Light"/>
              <a:cs typeface="Roboto Light"/>
            </a:endParaRPr>
          </a:p>
          <a:p>
            <a:pPr marL="227965" indent="-227965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fr-CA" sz="2000" b="0" i="0" u="none" strike="noStrike" kern="1200">
                <a:solidFill>
                  <a:srgbClr val="0E3149"/>
                </a:solidFill>
                <a:effectLst/>
                <a:latin typeface="Roboto Light" panose="02000000000000000000" pitchFamily="2" charset="0"/>
              </a:rPr>
              <a:t>Constats du SAD</a:t>
            </a:r>
            <a:endParaRPr lang="fr-CA" sz="2000" b="0" i="0" u="none" strike="noStrike" kern="1200">
              <a:solidFill>
                <a:schemeClr val="accent6"/>
              </a:solidFill>
              <a:effectLst/>
            </a:endParaRPr>
          </a:p>
          <a:p>
            <a:pPr marL="227965" indent="-227965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fr-CA">
                <a:latin typeface="Roboto Light"/>
                <a:ea typeface="Roboto Light"/>
                <a:cs typeface="Roboto Light"/>
              </a:rPr>
              <a:t>Diagnostics</a:t>
            </a:r>
          </a:p>
          <a:p>
            <a:pPr marL="685165" lvl="1" indent="-227965">
              <a:spcBef>
                <a:spcPts val="0"/>
              </a:spcBef>
              <a:spcAft>
                <a:spcPts val="600"/>
              </a:spcAft>
            </a:pPr>
            <a:r>
              <a:rPr lang="fr-CA">
                <a:latin typeface="Roboto Light"/>
                <a:ea typeface="Roboto Light"/>
                <a:cs typeface="Roboto Light"/>
              </a:rPr>
              <a:t>Itération 1- Trajectoire psychosociale</a:t>
            </a:r>
            <a:endParaRPr lang="fr-CA">
              <a:solidFill>
                <a:schemeClr val="accent6"/>
              </a:solidFill>
              <a:latin typeface="Roboto Light"/>
              <a:ea typeface="Roboto Light"/>
              <a:cs typeface="Roboto Light"/>
            </a:endParaRPr>
          </a:p>
          <a:p>
            <a:pPr marL="1198245" lvl="2" indent="-285750">
              <a:spcBef>
                <a:spcPts val="0"/>
              </a:spcBef>
            </a:pPr>
            <a:r>
              <a:rPr lang="fr-CA" sz="1200">
                <a:solidFill>
                  <a:srgbClr val="0E3149"/>
                </a:solidFill>
              </a:rPr>
              <a:t>Dispersion de la charge de travail</a:t>
            </a:r>
            <a:endParaRPr lang="fr-CA" sz="1200" b="0" i="0" u="none" strike="noStrike">
              <a:effectLst/>
              <a:latin typeface="Arial" panose="020B0604020202020204" pitchFamily="34" charset="0"/>
            </a:endParaRPr>
          </a:p>
          <a:p>
            <a:pPr marL="1198245" lvl="2" indent="-285750">
              <a:spcBef>
                <a:spcPts val="0"/>
              </a:spcBef>
            </a:pPr>
            <a:r>
              <a:rPr lang="fr-CA" sz="1200" b="0" i="0" u="none" strike="noStrike" kern="1200">
                <a:solidFill>
                  <a:srgbClr val="0E3149"/>
                </a:solidFill>
                <a:effectLst/>
                <a:latin typeface="Roboto Light" panose="02000000000000000000" pitchFamily="2" charset="0"/>
              </a:rPr>
              <a:t>Principaux constats</a:t>
            </a:r>
            <a:endParaRPr lang="fr-CA" sz="1200" b="0" i="0" u="none" strike="noStrike">
              <a:effectLst/>
              <a:latin typeface="Arial" panose="020B0604020202020204" pitchFamily="34" charset="0"/>
            </a:endParaRPr>
          </a:p>
          <a:p>
            <a:pPr marL="685165" lvl="1" indent="-227965">
              <a:spcBef>
                <a:spcPts val="1200"/>
              </a:spcBef>
              <a:spcAft>
                <a:spcPts val="600"/>
              </a:spcAft>
            </a:pPr>
            <a:r>
              <a:rPr lang="fr-CA">
                <a:latin typeface="Roboto Light"/>
                <a:ea typeface="Roboto Light"/>
                <a:cs typeface="Roboto Light"/>
              </a:rPr>
              <a:t>Itération 2 – Trajectoire soins infirmiers</a:t>
            </a:r>
            <a:endParaRPr lang="fr-CA">
              <a:solidFill>
                <a:schemeClr val="accent6"/>
              </a:solidFill>
              <a:latin typeface="Roboto Light"/>
              <a:ea typeface="Roboto Light"/>
              <a:cs typeface="Roboto Light"/>
            </a:endParaRPr>
          </a:p>
          <a:p>
            <a:pPr marL="1198245" lvl="2" indent="-285750">
              <a:spcBef>
                <a:spcPts val="0"/>
              </a:spcBef>
            </a:pPr>
            <a:r>
              <a:rPr lang="fr-CA" sz="1200">
                <a:solidFill>
                  <a:srgbClr val="0E3149"/>
                </a:solidFill>
              </a:rPr>
              <a:t>Dispersion de la charge de travail</a:t>
            </a:r>
            <a:endParaRPr lang="fr-CA" sz="1200" b="0" i="0" u="none" strike="noStrike">
              <a:effectLst/>
              <a:latin typeface="Arial" panose="020B0604020202020204" pitchFamily="34" charset="0"/>
            </a:endParaRPr>
          </a:p>
          <a:p>
            <a:pPr marL="1198245" lvl="2" indent="-285750">
              <a:spcBef>
                <a:spcPts val="0"/>
              </a:spcBef>
            </a:pPr>
            <a:r>
              <a:rPr lang="fr-CA" sz="1200" b="0" i="0" u="none" strike="noStrike" kern="1200">
                <a:solidFill>
                  <a:srgbClr val="0E3149"/>
                </a:solidFill>
                <a:effectLst/>
                <a:latin typeface="Roboto Light" panose="02000000000000000000" pitchFamily="2" charset="0"/>
              </a:rPr>
              <a:t>Principaux constats</a:t>
            </a:r>
            <a:endParaRPr lang="fr-CA" sz="1200" b="0" i="0" u="none" strike="noStrike">
              <a:effectLst/>
              <a:latin typeface="Arial" panose="020B0604020202020204" pitchFamily="34" charset="0"/>
            </a:endParaRPr>
          </a:p>
          <a:p>
            <a:pPr marL="685165" lvl="1" indent="-227965">
              <a:spcBef>
                <a:spcPts val="1200"/>
              </a:spcBef>
              <a:spcAft>
                <a:spcPts val="600"/>
              </a:spcAft>
            </a:pPr>
            <a:r>
              <a:rPr lang="fr-CA">
                <a:latin typeface="Roboto Light"/>
                <a:ea typeface="Roboto Light"/>
                <a:cs typeface="Roboto Light"/>
              </a:rPr>
              <a:t>Itération 3 – Trajectoire d’ergothérapie</a:t>
            </a:r>
            <a:endParaRPr lang="fr-CA">
              <a:solidFill>
                <a:schemeClr val="accent6"/>
              </a:solidFill>
              <a:latin typeface="Roboto Light"/>
              <a:ea typeface="Roboto Light"/>
              <a:cs typeface="Roboto Light"/>
            </a:endParaRPr>
          </a:p>
          <a:p>
            <a:pPr marL="1198245" lvl="2" indent="-285750">
              <a:spcBef>
                <a:spcPts val="0"/>
              </a:spcBef>
            </a:pPr>
            <a:r>
              <a:rPr lang="fr-CA" sz="1200">
                <a:solidFill>
                  <a:srgbClr val="0E3149"/>
                </a:solidFill>
              </a:rPr>
              <a:t>Dispersion de la charge de travail</a:t>
            </a:r>
            <a:endParaRPr lang="fr-CA" sz="1200" b="0" i="0" u="none" strike="noStrike">
              <a:effectLst/>
              <a:latin typeface="Arial" panose="020B0604020202020204" pitchFamily="34" charset="0"/>
            </a:endParaRPr>
          </a:p>
          <a:p>
            <a:pPr marL="1198245" lvl="2" indent="-285750">
              <a:spcBef>
                <a:spcPts val="0"/>
              </a:spcBef>
            </a:pPr>
            <a:r>
              <a:rPr lang="fr-CA" sz="1200" b="0" i="0" u="none" strike="noStrike" kern="1200">
                <a:solidFill>
                  <a:srgbClr val="0E3149"/>
                </a:solidFill>
                <a:effectLst/>
                <a:latin typeface="Roboto Light" panose="02000000000000000000" pitchFamily="2" charset="0"/>
              </a:rPr>
              <a:t>Principaux constats</a:t>
            </a:r>
            <a:endParaRPr lang="fr-CA" sz="1200" b="0" i="0" u="none" strike="noStrike">
              <a:effectLst/>
              <a:latin typeface="Arial" panose="020B0604020202020204" pitchFamily="34" charset="0"/>
            </a:endParaRPr>
          </a:p>
          <a:p>
            <a:pPr marL="741045" lvl="1" indent="-285750">
              <a:spcBef>
                <a:spcPts val="0"/>
              </a:spcBef>
            </a:pPr>
            <a:endParaRPr lang="fr-CA" sz="1600" b="0" i="0" u="none" strike="noStrike">
              <a:effectLst/>
              <a:latin typeface="Arial" panose="020B0604020202020204" pitchFamily="34" charset="0"/>
            </a:endParaRPr>
          </a:p>
          <a:p>
            <a:pPr marL="227965" indent="-22796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fr-CA">
                <a:latin typeface="Roboto Light"/>
                <a:ea typeface="Roboto Light"/>
                <a:cs typeface="Roboto Light"/>
              </a:rPr>
              <a:t>Recommandations</a:t>
            </a:r>
            <a:endParaRPr lang="fr-CA">
              <a:solidFill>
                <a:schemeClr val="accent6"/>
              </a:solidFill>
              <a:latin typeface="Roboto Light"/>
              <a:ea typeface="Roboto Light"/>
              <a:cs typeface="Roboto Light"/>
            </a:endParaRPr>
          </a:p>
          <a:p>
            <a:pPr marL="227965" indent="-22796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fr-CA">
                <a:latin typeface="Roboto Light"/>
                <a:ea typeface="Roboto Light"/>
                <a:cs typeface="Roboto Light"/>
              </a:rPr>
              <a:t>Mesures et résultats</a:t>
            </a:r>
            <a:endParaRPr lang="fr-CA">
              <a:solidFill>
                <a:schemeClr val="accent6"/>
              </a:solidFill>
              <a:latin typeface="Roboto Light"/>
              <a:ea typeface="Roboto Light"/>
              <a:cs typeface="Roboto Light"/>
            </a:endParaRPr>
          </a:p>
          <a:p>
            <a:pPr marL="227965" indent="-22796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fr-CA">
                <a:latin typeface="Roboto Light"/>
                <a:ea typeface="Roboto Light"/>
                <a:cs typeface="Roboto Light"/>
              </a:rPr>
              <a:t>Immersion au cœur des équipes de soutien à domicile par Santé Québec</a:t>
            </a:r>
            <a:endParaRPr lang="fr-CA">
              <a:solidFill>
                <a:schemeClr val="accent6"/>
              </a:solidFill>
              <a:latin typeface="Roboto Light"/>
              <a:ea typeface="Roboto Light"/>
              <a:cs typeface="Roboto Light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F2624C-D474-AB92-6595-FF67D37FA84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280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27708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A7DD40D-9458-23EF-544D-24758C220F28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00300" y="1219200"/>
            <a:ext cx="7391400" cy="462724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6C8BFF9-DB4F-9CCD-E821-634ADF1FC12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9434" y="331420"/>
            <a:ext cx="10013291" cy="624091"/>
          </a:xfrm>
        </p:spPr>
        <p:txBody>
          <a:bodyPr/>
          <a:lstStyle/>
          <a:p>
            <a:r>
              <a:rPr lang="fr-CA" sz="2400"/>
              <a:t>Orientation visant à optimiser le processus et exigences des activités confiées aux non-professionnels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CEC42DB-A8E1-1696-0522-FDE11ED0DEC7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JC</a:t>
            </a:r>
          </a:p>
        </p:txBody>
      </p:sp>
    </p:spTree>
    <p:extLst>
      <p:ext uri="{BB962C8B-B14F-4D97-AF65-F5344CB8AC3E}">
        <p14:creationId xmlns:p14="http://schemas.microsoft.com/office/powerpoint/2010/main" val="2102759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8B28A-1614-BFFF-0B6B-ABDDF84A2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039B013-F4D3-9073-58DD-4020543E944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>
                <a:latin typeface="Roboto Light"/>
                <a:ea typeface="Roboto Light"/>
                <a:cs typeface="Roboto Light"/>
              </a:rPr>
              <a:t>Mesures et résultats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7402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85CE26E-B157-4629-B538-B934D9ACF605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59434" y="955510"/>
            <a:ext cx="11473132" cy="5369249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CA" sz="90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/>
              <a:t>Taux de satisfaction en regard des nouvelles directives</a:t>
            </a:r>
            <a:endParaRPr lang="fr-CA"/>
          </a:p>
          <a:p>
            <a:endParaRPr lang="fr-CA"/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  <a:p>
            <a:endParaRPr lang="fr-CA"/>
          </a:p>
          <a:p>
            <a:endParaRPr lang="fr-CA"/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  <a:p>
            <a:pPr marL="1371518" lvl="3" indent="0">
              <a:spcBef>
                <a:spcPts val="0"/>
              </a:spcBef>
              <a:buNone/>
            </a:pPr>
            <a:endParaRPr lang="fr-CA" sz="800"/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1DE40BD4-6AE3-F6B3-92A9-D5767E15241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9434" y="331420"/>
            <a:ext cx="11473132" cy="624091"/>
          </a:xfrm>
        </p:spPr>
        <p:txBody>
          <a:bodyPr/>
          <a:lstStyle/>
          <a:p>
            <a:r>
              <a:rPr lang="fr-CA" sz="2800"/>
              <a:t>Évaluation basée sur le jugement clinique de l’intervenant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DB89BF6-EAF3-4DA5-1ADA-FFAF671316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6482" y="5090725"/>
            <a:ext cx="101590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CA" sz="1200"/>
              <a:t>LES BÉNÉFICES DES NOUVELLES DIRECTIVES: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200"/>
              <a:t>La fin des réévaluations annuelles systématique a réduit considérablement la pression et le stress chez les intervenants;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/>
              <a:t>Les intervenants apprécient le fait de choisir l’outil d’évaluation adapté à la condition de l’usager. C’est un sentiment de reconnaissance de leur jugement professionnel et leur autonomie professionnelle.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4D254AD5-BAF4-58C3-34EB-65E36B65973E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33365151"/>
              </p:ext>
            </p:extLst>
          </p:nvPr>
        </p:nvGraphicFramePr>
        <p:xfrm>
          <a:off x="1016482" y="1568681"/>
          <a:ext cx="4255813" cy="327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11A61EDD-1FA8-E4F7-8AC8-A1BFDC58ECD4}"/>
              </a:ext>
            </a:extLst>
          </p:cNvPr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78507792"/>
              </p:ext>
            </p:extLst>
          </p:nvPr>
        </p:nvGraphicFramePr>
        <p:xfrm>
          <a:off x="6726399" y="1568681"/>
          <a:ext cx="4255814" cy="327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A76B1B4A-A093-2648-98F6-FBB5918F4819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MNK</a:t>
            </a:r>
          </a:p>
        </p:txBody>
      </p:sp>
    </p:spTree>
    <p:extLst>
      <p:ext uri="{BB962C8B-B14F-4D97-AF65-F5344CB8AC3E}">
        <p14:creationId xmlns:p14="http://schemas.microsoft.com/office/powerpoint/2010/main" val="1428974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1DE40BD4-6AE3-F6B3-92A9-D5767E15241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/>
              <a:t>Taux de satisfaction générale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A21C9F1-E099-6B9D-87CD-2DE60FBF04A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67200" y="1170000"/>
            <a:ext cx="50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CA" sz="1200"/>
              <a:t>Niveau de satisfaction quant à l’autonomie professionnelle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4B80AE5-528D-EBA9-8E0E-42D0E1B78F5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14400" y="1170000"/>
            <a:ext cx="50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CA" sz="1200"/>
              <a:t>Niveau de satisfaction quant à l’exercice du jugement professionnel 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EAFACF5-B3D5-F8EF-E07E-2D553C8DE7E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63191" y="1547547"/>
            <a:ext cx="5040000" cy="894202"/>
            <a:chOff x="927785" y="2143500"/>
            <a:chExt cx="5040000" cy="8942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4A2D75-3B49-9CE5-F844-1BE6D826962B}"/>
                </a:ext>
              </a:extLst>
            </p:cNvPr>
            <p:cNvSpPr/>
            <p:nvPr/>
          </p:nvSpPr>
          <p:spPr>
            <a:xfrm>
              <a:off x="927785" y="2143500"/>
              <a:ext cx="5040000" cy="89420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3F6F421-F640-46EA-0387-C5177F902B36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1376721" y="2310156"/>
              <a:ext cx="41412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/>
                </a:buClr>
                <a:buFont typeface="Wingdings" panose="05000000000000000000" pitchFamily="2" charset="2"/>
                <a:buChar char="v"/>
              </a:pPr>
              <a:r>
                <a:rPr lang="fr-CA" sz="1400">
                  <a:solidFill>
                    <a:schemeClr val="tx2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La satisfaction générale de l’exercice du jugement professionnel a augmenté de 29 %</a:t>
              </a:r>
              <a:endParaRPr lang="fr-CA" sz="140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7A2E86C-79FB-07BB-A168-4A9C246AD69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488809" y="1547547"/>
            <a:ext cx="5040000" cy="89420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B154E33-F6E7-C821-B114-4A7E4F58348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015143" y="1676873"/>
            <a:ext cx="414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fr-CA" sz="14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La satisfaction générale de l’autonomie professionnelle a augmenté de 21%</a:t>
            </a:r>
            <a:endParaRPr lang="fr-CA" sz="1400"/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8D89A4E4-FAC5-06A8-59B3-5A9439BC987F}"/>
              </a:ext>
            </a:extLst>
          </p:cNvPr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540159263"/>
              </p:ext>
            </p:extLst>
          </p:nvPr>
        </p:nvGraphicFramePr>
        <p:xfrm>
          <a:off x="634205" y="2441749"/>
          <a:ext cx="5039999" cy="390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6D6B8D28-C382-6DA9-CD71-B699A388981E}"/>
              </a:ext>
            </a:extLst>
          </p:cNvPr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105675103"/>
              </p:ext>
            </p:extLst>
          </p:nvPr>
        </p:nvGraphicFramePr>
        <p:xfrm>
          <a:off x="6337403" y="2441749"/>
          <a:ext cx="5039998" cy="397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8" name="Accolade fermante 17">
            <a:extLst>
              <a:ext uri="{FF2B5EF4-FFF2-40B4-BE49-F238E27FC236}">
                <a16:creationId xmlns:a16="http://schemas.microsoft.com/office/drawing/2014/main" id="{5BB426B4-D7DC-1337-38FC-552064C21F6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914983" y="2600335"/>
            <a:ext cx="189031" cy="1155560"/>
          </a:xfrm>
          <a:prstGeom prst="rightBrace">
            <a:avLst>
              <a:gd name="adj1" fmla="val 60261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D4BD726-7E1B-6B0A-F6D1-9DF88BBC024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160580" y="3009061"/>
            <a:ext cx="73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  29%</a:t>
            </a:r>
            <a:endParaRPr lang="fr-CA"/>
          </a:p>
        </p:txBody>
      </p:sp>
      <p:sp>
        <p:nvSpPr>
          <p:cNvPr id="23" name="Flèche : haut 22">
            <a:extLst>
              <a:ext uri="{FF2B5EF4-FFF2-40B4-BE49-F238E27FC236}">
                <a16:creationId xmlns:a16="http://schemas.microsoft.com/office/drawing/2014/main" id="{10D342AF-3C9D-E34B-44D2-6D768E05A8A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162260" y="3009061"/>
            <a:ext cx="143312" cy="22369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Accolade fermante 23">
            <a:extLst>
              <a:ext uri="{FF2B5EF4-FFF2-40B4-BE49-F238E27FC236}">
                <a16:creationId xmlns:a16="http://schemas.microsoft.com/office/drawing/2014/main" id="{B7088A2E-749B-9443-C556-1416CD2BC21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910883" y="2575185"/>
            <a:ext cx="200967" cy="1155560"/>
          </a:xfrm>
          <a:prstGeom prst="rightBrace">
            <a:avLst>
              <a:gd name="adj1" fmla="val 6655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1A2D534-CF85-1F83-C6BA-C005BD2271D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1191761" y="2988862"/>
            <a:ext cx="73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  21%</a:t>
            </a:r>
            <a:endParaRPr lang="fr-CA"/>
          </a:p>
        </p:txBody>
      </p:sp>
      <p:sp>
        <p:nvSpPr>
          <p:cNvPr id="26" name="Flèche : haut 25">
            <a:extLst>
              <a:ext uri="{FF2B5EF4-FFF2-40B4-BE49-F238E27FC236}">
                <a16:creationId xmlns:a16="http://schemas.microsoft.com/office/drawing/2014/main" id="{6CF1CFB6-D65A-D4DC-C2F3-F42E241E31E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1191761" y="2991374"/>
            <a:ext cx="143312" cy="22369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B38476-04A1-C044-63AE-F6AF5FF213CF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MNK</a:t>
            </a:r>
          </a:p>
        </p:txBody>
      </p:sp>
    </p:spTree>
    <p:extLst>
      <p:ext uri="{BB962C8B-B14F-4D97-AF65-F5344CB8AC3E}">
        <p14:creationId xmlns:p14="http://schemas.microsoft.com/office/powerpoint/2010/main" val="397647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1DE40BD4-6AE3-F6B3-92A9-D5767E15241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800"/>
              <a:t>Sondage sur les gains de capacité au 1</a:t>
            </a:r>
            <a:r>
              <a:rPr lang="fr-CA" sz="2800" baseline="30000"/>
              <a:t>er</a:t>
            </a:r>
            <a:r>
              <a:rPr lang="fr-CA" sz="2800"/>
              <a:t> mars 2024</a:t>
            </a:r>
            <a:r>
              <a:rPr lang="fr-CA" sz="280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4B80AE5-528D-EBA9-8E0E-42D0E1B78F5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7400" y="1124080"/>
            <a:ext cx="1061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fr-CA" sz="1600" b="1"/>
              <a:t>Est-ce que l'application des nouvelles balises vous a permis de dégager de la capacité </a:t>
            </a:r>
          </a:p>
          <a:p>
            <a:pPr algn="ctr"/>
            <a:r>
              <a:rPr lang="fr-CA" sz="1600" b="1"/>
              <a:t>pour prendre de nouveaux usagers dans votre charge de cas? </a:t>
            </a:r>
          </a:p>
        </p:txBody>
      </p:sp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279CB2E2-43F0-6EBD-036D-C9254060AC1D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68304174"/>
              </p:ext>
            </p:extLst>
          </p:nvPr>
        </p:nvGraphicFramePr>
        <p:xfrm>
          <a:off x="2889311" y="1708855"/>
          <a:ext cx="6413378" cy="417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3F580BB-42C8-1320-B6DC-1FC8BAAC0AC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41987" y="1124080"/>
            <a:ext cx="9124336" cy="476131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9ACE8D0-E6DA-CAAA-2F9E-81C34785E68B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MNK</a:t>
            </a:r>
          </a:p>
        </p:txBody>
      </p:sp>
    </p:spTree>
    <p:extLst>
      <p:ext uri="{BB962C8B-B14F-4D97-AF65-F5344CB8AC3E}">
        <p14:creationId xmlns:p14="http://schemas.microsoft.com/office/powerpoint/2010/main" val="4127597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CCD9E90-C023-4A20-57E4-56CDF47716F5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39739" y="1055818"/>
            <a:ext cx="9193486" cy="2650977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9EA56D3-52B1-74C8-8F58-B1D92B3D976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2800" b="0" i="0" u="none" strike="noStrike">
                <a:solidFill>
                  <a:srgbClr val="000000"/>
                </a:solidFill>
                <a:effectLst/>
                <a:latin typeface="Roboto Light" panose="02000000000000000000" pitchFamily="2" charset="0"/>
              </a:rPr>
              <a:t>Évolution de l’utilisation des outils d’évaluation standardisés</a:t>
            </a:r>
            <a:endParaRPr lang="fr-CA" sz="28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3BA9C21-EC6A-2739-9C73-4F05109B69E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39739" y="3706794"/>
            <a:ext cx="8912772" cy="26509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2EBF45-7BEE-37D3-707A-E5700AB4446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 rot="20091349">
            <a:off x="524589" y="2193893"/>
            <a:ext cx="4674408" cy="225752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FAC9718-933A-5120-1A8E-B2F50B22FF1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4382" y="5857875"/>
            <a:ext cx="225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 ETC= 1640 hres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900">
                <a:solidFill>
                  <a:prstClr val="black"/>
                </a:solidFill>
                <a:latin typeface="Roboto Light"/>
              </a:rPr>
              <a:t>1 ETC = moyenne de 35 usagers</a:t>
            </a:r>
            <a:endParaRPr kumimoji="0" lang="fr-CA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A37A00-21D9-3994-4E7F-76C35E5F3016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MNK</a:t>
            </a:r>
          </a:p>
        </p:txBody>
      </p:sp>
    </p:spTree>
    <p:extLst>
      <p:ext uri="{BB962C8B-B14F-4D97-AF65-F5344CB8AC3E}">
        <p14:creationId xmlns:p14="http://schemas.microsoft.com/office/powerpoint/2010/main" val="3158208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41FFBE1-0AA9-2E61-7468-43A0D8F2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/>
              <a:t>Immersion au cœur des équipes de soutien à domicile par Santé Québec</a:t>
            </a:r>
          </a:p>
        </p:txBody>
      </p:sp>
    </p:spTree>
    <p:extLst>
      <p:ext uri="{BB962C8B-B14F-4D97-AF65-F5344CB8AC3E}">
        <p14:creationId xmlns:p14="http://schemas.microsoft.com/office/powerpoint/2010/main" val="3730857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CF6F0893-14A0-127D-D757-157118AAFAA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3672" r="7344" b="5496"/>
          <a:stretch/>
        </p:blipFill>
        <p:spPr>
          <a:xfrm>
            <a:off x="10464152" y="1504727"/>
            <a:ext cx="1124720" cy="786452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565E2B69-5C74-36F2-8E77-741BC9A681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800"/>
              <a:t>Immersion au cœur des équipes de soutien à domicile (1/2)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523C2D-8B4A-E9D5-8D28-D85215B50AF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3128" y="1203596"/>
            <a:ext cx="10985744" cy="56015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lvl="1"/>
            <a:r>
              <a:rPr lang="fr-CA">
                <a:solidFill>
                  <a:schemeClr val="accent1"/>
                </a:solidFill>
                <a:latin typeface="Roboto Black"/>
                <a:ea typeface="Roboto Black"/>
                <a:cs typeface="Roboto Black"/>
              </a:rPr>
              <a:t>Approche Santé Québec : Une posture proactive et ancrée dans la réalité du terrain</a:t>
            </a:r>
          </a:p>
          <a:p>
            <a:pPr marL="0" lvl="1"/>
            <a:endParaRPr lang="fr-CA" sz="1600">
              <a:solidFill>
                <a:srgbClr val="345571"/>
              </a:solidFill>
              <a:cs typeface="Calibri"/>
            </a:endParaRPr>
          </a:p>
          <a:p>
            <a:pPr marL="0" lvl="1"/>
            <a:r>
              <a:rPr lang="fr-CA">
                <a:solidFill>
                  <a:srgbClr val="345571"/>
                </a:solidFill>
                <a:cs typeface="Calibri"/>
              </a:rPr>
              <a:t>Quelques réflexions préliminaires émergeantes et BONS COUPS observés des établissements visités ! </a:t>
            </a:r>
            <a:endParaRPr lang="fr-CA">
              <a:solidFill>
                <a:srgbClr val="345571"/>
              </a:solidFill>
              <a:ea typeface="Roboto Light"/>
              <a:cs typeface="Calibri"/>
            </a:endParaRPr>
          </a:p>
          <a:p>
            <a:pPr marL="0" lvl="1"/>
            <a:endParaRPr lang="fr-CA">
              <a:solidFill>
                <a:srgbClr val="345571"/>
              </a:solidFill>
              <a:cs typeface="Calibri"/>
            </a:endParaRPr>
          </a:p>
          <a:p>
            <a:pPr marL="361950" marR="0"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b="1" cap="small">
                <a:solidFill>
                  <a:schemeClr val="accent1"/>
                </a:solidFill>
                <a:cs typeface="Calibri"/>
              </a:rPr>
              <a:t>L’usager/proches comme partenaire de ses soins </a:t>
            </a:r>
            <a:r>
              <a:rPr lang="fr-FR" altLang="fr-FR" b="1">
                <a:solidFill>
                  <a:srgbClr val="345571"/>
                </a:solidFill>
                <a:cs typeface="Calibri"/>
              </a:rPr>
              <a:t>: </a:t>
            </a:r>
            <a:r>
              <a:rPr lang="fr-FR" altLang="fr-FR">
                <a:solidFill>
                  <a:srgbClr val="345571"/>
                </a:solidFill>
                <a:cs typeface="Calibri"/>
              </a:rPr>
              <a:t>Impliquer l’usager et ses proches dans toutes les étapes qui le concernent pour son maintien à domicile. Comprendre son projet de vie, ses objectifs, ses préoccupations, etc.</a:t>
            </a:r>
            <a:endParaRPr lang="fr-FR" altLang="fr-FR">
              <a:solidFill>
                <a:srgbClr val="345571"/>
              </a:solidFill>
              <a:ea typeface="Roboto Light"/>
              <a:cs typeface="Calibri"/>
            </a:endParaRPr>
          </a:p>
          <a:p>
            <a:pPr marL="342900" marR="0" lvl="1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fr-FR" altLang="fr-FR">
              <a:solidFill>
                <a:srgbClr val="345571"/>
              </a:solidFill>
              <a:cs typeface="Calibri"/>
            </a:endParaRPr>
          </a:p>
          <a:p>
            <a:pPr marL="361950" lvl="1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cap="small">
                <a:solidFill>
                  <a:schemeClr val="accent1"/>
                </a:solidFill>
                <a:cs typeface="Calibri"/>
              </a:rPr>
              <a:t>Le guichet d’accès </a:t>
            </a:r>
            <a:r>
              <a:rPr lang="fr-FR" altLang="fr-FR">
                <a:solidFill>
                  <a:schemeClr val="accent1"/>
                </a:solidFill>
                <a:cs typeface="Calibri"/>
              </a:rPr>
              <a:t>CISSS ou CIUSSS : </a:t>
            </a:r>
            <a:r>
              <a:rPr lang="fr-FR" altLang="fr-FR" b="1">
                <a:solidFill>
                  <a:srgbClr val="345571"/>
                </a:solidFill>
                <a:cs typeface="Calibri"/>
              </a:rPr>
              <a:t>un leader central et stratégique</a:t>
            </a:r>
            <a:r>
              <a:rPr lang="fr-FR" altLang="fr-FR">
                <a:solidFill>
                  <a:srgbClr val="345571"/>
                </a:solidFill>
                <a:cs typeface="Calibri"/>
              </a:rPr>
              <a:t>, pilier d’une trajectoire optimisée.</a:t>
            </a:r>
            <a:endParaRPr lang="fr-FR" altLang="fr-FR">
              <a:solidFill>
                <a:srgbClr val="345571"/>
              </a:solidFill>
              <a:ea typeface="Roboto Light"/>
              <a:cs typeface="Calibri"/>
            </a:endParaRPr>
          </a:p>
          <a:p>
            <a:pPr marL="361950" lvl="1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345571"/>
                </a:solidFill>
                <a:ea typeface="Roboto Light"/>
                <a:cs typeface="Roboto Light"/>
              </a:rPr>
              <a:t>Assure la mobilisation </a:t>
            </a:r>
            <a:r>
              <a:rPr lang="fr-FR">
                <a:solidFill>
                  <a:srgbClr val="345571"/>
                </a:solidFill>
                <a:ea typeface="Roboto Light"/>
                <a:cs typeface="Roboto Light"/>
              </a:rPr>
              <a:t>des ressources et des partenaires et de la communauté.</a:t>
            </a:r>
            <a:endParaRPr lang="fr-FR"/>
          </a:p>
          <a:p>
            <a:pPr marL="361950" lvl="1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345571"/>
              </a:solidFill>
              <a:cs typeface="Roboto Light"/>
            </a:endParaRPr>
          </a:p>
          <a:p>
            <a:pPr marL="1257300" lvl="3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CA">
                <a:solidFill>
                  <a:srgbClr val="345571"/>
                </a:solidFill>
                <a:cs typeface="Calibri"/>
              </a:rPr>
              <a:t>Porte d’entrée unique et harmonisée !</a:t>
            </a:r>
            <a:endParaRPr lang="fr-CA">
              <a:solidFill>
                <a:srgbClr val="345571"/>
              </a:solidFill>
              <a:ea typeface="Roboto Light"/>
              <a:cs typeface="Calibri"/>
            </a:endParaRPr>
          </a:p>
          <a:p>
            <a:pPr marL="914400" lvl="3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345571"/>
              </a:solidFill>
              <a:ea typeface="Roboto Light"/>
              <a:cs typeface="Calibri"/>
            </a:endParaRPr>
          </a:p>
          <a:p>
            <a:pPr marL="1257300" lvl="3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CA">
                <a:solidFill>
                  <a:srgbClr val="345571"/>
                </a:solidFill>
                <a:cs typeface="Calibri"/>
              </a:rPr>
              <a:t>Collaboration </a:t>
            </a:r>
            <a:r>
              <a:rPr lang="fr-CA" i="1">
                <a:solidFill>
                  <a:srgbClr val="345571"/>
                </a:solidFill>
                <a:cs typeface="Calibri"/>
              </a:rPr>
              <a:t>tissée serrée </a:t>
            </a:r>
            <a:r>
              <a:rPr lang="fr-CA">
                <a:solidFill>
                  <a:srgbClr val="345571"/>
                </a:solidFill>
                <a:cs typeface="Calibri"/>
              </a:rPr>
              <a:t>avec le réseau communautaire</a:t>
            </a:r>
            <a:endParaRPr lang="fr-CA">
              <a:solidFill>
                <a:srgbClr val="345571"/>
              </a:solidFill>
              <a:ea typeface="Roboto Light"/>
              <a:cs typeface="Calibri"/>
            </a:endParaRPr>
          </a:p>
          <a:p>
            <a:pPr marL="3429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fr-CA">
              <a:solidFill>
                <a:srgbClr val="345571"/>
              </a:solidFill>
              <a:cs typeface="Calibri"/>
            </a:endParaRPr>
          </a:p>
          <a:p>
            <a:pPr marL="457200" lvl="2" fontAlgn="base">
              <a:spcBef>
                <a:spcPct val="0"/>
              </a:spcBef>
              <a:spcAft>
                <a:spcPct val="0"/>
              </a:spcAft>
            </a:pPr>
            <a:r>
              <a:rPr lang="fr-CA" b="1" cap="small">
                <a:solidFill>
                  <a:schemeClr val="accent1"/>
                </a:solidFill>
                <a:cs typeface="Calibri"/>
              </a:rPr>
              <a:t>Positionner le SAD comme une expertise </a:t>
            </a:r>
            <a:r>
              <a:rPr lang="fr-CA">
                <a:solidFill>
                  <a:srgbClr val="345571"/>
                </a:solidFill>
                <a:cs typeface="Calibri"/>
              </a:rPr>
              <a:t>: </a:t>
            </a:r>
            <a:endParaRPr lang="fr-FR">
              <a:solidFill>
                <a:srgbClr val="345571"/>
              </a:solidFill>
              <a:ea typeface="Roboto Light"/>
              <a:cs typeface="Calibri"/>
            </a:endParaRPr>
          </a:p>
          <a:p>
            <a:pPr marL="1200150" lvl="3" indent="-285750">
              <a:spcBef>
                <a:spcPct val="0"/>
              </a:spcBef>
              <a:spcAft>
                <a:spcPct val="0"/>
              </a:spcAft>
              <a:buFont typeface="Wingdings"/>
              <a:buChar char="§"/>
            </a:pPr>
            <a:r>
              <a:rPr lang="fr-CA">
                <a:solidFill>
                  <a:srgbClr val="345571"/>
                </a:solidFill>
                <a:cs typeface="Calibri"/>
              </a:rPr>
              <a:t>La gestion de la complexité des soins et services à domicile : l'ajustement de l'offre de services aux réalités du domicile ;</a:t>
            </a:r>
            <a:endParaRPr lang="fr-FR">
              <a:solidFill>
                <a:srgbClr val="345571"/>
              </a:solidFill>
              <a:ea typeface="Roboto Light"/>
              <a:cs typeface="Calibri"/>
            </a:endParaRPr>
          </a:p>
          <a:p>
            <a:pPr marL="1200150" lvl="3" indent="-285750">
              <a:spcBef>
                <a:spcPct val="0"/>
              </a:spcBef>
              <a:spcAft>
                <a:spcPct val="0"/>
              </a:spcAft>
              <a:buFont typeface="Wingdings"/>
              <a:buChar char="§"/>
            </a:pPr>
            <a:r>
              <a:rPr lang="fr-CA">
                <a:solidFill>
                  <a:srgbClr val="345571"/>
                </a:solidFill>
                <a:cs typeface="Calibri"/>
              </a:rPr>
              <a:t>Une approche centrée sur l’usager et la valorisation de ses capacités.</a:t>
            </a:r>
            <a:endParaRPr lang="fr-CA">
              <a:solidFill>
                <a:srgbClr val="345571"/>
              </a:solidFill>
              <a:ea typeface="Roboto Light"/>
              <a:cs typeface="Calibri"/>
            </a:endParaRPr>
          </a:p>
          <a:p>
            <a:pPr marL="361950" lvl="1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345571"/>
              </a:solidFill>
              <a:cs typeface="Calibri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45C2241-9144-760A-D0D2-036F9CD930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 l="7603" r="3581"/>
          <a:stretch/>
        </p:blipFill>
        <p:spPr>
          <a:xfrm>
            <a:off x="9829800" y="179658"/>
            <a:ext cx="2362200" cy="85441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6129F82-D9FC-6BB4-BB82-64BCE98E522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52" t="6876" r="7298" b="5127"/>
          <a:stretch/>
        </p:blipFill>
        <p:spPr>
          <a:xfrm>
            <a:off x="1208196" y="4633954"/>
            <a:ext cx="344451" cy="39976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6B6BF2E-BC6F-1692-EF9F-B62B95F7F7C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52" t="6876" r="7298" b="5127"/>
          <a:stretch/>
        </p:blipFill>
        <p:spPr>
          <a:xfrm>
            <a:off x="1208197" y="4134868"/>
            <a:ext cx="344451" cy="399763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BE498AA1-0688-FD4B-6824-97AA41432CCE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IC</a:t>
            </a:r>
          </a:p>
        </p:txBody>
      </p:sp>
    </p:spTree>
    <p:extLst>
      <p:ext uri="{BB962C8B-B14F-4D97-AF65-F5344CB8AC3E}">
        <p14:creationId xmlns:p14="http://schemas.microsoft.com/office/powerpoint/2010/main" val="3538353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3A33F-BE96-9707-EC0D-4D0CF48D0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D358CCC-5A23-DD8E-FB35-392361EF2F2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r="5733"/>
          <a:stretch/>
        </p:blipFill>
        <p:spPr>
          <a:xfrm>
            <a:off x="9686314" y="216708"/>
            <a:ext cx="2505686" cy="853514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FE7F227B-92F6-90F9-08A8-A24731CEEB6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2800"/>
              <a:t>Immersion au cœur des équipes de soutien à domicile (2/2)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50D48AA-5834-F574-8241-81FFC9AB82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57491" y="1040760"/>
            <a:ext cx="10841940" cy="52681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257300" lvl="1" indent="-285750"/>
            <a:r>
              <a:rPr lang="fr-CA">
                <a:solidFill>
                  <a:schemeClr val="accent1"/>
                </a:solidFill>
                <a:latin typeface="Roboto Black"/>
                <a:ea typeface="Roboto Black"/>
                <a:cs typeface="Roboto Black"/>
              </a:rPr>
              <a:t>Approche Santé Québec : Une posture proactive et ancrée dans la réalité du terrain</a:t>
            </a:r>
          </a:p>
          <a:p>
            <a:pPr marL="0" marR="0"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fr-FR">
              <a:solidFill>
                <a:srgbClr val="345571"/>
              </a:solidFill>
              <a:cs typeface="Calibri"/>
            </a:endParaRPr>
          </a:p>
          <a:p>
            <a:pPr marL="361950" marR="0" lvl="1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fr-FR" altLang="fr-FR" b="1" cap="small">
                <a:solidFill>
                  <a:schemeClr val="accent1"/>
                </a:solidFill>
                <a:cs typeface="Calibri"/>
              </a:rPr>
              <a:t>Interdisciplinarité : </a:t>
            </a:r>
            <a:endParaRPr lang="fr-FR" altLang="fr-FR" b="1" cap="small">
              <a:solidFill>
                <a:schemeClr val="accent1"/>
              </a:solidFill>
              <a:ea typeface="Roboto Light"/>
              <a:cs typeface="Calibri"/>
            </a:endParaRPr>
          </a:p>
          <a:p>
            <a:pPr marL="457200" lvl="2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>
                <a:solidFill>
                  <a:srgbClr val="345571"/>
                </a:solidFill>
                <a:cs typeface="Calibri"/>
              </a:rPr>
              <a:t>Une </a:t>
            </a:r>
            <a:r>
              <a:rPr lang="fr-FR" altLang="fr-FR" b="1">
                <a:solidFill>
                  <a:srgbClr val="345571"/>
                </a:solidFill>
                <a:cs typeface="Calibri"/>
              </a:rPr>
              <a:t>approche clinique interdisciplinaire renforcée </a:t>
            </a:r>
            <a:r>
              <a:rPr lang="fr-FR" altLang="fr-FR">
                <a:solidFill>
                  <a:srgbClr val="345571"/>
                </a:solidFill>
                <a:cs typeface="Calibri"/>
              </a:rPr>
              <a:t>par cellules de travail  : </a:t>
            </a:r>
            <a:endParaRPr lang="fr-FR" altLang="fr-FR">
              <a:solidFill>
                <a:srgbClr val="345571"/>
              </a:solidFill>
              <a:ea typeface="Roboto Light"/>
              <a:cs typeface="Calibri"/>
            </a:endParaRPr>
          </a:p>
          <a:p>
            <a:pPr marL="1076325" lvl="3" fontAlgn="base">
              <a:spcBef>
                <a:spcPts val="200"/>
              </a:spcBef>
              <a:spcAft>
                <a:spcPct val="0"/>
              </a:spcAft>
            </a:pPr>
            <a:r>
              <a:rPr lang="fr-FR" altLang="fr-FR">
                <a:solidFill>
                  <a:srgbClr val="345571"/>
                </a:solidFill>
                <a:cs typeface="Calibri"/>
              </a:rPr>
              <a:t>= </a:t>
            </a:r>
            <a:r>
              <a:rPr lang="fr-FR" altLang="fr-FR" b="1">
                <a:solidFill>
                  <a:srgbClr val="345571"/>
                </a:solidFill>
                <a:cs typeface="Calibri"/>
              </a:rPr>
              <a:t>Qualité et pertinence clinique ;</a:t>
            </a:r>
            <a:endParaRPr lang="fr-FR" altLang="fr-FR">
              <a:solidFill>
                <a:srgbClr val="345571"/>
              </a:solidFill>
              <a:cs typeface="Calibri"/>
            </a:endParaRPr>
          </a:p>
          <a:p>
            <a:pPr marL="1076325" lvl="3" fontAlgn="base">
              <a:spcBef>
                <a:spcPts val="200"/>
              </a:spcBef>
              <a:spcAft>
                <a:spcPct val="0"/>
              </a:spcAft>
            </a:pPr>
            <a:r>
              <a:rPr lang="fr-FR" altLang="fr-FR">
                <a:solidFill>
                  <a:srgbClr val="345571"/>
                </a:solidFill>
                <a:cs typeface="Calibri"/>
              </a:rPr>
              <a:t>= </a:t>
            </a:r>
            <a:r>
              <a:rPr lang="fr-FR" altLang="fr-FR" b="1">
                <a:solidFill>
                  <a:srgbClr val="345571"/>
                </a:solidFill>
                <a:cs typeface="Calibri"/>
              </a:rPr>
              <a:t>Meilleure gestion du risque.</a:t>
            </a:r>
            <a:endParaRPr lang="fr-FR" altLang="fr-FR" b="1">
              <a:solidFill>
                <a:srgbClr val="345571"/>
              </a:solidFill>
              <a:ea typeface="Roboto Light"/>
              <a:cs typeface="Calibri"/>
            </a:endParaRPr>
          </a:p>
          <a:p>
            <a:pPr marL="361950" lvl="1">
              <a:spcBef>
                <a:spcPts val="1200"/>
              </a:spcBef>
              <a:spcAft>
                <a:spcPts val="600"/>
              </a:spcAft>
            </a:pPr>
            <a:r>
              <a:rPr lang="fr-CA" b="1" cap="small">
                <a:solidFill>
                  <a:schemeClr val="accent1"/>
                </a:solidFill>
                <a:cs typeface="Calibri"/>
              </a:rPr>
              <a:t>Optimisation des processus : </a:t>
            </a:r>
            <a:endParaRPr lang="fr-CA" b="1" cap="small">
              <a:solidFill>
                <a:schemeClr val="accent1"/>
              </a:solidFill>
              <a:ea typeface="Roboto Light"/>
              <a:cs typeface="Calibri"/>
            </a:endParaRPr>
          </a:p>
          <a:p>
            <a:pPr marL="895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b="1">
                <a:solidFill>
                  <a:srgbClr val="345571"/>
                </a:solidFill>
                <a:cs typeface="Calibri"/>
              </a:rPr>
              <a:t>Révision systématique </a:t>
            </a:r>
            <a:r>
              <a:rPr lang="fr-CA">
                <a:solidFill>
                  <a:srgbClr val="345571"/>
                </a:solidFill>
                <a:cs typeface="Calibri"/>
              </a:rPr>
              <a:t>des listes d’attente/charges de cas ;</a:t>
            </a:r>
            <a:endParaRPr lang="fr-CA">
              <a:solidFill>
                <a:srgbClr val="345571"/>
              </a:solidFill>
              <a:ea typeface="Roboto Light"/>
              <a:cs typeface="Calibri"/>
            </a:endParaRPr>
          </a:p>
          <a:p>
            <a:pPr marL="895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b="1">
                <a:solidFill>
                  <a:srgbClr val="345571"/>
                </a:solidFill>
                <a:cs typeface="Calibri"/>
              </a:rPr>
              <a:t>Utilisation stratégique des données (tableaux de bord) </a:t>
            </a:r>
            <a:r>
              <a:rPr lang="fr-CA">
                <a:solidFill>
                  <a:srgbClr val="345571"/>
                </a:solidFill>
                <a:cs typeface="Calibri"/>
              </a:rPr>
              <a:t>: </a:t>
            </a:r>
            <a:r>
              <a:rPr lang="fr-CA">
                <a:solidFill>
                  <a:srgbClr val="345571"/>
                </a:solidFill>
                <a:cs typeface="Roboto Light"/>
              </a:rPr>
              <a:t>Permet un regard en </a:t>
            </a:r>
            <a:r>
              <a:rPr lang="fr-CA" b="1">
                <a:solidFill>
                  <a:srgbClr val="345571"/>
                </a:solidFill>
                <a:cs typeface="Roboto Light"/>
              </a:rPr>
              <a:t>temps réel </a:t>
            </a:r>
            <a:r>
              <a:rPr lang="fr-CA">
                <a:solidFill>
                  <a:srgbClr val="345571"/>
                </a:solidFill>
                <a:cs typeface="Roboto Light"/>
              </a:rPr>
              <a:t>des </a:t>
            </a:r>
            <a:r>
              <a:rPr lang="fr-CA" b="1">
                <a:solidFill>
                  <a:srgbClr val="345571"/>
                </a:solidFill>
                <a:cs typeface="Roboto Light"/>
              </a:rPr>
              <a:t>listes d’attente et des délais pour prévoir ajustements ;</a:t>
            </a:r>
            <a:endParaRPr lang="fr-CA">
              <a:solidFill>
                <a:srgbClr val="345571"/>
              </a:solidFill>
              <a:ea typeface="Roboto Light"/>
              <a:cs typeface="Calibri"/>
            </a:endParaRPr>
          </a:p>
          <a:p>
            <a:pPr marL="895350" lvl="5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b="1">
                <a:solidFill>
                  <a:srgbClr val="345571"/>
                </a:solidFill>
                <a:cs typeface="Calibri"/>
              </a:rPr>
              <a:t>Analyse</a:t>
            </a:r>
            <a:r>
              <a:rPr lang="fr-CA">
                <a:solidFill>
                  <a:srgbClr val="345571"/>
                </a:solidFill>
                <a:cs typeface="Calibri"/>
              </a:rPr>
              <a:t> en </a:t>
            </a:r>
            <a:r>
              <a:rPr lang="fr-CA" b="1">
                <a:solidFill>
                  <a:srgbClr val="345571"/>
                </a:solidFill>
                <a:cs typeface="Calibri"/>
              </a:rPr>
              <a:t>temps réel </a:t>
            </a:r>
            <a:r>
              <a:rPr lang="fr-CA">
                <a:solidFill>
                  <a:srgbClr val="345571"/>
                </a:solidFill>
                <a:cs typeface="Calibri"/>
              </a:rPr>
              <a:t>des </a:t>
            </a:r>
            <a:r>
              <a:rPr lang="fr-CA" b="1">
                <a:solidFill>
                  <a:srgbClr val="345571"/>
                </a:solidFill>
                <a:cs typeface="Calibri"/>
              </a:rPr>
              <a:t>charges de cas.</a:t>
            </a:r>
            <a:endParaRPr lang="fr-CA">
              <a:solidFill>
                <a:srgbClr val="345571"/>
              </a:solidFill>
              <a:ea typeface="Roboto Light"/>
              <a:cs typeface="Calibri"/>
            </a:endParaRPr>
          </a:p>
          <a:p>
            <a:pPr marL="361950" lvl="1">
              <a:spcBef>
                <a:spcPts val="1200"/>
              </a:spcBef>
            </a:pPr>
            <a:r>
              <a:rPr lang="fr-CA" b="1" cap="small">
                <a:solidFill>
                  <a:schemeClr val="accent1"/>
                </a:solidFill>
                <a:cs typeface="Calibri"/>
              </a:rPr>
              <a:t>Infirmières dédiées au partenariat avec les RPA :</a:t>
            </a:r>
            <a:endParaRPr lang="fr-CA" b="1" cap="small">
              <a:solidFill>
                <a:schemeClr val="accent1"/>
              </a:solidFill>
              <a:ea typeface="Roboto Light"/>
              <a:cs typeface="Calibri"/>
            </a:endParaRPr>
          </a:p>
          <a:p>
            <a:pPr marL="913765" lvl="2" indent="-285750">
              <a:buFont typeface="Wingdings,Sans-Serif"/>
              <a:buChar char="§"/>
            </a:pPr>
            <a:r>
              <a:rPr lang="fr-CA" cap="small">
                <a:solidFill>
                  <a:srgbClr val="345571"/>
                </a:solidFill>
                <a:ea typeface="Roboto Light"/>
                <a:cs typeface="Roboto Light"/>
              </a:rPr>
              <a:t>Soutien responsables ressources ;</a:t>
            </a:r>
            <a:endParaRPr lang="fr-CA" cap="small">
              <a:solidFill>
                <a:srgbClr val="000000"/>
              </a:solidFill>
              <a:ea typeface="Roboto Light"/>
              <a:cs typeface="Roboto Light"/>
            </a:endParaRPr>
          </a:p>
          <a:p>
            <a:pPr marL="913765" lvl="2" indent="-285750">
              <a:buFont typeface="Wingdings,Sans-Serif"/>
              <a:buChar char="§"/>
            </a:pPr>
            <a:r>
              <a:rPr lang="fr-CA" cap="small">
                <a:solidFill>
                  <a:srgbClr val="345571"/>
                </a:solidFill>
                <a:ea typeface="Roboto Light"/>
                <a:cs typeface="Roboto Light"/>
              </a:rPr>
              <a:t>Soutien aux usagers.</a:t>
            </a:r>
            <a:endParaRPr lang="fr-CA"/>
          </a:p>
          <a:p>
            <a:pPr marL="0" lvl="1"/>
            <a:endParaRPr lang="fr-CA" b="1" cap="small">
              <a:solidFill>
                <a:srgbClr val="4786B1"/>
              </a:solidFill>
              <a:ea typeface="Roboto Light"/>
              <a:cs typeface="Calibri"/>
            </a:endParaRPr>
          </a:p>
          <a:p>
            <a:pPr marL="0" lvl="1"/>
            <a:endParaRPr lang="fr-CA">
              <a:solidFill>
                <a:srgbClr val="345571"/>
              </a:solidFill>
              <a:ea typeface="Roboto Light"/>
              <a:cs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B5D179-4CEB-64BE-882A-B194793C766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013206" y="5656532"/>
            <a:ext cx="62977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>
                <a:solidFill>
                  <a:srgbClr val="345571"/>
                </a:solidFill>
                <a:latin typeface="Roboto black (Corps)"/>
                <a:cs typeface="Calibri"/>
              </a:rPr>
              <a:t>Mais plus encore … Dynamisme des équipes SAD !!  </a:t>
            </a:r>
            <a:endParaRPr lang="fr-CA" sz="2000">
              <a:latin typeface="Roboto black (Corps)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EA0543-5DDA-970E-5907-E3F2D072D7F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52" t="6876" r="7298" b="5127"/>
          <a:stretch/>
        </p:blipFill>
        <p:spPr>
          <a:xfrm>
            <a:off x="784527" y="1885913"/>
            <a:ext cx="344451" cy="3997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83D2413-6BE7-B24E-A6C9-77A5B60F438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52" t="6876" r="7298" b="5127"/>
          <a:stretch/>
        </p:blipFill>
        <p:spPr>
          <a:xfrm>
            <a:off x="970427" y="3235259"/>
            <a:ext cx="344451" cy="39976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DA899AB-71F6-EBC7-D796-7511594F312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52" t="6876" r="7298" b="5127"/>
          <a:stretch/>
        </p:blipFill>
        <p:spPr>
          <a:xfrm>
            <a:off x="940339" y="4209823"/>
            <a:ext cx="344451" cy="39976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8E4683-F9DC-54AE-76DF-FABB92E6A86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2465" y="5134426"/>
            <a:ext cx="1213864" cy="972944"/>
          </a:xfrm>
          <a:prstGeom prst="rect">
            <a:avLst/>
          </a:prstGeom>
        </p:spPr>
      </p:pic>
      <p:pic>
        <p:nvPicPr>
          <p:cNvPr id="7" name="Graphique 6" descr="Étoile avec un remplissage uni">
            <a:extLst>
              <a:ext uri="{FF2B5EF4-FFF2-40B4-BE49-F238E27FC236}">
                <a16:creationId xmlns:a16="http://schemas.microsoft.com/office/drawing/2014/main" id="{56B71A9F-5FFA-F3D8-786A-6AC9109DC62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80167" y="4935848"/>
            <a:ext cx="398459" cy="39845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E7CA9B0-5C86-479D-4A47-7C90362703B7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IC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B848D84-6587-0C09-D81E-69FF4D1C7B5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alphaModFix amt="82000"/>
          </a:blip>
          <a:srcRect l="11352" t="6876" r="7298" b="5127"/>
          <a:stretch/>
        </p:blipFill>
        <p:spPr>
          <a:xfrm>
            <a:off x="768113" y="4734271"/>
            <a:ext cx="344451" cy="3997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422A94-2F9F-099A-7D15-CA3C2D8C1CC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52" t="6876" r="7298" b="5127"/>
          <a:stretch/>
        </p:blipFill>
        <p:spPr>
          <a:xfrm>
            <a:off x="940339" y="3674160"/>
            <a:ext cx="344451" cy="3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1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E0842F-D79C-F1E8-8785-D694429DF0E3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59434" y="1290323"/>
            <a:ext cx="11150693" cy="49502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sz="2200"/>
              <a:t>Le vieillissement de la population fait exploser la demande pour le SAD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/>
              <a:t>Une proportion significative de cette population est atteinte de troubles neurocognitifs ou de problèmes de santé mentale :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/>
              <a:t>25% atteinte de démence </a:t>
            </a:r>
            <a:r>
              <a:rPr lang="fr-CA" sz="1000"/>
              <a:t>(ICIS 2023, CEVQ 2020) </a:t>
            </a:r>
            <a:endParaRPr lang="fr-CA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/>
              <a:t>12,5% atteinte de troubles neurocognitifs majeurs </a:t>
            </a:r>
            <a:r>
              <a:rPr lang="fr-CA" sz="1000"/>
              <a:t>(CEVQ 2020, ICIS 2023)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/>
              <a:t>Une proportion importante des aînés sont seuls, sans proches aidants :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/>
              <a:t>28% vivent seuls </a:t>
            </a:r>
            <a:r>
              <a:rPr lang="fr-CA" sz="1000"/>
              <a:t>(ISQ 2021)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/>
              <a:t>15% sans proches aidants</a:t>
            </a:r>
            <a:r>
              <a:rPr lang="fr-CA" sz="1600"/>
              <a:t> </a:t>
            </a:r>
            <a:r>
              <a:rPr lang="fr-CA" sz="1000"/>
              <a:t>(Carney 2016, Graham 2018)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sz="2200"/>
              <a:t>Le SAD évolue dans un contexte de ressources limitées pour les prochaines décennies 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/>
              <a:t>Ressources humaines dans le réseau et dans la société civile, incluant le communautaire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/>
              <a:t>Ressources d’hébergement</a:t>
            </a:r>
          </a:p>
          <a:p>
            <a:pPr marL="719138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r-CA" sz="2000"/>
          </a:p>
          <a:p>
            <a:pPr marL="719138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CA" sz="2200" b="1"/>
              <a:t>Ce manque de ressources nous contraint à envisager des alternatives au recrutement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endParaRPr lang="fr-CA"/>
          </a:p>
          <a:p>
            <a:pPr marL="0" indent="0">
              <a:buNone/>
            </a:pPr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4CE972-CB02-D96F-B79D-16E15C1AEB9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2800"/>
              <a:t>Contexte du SAD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90271900-B806-F5E8-E564-6BC37B7038D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3921" y="5567677"/>
            <a:ext cx="566057" cy="49695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0B7F0B-AC4C-5AA3-1B36-00FFEFAEAE1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9434" y="1164190"/>
            <a:ext cx="11150693" cy="401112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852FFD8-9356-3974-8667-42312E0E5A33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MNK</a:t>
            </a:r>
          </a:p>
        </p:txBody>
      </p:sp>
    </p:spTree>
    <p:extLst>
      <p:ext uri="{BB962C8B-B14F-4D97-AF65-F5344CB8AC3E}">
        <p14:creationId xmlns:p14="http://schemas.microsoft.com/office/powerpoint/2010/main" val="371367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7CCD1-C87B-38E1-151E-98105C6D3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41B30D1-74FF-13EE-26BF-8D49822E5790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59434" y="1510445"/>
            <a:ext cx="10933877" cy="4320215"/>
          </a:xfrm>
        </p:spPr>
        <p:txBody>
          <a:bodyPr>
            <a:normAutofit/>
          </a:bodyPr>
          <a:lstStyle/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fr-CA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 ce contexte, la valorisation des activités clinico-administratives constitue une opportunité à privilégier, puisqu’elle présente un haut potentiel de gain en capacité</a:t>
            </a:r>
          </a:p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endParaRPr lang="fr-CA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fr-CA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Ainsi, le MSSS s’est engagé dans une démarche de valorisation des activités cliniques en SAD, nommée « Projet VSAD+ »</a:t>
            </a:r>
          </a:p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endParaRPr lang="fr-CA" sz="18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 projet VSAD+ a </a:t>
            </a:r>
            <a:r>
              <a:rPr lang="fr-CA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observé, jusqu’à présent, 3 trajectoires du SAD afin d’émettre des recommandations pour valoriser les processus cliniques </a:t>
            </a:r>
            <a:r>
              <a:rPr lang="fr-CA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fr-CA" sz="1800">
              <a:effectLst/>
              <a:latin typeface="+mj-lt"/>
              <a:ea typeface="Calibri" panose="020F0502020204030204" pitchFamily="34" charset="0"/>
            </a:endParaRPr>
          </a:p>
          <a:p>
            <a:pPr marL="1200121" lvl="2" indent="-285750" algn="just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CA" sz="16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Itération 1 – </a:t>
            </a:r>
            <a:r>
              <a:rPr lang="fr-CA" sz="160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Services psychosociaux  </a:t>
            </a:r>
          </a:p>
          <a:p>
            <a:pPr marL="1200121" lvl="2" indent="-285750" algn="just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CA" sz="16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Itération 2 – </a:t>
            </a:r>
            <a:r>
              <a:rPr lang="fr-CA" sz="160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Soins infirmiers    </a:t>
            </a:r>
          </a:p>
          <a:p>
            <a:pPr marL="1200121" lvl="2" indent="-285750" algn="just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CA" sz="16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Itération 3 – </a:t>
            </a:r>
            <a:r>
              <a:rPr lang="fr-CA" sz="160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Ergothérapie</a:t>
            </a:r>
            <a:endParaRPr lang="fr-CA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805E581-F02C-C81B-0A64-9C1ECDD264D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2800"/>
              <a:t>Projet VSAD+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4FED48-7563-46FC-F90B-5B33C3B58A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9434" y="1338651"/>
            <a:ext cx="11150693" cy="424201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10985D-8EEE-C8FD-35D6-E0498B4E15F9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MNK</a:t>
            </a:r>
          </a:p>
        </p:txBody>
      </p:sp>
    </p:spTree>
    <p:extLst>
      <p:ext uri="{BB962C8B-B14F-4D97-AF65-F5344CB8AC3E}">
        <p14:creationId xmlns:p14="http://schemas.microsoft.com/office/powerpoint/2010/main" val="190856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E424F37-B0FC-AA70-8970-167722F231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Objectifs de la démarche VSAD+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DE492F8-CFCD-3172-DE5B-D4F738F0B5D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57405" y="955511"/>
            <a:ext cx="11473132" cy="5232400"/>
            <a:chOff x="457405" y="955511"/>
            <a:chExt cx="11473132" cy="52324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C67EC433-81E8-BEFB-D938-1DC935680E11}"/>
                </a:ext>
              </a:extLst>
            </p:cNvPr>
            <p:cNvSpPr/>
            <p:nvPr/>
          </p:nvSpPr>
          <p:spPr>
            <a:xfrm>
              <a:off x="6066906" y="4037873"/>
              <a:ext cx="1501188" cy="15011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F0611AD-632A-DC0C-AAC0-908434ABE876}"/>
                </a:ext>
              </a:extLst>
            </p:cNvPr>
            <p:cNvSpPr/>
            <p:nvPr/>
          </p:nvSpPr>
          <p:spPr>
            <a:xfrm>
              <a:off x="6066906" y="1629918"/>
              <a:ext cx="1501188" cy="15011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5BABD4-5176-04F2-7613-0B6BB35491CB}"/>
                </a:ext>
              </a:extLst>
            </p:cNvPr>
            <p:cNvSpPr/>
            <p:nvPr/>
          </p:nvSpPr>
          <p:spPr>
            <a:xfrm>
              <a:off x="457405" y="955511"/>
              <a:ext cx="11473132" cy="5232400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fr-CA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96D0A2A-0FBF-87A4-3907-7F95E2ED0B4A}"/>
                </a:ext>
              </a:extLst>
            </p:cNvPr>
            <p:cNvSpPr/>
            <p:nvPr/>
          </p:nvSpPr>
          <p:spPr>
            <a:xfrm>
              <a:off x="524302" y="1625768"/>
              <a:ext cx="1501188" cy="15011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9" name="Rectangle 8" descr="Utilisateurs">
              <a:extLst>
                <a:ext uri="{FF2B5EF4-FFF2-40B4-BE49-F238E27FC236}">
                  <a16:creationId xmlns:a16="http://schemas.microsoft.com/office/drawing/2014/main" id="{1400C61E-18A6-272C-009C-7C14FF8223A6}"/>
                </a:ext>
              </a:extLst>
            </p:cNvPr>
            <p:cNvSpPr/>
            <p:nvPr/>
          </p:nvSpPr>
          <p:spPr>
            <a:xfrm>
              <a:off x="861318" y="1930134"/>
              <a:ext cx="870689" cy="870689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63D965A-2AB2-6AEC-C4CB-24A86BE496C4}"/>
                </a:ext>
              </a:extLst>
            </p:cNvPr>
            <p:cNvSpPr/>
            <p:nvPr/>
          </p:nvSpPr>
          <p:spPr>
            <a:xfrm>
              <a:off x="2230477" y="1474046"/>
              <a:ext cx="3538516" cy="1501188"/>
            </a:xfrm>
            <a:custGeom>
              <a:avLst/>
              <a:gdLst>
                <a:gd name="connsiteX0" fmla="*/ 0 w 3538516"/>
                <a:gd name="connsiteY0" fmla="*/ 0 h 1501188"/>
                <a:gd name="connsiteX1" fmla="*/ 3538516 w 3538516"/>
                <a:gd name="connsiteY1" fmla="*/ 0 h 1501188"/>
                <a:gd name="connsiteX2" fmla="*/ 3538516 w 3538516"/>
                <a:gd name="connsiteY2" fmla="*/ 1501188 h 1501188"/>
                <a:gd name="connsiteX3" fmla="*/ 0 w 3538516"/>
                <a:gd name="connsiteY3" fmla="*/ 1501188 h 1501188"/>
                <a:gd name="connsiteX4" fmla="*/ 0 w 3538516"/>
                <a:gd name="connsiteY4" fmla="*/ 0 h 150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516" h="1501188">
                  <a:moveTo>
                    <a:pt x="0" y="0"/>
                  </a:moveTo>
                  <a:lnTo>
                    <a:pt x="3538516" y="0"/>
                  </a:lnTo>
                  <a:lnTo>
                    <a:pt x="3538516" y="1501188"/>
                  </a:lnTo>
                  <a:lnTo>
                    <a:pt x="0" y="15011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000" b="1" kern="1200" cap="small" baseline="0">
                  <a:solidFill>
                    <a:schemeClr val="accent1"/>
                  </a:solidFill>
                </a:rPr>
                <a:t>Valoriser</a:t>
              </a:r>
            </a:p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600" kern="1200"/>
                <a:t>les  rôles et responsabilités des intervenants du RSSS</a:t>
              </a:r>
              <a:endParaRPr lang="en-US" sz="1600" kern="120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CF69A8C-6F60-450C-C932-22A72D649481}"/>
                </a:ext>
              </a:extLst>
            </p:cNvPr>
            <p:cNvSpPr/>
            <p:nvPr/>
          </p:nvSpPr>
          <p:spPr>
            <a:xfrm>
              <a:off x="7866007" y="1501337"/>
              <a:ext cx="3476380" cy="1473897"/>
            </a:xfrm>
            <a:custGeom>
              <a:avLst/>
              <a:gdLst>
                <a:gd name="connsiteX0" fmla="*/ 0 w 3476380"/>
                <a:gd name="connsiteY0" fmla="*/ 0 h 1473897"/>
                <a:gd name="connsiteX1" fmla="*/ 3476380 w 3476380"/>
                <a:gd name="connsiteY1" fmla="*/ 0 h 1473897"/>
                <a:gd name="connsiteX2" fmla="*/ 3476380 w 3476380"/>
                <a:gd name="connsiteY2" fmla="*/ 1473897 h 1473897"/>
                <a:gd name="connsiteX3" fmla="*/ 0 w 3476380"/>
                <a:gd name="connsiteY3" fmla="*/ 1473897 h 1473897"/>
                <a:gd name="connsiteX4" fmla="*/ 0 w 3476380"/>
                <a:gd name="connsiteY4" fmla="*/ 0 h 147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6380" h="1473897">
                  <a:moveTo>
                    <a:pt x="0" y="0"/>
                  </a:moveTo>
                  <a:lnTo>
                    <a:pt x="3476380" y="0"/>
                  </a:lnTo>
                  <a:lnTo>
                    <a:pt x="3476380" y="1473897"/>
                  </a:lnTo>
                  <a:lnTo>
                    <a:pt x="0" y="14738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000" b="1" kern="1200" cap="small" baseline="0">
                  <a:solidFill>
                    <a:schemeClr val="accent1"/>
                  </a:solidFill>
                </a:rPr>
                <a:t>Réinvestir</a:t>
              </a:r>
            </a:p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600" kern="1200"/>
                <a:t>la capacité des intervenants dans des activités cliniques et à valeur ajoutée </a:t>
              </a:r>
              <a:endParaRPr lang="en-US" sz="1600" kern="120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13D42C7-A799-7475-344E-8384EFFAF1DB}"/>
                </a:ext>
              </a:extLst>
            </p:cNvPr>
            <p:cNvSpPr/>
            <p:nvPr/>
          </p:nvSpPr>
          <p:spPr>
            <a:xfrm>
              <a:off x="524302" y="4016465"/>
              <a:ext cx="1501188" cy="15011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5" name="Rectangle 14" descr="Coche">
              <a:extLst>
                <a:ext uri="{FF2B5EF4-FFF2-40B4-BE49-F238E27FC236}">
                  <a16:creationId xmlns:a16="http://schemas.microsoft.com/office/drawing/2014/main" id="{263C4CAF-1846-F9B9-71BD-81E2070EB12A}"/>
                </a:ext>
              </a:extLst>
            </p:cNvPr>
            <p:cNvSpPr/>
            <p:nvPr/>
          </p:nvSpPr>
          <p:spPr>
            <a:xfrm>
              <a:off x="883094" y="4353072"/>
              <a:ext cx="870689" cy="870689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D0FBA7E-24DB-A66D-082D-3B739FD052BF}"/>
                </a:ext>
              </a:extLst>
            </p:cNvPr>
            <p:cNvSpPr/>
            <p:nvPr/>
          </p:nvSpPr>
          <p:spPr>
            <a:xfrm>
              <a:off x="2213139" y="4320101"/>
              <a:ext cx="3538516" cy="1501188"/>
            </a:xfrm>
            <a:custGeom>
              <a:avLst/>
              <a:gdLst>
                <a:gd name="connsiteX0" fmla="*/ 0 w 3538516"/>
                <a:gd name="connsiteY0" fmla="*/ 0 h 1501188"/>
                <a:gd name="connsiteX1" fmla="*/ 3538516 w 3538516"/>
                <a:gd name="connsiteY1" fmla="*/ 0 h 1501188"/>
                <a:gd name="connsiteX2" fmla="*/ 3538516 w 3538516"/>
                <a:gd name="connsiteY2" fmla="*/ 1501188 h 1501188"/>
                <a:gd name="connsiteX3" fmla="*/ 0 w 3538516"/>
                <a:gd name="connsiteY3" fmla="*/ 1501188 h 1501188"/>
                <a:gd name="connsiteX4" fmla="*/ 0 w 3538516"/>
                <a:gd name="connsiteY4" fmla="*/ 0 h 150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516" h="1501188">
                  <a:moveTo>
                    <a:pt x="0" y="0"/>
                  </a:moveTo>
                  <a:lnTo>
                    <a:pt x="3538516" y="0"/>
                  </a:lnTo>
                  <a:lnTo>
                    <a:pt x="3538516" y="1501188"/>
                  </a:lnTo>
                  <a:lnTo>
                    <a:pt x="0" y="15011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000" b="1" kern="1200" cap="small" baseline="0">
                  <a:solidFill>
                    <a:schemeClr val="accent1"/>
                  </a:solidFill>
                </a:rPr>
                <a:t>Intégrer</a:t>
              </a:r>
              <a:r>
                <a:rPr lang="fr-CA" sz="2000" b="1" kern="1200">
                  <a:solidFill>
                    <a:schemeClr val="accent1"/>
                  </a:solidFill>
                </a:rPr>
                <a:t> </a:t>
              </a:r>
            </a:p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600" kern="1200"/>
                <a:t>les meilleures pratiques afin d'améliorer les services pour une meilleure prise en charge des usagers et une réduction des listes d'attente</a:t>
              </a:r>
              <a:endParaRPr lang="en-US" sz="1600" kern="1200"/>
            </a:p>
          </p:txBody>
        </p:sp>
        <p:sp>
          <p:nvSpPr>
            <p:cNvPr id="18" name="Rectangle 17" descr="Groupe">
              <a:extLst>
                <a:ext uri="{FF2B5EF4-FFF2-40B4-BE49-F238E27FC236}">
                  <a16:creationId xmlns:a16="http://schemas.microsoft.com/office/drawing/2014/main" id="{7FB89180-0BDE-DBC0-2AB6-2AE4F2594142}"/>
                </a:ext>
              </a:extLst>
            </p:cNvPr>
            <p:cNvSpPr/>
            <p:nvPr/>
          </p:nvSpPr>
          <p:spPr>
            <a:xfrm>
              <a:off x="6382154" y="4331714"/>
              <a:ext cx="870689" cy="870689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86C87B26-CBEC-0A89-D23E-BFE012E5593B}"/>
                </a:ext>
              </a:extLst>
            </p:cNvPr>
            <p:cNvSpPr/>
            <p:nvPr/>
          </p:nvSpPr>
          <p:spPr>
            <a:xfrm>
              <a:off x="7866007" y="4125319"/>
              <a:ext cx="3538516" cy="1501188"/>
            </a:xfrm>
            <a:custGeom>
              <a:avLst/>
              <a:gdLst>
                <a:gd name="connsiteX0" fmla="*/ 0 w 3538516"/>
                <a:gd name="connsiteY0" fmla="*/ 0 h 1501188"/>
                <a:gd name="connsiteX1" fmla="*/ 3538516 w 3538516"/>
                <a:gd name="connsiteY1" fmla="*/ 0 h 1501188"/>
                <a:gd name="connsiteX2" fmla="*/ 3538516 w 3538516"/>
                <a:gd name="connsiteY2" fmla="*/ 1501188 h 1501188"/>
                <a:gd name="connsiteX3" fmla="*/ 0 w 3538516"/>
                <a:gd name="connsiteY3" fmla="*/ 1501188 h 1501188"/>
                <a:gd name="connsiteX4" fmla="*/ 0 w 3538516"/>
                <a:gd name="connsiteY4" fmla="*/ 0 h 150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516" h="1501188">
                  <a:moveTo>
                    <a:pt x="0" y="0"/>
                  </a:moveTo>
                  <a:lnTo>
                    <a:pt x="3538516" y="0"/>
                  </a:lnTo>
                  <a:lnTo>
                    <a:pt x="3538516" y="1501188"/>
                  </a:lnTo>
                  <a:lnTo>
                    <a:pt x="0" y="15011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000" b="1" kern="1200" cap="small" baseline="0">
                  <a:solidFill>
                    <a:schemeClr val="accent1"/>
                  </a:solidFill>
                </a:rPr>
                <a:t>En finalité</a:t>
              </a:r>
            </a:p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600"/>
                <a:t>d</a:t>
              </a:r>
              <a:r>
                <a:rPr lang="fr-CA" sz="1600" kern="1200"/>
                <a:t>es intervenants mobilisés qui offriront des services de qualité  et en temps opportun aux usagers du SAD</a:t>
              </a:r>
              <a:endParaRPr lang="en-US" sz="1600" kern="1200"/>
            </a:p>
          </p:txBody>
        </p:sp>
        <p:sp>
          <p:nvSpPr>
            <p:cNvPr id="12" name="Rectangle 11" descr="Stéthoscope">
              <a:extLst>
                <a:ext uri="{FF2B5EF4-FFF2-40B4-BE49-F238E27FC236}">
                  <a16:creationId xmlns:a16="http://schemas.microsoft.com/office/drawing/2014/main" id="{29266DA5-C8F1-470C-C122-BA2F345DFA12}"/>
                </a:ext>
              </a:extLst>
            </p:cNvPr>
            <p:cNvSpPr/>
            <p:nvPr/>
          </p:nvSpPr>
          <p:spPr>
            <a:xfrm>
              <a:off x="6382155" y="1945167"/>
              <a:ext cx="870689" cy="870689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F25EBD8-3959-95EC-407B-275B4D793D8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9434" y="1338651"/>
            <a:ext cx="11150693" cy="456383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545EEF4-A5BB-63DB-D298-1C3AF438BF2A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MNK</a:t>
            </a:r>
          </a:p>
        </p:txBody>
      </p:sp>
    </p:spTree>
    <p:extLst>
      <p:ext uri="{BB962C8B-B14F-4D97-AF65-F5344CB8AC3E}">
        <p14:creationId xmlns:p14="http://schemas.microsoft.com/office/powerpoint/2010/main" val="204432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0FB1F-CED3-F5AF-B723-55BB8CAE2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DD044903-E61B-2067-7144-6C8BF1A95EBF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76085" y="1788129"/>
            <a:ext cx="3062683" cy="430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800">
                <a:solidFill>
                  <a:schemeClr val="tx2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Services psychosociaux</a:t>
            </a:r>
            <a:endParaRPr kumimoji="0" lang="fr-CA" sz="180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BA4ADF9-192D-27C8-8A2B-344F7FDCFA7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2800"/>
              <a:t>Sommaire du chantier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105B3F-9AC5-C1C1-26A3-D53BAB876B9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1037" y="2331423"/>
            <a:ext cx="9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>
                <a:ln>
                  <a:noFill/>
                </a:ln>
                <a:solidFill>
                  <a:srgbClr val="4786B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13</a:t>
            </a:r>
            <a:r>
              <a:rPr kumimoji="0" lang="fr-CA" sz="1800" b="1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 </a:t>
            </a:r>
            <a:r>
              <a:rPr kumimoji="0" lang="fr-CA" sz="1400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CLSC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32E7F1-6D9D-BA47-4C22-80E92F66DC7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16598" y="2574343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b="1">
                <a:solidFill>
                  <a:srgbClr val="4786B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49</a:t>
            </a:r>
            <a:r>
              <a:rPr kumimoji="0" lang="fr-CA" sz="1800" b="1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 </a:t>
            </a:r>
            <a:r>
              <a:rPr kumimoji="0" lang="fr-CA" sz="1400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jours d’observations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6BA3E1-9266-F8B2-CFA7-E56D85DB8BA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42883" y="284242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>
                <a:ln>
                  <a:noFill/>
                </a:ln>
                <a:solidFill>
                  <a:srgbClr val="4786B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32</a:t>
            </a:r>
            <a:r>
              <a:rPr kumimoji="0" lang="fr-CA" sz="1800" b="1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 </a:t>
            </a:r>
            <a:r>
              <a:rPr kumimoji="0" lang="fr-CA" sz="1400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intervenants observés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7D34916-35EB-1AEB-6208-75828ABAB9E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98066" y="5486429"/>
            <a:ext cx="1058396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fr-CA" sz="2800" b="1">
                <a:solidFill>
                  <a:srgbClr val="FFFFFF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Création de capacité et optimisation des services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BB4026-0AAD-10C3-5AA4-2CE2F46A33B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76085" y="1186177"/>
            <a:ext cx="10523355" cy="5730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6"/>
              <a:tabLst/>
              <a:defRPr/>
            </a:pPr>
            <a:endParaRPr kumimoji="0" lang="fr-CA" sz="16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algn="ctr"/>
            <a:r>
              <a:rPr lang="fr-CA" sz="2000" b="1">
                <a:solidFill>
                  <a:schemeClr val="bg1"/>
                </a:solidFill>
              </a:rPr>
              <a:t>Collecte terrain et diagnostic -  7 établissements Visités</a:t>
            </a:r>
          </a:p>
          <a:p>
            <a:pPr marL="342900" marR="0" lvl="0" indent="-34290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6"/>
              <a:tabLst/>
              <a:defRPr/>
            </a:pPr>
            <a:endParaRPr kumimoji="0" lang="fr-CA" sz="16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B5C8CA-D760-13E6-70C4-45494D10D57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98066" y="3394134"/>
            <a:ext cx="10583962" cy="5724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6"/>
              <a:tabLst/>
              <a:defRPr/>
            </a:pPr>
            <a:endParaRPr kumimoji="0" lang="fr-CA" sz="16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algn="ctr"/>
            <a:r>
              <a:rPr lang="fr-CA" sz="2000" b="1">
                <a:solidFill>
                  <a:schemeClr val="bg1"/>
                </a:solidFill>
              </a:rPr>
              <a:t>Recommandations et implantation</a:t>
            </a:r>
          </a:p>
          <a:p>
            <a:pPr marL="342900" marR="0" lvl="0" indent="-34290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6"/>
              <a:tabLst/>
              <a:defRPr/>
            </a:pPr>
            <a:endParaRPr kumimoji="0" lang="fr-CA" sz="16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64BB31E0-E7B4-ADE1-2767-896AEA91F1C9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628403" y="1807755"/>
            <a:ext cx="3062683" cy="4001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586" indent="-228586" algn="l" defTabSz="914345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759" indent="-228586" algn="l" defTabSz="91434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930" indent="-228586" algn="l" defTabSz="91434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104" indent="-228586" algn="l" defTabSz="91434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278" indent="-228586" algn="l" defTabSz="91434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449" indent="-228586" algn="l" defTabSz="91434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622" indent="-228586" algn="l" defTabSz="91434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967" indent="-228586" algn="l" defTabSz="91434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4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fr-CA" sz="1800">
                <a:solidFill>
                  <a:schemeClr val="tx2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Soins infirmiers</a:t>
            </a: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CF65849C-1C06-4CE9-0171-D9AC13703F74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8380721" y="1807755"/>
            <a:ext cx="3062682" cy="4001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586" indent="-228586" algn="l" defTabSz="914345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759" indent="-228586" algn="l" defTabSz="91434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930" indent="-228586" algn="l" defTabSz="91434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104" indent="-228586" algn="l" defTabSz="91434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278" indent="-228586" algn="l" defTabSz="91434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449" indent="-228586" algn="l" defTabSz="91434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622" indent="-228586" algn="l" defTabSz="91434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967" indent="-228586" algn="l" defTabSz="91434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4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fr-CA" sz="1800">
                <a:solidFill>
                  <a:schemeClr val="tx2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Services d’ergothérapie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F46373F-B9FB-8917-1BE7-EE80AC0E3C6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562162" y="2306290"/>
            <a:ext cx="9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>
                <a:ln>
                  <a:noFill/>
                </a:ln>
                <a:solidFill>
                  <a:srgbClr val="4786B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13</a:t>
            </a:r>
            <a:r>
              <a:rPr kumimoji="0" lang="fr-CA" sz="1800" b="1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 </a:t>
            </a:r>
            <a:r>
              <a:rPr kumimoji="0" lang="fr-CA" sz="1400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CLSC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6912CB1-AF3F-2E94-31FD-F68253ACE53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562162" y="2558156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>
                <a:ln>
                  <a:noFill/>
                </a:ln>
                <a:solidFill>
                  <a:srgbClr val="4786B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53</a:t>
            </a:r>
            <a:r>
              <a:rPr kumimoji="0" lang="fr-CA" sz="1800" b="1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 </a:t>
            </a:r>
            <a:r>
              <a:rPr kumimoji="0" lang="fr-CA" sz="1400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jours d’observations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AC40712-B0A3-D50B-140B-6CBCB9EA1E0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293287" y="2572287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b="1">
                <a:solidFill>
                  <a:srgbClr val="4786B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38</a:t>
            </a:r>
            <a:r>
              <a:rPr kumimoji="0" lang="fr-CA" sz="1800" b="1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 </a:t>
            </a:r>
            <a:r>
              <a:rPr kumimoji="0" lang="fr-CA" sz="1400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jours d’observations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F758DCF-FACE-AA25-CD6F-594F9E730BD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293287" y="2334772"/>
            <a:ext cx="9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>
                <a:ln>
                  <a:noFill/>
                </a:ln>
                <a:solidFill>
                  <a:srgbClr val="4786B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14</a:t>
            </a:r>
            <a:r>
              <a:rPr kumimoji="0" lang="fr-CA" sz="1800" b="1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 </a:t>
            </a:r>
            <a:r>
              <a:rPr kumimoji="0" lang="fr-CA" sz="1400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CLSC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547A0C2-4E12-58C8-6880-5A416696C50C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8293287" y="2864022"/>
            <a:ext cx="221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b="1">
                <a:solidFill>
                  <a:srgbClr val="4786B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25</a:t>
            </a:r>
            <a:r>
              <a:rPr kumimoji="0" lang="fr-CA" sz="1800" b="1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 </a:t>
            </a:r>
            <a:r>
              <a:rPr kumimoji="0" lang="fr-CA" sz="1400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intervenants observés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9297CD2-6E12-4689-E6A1-C3CE5591B62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561462" y="2816002"/>
            <a:ext cx="221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>
                <a:ln>
                  <a:noFill/>
                </a:ln>
                <a:solidFill>
                  <a:srgbClr val="4786B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37</a:t>
            </a:r>
            <a:r>
              <a:rPr kumimoji="0" lang="fr-CA" sz="1800" b="1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 </a:t>
            </a:r>
            <a:r>
              <a:rPr kumimoji="0" lang="fr-CA" sz="1400" i="0" u="none" strike="noStrike" kern="1200" cap="none" spc="0" normalizeH="0" baseline="0" noProof="0">
                <a:ln>
                  <a:noFill/>
                </a:ln>
                <a:solidFill>
                  <a:srgbClr val="0E3149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intervenants observés</a:t>
            </a:r>
          </a:p>
        </p:txBody>
      </p: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0F5802F5-EBAF-FBFF-4389-ADB393E7FA20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628403" y="4117453"/>
            <a:ext cx="2935194" cy="1226366"/>
          </a:xfrm>
          <a:prstGeom prst="downArrow">
            <a:avLst>
              <a:gd name="adj1" fmla="val 6854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>
              <a:solidFill>
                <a:schemeClr val="accent1">
                  <a:lumMod val="60000"/>
                  <a:lumOff val="4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algn="ctr"/>
            <a:endParaRPr lang="fr-CA" sz="1400" b="1">
              <a:solidFill>
                <a:srgbClr val="4786B1"/>
              </a:solidFill>
              <a:latin typeface="+mj-lt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algn="ctr"/>
            <a:r>
              <a:rPr lang="fr-CA" sz="1400" b="1">
                <a:solidFill>
                  <a:srgbClr val="4786B1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8</a:t>
            </a:r>
            <a:r>
              <a:rPr lang="fr-CA" sz="1400">
                <a:solidFill>
                  <a:srgbClr val="4786B1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r>
              <a:rPr lang="fr-CA" sz="1400" b="1">
                <a:solidFill>
                  <a:srgbClr val="4786B1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recommandations </a:t>
            </a:r>
          </a:p>
          <a:p>
            <a:pPr algn="ctr"/>
            <a:endParaRPr lang="fr-CA" sz="1100">
              <a:solidFill>
                <a:schemeClr val="accent1">
                  <a:lumMod val="60000"/>
                  <a:lumOff val="4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9" name="Flèche : bas 38">
            <a:extLst>
              <a:ext uri="{FF2B5EF4-FFF2-40B4-BE49-F238E27FC236}">
                <a16:creationId xmlns:a16="http://schemas.microsoft.com/office/drawing/2014/main" id="{51CDBCF6-94A4-26BC-99A5-1C91DE901D0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506608" y="4109242"/>
            <a:ext cx="2935194" cy="1234578"/>
          </a:xfrm>
          <a:prstGeom prst="downArrow">
            <a:avLst>
              <a:gd name="adj1" fmla="val 66318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b="1">
              <a:solidFill>
                <a:srgbClr val="4786B1"/>
              </a:solidFill>
              <a:latin typeface="+mj-lt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algn="ctr"/>
            <a:r>
              <a:rPr lang="fr-CA" sz="1400" b="1">
                <a:solidFill>
                  <a:srgbClr val="4786B1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6 recommandations </a:t>
            </a:r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67B98D1F-608F-4D04-0E03-E9D140A5612D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876085" y="4117451"/>
            <a:ext cx="2972054" cy="1232342"/>
          </a:xfrm>
          <a:prstGeom prst="downArrow">
            <a:avLst>
              <a:gd name="adj1" fmla="val 6538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CA" sz="1100">
              <a:solidFill>
                <a:schemeClr val="accent1">
                  <a:lumMod val="60000"/>
                  <a:lumOff val="4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algn="ctr"/>
            <a:endParaRPr lang="fr-CA" sz="1400" b="1">
              <a:solidFill>
                <a:srgbClr val="4786B1"/>
              </a:solidFill>
              <a:latin typeface="+mj-lt"/>
              <a:ea typeface="Roboto Black"/>
              <a:cs typeface="Roboto Black"/>
            </a:endParaRPr>
          </a:p>
          <a:p>
            <a:pPr algn="ctr"/>
            <a:r>
              <a:rPr lang="fr-CA" sz="1400" b="1">
                <a:solidFill>
                  <a:srgbClr val="4786B1"/>
                </a:solidFill>
                <a:latin typeface="+mj-lt"/>
                <a:ea typeface="Roboto Black"/>
                <a:cs typeface="Roboto Black"/>
              </a:rPr>
              <a:t>6 recommandations </a:t>
            </a:r>
          </a:p>
          <a:p>
            <a:pPr algn="ctr"/>
            <a:endParaRPr lang="fr-CA" sz="1100">
              <a:solidFill>
                <a:schemeClr val="accent1">
                  <a:lumMod val="60000"/>
                  <a:lumOff val="4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7DEE57-71F1-0B6C-AF6F-F413EED16F2B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250061" y="2142047"/>
            <a:ext cx="1663160" cy="221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900">
                <a:solidFill>
                  <a:schemeClr val="tx2"/>
                </a:solidFill>
              </a:rPr>
              <a:t>Juin à août </a:t>
            </a:r>
            <a:r>
              <a:rPr lang="fr-CA" sz="800">
                <a:solidFill>
                  <a:schemeClr val="tx2"/>
                </a:solidFill>
              </a:rPr>
              <a:t>2023</a:t>
            </a:r>
            <a:endParaRPr lang="fr-CA" sz="90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6455D2-E67E-B7EA-DD5A-4FDDEF24530E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4802559" y="2142047"/>
            <a:ext cx="2030494" cy="221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900">
                <a:solidFill>
                  <a:schemeClr val="tx2"/>
                </a:solidFill>
              </a:rPr>
              <a:t>Septembre 2023 à janvier 2024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B09CEF-6863-52A7-6F4A-358D8CAC969B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8833419" y="2079789"/>
            <a:ext cx="1523253" cy="344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900">
                <a:solidFill>
                  <a:schemeClr val="tx2"/>
                </a:solidFill>
              </a:rPr>
              <a:t>Janvier à mars 2024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73A533-52D7-2F9E-076B-463E2E76D014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MNK</a:t>
            </a:r>
          </a:p>
        </p:txBody>
      </p:sp>
    </p:spTree>
    <p:extLst>
      <p:ext uri="{BB962C8B-B14F-4D97-AF65-F5344CB8AC3E}">
        <p14:creationId xmlns:p14="http://schemas.microsoft.com/office/powerpoint/2010/main" val="124471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46EA8-7C07-54B0-2338-06220D442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60AC0624-D211-E405-5285-B8CEBE4B7169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9328570"/>
              </p:ext>
            </p:extLst>
          </p:nvPr>
        </p:nvGraphicFramePr>
        <p:xfrm>
          <a:off x="358775" y="1092200"/>
          <a:ext cx="11474450" cy="4829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1841D84C-BA2E-2D86-657E-76527F3F145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A" sz="3200" b="0" i="0" u="none" strike="noStrike" kern="1200">
                <a:solidFill>
                  <a:srgbClr val="0E3149"/>
                </a:solidFill>
                <a:effectLst/>
                <a:latin typeface="Roboto Light" panose="02000000000000000000" pitchFamily="2" charset="0"/>
              </a:rPr>
              <a:t>Constats du SAD</a:t>
            </a:r>
          </a:p>
        </p:txBody>
      </p:sp>
      <p:pic>
        <p:nvPicPr>
          <p:cNvPr id="15" name="Graphique 14" descr="Ambulance avec un remplissage uni">
            <a:extLst>
              <a:ext uri="{FF2B5EF4-FFF2-40B4-BE49-F238E27FC236}">
                <a16:creationId xmlns:a16="http://schemas.microsoft.com/office/drawing/2014/main" id="{6633D837-0414-E8FD-DD25-C637D17E8DB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66599" y="2364855"/>
            <a:ext cx="474248" cy="396000"/>
          </a:xfrm>
          <a:prstGeom prst="rect">
            <a:avLst/>
          </a:prstGeom>
        </p:spPr>
      </p:pic>
      <p:pic>
        <p:nvPicPr>
          <p:cNvPr id="28" name="Graphique 27" descr="Door Closed avec un remplissage uni">
            <a:extLst>
              <a:ext uri="{FF2B5EF4-FFF2-40B4-BE49-F238E27FC236}">
                <a16:creationId xmlns:a16="http://schemas.microsoft.com/office/drawing/2014/main" id="{ED93C3FF-B296-B485-0957-E94FA795E3C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12125" y="1517832"/>
            <a:ext cx="468000" cy="468000"/>
          </a:xfrm>
          <a:prstGeom prst="rect">
            <a:avLst/>
          </a:prstGeom>
        </p:spPr>
      </p:pic>
      <p:pic>
        <p:nvPicPr>
          <p:cNvPr id="29" name="Graphique 28" descr="Group of women avec un remplissage uni">
            <a:extLst>
              <a:ext uri="{FF2B5EF4-FFF2-40B4-BE49-F238E27FC236}">
                <a16:creationId xmlns:a16="http://schemas.microsoft.com/office/drawing/2014/main" id="{2E2317B6-5E23-4EEA-4EC1-DF5FBDA70A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393902" y="1571689"/>
            <a:ext cx="288000" cy="288000"/>
          </a:xfrm>
          <a:prstGeom prst="rect">
            <a:avLst/>
          </a:prstGeom>
        </p:spPr>
      </p:pic>
      <p:pic>
        <p:nvPicPr>
          <p:cNvPr id="30" name="Graphique 29" descr="Disk avec un remplissage uni">
            <a:extLst>
              <a:ext uri="{FF2B5EF4-FFF2-40B4-BE49-F238E27FC236}">
                <a16:creationId xmlns:a16="http://schemas.microsoft.com/office/drawing/2014/main" id="{3EFFC46E-1CDA-3FD4-A330-9EFB063F161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267238" y="2184855"/>
            <a:ext cx="360000" cy="360000"/>
          </a:xfrm>
          <a:prstGeom prst="rect">
            <a:avLst/>
          </a:prstGeom>
        </p:spPr>
      </p:pic>
      <p:pic>
        <p:nvPicPr>
          <p:cNvPr id="32" name="Graphique 31" descr="Close contour">
            <a:extLst>
              <a:ext uri="{FF2B5EF4-FFF2-40B4-BE49-F238E27FC236}">
                <a16:creationId xmlns:a16="http://schemas.microsoft.com/office/drawing/2014/main" id="{94E422B3-DFE6-FE4C-339A-B97637EC27A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546517" y="1356855"/>
            <a:ext cx="1188000" cy="1188000"/>
          </a:xfrm>
          <a:prstGeom prst="rect">
            <a:avLst/>
          </a:prstGeom>
        </p:spPr>
      </p:pic>
      <p:pic>
        <p:nvPicPr>
          <p:cNvPr id="34" name="Graphique 33" descr="Smart Phone contour">
            <a:extLst>
              <a:ext uri="{FF2B5EF4-FFF2-40B4-BE49-F238E27FC236}">
                <a16:creationId xmlns:a16="http://schemas.microsoft.com/office/drawing/2014/main" id="{C5C55DF2-08D1-B559-8942-5AE268B60E9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650975" y="1564949"/>
            <a:ext cx="288000" cy="288000"/>
          </a:xfrm>
          <a:prstGeom prst="rect">
            <a:avLst/>
          </a:prstGeom>
        </p:spPr>
      </p:pic>
      <p:pic>
        <p:nvPicPr>
          <p:cNvPr id="35" name="Graphique 34" descr="Signal avec un remplissage uni">
            <a:extLst>
              <a:ext uri="{FF2B5EF4-FFF2-40B4-BE49-F238E27FC236}">
                <a16:creationId xmlns:a16="http://schemas.microsoft.com/office/drawing/2014/main" id="{F65A193D-7D3A-0AA9-A207-06173091501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398975" y="1396553"/>
            <a:ext cx="252000" cy="252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F2290EC-AF5A-9B5A-0ECE-3CF667BC8467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MNK</a:t>
            </a:r>
          </a:p>
        </p:txBody>
      </p:sp>
    </p:spTree>
    <p:extLst>
      <p:ext uri="{BB962C8B-B14F-4D97-AF65-F5344CB8AC3E}">
        <p14:creationId xmlns:p14="http://schemas.microsoft.com/office/powerpoint/2010/main" val="422283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11EC0F-00DC-ADE1-97A8-C1AED6915F70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CA">
                <a:latin typeface="Roboto Light"/>
                <a:ea typeface="Roboto Light"/>
                <a:cs typeface="Roboto Light"/>
              </a:rPr>
              <a:t>Itération 1- Trajectoire psychosociale </a:t>
            </a:r>
          </a:p>
          <a:p>
            <a:pPr algn="l"/>
            <a:r>
              <a:rPr lang="fr-CA">
                <a:latin typeface="Roboto Light"/>
                <a:ea typeface="Roboto Light"/>
                <a:cs typeface="Roboto Light"/>
              </a:rPr>
              <a:t>Itération 2- Trajectoire soins infirmiers</a:t>
            </a:r>
          </a:p>
          <a:p>
            <a:pPr algn="l"/>
            <a:r>
              <a:rPr lang="fr-CA">
                <a:latin typeface="Roboto Light"/>
                <a:ea typeface="Roboto Light"/>
                <a:cs typeface="Roboto Light"/>
              </a:rPr>
              <a:t>Itération 3- Trajectoire d’ergothérapie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F86F5A2-7580-3B83-05C4-1DFF2EE152A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>
                <a:latin typeface="Roboto Light"/>
                <a:ea typeface="Roboto Light"/>
                <a:cs typeface="Roboto Light"/>
              </a:rPr>
              <a:t>Diagnostics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577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A3D94-8FB3-A29C-EC38-18307B876E7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800"/>
              <a:t>Dispersion de la charge de travail des TS</a:t>
            </a:r>
          </a:p>
        </p:txBody>
      </p:sp>
      <p:sp>
        <p:nvSpPr>
          <p:cNvPr id="4" name="Freeform: Shape 22">
            <a:extLst>
              <a:ext uri="{FF2B5EF4-FFF2-40B4-BE49-F238E27FC236}">
                <a16:creationId xmlns:a16="http://schemas.microsoft.com/office/drawing/2014/main" id="{C73D71F1-CCF7-90F7-B6D7-E7905CE8F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 flipV="1">
            <a:off x="1860574" y="2763611"/>
            <a:ext cx="3528000" cy="104378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143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Freeform: Shape 22">
            <a:extLst>
              <a:ext uri="{FF2B5EF4-FFF2-40B4-BE49-F238E27FC236}">
                <a16:creationId xmlns:a16="http://schemas.microsoft.com/office/drawing/2014/main" id="{779EC87F-2045-5AF2-5AFD-07F6FE5F85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860574" y="4395097"/>
            <a:ext cx="3528000" cy="32400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197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0C6A038E-FB68-CB1C-05E8-7292BF286DB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 flipV="1">
            <a:off x="1830768" y="2035417"/>
            <a:ext cx="3528000" cy="333805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8350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CA"/>
          </a:p>
        </p:txBody>
      </p:sp>
      <p:sp>
        <p:nvSpPr>
          <p:cNvPr id="7" name="Freeform: Shape 22">
            <a:extLst>
              <a:ext uri="{FF2B5EF4-FFF2-40B4-BE49-F238E27FC236}">
                <a16:creationId xmlns:a16="http://schemas.microsoft.com/office/drawing/2014/main" id="{D2100D9A-90FB-E825-FCE3-2A1346733B1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830769" y="3113279"/>
            <a:ext cx="3528000" cy="104377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333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reeform: Shape 22">
            <a:extLst>
              <a:ext uri="{FF2B5EF4-FFF2-40B4-BE49-F238E27FC236}">
                <a16:creationId xmlns:a16="http://schemas.microsoft.com/office/drawing/2014/main" id="{9F375F23-B210-BA21-62B6-606F12764BB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 flipV="1">
            <a:off x="5645157" y="1570228"/>
            <a:ext cx="3528000" cy="411064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7239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reeform: Shape 22">
            <a:extLst>
              <a:ext uri="{FF2B5EF4-FFF2-40B4-BE49-F238E27FC236}">
                <a16:creationId xmlns:a16="http://schemas.microsoft.com/office/drawing/2014/main" id="{5C67DDD3-9F0B-E643-A8F7-0DDF49058F7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 flipV="1">
            <a:off x="5615352" y="2195695"/>
            <a:ext cx="3528000" cy="22078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857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reeform: Shape 22">
            <a:extLst>
              <a:ext uri="{FF2B5EF4-FFF2-40B4-BE49-F238E27FC236}">
                <a16:creationId xmlns:a16="http://schemas.microsoft.com/office/drawing/2014/main" id="{EA23C0D8-F092-32EA-FB99-97EB94ACCF4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 flipV="1">
            <a:off x="5656577" y="4322124"/>
            <a:ext cx="3528000" cy="1800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435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Freeform: Shape 22">
            <a:extLst>
              <a:ext uri="{FF2B5EF4-FFF2-40B4-BE49-F238E27FC236}">
                <a16:creationId xmlns:a16="http://schemas.microsoft.com/office/drawing/2014/main" id="{6475AE67-466E-80E0-39C0-62431864A1B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flipH="1">
            <a:off x="5645157" y="5248605"/>
            <a:ext cx="3528000" cy="21600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651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Freeform: Shape 22">
            <a:extLst>
              <a:ext uri="{FF2B5EF4-FFF2-40B4-BE49-F238E27FC236}">
                <a16:creationId xmlns:a16="http://schemas.microsoft.com/office/drawing/2014/main" id="{41CBA19A-6A87-B647-E301-666FFEEF38E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5645157" y="5625388"/>
            <a:ext cx="3528000" cy="42840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651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Freeform: Shape 22">
            <a:extLst>
              <a:ext uri="{FF2B5EF4-FFF2-40B4-BE49-F238E27FC236}">
                <a16:creationId xmlns:a16="http://schemas.microsoft.com/office/drawing/2014/main" id="{32893CDA-0F3A-0808-4461-E7E3FB961FC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H="1" flipV="1">
            <a:off x="5660060" y="2750216"/>
            <a:ext cx="3528000" cy="3600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noFill/>
          <a:ln w="730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3E969D1-AB5C-BAA0-AB7B-294E9549621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674495" y="3109049"/>
            <a:ext cx="1526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Déplacements 11%</a:t>
            </a:r>
          </a:p>
        </p:txBody>
      </p:sp>
      <p:sp>
        <p:nvSpPr>
          <p:cNvPr id="15" name="Freeform: Shape 22">
            <a:extLst>
              <a:ext uri="{FF2B5EF4-FFF2-40B4-BE49-F238E27FC236}">
                <a16:creationId xmlns:a16="http://schemas.microsoft.com/office/drawing/2014/main" id="{18FA0762-7634-7E39-8C48-B4824DBFCD5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flipH="1" flipV="1">
            <a:off x="5707946" y="3199447"/>
            <a:ext cx="3528000" cy="18000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333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2A1474-DCED-A823-A553-4AD41777C75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544380" y="1914323"/>
            <a:ext cx="316194" cy="360000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F69F1F-7A27-532C-0FBB-5DF72A68CEAD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358768" y="1601797"/>
            <a:ext cx="316194" cy="864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F7404F-8677-4087-147C-9DD2675D81EE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358768" y="3026499"/>
            <a:ext cx="316194" cy="36000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628C75-1B71-5A61-EDE8-BC56D408452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358768" y="3594850"/>
            <a:ext cx="316194" cy="2232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39FDBA-5063-2360-47A8-B6565DA31BD9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358768" y="2682857"/>
            <a:ext cx="316194" cy="144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Freeform: Shape 22">
            <a:extLst>
              <a:ext uri="{FF2B5EF4-FFF2-40B4-BE49-F238E27FC236}">
                <a16:creationId xmlns:a16="http://schemas.microsoft.com/office/drawing/2014/main" id="{33839F5E-50B1-C72E-A57F-8D807921C60C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 flipH="1" flipV="1">
            <a:off x="5691260" y="2482360"/>
            <a:ext cx="3481896" cy="244874"/>
          </a:xfrm>
          <a:custGeom>
            <a:avLst/>
            <a:gdLst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3" fmla="*/ 1875693 w 1875693"/>
              <a:gd name="connsiteY3" fmla="*/ 0 h 1301262"/>
              <a:gd name="connsiteX0" fmla="*/ 0 w 1875693"/>
              <a:gd name="connsiteY0" fmla="*/ 1371600 h 1371600"/>
              <a:gd name="connsiteX1" fmla="*/ 656493 w 1875693"/>
              <a:gd name="connsiteY1" fmla="*/ 1031630 h 1371600"/>
              <a:gd name="connsiteX2" fmla="*/ 1875693 w 1875693"/>
              <a:gd name="connsiteY2" fmla="*/ 70338 h 1371600"/>
              <a:gd name="connsiteX3" fmla="*/ 914401 w 1875693"/>
              <a:gd name="connsiteY3" fmla="*/ 0 h 1371600"/>
              <a:gd name="connsiteX0" fmla="*/ 0 w 1875693"/>
              <a:gd name="connsiteY0" fmla="*/ 1301262 h 1301262"/>
              <a:gd name="connsiteX1" fmla="*/ 656493 w 1875693"/>
              <a:gd name="connsiteY1" fmla="*/ 961292 h 1301262"/>
              <a:gd name="connsiteX2" fmla="*/ 1875693 w 1875693"/>
              <a:gd name="connsiteY2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875693"/>
              <a:gd name="connsiteY0" fmla="*/ 1301262 h 1301262"/>
              <a:gd name="connsiteX1" fmla="*/ 1875693 w 1875693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  <a:gd name="connsiteX0" fmla="*/ 0 w 1770185"/>
              <a:gd name="connsiteY0" fmla="*/ 1301262 h 1301262"/>
              <a:gd name="connsiteX1" fmla="*/ 1770185 w 1770185"/>
              <a:gd name="connsiteY1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0185" h="1301262">
                <a:moveTo>
                  <a:pt x="0" y="1301262"/>
                </a:moveTo>
                <a:cubicBezTo>
                  <a:pt x="918308" y="1230923"/>
                  <a:pt x="617416" y="105508"/>
                  <a:pt x="1770185" y="0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1DD5B8E-3380-40C5-555C-C9A1F0D54568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7726485" y="1488900"/>
            <a:ext cx="1334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En présence 21%</a:t>
            </a:r>
            <a:endParaRPr lang="fr-CA" sz="1200">
              <a:solidFill>
                <a:srgbClr val="FF000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2E8B0E9-A7A2-5ECB-9465-8B0F2C3FD8C0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7931670" y="2060849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Téléphone 3%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414D14C-8486-2BBF-14C4-2D9D69D335E9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6597669" y="4183698"/>
            <a:ext cx="2356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Démarches, suivis et admin 41%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525F4AB-F2F5-9FF2-BCFF-6D52A84B3516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6418297" y="5327795"/>
            <a:ext cx="2593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Rédaction notes et statistiques 11%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6D03E8C-32C9-A9A0-53BA-EA541B8E0988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7811444" y="2343190"/>
            <a:ext cx="1249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En présence 1%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2DA0BF3-E400-EC4A-D9F2-92B6AD92A548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7902733" y="2595705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Téléphone 3%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6C31660-23EC-9D0C-962F-A68458224A19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5915009" y="5907908"/>
            <a:ext cx="3116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Rédaction OEMC, évaluations et autres 11%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7769F1F-57F3-3D53-23F2-F2352BD936E4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7533987" y="3070872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Déplacements 10%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785F9D8-6E3E-6599-0B70-D929446493C7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261077" y="3558959"/>
            <a:ext cx="1292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Charge TS 100%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35EBA5-FC9A-DB7F-F6AD-BA7AEC461ECC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9173157" y="1182487"/>
            <a:ext cx="288000" cy="756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5C6945-B0D5-64A0-DF29-2AA550D2BCA0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9173157" y="2138840"/>
            <a:ext cx="288000" cy="10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C9ADE3-14CC-3A8E-2BB9-BE1150D1090C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9173157" y="3577452"/>
            <a:ext cx="288000" cy="1476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53C6C4-D7C0-578E-F9AB-6F0D5C28DC46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173157" y="5253805"/>
            <a:ext cx="288000" cy="396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0FA828-E61E-437C-E754-4B42EFE0D084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9173157" y="5850160"/>
            <a:ext cx="288000" cy="396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F16C9E-F332-5906-C77F-4B608BE89C35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9173157" y="2447193"/>
            <a:ext cx="288000" cy="612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5367C4-6BB0-4F9A-5EC3-956293F4DD51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9173157" y="2691328"/>
            <a:ext cx="288000" cy="10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E20D8A-388C-86C8-34C9-8F22B31A36B9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9173157" y="3017099"/>
            <a:ext cx="288000" cy="36000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CFD9CCF-9903-22FF-6AD5-76F0F4D13D5E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3903027" y="1919755"/>
            <a:ext cx="1479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Direct usagers 24%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7F8D5F6-B2A6-C55F-9706-A316D330BB2D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3904630" y="3086383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Déplacements 10%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AD45B26-A7C6-09EA-6A88-E74A4D073036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4371105" y="4587467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Indirect 62%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AB1B5B4-905A-F60B-D1E7-8260AB4A9278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3450981" y="2613856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200">
                <a:solidFill>
                  <a:schemeClr val="tx2"/>
                </a:solidFill>
              </a:rPr>
              <a:t>Direct proches aidants 4%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70FEDEC0-770B-7129-AB07-FB25AAB62950}"/>
              </a:ext>
            </a:extLst>
          </p:cNvPr>
          <p:cNvGrpSpPr/>
          <p:nvPr>
            <p:custDataLst>
              <p:tags r:id="rId41"/>
            </p:custDataLst>
          </p:nvPr>
        </p:nvGrpSpPr>
        <p:grpSpPr>
          <a:xfrm>
            <a:off x="9585570" y="1178336"/>
            <a:ext cx="2329290" cy="1624439"/>
            <a:chOff x="9558138" y="1150078"/>
            <a:chExt cx="2329290" cy="1601559"/>
          </a:xfrm>
        </p:grpSpPr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FB17E51D-E54B-ECCA-23E9-61B005953272}"/>
                </a:ext>
              </a:extLst>
            </p:cNvPr>
            <p:cNvSpPr txBox="1"/>
            <p:nvPr/>
          </p:nvSpPr>
          <p:spPr>
            <a:xfrm>
              <a:off x="9558138" y="1150078"/>
              <a:ext cx="23292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indent="-92075">
                <a:spcAft>
                  <a:spcPts val="3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Intervention clinique</a:t>
              </a:r>
            </a:p>
            <a:p>
              <a:pPr marL="92075" indent="-92075">
                <a:spcAft>
                  <a:spcPts val="3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Hors de la portée du projet</a:t>
              </a:r>
            </a:p>
            <a:p>
              <a:pPr marL="92075" indent="-92075">
                <a:spcAft>
                  <a:spcPts val="3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Pourrait être impacté positivement par des améliorations de processus admin, de démarches, de rédaction et de formation</a:t>
              </a:r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24751037-1BC3-A08E-AE41-802C89F81E75}"/>
                </a:ext>
              </a:extLst>
            </p:cNvPr>
            <p:cNvCxnSpPr>
              <a:cxnSpLocks/>
            </p:cNvCxnSpPr>
            <p:nvPr/>
          </p:nvCxnSpPr>
          <p:spPr>
            <a:xfrm>
              <a:off x="9564624" y="1172200"/>
              <a:ext cx="0" cy="1579437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725A9DBB-3BF9-9C94-57A6-8802ACDF600F}"/>
              </a:ext>
            </a:extLst>
          </p:cNvPr>
          <p:cNvGrpSpPr/>
          <p:nvPr>
            <p:custDataLst>
              <p:tags r:id="rId42"/>
            </p:custDataLst>
          </p:nvPr>
        </p:nvGrpSpPr>
        <p:grpSpPr>
          <a:xfrm>
            <a:off x="9585570" y="2937694"/>
            <a:ext cx="2329290" cy="553998"/>
            <a:chOff x="9558138" y="1076980"/>
            <a:chExt cx="2329290" cy="546194"/>
          </a:xfrm>
        </p:grpSpPr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CBD3783-80B3-A5D6-0859-8F9C91DCE70A}"/>
                </a:ext>
              </a:extLst>
            </p:cNvPr>
            <p:cNvSpPr txBox="1"/>
            <p:nvPr/>
          </p:nvSpPr>
          <p:spPr>
            <a:xfrm>
              <a:off x="9558138" y="1076980"/>
              <a:ext cx="2329290" cy="54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indent="-92075">
                <a:spcAft>
                  <a:spcPts val="300"/>
                </a:spcAft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Peu d’optimisation possible avant augmentation du nb de visites à domicile</a:t>
              </a:r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75100464-DC32-FF9A-33C3-3A5C582C34FC}"/>
                </a:ext>
              </a:extLst>
            </p:cNvPr>
            <p:cNvCxnSpPr>
              <a:cxnSpLocks/>
            </p:cNvCxnSpPr>
            <p:nvPr/>
          </p:nvCxnSpPr>
          <p:spPr>
            <a:xfrm>
              <a:off x="9564624" y="1172200"/>
              <a:ext cx="0" cy="337183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E9ECB793-DE6D-8A21-E08D-AD46F03822D1}"/>
              </a:ext>
            </a:extLst>
          </p:cNvPr>
          <p:cNvGrpSpPr/>
          <p:nvPr>
            <p:custDataLst>
              <p:tags r:id="rId43"/>
            </p:custDataLst>
          </p:nvPr>
        </p:nvGrpSpPr>
        <p:grpSpPr>
          <a:xfrm>
            <a:off x="9585570" y="5252041"/>
            <a:ext cx="2329290" cy="553998"/>
            <a:chOff x="9558138" y="1150078"/>
            <a:chExt cx="2329290" cy="546194"/>
          </a:xfrm>
        </p:grpSpPr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CC3E54E3-1225-8C5B-6C29-3D5BF725F5A3}"/>
                </a:ext>
              </a:extLst>
            </p:cNvPr>
            <p:cNvSpPr txBox="1"/>
            <p:nvPr/>
          </p:nvSpPr>
          <p:spPr>
            <a:xfrm>
              <a:off x="9558138" y="1150078"/>
              <a:ext cx="2329290" cy="54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Surqualité : trop d’efforts investis VS pertinence en réponse au besoin de l’usager</a:t>
              </a:r>
            </a:p>
          </p:txBody>
        </p: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37BB6BC5-444B-38CA-CB1D-9B176CA294A2}"/>
                </a:ext>
              </a:extLst>
            </p:cNvPr>
            <p:cNvCxnSpPr>
              <a:cxnSpLocks/>
            </p:cNvCxnSpPr>
            <p:nvPr/>
          </p:nvCxnSpPr>
          <p:spPr>
            <a:xfrm>
              <a:off x="9564624" y="1172200"/>
              <a:ext cx="0" cy="36202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8D983DD6-EFD3-E318-3669-28F53266CBD6}"/>
              </a:ext>
            </a:extLst>
          </p:cNvPr>
          <p:cNvGrpSpPr/>
          <p:nvPr>
            <p:custDataLst>
              <p:tags r:id="rId44"/>
            </p:custDataLst>
          </p:nvPr>
        </p:nvGrpSpPr>
        <p:grpSpPr>
          <a:xfrm>
            <a:off x="9585570" y="5847680"/>
            <a:ext cx="2329290" cy="400110"/>
            <a:chOff x="9558138" y="1150078"/>
            <a:chExt cx="2329290" cy="394474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5B5B05D9-5B07-B551-3CA5-C4D55C0E87D7}"/>
                </a:ext>
              </a:extLst>
            </p:cNvPr>
            <p:cNvSpPr txBox="1"/>
            <p:nvPr/>
          </p:nvSpPr>
          <p:spPr>
            <a:xfrm>
              <a:off x="9558138" y="1150078"/>
              <a:ext cx="2329290" cy="394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Surqualité : trop d’efforts investis VS pertinence du besoin réel clinique</a:t>
              </a:r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7EC67DF0-4A26-5F47-D8A0-26BC89C5ECF6}"/>
                </a:ext>
              </a:extLst>
            </p:cNvPr>
            <p:cNvCxnSpPr>
              <a:cxnSpLocks/>
            </p:cNvCxnSpPr>
            <p:nvPr/>
          </p:nvCxnSpPr>
          <p:spPr>
            <a:xfrm>
              <a:off x="9564624" y="1172200"/>
              <a:ext cx="0" cy="36202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A8ACEE9C-B7AA-2437-F3D1-27BBDE578308}"/>
              </a:ext>
            </a:extLst>
          </p:cNvPr>
          <p:cNvGrpSpPr/>
          <p:nvPr>
            <p:custDataLst>
              <p:tags r:id="rId45"/>
            </p:custDataLst>
          </p:nvPr>
        </p:nvGrpSpPr>
        <p:grpSpPr>
          <a:xfrm>
            <a:off x="9585570" y="3586240"/>
            <a:ext cx="2329290" cy="1477328"/>
            <a:chOff x="9558138" y="1150078"/>
            <a:chExt cx="2329290" cy="1456519"/>
          </a:xfrm>
        </p:grpSpPr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5EF6F74B-768B-54EA-C149-2863EDB4F86A}"/>
                </a:ext>
              </a:extLst>
            </p:cNvPr>
            <p:cNvSpPr txBox="1"/>
            <p:nvPr/>
          </p:nvSpPr>
          <p:spPr>
            <a:xfrm>
              <a:off x="9558138" y="1150078"/>
              <a:ext cx="2329290" cy="1456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Enjeux de rôles et responsabilités</a:t>
              </a:r>
            </a:p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Enjeux de communications et de flux d’information</a:t>
              </a:r>
            </a:p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Enjeux de gestion / mécanismes de demandes, flux et charge de travail</a:t>
              </a:r>
            </a:p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CA" sz="1000">
                  <a:solidFill>
                    <a:schemeClr val="tx2"/>
                  </a:solidFill>
                </a:rPr>
                <a:t>Surcharge administrative et paperasserie</a:t>
              </a:r>
            </a:p>
            <a:p>
              <a:pPr marL="92075" indent="-92075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endParaRPr lang="fr-CA" sz="1000">
                <a:solidFill>
                  <a:schemeClr val="tx2"/>
                </a:solidFill>
              </a:endParaRPr>
            </a:p>
          </p:txBody>
        </p: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2A5E515C-48F0-CFFF-E902-D62375D5257E}"/>
                </a:ext>
              </a:extLst>
            </p:cNvPr>
            <p:cNvCxnSpPr>
              <a:cxnSpLocks/>
            </p:cNvCxnSpPr>
            <p:nvPr/>
          </p:nvCxnSpPr>
          <p:spPr>
            <a:xfrm>
              <a:off x="9564624" y="1172198"/>
              <a:ext cx="0" cy="142681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A67EB3B-11E3-BC5E-0CCD-F55F8E453B59}"/>
              </a:ext>
            </a:extLst>
          </p:cNvPr>
          <p:cNvSpPr txBox="1"/>
          <p:nvPr/>
        </p:nvSpPr>
        <p:spPr>
          <a:xfrm>
            <a:off x="11839575" y="15359"/>
            <a:ext cx="3524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"/>
              <a:t>MNK</a:t>
            </a:r>
          </a:p>
        </p:txBody>
      </p:sp>
    </p:spTree>
    <p:extLst>
      <p:ext uri="{BB962C8B-B14F-4D97-AF65-F5344CB8AC3E}">
        <p14:creationId xmlns:p14="http://schemas.microsoft.com/office/powerpoint/2010/main" val="35567548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Document officiel">
  <a:themeElements>
    <a:clrScheme name="MSSS présentation 5">
      <a:dk1>
        <a:sysClr val="windowText" lastClr="000000"/>
      </a:dk1>
      <a:lt1>
        <a:srgbClr val="FFFFFF"/>
      </a:lt1>
      <a:dk2>
        <a:srgbClr val="0E3149"/>
      </a:dk2>
      <a:lt2>
        <a:srgbClr val="E6F1F8"/>
      </a:lt2>
      <a:accent1>
        <a:srgbClr val="4786B1"/>
      </a:accent1>
      <a:accent2>
        <a:srgbClr val="00B0F0"/>
      </a:accent2>
      <a:accent3>
        <a:srgbClr val="939597"/>
      </a:accent3>
      <a:accent4>
        <a:srgbClr val="579941"/>
      </a:accent4>
      <a:accent5>
        <a:srgbClr val="FBBE00"/>
      </a:accent5>
      <a:accent6>
        <a:srgbClr val="B12227"/>
      </a:accent6>
      <a:hlink>
        <a:srgbClr val="F68B28"/>
      </a:hlink>
      <a:folHlink>
        <a:srgbClr val="16B8C2"/>
      </a:folHlink>
    </a:clrScheme>
    <a:fontScheme name="Personnalisé 1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Définition de mandat - Trousse de départ IS - v6.pptx" id="{71E4DE6B-E7FD-4078-BFA0-24DABF80C9BF}" vid="{C058E9EB-2A73-46E6-B867-3F5BFD149A43}"/>
    </a:ext>
  </a:extLst>
</a:theme>
</file>

<file path=ppt/theme/theme2.xml><?xml version="1.0" encoding="utf-8"?>
<a:theme xmlns:a="http://schemas.openxmlformats.org/drawingml/2006/main" name="Document de travail">
  <a:themeElements>
    <a:clrScheme name="MSSS présentation 5">
      <a:dk1>
        <a:sysClr val="windowText" lastClr="000000"/>
      </a:dk1>
      <a:lt1>
        <a:srgbClr val="FFFFFF"/>
      </a:lt1>
      <a:dk2>
        <a:srgbClr val="0E3149"/>
      </a:dk2>
      <a:lt2>
        <a:srgbClr val="E6F1F8"/>
      </a:lt2>
      <a:accent1>
        <a:srgbClr val="4786B1"/>
      </a:accent1>
      <a:accent2>
        <a:srgbClr val="00B0F0"/>
      </a:accent2>
      <a:accent3>
        <a:srgbClr val="939597"/>
      </a:accent3>
      <a:accent4>
        <a:srgbClr val="579941"/>
      </a:accent4>
      <a:accent5>
        <a:srgbClr val="FBBE00"/>
      </a:accent5>
      <a:accent6>
        <a:srgbClr val="B12227"/>
      </a:accent6>
      <a:hlink>
        <a:srgbClr val="F68B28"/>
      </a:hlink>
      <a:folHlink>
        <a:srgbClr val="16B8C2"/>
      </a:folHlink>
    </a:clrScheme>
    <a:fontScheme name="Personnalisé 1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Définition de mandat - Trousse de départ IS - v6.pptx" id="{71E4DE6B-E7FD-4078-BFA0-24DABF80C9BF}" vid="{2F3BCCF4-3688-48E3-99C6-EDF00D4E93DA}"/>
    </a:ext>
  </a:extLst>
</a:theme>
</file>

<file path=ppt/theme/theme3.xml><?xml version="1.0" encoding="utf-8"?>
<a:theme xmlns:a="http://schemas.openxmlformats.org/drawingml/2006/main" name="Thème MSSS3">
  <a:themeElements>
    <a:clrScheme name="MSSS présentation 5">
      <a:dk1>
        <a:sysClr val="windowText" lastClr="000000"/>
      </a:dk1>
      <a:lt1>
        <a:srgbClr val="FFFFFF"/>
      </a:lt1>
      <a:dk2>
        <a:srgbClr val="0E3149"/>
      </a:dk2>
      <a:lt2>
        <a:srgbClr val="E6F1F8"/>
      </a:lt2>
      <a:accent1>
        <a:srgbClr val="4786B1"/>
      </a:accent1>
      <a:accent2>
        <a:srgbClr val="00B0F0"/>
      </a:accent2>
      <a:accent3>
        <a:srgbClr val="939597"/>
      </a:accent3>
      <a:accent4>
        <a:srgbClr val="579941"/>
      </a:accent4>
      <a:accent5>
        <a:srgbClr val="FBBE00"/>
      </a:accent5>
      <a:accent6>
        <a:srgbClr val="B12227"/>
      </a:accent6>
      <a:hlink>
        <a:srgbClr val="F68B28"/>
      </a:hlink>
      <a:folHlink>
        <a:srgbClr val="16B8C2"/>
      </a:folHlink>
    </a:clrScheme>
    <a:fontScheme name="Personnalisé 1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MSSS3" id="{4C1996F5-6B9A-4101-9C66-59F245501A6A}" vid="{530A9440-90F9-4888-B077-B64B564CB2C7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93D6AF83A4114BB3EA704DF805F750" ma:contentTypeVersion="15" ma:contentTypeDescription="Create a new document." ma:contentTypeScope="" ma:versionID="195224bacb80ee25dcec7c118498fccb">
  <xsd:schema xmlns:xsd="http://www.w3.org/2001/XMLSchema" xmlns:xs="http://www.w3.org/2001/XMLSchema" xmlns:p="http://schemas.microsoft.com/office/2006/metadata/properties" xmlns:ns2="8e3303c6-ce51-4275-9d1f-339045a2a105" xmlns:ns3="d153c7ab-6174-478b-bc11-ab43e54cce0b" targetNamespace="http://schemas.microsoft.com/office/2006/metadata/properties" ma:root="true" ma:fieldsID="06c7dc20bfbb4bd325a6a02a7d4b34e2" ns2:_="" ns3:_="">
    <xsd:import namespace="8e3303c6-ce51-4275-9d1f-339045a2a105"/>
    <xsd:import namespace="d153c7ab-6174-478b-bc11-ab43e54cce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3303c6-ce51-4275-9d1f-339045a2a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0125e5a-fbbd-4a39-926c-a359310fd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3c7ab-6174-478b-bc11-ab43e54cce0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f5c06aa-5d35-459e-9b40-9abff4b8c663}" ma:internalName="TaxCatchAll" ma:showField="CatchAllData" ma:web="d153c7ab-6174-478b-bc11-ab43e54cce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153c7ab-6174-478b-bc11-ab43e54cce0b">
      <UserInfo>
        <DisplayName>Carolyne Fournier</DisplayName>
        <AccountId>15</AccountId>
        <AccountType/>
      </UserInfo>
      <UserInfo>
        <DisplayName>Gauthier Chaput</DisplayName>
        <AccountId>13</AccountId>
        <AccountType/>
      </UserInfo>
      <UserInfo>
        <DisplayName>MSSS - VSAD+ Owners</DisplayName>
        <AccountId>6</AccountId>
        <AccountType/>
      </UserInfo>
      <UserInfo>
        <DisplayName>Everyone except external users</DisplayName>
        <AccountId>8</AccountId>
        <AccountType/>
      </UserInfo>
      <UserInfo>
        <DisplayName>Cairong Yu</DisplayName>
        <AccountId>12</AccountId>
        <AccountType/>
      </UserInfo>
      <UserInfo>
        <DisplayName>Josée Chouinard (MSSS)</DisplayName>
        <AccountId>180</AccountId>
        <AccountType/>
      </UserInfo>
      <UserInfo>
        <DisplayName>Marc-Nicolas Kobrynsky</DisplayName>
        <AccountId>20</AccountId>
        <AccountType/>
      </UserInfo>
      <UserInfo>
        <DisplayName>Philippe Huot</DisplayName>
        <AccountId>21</AccountId>
        <AccountType/>
      </UserInfo>
      <UserInfo>
        <DisplayName>Myriam Tinsa</DisplayName>
        <AccountId>18</AccountId>
        <AccountType/>
      </UserInfo>
    </SharedWithUsers>
    <lcf76f155ced4ddcb4097134ff3c332f xmlns="8e3303c6-ce51-4275-9d1f-339045a2a105">
      <Terms xmlns="http://schemas.microsoft.com/office/infopath/2007/PartnerControls"/>
    </lcf76f155ced4ddcb4097134ff3c332f>
    <TaxCatchAll xmlns="d153c7ab-6174-478b-bc11-ab43e54cce0b" xsi:nil="true"/>
  </documentManagement>
</p:properties>
</file>

<file path=customXml/itemProps1.xml><?xml version="1.0" encoding="utf-8"?>
<ds:datastoreItem xmlns:ds="http://schemas.openxmlformats.org/officeDocument/2006/customXml" ds:itemID="{459FAA0B-9028-4B1A-88B4-7E8F195B3892}">
  <ds:schemaRefs>
    <ds:schemaRef ds:uri="8e3303c6-ce51-4275-9d1f-339045a2a105"/>
    <ds:schemaRef ds:uri="d153c7ab-6174-478b-bc11-ab43e54cce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8DAC7FB-BA5C-4F5B-9394-ADCC8BA8CE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522C1A-58D4-41DC-B136-3EE62C388BFC}">
  <ds:schemaRefs>
    <ds:schemaRef ds:uri="8e3303c6-ce51-4275-9d1f-339045a2a105"/>
    <ds:schemaRef ds:uri="d153c7ab-6174-478b-bc11-ab43e54cce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GAB_Définition de mandat - Trousse de départ IS - v6</Template>
  <TotalTime>0</TotalTime>
  <Words>3055</Words>
  <Application>Microsoft Office PowerPoint</Application>
  <PresentationFormat>Grand écran</PresentationFormat>
  <Paragraphs>426</Paragraphs>
  <Slides>28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Courier New</vt:lpstr>
      <vt:lpstr>Roboto</vt:lpstr>
      <vt:lpstr>Roboto Black</vt:lpstr>
      <vt:lpstr>Roboto black (Corps)</vt:lpstr>
      <vt:lpstr>Roboto Light</vt:lpstr>
      <vt:lpstr>Roboto Medium</vt:lpstr>
      <vt:lpstr>Segoe UI</vt:lpstr>
      <vt:lpstr>Wingdings</vt:lpstr>
      <vt:lpstr>Wingdings,Sans-Serif</vt:lpstr>
      <vt:lpstr>Document officiel</vt:lpstr>
      <vt:lpstr>Document de travail</vt:lpstr>
      <vt:lpstr>Thème MSSS3</vt:lpstr>
      <vt:lpstr>Valorisation des activités cliniques SAD</vt:lpstr>
      <vt:lpstr>AGENDA</vt:lpstr>
      <vt:lpstr>Contexte du SAD</vt:lpstr>
      <vt:lpstr>Projet VSAD+</vt:lpstr>
      <vt:lpstr>Objectifs de la démarche VSAD+</vt:lpstr>
      <vt:lpstr>Sommaire du chantier</vt:lpstr>
      <vt:lpstr>Constats du SAD</vt:lpstr>
      <vt:lpstr>Diagnostics</vt:lpstr>
      <vt:lpstr>Dispersion de la charge de travail des TS</vt:lpstr>
      <vt:lpstr>Constats des services psychosociaux</vt:lpstr>
      <vt:lpstr>Dispersion de la charge de travail des infirmières</vt:lpstr>
      <vt:lpstr>Constats en Soins infirmiers</vt:lpstr>
      <vt:lpstr>Dispersion de la charge de travail des ergothérapeutes</vt:lpstr>
      <vt:lpstr>Principaux constats en ergothérapie</vt:lpstr>
      <vt:lpstr>Écosystème des 21 programmes d’aides-techniques</vt:lpstr>
      <vt:lpstr>Principaux constats – financement et approvisionnement </vt:lpstr>
      <vt:lpstr>Recommandations</vt:lpstr>
      <vt:lpstr>Évaluation basée sur le jugement clinique de l’intervenant  Amélioration de la pertinence des statistiques</vt:lpstr>
      <vt:lpstr>Outil « Aide à la pertinence et à la concision de la tenue de dossier en SAD » et son Annexe - Ergothérapie</vt:lpstr>
      <vt:lpstr>Orientation visant à optimiser le processus et exigences des activités confiées aux non-professionnels</vt:lpstr>
      <vt:lpstr>Mesures et résultats</vt:lpstr>
      <vt:lpstr>Évaluation basée sur le jugement clinique de l’intervenant</vt:lpstr>
      <vt:lpstr>Taux de satisfaction générale</vt:lpstr>
      <vt:lpstr>Sondage sur les gains de capacité au 1er mars 2024 </vt:lpstr>
      <vt:lpstr>Évolution de l’utilisation des outils d’évaluation standardisés</vt:lpstr>
      <vt:lpstr>Immersion au cœur des équipes de soutien à domicile par Santé Québec</vt:lpstr>
      <vt:lpstr>Immersion au cœur des équipes de soutien à domicile (1/2)</vt:lpstr>
      <vt:lpstr>Immersion au cœur des équipes de soutien à domicile (2/2)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du mandat</dc:title>
  <dc:creator>Marie-Claude Brunelle</dc:creator>
  <cp:lastModifiedBy>Julie Thibodeau (MSSS)</cp:lastModifiedBy>
  <cp:revision>2</cp:revision>
  <cp:lastPrinted>2024-05-22T19:58:03Z</cp:lastPrinted>
  <dcterms:created xsi:type="dcterms:W3CDTF">2023-03-03T16:45:05Z</dcterms:created>
  <dcterms:modified xsi:type="dcterms:W3CDTF">2026-04-23T19:46:39Z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0x0101001E93D6AF83A4114BB3EA704DF805F750</vt:lpwstr>
  </property>
  <property fmtid="{D5CDD505-2E9C-101B-9397-08002B2CF9AE}" pid="3" name="MSIP_Label_6a7d8d5d-78e2-4a62-9fcd-016eb5e4c57c_Enabled">
    <vt:lpwstr>true</vt:lpwstr>
  </property>
  <property fmtid="{D5CDD505-2E9C-101B-9397-08002B2CF9AE}" pid="4" name="MSIP_Label_6a7d8d5d-78e2-4a62-9fcd-016eb5e4c57c_SetDate">
    <vt:lpwstr>2022-06-20T18:40:07Z</vt:lpwstr>
  </property>
  <property fmtid="{D5CDD505-2E9C-101B-9397-08002B2CF9AE}" pid="5" name="MSIP_Label_6a7d8d5d-78e2-4a62-9fcd-016eb5e4c57c_Method">
    <vt:lpwstr>Standard</vt:lpwstr>
  </property>
  <property fmtid="{D5CDD505-2E9C-101B-9397-08002B2CF9AE}" pid="6" name="MSIP_Label_6a7d8d5d-78e2-4a62-9fcd-016eb5e4c57c_Name">
    <vt:lpwstr>Général</vt:lpwstr>
  </property>
  <property fmtid="{D5CDD505-2E9C-101B-9397-08002B2CF9AE}" pid="7" name="MSIP_Label_6a7d8d5d-78e2-4a62-9fcd-016eb5e4c57c_SiteId">
    <vt:lpwstr>06e1fe28-5f8b-4075-bf6c-ae24be1a7992</vt:lpwstr>
  </property>
  <property fmtid="{D5CDD505-2E9C-101B-9397-08002B2CF9AE}" pid="8" name="MSIP_Label_6a7d8d5d-78e2-4a62-9fcd-016eb5e4c57c_ActionId">
    <vt:lpwstr>c77812a0-5667-4b1d-90e7-ef5794452587</vt:lpwstr>
  </property>
  <property fmtid="{D5CDD505-2E9C-101B-9397-08002B2CF9AE}" pid="9" name="MSIP_Label_6a7d8d5d-78e2-4a62-9fcd-016eb5e4c57c_ContentBits">
    <vt:lpwstr>0</vt:lpwstr>
  </property>
  <property fmtid="{D5CDD505-2E9C-101B-9397-08002B2CF9AE}" pid="10" name="MediaServiceImageTags">
    <vt:lpwstr/>
  </property>
</Properties>
</file>