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77" r:id="rId4"/>
    <p:sldId id="270" r:id="rId5"/>
    <p:sldId id="282" r:id="rId6"/>
    <p:sldId id="283" r:id="rId7"/>
    <p:sldId id="284" r:id="rId8"/>
    <p:sldId id="285" r:id="rId9"/>
    <p:sldId id="271" r:id="rId10"/>
    <p:sldId id="278" r:id="rId11"/>
    <p:sldId id="280" r:id="rId12"/>
    <p:sldId id="28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58AB7F5-BDA6-41DA-ABCE-4AFADF1A849D}">
          <p14:sldIdLst>
            <p14:sldId id="256"/>
            <p14:sldId id="258"/>
            <p14:sldId id="277"/>
            <p14:sldId id="270"/>
            <p14:sldId id="282"/>
            <p14:sldId id="283"/>
            <p14:sldId id="284"/>
            <p14:sldId id="285"/>
            <p14:sldId id="271"/>
          </p14:sldIdLst>
        </p14:section>
        <p14:section name="Section sans titre" id="{0194AA2A-1081-44CA-B8DD-7CA31D44B179}">
          <p14:sldIdLst>
            <p14:sldId id="278"/>
            <p14:sldId id="280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385C68-1BCC-4A01-AE0E-C31B25469100}" v="8" dt="2024-08-21T19:35:27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96415" autoAdjust="0"/>
  </p:normalViewPr>
  <p:slideViewPr>
    <p:cSldViewPr snapToGrid="0">
      <p:cViewPr varScale="1">
        <p:scale>
          <a:sx n="44" d="100"/>
          <a:sy n="44" d="100"/>
        </p:scale>
        <p:origin x="1552" y="2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16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Soucy" userId="f25ad7f6-29a4-4028-971b-88a9ad0587c2" providerId="ADAL" clId="{8B385C68-1BCC-4A01-AE0E-C31B25469100}"/>
    <pc:docChg chg="undo custSel addSld delSld modSld sldOrd modSection">
      <pc:chgData name="Ann Soucy" userId="f25ad7f6-29a4-4028-971b-88a9ad0587c2" providerId="ADAL" clId="{8B385C68-1BCC-4A01-AE0E-C31B25469100}" dt="2024-08-21T22:38:07.680" v="822" actId="47"/>
      <pc:docMkLst>
        <pc:docMk/>
      </pc:docMkLst>
      <pc:sldChg chg="delSp add setBg delDesignElem">
        <pc:chgData name="Ann Soucy" userId="f25ad7f6-29a4-4028-971b-88a9ad0587c2" providerId="ADAL" clId="{8B385C68-1BCC-4A01-AE0E-C31B25469100}" dt="2024-08-21T19:35:27.342" v="749"/>
        <pc:sldMkLst>
          <pc:docMk/>
          <pc:sldMk cId="3568994667" sldId="270"/>
        </pc:sldMkLst>
        <pc:spChg chg="del">
          <ac:chgData name="Ann Soucy" userId="f25ad7f6-29a4-4028-971b-88a9ad0587c2" providerId="ADAL" clId="{8B385C68-1BCC-4A01-AE0E-C31B25469100}" dt="2024-08-21T19:35:27.342" v="749"/>
          <ac:spMkLst>
            <pc:docMk/>
            <pc:sldMk cId="3568994667" sldId="270"/>
            <ac:spMk id="31" creationId="{4DA718D0-4865-4629-8134-44F68D41D574}"/>
          </ac:spMkLst>
        </pc:spChg>
        <pc:spChg chg="del">
          <ac:chgData name="Ann Soucy" userId="f25ad7f6-29a4-4028-971b-88a9ad0587c2" providerId="ADAL" clId="{8B385C68-1BCC-4A01-AE0E-C31B25469100}" dt="2024-08-21T19:35:27.342" v="749"/>
          <ac:spMkLst>
            <pc:docMk/>
            <pc:sldMk cId="3568994667" sldId="270"/>
            <ac:spMk id="37" creationId="{CBC4F608-B4B8-48C3-9572-C0F061B1CD99}"/>
          </ac:spMkLst>
        </pc:spChg>
        <pc:grpChg chg="del">
          <ac:chgData name="Ann Soucy" userId="f25ad7f6-29a4-4028-971b-88a9ad0587c2" providerId="ADAL" clId="{8B385C68-1BCC-4A01-AE0E-C31B25469100}" dt="2024-08-21T19:35:27.342" v="749"/>
          <ac:grpSpMkLst>
            <pc:docMk/>
            <pc:sldMk cId="3568994667" sldId="270"/>
            <ac:grpSpMk id="33" creationId="{65167ED7-6315-43AB-B1B6-C326D5FD8F84}"/>
          </ac:grpSpMkLst>
        </pc:grpChg>
      </pc:sldChg>
      <pc:sldChg chg="modSp mod ord">
        <pc:chgData name="Ann Soucy" userId="f25ad7f6-29a4-4028-971b-88a9ad0587c2" providerId="ADAL" clId="{8B385C68-1BCC-4A01-AE0E-C31B25469100}" dt="2024-08-20T20:55:35.851" v="568" actId="20577"/>
        <pc:sldMkLst>
          <pc:docMk/>
          <pc:sldMk cId="3395052344" sldId="271"/>
        </pc:sldMkLst>
        <pc:spChg chg="mod">
          <ac:chgData name="Ann Soucy" userId="f25ad7f6-29a4-4028-971b-88a9ad0587c2" providerId="ADAL" clId="{8B385C68-1BCC-4A01-AE0E-C31B25469100}" dt="2024-08-20T19:48:27.535" v="10" actId="255"/>
          <ac:spMkLst>
            <pc:docMk/>
            <pc:sldMk cId="3395052344" sldId="271"/>
            <ac:spMk id="8" creationId="{AB4A631A-09AF-CD21-EBCE-04DEBEB9FF17}"/>
          </ac:spMkLst>
        </pc:spChg>
        <pc:graphicFrameChg chg="mod modGraphic">
          <ac:chgData name="Ann Soucy" userId="f25ad7f6-29a4-4028-971b-88a9ad0587c2" providerId="ADAL" clId="{8B385C68-1BCC-4A01-AE0E-C31B25469100}" dt="2024-08-20T20:55:35.851" v="568" actId="20577"/>
          <ac:graphicFrameMkLst>
            <pc:docMk/>
            <pc:sldMk cId="3395052344" sldId="271"/>
            <ac:graphicFrameMk id="2" creationId="{1B51AD87-4E32-AA83-1692-AEB49CCD56FB}"/>
          </ac:graphicFrameMkLst>
        </pc:graphicFrameChg>
      </pc:sldChg>
      <pc:sldChg chg="addSp modSp mod">
        <pc:chgData name="Ann Soucy" userId="f25ad7f6-29a4-4028-971b-88a9ad0587c2" providerId="ADAL" clId="{8B385C68-1BCC-4A01-AE0E-C31B25469100}" dt="2024-08-20T21:05:42.332" v="617" actId="207"/>
        <pc:sldMkLst>
          <pc:docMk/>
          <pc:sldMk cId="4098473079" sldId="277"/>
        </pc:sldMkLst>
        <pc:spChg chg="add mod">
          <ac:chgData name="Ann Soucy" userId="f25ad7f6-29a4-4028-971b-88a9ad0587c2" providerId="ADAL" clId="{8B385C68-1BCC-4A01-AE0E-C31B25469100}" dt="2024-08-20T21:05:42.332" v="617" actId="207"/>
          <ac:spMkLst>
            <pc:docMk/>
            <pc:sldMk cId="4098473079" sldId="277"/>
            <ac:spMk id="6" creationId="{57921BCC-6EA2-2050-3CDF-EB7C2C661D92}"/>
          </ac:spMkLst>
        </pc:spChg>
      </pc:sldChg>
      <pc:sldChg chg="modSp mod">
        <pc:chgData name="Ann Soucy" userId="f25ad7f6-29a4-4028-971b-88a9ad0587c2" providerId="ADAL" clId="{8B385C68-1BCC-4A01-AE0E-C31B25469100}" dt="2024-08-20T19:53:09.331" v="90" actId="20577"/>
        <pc:sldMkLst>
          <pc:docMk/>
          <pc:sldMk cId="906763520" sldId="284"/>
        </pc:sldMkLst>
        <pc:graphicFrameChg chg="modGraphic">
          <ac:chgData name="Ann Soucy" userId="f25ad7f6-29a4-4028-971b-88a9ad0587c2" providerId="ADAL" clId="{8B385C68-1BCC-4A01-AE0E-C31B25469100}" dt="2024-08-20T19:53:09.331" v="90" actId="20577"/>
          <ac:graphicFrameMkLst>
            <pc:docMk/>
            <pc:sldMk cId="906763520" sldId="284"/>
            <ac:graphicFrameMk id="2" creationId="{2C2C334C-5EE1-6704-A6F9-0E6295C37C75}"/>
          </ac:graphicFrameMkLst>
        </pc:graphicFrameChg>
      </pc:sldChg>
      <pc:sldChg chg="addSp modSp mod">
        <pc:chgData name="Ann Soucy" userId="f25ad7f6-29a4-4028-971b-88a9ad0587c2" providerId="ADAL" clId="{8B385C68-1BCC-4A01-AE0E-C31B25469100}" dt="2024-08-21T17:42:03.310" v="747" actId="20577"/>
        <pc:sldMkLst>
          <pc:docMk/>
          <pc:sldMk cId="4192855160" sldId="285"/>
        </pc:sldMkLst>
        <pc:spChg chg="add mod">
          <ac:chgData name="Ann Soucy" userId="f25ad7f6-29a4-4028-971b-88a9ad0587c2" providerId="ADAL" clId="{8B385C68-1BCC-4A01-AE0E-C31B25469100}" dt="2024-08-21T17:42:03.310" v="747" actId="20577"/>
          <ac:spMkLst>
            <pc:docMk/>
            <pc:sldMk cId="4192855160" sldId="285"/>
            <ac:spMk id="3" creationId="{784FBD1C-A742-406E-AB8C-E86F26095917}"/>
          </ac:spMkLst>
        </pc:spChg>
        <pc:graphicFrameChg chg="modGraphic">
          <ac:chgData name="Ann Soucy" userId="f25ad7f6-29a4-4028-971b-88a9ad0587c2" providerId="ADAL" clId="{8B385C68-1BCC-4A01-AE0E-C31B25469100}" dt="2024-08-20T20:41:20.977" v="467" actId="6549"/>
          <ac:graphicFrameMkLst>
            <pc:docMk/>
            <pc:sldMk cId="4192855160" sldId="285"/>
            <ac:graphicFrameMk id="2" creationId="{23A96899-734F-B17E-990E-B0D56C811AD3}"/>
          </ac:graphicFrameMkLst>
        </pc:graphicFrameChg>
      </pc:sldChg>
      <pc:sldChg chg="modSp add del mod">
        <pc:chgData name="Ann Soucy" userId="f25ad7f6-29a4-4028-971b-88a9ad0587c2" providerId="ADAL" clId="{8B385C68-1BCC-4A01-AE0E-C31B25469100}" dt="2024-08-21T22:38:07.680" v="822" actId="47"/>
        <pc:sldMkLst>
          <pc:docMk/>
          <pc:sldMk cId="2211254655" sldId="286"/>
        </pc:sldMkLst>
        <pc:spChg chg="mod">
          <ac:chgData name="Ann Soucy" userId="f25ad7f6-29a4-4028-971b-88a9ad0587c2" providerId="ADAL" clId="{8B385C68-1BCC-4A01-AE0E-C31B25469100}" dt="2024-08-21T22:13:56.117" v="754" actId="20577"/>
          <ac:spMkLst>
            <pc:docMk/>
            <pc:sldMk cId="2211254655" sldId="286"/>
            <ac:spMk id="2" creationId="{00000000-0000-0000-0000-000000000000}"/>
          </ac:spMkLst>
        </pc:spChg>
        <pc:spChg chg="mod">
          <ac:chgData name="Ann Soucy" userId="f25ad7f6-29a4-4028-971b-88a9ad0587c2" providerId="ADAL" clId="{8B385C68-1BCC-4A01-AE0E-C31B25469100}" dt="2024-08-21T22:12:58.198" v="752" actId="120"/>
          <ac:spMkLst>
            <pc:docMk/>
            <pc:sldMk cId="2211254655" sldId="286"/>
            <ac:spMk id="3" creationId="{00000000-0000-0000-0000-000000000000}"/>
          </ac:spMkLst>
        </pc:spChg>
      </pc:sldChg>
      <pc:sldChg chg="modSp add mod">
        <pc:chgData name="Ann Soucy" userId="f25ad7f6-29a4-4028-971b-88a9ad0587c2" providerId="ADAL" clId="{8B385C68-1BCC-4A01-AE0E-C31B25469100}" dt="2024-08-21T22:37:16.619" v="821" actId="1076"/>
        <pc:sldMkLst>
          <pc:docMk/>
          <pc:sldMk cId="1901836242" sldId="287"/>
        </pc:sldMkLst>
        <pc:spChg chg="mod">
          <ac:chgData name="Ann Soucy" userId="f25ad7f6-29a4-4028-971b-88a9ad0587c2" providerId="ADAL" clId="{8B385C68-1BCC-4A01-AE0E-C31B25469100}" dt="2024-08-21T22:36:40.721" v="817" actId="27636"/>
          <ac:spMkLst>
            <pc:docMk/>
            <pc:sldMk cId="1901836242" sldId="287"/>
            <ac:spMk id="2" creationId="{00000000-0000-0000-0000-000000000000}"/>
          </ac:spMkLst>
        </pc:spChg>
        <pc:spChg chg="mod">
          <ac:chgData name="Ann Soucy" userId="f25ad7f6-29a4-4028-971b-88a9ad0587c2" providerId="ADAL" clId="{8B385C68-1BCC-4A01-AE0E-C31B25469100}" dt="2024-08-21T22:37:16.619" v="821" actId="1076"/>
          <ac:spMkLst>
            <pc:docMk/>
            <pc:sldMk cId="1901836242" sldId="287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3FD8C-AB8C-4ED2-8A71-E48040E03B0D}" type="datetimeFigureOut">
              <a:rPr lang="fr-CA" smtClean="0"/>
              <a:t>2026-06-01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3D704-B3DE-4362-B744-DF3AC3482A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70615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C834A-88A0-4D4E-B267-5606E38E3A3B}" type="datetimeFigureOut">
              <a:rPr lang="fr-CA" smtClean="0"/>
              <a:t>2026-06-01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13A4C-2D56-4795-96C3-82CB5DBCFA1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7052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13A4C-2D56-4795-96C3-82CB5DBCFA11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92934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ccue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199536"/>
            <a:ext cx="12191999" cy="2035125"/>
          </a:xfrm>
        </p:spPr>
        <p:txBody>
          <a:bodyPr anchor="b">
            <a:normAutofit/>
          </a:bodyPr>
          <a:lstStyle>
            <a:lvl1pPr algn="ctr">
              <a:defRPr sz="6000" b="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4202" y="3434891"/>
            <a:ext cx="6443594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976" y="5368326"/>
            <a:ext cx="3938024" cy="148742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36" y="5371668"/>
            <a:ext cx="3685888" cy="148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4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602428"/>
            <a:ext cx="10515600" cy="405531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364071"/>
            <a:ext cx="515778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44096"/>
            <a:ext cx="5157787" cy="306766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40000"/>
                  <a:lumOff val="60000"/>
                </a:schemeClr>
              </a:buClr>
              <a:defRPr sz="2400"/>
            </a:lvl1pPr>
            <a:lvl2pPr>
              <a:buClr>
                <a:schemeClr val="accent3">
                  <a:lumMod val="40000"/>
                  <a:lumOff val="60000"/>
                </a:schemeClr>
              </a:buClr>
              <a:defRPr sz="2000"/>
            </a:lvl2pPr>
            <a:lvl3pPr>
              <a:buClr>
                <a:schemeClr val="accent3">
                  <a:lumMod val="40000"/>
                  <a:lumOff val="60000"/>
                </a:schemeClr>
              </a:buClr>
              <a:defRPr sz="1800"/>
            </a:lvl3pPr>
            <a:lvl4pPr>
              <a:buClr>
                <a:schemeClr val="accent3">
                  <a:lumMod val="40000"/>
                  <a:lumOff val="60000"/>
                </a:schemeClr>
              </a:buClr>
              <a:defRPr sz="1600"/>
            </a:lvl4pPr>
            <a:lvl5pPr>
              <a:buClr>
                <a:schemeClr val="accent3">
                  <a:lumMod val="40000"/>
                  <a:lumOff val="60000"/>
                </a:schemeClr>
              </a:buClr>
              <a:defRPr sz="1600"/>
            </a:lvl5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364071"/>
            <a:ext cx="5183188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6196013" y="2527042"/>
            <a:ext cx="5157787" cy="306766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40000"/>
                  <a:lumOff val="60000"/>
                </a:schemeClr>
              </a:buClr>
              <a:defRPr sz="2400"/>
            </a:lvl1pPr>
            <a:lvl2pPr>
              <a:buClr>
                <a:schemeClr val="accent3">
                  <a:lumMod val="40000"/>
                  <a:lumOff val="60000"/>
                </a:schemeClr>
              </a:buClr>
              <a:defRPr sz="2000"/>
            </a:lvl2pPr>
            <a:lvl3pPr>
              <a:buClr>
                <a:schemeClr val="accent3">
                  <a:lumMod val="40000"/>
                  <a:lumOff val="60000"/>
                </a:schemeClr>
              </a:buClr>
              <a:defRPr sz="1800"/>
            </a:lvl3pPr>
            <a:lvl4pPr>
              <a:buClr>
                <a:schemeClr val="accent3">
                  <a:lumMod val="40000"/>
                  <a:lumOff val="60000"/>
                </a:schemeClr>
              </a:buClr>
              <a:defRPr sz="1600"/>
            </a:lvl4pPr>
            <a:lvl5pPr>
              <a:buClr>
                <a:schemeClr val="accent3">
                  <a:lumMod val="40000"/>
                  <a:lumOff val="60000"/>
                </a:schemeClr>
              </a:buClr>
              <a:defRPr sz="1600"/>
            </a:lvl5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9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199536"/>
            <a:ext cx="12191999" cy="2035125"/>
          </a:xfrm>
        </p:spPr>
        <p:txBody>
          <a:bodyPr anchor="b">
            <a:normAutofit/>
          </a:bodyPr>
          <a:lstStyle>
            <a:lvl1pPr algn="ctr">
              <a:defRPr sz="6000" b="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4202" y="3434891"/>
            <a:ext cx="6443594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4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796414"/>
            <a:ext cx="10515600" cy="55060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858298"/>
            <a:ext cx="10515600" cy="335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9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92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97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629265"/>
            <a:ext cx="3932237" cy="100289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Modifiez </a:t>
            </a:r>
            <a:br>
              <a:rPr lang="fr-FR" dirty="0"/>
            </a:br>
            <a:r>
              <a:rPr lang="fr-FR" dirty="0"/>
              <a:t>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1936955"/>
            <a:ext cx="5504477" cy="33036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936954"/>
            <a:ext cx="3932237" cy="3310323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34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82250"/>
            <a:ext cx="3932237" cy="1263445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Modifiez </a:t>
            </a:r>
            <a:br>
              <a:rPr lang="fr-FR" dirty="0"/>
            </a:br>
            <a:r>
              <a:rPr lang="fr-FR" dirty="0"/>
              <a:t>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907458"/>
            <a:ext cx="4462257" cy="3460956"/>
          </a:xfrm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937459"/>
            <a:ext cx="3932237" cy="331101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5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06245"/>
            <a:ext cx="10515600" cy="550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51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80" r:id="rId2"/>
    <p:sldLayoutId id="2147483672" r:id="rId3"/>
    <p:sldLayoutId id="2147483673" r:id="rId4"/>
    <p:sldLayoutId id="2147483674" r:id="rId5"/>
    <p:sldLayoutId id="2147483676" r:id="rId6"/>
    <p:sldLayoutId id="2147483677" r:id="rId7"/>
    <p:sldLayoutId id="2147483678" r:id="rId8"/>
    <p:sldLayoutId id="2147483679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36927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040470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857786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6278" y="1403601"/>
            <a:ext cx="9910296" cy="2590027"/>
          </a:xfrm>
        </p:spPr>
        <p:txBody>
          <a:bodyPr anchor="t">
            <a:normAutofit/>
          </a:bodyPr>
          <a:lstStyle/>
          <a:p>
            <a:br>
              <a:rPr lang="fr-CA" sz="5600" dirty="0"/>
            </a:br>
            <a:r>
              <a:rPr lang="fr-CA" sz="5400" b="1" dirty="0">
                <a:solidFill>
                  <a:schemeClr val="accent3">
                    <a:lumMod val="75000"/>
                  </a:schemeClr>
                </a:solidFill>
                <a:ea typeface="+mn-ea"/>
                <a:cs typeface="+mn-cs"/>
              </a:rPr>
              <a:t>Portrait TI</a:t>
            </a:r>
            <a:br>
              <a:rPr lang="fr-CA" sz="5600" dirty="0"/>
            </a:br>
            <a:endParaRPr lang="fr-CA" sz="5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00509" y="3748085"/>
            <a:ext cx="9910295" cy="1281733"/>
          </a:xfrm>
        </p:spPr>
        <p:txBody>
          <a:bodyPr anchor="b">
            <a:normAutofit/>
          </a:bodyPr>
          <a:lstStyle/>
          <a:p>
            <a:pPr algn="l"/>
            <a:r>
              <a:rPr lang="fr-CA" sz="3400" b="0" dirty="0">
                <a:solidFill>
                  <a:schemeClr val="accent3">
                    <a:lumMod val="75000"/>
                  </a:schemeClr>
                </a:solidFill>
              </a:rPr>
              <a:t>Direction générale des technologies de l’information</a:t>
            </a:r>
          </a:p>
          <a:p>
            <a:pPr algn="l"/>
            <a:r>
              <a:rPr lang="fr-CA" sz="3400" b="0" dirty="0">
                <a:solidFill>
                  <a:schemeClr val="accent3">
                    <a:lumMod val="75000"/>
                  </a:schemeClr>
                </a:solidFill>
              </a:rPr>
              <a:t>2024-08-21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366125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9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870A9BA-490C-4AE8-4829-B5DE54116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388" y="208629"/>
            <a:ext cx="10515600" cy="1038202"/>
          </a:xfrm>
        </p:spPr>
        <p:txBody>
          <a:bodyPr>
            <a:no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Transferts des contrats TI</a:t>
            </a:r>
            <a:endParaRPr lang="fr-CA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Tableau 2">
            <a:extLst>
              <a:ext uri="{FF2B5EF4-FFF2-40B4-BE49-F238E27FC236}">
                <a16:creationId xmlns:a16="http://schemas.microsoft.com/office/drawing/2014/main" id="{6159FF68-5097-9EBA-7C23-B73F02899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273075"/>
              </p:ext>
            </p:extLst>
          </p:nvPr>
        </p:nvGraphicFramePr>
        <p:xfrm>
          <a:off x="1014388" y="1356712"/>
          <a:ext cx="8259894" cy="2895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410700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924597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924597">
                  <a:extLst>
                    <a:ext uri="{9D8B030D-6E8A-4147-A177-3AD203B41FA5}">
                      <a16:colId xmlns:a16="http://schemas.microsoft.com/office/drawing/2014/main" val="4179031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CA" sz="2000" dirty="0"/>
                        <a:t>MSSS transfert vers Santé Québec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000" dirty="0"/>
                        <a:t>Nombre de contrats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000" dirty="0"/>
                        <a:t>Valeur des contrats (K)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Non déterminé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926688"/>
                  </a:ext>
                </a:extLst>
              </a:tr>
              <a:tr h="813048">
                <a:tc>
                  <a:txBody>
                    <a:bodyPr/>
                    <a:lstStyle/>
                    <a:p>
                      <a:pPr algn="l"/>
                      <a:endParaRPr lang="fr-CA" sz="20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sz="20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  <a:p>
                      <a:pPr algn="l"/>
                      <a:endParaRPr lang="fr-CA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CA" sz="2000" b="1" i="0" u="none" strike="noStrike" dirty="0">
                          <a:solidFill>
                            <a:srgbClr val="2D2E83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fr-CA" sz="2000" b="1" i="0" u="none" strike="noStrike" dirty="0">
                        <a:solidFill>
                          <a:srgbClr val="2D2E8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09184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F22DE292-AC17-159E-76A3-98895EB45857}"/>
              </a:ext>
            </a:extLst>
          </p:cNvPr>
          <p:cNvSpPr txBox="1"/>
          <p:nvPr/>
        </p:nvSpPr>
        <p:spPr>
          <a:xfrm>
            <a:off x="1014387" y="4608214"/>
            <a:ext cx="9505739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4669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8848" y="211446"/>
            <a:ext cx="9849751" cy="824907"/>
          </a:xfrm>
        </p:spPr>
        <p:txBody>
          <a:bodyPr anchor="b">
            <a:normAutofit/>
          </a:bodyPr>
          <a:lstStyle/>
          <a:p>
            <a:r>
              <a:rPr lang="fr-CA" sz="4400" dirty="0">
                <a:solidFill>
                  <a:schemeClr val="accent3">
                    <a:lumMod val="75000"/>
                  </a:schemeClr>
                </a:solidFill>
              </a:rPr>
              <a:t>Période de transition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10517" y="1114901"/>
            <a:ext cx="10981483" cy="5077287"/>
          </a:xfrm>
        </p:spPr>
        <p:txBody>
          <a:bodyPr anchor="ctr">
            <a:normAutofit/>
          </a:bodyPr>
          <a:lstStyle/>
          <a:p>
            <a:r>
              <a:rPr lang="fr-CA" sz="2000" b="1" dirty="0">
                <a:solidFill>
                  <a:schemeClr val="accent3">
                    <a:lumMod val="75000"/>
                  </a:schemeClr>
                </a:solidFill>
              </a:rPr>
              <a:t>Actifs informationnels à transférer à Santé Québec </a:t>
            </a:r>
            <a:r>
              <a:rPr lang="fr-CA" sz="1600" b="1" dirty="0">
                <a:solidFill>
                  <a:schemeClr val="accent3">
                    <a:lumMod val="75000"/>
                  </a:schemeClr>
                </a:solidFill>
              </a:rPr>
              <a:t>(en cours d’analyse par la DAJ)</a:t>
            </a:r>
          </a:p>
          <a:p>
            <a:pPr lvl="1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192 à transférer à Santé Québec</a:t>
            </a:r>
          </a:p>
          <a:p>
            <a:pPr lvl="1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  17 vont demeurer au MSSS</a:t>
            </a:r>
          </a:p>
          <a:p>
            <a:pPr lvl="1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    3 à déterminer</a:t>
            </a:r>
          </a:p>
          <a:p>
            <a:pPr fontAlgn="base"/>
            <a:r>
              <a:rPr lang="fr-CA" sz="2000" b="1" dirty="0">
                <a:solidFill>
                  <a:schemeClr val="accent3">
                    <a:lumMod val="75000"/>
                  </a:schemeClr>
                </a:solidFill>
              </a:rPr>
              <a:t>Règlements TI à mettre en place à Santé Québec </a:t>
            </a:r>
            <a:r>
              <a:rPr lang="fr-CA" sz="1600" b="1" dirty="0">
                <a:solidFill>
                  <a:schemeClr val="accent3">
                    <a:lumMod val="75000"/>
                  </a:schemeClr>
                </a:solidFill>
              </a:rPr>
              <a:t>(en attente de prise en charge par SQ)</a:t>
            </a:r>
          </a:p>
          <a:p>
            <a:pPr lvl="1" fontAlgn="base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9 articles à analyser</a:t>
            </a:r>
          </a:p>
          <a:p>
            <a:pPr lvl="1" fontAlgn="base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Certains règlements à mettre en place pour le système nationale de dépôt de renseignements de santé (SNDR) requis pour le DSN</a:t>
            </a:r>
            <a:endParaRPr lang="fr-CA" sz="2000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fr-CA" sz="2000" b="1" dirty="0">
                <a:solidFill>
                  <a:schemeClr val="accent3">
                    <a:lumMod val="75000"/>
                  </a:schemeClr>
                </a:solidFill>
              </a:rPr>
              <a:t>Orientations légales 10 dossiers + </a:t>
            </a:r>
            <a:r>
              <a:rPr lang="fr-CA" sz="1600" b="1" dirty="0">
                <a:solidFill>
                  <a:schemeClr val="accent3">
                    <a:lumMod val="75000"/>
                  </a:schemeClr>
                </a:solidFill>
              </a:rPr>
              <a:t>(en cours d’analyse par la DAJ)</a:t>
            </a:r>
          </a:p>
          <a:p>
            <a:endParaRPr lang="fr-CA" sz="1600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fr-CA" sz="2000" b="1" dirty="0">
                <a:solidFill>
                  <a:schemeClr val="accent3">
                    <a:lumMod val="75000"/>
                  </a:schemeClr>
                </a:solidFill>
              </a:rPr>
              <a:t>Responsabilité des Audits internes et externes </a:t>
            </a:r>
            <a:r>
              <a:rPr lang="fr-CA" sz="1600" b="1" dirty="0">
                <a:solidFill>
                  <a:schemeClr val="accent3">
                    <a:lumMod val="75000"/>
                  </a:schemeClr>
                </a:solidFill>
              </a:rPr>
              <a:t>(doit débuter l’analyse)</a:t>
            </a:r>
          </a:p>
          <a:p>
            <a:pPr lvl="1" fontAlgn="base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Évaluer les audits en cours pour voir si Santé Québec est responsable des livrables </a:t>
            </a:r>
          </a:p>
          <a:p>
            <a:pPr lvl="1" fontAlgn="base"/>
            <a:r>
              <a:rPr lang="fr-CA" sz="1800" dirty="0">
                <a:solidFill>
                  <a:schemeClr val="accent3">
                    <a:lumMod val="75000"/>
                  </a:schemeClr>
                </a:solidFill>
              </a:rPr>
              <a:t>Évaluer les audits récurrents pour orienter les demandes futures 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2BCC2E5-0B27-EB64-91B3-A9A496278738}"/>
              </a:ext>
            </a:extLst>
          </p:cNvPr>
          <p:cNvSpPr txBox="1"/>
          <p:nvPr/>
        </p:nvSpPr>
        <p:spPr>
          <a:xfrm>
            <a:off x="1794473" y="4382357"/>
            <a:ext cx="8603053" cy="47030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lvl="1"/>
            <a:endParaRPr lang="fr-CA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3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2648" y="716087"/>
            <a:ext cx="10401955" cy="5608999"/>
          </a:xfrm>
          <a:solidFill>
            <a:schemeClr val="bg2">
              <a:lumMod val="10000"/>
            </a:schemeClr>
          </a:solidFill>
        </p:spPr>
        <p:txBody>
          <a:bodyPr anchor="t"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endParaRPr lang="fr-CA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0183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8848" y="211446"/>
            <a:ext cx="9849751" cy="824907"/>
          </a:xfrm>
        </p:spPr>
        <p:txBody>
          <a:bodyPr anchor="b">
            <a:normAutofit/>
          </a:bodyPr>
          <a:lstStyle/>
          <a:p>
            <a:r>
              <a:rPr lang="fr-CA" sz="4400" dirty="0">
                <a:solidFill>
                  <a:schemeClr val="accent3">
                    <a:lumMod val="75000"/>
                  </a:schemeClr>
                </a:solidFill>
              </a:rPr>
              <a:t>Ordre du jour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10516" y="922919"/>
            <a:ext cx="9849751" cy="5077287"/>
          </a:xfrm>
        </p:spPr>
        <p:txBody>
          <a:bodyPr anchor="ctr">
            <a:normAutofit/>
          </a:bodyPr>
          <a:lstStyle/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Portrait du PQI-RI </a:t>
            </a:r>
          </a:p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Le détail par projet (notamment/principalement SIFA, DSN et Votre Santé)</a:t>
            </a:r>
          </a:p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La déclinaison des budgets (OPEX/CAPEX) de ces mêmes projets</a:t>
            </a:r>
          </a:p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Transfert des contrats TI à Santé </a:t>
            </a:r>
            <a:r>
              <a:rPr lang="fr-CA" dirty="0" err="1">
                <a:solidFill>
                  <a:schemeClr val="accent3">
                    <a:lumMod val="75000"/>
                  </a:schemeClr>
                </a:solidFill>
              </a:rPr>
              <a:t>Qc</a:t>
            </a:r>
            <a:endParaRPr lang="fr-CA" sz="1600" dirty="0"/>
          </a:p>
        </p:txBody>
      </p:sp>
    </p:spTree>
    <p:extLst>
      <p:ext uri="{BB962C8B-B14F-4D97-AF65-F5344CB8AC3E}">
        <p14:creationId xmlns:p14="http://schemas.microsoft.com/office/powerpoint/2010/main" val="66124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7313" y="154185"/>
            <a:ext cx="9849751" cy="824907"/>
          </a:xfrm>
        </p:spPr>
        <p:txBody>
          <a:bodyPr anchor="b">
            <a:normAutofit/>
          </a:bodyPr>
          <a:lstStyle/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Portrait du PQI-RI alloué – Seuil maximal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C7045A4-BDC8-990C-AAC4-6B1391D10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044344"/>
              </p:ext>
            </p:extLst>
          </p:nvPr>
        </p:nvGraphicFramePr>
        <p:xfrm>
          <a:off x="696263" y="944840"/>
          <a:ext cx="10937064" cy="1854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67168">
                  <a:extLst>
                    <a:ext uri="{9D8B030D-6E8A-4147-A177-3AD203B41FA5}">
                      <a16:colId xmlns:a16="http://schemas.microsoft.com/office/drawing/2014/main" val="3068986400"/>
                    </a:ext>
                  </a:extLst>
                </a:gridCol>
                <a:gridCol w="1519854">
                  <a:extLst>
                    <a:ext uri="{9D8B030D-6E8A-4147-A177-3AD203B41FA5}">
                      <a16:colId xmlns:a16="http://schemas.microsoft.com/office/drawing/2014/main" val="641945709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496455680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1155510788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3516633817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1558028532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1998545849"/>
                    </a:ext>
                  </a:extLst>
                </a:gridCol>
                <a:gridCol w="1325007">
                  <a:extLst>
                    <a:ext uri="{9D8B030D-6E8A-4147-A177-3AD203B41FA5}">
                      <a16:colId xmlns:a16="http://schemas.microsoft.com/office/drawing/2014/main" val="2890643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232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PQI-RI MSSS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667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PQI-RI FRISSS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438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PQI-RI RSSS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dirty="0">
                        <a:solidFill>
                          <a:schemeClr val="tx1"/>
                        </a:solidFill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221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b="1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dk1"/>
                        </a:solidFill>
                        <a:highlight>
                          <a:srgbClr val="00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dk1"/>
                        </a:solidFill>
                        <a:highlight>
                          <a:srgbClr val="00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dk1"/>
                        </a:solidFill>
                        <a:highlight>
                          <a:srgbClr val="00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dk1"/>
                        </a:solidFill>
                        <a:highlight>
                          <a:srgbClr val="00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b="1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b="1" dirty="0">
                        <a:highlight>
                          <a:srgbClr val="000000"/>
                        </a:highligh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958322"/>
                  </a:ext>
                </a:extLst>
              </a:tr>
            </a:tbl>
          </a:graphicData>
        </a:graphic>
      </p:graphicFrame>
      <p:graphicFrame>
        <p:nvGraphicFramePr>
          <p:cNvPr id="4" name="Tableau 2">
            <a:extLst>
              <a:ext uri="{FF2B5EF4-FFF2-40B4-BE49-F238E27FC236}">
                <a16:creationId xmlns:a16="http://schemas.microsoft.com/office/drawing/2014/main" id="{9E479425-C231-991C-22BA-935DC9FC3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646455"/>
              </p:ext>
            </p:extLst>
          </p:nvPr>
        </p:nvGraphicFramePr>
        <p:xfrm>
          <a:off x="696263" y="3626838"/>
          <a:ext cx="10937064" cy="175015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32226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506268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300052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309019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317985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326951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326951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1317612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fr-C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MSSS</a:t>
                      </a:r>
                    </a:p>
                    <a:p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(Analyse en cours)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fr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fr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fr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fr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85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RSSS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853297"/>
                  </a:ext>
                </a:extLst>
              </a:tr>
              <a:tr h="556352">
                <a:tc>
                  <a:txBody>
                    <a:bodyPr/>
                    <a:lstStyle/>
                    <a:p>
                      <a:pPr algn="l"/>
                      <a:endParaRPr lang="fr-CA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sz="14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CA" sz="1400" b="1" i="0" u="none" strike="noStrike" dirty="0">
                          <a:solidFill>
                            <a:srgbClr val="2D2E83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CA" sz="1400" b="1" i="0" u="none" strike="noStrike" dirty="0">
                          <a:solidFill>
                            <a:srgbClr val="2D2E83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CA" sz="1400" b="1" i="0" u="none" strike="noStrike" dirty="0">
                          <a:solidFill>
                            <a:srgbClr val="2D2E83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fr-CA" sz="1400" b="1" i="0" u="none" strike="noStrike" dirty="0">
                        <a:solidFill>
                          <a:srgbClr val="2D2E8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fr-CA" sz="1400" b="1" i="0" u="none" strike="noStrike" dirty="0">
                        <a:solidFill>
                          <a:srgbClr val="2D2E8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fr-CA" sz="1400" b="1" i="0" u="none" strike="noStrike" dirty="0">
                        <a:solidFill>
                          <a:srgbClr val="2D2E8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fr-CA" sz="1400" b="1" i="0" u="none" strike="noStrike" dirty="0">
                        <a:solidFill>
                          <a:srgbClr val="2D2E8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09184"/>
                  </a:ext>
                </a:extLst>
              </a:tr>
            </a:tbl>
          </a:graphicData>
        </a:graphic>
      </p:graphicFrame>
      <p:sp>
        <p:nvSpPr>
          <p:cNvPr id="5" name="Titre 1">
            <a:extLst>
              <a:ext uri="{FF2B5EF4-FFF2-40B4-BE49-F238E27FC236}">
                <a16:creationId xmlns:a16="http://schemas.microsoft.com/office/drawing/2014/main" id="{94171F3C-9DD9-E2F4-6D8F-941F236045CE}"/>
              </a:ext>
            </a:extLst>
          </p:cNvPr>
          <p:cNvSpPr txBox="1">
            <a:spLocks/>
          </p:cNvSpPr>
          <p:nvPr/>
        </p:nvSpPr>
        <p:spPr>
          <a:xfrm>
            <a:off x="1432648" y="2918782"/>
            <a:ext cx="9849751" cy="8249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CA" dirty="0">
                <a:solidFill>
                  <a:schemeClr val="accent3">
                    <a:lumMod val="75000"/>
                  </a:schemeClr>
                </a:solidFill>
              </a:rPr>
              <a:t>Demande de rehaussements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7921BCC-6EA2-2050-3CDF-EB7C2C661D92}"/>
              </a:ext>
            </a:extLst>
          </p:cNvPr>
          <p:cNvSpPr txBox="1"/>
          <p:nvPr/>
        </p:nvSpPr>
        <p:spPr>
          <a:xfrm>
            <a:off x="696263" y="5860064"/>
            <a:ext cx="4083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Réserve sectorielle 350 millions pour DSN</a:t>
            </a:r>
          </a:p>
        </p:txBody>
      </p:sp>
    </p:spTree>
    <p:extLst>
      <p:ext uri="{BB962C8B-B14F-4D97-AF65-F5344CB8AC3E}">
        <p14:creationId xmlns:p14="http://schemas.microsoft.com/office/powerpoint/2010/main" val="409847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11">
            <a:extLst>
              <a:ext uri="{FF2B5EF4-FFF2-40B4-BE49-F238E27FC236}">
                <a16:creationId xmlns:a16="http://schemas.microsoft.com/office/drawing/2014/main" id="{27102DCF-B0E0-3942-CEF4-92443C5E8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064463"/>
              </p:ext>
            </p:extLst>
          </p:nvPr>
        </p:nvGraphicFramePr>
        <p:xfrm>
          <a:off x="853120" y="1854097"/>
          <a:ext cx="5113538" cy="39785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2538">
                  <a:extLst>
                    <a:ext uri="{9D8B030D-6E8A-4147-A177-3AD203B41FA5}">
                      <a16:colId xmlns:a16="http://schemas.microsoft.com/office/drawing/2014/main" val="1924051006"/>
                    </a:ext>
                  </a:extLst>
                </a:gridCol>
                <a:gridCol w="881000">
                  <a:extLst>
                    <a:ext uri="{9D8B030D-6E8A-4147-A177-3AD203B41FA5}">
                      <a16:colId xmlns:a16="http://schemas.microsoft.com/office/drawing/2014/main" val="3015372889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DSN - Vitrine Dossier Santé Numérique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3684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d’information laboratoire SIL (Optilab)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9713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DAAMM - Demandes anticipées d'aide médicale à mourir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78069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transitoire en endoscopie (M35)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59528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Mise en place d’un environnement informationnel avancé pour la DGPSP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60463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d'information en finances, approvisionnement (SIFA)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3285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Demande de services inter établissements (DSIE-Repère)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83933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Intelligence d’affaires CPSS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39237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Nouvelle version de APR-DRG - Regroupement d’épisodes de soins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87276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Plateforme de soins virtuels PSV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8744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Prescripteur électronique en imagerie – SAFIR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5474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d'information - Gestion des maladies infectieuses (SI-GMI - Phase 2) - Consolidation SI-GMI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46232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Gestation pour autrui hors Québec (GPA)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7344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Consolidation des CTI et virage vers l’infonuagique (RSSS)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50340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Infrastructure de visualisation nationale - Visualiseur d’imagerie médicale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4496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CA" sz="1000" u="none" strike="noStrike" kern="120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 intégrée de l’accès en première ligne</a:t>
                      </a: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endParaRPr lang="fr-CA" sz="105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14775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u="none" strike="noStrike" kern="1200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Augmentation de la capacité RH</a:t>
                      </a: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endParaRPr lang="fr-CA" sz="105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63099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CA" sz="105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52424"/>
                  </a:ext>
                </a:extLst>
              </a:tr>
            </a:tbl>
          </a:graphicData>
        </a:graphic>
      </p:graphicFrame>
      <p:graphicFrame>
        <p:nvGraphicFramePr>
          <p:cNvPr id="7" name="Tableau 12">
            <a:extLst>
              <a:ext uri="{FF2B5EF4-FFF2-40B4-BE49-F238E27FC236}">
                <a16:creationId xmlns:a16="http://schemas.microsoft.com/office/drawing/2014/main" id="{B1030E7A-7701-0A7B-EE79-F32AF39C8380}"/>
              </a:ext>
            </a:extLst>
          </p:cNvPr>
          <p:cNvGraphicFramePr>
            <a:graphicFrameLocks noGrp="1"/>
          </p:cNvGraphicFramePr>
          <p:nvPr/>
        </p:nvGraphicFramePr>
        <p:xfrm>
          <a:off x="5999086" y="1190320"/>
          <a:ext cx="5852877" cy="50317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52877">
                  <a:extLst>
                    <a:ext uri="{9D8B030D-6E8A-4147-A177-3AD203B41FA5}">
                      <a16:colId xmlns:a16="http://schemas.microsoft.com/office/drawing/2014/main" val="15495737"/>
                    </a:ext>
                  </a:extLst>
                </a:gridCol>
              </a:tblGrid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Branchement au RITM pour les Maisons des aînés - Maisons alternatives (M24) (Les établissements assument les frais)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737624462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Plateforme Agir tôt (première et deuxième ligne)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741906303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Développement du site web en santé mentale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417868487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Informatisation du Programme québécois des troubles mentaux (PQPTM) (M30)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4089184827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Déploiement SIU-RH volet Santé et sécurité au travail (SST)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986977809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Registre de message &amp; fiche d'appel pour Ligne d'Aide Maltraitance Adultes Aînés.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576702150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Remplacement de la solution de gestion et de suivi de la correspondance - H17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931169506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d’alertes informatisées pour le repérage des clientèles (SAIRC) (M18)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696634170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d’information en adoption québécoise et internationale (ADOQI) - évaluation postulant adoption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3863990203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d'archivage de données en oncologie (SARDO)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1097829526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Rehaussement de la cybersécurité: Implantation des 15 mesures de sécurité obligatoires du MCN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4262412229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Programme québécois de dépistage de la surdité chez les nouveau-nés (PQDSN)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268500888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Accès et gratuité du WIFI partout dans le RSSS.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474759633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PGIT - Évolution sortie RITM (RGT)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1539536401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 - Gestion identités et accès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4028291136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Gestion des accès médicaux PREM</a:t>
                      </a:r>
                      <a:endParaRPr lang="fr-CA" sz="1000" b="1" i="0" u="none" strike="noStrike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1563088833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Prescription Québec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922638438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u="none" strike="noStrike" kern="1200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Remplacement système de gestion du suivi des projets et de leurs budgets (PICSOU)</a:t>
                      </a: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533272893"/>
                  </a:ext>
                </a:extLst>
              </a:tr>
              <a:tr h="262513">
                <a:tc>
                  <a:txBody>
                    <a:bodyPr/>
                    <a:lstStyle/>
                    <a:p>
                      <a:pPr algn="r" fontAlgn="ctr"/>
                      <a:r>
                        <a:rPr lang="fr-CA" sz="1000" u="none" strike="noStrike" dirty="0">
                          <a:solidFill>
                            <a:srgbClr val="001F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Consolidation des CTI et virage vers l’infonuagique (MSSS)</a:t>
                      </a:r>
                      <a:endParaRPr lang="fr-CA" sz="1000" b="1" i="0" u="none" strike="noStrike" dirty="0">
                        <a:solidFill>
                          <a:srgbClr val="001F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53" marR="1753" marT="1753" marB="0" anchor="ctr"/>
                </a:tc>
                <a:extLst>
                  <a:ext uri="{0D108BD9-81ED-4DB2-BD59-A6C34878D82A}">
                    <a16:rowId xmlns:a16="http://schemas.microsoft.com/office/drawing/2014/main" val="40087935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5F3D52DA-281C-3CA4-BE05-994A6D3A1AE9}"/>
              </a:ext>
            </a:extLst>
          </p:cNvPr>
          <p:cNvSpPr txBox="1"/>
          <p:nvPr/>
        </p:nvSpPr>
        <p:spPr>
          <a:xfrm rot="5400000">
            <a:off x="2276002" y="-497227"/>
            <a:ext cx="677108" cy="374864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fr-CA" sz="1600" b="1" cap="small" spc="3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Projets maintenus</a:t>
            </a:r>
          </a:p>
          <a:p>
            <a:r>
              <a:rPr lang="fr-CA" sz="1600" b="1" cap="small" spc="3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PQI RI FRISSS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620F20C-9A11-CE1A-BD5B-43545D055970}"/>
              </a:ext>
            </a:extLst>
          </p:cNvPr>
          <p:cNvSpPr txBox="1"/>
          <p:nvPr/>
        </p:nvSpPr>
        <p:spPr>
          <a:xfrm>
            <a:off x="6407292" y="735288"/>
            <a:ext cx="5553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b="1" cap="small" spc="3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Projets maintenus sans PQI FRISSS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6142850-B23B-2392-B4D4-B0BCCA9D4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232" y="57380"/>
            <a:ext cx="10820120" cy="771724"/>
          </a:xfrm>
        </p:spPr>
        <p:txBody>
          <a:bodyPr anchor="b">
            <a:normAutofit/>
          </a:bodyPr>
          <a:lstStyle/>
          <a:p>
            <a:r>
              <a:rPr lang="fr-CA" sz="4400" dirty="0">
                <a:solidFill>
                  <a:schemeClr val="accent3">
                    <a:lumMod val="75000"/>
                  </a:schemeClr>
                </a:solidFill>
              </a:rPr>
              <a:t>Rappel : Portefeuille de projets 2024-2025</a:t>
            </a:r>
          </a:p>
        </p:txBody>
      </p:sp>
    </p:spTree>
    <p:extLst>
      <p:ext uri="{BB962C8B-B14F-4D97-AF65-F5344CB8AC3E}">
        <p14:creationId xmlns:p14="http://schemas.microsoft.com/office/powerpoint/2010/main" val="356899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B4A631A-09AF-CD21-EBCE-04DEBEB9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72" y="151433"/>
            <a:ext cx="10515600" cy="1325563"/>
          </a:xfrm>
        </p:spPr>
        <p:txBody>
          <a:bodyPr>
            <a:norm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DSN – Vitrine </a:t>
            </a:r>
            <a:r>
              <a:rPr lang="fr-CA" sz="2800" dirty="0">
                <a:solidFill>
                  <a:schemeClr val="accent3">
                    <a:lumMod val="75000"/>
                  </a:schemeClr>
                </a:solidFill>
              </a:rPr>
              <a:t>(Montants en K$)</a:t>
            </a:r>
            <a:endParaRPr lang="fr-CA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5" name="Tableau 2">
            <a:extLst>
              <a:ext uri="{FF2B5EF4-FFF2-40B4-BE49-F238E27FC236}">
                <a16:creationId xmlns:a16="http://schemas.microsoft.com/office/drawing/2014/main" id="{02426C42-69B6-1B8B-4E2B-963930C2B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645052"/>
              </p:ext>
            </p:extLst>
          </p:nvPr>
        </p:nvGraphicFramePr>
        <p:xfrm>
          <a:off x="589424" y="1410918"/>
          <a:ext cx="11023048" cy="28348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28417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103268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240807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240807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280823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211226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240807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1176893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b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b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813048">
                <a:tc>
                  <a:txBody>
                    <a:bodyPr/>
                    <a:lstStyle/>
                    <a:p>
                      <a:pPr algn="l"/>
                      <a:endParaRPr lang="fr-CA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  <a:p>
                      <a:pPr algn="l"/>
                      <a:endParaRPr lang="fr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C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0309184"/>
                  </a:ext>
                </a:extLst>
              </a:tr>
              <a:tr h="813048">
                <a:tc>
                  <a:txBody>
                    <a:bodyPr/>
                    <a:lstStyle/>
                    <a:p>
                      <a:pPr algn="l"/>
                      <a:endParaRPr lang="fr-CA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b="1" dirty="0">
                          <a:solidFill>
                            <a:schemeClr val="tx1"/>
                          </a:solidFill>
                        </a:rPr>
                        <a:t>Grand total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9604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01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B4A631A-09AF-CD21-EBCE-04DEBEB9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72" y="151433"/>
            <a:ext cx="10515600" cy="1325563"/>
          </a:xfrm>
        </p:spPr>
        <p:txBody>
          <a:bodyPr>
            <a:norm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DSN - </a:t>
            </a:r>
            <a:r>
              <a:rPr lang="fr-CA" sz="4000" dirty="0" err="1">
                <a:solidFill>
                  <a:schemeClr val="accent3">
                    <a:lumMod val="75000"/>
                  </a:schemeClr>
                </a:solidFill>
              </a:rPr>
              <a:t>Visualiseur</a:t>
            </a:r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 d’imagerie médicale </a:t>
            </a:r>
            <a:r>
              <a:rPr lang="fr-CA" sz="2400" dirty="0">
                <a:solidFill>
                  <a:schemeClr val="accent3">
                    <a:lumMod val="75000"/>
                  </a:schemeClr>
                </a:solidFill>
              </a:rPr>
              <a:t>(Montants en K$) </a:t>
            </a:r>
            <a:endParaRPr lang="fr-CA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5" name="Tableau 2">
            <a:extLst>
              <a:ext uri="{FF2B5EF4-FFF2-40B4-BE49-F238E27FC236}">
                <a16:creationId xmlns:a16="http://schemas.microsoft.com/office/drawing/2014/main" id="{02426C42-69B6-1B8B-4E2B-963930C2B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15718"/>
              </p:ext>
            </p:extLst>
          </p:nvPr>
        </p:nvGraphicFramePr>
        <p:xfrm>
          <a:off x="589424" y="1410918"/>
          <a:ext cx="11153556" cy="21183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58352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295987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225566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1190827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9926688"/>
                  </a:ext>
                </a:extLst>
              </a:tr>
              <a:tr h="404845">
                <a:tc>
                  <a:txBody>
                    <a:bodyPr/>
                    <a:lstStyle/>
                    <a:p>
                      <a:pPr algn="l"/>
                      <a:endParaRPr lang="fr-CA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b="1" dirty="0">
                          <a:solidFill>
                            <a:schemeClr val="tx1"/>
                          </a:solidFill>
                        </a:rPr>
                        <a:t>Grand total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2479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6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B4A631A-09AF-CD21-EBCE-04DEBEB9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72" y="151433"/>
            <a:ext cx="10515600" cy="1325563"/>
          </a:xfrm>
        </p:spPr>
        <p:txBody>
          <a:bodyPr>
            <a:norm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DSN – Expansion provinciale </a:t>
            </a:r>
            <a:r>
              <a:rPr lang="fr-CA" sz="2400" dirty="0">
                <a:solidFill>
                  <a:schemeClr val="accent3">
                    <a:lumMod val="75000"/>
                  </a:schemeClr>
                </a:solidFill>
              </a:rPr>
              <a:t>(Montants en K$)</a:t>
            </a:r>
            <a:endParaRPr lang="fr-CA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Tableau 2">
            <a:extLst>
              <a:ext uri="{FF2B5EF4-FFF2-40B4-BE49-F238E27FC236}">
                <a16:creationId xmlns:a16="http://schemas.microsoft.com/office/drawing/2014/main" id="{2C2C334C-5EE1-6704-A6F9-0E6295C37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202622"/>
              </p:ext>
            </p:extLst>
          </p:nvPr>
        </p:nvGraphicFramePr>
        <p:xfrm>
          <a:off x="589424" y="1410918"/>
          <a:ext cx="11153556" cy="224769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58352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295987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225566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1190827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500178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9926688"/>
                  </a:ext>
                </a:extLst>
              </a:tr>
              <a:tr h="404845">
                <a:tc>
                  <a:txBody>
                    <a:bodyPr/>
                    <a:lstStyle/>
                    <a:p>
                      <a:pPr algn="l"/>
                      <a:endParaRPr lang="fr-CA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b="1" dirty="0">
                          <a:solidFill>
                            <a:schemeClr val="tx1"/>
                          </a:solidFill>
                        </a:rPr>
                        <a:t>Grand total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2479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76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B4A631A-09AF-CD21-EBCE-04DEBEB9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72" y="151433"/>
            <a:ext cx="10515600" cy="1325563"/>
          </a:xfrm>
        </p:spPr>
        <p:txBody>
          <a:bodyPr>
            <a:norm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Votre Santé </a:t>
            </a:r>
            <a:r>
              <a:rPr lang="fr-CA" sz="2400" dirty="0">
                <a:solidFill>
                  <a:schemeClr val="accent3">
                    <a:lumMod val="75000"/>
                  </a:schemeClr>
                </a:solidFill>
              </a:rPr>
              <a:t>(Montants en K$)</a:t>
            </a:r>
            <a:endParaRPr lang="fr-CA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Tableau 2">
            <a:extLst>
              <a:ext uri="{FF2B5EF4-FFF2-40B4-BE49-F238E27FC236}">
                <a16:creationId xmlns:a16="http://schemas.microsoft.com/office/drawing/2014/main" id="{23A96899-734F-B17E-990E-B0D56C811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177311"/>
              </p:ext>
            </p:extLst>
          </p:nvPr>
        </p:nvGraphicFramePr>
        <p:xfrm>
          <a:off x="589424" y="1410918"/>
          <a:ext cx="11153556" cy="220163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58352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295987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225566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255498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1190827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</a:tblGrid>
              <a:tr h="625114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2028-2029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30633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30633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330633">
                <a:tc>
                  <a:txBody>
                    <a:bodyPr/>
                    <a:lstStyle/>
                    <a:p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9926688"/>
                  </a:ext>
                </a:extLst>
              </a:tr>
              <a:tr h="570682">
                <a:tc>
                  <a:txBody>
                    <a:bodyPr/>
                    <a:lstStyle/>
                    <a:p>
                      <a:pPr algn="ctr"/>
                      <a:r>
                        <a:rPr lang="fr-CA" b="1" dirty="0">
                          <a:solidFill>
                            <a:schemeClr val="tx1"/>
                          </a:solidFill>
                        </a:rPr>
                        <a:t>Total à financer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fr-C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2479613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784FBD1C-A742-406E-AB8C-E86F26095917}"/>
              </a:ext>
            </a:extLst>
          </p:cNvPr>
          <p:cNvSpPr txBox="1"/>
          <p:nvPr/>
        </p:nvSpPr>
        <p:spPr>
          <a:xfrm>
            <a:off x="589424" y="3869473"/>
            <a:ext cx="86360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Aucun financement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Pas inscrit dans la programmation</a:t>
            </a:r>
          </a:p>
        </p:txBody>
      </p:sp>
    </p:spTree>
    <p:extLst>
      <p:ext uri="{BB962C8B-B14F-4D97-AF65-F5344CB8AC3E}">
        <p14:creationId xmlns:p14="http://schemas.microsoft.com/office/powerpoint/2010/main" val="419285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B4A631A-09AF-CD21-EBCE-04DEBEB9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72" y="151433"/>
            <a:ext cx="10515600" cy="1325563"/>
          </a:xfrm>
        </p:spPr>
        <p:txBody>
          <a:bodyPr>
            <a:normAutofit/>
          </a:bodyPr>
          <a:lstStyle/>
          <a:p>
            <a:r>
              <a:rPr lang="fr-CA" sz="4000" dirty="0">
                <a:solidFill>
                  <a:schemeClr val="accent3">
                    <a:lumMod val="75000"/>
                  </a:schemeClr>
                </a:solidFill>
              </a:rPr>
              <a:t>SI-FA </a:t>
            </a:r>
            <a:r>
              <a:rPr lang="fr-CA" sz="2400" dirty="0">
                <a:solidFill>
                  <a:schemeClr val="accent3">
                    <a:lumMod val="75000"/>
                  </a:schemeClr>
                </a:solidFill>
              </a:rPr>
              <a:t>(Montants en K$)</a:t>
            </a:r>
          </a:p>
        </p:txBody>
      </p:sp>
      <p:graphicFrame>
        <p:nvGraphicFramePr>
          <p:cNvPr id="2" name="Tableau 2">
            <a:extLst>
              <a:ext uri="{FF2B5EF4-FFF2-40B4-BE49-F238E27FC236}">
                <a16:creationId xmlns:a16="http://schemas.microsoft.com/office/drawing/2014/main" id="{1B51AD87-4E32-AA83-1692-AEB49CCD5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559075"/>
              </p:ext>
            </p:extLst>
          </p:nvPr>
        </p:nvGraphicFramePr>
        <p:xfrm>
          <a:off x="589424" y="1410918"/>
          <a:ext cx="11023052" cy="419789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95051">
                  <a:extLst>
                    <a:ext uri="{9D8B030D-6E8A-4147-A177-3AD203B41FA5}">
                      <a16:colId xmlns:a16="http://schemas.microsoft.com/office/drawing/2014/main" val="512081187"/>
                    </a:ext>
                  </a:extLst>
                </a:gridCol>
                <a:gridCol w="914168">
                  <a:extLst>
                    <a:ext uri="{9D8B030D-6E8A-4147-A177-3AD203B41FA5}">
                      <a16:colId xmlns:a16="http://schemas.microsoft.com/office/drawing/2014/main" val="644683505"/>
                    </a:ext>
                  </a:extLst>
                </a:gridCol>
                <a:gridCol w="914168">
                  <a:extLst>
                    <a:ext uri="{9D8B030D-6E8A-4147-A177-3AD203B41FA5}">
                      <a16:colId xmlns:a16="http://schemas.microsoft.com/office/drawing/2014/main" val="1471980709"/>
                    </a:ext>
                  </a:extLst>
                </a:gridCol>
                <a:gridCol w="1028135">
                  <a:extLst>
                    <a:ext uri="{9D8B030D-6E8A-4147-A177-3AD203B41FA5}">
                      <a16:colId xmlns:a16="http://schemas.microsoft.com/office/drawing/2014/main" val="1335097980"/>
                    </a:ext>
                  </a:extLst>
                </a:gridCol>
                <a:gridCol w="1028135">
                  <a:extLst>
                    <a:ext uri="{9D8B030D-6E8A-4147-A177-3AD203B41FA5}">
                      <a16:colId xmlns:a16="http://schemas.microsoft.com/office/drawing/2014/main" val="2820100388"/>
                    </a:ext>
                  </a:extLst>
                </a:gridCol>
                <a:gridCol w="1061291">
                  <a:extLst>
                    <a:ext uri="{9D8B030D-6E8A-4147-A177-3AD203B41FA5}">
                      <a16:colId xmlns:a16="http://schemas.microsoft.com/office/drawing/2014/main" val="937542850"/>
                    </a:ext>
                  </a:extLst>
                </a:gridCol>
                <a:gridCol w="1003621">
                  <a:extLst>
                    <a:ext uri="{9D8B030D-6E8A-4147-A177-3AD203B41FA5}">
                      <a16:colId xmlns:a16="http://schemas.microsoft.com/office/drawing/2014/main" val="1113316716"/>
                    </a:ext>
                  </a:extLst>
                </a:gridCol>
                <a:gridCol w="1028135">
                  <a:extLst>
                    <a:ext uri="{9D8B030D-6E8A-4147-A177-3AD203B41FA5}">
                      <a16:colId xmlns:a16="http://schemas.microsoft.com/office/drawing/2014/main" val="3023102437"/>
                    </a:ext>
                  </a:extLst>
                </a:gridCol>
                <a:gridCol w="975174">
                  <a:extLst>
                    <a:ext uri="{9D8B030D-6E8A-4147-A177-3AD203B41FA5}">
                      <a16:colId xmlns:a16="http://schemas.microsoft.com/office/drawing/2014/main" val="3132955169"/>
                    </a:ext>
                  </a:extLst>
                </a:gridCol>
                <a:gridCol w="975174">
                  <a:extLst>
                    <a:ext uri="{9D8B030D-6E8A-4147-A177-3AD203B41FA5}">
                      <a16:colId xmlns:a16="http://schemas.microsoft.com/office/drawing/2014/main" val="34366686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fr-C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Avant 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2024-2025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2025-2026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2026-2027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2027-2028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2028-2029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200" dirty="0"/>
                        <a:t>Après 2029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200" dirty="0">
                          <a:solidFill>
                            <a:schemeClr val="tx1"/>
                          </a:solidFill>
                        </a:rPr>
                        <a:t>DA 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677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dirty="0">
                          <a:solidFill>
                            <a:schemeClr val="tx1"/>
                          </a:solidFill>
                        </a:rPr>
                        <a:t>DA 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666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2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813248"/>
                  </a:ext>
                </a:extLst>
              </a:tr>
              <a:tr h="544882">
                <a:tc>
                  <a:txBody>
                    <a:bodyPr/>
                    <a:lstStyle/>
                    <a:p>
                      <a:r>
                        <a:rPr lang="fr-CA" sz="1200" dirty="0">
                          <a:solidFill>
                            <a:schemeClr val="tx1"/>
                          </a:solidFill>
                        </a:rPr>
                        <a:t>Capex Reclassification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C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389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200" dirty="0">
                          <a:solidFill>
                            <a:schemeClr val="tx1"/>
                          </a:solidFill>
                        </a:rPr>
                        <a:t>Opex Reclassification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7174008"/>
                  </a:ext>
                </a:extLst>
              </a:tr>
              <a:tr h="813048">
                <a:tc>
                  <a:txBody>
                    <a:bodyPr/>
                    <a:lstStyle/>
                    <a:p>
                      <a:pPr algn="ctr"/>
                      <a:endParaRPr lang="fr-CA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fr-CA" sz="14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  <a:p>
                      <a:pPr algn="ctr"/>
                      <a:endParaRPr lang="fr-CA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0309184"/>
                  </a:ext>
                </a:extLst>
              </a:tr>
              <a:tr h="813048">
                <a:tc>
                  <a:txBody>
                    <a:bodyPr/>
                    <a:lstStyle/>
                    <a:p>
                      <a:pPr algn="l"/>
                      <a:endParaRPr lang="fr-CA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CA" sz="1400" b="1" dirty="0">
                          <a:solidFill>
                            <a:schemeClr val="tx1"/>
                          </a:solidFill>
                        </a:rPr>
                        <a:t>Grand total (15 ans)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CA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fr-CA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9604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05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Personnalisé 9">
      <a:dk1>
        <a:srgbClr val="2D2E83"/>
      </a:dk1>
      <a:lt1>
        <a:sysClr val="window" lastClr="FFFFFF"/>
      </a:lt1>
      <a:dk2>
        <a:srgbClr val="38A7DE"/>
      </a:dk2>
      <a:lt2>
        <a:srgbClr val="BDE3F2"/>
      </a:lt2>
      <a:accent1>
        <a:srgbClr val="005DA1"/>
      </a:accent1>
      <a:accent2>
        <a:srgbClr val="3B85C4"/>
      </a:accent2>
      <a:accent3>
        <a:srgbClr val="4DC0DF"/>
      </a:accent3>
      <a:accent4>
        <a:srgbClr val="2FB7C2"/>
      </a:accent4>
      <a:accent5>
        <a:srgbClr val="2FB7C2"/>
      </a:accent5>
      <a:accent6>
        <a:srgbClr val="F7F109"/>
      </a:accent6>
      <a:hlink>
        <a:srgbClr val="0000FF"/>
      </a:hlink>
      <a:folHlink>
        <a:srgbClr val="002060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2729</TotalTime>
  <Words>781</Words>
  <Application>Microsoft Office PowerPoint</Application>
  <PresentationFormat>Grand écran</PresentationFormat>
  <Paragraphs>224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Aptos</vt:lpstr>
      <vt:lpstr>Arial</vt:lpstr>
      <vt:lpstr>Calibri</vt:lpstr>
      <vt:lpstr>Thème Office</vt:lpstr>
      <vt:lpstr> Portrait TI </vt:lpstr>
      <vt:lpstr>Ordre du jour</vt:lpstr>
      <vt:lpstr>Portrait du PQI-RI alloué – Seuil maximal</vt:lpstr>
      <vt:lpstr>Rappel : Portefeuille de projets 2024-2025</vt:lpstr>
      <vt:lpstr>DSN – Vitrine (Montants en K$)</vt:lpstr>
      <vt:lpstr>DSN - Visualiseur d’imagerie médicale (Montants en K$) </vt:lpstr>
      <vt:lpstr>DSN – Expansion provinciale (Montants en K$)</vt:lpstr>
      <vt:lpstr>Votre Santé (Montants en K$)</vt:lpstr>
      <vt:lpstr>SI-FA (Montants en K$)</vt:lpstr>
      <vt:lpstr>Transferts des contrats TI</vt:lpstr>
      <vt:lpstr>Période de transition</vt:lpstr>
      <vt:lpstr>Présentation PowerPoint</vt:lpstr>
    </vt:vector>
  </TitlesOfParts>
  <Company>Ministère du Conseil exécutif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Sandoval, Claudia</dc:creator>
  <cp:lastModifiedBy>Julien Sirois</cp:lastModifiedBy>
  <cp:revision>56</cp:revision>
  <dcterms:created xsi:type="dcterms:W3CDTF">2019-04-02T14:08:11Z</dcterms:created>
  <dcterms:modified xsi:type="dcterms:W3CDTF">2026-06-02T01:58:37Z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7d8d5d-78e2-4a62-9fcd-016eb5e4c57c_Enabled">
    <vt:lpwstr>true</vt:lpwstr>
  </property>
  <property fmtid="{D5CDD505-2E9C-101B-9397-08002B2CF9AE}" pid="3" name="MSIP_Label_6a7d8d5d-78e2-4a62-9fcd-016eb5e4c57c_SetDate">
    <vt:lpwstr>2024-08-07T14:03:42Z</vt:lpwstr>
  </property>
  <property fmtid="{D5CDD505-2E9C-101B-9397-08002B2CF9AE}" pid="4" name="MSIP_Label_6a7d8d5d-78e2-4a62-9fcd-016eb5e4c57c_Method">
    <vt:lpwstr>Standard</vt:lpwstr>
  </property>
  <property fmtid="{D5CDD505-2E9C-101B-9397-08002B2CF9AE}" pid="5" name="MSIP_Label_6a7d8d5d-78e2-4a62-9fcd-016eb5e4c57c_Name">
    <vt:lpwstr>Général</vt:lpwstr>
  </property>
  <property fmtid="{D5CDD505-2E9C-101B-9397-08002B2CF9AE}" pid="6" name="MSIP_Label_6a7d8d5d-78e2-4a62-9fcd-016eb5e4c57c_SiteId">
    <vt:lpwstr>06e1fe28-5f8b-4075-bf6c-ae24be1a7992</vt:lpwstr>
  </property>
  <property fmtid="{D5CDD505-2E9C-101B-9397-08002B2CF9AE}" pid="7" name="MSIP_Label_6a7d8d5d-78e2-4a62-9fcd-016eb5e4c57c_ActionId">
    <vt:lpwstr>452ab5f7-1cec-4e3e-832d-60109f6de758</vt:lpwstr>
  </property>
  <property fmtid="{D5CDD505-2E9C-101B-9397-08002B2CF9AE}" pid="8" name="MSIP_Label_6a7d8d5d-78e2-4a62-9fcd-016eb5e4c57c_ContentBits">
    <vt:lpwstr>0</vt:lpwstr>
  </property>
</Properties>
</file>