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8.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3.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4.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5.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16.xml" ContentType="application/vnd.openxmlformats-officedocument.presentationml.notesSlide+xml"/>
  <Override PartName="/ppt/tags/tag40.xml" ContentType="application/vnd.openxmlformats-officedocument.presentationml.tags+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1.xml" ContentType="application/vnd.openxmlformats-officedocument.presentationml.tags+xml"/>
  <Override PartName="/ppt/tags/tag42.xml" ContentType="application/vnd.openxmlformats-officedocument.presentationml.tags+xml"/>
  <Override PartName="/ppt/notesSlides/notesSlide18.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19.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20.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21.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notesSlides/notesSlide22.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notesSlides/notesSlide23.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notesSlides/notesSlide24.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notesSlides/notesSlide25.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notesSlides/notesSlide26.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notesSlides/notesSlide27.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28.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notesSlides/notesSlide29.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notesSlides/notesSlide30.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notesSlides/notesSlide31.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32.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33.xml" ContentType="application/vnd.openxmlformats-officedocument.presentationml.notesSlide+xml"/>
  <Override PartName="/ppt/tags/tag89.xml" ContentType="application/vnd.openxmlformats-officedocument.presentationml.tags+xml"/>
  <Override PartName="/ppt/notesSlides/notesSlide34.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35.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notesSlides/notesSlide36.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notesSlides/notesSlide37.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38.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notesSlides/notesSlide39.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notesSlides/notesSlide40.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notesSlides/notesSlide41.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42.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43.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notesSlides/notesSlide44.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notesSlides/notesSlide45.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46.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notesSlides/notesSlide47.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notesSlides/notesSlide48.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notesSlides/notesSlide51.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notesSlides/notesSlide52.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notesSlides/notesSlide53.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notesSlides/notesSlide54.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notesSlides/notesSlide55.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notesSlides/notesSlide56.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notesSlides/notesSlide57.xml" ContentType="application/vnd.openxmlformats-officedocument.presentationml.notesSlide+xml"/>
  <Override PartName="/ppt/tags/tag143.xml" ContentType="application/vnd.openxmlformats-officedocument.presentationml.tags+xml"/>
  <Override PartName="/ppt/tags/tag144.xml" ContentType="application/vnd.openxmlformats-officedocument.presentationml.tags+xml"/>
  <Override PartName="/ppt/notesSlides/notesSlide58.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notesSlides/notesSlide59.xml" ContentType="application/vnd.openxmlformats-officedocument.presentationml.notesSlide+xml"/>
  <Override PartName="/ppt/tags/tag147.xml" ContentType="application/vnd.openxmlformats-officedocument.presentationml.tags+xml"/>
  <Override PartName="/ppt/tags/tag148.xml" ContentType="application/vnd.openxmlformats-officedocument.presentationml.tags+xml"/>
  <Override PartName="/ppt/notesSlides/notesSlide60.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notesSlides/notesSlide61.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notesSlides/notesSlide62.xml" ContentType="application/vnd.openxmlformats-officedocument.presentationml.notesSlide+xml"/>
  <Override PartName="/ppt/tags/tag153.xml" ContentType="application/vnd.openxmlformats-officedocument.presentationml.tags+xml"/>
  <Override PartName="/ppt/notesSlides/notesSlide63.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notesSlides/notesSlide64.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notesSlides/notesSlide65.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notesSlides/notesSlide66.xml" ContentType="application/vnd.openxmlformats-officedocument.presentationml.notesSlide+xml"/>
  <Override PartName="/ppt/tags/tag160.xml" ContentType="application/vnd.openxmlformats-officedocument.presentationml.tags+xml"/>
  <Override PartName="/ppt/tags/tag161.xml" ContentType="application/vnd.openxmlformats-officedocument.presentationml.tags+xml"/>
  <Override PartName="/ppt/notesSlides/notesSlide67.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notesSlides/notesSlide68.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69.xml" ContentType="application/vnd.openxmlformats-officedocument.presentationml.notesSlide+xml"/>
  <Override PartName="/ppt/tags/tag169.xml" ContentType="application/vnd.openxmlformats-officedocument.presentationml.tags+xml"/>
  <Override PartName="/ppt/notesSlides/notesSlide7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 id="2147483662" r:id="rId2"/>
  </p:sldMasterIdLst>
  <p:notesMasterIdLst>
    <p:notesMasterId r:id="rId87"/>
  </p:notesMasterIdLst>
  <p:handoutMasterIdLst>
    <p:handoutMasterId r:id="rId88"/>
  </p:handoutMasterIdLst>
  <p:sldIdLst>
    <p:sldId id="345" r:id="rId3"/>
    <p:sldId id="257" r:id="rId4"/>
    <p:sldId id="258" r:id="rId5"/>
    <p:sldId id="259" r:id="rId6"/>
    <p:sldId id="379" r:id="rId7"/>
    <p:sldId id="381" r:id="rId8"/>
    <p:sldId id="261" r:id="rId9"/>
    <p:sldId id="366" r:id="rId10"/>
    <p:sldId id="263" r:id="rId11"/>
    <p:sldId id="264" r:id="rId12"/>
    <p:sldId id="265" r:id="rId13"/>
    <p:sldId id="338" r:id="rId14"/>
    <p:sldId id="267" r:id="rId15"/>
    <p:sldId id="268" r:id="rId16"/>
    <p:sldId id="269" r:id="rId17"/>
    <p:sldId id="270" r:id="rId18"/>
    <p:sldId id="271" r:id="rId19"/>
    <p:sldId id="272" r:id="rId20"/>
    <p:sldId id="382" r:id="rId21"/>
    <p:sldId id="373" r:id="rId22"/>
    <p:sldId id="365"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404" r:id="rId40"/>
    <p:sldId id="374" r:id="rId41"/>
    <p:sldId id="292" r:id="rId42"/>
    <p:sldId id="293" r:id="rId43"/>
    <p:sldId id="294" r:id="rId44"/>
    <p:sldId id="340" r:id="rId45"/>
    <p:sldId id="387" r:id="rId46"/>
    <p:sldId id="388" r:id="rId47"/>
    <p:sldId id="298" r:id="rId48"/>
    <p:sldId id="389" r:id="rId49"/>
    <p:sldId id="390" r:id="rId50"/>
    <p:sldId id="301" r:id="rId51"/>
    <p:sldId id="302" r:id="rId52"/>
    <p:sldId id="392" r:id="rId53"/>
    <p:sldId id="393" r:id="rId54"/>
    <p:sldId id="394" r:id="rId55"/>
    <p:sldId id="306" r:id="rId56"/>
    <p:sldId id="307" r:id="rId57"/>
    <p:sldId id="405" r:id="rId58"/>
    <p:sldId id="396" r:id="rId59"/>
    <p:sldId id="336" r:id="rId60"/>
    <p:sldId id="397" r:id="rId61"/>
    <p:sldId id="406" r:id="rId62"/>
    <p:sldId id="376" r:id="rId63"/>
    <p:sldId id="324" r:id="rId64"/>
    <p:sldId id="325" r:id="rId65"/>
    <p:sldId id="326" r:id="rId66"/>
    <p:sldId id="327" r:id="rId67"/>
    <p:sldId id="375" r:id="rId68"/>
    <p:sldId id="314" r:id="rId69"/>
    <p:sldId id="315" r:id="rId70"/>
    <p:sldId id="316" r:id="rId71"/>
    <p:sldId id="317" r:id="rId72"/>
    <p:sldId id="318" r:id="rId73"/>
    <p:sldId id="319" r:id="rId74"/>
    <p:sldId id="320" r:id="rId75"/>
    <p:sldId id="321" r:id="rId76"/>
    <p:sldId id="322" r:id="rId77"/>
    <p:sldId id="323" r:id="rId78"/>
    <p:sldId id="377" r:id="rId79"/>
    <p:sldId id="328" r:id="rId80"/>
    <p:sldId id="329" r:id="rId81"/>
    <p:sldId id="330" r:id="rId82"/>
    <p:sldId id="331" r:id="rId83"/>
    <p:sldId id="378" r:id="rId84"/>
    <p:sldId id="398" r:id="rId85"/>
    <p:sldId id="334" r:id="rId86"/>
  </p:sldIdLst>
  <p:sldSz cx="12192000" cy="6858000"/>
  <p:notesSz cx="6858000" cy="9144000"/>
  <p:embeddedFontLst>
    <p:embeddedFont>
      <p:font typeface="Calibri" panose="020F0502020204030204" pitchFamily="34" charset="0"/>
      <p:regular r:id="rId89"/>
      <p:bold r:id="rId90"/>
      <p:italic r:id="rId91"/>
      <p:boldItalic r:id="rId92"/>
    </p:embeddedFont>
    <p:embeddedFont>
      <p:font typeface="Calibri Light" panose="020F0302020204030204" pitchFamily="34" charset="0"/>
      <p:regular r:id="rId93"/>
      <p:italic r:id="rId94"/>
    </p:embeddedFont>
    <p:embeddedFont>
      <p:font typeface="Noto Sans Symbols" panose="020B0604020202020204" charset="0"/>
      <p:regular r:id="rId95"/>
      <p:bold r:id="rId9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122" roundtripDataSignature="AMtx7mh8YC4Wf9vWdz/s2v6JImg13Q9Hk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B0D5D45-83F7-D21E-F5F8-E1A87A70098B}" name="Martine Desforges" initials="MD" userId="S::martine.desforges@msss.gouv.qc.ca::a6b39f23-e151-4d44-bae5-f7c5e779159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Martine Desforges" initials="" lastIdx="7" clrIdx="0"/>
  <p:cmAuthor id="1" name="Julie Goulet" initials="" lastIdx="1" clrIdx="1"/>
  <p:cmAuthor id="2" name="Mélissa Côté" initials="" lastIdx="2" clrIdx="2"/>
  <p:cmAuthor id="3" name="Martine Desforges" initials="MD" lastIdx="5" clrIdx="3">
    <p:extLst>
      <p:ext uri="{19B8F6BF-5375-455C-9EA6-DF929625EA0E}">
        <p15:presenceInfo xmlns:p15="http://schemas.microsoft.com/office/powerpoint/2012/main" userId="S::martine.desforges@msss.gouv.qc.ca::a6b39f23-e151-4d44-bae5-f7c5e779159c" providerId="AD"/>
      </p:ext>
    </p:extLst>
  </p:cmAuthor>
  <p:cmAuthor id="4" name="Jonathan Aubin" initials="JA" lastIdx="7" clrIdx="4">
    <p:extLst>
      <p:ext uri="{19B8F6BF-5375-455C-9EA6-DF929625EA0E}">
        <p15:presenceInfo xmlns:p15="http://schemas.microsoft.com/office/powerpoint/2012/main" userId="e72d4573547b04d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AE62D1-BADA-4770-AFF4-B3B4787DFB27}" v="3" dt="2023-08-02T15:02:42.503"/>
  </p1510:revLst>
</p1510:revInfo>
</file>

<file path=ppt/tableStyles.xml><?xml version="1.0" encoding="utf-8"?>
<a:tblStyleLst xmlns:a="http://schemas.openxmlformats.org/drawingml/2006/main" def="{E6D9E8B9-F11D-4AFB-952A-B62F74F62798}">
  <a:tblStyle styleId="{E6D9E8B9-F11D-4AFB-952A-B62F74F62798}"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9F0"/>
          </a:solidFill>
        </a:fill>
      </a:tcStyle>
    </a:wholeTbl>
    <a:band1H>
      <a:tcTxStyle b="off" i="off"/>
      <a:tcStyle>
        <a:tcBdr/>
        <a:fill>
          <a:solidFill>
            <a:srgbClr val="CAD1DF"/>
          </a:solidFill>
        </a:fill>
      </a:tcStyle>
    </a:band1H>
    <a:band2H>
      <a:tcTxStyle b="off" i="off"/>
      <a:tcStyle>
        <a:tcBdr/>
      </a:tcStyle>
    </a:band2H>
    <a:band1V>
      <a:tcTxStyle b="off" i="off"/>
      <a:tcStyle>
        <a:tcBdr/>
        <a:fill>
          <a:solidFill>
            <a:srgbClr val="CAD1D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86" autoAdjust="0"/>
    <p:restoredTop sz="95642" autoAdjust="0"/>
  </p:normalViewPr>
  <p:slideViewPr>
    <p:cSldViewPr snapToGrid="0">
      <p:cViewPr varScale="1">
        <p:scale>
          <a:sx n="82" d="100"/>
          <a:sy n="82" d="100"/>
        </p:scale>
        <p:origin x="653"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font" Target="fonts/font1.fntdata"/><Relationship Id="rId133" Type="http://schemas.openxmlformats.org/officeDocument/2006/relationships/customXml" Target="../customXml/item3.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23" Type="http://schemas.openxmlformats.org/officeDocument/2006/relationships/commentAuthors" Target="commentAuthors.xml"/><Relationship Id="rId128" Type="http://schemas.microsoft.com/office/2016/11/relationships/changesInfo" Target="changesInfos/changesInfo1.xml"/><Relationship Id="rId5" Type="http://schemas.openxmlformats.org/officeDocument/2006/relationships/slide" Target="slides/slide3.xml"/><Relationship Id="rId90" Type="http://schemas.openxmlformats.org/officeDocument/2006/relationships/font" Target="fonts/font2.fntdata"/><Relationship Id="rId95" Type="http://schemas.openxmlformats.org/officeDocument/2006/relationships/font" Target="fonts/font7.fntdata"/><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24" Type="http://schemas.openxmlformats.org/officeDocument/2006/relationships/presProps" Target="presProps.xml"/><Relationship Id="rId129" Type="http://schemas.microsoft.com/office/2015/10/relationships/revisionInfo" Target="revisionInfo.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handoutMaster" Target="handoutMasters/handoutMaster1.xml"/><Relationship Id="rId91" Type="http://schemas.openxmlformats.org/officeDocument/2006/relationships/font" Target="fonts/font3.fntdata"/><Relationship Id="rId96" Type="http://schemas.openxmlformats.org/officeDocument/2006/relationships/font" Target="fonts/font8.fntdata"/><Relationship Id="rId132"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2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font" Target="fonts/font6.fntdata"/><Relationship Id="rId122" Type="http://customschemas.google.com/relationships/presentationmetadata" Target="metadata"/><Relationship Id="rId130"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125"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font" Target="fonts/font4.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notesMaster" Target="notesMasters/notesMaster1.xml"/><Relationship Id="rId131" Type="http://schemas.openxmlformats.org/officeDocument/2006/relationships/customXml" Target="../customXml/item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2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font" Target="fonts/font5.fntdata"/><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e Desforges" userId="a6b39f23-e151-4d44-bae5-f7c5e779159c" providerId="ADAL" clId="{61AE62D1-BADA-4770-AFF4-B3B4787DFB27}"/>
    <pc:docChg chg="undo custSel modSld modNotesMaster modHandout">
      <pc:chgData name="Martine Desforges" userId="a6b39f23-e151-4d44-bae5-f7c5e779159c" providerId="ADAL" clId="{61AE62D1-BADA-4770-AFF4-B3B4787DFB27}" dt="2023-08-02T17:54:51.791" v="17" actId="14100"/>
      <pc:docMkLst>
        <pc:docMk/>
      </pc:docMkLst>
      <pc:sldChg chg="modSp mod modNotes">
        <pc:chgData name="Martine Desforges" userId="a6b39f23-e151-4d44-bae5-f7c5e779159c" providerId="ADAL" clId="{61AE62D1-BADA-4770-AFF4-B3B4787DFB27}" dt="2023-08-02T15:02:42.503" v="8"/>
        <pc:sldMkLst>
          <pc:docMk/>
          <pc:sldMk cId="0" sldId="257"/>
        </pc:sldMkLst>
        <pc:spChg chg="mod">
          <ac:chgData name="Martine Desforges" userId="a6b39f23-e151-4d44-bae5-f7c5e779159c" providerId="ADAL" clId="{61AE62D1-BADA-4770-AFF4-B3B4787DFB27}" dt="2023-08-02T15:02:41.567" v="6" actId="255"/>
          <ac:spMkLst>
            <pc:docMk/>
            <pc:sldMk cId="0" sldId="257"/>
            <ac:spMk id="68" creationId="{00000000-0000-0000-0000-000000000000}"/>
          </ac:spMkLst>
        </pc:spChg>
      </pc:sldChg>
      <pc:sldChg chg="modNotes">
        <pc:chgData name="Martine Desforges" userId="a6b39f23-e151-4d44-bae5-f7c5e779159c" providerId="ADAL" clId="{61AE62D1-BADA-4770-AFF4-B3B4787DFB27}" dt="2023-08-02T15:02:42.503" v="8"/>
        <pc:sldMkLst>
          <pc:docMk/>
          <pc:sldMk cId="0" sldId="258"/>
        </pc:sldMkLst>
      </pc:sldChg>
      <pc:sldChg chg="modSp mod modNotes">
        <pc:chgData name="Martine Desforges" userId="a6b39f23-e151-4d44-bae5-f7c5e779159c" providerId="ADAL" clId="{61AE62D1-BADA-4770-AFF4-B3B4787DFB27}" dt="2023-08-02T15:02:42.503" v="8"/>
        <pc:sldMkLst>
          <pc:docMk/>
          <pc:sldMk cId="0" sldId="259"/>
        </pc:sldMkLst>
        <pc:spChg chg="mod">
          <ac:chgData name="Martine Desforges" userId="a6b39f23-e151-4d44-bae5-f7c5e779159c" providerId="ADAL" clId="{61AE62D1-BADA-4770-AFF4-B3B4787DFB27}" dt="2023-08-02T15:02:40.836" v="5" actId="255"/>
          <ac:spMkLst>
            <pc:docMk/>
            <pc:sldMk cId="0" sldId="259"/>
            <ac:spMk id="94" creationId="{00000000-0000-0000-0000-000000000000}"/>
          </ac:spMkLst>
        </pc:spChg>
      </pc:sldChg>
      <pc:sldChg chg="modNotes">
        <pc:chgData name="Martine Desforges" userId="a6b39f23-e151-4d44-bae5-f7c5e779159c" providerId="ADAL" clId="{61AE62D1-BADA-4770-AFF4-B3B4787DFB27}" dt="2023-08-02T15:02:42.503" v="8"/>
        <pc:sldMkLst>
          <pc:docMk/>
          <pc:sldMk cId="0" sldId="261"/>
        </pc:sldMkLst>
      </pc:sldChg>
      <pc:sldChg chg="modNotes">
        <pc:chgData name="Martine Desforges" userId="a6b39f23-e151-4d44-bae5-f7c5e779159c" providerId="ADAL" clId="{61AE62D1-BADA-4770-AFF4-B3B4787DFB27}" dt="2023-08-02T15:02:42.503" v="8"/>
        <pc:sldMkLst>
          <pc:docMk/>
          <pc:sldMk cId="0" sldId="263"/>
        </pc:sldMkLst>
      </pc:sldChg>
      <pc:sldChg chg="modNotes">
        <pc:chgData name="Martine Desforges" userId="a6b39f23-e151-4d44-bae5-f7c5e779159c" providerId="ADAL" clId="{61AE62D1-BADA-4770-AFF4-B3B4787DFB27}" dt="2023-08-02T15:02:42.503" v="8"/>
        <pc:sldMkLst>
          <pc:docMk/>
          <pc:sldMk cId="0" sldId="264"/>
        </pc:sldMkLst>
      </pc:sldChg>
      <pc:sldChg chg="modNotes">
        <pc:chgData name="Martine Desforges" userId="a6b39f23-e151-4d44-bae5-f7c5e779159c" providerId="ADAL" clId="{61AE62D1-BADA-4770-AFF4-B3B4787DFB27}" dt="2023-08-02T15:02:42.503" v="8"/>
        <pc:sldMkLst>
          <pc:docMk/>
          <pc:sldMk cId="0" sldId="265"/>
        </pc:sldMkLst>
      </pc:sldChg>
      <pc:sldChg chg="modNotes">
        <pc:chgData name="Martine Desforges" userId="a6b39f23-e151-4d44-bae5-f7c5e779159c" providerId="ADAL" clId="{61AE62D1-BADA-4770-AFF4-B3B4787DFB27}" dt="2023-08-02T15:02:42.503" v="8"/>
        <pc:sldMkLst>
          <pc:docMk/>
          <pc:sldMk cId="0" sldId="267"/>
        </pc:sldMkLst>
      </pc:sldChg>
      <pc:sldChg chg="modNotes">
        <pc:chgData name="Martine Desforges" userId="a6b39f23-e151-4d44-bae5-f7c5e779159c" providerId="ADAL" clId="{61AE62D1-BADA-4770-AFF4-B3B4787DFB27}" dt="2023-08-02T15:02:42.503" v="8"/>
        <pc:sldMkLst>
          <pc:docMk/>
          <pc:sldMk cId="0" sldId="268"/>
        </pc:sldMkLst>
      </pc:sldChg>
      <pc:sldChg chg="modNotes">
        <pc:chgData name="Martine Desforges" userId="a6b39f23-e151-4d44-bae5-f7c5e779159c" providerId="ADAL" clId="{61AE62D1-BADA-4770-AFF4-B3B4787DFB27}" dt="2023-08-02T15:02:42.503" v="8"/>
        <pc:sldMkLst>
          <pc:docMk/>
          <pc:sldMk cId="0" sldId="269"/>
        </pc:sldMkLst>
      </pc:sldChg>
      <pc:sldChg chg="modNotes">
        <pc:chgData name="Martine Desforges" userId="a6b39f23-e151-4d44-bae5-f7c5e779159c" providerId="ADAL" clId="{61AE62D1-BADA-4770-AFF4-B3B4787DFB27}" dt="2023-08-02T15:02:42.503" v="8"/>
        <pc:sldMkLst>
          <pc:docMk/>
          <pc:sldMk cId="0" sldId="270"/>
        </pc:sldMkLst>
      </pc:sldChg>
      <pc:sldChg chg="modNotes">
        <pc:chgData name="Martine Desforges" userId="a6b39f23-e151-4d44-bae5-f7c5e779159c" providerId="ADAL" clId="{61AE62D1-BADA-4770-AFF4-B3B4787DFB27}" dt="2023-08-02T15:02:42.503" v="8"/>
        <pc:sldMkLst>
          <pc:docMk/>
          <pc:sldMk cId="0" sldId="271"/>
        </pc:sldMkLst>
      </pc:sldChg>
      <pc:sldChg chg="modNotes">
        <pc:chgData name="Martine Desforges" userId="a6b39f23-e151-4d44-bae5-f7c5e779159c" providerId="ADAL" clId="{61AE62D1-BADA-4770-AFF4-B3B4787DFB27}" dt="2023-08-02T15:02:42.503" v="8"/>
        <pc:sldMkLst>
          <pc:docMk/>
          <pc:sldMk cId="0" sldId="272"/>
        </pc:sldMkLst>
      </pc:sldChg>
      <pc:sldChg chg="modNotes">
        <pc:chgData name="Martine Desforges" userId="a6b39f23-e151-4d44-bae5-f7c5e779159c" providerId="ADAL" clId="{61AE62D1-BADA-4770-AFF4-B3B4787DFB27}" dt="2023-08-02T15:02:42.503" v="8"/>
        <pc:sldMkLst>
          <pc:docMk/>
          <pc:sldMk cId="0" sldId="275"/>
        </pc:sldMkLst>
      </pc:sldChg>
      <pc:sldChg chg="modNotes">
        <pc:chgData name="Martine Desforges" userId="a6b39f23-e151-4d44-bae5-f7c5e779159c" providerId="ADAL" clId="{61AE62D1-BADA-4770-AFF4-B3B4787DFB27}" dt="2023-08-02T15:02:42.503" v="8"/>
        <pc:sldMkLst>
          <pc:docMk/>
          <pc:sldMk cId="0" sldId="276"/>
        </pc:sldMkLst>
      </pc:sldChg>
      <pc:sldChg chg="modNotes">
        <pc:chgData name="Martine Desforges" userId="a6b39f23-e151-4d44-bae5-f7c5e779159c" providerId="ADAL" clId="{61AE62D1-BADA-4770-AFF4-B3B4787DFB27}" dt="2023-08-02T15:02:42.503" v="8"/>
        <pc:sldMkLst>
          <pc:docMk/>
          <pc:sldMk cId="0" sldId="277"/>
        </pc:sldMkLst>
      </pc:sldChg>
      <pc:sldChg chg="modNotes">
        <pc:chgData name="Martine Desforges" userId="a6b39f23-e151-4d44-bae5-f7c5e779159c" providerId="ADAL" clId="{61AE62D1-BADA-4770-AFF4-B3B4787DFB27}" dt="2023-08-02T15:02:42.503" v="8"/>
        <pc:sldMkLst>
          <pc:docMk/>
          <pc:sldMk cId="0" sldId="278"/>
        </pc:sldMkLst>
      </pc:sldChg>
      <pc:sldChg chg="modNotes">
        <pc:chgData name="Martine Desforges" userId="a6b39f23-e151-4d44-bae5-f7c5e779159c" providerId="ADAL" clId="{61AE62D1-BADA-4770-AFF4-B3B4787DFB27}" dt="2023-08-02T15:02:42.503" v="8"/>
        <pc:sldMkLst>
          <pc:docMk/>
          <pc:sldMk cId="0" sldId="279"/>
        </pc:sldMkLst>
      </pc:sldChg>
      <pc:sldChg chg="modNotes">
        <pc:chgData name="Martine Desforges" userId="a6b39f23-e151-4d44-bae5-f7c5e779159c" providerId="ADAL" clId="{61AE62D1-BADA-4770-AFF4-B3B4787DFB27}" dt="2023-08-02T15:02:42.503" v="8"/>
        <pc:sldMkLst>
          <pc:docMk/>
          <pc:sldMk cId="0" sldId="280"/>
        </pc:sldMkLst>
      </pc:sldChg>
      <pc:sldChg chg="modNotes">
        <pc:chgData name="Martine Desforges" userId="a6b39f23-e151-4d44-bae5-f7c5e779159c" providerId="ADAL" clId="{61AE62D1-BADA-4770-AFF4-B3B4787DFB27}" dt="2023-08-02T15:02:42.503" v="8"/>
        <pc:sldMkLst>
          <pc:docMk/>
          <pc:sldMk cId="0" sldId="281"/>
        </pc:sldMkLst>
      </pc:sldChg>
      <pc:sldChg chg="modNotes">
        <pc:chgData name="Martine Desforges" userId="a6b39f23-e151-4d44-bae5-f7c5e779159c" providerId="ADAL" clId="{61AE62D1-BADA-4770-AFF4-B3B4787DFB27}" dt="2023-08-02T15:02:42.503" v="8"/>
        <pc:sldMkLst>
          <pc:docMk/>
          <pc:sldMk cId="0" sldId="282"/>
        </pc:sldMkLst>
      </pc:sldChg>
      <pc:sldChg chg="modNotes">
        <pc:chgData name="Martine Desforges" userId="a6b39f23-e151-4d44-bae5-f7c5e779159c" providerId="ADAL" clId="{61AE62D1-BADA-4770-AFF4-B3B4787DFB27}" dt="2023-08-02T15:02:42.503" v="8"/>
        <pc:sldMkLst>
          <pc:docMk/>
          <pc:sldMk cId="0" sldId="283"/>
        </pc:sldMkLst>
      </pc:sldChg>
      <pc:sldChg chg="modNotes">
        <pc:chgData name="Martine Desforges" userId="a6b39f23-e151-4d44-bae5-f7c5e779159c" providerId="ADAL" clId="{61AE62D1-BADA-4770-AFF4-B3B4787DFB27}" dt="2023-08-02T15:02:42.503" v="8"/>
        <pc:sldMkLst>
          <pc:docMk/>
          <pc:sldMk cId="0" sldId="284"/>
        </pc:sldMkLst>
      </pc:sldChg>
      <pc:sldChg chg="modNotes">
        <pc:chgData name="Martine Desforges" userId="a6b39f23-e151-4d44-bae5-f7c5e779159c" providerId="ADAL" clId="{61AE62D1-BADA-4770-AFF4-B3B4787DFB27}" dt="2023-08-02T15:02:42.503" v="8"/>
        <pc:sldMkLst>
          <pc:docMk/>
          <pc:sldMk cId="0" sldId="285"/>
        </pc:sldMkLst>
      </pc:sldChg>
      <pc:sldChg chg="modNotes">
        <pc:chgData name="Martine Desforges" userId="a6b39f23-e151-4d44-bae5-f7c5e779159c" providerId="ADAL" clId="{61AE62D1-BADA-4770-AFF4-B3B4787DFB27}" dt="2023-08-02T15:02:42.503" v="8"/>
        <pc:sldMkLst>
          <pc:docMk/>
          <pc:sldMk cId="0" sldId="286"/>
        </pc:sldMkLst>
      </pc:sldChg>
      <pc:sldChg chg="modNotes">
        <pc:chgData name="Martine Desforges" userId="a6b39f23-e151-4d44-bae5-f7c5e779159c" providerId="ADAL" clId="{61AE62D1-BADA-4770-AFF4-B3B4787DFB27}" dt="2023-08-02T15:02:42.503" v="8"/>
        <pc:sldMkLst>
          <pc:docMk/>
          <pc:sldMk cId="0" sldId="287"/>
        </pc:sldMkLst>
      </pc:sldChg>
      <pc:sldChg chg="modNotes">
        <pc:chgData name="Martine Desforges" userId="a6b39f23-e151-4d44-bae5-f7c5e779159c" providerId="ADAL" clId="{61AE62D1-BADA-4770-AFF4-B3B4787DFB27}" dt="2023-08-02T15:02:42.503" v="8"/>
        <pc:sldMkLst>
          <pc:docMk/>
          <pc:sldMk cId="0" sldId="288"/>
        </pc:sldMkLst>
      </pc:sldChg>
      <pc:sldChg chg="modNotes">
        <pc:chgData name="Martine Desforges" userId="a6b39f23-e151-4d44-bae5-f7c5e779159c" providerId="ADAL" clId="{61AE62D1-BADA-4770-AFF4-B3B4787DFB27}" dt="2023-08-02T15:02:42.503" v="8"/>
        <pc:sldMkLst>
          <pc:docMk/>
          <pc:sldMk cId="0" sldId="289"/>
        </pc:sldMkLst>
      </pc:sldChg>
      <pc:sldChg chg="modSp mod modNotes">
        <pc:chgData name="Martine Desforges" userId="a6b39f23-e151-4d44-bae5-f7c5e779159c" providerId="ADAL" clId="{61AE62D1-BADA-4770-AFF4-B3B4787DFB27}" dt="2023-08-02T17:49:53.976" v="11" actId="20577"/>
        <pc:sldMkLst>
          <pc:docMk/>
          <pc:sldMk cId="0" sldId="290"/>
        </pc:sldMkLst>
        <pc:spChg chg="mod">
          <ac:chgData name="Martine Desforges" userId="a6b39f23-e151-4d44-bae5-f7c5e779159c" providerId="ADAL" clId="{61AE62D1-BADA-4770-AFF4-B3B4787DFB27}" dt="2023-08-02T17:49:53.976" v="11" actId="20577"/>
          <ac:spMkLst>
            <pc:docMk/>
            <pc:sldMk cId="0" sldId="290"/>
            <ac:spMk id="347" creationId="{00000000-0000-0000-0000-000000000000}"/>
          </ac:spMkLst>
        </pc:spChg>
      </pc:sldChg>
      <pc:sldChg chg="modNotes">
        <pc:chgData name="Martine Desforges" userId="a6b39f23-e151-4d44-bae5-f7c5e779159c" providerId="ADAL" clId="{61AE62D1-BADA-4770-AFF4-B3B4787DFB27}" dt="2023-08-02T15:02:42.503" v="8"/>
        <pc:sldMkLst>
          <pc:docMk/>
          <pc:sldMk cId="0" sldId="292"/>
        </pc:sldMkLst>
      </pc:sldChg>
      <pc:sldChg chg="modNotes">
        <pc:chgData name="Martine Desforges" userId="a6b39f23-e151-4d44-bae5-f7c5e779159c" providerId="ADAL" clId="{61AE62D1-BADA-4770-AFF4-B3B4787DFB27}" dt="2023-08-02T15:02:42.503" v="8"/>
        <pc:sldMkLst>
          <pc:docMk/>
          <pc:sldMk cId="0" sldId="293"/>
        </pc:sldMkLst>
      </pc:sldChg>
      <pc:sldChg chg="modNotes">
        <pc:chgData name="Martine Desforges" userId="a6b39f23-e151-4d44-bae5-f7c5e779159c" providerId="ADAL" clId="{61AE62D1-BADA-4770-AFF4-B3B4787DFB27}" dt="2023-08-02T15:02:42.503" v="8"/>
        <pc:sldMkLst>
          <pc:docMk/>
          <pc:sldMk cId="0" sldId="294"/>
        </pc:sldMkLst>
      </pc:sldChg>
      <pc:sldChg chg="modNotes">
        <pc:chgData name="Martine Desforges" userId="a6b39f23-e151-4d44-bae5-f7c5e779159c" providerId="ADAL" clId="{61AE62D1-BADA-4770-AFF4-B3B4787DFB27}" dt="2023-08-02T15:02:42.503" v="8"/>
        <pc:sldMkLst>
          <pc:docMk/>
          <pc:sldMk cId="0" sldId="298"/>
        </pc:sldMkLst>
      </pc:sldChg>
      <pc:sldChg chg="modNotes">
        <pc:chgData name="Martine Desforges" userId="a6b39f23-e151-4d44-bae5-f7c5e779159c" providerId="ADAL" clId="{61AE62D1-BADA-4770-AFF4-B3B4787DFB27}" dt="2023-08-02T15:02:42.503" v="8"/>
        <pc:sldMkLst>
          <pc:docMk/>
          <pc:sldMk cId="0" sldId="301"/>
        </pc:sldMkLst>
      </pc:sldChg>
      <pc:sldChg chg="modNotes">
        <pc:chgData name="Martine Desforges" userId="a6b39f23-e151-4d44-bae5-f7c5e779159c" providerId="ADAL" clId="{61AE62D1-BADA-4770-AFF4-B3B4787DFB27}" dt="2023-08-02T15:02:42.503" v="8"/>
        <pc:sldMkLst>
          <pc:docMk/>
          <pc:sldMk cId="0" sldId="302"/>
        </pc:sldMkLst>
      </pc:sldChg>
      <pc:sldChg chg="modNotes">
        <pc:chgData name="Martine Desforges" userId="a6b39f23-e151-4d44-bae5-f7c5e779159c" providerId="ADAL" clId="{61AE62D1-BADA-4770-AFF4-B3B4787DFB27}" dt="2023-08-02T15:02:42.503" v="8"/>
        <pc:sldMkLst>
          <pc:docMk/>
          <pc:sldMk cId="0" sldId="306"/>
        </pc:sldMkLst>
      </pc:sldChg>
      <pc:sldChg chg="modNotes">
        <pc:chgData name="Martine Desforges" userId="a6b39f23-e151-4d44-bae5-f7c5e779159c" providerId="ADAL" clId="{61AE62D1-BADA-4770-AFF4-B3B4787DFB27}" dt="2023-08-02T15:02:42.503" v="8"/>
        <pc:sldMkLst>
          <pc:docMk/>
          <pc:sldMk cId="0" sldId="307"/>
        </pc:sldMkLst>
      </pc:sldChg>
      <pc:sldChg chg="modNotes">
        <pc:chgData name="Martine Desforges" userId="a6b39f23-e151-4d44-bae5-f7c5e779159c" providerId="ADAL" clId="{61AE62D1-BADA-4770-AFF4-B3B4787DFB27}" dt="2023-08-02T15:02:42.503" v="8"/>
        <pc:sldMkLst>
          <pc:docMk/>
          <pc:sldMk cId="0" sldId="314"/>
        </pc:sldMkLst>
      </pc:sldChg>
      <pc:sldChg chg="modNotes">
        <pc:chgData name="Martine Desforges" userId="a6b39f23-e151-4d44-bae5-f7c5e779159c" providerId="ADAL" clId="{61AE62D1-BADA-4770-AFF4-B3B4787DFB27}" dt="2023-08-02T15:02:42.503" v="8"/>
        <pc:sldMkLst>
          <pc:docMk/>
          <pc:sldMk cId="0" sldId="315"/>
        </pc:sldMkLst>
      </pc:sldChg>
      <pc:sldChg chg="modNotes">
        <pc:chgData name="Martine Desforges" userId="a6b39f23-e151-4d44-bae5-f7c5e779159c" providerId="ADAL" clId="{61AE62D1-BADA-4770-AFF4-B3B4787DFB27}" dt="2023-08-02T15:02:42.503" v="8"/>
        <pc:sldMkLst>
          <pc:docMk/>
          <pc:sldMk cId="0" sldId="316"/>
        </pc:sldMkLst>
      </pc:sldChg>
      <pc:sldChg chg="modNotes">
        <pc:chgData name="Martine Desforges" userId="a6b39f23-e151-4d44-bae5-f7c5e779159c" providerId="ADAL" clId="{61AE62D1-BADA-4770-AFF4-B3B4787DFB27}" dt="2023-08-02T15:02:42.503" v="8"/>
        <pc:sldMkLst>
          <pc:docMk/>
          <pc:sldMk cId="0" sldId="317"/>
        </pc:sldMkLst>
      </pc:sldChg>
      <pc:sldChg chg="modNotes">
        <pc:chgData name="Martine Desforges" userId="a6b39f23-e151-4d44-bae5-f7c5e779159c" providerId="ADAL" clId="{61AE62D1-BADA-4770-AFF4-B3B4787DFB27}" dt="2023-08-02T15:02:42.503" v="8"/>
        <pc:sldMkLst>
          <pc:docMk/>
          <pc:sldMk cId="0" sldId="318"/>
        </pc:sldMkLst>
      </pc:sldChg>
      <pc:sldChg chg="modNotes">
        <pc:chgData name="Martine Desforges" userId="a6b39f23-e151-4d44-bae5-f7c5e779159c" providerId="ADAL" clId="{61AE62D1-BADA-4770-AFF4-B3B4787DFB27}" dt="2023-08-02T15:02:42.503" v="8"/>
        <pc:sldMkLst>
          <pc:docMk/>
          <pc:sldMk cId="0" sldId="319"/>
        </pc:sldMkLst>
      </pc:sldChg>
      <pc:sldChg chg="modSp mod modNotes">
        <pc:chgData name="Martine Desforges" userId="a6b39f23-e151-4d44-bae5-f7c5e779159c" providerId="ADAL" clId="{61AE62D1-BADA-4770-AFF4-B3B4787DFB27}" dt="2023-08-02T17:53:54.802" v="16" actId="14100"/>
        <pc:sldMkLst>
          <pc:docMk/>
          <pc:sldMk cId="0" sldId="320"/>
        </pc:sldMkLst>
        <pc:spChg chg="mod">
          <ac:chgData name="Martine Desforges" userId="a6b39f23-e151-4d44-bae5-f7c5e779159c" providerId="ADAL" clId="{61AE62D1-BADA-4770-AFF4-B3B4787DFB27}" dt="2023-08-02T17:53:54.802" v="16" actId="14100"/>
          <ac:spMkLst>
            <pc:docMk/>
            <pc:sldMk cId="0" sldId="320"/>
            <ac:spMk id="572" creationId="{00000000-0000-0000-0000-000000000000}"/>
          </ac:spMkLst>
        </pc:spChg>
      </pc:sldChg>
      <pc:sldChg chg="modNotes">
        <pc:chgData name="Martine Desforges" userId="a6b39f23-e151-4d44-bae5-f7c5e779159c" providerId="ADAL" clId="{61AE62D1-BADA-4770-AFF4-B3B4787DFB27}" dt="2023-08-02T15:02:42.503" v="8"/>
        <pc:sldMkLst>
          <pc:docMk/>
          <pc:sldMk cId="0" sldId="321"/>
        </pc:sldMkLst>
      </pc:sldChg>
      <pc:sldChg chg="modNotes">
        <pc:chgData name="Martine Desforges" userId="a6b39f23-e151-4d44-bae5-f7c5e779159c" providerId="ADAL" clId="{61AE62D1-BADA-4770-AFF4-B3B4787DFB27}" dt="2023-08-02T15:02:42.503" v="8"/>
        <pc:sldMkLst>
          <pc:docMk/>
          <pc:sldMk cId="0" sldId="322"/>
        </pc:sldMkLst>
      </pc:sldChg>
      <pc:sldChg chg="modNotes">
        <pc:chgData name="Martine Desforges" userId="a6b39f23-e151-4d44-bae5-f7c5e779159c" providerId="ADAL" clId="{61AE62D1-BADA-4770-AFF4-B3B4787DFB27}" dt="2023-08-02T15:02:42.503" v="8"/>
        <pc:sldMkLst>
          <pc:docMk/>
          <pc:sldMk cId="0" sldId="323"/>
        </pc:sldMkLst>
      </pc:sldChg>
      <pc:sldChg chg="modNotes">
        <pc:chgData name="Martine Desforges" userId="a6b39f23-e151-4d44-bae5-f7c5e779159c" providerId="ADAL" clId="{61AE62D1-BADA-4770-AFF4-B3B4787DFB27}" dt="2023-08-02T15:02:42.503" v="8"/>
        <pc:sldMkLst>
          <pc:docMk/>
          <pc:sldMk cId="0" sldId="324"/>
        </pc:sldMkLst>
      </pc:sldChg>
      <pc:sldChg chg="modNotes">
        <pc:chgData name="Martine Desforges" userId="a6b39f23-e151-4d44-bae5-f7c5e779159c" providerId="ADAL" clId="{61AE62D1-BADA-4770-AFF4-B3B4787DFB27}" dt="2023-08-02T15:02:42.503" v="8"/>
        <pc:sldMkLst>
          <pc:docMk/>
          <pc:sldMk cId="0" sldId="325"/>
        </pc:sldMkLst>
      </pc:sldChg>
      <pc:sldChg chg="modNotes">
        <pc:chgData name="Martine Desforges" userId="a6b39f23-e151-4d44-bae5-f7c5e779159c" providerId="ADAL" clId="{61AE62D1-BADA-4770-AFF4-B3B4787DFB27}" dt="2023-08-02T15:02:42.503" v="8"/>
        <pc:sldMkLst>
          <pc:docMk/>
          <pc:sldMk cId="0" sldId="326"/>
        </pc:sldMkLst>
      </pc:sldChg>
      <pc:sldChg chg="modNotes">
        <pc:chgData name="Martine Desforges" userId="a6b39f23-e151-4d44-bae5-f7c5e779159c" providerId="ADAL" clId="{61AE62D1-BADA-4770-AFF4-B3B4787DFB27}" dt="2023-08-02T15:02:42.503" v="8"/>
        <pc:sldMkLst>
          <pc:docMk/>
          <pc:sldMk cId="0" sldId="327"/>
        </pc:sldMkLst>
      </pc:sldChg>
      <pc:sldChg chg="modNotes">
        <pc:chgData name="Martine Desforges" userId="a6b39f23-e151-4d44-bae5-f7c5e779159c" providerId="ADAL" clId="{61AE62D1-BADA-4770-AFF4-B3B4787DFB27}" dt="2023-08-02T15:02:42.503" v="8"/>
        <pc:sldMkLst>
          <pc:docMk/>
          <pc:sldMk cId="0" sldId="328"/>
        </pc:sldMkLst>
      </pc:sldChg>
      <pc:sldChg chg="modNotes">
        <pc:chgData name="Martine Desforges" userId="a6b39f23-e151-4d44-bae5-f7c5e779159c" providerId="ADAL" clId="{61AE62D1-BADA-4770-AFF4-B3B4787DFB27}" dt="2023-08-02T15:02:42.503" v="8"/>
        <pc:sldMkLst>
          <pc:docMk/>
          <pc:sldMk cId="0" sldId="329"/>
        </pc:sldMkLst>
      </pc:sldChg>
      <pc:sldChg chg="modNotes">
        <pc:chgData name="Martine Desforges" userId="a6b39f23-e151-4d44-bae5-f7c5e779159c" providerId="ADAL" clId="{61AE62D1-BADA-4770-AFF4-B3B4787DFB27}" dt="2023-08-02T15:02:42.503" v="8"/>
        <pc:sldMkLst>
          <pc:docMk/>
          <pc:sldMk cId="0" sldId="330"/>
        </pc:sldMkLst>
      </pc:sldChg>
      <pc:sldChg chg="modNotes">
        <pc:chgData name="Martine Desforges" userId="a6b39f23-e151-4d44-bae5-f7c5e779159c" providerId="ADAL" clId="{61AE62D1-BADA-4770-AFF4-B3B4787DFB27}" dt="2023-08-02T15:02:42.503" v="8"/>
        <pc:sldMkLst>
          <pc:docMk/>
          <pc:sldMk cId="0" sldId="331"/>
        </pc:sldMkLst>
      </pc:sldChg>
      <pc:sldChg chg="modNotes">
        <pc:chgData name="Martine Desforges" userId="a6b39f23-e151-4d44-bae5-f7c5e779159c" providerId="ADAL" clId="{61AE62D1-BADA-4770-AFF4-B3B4787DFB27}" dt="2023-08-02T15:02:42.503" v="8"/>
        <pc:sldMkLst>
          <pc:docMk/>
          <pc:sldMk cId="0" sldId="334"/>
        </pc:sldMkLst>
      </pc:sldChg>
      <pc:sldChg chg="modNotes">
        <pc:chgData name="Martine Desforges" userId="a6b39f23-e151-4d44-bae5-f7c5e779159c" providerId="ADAL" clId="{61AE62D1-BADA-4770-AFF4-B3B4787DFB27}" dt="2023-08-02T15:02:42.503" v="8"/>
        <pc:sldMkLst>
          <pc:docMk/>
          <pc:sldMk cId="2469054834" sldId="338"/>
        </pc:sldMkLst>
      </pc:sldChg>
      <pc:sldChg chg="modSp mod">
        <pc:chgData name="Martine Desforges" userId="a6b39f23-e151-4d44-bae5-f7c5e779159c" providerId="ADAL" clId="{61AE62D1-BADA-4770-AFF4-B3B4787DFB27}" dt="2023-08-02T17:43:53.790" v="9" actId="20577"/>
        <pc:sldMkLst>
          <pc:docMk/>
          <pc:sldMk cId="864741222" sldId="345"/>
        </pc:sldMkLst>
        <pc:spChg chg="mod">
          <ac:chgData name="Martine Desforges" userId="a6b39f23-e151-4d44-bae5-f7c5e779159c" providerId="ADAL" clId="{61AE62D1-BADA-4770-AFF4-B3B4787DFB27}" dt="2023-08-02T17:43:53.790" v="9" actId="20577"/>
          <ac:spMkLst>
            <pc:docMk/>
            <pc:sldMk cId="864741222" sldId="345"/>
            <ac:spMk id="5" creationId="{3FE06E46-3B02-3A69-DECB-89E57B1D19CA}"/>
          </ac:spMkLst>
        </pc:spChg>
      </pc:sldChg>
      <pc:sldChg chg="modNotes">
        <pc:chgData name="Martine Desforges" userId="a6b39f23-e151-4d44-bae5-f7c5e779159c" providerId="ADAL" clId="{61AE62D1-BADA-4770-AFF4-B3B4787DFB27}" dt="2023-08-02T15:02:42.503" v="8"/>
        <pc:sldMkLst>
          <pc:docMk/>
          <pc:sldMk cId="2166587471" sldId="365"/>
        </pc:sldMkLst>
      </pc:sldChg>
      <pc:sldChg chg="modNotes">
        <pc:chgData name="Martine Desforges" userId="a6b39f23-e151-4d44-bae5-f7c5e779159c" providerId="ADAL" clId="{61AE62D1-BADA-4770-AFF4-B3B4787DFB27}" dt="2023-08-02T15:02:42.503" v="8"/>
        <pc:sldMkLst>
          <pc:docMk/>
          <pc:sldMk cId="1509771832" sldId="366"/>
        </pc:sldMkLst>
      </pc:sldChg>
      <pc:sldChg chg="modNotes">
        <pc:chgData name="Martine Desforges" userId="a6b39f23-e151-4d44-bae5-f7c5e779159c" providerId="ADAL" clId="{61AE62D1-BADA-4770-AFF4-B3B4787DFB27}" dt="2023-08-02T15:02:42.503" v="8"/>
        <pc:sldMkLst>
          <pc:docMk/>
          <pc:sldMk cId="1643104970" sldId="381"/>
        </pc:sldMkLst>
      </pc:sldChg>
      <pc:sldChg chg="modNotes">
        <pc:chgData name="Martine Desforges" userId="a6b39f23-e151-4d44-bae5-f7c5e779159c" providerId="ADAL" clId="{61AE62D1-BADA-4770-AFF4-B3B4787DFB27}" dt="2023-08-02T15:02:42.503" v="8"/>
        <pc:sldMkLst>
          <pc:docMk/>
          <pc:sldMk cId="1796160618" sldId="382"/>
        </pc:sldMkLst>
      </pc:sldChg>
      <pc:sldChg chg="modNotes">
        <pc:chgData name="Martine Desforges" userId="a6b39f23-e151-4d44-bae5-f7c5e779159c" providerId="ADAL" clId="{61AE62D1-BADA-4770-AFF4-B3B4787DFB27}" dt="2023-08-02T15:02:42.503" v="8"/>
        <pc:sldMkLst>
          <pc:docMk/>
          <pc:sldMk cId="8897790" sldId="388"/>
        </pc:sldMkLst>
      </pc:sldChg>
      <pc:sldChg chg="modNotes">
        <pc:chgData name="Martine Desforges" userId="a6b39f23-e151-4d44-bae5-f7c5e779159c" providerId="ADAL" clId="{61AE62D1-BADA-4770-AFF4-B3B4787DFB27}" dt="2023-08-02T15:02:42.503" v="8"/>
        <pc:sldMkLst>
          <pc:docMk/>
          <pc:sldMk cId="1995102757" sldId="389"/>
        </pc:sldMkLst>
      </pc:sldChg>
      <pc:sldChg chg="modNotes">
        <pc:chgData name="Martine Desforges" userId="a6b39f23-e151-4d44-bae5-f7c5e779159c" providerId="ADAL" clId="{61AE62D1-BADA-4770-AFF4-B3B4787DFB27}" dt="2023-08-02T15:02:42.503" v="8"/>
        <pc:sldMkLst>
          <pc:docMk/>
          <pc:sldMk cId="2240562242" sldId="390"/>
        </pc:sldMkLst>
      </pc:sldChg>
      <pc:sldChg chg="modNotes">
        <pc:chgData name="Martine Desforges" userId="a6b39f23-e151-4d44-bae5-f7c5e779159c" providerId="ADAL" clId="{61AE62D1-BADA-4770-AFF4-B3B4787DFB27}" dt="2023-08-02T15:02:42.503" v="8"/>
        <pc:sldMkLst>
          <pc:docMk/>
          <pc:sldMk cId="3709723403" sldId="393"/>
        </pc:sldMkLst>
      </pc:sldChg>
      <pc:sldChg chg="modNotes">
        <pc:chgData name="Martine Desforges" userId="a6b39f23-e151-4d44-bae5-f7c5e779159c" providerId="ADAL" clId="{61AE62D1-BADA-4770-AFF4-B3B4787DFB27}" dt="2023-08-02T15:02:42.503" v="8"/>
        <pc:sldMkLst>
          <pc:docMk/>
          <pc:sldMk cId="522167874" sldId="394"/>
        </pc:sldMkLst>
      </pc:sldChg>
      <pc:sldChg chg="modNotes">
        <pc:chgData name="Martine Desforges" userId="a6b39f23-e151-4d44-bae5-f7c5e779159c" providerId="ADAL" clId="{61AE62D1-BADA-4770-AFF4-B3B4787DFB27}" dt="2023-08-02T15:02:42.503" v="8"/>
        <pc:sldMkLst>
          <pc:docMk/>
          <pc:sldMk cId="191592898" sldId="396"/>
        </pc:sldMkLst>
      </pc:sldChg>
      <pc:sldChg chg="modNotes">
        <pc:chgData name="Martine Desforges" userId="a6b39f23-e151-4d44-bae5-f7c5e779159c" providerId="ADAL" clId="{61AE62D1-BADA-4770-AFF4-B3B4787DFB27}" dt="2023-08-02T15:02:42.503" v="8"/>
        <pc:sldMkLst>
          <pc:docMk/>
          <pc:sldMk cId="1998772403" sldId="397"/>
        </pc:sldMkLst>
      </pc:sldChg>
      <pc:sldChg chg="modSp mod modNotes">
        <pc:chgData name="Martine Desforges" userId="a6b39f23-e151-4d44-bae5-f7c5e779159c" providerId="ADAL" clId="{61AE62D1-BADA-4770-AFF4-B3B4787DFB27}" dt="2023-08-02T17:54:51.791" v="17" actId="14100"/>
        <pc:sldMkLst>
          <pc:docMk/>
          <pc:sldMk cId="4001166523" sldId="398"/>
        </pc:sldMkLst>
        <pc:spChg chg="mod">
          <ac:chgData name="Martine Desforges" userId="a6b39f23-e151-4d44-bae5-f7c5e779159c" providerId="ADAL" clId="{61AE62D1-BADA-4770-AFF4-B3B4787DFB27}" dt="2023-08-02T17:54:51.791" v="17" actId="14100"/>
          <ac:spMkLst>
            <pc:docMk/>
            <pc:sldMk cId="4001166523" sldId="398"/>
            <ac:spMk id="2" creationId="{5C67C92A-AB91-1FD5-D554-4A23A482511E}"/>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118FF6-43D5-436E-A315-CD860797A618}" type="doc">
      <dgm:prSet loTypeId="urn:microsoft.com/office/officeart/2005/8/layout/hChevron3" loCatId="process" qsTypeId="urn:microsoft.com/office/officeart/2005/8/quickstyle/simple1" qsCatId="simple" csTypeId="urn:microsoft.com/office/officeart/2005/8/colors/colorful2" csCatId="colorful" phldr="1"/>
      <dgm:spPr/>
      <dgm:t>
        <a:bodyPr/>
        <a:lstStyle/>
        <a:p>
          <a:endParaRPr lang="fr-CA"/>
        </a:p>
      </dgm:t>
    </dgm:pt>
    <dgm:pt modelId="{8F9BA362-F0F6-4BFF-AC8E-D4906FC59C69}">
      <dgm:prSet phldrT="[Texte]" phldr="0" custT="1"/>
      <dgm:spPr/>
      <dgm:t>
        <a:bodyPr/>
        <a:lstStyle/>
        <a:p>
          <a:pPr rtl="0"/>
          <a:r>
            <a:rPr lang="fr-CA" sz="1800" b="1" dirty="0">
              <a:latin typeface="Calibri"/>
              <a:cs typeface="Calibri"/>
            </a:rPr>
            <a:t>Parties liées par l'Entente</a:t>
          </a:r>
        </a:p>
      </dgm:t>
    </dgm:pt>
    <dgm:pt modelId="{041536AF-0696-4718-818F-100B482A6BD5}" type="parTrans" cxnId="{E26B985C-D415-4802-8BA0-42E4A4CBEA6D}">
      <dgm:prSet/>
      <dgm:spPr/>
      <dgm:t>
        <a:bodyPr/>
        <a:lstStyle/>
        <a:p>
          <a:endParaRPr lang="fr-CA"/>
        </a:p>
      </dgm:t>
    </dgm:pt>
    <dgm:pt modelId="{965B2A55-9F67-4AC5-AD5B-DA61E2BC10C9}" type="sibTrans" cxnId="{E26B985C-D415-4802-8BA0-42E4A4CBEA6D}">
      <dgm:prSet/>
      <dgm:spPr/>
      <dgm:t>
        <a:bodyPr/>
        <a:lstStyle/>
        <a:p>
          <a:endParaRPr lang="fr-CA"/>
        </a:p>
      </dgm:t>
    </dgm:pt>
    <dgm:pt modelId="{837DF261-B51A-4E6A-81BE-A13FA25F3940}">
      <dgm:prSet phldrT="[Texte]" phldr="0" custT="1"/>
      <dgm:spPr/>
      <dgm:t>
        <a:bodyPr/>
        <a:lstStyle/>
        <a:p>
          <a:pPr rtl="0"/>
          <a:r>
            <a:rPr lang="fr-CA" sz="1400" dirty="0">
              <a:latin typeface="Calibri"/>
              <a:cs typeface="Calibri"/>
            </a:rPr>
            <a:t>Ministre de la Santé et des Services sociaux </a:t>
          </a:r>
        </a:p>
      </dgm:t>
    </dgm:pt>
    <dgm:pt modelId="{8A3EA2F6-5D68-4C39-8F49-08CA903595AF}" type="parTrans" cxnId="{8C66163F-69A0-4496-B3C3-680282CE11C0}">
      <dgm:prSet/>
      <dgm:spPr/>
      <dgm:t>
        <a:bodyPr/>
        <a:lstStyle/>
        <a:p>
          <a:endParaRPr lang="fr-CA"/>
        </a:p>
      </dgm:t>
    </dgm:pt>
    <dgm:pt modelId="{D6EC648A-B852-4F34-A7AB-B7295518092D}" type="sibTrans" cxnId="{8C66163F-69A0-4496-B3C3-680282CE11C0}">
      <dgm:prSet/>
      <dgm:spPr/>
      <dgm:t>
        <a:bodyPr/>
        <a:lstStyle/>
        <a:p>
          <a:endParaRPr lang="fr-CA"/>
        </a:p>
      </dgm:t>
    </dgm:pt>
    <dgm:pt modelId="{94DE39F2-4FBC-4995-8A8B-58BE8D1DBCE4}">
      <dgm:prSet phldrT="[Texte]" phldr="0" custT="1"/>
      <dgm:spPr/>
      <dgm:t>
        <a:bodyPr/>
        <a:lstStyle/>
        <a:p>
          <a:pPr rtl="0"/>
          <a:r>
            <a:rPr lang="fr-CA" sz="1400" dirty="0">
              <a:latin typeface="Calibri"/>
              <a:cs typeface="Calibri"/>
            </a:rPr>
            <a:t>Ministre de la Justice</a:t>
          </a:r>
        </a:p>
      </dgm:t>
    </dgm:pt>
    <dgm:pt modelId="{7B64D15E-168B-4CDB-82F0-169EC3EAB424}" type="parTrans" cxnId="{C5DBCA65-C96D-46E0-8B3E-83492E9D119C}">
      <dgm:prSet/>
      <dgm:spPr/>
      <dgm:t>
        <a:bodyPr/>
        <a:lstStyle/>
        <a:p>
          <a:endParaRPr lang="fr-CA"/>
        </a:p>
      </dgm:t>
    </dgm:pt>
    <dgm:pt modelId="{150EF8C4-5949-43A6-8F9D-935A027E9FCD}" type="sibTrans" cxnId="{C5DBCA65-C96D-46E0-8B3E-83492E9D119C}">
      <dgm:prSet/>
      <dgm:spPr/>
      <dgm:t>
        <a:bodyPr/>
        <a:lstStyle/>
        <a:p>
          <a:endParaRPr lang="fr-CA"/>
        </a:p>
      </dgm:t>
    </dgm:pt>
    <dgm:pt modelId="{E5809CE3-0F1E-4A88-B647-09EC976E395F}">
      <dgm:prSet phldrT="[Texte]" phldr="0" custT="1"/>
      <dgm:spPr/>
      <dgm:t>
        <a:bodyPr/>
        <a:lstStyle/>
        <a:p>
          <a:pPr rtl="0"/>
          <a:r>
            <a:rPr lang="fr-CA" sz="1400" dirty="0">
              <a:latin typeface="Calibri"/>
              <a:cs typeface="Calibri"/>
            </a:rPr>
            <a:t>Ministre de la Sécurité publique</a:t>
          </a:r>
        </a:p>
      </dgm:t>
    </dgm:pt>
    <dgm:pt modelId="{47A9DA30-37F5-4F54-A299-B224862EE101}" type="parTrans" cxnId="{80FFC55F-FAFB-499F-BAD2-E101A7B04C41}">
      <dgm:prSet/>
      <dgm:spPr/>
      <dgm:t>
        <a:bodyPr/>
        <a:lstStyle/>
        <a:p>
          <a:endParaRPr lang="fr-CA"/>
        </a:p>
      </dgm:t>
    </dgm:pt>
    <dgm:pt modelId="{17F225D8-D52A-4E8E-BA93-0C66638C181E}" type="sibTrans" cxnId="{80FFC55F-FAFB-499F-BAD2-E101A7B04C41}">
      <dgm:prSet/>
      <dgm:spPr/>
      <dgm:t>
        <a:bodyPr/>
        <a:lstStyle/>
        <a:p>
          <a:endParaRPr lang="fr-CA"/>
        </a:p>
      </dgm:t>
    </dgm:pt>
    <dgm:pt modelId="{00247424-9484-4F6C-9D10-B15E77F934E5}">
      <dgm:prSet phldrT="[Texte]" phldr="0" custT="1"/>
      <dgm:spPr/>
      <dgm:t>
        <a:bodyPr/>
        <a:lstStyle/>
        <a:p>
          <a:pPr rtl="0"/>
          <a:r>
            <a:rPr lang="fr-CA" sz="1400">
              <a:latin typeface="Calibri"/>
              <a:cs typeface="Calibri"/>
            </a:rPr>
            <a:t>Ministère de l'Éducation</a:t>
          </a:r>
        </a:p>
      </dgm:t>
    </dgm:pt>
    <dgm:pt modelId="{B397543B-B6A2-42BB-B48D-B646BDD67E0C}" type="parTrans" cxnId="{A8D66A21-5279-496E-B774-F49E68DEF6E7}">
      <dgm:prSet/>
      <dgm:spPr/>
      <dgm:t>
        <a:bodyPr/>
        <a:lstStyle/>
        <a:p>
          <a:endParaRPr lang="fr-CA"/>
        </a:p>
      </dgm:t>
    </dgm:pt>
    <dgm:pt modelId="{EF47C5E7-8EDD-489F-A071-9048C1650C6A}" type="sibTrans" cxnId="{A8D66A21-5279-496E-B774-F49E68DEF6E7}">
      <dgm:prSet/>
      <dgm:spPr/>
      <dgm:t>
        <a:bodyPr/>
        <a:lstStyle/>
        <a:p>
          <a:endParaRPr lang="fr-CA"/>
        </a:p>
      </dgm:t>
    </dgm:pt>
    <dgm:pt modelId="{427B84F4-FB64-489D-A588-CFD8BB3C6E82}">
      <dgm:prSet phldrT="[Texte]" phldr="0" custT="1"/>
      <dgm:spPr/>
      <dgm:t>
        <a:bodyPr/>
        <a:lstStyle/>
        <a:p>
          <a:pPr rtl="0"/>
          <a:r>
            <a:rPr lang="fr-CA" sz="1400" dirty="0">
              <a:latin typeface="Calibri"/>
              <a:cs typeface="Calibri"/>
            </a:rPr>
            <a:t>Ministère de la Famille</a:t>
          </a:r>
        </a:p>
      </dgm:t>
    </dgm:pt>
    <dgm:pt modelId="{ACA1E228-FC3C-422C-8B59-67776678A091}" type="parTrans" cxnId="{224588C9-D18E-4F63-8062-D5A8115020D7}">
      <dgm:prSet/>
      <dgm:spPr/>
      <dgm:t>
        <a:bodyPr/>
        <a:lstStyle/>
        <a:p>
          <a:endParaRPr lang="fr-CA"/>
        </a:p>
      </dgm:t>
    </dgm:pt>
    <dgm:pt modelId="{68160B5A-3698-430B-9E19-48546F80DEB9}" type="sibTrans" cxnId="{224588C9-D18E-4F63-8062-D5A8115020D7}">
      <dgm:prSet/>
      <dgm:spPr/>
      <dgm:t>
        <a:bodyPr/>
        <a:lstStyle/>
        <a:p>
          <a:endParaRPr lang="fr-CA"/>
        </a:p>
      </dgm:t>
    </dgm:pt>
    <dgm:pt modelId="{A214132E-A72A-4E52-ACFF-EC99C0FAC6F3}">
      <dgm:prSet phldrT="[Texte]" phldr="0" custT="1"/>
      <dgm:spPr/>
      <dgm:t>
        <a:bodyPr/>
        <a:lstStyle/>
        <a:p>
          <a:pPr rtl="0"/>
          <a:r>
            <a:rPr lang="fr-CA" sz="1400" dirty="0">
              <a:latin typeface="Calibri"/>
              <a:cs typeface="Calibri"/>
            </a:rPr>
            <a:t>Directeur des poursuites criminelles et pénale </a:t>
          </a:r>
        </a:p>
      </dgm:t>
    </dgm:pt>
    <dgm:pt modelId="{35DC38AC-16CE-4A1A-B924-C17A9C9B3E52}" type="parTrans" cxnId="{0EEBC75F-2550-454A-8078-E8590371501F}">
      <dgm:prSet/>
      <dgm:spPr/>
      <dgm:t>
        <a:bodyPr/>
        <a:lstStyle/>
        <a:p>
          <a:endParaRPr lang="fr-CA"/>
        </a:p>
      </dgm:t>
    </dgm:pt>
    <dgm:pt modelId="{6BBF1837-446C-4AED-B1BA-8014DC675724}" type="sibTrans" cxnId="{0EEBC75F-2550-454A-8078-E8590371501F}">
      <dgm:prSet/>
      <dgm:spPr/>
      <dgm:t>
        <a:bodyPr/>
        <a:lstStyle/>
        <a:p>
          <a:endParaRPr lang="fr-CA"/>
        </a:p>
      </dgm:t>
    </dgm:pt>
    <dgm:pt modelId="{58C2BDD7-FE03-4DE7-91BC-8AC6CD88BB12}">
      <dgm:prSet phldrT="[Texte]" phldr="0"/>
      <dgm:spPr/>
      <dgm:t>
        <a:bodyPr/>
        <a:lstStyle/>
        <a:p>
          <a:r>
            <a:rPr lang="fr-CA" b="1">
              <a:latin typeface="Calibri"/>
              <a:cs typeface="Calibri"/>
            </a:rPr>
            <a:t>CRNEM</a:t>
          </a:r>
        </a:p>
      </dgm:t>
    </dgm:pt>
    <dgm:pt modelId="{7AD9D0DE-B67B-4569-AC2B-0248B34BFF00}" type="parTrans" cxnId="{003C24E3-A85A-4A66-B385-4CBDF96E0166}">
      <dgm:prSet/>
      <dgm:spPr/>
      <dgm:t>
        <a:bodyPr/>
        <a:lstStyle/>
        <a:p>
          <a:endParaRPr lang="fr-CA"/>
        </a:p>
      </dgm:t>
    </dgm:pt>
    <dgm:pt modelId="{BC1DC5E0-5299-4389-8DA3-A497F6A0196A}" type="sibTrans" cxnId="{003C24E3-A85A-4A66-B385-4CBDF96E0166}">
      <dgm:prSet/>
      <dgm:spPr/>
      <dgm:t>
        <a:bodyPr/>
        <a:lstStyle/>
        <a:p>
          <a:endParaRPr lang="fr-CA"/>
        </a:p>
      </dgm:t>
    </dgm:pt>
    <dgm:pt modelId="{639F39A8-200E-4C4A-B9E9-36A2B887CF14}">
      <dgm:prSet phldr="0"/>
      <dgm:spPr/>
      <dgm:t>
        <a:bodyPr/>
        <a:lstStyle/>
        <a:p>
          <a:r>
            <a:rPr lang="fr-CA" b="1">
              <a:latin typeface="Calibri"/>
              <a:cs typeface="Calibri"/>
            </a:rPr>
            <a:t>CREM</a:t>
          </a:r>
        </a:p>
      </dgm:t>
    </dgm:pt>
    <dgm:pt modelId="{20DC5AFE-3BA9-4D78-854B-45385B058021}" type="parTrans" cxnId="{78731A59-FE32-481E-B1F3-EF213F5A0B08}">
      <dgm:prSet/>
      <dgm:spPr/>
      <dgm:t>
        <a:bodyPr/>
        <a:lstStyle/>
        <a:p>
          <a:endParaRPr lang="fr-CA"/>
        </a:p>
      </dgm:t>
    </dgm:pt>
    <dgm:pt modelId="{91C2373C-B040-4950-81A3-38F645DF235A}" type="sibTrans" cxnId="{78731A59-FE32-481E-B1F3-EF213F5A0B08}">
      <dgm:prSet/>
      <dgm:spPr/>
      <dgm:t>
        <a:bodyPr/>
        <a:lstStyle/>
        <a:p>
          <a:endParaRPr lang="fr-CA"/>
        </a:p>
      </dgm:t>
    </dgm:pt>
    <dgm:pt modelId="{85B9845A-87A8-4860-A2E1-0C9FDE9BA086}">
      <dgm:prSet phldr="0"/>
      <dgm:spPr/>
      <dgm:t>
        <a:bodyPr/>
        <a:lstStyle/>
        <a:p>
          <a:pPr rtl="0"/>
          <a:r>
            <a:rPr lang="fr-CA" b="1" dirty="0">
              <a:latin typeface="Calibri"/>
              <a:cs typeface="Calibri"/>
            </a:rPr>
            <a:t>PARTENAIRES </a:t>
          </a:r>
        </a:p>
      </dgm:t>
    </dgm:pt>
    <dgm:pt modelId="{B3010DA8-69E6-4A40-9801-590257163B22}" type="parTrans" cxnId="{964ED0D1-FB8E-45B7-AD3D-42A09B089381}">
      <dgm:prSet/>
      <dgm:spPr/>
      <dgm:t>
        <a:bodyPr/>
        <a:lstStyle/>
        <a:p>
          <a:endParaRPr lang="fr-CA"/>
        </a:p>
      </dgm:t>
    </dgm:pt>
    <dgm:pt modelId="{06E96518-7919-4CC6-AAA4-9192F15EBC21}" type="sibTrans" cxnId="{964ED0D1-FB8E-45B7-AD3D-42A09B089381}">
      <dgm:prSet/>
      <dgm:spPr/>
      <dgm:t>
        <a:bodyPr/>
        <a:lstStyle/>
        <a:p>
          <a:endParaRPr lang="fr-CA"/>
        </a:p>
      </dgm:t>
    </dgm:pt>
    <dgm:pt modelId="{A2073BC8-D5D2-49DA-AE72-38B11011503D}" type="pres">
      <dgm:prSet presAssocID="{77118FF6-43D5-436E-A315-CD860797A618}" presName="Name0" presStyleCnt="0">
        <dgm:presLayoutVars>
          <dgm:dir/>
          <dgm:resizeHandles val="exact"/>
        </dgm:presLayoutVars>
      </dgm:prSet>
      <dgm:spPr/>
    </dgm:pt>
    <dgm:pt modelId="{CB475EA0-81ED-4025-BEDD-D12CED223A82}" type="pres">
      <dgm:prSet presAssocID="{8F9BA362-F0F6-4BFF-AC8E-D4906FC59C69}" presName="parAndChTx" presStyleLbl="node1" presStyleIdx="0" presStyleCnt="4" custScaleY="114023">
        <dgm:presLayoutVars>
          <dgm:bulletEnabled val="1"/>
        </dgm:presLayoutVars>
      </dgm:prSet>
      <dgm:spPr/>
    </dgm:pt>
    <dgm:pt modelId="{2871112D-65B0-4BD1-BB3D-62142F687FE2}" type="pres">
      <dgm:prSet presAssocID="{965B2A55-9F67-4AC5-AD5B-DA61E2BC10C9}" presName="parAndChSpace" presStyleCnt="0"/>
      <dgm:spPr/>
    </dgm:pt>
    <dgm:pt modelId="{626E86D5-34DE-46EF-A15A-77E5099995E0}" type="pres">
      <dgm:prSet presAssocID="{58C2BDD7-FE03-4DE7-91BC-8AC6CD88BB12}" presName="parAndChTx" presStyleLbl="node1" presStyleIdx="1" presStyleCnt="4" custScaleY="114796">
        <dgm:presLayoutVars>
          <dgm:bulletEnabled val="1"/>
        </dgm:presLayoutVars>
      </dgm:prSet>
      <dgm:spPr/>
    </dgm:pt>
    <dgm:pt modelId="{40B64971-3C7B-444B-B353-66F0C822DC82}" type="pres">
      <dgm:prSet presAssocID="{BC1DC5E0-5299-4389-8DA3-A497F6A0196A}" presName="parAndChSpace" presStyleCnt="0"/>
      <dgm:spPr/>
    </dgm:pt>
    <dgm:pt modelId="{F8637414-2633-467F-99B4-342E6137EB77}" type="pres">
      <dgm:prSet presAssocID="{639F39A8-200E-4C4A-B9E9-36A2B887CF14}" presName="parAndChTx" presStyleLbl="node1" presStyleIdx="2" presStyleCnt="4" custScaleY="115570">
        <dgm:presLayoutVars>
          <dgm:bulletEnabled val="1"/>
        </dgm:presLayoutVars>
      </dgm:prSet>
      <dgm:spPr/>
    </dgm:pt>
    <dgm:pt modelId="{B401FD98-04B0-492A-A071-03F1719C9650}" type="pres">
      <dgm:prSet presAssocID="{91C2373C-B040-4950-81A3-38F645DF235A}" presName="parAndChSpace" presStyleCnt="0"/>
      <dgm:spPr/>
    </dgm:pt>
    <dgm:pt modelId="{65A0B022-429B-4F78-A5A3-55352C035315}" type="pres">
      <dgm:prSet presAssocID="{85B9845A-87A8-4860-A2E1-0C9FDE9BA086}" presName="parAndChTx" presStyleLbl="node1" presStyleIdx="3" presStyleCnt="4" custScaleY="117118">
        <dgm:presLayoutVars>
          <dgm:bulletEnabled val="1"/>
        </dgm:presLayoutVars>
      </dgm:prSet>
      <dgm:spPr/>
    </dgm:pt>
  </dgm:ptLst>
  <dgm:cxnLst>
    <dgm:cxn modelId="{FD8B8B02-D03B-4121-975F-E214DC1D01AC}" type="presOf" srcId="{77118FF6-43D5-436E-A315-CD860797A618}" destId="{A2073BC8-D5D2-49DA-AE72-38B11011503D}" srcOrd="0" destOrd="0" presId="urn:microsoft.com/office/officeart/2005/8/layout/hChevron3"/>
    <dgm:cxn modelId="{54DD310C-DD74-424D-B856-1847E9B8FF75}" type="presOf" srcId="{427B84F4-FB64-489D-A588-CFD8BB3C6E82}" destId="{CB475EA0-81ED-4025-BEDD-D12CED223A82}" srcOrd="0" destOrd="5" presId="urn:microsoft.com/office/officeart/2005/8/layout/hChevron3"/>
    <dgm:cxn modelId="{A8D66A21-5279-496E-B774-F49E68DEF6E7}" srcId="{8F9BA362-F0F6-4BFF-AC8E-D4906FC59C69}" destId="{00247424-9484-4F6C-9D10-B15E77F934E5}" srcOrd="3" destOrd="0" parTransId="{B397543B-B6A2-42BB-B48D-B646BDD67E0C}" sibTransId="{EF47C5E7-8EDD-489F-A071-9048C1650C6A}"/>
    <dgm:cxn modelId="{8C66163F-69A0-4496-B3C3-680282CE11C0}" srcId="{8F9BA362-F0F6-4BFF-AC8E-D4906FC59C69}" destId="{837DF261-B51A-4E6A-81BE-A13FA25F3940}" srcOrd="0" destOrd="0" parTransId="{8A3EA2F6-5D68-4C39-8F49-08CA903595AF}" sibTransId="{D6EC648A-B852-4F34-A7AB-B7295518092D}"/>
    <dgm:cxn modelId="{E26B985C-D415-4802-8BA0-42E4A4CBEA6D}" srcId="{77118FF6-43D5-436E-A315-CD860797A618}" destId="{8F9BA362-F0F6-4BFF-AC8E-D4906FC59C69}" srcOrd="0" destOrd="0" parTransId="{041536AF-0696-4718-818F-100B482A6BD5}" sibTransId="{965B2A55-9F67-4AC5-AD5B-DA61E2BC10C9}"/>
    <dgm:cxn modelId="{80FFC55F-FAFB-499F-BAD2-E101A7B04C41}" srcId="{8F9BA362-F0F6-4BFF-AC8E-D4906FC59C69}" destId="{E5809CE3-0F1E-4A88-B647-09EC976E395F}" srcOrd="2" destOrd="0" parTransId="{47A9DA30-37F5-4F54-A299-B224862EE101}" sibTransId="{17F225D8-D52A-4E8E-BA93-0C66638C181E}"/>
    <dgm:cxn modelId="{0EEBC75F-2550-454A-8078-E8590371501F}" srcId="{8F9BA362-F0F6-4BFF-AC8E-D4906FC59C69}" destId="{A214132E-A72A-4E52-ACFF-EC99C0FAC6F3}" srcOrd="5" destOrd="0" parTransId="{35DC38AC-16CE-4A1A-B924-C17A9C9B3E52}" sibTransId="{6BBF1837-446C-4AED-B1BA-8014DC675724}"/>
    <dgm:cxn modelId="{1E4D9541-BAE1-4B79-9605-A26734EA8B91}" type="presOf" srcId="{85B9845A-87A8-4860-A2E1-0C9FDE9BA086}" destId="{65A0B022-429B-4F78-A5A3-55352C035315}" srcOrd="0" destOrd="0" presId="urn:microsoft.com/office/officeart/2005/8/layout/hChevron3"/>
    <dgm:cxn modelId="{C5DBCA65-C96D-46E0-8B3E-83492E9D119C}" srcId="{8F9BA362-F0F6-4BFF-AC8E-D4906FC59C69}" destId="{94DE39F2-4FBC-4995-8A8B-58BE8D1DBCE4}" srcOrd="1" destOrd="0" parTransId="{7B64D15E-168B-4CDB-82F0-169EC3EAB424}" sibTransId="{150EF8C4-5949-43A6-8F9D-935A027E9FCD}"/>
    <dgm:cxn modelId="{78731A59-FE32-481E-B1F3-EF213F5A0B08}" srcId="{77118FF6-43D5-436E-A315-CD860797A618}" destId="{639F39A8-200E-4C4A-B9E9-36A2B887CF14}" srcOrd="2" destOrd="0" parTransId="{20DC5AFE-3BA9-4D78-854B-45385B058021}" sibTransId="{91C2373C-B040-4950-81A3-38F645DF235A}"/>
    <dgm:cxn modelId="{491E6979-ED1C-4038-BFF5-FCD0980878FF}" type="presOf" srcId="{837DF261-B51A-4E6A-81BE-A13FA25F3940}" destId="{CB475EA0-81ED-4025-BEDD-D12CED223A82}" srcOrd="0" destOrd="1" presId="urn:microsoft.com/office/officeart/2005/8/layout/hChevron3"/>
    <dgm:cxn modelId="{2CF96E7F-82ED-46ED-ABA2-EFB24F044763}" type="presOf" srcId="{A214132E-A72A-4E52-ACFF-EC99C0FAC6F3}" destId="{CB475EA0-81ED-4025-BEDD-D12CED223A82}" srcOrd="0" destOrd="6" presId="urn:microsoft.com/office/officeart/2005/8/layout/hChevron3"/>
    <dgm:cxn modelId="{4C0CECA8-BE49-442C-802E-B792CFBCFE92}" type="presOf" srcId="{94DE39F2-4FBC-4995-8A8B-58BE8D1DBCE4}" destId="{CB475EA0-81ED-4025-BEDD-D12CED223A82}" srcOrd="0" destOrd="2" presId="urn:microsoft.com/office/officeart/2005/8/layout/hChevron3"/>
    <dgm:cxn modelId="{BF430DC8-F345-4EE1-A75D-954E23A3C862}" type="presOf" srcId="{639F39A8-200E-4C4A-B9E9-36A2B887CF14}" destId="{F8637414-2633-467F-99B4-342E6137EB77}" srcOrd="0" destOrd="0" presId="urn:microsoft.com/office/officeart/2005/8/layout/hChevron3"/>
    <dgm:cxn modelId="{224588C9-D18E-4F63-8062-D5A8115020D7}" srcId="{8F9BA362-F0F6-4BFF-AC8E-D4906FC59C69}" destId="{427B84F4-FB64-489D-A588-CFD8BB3C6E82}" srcOrd="4" destOrd="0" parTransId="{ACA1E228-FC3C-422C-8B59-67776678A091}" sibTransId="{68160B5A-3698-430B-9E19-48546F80DEB9}"/>
    <dgm:cxn modelId="{55B2D9CA-7E07-4440-A5B1-6870A10B4445}" type="presOf" srcId="{8F9BA362-F0F6-4BFF-AC8E-D4906FC59C69}" destId="{CB475EA0-81ED-4025-BEDD-D12CED223A82}" srcOrd="0" destOrd="0" presId="urn:microsoft.com/office/officeart/2005/8/layout/hChevron3"/>
    <dgm:cxn modelId="{964ED0D1-FB8E-45B7-AD3D-42A09B089381}" srcId="{77118FF6-43D5-436E-A315-CD860797A618}" destId="{85B9845A-87A8-4860-A2E1-0C9FDE9BA086}" srcOrd="3" destOrd="0" parTransId="{B3010DA8-69E6-4A40-9801-590257163B22}" sibTransId="{06E96518-7919-4CC6-AAA4-9192F15EBC21}"/>
    <dgm:cxn modelId="{003C24E3-A85A-4A66-B385-4CBDF96E0166}" srcId="{77118FF6-43D5-436E-A315-CD860797A618}" destId="{58C2BDD7-FE03-4DE7-91BC-8AC6CD88BB12}" srcOrd="1" destOrd="0" parTransId="{7AD9D0DE-B67B-4569-AC2B-0248B34BFF00}" sibTransId="{BC1DC5E0-5299-4389-8DA3-A497F6A0196A}"/>
    <dgm:cxn modelId="{63D532E5-A5CB-4FA4-B010-D1E25844C541}" type="presOf" srcId="{E5809CE3-0F1E-4A88-B647-09EC976E395F}" destId="{CB475EA0-81ED-4025-BEDD-D12CED223A82}" srcOrd="0" destOrd="3" presId="urn:microsoft.com/office/officeart/2005/8/layout/hChevron3"/>
    <dgm:cxn modelId="{010854E9-8A46-45A2-8BD4-5A7EFCEBEBD9}" type="presOf" srcId="{58C2BDD7-FE03-4DE7-91BC-8AC6CD88BB12}" destId="{626E86D5-34DE-46EF-A15A-77E5099995E0}" srcOrd="0" destOrd="0" presId="urn:microsoft.com/office/officeart/2005/8/layout/hChevron3"/>
    <dgm:cxn modelId="{8FF884F2-B01B-4175-A3D4-57B188A7DC29}" type="presOf" srcId="{00247424-9484-4F6C-9D10-B15E77F934E5}" destId="{CB475EA0-81ED-4025-BEDD-D12CED223A82}" srcOrd="0" destOrd="4" presId="urn:microsoft.com/office/officeart/2005/8/layout/hChevron3"/>
    <dgm:cxn modelId="{C7C5B4CE-1FA3-420B-B91C-C89AA499AE29}" type="presParOf" srcId="{A2073BC8-D5D2-49DA-AE72-38B11011503D}" destId="{CB475EA0-81ED-4025-BEDD-D12CED223A82}" srcOrd="0" destOrd="0" presId="urn:microsoft.com/office/officeart/2005/8/layout/hChevron3"/>
    <dgm:cxn modelId="{A39C3CC2-B649-416A-87A0-E44A5CF99596}" type="presParOf" srcId="{A2073BC8-D5D2-49DA-AE72-38B11011503D}" destId="{2871112D-65B0-4BD1-BB3D-62142F687FE2}" srcOrd="1" destOrd="0" presId="urn:microsoft.com/office/officeart/2005/8/layout/hChevron3"/>
    <dgm:cxn modelId="{1A311888-190C-4F1D-8554-EFC420AFAC9D}" type="presParOf" srcId="{A2073BC8-D5D2-49DA-AE72-38B11011503D}" destId="{626E86D5-34DE-46EF-A15A-77E5099995E0}" srcOrd="2" destOrd="0" presId="urn:microsoft.com/office/officeart/2005/8/layout/hChevron3"/>
    <dgm:cxn modelId="{98E8BA5D-1035-4B27-BCBC-828DB6973DF1}" type="presParOf" srcId="{A2073BC8-D5D2-49DA-AE72-38B11011503D}" destId="{40B64971-3C7B-444B-B353-66F0C822DC82}" srcOrd="3" destOrd="0" presId="urn:microsoft.com/office/officeart/2005/8/layout/hChevron3"/>
    <dgm:cxn modelId="{AADAB3AD-CF8C-463E-961B-64AD6200A748}" type="presParOf" srcId="{A2073BC8-D5D2-49DA-AE72-38B11011503D}" destId="{F8637414-2633-467F-99B4-342E6137EB77}" srcOrd="4" destOrd="0" presId="urn:microsoft.com/office/officeart/2005/8/layout/hChevron3"/>
    <dgm:cxn modelId="{5ECAE027-D18B-4BEA-B3C6-EA5E6B1280AD}" type="presParOf" srcId="{A2073BC8-D5D2-49DA-AE72-38B11011503D}" destId="{B401FD98-04B0-492A-A071-03F1719C9650}" srcOrd="5" destOrd="0" presId="urn:microsoft.com/office/officeart/2005/8/layout/hChevron3"/>
    <dgm:cxn modelId="{10065026-F424-4AD3-A71B-AF8A74B01891}" type="presParOf" srcId="{A2073BC8-D5D2-49DA-AE72-38B11011503D}" destId="{65A0B022-429B-4F78-A5A3-55352C035315}" srcOrd="6"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475EA0-81ED-4025-BEDD-D12CED223A82}">
      <dsp:nvSpPr>
        <dsp:cNvPr id="0" name=""/>
        <dsp:cNvSpPr/>
      </dsp:nvSpPr>
      <dsp:spPr>
        <a:xfrm>
          <a:off x="3004" y="1895030"/>
          <a:ext cx="3014617" cy="2749885"/>
        </a:xfrm>
        <a:prstGeom prst="homePlate">
          <a:avLst>
            <a:gd name="adj" fmla="val 25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349" tIns="45720" rIns="425396" bIns="45720" numCol="1" spcCol="1270" anchor="t" anchorCtr="0">
          <a:noAutofit/>
        </a:bodyPr>
        <a:lstStyle/>
        <a:p>
          <a:pPr marL="0" lvl="0" indent="0" algn="l" defTabSz="800100" rtl="0">
            <a:lnSpc>
              <a:spcPct val="90000"/>
            </a:lnSpc>
            <a:spcBef>
              <a:spcPct val="0"/>
            </a:spcBef>
            <a:spcAft>
              <a:spcPct val="35000"/>
            </a:spcAft>
            <a:buNone/>
          </a:pPr>
          <a:r>
            <a:rPr lang="fr-CA" sz="1800" b="1" kern="1200" dirty="0">
              <a:latin typeface="Calibri"/>
              <a:cs typeface="Calibri"/>
            </a:rPr>
            <a:t>Parties liées par l'Entente</a:t>
          </a:r>
        </a:p>
        <a:p>
          <a:pPr marL="114300" lvl="1" indent="-114300" algn="l" defTabSz="622300" rtl="0">
            <a:lnSpc>
              <a:spcPct val="90000"/>
            </a:lnSpc>
            <a:spcBef>
              <a:spcPct val="0"/>
            </a:spcBef>
            <a:spcAft>
              <a:spcPct val="15000"/>
            </a:spcAft>
            <a:buChar char="•"/>
          </a:pPr>
          <a:r>
            <a:rPr lang="fr-CA" sz="1400" kern="1200" dirty="0">
              <a:latin typeface="Calibri"/>
              <a:cs typeface="Calibri"/>
            </a:rPr>
            <a:t>Ministre de la Santé et des Services sociaux </a:t>
          </a:r>
        </a:p>
        <a:p>
          <a:pPr marL="114300" lvl="1" indent="-114300" algn="l" defTabSz="622300" rtl="0">
            <a:lnSpc>
              <a:spcPct val="90000"/>
            </a:lnSpc>
            <a:spcBef>
              <a:spcPct val="0"/>
            </a:spcBef>
            <a:spcAft>
              <a:spcPct val="15000"/>
            </a:spcAft>
            <a:buChar char="•"/>
          </a:pPr>
          <a:r>
            <a:rPr lang="fr-CA" sz="1400" kern="1200" dirty="0">
              <a:latin typeface="Calibri"/>
              <a:cs typeface="Calibri"/>
            </a:rPr>
            <a:t>Ministre de la Justice</a:t>
          </a:r>
        </a:p>
        <a:p>
          <a:pPr marL="114300" lvl="1" indent="-114300" algn="l" defTabSz="622300" rtl="0">
            <a:lnSpc>
              <a:spcPct val="90000"/>
            </a:lnSpc>
            <a:spcBef>
              <a:spcPct val="0"/>
            </a:spcBef>
            <a:spcAft>
              <a:spcPct val="15000"/>
            </a:spcAft>
            <a:buChar char="•"/>
          </a:pPr>
          <a:r>
            <a:rPr lang="fr-CA" sz="1400" kern="1200" dirty="0">
              <a:latin typeface="Calibri"/>
              <a:cs typeface="Calibri"/>
            </a:rPr>
            <a:t>Ministre de la Sécurité publique</a:t>
          </a:r>
        </a:p>
        <a:p>
          <a:pPr marL="114300" lvl="1" indent="-114300" algn="l" defTabSz="622300" rtl="0">
            <a:lnSpc>
              <a:spcPct val="90000"/>
            </a:lnSpc>
            <a:spcBef>
              <a:spcPct val="0"/>
            </a:spcBef>
            <a:spcAft>
              <a:spcPct val="15000"/>
            </a:spcAft>
            <a:buChar char="•"/>
          </a:pPr>
          <a:r>
            <a:rPr lang="fr-CA" sz="1400" kern="1200">
              <a:latin typeface="Calibri"/>
              <a:cs typeface="Calibri"/>
            </a:rPr>
            <a:t>Ministère de l'Éducation</a:t>
          </a:r>
        </a:p>
        <a:p>
          <a:pPr marL="114300" lvl="1" indent="-114300" algn="l" defTabSz="622300" rtl="0">
            <a:lnSpc>
              <a:spcPct val="90000"/>
            </a:lnSpc>
            <a:spcBef>
              <a:spcPct val="0"/>
            </a:spcBef>
            <a:spcAft>
              <a:spcPct val="15000"/>
            </a:spcAft>
            <a:buChar char="•"/>
          </a:pPr>
          <a:r>
            <a:rPr lang="fr-CA" sz="1400" kern="1200" dirty="0">
              <a:latin typeface="Calibri"/>
              <a:cs typeface="Calibri"/>
            </a:rPr>
            <a:t>Ministère de la Famille</a:t>
          </a:r>
        </a:p>
        <a:p>
          <a:pPr marL="114300" lvl="1" indent="-114300" algn="l" defTabSz="622300" rtl="0">
            <a:lnSpc>
              <a:spcPct val="90000"/>
            </a:lnSpc>
            <a:spcBef>
              <a:spcPct val="0"/>
            </a:spcBef>
            <a:spcAft>
              <a:spcPct val="15000"/>
            </a:spcAft>
            <a:buChar char="•"/>
          </a:pPr>
          <a:r>
            <a:rPr lang="fr-CA" sz="1400" kern="1200" dirty="0">
              <a:latin typeface="Calibri"/>
              <a:cs typeface="Calibri"/>
            </a:rPr>
            <a:t>Directeur des poursuites criminelles et pénale </a:t>
          </a:r>
        </a:p>
      </dsp:txBody>
      <dsp:txXfrm>
        <a:off x="3004" y="1895030"/>
        <a:ext cx="2670881" cy="2749885"/>
      </dsp:txXfrm>
    </dsp:sp>
    <dsp:sp modelId="{626E86D5-34DE-46EF-A15A-77E5099995E0}">
      <dsp:nvSpPr>
        <dsp:cNvPr id="0" name=""/>
        <dsp:cNvSpPr/>
      </dsp:nvSpPr>
      <dsp:spPr>
        <a:xfrm>
          <a:off x="2414698" y="1885709"/>
          <a:ext cx="3014617" cy="2768528"/>
        </a:xfrm>
        <a:prstGeom prst="chevron">
          <a:avLst>
            <a:gd name="adj" fmla="val 25000"/>
          </a:avLst>
        </a:prstGeom>
        <a:solidFill>
          <a:schemeClr val="accent2">
            <a:hueOff val="-297054"/>
            <a:satOff val="5266"/>
            <a:lumOff val="294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349" tIns="45720" rIns="106349" bIns="45720" numCol="1" spcCol="1270" anchor="ctr" anchorCtr="0">
          <a:noAutofit/>
        </a:bodyPr>
        <a:lstStyle/>
        <a:p>
          <a:pPr marL="0" lvl="0" indent="0" algn="ctr" defTabSz="800100">
            <a:lnSpc>
              <a:spcPct val="90000"/>
            </a:lnSpc>
            <a:spcBef>
              <a:spcPct val="0"/>
            </a:spcBef>
            <a:spcAft>
              <a:spcPct val="35000"/>
            </a:spcAft>
            <a:buNone/>
          </a:pPr>
          <a:r>
            <a:rPr lang="fr-CA" sz="1800" b="1" kern="1200">
              <a:latin typeface="Calibri"/>
              <a:cs typeface="Calibri"/>
            </a:rPr>
            <a:t>CRNEM</a:t>
          </a:r>
        </a:p>
      </dsp:txBody>
      <dsp:txXfrm>
        <a:off x="3106830" y="1885709"/>
        <a:ext cx="1630353" cy="2768528"/>
      </dsp:txXfrm>
    </dsp:sp>
    <dsp:sp modelId="{F8637414-2633-467F-99B4-342E6137EB77}">
      <dsp:nvSpPr>
        <dsp:cNvPr id="0" name=""/>
        <dsp:cNvSpPr/>
      </dsp:nvSpPr>
      <dsp:spPr>
        <a:xfrm>
          <a:off x="4826392" y="1876376"/>
          <a:ext cx="3014617" cy="2787194"/>
        </a:xfrm>
        <a:prstGeom prst="chevron">
          <a:avLst>
            <a:gd name="adj" fmla="val 25000"/>
          </a:avLst>
        </a:prstGeom>
        <a:solidFill>
          <a:schemeClr val="accent2">
            <a:hueOff val="-594109"/>
            <a:satOff val="10533"/>
            <a:lumOff val="58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349" tIns="45720" rIns="106349" bIns="45720" numCol="1" spcCol="1270" anchor="ctr" anchorCtr="0">
          <a:noAutofit/>
        </a:bodyPr>
        <a:lstStyle/>
        <a:p>
          <a:pPr marL="0" lvl="0" indent="0" algn="ctr" defTabSz="800100">
            <a:lnSpc>
              <a:spcPct val="90000"/>
            </a:lnSpc>
            <a:spcBef>
              <a:spcPct val="0"/>
            </a:spcBef>
            <a:spcAft>
              <a:spcPct val="35000"/>
            </a:spcAft>
            <a:buNone/>
          </a:pPr>
          <a:r>
            <a:rPr lang="fr-CA" sz="1800" b="1" kern="1200">
              <a:latin typeface="Calibri"/>
              <a:cs typeface="Calibri"/>
            </a:rPr>
            <a:t>CREM</a:t>
          </a:r>
        </a:p>
      </dsp:txBody>
      <dsp:txXfrm>
        <a:off x="5523191" y="1876376"/>
        <a:ext cx="1621020" cy="2787194"/>
      </dsp:txXfrm>
    </dsp:sp>
    <dsp:sp modelId="{65A0B022-429B-4F78-A5A3-55352C035315}">
      <dsp:nvSpPr>
        <dsp:cNvPr id="0" name=""/>
        <dsp:cNvSpPr/>
      </dsp:nvSpPr>
      <dsp:spPr>
        <a:xfrm>
          <a:off x="7238086" y="1857709"/>
          <a:ext cx="3014617" cy="2824527"/>
        </a:xfrm>
        <a:prstGeom prst="chevron">
          <a:avLst>
            <a:gd name="adj" fmla="val 25000"/>
          </a:avLst>
        </a:prstGeom>
        <a:solidFill>
          <a:schemeClr val="accent2">
            <a:hueOff val="-891163"/>
            <a:satOff val="15799"/>
            <a:lumOff val="88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349" tIns="45720" rIns="106349" bIns="45720" numCol="1" spcCol="1270" anchor="ctr" anchorCtr="0">
          <a:noAutofit/>
        </a:bodyPr>
        <a:lstStyle/>
        <a:p>
          <a:pPr marL="0" lvl="0" indent="0" algn="ctr" defTabSz="800100" rtl="0">
            <a:lnSpc>
              <a:spcPct val="90000"/>
            </a:lnSpc>
            <a:spcBef>
              <a:spcPct val="0"/>
            </a:spcBef>
            <a:spcAft>
              <a:spcPct val="35000"/>
            </a:spcAft>
            <a:buNone/>
          </a:pPr>
          <a:r>
            <a:rPr lang="fr-CA" sz="1800" b="1" kern="1200" dirty="0">
              <a:latin typeface="Calibri"/>
              <a:cs typeface="Calibri"/>
            </a:rPr>
            <a:t>PARTENAIRES </a:t>
          </a:r>
        </a:p>
      </dsp:txBody>
      <dsp:txXfrm>
        <a:off x="7944218" y="1857709"/>
        <a:ext cx="1602353" cy="2824527"/>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373C5141-7DBD-96FE-D16C-296A24D62020}"/>
              </a:ext>
            </a:extLst>
          </p:cNvPr>
          <p:cNvSpPr>
            <a:spLocks noGrp="1"/>
          </p:cNvSpPr>
          <p:nvPr>
            <p:ph type="hdr" sz="quarter"/>
          </p:nvPr>
        </p:nvSpPr>
        <p:spPr>
          <a:xfrm>
            <a:off x="0" y="0"/>
            <a:ext cx="2971800" cy="458788"/>
          </a:xfrm>
          <a:prstGeom prst="rect">
            <a:avLst/>
          </a:prstGeom>
        </p:spPr>
        <p:txBody>
          <a:bodyPr vert="horz" lIns="91418" tIns="45710" rIns="91418" bIns="45710" rtlCol="0"/>
          <a:lstStyle>
            <a:lvl1pPr algn="l">
              <a:defRPr sz="1200"/>
            </a:lvl1pPr>
          </a:lstStyle>
          <a:p>
            <a:endParaRPr lang="fr-CA"/>
          </a:p>
        </p:txBody>
      </p:sp>
      <p:sp>
        <p:nvSpPr>
          <p:cNvPr id="3" name="Espace réservé de la date 2">
            <a:extLst>
              <a:ext uri="{FF2B5EF4-FFF2-40B4-BE49-F238E27FC236}">
                <a16:creationId xmlns:a16="http://schemas.microsoft.com/office/drawing/2014/main" id="{14F50570-1D1C-1513-2F18-F170AE50745B}"/>
              </a:ext>
            </a:extLst>
          </p:cNvPr>
          <p:cNvSpPr>
            <a:spLocks noGrp="1"/>
          </p:cNvSpPr>
          <p:nvPr>
            <p:ph type="dt" sz="quarter" idx="1"/>
          </p:nvPr>
        </p:nvSpPr>
        <p:spPr>
          <a:xfrm>
            <a:off x="3884613" y="0"/>
            <a:ext cx="2971800" cy="458788"/>
          </a:xfrm>
          <a:prstGeom prst="rect">
            <a:avLst/>
          </a:prstGeom>
        </p:spPr>
        <p:txBody>
          <a:bodyPr vert="horz" lIns="91418" tIns="45710" rIns="91418" bIns="45710" rtlCol="0"/>
          <a:lstStyle>
            <a:lvl1pPr algn="r">
              <a:defRPr sz="1200"/>
            </a:lvl1pPr>
          </a:lstStyle>
          <a:p>
            <a:fld id="{70E2C5E0-58D5-4AC1-8CAF-719B28CEA173}" type="datetimeFigureOut">
              <a:rPr lang="fr-CA" smtClean="0"/>
              <a:t>2023-08-02</a:t>
            </a:fld>
            <a:endParaRPr lang="fr-CA"/>
          </a:p>
        </p:txBody>
      </p:sp>
      <p:sp>
        <p:nvSpPr>
          <p:cNvPr id="4" name="Espace réservé du pied de page 3">
            <a:extLst>
              <a:ext uri="{FF2B5EF4-FFF2-40B4-BE49-F238E27FC236}">
                <a16:creationId xmlns:a16="http://schemas.microsoft.com/office/drawing/2014/main" id="{ACF1C2BA-F63C-2013-3D6C-71B7CB24C624}"/>
              </a:ext>
            </a:extLst>
          </p:cNvPr>
          <p:cNvSpPr>
            <a:spLocks noGrp="1"/>
          </p:cNvSpPr>
          <p:nvPr>
            <p:ph type="ftr" sz="quarter" idx="2"/>
          </p:nvPr>
        </p:nvSpPr>
        <p:spPr>
          <a:xfrm>
            <a:off x="0" y="8685215"/>
            <a:ext cx="2971800" cy="458787"/>
          </a:xfrm>
          <a:prstGeom prst="rect">
            <a:avLst/>
          </a:prstGeom>
        </p:spPr>
        <p:txBody>
          <a:bodyPr vert="horz" lIns="91418" tIns="45710" rIns="91418" bIns="45710" rtlCol="0" anchor="b"/>
          <a:lstStyle>
            <a:lvl1pPr algn="l">
              <a:defRPr sz="1200"/>
            </a:lvl1pPr>
          </a:lstStyle>
          <a:p>
            <a:endParaRPr lang="fr-CA"/>
          </a:p>
        </p:txBody>
      </p:sp>
      <p:sp>
        <p:nvSpPr>
          <p:cNvPr id="5" name="Espace réservé du numéro de diapositive 4">
            <a:extLst>
              <a:ext uri="{FF2B5EF4-FFF2-40B4-BE49-F238E27FC236}">
                <a16:creationId xmlns:a16="http://schemas.microsoft.com/office/drawing/2014/main" id="{7AEBA5B4-E704-0F30-3D77-061B88DEA6C9}"/>
              </a:ext>
            </a:extLst>
          </p:cNvPr>
          <p:cNvSpPr>
            <a:spLocks noGrp="1"/>
          </p:cNvSpPr>
          <p:nvPr>
            <p:ph type="sldNum" sz="quarter" idx="3"/>
          </p:nvPr>
        </p:nvSpPr>
        <p:spPr>
          <a:xfrm>
            <a:off x="3884613" y="8685215"/>
            <a:ext cx="2971800" cy="458787"/>
          </a:xfrm>
          <a:prstGeom prst="rect">
            <a:avLst/>
          </a:prstGeom>
        </p:spPr>
        <p:txBody>
          <a:bodyPr vert="horz" lIns="91418" tIns="45710" rIns="91418" bIns="45710" rtlCol="0" anchor="b"/>
          <a:lstStyle>
            <a:lvl1pPr algn="r">
              <a:defRPr sz="1200"/>
            </a:lvl1pPr>
          </a:lstStyle>
          <a:p>
            <a:fld id="{3B66FB9F-1E03-4BEA-B2BE-5494710AD8D1}" type="slidenum">
              <a:rPr lang="fr-CA" smtClean="0"/>
              <a:t>‹N°›</a:t>
            </a:fld>
            <a:endParaRPr lang="fr-CA"/>
          </a:p>
        </p:txBody>
      </p:sp>
    </p:spTree>
    <p:extLst>
      <p:ext uri="{BB962C8B-B14F-4D97-AF65-F5344CB8AC3E}">
        <p14:creationId xmlns:p14="http://schemas.microsoft.com/office/powerpoint/2010/main" val="350588503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05" tIns="45690" rIns="91405" bIns="4569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05" tIns="45690" rIns="91405" bIns="4569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5"/>
            <a:ext cx="2971800" cy="458787"/>
          </a:xfrm>
          <a:prstGeom prst="rect">
            <a:avLst/>
          </a:prstGeom>
          <a:noFill/>
          <a:ln>
            <a:noFill/>
          </a:ln>
        </p:spPr>
        <p:txBody>
          <a:bodyPr spcFirstLastPara="1" wrap="square" lIns="91405" tIns="45690" rIns="91405" bIns="4569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5"/>
            <a:ext cx="2971800" cy="458787"/>
          </a:xfrm>
          <a:prstGeom prst="rect">
            <a:avLst/>
          </a:prstGeom>
          <a:noFill/>
          <a:ln>
            <a:noFill/>
          </a:ln>
        </p:spPr>
        <p:txBody>
          <a:bodyPr spcFirstLastPara="1" wrap="square" lIns="91405" tIns="45690" rIns="91405" bIns="45690" anchor="b" anchorCtr="0">
            <a:noAutofit/>
          </a:bodyPr>
          <a:lstStyle/>
          <a:p>
            <a:pPr algn="r">
              <a:buSzPts val="1200"/>
            </a:pPr>
            <a:fld id="{00000000-1234-1234-1234-123412341234}" type="slidenum">
              <a:rPr lang="fr-CA" sz="1200" smtClean="0">
                <a:solidFill>
                  <a:schemeClr val="dk1"/>
                </a:solidFill>
                <a:latin typeface="Calibri"/>
                <a:ea typeface="Calibri"/>
                <a:cs typeface="Calibri"/>
                <a:sym typeface="Calibri"/>
              </a:rPr>
              <a:pPr algn="r">
                <a:buSzPts val="1200"/>
              </a:pPr>
              <a:t>‹N°›</a:t>
            </a:fld>
            <a:endParaRPr lang="fr-CA" sz="120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hf sldNum="0" hdr="0" ft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2: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5" name="Google Shape;6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11: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40" name="Google Shape;14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21565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2: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47" name="Google Shape;14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13: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54" name="Google Shape;154;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92:notes"/>
          <p:cNvSpPr txBox="1">
            <a:spLocks noGrp="1"/>
          </p:cNvSpPr>
          <p:nvPr>
            <p:ph type="body" idx="1"/>
          </p:nvPr>
        </p:nvSpPr>
        <p:spPr>
          <a:xfrm>
            <a:off x="685800" y="4400552"/>
            <a:ext cx="5486400" cy="3600450"/>
          </a:xfrm>
          <a:prstGeom prst="rect">
            <a:avLst/>
          </a:prstGeom>
        </p:spPr>
        <p:txBody>
          <a:bodyPr spcFirstLastPara="1" wrap="square" lIns="91405" tIns="45690" rIns="91405" bIns="45690" anchor="t" anchorCtr="0">
            <a:noAutofit/>
          </a:bodyPr>
          <a:lstStyle/>
          <a:p>
            <a:pPr marL="0" indent="0"/>
            <a:endParaRPr/>
          </a:p>
        </p:txBody>
      </p:sp>
      <p:sp>
        <p:nvSpPr>
          <p:cNvPr id="161" name="Google Shape;161;p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15: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68" name="Google Shape;16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6: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85" name="Google Shape;18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7: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02" name="Google Shape;202;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8: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09" name="Google Shape;20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674136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9: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22" name="Google Shape;22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68867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20: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29" name="Google Shape;22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3: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72" name="Google Shape;7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21: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46" name="Google Shape;246;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2: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53" name="Google Shape;253;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23: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63" name="Google Shape;263;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93:notes"/>
          <p:cNvSpPr txBox="1">
            <a:spLocks noGrp="1"/>
          </p:cNvSpPr>
          <p:nvPr>
            <p:ph type="body" idx="1"/>
          </p:nvPr>
        </p:nvSpPr>
        <p:spPr>
          <a:xfrm>
            <a:off x="685800" y="4400552"/>
            <a:ext cx="5486400" cy="3600450"/>
          </a:xfrm>
          <a:prstGeom prst="rect">
            <a:avLst/>
          </a:prstGeom>
        </p:spPr>
        <p:txBody>
          <a:bodyPr spcFirstLastPara="1" wrap="square" lIns="91405" tIns="45690" rIns="91405" bIns="45690" anchor="t" anchorCtr="0">
            <a:noAutofit/>
          </a:bodyPr>
          <a:lstStyle/>
          <a:p>
            <a:pPr marL="0" indent="0"/>
            <a:endParaRPr/>
          </a:p>
        </p:txBody>
      </p:sp>
      <p:sp>
        <p:nvSpPr>
          <p:cNvPr id="269" name="Google Shape;269;p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24: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75" name="Google Shape;275;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25: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82" name="Google Shape;282;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26: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88" name="Google Shape;288;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27: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94" name="Google Shape;294;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28: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01" name="Google Shape;301;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29: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10" name="Google Shape;310;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4: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91" name="Google Shape;9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30: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16" name="Google Shape;316;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31: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23" name="Google Shape;323;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32: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30" name="Google Shape;330;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33: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38" name="Google Shape;338;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34: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45" name="Google Shape;345;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35: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58" name="Google Shape;358;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36: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65" name="Google Shape;365;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37: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72" name="Google Shape;372;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40: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05" name="Google Shape;405;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569417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p41: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13" name="Google Shape;413;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5: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98" name="Google Shape;9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606137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42: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20" name="Google Shape;420;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076561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43: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26" name="Google Shape;426;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263110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p44: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32" name="Google Shape;432;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45: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38" name="Google Shape;438;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47: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52" name="Google Shape;452;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374915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48: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58" name="Google Shape;458;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534719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49: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64" name="Google Shape;464;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50: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70" name="Google Shape;470;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53: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90" name="Google Shape;490;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203445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55: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04" name="Google Shape;504;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5726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6: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05" name="Google Shape;10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CA" dirty="0"/>
              <a:t> </a:t>
            </a:r>
            <a:endParaRPr lang="fr-CA" b="1" dirty="0"/>
          </a:p>
        </p:txBody>
      </p:sp>
      <p:sp>
        <p:nvSpPr>
          <p:cNvPr id="4" name="Espace réservé du numéro de diapositive 3"/>
          <p:cNvSpPr>
            <a:spLocks noGrp="1"/>
          </p:cNvSpPr>
          <p:nvPr>
            <p:ph type="sldNum" sz="quarter" idx="5"/>
          </p:nvPr>
        </p:nvSpPr>
        <p:spPr/>
        <p:txBody>
          <a:bodyPr/>
          <a:lstStyle/>
          <a:p>
            <a:pPr algn="r" defTabSz="914190">
              <a:buClrTx/>
            </a:pPr>
            <a:fld id="{32F3E52F-6CD7-4E5D-B455-DFB23CA77910}" type="slidenum">
              <a:rPr lang="fr-CA" sz="1200" kern="1200">
                <a:solidFill>
                  <a:prstClr val="black"/>
                </a:solidFill>
                <a:latin typeface="Calibri" panose="020F0502020204030204"/>
                <a:ea typeface="+mn-ea"/>
                <a:cs typeface="+mn-cs"/>
              </a:rPr>
              <a:pPr algn="r" defTabSz="914190">
                <a:buClrTx/>
              </a:pPr>
              <a:t>60</a:t>
            </a:fld>
            <a:endParaRPr lang="fr-CA" sz="1200" kern="1200">
              <a:solidFill>
                <a:prstClr val="black"/>
              </a:solidFill>
              <a:latin typeface="Calibri" panose="020F0502020204030204"/>
              <a:ea typeface="+mn-ea"/>
              <a:cs typeface="+mn-cs"/>
            </a:endParaRPr>
          </a:p>
        </p:txBody>
      </p:sp>
    </p:spTree>
    <p:extLst>
      <p:ext uri="{BB962C8B-B14F-4D97-AF65-F5344CB8AC3E}">
        <p14:creationId xmlns:p14="http://schemas.microsoft.com/office/powerpoint/2010/main" val="84472015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p70: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93" name="Google Shape;593;p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p71: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00" name="Google Shape;600;p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p72: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07" name="Google Shape;607;p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p73: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14" name="Google Shape;614;p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57: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16" name="Google Shape;516;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p58: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22" name="Google Shape;522;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59: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41" name="Google Shape;541;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60: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48" name="Google Shape;548;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p61: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55" name="Google Shape;555;p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7: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12" name="Google Shape;11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555449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63: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62" name="Google Shape;562;p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p64: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69" name="Google Shape;569;p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65: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76" name="Google Shape;576;p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p66: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82" name="Google Shape;582;p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p67: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87" name="Google Shape;587;p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Google Shape;619;p74: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20" name="Google Shape;620;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p75: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26" name="Google Shape;626;p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76: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45" name="Google Shape;645;p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77: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52" name="Google Shape;652;p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p78: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59" name="Google Shape;659;p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94057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8: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19" name="Google Shape;11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80: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72" name="Google Shape;672;p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9: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26" name="Google Shape;12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10: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33" name="Google Shape;13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re de section" type="secHead">
  <p:cSld name="SECTION_HEADER">
    <p:spTree>
      <p:nvGrpSpPr>
        <p:cNvPr id="1" name="Shape 16"/>
        <p:cNvGrpSpPr/>
        <p:nvPr/>
      </p:nvGrpSpPr>
      <p:grpSpPr>
        <a:xfrm>
          <a:off x="0" y="0"/>
          <a:ext cx="0" cy="0"/>
          <a:chOff x="0" y="0"/>
          <a:chExt cx="0" cy="0"/>
        </a:xfrm>
      </p:grpSpPr>
      <p:sp>
        <p:nvSpPr>
          <p:cNvPr id="17" name="Google Shape;17;p83"/>
          <p:cNvSpPr txBox="1">
            <a:spLocks noGrp="1"/>
          </p:cNvSpPr>
          <p:nvPr>
            <p:ph type="title"/>
          </p:nvPr>
        </p:nvSpPr>
        <p:spPr>
          <a:xfrm>
            <a:off x="831851" y="604689"/>
            <a:ext cx="10515600" cy="494069"/>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600"/>
              <a:buFont typeface="Calibri"/>
              <a:buNone/>
              <a:defRPr sz="36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83"/>
          <p:cNvSpPr txBox="1">
            <a:spLocks noGrp="1"/>
          </p:cNvSpPr>
          <p:nvPr>
            <p:ph type="body" idx="1"/>
          </p:nvPr>
        </p:nvSpPr>
        <p:spPr>
          <a:xfrm>
            <a:off x="831851" y="1706155"/>
            <a:ext cx="10515600" cy="3123942"/>
          </a:xfrm>
          <a:prstGeom prst="rect">
            <a:avLst/>
          </a:prstGeom>
          <a:noFill/>
          <a:ln>
            <a:noFill/>
          </a:ln>
        </p:spPr>
        <p:txBody>
          <a:bodyPr spcFirstLastPara="1" wrap="square" lIns="91425" tIns="45700" rIns="91425" bIns="45700" anchor="t" anchorCtr="0">
            <a:normAutofit/>
          </a:bodyPr>
          <a:lstStyle>
            <a:lvl1pPr marL="457189" lvl="0" indent="-228594" algn="l">
              <a:lnSpc>
                <a:spcPct val="90000"/>
              </a:lnSpc>
              <a:spcBef>
                <a:spcPts val="1000"/>
              </a:spcBef>
              <a:spcAft>
                <a:spcPts val="0"/>
              </a:spcAft>
              <a:buSzPts val="2800"/>
              <a:buNone/>
              <a:defRPr sz="2800">
                <a:solidFill>
                  <a:schemeClr val="dk1"/>
                </a:solidFill>
              </a:defRPr>
            </a:lvl1pPr>
            <a:lvl2pPr marL="914377" lvl="1" indent="-228594" algn="l">
              <a:lnSpc>
                <a:spcPct val="90000"/>
              </a:lnSpc>
              <a:spcBef>
                <a:spcPts val="500"/>
              </a:spcBef>
              <a:spcAft>
                <a:spcPts val="0"/>
              </a:spcAft>
              <a:buSzPts val="2000"/>
              <a:buNone/>
              <a:defRPr sz="2000">
                <a:solidFill>
                  <a:srgbClr val="8C8CAD"/>
                </a:solidFill>
              </a:defRPr>
            </a:lvl2pPr>
            <a:lvl3pPr marL="1371566" lvl="2" indent="-228594" algn="l">
              <a:lnSpc>
                <a:spcPct val="90000"/>
              </a:lnSpc>
              <a:spcBef>
                <a:spcPts val="500"/>
              </a:spcBef>
              <a:spcAft>
                <a:spcPts val="0"/>
              </a:spcAft>
              <a:buSzPts val="1800"/>
              <a:buNone/>
              <a:defRPr sz="1800">
                <a:solidFill>
                  <a:srgbClr val="8C8CAD"/>
                </a:solidFill>
              </a:defRPr>
            </a:lvl3pPr>
            <a:lvl4pPr marL="1828754" lvl="3" indent="-228594" algn="l">
              <a:lnSpc>
                <a:spcPct val="90000"/>
              </a:lnSpc>
              <a:spcBef>
                <a:spcPts val="500"/>
              </a:spcBef>
              <a:spcAft>
                <a:spcPts val="0"/>
              </a:spcAft>
              <a:buSzPts val="1600"/>
              <a:buNone/>
              <a:defRPr sz="1600">
                <a:solidFill>
                  <a:srgbClr val="8C8CAD"/>
                </a:solidFill>
              </a:defRPr>
            </a:lvl4pPr>
            <a:lvl5pPr marL="2285943" lvl="4" indent="-228594" algn="l">
              <a:lnSpc>
                <a:spcPct val="90000"/>
              </a:lnSpc>
              <a:spcBef>
                <a:spcPts val="500"/>
              </a:spcBef>
              <a:spcAft>
                <a:spcPts val="0"/>
              </a:spcAft>
              <a:buSzPts val="1600"/>
              <a:buNone/>
              <a:defRPr sz="1600">
                <a:solidFill>
                  <a:srgbClr val="8C8CAD"/>
                </a:solidFill>
              </a:defRPr>
            </a:lvl5pPr>
            <a:lvl6pPr marL="2743131" lvl="5" indent="-228594" algn="l">
              <a:lnSpc>
                <a:spcPct val="90000"/>
              </a:lnSpc>
              <a:spcBef>
                <a:spcPts val="500"/>
              </a:spcBef>
              <a:spcAft>
                <a:spcPts val="0"/>
              </a:spcAft>
              <a:buClr>
                <a:srgbClr val="8C8CAD"/>
              </a:buClr>
              <a:buSzPts val="1600"/>
              <a:buNone/>
              <a:defRPr sz="1600">
                <a:solidFill>
                  <a:srgbClr val="8C8CAD"/>
                </a:solidFill>
              </a:defRPr>
            </a:lvl6pPr>
            <a:lvl7pPr marL="3200320" lvl="6" indent="-228594" algn="l">
              <a:lnSpc>
                <a:spcPct val="90000"/>
              </a:lnSpc>
              <a:spcBef>
                <a:spcPts val="500"/>
              </a:spcBef>
              <a:spcAft>
                <a:spcPts val="0"/>
              </a:spcAft>
              <a:buClr>
                <a:srgbClr val="8C8CAD"/>
              </a:buClr>
              <a:buSzPts val="1600"/>
              <a:buNone/>
              <a:defRPr sz="1600">
                <a:solidFill>
                  <a:srgbClr val="8C8CAD"/>
                </a:solidFill>
              </a:defRPr>
            </a:lvl7pPr>
            <a:lvl8pPr marL="3657509" lvl="7" indent="-228594" algn="l">
              <a:lnSpc>
                <a:spcPct val="90000"/>
              </a:lnSpc>
              <a:spcBef>
                <a:spcPts val="500"/>
              </a:spcBef>
              <a:spcAft>
                <a:spcPts val="0"/>
              </a:spcAft>
              <a:buClr>
                <a:srgbClr val="8C8CAD"/>
              </a:buClr>
              <a:buSzPts val="1600"/>
              <a:buNone/>
              <a:defRPr sz="1600">
                <a:solidFill>
                  <a:srgbClr val="8C8CAD"/>
                </a:solidFill>
              </a:defRPr>
            </a:lvl8pPr>
            <a:lvl9pPr marL="4114697" lvl="8" indent="-228594" algn="l">
              <a:lnSpc>
                <a:spcPct val="90000"/>
              </a:lnSpc>
              <a:spcBef>
                <a:spcPts val="500"/>
              </a:spcBef>
              <a:spcAft>
                <a:spcPts val="0"/>
              </a:spcAft>
              <a:buClr>
                <a:srgbClr val="8C8CAD"/>
              </a:buClr>
              <a:buSzPts val="1600"/>
              <a:buNone/>
              <a:defRPr sz="1600">
                <a:solidFill>
                  <a:srgbClr val="8C8CAD"/>
                </a:solidFill>
              </a:defRPr>
            </a:lvl9pPr>
          </a:lstStyle>
          <a:p>
            <a:endParaRPr dirty="0"/>
          </a:p>
        </p:txBody>
      </p:sp>
      <p:sp>
        <p:nvSpPr>
          <p:cNvPr id="19" name="Google Shape;19;p83"/>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sposition personnalisée">
    <p:bg>
      <p:bgRef idx="1001">
        <a:schemeClr val="bg1"/>
      </p:bgRef>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347A59-548E-3116-5E32-F8E11D87D3DE}"/>
              </a:ext>
            </a:extLst>
          </p:cNvPr>
          <p:cNvSpPr>
            <a:spLocks noGrp="1"/>
          </p:cNvSpPr>
          <p:nvPr>
            <p:ph type="title"/>
          </p:nvPr>
        </p:nvSpPr>
        <p:spPr/>
        <p:txBody>
          <a:bodyPr/>
          <a:lstStyle/>
          <a:p>
            <a:r>
              <a:rPr lang="fr-FR"/>
              <a:t>Modifiez le style du titre</a:t>
            </a:r>
            <a:endParaRPr lang="fr-CA"/>
          </a:p>
        </p:txBody>
      </p:sp>
      <p:sp>
        <p:nvSpPr>
          <p:cNvPr id="3" name="Espace réservé du numéro de diapositive 2">
            <a:extLst>
              <a:ext uri="{FF2B5EF4-FFF2-40B4-BE49-F238E27FC236}">
                <a16:creationId xmlns:a16="http://schemas.microsoft.com/office/drawing/2014/main" id="{766A707A-0A81-F90C-0B2D-C7D3FA24E197}"/>
              </a:ext>
            </a:extLst>
          </p:cNvPr>
          <p:cNvSpPr>
            <a:spLocks noGrp="1"/>
          </p:cNvSpPr>
          <p:nvPr>
            <p:ph type="sldNum" idx="10"/>
          </p:nvPr>
        </p:nvSpPr>
        <p:spPr/>
        <p:txBody>
          <a:bodyPr/>
          <a:lstStyle/>
          <a:p>
            <a:fld id="{00000000-1234-1234-1234-123412341234}" type="slidenum">
              <a:rPr lang="fr-CA" smtClean="0"/>
              <a:pPr/>
              <a:t>‹N°›</a:t>
            </a:fld>
            <a:endParaRPr lang="fr-CA"/>
          </a:p>
        </p:txBody>
      </p:sp>
    </p:spTree>
    <p:extLst>
      <p:ext uri="{BB962C8B-B14F-4D97-AF65-F5344CB8AC3E}">
        <p14:creationId xmlns:p14="http://schemas.microsoft.com/office/powerpoint/2010/main" val="3356382059"/>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17773C7-FD90-18A3-64A9-633F4B60D4E1}"/>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fr-CA"/>
          </a:p>
        </p:txBody>
      </p:sp>
      <p:sp>
        <p:nvSpPr>
          <p:cNvPr id="3" name="Sous-titre 2">
            <a:extLst>
              <a:ext uri="{FF2B5EF4-FFF2-40B4-BE49-F238E27FC236}">
                <a16:creationId xmlns:a16="http://schemas.microsoft.com/office/drawing/2014/main" id="{187C264B-5D31-D3C8-00DF-9205E76BD4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CA"/>
          </a:p>
        </p:txBody>
      </p:sp>
      <p:sp>
        <p:nvSpPr>
          <p:cNvPr id="4" name="Espace réservé de la date 3">
            <a:extLst>
              <a:ext uri="{FF2B5EF4-FFF2-40B4-BE49-F238E27FC236}">
                <a16:creationId xmlns:a16="http://schemas.microsoft.com/office/drawing/2014/main" id="{8AF86CC0-DB5E-FCB6-A180-A958E70B2B0A}"/>
              </a:ext>
            </a:extLst>
          </p:cNvPr>
          <p:cNvSpPr>
            <a:spLocks noGrp="1"/>
          </p:cNvSpPr>
          <p:nvPr>
            <p:ph type="dt" sz="half" idx="10"/>
          </p:nvPr>
        </p:nvSpPr>
        <p:spPr/>
        <p:txBody>
          <a:bodyPr/>
          <a:lstStyle/>
          <a:p>
            <a:fld id="{47549985-2F55-4D82-868B-F18415CABD01}" type="datetimeFigureOut">
              <a:rPr lang="fr-CA" smtClean="0"/>
              <a:t>2023-08-02</a:t>
            </a:fld>
            <a:endParaRPr lang="fr-CA"/>
          </a:p>
        </p:txBody>
      </p:sp>
      <p:sp>
        <p:nvSpPr>
          <p:cNvPr id="5" name="Espace réservé du pied de page 4">
            <a:extLst>
              <a:ext uri="{FF2B5EF4-FFF2-40B4-BE49-F238E27FC236}">
                <a16:creationId xmlns:a16="http://schemas.microsoft.com/office/drawing/2014/main" id="{454ADD87-E408-9B4D-DBB1-3EDD207A038D}"/>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33C464C6-42B4-5E8A-8BCA-B6882FB79152}"/>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33221562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ADA00B-F4FF-F8D7-7599-D38B891CC2C2}"/>
              </a:ext>
            </a:extLst>
          </p:cNvPr>
          <p:cNvSpPr>
            <a:spLocks noGrp="1"/>
          </p:cNvSpPr>
          <p:nvPr>
            <p:ph type="title"/>
          </p:nvPr>
        </p:nvSpPr>
        <p:spPr/>
        <p:txBody>
          <a:bodyPr/>
          <a:lstStyle/>
          <a:p>
            <a:r>
              <a:rPr lang="fr-FR"/>
              <a:t>Modifiez le style du titre</a:t>
            </a:r>
            <a:endParaRPr lang="fr-CA"/>
          </a:p>
        </p:txBody>
      </p:sp>
      <p:sp>
        <p:nvSpPr>
          <p:cNvPr id="3" name="Espace réservé du contenu 2">
            <a:extLst>
              <a:ext uri="{FF2B5EF4-FFF2-40B4-BE49-F238E27FC236}">
                <a16:creationId xmlns:a16="http://schemas.microsoft.com/office/drawing/2014/main" id="{4444499B-803F-6E24-A49A-8F4EE71F99A0}"/>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749AE077-F673-ED4B-846E-A7BDB5D544DA}"/>
              </a:ext>
            </a:extLst>
          </p:cNvPr>
          <p:cNvSpPr>
            <a:spLocks noGrp="1"/>
          </p:cNvSpPr>
          <p:nvPr>
            <p:ph type="dt" sz="half" idx="10"/>
          </p:nvPr>
        </p:nvSpPr>
        <p:spPr/>
        <p:txBody>
          <a:bodyPr/>
          <a:lstStyle/>
          <a:p>
            <a:fld id="{47549985-2F55-4D82-868B-F18415CABD01}" type="datetimeFigureOut">
              <a:rPr lang="fr-CA" smtClean="0"/>
              <a:t>2023-08-02</a:t>
            </a:fld>
            <a:endParaRPr lang="fr-CA"/>
          </a:p>
        </p:txBody>
      </p:sp>
      <p:sp>
        <p:nvSpPr>
          <p:cNvPr id="5" name="Espace réservé du pied de page 4">
            <a:extLst>
              <a:ext uri="{FF2B5EF4-FFF2-40B4-BE49-F238E27FC236}">
                <a16:creationId xmlns:a16="http://schemas.microsoft.com/office/drawing/2014/main" id="{2BDBC842-DEF0-80B4-1086-A7594106E54F}"/>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851F7F29-CC9D-55BA-C3E8-D3256F69C6EB}"/>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32076933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E1CB320-FCA9-0DEF-7998-EBAC23A17AD2}"/>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fr-CA"/>
          </a:p>
        </p:txBody>
      </p:sp>
      <p:sp>
        <p:nvSpPr>
          <p:cNvPr id="3" name="Espace réservé du texte 2">
            <a:extLst>
              <a:ext uri="{FF2B5EF4-FFF2-40B4-BE49-F238E27FC236}">
                <a16:creationId xmlns:a16="http://schemas.microsoft.com/office/drawing/2014/main" id="{CC8B5F6B-2AA2-1F60-3717-119B3F90E8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41AEDD7F-2506-4E83-B230-D24A84D7D229}"/>
              </a:ext>
            </a:extLst>
          </p:cNvPr>
          <p:cNvSpPr>
            <a:spLocks noGrp="1"/>
          </p:cNvSpPr>
          <p:nvPr>
            <p:ph type="dt" sz="half" idx="10"/>
          </p:nvPr>
        </p:nvSpPr>
        <p:spPr/>
        <p:txBody>
          <a:bodyPr/>
          <a:lstStyle/>
          <a:p>
            <a:fld id="{47549985-2F55-4D82-868B-F18415CABD01}" type="datetimeFigureOut">
              <a:rPr lang="fr-CA" smtClean="0"/>
              <a:t>2023-08-02</a:t>
            </a:fld>
            <a:endParaRPr lang="fr-CA"/>
          </a:p>
        </p:txBody>
      </p:sp>
      <p:sp>
        <p:nvSpPr>
          <p:cNvPr id="5" name="Espace réservé du pied de page 4">
            <a:extLst>
              <a:ext uri="{FF2B5EF4-FFF2-40B4-BE49-F238E27FC236}">
                <a16:creationId xmlns:a16="http://schemas.microsoft.com/office/drawing/2014/main" id="{79AA741F-A821-A88C-1FD1-52C4074DAED0}"/>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CB053C59-3FB4-B098-CC93-A1EA4A4CDFD8}"/>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28145954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DE43C1F-308F-B69E-8EB6-C86F88A7FF01}"/>
              </a:ext>
            </a:extLst>
          </p:cNvPr>
          <p:cNvSpPr>
            <a:spLocks noGrp="1"/>
          </p:cNvSpPr>
          <p:nvPr>
            <p:ph type="title"/>
          </p:nvPr>
        </p:nvSpPr>
        <p:spPr/>
        <p:txBody>
          <a:bodyPr/>
          <a:lstStyle/>
          <a:p>
            <a:r>
              <a:rPr lang="fr-FR"/>
              <a:t>Modifiez le style du titre</a:t>
            </a:r>
            <a:endParaRPr lang="fr-CA"/>
          </a:p>
        </p:txBody>
      </p:sp>
      <p:sp>
        <p:nvSpPr>
          <p:cNvPr id="3" name="Espace réservé du contenu 2">
            <a:extLst>
              <a:ext uri="{FF2B5EF4-FFF2-40B4-BE49-F238E27FC236}">
                <a16:creationId xmlns:a16="http://schemas.microsoft.com/office/drawing/2014/main" id="{A144220B-71B9-3B44-FCE1-B6A3F9D83B1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contenu 3">
            <a:extLst>
              <a:ext uri="{FF2B5EF4-FFF2-40B4-BE49-F238E27FC236}">
                <a16:creationId xmlns:a16="http://schemas.microsoft.com/office/drawing/2014/main" id="{B9C62207-FEC8-D51C-3D2E-46C43840A5D9}"/>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e la date 4">
            <a:extLst>
              <a:ext uri="{FF2B5EF4-FFF2-40B4-BE49-F238E27FC236}">
                <a16:creationId xmlns:a16="http://schemas.microsoft.com/office/drawing/2014/main" id="{813CA493-2155-7858-334F-0AE72BADC146}"/>
              </a:ext>
            </a:extLst>
          </p:cNvPr>
          <p:cNvSpPr>
            <a:spLocks noGrp="1"/>
          </p:cNvSpPr>
          <p:nvPr>
            <p:ph type="dt" sz="half" idx="10"/>
          </p:nvPr>
        </p:nvSpPr>
        <p:spPr/>
        <p:txBody>
          <a:bodyPr/>
          <a:lstStyle/>
          <a:p>
            <a:fld id="{47549985-2F55-4D82-868B-F18415CABD01}" type="datetimeFigureOut">
              <a:rPr lang="fr-CA" smtClean="0"/>
              <a:t>2023-08-02</a:t>
            </a:fld>
            <a:endParaRPr lang="fr-CA"/>
          </a:p>
        </p:txBody>
      </p:sp>
      <p:sp>
        <p:nvSpPr>
          <p:cNvPr id="6" name="Espace réservé du pied de page 5">
            <a:extLst>
              <a:ext uri="{FF2B5EF4-FFF2-40B4-BE49-F238E27FC236}">
                <a16:creationId xmlns:a16="http://schemas.microsoft.com/office/drawing/2014/main" id="{9C415605-C18B-751A-81FC-C37C8B3E6B84}"/>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BAED726F-A0C6-BC47-EA22-18AC18A8E78D}"/>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1893579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2801CE-D3FC-D99D-FEC7-986CCFC864A0}"/>
              </a:ext>
            </a:extLst>
          </p:cNvPr>
          <p:cNvSpPr>
            <a:spLocks noGrp="1"/>
          </p:cNvSpPr>
          <p:nvPr>
            <p:ph type="title"/>
          </p:nvPr>
        </p:nvSpPr>
        <p:spPr>
          <a:xfrm>
            <a:off x="839788" y="365125"/>
            <a:ext cx="10515600" cy="1325563"/>
          </a:xfrm>
        </p:spPr>
        <p:txBody>
          <a:bodyPr/>
          <a:lstStyle/>
          <a:p>
            <a:r>
              <a:rPr lang="fr-FR"/>
              <a:t>Modifiez le style du titre</a:t>
            </a:r>
            <a:endParaRPr lang="fr-CA"/>
          </a:p>
        </p:txBody>
      </p:sp>
      <p:sp>
        <p:nvSpPr>
          <p:cNvPr id="3" name="Espace réservé du texte 2">
            <a:extLst>
              <a:ext uri="{FF2B5EF4-FFF2-40B4-BE49-F238E27FC236}">
                <a16:creationId xmlns:a16="http://schemas.microsoft.com/office/drawing/2014/main" id="{8462DB17-176D-0B2D-48E1-FD923CCD499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F03A56DF-64A3-8634-60C3-78C93A9D6D8F}"/>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u texte 4">
            <a:extLst>
              <a:ext uri="{FF2B5EF4-FFF2-40B4-BE49-F238E27FC236}">
                <a16:creationId xmlns:a16="http://schemas.microsoft.com/office/drawing/2014/main" id="{C25AA42D-46D8-C120-9A72-B0A29EB340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DEAA4DFD-FE08-610B-4C79-984C1623D7D9}"/>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7" name="Espace réservé de la date 6">
            <a:extLst>
              <a:ext uri="{FF2B5EF4-FFF2-40B4-BE49-F238E27FC236}">
                <a16:creationId xmlns:a16="http://schemas.microsoft.com/office/drawing/2014/main" id="{EA03299C-F666-CBCE-F6A6-E93C33A88665}"/>
              </a:ext>
            </a:extLst>
          </p:cNvPr>
          <p:cNvSpPr>
            <a:spLocks noGrp="1"/>
          </p:cNvSpPr>
          <p:nvPr>
            <p:ph type="dt" sz="half" idx="10"/>
          </p:nvPr>
        </p:nvSpPr>
        <p:spPr/>
        <p:txBody>
          <a:bodyPr/>
          <a:lstStyle/>
          <a:p>
            <a:fld id="{47549985-2F55-4D82-868B-F18415CABD01}" type="datetimeFigureOut">
              <a:rPr lang="fr-CA" smtClean="0"/>
              <a:t>2023-08-02</a:t>
            </a:fld>
            <a:endParaRPr lang="fr-CA"/>
          </a:p>
        </p:txBody>
      </p:sp>
      <p:sp>
        <p:nvSpPr>
          <p:cNvPr id="8" name="Espace réservé du pied de page 7">
            <a:extLst>
              <a:ext uri="{FF2B5EF4-FFF2-40B4-BE49-F238E27FC236}">
                <a16:creationId xmlns:a16="http://schemas.microsoft.com/office/drawing/2014/main" id="{B2D6F6A8-EBE1-2FCF-8E4B-29DB5B634866}"/>
              </a:ext>
            </a:extLst>
          </p:cNvPr>
          <p:cNvSpPr>
            <a:spLocks noGrp="1"/>
          </p:cNvSpPr>
          <p:nvPr>
            <p:ph type="ftr" sz="quarter" idx="11"/>
          </p:nvPr>
        </p:nvSpPr>
        <p:spPr/>
        <p:txBody>
          <a:bodyPr/>
          <a:lstStyle/>
          <a:p>
            <a:endParaRPr lang="fr-CA"/>
          </a:p>
        </p:txBody>
      </p:sp>
      <p:sp>
        <p:nvSpPr>
          <p:cNvPr id="9" name="Espace réservé du numéro de diapositive 8">
            <a:extLst>
              <a:ext uri="{FF2B5EF4-FFF2-40B4-BE49-F238E27FC236}">
                <a16:creationId xmlns:a16="http://schemas.microsoft.com/office/drawing/2014/main" id="{01505DB1-B78A-CA8F-ADDC-5947979D74DB}"/>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890939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91B5F11-7F66-BBFA-1148-FB6ED6C64E0C}"/>
              </a:ext>
            </a:extLst>
          </p:cNvPr>
          <p:cNvSpPr>
            <a:spLocks noGrp="1"/>
          </p:cNvSpPr>
          <p:nvPr>
            <p:ph type="title"/>
          </p:nvPr>
        </p:nvSpPr>
        <p:spPr/>
        <p:txBody>
          <a:bodyPr/>
          <a:lstStyle/>
          <a:p>
            <a:r>
              <a:rPr lang="fr-FR"/>
              <a:t>Modifiez le style du titre</a:t>
            </a:r>
            <a:endParaRPr lang="fr-CA"/>
          </a:p>
        </p:txBody>
      </p:sp>
      <p:sp>
        <p:nvSpPr>
          <p:cNvPr id="3" name="Espace réservé de la date 2">
            <a:extLst>
              <a:ext uri="{FF2B5EF4-FFF2-40B4-BE49-F238E27FC236}">
                <a16:creationId xmlns:a16="http://schemas.microsoft.com/office/drawing/2014/main" id="{255B01FC-5EFC-A60D-6115-884062F1FFAB}"/>
              </a:ext>
            </a:extLst>
          </p:cNvPr>
          <p:cNvSpPr>
            <a:spLocks noGrp="1"/>
          </p:cNvSpPr>
          <p:nvPr>
            <p:ph type="dt" sz="half" idx="10"/>
          </p:nvPr>
        </p:nvSpPr>
        <p:spPr/>
        <p:txBody>
          <a:bodyPr/>
          <a:lstStyle/>
          <a:p>
            <a:fld id="{47549985-2F55-4D82-868B-F18415CABD01}" type="datetimeFigureOut">
              <a:rPr lang="fr-CA" smtClean="0"/>
              <a:t>2023-08-02</a:t>
            </a:fld>
            <a:endParaRPr lang="fr-CA"/>
          </a:p>
        </p:txBody>
      </p:sp>
      <p:sp>
        <p:nvSpPr>
          <p:cNvPr id="4" name="Espace réservé du pied de page 3">
            <a:extLst>
              <a:ext uri="{FF2B5EF4-FFF2-40B4-BE49-F238E27FC236}">
                <a16:creationId xmlns:a16="http://schemas.microsoft.com/office/drawing/2014/main" id="{7DBEEC74-E390-A858-6754-9FBC29289905}"/>
              </a:ext>
            </a:extLst>
          </p:cNvPr>
          <p:cNvSpPr>
            <a:spLocks noGrp="1"/>
          </p:cNvSpPr>
          <p:nvPr>
            <p:ph type="ftr" sz="quarter" idx="11"/>
          </p:nvPr>
        </p:nvSpPr>
        <p:spPr/>
        <p:txBody>
          <a:bodyPr/>
          <a:lstStyle/>
          <a:p>
            <a:endParaRPr lang="fr-CA"/>
          </a:p>
        </p:txBody>
      </p:sp>
      <p:sp>
        <p:nvSpPr>
          <p:cNvPr id="5" name="Espace réservé du numéro de diapositive 4">
            <a:extLst>
              <a:ext uri="{FF2B5EF4-FFF2-40B4-BE49-F238E27FC236}">
                <a16:creationId xmlns:a16="http://schemas.microsoft.com/office/drawing/2014/main" id="{876926E4-D5B8-1016-6DD1-1FA25EDE352B}"/>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40568810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CE5FBF04-EA5A-54CF-F280-B39E1E575081}"/>
              </a:ext>
            </a:extLst>
          </p:cNvPr>
          <p:cNvSpPr>
            <a:spLocks noGrp="1"/>
          </p:cNvSpPr>
          <p:nvPr>
            <p:ph type="dt" sz="half" idx="10"/>
          </p:nvPr>
        </p:nvSpPr>
        <p:spPr/>
        <p:txBody>
          <a:bodyPr/>
          <a:lstStyle/>
          <a:p>
            <a:fld id="{47549985-2F55-4D82-868B-F18415CABD01}" type="datetimeFigureOut">
              <a:rPr lang="fr-CA" smtClean="0"/>
              <a:t>2023-08-02</a:t>
            </a:fld>
            <a:endParaRPr lang="fr-CA"/>
          </a:p>
        </p:txBody>
      </p:sp>
      <p:sp>
        <p:nvSpPr>
          <p:cNvPr id="3" name="Espace réservé du pied de page 2">
            <a:extLst>
              <a:ext uri="{FF2B5EF4-FFF2-40B4-BE49-F238E27FC236}">
                <a16:creationId xmlns:a16="http://schemas.microsoft.com/office/drawing/2014/main" id="{90905F13-91B4-9E98-7D33-F534B28D91E8}"/>
              </a:ext>
            </a:extLst>
          </p:cNvPr>
          <p:cNvSpPr>
            <a:spLocks noGrp="1"/>
          </p:cNvSpPr>
          <p:nvPr>
            <p:ph type="ftr" sz="quarter" idx="11"/>
          </p:nvPr>
        </p:nvSpPr>
        <p:spPr/>
        <p:txBody>
          <a:bodyPr/>
          <a:lstStyle/>
          <a:p>
            <a:endParaRPr lang="fr-CA"/>
          </a:p>
        </p:txBody>
      </p:sp>
      <p:sp>
        <p:nvSpPr>
          <p:cNvPr id="4" name="Espace réservé du numéro de diapositive 3">
            <a:extLst>
              <a:ext uri="{FF2B5EF4-FFF2-40B4-BE49-F238E27FC236}">
                <a16:creationId xmlns:a16="http://schemas.microsoft.com/office/drawing/2014/main" id="{DA32498D-1F69-429D-8FD3-482065437ABF}"/>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1303660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C280BD6-5027-54A3-EF2A-A8F667B9D88F}"/>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CA"/>
          </a:p>
        </p:txBody>
      </p:sp>
      <p:sp>
        <p:nvSpPr>
          <p:cNvPr id="3" name="Espace réservé du contenu 2">
            <a:extLst>
              <a:ext uri="{FF2B5EF4-FFF2-40B4-BE49-F238E27FC236}">
                <a16:creationId xmlns:a16="http://schemas.microsoft.com/office/drawing/2014/main" id="{7461953B-A2BA-3B0B-1D55-63A7DEE157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texte 3">
            <a:extLst>
              <a:ext uri="{FF2B5EF4-FFF2-40B4-BE49-F238E27FC236}">
                <a16:creationId xmlns:a16="http://schemas.microsoft.com/office/drawing/2014/main" id="{A6F394C5-C286-6F1C-EABD-3FD0D6BC7E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9B178E6-2AA8-8B3E-5F37-3B2D18AFD97F}"/>
              </a:ext>
            </a:extLst>
          </p:cNvPr>
          <p:cNvSpPr>
            <a:spLocks noGrp="1"/>
          </p:cNvSpPr>
          <p:nvPr>
            <p:ph type="dt" sz="half" idx="10"/>
          </p:nvPr>
        </p:nvSpPr>
        <p:spPr/>
        <p:txBody>
          <a:bodyPr/>
          <a:lstStyle/>
          <a:p>
            <a:fld id="{47549985-2F55-4D82-868B-F18415CABD01}" type="datetimeFigureOut">
              <a:rPr lang="fr-CA" smtClean="0"/>
              <a:t>2023-08-02</a:t>
            </a:fld>
            <a:endParaRPr lang="fr-CA"/>
          </a:p>
        </p:txBody>
      </p:sp>
      <p:sp>
        <p:nvSpPr>
          <p:cNvPr id="6" name="Espace réservé du pied de page 5">
            <a:extLst>
              <a:ext uri="{FF2B5EF4-FFF2-40B4-BE49-F238E27FC236}">
                <a16:creationId xmlns:a16="http://schemas.microsoft.com/office/drawing/2014/main" id="{CFD9D105-BE31-C699-EE97-3B4D6A367750}"/>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CB1C7EFC-E782-49FD-993A-7E8C6B21A060}"/>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5986369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2B14D07-7516-C3D6-2854-27AAFF1D231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CA"/>
          </a:p>
        </p:txBody>
      </p:sp>
      <p:sp>
        <p:nvSpPr>
          <p:cNvPr id="3" name="Espace réservé pour une image  2">
            <a:extLst>
              <a:ext uri="{FF2B5EF4-FFF2-40B4-BE49-F238E27FC236}">
                <a16:creationId xmlns:a16="http://schemas.microsoft.com/office/drawing/2014/main" id="{2258990E-72D6-3850-3B4D-DFB98E6B1F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A"/>
          </a:p>
        </p:txBody>
      </p:sp>
      <p:sp>
        <p:nvSpPr>
          <p:cNvPr id="4" name="Espace réservé du texte 3">
            <a:extLst>
              <a:ext uri="{FF2B5EF4-FFF2-40B4-BE49-F238E27FC236}">
                <a16:creationId xmlns:a16="http://schemas.microsoft.com/office/drawing/2014/main" id="{CEF4DF69-D12F-F80D-1A6F-83F256738E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748EA4F-2557-58DB-A0CF-3DB8E22827F1}"/>
              </a:ext>
            </a:extLst>
          </p:cNvPr>
          <p:cNvSpPr>
            <a:spLocks noGrp="1"/>
          </p:cNvSpPr>
          <p:nvPr>
            <p:ph type="dt" sz="half" idx="10"/>
          </p:nvPr>
        </p:nvSpPr>
        <p:spPr/>
        <p:txBody>
          <a:bodyPr/>
          <a:lstStyle/>
          <a:p>
            <a:fld id="{47549985-2F55-4D82-868B-F18415CABD01}" type="datetimeFigureOut">
              <a:rPr lang="fr-CA" smtClean="0"/>
              <a:t>2023-08-02</a:t>
            </a:fld>
            <a:endParaRPr lang="fr-CA"/>
          </a:p>
        </p:txBody>
      </p:sp>
      <p:sp>
        <p:nvSpPr>
          <p:cNvPr id="6" name="Espace réservé du pied de page 5">
            <a:extLst>
              <a:ext uri="{FF2B5EF4-FFF2-40B4-BE49-F238E27FC236}">
                <a16:creationId xmlns:a16="http://schemas.microsoft.com/office/drawing/2014/main" id="{9A654609-174B-E085-15EC-D86520A99F28}"/>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E9EB053D-5AC9-E108-4798-E2F46304FC45}"/>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479743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20"/>
        <p:cNvGrpSpPr/>
        <p:nvPr/>
      </p:nvGrpSpPr>
      <p:grpSpPr>
        <a:xfrm>
          <a:off x="0" y="0"/>
          <a:ext cx="0" cy="0"/>
          <a:chOff x="0" y="0"/>
          <a:chExt cx="0" cy="0"/>
        </a:xfrm>
      </p:grpSpPr>
      <p:sp>
        <p:nvSpPr>
          <p:cNvPr id="21" name="Google Shape;21;p84"/>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2" name="Google Shape;22;p84"/>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3" name="Google Shape;23;p84"/>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A3B6451-D4C5-02C5-D2F7-2E41CCB2B2E6}"/>
              </a:ext>
            </a:extLst>
          </p:cNvPr>
          <p:cNvSpPr>
            <a:spLocks noGrp="1"/>
          </p:cNvSpPr>
          <p:nvPr>
            <p:ph type="title"/>
          </p:nvPr>
        </p:nvSpPr>
        <p:spPr/>
        <p:txBody>
          <a:bodyPr/>
          <a:lstStyle/>
          <a:p>
            <a:r>
              <a:rPr lang="fr-FR"/>
              <a:t>Modifiez le style du titre</a:t>
            </a:r>
            <a:endParaRPr lang="fr-CA"/>
          </a:p>
        </p:txBody>
      </p:sp>
      <p:sp>
        <p:nvSpPr>
          <p:cNvPr id="3" name="Espace réservé du texte vertical 2">
            <a:extLst>
              <a:ext uri="{FF2B5EF4-FFF2-40B4-BE49-F238E27FC236}">
                <a16:creationId xmlns:a16="http://schemas.microsoft.com/office/drawing/2014/main" id="{77E8C996-D7EF-119D-8846-06E25084203A}"/>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5DFB58AE-9D57-65EA-974C-46AFB0675920}"/>
              </a:ext>
            </a:extLst>
          </p:cNvPr>
          <p:cNvSpPr>
            <a:spLocks noGrp="1"/>
          </p:cNvSpPr>
          <p:nvPr>
            <p:ph type="dt" sz="half" idx="10"/>
          </p:nvPr>
        </p:nvSpPr>
        <p:spPr/>
        <p:txBody>
          <a:bodyPr/>
          <a:lstStyle/>
          <a:p>
            <a:fld id="{47549985-2F55-4D82-868B-F18415CABD01}" type="datetimeFigureOut">
              <a:rPr lang="fr-CA" smtClean="0"/>
              <a:t>2023-08-02</a:t>
            </a:fld>
            <a:endParaRPr lang="fr-CA"/>
          </a:p>
        </p:txBody>
      </p:sp>
      <p:sp>
        <p:nvSpPr>
          <p:cNvPr id="5" name="Espace réservé du pied de page 4">
            <a:extLst>
              <a:ext uri="{FF2B5EF4-FFF2-40B4-BE49-F238E27FC236}">
                <a16:creationId xmlns:a16="http://schemas.microsoft.com/office/drawing/2014/main" id="{4C1F2AFF-9B69-E640-23BA-FE79BC57D059}"/>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166CF391-DF3F-BE11-E7B5-AADE9655123B}"/>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39682455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95F919EA-80CB-4175-D3A4-09C829CED501}"/>
              </a:ext>
            </a:extLst>
          </p:cNvPr>
          <p:cNvSpPr>
            <a:spLocks noGrp="1"/>
          </p:cNvSpPr>
          <p:nvPr>
            <p:ph type="title" orient="vert"/>
          </p:nvPr>
        </p:nvSpPr>
        <p:spPr>
          <a:xfrm>
            <a:off x="8724900" y="365125"/>
            <a:ext cx="2628900" cy="5811838"/>
          </a:xfrm>
        </p:spPr>
        <p:txBody>
          <a:bodyPr vert="eaVert"/>
          <a:lstStyle/>
          <a:p>
            <a:r>
              <a:rPr lang="fr-FR"/>
              <a:t>Modifiez le style du titre</a:t>
            </a:r>
            <a:endParaRPr lang="fr-CA"/>
          </a:p>
        </p:txBody>
      </p:sp>
      <p:sp>
        <p:nvSpPr>
          <p:cNvPr id="3" name="Espace réservé du texte vertical 2">
            <a:extLst>
              <a:ext uri="{FF2B5EF4-FFF2-40B4-BE49-F238E27FC236}">
                <a16:creationId xmlns:a16="http://schemas.microsoft.com/office/drawing/2014/main" id="{BCD564D3-993A-CE88-E461-3B3983017B6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0E6DD878-F7F8-1DA3-77B7-985015DD3DF4}"/>
              </a:ext>
            </a:extLst>
          </p:cNvPr>
          <p:cNvSpPr>
            <a:spLocks noGrp="1"/>
          </p:cNvSpPr>
          <p:nvPr>
            <p:ph type="dt" sz="half" idx="10"/>
          </p:nvPr>
        </p:nvSpPr>
        <p:spPr/>
        <p:txBody>
          <a:bodyPr/>
          <a:lstStyle/>
          <a:p>
            <a:fld id="{47549985-2F55-4D82-868B-F18415CABD01}" type="datetimeFigureOut">
              <a:rPr lang="fr-CA" smtClean="0"/>
              <a:t>2023-08-02</a:t>
            </a:fld>
            <a:endParaRPr lang="fr-CA"/>
          </a:p>
        </p:txBody>
      </p:sp>
      <p:sp>
        <p:nvSpPr>
          <p:cNvPr id="5" name="Espace réservé du pied de page 4">
            <a:extLst>
              <a:ext uri="{FF2B5EF4-FFF2-40B4-BE49-F238E27FC236}">
                <a16:creationId xmlns:a16="http://schemas.microsoft.com/office/drawing/2014/main" id="{55606F24-23FB-8ECD-6187-38F7E41115AA}"/>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AF848EA4-2A3F-E68D-AFDD-A2BA09F974A5}"/>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3946952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24"/>
        <p:cNvGrpSpPr/>
        <p:nvPr/>
      </p:nvGrpSpPr>
      <p:grpSpPr>
        <a:xfrm>
          <a:off x="0" y="0"/>
          <a:ext cx="0" cy="0"/>
          <a:chOff x="0" y="0"/>
          <a:chExt cx="0" cy="0"/>
        </a:xfrm>
      </p:grpSpPr>
      <p:sp>
        <p:nvSpPr>
          <p:cNvPr id="25" name="Google Shape;25;p85"/>
          <p:cNvSpPr txBox="1">
            <a:spLocks noGrp="1"/>
          </p:cNvSpPr>
          <p:nvPr>
            <p:ph type="title"/>
          </p:nvPr>
        </p:nvSpPr>
        <p:spPr>
          <a:xfrm>
            <a:off x="838200" y="597312"/>
            <a:ext cx="10515600" cy="4129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Calibri"/>
              <a:buNone/>
              <a:defRPr sz="36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85"/>
          <p:cNvSpPr txBox="1">
            <a:spLocks noGrp="1"/>
          </p:cNvSpPr>
          <p:nvPr>
            <p:ph type="body" idx="1"/>
          </p:nvPr>
        </p:nvSpPr>
        <p:spPr>
          <a:xfrm>
            <a:off x="838200" y="1825628"/>
            <a:ext cx="5181600" cy="3587033"/>
          </a:xfrm>
          <a:prstGeom prst="rect">
            <a:avLst/>
          </a:prstGeom>
          <a:noFill/>
          <a:ln>
            <a:noFill/>
          </a:ln>
        </p:spPr>
        <p:txBody>
          <a:bodyPr spcFirstLastPara="1" wrap="square" lIns="91425" tIns="45700" rIns="91425" bIns="45700" anchor="t" anchorCtr="0">
            <a:normAutofit/>
          </a:bodyPr>
          <a:lstStyle>
            <a:lvl1pPr marL="457189" lvl="0" indent="-380990" algn="l">
              <a:lnSpc>
                <a:spcPct val="90000"/>
              </a:lnSpc>
              <a:spcBef>
                <a:spcPts val="1000"/>
              </a:spcBef>
              <a:spcAft>
                <a:spcPts val="0"/>
              </a:spcAft>
              <a:buClr>
                <a:srgbClr val="B6E6F2"/>
              </a:buClr>
              <a:buSzPts val="2400"/>
              <a:buFont typeface="Arial"/>
              <a:buChar char="•"/>
              <a:defRPr sz="2400"/>
            </a:lvl1pPr>
            <a:lvl2pPr marL="914377" lvl="1" indent="-355591" algn="l">
              <a:lnSpc>
                <a:spcPct val="90000"/>
              </a:lnSpc>
              <a:spcBef>
                <a:spcPts val="500"/>
              </a:spcBef>
              <a:spcAft>
                <a:spcPts val="0"/>
              </a:spcAft>
              <a:buClr>
                <a:srgbClr val="B6E6F2"/>
              </a:buClr>
              <a:buSzPts val="2000"/>
              <a:buFont typeface="Arial"/>
              <a:buChar char="•"/>
              <a:defRPr sz="2000"/>
            </a:lvl2pPr>
            <a:lvl3pPr marL="1371566" lvl="2" indent="-342891" algn="l">
              <a:lnSpc>
                <a:spcPct val="90000"/>
              </a:lnSpc>
              <a:spcBef>
                <a:spcPts val="500"/>
              </a:spcBef>
              <a:spcAft>
                <a:spcPts val="0"/>
              </a:spcAft>
              <a:buClr>
                <a:srgbClr val="B6E6F2"/>
              </a:buClr>
              <a:buSzPts val="1800"/>
              <a:buFont typeface="Arial"/>
              <a:buChar char="•"/>
              <a:defRPr sz="1800"/>
            </a:lvl3pPr>
            <a:lvl4pPr marL="1828754" lvl="3" indent="-330192" algn="l">
              <a:lnSpc>
                <a:spcPct val="90000"/>
              </a:lnSpc>
              <a:spcBef>
                <a:spcPts val="500"/>
              </a:spcBef>
              <a:spcAft>
                <a:spcPts val="0"/>
              </a:spcAft>
              <a:buClr>
                <a:srgbClr val="B6E6F2"/>
              </a:buClr>
              <a:buSzPts val="1600"/>
              <a:buFont typeface="Arial"/>
              <a:buChar char="•"/>
              <a:defRPr sz="1600"/>
            </a:lvl4pPr>
            <a:lvl5pPr marL="2285943" lvl="4" indent="-330192" algn="l">
              <a:lnSpc>
                <a:spcPct val="90000"/>
              </a:lnSpc>
              <a:spcBef>
                <a:spcPts val="500"/>
              </a:spcBef>
              <a:spcAft>
                <a:spcPts val="0"/>
              </a:spcAft>
              <a:buClr>
                <a:srgbClr val="B6E6F2"/>
              </a:buClr>
              <a:buSzPts val="1600"/>
              <a:buFont typeface="Arial"/>
              <a:buChar char="•"/>
              <a:defRPr sz="1600"/>
            </a:lvl5pPr>
            <a:lvl6pPr marL="2743131" lvl="5" indent="-342891" algn="l">
              <a:lnSpc>
                <a:spcPct val="90000"/>
              </a:lnSpc>
              <a:spcBef>
                <a:spcPts val="500"/>
              </a:spcBef>
              <a:spcAft>
                <a:spcPts val="0"/>
              </a:spcAft>
              <a:buClr>
                <a:schemeClr val="dk1"/>
              </a:buClr>
              <a:buSzPts val="1800"/>
              <a:buChar char="•"/>
              <a:defRPr/>
            </a:lvl6pPr>
            <a:lvl7pPr marL="3200320" lvl="6" indent="-342891" algn="l">
              <a:lnSpc>
                <a:spcPct val="90000"/>
              </a:lnSpc>
              <a:spcBef>
                <a:spcPts val="500"/>
              </a:spcBef>
              <a:spcAft>
                <a:spcPts val="0"/>
              </a:spcAft>
              <a:buClr>
                <a:schemeClr val="dk1"/>
              </a:buClr>
              <a:buSzPts val="1800"/>
              <a:buChar char="•"/>
              <a:defRPr/>
            </a:lvl7pPr>
            <a:lvl8pPr marL="3657509" lvl="7" indent="-342891" algn="l">
              <a:lnSpc>
                <a:spcPct val="90000"/>
              </a:lnSpc>
              <a:spcBef>
                <a:spcPts val="500"/>
              </a:spcBef>
              <a:spcAft>
                <a:spcPts val="0"/>
              </a:spcAft>
              <a:buClr>
                <a:schemeClr val="dk1"/>
              </a:buClr>
              <a:buSzPts val="1800"/>
              <a:buChar char="•"/>
              <a:defRPr/>
            </a:lvl8pPr>
            <a:lvl9pPr marL="4114697" lvl="8" indent="-342891" algn="l">
              <a:lnSpc>
                <a:spcPct val="90000"/>
              </a:lnSpc>
              <a:spcBef>
                <a:spcPts val="500"/>
              </a:spcBef>
              <a:spcAft>
                <a:spcPts val="0"/>
              </a:spcAft>
              <a:buClr>
                <a:schemeClr val="dk1"/>
              </a:buClr>
              <a:buSzPts val="1800"/>
              <a:buChar char="•"/>
              <a:defRPr/>
            </a:lvl9pPr>
          </a:lstStyle>
          <a:p>
            <a:endParaRPr/>
          </a:p>
        </p:txBody>
      </p:sp>
      <p:sp>
        <p:nvSpPr>
          <p:cNvPr id="27" name="Google Shape;27;p85"/>
          <p:cNvSpPr txBox="1">
            <a:spLocks noGrp="1"/>
          </p:cNvSpPr>
          <p:nvPr>
            <p:ph type="body" idx="2"/>
          </p:nvPr>
        </p:nvSpPr>
        <p:spPr>
          <a:xfrm>
            <a:off x="6172200" y="1825628"/>
            <a:ext cx="5181600" cy="3587033"/>
          </a:xfrm>
          <a:prstGeom prst="rect">
            <a:avLst/>
          </a:prstGeom>
          <a:noFill/>
          <a:ln>
            <a:noFill/>
          </a:ln>
        </p:spPr>
        <p:txBody>
          <a:bodyPr spcFirstLastPara="1" wrap="square" lIns="91425" tIns="45700" rIns="91425" bIns="45700" anchor="t" anchorCtr="0">
            <a:normAutofit/>
          </a:bodyPr>
          <a:lstStyle>
            <a:lvl1pPr marL="457189" lvl="0" indent="-380990" algn="l">
              <a:lnSpc>
                <a:spcPct val="90000"/>
              </a:lnSpc>
              <a:spcBef>
                <a:spcPts val="1000"/>
              </a:spcBef>
              <a:spcAft>
                <a:spcPts val="0"/>
              </a:spcAft>
              <a:buClr>
                <a:srgbClr val="B6E6F2"/>
              </a:buClr>
              <a:buSzPts val="2400"/>
              <a:buChar char="•"/>
              <a:defRPr/>
            </a:lvl1pPr>
            <a:lvl2pPr marL="914377" lvl="1" indent="-355591" algn="l">
              <a:lnSpc>
                <a:spcPct val="90000"/>
              </a:lnSpc>
              <a:spcBef>
                <a:spcPts val="500"/>
              </a:spcBef>
              <a:spcAft>
                <a:spcPts val="0"/>
              </a:spcAft>
              <a:buClr>
                <a:srgbClr val="B6E6F2"/>
              </a:buClr>
              <a:buSzPts val="2000"/>
              <a:buChar char="•"/>
              <a:defRPr/>
            </a:lvl2pPr>
            <a:lvl3pPr marL="1371566" lvl="2" indent="-342891" algn="l">
              <a:lnSpc>
                <a:spcPct val="90000"/>
              </a:lnSpc>
              <a:spcBef>
                <a:spcPts val="500"/>
              </a:spcBef>
              <a:spcAft>
                <a:spcPts val="0"/>
              </a:spcAft>
              <a:buClr>
                <a:srgbClr val="B6E6F2"/>
              </a:buClr>
              <a:buSzPts val="1800"/>
              <a:buChar char="•"/>
              <a:defRPr/>
            </a:lvl3pPr>
            <a:lvl4pPr marL="1828754" lvl="3" indent="-330192" algn="l">
              <a:lnSpc>
                <a:spcPct val="90000"/>
              </a:lnSpc>
              <a:spcBef>
                <a:spcPts val="500"/>
              </a:spcBef>
              <a:spcAft>
                <a:spcPts val="0"/>
              </a:spcAft>
              <a:buClr>
                <a:srgbClr val="B6E6F2"/>
              </a:buClr>
              <a:buSzPts val="1600"/>
              <a:buChar char="•"/>
              <a:defRPr/>
            </a:lvl4pPr>
            <a:lvl5pPr marL="2285943" lvl="4" indent="-330192" algn="l">
              <a:lnSpc>
                <a:spcPct val="90000"/>
              </a:lnSpc>
              <a:spcBef>
                <a:spcPts val="500"/>
              </a:spcBef>
              <a:spcAft>
                <a:spcPts val="0"/>
              </a:spcAft>
              <a:buClr>
                <a:srgbClr val="B6E6F2"/>
              </a:buClr>
              <a:buSzPts val="1600"/>
              <a:buChar char="•"/>
              <a:defRPr/>
            </a:lvl5pPr>
            <a:lvl6pPr marL="2743131" lvl="5" indent="-342891" algn="l">
              <a:lnSpc>
                <a:spcPct val="90000"/>
              </a:lnSpc>
              <a:spcBef>
                <a:spcPts val="500"/>
              </a:spcBef>
              <a:spcAft>
                <a:spcPts val="0"/>
              </a:spcAft>
              <a:buClr>
                <a:schemeClr val="dk1"/>
              </a:buClr>
              <a:buSzPts val="1800"/>
              <a:buChar char="•"/>
              <a:defRPr/>
            </a:lvl6pPr>
            <a:lvl7pPr marL="3200320" lvl="6" indent="-342891" algn="l">
              <a:lnSpc>
                <a:spcPct val="90000"/>
              </a:lnSpc>
              <a:spcBef>
                <a:spcPts val="500"/>
              </a:spcBef>
              <a:spcAft>
                <a:spcPts val="0"/>
              </a:spcAft>
              <a:buClr>
                <a:schemeClr val="dk1"/>
              </a:buClr>
              <a:buSzPts val="1800"/>
              <a:buChar char="•"/>
              <a:defRPr/>
            </a:lvl7pPr>
            <a:lvl8pPr marL="3657509" lvl="7" indent="-342891" algn="l">
              <a:lnSpc>
                <a:spcPct val="90000"/>
              </a:lnSpc>
              <a:spcBef>
                <a:spcPts val="500"/>
              </a:spcBef>
              <a:spcAft>
                <a:spcPts val="0"/>
              </a:spcAft>
              <a:buClr>
                <a:schemeClr val="dk1"/>
              </a:buClr>
              <a:buSzPts val="1800"/>
              <a:buChar char="•"/>
              <a:defRPr/>
            </a:lvl8pPr>
            <a:lvl9pPr marL="4114697" lvl="8" indent="-342891" algn="l">
              <a:lnSpc>
                <a:spcPct val="90000"/>
              </a:lnSpc>
              <a:spcBef>
                <a:spcPts val="500"/>
              </a:spcBef>
              <a:spcAft>
                <a:spcPts val="0"/>
              </a:spcAft>
              <a:buClr>
                <a:schemeClr val="dk1"/>
              </a:buClr>
              <a:buSzPts val="1800"/>
              <a:buChar char="•"/>
              <a:defRPr/>
            </a:lvl9pPr>
          </a:lstStyle>
          <a:p>
            <a:endParaRPr/>
          </a:p>
        </p:txBody>
      </p:sp>
      <p:sp>
        <p:nvSpPr>
          <p:cNvPr id="28" name="Google Shape;28;p85"/>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type="twoObj" preserve="1">
  <p:cSld name="1_Deux contenus">
    <p:spTree>
      <p:nvGrpSpPr>
        <p:cNvPr id="1" name="Shape 24"/>
        <p:cNvGrpSpPr/>
        <p:nvPr/>
      </p:nvGrpSpPr>
      <p:grpSpPr>
        <a:xfrm>
          <a:off x="0" y="0"/>
          <a:ext cx="0" cy="0"/>
          <a:chOff x="0" y="0"/>
          <a:chExt cx="0" cy="0"/>
        </a:xfrm>
      </p:grpSpPr>
      <p:sp>
        <p:nvSpPr>
          <p:cNvPr id="25" name="Google Shape;25;p85"/>
          <p:cNvSpPr txBox="1">
            <a:spLocks noGrp="1"/>
          </p:cNvSpPr>
          <p:nvPr>
            <p:ph type="title" hasCustomPrompt="1"/>
          </p:nvPr>
        </p:nvSpPr>
        <p:spPr>
          <a:xfrm>
            <a:off x="838200" y="597312"/>
            <a:ext cx="10515600" cy="4129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Calibri"/>
              <a:buNone/>
              <a:defRPr sz="36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fr-CA" dirty="0"/>
              <a:t>Étape 1 (suite)</a:t>
            </a:r>
            <a:endParaRPr dirty="0"/>
          </a:p>
        </p:txBody>
      </p:sp>
      <p:sp>
        <p:nvSpPr>
          <p:cNvPr id="26" name="Google Shape;26;p85"/>
          <p:cNvSpPr txBox="1">
            <a:spLocks noGrp="1"/>
          </p:cNvSpPr>
          <p:nvPr>
            <p:ph type="body" idx="1"/>
          </p:nvPr>
        </p:nvSpPr>
        <p:spPr>
          <a:xfrm>
            <a:off x="838200" y="1825628"/>
            <a:ext cx="5181600" cy="3587033"/>
          </a:xfrm>
          <a:prstGeom prst="rect">
            <a:avLst/>
          </a:prstGeom>
          <a:noFill/>
          <a:ln>
            <a:noFill/>
          </a:ln>
        </p:spPr>
        <p:txBody>
          <a:bodyPr spcFirstLastPara="1" wrap="square" lIns="91425" tIns="45700" rIns="91425" bIns="45700" anchor="t" anchorCtr="0">
            <a:normAutofit/>
          </a:bodyPr>
          <a:lstStyle>
            <a:lvl1pPr marL="457189" lvl="0" indent="-380990" algn="l">
              <a:lnSpc>
                <a:spcPct val="90000"/>
              </a:lnSpc>
              <a:spcBef>
                <a:spcPts val="1000"/>
              </a:spcBef>
              <a:spcAft>
                <a:spcPts val="0"/>
              </a:spcAft>
              <a:buClr>
                <a:srgbClr val="B6E6F2"/>
              </a:buClr>
              <a:buSzPts val="2400"/>
              <a:buFont typeface="Arial"/>
              <a:buChar char="•"/>
              <a:defRPr sz="2400"/>
            </a:lvl1pPr>
            <a:lvl2pPr marL="914377" lvl="1" indent="-355591" algn="l">
              <a:lnSpc>
                <a:spcPct val="90000"/>
              </a:lnSpc>
              <a:spcBef>
                <a:spcPts val="500"/>
              </a:spcBef>
              <a:spcAft>
                <a:spcPts val="0"/>
              </a:spcAft>
              <a:buClr>
                <a:srgbClr val="B6E6F2"/>
              </a:buClr>
              <a:buSzPts val="2000"/>
              <a:buFont typeface="Arial"/>
              <a:buChar char="•"/>
              <a:defRPr sz="2000"/>
            </a:lvl2pPr>
            <a:lvl3pPr marL="1371566" lvl="2" indent="-342891" algn="l">
              <a:lnSpc>
                <a:spcPct val="90000"/>
              </a:lnSpc>
              <a:spcBef>
                <a:spcPts val="500"/>
              </a:spcBef>
              <a:spcAft>
                <a:spcPts val="0"/>
              </a:spcAft>
              <a:buClr>
                <a:srgbClr val="B6E6F2"/>
              </a:buClr>
              <a:buSzPts val="1800"/>
              <a:buFont typeface="Arial"/>
              <a:buChar char="•"/>
              <a:defRPr sz="1800"/>
            </a:lvl3pPr>
            <a:lvl4pPr marL="1828754" lvl="3" indent="-330192" algn="l">
              <a:lnSpc>
                <a:spcPct val="90000"/>
              </a:lnSpc>
              <a:spcBef>
                <a:spcPts val="500"/>
              </a:spcBef>
              <a:spcAft>
                <a:spcPts val="0"/>
              </a:spcAft>
              <a:buClr>
                <a:srgbClr val="B6E6F2"/>
              </a:buClr>
              <a:buSzPts val="1600"/>
              <a:buFont typeface="Arial"/>
              <a:buChar char="•"/>
              <a:defRPr sz="1600"/>
            </a:lvl4pPr>
            <a:lvl5pPr marL="2285943" lvl="4" indent="-330192" algn="l">
              <a:lnSpc>
                <a:spcPct val="90000"/>
              </a:lnSpc>
              <a:spcBef>
                <a:spcPts val="500"/>
              </a:spcBef>
              <a:spcAft>
                <a:spcPts val="0"/>
              </a:spcAft>
              <a:buClr>
                <a:srgbClr val="B6E6F2"/>
              </a:buClr>
              <a:buSzPts val="1600"/>
              <a:buFont typeface="Arial"/>
              <a:buChar char="•"/>
              <a:defRPr sz="1600"/>
            </a:lvl5pPr>
            <a:lvl6pPr marL="2743131" lvl="5" indent="-342891" algn="l">
              <a:lnSpc>
                <a:spcPct val="90000"/>
              </a:lnSpc>
              <a:spcBef>
                <a:spcPts val="500"/>
              </a:spcBef>
              <a:spcAft>
                <a:spcPts val="0"/>
              </a:spcAft>
              <a:buClr>
                <a:schemeClr val="dk1"/>
              </a:buClr>
              <a:buSzPts val="1800"/>
              <a:buChar char="•"/>
              <a:defRPr/>
            </a:lvl6pPr>
            <a:lvl7pPr marL="3200320" lvl="6" indent="-342891" algn="l">
              <a:lnSpc>
                <a:spcPct val="90000"/>
              </a:lnSpc>
              <a:spcBef>
                <a:spcPts val="500"/>
              </a:spcBef>
              <a:spcAft>
                <a:spcPts val="0"/>
              </a:spcAft>
              <a:buClr>
                <a:schemeClr val="dk1"/>
              </a:buClr>
              <a:buSzPts val="1800"/>
              <a:buChar char="•"/>
              <a:defRPr/>
            </a:lvl7pPr>
            <a:lvl8pPr marL="3657509" lvl="7" indent="-342891" algn="l">
              <a:lnSpc>
                <a:spcPct val="90000"/>
              </a:lnSpc>
              <a:spcBef>
                <a:spcPts val="500"/>
              </a:spcBef>
              <a:spcAft>
                <a:spcPts val="0"/>
              </a:spcAft>
              <a:buClr>
                <a:schemeClr val="dk1"/>
              </a:buClr>
              <a:buSzPts val="1800"/>
              <a:buChar char="•"/>
              <a:defRPr/>
            </a:lvl8pPr>
            <a:lvl9pPr marL="4114697" lvl="8" indent="-342891" algn="l">
              <a:lnSpc>
                <a:spcPct val="90000"/>
              </a:lnSpc>
              <a:spcBef>
                <a:spcPts val="500"/>
              </a:spcBef>
              <a:spcAft>
                <a:spcPts val="0"/>
              </a:spcAft>
              <a:buClr>
                <a:schemeClr val="dk1"/>
              </a:buClr>
              <a:buSzPts val="1800"/>
              <a:buChar char="•"/>
              <a:defRPr/>
            </a:lvl9pPr>
          </a:lstStyle>
          <a:p>
            <a:endParaRPr/>
          </a:p>
        </p:txBody>
      </p:sp>
      <p:sp>
        <p:nvSpPr>
          <p:cNvPr id="27" name="Google Shape;27;p85"/>
          <p:cNvSpPr txBox="1">
            <a:spLocks noGrp="1"/>
          </p:cNvSpPr>
          <p:nvPr>
            <p:ph type="body" idx="2"/>
          </p:nvPr>
        </p:nvSpPr>
        <p:spPr>
          <a:xfrm>
            <a:off x="6172200" y="1825628"/>
            <a:ext cx="5181600" cy="3587033"/>
          </a:xfrm>
          <a:prstGeom prst="rect">
            <a:avLst/>
          </a:prstGeom>
          <a:noFill/>
          <a:ln>
            <a:noFill/>
          </a:ln>
        </p:spPr>
        <p:txBody>
          <a:bodyPr spcFirstLastPara="1" wrap="square" lIns="91425" tIns="45700" rIns="91425" bIns="45700" anchor="t" anchorCtr="0">
            <a:normAutofit/>
          </a:bodyPr>
          <a:lstStyle>
            <a:lvl1pPr marL="457189" lvl="0" indent="-380990" algn="l">
              <a:lnSpc>
                <a:spcPct val="90000"/>
              </a:lnSpc>
              <a:spcBef>
                <a:spcPts val="1000"/>
              </a:spcBef>
              <a:spcAft>
                <a:spcPts val="0"/>
              </a:spcAft>
              <a:buClr>
                <a:srgbClr val="B6E6F2"/>
              </a:buClr>
              <a:buSzPts val="2400"/>
              <a:buChar char="•"/>
              <a:defRPr/>
            </a:lvl1pPr>
            <a:lvl2pPr marL="914377" lvl="1" indent="-355591" algn="l">
              <a:lnSpc>
                <a:spcPct val="90000"/>
              </a:lnSpc>
              <a:spcBef>
                <a:spcPts val="500"/>
              </a:spcBef>
              <a:spcAft>
                <a:spcPts val="0"/>
              </a:spcAft>
              <a:buClr>
                <a:srgbClr val="B6E6F2"/>
              </a:buClr>
              <a:buSzPts val="2000"/>
              <a:buChar char="•"/>
              <a:defRPr/>
            </a:lvl2pPr>
            <a:lvl3pPr marL="1371566" lvl="2" indent="-342891" algn="l">
              <a:lnSpc>
                <a:spcPct val="90000"/>
              </a:lnSpc>
              <a:spcBef>
                <a:spcPts val="500"/>
              </a:spcBef>
              <a:spcAft>
                <a:spcPts val="0"/>
              </a:spcAft>
              <a:buClr>
                <a:srgbClr val="B6E6F2"/>
              </a:buClr>
              <a:buSzPts val="1800"/>
              <a:buChar char="•"/>
              <a:defRPr/>
            </a:lvl3pPr>
            <a:lvl4pPr marL="1828754" lvl="3" indent="-330192" algn="l">
              <a:lnSpc>
                <a:spcPct val="90000"/>
              </a:lnSpc>
              <a:spcBef>
                <a:spcPts val="500"/>
              </a:spcBef>
              <a:spcAft>
                <a:spcPts val="0"/>
              </a:spcAft>
              <a:buClr>
                <a:srgbClr val="B6E6F2"/>
              </a:buClr>
              <a:buSzPts val="1600"/>
              <a:buChar char="•"/>
              <a:defRPr/>
            </a:lvl4pPr>
            <a:lvl5pPr marL="2285943" lvl="4" indent="-330192" algn="l">
              <a:lnSpc>
                <a:spcPct val="90000"/>
              </a:lnSpc>
              <a:spcBef>
                <a:spcPts val="500"/>
              </a:spcBef>
              <a:spcAft>
                <a:spcPts val="0"/>
              </a:spcAft>
              <a:buClr>
                <a:srgbClr val="B6E6F2"/>
              </a:buClr>
              <a:buSzPts val="1600"/>
              <a:buChar char="•"/>
              <a:defRPr/>
            </a:lvl5pPr>
            <a:lvl6pPr marL="2743131" lvl="5" indent="-342891" algn="l">
              <a:lnSpc>
                <a:spcPct val="90000"/>
              </a:lnSpc>
              <a:spcBef>
                <a:spcPts val="500"/>
              </a:spcBef>
              <a:spcAft>
                <a:spcPts val="0"/>
              </a:spcAft>
              <a:buClr>
                <a:schemeClr val="dk1"/>
              </a:buClr>
              <a:buSzPts val="1800"/>
              <a:buChar char="•"/>
              <a:defRPr/>
            </a:lvl6pPr>
            <a:lvl7pPr marL="3200320" lvl="6" indent="-342891" algn="l">
              <a:lnSpc>
                <a:spcPct val="90000"/>
              </a:lnSpc>
              <a:spcBef>
                <a:spcPts val="500"/>
              </a:spcBef>
              <a:spcAft>
                <a:spcPts val="0"/>
              </a:spcAft>
              <a:buClr>
                <a:schemeClr val="dk1"/>
              </a:buClr>
              <a:buSzPts val="1800"/>
              <a:buChar char="•"/>
              <a:defRPr/>
            </a:lvl7pPr>
            <a:lvl8pPr marL="3657509" lvl="7" indent="-342891" algn="l">
              <a:lnSpc>
                <a:spcPct val="90000"/>
              </a:lnSpc>
              <a:spcBef>
                <a:spcPts val="500"/>
              </a:spcBef>
              <a:spcAft>
                <a:spcPts val="0"/>
              </a:spcAft>
              <a:buClr>
                <a:schemeClr val="dk1"/>
              </a:buClr>
              <a:buSzPts val="1800"/>
              <a:buChar char="•"/>
              <a:defRPr/>
            </a:lvl8pPr>
            <a:lvl9pPr marL="4114697" lvl="8" indent="-342891" algn="l">
              <a:lnSpc>
                <a:spcPct val="90000"/>
              </a:lnSpc>
              <a:spcBef>
                <a:spcPts val="500"/>
              </a:spcBef>
              <a:spcAft>
                <a:spcPts val="0"/>
              </a:spcAft>
              <a:buClr>
                <a:schemeClr val="dk1"/>
              </a:buClr>
              <a:buSzPts val="1800"/>
              <a:buChar char="•"/>
              <a:defRPr/>
            </a:lvl9pPr>
          </a:lstStyle>
          <a:p>
            <a:endParaRPr/>
          </a:p>
        </p:txBody>
      </p:sp>
      <p:sp>
        <p:nvSpPr>
          <p:cNvPr id="28" name="Google Shape;28;p85"/>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a:p>
        </p:txBody>
      </p:sp>
    </p:spTree>
    <p:extLst>
      <p:ext uri="{BB962C8B-B14F-4D97-AF65-F5344CB8AC3E}">
        <p14:creationId xmlns:p14="http://schemas.microsoft.com/office/powerpoint/2010/main" val="1193635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ison">
  <p:cSld name="Comparaison">
    <p:spTree>
      <p:nvGrpSpPr>
        <p:cNvPr id="1" name="Shape 29"/>
        <p:cNvGrpSpPr/>
        <p:nvPr/>
      </p:nvGrpSpPr>
      <p:grpSpPr>
        <a:xfrm>
          <a:off x="0" y="0"/>
          <a:ext cx="0" cy="0"/>
          <a:chOff x="0" y="0"/>
          <a:chExt cx="0" cy="0"/>
        </a:xfrm>
      </p:grpSpPr>
      <p:sp>
        <p:nvSpPr>
          <p:cNvPr id="30" name="Google Shape;30;p86"/>
          <p:cNvSpPr txBox="1">
            <a:spLocks noGrp="1"/>
          </p:cNvSpPr>
          <p:nvPr>
            <p:ph type="title"/>
          </p:nvPr>
        </p:nvSpPr>
        <p:spPr>
          <a:xfrm>
            <a:off x="839788" y="602430"/>
            <a:ext cx="10515600" cy="40553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Calibri"/>
              <a:buNone/>
              <a:defRPr sz="36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86"/>
          <p:cNvSpPr txBox="1">
            <a:spLocks noGrp="1"/>
          </p:cNvSpPr>
          <p:nvPr>
            <p:ph type="body" idx="1"/>
          </p:nvPr>
        </p:nvSpPr>
        <p:spPr>
          <a:xfrm>
            <a:off x="839789" y="1364071"/>
            <a:ext cx="5157787" cy="823912"/>
          </a:xfrm>
          <a:prstGeom prst="rect">
            <a:avLst/>
          </a:prstGeom>
          <a:noFill/>
          <a:ln>
            <a:noFill/>
          </a:ln>
        </p:spPr>
        <p:txBody>
          <a:bodyPr spcFirstLastPara="1" wrap="square" lIns="91425" tIns="45700" rIns="91425" bIns="45700" anchor="b" anchorCtr="0">
            <a:normAutofit/>
          </a:bodyPr>
          <a:lstStyle>
            <a:lvl1pPr marL="457189" lvl="0" indent="-228594" algn="l">
              <a:lnSpc>
                <a:spcPct val="100000"/>
              </a:lnSpc>
              <a:spcBef>
                <a:spcPts val="1000"/>
              </a:spcBef>
              <a:spcAft>
                <a:spcPts val="0"/>
              </a:spcAft>
              <a:buSzPts val="2400"/>
              <a:buNone/>
              <a:defRPr sz="2400" b="1">
                <a:solidFill>
                  <a:schemeClr val="accent2"/>
                </a:solidFill>
              </a:defRPr>
            </a:lvl1pPr>
            <a:lvl2pPr marL="914377" lvl="1" indent="-228594" algn="l">
              <a:lnSpc>
                <a:spcPct val="90000"/>
              </a:lnSpc>
              <a:spcBef>
                <a:spcPts val="500"/>
              </a:spcBef>
              <a:spcAft>
                <a:spcPts val="0"/>
              </a:spcAft>
              <a:buSzPts val="2000"/>
              <a:buNone/>
              <a:defRPr sz="2000" b="1"/>
            </a:lvl2pPr>
            <a:lvl3pPr marL="1371566" lvl="2" indent="-228594" algn="l">
              <a:lnSpc>
                <a:spcPct val="90000"/>
              </a:lnSpc>
              <a:spcBef>
                <a:spcPts val="500"/>
              </a:spcBef>
              <a:spcAft>
                <a:spcPts val="0"/>
              </a:spcAft>
              <a:buSzPts val="1800"/>
              <a:buNone/>
              <a:defRPr sz="1800" b="1"/>
            </a:lvl3pPr>
            <a:lvl4pPr marL="1828754" lvl="3" indent="-228594" algn="l">
              <a:lnSpc>
                <a:spcPct val="90000"/>
              </a:lnSpc>
              <a:spcBef>
                <a:spcPts val="500"/>
              </a:spcBef>
              <a:spcAft>
                <a:spcPts val="0"/>
              </a:spcAft>
              <a:buSzPts val="1600"/>
              <a:buNone/>
              <a:defRPr sz="1600" b="1"/>
            </a:lvl4pPr>
            <a:lvl5pPr marL="2285943" lvl="4" indent="-228594" algn="l">
              <a:lnSpc>
                <a:spcPct val="90000"/>
              </a:lnSpc>
              <a:spcBef>
                <a:spcPts val="500"/>
              </a:spcBef>
              <a:spcAft>
                <a:spcPts val="0"/>
              </a:spcAft>
              <a:buSzPts val="1600"/>
              <a:buNone/>
              <a:defRPr sz="1600" b="1"/>
            </a:lvl5pPr>
            <a:lvl6pPr marL="2743131" lvl="5" indent="-228594" algn="l">
              <a:lnSpc>
                <a:spcPct val="90000"/>
              </a:lnSpc>
              <a:spcBef>
                <a:spcPts val="500"/>
              </a:spcBef>
              <a:spcAft>
                <a:spcPts val="0"/>
              </a:spcAft>
              <a:buClr>
                <a:schemeClr val="dk1"/>
              </a:buClr>
              <a:buSzPts val="1600"/>
              <a:buNone/>
              <a:defRPr sz="1600" b="1"/>
            </a:lvl6pPr>
            <a:lvl7pPr marL="3200320" lvl="6" indent="-228594" algn="l">
              <a:lnSpc>
                <a:spcPct val="90000"/>
              </a:lnSpc>
              <a:spcBef>
                <a:spcPts val="500"/>
              </a:spcBef>
              <a:spcAft>
                <a:spcPts val="0"/>
              </a:spcAft>
              <a:buClr>
                <a:schemeClr val="dk1"/>
              </a:buClr>
              <a:buSzPts val="1600"/>
              <a:buNone/>
              <a:defRPr sz="1600" b="1"/>
            </a:lvl7pPr>
            <a:lvl8pPr marL="3657509" lvl="7" indent="-228594" algn="l">
              <a:lnSpc>
                <a:spcPct val="90000"/>
              </a:lnSpc>
              <a:spcBef>
                <a:spcPts val="500"/>
              </a:spcBef>
              <a:spcAft>
                <a:spcPts val="0"/>
              </a:spcAft>
              <a:buClr>
                <a:schemeClr val="dk1"/>
              </a:buClr>
              <a:buSzPts val="1600"/>
              <a:buNone/>
              <a:defRPr sz="1600" b="1"/>
            </a:lvl8pPr>
            <a:lvl9pPr marL="4114697" lvl="8" indent="-228594" algn="l">
              <a:lnSpc>
                <a:spcPct val="90000"/>
              </a:lnSpc>
              <a:spcBef>
                <a:spcPts val="500"/>
              </a:spcBef>
              <a:spcAft>
                <a:spcPts val="0"/>
              </a:spcAft>
              <a:buClr>
                <a:schemeClr val="dk1"/>
              </a:buClr>
              <a:buSzPts val="1600"/>
              <a:buNone/>
              <a:defRPr sz="1600" b="1"/>
            </a:lvl9pPr>
          </a:lstStyle>
          <a:p>
            <a:endParaRPr/>
          </a:p>
        </p:txBody>
      </p:sp>
      <p:sp>
        <p:nvSpPr>
          <p:cNvPr id="32" name="Google Shape;32;p86"/>
          <p:cNvSpPr txBox="1">
            <a:spLocks noGrp="1"/>
          </p:cNvSpPr>
          <p:nvPr>
            <p:ph type="body" idx="2"/>
          </p:nvPr>
        </p:nvSpPr>
        <p:spPr>
          <a:xfrm>
            <a:off x="839789" y="2544098"/>
            <a:ext cx="5157787" cy="3067667"/>
          </a:xfrm>
          <a:prstGeom prst="rect">
            <a:avLst/>
          </a:prstGeom>
          <a:noFill/>
          <a:ln>
            <a:noFill/>
          </a:ln>
        </p:spPr>
        <p:txBody>
          <a:bodyPr spcFirstLastPara="1" wrap="square" lIns="91425" tIns="45700" rIns="91425" bIns="45700" anchor="t" anchorCtr="0">
            <a:normAutofit/>
          </a:bodyPr>
          <a:lstStyle>
            <a:lvl1pPr marL="457189" lvl="0" indent="-380990" algn="l">
              <a:lnSpc>
                <a:spcPct val="90000"/>
              </a:lnSpc>
              <a:spcBef>
                <a:spcPts val="1000"/>
              </a:spcBef>
              <a:spcAft>
                <a:spcPts val="0"/>
              </a:spcAft>
              <a:buClr>
                <a:srgbClr val="B6E6F2"/>
              </a:buClr>
              <a:buSzPts val="2400"/>
              <a:buChar char="•"/>
              <a:defRPr sz="2400"/>
            </a:lvl1pPr>
            <a:lvl2pPr marL="914377" lvl="1" indent="-355591" algn="l">
              <a:lnSpc>
                <a:spcPct val="90000"/>
              </a:lnSpc>
              <a:spcBef>
                <a:spcPts val="500"/>
              </a:spcBef>
              <a:spcAft>
                <a:spcPts val="0"/>
              </a:spcAft>
              <a:buClr>
                <a:srgbClr val="B6E6F2"/>
              </a:buClr>
              <a:buSzPts val="2000"/>
              <a:buChar char="•"/>
              <a:defRPr sz="2000"/>
            </a:lvl2pPr>
            <a:lvl3pPr marL="1371566" lvl="2" indent="-342891" algn="l">
              <a:lnSpc>
                <a:spcPct val="90000"/>
              </a:lnSpc>
              <a:spcBef>
                <a:spcPts val="500"/>
              </a:spcBef>
              <a:spcAft>
                <a:spcPts val="0"/>
              </a:spcAft>
              <a:buClr>
                <a:srgbClr val="B6E6F2"/>
              </a:buClr>
              <a:buSzPts val="1800"/>
              <a:buChar char="•"/>
              <a:defRPr sz="1800"/>
            </a:lvl3pPr>
            <a:lvl4pPr marL="1828754" lvl="3" indent="-330192" algn="l">
              <a:lnSpc>
                <a:spcPct val="90000"/>
              </a:lnSpc>
              <a:spcBef>
                <a:spcPts val="500"/>
              </a:spcBef>
              <a:spcAft>
                <a:spcPts val="0"/>
              </a:spcAft>
              <a:buClr>
                <a:srgbClr val="B6E6F2"/>
              </a:buClr>
              <a:buSzPts val="1600"/>
              <a:buChar char="•"/>
              <a:defRPr sz="1600"/>
            </a:lvl4pPr>
            <a:lvl5pPr marL="2285943" lvl="4" indent="-330192" algn="l">
              <a:lnSpc>
                <a:spcPct val="90000"/>
              </a:lnSpc>
              <a:spcBef>
                <a:spcPts val="500"/>
              </a:spcBef>
              <a:spcAft>
                <a:spcPts val="0"/>
              </a:spcAft>
              <a:buClr>
                <a:srgbClr val="B6E6F2"/>
              </a:buClr>
              <a:buSzPts val="1600"/>
              <a:buChar char="•"/>
              <a:defRPr sz="1600"/>
            </a:lvl5pPr>
            <a:lvl6pPr marL="2743131" lvl="5" indent="-342891" algn="l">
              <a:lnSpc>
                <a:spcPct val="90000"/>
              </a:lnSpc>
              <a:spcBef>
                <a:spcPts val="500"/>
              </a:spcBef>
              <a:spcAft>
                <a:spcPts val="0"/>
              </a:spcAft>
              <a:buClr>
                <a:schemeClr val="dk1"/>
              </a:buClr>
              <a:buSzPts val="1800"/>
              <a:buChar char="•"/>
              <a:defRPr/>
            </a:lvl6pPr>
            <a:lvl7pPr marL="3200320" lvl="6" indent="-342891" algn="l">
              <a:lnSpc>
                <a:spcPct val="90000"/>
              </a:lnSpc>
              <a:spcBef>
                <a:spcPts val="500"/>
              </a:spcBef>
              <a:spcAft>
                <a:spcPts val="0"/>
              </a:spcAft>
              <a:buClr>
                <a:schemeClr val="dk1"/>
              </a:buClr>
              <a:buSzPts val="1800"/>
              <a:buChar char="•"/>
              <a:defRPr/>
            </a:lvl7pPr>
            <a:lvl8pPr marL="3657509" lvl="7" indent="-342891" algn="l">
              <a:lnSpc>
                <a:spcPct val="90000"/>
              </a:lnSpc>
              <a:spcBef>
                <a:spcPts val="500"/>
              </a:spcBef>
              <a:spcAft>
                <a:spcPts val="0"/>
              </a:spcAft>
              <a:buClr>
                <a:schemeClr val="dk1"/>
              </a:buClr>
              <a:buSzPts val="1800"/>
              <a:buChar char="•"/>
              <a:defRPr/>
            </a:lvl8pPr>
            <a:lvl9pPr marL="4114697" lvl="8" indent="-342891" algn="l">
              <a:lnSpc>
                <a:spcPct val="90000"/>
              </a:lnSpc>
              <a:spcBef>
                <a:spcPts val="500"/>
              </a:spcBef>
              <a:spcAft>
                <a:spcPts val="0"/>
              </a:spcAft>
              <a:buClr>
                <a:schemeClr val="dk1"/>
              </a:buClr>
              <a:buSzPts val="1800"/>
              <a:buChar char="•"/>
              <a:defRPr/>
            </a:lvl9pPr>
          </a:lstStyle>
          <a:p>
            <a:endParaRPr/>
          </a:p>
        </p:txBody>
      </p:sp>
      <p:sp>
        <p:nvSpPr>
          <p:cNvPr id="33" name="Google Shape;33;p86"/>
          <p:cNvSpPr txBox="1">
            <a:spLocks noGrp="1"/>
          </p:cNvSpPr>
          <p:nvPr>
            <p:ph type="body" idx="3"/>
          </p:nvPr>
        </p:nvSpPr>
        <p:spPr>
          <a:xfrm>
            <a:off x="6172202" y="1364071"/>
            <a:ext cx="5183188" cy="823912"/>
          </a:xfrm>
          <a:prstGeom prst="rect">
            <a:avLst/>
          </a:prstGeom>
          <a:noFill/>
          <a:ln>
            <a:noFill/>
          </a:ln>
        </p:spPr>
        <p:txBody>
          <a:bodyPr spcFirstLastPara="1" wrap="square" lIns="91425" tIns="45700" rIns="91425" bIns="45700" anchor="b" anchorCtr="0">
            <a:normAutofit/>
          </a:bodyPr>
          <a:lstStyle>
            <a:lvl1pPr marL="457189" lvl="0" indent="-228594" algn="l">
              <a:lnSpc>
                <a:spcPct val="100000"/>
              </a:lnSpc>
              <a:spcBef>
                <a:spcPts val="1000"/>
              </a:spcBef>
              <a:spcAft>
                <a:spcPts val="0"/>
              </a:spcAft>
              <a:buSzPts val="2400"/>
              <a:buNone/>
              <a:defRPr sz="2400" b="1">
                <a:solidFill>
                  <a:schemeClr val="accent2"/>
                </a:solidFill>
              </a:defRPr>
            </a:lvl1pPr>
            <a:lvl2pPr marL="914377" lvl="1" indent="-228594" algn="l">
              <a:lnSpc>
                <a:spcPct val="90000"/>
              </a:lnSpc>
              <a:spcBef>
                <a:spcPts val="500"/>
              </a:spcBef>
              <a:spcAft>
                <a:spcPts val="0"/>
              </a:spcAft>
              <a:buSzPts val="2000"/>
              <a:buNone/>
              <a:defRPr sz="2000" b="1"/>
            </a:lvl2pPr>
            <a:lvl3pPr marL="1371566" lvl="2" indent="-228594" algn="l">
              <a:lnSpc>
                <a:spcPct val="90000"/>
              </a:lnSpc>
              <a:spcBef>
                <a:spcPts val="500"/>
              </a:spcBef>
              <a:spcAft>
                <a:spcPts val="0"/>
              </a:spcAft>
              <a:buSzPts val="1800"/>
              <a:buNone/>
              <a:defRPr sz="1800" b="1"/>
            </a:lvl3pPr>
            <a:lvl4pPr marL="1828754" lvl="3" indent="-228594" algn="l">
              <a:lnSpc>
                <a:spcPct val="90000"/>
              </a:lnSpc>
              <a:spcBef>
                <a:spcPts val="500"/>
              </a:spcBef>
              <a:spcAft>
                <a:spcPts val="0"/>
              </a:spcAft>
              <a:buSzPts val="1600"/>
              <a:buNone/>
              <a:defRPr sz="1600" b="1"/>
            </a:lvl4pPr>
            <a:lvl5pPr marL="2285943" lvl="4" indent="-228594" algn="l">
              <a:lnSpc>
                <a:spcPct val="90000"/>
              </a:lnSpc>
              <a:spcBef>
                <a:spcPts val="500"/>
              </a:spcBef>
              <a:spcAft>
                <a:spcPts val="0"/>
              </a:spcAft>
              <a:buSzPts val="1600"/>
              <a:buNone/>
              <a:defRPr sz="1600" b="1"/>
            </a:lvl5pPr>
            <a:lvl6pPr marL="2743131" lvl="5" indent="-228594" algn="l">
              <a:lnSpc>
                <a:spcPct val="90000"/>
              </a:lnSpc>
              <a:spcBef>
                <a:spcPts val="500"/>
              </a:spcBef>
              <a:spcAft>
                <a:spcPts val="0"/>
              </a:spcAft>
              <a:buClr>
                <a:schemeClr val="dk1"/>
              </a:buClr>
              <a:buSzPts val="1600"/>
              <a:buNone/>
              <a:defRPr sz="1600" b="1"/>
            </a:lvl6pPr>
            <a:lvl7pPr marL="3200320" lvl="6" indent="-228594" algn="l">
              <a:lnSpc>
                <a:spcPct val="90000"/>
              </a:lnSpc>
              <a:spcBef>
                <a:spcPts val="500"/>
              </a:spcBef>
              <a:spcAft>
                <a:spcPts val="0"/>
              </a:spcAft>
              <a:buClr>
                <a:schemeClr val="dk1"/>
              </a:buClr>
              <a:buSzPts val="1600"/>
              <a:buNone/>
              <a:defRPr sz="1600" b="1"/>
            </a:lvl7pPr>
            <a:lvl8pPr marL="3657509" lvl="7" indent="-228594" algn="l">
              <a:lnSpc>
                <a:spcPct val="90000"/>
              </a:lnSpc>
              <a:spcBef>
                <a:spcPts val="500"/>
              </a:spcBef>
              <a:spcAft>
                <a:spcPts val="0"/>
              </a:spcAft>
              <a:buClr>
                <a:schemeClr val="dk1"/>
              </a:buClr>
              <a:buSzPts val="1600"/>
              <a:buNone/>
              <a:defRPr sz="1600" b="1"/>
            </a:lvl8pPr>
            <a:lvl9pPr marL="4114697" lvl="8" indent="-228594" algn="l">
              <a:lnSpc>
                <a:spcPct val="90000"/>
              </a:lnSpc>
              <a:spcBef>
                <a:spcPts val="500"/>
              </a:spcBef>
              <a:spcAft>
                <a:spcPts val="0"/>
              </a:spcAft>
              <a:buClr>
                <a:schemeClr val="dk1"/>
              </a:buClr>
              <a:buSzPts val="1600"/>
              <a:buNone/>
              <a:defRPr sz="1600" b="1"/>
            </a:lvl9pPr>
          </a:lstStyle>
          <a:p>
            <a:endParaRPr/>
          </a:p>
        </p:txBody>
      </p:sp>
      <p:sp>
        <p:nvSpPr>
          <p:cNvPr id="34" name="Google Shape;34;p86"/>
          <p:cNvSpPr txBox="1">
            <a:spLocks noGrp="1"/>
          </p:cNvSpPr>
          <p:nvPr>
            <p:ph type="body" idx="4"/>
          </p:nvPr>
        </p:nvSpPr>
        <p:spPr>
          <a:xfrm>
            <a:off x="6196013" y="2527044"/>
            <a:ext cx="5157787" cy="3067667"/>
          </a:xfrm>
          <a:prstGeom prst="rect">
            <a:avLst/>
          </a:prstGeom>
          <a:noFill/>
          <a:ln>
            <a:noFill/>
          </a:ln>
        </p:spPr>
        <p:txBody>
          <a:bodyPr spcFirstLastPara="1" wrap="square" lIns="91425" tIns="45700" rIns="91425" bIns="45700" anchor="t" anchorCtr="0">
            <a:normAutofit/>
          </a:bodyPr>
          <a:lstStyle>
            <a:lvl1pPr marL="457189" lvl="0" indent="-380990" algn="l">
              <a:lnSpc>
                <a:spcPct val="90000"/>
              </a:lnSpc>
              <a:spcBef>
                <a:spcPts val="1000"/>
              </a:spcBef>
              <a:spcAft>
                <a:spcPts val="0"/>
              </a:spcAft>
              <a:buClr>
                <a:srgbClr val="B6E6F2"/>
              </a:buClr>
              <a:buSzPts val="2400"/>
              <a:buChar char="•"/>
              <a:defRPr sz="2400"/>
            </a:lvl1pPr>
            <a:lvl2pPr marL="914377" lvl="1" indent="-355591" algn="l">
              <a:lnSpc>
                <a:spcPct val="90000"/>
              </a:lnSpc>
              <a:spcBef>
                <a:spcPts val="500"/>
              </a:spcBef>
              <a:spcAft>
                <a:spcPts val="0"/>
              </a:spcAft>
              <a:buClr>
                <a:srgbClr val="B6E6F2"/>
              </a:buClr>
              <a:buSzPts val="2000"/>
              <a:buChar char="•"/>
              <a:defRPr sz="2000"/>
            </a:lvl2pPr>
            <a:lvl3pPr marL="1371566" lvl="2" indent="-342891" algn="l">
              <a:lnSpc>
                <a:spcPct val="90000"/>
              </a:lnSpc>
              <a:spcBef>
                <a:spcPts val="500"/>
              </a:spcBef>
              <a:spcAft>
                <a:spcPts val="0"/>
              </a:spcAft>
              <a:buClr>
                <a:srgbClr val="B6E6F2"/>
              </a:buClr>
              <a:buSzPts val="1800"/>
              <a:buChar char="•"/>
              <a:defRPr sz="1800"/>
            </a:lvl3pPr>
            <a:lvl4pPr marL="1828754" lvl="3" indent="-330192" algn="l">
              <a:lnSpc>
                <a:spcPct val="90000"/>
              </a:lnSpc>
              <a:spcBef>
                <a:spcPts val="500"/>
              </a:spcBef>
              <a:spcAft>
                <a:spcPts val="0"/>
              </a:spcAft>
              <a:buClr>
                <a:srgbClr val="B6E6F2"/>
              </a:buClr>
              <a:buSzPts val="1600"/>
              <a:buChar char="•"/>
              <a:defRPr sz="1600"/>
            </a:lvl4pPr>
            <a:lvl5pPr marL="2285943" lvl="4" indent="-330192" algn="l">
              <a:lnSpc>
                <a:spcPct val="90000"/>
              </a:lnSpc>
              <a:spcBef>
                <a:spcPts val="500"/>
              </a:spcBef>
              <a:spcAft>
                <a:spcPts val="0"/>
              </a:spcAft>
              <a:buClr>
                <a:srgbClr val="B6E6F2"/>
              </a:buClr>
              <a:buSzPts val="1600"/>
              <a:buChar char="•"/>
              <a:defRPr sz="1600"/>
            </a:lvl5pPr>
            <a:lvl6pPr marL="2743131" lvl="5" indent="-342891" algn="l">
              <a:lnSpc>
                <a:spcPct val="90000"/>
              </a:lnSpc>
              <a:spcBef>
                <a:spcPts val="500"/>
              </a:spcBef>
              <a:spcAft>
                <a:spcPts val="0"/>
              </a:spcAft>
              <a:buClr>
                <a:schemeClr val="dk1"/>
              </a:buClr>
              <a:buSzPts val="1800"/>
              <a:buChar char="•"/>
              <a:defRPr/>
            </a:lvl6pPr>
            <a:lvl7pPr marL="3200320" lvl="6" indent="-342891" algn="l">
              <a:lnSpc>
                <a:spcPct val="90000"/>
              </a:lnSpc>
              <a:spcBef>
                <a:spcPts val="500"/>
              </a:spcBef>
              <a:spcAft>
                <a:spcPts val="0"/>
              </a:spcAft>
              <a:buClr>
                <a:schemeClr val="dk1"/>
              </a:buClr>
              <a:buSzPts val="1800"/>
              <a:buChar char="•"/>
              <a:defRPr/>
            </a:lvl7pPr>
            <a:lvl8pPr marL="3657509" lvl="7" indent="-342891" algn="l">
              <a:lnSpc>
                <a:spcPct val="90000"/>
              </a:lnSpc>
              <a:spcBef>
                <a:spcPts val="500"/>
              </a:spcBef>
              <a:spcAft>
                <a:spcPts val="0"/>
              </a:spcAft>
              <a:buClr>
                <a:schemeClr val="dk1"/>
              </a:buClr>
              <a:buSzPts val="1800"/>
              <a:buChar char="•"/>
              <a:defRPr/>
            </a:lvl8pPr>
            <a:lvl9pPr marL="4114697" lvl="8" indent="-342891" algn="l">
              <a:lnSpc>
                <a:spcPct val="90000"/>
              </a:lnSpc>
              <a:spcBef>
                <a:spcPts val="500"/>
              </a:spcBef>
              <a:spcAft>
                <a:spcPts val="0"/>
              </a:spcAft>
              <a:buClr>
                <a:schemeClr val="dk1"/>
              </a:buClr>
              <a:buSzPts val="1800"/>
              <a:buChar char="•"/>
              <a:defRPr/>
            </a:lvl9pPr>
          </a:lstStyle>
          <a:p>
            <a:endParaRPr/>
          </a:p>
        </p:txBody>
      </p:sp>
      <p:sp>
        <p:nvSpPr>
          <p:cNvPr id="35" name="Google Shape;35;p86"/>
          <p:cNvSpPr txBox="1">
            <a:spLocks noGrp="1"/>
          </p:cNvSpPr>
          <p:nvPr>
            <p:ph type="sldNum" idx="12"/>
          </p:nvPr>
        </p:nvSpPr>
        <p:spPr>
          <a:xfrm>
            <a:off x="9448800" y="6478941"/>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36"/>
        <p:cNvGrpSpPr/>
        <p:nvPr/>
      </p:nvGrpSpPr>
      <p:grpSpPr>
        <a:xfrm>
          <a:off x="0" y="0"/>
          <a:ext cx="0" cy="0"/>
          <a:chOff x="0" y="0"/>
          <a:chExt cx="0" cy="0"/>
        </a:xfrm>
      </p:grpSpPr>
      <p:sp>
        <p:nvSpPr>
          <p:cNvPr id="37" name="Google Shape;37;p87"/>
          <p:cNvSpPr txBox="1">
            <a:spLocks noGrp="1"/>
          </p:cNvSpPr>
          <p:nvPr>
            <p:ph type="title"/>
          </p:nvPr>
        </p:nvSpPr>
        <p:spPr>
          <a:xfrm>
            <a:off x="838200" y="575187"/>
            <a:ext cx="10515600" cy="43507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Calibri"/>
              <a:buNone/>
              <a:defRPr sz="3600"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87"/>
          <p:cNvSpPr txBox="1">
            <a:spLocks noGrp="1"/>
          </p:cNvSpPr>
          <p:nvPr>
            <p:ph type="body" idx="1"/>
          </p:nvPr>
        </p:nvSpPr>
        <p:spPr>
          <a:xfrm>
            <a:off x="838200" y="1825625"/>
            <a:ext cx="10515600" cy="3609156"/>
          </a:xfrm>
          <a:prstGeom prst="rect">
            <a:avLst/>
          </a:prstGeom>
          <a:noFill/>
          <a:ln>
            <a:noFill/>
          </a:ln>
        </p:spPr>
        <p:txBody>
          <a:bodyPr spcFirstLastPara="1" wrap="square" lIns="91425" tIns="45700" rIns="91425" bIns="45700" anchor="t" anchorCtr="0">
            <a:normAutofit/>
          </a:bodyPr>
          <a:lstStyle>
            <a:lvl1pPr marL="457189" lvl="0" indent="-380990" algn="l">
              <a:lnSpc>
                <a:spcPct val="90000"/>
              </a:lnSpc>
              <a:spcBef>
                <a:spcPts val="1000"/>
              </a:spcBef>
              <a:spcAft>
                <a:spcPts val="0"/>
              </a:spcAft>
              <a:buClr>
                <a:srgbClr val="93D9EB"/>
              </a:buClr>
              <a:buSzPts val="2400"/>
              <a:buChar char="•"/>
              <a:defRPr>
                <a:solidFill>
                  <a:schemeClr val="dk1"/>
                </a:solidFill>
              </a:defRPr>
            </a:lvl1pPr>
            <a:lvl2pPr marL="914377" lvl="1" indent="-355591" algn="l">
              <a:lnSpc>
                <a:spcPct val="90000"/>
              </a:lnSpc>
              <a:spcBef>
                <a:spcPts val="500"/>
              </a:spcBef>
              <a:spcAft>
                <a:spcPts val="0"/>
              </a:spcAft>
              <a:buClr>
                <a:srgbClr val="93D9EB"/>
              </a:buClr>
              <a:buSzPts val="2000"/>
              <a:buChar char="•"/>
              <a:defRPr>
                <a:solidFill>
                  <a:schemeClr val="dk1"/>
                </a:solidFill>
              </a:defRPr>
            </a:lvl2pPr>
            <a:lvl3pPr marL="1371566" lvl="2" indent="-342891" algn="l">
              <a:lnSpc>
                <a:spcPct val="90000"/>
              </a:lnSpc>
              <a:spcBef>
                <a:spcPts val="500"/>
              </a:spcBef>
              <a:spcAft>
                <a:spcPts val="0"/>
              </a:spcAft>
              <a:buClr>
                <a:srgbClr val="93D9EB"/>
              </a:buClr>
              <a:buSzPts val="1800"/>
              <a:buChar char="•"/>
              <a:defRPr>
                <a:solidFill>
                  <a:schemeClr val="dk1"/>
                </a:solidFill>
              </a:defRPr>
            </a:lvl3pPr>
            <a:lvl4pPr marL="1828754" lvl="3" indent="-330192" algn="l">
              <a:lnSpc>
                <a:spcPct val="90000"/>
              </a:lnSpc>
              <a:spcBef>
                <a:spcPts val="500"/>
              </a:spcBef>
              <a:spcAft>
                <a:spcPts val="0"/>
              </a:spcAft>
              <a:buClr>
                <a:srgbClr val="93D9EB"/>
              </a:buClr>
              <a:buSzPts val="1600"/>
              <a:buChar char="•"/>
              <a:defRPr>
                <a:solidFill>
                  <a:schemeClr val="dk1"/>
                </a:solidFill>
              </a:defRPr>
            </a:lvl4pPr>
            <a:lvl5pPr marL="2285943" lvl="4" indent="-330192" algn="l">
              <a:lnSpc>
                <a:spcPct val="90000"/>
              </a:lnSpc>
              <a:spcBef>
                <a:spcPts val="500"/>
              </a:spcBef>
              <a:spcAft>
                <a:spcPts val="0"/>
              </a:spcAft>
              <a:buClr>
                <a:srgbClr val="93D9EB"/>
              </a:buClr>
              <a:buSzPts val="1600"/>
              <a:buChar char="•"/>
              <a:defRPr>
                <a:solidFill>
                  <a:schemeClr val="dk1"/>
                </a:solidFill>
              </a:defRPr>
            </a:lvl5pPr>
            <a:lvl6pPr marL="2743131" lvl="5" indent="-342891" algn="l">
              <a:lnSpc>
                <a:spcPct val="90000"/>
              </a:lnSpc>
              <a:spcBef>
                <a:spcPts val="500"/>
              </a:spcBef>
              <a:spcAft>
                <a:spcPts val="0"/>
              </a:spcAft>
              <a:buClr>
                <a:schemeClr val="dk1"/>
              </a:buClr>
              <a:buSzPts val="1800"/>
              <a:buChar char="•"/>
              <a:defRPr/>
            </a:lvl6pPr>
            <a:lvl7pPr marL="3200320" lvl="6" indent="-342891" algn="l">
              <a:lnSpc>
                <a:spcPct val="90000"/>
              </a:lnSpc>
              <a:spcBef>
                <a:spcPts val="500"/>
              </a:spcBef>
              <a:spcAft>
                <a:spcPts val="0"/>
              </a:spcAft>
              <a:buClr>
                <a:schemeClr val="dk1"/>
              </a:buClr>
              <a:buSzPts val="1800"/>
              <a:buChar char="•"/>
              <a:defRPr/>
            </a:lvl7pPr>
            <a:lvl8pPr marL="3657509" lvl="7" indent="-342891" algn="l">
              <a:lnSpc>
                <a:spcPct val="90000"/>
              </a:lnSpc>
              <a:spcBef>
                <a:spcPts val="500"/>
              </a:spcBef>
              <a:spcAft>
                <a:spcPts val="0"/>
              </a:spcAft>
              <a:buClr>
                <a:schemeClr val="dk1"/>
              </a:buClr>
              <a:buSzPts val="1800"/>
              <a:buChar char="•"/>
              <a:defRPr/>
            </a:lvl8pPr>
            <a:lvl9pPr marL="4114697" lvl="8" indent="-342891" algn="l">
              <a:lnSpc>
                <a:spcPct val="90000"/>
              </a:lnSpc>
              <a:spcBef>
                <a:spcPts val="500"/>
              </a:spcBef>
              <a:spcAft>
                <a:spcPts val="0"/>
              </a:spcAft>
              <a:buClr>
                <a:schemeClr val="dk1"/>
              </a:buClr>
              <a:buSzPts val="1800"/>
              <a:buChar char="•"/>
              <a:defRPr/>
            </a:lvl9pPr>
          </a:lstStyle>
          <a:p>
            <a:endParaRPr/>
          </a:p>
        </p:txBody>
      </p:sp>
      <p:sp>
        <p:nvSpPr>
          <p:cNvPr id="39" name="Google Shape;39;p87"/>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44"/>
        <p:cNvGrpSpPr/>
        <p:nvPr/>
      </p:nvGrpSpPr>
      <p:grpSpPr>
        <a:xfrm>
          <a:off x="0" y="0"/>
          <a:ext cx="0" cy="0"/>
          <a:chOff x="0" y="0"/>
          <a:chExt cx="0" cy="0"/>
        </a:xfrm>
      </p:grpSpPr>
      <p:sp>
        <p:nvSpPr>
          <p:cNvPr id="45" name="Google Shape;45;p89"/>
          <p:cNvSpPr txBox="1">
            <a:spLocks noGrp="1"/>
          </p:cNvSpPr>
          <p:nvPr>
            <p:ph type="title"/>
          </p:nvPr>
        </p:nvSpPr>
        <p:spPr>
          <a:xfrm>
            <a:off x="838200" y="597313"/>
            <a:ext cx="10515600" cy="41295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3600"/>
              <a:buFont typeface="Calibri"/>
              <a:buNone/>
              <a:defRPr sz="36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89"/>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u avec légende" type="objTx">
  <p:cSld name="OBJECT_WITH_CAPTION_TEXT">
    <p:spTree>
      <p:nvGrpSpPr>
        <p:cNvPr id="1" name="Shape 47"/>
        <p:cNvGrpSpPr/>
        <p:nvPr/>
      </p:nvGrpSpPr>
      <p:grpSpPr>
        <a:xfrm>
          <a:off x="0" y="0"/>
          <a:ext cx="0" cy="0"/>
          <a:chOff x="0" y="0"/>
          <a:chExt cx="0" cy="0"/>
        </a:xfrm>
      </p:grpSpPr>
      <p:sp>
        <p:nvSpPr>
          <p:cNvPr id="48" name="Google Shape;48;p90"/>
          <p:cNvSpPr txBox="1">
            <a:spLocks noGrp="1"/>
          </p:cNvSpPr>
          <p:nvPr>
            <p:ph type="title"/>
          </p:nvPr>
        </p:nvSpPr>
        <p:spPr>
          <a:xfrm>
            <a:off x="839788" y="1386351"/>
            <a:ext cx="3932237" cy="671051"/>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accent2"/>
              </a:buClr>
              <a:buSzPts val="2800"/>
              <a:buFont typeface="Calibri"/>
              <a:buNone/>
              <a:defRPr sz="2800" b="1">
                <a:solidFill>
                  <a:schemeClr val="accent2"/>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90"/>
          <p:cNvSpPr txBox="1">
            <a:spLocks noGrp="1"/>
          </p:cNvSpPr>
          <p:nvPr>
            <p:ph type="body" idx="1"/>
          </p:nvPr>
        </p:nvSpPr>
        <p:spPr>
          <a:xfrm>
            <a:off x="5183188" y="1386349"/>
            <a:ext cx="6172200" cy="3790336"/>
          </a:xfrm>
          <a:prstGeom prst="rect">
            <a:avLst/>
          </a:prstGeom>
          <a:noFill/>
          <a:ln>
            <a:noFill/>
          </a:ln>
        </p:spPr>
        <p:txBody>
          <a:bodyPr spcFirstLastPara="1" wrap="square" lIns="91425" tIns="45700" rIns="91425" bIns="45700" anchor="t" anchorCtr="0">
            <a:normAutofit/>
          </a:bodyPr>
          <a:lstStyle>
            <a:lvl1pPr marL="457189" lvl="0" indent="-380990" algn="l">
              <a:lnSpc>
                <a:spcPct val="90000"/>
              </a:lnSpc>
              <a:spcBef>
                <a:spcPts val="1000"/>
              </a:spcBef>
              <a:spcAft>
                <a:spcPts val="0"/>
              </a:spcAft>
              <a:buClr>
                <a:srgbClr val="A6E5EA"/>
              </a:buClr>
              <a:buSzPts val="2400"/>
              <a:buFont typeface="Arial"/>
              <a:buChar char="•"/>
              <a:defRPr sz="2400"/>
            </a:lvl1pPr>
            <a:lvl2pPr marL="914377" lvl="1" indent="-355591" algn="l">
              <a:lnSpc>
                <a:spcPct val="90000"/>
              </a:lnSpc>
              <a:spcBef>
                <a:spcPts val="500"/>
              </a:spcBef>
              <a:spcAft>
                <a:spcPts val="0"/>
              </a:spcAft>
              <a:buClr>
                <a:srgbClr val="A6E5EA"/>
              </a:buClr>
              <a:buSzPts val="2000"/>
              <a:buFont typeface="Arial"/>
              <a:buChar char="•"/>
              <a:defRPr sz="2000"/>
            </a:lvl2pPr>
            <a:lvl3pPr marL="1371566" lvl="2" indent="-342891" algn="l">
              <a:lnSpc>
                <a:spcPct val="90000"/>
              </a:lnSpc>
              <a:spcBef>
                <a:spcPts val="500"/>
              </a:spcBef>
              <a:spcAft>
                <a:spcPts val="0"/>
              </a:spcAft>
              <a:buClr>
                <a:srgbClr val="A6E5EA"/>
              </a:buClr>
              <a:buSzPts val="1800"/>
              <a:buFont typeface="Arial"/>
              <a:buChar char="•"/>
              <a:defRPr sz="1800"/>
            </a:lvl3pPr>
            <a:lvl4pPr marL="1828754" lvl="3" indent="-330192" algn="l">
              <a:lnSpc>
                <a:spcPct val="90000"/>
              </a:lnSpc>
              <a:spcBef>
                <a:spcPts val="500"/>
              </a:spcBef>
              <a:spcAft>
                <a:spcPts val="0"/>
              </a:spcAft>
              <a:buClr>
                <a:srgbClr val="A6E5EA"/>
              </a:buClr>
              <a:buSzPts val="1600"/>
              <a:buFont typeface="Arial"/>
              <a:buChar char="•"/>
              <a:defRPr sz="1600"/>
            </a:lvl4pPr>
            <a:lvl5pPr marL="2285943" lvl="4" indent="-330192" algn="l">
              <a:lnSpc>
                <a:spcPct val="90000"/>
              </a:lnSpc>
              <a:spcBef>
                <a:spcPts val="500"/>
              </a:spcBef>
              <a:spcAft>
                <a:spcPts val="0"/>
              </a:spcAft>
              <a:buClr>
                <a:srgbClr val="A6E5EA"/>
              </a:buClr>
              <a:buSzPts val="1600"/>
              <a:buFont typeface="Arial"/>
              <a:buChar char="•"/>
              <a:defRPr sz="1600"/>
            </a:lvl5pPr>
            <a:lvl6pPr marL="2743131" lvl="5" indent="-355591" algn="l">
              <a:lnSpc>
                <a:spcPct val="90000"/>
              </a:lnSpc>
              <a:spcBef>
                <a:spcPts val="500"/>
              </a:spcBef>
              <a:spcAft>
                <a:spcPts val="0"/>
              </a:spcAft>
              <a:buClr>
                <a:schemeClr val="dk1"/>
              </a:buClr>
              <a:buSzPts val="2000"/>
              <a:buChar char="•"/>
              <a:defRPr sz="2000"/>
            </a:lvl6pPr>
            <a:lvl7pPr marL="3200320" lvl="6" indent="-355591" algn="l">
              <a:lnSpc>
                <a:spcPct val="90000"/>
              </a:lnSpc>
              <a:spcBef>
                <a:spcPts val="500"/>
              </a:spcBef>
              <a:spcAft>
                <a:spcPts val="0"/>
              </a:spcAft>
              <a:buClr>
                <a:schemeClr val="dk1"/>
              </a:buClr>
              <a:buSzPts val="2000"/>
              <a:buChar char="•"/>
              <a:defRPr sz="2000"/>
            </a:lvl7pPr>
            <a:lvl8pPr marL="3657509" lvl="7" indent="-355591" algn="l">
              <a:lnSpc>
                <a:spcPct val="90000"/>
              </a:lnSpc>
              <a:spcBef>
                <a:spcPts val="500"/>
              </a:spcBef>
              <a:spcAft>
                <a:spcPts val="0"/>
              </a:spcAft>
              <a:buClr>
                <a:schemeClr val="dk1"/>
              </a:buClr>
              <a:buSzPts val="2000"/>
              <a:buChar char="•"/>
              <a:defRPr sz="2000"/>
            </a:lvl8pPr>
            <a:lvl9pPr marL="4114697" lvl="8" indent="-355591" algn="l">
              <a:lnSpc>
                <a:spcPct val="90000"/>
              </a:lnSpc>
              <a:spcBef>
                <a:spcPts val="500"/>
              </a:spcBef>
              <a:spcAft>
                <a:spcPts val="0"/>
              </a:spcAft>
              <a:buClr>
                <a:schemeClr val="dk1"/>
              </a:buClr>
              <a:buSzPts val="2000"/>
              <a:buChar char="•"/>
              <a:defRPr sz="2000"/>
            </a:lvl9pPr>
          </a:lstStyle>
          <a:p>
            <a:endParaRPr/>
          </a:p>
        </p:txBody>
      </p:sp>
      <p:sp>
        <p:nvSpPr>
          <p:cNvPr id="50" name="Google Shape;50;p90"/>
          <p:cNvSpPr txBox="1">
            <a:spLocks noGrp="1"/>
          </p:cNvSpPr>
          <p:nvPr>
            <p:ph type="body" idx="2"/>
          </p:nvPr>
        </p:nvSpPr>
        <p:spPr>
          <a:xfrm>
            <a:off x="839788" y="2344997"/>
            <a:ext cx="3932237" cy="2831691"/>
          </a:xfrm>
          <a:prstGeom prst="rect">
            <a:avLst/>
          </a:prstGeom>
          <a:noFill/>
          <a:ln>
            <a:noFill/>
          </a:ln>
        </p:spPr>
        <p:txBody>
          <a:bodyPr spcFirstLastPara="1" wrap="square" lIns="91425" tIns="45700" rIns="91425" bIns="45700" anchor="t" anchorCtr="0">
            <a:normAutofit/>
          </a:bodyPr>
          <a:lstStyle>
            <a:lvl1pPr marL="457189" lvl="0" indent="-228594" algn="l">
              <a:lnSpc>
                <a:spcPct val="90000"/>
              </a:lnSpc>
              <a:spcBef>
                <a:spcPts val="1000"/>
              </a:spcBef>
              <a:spcAft>
                <a:spcPts val="0"/>
              </a:spcAft>
              <a:buSzPts val="2400"/>
              <a:buNone/>
              <a:defRPr sz="2400"/>
            </a:lvl1pPr>
            <a:lvl2pPr marL="914377" lvl="1" indent="-228594" algn="l">
              <a:lnSpc>
                <a:spcPct val="90000"/>
              </a:lnSpc>
              <a:spcBef>
                <a:spcPts val="500"/>
              </a:spcBef>
              <a:spcAft>
                <a:spcPts val="0"/>
              </a:spcAft>
              <a:buSzPts val="1400"/>
              <a:buNone/>
              <a:defRPr sz="1400"/>
            </a:lvl2pPr>
            <a:lvl3pPr marL="1371566" lvl="2" indent="-228594" algn="l">
              <a:lnSpc>
                <a:spcPct val="90000"/>
              </a:lnSpc>
              <a:spcBef>
                <a:spcPts val="500"/>
              </a:spcBef>
              <a:spcAft>
                <a:spcPts val="0"/>
              </a:spcAft>
              <a:buSzPts val="1200"/>
              <a:buNone/>
              <a:defRPr sz="1200"/>
            </a:lvl3pPr>
            <a:lvl4pPr marL="1828754" lvl="3" indent="-228594" algn="l">
              <a:lnSpc>
                <a:spcPct val="90000"/>
              </a:lnSpc>
              <a:spcBef>
                <a:spcPts val="500"/>
              </a:spcBef>
              <a:spcAft>
                <a:spcPts val="0"/>
              </a:spcAft>
              <a:buSzPts val="1000"/>
              <a:buNone/>
              <a:defRPr sz="1000"/>
            </a:lvl4pPr>
            <a:lvl5pPr marL="2285943" lvl="4" indent="-228594" algn="l">
              <a:lnSpc>
                <a:spcPct val="90000"/>
              </a:lnSpc>
              <a:spcBef>
                <a:spcPts val="500"/>
              </a:spcBef>
              <a:spcAft>
                <a:spcPts val="0"/>
              </a:spcAft>
              <a:buSzPts val="1000"/>
              <a:buNone/>
              <a:defRPr sz="1000"/>
            </a:lvl5pPr>
            <a:lvl6pPr marL="2743131" lvl="5" indent="-228594" algn="l">
              <a:lnSpc>
                <a:spcPct val="90000"/>
              </a:lnSpc>
              <a:spcBef>
                <a:spcPts val="500"/>
              </a:spcBef>
              <a:spcAft>
                <a:spcPts val="0"/>
              </a:spcAft>
              <a:buClr>
                <a:schemeClr val="dk1"/>
              </a:buClr>
              <a:buSzPts val="1000"/>
              <a:buNone/>
              <a:defRPr sz="1000"/>
            </a:lvl6pPr>
            <a:lvl7pPr marL="3200320" lvl="6" indent="-228594" algn="l">
              <a:lnSpc>
                <a:spcPct val="90000"/>
              </a:lnSpc>
              <a:spcBef>
                <a:spcPts val="500"/>
              </a:spcBef>
              <a:spcAft>
                <a:spcPts val="0"/>
              </a:spcAft>
              <a:buClr>
                <a:schemeClr val="dk1"/>
              </a:buClr>
              <a:buSzPts val="1000"/>
              <a:buNone/>
              <a:defRPr sz="1000"/>
            </a:lvl7pPr>
            <a:lvl8pPr marL="3657509" lvl="7" indent="-228594" algn="l">
              <a:lnSpc>
                <a:spcPct val="90000"/>
              </a:lnSpc>
              <a:spcBef>
                <a:spcPts val="500"/>
              </a:spcBef>
              <a:spcAft>
                <a:spcPts val="0"/>
              </a:spcAft>
              <a:buClr>
                <a:schemeClr val="dk1"/>
              </a:buClr>
              <a:buSzPts val="1000"/>
              <a:buNone/>
              <a:defRPr sz="1000"/>
            </a:lvl8pPr>
            <a:lvl9pPr marL="4114697" lvl="8" indent="-228594" algn="l">
              <a:lnSpc>
                <a:spcPct val="90000"/>
              </a:lnSpc>
              <a:spcBef>
                <a:spcPts val="500"/>
              </a:spcBef>
              <a:spcAft>
                <a:spcPts val="0"/>
              </a:spcAft>
              <a:buClr>
                <a:schemeClr val="dk1"/>
              </a:buClr>
              <a:buSzPts val="1000"/>
              <a:buNone/>
              <a:defRPr sz="1000"/>
            </a:lvl9pPr>
          </a:lstStyle>
          <a:p>
            <a:endParaRPr/>
          </a:p>
        </p:txBody>
      </p:sp>
      <p:sp>
        <p:nvSpPr>
          <p:cNvPr id="51" name="Google Shape;51;p90"/>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vec légende" userDrawn="1">
  <p:cSld name="PICTURE_WITH_CAPTION_TEXT">
    <p:spTree>
      <p:nvGrpSpPr>
        <p:cNvPr id="1" name="Shape 5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2">
            <a:alphaModFix/>
          </a:blip>
          <a:stretch>
            <a:fillRect/>
          </a:stretch>
        </a:blipFill>
        <a:effectLst/>
      </p:bgPr>
    </p:bg>
    <p:spTree>
      <p:nvGrpSpPr>
        <p:cNvPr id="1" name="Shape 9"/>
        <p:cNvGrpSpPr/>
        <p:nvPr/>
      </p:nvGrpSpPr>
      <p:grpSpPr>
        <a:xfrm>
          <a:off x="0" y="0"/>
          <a:ext cx="0" cy="0"/>
          <a:chOff x="0" y="0"/>
          <a:chExt cx="0" cy="0"/>
        </a:xfrm>
      </p:grpSpPr>
      <p:sp>
        <p:nvSpPr>
          <p:cNvPr id="10" name="Google Shape;10;p81"/>
          <p:cNvSpPr txBox="1">
            <a:spLocks noGrp="1"/>
          </p:cNvSpPr>
          <p:nvPr>
            <p:ph type="title"/>
          </p:nvPr>
        </p:nvSpPr>
        <p:spPr>
          <a:xfrm>
            <a:off x="838200" y="604685"/>
            <a:ext cx="10515600" cy="398206"/>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8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000"/>
              </a:spcBef>
              <a:spcAft>
                <a:spcPts val="0"/>
              </a:spcAft>
              <a:buClr>
                <a:schemeClr val="accent3"/>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90000"/>
              </a:lnSpc>
              <a:spcBef>
                <a:spcPts val="500"/>
              </a:spcBef>
              <a:spcAft>
                <a:spcPts val="0"/>
              </a:spcAft>
              <a:buClr>
                <a:schemeClr val="accent3"/>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accent3"/>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lnSpc>
                <a:spcPct val="90000"/>
              </a:lnSpc>
              <a:spcBef>
                <a:spcPts val="500"/>
              </a:spcBef>
              <a:spcAft>
                <a:spcPts val="0"/>
              </a:spcAft>
              <a:buClr>
                <a:schemeClr val="accent3"/>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lnSpc>
                <a:spcPct val="90000"/>
              </a:lnSpc>
              <a:spcBef>
                <a:spcPts val="500"/>
              </a:spcBef>
              <a:spcAft>
                <a:spcPts val="0"/>
              </a:spcAft>
              <a:buClr>
                <a:schemeClr val="accent3"/>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81"/>
          <p:cNvSpPr txBox="1">
            <a:spLocks noGrp="1"/>
          </p:cNvSpPr>
          <p:nvPr>
            <p:ph type="sldNum" idx="12"/>
          </p:nvPr>
        </p:nvSpPr>
        <p:spPr>
          <a:xfrm>
            <a:off x="9448800" y="648799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a:p>
        </p:txBody>
      </p:sp>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9" r:id="rId4"/>
    <p:sldLayoutId id="2147483653" r:id="rId5"/>
    <p:sldLayoutId id="2147483654" r:id="rId6"/>
    <p:sldLayoutId id="2147483656" r:id="rId7"/>
    <p:sldLayoutId id="2147483657" r:id="rId8"/>
    <p:sldLayoutId id="2147483658" r:id="rId9"/>
    <p:sldLayoutId id="2147483661"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063A83BE-9C1C-51B8-6FBC-540B6EA8D3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fr-CA"/>
          </a:p>
        </p:txBody>
      </p:sp>
      <p:sp>
        <p:nvSpPr>
          <p:cNvPr id="3" name="Espace réservé du texte 2">
            <a:extLst>
              <a:ext uri="{FF2B5EF4-FFF2-40B4-BE49-F238E27FC236}">
                <a16:creationId xmlns:a16="http://schemas.microsoft.com/office/drawing/2014/main" id="{B471433C-D104-F854-FBAC-C62FCA229A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C8206D18-744F-CD19-B2FA-A9D57E8422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549985-2F55-4D82-868B-F18415CABD01}" type="datetimeFigureOut">
              <a:rPr lang="fr-CA" smtClean="0"/>
              <a:t>2023-08-02</a:t>
            </a:fld>
            <a:endParaRPr lang="fr-CA"/>
          </a:p>
        </p:txBody>
      </p:sp>
      <p:sp>
        <p:nvSpPr>
          <p:cNvPr id="5" name="Espace réservé du pied de page 4">
            <a:extLst>
              <a:ext uri="{FF2B5EF4-FFF2-40B4-BE49-F238E27FC236}">
                <a16:creationId xmlns:a16="http://schemas.microsoft.com/office/drawing/2014/main" id="{9260F182-CBC3-D035-C800-E34F22CF56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A"/>
          </a:p>
        </p:txBody>
      </p:sp>
      <p:sp>
        <p:nvSpPr>
          <p:cNvPr id="6" name="Espace réservé du numéro de diapositive 5">
            <a:extLst>
              <a:ext uri="{FF2B5EF4-FFF2-40B4-BE49-F238E27FC236}">
                <a16:creationId xmlns:a16="http://schemas.microsoft.com/office/drawing/2014/main" id="{414BF429-1ACB-5ED7-6C77-FAF6BB0741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84E3DE-6A40-4485-BF1F-ABAD51F8152C}" type="slidenum">
              <a:rPr lang="fr-CA" smtClean="0"/>
              <a:t>‹N°›</a:t>
            </a:fld>
            <a:endParaRPr lang="fr-CA"/>
          </a:p>
        </p:txBody>
      </p:sp>
    </p:spTree>
    <p:extLst>
      <p:ext uri="{BB962C8B-B14F-4D97-AF65-F5344CB8AC3E}">
        <p14:creationId xmlns:p14="http://schemas.microsoft.com/office/powerpoint/2010/main" val="61212722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ags" Target="../tags/tag22.xml"/><Relationship Id="rId4"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notesSlide" Target="../notesSlides/notesSlide13.xml"/><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32.xml"/></Relationships>
</file>

<file path=ppt/slides/_rels/slide17.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tags" Target="../tags/tag36.xml"/></Relationships>
</file>

<file path=ppt/slides/_rels/slide18.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notesSlide" Target="../notesSlides/notesSlide16.xml"/><Relationship Id="rId4"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7.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40.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image" Target="../media/image4.jpg"/><Relationship Id="rId4"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tags" Target="../tags/tag55.xml"/><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tags" Target="../tags/tag54.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5" Type="http://schemas.openxmlformats.org/officeDocument/2006/relationships/tags" Target="../tags/tag47.xml"/><Relationship Id="rId15" Type="http://schemas.openxmlformats.org/officeDocument/2006/relationships/notesSlide" Target="../notesSlides/notesSlide19.xml"/><Relationship Id="rId10" Type="http://schemas.openxmlformats.org/officeDocument/2006/relationships/tags" Target="../tags/tag52.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notesSlide" Target="../notesSlides/notesSlide21.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2.xml"/><Relationship Id="rId1" Type="http://schemas.openxmlformats.org/officeDocument/2006/relationships/tags" Target="../tags/tag61.xml"/><Relationship Id="rId4"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tags" Target="../tags/tag65.xml"/><Relationship Id="rId4" Type="http://schemas.openxmlformats.org/officeDocument/2006/relationships/notesSlide" Target="../notesSlides/notesSlide2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8.xml"/><Relationship Id="rId1" Type="http://schemas.openxmlformats.org/officeDocument/2006/relationships/tags" Target="../tags/tag67.xml"/><Relationship Id="rId4"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0.xml"/><Relationship Id="rId1" Type="http://schemas.openxmlformats.org/officeDocument/2006/relationships/tags" Target="../tags/tag69.xml"/><Relationship Id="rId4"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tags" Target="../tags/tag71.xml"/><Relationship Id="rId4"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3" Type="http://schemas.openxmlformats.org/officeDocument/2006/relationships/tags" Target="../tags/tag75.xml"/><Relationship Id="rId7" Type="http://schemas.openxmlformats.org/officeDocument/2006/relationships/hyperlink" Target="https://www.legisquebec.gouv.qc.ca/fr/document/lc/I-13.3?&amp;cible=" TargetMode="Externa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notesSlide" Target="../notesSlides/notesSlide28.xml"/><Relationship Id="rId5" Type="http://schemas.openxmlformats.org/officeDocument/2006/relationships/slideLayout" Target="../slideLayouts/slideLayout5.xml"/><Relationship Id="rId4" Type="http://schemas.openxmlformats.org/officeDocument/2006/relationships/tags" Target="../tags/tag76.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8.xml"/><Relationship Id="rId1" Type="http://schemas.openxmlformats.org/officeDocument/2006/relationships/tags" Target="../tags/tag77.xml"/><Relationship Id="rId4" Type="http://schemas.openxmlformats.org/officeDocument/2006/relationships/notesSlide" Target="../notesSlides/notesSlide29.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tags" Target="../tags/tag79.xml"/><Relationship Id="rId4" Type="http://schemas.openxmlformats.org/officeDocument/2006/relationships/notesSlide" Target="../notesSlides/notesSlide30.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tags" Target="../tags/tag81.xml"/><Relationship Id="rId4" Type="http://schemas.openxmlformats.org/officeDocument/2006/relationships/notesSlide" Target="../notesSlides/notesSlide31.xml"/></Relationships>
</file>

<file path=ppt/slides/_rels/slide35.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notesSlide" Target="../notesSlides/notesSlide32.xml"/><Relationship Id="rId4"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notesSlide" Target="../notesSlides/notesSlide33.xml"/><Relationship Id="rId4"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3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tags" Target="../tags/tag90.xml"/><Relationship Id="rId4" Type="http://schemas.openxmlformats.org/officeDocument/2006/relationships/notesSlide" Target="../notesSlides/notesSlide35.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tags" Target="../tags/tag92.xml"/><Relationship Id="rId4" Type="http://schemas.openxmlformats.org/officeDocument/2006/relationships/notesSlide" Target="../notesSlides/notesSlide36.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5.xml"/><Relationship Id="rId1" Type="http://schemas.openxmlformats.org/officeDocument/2006/relationships/tags" Target="../tags/tag94.xml"/><Relationship Id="rId4" Type="http://schemas.openxmlformats.org/officeDocument/2006/relationships/notesSlide" Target="../notesSlides/notesSlide37.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97.xml"/><Relationship Id="rId1" Type="http://schemas.openxmlformats.org/officeDocument/2006/relationships/tags" Target="../tags/tag96.xml"/><Relationship Id="rId4" Type="http://schemas.openxmlformats.org/officeDocument/2006/relationships/image" Target="../media/image6.jpg"/></Relationships>
</file>

<file path=ppt/slides/_rels/slide4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8.xml"/><Relationship Id="rId1" Type="http://schemas.openxmlformats.org/officeDocument/2006/relationships/tags" Target="../tags/tag98.xml"/></Relationships>
</file>

<file path=ppt/slides/_rels/slide45.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image" Target="../media/image8.png"/><Relationship Id="rId5" Type="http://schemas.openxmlformats.org/officeDocument/2006/relationships/notesSlide" Target="../notesSlides/notesSlide38.xml"/><Relationship Id="rId4"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notesSlide" Target="../notesSlides/notesSlide39.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5.xml"/><Relationship Id="rId1" Type="http://schemas.openxmlformats.org/officeDocument/2006/relationships/tags" Target="../tags/tag104.xml"/><Relationship Id="rId4" Type="http://schemas.openxmlformats.org/officeDocument/2006/relationships/notesSlide" Target="../notesSlides/notesSlide40.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7.xml"/><Relationship Id="rId1" Type="http://schemas.openxmlformats.org/officeDocument/2006/relationships/tags" Target="../tags/tag106.xml"/><Relationship Id="rId4" Type="http://schemas.openxmlformats.org/officeDocument/2006/relationships/notesSlide" Target="../notesSlides/notesSlide41.xml"/></Relationships>
</file>

<file path=ppt/slides/_rels/slide49.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5" Type="http://schemas.openxmlformats.org/officeDocument/2006/relationships/notesSlide" Target="../notesSlides/notesSlide42.xml"/><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notesSlide" Target="../notesSlides/notesSlide43.xml"/><Relationship Id="rId5" Type="http://schemas.openxmlformats.org/officeDocument/2006/relationships/slideLayout" Target="../slideLayouts/slideLayout3.xml"/><Relationship Id="rId4" Type="http://schemas.openxmlformats.org/officeDocument/2006/relationships/tags" Target="../tags/tag11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6.xml"/><Relationship Id="rId1" Type="http://schemas.openxmlformats.org/officeDocument/2006/relationships/tags" Target="../tags/tag115.xml"/><Relationship Id="rId4" Type="http://schemas.openxmlformats.org/officeDocument/2006/relationships/notesSlide" Target="../notesSlides/notesSlide44.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8.xml"/><Relationship Id="rId1" Type="http://schemas.openxmlformats.org/officeDocument/2006/relationships/tags" Target="../tags/tag117.xml"/><Relationship Id="rId4" Type="http://schemas.openxmlformats.org/officeDocument/2006/relationships/notesSlide" Target="../notesSlides/notesSlide45.xml"/></Relationships>
</file>

<file path=ppt/slides/_rels/slide54.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5" Type="http://schemas.openxmlformats.org/officeDocument/2006/relationships/notesSlide" Target="../notesSlides/notesSlide46.xml"/><Relationship Id="rId4"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 Id="rId5" Type="http://schemas.openxmlformats.org/officeDocument/2006/relationships/notesSlide" Target="../notesSlides/notesSlide47.xml"/><Relationship Id="rId4"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6.xml"/><Relationship Id="rId1" Type="http://schemas.openxmlformats.org/officeDocument/2006/relationships/tags" Target="../tags/tag125.xml"/><Relationship Id="rId4" Type="http://schemas.openxmlformats.org/officeDocument/2006/relationships/notesSlide" Target="../notesSlides/notesSlide4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8.xml"/><Relationship Id="rId1" Type="http://schemas.openxmlformats.org/officeDocument/2006/relationships/tags" Target="../tags/tag127.xml"/><Relationship Id="rId4" Type="http://schemas.openxmlformats.org/officeDocument/2006/relationships/notesSlide" Target="../notesSlides/notesSlide49.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notesSlide" Target="../notesSlides/notesSlide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0.xml"/><Relationship Id="rId1" Type="http://schemas.openxmlformats.org/officeDocument/2006/relationships/tags" Target="../tags/tag129.xml"/><Relationship Id="rId4" Type="http://schemas.openxmlformats.org/officeDocument/2006/relationships/notesSlide" Target="../notesSlides/notesSlide51.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2.xml"/><Relationship Id="rId1" Type="http://schemas.openxmlformats.org/officeDocument/2006/relationships/tags" Target="../tags/tag131.xml"/><Relationship Id="rId4" Type="http://schemas.openxmlformats.org/officeDocument/2006/relationships/notesSlide" Target="../notesSlides/notesSlide52.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4.xml"/><Relationship Id="rId1" Type="http://schemas.openxmlformats.org/officeDocument/2006/relationships/tags" Target="../tags/tag133.xml"/><Relationship Id="rId4" Type="http://schemas.openxmlformats.org/officeDocument/2006/relationships/notesSlide" Target="../notesSlides/notesSlide53.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6.xml"/><Relationship Id="rId1" Type="http://schemas.openxmlformats.org/officeDocument/2006/relationships/tags" Target="../tags/tag135.xml"/><Relationship Id="rId4" Type="http://schemas.openxmlformats.org/officeDocument/2006/relationships/notesSlide" Target="../notesSlides/notesSlide54.xml"/></Relationships>
</file>

<file path=ppt/slides/_rels/slide6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8.xml"/><Relationship Id="rId1" Type="http://schemas.openxmlformats.org/officeDocument/2006/relationships/tags" Target="../tags/tag137.xml"/><Relationship Id="rId4" Type="http://schemas.openxmlformats.org/officeDocument/2006/relationships/notesSlide" Target="../notesSlides/notesSlide55.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0.xml"/><Relationship Id="rId1" Type="http://schemas.openxmlformats.org/officeDocument/2006/relationships/tags" Target="../tags/tag139.xml"/><Relationship Id="rId4" Type="http://schemas.openxmlformats.org/officeDocument/2006/relationships/notesSlide" Target="../notesSlides/notesSlide56.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2.xml"/><Relationship Id="rId1" Type="http://schemas.openxmlformats.org/officeDocument/2006/relationships/tags" Target="../tags/tag141.xml"/><Relationship Id="rId4" Type="http://schemas.openxmlformats.org/officeDocument/2006/relationships/notesSlide" Target="../notesSlides/notesSlide5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notesSlide" Target="../notesSlides/notesSlide5.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4.xml"/><Relationship Id="rId1" Type="http://schemas.openxmlformats.org/officeDocument/2006/relationships/tags" Target="../tags/tag143.xml"/><Relationship Id="rId4" Type="http://schemas.openxmlformats.org/officeDocument/2006/relationships/notesSlide" Target="../notesSlides/notesSlide58.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6.xml"/><Relationship Id="rId1" Type="http://schemas.openxmlformats.org/officeDocument/2006/relationships/tags" Target="../tags/tag145.xml"/><Relationship Id="rId4" Type="http://schemas.openxmlformats.org/officeDocument/2006/relationships/notesSlide" Target="../notesSlides/notesSlide59.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8.xml"/><Relationship Id="rId1" Type="http://schemas.openxmlformats.org/officeDocument/2006/relationships/tags" Target="../tags/tag147.xml"/><Relationship Id="rId4" Type="http://schemas.openxmlformats.org/officeDocument/2006/relationships/notesSlide" Target="../notesSlides/notesSlide60.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0.xml"/><Relationship Id="rId1" Type="http://schemas.openxmlformats.org/officeDocument/2006/relationships/tags" Target="../tags/tag149.xml"/><Relationship Id="rId4" Type="http://schemas.openxmlformats.org/officeDocument/2006/relationships/notesSlide" Target="../notesSlides/notesSlide61.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2.xml"/><Relationship Id="rId1" Type="http://schemas.openxmlformats.org/officeDocument/2006/relationships/tags" Target="../tags/tag151.xml"/><Relationship Id="rId4" Type="http://schemas.openxmlformats.org/officeDocument/2006/relationships/notesSlide" Target="../notesSlides/notesSlide6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tags" Target="../tags/tag153.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55.xml"/><Relationship Id="rId1" Type="http://schemas.openxmlformats.org/officeDocument/2006/relationships/tags" Target="../tags/tag154.xml"/><Relationship Id="rId4" Type="http://schemas.openxmlformats.org/officeDocument/2006/relationships/notesSlide" Target="../notesSlides/notesSlide64.xml"/></Relationships>
</file>

<file path=ppt/slides/_rels/slide7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7.xml"/><Relationship Id="rId1" Type="http://schemas.openxmlformats.org/officeDocument/2006/relationships/tags" Target="../tags/tag156.xml"/><Relationship Id="rId4" Type="http://schemas.openxmlformats.org/officeDocument/2006/relationships/notesSlide" Target="../notesSlides/notesSlide65.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9.xml"/><Relationship Id="rId1" Type="http://schemas.openxmlformats.org/officeDocument/2006/relationships/tags" Target="../tags/tag158.xml"/><Relationship Id="rId4" Type="http://schemas.openxmlformats.org/officeDocument/2006/relationships/notesSlide" Target="../notesSlides/notesSlide6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notesSlide" Target="../notesSlides/notesSlide6.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1.xml"/><Relationship Id="rId1" Type="http://schemas.openxmlformats.org/officeDocument/2006/relationships/tags" Target="../tags/tag160.xml"/><Relationship Id="rId4" Type="http://schemas.openxmlformats.org/officeDocument/2006/relationships/notesSlide" Target="../notesSlides/notesSlide67.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3.xml"/><Relationship Id="rId1" Type="http://schemas.openxmlformats.org/officeDocument/2006/relationships/tags" Target="../tags/tag162.xml"/><Relationship Id="rId4" Type="http://schemas.openxmlformats.org/officeDocument/2006/relationships/notesSlide" Target="../notesSlides/notesSlide68.xml"/></Relationships>
</file>

<file path=ppt/slides/_rels/slide8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66.xml"/><Relationship Id="rId7" Type="http://schemas.openxmlformats.org/officeDocument/2006/relationships/notesSlide" Target="../notesSlides/notesSlide69.xml"/><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slideLayout" Target="../slideLayouts/slideLayout2.xml"/><Relationship Id="rId5" Type="http://schemas.openxmlformats.org/officeDocument/2006/relationships/tags" Target="../tags/tag168.xml"/><Relationship Id="rId4" Type="http://schemas.openxmlformats.org/officeDocument/2006/relationships/tags" Target="../tags/tag167.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xml"/><Relationship Id="rId1" Type="http://schemas.openxmlformats.org/officeDocument/2006/relationships/tags" Target="../tags/tag16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3FE06E46-3B02-3A69-DECB-89E57B1D19CA}"/>
              </a:ext>
            </a:extLst>
          </p:cNvPr>
          <p:cNvSpPr>
            <a:spLocks noGrp="1"/>
          </p:cNvSpPr>
          <p:nvPr>
            <p:ph type="title" idx="4294967295"/>
          </p:nvPr>
        </p:nvSpPr>
        <p:spPr>
          <a:xfrm>
            <a:off x="736093" y="661432"/>
            <a:ext cx="3932237" cy="1010478"/>
          </a:xfrm>
        </p:spPr>
        <p:txBody>
          <a:bodyPr>
            <a:normAutofit fontScale="90000"/>
          </a:bodyPr>
          <a:lstStyle/>
          <a:p>
            <a:r>
              <a:rPr lang="fr-CA" sz="3200" dirty="0">
                <a:solidFill>
                  <a:srgbClr val="1B2A85"/>
                </a:solidFill>
              </a:rPr>
              <a:t>Formation sur l’Entente multisectorielle (2023)</a:t>
            </a:r>
            <a:r>
              <a:rPr lang="fr-CA" dirty="0"/>
              <a:t> </a:t>
            </a:r>
          </a:p>
        </p:txBody>
      </p:sp>
      <p:pic>
        <p:nvPicPr>
          <p:cNvPr id="9" name="Image 8" descr="Une image contenant texte, capture d’écran, Graphique, Police&#10;&#10;Description générée automatiquement">
            <a:extLst>
              <a:ext uri="{FF2B5EF4-FFF2-40B4-BE49-F238E27FC236}">
                <a16:creationId xmlns:a16="http://schemas.microsoft.com/office/drawing/2014/main" id="{6F7DBBC8-8535-4E98-0980-7972684522BD}"/>
              </a:ext>
            </a:extLst>
          </p:cNvPr>
          <p:cNvPicPr>
            <a:picLocks noChangeAspect="1"/>
          </p:cNvPicPr>
          <p:nvPr/>
        </p:nvPicPr>
        <p:blipFill rotWithShape="1">
          <a:blip r:embed="rId2"/>
          <a:srcRect b="7894"/>
          <a:stretch/>
        </p:blipFill>
        <p:spPr>
          <a:xfrm>
            <a:off x="4782566" y="858081"/>
            <a:ext cx="4055916" cy="48211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64741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9"/>
          <p:cNvSpPr txBox="1"/>
          <p:nvPr>
            <p:custDataLst>
              <p:tags r:id="rId1"/>
            </p:custDataLst>
          </p:nvPr>
        </p:nvSpPr>
        <p:spPr>
          <a:xfrm>
            <a:off x="1337389" y="60960"/>
            <a:ext cx="6840537" cy="1692731"/>
          </a:xfrm>
          <a:prstGeom prst="rect">
            <a:avLst/>
          </a:prstGeom>
          <a:noFill/>
          <a:ln>
            <a:noFill/>
          </a:ln>
        </p:spPr>
        <p:txBody>
          <a:bodyPr spcFirstLastPara="1" wrap="square" lIns="91425" tIns="45700" rIns="91425" bIns="45700" anchor="t" anchorCtr="0">
            <a:spAutoFit/>
          </a:bodyPr>
          <a:lstStyle/>
          <a:p>
            <a:pPr>
              <a:buClr>
                <a:srgbClr val="1B2A85"/>
              </a:buClr>
              <a:buSzPts val="3600"/>
            </a:pPr>
            <a:r>
              <a:rPr lang="fr-CA" sz="3600" b="1" dirty="0">
                <a:solidFill>
                  <a:srgbClr val="1B2A85"/>
                </a:solidFill>
                <a:latin typeface="Calibri"/>
                <a:ea typeface="Calibri"/>
                <a:cs typeface="Calibri"/>
                <a:sym typeface="Calibri"/>
              </a:rPr>
              <a:t> </a:t>
            </a:r>
            <a:endParaRPr dirty="0"/>
          </a:p>
          <a:p>
            <a:pPr>
              <a:buClr>
                <a:schemeClr val="dk1"/>
              </a:buClr>
              <a:buSzPts val="3200"/>
            </a:pPr>
            <a:r>
              <a:rPr lang="fr-CA" sz="3200" b="1" dirty="0">
                <a:solidFill>
                  <a:schemeClr val="dk1"/>
                </a:solidFill>
                <a:latin typeface="Calibri"/>
                <a:cs typeface="Calibri"/>
                <a:sym typeface="Calibri"/>
              </a:rPr>
              <a:t>L’esprit de l’Entente</a:t>
            </a:r>
            <a:endParaRPr sz="3200" b="1" dirty="0">
              <a:solidFill>
                <a:schemeClr val="dk1"/>
              </a:solidFill>
              <a:latin typeface="Calibri"/>
              <a:cs typeface="Calibri"/>
              <a:sym typeface="Calibri"/>
            </a:endParaRPr>
          </a:p>
          <a:p>
            <a:pPr>
              <a:buClr>
                <a:schemeClr val="dk1"/>
              </a:buClr>
              <a:buSzPts val="3600"/>
            </a:pPr>
            <a:endParaRPr sz="3600" b="1" dirty="0">
              <a:solidFill>
                <a:srgbClr val="1B2A85"/>
              </a:solidFill>
              <a:latin typeface="Calibri"/>
              <a:ea typeface="Calibri"/>
              <a:cs typeface="Calibri"/>
              <a:sym typeface="Calibri"/>
            </a:endParaRPr>
          </a:p>
        </p:txBody>
      </p:sp>
      <p:sp>
        <p:nvSpPr>
          <p:cNvPr id="129" name="Google Shape;129;p9"/>
          <p:cNvSpPr txBox="1"/>
          <p:nvPr>
            <p:custDataLst>
              <p:tags r:id="rId2"/>
            </p:custDataLst>
          </p:nvPr>
        </p:nvSpPr>
        <p:spPr>
          <a:xfrm>
            <a:off x="1337388" y="1372637"/>
            <a:ext cx="8858664" cy="3724056"/>
          </a:xfrm>
          <a:prstGeom prst="rect">
            <a:avLst/>
          </a:prstGeom>
          <a:noFill/>
          <a:ln>
            <a:noFill/>
          </a:ln>
        </p:spPr>
        <p:txBody>
          <a:bodyPr spcFirstLastPara="1" wrap="square" lIns="91425" tIns="45700" rIns="91425" bIns="45700" anchor="t" anchorCtr="0">
            <a:spAutoFit/>
          </a:bodyPr>
          <a:lstStyle/>
          <a:p>
            <a:pPr algn="just">
              <a:buClr>
                <a:schemeClr val="dk1"/>
              </a:buClr>
              <a:buSzPts val="2000"/>
            </a:pPr>
            <a:endParaRPr sz="2000" dirty="0">
              <a:solidFill>
                <a:schemeClr val="dk1"/>
              </a:solidFill>
              <a:highlight>
                <a:srgbClr val="D3D3D3"/>
              </a:highlight>
              <a:latin typeface="Calibri"/>
              <a:ea typeface="Calibri"/>
              <a:cs typeface="Calibri"/>
              <a:sym typeface="Calibri"/>
            </a:endParaRPr>
          </a:p>
          <a:p>
            <a:pPr algn="just">
              <a:buClr>
                <a:schemeClr val="dk1"/>
              </a:buClr>
              <a:buSzPts val="2000"/>
            </a:pPr>
            <a:endParaRPr sz="2200" dirty="0">
              <a:solidFill>
                <a:schemeClr val="dk1"/>
              </a:solidFill>
              <a:highlight>
                <a:srgbClr val="D3D3D3"/>
              </a:highlight>
              <a:latin typeface="Calibri"/>
              <a:ea typeface="Calibri"/>
              <a:cs typeface="Calibri"/>
              <a:sym typeface="Calibri"/>
            </a:endParaRPr>
          </a:p>
          <a:p>
            <a:pPr algn="just">
              <a:buClr>
                <a:schemeClr val="dk1"/>
              </a:buClr>
              <a:buSzPts val="2000"/>
            </a:pPr>
            <a:endParaRPr sz="2000" dirty="0">
              <a:solidFill>
                <a:srgbClr val="002060"/>
              </a:solidFill>
              <a:latin typeface="Calibri"/>
              <a:ea typeface="Calibri"/>
              <a:cs typeface="Calibri"/>
              <a:sym typeface="Calibri"/>
            </a:endParaRPr>
          </a:p>
          <a:p>
            <a:pPr algn="just">
              <a:buClr>
                <a:srgbClr val="002060"/>
              </a:buClr>
              <a:buSzPts val="2000"/>
            </a:pPr>
            <a:r>
              <a:rPr lang="fr-CA" sz="2200" dirty="0">
                <a:solidFill>
                  <a:schemeClr val="tx1"/>
                </a:solidFill>
                <a:latin typeface="Calibri"/>
                <a:ea typeface="Calibri"/>
                <a:cs typeface="Calibri"/>
                <a:sym typeface="Calibri"/>
              </a:rPr>
              <a:t>C’est un esprit de concertation entre des personnes et des organismes qui, par un phénomène de réciprocité et dans l’intérêt supérieur des enfants, subordonnent, pour un moment, leurs objectifs particuliers à un objectif commun : </a:t>
            </a:r>
            <a:endParaRPr sz="2200" dirty="0">
              <a:solidFill>
                <a:schemeClr val="tx1"/>
              </a:solidFill>
            </a:endParaRPr>
          </a:p>
          <a:p>
            <a:pPr algn="just">
              <a:buClr>
                <a:srgbClr val="002060"/>
              </a:buClr>
              <a:buSzPts val="2000"/>
            </a:pPr>
            <a:endParaRPr sz="2200" dirty="0">
              <a:solidFill>
                <a:schemeClr val="tx1"/>
              </a:solidFill>
              <a:latin typeface="Calibri"/>
              <a:ea typeface="Calibri"/>
              <a:cs typeface="Calibri"/>
              <a:sym typeface="Calibri"/>
            </a:endParaRPr>
          </a:p>
          <a:p>
            <a:pPr algn="just">
              <a:buClr>
                <a:srgbClr val="002060"/>
              </a:buClr>
              <a:buSzPts val="2000"/>
            </a:pPr>
            <a:endParaRPr sz="2200" dirty="0">
              <a:solidFill>
                <a:schemeClr val="tx1"/>
              </a:solidFill>
            </a:endParaRPr>
          </a:p>
          <a:p>
            <a:pPr algn="just">
              <a:buClr>
                <a:schemeClr val="dk1"/>
              </a:buClr>
              <a:buSzPts val="2000"/>
            </a:pPr>
            <a:endParaRPr sz="2200" dirty="0">
              <a:solidFill>
                <a:schemeClr val="tx1"/>
              </a:solidFill>
              <a:latin typeface="Calibri"/>
              <a:ea typeface="Calibri"/>
              <a:cs typeface="Calibri"/>
              <a:sym typeface="Calibri"/>
            </a:endParaRPr>
          </a:p>
          <a:p>
            <a:pPr algn="ctr">
              <a:buClr>
                <a:srgbClr val="002060"/>
              </a:buClr>
              <a:buSzPts val="2000"/>
            </a:pPr>
            <a:r>
              <a:rPr lang="fr-CA" sz="2200" b="1" dirty="0">
                <a:solidFill>
                  <a:schemeClr val="tx1"/>
                </a:solidFill>
                <a:latin typeface="Calibri"/>
                <a:ea typeface="Calibri"/>
                <a:cs typeface="Calibri"/>
                <a:sym typeface="Calibri"/>
              </a:rPr>
              <a:t>La protection, au sens le plus large possible, des enfants.</a:t>
            </a:r>
            <a:endParaRPr sz="2200" dirty="0">
              <a:solidFill>
                <a:schemeClr val="tx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8C11448D-97AC-D6D8-3EED-85C7E6BF8F31}"/>
              </a:ext>
            </a:extLst>
          </p:cNvPr>
          <p:cNvSpPr>
            <a:spLocks noGrp="1"/>
          </p:cNvSpPr>
          <p:nvPr>
            <p:ph type="sldNum" idx="12"/>
          </p:nvPr>
        </p:nvSpPr>
        <p:spPr/>
        <p:txBody>
          <a:bodyPr/>
          <a:lstStyle/>
          <a:p>
            <a:fld id="{00000000-1234-1234-1234-123412341234}" type="slidenum">
              <a:rPr lang="fr-CA" smtClean="0"/>
              <a:pPr/>
              <a:t>10</a:t>
            </a:fld>
            <a:endParaRPr lang="fr-CA"/>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0"/>
          <p:cNvSpPr txBox="1"/>
          <p:nvPr>
            <p:custDataLst>
              <p:tags r:id="rId1"/>
            </p:custDataLst>
          </p:nvPr>
        </p:nvSpPr>
        <p:spPr>
          <a:xfrm>
            <a:off x="581662" y="604839"/>
            <a:ext cx="7940991"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Les fondements de l’Entente</a:t>
            </a:r>
            <a:endParaRPr dirty="0"/>
          </a:p>
        </p:txBody>
      </p:sp>
      <p:sp>
        <p:nvSpPr>
          <p:cNvPr id="136" name="Google Shape;136;p10"/>
          <p:cNvSpPr txBox="1"/>
          <p:nvPr>
            <p:custDataLst>
              <p:tags r:id="rId2"/>
            </p:custDataLst>
          </p:nvPr>
        </p:nvSpPr>
        <p:spPr>
          <a:xfrm>
            <a:off x="581660" y="1552439"/>
            <a:ext cx="11028680" cy="3893333"/>
          </a:xfrm>
          <a:prstGeom prst="rect">
            <a:avLst/>
          </a:prstGeom>
          <a:noFill/>
          <a:ln>
            <a:noFill/>
          </a:ln>
        </p:spPr>
        <p:txBody>
          <a:bodyPr spcFirstLastPara="1" wrap="square" lIns="91425" tIns="45700" rIns="91425" bIns="45700" anchor="t" anchorCtr="0">
            <a:spAutoFit/>
          </a:bodyPr>
          <a:lstStyle/>
          <a:p>
            <a:pPr algn="just">
              <a:buClr>
                <a:schemeClr val="accent5"/>
              </a:buClr>
              <a:buSzPts val="2000"/>
            </a:pPr>
            <a:r>
              <a:rPr lang="fr-CA" sz="2000" dirty="0">
                <a:solidFill>
                  <a:srgbClr val="002060"/>
                </a:solidFill>
                <a:latin typeface="Calibri"/>
                <a:ea typeface="Calibri"/>
                <a:cs typeface="Calibri"/>
                <a:sym typeface="Calibri"/>
              </a:rPr>
              <a:t> </a:t>
            </a:r>
            <a:endParaRPr dirty="0"/>
          </a:p>
          <a:p>
            <a:pPr marL="285744" indent="-285744" algn="just">
              <a:spcBef>
                <a:spcPts val="1400"/>
              </a:spcBef>
              <a:buClr>
                <a:schemeClr val="accent5"/>
              </a:buClr>
              <a:buSzPts val="2000"/>
              <a:buFont typeface="Arial"/>
              <a:buChar char="•"/>
            </a:pPr>
            <a:r>
              <a:rPr lang="fr-CA" sz="2000" dirty="0">
                <a:solidFill>
                  <a:schemeClr val="tx1"/>
                </a:solidFill>
                <a:latin typeface="Calibri"/>
                <a:ea typeface="Calibri"/>
                <a:cs typeface="Calibri"/>
                <a:sym typeface="Calibri"/>
              </a:rPr>
              <a:t>Toute décision au sujet d’un enfant doit être prise dans son </a:t>
            </a:r>
            <a:r>
              <a:rPr lang="fr-CA" sz="2000" b="1" dirty="0">
                <a:solidFill>
                  <a:schemeClr val="tx1"/>
                </a:solidFill>
                <a:latin typeface="Calibri"/>
                <a:ea typeface="Calibri"/>
                <a:cs typeface="Calibri"/>
                <a:sym typeface="Calibri"/>
              </a:rPr>
              <a:t>intérêt</a:t>
            </a:r>
            <a:r>
              <a:rPr lang="fr-CA" sz="2000" dirty="0">
                <a:solidFill>
                  <a:schemeClr val="tx1"/>
                </a:solidFill>
                <a:latin typeface="Calibri"/>
                <a:ea typeface="Calibri"/>
                <a:cs typeface="Calibri"/>
                <a:sym typeface="Calibri"/>
              </a:rPr>
              <a:t> et dans le </a:t>
            </a:r>
            <a:r>
              <a:rPr lang="fr-CA" sz="2000" b="1" dirty="0">
                <a:solidFill>
                  <a:schemeClr val="tx1"/>
                </a:solidFill>
                <a:latin typeface="Calibri"/>
                <a:ea typeface="Calibri"/>
                <a:cs typeface="Calibri"/>
                <a:sym typeface="Calibri"/>
              </a:rPr>
              <a:t>respect de ses droits</a:t>
            </a:r>
            <a:r>
              <a:rPr lang="fr-CA" sz="2000" dirty="0">
                <a:solidFill>
                  <a:schemeClr val="tx1"/>
                </a:solidFill>
                <a:latin typeface="Calibri"/>
                <a:ea typeface="Calibri"/>
                <a:cs typeface="Calibri"/>
                <a:sym typeface="Calibri"/>
              </a:rPr>
              <a:t>.</a:t>
            </a:r>
            <a:endParaRPr sz="2000" dirty="0">
              <a:solidFill>
                <a:schemeClr val="tx1"/>
              </a:solidFill>
            </a:endParaRPr>
          </a:p>
          <a:p>
            <a:pPr marL="285744" indent="-285744" algn="just">
              <a:spcBef>
                <a:spcPts val="1400"/>
              </a:spcBef>
              <a:buClr>
                <a:schemeClr val="accent5"/>
              </a:buClr>
              <a:buSzPts val="2000"/>
              <a:buFont typeface="Arial"/>
              <a:buChar char="•"/>
            </a:pPr>
            <a:r>
              <a:rPr lang="fr-CA" sz="2000" dirty="0">
                <a:solidFill>
                  <a:schemeClr val="tx1"/>
                </a:solidFill>
                <a:latin typeface="Calibri"/>
                <a:ea typeface="Calibri"/>
                <a:cs typeface="Calibri"/>
                <a:sym typeface="Calibri"/>
              </a:rPr>
              <a:t>Tout enfant a droit au respect de son </a:t>
            </a:r>
            <a:r>
              <a:rPr lang="fr-CA" sz="2000" b="1" dirty="0">
                <a:solidFill>
                  <a:schemeClr val="tx1"/>
                </a:solidFill>
                <a:latin typeface="Calibri"/>
                <a:ea typeface="Calibri"/>
                <a:cs typeface="Calibri"/>
                <a:sym typeface="Calibri"/>
              </a:rPr>
              <a:t>intégrité</a:t>
            </a:r>
            <a:r>
              <a:rPr lang="fr-CA" sz="2000" dirty="0">
                <a:solidFill>
                  <a:schemeClr val="tx1"/>
                </a:solidFill>
                <a:latin typeface="Calibri"/>
                <a:ea typeface="Calibri"/>
                <a:cs typeface="Calibri"/>
                <a:sym typeface="Calibri"/>
              </a:rPr>
              <a:t> ainsi qu’à la </a:t>
            </a:r>
            <a:r>
              <a:rPr lang="fr-CA" sz="2000" b="1" dirty="0">
                <a:solidFill>
                  <a:schemeClr val="tx1"/>
                </a:solidFill>
                <a:latin typeface="Calibri"/>
                <a:ea typeface="Calibri"/>
                <a:cs typeface="Calibri"/>
                <a:sym typeface="Calibri"/>
              </a:rPr>
              <a:t>protection, à la sécurité et à l’attention </a:t>
            </a:r>
            <a:r>
              <a:rPr lang="fr-CA" sz="2000" dirty="0">
                <a:solidFill>
                  <a:schemeClr val="tx1"/>
                </a:solidFill>
                <a:latin typeface="Calibri"/>
                <a:ea typeface="Calibri"/>
                <a:cs typeface="Calibri"/>
                <a:sym typeface="Calibri"/>
              </a:rPr>
              <a:t>que ses parents ou les personnes qui en tiennent lieu doivent lui donner. </a:t>
            </a:r>
            <a:endParaRPr sz="2000" dirty="0">
              <a:solidFill>
                <a:schemeClr val="tx1"/>
              </a:solidFill>
            </a:endParaRPr>
          </a:p>
          <a:p>
            <a:pPr marL="285744" indent="-285744" algn="just">
              <a:spcBef>
                <a:spcPts val="1400"/>
              </a:spcBef>
              <a:buClr>
                <a:schemeClr val="accent5"/>
              </a:buClr>
              <a:buSzPts val="2000"/>
              <a:buFont typeface="Arial"/>
              <a:buChar char="•"/>
            </a:pPr>
            <a:r>
              <a:rPr lang="fr-CA" sz="2000" dirty="0">
                <a:solidFill>
                  <a:schemeClr val="tx1"/>
                </a:solidFill>
                <a:latin typeface="Calibri"/>
                <a:ea typeface="Calibri"/>
                <a:cs typeface="Calibri"/>
                <a:sym typeface="Calibri"/>
              </a:rPr>
              <a:t>Tout </a:t>
            </a:r>
            <a:r>
              <a:rPr lang="fr-CA" sz="2000" b="1" dirty="0">
                <a:solidFill>
                  <a:schemeClr val="tx1"/>
                </a:solidFill>
                <a:latin typeface="Calibri"/>
                <a:ea typeface="Calibri"/>
                <a:cs typeface="Calibri"/>
                <a:sym typeface="Calibri"/>
              </a:rPr>
              <a:t>parent</a:t>
            </a:r>
            <a:r>
              <a:rPr lang="fr-CA" sz="2000" dirty="0">
                <a:solidFill>
                  <a:schemeClr val="tx1"/>
                </a:solidFill>
                <a:latin typeface="Calibri"/>
                <a:ea typeface="Calibri"/>
                <a:cs typeface="Calibri"/>
                <a:sym typeface="Calibri"/>
              </a:rPr>
              <a:t> est le </a:t>
            </a:r>
            <a:r>
              <a:rPr lang="fr-CA" sz="2000" b="1" dirty="0">
                <a:solidFill>
                  <a:schemeClr val="tx1"/>
                </a:solidFill>
                <a:latin typeface="Calibri"/>
                <a:ea typeface="Calibri"/>
                <a:cs typeface="Calibri"/>
                <a:sym typeface="Calibri"/>
              </a:rPr>
              <a:t>premier responsable </a:t>
            </a:r>
            <a:r>
              <a:rPr lang="fr-CA" sz="2000" dirty="0">
                <a:solidFill>
                  <a:schemeClr val="tx1"/>
                </a:solidFill>
                <a:latin typeface="Calibri"/>
                <a:ea typeface="Calibri"/>
                <a:cs typeface="Calibri"/>
                <a:sym typeface="Calibri"/>
              </a:rPr>
              <a:t>d’assumer le soin, l’entretien et l’éducation d’un enfant et d’en assurer la surveillance.</a:t>
            </a:r>
            <a:endParaRPr sz="2000" dirty="0">
              <a:solidFill>
                <a:schemeClr val="tx1"/>
              </a:solidFill>
            </a:endParaRPr>
          </a:p>
          <a:p>
            <a:pPr marL="285744" indent="-285744" algn="just">
              <a:spcBef>
                <a:spcPts val="1400"/>
              </a:spcBef>
              <a:buClr>
                <a:schemeClr val="accent5"/>
              </a:buClr>
              <a:buSzPts val="2000"/>
              <a:buFont typeface="Arial"/>
              <a:buChar char="•"/>
            </a:pPr>
            <a:r>
              <a:rPr lang="fr-CA" sz="2000" dirty="0">
                <a:solidFill>
                  <a:schemeClr val="tx1"/>
                </a:solidFill>
                <a:latin typeface="Calibri"/>
                <a:ea typeface="Calibri"/>
                <a:cs typeface="Calibri"/>
                <a:sym typeface="Calibri"/>
              </a:rPr>
              <a:t>Tout enfant, en tenant compte de son âge ou de son développement, doit être </a:t>
            </a:r>
            <a:r>
              <a:rPr lang="fr-CA" sz="2000" b="1" dirty="0">
                <a:solidFill>
                  <a:schemeClr val="tx1"/>
                </a:solidFill>
                <a:latin typeface="Calibri"/>
                <a:ea typeface="Calibri"/>
                <a:cs typeface="Calibri"/>
                <a:sym typeface="Calibri"/>
              </a:rPr>
              <a:t>sensibilisé</a:t>
            </a:r>
            <a:r>
              <a:rPr lang="fr-CA" sz="2000" dirty="0">
                <a:solidFill>
                  <a:schemeClr val="tx1"/>
                </a:solidFill>
                <a:latin typeface="Calibri"/>
                <a:ea typeface="Calibri"/>
                <a:cs typeface="Calibri"/>
                <a:sym typeface="Calibri"/>
              </a:rPr>
              <a:t> aux actes d’abus sexuels, d’abus physiques ou de négligence grave afin de pouvoir les reconnaître et y réagir. </a:t>
            </a:r>
            <a:endParaRPr sz="2000" dirty="0">
              <a:solidFill>
                <a:schemeClr val="tx1"/>
              </a:solidFill>
            </a:endParaRPr>
          </a:p>
          <a:p>
            <a:pPr algn="just">
              <a:spcBef>
                <a:spcPts val="1000"/>
              </a:spcBef>
              <a:buClr>
                <a:schemeClr val="dk1"/>
              </a:buClr>
              <a:buSzPts val="3200"/>
            </a:pPr>
            <a:endParaRPr sz="3200"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482C7A9F-7B1A-A5AF-529A-357666BEBF1A}"/>
              </a:ext>
            </a:extLst>
          </p:cNvPr>
          <p:cNvSpPr>
            <a:spLocks noGrp="1"/>
          </p:cNvSpPr>
          <p:nvPr>
            <p:ph type="sldNum" idx="12"/>
          </p:nvPr>
        </p:nvSpPr>
        <p:spPr/>
        <p:txBody>
          <a:bodyPr/>
          <a:lstStyle/>
          <a:p>
            <a:fld id="{00000000-1234-1234-1234-123412341234}" type="slidenum">
              <a:rPr lang="fr-CA" smtClean="0"/>
              <a:pPr/>
              <a:t>11</a:t>
            </a:fld>
            <a:endParaRPr lang="fr-CA"/>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11"/>
          <p:cNvSpPr txBox="1"/>
          <p:nvPr>
            <p:custDataLst>
              <p:tags r:id="rId1"/>
            </p:custDataLst>
          </p:nvPr>
        </p:nvSpPr>
        <p:spPr>
          <a:xfrm>
            <a:off x="616634" y="422276"/>
            <a:ext cx="6840537" cy="1200288"/>
          </a:xfrm>
          <a:prstGeom prst="rect">
            <a:avLst/>
          </a:prstGeom>
          <a:noFill/>
          <a:ln>
            <a:noFill/>
          </a:ln>
        </p:spPr>
        <p:txBody>
          <a:bodyPr spcFirstLastPara="1" wrap="square" lIns="91425" tIns="45700" rIns="91425" bIns="45700" anchor="t" anchorCtr="0">
            <a:spAutoFit/>
          </a:bodyPr>
          <a:lstStyle/>
          <a:p>
            <a:pPr>
              <a:buClr>
                <a:srgbClr val="1B2A85"/>
              </a:buClr>
              <a:buSzPts val="3600"/>
            </a:pPr>
            <a:r>
              <a:rPr lang="fr-CA" sz="3600" b="1" dirty="0">
                <a:solidFill>
                  <a:srgbClr val="1B2A85"/>
                </a:solidFill>
                <a:latin typeface="Calibri"/>
                <a:ea typeface="Calibri"/>
                <a:cs typeface="Calibri"/>
                <a:sym typeface="Calibri"/>
              </a:rPr>
              <a:t> </a:t>
            </a:r>
            <a:r>
              <a:rPr lang="fr-CA" sz="3200" b="1" dirty="0">
                <a:solidFill>
                  <a:srgbClr val="1B2A85"/>
                </a:solidFill>
                <a:latin typeface="Calibri"/>
                <a:ea typeface="Calibri"/>
                <a:cs typeface="Calibri"/>
                <a:sym typeface="Calibri"/>
              </a:rPr>
              <a:t>Les fondements de l’Entente </a:t>
            </a:r>
            <a:r>
              <a:rPr lang="fr-CA" sz="2000" b="1" dirty="0">
                <a:solidFill>
                  <a:srgbClr val="1B2A85"/>
                </a:solidFill>
                <a:latin typeface="Calibri"/>
                <a:ea typeface="Calibri"/>
                <a:cs typeface="Calibri"/>
                <a:sym typeface="Calibri"/>
              </a:rPr>
              <a:t>(suite) </a:t>
            </a:r>
            <a:endParaRPr sz="2000" dirty="0">
              <a:solidFill>
                <a:srgbClr val="002060"/>
              </a:solidFill>
              <a:latin typeface="Calibri"/>
              <a:ea typeface="Calibri"/>
              <a:cs typeface="Calibri"/>
              <a:sym typeface="Calibri"/>
            </a:endParaRPr>
          </a:p>
          <a:p>
            <a:pPr algn="ctr">
              <a:buClr>
                <a:schemeClr val="dk1"/>
              </a:buClr>
              <a:buSzPts val="3600"/>
            </a:pPr>
            <a:endParaRPr sz="3600" b="1" dirty="0">
              <a:solidFill>
                <a:srgbClr val="1B2A85"/>
              </a:solidFill>
              <a:latin typeface="Calibri"/>
              <a:ea typeface="Calibri"/>
              <a:cs typeface="Calibri"/>
              <a:sym typeface="Calibri"/>
            </a:endParaRPr>
          </a:p>
        </p:txBody>
      </p:sp>
      <p:sp>
        <p:nvSpPr>
          <p:cNvPr id="143" name="Google Shape;143;p11"/>
          <p:cNvSpPr txBox="1"/>
          <p:nvPr>
            <p:custDataLst>
              <p:tags r:id="rId2"/>
            </p:custDataLst>
          </p:nvPr>
        </p:nvSpPr>
        <p:spPr>
          <a:xfrm>
            <a:off x="728980" y="1369114"/>
            <a:ext cx="10734040" cy="3888204"/>
          </a:xfrm>
          <a:prstGeom prst="rect">
            <a:avLst/>
          </a:prstGeom>
          <a:noFill/>
          <a:ln>
            <a:noFill/>
          </a:ln>
        </p:spPr>
        <p:txBody>
          <a:bodyPr spcFirstLastPara="1" wrap="square" lIns="91425" tIns="45700" rIns="91425" bIns="45700" anchor="t" anchorCtr="0">
            <a:spAutoFit/>
          </a:bodyPr>
          <a:lstStyle/>
          <a:p>
            <a:pPr marL="285744" indent="-158747" algn="just">
              <a:buClr>
                <a:schemeClr val="accent4"/>
              </a:buClr>
              <a:buSzPts val="2000"/>
            </a:pPr>
            <a:endParaRPr sz="2000" dirty="0">
              <a:solidFill>
                <a:srgbClr val="002060"/>
              </a:solidFill>
              <a:latin typeface="Calibri"/>
              <a:ea typeface="Calibri"/>
              <a:cs typeface="Calibri"/>
              <a:sym typeface="Calibri"/>
            </a:endParaRPr>
          </a:p>
          <a:p>
            <a:pPr marL="285744" indent="-285744" algn="just">
              <a:spcBef>
                <a:spcPts val="1400"/>
              </a:spcBef>
              <a:buClr>
                <a:schemeClr val="accent4"/>
              </a:buClr>
              <a:buSzPts val="2000"/>
              <a:buFont typeface="Arial"/>
              <a:buChar char="•"/>
            </a:pPr>
            <a:r>
              <a:rPr lang="fr-CA" sz="2000" dirty="0">
                <a:solidFill>
                  <a:schemeClr val="tx1"/>
                </a:solidFill>
                <a:latin typeface="Calibri"/>
                <a:ea typeface="Calibri"/>
                <a:cs typeface="Calibri"/>
                <a:sym typeface="Calibri"/>
              </a:rPr>
              <a:t>Tout </a:t>
            </a:r>
            <a:r>
              <a:rPr lang="fr-CA" sz="2000" b="1" dirty="0">
                <a:solidFill>
                  <a:schemeClr val="tx1"/>
                </a:solidFill>
                <a:latin typeface="Calibri"/>
                <a:ea typeface="Calibri"/>
                <a:cs typeface="Calibri"/>
                <a:sym typeface="Calibri"/>
              </a:rPr>
              <a:t>enfant victime </a:t>
            </a:r>
            <a:r>
              <a:rPr lang="fr-CA" sz="2000" dirty="0">
                <a:solidFill>
                  <a:schemeClr val="tx1"/>
                </a:solidFill>
                <a:latin typeface="Calibri"/>
                <a:ea typeface="Calibri"/>
                <a:cs typeface="Calibri"/>
                <a:sym typeface="Calibri"/>
              </a:rPr>
              <a:t>d’abus sexuels, d’abus physiques ou de négligence grave a le </a:t>
            </a:r>
            <a:r>
              <a:rPr lang="fr-CA" sz="2000" b="1" dirty="0">
                <a:solidFill>
                  <a:schemeClr val="tx1"/>
                </a:solidFill>
                <a:latin typeface="Calibri"/>
                <a:ea typeface="Calibri"/>
                <a:cs typeface="Calibri"/>
                <a:sym typeface="Calibri"/>
              </a:rPr>
              <a:t>droit</a:t>
            </a:r>
            <a:r>
              <a:rPr lang="fr-CA" sz="2000" dirty="0">
                <a:solidFill>
                  <a:schemeClr val="tx1"/>
                </a:solidFill>
                <a:latin typeface="Calibri"/>
                <a:ea typeface="Calibri"/>
                <a:cs typeface="Calibri"/>
                <a:sym typeface="Calibri"/>
              </a:rPr>
              <a:t> qu’on lui porte assistance et qu’on lui donne toute l’aide que sa situation requiert. </a:t>
            </a:r>
            <a:endParaRPr sz="2000" dirty="0">
              <a:solidFill>
                <a:schemeClr val="tx1"/>
              </a:solidFill>
            </a:endParaRPr>
          </a:p>
          <a:p>
            <a:pPr marL="285744" indent="-285744" algn="just">
              <a:spcBef>
                <a:spcPts val="1400"/>
              </a:spcBef>
              <a:buClr>
                <a:schemeClr val="accent4"/>
              </a:buClr>
              <a:buSzPts val="2000"/>
              <a:buFont typeface="Arial"/>
              <a:buChar char="•"/>
            </a:pPr>
            <a:r>
              <a:rPr lang="fr-CA" sz="2000" dirty="0">
                <a:solidFill>
                  <a:schemeClr val="tx1"/>
                </a:solidFill>
                <a:latin typeface="Calibri"/>
                <a:ea typeface="Calibri"/>
                <a:cs typeface="Calibri"/>
                <a:sym typeface="Calibri"/>
              </a:rPr>
              <a:t>Tout abus sexuels, tout abus physiques ou toute négligence grave à l’égard d’un enfant est une </a:t>
            </a:r>
            <a:r>
              <a:rPr lang="fr-CA" sz="2000" b="1" dirty="0">
                <a:solidFill>
                  <a:schemeClr val="tx1"/>
                </a:solidFill>
                <a:latin typeface="Calibri"/>
                <a:ea typeface="Calibri"/>
                <a:cs typeface="Calibri"/>
                <a:sym typeface="Calibri"/>
              </a:rPr>
              <a:t>infraction criminelle </a:t>
            </a:r>
            <a:r>
              <a:rPr lang="fr-CA" sz="2000" dirty="0">
                <a:solidFill>
                  <a:schemeClr val="tx1"/>
                </a:solidFill>
                <a:latin typeface="Calibri"/>
                <a:ea typeface="Calibri"/>
                <a:cs typeface="Calibri"/>
                <a:sym typeface="Calibri"/>
              </a:rPr>
              <a:t>et </a:t>
            </a:r>
            <a:r>
              <a:rPr lang="fr-CA" sz="2000" b="1" dirty="0">
                <a:solidFill>
                  <a:schemeClr val="tx1"/>
                </a:solidFill>
                <a:latin typeface="Calibri"/>
                <a:ea typeface="Calibri"/>
                <a:cs typeface="Calibri"/>
                <a:sym typeface="Calibri"/>
              </a:rPr>
              <a:t>doit être signalé </a:t>
            </a:r>
            <a:r>
              <a:rPr lang="fr-CA" sz="2000" dirty="0">
                <a:solidFill>
                  <a:schemeClr val="tx1"/>
                </a:solidFill>
                <a:latin typeface="Calibri"/>
                <a:ea typeface="Calibri"/>
                <a:cs typeface="Calibri"/>
                <a:sym typeface="Calibri"/>
              </a:rPr>
              <a:t>au DPJ ou dénoncé à un corps de police. </a:t>
            </a:r>
            <a:endParaRPr sz="2000" dirty="0">
              <a:solidFill>
                <a:schemeClr val="tx1"/>
              </a:solidFill>
            </a:endParaRPr>
          </a:p>
          <a:p>
            <a:pPr marL="285744" indent="-285744" algn="just">
              <a:spcBef>
                <a:spcPts val="1400"/>
              </a:spcBef>
              <a:buClr>
                <a:schemeClr val="accent4"/>
              </a:buClr>
              <a:buSzPts val="2000"/>
              <a:buFont typeface="Arial"/>
              <a:buChar char="•"/>
            </a:pPr>
            <a:r>
              <a:rPr lang="fr-CA" sz="2000" dirty="0">
                <a:solidFill>
                  <a:schemeClr val="tx1"/>
                </a:solidFill>
                <a:latin typeface="Calibri"/>
                <a:ea typeface="Calibri"/>
                <a:cs typeface="Calibri"/>
                <a:sym typeface="Calibri"/>
              </a:rPr>
              <a:t>Tout </a:t>
            </a:r>
            <a:r>
              <a:rPr lang="fr-CA" sz="2000" b="1" dirty="0">
                <a:solidFill>
                  <a:schemeClr val="tx1"/>
                </a:solidFill>
                <a:latin typeface="Calibri"/>
                <a:ea typeface="Calibri"/>
                <a:cs typeface="Calibri"/>
                <a:sym typeface="Calibri"/>
              </a:rPr>
              <a:t>auteur</a:t>
            </a:r>
            <a:r>
              <a:rPr lang="fr-CA" sz="2000" dirty="0">
                <a:solidFill>
                  <a:schemeClr val="tx1"/>
                </a:solidFill>
                <a:latin typeface="Calibri"/>
                <a:ea typeface="Calibri"/>
                <a:cs typeface="Calibri"/>
                <a:sym typeface="Calibri"/>
              </a:rPr>
              <a:t> d’abus sexuels, d’abus physiques ou de négligence grave, qu’il soit mineur ou majeur, est </a:t>
            </a:r>
            <a:r>
              <a:rPr lang="fr-CA" sz="2000" b="1" dirty="0">
                <a:solidFill>
                  <a:schemeClr val="tx1"/>
                </a:solidFill>
                <a:latin typeface="Calibri"/>
                <a:ea typeface="Calibri"/>
                <a:cs typeface="Calibri"/>
                <a:sym typeface="Calibri"/>
              </a:rPr>
              <a:t>responsable de son comportement</a:t>
            </a:r>
            <a:r>
              <a:rPr lang="fr-CA" sz="2000" dirty="0">
                <a:solidFill>
                  <a:schemeClr val="tx1"/>
                </a:solidFill>
                <a:latin typeface="Calibri"/>
                <a:ea typeface="Calibri"/>
                <a:cs typeface="Calibri"/>
                <a:sym typeface="Calibri"/>
              </a:rPr>
              <a:t>.</a:t>
            </a:r>
            <a:endParaRPr sz="2000" dirty="0">
              <a:solidFill>
                <a:schemeClr val="tx1"/>
              </a:solidFill>
            </a:endParaRPr>
          </a:p>
          <a:p>
            <a:pPr marL="285744" indent="-285744">
              <a:spcBef>
                <a:spcPts val="1400"/>
              </a:spcBef>
              <a:buClr>
                <a:schemeClr val="accent4"/>
              </a:buClr>
              <a:buSzPts val="2000"/>
              <a:buFont typeface="Arial"/>
              <a:buChar char="•"/>
            </a:pPr>
            <a:r>
              <a:rPr lang="fr-CA" sz="2000" dirty="0">
                <a:solidFill>
                  <a:schemeClr val="tx1"/>
                </a:solidFill>
                <a:latin typeface="Calibri"/>
                <a:ea typeface="Calibri"/>
                <a:cs typeface="Calibri"/>
                <a:sym typeface="Calibri"/>
              </a:rPr>
              <a:t>Toute personne doit percevoir concrètement la </a:t>
            </a:r>
            <a:r>
              <a:rPr lang="fr-CA" sz="2000" b="1" dirty="0">
                <a:solidFill>
                  <a:schemeClr val="tx1"/>
                </a:solidFill>
                <a:latin typeface="Calibri"/>
                <a:ea typeface="Calibri"/>
                <a:cs typeface="Calibri"/>
                <a:sym typeface="Calibri"/>
              </a:rPr>
              <a:t>réprobation sociale </a:t>
            </a:r>
            <a:r>
              <a:rPr lang="fr-CA" sz="2000" dirty="0">
                <a:solidFill>
                  <a:schemeClr val="tx1"/>
                </a:solidFill>
                <a:latin typeface="Calibri"/>
                <a:ea typeface="Calibri"/>
                <a:cs typeface="Calibri"/>
                <a:sym typeface="Calibri"/>
              </a:rPr>
              <a:t>qui frappe tout acte d’abus sexuels, d’abus physiques ou de négligence grave, particulièrement s’il est commis à l’égard d’un enfant</a:t>
            </a:r>
            <a:r>
              <a:rPr lang="fr-CA" sz="2000" dirty="0">
                <a:solidFill>
                  <a:srgbClr val="002060"/>
                </a:solidFill>
                <a:latin typeface="Calibri"/>
                <a:ea typeface="Calibri"/>
                <a:cs typeface="Calibri"/>
                <a:sym typeface="Calibri"/>
              </a:rPr>
              <a:t>.</a:t>
            </a:r>
            <a:endParaRPr sz="2000" dirty="0">
              <a:solidFill>
                <a:srgbClr val="002060"/>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9EFA728D-A370-643F-5795-7FC64599BBF4}"/>
              </a:ext>
            </a:extLst>
          </p:cNvPr>
          <p:cNvSpPr>
            <a:spLocks noGrp="1"/>
          </p:cNvSpPr>
          <p:nvPr>
            <p:ph type="sldNum" idx="12"/>
          </p:nvPr>
        </p:nvSpPr>
        <p:spPr/>
        <p:txBody>
          <a:bodyPr/>
          <a:lstStyle/>
          <a:p>
            <a:fld id="{00000000-1234-1234-1234-123412341234}" type="slidenum">
              <a:rPr lang="fr-CA" smtClean="0"/>
              <a:pPr/>
              <a:t>12</a:t>
            </a:fld>
            <a:endParaRPr lang="fr-CA"/>
          </a:p>
        </p:txBody>
      </p:sp>
    </p:spTree>
    <p:extLst>
      <p:ext uri="{BB962C8B-B14F-4D97-AF65-F5344CB8AC3E}">
        <p14:creationId xmlns:p14="http://schemas.microsoft.com/office/powerpoint/2010/main" val="24690548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12"/>
          <p:cNvSpPr txBox="1"/>
          <p:nvPr>
            <p:custDataLst>
              <p:tags r:id="rId1"/>
            </p:custDataLst>
          </p:nvPr>
        </p:nvSpPr>
        <p:spPr>
          <a:xfrm>
            <a:off x="354149" y="239713"/>
            <a:ext cx="6824347" cy="1138733"/>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 Les principes de l’Entente </a:t>
            </a:r>
            <a:endParaRPr dirty="0"/>
          </a:p>
          <a:p>
            <a:pPr algn="ctr">
              <a:buClr>
                <a:schemeClr val="dk1"/>
              </a:buClr>
              <a:buSzPts val="3600"/>
            </a:pPr>
            <a:endParaRPr sz="3600" b="1" dirty="0">
              <a:solidFill>
                <a:srgbClr val="1B2A85"/>
              </a:solidFill>
              <a:latin typeface="Calibri"/>
              <a:ea typeface="Calibri"/>
              <a:cs typeface="Calibri"/>
              <a:sym typeface="Calibri"/>
            </a:endParaRPr>
          </a:p>
        </p:txBody>
      </p:sp>
      <p:sp>
        <p:nvSpPr>
          <p:cNvPr id="150" name="Google Shape;150;p12"/>
          <p:cNvSpPr txBox="1"/>
          <p:nvPr>
            <p:custDataLst>
              <p:tags r:id="rId2"/>
            </p:custDataLst>
          </p:nvPr>
        </p:nvSpPr>
        <p:spPr>
          <a:xfrm>
            <a:off x="550507" y="1250303"/>
            <a:ext cx="11174100" cy="4752543"/>
          </a:xfrm>
          <a:prstGeom prst="rect">
            <a:avLst/>
          </a:prstGeom>
          <a:noFill/>
          <a:ln>
            <a:noFill/>
          </a:ln>
        </p:spPr>
        <p:txBody>
          <a:bodyPr spcFirstLastPara="1" wrap="square" lIns="91425" tIns="45700" rIns="91425" bIns="45700" anchor="t" anchorCtr="0">
            <a:spAutoFit/>
          </a:bodyPr>
          <a:lstStyle/>
          <a:p>
            <a:pPr marL="93660" indent="-93660">
              <a:buClr>
                <a:srgbClr val="002060"/>
              </a:buClr>
              <a:buSzPts val="2000"/>
            </a:pPr>
            <a:r>
              <a:rPr lang="fr-CA" sz="2000" b="1" u="sng" dirty="0">
                <a:solidFill>
                  <a:schemeClr val="tx1"/>
                </a:solidFill>
                <a:latin typeface="Calibri"/>
                <a:ea typeface="Calibri"/>
                <a:cs typeface="Calibri"/>
                <a:sym typeface="Calibri"/>
              </a:rPr>
              <a:t>Objectif commun :  </a:t>
            </a:r>
            <a:endParaRPr lang="fr-CA" dirty="0">
              <a:solidFill>
                <a:schemeClr val="tx1"/>
              </a:solidFill>
            </a:endParaRPr>
          </a:p>
          <a:p>
            <a:pPr marL="342891" indent="-342891">
              <a:spcBef>
                <a:spcPts val="500"/>
              </a:spcBef>
              <a:buClr>
                <a:schemeClr val="accent4"/>
              </a:buClr>
              <a:buSzPts val="2000"/>
              <a:buFont typeface="Noto Sans Symbols"/>
              <a:buChar char="✔"/>
            </a:pPr>
            <a:r>
              <a:rPr lang="fr-CA" sz="1800" dirty="0">
                <a:solidFill>
                  <a:schemeClr val="tx1"/>
                </a:solidFill>
                <a:latin typeface="Calibri"/>
                <a:ea typeface="Calibri"/>
                <a:cs typeface="Calibri"/>
                <a:sym typeface="Calibri"/>
              </a:rPr>
              <a:t>Protéger les enfants victimes et leur venir en aide. </a:t>
            </a:r>
            <a:endParaRPr lang="fr-CA" sz="1800" dirty="0">
              <a:solidFill>
                <a:schemeClr val="tx1"/>
              </a:solidFill>
            </a:endParaRPr>
          </a:p>
          <a:p>
            <a:pPr marL="342891" indent="-342891">
              <a:spcBef>
                <a:spcPts val="200"/>
              </a:spcBef>
              <a:buClr>
                <a:schemeClr val="accent4"/>
              </a:buClr>
              <a:buSzPts val="2000"/>
              <a:buFont typeface="Noto Sans Symbols"/>
              <a:buChar char="✔"/>
            </a:pPr>
            <a:r>
              <a:rPr lang="fr-CA" sz="1800" dirty="0">
                <a:solidFill>
                  <a:schemeClr val="tx1"/>
                </a:solidFill>
                <a:latin typeface="Calibri"/>
                <a:ea typeface="Calibri"/>
                <a:cs typeface="Calibri"/>
                <a:sym typeface="Calibri"/>
              </a:rPr>
              <a:t>Traitement prioritaire pour les situations visées par l’Entente.</a:t>
            </a:r>
            <a:endParaRPr lang="fr-CA" sz="1800" dirty="0">
              <a:solidFill>
                <a:schemeClr val="tx1"/>
              </a:solidFill>
            </a:endParaRPr>
          </a:p>
          <a:p>
            <a:pPr>
              <a:buClr>
                <a:schemeClr val="dk1"/>
              </a:buClr>
              <a:buSzPts val="2000"/>
            </a:pPr>
            <a:endParaRPr lang="fr-CA" sz="2000" dirty="0">
              <a:solidFill>
                <a:schemeClr val="tx1"/>
              </a:solidFill>
              <a:latin typeface="Calibri"/>
              <a:ea typeface="Calibri"/>
              <a:cs typeface="Calibri"/>
              <a:sym typeface="Calibri"/>
            </a:endParaRPr>
          </a:p>
          <a:p>
            <a:pPr>
              <a:buClr>
                <a:srgbClr val="002060"/>
              </a:buClr>
              <a:buSzPts val="2000"/>
            </a:pPr>
            <a:r>
              <a:rPr lang="fr-CA" sz="2000" b="1" u="sng" dirty="0">
                <a:solidFill>
                  <a:schemeClr val="tx1"/>
                </a:solidFill>
                <a:latin typeface="Calibri"/>
                <a:ea typeface="Calibri"/>
                <a:cs typeface="Calibri"/>
                <a:sym typeface="Calibri"/>
              </a:rPr>
              <a:t>Intervention :</a:t>
            </a:r>
            <a:r>
              <a:rPr lang="fr-CA" sz="2000" dirty="0">
                <a:solidFill>
                  <a:schemeClr val="tx1"/>
                </a:solidFill>
                <a:latin typeface="Calibri"/>
                <a:ea typeface="Calibri"/>
                <a:cs typeface="Calibri"/>
                <a:sym typeface="Calibri"/>
              </a:rPr>
              <a:t>		</a:t>
            </a:r>
            <a:endParaRPr lang="fr-CA" dirty="0">
              <a:solidFill>
                <a:schemeClr val="tx1"/>
              </a:solidFill>
            </a:endParaRPr>
          </a:p>
          <a:p>
            <a:pPr marL="342891" indent="-342891">
              <a:spcBef>
                <a:spcPts val="500"/>
              </a:spcBef>
              <a:buClr>
                <a:schemeClr val="accent4"/>
              </a:buClr>
              <a:buSzPts val="2000"/>
              <a:buFont typeface="Noto Sans Symbols"/>
              <a:buChar char="✔"/>
            </a:pPr>
            <a:r>
              <a:rPr lang="fr-CA" sz="1800" dirty="0">
                <a:solidFill>
                  <a:schemeClr val="tx1"/>
                </a:solidFill>
                <a:latin typeface="Calibri"/>
                <a:ea typeface="Calibri"/>
                <a:cs typeface="Calibri"/>
                <a:sym typeface="Calibri"/>
              </a:rPr>
              <a:t>Rapide et concertée parce qu’elle est déterminante pour la protection de l’enfant.</a:t>
            </a:r>
            <a:endParaRPr lang="fr-CA" sz="1800" dirty="0">
              <a:solidFill>
                <a:schemeClr val="tx1"/>
              </a:solidFill>
            </a:endParaRPr>
          </a:p>
          <a:p>
            <a:pPr marL="342891" indent="-342891">
              <a:spcBef>
                <a:spcPts val="200"/>
              </a:spcBef>
              <a:buClr>
                <a:schemeClr val="accent4"/>
              </a:buClr>
              <a:buSzPts val="2000"/>
              <a:buFont typeface="Noto Sans Symbols"/>
              <a:buChar char="✔"/>
            </a:pPr>
            <a:r>
              <a:rPr lang="fr-CA" sz="1800" dirty="0">
                <a:solidFill>
                  <a:schemeClr val="tx1"/>
                </a:solidFill>
                <a:latin typeface="Calibri"/>
                <a:ea typeface="Calibri"/>
                <a:cs typeface="Calibri"/>
                <a:sym typeface="Calibri"/>
              </a:rPr>
              <a:t>Respectueuse du rythme de l’</a:t>
            </a:r>
            <a:r>
              <a:rPr lang="fr-CA" sz="1800" dirty="0">
                <a:solidFill>
                  <a:schemeClr val="tx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enfant</a:t>
            </a:r>
            <a:r>
              <a:rPr lang="fr-CA" sz="1800" dirty="0">
                <a:solidFill>
                  <a:schemeClr val="tx1"/>
                </a:solidFill>
                <a:latin typeface="Calibri"/>
                <a:ea typeface="Calibri"/>
                <a:cs typeface="Calibri"/>
                <a:sym typeface="Calibri"/>
              </a:rPr>
              <a:t>.</a:t>
            </a:r>
            <a:endParaRPr lang="fr-CA" sz="1800" dirty="0">
              <a:solidFill>
                <a:schemeClr val="tx1"/>
              </a:solidFill>
            </a:endParaRPr>
          </a:p>
          <a:p>
            <a:pPr marL="342891" indent="-342891">
              <a:spcBef>
                <a:spcPts val="200"/>
              </a:spcBef>
              <a:buClr>
                <a:schemeClr val="accent4"/>
              </a:buClr>
              <a:buSzPts val="2000"/>
              <a:buFont typeface="Noto Sans Symbols"/>
              <a:buChar char="✔"/>
            </a:pPr>
            <a:r>
              <a:rPr lang="fr-CA" sz="1800" dirty="0">
                <a:solidFill>
                  <a:schemeClr val="tx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A</a:t>
            </a:r>
            <a:r>
              <a:rPr lang="fr-CA" sz="1800" dirty="0">
                <a:solidFill>
                  <a:schemeClr val="tx1"/>
                </a:solidFill>
                <a:latin typeface="Calibri"/>
                <a:ea typeface="Calibri"/>
                <a:cs typeface="Calibri"/>
                <a:sym typeface="Calibri"/>
              </a:rPr>
              <a:t> pour but d’amener la personne abusive ou négligente à reconnaître sa responsabilité, à l’assumer, à abandonner ses actes abusifs ou son comportement négligent.</a:t>
            </a:r>
            <a:endParaRPr lang="fr-CA" sz="1800" dirty="0">
              <a:solidFill>
                <a:schemeClr val="tx1"/>
              </a:solidFill>
            </a:endParaRPr>
          </a:p>
          <a:p>
            <a:pPr>
              <a:buClr>
                <a:schemeClr val="dk1"/>
              </a:buClr>
              <a:buSzPts val="2000"/>
            </a:pPr>
            <a:endParaRPr lang="fr-CA" sz="2000" dirty="0">
              <a:solidFill>
                <a:schemeClr val="tx1"/>
              </a:solidFill>
              <a:latin typeface="Calibri"/>
              <a:ea typeface="Calibri"/>
              <a:cs typeface="Calibri"/>
              <a:sym typeface="Calibri"/>
            </a:endParaRPr>
          </a:p>
          <a:p>
            <a:pPr>
              <a:buClr>
                <a:srgbClr val="002060"/>
              </a:buClr>
              <a:buSzPts val="2000"/>
            </a:pPr>
            <a:r>
              <a:rPr lang="fr-CA" sz="2000" b="1" u="sng" dirty="0">
                <a:solidFill>
                  <a:schemeClr val="tx1"/>
                </a:solidFill>
                <a:latin typeface="Calibri"/>
                <a:ea typeface="Calibri"/>
                <a:cs typeface="Calibri"/>
                <a:sym typeface="Calibri"/>
              </a:rPr>
              <a:t>Responsabilité :</a:t>
            </a:r>
            <a:endParaRPr lang="fr-CA" dirty="0">
              <a:solidFill>
                <a:schemeClr val="tx1"/>
              </a:solidFill>
            </a:endParaRPr>
          </a:p>
          <a:p>
            <a:pPr marL="342891" indent="-342891">
              <a:spcBef>
                <a:spcPts val="500"/>
              </a:spcBef>
              <a:buClr>
                <a:schemeClr val="accent4"/>
              </a:buClr>
              <a:buSzPts val="2000"/>
              <a:buFont typeface="Noto Sans Symbols"/>
              <a:buChar char="✔"/>
            </a:pPr>
            <a:r>
              <a:rPr lang="fr-CA" sz="1800" dirty="0">
                <a:solidFill>
                  <a:schemeClr val="tx1"/>
                </a:solidFill>
                <a:latin typeface="Calibri"/>
                <a:ea typeface="Calibri"/>
                <a:cs typeface="Calibri"/>
                <a:sym typeface="Calibri"/>
              </a:rPr>
              <a:t>Tout adulte est tenu d’apporter son aide et de signaler sans délai au DPJ la situation d’un enfant victime d’abus sexuels, d’abus physiques ou de négligence grave sans présumer qu’une autre personne a déjà pris les dispositions pour assurer la protection de l’enfant. </a:t>
            </a:r>
            <a:endParaRPr lang="fr-CA" sz="1800" dirty="0">
              <a:solidFill>
                <a:schemeClr val="tx1"/>
              </a:solidFill>
            </a:endParaRPr>
          </a:p>
          <a:p>
            <a:pPr marL="342891" indent="-215895">
              <a:spcBef>
                <a:spcPts val="400"/>
              </a:spcBef>
              <a:buClr>
                <a:schemeClr val="dk1"/>
              </a:buClr>
              <a:buSzPts val="2000"/>
            </a:pPr>
            <a:endParaRPr lang="fr-CA" sz="2000" dirty="0">
              <a:solidFill>
                <a:srgbClr val="002060"/>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452D72BE-0983-4C66-E7CB-561371896036}"/>
              </a:ext>
            </a:extLst>
          </p:cNvPr>
          <p:cNvSpPr>
            <a:spLocks noGrp="1"/>
          </p:cNvSpPr>
          <p:nvPr>
            <p:ph type="sldNum" idx="12"/>
          </p:nvPr>
        </p:nvSpPr>
        <p:spPr/>
        <p:txBody>
          <a:bodyPr/>
          <a:lstStyle/>
          <a:p>
            <a:fld id="{00000000-1234-1234-1234-123412341234}" type="slidenum">
              <a:rPr lang="fr-CA" smtClean="0"/>
              <a:pPr/>
              <a:t>13</a:t>
            </a:fld>
            <a:endParaRPr lang="fr-CA"/>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0">
                                            <p:txEl>
                                              <p:pRg st="0" end="0"/>
                                            </p:txEl>
                                          </p:spTgt>
                                        </p:tgtEl>
                                        <p:attrNameLst>
                                          <p:attrName>style.visibility</p:attrName>
                                        </p:attrNameLst>
                                      </p:cBhvr>
                                      <p:to>
                                        <p:strVal val="visible"/>
                                      </p:to>
                                    </p:set>
                                    <p:animEffect transition="in" filter="fade">
                                      <p:cBhvr>
                                        <p:cTn id="7" dur="1000"/>
                                        <p:tgtEl>
                                          <p:spTgt spid="150">
                                            <p:txEl>
                                              <p:pRg st="0" end="0"/>
                                            </p:txEl>
                                          </p:spTgt>
                                        </p:tgtEl>
                                      </p:cBhvr>
                                    </p:animEffect>
                                    <p:anim calcmode="lin" valueType="num">
                                      <p:cBhvr>
                                        <p:cTn id="8" dur="1000" fill="hold"/>
                                        <p:tgtEl>
                                          <p:spTgt spid="15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0">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0">
                                            <p:txEl>
                                              <p:pRg st="1" end="1"/>
                                            </p:txEl>
                                          </p:spTgt>
                                        </p:tgtEl>
                                        <p:attrNameLst>
                                          <p:attrName>style.visibility</p:attrName>
                                        </p:attrNameLst>
                                      </p:cBhvr>
                                      <p:to>
                                        <p:strVal val="visible"/>
                                      </p:to>
                                    </p:set>
                                    <p:animEffect transition="in" filter="fade">
                                      <p:cBhvr>
                                        <p:cTn id="12" dur="1000"/>
                                        <p:tgtEl>
                                          <p:spTgt spid="150">
                                            <p:txEl>
                                              <p:pRg st="1" end="1"/>
                                            </p:txEl>
                                          </p:spTgt>
                                        </p:tgtEl>
                                      </p:cBhvr>
                                    </p:animEffect>
                                    <p:anim calcmode="lin" valueType="num">
                                      <p:cBhvr>
                                        <p:cTn id="13" dur="1000" fill="hold"/>
                                        <p:tgtEl>
                                          <p:spTgt spid="150">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50">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0">
                                            <p:txEl>
                                              <p:pRg st="2" end="2"/>
                                            </p:txEl>
                                          </p:spTgt>
                                        </p:tgtEl>
                                        <p:attrNameLst>
                                          <p:attrName>style.visibility</p:attrName>
                                        </p:attrNameLst>
                                      </p:cBhvr>
                                      <p:to>
                                        <p:strVal val="visible"/>
                                      </p:to>
                                    </p:set>
                                    <p:animEffect transition="in" filter="fade">
                                      <p:cBhvr>
                                        <p:cTn id="17" dur="1000"/>
                                        <p:tgtEl>
                                          <p:spTgt spid="150">
                                            <p:txEl>
                                              <p:pRg st="2" end="2"/>
                                            </p:txEl>
                                          </p:spTgt>
                                        </p:tgtEl>
                                      </p:cBhvr>
                                    </p:animEffect>
                                    <p:anim calcmode="lin" valueType="num">
                                      <p:cBhvr>
                                        <p:cTn id="18" dur="1000" fill="hold"/>
                                        <p:tgtEl>
                                          <p:spTgt spid="150">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15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50">
                                            <p:txEl>
                                              <p:pRg st="4" end="4"/>
                                            </p:txEl>
                                          </p:spTgt>
                                        </p:tgtEl>
                                        <p:attrNameLst>
                                          <p:attrName>style.visibility</p:attrName>
                                        </p:attrNameLst>
                                      </p:cBhvr>
                                      <p:to>
                                        <p:strVal val="visible"/>
                                      </p:to>
                                    </p:set>
                                    <p:animEffect transition="in" filter="fade">
                                      <p:cBhvr>
                                        <p:cTn id="24" dur="1000"/>
                                        <p:tgtEl>
                                          <p:spTgt spid="150">
                                            <p:txEl>
                                              <p:pRg st="4" end="4"/>
                                            </p:txEl>
                                          </p:spTgt>
                                        </p:tgtEl>
                                      </p:cBhvr>
                                    </p:animEffect>
                                    <p:anim calcmode="lin" valueType="num">
                                      <p:cBhvr>
                                        <p:cTn id="25" dur="1000" fill="hold"/>
                                        <p:tgtEl>
                                          <p:spTgt spid="150">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150">
                                            <p:txEl>
                                              <p:pRg st="4" end="4"/>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50">
                                            <p:txEl>
                                              <p:pRg st="5" end="5"/>
                                            </p:txEl>
                                          </p:spTgt>
                                        </p:tgtEl>
                                        <p:attrNameLst>
                                          <p:attrName>style.visibility</p:attrName>
                                        </p:attrNameLst>
                                      </p:cBhvr>
                                      <p:to>
                                        <p:strVal val="visible"/>
                                      </p:to>
                                    </p:set>
                                    <p:animEffect transition="in" filter="fade">
                                      <p:cBhvr>
                                        <p:cTn id="29" dur="1000"/>
                                        <p:tgtEl>
                                          <p:spTgt spid="150">
                                            <p:txEl>
                                              <p:pRg st="5" end="5"/>
                                            </p:txEl>
                                          </p:spTgt>
                                        </p:tgtEl>
                                      </p:cBhvr>
                                    </p:animEffect>
                                    <p:anim calcmode="lin" valueType="num">
                                      <p:cBhvr>
                                        <p:cTn id="30" dur="1000" fill="hold"/>
                                        <p:tgtEl>
                                          <p:spTgt spid="150">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150">
                                            <p:txEl>
                                              <p:pRg st="5" end="5"/>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50">
                                            <p:txEl>
                                              <p:pRg st="6" end="6"/>
                                            </p:txEl>
                                          </p:spTgt>
                                        </p:tgtEl>
                                        <p:attrNameLst>
                                          <p:attrName>style.visibility</p:attrName>
                                        </p:attrNameLst>
                                      </p:cBhvr>
                                      <p:to>
                                        <p:strVal val="visible"/>
                                      </p:to>
                                    </p:set>
                                    <p:animEffect transition="in" filter="fade">
                                      <p:cBhvr>
                                        <p:cTn id="34" dur="1000"/>
                                        <p:tgtEl>
                                          <p:spTgt spid="150">
                                            <p:txEl>
                                              <p:pRg st="6" end="6"/>
                                            </p:txEl>
                                          </p:spTgt>
                                        </p:tgtEl>
                                      </p:cBhvr>
                                    </p:animEffect>
                                    <p:anim calcmode="lin" valueType="num">
                                      <p:cBhvr>
                                        <p:cTn id="35" dur="1000" fill="hold"/>
                                        <p:tgtEl>
                                          <p:spTgt spid="150">
                                            <p:txEl>
                                              <p:pRg st="6" end="6"/>
                                            </p:txEl>
                                          </p:spTgt>
                                        </p:tgtEl>
                                        <p:attrNameLst>
                                          <p:attrName>ppt_x</p:attrName>
                                        </p:attrNameLst>
                                      </p:cBhvr>
                                      <p:tavLst>
                                        <p:tav tm="0">
                                          <p:val>
                                            <p:strVal val="#ppt_x"/>
                                          </p:val>
                                        </p:tav>
                                        <p:tav tm="100000">
                                          <p:val>
                                            <p:strVal val="#ppt_x"/>
                                          </p:val>
                                        </p:tav>
                                      </p:tavLst>
                                    </p:anim>
                                    <p:anim calcmode="lin" valueType="num">
                                      <p:cBhvr>
                                        <p:cTn id="36" dur="1000" fill="hold"/>
                                        <p:tgtEl>
                                          <p:spTgt spid="150">
                                            <p:txEl>
                                              <p:pRg st="6" end="6"/>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50">
                                            <p:txEl>
                                              <p:pRg st="7" end="7"/>
                                            </p:txEl>
                                          </p:spTgt>
                                        </p:tgtEl>
                                        <p:attrNameLst>
                                          <p:attrName>style.visibility</p:attrName>
                                        </p:attrNameLst>
                                      </p:cBhvr>
                                      <p:to>
                                        <p:strVal val="visible"/>
                                      </p:to>
                                    </p:set>
                                    <p:animEffect transition="in" filter="fade">
                                      <p:cBhvr>
                                        <p:cTn id="39" dur="1000"/>
                                        <p:tgtEl>
                                          <p:spTgt spid="150">
                                            <p:txEl>
                                              <p:pRg st="7" end="7"/>
                                            </p:txEl>
                                          </p:spTgt>
                                        </p:tgtEl>
                                      </p:cBhvr>
                                    </p:animEffect>
                                    <p:anim calcmode="lin" valueType="num">
                                      <p:cBhvr>
                                        <p:cTn id="40" dur="1000" fill="hold"/>
                                        <p:tgtEl>
                                          <p:spTgt spid="150">
                                            <p:txEl>
                                              <p:pRg st="7" end="7"/>
                                            </p:txEl>
                                          </p:spTgt>
                                        </p:tgtEl>
                                        <p:attrNameLst>
                                          <p:attrName>ppt_x</p:attrName>
                                        </p:attrNameLst>
                                      </p:cBhvr>
                                      <p:tavLst>
                                        <p:tav tm="0">
                                          <p:val>
                                            <p:strVal val="#ppt_x"/>
                                          </p:val>
                                        </p:tav>
                                        <p:tav tm="100000">
                                          <p:val>
                                            <p:strVal val="#ppt_x"/>
                                          </p:val>
                                        </p:tav>
                                      </p:tavLst>
                                    </p:anim>
                                    <p:anim calcmode="lin" valueType="num">
                                      <p:cBhvr>
                                        <p:cTn id="41" dur="1000" fill="hold"/>
                                        <p:tgtEl>
                                          <p:spTgt spid="150">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150">
                                            <p:txEl>
                                              <p:pRg st="9" end="9"/>
                                            </p:txEl>
                                          </p:spTgt>
                                        </p:tgtEl>
                                        <p:attrNameLst>
                                          <p:attrName>style.visibility</p:attrName>
                                        </p:attrNameLst>
                                      </p:cBhvr>
                                      <p:to>
                                        <p:strVal val="visible"/>
                                      </p:to>
                                    </p:set>
                                    <p:animEffect transition="in" filter="fade">
                                      <p:cBhvr>
                                        <p:cTn id="46" dur="1000"/>
                                        <p:tgtEl>
                                          <p:spTgt spid="150">
                                            <p:txEl>
                                              <p:pRg st="9" end="9"/>
                                            </p:txEl>
                                          </p:spTgt>
                                        </p:tgtEl>
                                      </p:cBhvr>
                                    </p:animEffect>
                                    <p:anim calcmode="lin" valueType="num">
                                      <p:cBhvr>
                                        <p:cTn id="47" dur="1000" fill="hold"/>
                                        <p:tgtEl>
                                          <p:spTgt spid="150">
                                            <p:txEl>
                                              <p:pRg st="9" end="9"/>
                                            </p:txEl>
                                          </p:spTgt>
                                        </p:tgtEl>
                                        <p:attrNameLst>
                                          <p:attrName>ppt_x</p:attrName>
                                        </p:attrNameLst>
                                      </p:cBhvr>
                                      <p:tavLst>
                                        <p:tav tm="0">
                                          <p:val>
                                            <p:strVal val="#ppt_x"/>
                                          </p:val>
                                        </p:tav>
                                        <p:tav tm="100000">
                                          <p:val>
                                            <p:strVal val="#ppt_x"/>
                                          </p:val>
                                        </p:tav>
                                      </p:tavLst>
                                    </p:anim>
                                    <p:anim calcmode="lin" valueType="num">
                                      <p:cBhvr>
                                        <p:cTn id="48" dur="1000" fill="hold"/>
                                        <p:tgtEl>
                                          <p:spTgt spid="150">
                                            <p:txEl>
                                              <p:pRg st="9" end="9"/>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50">
                                            <p:txEl>
                                              <p:pRg st="10" end="10"/>
                                            </p:txEl>
                                          </p:spTgt>
                                        </p:tgtEl>
                                        <p:attrNameLst>
                                          <p:attrName>style.visibility</p:attrName>
                                        </p:attrNameLst>
                                      </p:cBhvr>
                                      <p:to>
                                        <p:strVal val="visible"/>
                                      </p:to>
                                    </p:set>
                                    <p:animEffect transition="in" filter="fade">
                                      <p:cBhvr>
                                        <p:cTn id="51" dur="1000"/>
                                        <p:tgtEl>
                                          <p:spTgt spid="150">
                                            <p:txEl>
                                              <p:pRg st="10" end="10"/>
                                            </p:txEl>
                                          </p:spTgt>
                                        </p:tgtEl>
                                      </p:cBhvr>
                                    </p:animEffect>
                                    <p:anim calcmode="lin" valueType="num">
                                      <p:cBhvr>
                                        <p:cTn id="52" dur="1000" fill="hold"/>
                                        <p:tgtEl>
                                          <p:spTgt spid="150">
                                            <p:txEl>
                                              <p:pRg st="10" end="10"/>
                                            </p:txEl>
                                          </p:spTgt>
                                        </p:tgtEl>
                                        <p:attrNameLst>
                                          <p:attrName>ppt_x</p:attrName>
                                        </p:attrNameLst>
                                      </p:cBhvr>
                                      <p:tavLst>
                                        <p:tav tm="0">
                                          <p:val>
                                            <p:strVal val="#ppt_x"/>
                                          </p:val>
                                        </p:tav>
                                        <p:tav tm="100000">
                                          <p:val>
                                            <p:strVal val="#ppt_x"/>
                                          </p:val>
                                        </p:tav>
                                      </p:tavLst>
                                    </p:anim>
                                    <p:anim calcmode="lin" valueType="num">
                                      <p:cBhvr>
                                        <p:cTn id="53" dur="1000" fill="hold"/>
                                        <p:tgtEl>
                                          <p:spTgt spid="150">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13"/>
          <p:cNvSpPr txBox="1"/>
          <p:nvPr>
            <p:custDataLst>
              <p:tags r:id="rId1"/>
            </p:custDataLst>
          </p:nvPr>
        </p:nvSpPr>
        <p:spPr>
          <a:xfrm>
            <a:off x="815686" y="486827"/>
            <a:ext cx="6840537" cy="1200288"/>
          </a:xfrm>
          <a:prstGeom prst="rect">
            <a:avLst/>
          </a:prstGeom>
          <a:noFill/>
          <a:ln>
            <a:noFill/>
          </a:ln>
        </p:spPr>
        <p:txBody>
          <a:bodyPr spcFirstLastPara="1" wrap="square" lIns="91425" tIns="45700" rIns="91425" bIns="45700" anchor="t" anchorCtr="0">
            <a:spAutoFit/>
          </a:bodyPr>
          <a:lstStyle/>
          <a:p>
            <a:pPr>
              <a:buClr>
                <a:srgbClr val="1B2A85"/>
              </a:buClr>
              <a:buSzPts val="3600"/>
            </a:pPr>
            <a:r>
              <a:rPr lang="fr-CA" sz="3600" dirty="0">
                <a:solidFill>
                  <a:srgbClr val="1B2A85"/>
                </a:solidFill>
                <a:latin typeface="Calibri"/>
                <a:ea typeface="Calibri"/>
                <a:cs typeface="Calibri"/>
                <a:sym typeface="Calibri"/>
              </a:rPr>
              <a:t> </a:t>
            </a:r>
            <a:r>
              <a:rPr lang="fr-CA" sz="3200" b="1" dirty="0">
                <a:solidFill>
                  <a:srgbClr val="002060"/>
                </a:solidFill>
                <a:latin typeface="Calibri"/>
                <a:ea typeface="Calibri"/>
                <a:cs typeface="Calibri"/>
                <a:sym typeface="Calibri"/>
              </a:rPr>
              <a:t>Les principes de l’Entente </a:t>
            </a:r>
            <a:r>
              <a:rPr lang="fr-CA" sz="2000" b="1" dirty="0">
                <a:solidFill>
                  <a:srgbClr val="002060"/>
                </a:solidFill>
                <a:latin typeface="Calibri"/>
                <a:ea typeface="Calibri"/>
                <a:cs typeface="Calibri"/>
                <a:sym typeface="Calibri"/>
              </a:rPr>
              <a:t>(suite)</a:t>
            </a:r>
            <a:endParaRPr sz="2000" dirty="0"/>
          </a:p>
          <a:p>
            <a:pPr algn="ctr">
              <a:buClr>
                <a:schemeClr val="dk1"/>
              </a:buClr>
              <a:buSzPts val="3600"/>
            </a:pPr>
            <a:endParaRPr sz="3600" b="1" dirty="0">
              <a:solidFill>
                <a:srgbClr val="1B2A85"/>
              </a:solidFill>
              <a:latin typeface="Calibri"/>
              <a:ea typeface="Calibri"/>
              <a:cs typeface="Calibri"/>
              <a:sym typeface="Calibri"/>
            </a:endParaRPr>
          </a:p>
        </p:txBody>
      </p:sp>
      <p:sp>
        <p:nvSpPr>
          <p:cNvPr id="157" name="Google Shape;157;p13"/>
          <p:cNvSpPr txBox="1"/>
          <p:nvPr>
            <p:custDataLst>
              <p:tags r:id="rId2"/>
            </p:custDataLst>
          </p:nvPr>
        </p:nvSpPr>
        <p:spPr>
          <a:xfrm>
            <a:off x="942393" y="1687157"/>
            <a:ext cx="9297231" cy="3272650"/>
          </a:xfrm>
          <a:prstGeom prst="rect">
            <a:avLst/>
          </a:prstGeom>
          <a:noFill/>
          <a:ln>
            <a:noFill/>
          </a:ln>
        </p:spPr>
        <p:txBody>
          <a:bodyPr spcFirstLastPara="1" wrap="square" lIns="91425" tIns="45700" rIns="91425" bIns="45700" anchor="t" anchorCtr="0">
            <a:spAutoFit/>
          </a:bodyPr>
          <a:lstStyle/>
          <a:p>
            <a:pPr>
              <a:buClr>
                <a:srgbClr val="002060"/>
              </a:buClr>
              <a:buSzPts val="2000"/>
            </a:pPr>
            <a:r>
              <a:rPr lang="fr-CA" sz="2000" b="1" u="sng" dirty="0">
                <a:solidFill>
                  <a:schemeClr val="tx1"/>
                </a:solidFill>
                <a:latin typeface="Calibri"/>
                <a:ea typeface="Calibri"/>
                <a:cs typeface="Calibri"/>
                <a:sym typeface="Calibri"/>
              </a:rPr>
              <a:t>Concertation :</a:t>
            </a:r>
            <a:endParaRPr sz="2000" dirty="0">
              <a:solidFill>
                <a:schemeClr val="tx1"/>
              </a:solidFill>
            </a:endParaRPr>
          </a:p>
          <a:p>
            <a:pPr marL="342891" indent="-342891">
              <a:spcBef>
                <a:spcPts val="500"/>
              </a:spcBef>
              <a:buClr>
                <a:schemeClr val="accent4"/>
              </a:buClr>
              <a:buSzPts val="2000"/>
              <a:buFont typeface="Noto Sans Symbols"/>
              <a:buChar char="✔"/>
            </a:pPr>
            <a:r>
              <a:rPr lang="fr-CA" sz="1800" dirty="0">
                <a:solidFill>
                  <a:schemeClr val="tx1"/>
                </a:solidFill>
                <a:latin typeface="Calibri"/>
                <a:ea typeface="Calibri"/>
                <a:cs typeface="Calibri"/>
                <a:sym typeface="Calibri"/>
              </a:rPr>
              <a:t>Repose sur l’ouverture, la collaboration, l’échange d’informations pertinentes et l’efficience nécessaire à l’élaboration et à la prise des meilleures décisions.</a:t>
            </a:r>
            <a:endParaRPr sz="1800" dirty="0">
              <a:solidFill>
                <a:schemeClr val="tx1"/>
              </a:solidFill>
            </a:endParaRPr>
          </a:p>
          <a:p>
            <a:pPr marL="342891" indent="-342891">
              <a:spcBef>
                <a:spcPts val="200"/>
              </a:spcBef>
              <a:buClr>
                <a:schemeClr val="accent4"/>
              </a:buClr>
              <a:buSzPts val="2000"/>
              <a:buFont typeface="Noto Sans Symbols"/>
              <a:buChar char="✔"/>
            </a:pPr>
            <a:r>
              <a:rPr lang="fr-CA" sz="1800" dirty="0">
                <a:solidFill>
                  <a:schemeClr val="tx1"/>
                </a:solidFill>
                <a:latin typeface="Calibri"/>
                <a:ea typeface="Calibri"/>
                <a:cs typeface="Calibri"/>
                <a:sym typeface="Calibri"/>
              </a:rPr>
              <a:t>Repose sur le souci d’éviter toute multiplication des interventions auprès des personnes en cause et sur le désir d’éviter de nuire aux interventions des différents partenaires ou de contrecarrer celles-ci.</a:t>
            </a:r>
            <a:endParaRPr sz="1800" dirty="0">
              <a:solidFill>
                <a:schemeClr val="tx1"/>
              </a:solidFill>
            </a:endParaRPr>
          </a:p>
          <a:p>
            <a:pPr marL="342891" indent="-215895">
              <a:spcBef>
                <a:spcPts val="400"/>
              </a:spcBef>
              <a:buClr>
                <a:schemeClr val="accent4"/>
              </a:buClr>
              <a:buSzPts val="2000"/>
            </a:pPr>
            <a:endParaRPr sz="2000" dirty="0">
              <a:solidFill>
                <a:schemeClr val="tx1"/>
              </a:solidFill>
              <a:latin typeface="Calibri"/>
              <a:ea typeface="Calibri"/>
              <a:cs typeface="Calibri"/>
              <a:sym typeface="Calibri"/>
            </a:endParaRPr>
          </a:p>
          <a:p>
            <a:pPr>
              <a:spcBef>
                <a:spcPts val="400"/>
              </a:spcBef>
              <a:buClr>
                <a:srgbClr val="002060"/>
              </a:buClr>
              <a:buSzPts val="2000"/>
            </a:pPr>
            <a:r>
              <a:rPr lang="fr-CA" sz="2000" b="1" u="sng" dirty="0">
                <a:solidFill>
                  <a:schemeClr val="tx1"/>
                </a:solidFill>
                <a:latin typeface="Calibri"/>
                <a:ea typeface="Calibri"/>
                <a:cs typeface="Calibri"/>
                <a:sym typeface="Calibri"/>
              </a:rPr>
              <a:t>Reconnaissance et respect :</a:t>
            </a:r>
            <a:endParaRPr sz="2000" dirty="0">
              <a:solidFill>
                <a:schemeClr val="tx1"/>
              </a:solidFill>
            </a:endParaRPr>
          </a:p>
          <a:p>
            <a:pPr marL="342891" indent="-342891">
              <a:spcBef>
                <a:spcPts val="500"/>
              </a:spcBef>
              <a:buClr>
                <a:schemeClr val="accent4"/>
              </a:buClr>
              <a:buSzPts val="2000"/>
              <a:buFont typeface="Noto Sans Symbols"/>
              <a:buChar char="✔"/>
            </a:pPr>
            <a:r>
              <a:rPr lang="fr-CA" sz="1800" dirty="0">
                <a:solidFill>
                  <a:schemeClr val="tx1"/>
                </a:solidFill>
                <a:latin typeface="Calibri"/>
                <a:ea typeface="Calibri"/>
                <a:cs typeface="Calibri"/>
                <a:sym typeface="Calibri"/>
              </a:rPr>
              <a:t>Reconnaissance des compétences particulières et des pouvoirs de chacun dans le respect de leur mission et de leurs fonctions.</a:t>
            </a:r>
            <a:endParaRPr sz="1800" dirty="0">
              <a:solidFill>
                <a:schemeClr val="tx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21FFBB3F-A11D-FC10-3074-8BB0503A26DC}"/>
              </a:ext>
            </a:extLst>
          </p:cNvPr>
          <p:cNvSpPr>
            <a:spLocks noGrp="1"/>
          </p:cNvSpPr>
          <p:nvPr>
            <p:ph type="sldNum" idx="12"/>
          </p:nvPr>
        </p:nvSpPr>
        <p:spPr/>
        <p:txBody>
          <a:bodyPr/>
          <a:lstStyle/>
          <a:p>
            <a:fld id="{00000000-1234-1234-1234-123412341234}" type="slidenum">
              <a:rPr lang="fr-CA" smtClean="0"/>
              <a:pPr/>
              <a:t>14</a:t>
            </a:fld>
            <a:endParaRPr lang="fr-CA"/>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7">
                                            <p:txEl>
                                              <p:pRg st="0" end="0"/>
                                            </p:txEl>
                                          </p:spTgt>
                                        </p:tgtEl>
                                        <p:attrNameLst>
                                          <p:attrName>style.visibility</p:attrName>
                                        </p:attrNameLst>
                                      </p:cBhvr>
                                      <p:to>
                                        <p:strVal val="visible"/>
                                      </p:to>
                                    </p:set>
                                    <p:animEffect transition="in" filter="fade">
                                      <p:cBhvr>
                                        <p:cTn id="7" dur="1000"/>
                                        <p:tgtEl>
                                          <p:spTgt spid="157">
                                            <p:txEl>
                                              <p:pRg st="0" end="0"/>
                                            </p:txEl>
                                          </p:spTgt>
                                        </p:tgtEl>
                                      </p:cBhvr>
                                    </p:animEffect>
                                    <p:anim calcmode="lin" valueType="num">
                                      <p:cBhvr>
                                        <p:cTn id="8" dur="10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7">
                                            <p:txEl>
                                              <p:pRg st="1" end="1"/>
                                            </p:txEl>
                                          </p:spTgt>
                                        </p:tgtEl>
                                        <p:attrNameLst>
                                          <p:attrName>style.visibility</p:attrName>
                                        </p:attrNameLst>
                                      </p:cBhvr>
                                      <p:to>
                                        <p:strVal val="visible"/>
                                      </p:to>
                                    </p:set>
                                    <p:animEffect transition="in" filter="fade">
                                      <p:cBhvr>
                                        <p:cTn id="12" dur="1000"/>
                                        <p:tgtEl>
                                          <p:spTgt spid="157">
                                            <p:txEl>
                                              <p:pRg st="1" end="1"/>
                                            </p:txEl>
                                          </p:spTgt>
                                        </p:tgtEl>
                                      </p:cBhvr>
                                    </p:animEffect>
                                    <p:anim calcmode="lin" valueType="num">
                                      <p:cBhvr>
                                        <p:cTn id="13" dur="1000" fill="hold"/>
                                        <p:tgtEl>
                                          <p:spTgt spid="15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57">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7">
                                            <p:txEl>
                                              <p:pRg st="2" end="2"/>
                                            </p:txEl>
                                          </p:spTgt>
                                        </p:tgtEl>
                                        <p:attrNameLst>
                                          <p:attrName>style.visibility</p:attrName>
                                        </p:attrNameLst>
                                      </p:cBhvr>
                                      <p:to>
                                        <p:strVal val="visible"/>
                                      </p:to>
                                    </p:set>
                                    <p:animEffect transition="in" filter="fade">
                                      <p:cBhvr>
                                        <p:cTn id="17" dur="1000"/>
                                        <p:tgtEl>
                                          <p:spTgt spid="157">
                                            <p:txEl>
                                              <p:pRg st="2" end="2"/>
                                            </p:txEl>
                                          </p:spTgt>
                                        </p:tgtEl>
                                      </p:cBhvr>
                                    </p:animEffect>
                                    <p:anim calcmode="lin" valueType="num">
                                      <p:cBhvr>
                                        <p:cTn id="18" dur="1000" fill="hold"/>
                                        <p:tgtEl>
                                          <p:spTgt spid="157">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15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57">
                                            <p:txEl>
                                              <p:pRg st="4" end="4"/>
                                            </p:txEl>
                                          </p:spTgt>
                                        </p:tgtEl>
                                        <p:attrNameLst>
                                          <p:attrName>style.visibility</p:attrName>
                                        </p:attrNameLst>
                                      </p:cBhvr>
                                      <p:to>
                                        <p:strVal val="visible"/>
                                      </p:to>
                                    </p:set>
                                    <p:animEffect transition="in" filter="fade">
                                      <p:cBhvr>
                                        <p:cTn id="24" dur="1000"/>
                                        <p:tgtEl>
                                          <p:spTgt spid="157">
                                            <p:txEl>
                                              <p:pRg st="4" end="4"/>
                                            </p:txEl>
                                          </p:spTgt>
                                        </p:tgtEl>
                                      </p:cBhvr>
                                    </p:animEffect>
                                    <p:anim calcmode="lin" valueType="num">
                                      <p:cBhvr>
                                        <p:cTn id="25" dur="1000" fill="hold"/>
                                        <p:tgtEl>
                                          <p:spTgt spid="157">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157">
                                            <p:txEl>
                                              <p:pRg st="4" end="4"/>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57">
                                            <p:txEl>
                                              <p:pRg st="5" end="5"/>
                                            </p:txEl>
                                          </p:spTgt>
                                        </p:tgtEl>
                                        <p:attrNameLst>
                                          <p:attrName>style.visibility</p:attrName>
                                        </p:attrNameLst>
                                      </p:cBhvr>
                                      <p:to>
                                        <p:strVal val="visible"/>
                                      </p:to>
                                    </p:set>
                                    <p:animEffect transition="in" filter="fade">
                                      <p:cBhvr>
                                        <p:cTn id="29" dur="1000"/>
                                        <p:tgtEl>
                                          <p:spTgt spid="157">
                                            <p:txEl>
                                              <p:pRg st="5" end="5"/>
                                            </p:txEl>
                                          </p:spTgt>
                                        </p:tgtEl>
                                      </p:cBhvr>
                                    </p:animEffect>
                                    <p:anim calcmode="lin" valueType="num">
                                      <p:cBhvr>
                                        <p:cTn id="30" dur="1000" fill="hold"/>
                                        <p:tgtEl>
                                          <p:spTgt spid="157">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15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92"/>
          <p:cNvSpPr txBox="1">
            <a:spLocks noGrp="1"/>
          </p:cNvSpPr>
          <p:nvPr>
            <p:ph type="title"/>
            <p:custDataLst>
              <p:tags r:id="rId1"/>
            </p:custDataLst>
          </p:nvPr>
        </p:nvSpPr>
        <p:spPr>
          <a:xfrm>
            <a:off x="831851" y="324466"/>
            <a:ext cx="10515600" cy="1130709"/>
          </a:xfrm>
          <a:prstGeom prst="rect">
            <a:avLst/>
          </a:prstGeom>
          <a:noFill/>
          <a:ln>
            <a:noFill/>
          </a:ln>
        </p:spPr>
        <p:txBody>
          <a:bodyPr spcFirstLastPara="1" wrap="square" lIns="91425" tIns="45700" rIns="91425" bIns="45700" anchor="b" anchorCtr="0">
            <a:noAutofit/>
          </a:bodyPr>
          <a:lstStyle/>
          <a:p>
            <a:r>
              <a:rPr lang="fr-CA" sz="3200" dirty="0">
                <a:solidFill>
                  <a:srgbClr val="1B2A85"/>
                </a:solidFill>
              </a:rPr>
              <a:t>Les conditions essentielles à la concertation</a:t>
            </a:r>
            <a:br>
              <a:rPr lang="fr-CA" b="0" dirty="0">
                <a:solidFill>
                  <a:srgbClr val="1B2A85"/>
                </a:solidFill>
              </a:rPr>
            </a:br>
            <a:endParaRPr dirty="0"/>
          </a:p>
        </p:txBody>
      </p:sp>
      <p:sp>
        <p:nvSpPr>
          <p:cNvPr id="164" name="Google Shape;164;p92"/>
          <p:cNvSpPr txBox="1">
            <a:spLocks noGrp="1"/>
          </p:cNvSpPr>
          <p:nvPr>
            <p:ph type="body" idx="1"/>
            <p:custDataLst>
              <p:tags r:id="rId2"/>
            </p:custDataLst>
          </p:nvPr>
        </p:nvSpPr>
        <p:spPr>
          <a:xfrm>
            <a:off x="831851" y="1706155"/>
            <a:ext cx="10515600" cy="3976891"/>
          </a:xfrm>
          <a:prstGeom prst="rect">
            <a:avLst/>
          </a:prstGeom>
          <a:noFill/>
          <a:ln>
            <a:noFill/>
          </a:ln>
        </p:spPr>
        <p:txBody>
          <a:bodyPr spcFirstLastPara="1" wrap="square" lIns="91425" tIns="45700" rIns="91425" bIns="45700" anchor="t" anchorCtr="0">
            <a:normAutofit/>
          </a:bodyPr>
          <a:lstStyle/>
          <a:p>
            <a:endParaRPr/>
          </a:p>
          <a:p>
            <a:endParaRPr/>
          </a:p>
          <a:p>
            <a:endParaRPr/>
          </a:p>
        </p:txBody>
      </p:sp>
      <p:graphicFrame>
        <p:nvGraphicFramePr>
          <p:cNvPr id="165" name="Google Shape;165;p92"/>
          <p:cNvGraphicFramePr/>
          <p:nvPr>
            <p:custDataLst>
              <p:tags r:id="rId3"/>
            </p:custDataLst>
            <p:extLst>
              <p:ext uri="{D42A27DB-BD31-4B8C-83A1-F6EECF244321}">
                <p14:modId xmlns:p14="http://schemas.microsoft.com/office/powerpoint/2010/main" val="2831920600"/>
              </p:ext>
            </p:extLst>
          </p:nvPr>
        </p:nvGraphicFramePr>
        <p:xfrm>
          <a:off x="1002889" y="1455173"/>
          <a:ext cx="9763450" cy="4227850"/>
        </p:xfrm>
        <a:graphic>
          <a:graphicData uri="http://schemas.openxmlformats.org/drawingml/2006/table">
            <a:tbl>
              <a:tblPr firstRow="1" bandRow="1">
                <a:noFill/>
                <a:tableStyleId>{E6D9E8B9-F11D-4AFB-952A-B62F74F62798}</a:tableStyleId>
              </a:tblPr>
              <a:tblGrid>
                <a:gridCol w="4881725">
                  <a:extLst>
                    <a:ext uri="{9D8B030D-6E8A-4147-A177-3AD203B41FA5}">
                      <a16:colId xmlns:a16="http://schemas.microsoft.com/office/drawing/2014/main" val="20000"/>
                    </a:ext>
                  </a:extLst>
                </a:gridCol>
                <a:gridCol w="4881725">
                  <a:extLst>
                    <a:ext uri="{9D8B030D-6E8A-4147-A177-3AD203B41FA5}">
                      <a16:colId xmlns:a16="http://schemas.microsoft.com/office/drawing/2014/main" val="20001"/>
                    </a:ext>
                  </a:extLst>
                </a:gridCol>
              </a:tblGrid>
              <a:tr h="2113925">
                <a:tc>
                  <a:txBody>
                    <a:bodyPr/>
                    <a:lstStyle/>
                    <a:p>
                      <a:pPr marL="0" marR="0" lvl="0" indent="0" algn="ctr" rtl="0">
                        <a:lnSpc>
                          <a:spcPct val="90000"/>
                        </a:lnSpc>
                        <a:spcBef>
                          <a:spcPts val="0"/>
                        </a:spcBef>
                        <a:spcAft>
                          <a:spcPts val="0"/>
                        </a:spcAft>
                        <a:buClr>
                          <a:schemeClr val="lt1"/>
                        </a:buClr>
                        <a:buSzPts val="2400"/>
                        <a:buFont typeface="Calibri"/>
                        <a:buNone/>
                      </a:pPr>
                      <a:r>
                        <a:rPr lang="fr-CA" sz="2000" b="1" i="0" u="none" strike="noStrike" cap="none" dirty="0">
                          <a:solidFill>
                            <a:schemeClr val="dk1"/>
                          </a:solidFill>
                          <a:latin typeface="Calibri"/>
                          <a:ea typeface="Calibri"/>
                          <a:cs typeface="Calibri"/>
                          <a:sym typeface="Calibri"/>
                        </a:rPr>
                        <a:t>L’engagement</a:t>
                      </a:r>
                      <a:endParaRPr sz="1100" b="1" dirty="0"/>
                    </a:p>
                    <a:p>
                      <a:pPr marL="0" marR="0" lvl="0" indent="0" algn="ctr" rtl="0">
                        <a:lnSpc>
                          <a:spcPct val="90000"/>
                        </a:lnSpc>
                        <a:spcBef>
                          <a:spcPts val="0"/>
                        </a:spcBef>
                        <a:spcAft>
                          <a:spcPts val="0"/>
                        </a:spcAft>
                        <a:buClr>
                          <a:schemeClr val="lt1"/>
                        </a:buClr>
                        <a:buSzPts val="2400"/>
                        <a:buFont typeface="Calibri"/>
                        <a:buNone/>
                      </a:pPr>
                      <a:endParaRPr sz="1500" b="0" u="none" strike="noStrike" cap="none" dirty="0">
                        <a:solidFill>
                          <a:schemeClr val="dk1"/>
                        </a:solidFill>
                        <a:latin typeface="Calibri"/>
                        <a:ea typeface="Calibri"/>
                        <a:cs typeface="Calibri"/>
                        <a:sym typeface="Calibri"/>
                      </a:endParaRPr>
                    </a:p>
                    <a:p>
                      <a:pPr marL="285750" marR="0" lvl="0" indent="-285750" algn="l" rtl="0">
                        <a:lnSpc>
                          <a:spcPct val="90000"/>
                        </a:lnSpc>
                        <a:spcBef>
                          <a:spcPts val="0"/>
                        </a:spcBef>
                        <a:spcAft>
                          <a:spcPts val="0"/>
                        </a:spcAft>
                        <a:buClr>
                          <a:schemeClr val="lt1"/>
                        </a:buClr>
                        <a:buSzPts val="2400"/>
                        <a:buFont typeface="Arial"/>
                        <a:buChar char="•"/>
                      </a:pPr>
                      <a:r>
                        <a:rPr lang="fr-CA" sz="1600" b="0" u="none" strike="noStrike" cap="none" dirty="0">
                          <a:solidFill>
                            <a:schemeClr val="tx1"/>
                          </a:solidFill>
                          <a:latin typeface="Calibri"/>
                          <a:ea typeface="Calibri"/>
                          <a:cs typeface="Calibri"/>
                          <a:sym typeface="Calibri"/>
                        </a:rPr>
                        <a:t>De veiller au respect des droits des enfants</a:t>
                      </a:r>
                      <a:endParaRPr sz="1100" dirty="0">
                        <a:solidFill>
                          <a:schemeClr val="tx1"/>
                        </a:solidFill>
                      </a:endParaRPr>
                    </a:p>
                    <a:p>
                      <a:pPr marL="285750" marR="0" lvl="0" indent="-285750" algn="l" rtl="0">
                        <a:lnSpc>
                          <a:spcPct val="90000"/>
                        </a:lnSpc>
                        <a:spcBef>
                          <a:spcPts val="0"/>
                        </a:spcBef>
                        <a:spcAft>
                          <a:spcPts val="0"/>
                        </a:spcAft>
                        <a:buClr>
                          <a:schemeClr val="lt1"/>
                        </a:buClr>
                        <a:buSzPts val="2400"/>
                        <a:buFont typeface="Arial"/>
                        <a:buChar char="•"/>
                      </a:pPr>
                      <a:r>
                        <a:rPr lang="fr-CA" sz="1600" b="0" u="none" strike="noStrike" cap="none" dirty="0">
                          <a:solidFill>
                            <a:schemeClr val="tx1"/>
                          </a:solidFill>
                          <a:latin typeface="Calibri"/>
                          <a:ea typeface="Calibri"/>
                          <a:cs typeface="Calibri"/>
                          <a:sym typeface="Calibri"/>
                        </a:rPr>
                        <a:t>De p</a:t>
                      </a:r>
                      <a:r>
                        <a:rPr lang="fr-CA" sz="1600" b="0" i="0" u="none" strike="noStrike" cap="none" dirty="0">
                          <a:solidFill>
                            <a:schemeClr val="tx1"/>
                          </a:solidFill>
                          <a:latin typeface="Calibri"/>
                          <a:ea typeface="Calibri"/>
                          <a:cs typeface="Calibri"/>
                          <a:sym typeface="Calibri"/>
                        </a:rPr>
                        <a:t>rendre les décisions dans l’inté</a:t>
                      </a:r>
                      <a:r>
                        <a:rPr lang="fr-CA" sz="1600" b="0" u="none" strike="noStrike" cap="none" dirty="0">
                          <a:solidFill>
                            <a:schemeClr val="tx1"/>
                          </a:solidFill>
                          <a:latin typeface="Calibri"/>
                          <a:ea typeface="Calibri"/>
                          <a:cs typeface="Calibri"/>
                          <a:sym typeface="Calibri"/>
                        </a:rPr>
                        <a:t>rêt de l’enfant </a:t>
                      </a:r>
                      <a:endParaRPr sz="1100" dirty="0">
                        <a:solidFill>
                          <a:schemeClr val="tx1"/>
                        </a:solidFill>
                      </a:endParaRPr>
                    </a:p>
                    <a:p>
                      <a:pPr marL="285750" marR="0" lvl="0" indent="-285750" algn="l" rtl="0">
                        <a:lnSpc>
                          <a:spcPct val="90000"/>
                        </a:lnSpc>
                        <a:spcBef>
                          <a:spcPts val="0"/>
                        </a:spcBef>
                        <a:spcAft>
                          <a:spcPts val="0"/>
                        </a:spcAft>
                        <a:buClr>
                          <a:schemeClr val="lt1"/>
                        </a:buClr>
                        <a:buSzPts val="2400"/>
                        <a:buFont typeface="Arial"/>
                        <a:buChar char="•"/>
                      </a:pPr>
                      <a:r>
                        <a:rPr lang="fr-CA" sz="1600" b="0" i="0" u="none" strike="noStrike" cap="none" dirty="0">
                          <a:solidFill>
                            <a:schemeClr val="tx1"/>
                          </a:solidFill>
                          <a:latin typeface="Calibri"/>
                          <a:ea typeface="Calibri"/>
                          <a:cs typeface="Calibri"/>
                          <a:sym typeface="Calibri"/>
                        </a:rPr>
                        <a:t>D’assurer la protection de l’enfant </a:t>
                      </a:r>
                      <a:endParaRPr sz="1100" dirty="0">
                        <a:solidFill>
                          <a:schemeClr val="tx1"/>
                        </a:solidFill>
                      </a:endParaRPr>
                    </a:p>
                    <a:p>
                      <a:pPr marL="0" marR="0" lvl="0" indent="0" algn="l" rtl="0">
                        <a:lnSpc>
                          <a:spcPct val="100000"/>
                        </a:lnSpc>
                        <a:spcBef>
                          <a:spcPts val="0"/>
                        </a:spcBef>
                        <a:spcAft>
                          <a:spcPts val="0"/>
                        </a:spcAft>
                        <a:buNone/>
                      </a:pPr>
                      <a:endParaRPr sz="1500" u="none" strike="noStrike" cap="none" dirty="0"/>
                    </a:p>
                  </a:txBody>
                  <a:tcPr marL="91451" marR="91451" marT="45725" marB="45725">
                    <a:solidFill>
                      <a:schemeClr val="lt2"/>
                    </a:solidFill>
                  </a:tcPr>
                </a:tc>
                <a:tc>
                  <a:txBody>
                    <a:bodyPr/>
                    <a:lstStyle/>
                    <a:p>
                      <a:pPr marL="0" marR="0" lvl="0" indent="0" algn="ctr" rtl="0">
                        <a:lnSpc>
                          <a:spcPct val="90000"/>
                        </a:lnSpc>
                        <a:spcBef>
                          <a:spcPts val="0"/>
                        </a:spcBef>
                        <a:spcAft>
                          <a:spcPts val="0"/>
                        </a:spcAft>
                        <a:buClr>
                          <a:schemeClr val="lt1"/>
                        </a:buClr>
                        <a:buSzPts val="2400"/>
                        <a:buFont typeface="Calibri"/>
                        <a:buNone/>
                      </a:pPr>
                      <a:r>
                        <a:rPr lang="fr-CA" sz="2000" b="1" i="0" u="none" strike="noStrike" cap="none" dirty="0">
                          <a:solidFill>
                            <a:schemeClr val="bg1"/>
                          </a:solidFill>
                          <a:latin typeface="Calibri"/>
                          <a:ea typeface="Calibri"/>
                          <a:cs typeface="Calibri"/>
                          <a:sym typeface="Calibri"/>
                        </a:rPr>
                        <a:t>Une collaboration</a:t>
                      </a:r>
                      <a:endParaRPr sz="1100" b="1" dirty="0">
                        <a:solidFill>
                          <a:schemeClr val="bg1"/>
                        </a:solidFill>
                      </a:endParaRPr>
                    </a:p>
                    <a:p>
                      <a:pPr marL="0" marR="0" lvl="0" indent="0" algn="ctr" rtl="0">
                        <a:lnSpc>
                          <a:spcPct val="90000"/>
                        </a:lnSpc>
                        <a:spcBef>
                          <a:spcPts val="0"/>
                        </a:spcBef>
                        <a:spcAft>
                          <a:spcPts val="0"/>
                        </a:spcAft>
                        <a:buClr>
                          <a:schemeClr val="lt1"/>
                        </a:buClr>
                        <a:buSzPts val="2400"/>
                        <a:buFont typeface="Calibri"/>
                        <a:buNone/>
                      </a:pPr>
                      <a:endParaRPr sz="1900" b="0" i="0" u="none" strike="noStrike" cap="none" dirty="0">
                        <a:solidFill>
                          <a:schemeClr val="tx1"/>
                        </a:solidFill>
                        <a:latin typeface="Calibri"/>
                        <a:ea typeface="Calibri"/>
                        <a:cs typeface="Calibri"/>
                        <a:sym typeface="Calibri"/>
                      </a:endParaRPr>
                    </a:p>
                    <a:p>
                      <a:pPr marL="285750" marR="0" lvl="0" indent="-285750" algn="l" rtl="0">
                        <a:lnSpc>
                          <a:spcPct val="90000"/>
                        </a:lnSpc>
                        <a:spcBef>
                          <a:spcPts val="0"/>
                        </a:spcBef>
                        <a:spcAft>
                          <a:spcPts val="0"/>
                        </a:spcAft>
                        <a:buClr>
                          <a:schemeClr val="lt1"/>
                        </a:buClr>
                        <a:buSzPts val="2400"/>
                        <a:buFont typeface="Arial"/>
                        <a:buChar char="•"/>
                      </a:pPr>
                      <a:r>
                        <a:rPr lang="fr-CA" sz="1600" b="0" u="none" strike="noStrike" cap="none" dirty="0">
                          <a:solidFill>
                            <a:schemeClr val="tx1"/>
                          </a:solidFill>
                          <a:latin typeface="Calibri"/>
                          <a:ea typeface="Calibri"/>
                          <a:cs typeface="Calibri"/>
                          <a:sym typeface="Calibri"/>
                        </a:rPr>
                        <a:t>Étroite entre les partenaires et les organismes collaborateurs  </a:t>
                      </a:r>
                      <a:endParaRPr sz="1100" dirty="0">
                        <a:solidFill>
                          <a:schemeClr val="tx1"/>
                        </a:solidFill>
                      </a:endParaRPr>
                    </a:p>
                    <a:p>
                      <a:pPr marL="285750" marR="0" lvl="0" indent="-285750" algn="l" rtl="0">
                        <a:lnSpc>
                          <a:spcPct val="90000"/>
                        </a:lnSpc>
                        <a:spcBef>
                          <a:spcPts val="0"/>
                        </a:spcBef>
                        <a:spcAft>
                          <a:spcPts val="0"/>
                        </a:spcAft>
                        <a:buClr>
                          <a:schemeClr val="lt1"/>
                        </a:buClr>
                        <a:buSzPts val="2400"/>
                        <a:buFont typeface="Arial"/>
                        <a:buChar char="•"/>
                      </a:pPr>
                      <a:r>
                        <a:rPr lang="fr-CA" sz="1600" b="0" u="none" strike="noStrike" cap="none" dirty="0">
                          <a:solidFill>
                            <a:schemeClr val="tx1"/>
                          </a:solidFill>
                          <a:latin typeface="Calibri"/>
                          <a:ea typeface="Calibri"/>
                          <a:cs typeface="Calibri"/>
                          <a:sym typeface="Calibri"/>
                        </a:rPr>
                        <a:t>Fondée sur le respect des responsabilités, des obligations et des </a:t>
                      </a:r>
                      <a:r>
                        <a:rPr lang="fr-CA" sz="1600" b="0" dirty="0">
                          <a:solidFill>
                            <a:schemeClr val="tx1"/>
                          </a:solidFill>
                        </a:rPr>
                        <a:t>missions</a:t>
                      </a:r>
                      <a:r>
                        <a:rPr lang="fr-CA" sz="1600" b="0" u="none" strike="noStrike" cap="none" dirty="0">
                          <a:solidFill>
                            <a:schemeClr val="tx1"/>
                          </a:solidFill>
                          <a:latin typeface="Calibri"/>
                          <a:ea typeface="Calibri"/>
                          <a:cs typeface="Calibri"/>
                          <a:sym typeface="Calibri"/>
                        </a:rPr>
                        <a:t> de chacun</a:t>
                      </a:r>
                      <a:endParaRPr sz="1100" dirty="0">
                        <a:solidFill>
                          <a:schemeClr val="tx1"/>
                        </a:solidFill>
                      </a:endParaRPr>
                    </a:p>
                    <a:p>
                      <a:pPr marL="285750" marR="0" lvl="0" indent="-285750" algn="l" rtl="0">
                        <a:lnSpc>
                          <a:spcPct val="90000"/>
                        </a:lnSpc>
                        <a:spcBef>
                          <a:spcPts val="0"/>
                        </a:spcBef>
                        <a:spcAft>
                          <a:spcPts val="0"/>
                        </a:spcAft>
                        <a:buClr>
                          <a:schemeClr val="lt1"/>
                        </a:buClr>
                        <a:buSzPts val="2400"/>
                        <a:buFont typeface="Arial"/>
                        <a:buChar char="•"/>
                      </a:pPr>
                      <a:r>
                        <a:rPr lang="fr-CA" sz="1600" b="0" u="none" strike="noStrike" cap="none" dirty="0">
                          <a:solidFill>
                            <a:schemeClr val="tx1"/>
                          </a:solidFill>
                          <a:latin typeface="Calibri"/>
                          <a:ea typeface="Calibri"/>
                          <a:cs typeface="Calibri"/>
                          <a:sym typeface="Calibri"/>
                        </a:rPr>
                        <a:t>Fondée sur la confiance </a:t>
                      </a:r>
                      <a:endParaRPr sz="1100" dirty="0">
                        <a:solidFill>
                          <a:schemeClr val="tx1"/>
                        </a:solidFill>
                      </a:endParaRPr>
                    </a:p>
                    <a:p>
                      <a:pPr marL="0" marR="0" lvl="0" indent="0" algn="l" rtl="0">
                        <a:lnSpc>
                          <a:spcPct val="100000"/>
                        </a:lnSpc>
                        <a:spcBef>
                          <a:spcPts val="0"/>
                        </a:spcBef>
                        <a:spcAft>
                          <a:spcPts val="0"/>
                        </a:spcAft>
                        <a:buNone/>
                      </a:pPr>
                      <a:endParaRPr sz="1500" u="none" strike="noStrike" cap="none" dirty="0"/>
                    </a:p>
                  </a:txBody>
                  <a:tcPr marL="91451" marR="91451" marT="45725" marB="45725">
                    <a:solidFill>
                      <a:srgbClr val="00B0F0"/>
                    </a:solidFill>
                  </a:tcPr>
                </a:tc>
                <a:extLst>
                  <a:ext uri="{0D108BD9-81ED-4DB2-BD59-A6C34878D82A}">
                    <a16:rowId xmlns:a16="http://schemas.microsoft.com/office/drawing/2014/main" val="10000"/>
                  </a:ext>
                </a:extLst>
              </a:tr>
              <a:tr h="2113925">
                <a:tc>
                  <a:txBody>
                    <a:bodyPr/>
                    <a:lstStyle/>
                    <a:p>
                      <a:pPr marL="0" marR="0" lvl="0" indent="0" algn="ctr" rtl="0">
                        <a:lnSpc>
                          <a:spcPct val="90000"/>
                        </a:lnSpc>
                        <a:spcBef>
                          <a:spcPts val="0"/>
                        </a:spcBef>
                        <a:spcAft>
                          <a:spcPts val="0"/>
                        </a:spcAft>
                        <a:buClr>
                          <a:schemeClr val="lt1"/>
                        </a:buClr>
                        <a:buSzPts val="2400"/>
                        <a:buFont typeface="Calibri"/>
                        <a:buNone/>
                      </a:pPr>
                      <a:r>
                        <a:rPr lang="fr-CA" sz="2000" b="1" i="0" u="none" strike="noStrike" cap="none" dirty="0">
                          <a:solidFill>
                            <a:schemeClr val="bg1"/>
                          </a:solidFill>
                          <a:latin typeface="Calibri"/>
                          <a:ea typeface="Calibri"/>
                          <a:cs typeface="Calibri"/>
                          <a:sym typeface="Calibri"/>
                        </a:rPr>
                        <a:t>La résolution des problèmes</a:t>
                      </a:r>
                      <a:endParaRPr sz="1100" b="1" dirty="0">
                        <a:solidFill>
                          <a:schemeClr val="bg1"/>
                        </a:solidFill>
                      </a:endParaRPr>
                    </a:p>
                    <a:p>
                      <a:pPr marL="0" marR="0" lvl="0" indent="0" algn="l" rtl="0">
                        <a:lnSpc>
                          <a:spcPct val="90000"/>
                        </a:lnSpc>
                        <a:spcBef>
                          <a:spcPts val="0"/>
                        </a:spcBef>
                        <a:spcAft>
                          <a:spcPts val="0"/>
                        </a:spcAft>
                        <a:buClr>
                          <a:schemeClr val="lt1"/>
                        </a:buClr>
                        <a:buSzPts val="2400"/>
                        <a:buFont typeface="Calibri"/>
                        <a:buNone/>
                      </a:pPr>
                      <a:endParaRPr sz="1500" u="none" strike="noStrike" cap="none" dirty="0">
                        <a:solidFill>
                          <a:schemeClr val="dk1"/>
                        </a:solidFill>
                        <a:latin typeface="Calibri"/>
                        <a:ea typeface="Calibri"/>
                        <a:cs typeface="Calibri"/>
                        <a:sym typeface="Calibri"/>
                      </a:endParaRPr>
                    </a:p>
                    <a:p>
                      <a:pPr marL="285750" marR="0" lvl="0" indent="-285750" algn="l" rtl="0">
                        <a:lnSpc>
                          <a:spcPct val="90000"/>
                        </a:lnSpc>
                        <a:spcBef>
                          <a:spcPts val="0"/>
                        </a:spcBef>
                        <a:spcAft>
                          <a:spcPts val="0"/>
                        </a:spcAft>
                        <a:buClr>
                          <a:schemeClr val="lt1"/>
                        </a:buClr>
                        <a:buSzPts val="2400"/>
                        <a:buFont typeface="Arial"/>
                        <a:buChar char="•"/>
                      </a:pPr>
                      <a:r>
                        <a:rPr lang="fr-CA" sz="1600" u="none" strike="noStrike" cap="none" dirty="0">
                          <a:solidFill>
                            <a:schemeClr val="tx1"/>
                          </a:solidFill>
                          <a:latin typeface="Calibri"/>
                          <a:ea typeface="Calibri"/>
                          <a:cs typeface="Calibri"/>
                          <a:sym typeface="Calibri"/>
                        </a:rPr>
                        <a:t>Pour aplanir les difficultés qui entravent l’application de l’Entente ou l’atteinte de ses objectifs</a:t>
                      </a:r>
                      <a:endParaRPr sz="1100" dirty="0">
                        <a:solidFill>
                          <a:schemeClr val="tx1"/>
                        </a:solidFill>
                      </a:endParaRPr>
                    </a:p>
                    <a:p>
                      <a:pPr marL="0" marR="0" lvl="0" indent="0" algn="l" rtl="0">
                        <a:lnSpc>
                          <a:spcPct val="100000"/>
                        </a:lnSpc>
                        <a:spcBef>
                          <a:spcPts val="0"/>
                        </a:spcBef>
                        <a:spcAft>
                          <a:spcPts val="0"/>
                        </a:spcAft>
                        <a:buNone/>
                      </a:pPr>
                      <a:endParaRPr sz="1500" u="none" strike="noStrike" cap="none" dirty="0"/>
                    </a:p>
                  </a:txBody>
                  <a:tcPr marL="91451" marR="91451" marT="45725" marB="45725">
                    <a:solidFill>
                      <a:srgbClr val="00B0F0"/>
                    </a:solidFill>
                  </a:tcPr>
                </a:tc>
                <a:tc>
                  <a:txBody>
                    <a:bodyPr/>
                    <a:lstStyle/>
                    <a:p>
                      <a:pPr marL="0" marR="0" lvl="0" indent="0" algn="ctr" rtl="0">
                        <a:lnSpc>
                          <a:spcPct val="90000"/>
                        </a:lnSpc>
                        <a:spcBef>
                          <a:spcPts val="0"/>
                        </a:spcBef>
                        <a:spcAft>
                          <a:spcPts val="0"/>
                        </a:spcAft>
                        <a:buClr>
                          <a:schemeClr val="lt1"/>
                        </a:buClr>
                        <a:buSzPts val="2400"/>
                        <a:buFont typeface="Calibri"/>
                        <a:buNone/>
                      </a:pPr>
                      <a:r>
                        <a:rPr lang="fr-CA" sz="2000" b="1" i="0" u="none" strike="noStrike" cap="none" dirty="0">
                          <a:solidFill>
                            <a:schemeClr val="dk1"/>
                          </a:solidFill>
                          <a:latin typeface="Calibri"/>
                          <a:ea typeface="Calibri"/>
                          <a:cs typeface="Calibri"/>
                          <a:sym typeface="Calibri"/>
                        </a:rPr>
                        <a:t>Une compréhension commune</a:t>
                      </a:r>
                      <a:endParaRPr sz="1100" b="1" dirty="0"/>
                    </a:p>
                    <a:p>
                      <a:pPr marL="0" marR="0" lvl="0" indent="0" algn="l" rtl="0">
                        <a:lnSpc>
                          <a:spcPct val="90000"/>
                        </a:lnSpc>
                        <a:spcBef>
                          <a:spcPts val="0"/>
                        </a:spcBef>
                        <a:spcAft>
                          <a:spcPts val="0"/>
                        </a:spcAft>
                        <a:buClr>
                          <a:schemeClr val="lt1"/>
                        </a:buClr>
                        <a:buSzPts val="2400"/>
                        <a:buFont typeface="Calibri"/>
                        <a:buNone/>
                      </a:pPr>
                      <a:endParaRPr sz="1500" u="none" strike="noStrike" cap="none" dirty="0">
                        <a:solidFill>
                          <a:schemeClr val="dk1"/>
                        </a:solidFill>
                        <a:latin typeface="Calibri"/>
                        <a:ea typeface="Calibri"/>
                        <a:cs typeface="Calibri"/>
                        <a:sym typeface="Calibri"/>
                      </a:endParaRPr>
                    </a:p>
                    <a:p>
                      <a:pPr marL="285750" marR="0" lvl="0" indent="-285750" algn="l" rtl="0">
                        <a:lnSpc>
                          <a:spcPct val="90000"/>
                        </a:lnSpc>
                        <a:spcBef>
                          <a:spcPts val="0"/>
                        </a:spcBef>
                        <a:spcAft>
                          <a:spcPts val="0"/>
                        </a:spcAft>
                        <a:buClr>
                          <a:schemeClr val="lt1"/>
                        </a:buClr>
                        <a:buSzPts val="2400"/>
                        <a:buFont typeface="Arial"/>
                        <a:buChar char="•"/>
                      </a:pPr>
                      <a:r>
                        <a:rPr lang="fr-CA" sz="1600" u="none" strike="noStrike" cap="none" dirty="0">
                          <a:solidFill>
                            <a:schemeClr val="tx1"/>
                          </a:solidFill>
                          <a:latin typeface="Calibri"/>
                          <a:ea typeface="Calibri"/>
                          <a:cs typeface="Calibri"/>
                          <a:sym typeface="Calibri"/>
                        </a:rPr>
                        <a:t>Du cadre d’application de l’Entente et de la procédure d’intervention sociojudiciaire</a:t>
                      </a:r>
                      <a:endParaRPr sz="1600" b="0" i="0" u="none" strike="noStrike" cap="none" dirty="0">
                        <a:solidFill>
                          <a:schemeClr val="tx1"/>
                        </a:solidFill>
                        <a:latin typeface="Calibri"/>
                        <a:ea typeface="Calibri"/>
                        <a:cs typeface="Calibri"/>
                        <a:sym typeface="Calibri"/>
                      </a:endParaRPr>
                    </a:p>
                    <a:p>
                      <a:pPr marL="0" marR="0" lvl="0" indent="0" algn="l" rtl="0">
                        <a:lnSpc>
                          <a:spcPct val="100000"/>
                        </a:lnSpc>
                        <a:spcBef>
                          <a:spcPts val="0"/>
                        </a:spcBef>
                        <a:spcAft>
                          <a:spcPts val="0"/>
                        </a:spcAft>
                        <a:buNone/>
                      </a:pPr>
                      <a:endParaRPr sz="1500" u="none" strike="noStrike" cap="none" dirty="0"/>
                    </a:p>
                  </a:txBody>
                  <a:tcPr marL="91451" marR="91451" marT="45725" marB="45725">
                    <a:solidFill>
                      <a:schemeClr val="lt2"/>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9"/>
        <p:cNvGrpSpPr/>
        <p:nvPr/>
      </p:nvGrpSpPr>
      <p:grpSpPr>
        <a:xfrm>
          <a:off x="0" y="0"/>
          <a:ext cx="0" cy="0"/>
          <a:chOff x="0" y="0"/>
          <a:chExt cx="0" cy="0"/>
        </a:xfrm>
      </p:grpSpPr>
      <p:sp>
        <p:nvSpPr>
          <p:cNvPr id="170" name="Google Shape;170;p15"/>
          <p:cNvSpPr/>
          <p:nvPr>
            <p:custDataLst>
              <p:tags r:id="rId1"/>
            </p:custDataLst>
          </p:nvPr>
        </p:nvSpPr>
        <p:spPr>
          <a:xfrm>
            <a:off x="0" y="0"/>
            <a:ext cx="12188952" cy="6858000"/>
          </a:xfrm>
          <a:prstGeom prst="rect">
            <a:avLst/>
          </a:prstGeom>
          <a:solidFill>
            <a:schemeClr val="lt1"/>
          </a:solidFill>
          <a:ln>
            <a:noFill/>
          </a:ln>
        </p:spPr>
        <p:txBody>
          <a:bodyPr spcFirstLastPara="1" wrap="square" lIns="91425" tIns="45700" rIns="91425" bIns="45700" anchor="ctr" anchorCtr="0">
            <a:noAutofit/>
          </a:bodyPr>
          <a:lstStyle/>
          <a:p>
            <a:pPr algn="ctr">
              <a:buSzPts val="1800"/>
            </a:pPr>
            <a:endParaRPr sz="1800">
              <a:solidFill>
                <a:schemeClr val="lt1"/>
              </a:solidFill>
              <a:latin typeface="Calibri"/>
              <a:ea typeface="Calibri"/>
              <a:cs typeface="Calibri"/>
              <a:sym typeface="Calibri"/>
            </a:endParaRPr>
          </a:p>
        </p:txBody>
      </p:sp>
      <p:sp>
        <p:nvSpPr>
          <p:cNvPr id="171" name="Google Shape;171;p15"/>
          <p:cNvSpPr/>
          <p:nvPr>
            <p:custDataLst>
              <p:tags r:id="rId2"/>
            </p:custDataLst>
          </p:nvPr>
        </p:nvSpPr>
        <p:spPr>
          <a:xfrm flipH="1">
            <a:off x="1" y="0"/>
            <a:ext cx="5511704" cy="6858000"/>
          </a:xfrm>
          <a:custGeom>
            <a:avLst/>
            <a:gdLst/>
            <a:ahLst/>
            <a:cxnLst/>
            <a:rect l="l" t="t" r="r" b="b"/>
            <a:pathLst>
              <a:path w="5511704" h="6886576" extrusionOk="0">
                <a:moveTo>
                  <a:pt x="5511704" y="0"/>
                </a:moveTo>
                <a:lnTo>
                  <a:pt x="1008599" y="0"/>
                </a:lnTo>
                <a:cubicBezTo>
                  <a:pt x="1110360" y="35719"/>
                  <a:pt x="1209214" y="78581"/>
                  <a:pt x="1310975" y="110728"/>
                </a:cubicBezTo>
                <a:cubicBezTo>
                  <a:pt x="1296437" y="146447"/>
                  <a:pt x="1281900" y="139303"/>
                  <a:pt x="1267362" y="135731"/>
                </a:cubicBezTo>
                <a:cubicBezTo>
                  <a:pt x="1180139" y="121445"/>
                  <a:pt x="1090008" y="110728"/>
                  <a:pt x="1005692" y="71437"/>
                </a:cubicBezTo>
                <a:cubicBezTo>
                  <a:pt x="985339" y="64294"/>
                  <a:pt x="962080" y="64294"/>
                  <a:pt x="953358" y="89297"/>
                </a:cubicBezTo>
                <a:cubicBezTo>
                  <a:pt x="938820" y="125016"/>
                  <a:pt x="959172" y="146447"/>
                  <a:pt x="979525" y="164307"/>
                </a:cubicBezTo>
                <a:cubicBezTo>
                  <a:pt x="1014414" y="196453"/>
                  <a:pt x="1055118" y="189310"/>
                  <a:pt x="1092915" y="192882"/>
                </a:cubicBezTo>
                <a:cubicBezTo>
                  <a:pt x="1197583" y="210741"/>
                  <a:pt x="1247011" y="260747"/>
                  <a:pt x="1270270" y="375047"/>
                </a:cubicBezTo>
                <a:cubicBezTo>
                  <a:pt x="1180139" y="328613"/>
                  <a:pt x="1090008" y="385763"/>
                  <a:pt x="1002784" y="353615"/>
                </a:cubicBezTo>
                <a:cubicBezTo>
                  <a:pt x="979525" y="346472"/>
                  <a:pt x="944635" y="357188"/>
                  <a:pt x="956265" y="396479"/>
                </a:cubicBezTo>
                <a:cubicBezTo>
                  <a:pt x="967894" y="432198"/>
                  <a:pt x="1005692" y="460772"/>
                  <a:pt x="938820" y="453629"/>
                </a:cubicBezTo>
                <a:cubicBezTo>
                  <a:pt x="889393" y="450056"/>
                  <a:pt x="874856" y="407194"/>
                  <a:pt x="860319" y="360759"/>
                </a:cubicBezTo>
                <a:cubicBezTo>
                  <a:pt x="848689" y="335757"/>
                  <a:pt x="816707" y="321469"/>
                  <a:pt x="793447" y="335757"/>
                </a:cubicBezTo>
                <a:cubicBezTo>
                  <a:pt x="764373" y="350044"/>
                  <a:pt x="773095" y="389335"/>
                  <a:pt x="773095" y="417910"/>
                </a:cubicBezTo>
                <a:cubicBezTo>
                  <a:pt x="770187" y="471488"/>
                  <a:pt x="793447" y="496491"/>
                  <a:pt x="834151" y="507206"/>
                </a:cubicBezTo>
                <a:cubicBezTo>
                  <a:pt x="883579" y="521494"/>
                  <a:pt x="933005" y="539354"/>
                  <a:pt x="996969" y="560785"/>
                </a:cubicBezTo>
                <a:cubicBezTo>
                  <a:pt x="927190" y="596503"/>
                  <a:pt x="874856" y="589360"/>
                  <a:pt x="822522" y="560785"/>
                </a:cubicBezTo>
                <a:cubicBezTo>
                  <a:pt x="758558" y="528637"/>
                  <a:pt x="674242" y="485775"/>
                  <a:pt x="621908" y="525066"/>
                </a:cubicBezTo>
                <a:cubicBezTo>
                  <a:pt x="543407" y="582216"/>
                  <a:pt x="479443" y="546497"/>
                  <a:pt x="409664" y="535781"/>
                </a:cubicBezTo>
                <a:cubicBezTo>
                  <a:pt x="264290" y="514350"/>
                  <a:pt x="354422" y="482204"/>
                  <a:pt x="209049" y="464344"/>
                </a:cubicBezTo>
                <a:cubicBezTo>
                  <a:pt x="150900" y="457200"/>
                  <a:pt x="89843" y="428625"/>
                  <a:pt x="5527" y="467916"/>
                </a:cubicBezTo>
                <a:cubicBezTo>
                  <a:pt x="386404" y="675085"/>
                  <a:pt x="566666" y="660797"/>
                  <a:pt x="906838" y="914400"/>
                </a:cubicBezTo>
                <a:cubicBezTo>
                  <a:pt x="892301" y="939404"/>
                  <a:pt x="877764" y="928688"/>
                  <a:pt x="863226" y="925116"/>
                </a:cubicBezTo>
                <a:cubicBezTo>
                  <a:pt x="839967" y="921544"/>
                  <a:pt x="810892" y="907256"/>
                  <a:pt x="805077" y="953691"/>
                </a:cubicBezTo>
                <a:cubicBezTo>
                  <a:pt x="802169" y="989410"/>
                  <a:pt x="819615" y="1007269"/>
                  <a:pt x="848689" y="1010841"/>
                </a:cubicBezTo>
                <a:cubicBezTo>
                  <a:pt x="933005" y="1025129"/>
                  <a:pt x="1008599" y="1075135"/>
                  <a:pt x="1084193" y="1117997"/>
                </a:cubicBezTo>
                <a:cubicBezTo>
                  <a:pt x="1119082" y="1135857"/>
                  <a:pt x="1156879" y="1160860"/>
                  <a:pt x="1142342" y="1225153"/>
                </a:cubicBezTo>
                <a:cubicBezTo>
                  <a:pt x="1113268" y="1243013"/>
                  <a:pt x="1092915" y="1218009"/>
                  <a:pt x="1069655" y="1214438"/>
                </a:cubicBezTo>
                <a:cubicBezTo>
                  <a:pt x="1046396" y="1210866"/>
                  <a:pt x="991154" y="1225153"/>
                  <a:pt x="1005692" y="1235869"/>
                </a:cubicBezTo>
                <a:cubicBezTo>
                  <a:pt x="1072563" y="1275159"/>
                  <a:pt x="950450" y="1371600"/>
                  <a:pt x="1031858" y="1371600"/>
                </a:cubicBezTo>
                <a:cubicBezTo>
                  <a:pt x="1165601" y="1371600"/>
                  <a:pt x="1238288" y="1543050"/>
                  <a:pt x="1366216" y="1546622"/>
                </a:cubicBezTo>
                <a:cubicBezTo>
                  <a:pt x="1386568" y="1546622"/>
                  <a:pt x="1395290" y="1578770"/>
                  <a:pt x="1395290" y="1603772"/>
                </a:cubicBezTo>
                <a:cubicBezTo>
                  <a:pt x="1395290" y="1635920"/>
                  <a:pt x="1374939" y="1639491"/>
                  <a:pt x="1354586" y="1643063"/>
                </a:cubicBezTo>
                <a:cubicBezTo>
                  <a:pt x="1322604" y="1646635"/>
                  <a:pt x="1287715" y="1603772"/>
                  <a:pt x="1247011" y="1664494"/>
                </a:cubicBezTo>
                <a:cubicBezTo>
                  <a:pt x="1322604" y="1700213"/>
                  <a:pt x="1401105" y="1735932"/>
                  <a:pt x="1398198" y="1857375"/>
                </a:cubicBezTo>
                <a:cubicBezTo>
                  <a:pt x="1398198" y="1889523"/>
                  <a:pt x="1430180" y="1903810"/>
                  <a:pt x="1453440" y="1910954"/>
                </a:cubicBezTo>
                <a:cubicBezTo>
                  <a:pt x="1494144" y="1925241"/>
                  <a:pt x="1526126" y="1946673"/>
                  <a:pt x="1549386" y="1993106"/>
                </a:cubicBezTo>
                <a:cubicBezTo>
                  <a:pt x="1549386" y="2003822"/>
                  <a:pt x="1549386" y="2010966"/>
                  <a:pt x="1549386" y="2021681"/>
                </a:cubicBezTo>
                <a:cubicBezTo>
                  <a:pt x="1543571" y="2132410"/>
                  <a:pt x="1485422" y="2128838"/>
                  <a:pt x="1421458" y="2110978"/>
                </a:cubicBezTo>
                <a:cubicBezTo>
                  <a:pt x="1345864" y="2089547"/>
                  <a:pt x="1270270" y="2046685"/>
                  <a:pt x="1188861" y="2085976"/>
                </a:cubicBezTo>
                <a:cubicBezTo>
                  <a:pt x="1302252" y="2139554"/>
                  <a:pt x="1427272" y="2143126"/>
                  <a:pt x="1531941" y="2218135"/>
                </a:cubicBezTo>
                <a:cubicBezTo>
                  <a:pt x="1142342" y="2232422"/>
                  <a:pt x="799262" y="1993106"/>
                  <a:pt x="421293" y="1900238"/>
                </a:cubicBezTo>
                <a:cubicBezTo>
                  <a:pt x="432923" y="1960960"/>
                  <a:pt x="464905" y="1975247"/>
                  <a:pt x="491072" y="1982391"/>
                </a:cubicBezTo>
                <a:cubicBezTo>
                  <a:pt x="630630" y="2028825"/>
                  <a:pt x="752743" y="2121695"/>
                  <a:pt x="880671" y="2200276"/>
                </a:cubicBezTo>
                <a:cubicBezTo>
                  <a:pt x="933005" y="2232422"/>
                  <a:pt x="970802" y="2268142"/>
                  <a:pt x="991154" y="2336007"/>
                </a:cubicBezTo>
                <a:cubicBezTo>
                  <a:pt x="1008599" y="2400300"/>
                  <a:pt x="1043489" y="2428875"/>
                  <a:pt x="1107453" y="2411016"/>
                </a:cubicBezTo>
                <a:cubicBezTo>
                  <a:pt x="1159787" y="2396729"/>
                  <a:pt x="1215029" y="2403873"/>
                  <a:pt x="1270270" y="2411016"/>
                </a:cubicBezTo>
                <a:cubicBezTo>
                  <a:pt x="1331326" y="2418160"/>
                  <a:pt x="1401105" y="2489597"/>
                  <a:pt x="1386568" y="2528889"/>
                </a:cubicBezTo>
                <a:cubicBezTo>
                  <a:pt x="1357494" y="2593182"/>
                  <a:pt x="1308067" y="2561035"/>
                  <a:pt x="1267362" y="2553891"/>
                </a:cubicBezTo>
                <a:cubicBezTo>
                  <a:pt x="1217936" y="2546748"/>
                  <a:pt x="1127805" y="2528889"/>
                  <a:pt x="1127805" y="2536032"/>
                </a:cubicBezTo>
                <a:cubicBezTo>
                  <a:pt x="1095822" y="2696766"/>
                  <a:pt x="1023136" y="2575322"/>
                  <a:pt x="970802" y="2575322"/>
                </a:cubicBezTo>
                <a:cubicBezTo>
                  <a:pt x="921375" y="2575322"/>
                  <a:pt x="871949" y="2557463"/>
                  <a:pt x="825429" y="2543176"/>
                </a:cubicBezTo>
                <a:cubicBezTo>
                  <a:pt x="764373" y="2525316"/>
                  <a:pt x="709132" y="2557463"/>
                  <a:pt x="650982" y="2564607"/>
                </a:cubicBezTo>
                <a:cubicBezTo>
                  <a:pt x="598648" y="2571751"/>
                  <a:pt x="627722" y="2664620"/>
                  <a:pt x="595740" y="2703909"/>
                </a:cubicBezTo>
                <a:cubicBezTo>
                  <a:pt x="589926" y="2714626"/>
                  <a:pt x="584111" y="2714626"/>
                  <a:pt x="578296" y="2714626"/>
                </a:cubicBezTo>
                <a:cubicBezTo>
                  <a:pt x="560851" y="2993232"/>
                  <a:pt x="255568" y="2925366"/>
                  <a:pt x="255568" y="2936081"/>
                </a:cubicBezTo>
                <a:cubicBezTo>
                  <a:pt x="229401" y="2953941"/>
                  <a:pt x="197419" y="2911079"/>
                  <a:pt x="165437" y="2953941"/>
                </a:cubicBezTo>
                <a:cubicBezTo>
                  <a:pt x="302087" y="3150394"/>
                  <a:pt x="511425" y="3196828"/>
                  <a:pt x="697501" y="3343275"/>
                </a:cubicBezTo>
                <a:cubicBezTo>
                  <a:pt x="543407" y="3393282"/>
                  <a:pt x="453275" y="3221832"/>
                  <a:pt x="339884" y="3243263"/>
                </a:cubicBezTo>
                <a:cubicBezTo>
                  <a:pt x="284643" y="3296842"/>
                  <a:pt x="450368" y="3382566"/>
                  <a:pt x="290458" y="3407569"/>
                </a:cubicBezTo>
                <a:cubicBezTo>
                  <a:pt x="360236" y="3454004"/>
                  <a:pt x="409664" y="3500439"/>
                  <a:pt x="459090" y="3554016"/>
                </a:cubicBezTo>
                <a:cubicBezTo>
                  <a:pt x="543407" y="3650457"/>
                  <a:pt x="560851" y="3714751"/>
                  <a:pt x="520147" y="3843338"/>
                </a:cubicBezTo>
                <a:cubicBezTo>
                  <a:pt x="493979" y="3929063"/>
                  <a:pt x="456183" y="4007645"/>
                  <a:pt x="491072" y="4107657"/>
                </a:cubicBezTo>
                <a:cubicBezTo>
                  <a:pt x="514332" y="4175522"/>
                  <a:pt x="505609" y="4221957"/>
                  <a:pt x="418386" y="4189810"/>
                </a:cubicBezTo>
                <a:cubicBezTo>
                  <a:pt x="325347" y="4157663"/>
                  <a:pt x="290458" y="4218386"/>
                  <a:pt x="313718" y="4339829"/>
                </a:cubicBezTo>
                <a:cubicBezTo>
                  <a:pt x="328254" y="4418410"/>
                  <a:pt x="313718" y="4443413"/>
                  <a:pt x="249753" y="4432698"/>
                </a:cubicBezTo>
                <a:cubicBezTo>
                  <a:pt x="179975" y="4421982"/>
                  <a:pt x="113103" y="4371976"/>
                  <a:pt x="25879" y="4396979"/>
                </a:cubicBezTo>
                <a:cubicBezTo>
                  <a:pt x="95658" y="4539854"/>
                  <a:pt x="243939" y="4496991"/>
                  <a:pt x="325347" y="4632722"/>
                </a:cubicBezTo>
                <a:cubicBezTo>
                  <a:pt x="229401" y="4632722"/>
                  <a:pt x="153807" y="4632722"/>
                  <a:pt x="84029" y="4604147"/>
                </a:cubicBezTo>
                <a:cubicBezTo>
                  <a:pt x="54954" y="4593433"/>
                  <a:pt x="22972" y="4579145"/>
                  <a:pt x="5527" y="4622007"/>
                </a:cubicBezTo>
                <a:cubicBezTo>
                  <a:pt x="-14826" y="4672014"/>
                  <a:pt x="25879" y="4689872"/>
                  <a:pt x="49139" y="4697016"/>
                </a:cubicBezTo>
                <a:cubicBezTo>
                  <a:pt x="116011" y="4722019"/>
                  <a:pt x="168344" y="4779170"/>
                  <a:pt x="226494" y="4825604"/>
                </a:cubicBezTo>
                <a:cubicBezTo>
                  <a:pt x="351514" y="4925616"/>
                  <a:pt x="488165" y="5011341"/>
                  <a:pt x="592833" y="5175647"/>
                </a:cubicBezTo>
                <a:cubicBezTo>
                  <a:pt x="461997" y="5132785"/>
                  <a:pt x="363144" y="5032772"/>
                  <a:pt x="238123" y="5014913"/>
                </a:cubicBezTo>
                <a:cubicBezTo>
                  <a:pt x="345700" y="5164932"/>
                  <a:pt x="482350" y="5264944"/>
                  <a:pt x="610278" y="5375673"/>
                </a:cubicBezTo>
                <a:cubicBezTo>
                  <a:pt x="648075" y="5407819"/>
                  <a:pt x="685872" y="5429250"/>
                  <a:pt x="691686" y="5497116"/>
                </a:cubicBezTo>
                <a:cubicBezTo>
                  <a:pt x="709132" y="5629276"/>
                  <a:pt x="755650" y="5736432"/>
                  <a:pt x="860319" y="5793582"/>
                </a:cubicBezTo>
                <a:cubicBezTo>
                  <a:pt x="860319" y="5793582"/>
                  <a:pt x="854504" y="5815013"/>
                  <a:pt x="851597" y="5825729"/>
                </a:cubicBezTo>
                <a:cubicBezTo>
                  <a:pt x="787632" y="5829301"/>
                  <a:pt x="738206" y="5750720"/>
                  <a:pt x="659704" y="5779295"/>
                </a:cubicBezTo>
                <a:cubicBezTo>
                  <a:pt x="738206" y="5886451"/>
                  <a:pt x="802169" y="5979319"/>
                  <a:pt x="909746" y="6029326"/>
                </a:cubicBezTo>
                <a:cubicBezTo>
                  <a:pt x="996969" y="6068616"/>
                  <a:pt x="1104545" y="6093620"/>
                  <a:pt x="1168509" y="6222207"/>
                </a:cubicBezTo>
                <a:cubicBezTo>
                  <a:pt x="1095822" y="6247210"/>
                  <a:pt x="1040581" y="6215063"/>
                  <a:pt x="985339" y="6193632"/>
                </a:cubicBezTo>
                <a:cubicBezTo>
                  <a:pt x="901023" y="6157913"/>
                  <a:pt x="816707" y="6118623"/>
                  <a:pt x="732391" y="6082904"/>
                </a:cubicBezTo>
                <a:cubicBezTo>
                  <a:pt x="700408" y="6068616"/>
                  <a:pt x="665519" y="6061472"/>
                  <a:pt x="645167" y="6125766"/>
                </a:cubicBezTo>
                <a:cubicBezTo>
                  <a:pt x="752743" y="6140053"/>
                  <a:pt x="816707" y="6225779"/>
                  <a:pt x="883579" y="6307932"/>
                </a:cubicBezTo>
                <a:cubicBezTo>
                  <a:pt x="921375" y="6354366"/>
                  <a:pt x="953358" y="6415088"/>
                  <a:pt x="1020229" y="6393657"/>
                </a:cubicBezTo>
                <a:cubicBezTo>
                  <a:pt x="1055118" y="6382942"/>
                  <a:pt x="1078378" y="6415088"/>
                  <a:pt x="1075471" y="6457950"/>
                </a:cubicBezTo>
                <a:cubicBezTo>
                  <a:pt x="1060933" y="6607970"/>
                  <a:pt x="1145250" y="6657976"/>
                  <a:pt x="1232473" y="6686551"/>
                </a:cubicBezTo>
                <a:cubicBezTo>
                  <a:pt x="1360401" y="6729413"/>
                  <a:pt x="1473792" y="6815138"/>
                  <a:pt x="1592997" y="6886576"/>
                </a:cubicBezTo>
                <a:lnTo>
                  <a:pt x="5511704" y="6886576"/>
                </a:lnTo>
                <a:close/>
              </a:path>
            </a:pathLst>
          </a:custGeom>
          <a:solidFill>
            <a:schemeClr val="lt2">
              <a:alpha val="49411"/>
            </a:schemeClr>
          </a:solidFill>
          <a:ln>
            <a:noFill/>
          </a:ln>
        </p:spPr>
        <p:txBody>
          <a:bodyPr spcFirstLastPara="1" wrap="square" lIns="91425" tIns="45700" rIns="91425" bIns="45700" anchor="ctr" anchorCtr="0">
            <a:noAutofit/>
          </a:bodyPr>
          <a:lstStyle/>
          <a:p>
            <a:pPr algn="ctr">
              <a:buSzPts val="1800"/>
            </a:pPr>
            <a:endParaRPr sz="1800">
              <a:solidFill>
                <a:schemeClr val="dk1"/>
              </a:solidFill>
              <a:latin typeface="Calibri"/>
              <a:ea typeface="Calibri"/>
              <a:cs typeface="Calibri"/>
              <a:sym typeface="Calibri"/>
            </a:endParaRPr>
          </a:p>
        </p:txBody>
      </p:sp>
      <p:sp>
        <p:nvSpPr>
          <p:cNvPr id="172" name="Google Shape;172;p15"/>
          <p:cNvSpPr txBox="1"/>
          <p:nvPr>
            <p:custDataLst>
              <p:tags r:id="rId3"/>
            </p:custDataLst>
          </p:nvPr>
        </p:nvSpPr>
        <p:spPr>
          <a:xfrm>
            <a:off x="838200" y="713312"/>
            <a:ext cx="3962400" cy="5431376"/>
          </a:xfrm>
          <a:prstGeom prst="rect">
            <a:avLst/>
          </a:prstGeom>
          <a:noFill/>
          <a:ln>
            <a:noFill/>
          </a:ln>
        </p:spPr>
        <p:txBody>
          <a:bodyPr spcFirstLastPara="1" wrap="square" lIns="91425" tIns="45700" rIns="91425" bIns="45700" anchor="ctr" anchorCtr="0">
            <a:normAutofit/>
          </a:bodyPr>
          <a:lstStyle/>
          <a:p>
            <a:pPr>
              <a:lnSpc>
                <a:spcPct val="90000"/>
              </a:lnSpc>
              <a:buClr>
                <a:schemeClr val="dk1"/>
              </a:buClr>
              <a:buSzPts val="3200"/>
            </a:pPr>
            <a:r>
              <a:rPr lang="fr-CA" sz="3200" b="1" dirty="0">
                <a:solidFill>
                  <a:schemeClr val="tx1"/>
                </a:solidFill>
                <a:latin typeface="Calibri"/>
                <a:ea typeface="Calibri"/>
                <a:cs typeface="Calibri"/>
                <a:sym typeface="Calibri"/>
              </a:rPr>
              <a:t>CRNEM </a:t>
            </a:r>
            <a:endParaRPr dirty="0">
              <a:solidFill>
                <a:schemeClr val="tx1"/>
              </a:solidFill>
            </a:endParaRPr>
          </a:p>
          <a:p>
            <a:pPr>
              <a:lnSpc>
                <a:spcPct val="90000"/>
              </a:lnSpc>
              <a:spcBef>
                <a:spcPts val="600"/>
              </a:spcBef>
              <a:buClr>
                <a:schemeClr val="dk1"/>
              </a:buClr>
              <a:buSzPts val="3200"/>
            </a:pPr>
            <a:r>
              <a:rPr lang="fr-CA" sz="3200" b="1" dirty="0">
                <a:solidFill>
                  <a:schemeClr val="tx1"/>
                </a:solidFill>
                <a:latin typeface="Calibri"/>
                <a:ea typeface="Calibri"/>
                <a:cs typeface="Calibri"/>
                <a:sym typeface="Calibri"/>
              </a:rPr>
              <a:t>Comité des responsables nationaux de l’Entente multisectorielle</a:t>
            </a:r>
            <a:endParaRPr dirty="0">
              <a:solidFill>
                <a:schemeClr val="tx1"/>
              </a:solidFill>
            </a:endParaRPr>
          </a:p>
          <a:p>
            <a:pPr>
              <a:lnSpc>
                <a:spcPct val="90000"/>
              </a:lnSpc>
              <a:spcBef>
                <a:spcPts val="600"/>
              </a:spcBef>
              <a:buClr>
                <a:schemeClr val="dk1"/>
              </a:buClr>
              <a:buSzPts val="4400"/>
            </a:pPr>
            <a:endParaRPr sz="4400" b="1" dirty="0">
              <a:solidFill>
                <a:schemeClr val="dk1"/>
              </a:solidFill>
              <a:latin typeface="Calibri"/>
              <a:ea typeface="Calibri"/>
              <a:cs typeface="Calibri"/>
              <a:sym typeface="Calibri"/>
            </a:endParaRPr>
          </a:p>
          <a:p>
            <a:pPr>
              <a:lnSpc>
                <a:spcPct val="90000"/>
              </a:lnSpc>
              <a:spcBef>
                <a:spcPts val="600"/>
              </a:spcBef>
              <a:buClr>
                <a:schemeClr val="dk1"/>
              </a:buClr>
              <a:buSzPts val="4400"/>
            </a:pPr>
            <a:endParaRPr sz="4400" b="1" dirty="0">
              <a:solidFill>
                <a:schemeClr val="dk1"/>
              </a:solidFill>
              <a:latin typeface="Calibri"/>
              <a:ea typeface="Calibri"/>
              <a:cs typeface="Calibri"/>
              <a:sym typeface="Calibri"/>
            </a:endParaRPr>
          </a:p>
        </p:txBody>
      </p:sp>
      <p:grpSp>
        <p:nvGrpSpPr>
          <p:cNvPr id="174" name="Google Shape;174;p15"/>
          <p:cNvGrpSpPr/>
          <p:nvPr>
            <p:custDataLst>
              <p:tags r:id="rId4"/>
            </p:custDataLst>
          </p:nvPr>
        </p:nvGrpSpPr>
        <p:grpSpPr>
          <a:xfrm>
            <a:off x="5511706" y="811868"/>
            <a:ext cx="5842095" cy="5407957"/>
            <a:chOff x="0" y="98555"/>
            <a:chExt cx="5842095" cy="5407957"/>
          </a:xfrm>
        </p:grpSpPr>
        <p:sp>
          <p:nvSpPr>
            <p:cNvPr id="175" name="Google Shape;175;p15"/>
            <p:cNvSpPr/>
            <p:nvPr/>
          </p:nvSpPr>
          <p:spPr>
            <a:xfrm>
              <a:off x="0" y="98555"/>
              <a:ext cx="5842095" cy="983384"/>
            </a:xfrm>
            <a:prstGeom prst="roundRect">
              <a:avLst>
                <a:gd name="adj" fmla="val 16667"/>
              </a:avLst>
            </a:prstGeom>
            <a:solidFill>
              <a:srgbClr val="3885C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176" name="Google Shape;176;p15"/>
            <p:cNvSpPr txBox="1"/>
            <p:nvPr/>
          </p:nvSpPr>
          <p:spPr>
            <a:xfrm>
              <a:off x="48005" y="146560"/>
              <a:ext cx="5746085" cy="887374"/>
            </a:xfrm>
            <a:prstGeom prst="rect">
              <a:avLst/>
            </a:prstGeom>
            <a:noFill/>
            <a:ln>
              <a:noFill/>
            </a:ln>
          </p:spPr>
          <p:txBody>
            <a:bodyPr spcFirstLastPara="1" wrap="square" lIns="156200" tIns="156200" rIns="156200" bIns="156200" anchor="ctr" anchorCtr="0">
              <a:noAutofit/>
            </a:bodyPr>
            <a:lstStyle/>
            <a:p>
              <a:pPr>
                <a:lnSpc>
                  <a:spcPct val="90000"/>
                </a:lnSpc>
                <a:buClr>
                  <a:schemeClr val="lt1"/>
                </a:buClr>
                <a:buSzPts val="4100"/>
              </a:pPr>
              <a:r>
                <a:rPr lang="fr-CA" sz="4100" b="1">
                  <a:solidFill>
                    <a:schemeClr val="lt1"/>
                  </a:solidFill>
                  <a:latin typeface="Calibri"/>
                  <a:ea typeface="Calibri"/>
                  <a:cs typeface="Calibri"/>
                  <a:sym typeface="Calibri"/>
                </a:rPr>
                <a:t>Composition :</a:t>
              </a:r>
              <a:endParaRPr sz="4100">
                <a:solidFill>
                  <a:schemeClr val="lt1"/>
                </a:solidFill>
                <a:latin typeface="Calibri"/>
                <a:ea typeface="Calibri"/>
                <a:cs typeface="Calibri"/>
                <a:sym typeface="Calibri"/>
              </a:endParaRPr>
            </a:p>
          </p:txBody>
        </p:sp>
        <p:sp>
          <p:nvSpPr>
            <p:cNvPr id="177" name="Google Shape;177;p15"/>
            <p:cNvSpPr/>
            <p:nvPr/>
          </p:nvSpPr>
          <p:spPr>
            <a:xfrm>
              <a:off x="0" y="1081940"/>
              <a:ext cx="5842095" cy="1824704"/>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178" name="Google Shape;178;p15"/>
            <p:cNvSpPr txBox="1"/>
            <p:nvPr/>
          </p:nvSpPr>
          <p:spPr>
            <a:xfrm>
              <a:off x="0" y="1081940"/>
              <a:ext cx="5842095" cy="1824704"/>
            </a:xfrm>
            <a:prstGeom prst="rect">
              <a:avLst/>
            </a:prstGeom>
            <a:noFill/>
            <a:ln>
              <a:noFill/>
            </a:ln>
          </p:spPr>
          <p:txBody>
            <a:bodyPr spcFirstLastPara="1" wrap="square" lIns="185475" tIns="22851" rIns="128000" bIns="22851" anchor="t" anchorCtr="0">
              <a:noAutofit/>
            </a:bodyPr>
            <a:lstStyle/>
            <a:p>
              <a:pPr marL="228594" lvl="1" indent="-101597">
                <a:lnSpc>
                  <a:spcPct val="90000"/>
                </a:lnSpc>
                <a:buClr>
                  <a:schemeClr val="dk1"/>
                </a:buClr>
                <a:buSzPts val="2000"/>
              </a:pPr>
              <a:endParaRPr sz="2000" dirty="0">
                <a:solidFill>
                  <a:schemeClr val="dk1"/>
                </a:solidFill>
                <a:latin typeface="Calibri"/>
                <a:ea typeface="Calibri"/>
                <a:cs typeface="Calibri"/>
                <a:sym typeface="Calibri"/>
              </a:endParaRPr>
            </a:p>
            <a:p>
              <a:pPr marL="268281" lvl="1" indent="-268281">
                <a:lnSpc>
                  <a:spcPct val="90000"/>
                </a:lnSpc>
                <a:spcBef>
                  <a:spcPts val="400"/>
                </a:spcBef>
                <a:buClr>
                  <a:schemeClr val="accent4"/>
                </a:buClr>
                <a:buSzPts val="1800"/>
                <a:buFont typeface="Calibri"/>
                <a:buChar char="•"/>
              </a:pPr>
              <a:r>
                <a:rPr lang="fr-CA" sz="1800" dirty="0">
                  <a:solidFill>
                    <a:schemeClr val="tx1"/>
                  </a:solidFill>
                  <a:latin typeface="Calibri"/>
                  <a:ea typeface="Calibri"/>
                  <a:cs typeface="Calibri"/>
                  <a:sym typeface="Calibri"/>
                </a:rPr>
                <a:t>Un représentant de chacun des signataires </a:t>
              </a:r>
              <a:br>
                <a:rPr lang="fr-CA" sz="1800" dirty="0">
                  <a:solidFill>
                    <a:schemeClr val="tx1"/>
                  </a:solidFill>
                  <a:latin typeface="Calibri"/>
                  <a:ea typeface="Calibri"/>
                  <a:cs typeface="Calibri"/>
                  <a:sym typeface="Calibri"/>
                </a:rPr>
              </a:br>
              <a:r>
                <a:rPr lang="fr-CA" sz="1800" dirty="0">
                  <a:solidFill>
                    <a:schemeClr val="tx1"/>
                  </a:solidFill>
                  <a:latin typeface="Calibri"/>
                  <a:ea typeface="Calibri"/>
                  <a:cs typeface="Calibri"/>
                  <a:sym typeface="Calibri"/>
                </a:rPr>
                <a:t>(MSP, MFA, MJQ, DPCP, MEES, MSSS) </a:t>
              </a:r>
              <a:endParaRPr sz="1800" dirty="0">
                <a:solidFill>
                  <a:schemeClr val="tx1"/>
                </a:solidFill>
                <a:latin typeface="Calibri"/>
                <a:ea typeface="Calibri"/>
                <a:cs typeface="Calibri"/>
                <a:sym typeface="Calibri"/>
              </a:endParaRPr>
            </a:p>
            <a:p>
              <a:pPr marL="268281" lvl="1" indent="-268281">
                <a:lnSpc>
                  <a:spcPct val="90000"/>
                </a:lnSpc>
                <a:spcBef>
                  <a:spcPts val="360"/>
                </a:spcBef>
                <a:buClr>
                  <a:schemeClr val="accent4"/>
                </a:buClr>
                <a:buSzPts val="1800"/>
                <a:buFont typeface="Calibri"/>
                <a:buChar char="•"/>
              </a:pPr>
              <a:r>
                <a:rPr lang="fr-CA" sz="1800" dirty="0">
                  <a:solidFill>
                    <a:schemeClr val="tx1"/>
                  </a:solidFill>
                  <a:latin typeface="Calibri"/>
                  <a:ea typeface="Calibri"/>
                  <a:cs typeface="Calibri"/>
                  <a:sym typeface="Calibri"/>
                </a:rPr>
                <a:t>Coordonné par le ministère de la Santé et des Services sociaux</a:t>
              </a:r>
              <a:endParaRPr sz="1800" dirty="0">
                <a:solidFill>
                  <a:schemeClr val="tx1"/>
                </a:solidFill>
                <a:latin typeface="Calibri"/>
                <a:ea typeface="Calibri"/>
                <a:cs typeface="Calibri"/>
                <a:sym typeface="Calibri"/>
              </a:endParaRPr>
            </a:p>
            <a:p>
              <a:pPr marL="228594" lvl="1" indent="-101597">
                <a:lnSpc>
                  <a:spcPct val="90000"/>
                </a:lnSpc>
                <a:spcBef>
                  <a:spcPts val="360"/>
                </a:spcBef>
                <a:buClr>
                  <a:schemeClr val="dk1"/>
                </a:buClr>
                <a:buSzPts val="2000"/>
              </a:pPr>
              <a:endParaRPr sz="2000" dirty="0">
                <a:solidFill>
                  <a:schemeClr val="dk1"/>
                </a:solidFill>
                <a:latin typeface="Calibri"/>
                <a:ea typeface="Calibri"/>
                <a:cs typeface="Calibri"/>
                <a:sym typeface="Calibri"/>
              </a:endParaRPr>
            </a:p>
          </p:txBody>
        </p:sp>
        <p:sp>
          <p:nvSpPr>
            <p:cNvPr id="179" name="Google Shape;179;p15"/>
            <p:cNvSpPr/>
            <p:nvPr/>
          </p:nvSpPr>
          <p:spPr>
            <a:xfrm>
              <a:off x="0" y="2906645"/>
              <a:ext cx="5842095" cy="983384"/>
            </a:xfrm>
            <a:prstGeom prst="roundRect">
              <a:avLst>
                <a:gd name="adj" fmla="val 16667"/>
              </a:avLst>
            </a:prstGeom>
            <a:solidFill>
              <a:srgbClr val="49BFD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180" name="Google Shape;180;p15"/>
            <p:cNvSpPr txBox="1"/>
            <p:nvPr/>
          </p:nvSpPr>
          <p:spPr>
            <a:xfrm>
              <a:off x="48005" y="2954650"/>
              <a:ext cx="5746085" cy="887374"/>
            </a:xfrm>
            <a:prstGeom prst="rect">
              <a:avLst/>
            </a:prstGeom>
            <a:noFill/>
            <a:ln>
              <a:noFill/>
            </a:ln>
          </p:spPr>
          <p:txBody>
            <a:bodyPr spcFirstLastPara="1" wrap="square" lIns="156200" tIns="156200" rIns="156200" bIns="156200" anchor="ctr" anchorCtr="0">
              <a:noAutofit/>
            </a:bodyPr>
            <a:lstStyle/>
            <a:p>
              <a:pPr>
                <a:lnSpc>
                  <a:spcPct val="90000"/>
                </a:lnSpc>
                <a:buClr>
                  <a:schemeClr val="lt1"/>
                </a:buClr>
                <a:buSzPts val="4100"/>
              </a:pPr>
              <a:r>
                <a:rPr lang="fr-CA" sz="4100" b="1">
                  <a:solidFill>
                    <a:schemeClr val="lt1"/>
                  </a:solidFill>
                  <a:latin typeface="Calibri"/>
                  <a:ea typeface="Calibri"/>
                  <a:cs typeface="Calibri"/>
                  <a:sym typeface="Calibri"/>
                </a:rPr>
                <a:t>Rôles et responsabilités : </a:t>
              </a:r>
              <a:endParaRPr sz="4100">
                <a:solidFill>
                  <a:schemeClr val="lt1"/>
                </a:solidFill>
                <a:latin typeface="Calibri"/>
                <a:ea typeface="Calibri"/>
                <a:cs typeface="Calibri"/>
                <a:sym typeface="Calibri"/>
              </a:endParaRPr>
            </a:p>
          </p:txBody>
        </p:sp>
        <p:sp>
          <p:nvSpPr>
            <p:cNvPr id="181" name="Google Shape;181;p15"/>
            <p:cNvSpPr/>
            <p:nvPr/>
          </p:nvSpPr>
          <p:spPr>
            <a:xfrm>
              <a:off x="0" y="3890030"/>
              <a:ext cx="5842095" cy="1442790"/>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182" name="Google Shape;182;p15"/>
            <p:cNvSpPr txBox="1"/>
            <p:nvPr/>
          </p:nvSpPr>
          <p:spPr>
            <a:xfrm>
              <a:off x="0" y="3890030"/>
              <a:ext cx="5842095" cy="1616482"/>
            </a:xfrm>
            <a:prstGeom prst="rect">
              <a:avLst/>
            </a:prstGeom>
            <a:noFill/>
            <a:ln>
              <a:noFill/>
            </a:ln>
          </p:spPr>
          <p:txBody>
            <a:bodyPr spcFirstLastPara="1" wrap="square" lIns="185475" tIns="22851" rIns="128000" bIns="22851" anchor="t" anchorCtr="0">
              <a:noAutofit/>
            </a:bodyPr>
            <a:lstStyle/>
            <a:p>
              <a:pPr marL="171446" lvl="1" indent="-57149">
                <a:lnSpc>
                  <a:spcPct val="90000"/>
                </a:lnSpc>
                <a:buClr>
                  <a:schemeClr val="dk1"/>
                </a:buClr>
                <a:buSzPts val="1800"/>
              </a:pPr>
              <a:endParaRPr sz="1800" dirty="0">
                <a:solidFill>
                  <a:schemeClr val="dk1"/>
                </a:solidFill>
                <a:latin typeface="Calibri"/>
                <a:ea typeface="Calibri"/>
                <a:cs typeface="Calibri"/>
                <a:sym typeface="Calibri"/>
              </a:endParaRPr>
            </a:p>
            <a:p>
              <a:pPr marL="268281" lvl="1" indent="-268281">
                <a:lnSpc>
                  <a:spcPct val="90000"/>
                </a:lnSpc>
                <a:spcBef>
                  <a:spcPts val="360"/>
                </a:spcBef>
                <a:buClr>
                  <a:schemeClr val="accent4"/>
                </a:buClr>
                <a:buSzPts val="1800"/>
                <a:buFont typeface="Calibri"/>
                <a:buChar char="•"/>
              </a:pPr>
              <a:r>
                <a:rPr lang="fr-CA" sz="1800" dirty="0">
                  <a:solidFill>
                    <a:schemeClr val="tx1"/>
                  </a:solidFill>
                  <a:latin typeface="Calibri"/>
                  <a:ea typeface="Calibri"/>
                  <a:cs typeface="Calibri"/>
                  <a:sym typeface="Calibri"/>
                </a:rPr>
                <a:t>Veille à l’existence d’un comité régional dans chaque région et au maintien de la collaboration.</a:t>
              </a:r>
              <a:endParaRPr sz="1800" dirty="0">
                <a:solidFill>
                  <a:schemeClr val="tx1"/>
                </a:solidFill>
                <a:latin typeface="Calibri"/>
                <a:ea typeface="Calibri"/>
                <a:cs typeface="Calibri"/>
                <a:sym typeface="Calibri"/>
              </a:endParaRPr>
            </a:p>
            <a:p>
              <a:pPr marL="268281" lvl="1" indent="-268281">
                <a:lnSpc>
                  <a:spcPct val="90000"/>
                </a:lnSpc>
                <a:spcBef>
                  <a:spcPts val="360"/>
                </a:spcBef>
                <a:buClr>
                  <a:schemeClr val="accent4"/>
                </a:buClr>
                <a:buSzPts val="1800"/>
                <a:buFont typeface="Calibri"/>
                <a:buChar char="•"/>
              </a:pPr>
              <a:r>
                <a:rPr lang="fr-CA" sz="1800" dirty="0">
                  <a:solidFill>
                    <a:schemeClr val="tx1"/>
                  </a:solidFill>
                  <a:latin typeface="Calibri"/>
                  <a:ea typeface="Calibri"/>
                  <a:cs typeface="Calibri"/>
                  <a:sym typeface="Calibri"/>
                </a:rPr>
                <a:t>Assure l’implantation, le suivi de l’application de l’Entente et de la procédure ainsi que la conformité des pratiques. </a:t>
              </a:r>
              <a:endParaRPr sz="1800" dirty="0">
                <a:solidFill>
                  <a:schemeClr val="tx1"/>
                </a:solidFill>
                <a:latin typeface="Calibri"/>
                <a:ea typeface="Calibri"/>
                <a:cs typeface="Calibri"/>
                <a:sym typeface="Calibri"/>
              </a:endParaRPr>
            </a:p>
          </p:txBody>
        </p:sp>
      </p:grpSp>
      <p:sp>
        <p:nvSpPr>
          <p:cNvPr id="6" name="Espace réservé du numéro de diapositive 5">
            <a:extLst>
              <a:ext uri="{FF2B5EF4-FFF2-40B4-BE49-F238E27FC236}">
                <a16:creationId xmlns:a16="http://schemas.microsoft.com/office/drawing/2014/main" id="{771CEE17-D031-008E-45E2-F54820A718DD}"/>
              </a:ext>
            </a:extLst>
          </p:cNvPr>
          <p:cNvSpPr>
            <a:spLocks noGrp="1"/>
          </p:cNvSpPr>
          <p:nvPr>
            <p:ph type="sldNum" idx="12"/>
          </p:nvPr>
        </p:nvSpPr>
        <p:spPr/>
        <p:txBody>
          <a:bodyPr/>
          <a:lstStyle/>
          <a:p>
            <a:fld id="{00000000-1234-1234-1234-123412341234}" type="slidenum">
              <a:rPr lang="fr-CA" smtClean="0"/>
              <a:pPr/>
              <a:t>16</a:t>
            </a:fld>
            <a:endParaRPr lang="fr-CA"/>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6"/>
        <p:cNvGrpSpPr/>
        <p:nvPr/>
      </p:nvGrpSpPr>
      <p:grpSpPr>
        <a:xfrm>
          <a:off x="0" y="0"/>
          <a:ext cx="0" cy="0"/>
          <a:chOff x="0" y="0"/>
          <a:chExt cx="0" cy="0"/>
        </a:xfrm>
      </p:grpSpPr>
      <p:sp>
        <p:nvSpPr>
          <p:cNvPr id="187" name="Google Shape;187;p16"/>
          <p:cNvSpPr/>
          <p:nvPr>
            <p:custDataLst>
              <p:tags r:id="rId1"/>
            </p:custDataLst>
          </p:nvPr>
        </p:nvSpPr>
        <p:spPr>
          <a:xfrm>
            <a:off x="0" y="0"/>
            <a:ext cx="12188952" cy="6858000"/>
          </a:xfrm>
          <a:prstGeom prst="rect">
            <a:avLst/>
          </a:prstGeom>
          <a:solidFill>
            <a:schemeClr val="lt1"/>
          </a:solidFill>
          <a:ln>
            <a:noFill/>
          </a:ln>
        </p:spPr>
        <p:txBody>
          <a:bodyPr spcFirstLastPara="1" wrap="square" lIns="91425" tIns="45700" rIns="91425" bIns="45700" anchor="ctr" anchorCtr="0">
            <a:noAutofit/>
          </a:bodyPr>
          <a:lstStyle/>
          <a:p>
            <a:pPr algn="ctr">
              <a:buClr>
                <a:schemeClr val="lt1"/>
              </a:buClr>
              <a:buSzPts val="1800"/>
            </a:pPr>
            <a:endParaRPr sz="1800">
              <a:solidFill>
                <a:srgbClr val="FFFFFF"/>
              </a:solidFill>
              <a:latin typeface="Calibri"/>
              <a:ea typeface="Calibri"/>
              <a:cs typeface="Calibri"/>
              <a:sym typeface="Calibri"/>
            </a:endParaRPr>
          </a:p>
        </p:txBody>
      </p:sp>
      <p:sp>
        <p:nvSpPr>
          <p:cNvPr id="188" name="Google Shape;188;p16"/>
          <p:cNvSpPr/>
          <p:nvPr>
            <p:custDataLst>
              <p:tags r:id="rId2"/>
            </p:custDataLst>
          </p:nvPr>
        </p:nvSpPr>
        <p:spPr>
          <a:xfrm flipH="1">
            <a:off x="1" y="0"/>
            <a:ext cx="5511704" cy="6858000"/>
          </a:xfrm>
          <a:custGeom>
            <a:avLst/>
            <a:gdLst/>
            <a:ahLst/>
            <a:cxnLst/>
            <a:rect l="l" t="t" r="r" b="b"/>
            <a:pathLst>
              <a:path w="5511704" h="6886576" extrusionOk="0">
                <a:moveTo>
                  <a:pt x="5511704" y="0"/>
                </a:moveTo>
                <a:lnTo>
                  <a:pt x="1008599" y="0"/>
                </a:lnTo>
                <a:cubicBezTo>
                  <a:pt x="1110360" y="35719"/>
                  <a:pt x="1209214" y="78581"/>
                  <a:pt x="1310975" y="110728"/>
                </a:cubicBezTo>
                <a:cubicBezTo>
                  <a:pt x="1296437" y="146447"/>
                  <a:pt x="1281900" y="139303"/>
                  <a:pt x="1267362" y="135731"/>
                </a:cubicBezTo>
                <a:cubicBezTo>
                  <a:pt x="1180139" y="121445"/>
                  <a:pt x="1090008" y="110728"/>
                  <a:pt x="1005692" y="71437"/>
                </a:cubicBezTo>
                <a:cubicBezTo>
                  <a:pt x="985339" y="64294"/>
                  <a:pt x="962080" y="64294"/>
                  <a:pt x="953358" y="89297"/>
                </a:cubicBezTo>
                <a:cubicBezTo>
                  <a:pt x="938820" y="125016"/>
                  <a:pt x="959172" y="146447"/>
                  <a:pt x="979525" y="164307"/>
                </a:cubicBezTo>
                <a:cubicBezTo>
                  <a:pt x="1014414" y="196453"/>
                  <a:pt x="1055118" y="189310"/>
                  <a:pt x="1092915" y="192882"/>
                </a:cubicBezTo>
                <a:cubicBezTo>
                  <a:pt x="1197583" y="210741"/>
                  <a:pt x="1247011" y="260747"/>
                  <a:pt x="1270270" y="375047"/>
                </a:cubicBezTo>
                <a:cubicBezTo>
                  <a:pt x="1180139" y="328613"/>
                  <a:pt x="1090008" y="385763"/>
                  <a:pt x="1002784" y="353615"/>
                </a:cubicBezTo>
                <a:cubicBezTo>
                  <a:pt x="979525" y="346472"/>
                  <a:pt x="944635" y="357188"/>
                  <a:pt x="956265" y="396479"/>
                </a:cubicBezTo>
                <a:cubicBezTo>
                  <a:pt x="967894" y="432198"/>
                  <a:pt x="1005692" y="460772"/>
                  <a:pt x="938820" y="453629"/>
                </a:cubicBezTo>
                <a:cubicBezTo>
                  <a:pt x="889393" y="450056"/>
                  <a:pt x="874856" y="407194"/>
                  <a:pt x="860319" y="360759"/>
                </a:cubicBezTo>
                <a:cubicBezTo>
                  <a:pt x="848689" y="335757"/>
                  <a:pt x="816707" y="321469"/>
                  <a:pt x="793447" y="335757"/>
                </a:cubicBezTo>
                <a:cubicBezTo>
                  <a:pt x="764373" y="350044"/>
                  <a:pt x="773095" y="389335"/>
                  <a:pt x="773095" y="417910"/>
                </a:cubicBezTo>
                <a:cubicBezTo>
                  <a:pt x="770187" y="471488"/>
                  <a:pt x="793447" y="496491"/>
                  <a:pt x="834151" y="507206"/>
                </a:cubicBezTo>
                <a:cubicBezTo>
                  <a:pt x="883579" y="521494"/>
                  <a:pt x="933005" y="539354"/>
                  <a:pt x="996969" y="560785"/>
                </a:cubicBezTo>
                <a:cubicBezTo>
                  <a:pt x="927190" y="596503"/>
                  <a:pt x="874856" y="589360"/>
                  <a:pt x="822522" y="560785"/>
                </a:cubicBezTo>
                <a:cubicBezTo>
                  <a:pt x="758558" y="528637"/>
                  <a:pt x="674242" y="485775"/>
                  <a:pt x="621908" y="525066"/>
                </a:cubicBezTo>
                <a:cubicBezTo>
                  <a:pt x="543407" y="582216"/>
                  <a:pt x="479443" y="546497"/>
                  <a:pt x="409664" y="535781"/>
                </a:cubicBezTo>
                <a:cubicBezTo>
                  <a:pt x="264290" y="514350"/>
                  <a:pt x="354422" y="482204"/>
                  <a:pt x="209049" y="464344"/>
                </a:cubicBezTo>
                <a:cubicBezTo>
                  <a:pt x="150900" y="457200"/>
                  <a:pt x="89843" y="428625"/>
                  <a:pt x="5527" y="467916"/>
                </a:cubicBezTo>
                <a:cubicBezTo>
                  <a:pt x="386404" y="675085"/>
                  <a:pt x="566666" y="660797"/>
                  <a:pt x="906838" y="914400"/>
                </a:cubicBezTo>
                <a:cubicBezTo>
                  <a:pt x="892301" y="939404"/>
                  <a:pt x="877764" y="928688"/>
                  <a:pt x="863226" y="925116"/>
                </a:cubicBezTo>
                <a:cubicBezTo>
                  <a:pt x="839967" y="921544"/>
                  <a:pt x="810892" y="907256"/>
                  <a:pt x="805077" y="953691"/>
                </a:cubicBezTo>
                <a:cubicBezTo>
                  <a:pt x="802169" y="989410"/>
                  <a:pt x="819615" y="1007269"/>
                  <a:pt x="848689" y="1010841"/>
                </a:cubicBezTo>
                <a:cubicBezTo>
                  <a:pt x="933005" y="1025129"/>
                  <a:pt x="1008599" y="1075135"/>
                  <a:pt x="1084193" y="1117997"/>
                </a:cubicBezTo>
                <a:cubicBezTo>
                  <a:pt x="1119082" y="1135857"/>
                  <a:pt x="1156879" y="1160860"/>
                  <a:pt x="1142342" y="1225153"/>
                </a:cubicBezTo>
                <a:cubicBezTo>
                  <a:pt x="1113268" y="1243013"/>
                  <a:pt x="1092915" y="1218009"/>
                  <a:pt x="1069655" y="1214438"/>
                </a:cubicBezTo>
                <a:cubicBezTo>
                  <a:pt x="1046396" y="1210866"/>
                  <a:pt x="991154" y="1225153"/>
                  <a:pt x="1005692" y="1235869"/>
                </a:cubicBezTo>
                <a:cubicBezTo>
                  <a:pt x="1072563" y="1275159"/>
                  <a:pt x="950450" y="1371600"/>
                  <a:pt x="1031858" y="1371600"/>
                </a:cubicBezTo>
                <a:cubicBezTo>
                  <a:pt x="1165601" y="1371600"/>
                  <a:pt x="1238288" y="1543050"/>
                  <a:pt x="1366216" y="1546622"/>
                </a:cubicBezTo>
                <a:cubicBezTo>
                  <a:pt x="1386568" y="1546622"/>
                  <a:pt x="1395290" y="1578770"/>
                  <a:pt x="1395290" y="1603772"/>
                </a:cubicBezTo>
                <a:cubicBezTo>
                  <a:pt x="1395290" y="1635920"/>
                  <a:pt x="1374939" y="1639491"/>
                  <a:pt x="1354586" y="1643063"/>
                </a:cubicBezTo>
                <a:cubicBezTo>
                  <a:pt x="1322604" y="1646635"/>
                  <a:pt x="1287715" y="1603772"/>
                  <a:pt x="1247011" y="1664494"/>
                </a:cubicBezTo>
                <a:cubicBezTo>
                  <a:pt x="1322604" y="1700213"/>
                  <a:pt x="1401105" y="1735932"/>
                  <a:pt x="1398198" y="1857375"/>
                </a:cubicBezTo>
                <a:cubicBezTo>
                  <a:pt x="1398198" y="1889523"/>
                  <a:pt x="1430180" y="1903810"/>
                  <a:pt x="1453440" y="1910954"/>
                </a:cubicBezTo>
                <a:cubicBezTo>
                  <a:pt x="1494144" y="1925241"/>
                  <a:pt x="1526126" y="1946673"/>
                  <a:pt x="1549386" y="1993106"/>
                </a:cubicBezTo>
                <a:cubicBezTo>
                  <a:pt x="1549386" y="2003822"/>
                  <a:pt x="1549386" y="2010966"/>
                  <a:pt x="1549386" y="2021681"/>
                </a:cubicBezTo>
                <a:cubicBezTo>
                  <a:pt x="1543571" y="2132410"/>
                  <a:pt x="1485422" y="2128838"/>
                  <a:pt x="1421458" y="2110978"/>
                </a:cubicBezTo>
                <a:cubicBezTo>
                  <a:pt x="1345864" y="2089547"/>
                  <a:pt x="1270270" y="2046685"/>
                  <a:pt x="1188861" y="2085976"/>
                </a:cubicBezTo>
                <a:cubicBezTo>
                  <a:pt x="1302252" y="2139554"/>
                  <a:pt x="1427272" y="2143126"/>
                  <a:pt x="1531941" y="2218135"/>
                </a:cubicBezTo>
                <a:cubicBezTo>
                  <a:pt x="1142342" y="2232422"/>
                  <a:pt x="799262" y="1993106"/>
                  <a:pt x="421293" y="1900238"/>
                </a:cubicBezTo>
                <a:cubicBezTo>
                  <a:pt x="432923" y="1960960"/>
                  <a:pt x="464905" y="1975247"/>
                  <a:pt x="491072" y="1982391"/>
                </a:cubicBezTo>
                <a:cubicBezTo>
                  <a:pt x="630630" y="2028825"/>
                  <a:pt x="752743" y="2121695"/>
                  <a:pt x="880671" y="2200276"/>
                </a:cubicBezTo>
                <a:cubicBezTo>
                  <a:pt x="933005" y="2232422"/>
                  <a:pt x="970802" y="2268142"/>
                  <a:pt x="991154" y="2336007"/>
                </a:cubicBezTo>
                <a:cubicBezTo>
                  <a:pt x="1008599" y="2400300"/>
                  <a:pt x="1043489" y="2428875"/>
                  <a:pt x="1107453" y="2411016"/>
                </a:cubicBezTo>
                <a:cubicBezTo>
                  <a:pt x="1159787" y="2396729"/>
                  <a:pt x="1215029" y="2403873"/>
                  <a:pt x="1270270" y="2411016"/>
                </a:cubicBezTo>
                <a:cubicBezTo>
                  <a:pt x="1331326" y="2418160"/>
                  <a:pt x="1401105" y="2489597"/>
                  <a:pt x="1386568" y="2528889"/>
                </a:cubicBezTo>
                <a:cubicBezTo>
                  <a:pt x="1357494" y="2593182"/>
                  <a:pt x="1308067" y="2561035"/>
                  <a:pt x="1267362" y="2553891"/>
                </a:cubicBezTo>
                <a:cubicBezTo>
                  <a:pt x="1217936" y="2546748"/>
                  <a:pt x="1127805" y="2528889"/>
                  <a:pt x="1127805" y="2536032"/>
                </a:cubicBezTo>
                <a:cubicBezTo>
                  <a:pt x="1095822" y="2696766"/>
                  <a:pt x="1023136" y="2575322"/>
                  <a:pt x="970802" y="2575322"/>
                </a:cubicBezTo>
                <a:cubicBezTo>
                  <a:pt x="921375" y="2575322"/>
                  <a:pt x="871949" y="2557463"/>
                  <a:pt x="825429" y="2543176"/>
                </a:cubicBezTo>
                <a:cubicBezTo>
                  <a:pt x="764373" y="2525316"/>
                  <a:pt x="709132" y="2557463"/>
                  <a:pt x="650982" y="2564607"/>
                </a:cubicBezTo>
                <a:cubicBezTo>
                  <a:pt x="598648" y="2571751"/>
                  <a:pt x="627722" y="2664620"/>
                  <a:pt x="595740" y="2703909"/>
                </a:cubicBezTo>
                <a:cubicBezTo>
                  <a:pt x="589926" y="2714626"/>
                  <a:pt x="584111" y="2714626"/>
                  <a:pt x="578296" y="2714626"/>
                </a:cubicBezTo>
                <a:cubicBezTo>
                  <a:pt x="560851" y="2993232"/>
                  <a:pt x="255568" y="2925366"/>
                  <a:pt x="255568" y="2936081"/>
                </a:cubicBezTo>
                <a:cubicBezTo>
                  <a:pt x="229401" y="2953941"/>
                  <a:pt x="197419" y="2911079"/>
                  <a:pt x="165437" y="2953941"/>
                </a:cubicBezTo>
                <a:cubicBezTo>
                  <a:pt x="302087" y="3150394"/>
                  <a:pt x="511425" y="3196828"/>
                  <a:pt x="697501" y="3343275"/>
                </a:cubicBezTo>
                <a:cubicBezTo>
                  <a:pt x="543407" y="3393282"/>
                  <a:pt x="453275" y="3221832"/>
                  <a:pt x="339884" y="3243263"/>
                </a:cubicBezTo>
                <a:cubicBezTo>
                  <a:pt x="284643" y="3296842"/>
                  <a:pt x="450368" y="3382566"/>
                  <a:pt x="290458" y="3407569"/>
                </a:cubicBezTo>
                <a:cubicBezTo>
                  <a:pt x="360236" y="3454004"/>
                  <a:pt x="409664" y="3500439"/>
                  <a:pt x="459090" y="3554016"/>
                </a:cubicBezTo>
                <a:cubicBezTo>
                  <a:pt x="543407" y="3650457"/>
                  <a:pt x="560851" y="3714751"/>
                  <a:pt x="520147" y="3843338"/>
                </a:cubicBezTo>
                <a:cubicBezTo>
                  <a:pt x="493979" y="3929063"/>
                  <a:pt x="456183" y="4007645"/>
                  <a:pt x="491072" y="4107657"/>
                </a:cubicBezTo>
                <a:cubicBezTo>
                  <a:pt x="514332" y="4175522"/>
                  <a:pt x="505609" y="4221957"/>
                  <a:pt x="418386" y="4189810"/>
                </a:cubicBezTo>
                <a:cubicBezTo>
                  <a:pt x="325347" y="4157663"/>
                  <a:pt x="290458" y="4218386"/>
                  <a:pt x="313718" y="4339829"/>
                </a:cubicBezTo>
                <a:cubicBezTo>
                  <a:pt x="328254" y="4418410"/>
                  <a:pt x="313718" y="4443413"/>
                  <a:pt x="249753" y="4432698"/>
                </a:cubicBezTo>
                <a:cubicBezTo>
                  <a:pt x="179975" y="4421982"/>
                  <a:pt x="113103" y="4371976"/>
                  <a:pt x="25879" y="4396979"/>
                </a:cubicBezTo>
                <a:cubicBezTo>
                  <a:pt x="95658" y="4539854"/>
                  <a:pt x="243939" y="4496991"/>
                  <a:pt x="325347" y="4632722"/>
                </a:cubicBezTo>
                <a:cubicBezTo>
                  <a:pt x="229401" y="4632722"/>
                  <a:pt x="153807" y="4632722"/>
                  <a:pt x="84029" y="4604147"/>
                </a:cubicBezTo>
                <a:cubicBezTo>
                  <a:pt x="54954" y="4593433"/>
                  <a:pt x="22972" y="4579145"/>
                  <a:pt x="5527" y="4622007"/>
                </a:cubicBezTo>
                <a:cubicBezTo>
                  <a:pt x="-14826" y="4672014"/>
                  <a:pt x="25879" y="4689872"/>
                  <a:pt x="49139" y="4697016"/>
                </a:cubicBezTo>
                <a:cubicBezTo>
                  <a:pt x="116011" y="4722019"/>
                  <a:pt x="168344" y="4779170"/>
                  <a:pt x="226494" y="4825604"/>
                </a:cubicBezTo>
                <a:cubicBezTo>
                  <a:pt x="351514" y="4925616"/>
                  <a:pt x="488165" y="5011341"/>
                  <a:pt x="592833" y="5175647"/>
                </a:cubicBezTo>
                <a:cubicBezTo>
                  <a:pt x="461997" y="5132785"/>
                  <a:pt x="363144" y="5032772"/>
                  <a:pt x="238123" y="5014913"/>
                </a:cubicBezTo>
                <a:cubicBezTo>
                  <a:pt x="345700" y="5164932"/>
                  <a:pt x="482350" y="5264944"/>
                  <a:pt x="610278" y="5375673"/>
                </a:cubicBezTo>
                <a:cubicBezTo>
                  <a:pt x="648075" y="5407819"/>
                  <a:pt x="685872" y="5429250"/>
                  <a:pt x="691686" y="5497116"/>
                </a:cubicBezTo>
                <a:cubicBezTo>
                  <a:pt x="709132" y="5629276"/>
                  <a:pt x="755650" y="5736432"/>
                  <a:pt x="860319" y="5793582"/>
                </a:cubicBezTo>
                <a:cubicBezTo>
                  <a:pt x="860319" y="5793582"/>
                  <a:pt x="854504" y="5815013"/>
                  <a:pt x="851597" y="5825729"/>
                </a:cubicBezTo>
                <a:cubicBezTo>
                  <a:pt x="787632" y="5829301"/>
                  <a:pt x="738206" y="5750720"/>
                  <a:pt x="659704" y="5779295"/>
                </a:cubicBezTo>
                <a:cubicBezTo>
                  <a:pt x="738206" y="5886451"/>
                  <a:pt x="802169" y="5979319"/>
                  <a:pt x="909746" y="6029326"/>
                </a:cubicBezTo>
                <a:cubicBezTo>
                  <a:pt x="996969" y="6068616"/>
                  <a:pt x="1104545" y="6093620"/>
                  <a:pt x="1168509" y="6222207"/>
                </a:cubicBezTo>
                <a:cubicBezTo>
                  <a:pt x="1095822" y="6247210"/>
                  <a:pt x="1040581" y="6215063"/>
                  <a:pt x="985339" y="6193632"/>
                </a:cubicBezTo>
                <a:cubicBezTo>
                  <a:pt x="901023" y="6157913"/>
                  <a:pt x="816707" y="6118623"/>
                  <a:pt x="732391" y="6082904"/>
                </a:cubicBezTo>
                <a:cubicBezTo>
                  <a:pt x="700408" y="6068616"/>
                  <a:pt x="665519" y="6061472"/>
                  <a:pt x="645167" y="6125766"/>
                </a:cubicBezTo>
                <a:cubicBezTo>
                  <a:pt x="752743" y="6140053"/>
                  <a:pt x="816707" y="6225779"/>
                  <a:pt x="883579" y="6307932"/>
                </a:cubicBezTo>
                <a:cubicBezTo>
                  <a:pt x="921375" y="6354366"/>
                  <a:pt x="953358" y="6415088"/>
                  <a:pt x="1020229" y="6393657"/>
                </a:cubicBezTo>
                <a:cubicBezTo>
                  <a:pt x="1055118" y="6382942"/>
                  <a:pt x="1078378" y="6415088"/>
                  <a:pt x="1075471" y="6457950"/>
                </a:cubicBezTo>
                <a:cubicBezTo>
                  <a:pt x="1060933" y="6607970"/>
                  <a:pt x="1145250" y="6657976"/>
                  <a:pt x="1232473" y="6686551"/>
                </a:cubicBezTo>
                <a:cubicBezTo>
                  <a:pt x="1360401" y="6729413"/>
                  <a:pt x="1473792" y="6815138"/>
                  <a:pt x="1592997" y="6886576"/>
                </a:cubicBezTo>
                <a:lnTo>
                  <a:pt x="5511704" y="6886576"/>
                </a:lnTo>
                <a:close/>
              </a:path>
            </a:pathLst>
          </a:custGeom>
          <a:solidFill>
            <a:schemeClr val="lt2">
              <a:alpha val="49411"/>
            </a:schemeClr>
          </a:solidFill>
          <a:ln>
            <a:noFill/>
          </a:ln>
        </p:spPr>
        <p:txBody>
          <a:bodyPr spcFirstLastPara="1" wrap="square" lIns="91425" tIns="45700" rIns="91425" bIns="45700" anchor="ctr" anchorCtr="0">
            <a:noAutofit/>
          </a:bodyPr>
          <a:lstStyle/>
          <a:p>
            <a:pPr algn="ctr">
              <a:buClr>
                <a:schemeClr val="dk1"/>
              </a:buClr>
              <a:buSzPts val="1800"/>
            </a:pPr>
            <a:endParaRPr sz="1800">
              <a:solidFill>
                <a:srgbClr val="2D2E83"/>
              </a:solidFill>
              <a:latin typeface="Calibri"/>
              <a:ea typeface="Calibri"/>
              <a:cs typeface="Calibri"/>
              <a:sym typeface="Calibri"/>
            </a:endParaRPr>
          </a:p>
        </p:txBody>
      </p:sp>
      <p:sp>
        <p:nvSpPr>
          <p:cNvPr id="189" name="Google Shape;189;p16"/>
          <p:cNvSpPr txBox="1"/>
          <p:nvPr>
            <p:custDataLst>
              <p:tags r:id="rId3"/>
            </p:custDataLst>
          </p:nvPr>
        </p:nvSpPr>
        <p:spPr>
          <a:xfrm>
            <a:off x="466532" y="713312"/>
            <a:ext cx="3517640" cy="5431376"/>
          </a:xfrm>
          <a:prstGeom prst="rect">
            <a:avLst/>
          </a:prstGeom>
          <a:noFill/>
          <a:ln>
            <a:noFill/>
          </a:ln>
        </p:spPr>
        <p:txBody>
          <a:bodyPr spcFirstLastPara="1" wrap="square" lIns="91425" tIns="45700" rIns="91425" bIns="45700" anchor="ctr" anchorCtr="0">
            <a:normAutofit/>
          </a:bodyPr>
          <a:lstStyle/>
          <a:p>
            <a:pPr>
              <a:lnSpc>
                <a:spcPct val="90000"/>
              </a:lnSpc>
              <a:buClr>
                <a:schemeClr val="dk1"/>
              </a:buClr>
              <a:buSzPts val="3200"/>
            </a:pPr>
            <a:r>
              <a:rPr lang="fr-CA" sz="3200" b="1" dirty="0">
                <a:solidFill>
                  <a:schemeClr val="tx1"/>
                </a:solidFill>
                <a:latin typeface="Calibri"/>
                <a:ea typeface="Calibri"/>
                <a:cs typeface="Calibri"/>
                <a:sym typeface="Calibri"/>
              </a:rPr>
              <a:t>CREM</a:t>
            </a:r>
            <a:endParaRPr dirty="0">
              <a:solidFill>
                <a:schemeClr val="tx1"/>
              </a:solidFill>
            </a:endParaRPr>
          </a:p>
          <a:p>
            <a:pPr>
              <a:lnSpc>
                <a:spcPct val="90000"/>
              </a:lnSpc>
              <a:spcBef>
                <a:spcPts val="600"/>
              </a:spcBef>
              <a:buClr>
                <a:schemeClr val="dk1"/>
              </a:buClr>
              <a:buSzPts val="3200"/>
            </a:pPr>
            <a:r>
              <a:rPr lang="fr-CA" sz="3200" b="1" dirty="0">
                <a:solidFill>
                  <a:schemeClr val="tx1"/>
                </a:solidFill>
                <a:latin typeface="Calibri"/>
                <a:ea typeface="Calibri"/>
                <a:cs typeface="Calibri"/>
                <a:sym typeface="Calibri"/>
              </a:rPr>
              <a:t>Comité régional de l’Entente multisectorielle</a:t>
            </a:r>
            <a:endParaRPr dirty="0">
              <a:solidFill>
                <a:schemeClr val="tx1"/>
              </a:solidFill>
            </a:endParaRPr>
          </a:p>
          <a:p>
            <a:pPr>
              <a:lnSpc>
                <a:spcPct val="90000"/>
              </a:lnSpc>
              <a:spcBef>
                <a:spcPts val="600"/>
              </a:spcBef>
              <a:buClr>
                <a:schemeClr val="dk1"/>
              </a:buClr>
              <a:buSzPts val="4400"/>
            </a:pPr>
            <a:endParaRPr sz="4400" b="1" dirty="0">
              <a:solidFill>
                <a:srgbClr val="2D2E83"/>
              </a:solidFill>
              <a:latin typeface="Calibri"/>
              <a:ea typeface="Calibri"/>
              <a:cs typeface="Calibri"/>
              <a:sym typeface="Calibri"/>
            </a:endParaRPr>
          </a:p>
          <a:p>
            <a:pPr>
              <a:lnSpc>
                <a:spcPct val="90000"/>
              </a:lnSpc>
              <a:spcBef>
                <a:spcPts val="600"/>
              </a:spcBef>
              <a:buClr>
                <a:schemeClr val="dk1"/>
              </a:buClr>
              <a:buSzPts val="4400"/>
            </a:pPr>
            <a:endParaRPr sz="4400" b="1" dirty="0">
              <a:solidFill>
                <a:srgbClr val="2D2E83"/>
              </a:solidFill>
              <a:latin typeface="Calibri"/>
              <a:ea typeface="Calibri"/>
              <a:cs typeface="Calibri"/>
              <a:sym typeface="Calibri"/>
            </a:endParaRPr>
          </a:p>
        </p:txBody>
      </p:sp>
      <p:grpSp>
        <p:nvGrpSpPr>
          <p:cNvPr id="191" name="Google Shape;191;p16"/>
          <p:cNvGrpSpPr/>
          <p:nvPr>
            <p:custDataLst>
              <p:tags r:id="rId4"/>
            </p:custDataLst>
          </p:nvPr>
        </p:nvGrpSpPr>
        <p:grpSpPr>
          <a:xfrm>
            <a:off x="4099301" y="422817"/>
            <a:ext cx="7881207" cy="6182163"/>
            <a:chOff x="0" y="0"/>
            <a:chExt cx="7881207" cy="6182163"/>
          </a:xfrm>
        </p:grpSpPr>
        <p:sp>
          <p:nvSpPr>
            <p:cNvPr id="192" name="Google Shape;192;p16"/>
            <p:cNvSpPr/>
            <p:nvPr/>
          </p:nvSpPr>
          <p:spPr>
            <a:xfrm>
              <a:off x="0" y="0"/>
              <a:ext cx="7881207" cy="535460"/>
            </a:xfrm>
            <a:prstGeom prst="roundRect">
              <a:avLst>
                <a:gd name="adj" fmla="val 16667"/>
              </a:avLst>
            </a:prstGeom>
            <a:solidFill>
              <a:srgbClr val="3885C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193" name="Google Shape;193;p16"/>
            <p:cNvSpPr txBox="1"/>
            <p:nvPr/>
          </p:nvSpPr>
          <p:spPr>
            <a:xfrm>
              <a:off x="26139" y="26139"/>
              <a:ext cx="7828929" cy="483182"/>
            </a:xfrm>
            <a:prstGeom prst="rect">
              <a:avLst/>
            </a:prstGeom>
            <a:noFill/>
            <a:ln>
              <a:noFill/>
            </a:ln>
          </p:spPr>
          <p:txBody>
            <a:bodyPr spcFirstLastPara="1" wrap="square" lIns="99051" tIns="99051" rIns="99051" bIns="99051" anchor="ctr" anchorCtr="0">
              <a:noAutofit/>
            </a:bodyPr>
            <a:lstStyle/>
            <a:p>
              <a:pPr>
                <a:lnSpc>
                  <a:spcPct val="90000"/>
                </a:lnSpc>
                <a:buClr>
                  <a:schemeClr val="lt1"/>
                </a:buClr>
                <a:buSzPts val="2600"/>
              </a:pPr>
              <a:r>
                <a:rPr lang="fr-CA" sz="2600" b="1">
                  <a:solidFill>
                    <a:schemeClr val="lt1"/>
                  </a:solidFill>
                  <a:latin typeface="Calibri"/>
                  <a:ea typeface="Calibri"/>
                  <a:cs typeface="Calibri"/>
                  <a:sym typeface="Calibri"/>
                </a:rPr>
                <a:t>Composition :</a:t>
              </a:r>
              <a:endParaRPr sz="2600">
                <a:solidFill>
                  <a:schemeClr val="lt1"/>
                </a:solidFill>
                <a:latin typeface="Calibri"/>
                <a:ea typeface="Calibri"/>
                <a:cs typeface="Calibri"/>
                <a:sym typeface="Calibri"/>
              </a:endParaRPr>
            </a:p>
          </p:txBody>
        </p:sp>
        <p:sp>
          <p:nvSpPr>
            <p:cNvPr id="194" name="Google Shape;194;p16"/>
            <p:cNvSpPr/>
            <p:nvPr/>
          </p:nvSpPr>
          <p:spPr>
            <a:xfrm>
              <a:off x="17220" y="476598"/>
              <a:ext cx="7846766" cy="2368080"/>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195" name="Google Shape;195;p16"/>
            <p:cNvSpPr txBox="1"/>
            <p:nvPr/>
          </p:nvSpPr>
          <p:spPr>
            <a:xfrm>
              <a:off x="17220" y="476598"/>
              <a:ext cx="7846766" cy="2368080"/>
            </a:xfrm>
            <a:prstGeom prst="rect">
              <a:avLst/>
            </a:prstGeom>
            <a:noFill/>
            <a:ln>
              <a:noFill/>
            </a:ln>
          </p:spPr>
          <p:txBody>
            <a:bodyPr spcFirstLastPara="1" wrap="square" lIns="250225" tIns="17775" rIns="99551" bIns="17775" anchor="t" anchorCtr="0">
              <a:noAutofit/>
            </a:bodyPr>
            <a:lstStyle/>
            <a:p>
              <a:pPr lvl="1">
                <a:lnSpc>
                  <a:spcPct val="90000"/>
                </a:lnSpc>
                <a:buClr>
                  <a:schemeClr val="dk1"/>
                </a:buClr>
                <a:buSzPts val="1400"/>
              </a:pPr>
              <a:endParaRPr dirty="0">
                <a:solidFill>
                  <a:schemeClr val="dk1"/>
                </a:solidFill>
                <a:latin typeface="Calibri"/>
                <a:ea typeface="Calibri"/>
                <a:cs typeface="Calibri"/>
                <a:sym typeface="Calibri"/>
              </a:endParaRPr>
            </a:p>
            <a:p>
              <a:pPr lvl="1">
                <a:lnSpc>
                  <a:spcPct val="90000"/>
                </a:lnSpc>
                <a:spcBef>
                  <a:spcPts val="280"/>
                </a:spcBef>
                <a:buClr>
                  <a:schemeClr val="dk1"/>
                </a:buClr>
                <a:buSzPts val="1800"/>
              </a:pPr>
              <a:r>
                <a:rPr lang="fr-CA" sz="1800" dirty="0">
                  <a:solidFill>
                    <a:schemeClr val="tx1"/>
                  </a:solidFill>
                  <a:latin typeface="Calibri"/>
                  <a:ea typeface="Calibri"/>
                  <a:cs typeface="Calibri"/>
                  <a:sym typeface="Calibri"/>
                </a:rPr>
                <a:t>Un représentant de chacun des partenaires y participe : </a:t>
              </a:r>
              <a:endParaRPr sz="1800" dirty="0">
                <a:solidFill>
                  <a:schemeClr val="tx1"/>
                </a:solidFill>
                <a:latin typeface="Calibri"/>
                <a:ea typeface="Calibri"/>
                <a:cs typeface="Calibri"/>
                <a:sym typeface="Calibri"/>
              </a:endParaRPr>
            </a:p>
            <a:p>
              <a:pPr marL="268281" lvl="2" indent="-268281">
                <a:lnSpc>
                  <a:spcPct val="90000"/>
                </a:lnSpc>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DPJ</a:t>
              </a:r>
              <a:endParaRPr sz="1800" dirty="0">
                <a:solidFill>
                  <a:schemeClr val="tx1"/>
                </a:solidFill>
                <a:latin typeface="Calibri"/>
                <a:ea typeface="Calibri"/>
                <a:cs typeface="Calibri"/>
                <a:sym typeface="Calibri"/>
              </a:endParaRPr>
            </a:p>
            <a:p>
              <a:pPr marL="268281" lvl="3" indent="-268281">
                <a:lnSpc>
                  <a:spcPct val="90000"/>
                </a:lnSpc>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DPCP</a:t>
              </a:r>
              <a:endParaRPr dirty="0">
                <a:solidFill>
                  <a:schemeClr val="tx1"/>
                </a:solidFill>
              </a:endParaRPr>
            </a:p>
            <a:p>
              <a:pPr marL="268281" lvl="4" indent="-268281">
                <a:lnSpc>
                  <a:spcPct val="90000"/>
                </a:lnSpc>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Corps de police</a:t>
              </a:r>
              <a:endParaRPr dirty="0">
                <a:solidFill>
                  <a:schemeClr val="tx1"/>
                </a:solidFill>
              </a:endParaRPr>
            </a:p>
            <a:p>
              <a:pPr marL="268281" lvl="5" indent="-268281">
                <a:lnSpc>
                  <a:spcPct val="90000"/>
                </a:lnSpc>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Représentants du MFA</a:t>
              </a:r>
              <a:endParaRPr dirty="0">
                <a:solidFill>
                  <a:schemeClr val="tx1"/>
                </a:solidFill>
              </a:endParaRPr>
            </a:p>
            <a:p>
              <a:pPr marL="268281" lvl="6" indent="-268281">
                <a:lnSpc>
                  <a:spcPct val="90000"/>
                </a:lnSpc>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Représentants des milieux scolaires</a:t>
              </a:r>
              <a:endParaRPr sz="2000" dirty="0">
                <a:solidFill>
                  <a:schemeClr val="tx1"/>
                </a:solidFill>
                <a:latin typeface="Calibri"/>
                <a:ea typeface="Calibri"/>
                <a:cs typeface="Calibri"/>
                <a:sym typeface="Calibri"/>
              </a:endParaRPr>
            </a:p>
            <a:p>
              <a:pPr lvl="2">
                <a:lnSpc>
                  <a:spcPct val="90000"/>
                </a:lnSpc>
                <a:spcBef>
                  <a:spcPts val="360"/>
                </a:spcBef>
                <a:buClr>
                  <a:schemeClr val="dk1"/>
                </a:buClr>
                <a:buSzPts val="1800"/>
              </a:pPr>
              <a:r>
                <a:rPr lang="fr-CA" sz="1800" dirty="0">
                  <a:solidFill>
                    <a:schemeClr val="dk1"/>
                  </a:solidFill>
                  <a:latin typeface="Calibri"/>
                  <a:ea typeface="Calibri"/>
                  <a:cs typeface="Calibri"/>
                  <a:sym typeface="Calibri"/>
                </a:rPr>
                <a:t> </a:t>
              </a:r>
              <a:endParaRPr sz="2000" dirty="0">
                <a:solidFill>
                  <a:schemeClr val="dk1"/>
                </a:solidFill>
                <a:latin typeface="Calibri"/>
                <a:ea typeface="Calibri"/>
                <a:cs typeface="Calibri"/>
                <a:sym typeface="Calibri"/>
              </a:endParaRPr>
            </a:p>
          </p:txBody>
        </p:sp>
        <p:sp>
          <p:nvSpPr>
            <p:cNvPr id="196" name="Google Shape;196;p16"/>
            <p:cNvSpPr/>
            <p:nvPr/>
          </p:nvSpPr>
          <p:spPr>
            <a:xfrm>
              <a:off x="0" y="2783516"/>
              <a:ext cx="7881207" cy="529648"/>
            </a:xfrm>
            <a:prstGeom prst="roundRect">
              <a:avLst>
                <a:gd name="adj" fmla="val 16667"/>
              </a:avLst>
            </a:prstGeom>
            <a:solidFill>
              <a:srgbClr val="49BFD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197" name="Google Shape;197;p16"/>
            <p:cNvSpPr txBox="1"/>
            <p:nvPr/>
          </p:nvSpPr>
          <p:spPr>
            <a:xfrm>
              <a:off x="25855" y="2809371"/>
              <a:ext cx="7829497" cy="477938"/>
            </a:xfrm>
            <a:prstGeom prst="rect">
              <a:avLst/>
            </a:prstGeom>
            <a:noFill/>
            <a:ln>
              <a:noFill/>
            </a:ln>
          </p:spPr>
          <p:txBody>
            <a:bodyPr spcFirstLastPara="1" wrap="square" lIns="99051" tIns="99051" rIns="99051" bIns="99051" anchor="ctr" anchorCtr="0">
              <a:noAutofit/>
            </a:bodyPr>
            <a:lstStyle/>
            <a:p>
              <a:pPr>
                <a:lnSpc>
                  <a:spcPct val="90000"/>
                </a:lnSpc>
                <a:buClr>
                  <a:schemeClr val="lt1"/>
                </a:buClr>
                <a:buSzPts val="2600"/>
              </a:pPr>
              <a:r>
                <a:rPr lang="fr-CA" sz="2600" b="1">
                  <a:solidFill>
                    <a:schemeClr val="lt1"/>
                  </a:solidFill>
                  <a:latin typeface="Calibri"/>
                  <a:ea typeface="Calibri"/>
                  <a:cs typeface="Calibri"/>
                  <a:sym typeface="Calibri"/>
                </a:rPr>
                <a:t>Rôles et responsabilités : </a:t>
              </a:r>
              <a:endParaRPr sz="2600">
                <a:solidFill>
                  <a:schemeClr val="lt1"/>
                </a:solidFill>
                <a:latin typeface="Calibri"/>
                <a:ea typeface="Calibri"/>
                <a:cs typeface="Calibri"/>
                <a:sym typeface="Calibri"/>
              </a:endParaRPr>
            </a:p>
          </p:txBody>
        </p:sp>
        <p:sp>
          <p:nvSpPr>
            <p:cNvPr id="198" name="Google Shape;198;p16"/>
            <p:cNvSpPr/>
            <p:nvPr/>
          </p:nvSpPr>
          <p:spPr>
            <a:xfrm>
              <a:off x="0" y="3335565"/>
              <a:ext cx="7881207" cy="2846598"/>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199" name="Google Shape;199;p16"/>
            <p:cNvSpPr txBox="1"/>
            <p:nvPr/>
          </p:nvSpPr>
          <p:spPr>
            <a:xfrm>
              <a:off x="0" y="3335565"/>
              <a:ext cx="7881207" cy="2846598"/>
            </a:xfrm>
            <a:prstGeom prst="rect">
              <a:avLst/>
            </a:prstGeom>
            <a:noFill/>
            <a:ln>
              <a:noFill/>
            </a:ln>
          </p:spPr>
          <p:txBody>
            <a:bodyPr spcFirstLastPara="1" wrap="square" lIns="250225" tIns="17775" rIns="99551" bIns="17775" anchor="t" anchorCtr="0">
              <a:noAutofit/>
            </a:bodyPr>
            <a:lstStyle/>
            <a:p>
              <a:pPr marL="9525" lvl="1" indent="79373">
                <a:lnSpc>
                  <a:spcPct val="90000"/>
                </a:lnSpc>
                <a:buClr>
                  <a:schemeClr val="dk1"/>
                </a:buClr>
                <a:buSzPts val="1400"/>
              </a:pPr>
              <a:endParaRPr dirty="0">
                <a:solidFill>
                  <a:schemeClr val="dk1"/>
                </a:solidFill>
                <a:latin typeface="Calibri"/>
                <a:ea typeface="Calibri"/>
                <a:cs typeface="Calibri"/>
                <a:sym typeface="Calibri"/>
              </a:endParaRPr>
            </a:p>
            <a:p>
              <a:pPr marL="268281" lvl="2" indent="-268281">
                <a:lnSpc>
                  <a:spcPct val="90000"/>
                </a:lnSpc>
                <a:spcBef>
                  <a:spcPts val="280"/>
                </a:spcBef>
                <a:buClr>
                  <a:schemeClr val="accent4"/>
                </a:buClr>
                <a:buSzPts val="1800"/>
                <a:buFont typeface="Arial"/>
                <a:buChar char="•"/>
              </a:pPr>
              <a:r>
                <a:rPr lang="fr-CA" sz="1800" dirty="0">
                  <a:solidFill>
                    <a:schemeClr val="tx1"/>
                  </a:solidFill>
                  <a:latin typeface="Calibri"/>
                  <a:ea typeface="Calibri"/>
                  <a:cs typeface="Calibri"/>
                  <a:sym typeface="Calibri"/>
                </a:rPr>
                <a:t>Voit à l’application de l’Entente dans sa région et en fait le bilan annuel. </a:t>
              </a:r>
              <a:endParaRPr sz="1600" dirty="0">
                <a:solidFill>
                  <a:schemeClr val="tx1"/>
                </a:solidFill>
                <a:latin typeface="Calibri"/>
                <a:ea typeface="Calibri"/>
                <a:cs typeface="Calibri"/>
                <a:sym typeface="Calibri"/>
              </a:endParaRPr>
            </a:p>
            <a:p>
              <a:pPr marL="268281" lvl="3" indent="-268281">
                <a:lnSpc>
                  <a:spcPct val="90000"/>
                </a:lnSpc>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Détermine les mécanismes de traitement prioritaire des situations et</a:t>
              </a:r>
              <a:br>
                <a:rPr lang="fr-CA" sz="1800" dirty="0">
                  <a:solidFill>
                    <a:schemeClr val="tx1"/>
                  </a:solidFill>
                  <a:latin typeface="Calibri"/>
                  <a:ea typeface="Calibri"/>
                  <a:cs typeface="Calibri"/>
                  <a:sym typeface="Calibri"/>
                </a:rPr>
              </a:br>
              <a:r>
                <a:rPr lang="fr-CA" sz="1800" dirty="0">
                  <a:solidFill>
                    <a:schemeClr val="tx1"/>
                  </a:solidFill>
                  <a:latin typeface="Calibri"/>
                  <a:ea typeface="Calibri"/>
                  <a:cs typeface="Calibri"/>
                  <a:sym typeface="Calibri"/>
                </a:rPr>
                <a:t>d’intervention.</a:t>
              </a:r>
              <a:endParaRPr sz="1800" dirty="0">
                <a:solidFill>
                  <a:schemeClr val="tx1"/>
                </a:solidFill>
                <a:highlight>
                  <a:srgbClr val="00FF00"/>
                </a:highlight>
                <a:latin typeface="Calibri"/>
                <a:ea typeface="Calibri"/>
                <a:cs typeface="Calibri"/>
                <a:sym typeface="Calibri"/>
              </a:endParaRPr>
            </a:p>
            <a:p>
              <a:pPr marL="268281" lvl="4" indent="-268281">
                <a:lnSpc>
                  <a:spcPct val="90000"/>
                </a:lnSpc>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5"/>
                    </a:ext>
                  </a:extLst>
                </a:rPr>
                <a:t>Établit</a:t>
              </a:r>
              <a:r>
                <a:rPr lang="fr-CA" sz="1800" dirty="0">
                  <a:solidFill>
                    <a:schemeClr val="tx1"/>
                  </a:solidFill>
                  <a:latin typeface="Calibri"/>
                  <a:ea typeface="Calibri"/>
                  <a:cs typeface="Calibri"/>
                  <a:sym typeface="Calibri"/>
                </a:rPr>
                <a:t> des mécanismes de communication et d’intervention.</a:t>
              </a:r>
              <a:endParaRPr sz="1800" dirty="0">
                <a:solidFill>
                  <a:schemeClr val="tx1"/>
                </a:solidFill>
                <a:latin typeface="Calibri"/>
                <a:ea typeface="Calibri"/>
                <a:cs typeface="Calibri"/>
                <a:sym typeface="Calibri"/>
              </a:endParaRPr>
            </a:p>
            <a:p>
              <a:pPr marL="268281" lvl="5" indent="-268281">
                <a:lnSpc>
                  <a:spcPct val="90000"/>
                </a:lnSpc>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Agit à titre d’expert-conseil sur l’Entente auprès de ses partenaires.</a:t>
              </a:r>
              <a:endParaRPr dirty="0">
                <a:solidFill>
                  <a:schemeClr val="tx1"/>
                </a:solidFill>
              </a:endParaRPr>
            </a:p>
            <a:p>
              <a:pPr marL="268281" lvl="6" indent="-268281">
                <a:lnSpc>
                  <a:spcPct val="90000"/>
                </a:lnSpc>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Signifie au CRNEM les difficultés.</a:t>
              </a:r>
              <a:endParaRPr dirty="0">
                <a:solidFill>
                  <a:schemeClr val="tx1"/>
                </a:solidFill>
              </a:endParaRPr>
            </a:p>
            <a:p>
              <a:pPr marL="268281" lvl="7" indent="-268281">
                <a:lnSpc>
                  <a:spcPct val="90000"/>
                </a:lnSpc>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Assure la formation et fait la promotion de l’Entente. </a:t>
              </a:r>
              <a:endParaRPr dirty="0">
                <a:solidFill>
                  <a:schemeClr val="tx1"/>
                </a:solidFill>
              </a:endParaRPr>
            </a:p>
            <a:p>
              <a:pPr marL="268281" lvl="8" indent="-268281">
                <a:lnSpc>
                  <a:spcPct val="90000"/>
                </a:lnSpc>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Établit des liens avec les organismes. </a:t>
              </a:r>
              <a:endParaRPr dirty="0">
                <a:solidFill>
                  <a:schemeClr val="tx1"/>
                </a:solidFill>
              </a:endParaRPr>
            </a:p>
          </p:txBody>
        </p:sp>
      </p:grpSp>
      <p:sp>
        <p:nvSpPr>
          <p:cNvPr id="6" name="Espace réservé du numéro de diapositive 5">
            <a:extLst>
              <a:ext uri="{FF2B5EF4-FFF2-40B4-BE49-F238E27FC236}">
                <a16:creationId xmlns:a16="http://schemas.microsoft.com/office/drawing/2014/main" id="{3A7A2CE3-DA6C-3BC3-7A35-FB7C7F673149}"/>
              </a:ext>
            </a:extLst>
          </p:cNvPr>
          <p:cNvSpPr>
            <a:spLocks noGrp="1"/>
          </p:cNvSpPr>
          <p:nvPr>
            <p:ph type="sldNum" idx="12"/>
          </p:nvPr>
        </p:nvSpPr>
        <p:spPr/>
        <p:txBody>
          <a:bodyPr/>
          <a:lstStyle/>
          <a:p>
            <a:fld id="{00000000-1234-1234-1234-123412341234}" type="slidenum">
              <a:rPr lang="fr-CA" smtClean="0"/>
              <a:pPr/>
              <a:t>17</a:t>
            </a:fld>
            <a:endParaRPr lang="fr-CA"/>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17"/>
          <p:cNvSpPr txBox="1">
            <a:spLocks noGrp="1"/>
          </p:cNvSpPr>
          <p:nvPr>
            <p:ph type="title"/>
            <p:custDataLst>
              <p:tags r:id="rId1"/>
            </p:custDataLst>
          </p:nvPr>
        </p:nvSpPr>
        <p:spPr>
          <a:xfrm>
            <a:off x="704736" y="646643"/>
            <a:ext cx="10515600" cy="785816"/>
          </a:xfrm>
          <a:prstGeom prst="rect">
            <a:avLst/>
          </a:prstGeom>
          <a:noFill/>
          <a:ln>
            <a:noFill/>
          </a:ln>
        </p:spPr>
        <p:txBody>
          <a:bodyPr spcFirstLastPara="1" wrap="square" lIns="91425" tIns="45700" rIns="91425" bIns="45700" anchor="ctr" anchorCtr="0">
            <a:normAutofit fontScale="90000"/>
          </a:bodyPr>
          <a:lstStyle/>
          <a:p>
            <a:pPr>
              <a:buSzPct val="100000"/>
            </a:pPr>
            <a:r>
              <a:rPr lang="fr-CA" dirty="0"/>
              <a:t>Les partenaires liés par l’Entente </a:t>
            </a:r>
            <a:br>
              <a:rPr lang="fr-CA" dirty="0"/>
            </a:br>
            <a:endParaRPr dirty="0"/>
          </a:p>
        </p:txBody>
      </p:sp>
      <p:sp>
        <p:nvSpPr>
          <p:cNvPr id="205" name="Google Shape;205;p17"/>
          <p:cNvSpPr txBox="1">
            <a:spLocks noGrp="1"/>
          </p:cNvSpPr>
          <p:nvPr>
            <p:ph type="body" idx="1"/>
            <p:custDataLst>
              <p:tags r:id="rId2"/>
            </p:custDataLst>
          </p:nvPr>
        </p:nvSpPr>
        <p:spPr>
          <a:xfrm>
            <a:off x="704738" y="2024743"/>
            <a:ext cx="4921623" cy="3400796"/>
          </a:xfrm>
          <a:prstGeom prst="rect">
            <a:avLst/>
          </a:prstGeom>
          <a:noFill/>
          <a:ln>
            <a:noFill/>
          </a:ln>
        </p:spPr>
        <p:txBody>
          <a:bodyPr spcFirstLastPara="1" wrap="square" lIns="91425" tIns="45700" rIns="91425" bIns="45700" anchor="t" anchorCtr="0">
            <a:normAutofit/>
          </a:bodyPr>
          <a:lstStyle/>
          <a:p>
            <a:pPr marL="342891" indent="-342891">
              <a:spcBef>
                <a:spcPts val="0"/>
              </a:spcBef>
              <a:buClr>
                <a:schemeClr val="accent4"/>
              </a:buClr>
              <a:buSzPts val="2000"/>
            </a:pPr>
            <a:r>
              <a:rPr lang="fr-CA" sz="2000" dirty="0">
                <a:solidFill>
                  <a:schemeClr val="tx1"/>
                </a:solidFill>
              </a:rPr>
              <a:t>Les DPJ et les intervenants autorisés par le DPJ</a:t>
            </a:r>
            <a:endParaRPr dirty="0">
              <a:solidFill>
                <a:schemeClr val="tx1"/>
              </a:solidFill>
            </a:endParaRPr>
          </a:p>
          <a:p>
            <a:pPr marL="342891" indent="-342891">
              <a:buClr>
                <a:schemeClr val="accent4"/>
              </a:buClr>
              <a:buSzPts val="2000"/>
            </a:pPr>
            <a:r>
              <a:rPr lang="fr-CA" sz="2000" dirty="0">
                <a:solidFill>
                  <a:schemeClr val="tx1"/>
                </a:solidFill>
              </a:rPr>
              <a:t>Les procureurs du DPCP</a:t>
            </a:r>
            <a:endParaRPr dirty="0">
              <a:solidFill>
                <a:schemeClr val="tx1"/>
              </a:solidFill>
            </a:endParaRPr>
          </a:p>
          <a:p>
            <a:pPr marL="342891" indent="-342891">
              <a:buClr>
                <a:schemeClr val="accent4"/>
              </a:buClr>
              <a:buSzPts val="2000"/>
            </a:pPr>
            <a:r>
              <a:rPr lang="fr-CA" sz="2000" dirty="0">
                <a:solidFill>
                  <a:schemeClr val="tx1"/>
                </a:solidFill>
              </a:rPr>
              <a:t>Les policiers et les enquêteurs des corps de police régis par les lois du Québec</a:t>
            </a:r>
            <a:endParaRPr dirty="0">
              <a:solidFill>
                <a:schemeClr val="tx1"/>
              </a:solidFill>
            </a:endParaRPr>
          </a:p>
        </p:txBody>
      </p:sp>
      <p:sp>
        <p:nvSpPr>
          <p:cNvPr id="206" name="Google Shape;206;p17"/>
          <p:cNvSpPr txBox="1">
            <a:spLocks noGrp="1"/>
          </p:cNvSpPr>
          <p:nvPr>
            <p:ph type="body" idx="2"/>
            <p:custDataLst>
              <p:tags r:id="rId3"/>
            </p:custDataLst>
          </p:nvPr>
        </p:nvSpPr>
        <p:spPr>
          <a:xfrm>
            <a:off x="6181805" y="2024743"/>
            <a:ext cx="5038531" cy="3676261"/>
          </a:xfrm>
          <a:prstGeom prst="rect">
            <a:avLst/>
          </a:prstGeom>
          <a:noFill/>
          <a:ln>
            <a:noFill/>
          </a:ln>
        </p:spPr>
        <p:txBody>
          <a:bodyPr spcFirstLastPara="1" wrap="square" lIns="91425" tIns="45700" rIns="91425" bIns="45700" anchor="t" anchorCtr="0">
            <a:normAutofit/>
          </a:bodyPr>
          <a:lstStyle/>
          <a:p>
            <a:pPr marL="342891" indent="-342891">
              <a:spcBef>
                <a:spcPts val="0"/>
              </a:spcBef>
              <a:buClr>
                <a:schemeClr val="accent4"/>
              </a:buClr>
              <a:buSzPts val="2000"/>
            </a:pPr>
            <a:r>
              <a:rPr lang="fr-CA" sz="1800" dirty="0">
                <a:solidFill>
                  <a:schemeClr val="tx1"/>
                </a:solidFill>
              </a:rPr>
              <a:t>Les intervenants des organismes scolaires</a:t>
            </a:r>
          </a:p>
          <a:p>
            <a:pPr marL="0" indent="0">
              <a:spcBef>
                <a:spcPts val="0"/>
              </a:spcBef>
              <a:buClr>
                <a:schemeClr val="accent4"/>
              </a:buClr>
              <a:buSzPts val="2000"/>
              <a:buNone/>
            </a:pPr>
            <a:endParaRPr sz="1800" dirty="0">
              <a:solidFill>
                <a:schemeClr val="tx1"/>
              </a:solidFill>
            </a:endParaRPr>
          </a:p>
          <a:p>
            <a:pPr marL="342891" indent="-342891">
              <a:buClr>
                <a:schemeClr val="accent4"/>
              </a:buClr>
              <a:buSzPts val="2000"/>
            </a:pPr>
            <a:r>
              <a:rPr lang="fr-CA" sz="1800" dirty="0">
                <a:solidFill>
                  <a:schemeClr val="tx1"/>
                </a:solidFill>
              </a:rPr>
              <a:t>Les intervenants du MFA, d’un bureau coordonnateur (BC), d’un CPE ou d’une garderie</a:t>
            </a:r>
          </a:p>
          <a:p>
            <a:pPr marL="342891" indent="-342891">
              <a:buClr>
                <a:schemeClr val="accent4"/>
              </a:buClr>
              <a:buSzPts val="2000"/>
            </a:pPr>
            <a:endParaRPr lang="fr-CA" sz="1800" dirty="0">
              <a:solidFill>
                <a:schemeClr val="tx1"/>
              </a:solidFill>
            </a:endParaRPr>
          </a:p>
          <a:p>
            <a:pPr marL="342891" indent="-342891">
              <a:buClr>
                <a:schemeClr val="accent4"/>
              </a:buClr>
              <a:buSzPts val="2000"/>
            </a:pPr>
            <a:r>
              <a:rPr lang="fr-CA" sz="1800" dirty="0">
                <a:solidFill>
                  <a:schemeClr val="tx1"/>
                </a:solidFill>
              </a:rPr>
              <a:t>La personne ou les instances autochtones qui assument les responsabilités du DPJ dans le cadre d’une entente conclue en vertu de l’article 37.5 de la LPJ ou tout regroupement autochtone qui applique l’Entente</a:t>
            </a:r>
            <a:endParaRPr sz="1800" dirty="0">
              <a:solidFill>
                <a:schemeClr val="tx1"/>
              </a:solidFill>
            </a:endParaRPr>
          </a:p>
          <a:p>
            <a:pPr marL="342891" indent="-190495">
              <a:buNone/>
            </a:pPr>
            <a:endParaRPr dirty="0"/>
          </a:p>
        </p:txBody>
      </p:sp>
      <p:sp>
        <p:nvSpPr>
          <p:cNvPr id="4" name="Espace réservé du numéro de diapositive 3">
            <a:extLst>
              <a:ext uri="{FF2B5EF4-FFF2-40B4-BE49-F238E27FC236}">
                <a16:creationId xmlns:a16="http://schemas.microsoft.com/office/drawing/2014/main" id="{8056C719-3A6C-020F-704C-62BFA1248EF2}"/>
              </a:ext>
            </a:extLst>
          </p:cNvPr>
          <p:cNvSpPr>
            <a:spLocks noGrp="1"/>
          </p:cNvSpPr>
          <p:nvPr>
            <p:ph type="sldNum" idx="12"/>
          </p:nvPr>
        </p:nvSpPr>
        <p:spPr/>
        <p:txBody>
          <a:bodyPr/>
          <a:lstStyle/>
          <a:p>
            <a:fld id="{00000000-1234-1234-1234-123412341234}" type="slidenum">
              <a:rPr lang="fr-CA" smtClean="0"/>
              <a:pPr/>
              <a:t>18</a:t>
            </a:fld>
            <a:endParaRPr lang="fr-CA"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18"/>
          <p:cNvSpPr txBox="1"/>
          <p:nvPr>
            <p:custDataLst>
              <p:tags r:id="rId1"/>
            </p:custDataLst>
          </p:nvPr>
        </p:nvSpPr>
        <p:spPr>
          <a:xfrm>
            <a:off x="560935" y="650673"/>
            <a:ext cx="9793506" cy="5632271"/>
          </a:xfrm>
          <a:prstGeom prst="rect">
            <a:avLst/>
          </a:prstGeom>
          <a:noFill/>
          <a:ln>
            <a:noFill/>
          </a:ln>
        </p:spPr>
        <p:txBody>
          <a:bodyPr spcFirstLastPara="1" wrap="square" lIns="91425" tIns="45700" rIns="91425" bIns="45700" anchor="t" anchorCtr="0">
            <a:spAutoFit/>
          </a:bodyPr>
          <a:lstStyle/>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p:txBody>
      </p:sp>
      <p:graphicFrame>
        <p:nvGraphicFramePr>
          <p:cNvPr id="388" name="Diagramme 388">
            <a:extLst>
              <a:ext uri="{FF2B5EF4-FFF2-40B4-BE49-F238E27FC236}">
                <a16:creationId xmlns:a16="http://schemas.microsoft.com/office/drawing/2014/main" id="{4FA7B0C3-1372-6365-AD36-3F41C037B7F3}"/>
              </a:ext>
            </a:extLst>
          </p:cNvPr>
          <p:cNvGraphicFramePr/>
          <p:nvPr>
            <p:extLst>
              <p:ext uri="{D42A27DB-BD31-4B8C-83A1-F6EECF244321}">
                <p14:modId xmlns:p14="http://schemas.microsoft.com/office/powerpoint/2010/main" val="3098278253"/>
              </p:ext>
            </p:extLst>
          </p:nvPr>
        </p:nvGraphicFramePr>
        <p:xfrm>
          <a:off x="717827" y="197675"/>
          <a:ext cx="10255709" cy="653994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Espace réservé du numéro de diapositive 5">
            <a:extLst>
              <a:ext uri="{FF2B5EF4-FFF2-40B4-BE49-F238E27FC236}">
                <a16:creationId xmlns:a16="http://schemas.microsoft.com/office/drawing/2014/main" id="{95F57B7D-C443-DAA4-5EB3-99517BA38BF7}"/>
              </a:ext>
            </a:extLst>
          </p:cNvPr>
          <p:cNvSpPr>
            <a:spLocks noGrp="1"/>
          </p:cNvSpPr>
          <p:nvPr>
            <p:ph type="sldNum" idx="12"/>
          </p:nvPr>
        </p:nvSpPr>
        <p:spPr/>
        <p:txBody>
          <a:bodyPr/>
          <a:lstStyle/>
          <a:p>
            <a:fld id="{00000000-1234-1234-1234-123412341234}" type="slidenum">
              <a:rPr lang="fr-CA" smtClean="0"/>
              <a:pPr/>
              <a:t>19</a:t>
            </a:fld>
            <a:endParaRPr lang="fr-CA"/>
          </a:p>
        </p:txBody>
      </p:sp>
    </p:spTree>
    <p:extLst>
      <p:ext uri="{BB962C8B-B14F-4D97-AF65-F5344CB8AC3E}">
        <p14:creationId xmlns:p14="http://schemas.microsoft.com/office/powerpoint/2010/main" val="17961606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2"/>
          <p:cNvSpPr txBox="1">
            <a:spLocks noGrp="1"/>
          </p:cNvSpPr>
          <p:nvPr>
            <p:ph type="title"/>
            <p:custDataLst>
              <p:tags r:id="rId1"/>
            </p:custDataLst>
          </p:nvPr>
        </p:nvSpPr>
        <p:spPr>
          <a:xfrm>
            <a:off x="-69668" y="422275"/>
            <a:ext cx="6869196" cy="137408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rgbClr val="1B2A85"/>
              </a:buClr>
              <a:buSzPts val="3200"/>
              <a:buFont typeface="Calibri"/>
              <a:buNone/>
            </a:pPr>
            <a:r>
              <a:rPr lang="fr-CA" sz="3200" b="1" dirty="0">
                <a:solidFill>
                  <a:srgbClr val="1B2A85"/>
                </a:solidFill>
              </a:rPr>
              <a:t>But de la formation</a:t>
            </a:r>
            <a:br>
              <a:rPr lang="fr-CA" sz="3600" b="1" dirty="0">
                <a:solidFill>
                  <a:srgbClr val="1B2A85"/>
                </a:solidFill>
              </a:rPr>
            </a:br>
            <a:endParaRPr dirty="0"/>
          </a:p>
        </p:txBody>
      </p:sp>
      <p:sp>
        <p:nvSpPr>
          <p:cNvPr id="68" name="Google Shape;68;p2"/>
          <p:cNvSpPr txBox="1">
            <a:spLocks noGrp="1"/>
          </p:cNvSpPr>
          <p:nvPr>
            <p:ph type="body" idx="1"/>
            <p:custDataLst>
              <p:tags r:id="rId2"/>
            </p:custDataLst>
          </p:nvPr>
        </p:nvSpPr>
        <p:spPr>
          <a:xfrm>
            <a:off x="1452282" y="2205317"/>
            <a:ext cx="8821271" cy="3495687"/>
          </a:xfrm>
          <a:prstGeom prst="rect">
            <a:avLst/>
          </a:prstGeom>
          <a:noFill/>
          <a:ln>
            <a:noFill/>
          </a:ln>
        </p:spPr>
        <p:txBody>
          <a:bodyPr spcFirstLastPara="1" wrap="square" lIns="91425" tIns="45700" rIns="91425" bIns="45700" anchor="t" anchorCtr="0">
            <a:normAutofit/>
          </a:bodyPr>
          <a:lstStyle/>
          <a:p>
            <a:pPr marL="457200" lvl="0" indent="-457200" algn="l" rtl="0">
              <a:lnSpc>
                <a:spcPct val="90000"/>
              </a:lnSpc>
              <a:spcBef>
                <a:spcPts val="0"/>
              </a:spcBef>
              <a:spcAft>
                <a:spcPts val="0"/>
              </a:spcAft>
              <a:buSzPts val="2000"/>
              <a:buFont typeface="Arial"/>
              <a:buChar char="•"/>
            </a:pPr>
            <a:r>
              <a:rPr lang="fr-CA" sz="2200" dirty="0">
                <a:solidFill>
                  <a:schemeClr val="tx1"/>
                </a:solidFill>
              </a:rPr>
              <a:t>Favoriser une meilleure compréhension et une meilleure application de l’Entente multisectorielle, afin d’assurer la protection des </a:t>
            </a:r>
            <a:r>
              <a:rPr lang="fr-CA" sz="2200" dirty="0">
                <a:solidFill>
                  <a:schemeClr val="tx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enfants</a:t>
            </a:r>
            <a:r>
              <a:rPr lang="fr-CA" sz="2200" dirty="0">
                <a:solidFill>
                  <a:schemeClr val="tx1"/>
                </a:solidFill>
              </a:rPr>
              <a:t>. </a:t>
            </a:r>
            <a:endParaRPr sz="2200" dirty="0">
              <a:solidFill>
                <a:schemeClr val="tx1"/>
              </a:solidFill>
            </a:endParaRPr>
          </a:p>
          <a:p>
            <a:pPr marL="342900" lvl="0" indent="-215900" algn="l" rtl="0">
              <a:lnSpc>
                <a:spcPct val="90000"/>
              </a:lnSpc>
              <a:spcBef>
                <a:spcPts val="1000"/>
              </a:spcBef>
              <a:spcAft>
                <a:spcPts val="0"/>
              </a:spcAft>
              <a:buSzPts val="2000"/>
              <a:buFont typeface="Arial"/>
              <a:buNone/>
            </a:pPr>
            <a:endParaRPr sz="2200" dirty="0">
              <a:solidFill>
                <a:schemeClr val="tx1"/>
              </a:solidFill>
            </a:endParaRPr>
          </a:p>
          <a:p>
            <a:pPr marL="457200" lvl="0" indent="-457200" algn="l" rtl="0">
              <a:lnSpc>
                <a:spcPct val="90000"/>
              </a:lnSpc>
              <a:spcBef>
                <a:spcPts val="1000"/>
              </a:spcBef>
              <a:spcAft>
                <a:spcPts val="0"/>
              </a:spcAft>
              <a:buSzPts val="2000"/>
              <a:buFont typeface="Arial"/>
              <a:buChar char="•"/>
            </a:pPr>
            <a:r>
              <a:rPr lang="fr-CA" sz="2200" dirty="0">
                <a:solidFill>
                  <a:schemeClr val="tx1"/>
                </a:solidFill>
              </a:rPr>
              <a:t>Développer un langage commun.</a:t>
            </a:r>
            <a:endParaRPr sz="2200" dirty="0">
              <a:solidFill>
                <a:schemeClr val="tx1"/>
              </a:solidFill>
            </a:endParaRPr>
          </a:p>
          <a:p>
            <a:pPr marL="0" lvl="0" indent="0" algn="l" rtl="0">
              <a:lnSpc>
                <a:spcPct val="90000"/>
              </a:lnSpc>
              <a:spcBef>
                <a:spcPts val="1000"/>
              </a:spcBef>
              <a:spcAft>
                <a:spcPts val="0"/>
              </a:spcAft>
              <a:buSzPts val="2800"/>
              <a:buNone/>
            </a:pPr>
            <a:endParaRPr dirty="0"/>
          </a:p>
        </p:txBody>
      </p:sp>
      <p:sp>
        <p:nvSpPr>
          <p:cNvPr id="69" name="Google Shape;69;p2"/>
          <p:cNvSpPr txBox="1">
            <a:spLocks noGrp="1"/>
          </p:cNvSpPr>
          <p:nvPr>
            <p:ph type="sldNum" idx="12"/>
            <p:custDataLst>
              <p:tags r:id="rId3"/>
            </p:custDataLst>
          </p:nvPr>
        </p:nvSpPr>
        <p:spPr>
          <a:xfrm>
            <a:off x="9448800" y="239713"/>
            <a:ext cx="27432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C8CAD"/>
              </a:buClr>
              <a:buSzPts val="1200"/>
              <a:buFont typeface="Calibri"/>
              <a:buNone/>
            </a:pPr>
            <a:fld id="{00000000-1234-1234-1234-123412341234}" type="slidenum">
              <a:rPr lang="fr-CA" sz="1200" b="0" i="0" u="none" strike="noStrike" cap="none">
                <a:solidFill>
                  <a:srgbClr val="8C8CAD"/>
                </a:solidFill>
                <a:latin typeface="Calibri"/>
                <a:ea typeface="Calibri"/>
                <a:cs typeface="Calibri"/>
                <a:sym typeface="Calibri"/>
              </a:rPr>
              <a:t>2</a:t>
            </a:fld>
            <a:endParaRPr sz="1200" b="0" i="0" u="none" strike="noStrike" cap="none">
              <a:solidFill>
                <a:srgbClr val="8C8CAD"/>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7AE7701-C87E-8A07-82DD-7C65905C3D1D}"/>
              </a:ext>
            </a:extLst>
          </p:cNvPr>
          <p:cNvSpPr txBox="1"/>
          <p:nvPr/>
        </p:nvSpPr>
        <p:spPr>
          <a:xfrm>
            <a:off x="3160746" y="2278178"/>
            <a:ext cx="6097554" cy="867930"/>
          </a:xfrm>
          <a:prstGeom prst="rect">
            <a:avLst/>
          </a:prstGeom>
          <a:noFill/>
        </p:spPr>
        <p:txBody>
          <a:bodyPr wrap="square">
            <a:spAutoFit/>
          </a:bodyPr>
          <a:lstStyle/>
          <a:p>
            <a:pPr marL="76199">
              <a:lnSpc>
                <a:spcPct val="90000"/>
              </a:lnSpc>
              <a:spcBef>
                <a:spcPts val="1000"/>
              </a:spcBef>
              <a:buClr>
                <a:srgbClr val="93D9EB"/>
              </a:buClr>
              <a:buSzPts val="2400"/>
            </a:pPr>
            <a:r>
              <a:rPr lang="fr-CA" sz="2800" b="1" i="0" u="none" strike="noStrike" cap="none" dirty="0">
                <a:solidFill>
                  <a:schemeClr val="tx1"/>
                </a:solidFill>
                <a:latin typeface="Calibri"/>
                <a:ea typeface="Calibri"/>
                <a:cs typeface="Calibri"/>
                <a:sym typeface="Calibri"/>
              </a:rPr>
              <a:t>Partie 2 : Les situations visées par l’Entente multisectorielle</a:t>
            </a:r>
          </a:p>
        </p:txBody>
      </p:sp>
      <p:sp>
        <p:nvSpPr>
          <p:cNvPr id="8" name="Espace réservé du numéro de diapositive 7">
            <a:extLst>
              <a:ext uri="{FF2B5EF4-FFF2-40B4-BE49-F238E27FC236}">
                <a16:creationId xmlns:a16="http://schemas.microsoft.com/office/drawing/2014/main" id="{27976376-2BD4-9E77-509B-44B308F47D74}"/>
              </a:ext>
            </a:extLst>
          </p:cNvPr>
          <p:cNvSpPr>
            <a:spLocks noGrp="1"/>
          </p:cNvSpPr>
          <p:nvPr>
            <p:ph type="sldNum" idx="12"/>
          </p:nvPr>
        </p:nvSpPr>
        <p:spPr/>
        <p:txBody>
          <a:bodyPr/>
          <a:lstStyle/>
          <a:p>
            <a:fld id="{00000000-1234-1234-1234-123412341234}" type="slidenum">
              <a:rPr lang="fr-CA" smtClean="0"/>
              <a:pPr/>
              <a:t>20</a:t>
            </a:fld>
            <a:endParaRPr lang="fr-CA"/>
          </a:p>
        </p:txBody>
      </p:sp>
    </p:spTree>
    <p:extLst>
      <p:ext uri="{BB962C8B-B14F-4D97-AF65-F5344CB8AC3E}">
        <p14:creationId xmlns:p14="http://schemas.microsoft.com/office/powerpoint/2010/main" val="20067158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5" name="Google Shape;225;p19"/>
          <p:cNvSpPr txBox="1"/>
          <p:nvPr>
            <p:custDataLst>
              <p:tags r:id="rId1"/>
            </p:custDataLst>
          </p:nvPr>
        </p:nvSpPr>
        <p:spPr>
          <a:xfrm>
            <a:off x="5471775" y="1606984"/>
            <a:ext cx="6172200" cy="3790336"/>
          </a:xfrm>
          <a:prstGeom prst="rect">
            <a:avLst/>
          </a:prstGeom>
          <a:noFill/>
          <a:ln>
            <a:noFill/>
          </a:ln>
        </p:spPr>
        <p:txBody>
          <a:bodyPr spcFirstLastPara="1" wrap="square" lIns="91425" tIns="45700" rIns="91425" bIns="45700" anchor="t" anchorCtr="0">
            <a:noAutofit/>
          </a:bodyPr>
          <a:lstStyle/>
          <a:p>
            <a:pPr marL="76199">
              <a:lnSpc>
                <a:spcPct val="90000"/>
              </a:lnSpc>
              <a:spcBef>
                <a:spcPts val="1000"/>
              </a:spcBef>
              <a:buClr>
                <a:srgbClr val="A6E5EA"/>
              </a:buClr>
              <a:buSzPts val="2400"/>
            </a:pPr>
            <a:r>
              <a:rPr lang="fr-CA" sz="2200" b="0" i="0" u="none" strike="noStrike" cap="none" dirty="0">
                <a:solidFill>
                  <a:schemeClr val="tx1"/>
                </a:solidFill>
                <a:latin typeface="Calibri"/>
                <a:ea typeface="Calibri"/>
                <a:cs typeface="Calibri"/>
                <a:sym typeface="Calibri"/>
              </a:rPr>
              <a:t>Art. 38 b) 1 : Négligence sur le plan de la santé, sur le plan physique et sur le plan éducatif</a:t>
            </a:r>
          </a:p>
          <a:p>
            <a:pPr marL="76199">
              <a:lnSpc>
                <a:spcPct val="90000"/>
              </a:lnSpc>
              <a:spcBef>
                <a:spcPts val="1000"/>
              </a:spcBef>
              <a:buClr>
                <a:srgbClr val="A6E5EA"/>
              </a:buClr>
              <a:buSzPts val="2400"/>
            </a:pPr>
            <a:endParaRPr lang="fr-CA" sz="2200" b="0" i="0" u="none" strike="noStrike" cap="none" dirty="0">
              <a:solidFill>
                <a:schemeClr val="tx1"/>
              </a:solidFill>
              <a:latin typeface="Calibri"/>
              <a:ea typeface="Calibri"/>
              <a:cs typeface="Calibri"/>
              <a:sym typeface="Calibri"/>
            </a:endParaRPr>
          </a:p>
          <a:p>
            <a:pPr marL="76199">
              <a:lnSpc>
                <a:spcPct val="90000"/>
              </a:lnSpc>
              <a:spcBef>
                <a:spcPts val="1000"/>
              </a:spcBef>
              <a:buClr>
                <a:srgbClr val="A6E5EA"/>
              </a:buClr>
              <a:buSzPts val="2400"/>
            </a:pPr>
            <a:r>
              <a:rPr lang="fr-CA" sz="2200" b="0" i="0" u="none" strike="noStrike" cap="none" dirty="0">
                <a:solidFill>
                  <a:schemeClr val="tx1"/>
                </a:solidFill>
                <a:latin typeface="Calibri"/>
                <a:ea typeface="Calibri"/>
                <a:cs typeface="Calibri"/>
                <a:sym typeface="Calibri"/>
              </a:rPr>
              <a:t>Art. 38 d) 1 : Abus sexuels</a:t>
            </a:r>
          </a:p>
          <a:p>
            <a:pPr marL="76199">
              <a:lnSpc>
                <a:spcPct val="90000"/>
              </a:lnSpc>
              <a:spcBef>
                <a:spcPts val="1000"/>
              </a:spcBef>
              <a:buClr>
                <a:srgbClr val="A6E5EA"/>
              </a:buClr>
              <a:buSzPts val="2400"/>
            </a:pPr>
            <a:r>
              <a:rPr lang="fr-CA" sz="2200" b="0" i="0" u="none" strike="noStrike" cap="none" dirty="0">
                <a:solidFill>
                  <a:schemeClr val="tx1"/>
                </a:solidFill>
                <a:latin typeface="Calibri"/>
                <a:ea typeface="Calibri"/>
                <a:cs typeface="Calibri"/>
                <a:sym typeface="Calibri"/>
              </a:rPr>
              <a:t>Art. 38 d) 2 : Risque d’abus sexuels</a:t>
            </a:r>
          </a:p>
          <a:p>
            <a:pPr marL="76199">
              <a:lnSpc>
                <a:spcPct val="90000"/>
              </a:lnSpc>
              <a:spcBef>
                <a:spcPts val="1000"/>
              </a:spcBef>
              <a:buClr>
                <a:srgbClr val="A6E5EA"/>
              </a:buClr>
              <a:buSzPts val="2400"/>
            </a:pPr>
            <a:endParaRPr lang="fr-CA" sz="2200" b="0" i="0" u="none" strike="noStrike" cap="none" dirty="0">
              <a:solidFill>
                <a:schemeClr val="tx1"/>
              </a:solidFill>
              <a:latin typeface="Calibri"/>
              <a:ea typeface="Calibri"/>
              <a:cs typeface="Calibri"/>
              <a:sym typeface="Calibri"/>
            </a:endParaRPr>
          </a:p>
          <a:p>
            <a:pPr marL="76199">
              <a:lnSpc>
                <a:spcPct val="90000"/>
              </a:lnSpc>
              <a:spcBef>
                <a:spcPts val="1000"/>
              </a:spcBef>
              <a:buClr>
                <a:srgbClr val="A6E5EA"/>
              </a:buClr>
              <a:buSzPts val="2400"/>
            </a:pPr>
            <a:r>
              <a:rPr lang="fr-CA" sz="2200" b="0" i="0" u="none" strike="noStrike" cap="none" dirty="0">
                <a:solidFill>
                  <a:schemeClr val="tx1"/>
                </a:solidFill>
                <a:latin typeface="Calibri"/>
                <a:ea typeface="Calibri"/>
                <a:cs typeface="Calibri"/>
                <a:sym typeface="Calibri"/>
              </a:rPr>
              <a:t>Art. 38 e) 1 : Abus physiques</a:t>
            </a:r>
          </a:p>
          <a:p>
            <a:pPr marL="76199">
              <a:lnSpc>
                <a:spcPct val="90000"/>
              </a:lnSpc>
              <a:spcBef>
                <a:spcPts val="1000"/>
              </a:spcBef>
              <a:buClr>
                <a:srgbClr val="A6E5EA"/>
              </a:buClr>
              <a:buSzPts val="2400"/>
            </a:pPr>
            <a:r>
              <a:rPr lang="fr-CA" sz="2200" b="0" i="0" u="none" strike="noStrike" cap="none" dirty="0">
                <a:solidFill>
                  <a:schemeClr val="tx1"/>
                </a:solidFill>
                <a:latin typeface="Calibri"/>
                <a:ea typeface="Calibri"/>
                <a:cs typeface="Calibri"/>
                <a:sym typeface="Calibri"/>
              </a:rPr>
              <a:t>Art. 38 e) 2 : Risque d’abus physiques</a:t>
            </a:r>
          </a:p>
        </p:txBody>
      </p:sp>
      <p:pic>
        <p:nvPicPr>
          <p:cNvPr id="3" name="Image 2" descr="Une image contenant plein air, noir et blanc, herbe, sol&#10;&#10;Description générée automatiquement">
            <a:extLst>
              <a:ext uri="{FF2B5EF4-FFF2-40B4-BE49-F238E27FC236}">
                <a16:creationId xmlns:a16="http://schemas.microsoft.com/office/drawing/2014/main" id="{86264830-B508-31F0-EF71-0DCFC1CFA37B}"/>
              </a:ext>
            </a:extLst>
          </p:cNvPr>
          <p:cNvPicPr>
            <a:picLocks noChangeAspect="1"/>
          </p:cNvPicPr>
          <p:nvPr/>
        </p:nvPicPr>
        <p:blipFill>
          <a:blip r:embed="rId5"/>
          <a:stretch>
            <a:fillRect/>
          </a:stretch>
        </p:blipFill>
        <p:spPr>
          <a:xfrm>
            <a:off x="548025" y="1800225"/>
            <a:ext cx="4337217" cy="3085809"/>
          </a:xfrm>
          <a:prstGeom prst="rect">
            <a:avLst/>
          </a:prstGeom>
          <a:ln>
            <a:solidFill>
              <a:schemeClr val="accent1"/>
            </a:solidFill>
          </a:ln>
          <a:effectLst>
            <a:softEdge rad="31750"/>
          </a:effectLst>
        </p:spPr>
      </p:pic>
      <p:sp>
        <p:nvSpPr>
          <p:cNvPr id="4" name="Google Shape;224;p19">
            <a:extLst>
              <a:ext uri="{FF2B5EF4-FFF2-40B4-BE49-F238E27FC236}">
                <a16:creationId xmlns:a16="http://schemas.microsoft.com/office/drawing/2014/main" id="{196DEF4B-C64A-184F-A9CA-0347E49AB4A1}"/>
              </a:ext>
            </a:extLst>
          </p:cNvPr>
          <p:cNvSpPr txBox="1"/>
          <p:nvPr>
            <p:custDataLst>
              <p:tags r:id="rId2"/>
            </p:custDataLst>
          </p:nvPr>
        </p:nvSpPr>
        <p:spPr>
          <a:xfrm>
            <a:off x="645501" y="366774"/>
            <a:ext cx="7401984" cy="523180"/>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2800" b="1" dirty="0">
                <a:solidFill>
                  <a:srgbClr val="1B2A85"/>
                </a:solidFill>
                <a:latin typeface="Calibri"/>
                <a:ea typeface="Calibri"/>
                <a:cs typeface="Calibri"/>
                <a:sym typeface="Calibri"/>
              </a:rPr>
              <a:t>Les situations visées en vertu de la LPJ</a:t>
            </a:r>
          </a:p>
        </p:txBody>
      </p:sp>
      <p:sp>
        <p:nvSpPr>
          <p:cNvPr id="6" name="Espace réservé du numéro de diapositive 5">
            <a:extLst>
              <a:ext uri="{FF2B5EF4-FFF2-40B4-BE49-F238E27FC236}">
                <a16:creationId xmlns:a16="http://schemas.microsoft.com/office/drawing/2014/main" id="{CBE56DD3-DA5C-70D2-F15E-F983ECBB2F50}"/>
              </a:ext>
            </a:extLst>
          </p:cNvPr>
          <p:cNvSpPr>
            <a:spLocks noGrp="1"/>
          </p:cNvSpPr>
          <p:nvPr>
            <p:ph type="sldNum" idx="12"/>
          </p:nvPr>
        </p:nvSpPr>
        <p:spPr/>
        <p:txBody>
          <a:bodyPr/>
          <a:lstStyle/>
          <a:p>
            <a:fld id="{00000000-1234-1234-1234-123412341234}" type="slidenum">
              <a:rPr lang="fr-CA" smtClean="0"/>
              <a:pPr/>
              <a:t>21</a:t>
            </a:fld>
            <a:endParaRPr lang="fr-CA"/>
          </a:p>
        </p:txBody>
      </p:sp>
    </p:spTree>
    <p:extLst>
      <p:ext uri="{BB962C8B-B14F-4D97-AF65-F5344CB8AC3E}">
        <p14:creationId xmlns:p14="http://schemas.microsoft.com/office/powerpoint/2010/main" val="21665874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20"/>
          <p:cNvSpPr txBox="1">
            <a:spLocks noGrp="1"/>
          </p:cNvSpPr>
          <p:nvPr>
            <p:ph type="title"/>
            <p:custDataLst>
              <p:tags r:id="rId1"/>
            </p:custDataLst>
          </p:nvPr>
        </p:nvSpPr>
        <p:spPr>
          <a:xfrm>
            <a:off x="508519" y="575188"/>
            <a:ext cx="10515600" cy="801604"/>
          </a:xfrm>
          <a:prstGeom prst="rect">
            <a:avLst/>
          </a:prstGeom>
          <a:noFill/>
          <a:ln>
            <a:noFill/>
          </a:ln>
        </p:spPr>
        <p:txBody>
          <a:bodyPr spcFirstLastPara="1" wrap="square" lIns="91425" tIns="45700" rIns="91425" bIns="45700" anchor="b" anchorCtr="0">
            <a:noAutofit/>
          </a:bodyPr>
          <a:lstStyle/>
          <a:p>
            <a:pPr>
              <a:buSzPts val="3200"/>
            </a:pPr>
            <a:br>
              <a:rPr lang="fr-CA" dirty="0">
                <a:highlight>
                  <a:srgbClr val="FFFF00"/>
                </a:highlight>
              </a:rPr>
            </a:br>
            <a:r>
              <a:rPr lang="fr-CA" dirty="0"/>
              <a:t>L’auteur présumé des gestes </a:t>
            </a:r>
            <a:br>
              <a:rPr lang="fr-CA" dirty="0">
                <a:highlight>
                  <a:srgbClr val="FFFF00"/>
                </a:highlight>
              </a:rPr>
            </a:br>
            <a:endParaRPr dirty="0"/>
          </a:p>
        </p:txBody>
      </p:sp>
      <p:sp>
        <p:nvSpPr>
          <p:cNvPr id="232" name="Google Shape;232;p20"/>
          <p:cNvSpPr txBox="1">
            <a:spLocks noGrp="1"/>
          </p:cNvSpPr>
          <p:nvPr>
            <p:ph type="body" idx="1"/>
            <p:custDataLst>
              <p:tags r:id="rId2"/>
            </p:custDataLst>
          </p:nvPr>
        </p:nvSpPr>
        <p:spPr>
          <a:xfrm>
            <a:off x="435429" y="1550686"/>
            <a:ext cx="11041225" cy="4702628"/>
          </a:xfrm>
          <a:prstGeom prst="rect">
            <a:avLst/>
          </a:prstGeom>
          <a:noFill/>
          <a:ln>
            <a:noFill/>
          </a:ln>
        </p:spPr>
        <p:txBody>
          <a:bodyPr spcFirstLastPara="1" wrap="square" lIns="91425" tIns="45700" rIns="91425" bIns="45700" anchor="t" anchorCtr="0">
            <a:normAutofit fontScale="92500" lnSpcReduction="20000"/>
          </a:bodyPr>
          <a:lstStyle/>
          <a:p>
            <a:pPr marL="0" indent="0">
              <a:spcBef>
                <a:spcPts val="0"/>
              </a:spcBef>
              <a:buSzPct val="100000"/>
            </a:pPr>
            <a:endParaRPr dirty="0"/>
          </a:p>
          <a:p>
            <a:pPr marL="0" indent="0">
              <a:buSzPct val="100000"/>
            </a:pPr>
            <a:endParaRPr dirty="0"/>
          </a:p>
          <a:p>
            <a:pPr marL="0" indent="0">
              <a:buSzPct val="100000"/>
            </a:pPr>
            <a:endParaRPr dirty="0"/>
          </a:p>
          <a:p>
            <a:pPr marL="0" indent="0">
              <a:buSzPct val="100000"/>
            </a:pPr>
            <a:endParaRPr dirty="0"/>
          </a:p>
          <a:p>
            <a:pPr marL="0" indent="0">
              <a:buSzPct val="100000"/>
            </a:pPr>
            <a:endParaRPr dirty="0"/>
          </a:p>
          <a:p>
            <a:pPr marL="0" indent="0">
              <a:buSzPct val="100000"/>
            </a:pPr>
            <a:endParaRPr dirty="0"/>
          </a:p>
          <a:p>
            <a:pPr marL="0" indent="0">
              <a:buSzPct val="100000"/>
            </a:pPr>
            <a:endParaRPr dirty="0"/>
          </a:p>
          <a:p>
            <a:pPr marL="0" indent="0">
              <a:buSzPct val="100000"/>
            </a:pPr>
            <a:endParaRPr dirty="0"/>
          </a:p>
          <a:p>
            <a:pPr marL="0" indent="0">
              <a:buSzPct val="100000"/>
            </a:pPr>
            <a:endParaRPr sz="2400" dirty="0"/>
          </a:p>
          <a:p>
            <a:pPr marL="0" indent="0">
              <a:buSzPct val="100000"/>
            </a:pPr>
            <a:endParaRPr sz="2400" dirty="0"/>
          </a:p>
          <a:p>
            <a:pPr marL="0" indent="0">
              <a:buSzPct val="100000"/>
            </a:pPr>
            <a:r>
              <a:rPr lang="fr-CA" sz="2600" dirty="0">
                <a:solidFill>
                  <a:schemeClr val="tx1"/>
                </a:solidFill>
              </a:rPr>
              <a:t>Les personnes mineures doivent être âgées de 12 ans et plus.</a:t>
            </a:r>
            <a:endParaRPr dirty="0">
              <a:solidFill>
                <a:schemeClr val="tx1"/>
              </a:solidFill>
            </a:endParaRPr>
          </a:p>
          <a:p>
            <a:pPr marL="0" indent="0">
              <a:buSzPct val="100000"/>
            </a:pPr>
            <a:r>
              <a:rPr lang="fr-CA" sz="2400" dirty="0"/>
              <a:t> </a:t>
            </a:r>
            <a:endParaRPr dirty="0"/>
          </a:p>
        </p:txBody>
      </p:sp>
      <p:sp>
        <p:nvSpPr>
          <p:cNvPr id="233" name="Google Shape;233;p20"/>
          <p:cNvSpPr/>
          <p:nvPr>
            <p:custDataLst>
              <p:tags r:id="rId3"/>
            </p:custDataLst>
          </p:nvPr>
        </p:nvSpPr>
        <p:spPr>
          <a:xfrm>
            <a:off x="508521" y="1763487"/>
            <a:ext cx="2491271" cy="818835"/>
          </a:xfrm>
          <a:prstGeom prst="rect">
            <a:avLst/>
          </a:prstGeom>
          <a:solidFill>
            <a:schemeClr val="accent1"/>
          </a:solidFill>
          <a:ln w="12700" cap="flat" cmpd="sng">
            <a:solidFill>
              <a:srgbClr val="004375"/>
            </a:solidFill>
            <a:prstDash val="solid"/>
            <a:miter lim="800000"/>
            <a:headEnd type="none" w="sm" len="sm"/>
            <a:tailEnd type="none" w="sm" len="sm"/>
          </a:ln>
        </p:spPr>
        <p:txBody>
          <a:bodyPr spcFirstLastPara="1" wrap="square" lIns="91425" tIns="45700" rIns="91425" bIns="45700" anchor="ctr" anchorCtr="0">
            <a:noAutofit/>
          </a:bodyPr>
          <a:lstStyle/>
          <a:p>
            <a:pPr algn="ctr">
              <a:buSzPts val="1800"/>
            </a:pPr>
            <a:r>
              <a:rPr lang="fr-CA" sz="1800" dirty="0">
                <a:solidFill>
                  <a:schemeClr val="lt1"/>
                </a:solidFill>
                <a:latin typeface="Calibri"/>
                <a:ea typeface="Calibri"/>
                <a:cs typeface="Calibri"/>
                <a:sym typeface="Calibri"/>
              </a:rPr>
              <a:t>Abus sexuels et </a:t>
            </a:r>
          </a:p>
          <a:p>
            <a:pPr algn="ctr">
              <a:buSzPts val="1800"/>
            </a:pPr>
            <a:r>
              <a:rPr lang="fr-CA" sz="1800" dirty="0">
                <a:solidFill>
                  <a:schemeClr val="lt1"/>
                </a:solidFill>
                <a:latin typeface="Calibri"/>
                <a:ea typeface="Calibri"/>
                <a:cs typeface="Calibri"/>
                <a:sym typeface="Calibri"/>
              </a:rPr>
              <a:t>risques d’abus </a:t>
            </a:r>
            <a:endParaRPr dirty="0"/>
          </a:p>
        </p:txBody>
      </p:sp>
      <p:cxnSp>
        <p:nvCxnSpPr>
          <p:cNvPr id="234" name="Google Shape;234;p20"/>
          <p:cNvCxnSpPr/>
          <p:nvPr>
            <p:custDataLst>
              <p:tags r:id="rId4"/>
            </p:custDataLst>
          </p:nvPr>
        </p:nvCxnSpPr>
        <p:spPr>
          <a:xfrm flipH="1">
            <a:off x="1749489" y="2578785"/>
            <a:ext cx="1" cy="853753"/>
          </a:xfrm>
          <a:prstGeom prst="straightConnector1">
            <a:avLst/>
          </a:prstGeom>
          <a:noFill/>
          <a:ln w="9525" cap="flat" cmpd="sng">
            <a:solidFill>
              <a:schemeClr val="accent1"/>
            </a:solidFill>
            <a:prstDash val="solid"/>
            <a:miter lim="800000"/>
            <a:headEnd type="none" w="sm" len="sm"/>
            <a:tailEnd type="triangle" w="med" len="med"/>
          </a:ln>
        </p:spPr>
      </p:cxnSp>
      <p:sp>
        <p:nvSpPr>
          <p:cNvPr id="235" name="Google Shape;235;p20"/>
          <p:cNvSpPr/>
          <p:nvPr>
            <p:custDataLst>
              <p:tags r:id="rId5"/>
            </p:custDataLst>
          </p:nvPr>
        </p:nvSpPr>
        <p:spPr>
          <a:xfrm>
            <a:off x="485192" y="3429001"/>
            <a:ext cx="2603237" cy="1684177"/>
          </a:xfrm>
          <a:prstGeom prst="rect">
            <a:avLst/>
          </a:prstGeom>
          <a:solidFill>
            <a:schemeClr val="dk2"/>
          </a:solidFill>
          <a:ln w="12700" cap="flat" cmpd="sng">
            <a:solidFill>
              <a:srgbClr val="004375"/>
            </a:solidFill>
            <a:prstDash val="solid"/>
            <a:miter lim="800000"/>
            <a:headEnd type="none" w="sm" len="sm"/>
            <a:tailEnd type="none" w="sm" len="sm"/>
          </a:ln>
        </p:spPr>
        <p:txBody>
          <a:bodyPr spcFirstLastPara="1" wrap="square" lIns="91425" tIns="45700" rIns="91425" bIns="45700" anchor="ctr" anchorCtr="0">
            <a:noAutofit/>
          </a:bodyPr>
          <a:lstStyle/>
          <a:p>
            <a:pPr algn="ctr">
              <a:buSzPts val="1800"/>
            </a:pPr>
            <a:r>
              <a:rPr lang="fr-CA" sz="1800" dirty="0">
                <a:solidFill>
                  <a:schemeClr val="lt1"/>
                </a:solidFill>
                <a:latin typeface="Calibri"/>
                <a:ea typeface="Calibri"/>
                <a:cs typeface="Calibri"/>
                <a:sym typeface="Calibri"/>
              </a:rPr>
              <a:t>Adulte et mineur</a:t>
            </a:r>
            <a:endParaRPr dirty="0"/>
          </a:p>
          <a:p>
            <a:pPr algn="ctr">
              <a:buSzPts val="1800"/>
            </a:pPr>
            <a:endParaRPr sz="1800" dirty="0">
              <a:solidFill>
                <a:schemeClr val="lt1"/>
              </a:solidFill>
              <a:latin typeface="Calibri"/>
              <a:ea typeface="Calibri"/>
              <a:cs typeface="Calibri"/>
              <a:sym typeface="Calibri"/>
            </a:endParaRPr>
          </a:p>
          <a:p>
            <a:pPr algn="ctr">
              <a:buSzPts val="1800"/>
            </a:pPr>
            <a:r>
              <a:rPr lang="fr-CA" sz="1800" dirty="0">
                <a:solidFill>
                  <a:schemeClr val="lt1"/>
                </a:solidFill>
                <a:latin typeface="Calibri"/>
                <a:ea typeface="Calibri"/>
                <a:cs typeface="Calibri"/>
                <a:sym typeface="Calibri"/>
              </a:rPr>
              <a:t>Relation d’autorité </a:t>
            </a:r>
            <a:endParaRPr dirty="0"/>
          </a:p>
          <a:p>
            <a:pPr algn="ctr">
              <a:buSzPts val="1800"/>
            </a:pPr>
            <a:r>
              <a:rPr lang="fr-CA" sz="1800" dirty="0">
                <a:solidFill>
                  <a:schemeClr val="lt1"/>
                </a:solidFill>
                <a:latin typeface="Calibri"/>
                <a:ea typeface="Calibri"/>
                <a:cs typeface="Calibri"/>
                <a:sym typeface="Calibri"/>
              </a:rPr>
              <a:t>ou non avec l’enfant </a:t>
            </a:r>
            <a:endParaRPr dirty="0"/>
          </a:p>
        </p:txBody>
      </p:sp>
      <p:sp>
        <p:nvSpPr>
          <p:cNvPr id="236" name="Google Shape;236;p20"/>
          <p:cNvSpPr/>
          <p:nvPr>
            <p:custDataLst>
              <p:tags r:id="rId6"/>
            </p:custDataLst>
          </p:nvPr>
        </p:nvSpPr>
        <p:spPr>
          <a:xfrm>
            <a:off x="3691609" y="1763485"/>
            <a:ext cx="3993495" cy="942395"/>
          </a:xfrm>
          <a:prstGeom prst="rect">
            <a:avLst/>
          </a:prstGeom>
          <a:solidFill>
            <a:schemeClr val="accent1"/>
          </a:solidFill>
          <a:ln w="12700" cap="flat" cmpd="sng">
            <a:solidFill>
              <a:srgbClr val="004375"/>
            </a:solidFill>
            <a:prstDash val="solid"/>
            <a:miter lim="800000"/>
            <a:headEnd type="none" w="sm" len="sm"/>
            <a:tailEnd type="none" w="sm" len="sm"/>
          </a:ln>
        </p:spPr>
        <p:txBody>
          <a:bodyPr spcFirstLastPara="1" wrap="square" lIns="91425" tIns="45700" rIns="91425" bIns="45700" anchor="ctr" anchorCtr="0">
            <a:noAutofit/>
          </a:bodyPr>
          <a:lstStyle/>
          <a:p>
            <a:pPr algn="ctr">
              <a:buSzPts val="1800"/>
            </a:pPr>
            <a:r>
              <a:rPr lang="fr-CA" sz="1800" dirty="0">
                <a:solidFill>
                  <a:schemeClr val="lt1"/>
                </a:solidFill>
                <a:latin typeface="Calibri"/>
                <a:ea typeface="Calibri"/>
                <a:cs typeface="Calibri"/>
                <a:sym typeface="Calibri"/>
              </a:rPr>
              <a:t>Abus physiques et risques d’abus </a:t>
            </a:r>
            <a:endParaRPr dirty="0"/>
          </a:p>
        </p:txBody>
      </p:sp>
      <p:cxnSp>
        <p:nvCxnSpPr>
          <p:cNvPr id="237" name="Google Shape;237;p20"/>
          <p:cNvCxnSpPr/>
          <p:nvPr>
            <p:custDataLst>
              <p:tags r:id="rId7"/>
            </p:custDataLst>
          </p:nvPr>
        </p:nvCxnSpPr>
        <p:spPr>
          <a:xfrm flipH="1">
            <a:off x="4687075" y="2472608"/>
            <a:ext cx="783771" cy="942395"/>
          </a:xfrm>
          <a:prstGeom prst="straightConnector1">
            <a:avLst/>
          </a:prstGeom>
          <a:noFill/>
          <a:ln w="9525" cap="flat" cmpd="sng">
            <a:solidFill>
              <a:schemeClr val="accent1"/>
            </a:solidFill>
            <a:prstDash val="solid"/>
            <a:miter lim="800000"/>
            <a:headEnd type="none" w="sm" len="sm"/>
            <a:tailEnd type="triangle" w="med" len="med"/>
          </a:ln>
        </p:spPr>
      </p:cxnSp>
      <p:sp>
        <p:nvSpPr>
          <p:cNvPr id="238" name="Google Shape;238;p20"/>
          <p:cNvSpPr/>
          <p:nvPr>
            <p:custDataLst>
              <p:tags r:id="rId8"/>
            </p:custDataLst>
          </p:nvPr>
        </p:nvSpPr>
        <p:spPr>
          <a:xfrm>
            <a:off x="3405673" y="3456995"/>
            <a:ext cx="2183363" cy="1656183"/>
          </a:xfrm>
          <a:prstGeom prst="rect">
            <a:avLst/>
          </a:prstGeom>
          <a:solidFill>
            <a:schemeClr val="dk2"/>
          </a:solidFill>
          <a:ln w="12700" cap="flat" cmpd="sng">
            <a:solidFill>
              <a:srgbClr val="004375"/>
            </a:solidFill>
            <a:prstDash val="solid"/>
            <a:miter lim="800000"/>
            <a:headEnd type="none" w="sm" len="sm"/>
            <a:tailEnd type="none" w="sm" len="sm"/>
          </a:ln>
        </p:spPr>
        <p:txBody>
          <a:bodyPr spcFirstLastPara="1" wrap="square" lIns="91425" tIns="45700" rIns="91425" bIns="45700" anchor="ctr" anchorCtr="0">
            <a:noAutofit/>
          </a:bodyPr>
          <a:lstStyle/>
          <a:p>
            <a:pPr algn="ctr">
              <a:buSzPts val="1800"/>
            </a:pPr>
            <a:r>
              <a:rPr lang="fr-CA" sz="1800" dirty="0">
                <a:solidFill>
                  <a:schemeClr val="lt1"/>
                </a:solidFill>
                <a:latin typeface="Calibri"/>
                <a:ea typeface="Calibri"/>
                <a:cs typeface="Calibri"/>
                <a:sym typeface="Calibri"/>
              </a:rPr>
              <a:t>Adulte</a:t>
            </a:r>
            <a:endParaRPr dirty="0"/>
          </a:p>
          <a:p>
            <a:pPr algn="ctr">
              <a:buSzPts val="1800"/>
            </a:pPr>
            <a:endParaRPr sz="1800" dirty="0">
              <a:solidFill>
                <a:schemeClr val="lt1"/>
              </a:solidFill>
              <a:latin typeface="Calibri"/>
              <a:ea typeface="Calibri"/>
              <a:cs typeface="Calibri"/>
              <a:sym typeface="Calibri"/>
            </a:endParaRPr>
          </a:p>
          <a:p>
            <a:pPr algn="ctr">
              <a:buSzPts val="1800"/>
            </a:pPr>
            <a:r>
              <a:rPr lang="fr-CA" sz="1800" dirty="0">
                <a:solidFill>
                  <a:schemeClr val="lt1"/>
                </a:solidFill>
                <a:latin typeface="Calibri"/>
                <a:ea typeface="Calibri"/>
                <a:cs typeface="Calibri"/>
                <a:sym typeface="Calibri"/>
              </a:rPr>
              <a:t>Relation d’autorité </a:t>
            </a:r>
            <a:br>
              <a:rPr lang="fr-CA" sz="1800" dirty="0">
                <a:solidFill>
                  <a:schemeClr val="lt1"/>
                </a:solidFill>
                <a:latin typeface="Calibri"/>
                <a:ea typeface="Calibri"/>
                <a:cs typeface="Calibri"/>
                <a:sym typeface="Calibri"/>
              </a:rPr>
            </a:br>
            <a:r>
              <a:rPr lang="fr-CA" sz="1800" dirty="0">
                <a:solidFill>
                  <a:schemeClr val="lt1"/>
                </a:solidFill>
                <a:latin typeface="Calibri"/>
                <a:ea typeface="Calibri"/>
                <a:cs typeface="Calibri"/>
                <a:sym typeface="Calibri"/>
              </a:rPr>
              <a:t>ou non avec l’enfant</a:t>
            </a:r>
            <a:endParaRPr dirty="0"/>
          </a:p>
        </p:txBody>
      </p:sp>
      <p:sp>
        <p:nvSpPr>
          <p:cNvPr id="239" name="Google Shape;239;p20"/>
          <p:cNvSpPr/>
          <p:nvPr>
            <p:custDataLst>
              <p:tags r:id="rId9"/>
            </p:custDataLst>
          </p:nvPr>
        </p:nvSpPr>
        <p:spPr>
          <a:xfrm>
            <a:off x="5766319" y="3456995"/>
            <a:ext cx="2090055" cy="1656183"/>
          </a:xfrm>
          <a:prstGeom prst="rect">
            <a:avLst/>
          </a:prstGeom>
          <a:solidFill>
            <a:schemeClr val="dk2"/>
          </a:solidFill>
          <a:ln w="12700" cap="flat" cmpd="sng">
            <a:solidFill>
              <a:srgbClr val="004375"/>
            </a:solidFill>
            <a:prstDash val="solid"/>
            <a:miter lim="800000"/>
            <a:headEnd type="none" w="sm" len="sm"/>
            <a:tailEnd type="none" w="sm" len="sm"/>
          </a:ln>
        </p:spPr>
        <p:txBody>
          <a:bodyPr spcFirstLastPara="1" wrap="square" lIns="91425" tIns="45700" rIns="91425" bIns="45700" anchor="ctr" anchorCtr="0">
            <a:noAutofit/>
          </a:bodyPr>
          <a:lstStyle/>
          <a:p>
            <a:pPr algn="ctr">
              <a:buSzPts val="1800"/>
            </a:pPr>
            <a:r>
              <a:rPr lang="fr-CA" sz="1800" dirty="0">
                <a:solidFill>
                  <a:schemeClr val="lt1"/>
                </a:solidFill>
                <a:latin typeface="Calibri"/>
                <a:ea typeface="Calibri"/>
                <a:cs typeface="Calibri"/>
                <a:sym typeface="Calibri"/>
              </a:rPr>
              <a:t>Mineurs</a:t>
            </a:r>
            <a:endParaRPr dirty="0"/>
          </a:p>
          <a:p>
            <a:pPr algn="ctr">
              <a:buSzPts val="1800"/>
            </a:pPr>
            <a:endParaRPr sz="1800" dirty="0">
              <a:solidFill>
                <a:schemeClr val="lt1"/>
              </a:solidFill>
              <a:latin typeface="Calibri"/>
              <a:ea typeface="Calibri"/>
              <a:cs typeface="Calibri"/>
              <a:sym typeface="Calibri"/>
            </a:endParaRPr>
          </a:p>
          <a:p>
            <a:pPr algn="ctr">
              <a:buSzPts val="1800"/>
            </a:pPr>
            <a:r>
              <a:rPr lang="fr-CA" sz="1800" dirty="0">
                <a:solidFill>
                  <a:schemeClr val="lt1"/>
                </a:solidFill>
                <a:latin typeface="Calibri"/>
                <a:ea typeface="Calibri"/>
                <a:cs typeface="Calibri"/>
                <a:sym typeface="Calibri"/>
              </a:rPr>
              <a:t>Qui ont la garde ou la responsabilité de l’enfant</a:t>
            </a:r>
            <a:endParaRPr dirty="0"/>
          </a:p>
        </p:txBody>
      </p:sp>
      <p:cxnSp>
        <p:nvCxnSpPr>
          <p:cNvPr id="240" name="Google Shape;240;p20"/>
          <p:cNvCxnSpPr/>
          <p:nvPr>
            <p:custDataLst>
              <p:tags r:id="rId10"/>
            </p:custDataLst>
          </p:nvPr>
        </p:nvCxnSpPr>
        <p:spPr>
          <a:xfrm>
            <a:off x="5766319" y="2486605"/>
            <a:ext cx="914400" cy="914400"/>
          </a:xfrm>
          <a:prstGeom prst="straightConnector1">
            <a:avLst/>
          </a:prstGeom>
          <a:noFill/>
          <a:ln w="9525" cap="flat" cmpd="sng">
            <a:solidFill>
              <a:schemeClr val="accent1"/>
            </a:solidFill>
            <a:prstDash val="solid"/>
            <a:miter lim="800000"/>
            <a:headEnd type="none" w="sm" len="sm"/>
            <a:tailEnd type="triangle" w="med" len="med"/>
          </a:ln>
        </p:spPr>
      </p:cxnSp>
      <p:sp>
        <p:nvSpPr>
          <p:cNvPr id="241" name="Google Shape;241;p20"/>
          <p:cNvSpPr/>
          <p:nvPr>
            <p:custDataLst>
              <p:tags r:id="rId11"/>
            </p:custDataLst>
          </p:nvPr>
        </p:nvSpPr>
        <p:spPr>
          <a:xfrm>
            <a:off x="8434873" y="1763489"/>
            <a:ext cx="2912579" cy="942393"/>
          </a:xfrm>
          <a:prstGeom prst="rect">
            <a:avLst/>
          </a:prstGeom>
          <a:solidFill>
            <a:schemeClr val="accent1"/>
          </a:solidFill>
          <a:ln w="12700" cap="flat" cmpd="sng">
            <a:solidFill>
              <a:srgbClr val="004375"/>
            </a:solidFill>
            <a:prstDash val="solid"/>
            <a:miter lim="800000"/>
            <a:headEnd type="none" w="sm" len="sm"/>
            <a:tailEnd type="none" w="sm" len="sm"/>
          </a:ln>
        </p:spPr>
        <p:txBody>
          <a:bodyPr spcFirstLastPara="1" wrap="square" lIns="91425" tIns="45700" rIns="91425" bIns="45700" anchor="ctr" anchorCtr="0">
            <a:noAutofit/>
          </a:bodyPr>
          <a:lstStyle/>
          <a:p>
            <a:pPr algn="ctr">
              <a:buSzPts val="1800"/>
            </a:pPr>
            <a:r>
              <a:rPr lang="fr-CA" sz="1800">
                <a:solidFill>
                  <a:schemeClr val="lt1"/>
                </a:solidFill>
                <a:latin typeface="Calibri"/>
                <a:ea typeface="Calibri"/>
                <a:cs typeface="Calibri"/>
                <a:sym typeface="Calibri"/>
              </a:rPr>
              <a:t>Négligence grave</a:t>
            </a:r>
            <a:endParaRPr/>
          </a:p>
        </p:txBody>
      </p:sp>
      <p:cxnSp>
        <p:nvCxnSpPr>
          <p:cNvPr id="242" name="Google Shape;242;p20"/>
          <p:cNvCxnSpPr/>
          <p:nvPr>
            <p:custDataLst>
              <p:tags r:id="rId12"/>
            </p:custDataLst>
          </p:nvPr>
        </p:nvCxnSpPr>
        <p:spPr>
          <a:xfrm>
            <a:off x="9919155" y="2516928"/>
            <a:ext cx="0" cy="942395"/>
          </a:xfrm>
          <a:prstGeom prst="straightConnector1">
            <a:avLst/>
          </a:prstGeom>
          <a:noFill/>
          <a:ln w="9525" cap="flat" cmpd="sng">
            <a:solidFill>
              <a:schemeClr val="accent1"/>
            </a:solidFill>
            <a:prstDash val="solid"/>
            <a:miter lim="800000"/>
            <a:headEnd type="none" w="sm" len="sm"/>
            <a:tailEnd type="triangle" w="med" len="med"/>
          </a:ln>
        </p:spPr>
      </p:cxnSp>
      <p:sp>
        <p:nvSpPr>
          <p:cNvPr id="243" name="Google Shape;243;p20"/>
          <p:cNvSpPr/>
          <p:nvPr>
            <p:custDataLst>
              <p:tags r:id="rId13"/>
            </p:custDataLst>
          </p:nvPr>
        </p:nvSpPr>
        <p:spPr>
          <a:xfrm>
            <a:off x="8173617" y="3462791"/>
            <a:ext cx="3209729" cy="1650387"/>
          </a:xfrm>
          <a:prstGeom prst="rect">
            <a:avLst/>
          </a:prstGeom>
          <a:solidFill>
            <a:schemeClr val="dk2"/>
          </a:solidFill>
          <a:ln w="12700" cap="flat" cmpd="sng">
            <a:solidFill>
              <a:srgbClr val="004375"/>
            </a:solidFill>
            <a:prstDash val="solid"/>
            <a:miter lim="800000"/>
            <a:headEnd type="none" w="sm" len="sm"/>
            <a:tailEnd type="none" w="sm" len="sm"/>
          </a:ln>
        </p:spPr>
        <p:txBody>
          <a:bodyPr spcFirstLastPara="1" wrap="square" lIns="91425" tIns="45700" rIns="91425" bIns="45700" anchor="ctr" anchorCtr="0">
            <a:noAutofit/>
          </a:bodyPr>
          <a:lstStyle/>
          <a:p>
            <a:pPr algn="ctr">
              <a:buSzPts val="1800"/>
            </a:pPr>
            <a:r>
              <a:rPr lang="fr-CA" sz="1800" dirty="0">
                <a:solidFill>
                  <a:schemeClr val="lt1"/>
                </a:solidFill>
                <a:latin typeface="Calibri"/>
                <a:ea typeface="Calibri"/>
                <a:cs typeface="Calibri"/>
                <a:sym typeface="Calibri"/>
              </a:rPr>
              <a:t>Adultes et mineurs </a:t>
            </a:r>
            <a:endParaRPr dirty="0"/>
          </a:p>
          <a:p>
            <a:pPr algn="ctr">
              <a:buSzPts val="1800"/>
            </a:pPr>
            <a:endParaRPr sz="1800" dirty="0">
              <a:solidFill>
                <a:schemeClr val="lt1"/>
              </a:solidFill>
              <a:latin typeface="Calibri"/>
              <a:ea typeface="Calibri"/>
              <a:cs typeface="Calibri"/>
              <a:sym typeface="Calibri"/>
            </a:endParaRPr>
          </a:p>
          <a:p>
            <a:pPr algn="ctr">
              <a:buSzPts val="1800"/>
            </a:pPr>
            <a:r>
              <a:rPr lang="fr-CA" sz="1800" dirty="0">
                <a:solidFill>
                  <a:schemeClr val="lt1"/>
                </a:solidFill>
                <a:latin typeface="Calibri"/>
                <a:ea typeface="Calibri"/>
                <a:cs typeface="Calibri"/>
                <a:sym typeface="Calibri"/>
              </a:rPr>
              <a:t>Qui ont la garde ou la responsabilité de l’enfant  </a:t>
            </a: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21"/>
          <p:cNvSpPr txBox="1"/>
          <p:nvPr>
            <p:custDataLst>
              <p:tags r:id="rId1"/>
            </p:custDataLst>
          </p:nvPr>
        </p:nvSpPr>
        <p:spPr>
          <a:xfrm>
            <a:off x="374108" y="600301"/>
            <a:ext cx="8238047" cy="584735"/>
          </a:xfrm>
          <a:prstGeom prst="rect">
            <a:avLst/>
          </a:prstGeom>
          <a:noFill/>
          <a:ln>
            <a:noFill/>
          </a:ln>
        </p:spPr>
        <p:txBody>
          <a:bodyPr spcFirstLastPara="1" wrap="square" lIns="91425" tIns="45700" rIns="91425" bIns="45700" anchor="t" anchorCtr="0">
            <a:spAutoFit/>
          </a:bodyPr>
          <a:lstStyle/>
          <a:p>
            <a:pPr algn="ctr">
              <a:buClr>
                <a:srgbClr val="1B2A85"/>
              </a:buClr>
              <a:buSzPts val="3200"/>
            </a:pPr>
            <a:r>
              <a:rPr lang="fr-CA" sz="3200" b="1" dirty="0">
                <a:solidFill>
                  <a:srgbClr val="1B2A85"/>
                </a:solidFill>
                <a:latin typeface="Calibri"/>
                <a:ea typeface="Calibri"/>
                <a:cs typeface="Calibri"/>
                <a:sym typeface="Calibri"/>
              </a:rPr>
              <a:t>La situation visée : abus sexuels (art. 38 d) 1)</a:t>
            </a:r>
            <a:endParaRPr sz="3200" b="1" dirty="0">
              <a:solidFill>
                <a:srgbClr val="1B2A85"/>
              </a:solidFill>
              <a:latin typeface="Calibri"/>
              <a:ea typeface="Calibri"/>
              <a:cs typeface="Calibri"/>
              <a:sym typeface="Calibri"/>
            </a:endParaRPr>
          </a:p>
        </p:txBody>
      </p:sp>
      <p:sp>
        <p:nvSpPr>
          <p:cNvPr id="249" name="Google Shape;249;p21"/>
          <p:cNvSpPr txBox="1"/>
          <p:nvPr>
            <p:custDataLst>
              <p:tags r:id="rId2"/>
            </p:custDataLst>
          </p:nvPr>
        </p:nvSpPr>
        <p:spPr>
          <a:xfrm>
            <a:off x="1520892" y="2435290"/>
            <a:ext cx="8434873" cy="1938952"/>
          </a:xfrm>
          <a:prstGeom prst="rect">
            <a:avLst/>
          </a:prstGeom>
          <a:noFill/>
          <a:ln>
            <a:noFill/>
          </a:ln>
        </p:spPr>
        <p:txBody>
          <a:bodyPr spcFirstLastPara="1" wrap="square" lIns="91425" tIns="45700" rIns="91425" bIns="45700" anchor="t" anchorCtr="0">
            <a:spAutoFit/>
          </a:bodyPr>
          <a:lstStyle/>
          <a:p>
            <a:pPr algn="just">
              <a:buClr>
                <a:srgbClr val="1B2A85"/>
              </a:buClr>
              <a:buSzPts val="2000"/>
            </a:pPr>
            <a:r>
              <a:rPr lang="fr-CA" sz="2200" dirty="0">
                <a:solidFill>
                  <a:schemeClr val="tx1"/>
                </a:solidFill>
                <a:latin typeface="Calibri"/>
                <a:ea typeface="Calibri"/>
                <a:cs typeface="Calibri"/>
                <a:sym typeface="Calibri"/>
              </a:rPr>
              <a:t>L’enfant subit des gestes à </a:t>
            </a:r>
            <a:r>
              <a:rPr lang="fr-CA" sz="2200" b="1" dirty="0">
                <a:solidFill>
                  <a:schemeClr val="tx1"/>
                </a:solidFill>
                <a:latin typeface="Calibri"/>
                <a:ea typeface="Calibri"/>
                <a:cs typeface="Calibri"/>
                <a:sym typeface="Calibri"/>
              </a:rPr>
              <a:t>caractère sexuel</a:t>
            </a:r>
            <a:r>
              <a:rPr lang="fr-CA" sz="2200" dirty="0">
                <a:solidFill>
                  <a:schemeClr val="tx1"/>
                </a:solidFill>
                <a:latin typeface="Calibri"/>
                <a:ea typeface="Calibri"/>
                <a:cs typeface="Calibri"/>
                <a:sym typeface="Calibri"/>
              </a:rPr>
              <a:t>, </a:t>
            </a:r>
            <a:r>
              <a:rPr lang="fr-CA" sz="2200" b="1" dirty="0">
                <a:solidFill>
                  <a:schemeClr val="tx1"/>
                </a:solidFill>
                <a:latin typeface="Calibri"/>
                <a:ea typeface="Calibri"/>
                <a:cs typeface="Calibri"/>
                <a:sym typeface="Calibri"/>
              </a:rPr>
              <a:t>avec ou sans contact physique</a:t>
            </a:r>
            <a:r>
              <a:rPr lang="fr-CA" sz="2200" dirty="0">
                <a:solidFill>
                  <a:schemeClr val="tx1"/>
                </a:solidFill>
                <a:latin typeface="Calibri"/>
                <a:ea typeface="Calibri"/>
                <a:cs typeface="Calibri"/>
                <a:sym typeface="Calibri"/>
              </a:rPr>
              <a:t>, incluant toute forme d’exploitation sexuelle, de la part </a:t>
            </a:r>
            <a:r>
              <a:rPr lang="fr-CA" sz="2200" b="1" dirty="0">
                <a:solidFill>
                  <a:schemeClr val="tx1"/>
                </a:solidFill>
                <a:latin typeface="Calibri"/>
                <a:ea typeface="Calibri"/>
                <a:cs typeface="Calibri"/>
                <a:sym typeface="Calibri"/>
              </a:rPr>
              <a:t>de ses parents ou d’une autre personne et que ses parents ne prennent pas les moyens nécessaires pour mettre fin à la situation.</a:t>
            </a:r>
            <a:endParaRPr sz="2200" dirty="0">
              <a:solidFill>
                <a:schemeClr val="tx1"/>
              </a:solidFill>
            </a:endParaRPr>
          </a:p>
          <a:p>
            <a:pPr>
              <a:buClr>
                <a:schemeClr val="dk1"/>
              </a:buClr>
              <a:buSzPts val="3200"/>
            </a:pPr>
            <a:endParaRPr sz="3200" b="1"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A093A338-CD49-60D9-3B19-4994CF25F0E4}"/>
              </a:ext>
            </a:extLst>
          </p:cNvPr>
          <p:cNvSpPr>
            <a:spLocks noGrp="1"/>
          </p:cNvSpPr>
          <p:nvPr>
            <p:ph type="sldNum" idx="12"/>
          </p:nvPr>
        </p:nvSpPr>
        <p:spPr/>
        <p:txBody>
          <a:bodyPr/>
          <a:lstStyle/>
          <a:p>
            <a:fld id="{00000000-1234-1234-1234-123412341234}" type="slidenum">
              <a:rPr lang="fr-CA" smtClean="0"/>
              <a:pPr/>
              <a:t>23</a:t>
            </a:fld>
            <a:endParaRPr lang="fr-CA"/>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6" name="Google Shape;256;p22"/>
          <p:cNvSpPr txBox="1"/>
          <p:nvPr>
            <p:custDataLst>
              <p:tags r:id="rId1"/>
            </p:custDataLst>
          </p:nvPr>
        </p:nvSpPr>
        <p:spPr>
          <a:xfrm>
            <a:off x="443929" y="459032"/>
            <a:ext cx="8816804"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Le consentement sexuel</a:t>
            </a:r>
            <a:endParaRPr sz="2000" b="1" dirty="0"/>
          </a:p>
        </p:txBody>
      </p:sp>
      <p:sp>
        <p:nvSpPr>
          <p:cNvPr id="258" name="Google Shape;258;p22"/>
          <p:cNvSpPr txBox="1"/>
          <p:nvPr>
            <p:custDataLst>
              <p:tags r:id="rId2"/>
            </p:custDataLst>
          </p:nvPr>
        </p:nvSpPr>
        <p:spPr>
          <a:xfrm>
            <a:off x="443924" y="1355776"/>
            <a:ext cx="11304151" cy="4357563"/>
          </a:xfrm>
          <a:prstGeom prst="rect">
            <a:avLst/>
          </a:prstGeom>
          <a:noFill/>
          <a:ln>
            <a:noFill/>
          </a:ln>
        </p:spPr>
        <p:txBody>
          <a:bodyPr spcFirstLastPara="1" wrap="square" lIns="91425" tIns="45700" rIns="91425" bIns="45700" anchor="t" anchorCtr="0">
            <a:spAutoFit/>
          </a:bodyPr>
          <a:lstStyle/>
          <a:p>
            <a:pPr>
              <a:buClr>
                <a:srgbClr val="1B2A85"/>
              </a:buClr>
              <a:buSzPts val="2200"/>
            </a:pPr>
            <a:r>
              <a:rPr lang="fr-CA" sz="1800" dirty="0">
                <a:solidFill>
                  <a:schemeClr val="tx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U</a:t>
            </a:r>
            <a:r>
              <a:rPr lang="fr-CA" sz="1800" dirty="0">
                <a:solidFill>
                  <a:schemeClr val="tx1"/>
                </a:solidFill>
                <a:latin typeface="Calibri"/>
                <a:ea typeface="Calibri"/>
                <a:cs typeface="Calibri"/>
                <a:sym typeface="Calibri"/>
              </a:rPr>
              <a:t>ne personne peut consentir à une activité sexuelle à partir de l’âge de 16 ans. </a:t>
            </a:r>
            <a:endParaRPr lang="fr-CA" sz="1800" dirty="0">
              <a:solidFill>
                <a:schemeClr val="tx1"/>
              </a:solidFill>
            </a:endParaRPr>
          </a:p>
          <a:p>
            <a:pPr>
              <a:spcBef>
                <a:spcPts val="400"/>
              </a:spcBef>
              <a:buClr>
                <a:srgbClr val="1B2A85"/>
              </a:buClr>
              <a:buSzPts val="2000"/>
            </a:pPr>
            <a:r>
              <a:rPr lang="fr-CA" sz="1600" dirty="0">
                <a:solidFill>
                  <a:schemeClr val="tx1"/>
                </a:solidFill>
                <a:latin typeface="Calibri"/>
                <a:ea typeface="Calibri"/>
                <a:cs typeface="Calibri"/>
                <a:sym typeface="Calibri"/>
              </a:rPr>
              <a:t>Deux exceptions :</a:t>
            </a:r>
            <a:endParaRPr lang="fr-CA" sz="2400" dirty="0">
              <a:solidFill>
                <a:schemeClr val="tx1"/>
              </a:solidFill>
              <a:latin typeface="Calibri"/>
              <a:ea typeface="Calibri"/>
              <a:cs typeface="Calibri"/>
              <a:sym typeface="Calibri"/>
            </a:endParaRPr>
          </a:p>
          <a:p>
            <a:pPr>
              <a:spcBef>
                <a:spcPts val="480"/>
              </a:spcBef>
              <a:buClr>
                <a:schemeClr val="dk1"/>
              </a:buClr>
              <a:buSzPts val="2400"/>
            </a:pPr>
            <a:endParaRPr lang="fr-CA" sz="2400" dirty="0">
              <a:solidFill>
                <a:srgbClr val="1B2A85"/>
              </a:solidFill>
              <a:latin typeface="Calibri"/>
              <a:ea typeface="Calibri"/>
              <a:cs typeface="Calibri"/>
              <a:sym typeface="Calibri"/>
            </a:endParaRPr>
          </a:p>
          <a:p>
            <a:pPr>
              <a:spcBef>
                <a:spcPts val="480"/>
              </a:spcBef>
              <a:buClr>
                <a:schemeClr val="dk1"/>
              </a:buClr>
              <a:buSzPts val="2400"/>
            </a:pPr>
            <a:endParaRPr lang="fr-CA" sz="2400" dirty="0">
              <a:solidFill>
                <a:srgbClr val="1B2A85"/>
              </a:solidFill>
              <a:latin typeface="Calibri"/>
              <a:ea typeface="Calibri"/>
              <a:cs typeface="Calibri"/>
              <a:sym typeface="Calibri"/>
            </a:endParaRPr>
          </a:p>
          <a:p>
            <a:pPr>
              <a:spcBef>
                <a:spcPts val="480"/>
              </a:spcBef>
              <a:buClr>
                <a:schemeClr val="dk1"/>
              </a:buClr>
              <a:buSzPts val="2400"/>
            </a:pPr>
            <a:endParaRPr lang="fr-CA" sz="2400" dirty="0">
              <a:solidFill>
                <a:srgbClr val="1B2A85"/>
              </a:solidFill>
              <a:latin typeface="Calibri"/>
              <a:ea typeface="Calibri"/>
              <a:cs typeface="Calibri"/>
              <a:sym typeface="Calibri"/>
            </a:endParaRPr>
          </a:p>
          <a:p>
            <a:pPr marL="342891" indent="-215895">
              <a:spcBef>
                <a:spcPts val="400"/>
              </a:spcBef>
              <a:buClr>
                <a:schemeClr val="accent4"/>
              </a:buClr>
              <a:buSzPts val="2000"/>
            </a:pPr>
            <a:endParaRPr lang="fr-CA" sz="2000" dirty="0">
              <a:solidFill>
                <a:srgbClr val="1B2A85"/>
              </a:solidFill>
              <a:latin typeface="Calibri"/>
              <a:ea typeface="Calibri"/>
              <a:cs typeface="Calibri"/>
              <a:sym typeface="Calibri"/>
            </a:endParaRPr>
          </a:p>
          <a:p>
            <a:pPr marL="342891" indent="-215895">
              <a:spcBef>
                <a:spcPts val="400"/>
              </a:spcBef>
              <a:buClr>
                <a:schemeClr val="accent4"/>
              </a:buClr>
              <a:buSzPts val="2000"/>
            </a:pPr>
            <a:endParaRPr lang="fr-CA" sz="2000" dirty="0">
              <a:solidFill>
                <a:srgbClr val="1B2A85"/>
              </a:solidFill>
              <a:latin typeface="Calibri"/>
              <a:ea typeface="Calibri"/>
              <a:cs typeface="Calibri"/>
              <a:sym typeface="Calibri"/>
            </a:endParaRPr>
          </a:p>
          <a:p>
            <a:pPr marL="342891" indent="-215895">
              <a:spcBef>
                <a:spcPts val="400"/>
              </a:spcBef>
              <a:buClr>
                <a:schemeClr val="accent4"/>
              </a:buClr>
              <a:buSzPts val="2000"/>
            </a:pPr>
            <a:endParaRPr lang="fr-CA" sz="2000" dirty="0">
              <a:solidFill>
                <a:srgbClr val="1B2A85"/>
              </a:solidFill>
              <a:latin typeface="Calibri"/>
              <a:ea typeface="Calibri"/>
              <a:cs typeface="Calibri"/>
              <a:sym typeface="Calibri"/>
            </a:endParaRPr>
          </a:p>
          <a:p>
            <a:pPr marL="342891" indent="-215895">
              <a:spcBef>
                <a:spcPts val="400"/>
              </a:spcBef>
              <a:buClr>
                <a:schemeClr val="accent4"/>
              </a:buClr>
              <a:buSzPts val="2000"/>
            </a:pPr>
            <a:endParaRPr lang="fr-CA" sz="2000" dirty="0">
              <a:solidFill>
                <a:srgbClr val="1B2A85"/>
              </a:solidFill>
              <a:latin typeface="Calibri"/>
              <a:ea typeface="Calibri"/>
              <a:cs typeface="Calibri"/>
              <a:sym typeface="Calibri"/>
            </a:endParaRPr>
          </a:p>
          <a:p>
            <a:pPr marL="342891" indent="-215895">
              <a:spcBef>
                <a:spcPts val="400"/>
              </a:spcBef>
              <a:buClr>
                <a:schemeClr val="accent4"/>
              </a:buClr>
              <a:buSzPts val="2000"/>
            </a:pPr>
            <a:endParaRPr lang="fr-CA" sz="2000" dirty="0">
              <a:solidFill>
                <a:srgbClr val="1B2A85"/>
              </a:solidFill>
              <a:latin typeface="Calibri"/>
              <a:ea typeface="Calibri"/>
              <a:cs typeface="Calibri"/>
              <a:sym typeface="Calibri"/>
            </a:endParaRPr>
          </a:p>
          <a:p>
            <a:pPr marL="342891" indent="-342891">
              <a:spcBef>
                <a:spcPts val="400"/>
              </a:spcBef>
              <a:buClr>
                <a:schemeClr val="accent4"/>
              </a:buClr>
              <a:buSzPts val="2000"/>
              <a:buFont typeface="Noto Sans Symbols"/>
              <a:buChar char="⮚"/>
            </a:pPr>
            <a:r>
              <a:rPr lang="fr-CA" sz="1600" dirty="0">
                <a:solidFill>
                  <a:schemeClr val="tx1"/>
                </a:solidFill>
                <a:latin typeface="Calibri"/>
                <a:ea typeface="Calibri"/>
                <a:cs typeface="Calibri"/>
                <a:sym typeface="Calibri"/>
              </a:rPr>
              <a:t>Aucune exception si la personne est âgée de moins de 12 ans.</a:t>
            </a:r>
            <a:endParaRPr lang="fr-CA" sz="1600" dirty="0">
              <a:solidFill>
                <a:schemeClr val="tx1"/>
              </a:solidFill>
            </a:endParaRPr>
          </a:p>
          <a:p>
            <a:pPr marL="342891" indent="-342891">
              <a:spcBef>
                <a:spcPts val="400"/>
              </a:spcBef>
              <a:buClr>
                <a:schemeClr val="accent4"/>
              </a:buClr>
              <a:buSzPts val="2000"/>
              <a:buFont typeface="Noto Sans Symbols"/>
              <a:buChar char="⮚"/>
            </a:pPr>
            <a:r>
              <a:rPr lang="fr-CA" sz="1600" dirty="0">
                <a:solidFill>
                  <a:schemeClr val="tx1"/>
                </a:solidFill>
                <a:latin typeface="Calibri"/>
                <a:ea typeface="Calibri"/>
                <a:cs typeface="Calibri"/>
                <a:sym typeface="Calibri"/>
              </a:rPr>
              <a:t>Une personne de moins de 18 ans</a:t>
            </a:r>
            <a:r>
              <a:rPr lang="fr-CA" sz="1600" dirty="0">
                <a:solidFill>
                  <a:schemeClr val="tx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 </a:t>
            </a:r>
            <a:r>
              <a:rPr lang="fr-CA" sz="1600" dirty="0">
                <a:solidFill>
                  <a:schemeClr val="tx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n</a:t>
            </a:r>
            <a:r>
              <a:rPr lang="fr-CA" sz="1600" dirty="0">
                <a:solidFill>
                  <a:schemeClr val="tx1"/>
                </a:solidFill>
                <a:latin typeface="Calibri"/>
                <a:ea typeface="Calibri"/>
                <a:cs typeface="Calibri"/>
                <a:sym typeface="Calibri"/>
              </a:rPr>
              <a:t>e peut consentir à aucune forme d’exploitation sexuelle. </a:t>
            </a:r>
            <a:endParaRPr lang="fr-CA" sz="3200" b="1" dirty="0">
              <a:solidFill>
                <a:schemeClr val="tx1"/>
              </a:solidFill>
              <a:latin typeface="Calibri"/>
              <a:ea typeface="Calibri"/>
              <a:cs typeface="Calibri"/>
              <a:sym typeface="Calibri"/>
            </a:endParaRPr>
          </a:p>
        </p:txBody>
      </p:sp>
      <p:graphicFrame>
        <p:nvGraphicFramePr>
          <p:cNvPr id="260" name="Google Shape;260;p22"/>
          <p:cNvGraphicFramePr/>
          <p:nvPr>
            <p:custDataLst>
              <p:tags r:id="rId3"/>
            </p:custDataLst>
            <p:extLst>
              <p:ext uri="{D42A27DB-BD31-4B8C-83A1-F6EECF244321}">
                <p14:modId xmlns:p14="http://schemas.microsoft.com/office/powerpoint/2010/main" val="2036530438"/>
              </p:ext>
            </p:extLst>
          </p:nvPr>
        </p:nvGraphicFramePr>
        <p:xfrm>
          <a:off x="518569" y="2147707"/>
          <a:ext cx="11304151" cy="2773700"/>
        </p:xfrm>
        <a:graphic>
          <a:graphicData uri="http://schemas.openxmlformats.org/drawingml/2006/table">
            <a:tbl>
              <a:tblPr firstRow="1" bandRow="1">
                <a:noFill/>
                <a:tableStyleId>{E6D9E8B9-F11D-4AFB-952A-B62F74F62798}</a:tableStyleId>
              </a:tblPr>
              <a:tblGrid>
                <a:gridCol w="5595651">
                  <a:extLst>
                    <a:ext uri="{9D8B030D-6E8A-4147-A177-3AD203B41FA5}">
                      <a16:colId xmlns:a16="http://schemas.microsoft.com/office/drawing/2014/main" val="20000"/>
                    </a:ext>
                  </a:extLst>
                </a:gridCol>
                <a:gridCol w="5708500">
                  <a:extLst>
                    <a:ext uri="{9D8B030D-6E8A-4147-A177-3AD203B41FA5}">
                      <a16:colId xmlns:a16="http://schemas.microsoft.com/office/drawing/2014/main" val="20001"/>
                    </a:ext>
                  </a:extLst>
                </a:gridCol>
              </a:tblGrid>
              <a:tr h="428443">
                <a:tc>
                  <a:txBody>
                    <a:bodyPr/>
                    <a:lstStyle/>
                    <a:p>
                      <a:pPr marL="0" marR="0" lvl="0" indent="0" algn="ctr" rtl="0">
                        <a:lnSpc>
                          <a:spcPct val="100000"/>
                        </a:lnSpc>
                        <a:spcBef>
                          <a:spcPts val="0"/>
                        </a:spcBef>
                        <a:spcAft>
                          <a:spcPts val="0"/>
                        </a:spcAft>
                        <a:buClr>
                          <a:srgbClr val="000000"/>
                        </a:buClr>
                        <a:buSzPts val="1600"/>
                        <a:buFont typeface="Arial"/>
                        <a:buNone/>
                      </a:pPr>
                      <a:r>
                        <a:rPr lang="fr-CA" sz="1600" b="1" u="none" strike="noStrike" cap="none" dirty="0">
                          <a:solidFill>
                            <a:schemeClr val="lt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Jeune </a:t>
                      </a:r>
                      <a:r>
                        <a:rPr lang="fr-CA" sz="1600" b="1" u="none" strike="noStrike" cap="none" dirty="0">
                          <a:solidFill>
                            <a:schemeClr val="lt1"/>
                          </a:solidFill>
                        </a:rPr>
                        <a:t>de 12 et 13 ans </a:t>
                      </a:r>
                      <a:endParaRPr sz="1500" u="none" strike="noStrike" cap="none" dirty="0">
                        <a:solidFill>
                          <a:schemeClr val="lt1"/>
                        </a:solidFill>
                      </a:endParaRPr>
                    </a:p>
                  </a:txBody>
                  <a:tcPr marL="91451" marR="91451" marT="45725" marB="45725" anchor="ctr">
                    <a:solidFill>
                      <a:srgbClr val="004578"/>
                    </a:solidFill>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chemeClr val="dk1"/>
                        </a:solidFill>
                      </a:endParaRPr>
                    </a:p>
                    <a:p>
                      <a:pPr marL="0" marR="0" lvl="0" indent="0" algn="ctr" rtl="0">
                        <a:lnSpc>
                          <a:spcPct val="100000"/>
                        </a:lnSpc>
                        <a:spcBef>
                          <a:spcPts val="0"/>
                        </a:spcBef>
                        <a:spcAft>
                          <a:spcPts val="0"/>
                        </a:spcAft>
                        <a:buClr>
                          <a:srgbClr val="000000"/>
                        </a:buClr>
                        <a:buSzPts val="1600"/>
                        <a:buFont typeface="Arial"/>
                        <a:buNone/>
                      </a:pPr>
                      <a:r>
                        <a:rPr lang="fr-CA" sz="1600" b="1" u="none" strike="noStrike" cap="none">
                          <a:solidFill>
                            <a:schemeClr val="lt1"/>
                          </a:solidFill>
                        </a:rPr>
                        <a:t>Jeune de 14 et 15 ans</a:t>
                      </a:r>
                      <a:endParaRPr sz="1100"/>
                    </a:p>
                    <a:p>
                      <a:pPr marL="0" marR="0" lvl="0" indent="0" algn="ctr" rtl="0">
                        <a:lnSpc>
                          <a:spcPct val="100000"/>
                        </a:lnSpc>
                        <a:spcBef>
                          <a:spcPts val="0"/>
                        </a:spcBef>
                        <a:spcAft>
                          <a:spcPts val="0"/>
                        </a:spcAft>
                        <a:buClr>
                          <a:srgbClr val="000000"/>
                        </a:buClr>
                        <a:buSzPts val="1600"/>
                        <a:buFont typeface="Arial"/>
                        <a:buNone/>
                      </a:pPr>
                      <a:endParaRPr sz="1600" u="none" strike="noStrike" cap="none"/>
                    </a:p>
                  </a:txBody>
                  <a:tcPr marL="91451" marR="91451" marT="45725" marB="45725" anchor="ctr">
                    <a:solidFill>
                      <a:srgbClr val="004578"/>
                    </a:solidFill>
                  </a:tcPr>
                </a:tc>
                <a:extLst>
                  <a:ext uri="{0D108BD9-81ED-4DB2-BD59-A6C34878D82A}">
                    <a16:rowId xmlns:a16="http://schemas.microsoft.com/office/drawing/2014/main" val="10000"/>
                  </a:ext>
                </a:extLst>
              </a:tr>
              <a:tr h="1015559">
                <a:tc>
                  <a:txBody>
                    <a:bodyPr/>
                    <a:lstStyle/>
                    <a:p>
                      <a:pPr marL="0" marR="0" lvl="0" indent="0" algn="l" rtl="0">
                        <a:lnSpc>
                          <a:spcPct val="100000"/>
                        </a:lnSpc>
                        <a:spcBef>
                          <a:spcPts val="0"/>
                        </a:spcBef>
                        <a:spcAft>
                          <a:spcPts val="0"/>
                        </a:spcAft>
                        <a:buNone/>
                      </a:pPr>
                      <a:r>
                        <a:rPr lang="fr-CA" sz="1500" b="1" u="none" strike="noStrike" cap="none" dirty="0">
                          <a:solidFill>
                            <a:schemeClr val="lt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rPr>
                        <a:t>Peut consentir </a:t>
                      </a:r>
                      <a:r>
                        <a:rPr lang="fr-CA" sz="1500" b="1" i="0" u="none" strike="noStrike" cap="none" dirty="0">
                          <a:solidFill>
                            <a:schemeClr val="lt1"/>
                          </a:solidFill>
                          <a:latin typeface="Calibri"/>
                          <a:ea typeface="Calibri"/>
                          <a:cs typeface="Calibri"/>
                          <a:sym typeface="Calibri"/>
                        </a:rPr>
                        <a:t>si les conditions cumulatives suivantes sont remplies:</a:t>
                      </a:r>
                    </a:p>
                    <a:p>
                      <a:pPr marL="0" marR="0" lvl="0" indent="0" algn="l" rtl="0">
                        <a:lnSpc>
                          <a:spcPct val="100000"/>
                        </a:lnSpc>
                        <a:spcBef>
                          <a:spcPts val="0"/>
                        </a:spcBef>
                        <a:spcAft>
                          <a:spcPts val="0"/>
                        </a:spcAft>
                        <a:buNone/>
                      </a:pPr>
                      <a:endParaRPr sz="1500" b="1" i="0" u="none" strike="noStrike" cap="none" dirty="0">
                        <a:solidFill>
                          <a:schemeClr val="lt1"/>
                        </a:solidFill>
                        <a:latin typeface="Calibri"/>
                        <a:ea typeface="Calibri"/>
                        <a:cs typeface="Calibri"/>
                        <a:sym typeface="Calibri"/>
                      </a:endParaRPr>
                    </a:p>
                    <a:p>
                      <a:pPr marL="176213" marR="0" lvl="0" indent="-176213" algn="l" rtl="0">
                        <a:lnSpc>
                          <a:spcPct val="100000"/>
                        </a:lnSpc>
                        <a:spcBef>
                          <a:spcPts val="0"/>
                        </a:spcBef>
                        <a:spcAft>
                          <a:spcPts val="0"/>
                        </a:spcAft>
                        <a:buNone/>
                      </a:pPr>
                      <a:r>
                        <a:rPr lang="fr-CA" sz="1500" b="1" i="0" u="none" strike="noStrike" cap="none" dirty="0">
                          <a:solidFill>
                            <a:schemeClr val="lt1"/>
                          </a:solidFill>
                          <a:latin typeface="Calibri"/>
                          <a:ea typeface="Calibri"/>
                          <a:cs typeface="Calibri"/>
                          <a:sym typeface="Calibri"/>
                        </a:rPr>
                        <a:t>o	Son partenaire est de moins de </a:t>
                      </a:r>
                      <a:r>
                        <a:rPr lang="fr-CA" sz="1600" b="1" i="0" u="none" strike="noStrike" cap="none" dirty="0">
                          <a:solidFill>
                            <a:srgbClr val="FFFF00"/>
                          </a:solidFill>
                          <a:latin typeface="Calibri"/>
                          <a:ea typeface="Calibri"/>
                          <a:cs typeface="Calibri"/>
                          <a:sym typeface="Calibri"/>
                        </a:rPr>
                        <a:t>deux ans </a:t>
                      </a:r>
                      <a:r>
                        <a:rPr lang="fr-CA" sz="1500" b="1" i="0" u="none" strike="noStrike" cap="none" dirty="0">
                          <a:solidFill>
                            <a:schemeClr val="lt1"/>
                          </a:solidFill>
                          <a:latin typeface="Calibri"/>
                          <a:ea typeface="Calibri"/>
                          <a:cs typeface="Calibri"/>
                          <a:sym typeface="Calibri"/>
                        </a:rPr>
                        <a:t>son aîné;</a:t>
                      </a:r>
                      <a:endParaRPr sz="1100" dirty="0"/>
                    </a:p>
                    <a:p>
                      <a:pPr marL="176213" marR="0" lvl="0" indent="-176213" algn="l" rtl="0">
                        <a:lnSpc>
                          <a:spcPct val="100000"/>
                        </a:lnSpc>
                        <a:spcBef>
                          <a:spcPts val="0"/>
                        </a:spcBef>
                        <a:spcAft>
                          <a:spcPts val="0"/>
                        </a:spcAft>
                        <a:buNone/>
                      </a:pPr>
                      <a:r>
                        <a:rPr lang="fr-CA" sz="1500" b="1" i="0" u="none" strike="noStrike" cap="none" dirty="0">
                          <a:solidFill>
                            <a:schemeClr val="lt1"/>
                          </a:solidFill>
                          <a:latin typeface="Calibri"/>
                          <a:ea typeface="Calibri"/>
                          <a:cs typeface="Calibri"/>
                          <a:sym typeface="Calibri"/>
                        </a:rPr>
                        <a:t>o	Son partenaire n’est pas en situation d’autorité ou de confiance par rapport à lui;</a:t>
                      </a:r>
                      <a:endParaRPr sz="1100" dirty="0"/>
                    </a:p>
                    <a:p>
                      <a:pPr marL="176213" marR="0" lvl="0" indent="-176213" algn="l" rtl="0">
                        <a:lnSpc>
                          <a:spcPct val="100000"/>
                        </a:lnSpc>
                        <a:spcBef>
                          <a:spcPts val="0"/>
                        </a:spcBef>
                        <a:spcAft>
                          <a:spcPts val="0"/>
                        </a:spcAft>
                        <a:buNone/>
                      </a:pPr>
                      <a:r>
                        <a:rPr lang="fr-CA" sz="1500" b="1" i="0" u="none" strike="noStrike" cap="none" dirty="0">
                          <a:solidFill>
                            <a:schemeClr val="lt1"/>
                          </a:solidFill>
                          <a:latin typeface="Calibri"/>
                          <a:ea typeface="Calibri"/>
                          <a:cs typeface="Calibri"/>
                          <a:sym typeface="Calibri"/>
                        </a:rPr>
                        <a:t>o	L’enfant n’est pas en situation de dépendance;</a:t>
                      </a:r>
                      <a:endParaRPr sz="1100" dirty="0"/>
                    </a:p>
                    <a:p>
                      <a:pPr marL="176213" marR="0" lvl="0" indent="-176213" algn="l" rtl="0">
                        <a:lnSpc>
                          <a:spcPct val="100000"/>
                        </a:lnSpc>
                        <a:spcBef>
                          <a:spcPts val="0"/>
                        </a:spcBef>
                        <a:spcAft>
                          <a:spcPts val="0"/>
                        </a:spcAft>
                        <a:buNone/>
                      </a:pPr>
                      <a:r>
                        <a:rPr lang="fr-CA" sz="1500" b="1" i="0" u="none" strike="noStrike" cap="none" dirty="0">
                          <a:solidFill>
                            <a:schemeClr val="lt1"/>
                          </a:solidFill>
                          <a:latin typeface="Calibri"/>
                          <a:ea typeface="Calibri"/>
                          <a:cs typeface="Calibri"/>
                          <a:sym typeface="Calibri"/>
                        </a:rPr>
                        <a:t>o	L’enfant n’est pas dans une relation où son partenaire l’exploite.</a:t>
                      </a:r>
                      <a:endParaRPr sz="1100" dirty="0"/>
                    </a:p>
                    <a:p>
                      <a:pPr marL="0" marR="0" lvl="0" indent="0" algn="l" rtl="0">
                        <a:lnSpc>
                          <a:spcPct val="100000"/>
                        </a:lnSpc>
                        <a:spcBef>
                          <a:spcPts val="0"/>
                        </a:spcBef>
                        <a:spcAft>
                          <a:spcPts val="0"/>
                        </a:spcAft>
                        <a:buClr>
                          <a:srgbClr val="000000"/>
                        </a:buClr>
                        <a:buSzPts val="1400"/>
                        <a:buFont typeface="Arial"/>
                        <a:buNone/>
                      </a:pPr>
                      <a:endParaRPr sz="1500" u="none" strike="noStrike" cap="none" dirty="0"/>
                    </a:p>
                  </a:txBody>
                  <a:tcPr marL="91451" marR="91451" marT="45725" marB="45725" anchor="ctr">
                    <a:solidFill>
                      <a:srgbClr val="0070C0"/>
                    </a:solidFill>
                  </a:tcPr>
                </a:tc>
                <a:tc>
                  <a:txBody>
                    <a:bodyPr/>
                    <a:lstStyle/>
                    <a:p>
                      <a:pPr marL="0" marR="0" lvl="0" indent="0" algn="l" rtl="0">
                        <a:lnSpc>
                          <a:spcPct val="100000"/>
                        </a:lnSpc>
                        <a:spcBef>
                          <a:spcPts val="0"/>
                        </a:spcBef>
                        <a:spcAft>
                          <a:spcPts val="0"/>
                        </a:spcAft>
                        <a:buNone/>
                      </a:pPr>
                      <a:r>
                        <a:rPr lang="fr-CA" sz="1500" b="1" u="none" strike="noStrike" cap="none" dirty="0">
                          <a:solidFill>
                            <a:schemeClr val="lt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rPr>
                        <a:t>Peut consentir </a:t>
                      </a:r>
                      <a:r>
                        <a:rPr lang="fr-CA" sz="1500" b="1" i="0" u="none" strike="noStrike" cap="none" dirty="0">
                          <a:solidFill>
                            <a:schemeClr val="lt1"/>
                          </a:solidFill>
                          <a:latin typeface="Calibri"/>
                          <a:ea typeface="Calibri"/>
                          <a:cs typeface="Calibri"/>
                          <a:sym typeface="Calibri"/>
                        </a:rPr>
                        <a:t>si les conditions cumulatives suivantes sont remplies :</a:t>
                      </a:r>
                      <a:endParaRPr sz="1100" dirty="0"/>
                    </a:p>
                    <a:p>
                      <a:pPr marL="0" marR="0" lvl="0" indent="0" algn="l" rtl="0">
                        <a:lnSpc>
                          <a:spcPct val="100000"/>
                        </a:lnSpc>
                        <a:spcBef>
                          <a:spcPts val="0"/>
                        </a:spcBef>
                        <a:spcAft>
                          <a:spcPts val="0"/>
                        </a:spcAft>
                        <a:buNone/>
                      </a:pPr>
                      <a:endParaRPr sz="1500" b="1" i="0" u="none" strike="noStrike" cap="none" dirty="0">
                        <a:solidFill>
                          <a:schemeClr val="lt1"/>
                        </a:solidFill>
                        <a:latin typeface="Calibri"/>
                        <a:ea typeface="Calibri"/>
                        <a:cs typeface="Calibri"/>
                        <a:sym typeface="Calibri"/>
                      </a:endParaRPr>
                    </a:p>
                    <a:p>
                      <a:pPr marL="265113" marR="0" lvl="0" indent="-265113" algn="l" rtl="0">
                        <a:lnSpc>
                          <a:spcPct val="100000"/>
                        </a:lnSpc>
                        <a:spcBef>
                          <a:spcPts val="0"/>
                        </a:spcBef>
                        <a:spcAft>
                          <a:spcPts val="0"/>
                        </a:spcAft>
                        <a:buNone/>
                      </a:pPr>
                      <a:r>
                        <a:rPr lang="fr-CA" sz="1500" b="1" i="0" u="none" strike="noStrike" cap="none" dirty="0">
                          <a:solidFill>
                            <a:schemeClr val="lt1"/>
                          </a:solidFill>
                          <a:latin typeface="Calibri"/>
                          <a:ea typeface="Calibri"/>
                          <a:cs typeface="Calibri"/>
                          <a:sym typeface="Calibri"/>
                        </a:rPr>
                        <a:t>o	Son partenaire est de moins de </a:t>
                      </a:r>
                      <a:r>
                        <a:rPr lang="fr-CA" sz="1600" b="1" i="0" u="none" strike="noStrike" cap="none" dirty="0">
                          <a:solidFill>
                            <a:srgbClr val="FFFF00"/>
                          </a:solidFill>
                          <a:latin typeface="Calibri"/>
                          <a:ea typeface="Calibri"/>
                          <a:cs typeface="Calibri"/>
                          <a:sym typeface="Calibri"/>
                        </a:rPr>
                        <a:t>cinq ans </a:t>
                      </a:r>
                      <a:r>
                        <a:rPr lang="fr-CA" sz="1500" b="1" i="0" u="none" strike="noStrike" cap="none" dirty="0">
                          <a:solidFill>
                            <a:schemeClr val="lt1"/>
                          </a:solidFill>
                          <a:latin typeface="Calibri"/>
                          <a:ea typeface="Calibri"/>
                          <a:cs typeface="Calibri"/>
                          <a:sym typeface="Calibri"/>
                        </a:rPr>
                        <a:t>son aîné;</a:t>
                      </a:r>
                      <a:endParaRPr sz="1100" dirty="0"/>
                    </a:p>
                    <a:p>
                      <a:pPr marL="265113" marR="0" lvl="0" indent="-265113" algn="l" rtl="0">
                        <a:lnSpc>
                          <a:spcPct val="100000"/>
                        </a:lnSpc>
                        <a:spcBef>
                          <a:spcPts val="0"/>
                        </a:spcBef>
                        <a:spcAft>
                          <a:spcPts val="0"/>
                        </a:spcAft>
                        <a:buNone/>
                      </a:pPr>
                      <a:r>
                        <a:rPr lang="fr-CA" sz="1500" b="1" i="0" u="none" strike="noStrike" cap="none" dirty="0">
                          <a:solidFill>
                            <a:schemeClr val="lt1"/>
                          </a:solidFill>
                          <a:latin typeface="Calibri"/>
                          <a:ea typeface="Calibri"/>
                          <a:cs typeface="Calibri"/>
                          <a:sym typeface="Calibri"/>
                        </a:rPr>
                        <a:t>o	Son partenaire n’est pas en situation d’autorité ou de confiance par rapport à lui;</a:t>
                      </a:r>
                      <a:endParaRPr sz="1100" dirty="0"/>
                    </a:p>
                    <a:p>
                      <a:pPr marL="265113" marR="0" lvl="0" indent="-265113" algn="l" rtl="0">
                        <a:lnSpc>
                          <a:spcPct val="100000"/>
                        </a:lnSpc>
                        <a:spcBef>
                          <a:spcPts val="0"/>
                        </a:spcBef>
                        <a:spcAft>
                          <a:spcPts val="0"/>
                        </a:spcAft>
                        <a:buNone/>
                      </a:pPr>
                      <a:r>
                        <a:rPr lang="fr-CA" sz="1500" b="1" i="0" u="none" strike="noStrike" cap="none" dirty="0">
                          <a:solidFill>
                            <a:schemeClr val="lt1"/>
                          </a:solidFill>
                          <a:latin typeface="Calibri"/>
                          <a:ea typeface="Calibri"/>
                          <a:cs typeface="Calibri"/>
                          <a:sym typeface="Calibri"/>
                        </a:rPr>
                        <a:t>o	L’enfant n’est pas en situation de dépendance;</a:t>
                      </a:r>
                      <a:endParaRPr sz="1100" dirty="0"/>
                    </a:p>
                    <a:p>
                      <a:pPr marL="265113" marR="0" lvl="0" indent="-265113" algn="l" rtl="0">
                        <a:lnSpc>
                          <a:spcPct val="100000"/>
                        </a:lnSpc>
                        <a:spcBef>
                          <a:spcPts val="0"/>
                        </a:spcBef>
                        <a:spcAft>
                          <a:spcPts val="0"/>
                        </a:spcAft>
                        <a:buNone/>
                      </a:pPr>
                      <a:r>
                        <a:rPr lang="fr-CA" sz="1500" b="1" i="0" u="none" strike="noStrike" cap="none" dirty="0">
                          <a:solidFill>
                            <a:schemeClr val="lt1"/>
                          </a:solidFill>
                          <a:latin typeface="Calibri"/>
                          <a:ea typeface="Calibri"/>
                          <a:cs typeface="Calibri"/>
                          <a:sym typeface="Calibri"/>
                        </a:rPr>
                        <a:t>o	L’enfant n’est pas dans une relation où son partenaire l’exploite.</a:t>
                      </a:r>
                      <a:endParaRPr sz="1100" dirty="0"/>
                    </a:p>
                    <a:p>
                      <a:pPr marL="0" marR="0" lvl="0" indent="0" algn="l" rtl="0">
                        <a:lnSpc>
                          <a:spcPct val="100000"/>
                        </a:lnSpc>
                        <a:spcBef>
                          <a:spcPts val="0"/>
                        </a:spcBef>
                        <a:spcAft>
                          <a:spcPts val="0"/>
                        </a:spcAft>
                        <a:buClr>
                          <a:srgbClr val="000000"/>
                        </a:buClr>
                        <a:buSzPts val="1600"/>
                        <a:buFont typeface="Arial"/>
                        <a:buNone/>
                      </a:pPr>
                      <a:endParaRPr sz="1600" b="1" u="none" strike="noStrike" cap="none" dirty="0"/>
                    </a:p>
                  </a:txBody>
                  <a:tcPr marL="91451" marR="91451" marT="45725" marB="45725" anchor="ctr">
                    <a:solidFill>
                      <a:srgbClr val="0070C0"/>
                    </a:solidFill>
                  </a:tcPr>
                </a:tc>
                <a:extLst>
                  <a:ext uri="{0D108BD9-81ED-4DB2-BD59-A6C34878D82A}">
                    <a16:rowId xmlns:a16="http://schemas.microsoft.com/office/drawing/2014/main" val="10001"/>
                  </a:ext>
                </a:extLst>
              </a:tr>
            </a:tbl>
          </a:graphicData>
        </a:graphic>
      </p:graphicFrame>
      <p:sp>
        <p:nvSpPr>
          <p:cNvPr id="6" name="Espace réservé du numéro de diapositive 5">
            <a:extLst>
              <a:ext uri="{FF2B5EF4-FFF2-40B4-BE49-F238E27FC236}">
                <a16:creationId xmlns:a16="http://schemas.microsoft.com/office/drawing/2014/main" id="{0A65F618-C849-08D8-C39C-5C6A696FF4FC}"/>
              </a:ext>
            </a:extLst>
          </p:cNvPr>
          <p:cNvSpPr>
            <a:spLocks noGrp="1"/>
          </p:cNvSpPr>
          <p:nvPr>
            <p:ph type="sldNum" idx="12"/>
          </p:nvPr>
        </p:nvSpPr>
        <p:spPr/>
        <p:txBody>
          <a:bodyPr/>
          <a:lstStyle/>
          <a:p>
            <a:fld id="{00000000-1234-1234-1234-123412341234}" type="slidenum">
              <a:rPr lang="fr-CA" smtClean="0"/>
              <a:pPr/>
              <a:t>24</a:t>
            </a:fld>
            <a:endParaRPr lang="fr-CA"/>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23"/>
          <p:cNvSpPr txBox="1">
            <a:spLocks noGrp="1"/>
          </p:cNvSpPr>
          <p:nvPr>
            <p:ph type="title"/>
            <p:custDataLst>
              <p:tags r:id="rId1"/>
            </p:custDataLst>
          </p:nvPr>
        </p:nvSpPr>
        <p:spPr>
          <a:xfrm>
            <a:off x="160047" y="472417"/>
            <a:ext cx="8778680" cy="1233739"/>
          </a:xfrm>
          <a:prstGeom prst="rect">
            <a:avLst/>
          </a:prstGeom>
          <a:noFill/>
          <a:ln>
            <a:noFill/>
          </a:ln>
        </p:spPr>
        <p:txBody>
          <a:bodyPr spcFirstLastPara="1" wrap="square" lIns="91425" tIns="45700" rIns="91425" bIns="45700" anchor="b" anchorCtr="0">
            <a:noAutofit/>
          </a:bodyPr>
          <a:lstStyle/>
          <a:p>
            <a:pPr algn="ctr">
              <a:buClr>
                <a:srgbClr val="1B2A85"/>
              </a:buClr>
            </a:pPr>
            <a:br>
              <a:rPr lang="fr-CA" dirty="0">
                <a:solidFill>
                  <a:srgbClr val="1B2A85"/>
                </a:solidFill>
              </a:rPr>
            </a:br>
            <a:br>
              <a:rPr lang="fr-CA" dirty="0">
                <a:solidFill>
                  <a:srgbClr val="1B2A85"/>
                </a:solidFill>
              </a:rPr>
            </a:br>
            <a:br>
              <a:rPr lang="fr-CA" dirty="0">
                <a:solidFill>
                  <a:srgbClr val="1B2A85"/>
                </a:solidFill>
              </a:rPr>
            </a:br>
            <a:br>
              <a:rPr lang="fr-CA" dirty="0">
                <a:solidFill>
                  <a:srgbClr val="1B2A85"/>
                </a:solidFill>
              </a:rPr>
            </a:br>
            <a:r>
              <a:rPr lang="fr-CA" sz="3200" dirty="0">
                <a:solidFill>
                  <a:srgbClr val="1B2A85"/>
                </a:solidFill>
              </a:rPr>
              <a:t>La situation visée : abus sexuels (art. 38 d) 1) </a:t>
            </a:r>
            <a:r>
              <a:rPr lang="fr-CA" sz="2000" dirty="0">
                <a:solidFill>
                  <a:srgbClr val="1B2A85"/>
                </a:solidFill>
              </a:rPr>
              <a:t>(suite) </a:t>
            </a:r>
            <a:br>
              <a:rPr lang="fr-CA" sz="2400" dirty="0">
                <a:solidFill>
                  <a:srgbClr val="1B2A85"/>
                </a:solidFill>
              </a:rPr>
            </a:br>
            <a:endParaRPr dirty="0"/>
          </a:p>
        </p:txBody>
      </p:sp>
      <p:sp>
        <p:nvSpPr>
          <p:cNvPr id="266" name="Google Shape;266;p23"/>
          <p:cNvSpPr txBox="1">
            <a:spLocks noGrp="1"/>
          </p:cNvSpPr>
          <p:nvPr>
            <p:ph type="body" idx="1"/>
            <p:custDataLst>
              <p:tags r:id="rId2"/>
            </p:custDataLst>
          </p:nvPr>
        </p:nvSpPr>
        <p:spPr>
          <a:xfrm>
            <a:off x="2052737" y="1706157"/>
            <a:ext cx="6606073" cy="3131020"/>
          </a:xfrm>
          <a:prstGeom prst="rect">
            <a:avLst/>
          </a:prstGeom>
          <a:noFill/>
          <a:ln>
            <a:noFill/>
          </a:ln>
        </p:spPr>
        <p:txBody>
          <a:bodyPr spcFirstLastPara="1" wrap="square" lIns="91425" tIns="45700" rIns="91425" bIns="45700" anchor="t" anchorCtr="0">
            <a:normAutofit/>
          </a:bodyPr>
          <a:lstStyle/>
          <a:p>
            <a:pPr marL="0" indent="0"/>
            <a:endParaRPr sz="2200" dirty="0">
              <a:solidFill>
                <a:srgbClr val="002060"/>
              </a:solidFill>
            </a:endParaRPr>
          </a:p>
          <a:p>
            <a:pPr marL="342900" indent="-342900" algn="just">
              <a:buSzPts val="2000"/>
              <a:buFont typeface="Arial" panose="020B0604020202020204" pitchFamily="34" charset="0"/>
              <a:buChar char="•"/>
            </a:pPr>
            <a:r>
              <a:rPr lang="fr-CA" sz="2200" dirty="0">
                <a:solidFill>
                  <a:schemeClr val="tx1"/>
                </a:solidFill>
              </a:rPr>
              <a:t>La notion d’abus sexuels au sens de la LPJ est différente des infractions à caractère sexuel prévues au Code criminel.</a:t>
            </a:r>
          </a:p>
          <a:p>
            <a:pPr marL="0" indent="0" algn="just">
              <a:buSzPts val="2000"/>
            </a:pPr>
            <a:endParaRPr lang="fr-CA" sz="2200" dirty="0">
              <a:solidFill>
                <a:schemeClr val="tx1"/>
              </a:solidFill>
            </a:endParaRPr>
          </a:p>
          <a:p>
            <a:pPr marL="342900" indent="-342900" algn="just">
              <a:buSzPts val="2000"/>
              <a:buFont typeface="Arial" panose="020B0604020202020204" pitchFamily="34" charset="0"/>
              <a:buChar char="•"/>
            </a:pPr>
            <a:r>
              <a:rPr lang="fr-CA" sz="2200" dirty="0">
                <a:solidFill>
                  <a:schemeClr val="tx1"/>
                </a:solidFill>
              </a:rPr>
              <a:t>Les éléments requis pour retenir un signalement ne sont pas les mêmes que ceux nécessaires pour intenter une poursuite.</a:t>
            </a:r>
            <a:endParaRPr sz="2200" dirty="0">
              <a:solidFill>
                <a:schemeClr val="tx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93"/>
          <p:cNvSpPr txBox="1">
            <a:spLocks noGrp="1"/>
          </p:cNvSpPr>
          <p:nvPr>
            <p:ph type="title"/>
            <p:custDataLst>
              <p:tags r:id="rId1"/>
            </p:custDataLst>
          </p:nvPr>
        </p:nvSpPr>
        <p:spPr>
          <a:xfrm>
            <a:off x="707922" y="233265"/>
            <a:ext cx="9484703" cy="774539"/>
          </a:xfrm>
          <a:prstGeom prst="rect">
            <a:avLst/>
          </a:prstGeom>
          <a:noFill/>
          <a:ln>
            <a:noFill/>
          </a:ln>
        </p:spPr>
        <p:txBody>
          <a:bodyPr spcFirstLastPara="1" wrap="square" lIns="91425" tIns="45700" rIns="91425" bIns="45700" anchor="b" anchorCtr="0">
            <a:noAutofit/>
          </a:bodyPr>
          <a:lstStyle/>
          <a:p>
            <a:r>
              <a:rPr lang="fr-CA" sz="3200" dirty="0">
                <a:solidFill>
                  <a:srgbClr val="1B2A85"/>
                </a:solidFill>
              </a:rPr>
              <a:t>Infractions criminelles</a:t>
            </a:r>
            <a:endParaRPr dirty="0"/>
          </a:p>
        </p:txBody>
      </p:sp>
      <p:sp>
        <p:nvSpPr>
          <p:cNvPr id="272" name="Google Shape;272;p93"/>
          <p:cNvSpPr txBox="1">
            <a:spLocks noGrp="1"/>
          </p:cNvSpPr>
          <p:nvPr>
            <p:ph type="body" idx="1"/>
            <p:custDataLst>
              <p:tags r:id="rId2"/>
            </p:custDataLst>
          </p:nvPr>
        </p:nvSpPr>
        <p:spPr>
          <a:xfrm>
            <a:off x="816078" y="1450517"/>
            <a:ext cx="10539277" cy="4502414"/>
          </a:xfrm>
          <a:prstGeom prst="rect">
            <a:avLst/>
          </a:prstGeom>
          <a:noFill/>
          <a:ln>
            <a:noFill/>
          </a:ln>
        </p:spPr>
        <p:txBody>
          <a:bodyPr spcFirstLastPara="1" wrap="square" lIns="91425" tIns="45700" rIns="91425" bIns="45700" anchor="t" anchorCtr="0">
            <a:normAutofit fontScale="77500" lnSpcReduction="20000"/>
          </a:bodyPr>
          <a:lstStyle/>
          <a:p>
            <a:pPr marL="228594" indent="0"/>
            <a:r>
              <a:rPr lang="fr-CA" sz="2600" dirty="0">
                <a:solidFill>
                  <a:schemeClr val="tx1"/>
                </a:solidFill>
                <a:latin typeface="Calibri"/>
                <a:ea typeface="Calibri"/>
                <a:cs typeface="Calibri"/>
                <a:sym typeface="Calibri"/>
              </a:rPr>
              <a:t>Type d’infractions visées par le Code criminel :</a:t>
            </a:r>
            <a:endParaRPr lang="fr-CA" sz="2600" dirty="0">
              <a:solidFill>
                <a:schemeClr val="tx1"/>
              </a:solidFill>
            </a:endParaRPr>
          </a:p>
          <a:p>
            <a:pPr marL="514338" indent="-285744">
              <a:buFont typeface="Arial"/>
              <a:buChar char="•"/>
            </a:pPr>
            <a:endParaRPr lang="fr-CA" sz="2000" dirty="0">
              <a:solidFill>
                <a:schemeClr val="tx1"/>
              </a:solidFill>
            </a:endParaRPr>
          </a:p>
          <a:p>
            <a:pPr marL="514338" indent="-285744">
              <a:buFont typeface="Arial"/>
              <a:buChar char="•"/>
            </a:pPr>
            <a:r>
              <a:rPr lang="fr-CA" sz="2300" dirty="0">
                <a:solidFill>
                  <a:schemeClr val="tx1"/>
                </a:solidFill>
              </a:rPr>
              <a:t>Contacts sexuels (art. 151 C.cr.)</a:t>
            </a:r>
            <a:endParaRPr sz="2300" dirty="0">
              <a:solidFill>
                <a:schemeClr val="tx1"/>
              </a:solidFill>
            </a:endParaRPr>
          </a:p>
          <a:p>
            <a:pPr marL="514338" indent="-285744">
              <a:buFont typeface="Arial"/>
              <a:buChar char="•"/>
            </a:pPr>
            <a:r>
              <a:rPr lang="fr-CA" sz="2300" dirty="0">
                <a:solidFill>
                  <a:schemeClr val="tx1"/>
                </a:solidFill>
              </a:rPr>
              <a:t>Incitation à des contacts sexuels (</a:t>
            </a:r>
            <a:r>
              <a:rPr lang="fr-CA" sz="2300" dirty="0">
                <a:solidFill>
                  <a:schemeClr val="tx1"/>
                </a:solidFill>
                <a:sym typeface="Noto Sans Symbols"/>
              </a:rPr>
              <a:t>art. 152 C.cr.)</a:t>
            </a:r>
            <a:endParaRPr sz="2300" dirty="0">
              <a:solidFill>
                <a:schemeClr val="tx1"/>
              </a:solidFill>
            </a:endParaRPr>
          </a:p>
          <a:p>
            <a:pPr marL="514338" indent="-285744">
              <a:buFont typeface="Arial"/>
              <a:buChar char="•"/>
            </a:pPr>
            <a:r>
              <a:rPr lang="fr-CA" sz="2300" dirty="0">
                <a:solidFill>
                  <a:schemeClr val="tx1"/>
                </a:solidFill>
              </a:rPr>
              <a:t>Exploitation sexuelle </a:t>
            </a:r>
            <a:r>
              <a:rPr lang="fr-CA" sz="2300" dirty="0">
                <a:solidFill>
                  <a:schemeClr val="tx1"/>
                </a:solidFill>
                <a:sym typeface="Noto Sans Symbols"/>
              </a:rPr>
              <a:t>(art. 153 C.cr.)</a:t>
            </a:r>
            <a:endParaRPr sz="2300" dirty="0">
              <a:solidFill>
                <a:schemeClr val="tx1"/>
              </a:solidFill>
            </a:endParaRPr>
          </a:p>
          <a:p>
            <a:pPr marL="514338" indent="-285744">
              <a:buFont typeface="Arial"/>
              <a:buChar char="•"/>
            </a:pPr>
            <a:r>
              <a:rPr lang="fr-CA" sz="2300" dirty="0">
                <a:solidFill>
                  <a:schemeClr val="tx1"/>
                </a:solidFill>
              </a:rPr>
              <a:t>Inceste</a:t>
            </a:r>
            <a:r>
              <a:rPr lang="fr-CA" sz="2300" dirty="0">
                <a:solidFill>
                  <a:schemeClr val="tx1"/>
                </a:solidFill>
                <a:sym typeface="Noto Sans Symbols"/>
              </a:rPr>
              <a:t> (art. 155 C.cr.)</a:t>
            </a:r>
            <a:endParaRPr sz="2300" dirty="0">
              <a:solidFill>
                <a:schemeClr val="tx1"/>
              </a:solidFill>
            </a:endParaRPr>
          </a:p>
          <a:p>
            <a:pPr marL="514338" indent="-285744">
              <a:buFont typeface="Arial"/>
              <a:buChar char="•"/>
            </a:pPr>
            <a:r>
              <a:rPr lang="fr-CA" sz="2300" dirty="0">
                <a:solidFill>
                  <a:schemeClr val="tx1"/>
                </a:solidFill>
              </a:rPr>
              <a:t>Bestialité (art. 160 C.cr.)</a:t>
            </a:r>
            <a:endParaRPr sz="2300" dirty="0">
              <a:solidFill>
                <a:schemeClr val="tx1"/>
              </a:solidFill>
            </a:endParaRPr>
          </a:p>
          <a:p>
            <a:pPr marL="514338" indent="-285744">
              <a:buFont typeface="Arial"/>
              <a:buChar char="•"/>
            </a:pPr>
            <a:r>
              <a:rPr lang="fr-CA" sz="2300" dirty="0">
                <a:solidFill>
                  <a:schemeClr val="tx1"/>
                </a:solidFill>
              </a:rPr>
              <a:t>Pornographie juvénile (art 163.1 C.cr.)</a:t>
            </a:r>
            <a:endParaRPr sz="2300" dirty="0">
              <a:solidFill>
                <a:schemeClr val="tx1"/>
              </a:solidFill>
            </a:endParaRPr>
          </a:p>
          <a:p>
            <a:pPr marL="514338" indent="-285744">
              <a:buFont typeface="Arial"/>
              <a:buChar char="•"/>
            </a:pPr>
            <a:r>
              <a:rPr lang="fr-CA" sz="2300" dirty="0">
                <a:solidFill>
                  <a:schemeClr val="tx1"/>
                </a:solidFill>
              </a:rPr>
              <a:t>Entremetteur (</a:t>
            </a:r>
            <a:r>
              <a:rPr lang="fr-CA" sz="2300" dirty="0">
                <a:solidFill>
                  <a:schemeClr val="tx1"/>
                </a:solidFill>
                <a:sym typeface="Noto Sans Symbols"/>
              </a:rPr>
              <a:t>articles 170 C.cr.)</a:t>
            </a:r>
            <a:endParaRPr sz="2300" dirty="0">
              <a:solidFill>
                <a:schemeClr val="tx1"/>
              </a:solidFill>
            </a:endParaRPr>
          </a:p>
          <a:p>
            <a:pPr marL="514338" indent="-285744">
              <a:buFont typeface="Arial"/>
              <a:buChar char="•"/>
            </a:pPr>
            <a:r>
              <a:rPr lang="fr-CA" sz="2300" dirty="0">
                <a:solidFill>
                  <a:schemeClr val="tx1"/>
                </a:solidFill>
              </a:rPr>
              <a:t>Corruption de mœurs (art. 172)</a:t>
            </a:r>
            <a:endParaRPr sz="2300" dirty="0">
              <a:solidFill>
                <a:schemeClr val="tx1"/>
              </a:solidFill>
              <a:sym typeface="Noto Sans Symbols"/>
            </a:endParaRPr>
          </a:p>
          <a:p>
            <a:pPr marL="514338" indent="-285744">
              <a:buFont typeface="Arial"/>
              <a:buChar char="•"/>
            </a:pPr>
            <a:r>
              <a:rPr lang="fr-CA" sz="2300" dirty="0">
                <a:solidFill>
                  <a:schemeClr val="tx1"/>
                </a:solidFill>
              </a:rPr>
              <a:t>Leurre</a:t>
            </a:r>
            <a:r>
              <a:rPr lang="fr-CA" sz="2300" dirty="0">
                <a:solidFill>
                  <a:schemeClr val="tx1"/>
                </a:solidFill>
                <a:sym typeface="Noto Sans Symbols"/>
              </a:rPr>
              <a:t> (art 172.1 C.cr.)</a:t>
            </a:r>
            <a:endParaRPr sz="2300" dirty="0">
              <a:solidFill>
                <a:schemeClr val="tx1"/>
              </a:solidFill>
            </a:endParaRPr>
          </a:p>
          <a:p>
            <a:pPr marL="514338" indent="-285744">
              <a:buFont typeface="Arial"/>
              <a:buChar char="•"/>
            </a:pPr>
            <a:r>
              <a:rPr lang="fr-CA" sz="2300" dirty="0">
                <a:solidFill>
                  <a:schemeClr val="tx1"/>
                </a:solidFill>
              </a:rPr>
              <a:t>Exhibitionnisme</a:t>
            </a:r>
            <a:r>
              <a:rPr lang="fr-CA" sz="2300" dirty="0">
                <a:solidFill>
                  <a:schemeClr val="tx1"/>
                </a:solidFill>
                <a:sym typeface="Noto Sans Symbols"/>
              </a:rPr>
              <a:t> (art. 173 (2) C.cr.)</a:t>
            </a:r>
            <a:endParaRPr sz="2300" dirty="0">
              <a:solidFill>
                <a:schemeClr val="tx1"/>
              </a:solidFill>
            </a:endParaRPr>
          </a:p>
          <a:p>
            <a:pPr marL="514338" indent="-285744">
              <a:buFont typeface="Arial"/>
              <a:buChar char="•"/>
            </a:pPr>
            <a:r>
              <a:rPr lang="fr-CA" sz="2300" dirty="0">
                <a:solidFill>
                  <a:schemeClr val="tx1"/>
                </a:solidFill>
              </a:rPr>
              <a:t>Prostitution juvénile (articles 286.1 (2), 286.2 (2) et 286.3 (2) C.cr.)</a:t>
            </a:r>
            <a:endParaRPr sz="2300" dirty="0">
              <a:solidFill>
                <a:schemeClr val="tx1"/>
              </a:solidFill>
            </a:endParaRPr>
          </a:p>
          <a:p>
            <a:endParaRPr sz="1800" dirty="0">
              <a:latin typeface="Noto Sans Symbols"/>
              <a:ea typeface="Noto Sans Symbols"/>
              <a:cs typeface="Noto Sans Symbols"/>
              <a:sym typeface="Noto Sans Symbols"/>
            </a:endParaRPr>
          </a:p>
          <a:p>
            <a:endParaRPr sz="1800" dirty="0">
              <a:latin typeface="Noto Sans Symbols"/>
              <a:ea typeface="Noto Sans Symbols"/>
              <a:cs typeface="Noto Sans Symbols"/>
              <a:sym typeface="Noto Sans Symbols"/>
            </a:endParaRPr>
          </a:p>
          <a:p>
            <a:endParaRPr sz="1800" dirty="0"/>
          </a:p>
          <a:p>
            <a:endParaRPr sz="1800" dirty="0">
              <a:latin typeface="Noto Sans Symbols"/>
              <a:ea typeface="Noto Sans Symbols"/>
              <a:cs typeface="Noto Sans Symbols"/>
              <a:sym typeface="Noto Sans Symbols"/>
            </a:endParaRPr>
          </a:p>
          <a:p>
            <a:endParaRPr sz="1800" dirty="0">
              <a:latin typeface="Noto Sans Symbols"/>
              <a:ea typeface="Noto Sans Symbols"/>
              <a:cs typeface="Noto Sans Symbols"/>
              <a:sym typeface="Noto Sans Symbols"/>
            </a:endParaRPr>
          </a:p>
          <a:p>
            <a:endParaRPr sz="1800" dirty="0">
              <a:latin typeface="Noto Sans Symbols"/>
              <a:ea typeface="Noto Sans Symbols"/>
              <a:cs typeface="Noto Sans Symbols"/>
              <a:sym typeface="Noto Sans Symbols"/>
            </a:endParaRPr>
          </a:p>
          <a:p>
            <a:endParaRPr sz="1800" dirty="0">
              <a:latin typeface="Noto Sans Symbols"/>
              <a:ea typeface="Noto Sans Symbols"/>
              <a:cs typeface="Noto Sans Symbols"/>
              <a:sym typeface="Noto Sans Symbols"/>
            </a:endParaRPr>
          </a:p>
          <a:p>
            <a:endParaRPr sz="1800" dirty="0">
              <a:latin typeface="Noto Sans Symbols"/>
              <a:ea typeface="Noto Sans Symbols"/>
              <a:cs typeface="Noto Sans Symbols"/>
              <a:sym typeface="Noto Sans Symbols"/>
            </a:endParaRPr>
          </a:p>
          <a:p>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24"/>
          <p:cNvSpPr txBox="1"/>
          <p:nvPr>
            <p:custDataLst>
              <p:tags r:id="rId1"/>
            </p:custDataLst>
          </p:nvPr>
        </p:nvSpPr>
        <p:spPr>
          <a:xfrm>
            <a:off x="326277" y="637328"/>
            <a:ext cx="9152040" cy="584735"/>
          </a:xfrm>
          <a:prstGeom prst="rect">
            <a:avLst/>
          </a:prstGeom>
          <a:noFill/>
          <a:ln>
            <a:noFill/>
          </a:ln>
        </p:spPr>
        <p:txBody>
          <a:bodyPr spcFirstLastPara="1" wrap="square" lIns="91425" tIns="45700" rIns="91425" bIns="45700" anchor="t" anchorCtr="0">
            <a:spAutoFit/>
          </a:bodyPr>
          <a:lstStyle/>
          <a:p>
            <a:pPr algn="ctr">
              <a:buClr>
                <a:srgbClr val="1B2A85"/>
              </a:buClr>
              <a:buSzPts val="3200"/>
            </a:pPr>
            <a:r>
              <a:rPr lang="fr-CA" sz="3200" b="1" dirty="0">
                <a:solidFill>
                  <a:srgbClr val="1B2A85"/>
                </a:solidFill>
                <a:latin typeface="Calibri"/>
                <a:ea typeface="Calibri"/>
                <a:cs typeface="Calibri"/>
                <a:sym typeface="Calibri"/>
              </a:rPr>
              <a:t>La situation visée : abus physiques (art. 38 e) 1)</a:t>
            </a:r>
            <a:endParaRPr sz="3200" b="1" dirty="0">
              <a:solidFill>
                <a:srgbClr val="1B2A85"/>
              </a:solidFill>
              <a:latin typeface="Calibri"/>
              <a:ea typeface="Calibri"/>
              <a:cs typeface="Calibri"/>
              <a:sym typeface="Calibri"/>
            </a:endParaRPr>
          </a:p>
        </p:txBody>
      </p:sp>
      <p:sp>
        <p:nvSpPr>
          <p:cNvPr id="278" name="Google Shape;278;p24"/>
          <p:cNvSpPr txBox="1"/>
          <p:nvPr>
            <p:custDataLst>
              <p:tags r:id="rId2"/>
            </p:custDataLst>
          </p:nvPr>
        </p:nvSpPr>
        <p:spPr>
          <a:xfrm>
            <a:off x="1408922" y="2174034"/>
            <a:ext cx="7725747" cy="1938952"/>
          </a:xfrm>
          <a:prstGeom prst="rect">
            <a:avLst/>
          </a:prstGeom>
          <a:noFill/>
          <a:ln>
            <a:noFill/>
          </a:ln>
        </p:spPr>
        <p:txBody>
          <a:bodyPr spcFirstLastPara="1" wrap="square" lIns="91425" tIns="45700" rIns="91425" bIns="45700" anchor="t" anchorCtr="0">
            <a:spAutoFit/>
          </a:bodyPr>
          <a:lstStyle/>
          <a:p>
            <a:pPr algn="just">
              <a:buClr>
                <a:srgbClr val="1B2A85"/>
              </a:buClr>
              <a:buSzPts val="2000"/>
            </a:pPr>
            <a:r>
              <a:rPr lang="fr-CA" sz="2200" dirty="0">
                <a:solidFill>
                  <a:schemeClr val="tx1"/>
                </a:solidFill>
                <a:latin typeface="Calibri"/>
                <a:ea typeface="Calibri"/>
                <a:cs typeface="Calibri"/>
                <a:sym typeface="Calibri"/>
              </a:rPr>
              <a:t>L’enfant subit des sévices corporels ou est soumis à des méthodes éducatives déraisonnables de la part de ses parents ou d’une autre personne et que ses parents ne prennent pas les moyens nécessaires pour mettre fin à la situation.</a:t>
            </a:r>
            <a:endParaRPr sz="2200" dirty="0">
              <a:solidFill>
                <a:schemeClr val="tx1"/>
              </a:solidFill>
            </a:endParaRPr>
          </a:p>
          <a:p>
            <a:pPr>
              <a:buClr>
                <a:schemeClr val="dk1"/>
              </a:buClr>
              <a:buSzPts val="3200"/>
            </a:pPr>
            <a:endParaRPr sz="3200" b="1"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4B3CBE85-B0E5-82F3-8A9C-DD38F8489EF6}"/>
              </a:ext>
            </a:extLst>
          </p:cNvPr>
          <p:cNvSpPr>
            <a:spLocks noGrp="1"/>
          </p:cNvSpPr>
          <p:nvPr>
            <p:ph type="sldNum" idx="12"/>
          </p:nvPr>
        </p:nvSpPr>
        <p:spPr/>
        <p:txBody>
          <a:bodyPr/>
          <a:lstStyle/>
          <a:p>
            <a:fld id="{00000000-1234-1234-1234-123412341234}" type="slidenum">
              <a:rPr lang="fr-CA" smtClean="0"/>
              <a:pPr/>
              <a:t>27</a:t>
            </a:fld>
            <a:endParaRPr lang="fr-CA"/>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25"/>
          <p:cNvSpPr txBox="1">
            <a:spLocks noGrp="1"/>
          </p:cNvSpPr>
          <p:nvPr>
            <p:ph type="title"/>
            <p:custDataLst>
              <p:tags r:id="rId1"/>
            </p:custDataLst>
          </p:nvPr>
        </p:nvSpPr>
        <p:spPr>
          <a:xfrm>
            <a:off x="1111769" y="725986"/>
            <a:ext cx="10515600" cy="494100"/>
          </a:xfrm>
          <a:prstGeom prst="rect">
            <a:avLst/>
          </a:prstGeom>
          <a:noFill/>
          <a:ln>
            <a:noFill/>
          </a:ln>
        </p:spPr>
        <p:txBody>
          <a:bodyPr spcFirstLastPara="1" wrap="square" lIns="91425" tIns="45700" rIns="91425" bIns="45700" anchor="b" anchorCtr="0">
            <a:noAutofit/>
          </a:bodyPr>
          <a:lstStyle/>
          <a:p>
            <a:pPr>
              <a:buSzPts val="3200"/>
            </a:pPr>
            <a:r>
              <a:rPr lang="fr-CA" sz="32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Les mesures éducatives déraisonnables</a:t>
            </a:r>
            <a:r>
              <a:rPr lang="fr-CA" sz="3200" dirty="0"/>
              <a:t> </a:t>
            </a:r>
            <a:endParaRPr lang="fr-CA" dirty="0"/>
          </a:p>
        </p:txBody>
      </p:sp>
      <p:sp>
        <p:nvSpPr>
          <p:cNvPr id="285" name="Google Shape;285;p25"/>
          <p:cNvSpPr txBox="1">
            <a:spLocks noGrp="1"/>
          </p:cNvSpPr>
          <p:nvPr>
            <p:ph type="body" idx="1"/>
            <p:custDataLst>
              <p:tags r:id="rId2"/>
            </p:custDataLst>
          </p:nvPr>
        </p:nvSpPr>
        <p:spPr>
          <a:xfrm>
            <a:off x="1111771" y="1614196"/>
            <a:ext cx="9575896" cy="4422811"/>
          </a:xfrm>
          <a:prstGeom prst="rect">
            <a:avLst/>
          </a:prstGeom>
          <a:noFill/>
          <a:ln>
            <a:noFill/>
          </a:ln>
        </p:spPr>
        <p:txBody>
          <a:bodyPr spcFirstLastPara="1" wrap="square" lIns="91425" tIns="45700" rIns="91425" bIns="45700" anchor="t" anchorCtr="0">
            <a:normAutofit/>
          </a:bodyPr>
          <a:lstStyle/>
          <a:p>
            <a:pPr marL="342891" indent="-342891" algn="just">
              <a:lnSpc>
                <a:spcPct val="115000"/>
              </a:lnSpc>
              <a:spcBef>
                <a:spcPts val="2000"/>
              </a:spcBef>
              <a:buSzPts val="2000"/>
              <a:buFont typeface="Arial"/>
              <a:buChar char="•"/>
            </a:pPr>
            <a:r>
              <a:rPr lang="fr-CA" sz="2200" dirty="0">
                <a:solidFill>
                  <a:schemeClr val="tx1"/>
                </a:solidFill>
              </a:rPr>
              <a:t>Châtiment corporel infligé à un enfant de moins de 2 ans</a:t>
            </a:r>
            <a:endParaRPr sz="2200" dirty="0">
              <a:solidFill>
                <a:schemeClr val="tx1"/>
              </a:solidFill>
            </a:endParaRPr>
          </a:p>
          <a:p>
            <a:pPr marL="342891" indent="-342891" algn="just">
              <a:lnSpc>
                <a:spcPct val="115000"/>
              </a:lnSpc>
              <a:spcBef>
                <a:spcPts val="2000"/>
              </a:spcBef>
              <a:buSzPts val="2000"/>
              <a:buFont typeface="Arial"/>
              <a:buChar char="•"/>
            </a:pPr>
            <a:r>
              <a:rPr lang="fr-CA" sz="2200" dirty="0">
                <a:solidFill>
                  <a:schemeClr val="tx1"/>
                </a:solidFill>
              </a:rPr>
              <a:t>Châtiment corporel infligé à un adolescent âgé de 12 à 18 ans</a:t>
            </a:r>
            <a:endParaRPr sz="2200" dirty="0">
              <a:solidFill>
                <a:schemeClr val="tx1"/>
              </a:solidFill>
            </a:endParaRPr>
          </a:p>
          <a:p>
            <a:pPr marL="342891" indent="-342891" algn="just">
              <a:lnSpc>
                <a:spcPct val="115000"/>
              </a:lnSpc>
              <a:spcBef>
                <a:spcPts val="2000"/>
              </a:spcBef>
              <a:buSzPts val="2000"/>
              <a:buFont typeface="Arial"/>
              <a:buChar char="•"/>
            </a:pPr>
            <a:r>
              <a:rPr lang="fr-CA" sz="2200" dirty="0">
                <a:solidFill>
                  <a:schemeClr val="tx1"/>
                </a:solidFill>
              </a:rPr>
              <a:t>Châtiment corporel infligé à l’aide d’un objet à un enfant de 0 à 18 ans</a:t>
            </a:r>
            <a:endParaRPr sz="2200" dirty="0">
              <a:solidFill>
                <a:schemeClr val="tx1"/>
              </a:solidFill>
            </a:endParaRPr>
          </a:p>
          <a:p>
            <a:pPr marL="354004" indent="-354004">
              <a:spcBef>
                <a:spcPts val="2000"/>
              </a:spcBef>
              <a:buSzPts val="2000"/>
              <a:buFont typeface="Arial"/>
              <a:buChar char="•"/>
            </a:pPr>
            <a:r>
              <a:rPr lang="fr-CA" sz="2200" dirty="0">
                <a:solidFill>
                  <a:schemeClr val="tx1"/>
                </a:solidFill>
              </a:rPr>
              <a:t>Châtiment corporel consistant en des gifles ou des coups portés à la tête d’un enfant de 0 à 18 ans</a:t>
            </a:r>
            <a:endParaRPr sz="2200" dirty="0">
              <a:solidFill>
                <a:schemeClr val="tx1"/>
              </a:solidFill>
            </a:endParaRPr>
          </a:p>
          <a:p>
            <a:pPr marL="0" indent="0">
              <a:buSzPts val="1800"/>
            </a:pPr>
            <a:endParaRPr sz="1800" dirty="0"/>
          </a:p>
          <a:p>
            <a:pPr marL="0" indent="0">
              <a:buSzPts val="1800"/>
            </a:pPr>
            <a:r>
              <a:rPr lang="fr-CA" sz="1200" i="1" dirty="0">
                <a:solidFill>
                  <a:srgbClr val="4F52B2"/>
                </a:solidFill>
                <a:latin typeface="Arial"/>
                <a:ea typeface="Arial"/>
                <a:cs typeface="Arial"/>
                <a:sym typeface="Arial"/>
              </a:rPr>
              <a:t>Source : Canadian </a:t>
            </a:r>
            <a:r>
              <a:rPr lang="fr-CA" sz="1200" i="1" dirty="0" err="1">
                <a:solidFill>
                  <a:srgbClr val="4F52B2"/>
                </a:solidFill>
                <a:latin typeface="Arial"/>
                <a:ea typeface="Arial"/>
                <a:cs typeface="Arial"/>
                <a:sym typeface="Arial"/>
              </a:rPr>
              <a:t>Foundation</a:t>
            </a:r>
            <a:r>
              <a:rPr lang="fr-CA" sz="1200" i="1" dirty="0">
                <a:solidFill>
                  <a:srgbClr val="4F52B2"/>
                </a:solidFill>
                <a:latin typeface="Arial"/>
                <a:ea typeface="Arial"/>
                <a:cs typeface="Arial"/>
                <a:sym typeface="Arial"/>
              </a:rPr>
              <a:t> for </a:t>
            </a:r>
            <a:r>
              <a:rPr lang="fr-CA" sz="1200" i="1" dirty="0" err="1">
                <a:solidFill>
                  <a:srgbClr val="4F52B2"/>
                </a:solidFill>
                <a:latin typeface="Arial"/>
                <a:ea typeface="Arial"/>
                <a:cs typeface="Arial"/>
                <a:sym typeface="Arial"/>
              </a:rPr>
              <a:t>Children</a:t>
            </a:r>
            <a:r>
              <a:rPr lang="fr-CA" sz="1200" i="1" dirty="0">
                <a:solidFill>
                  <a:srgbClr val="4F52B2"/>
                </a:solidFill>
                <a:latin typeface="Arial"/>
                <a:ea typeface="Arial"/>
                <a:cs typeface="Arial"/>
                <a:sym typeface="Arial"/>
              </a:rPr>
              <a:t>, </a:t>
            </a:r>
            <a:r>
              <a:rPr lang="fr-CA" sz="1200" i="1" dirty="0" err="1">
                <a:solidFill>
                  <a:srgbClr val="4F52B2"/>
                </a:solidFill>
                <a:latin typeface="Arial"/>
                <a:ea typeface="Arial"/>
                <a:cs typeface="Arial"/>
                <a:sym typeface="Arial"/>
              </a:rPr>
              <a:t>Youth</a:t>
            </a:r>
            <a:r>
              <a:rPr lang="fr-CA" sz="1200" i="1" dirty="0">
                <a:solidFill>
                  <a:srgbClr val="4F52B2"/>
                </a:solidFill>
                <a:latin typeface="Arial"/>
                <a:ea typeface="Arial"/>
                <a:cs typeface="Arial"/>
                <a:sym typeface="Arial"/>
              </a:rPr>
              <a:t> and the Law c. Canada (Procureur général)</a:t>
            </a:r>
            <a:r>
              <a:rPr lang="fr-CA" sz="1200" dirty="0">
                <a:solidFill>
                  <a:srgbClr val="4F52B2"/>
                </a:solidFill>
                <a:latin typeface="Arial"/>
                <a:ea typeface="Arial"/>
                <a:cs typeface="Arial"/>
                <a:sym typeface="Arial"/>
              </a:rPr>
              <a:t>, [2004] 1 RCS 76</a:t>
            </a:r>
            <a:endParaRPr sz="1800" dirty="0"/>
          </a:p>
          <a:p>
            <a:pPr marL="0" indent="0"/>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26"/>
          <p:cNvSpPr txBox="1">
            <a:spLocks noGrp="1"/>
          </p:cNvSpPr>
          <p:nvPr>
            <p:ph type="title"/>
            <p:custDataLst>
              <p:tags r:id="rId1"/>
            </p:custDataLst>
          </p:nvPr>
        </p:nvSpPr>
        <p:spPr>
          <a:xfrm>
            <a:off x="831851" y="604688"/>
            <a:ext cx="10515600" cy="494069"/>
          </a:xfrm>
          <a:prstGeom prst="rect">
            <a:avLst/>
          </a:prstGeom>
          <a:noFill/>
          <a:ln>
            <a:noFill/>
          </a:ln>
        </p:spPr>
        <p:txBody>
          <a:bodyPr spcFirstLastPara="1" wrap="square" lIns="91425" tIns="45700" rIns="91425" bIns="45700" anchor="b" anchorCtr="0">
            <a:noAutofit/>
          </a:bodyPr>
          <a:lstStyle/>
          <a:p>
            <a:pPr>
              <a:buSzPts val="3200"/>
            </a:pPr>
            <a:r>
              <a:rPr lang="fr-CA" sz="3200" dirty="0"/>
              <a:t>Les mesures éducatives déraisonnables  </a:t>
            </a:r>
            <a:r>
              <a:rPr lang="fr-CA" sz="2000" dirty="0"/>
              <a:t>(suite)</a:t>
            </a:r>
            <a:endParaRPr dirty="0"/>
          </a:p>
        </p:txBody>
      </p:sp>
      <p:sp>
        <p:nvSpPr>
          <p:cNvPr id="291" name="Google Shape;291;p26"/>
          <p:cNvSpPr txBox="1">
            <a:spLocks noGrp="1"/>
          </p:cNvSpPr>
          <p:nvPr>
            <p:ph type="body" idx="1"/>
            <p:custDataLst>
              <p:tags r:id="rId2"/>
            </p:custDataLst>
          </p:nvPr>
        </p:nvSpPr>
        <p:spPr>
          <a:xfrm>
            <a:off x="933062" y="1791478"/>
            <a:ext cx="9498564" cy="4030824"/>
          </a:xfrm>
          <a:prstGeom prst="rect">
            <a:avLst/>
          </a:prstGeom>
          <a:noFill/>
          <a:ln>
            <a:noFill/>
          </a:ln>
        </p:spPr>
        <p:txBody>
          <a:bodyPr spcFirstLastPara="1" wrap="square" lIns="91425" tIns="45700" rIns="91425" bIns="45700" anchor="t" anchorCtr="0">
            <a:normAutofit/>
          </a:bodyPr>
          <a:lstStyle/>
          <a:p>
            <a:pPr indent="-457189">
              <a:spcBef>
                <a:spcPts val="0"/>
              </a:spcBef>
              <a:buSzPts val="2000"/>
              <a:buFont typeface="Arial"/>
              <a:buChar char="•"/>
            </a:pPr>
            <a:r>
              <a:rPr lang="fr-CA" sz="2000" dirty="0">
                <a:solidFill>
                  <a:schemeClr val="tx1"/>
                </a:solidFill>
              </a:rPr>
              <a:t>La force ne peut être utilisée que si elle aide l’enfant à apprendre.</a:t>
            </a:r>
          </a:p>
          <a:p>
            <a:pPr indent="-457189">
              <a:spcBef>
                <a:spcPts val="0"/>
              </a:spcBef>
              <a:buSzPts val="2000"/>
              <a:buFont typeface="Arial"/>
              <a:buChar char="•"/>
            </a:pPr>
            <a:endParaRPr lang="fr-CA" sz="2000" dirty="0">
              <a:solidFill>
                <a:schemeClr val="tx1"/>
              </a:solidFill>
            </a:endParaRPr>
          </a:p>
          <a:p>
            <a:pPr indent="-457189">
              <a:buSzPts val="2000"/>
              <a:buFont typeface="Arial"/>
              <a:buChar char="•"/>
            </a:pPr>
            <a:r>
              <a:rPr lang="fr-CA" sz="2000" dirty="0">
                <a:solidFill>
                  <a:schemeClr val="tx1"/>
                </a:solidFill>
              </a:rPr>
              <a:t>Elle ne doit jamais être utilisée sous le coup de la colère.</a:t>
            </a:r>
          </a:p>
          <a:p>
            <a:pPr indent="-457189">
              <a:buSzPts val="2000"/>
              <a:buFont typeface="Arial"/>
              <a:buChar char="•"/>
            </a:pPr>
            <a:endParaRPr lang="fr-CA" sz="2000" dirty="0">
              <a:solidFill>
                <a:schemeClr val="tx1"/>
              </a:solidFill>
            </a:endParaRPr>
          </a:p>
          <a:p>
            <a:pPr indent="-457189">
              <a:buSzPts val="2000"/>
              <a:buFont typeface="Arial"/>
              <a:buChar char="•"/>
            </a:pPr>
            <a:r>
              <a:rPr lang="fr-CA" sz="2000" dirty="0">
                <a:solidFill>
                  <a:schemeClr val="tx1"/>
                </a:solidFill>
              </a:rPr>
              <a:t>L’effet de la force utilisée doit être transitoire et insignifiant : ne doit pas causer de la douleur, ou très peu, ne doit pas laisser de marques ni blesser l’enfant.</a:t>
            </a:r>
          </a:p>
          <a:p>
            <a:pPr indent="-457189">
              <a:buSzPts val="2000"/>
              <a:buFont typeface="Arial"/>
              <a:buChar char="•"/>
            </a:pPr>
            <a:endParaRPr lang="fr-CA" sz="2000" dirty="0">
              <a:solidFill>
                <a:schemeClr val="tx1"/>
              </a:solidFill>
            </a:endParaRPr>
          </a:p>
          <a:p>
            <a:pPr indent="-457189">
              <a:buSzPts val="2000"/>
              <a:buFont typeface="Arial"/>
              <a:buChar char="•"/>
            </a:pPr>
            <a:r>
              <a:rPr lang="fr-CA" sz="2000" dirty="0">
                <a:solidFill>
                  <a:schemeClr val="tx1"/>
                </a:solidFill>
              </a:rPr>
              <a:t>La gravité de l’incident ou de ce que l’enfant a fait n’est pas pertinente pour mesurer la force utilisée pour le discipliner.</a:t>
            </a:r>
          </a:p>
          <a:p>
            <a:pPr indent="-457189">
              <a:buSzPts val="2000"/>
              <a:buFont typeface="Arial"/>
              <a:buChar char="•"/>
            </a:pPr>
            <a:endParaRPr lang="fr-CA" sz="2000" dirty="0">
              <a:solidFill>
                <a:schemeClr val="tx1"/>
              </a:solidFill>
            </a:endParaRPr>
          </a:p>
          <a:p>
            <a:pPr indent="-457189">
              <a:buSzPts val="2000"/>
              <a:buFont typeface="Arial"/>
              <a:buChar char="•"/>
            </a:pPr>
            <a:r>
              <a:rPr lang="fr-CA" sz="2000" dirty="0">
                <a:solidFill>
                  <a:schemeClr val="tx1"/>
                </a:solidFill>
              </a:rPr>
              <a:t>Le geste posé ne doit pas être dégradant.</a:t>
            </a:r>
            <a:endParaRPr sz="2000"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3"/>
          <p:cNvSpPr txBox="1"/>
          <p:nvPr>
            <p:custDataLst>
              <p:tags r:id="rId1"/>
            </p:custDataLst>
          </p:nvPr>
        </p:nvSpPr>
        <p:spPr>
          <a:xfrm>
            <a:off x="-335861" y="531617"/>
            <a:ext cx="6840537" cy="584735"/>
          </a:xfrm>
          <a:prstGeom prst="rect">
            <a:avLst/>
          </a:prstGeom>
          <a:noFill/>
          <a:ln>
            <a:noFill/>
          </a:ln>
        </p:spPr>
        <p:txBody>
          <a:bodyPr spcFirstLastPara="1" wrap="square" lIns="91425" tIns="45700" rIns="91425" bIns="45700" anchor="t" anchorCtr="0">
            <a:spAutoFit/>
          </a:bodyPr>
          <a:lstStyle/>
          <a:p>
            <a:pPr algn="ctr">
              <a:buClr>
                <a:srgbClr val="1B2A85"/>
              </a:buClr>
              <a:buSzPts val="3200"/>
            </a:pPr>
            <a:r>
              <a:rPr lang="fr-CA" sz="3200" b="1" dirty="0">
                <a:solidFill>
                  <a:srgbClr val="1B2A85"/>
                </a:solidFill>
                <a:latin typeface="Calibri"/>
                <a:ea typeface="Calibri"/>
                <a:cs typeface="Calibri"/>
                <a:sym typeface="Calibri"/>
              </a:rPr>
              <a:t>Objectifs de la formation</a:t>
            </a:r>
            <a:endParaRPr dirty="0"/>
          </a:p>
        </p:txBody>
      </p:sp>
      <p:grpSp>
        <p:nvGrpSpPr>
          <p:cNvPr id="76" name="Google Shape;76;p3"/>
          <p:cNvGrpSpPr/>
          <p:nvPr>
            <p:custDataLst>
              <p:tags r:id="rId2"/>
            </p:custDataLst>
          </p:nvPr>
        </p:nvGrpSpPr>
        <p:grpSpPr>
          <a:xfrm>
            <a:off x="615542" y="2246057"/>
            <a:ext cx="9870271" cy="3289433"/>
            <a:chOff x="2893" y="280095"/>
            <a:chExt cx="9870270" cy="3289433"/>
          </a:xfrm>
        </p:grpSpPr>
        <p:sp>
          <p:nvSpPr>
            <p:cNvPr id="77" name="Google Shape;77;p3"/>
            <p:cNvSpPr/>
            <p:nvPr/>
          </p:nvSpPr>
          <p:spPr>
            <a:xfrm>
              <a:off x="2893" y="280095"/>
              <a:ext cx="2065870" cy="2867471"/>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78" name="Google Shape;78;p3"/>
            <p:cNvSpPr/>
            <p:nvPr/>
          </p:nvSpPr>
          <p:spPr>
            <a:xfrm>
              <a:off x="232434" y="498159"/>
              <a:ext cx="2065870" cy="2867471"/>
            </a:xfrm>
            <a:prstGeom prst="roundRect">
              <a:avLst>
                <a:gd name="adj" fmla="val 10000"/>
              </a:avLst>
            </a:prstGeom>
            <a:solidFill>
              <a:schemeClr val="lt1">
                <a:alpha val="89411"/>
              </a:schemeClr>
            </a:solidFill>
            <a:ln w="127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79" name="Google Shape;79;p3"/>
            <p:cNvSpPr txBox="1"/>
            <p:nvPr/>
          </p:nvSpPr>
          <p:spPr>
            <a:xfrm>
              <a:off x="292941" y="558666"/>
              <a:ext cx="1944856" cy="2746457"/>
            </a:xfrm>
            <a:prstGeom prst="rect">
              <a:avLst/>
            </a:prstGeom>
            <a:noFill/>
            <a:ln>
              <a:noFill/>
            </a:ln>
          </p:spPr>
          <p:txBody>
            <a:bodyPr spcFirstLastPara="1" wrap="square" lIns="83800" tIns="83800" rIns="83800" bIns="83800" anchor="ctr" anchorCtr="0">
              <a:noAutofit/>
            </a:bodyPr>
            <a:lstStyle/>
            <a:p>
              <a:pPr algn="ctr">
                <a:lnSpc>
                  <a:spcPct val="90000"/>
                </a:lnSpc>
                <a:buClr>
                  <a:schemeClr val="dk1"/>
                </a:buClr>
                <a:buSzPts val="2200"/>
              </a:pPr>
              <a:r>
                <a:rPr lang="fr-CA" sz="2200" dirty="0">
                  <a:solidFill>
                    <a:schemeClr val="tx1"/>
                  </a:solidFill>
                  <a:latin typeface="Calibri"/>
                  <a:ea typeface="Calibri"/>
                  <a:cs typeface="Calibri"/>
                  <a:sym typeface="Calibri"/>
                </a:rPr>
                <a:t>Définir l’Entente multisectorielle</a:t>
              </a:r>
              <a:endParaRPr sz="2200" dirty="0">
                <a:solidFill>
                  <a:schemeClr val="tx1"/>
                </a:solidFill>
                <a:latin typeface="Calibri"/>
                <a:ea typeface="Calibri"/>
                <a:cs typeface="Calibri"/>
                <a:sym typeface="Calibri"/>
              </a:endParaRPr>
            </a:p>
          </p:txBody>
        </p:sp>
        <p:sp>
          <p:nvSpPr>
            <p:cNvPr id="80" name="Google Shape;80;p3"/>
            <p:cNvSpPr/>
            <p:nvPr/>
          </p:nvSpPr>
          <p:spPr>
            <a:xfrm>
              <a:off x="2527846" y="280095"/>
              <a:ext cx="2065870" cy="2960152"/>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81" name="Google Shape;81;p3"/>
            <p:cNvSpPr/>
            <p:nvPr/>
          </p:nvSpPr>
          <p:spPr>
            <a:xfrm>
              <a:off x="2757387" y="498159"/>
              <a:ext cx="2065870" cy="2960152"/>
            </a:xfrm>
            <a:prstGeom prst="roundRect">
              <a:avLst>
                <a:gd name="adj" fmla="val 10000"/>
              </a:avLst>
            </a:prstGeom>
            <a:solidFill>
              <a:schemeClr val="lt1">
                <a:alpha val="89411"/>
              </a:schemeClr>
            </a:solidFill>
            <a:ln w="127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82" name="Google Shape;82;p3"/>
            <p:cNvSpPr txBox="1"/>
            <p:nvPr/>
          </p:nvSpPr>
          <p:spPr>
            <a:xfrm>
              <a:off x="2817894" y="558666"/>
              <a:ext cx="1944856" cy="2839138"/>
            </a:xfrm>
            <a:prstGeom prst="rect">
              <a:avLst/>
            </a:prstGeom>
            <a:noFill/>
            <a:ln>
              <a:noFill/>
            </a:ln>
          </p:spPr>
          <p:txBody>
            <a:bodyPr spcFirstLastPara="1" wrap="square" lIns="83800" tIns="83800" rIns="83800" bIns="83800" anchor="ctr" anchorCtr="0">
              <a:noAutofit/>
            </a:bodyPr>
            <a:lstStyle/>
            <a:p>
              <a:pPr algn="ctr">
                <a:lnSpc>
                  <a:spcPct val="90000"/>
                </a:lnSpc>
                <a:buClr>
                  <a:schemeClr val="dk1"/>
                </a:buClr>
                <a:buSzPts val="2200"/>
              </a:pPr>
              <a:r>
                <a:rPr lang="fr-CA" sz="2200" dirty="0">
                  <a:solidFill>
                    <a:schemeClr val="tx1"/>
                  </a:solidFill>
                  <a:latin typeface="Calibri"/>
                  <a:ea typeface="Calibri"/>
                  <a:cs typeface="Calibri"/>
                  <a:sym typeface="Calibri"/>
                </a:rPr>
                <a:t>Connaître la procédure d’intervention sociojudiciaire</a:t>
              </a:r>
              <a:endParaRPr sz="2200" dirty="0">
                <a:solidFill>
                  <a:schemeClr val="tx1"/>
                </a:solidFill>
                <a:latin typeface="Calibri"/>
                <a:ea typeface="Calibri"/>
                <a:cs typeface="Calibri"/>
                <a:sym typeface="Calibri"/>
              </a:endParaRPr>
            </a:p>
          </p:txBody>
        </p:sp>
        <p:sp>
          <p:nvSpPr>
            <p:cNvPr id="83" name="Google Shape;83;p3"/>
            <p:cNvSpPr/>
            <p:nvPr/>
          </p:nvSpPr>
          <p:spPr>
            <a:xfrm>
              <a:off x="5029743" y="280095"/>
              <a:ext cx="2065870" cy="3071369"/>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84" name="Google Shape;84;p3"/>
            <p:cNvSpPr/>
            <p:nvPr/>
          </p:nvSpPr>
          <p:spPr>
            <a:xfrm>
              <a:off x="5259285" y="498159"/>
              <a:ext cx="2065870" cy="3071369"/>
            </a:xfrm>
            <a:prstGeom prst="roundRect">
              <a:avLst>
                <a:gd name="adj" fmla="val 10000"/>
              </a:avLst>
            </a:prstGeom>
            <a:solidFill>
              <a:schemeClr val="lt1">
                <a:alpha val="89411"/>
              </a:schemeClr>
            </a:solidFill>
            <a:ln w="127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85" name="Google Shape;85;p3"/>
            <p:cNvSpPr txBox="1"/>
            <p:nvPr/>
          </p:nvSpPr>
          <p:spPr>
            <a:xfrm>
              <a:off x="5319792" y="558666"/>
              <a:ext cx="1944856" cy="2950355"/>
            </a:xfrm>
            <a:prstGeom prst="rect">
              <a:avLst/>
            </a:prstGeom>
            <a:noFill/>
            <a:ln>
              <a:noFill/>
            </a:ln>
          </p:spPr>
          <p:txBody>
            <a:bodyPr spcFirstLastPara="1" wrap="square" lIns="83800" tIns="83800" rIns="83800" bIns="83800" anchor="ctr" anchorCtr="0">
              <a:noAutofit/>
            </a:bodyPr>
            <a:lstStyle/>
            <a:p>
              <a:pPr algn="ctr">
                <a:lnSpc>
                  <a:spcPct val="90000"/>
                </a:lnSpc>
                <a:buClr>
                  <a:schemeClr val="dk1"/>
                </a:buClr>
                <a:buSzPts val="2200"/>
              </a:pPr>
              <a:r>
                <a:rPr lang="fr-CA" sz="2200" dirty="0">
                  <a:solidFill>
                    <a:schemeClr val="tx1"/>
                  </a:solidFill>
                  <a:latin typeface="Calibri"/>
                  <a:ea typeface="Calibri"/>
                  <a:cs typeface="Calibri"/>
                  <a:sym typeface="Calibri"/>
                </a:rPr>
                <a:t>Distinguer le rôle et les responsabilités de chacun des partenaires impliqués</a:t>
              </a:r>
              <a:endParaRPr sz="2200" dirty="0">
                <a:solidFill>
                  <a:schemeClr val="tx1"/>
                </a:solidFill>
                <a:latin typeface="Calibri"/>
                <a:ea typeface="Calibri"/>
                <a:cs typeface="Calibri"/>
                <a:sym typeface="Calibri"/>
              </a:endParaRPr>
            </a:p>
          </p:txBody>
        </p:sp>
        <p:sp>
          <p:nvSpPr>
            <p:cNvPr id="86" name="Google Shape;86;p3"/>
            <p:cNvSpPr/>
            <p:nvPr/>
          </p:nvSpPr>
          <p:spPr>
            <a:xfrm>
              <a:off x="7577751" y="280095"/>
              <a:ext cx="2065870" cy="2994430"/>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87" name="Google Shape;87;p3"/>
            <p:cNvSpPr/>
            <p:nvPr/>
          </p:nvSpPr>
          <p:spPr>
            <a:xfrm>
              <a:off x="7807293" y="498159"/>
              <a:ext cx="2065870" cy="2994430"/>
            </a:xfrm>
            <a:prstGeom prst="roundRect">
              <a:avLst>
                <a:gd name="adj" fmla="val 10000"/>
              </a:avLst>
            </a:prstGeom>
            <a:solidFill>
              <a:schemeClr val="lt1">
                <a:alpha val="89411"/>
              </a:schemeClr>
            </a:solidFill>
            <a:ln w="127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88" name="Google Shape;88;p3"/>
            <p:cNvSpPr txBox="1"/>
            <p:nvPr/>
          </p:nvSpPr>
          <p:spPr>
            <a:xfrm>
              <a:off x="7867800" y="558666"/>
              <a:ext cx="1944856" cy="2873416"/>
            </a:xfrm>
            <a:prstGeom prst="rect">
              <a:avLst/>
            </a:prstGeom>
            <a:noFill/>
            <a:ln>
              <a:noFill/>
            </a:ln>
          </p:spPr>
          <p:txBody>
            <a:bodyPr spcFirstLastPara="1" wrap="square" lIns="83800" tIns="83800" rIns="83800" bIns="83800" anchor="ctr" anchorCtr="0">
              <a:noAutofit/>
            </a:bodyPr>
            <a:lstStyle/>
            <a:p>
              <a:pPr algn="ctr">
                <a:lnSpc>
                  <a:spcPct val="90000"/>
                </a:lnSpc>
                <a:buClr>
                  <a:schemeClr val="dk1"/>
                </a:buClr>
                <a:buSzPts val="2200"/>
              </a:pPr>
              <a:r>
                <a:rPr lang="fr-CA" sz="2200" dirty="0">
                  <a:solidFill>
                    <a:schemeClr val="tx1"/>
                  </a:solidFill>
                  <a:latin typeface="Calibri"/>
                  <a:ea typeface="Calibri"/>
                  <a:cs typeface="Calibri"/>
                  <a:sym typeface="Calibri"/>
                </a:rPr>
                <a:t>Comprendre l’importance de la collaboration entre les partenaires</a:t>
              </a:r>
              <a:endParaRPr sz="2200" dirty="0">
                <a:solidFill>
                  <a:schemeClr val="tx1"/>
                </a:solidFill>
                <a:latin typeface="Calibri"/>
                <a:ea typeface="Calibri"/>
                <a:cs typeface="Calibri"/>
                <a:sym typeface="Calibri"/>
              </a:endParaRPr>
            </a:p>
          </p:txBody>
        </p:sp>
      </p:grpSp>
      <p:sp>
        <p:nvSpPr>
          <p:cNvPr id="6" name="Espace réservé du numéro de diapositive 5">
            <a:extLst>
              <a:ext uri="{FF2B5EF4-FFF2-40B4-BE49-F238E27FC236}">
                <a16:creationId xmlns:a16="http://schemas.microsoft.com/office/drawing/2014/main" id="{167FC8A0-643A-4DDD-F2CC-8A865CD629B4}"/>
              </a:ext>
            </a:extLst>
          </p:cNvPr>
          <p:cNvSpPr>
            <a:spLocks noGrp="1"/>
          </p:cNvSpPr>
          <p:nvPr>
            <p:ph type="sldNum" idx="12"/>
          </p:nvPr>
        </p:nvSpPr>
        <p:spPr/>
        <p:txBody>
          <a:bodyPr/>
          <a:lstStyle/>
          <a:p>
            <a:fld id="{00000000-1234-1234-1234-123412341234}" type="slidenum">
              <a:rPr lang="fr-CA" smtClean="0"/>
              <a:pPr/>
              <a:t>3</a:t>
            </a:fld>
            <a:endParaRPr lang="fr-CA"/>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27"/>
          <p:cNvSpPr txBox="1"/>
          <p:nvPr>
            <p:custDataLst>
              <p:tags r:id="rId1"/>
            </p:custDataLst>
          </p:nvPr>
        </p:nvSpPr>
        <p:spPr>
          <a:xfrm>
            <a:off x="688259" y="370717"/>
            <a:ext cx="10054084"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Infractions criminelles</a:t>
            </a:r>
            <a:endParaRPr sz="3200" b="1" dirty="0">
              <a:solidFill>
                <a:srgbClr val="1B2A85"/>
              </a:solidFill>
              <a:latin typeface="Calibri"/>
              <a:ea typeface="Calibri"/>
              <a:cs typeface="Calibri"/>
              <a:sym typeface="Calibri"/>
            </a:endParaRPr>
          </a:p>
        </p:txBody>
      </p:sp>
      <p:sp>
        <p:nvSpPr>
          <p:cNvPr id="297" name="Google Shape;297;p27"/>
          <p:cNvSpPr txBox="1"/>
          <p:nvPr>
            <p:custDataLst>
              <p:tags r:id="rId2"/>
            </p:custDataLst>
          </p:nvPr>
        </p:nvSpPr>
        <p:spPr>
          <a:xfrm>
            <a:off x="688259" y="1307689"/>
            <a:ext cx="10962968" cy="4873089"/>
          </a:xfrm>
          <a:prstGeom prst="rect">
            <a:avLst/>
          </a:prstGeom>
          <a:noFill/>
          <a:ln>
            <a:noFill/>
          </a:ln>
        </p:spPr>
        <p:txBody>
          <a:bodyPr spcFirstLastPara="1" wrap="square" lIns="91425" tIns="45700" rIns="91425" bIns="45700" anchor="t" anchorCtr="0">
            <a:spAutoFit/>
          </a:bodyPr>
          <a:lstStyle/>
          <a:p>
            <a:pPr>
              <a:buClr>
                <a:srgbClr val="1B2A85"/>
              </a:buClr>
              <a:buSzPts val="2000"/>
            </a:pPr>
            <a:r>
              <a:rPr lang="fr-CA" sz="2200" dirty="0">
                <a:solidFill>
                  <a:schemeClr val="tx1"/>
                </a:solidFill>
                <a:latin typeface="Calibri"/>
                <a:ea typeface="Calibri"/>
                <a:cs typeface="Calibri"/>
                <a:sym typeface="Calibri"/>
              </a:rPr>
              <a:t>Type d’infractions visées par le Code criminel :</a:t>
            </a:r>
            <a:endParaRPr lang="fr-CA" sz="2200" dirty="0">
              <a:solidFill>
                <a:schemeClr val="tx1"/>
              </a:solidFill>
            </a:endParaRPr>
          </a:p>
          <a:p>
            <a:pPr>
              <a:spcBef>
                <a:spcPts val="400"/>
              </a:spcBef>
              <a:buClr>
                <a:schemeClr val="dk1"/>
              </a:buClr>
              <a:buSzPts val="2000"/>
            </a:pPr>
            <a:endParaRPr lang="fr-CA" sz="2000" dirty="0">
              <a:solidFill>
                <a:schemeClr val="tx1"/>
              </a:solidFill>
              <a:latin typeface="Calibri"/>
              <a:ea typeface="Calibri"/>
              <a:cs typeface="Calibri"/>
              <a:sym typeface="Calibri"/>
            </a:endParaRPr>
          </a:p>
          <a:p>
            <a:pPr marL="857679" indent="-342890">
              <a:spcBef>
                <a:spcPts val="400"/>
              </a:spcBef>
              <a:buClr>
                <a:schemeClr val="accent4"/>
              </a:buClr>
              <a:buSzPts val="2000"/>
              <a:buFont typeface="Arial"/>
              <a:buChar char="•"/>
            </a:pPr>
            <a:r>
              <a:rPr lang="fr-CA" sz="2000" dirty="0">
                <a:solidFill>
                  <a:schemeClr val="tx1"/>
                </a:solidFill>
                <a:latin typeface="Calibri"/>
                <a:ea typeface="Calibri"/>
                <a:cs typeface="Calibri"/>
                <a:sym typeface="Calibri"/>
              </a:rPr>
              <a:t>Voies de fait (art. 266 C.cr.)</a:t>
            </a:r>
            <a:endParaRPr lang="fr-CA" sz="2000" dirty="0">
              <a:solidFill>
                <a:schemeClr val="tx1"/>
              </a:solidFill>
            </a:endParaRPr>
          </a:p>
          <a:p>
            <a:pPr marL="857679" indent="-342890">
              <a:spcBef>
                <a:spcPts val="400"/>
              </a:spcBef>
              <a:buClr>
                <a:schemeClr val="accent4"/>
              </a:buClr>
              <a:buSzPts val="2000"/>
              <a:buFont typeface="Arial"/>
              <a:buChar char="•"/>
            </a:pPr>
            <a:r>
              <a:rPr lang="fr-CA" sz="2000" dirty="0">
                <a:solidFill>
                  <a:schemeClr val="tx1"/>
                </a:solidFill>
                <a:latin typeface="Calibri"/>
                <a:ea typeface="Calibri"/>
                <a:cs typeface="Calibri"/>
                <a:sym typeface="Calibri"/>
              </a:rPr>
              <a:t>Voies de fait armées,</a:t>
            </a:r>
            <a:r>
              <a:rPr lang="fr-CA" sz="2000" dirty="0">
                <a:solidFill>
                  <a:schemeClr val="tx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 causant des lésions et étranglement </a:t>
            </a:r>
            <a:r>
              <a:rPr lang="fr-CA" sz="2000" dirty="0">
                <a:solidFill>
                  <a:schemeClr val="tx1"/>
                </a:solidFill>
                <a:latin typeface="Calibri"/>
                <a:ea typeface="Calibri"/>
                <a:cs typeface="Calibri"/>
                <a:sym typeface="Calibri"/>
              </a:rPr>
              <a:t>(art. 267 C.cr.)</a:t>
            </a:r>
          </a:p>
          <a:p>
            <a:pPr marL="857229" indent="-342891">
              <a:spcBef>
                <a:spcPts val="400"/>
              </a:spcBef>
              <a:buClr>
                <a:schemeClr val="accent4"/>
              </a:buClr>
              <a:buSzPts val="2000"/>
              <a:buFont typeface="Arial"/>
              <a:buChar char="•"/>
            </a:pPr>
            <a:r>
              <a:rPr lang="fr-CA" sz="2000" dirty="0">
                <a:solidFill>
                  <a:schemeClr val="tx1"/>
                </a:solidFill>
                <a:latin typeface="Calibri"/>
                <a:ea typeface="Calibri"/>
                <a:cs typeface="Calibri"/>
                <a:sym typeface="Calibri"/>
              </a:rPr>
              <a:t>Voies de fait graves (art. 268 C.cr.)</a:t>
            </a:r>
            <a:endParaRPr lang="fr-CA" sz="2000" dirty="0">
              <a:solidFill>
                <a:schemeClr val="tx1"/>
              </a:solidFill>
            </a:endParaRPr>
          </a:p>
          <a:p>
            <a:pPr marL="857229" indent="-342891">
              <a:spcBef>
                <a:spcPts val="400"/>
              </a:spcBef>
              <a:buClr>
                <a:schemeClr val="accent4"/>
              </a:buClr>
              <a:buSzPts val="2000"/>
              <a:buFont typeface="Arial"/>
              <a:buChar char="•"/>
            </a:pPr>
            <a:r>
              <a:rPr lang="fr-CA" sz="2000" dirty="0">
                <a:solidFill>
                  <a:schemeClr val="tx1"/>
                </a:solidFill>
                <a:latin typeface="Calibri" panose="020F0502020204030204" pitchFamily="34" charset="0"/>
                <a:cs typeface="Calibri" panose="020F0502020204030204" pitchFamily="34" charset="0"/>
              </a:rPr>
              <a:t>Harcèlement et menaces (art. 264 et 264.1 C.cr.)</a:t>
            </a:r>
          </a:p>
          <a:p>
            <a:pPr marL="857229" indent="-342891">
              <a:spcBef>
                <a:spcPts val="400"/>
              </a:spcBef>
              <a:buClr>
                <a:schemeClr val="accent4"/>
              </a:buClr>
              <a:buSzPts val="2000"/>
              <a:buFont typeface="Arial"/>
              <a:buChar char="•"/>
            </a:pPr>
            <a:r>
              <a:rPr lang="fr-CA" sz="2000" dirty="0">
                <a:solidFill>
                  <a:schemeClr val="tx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Corruption de mœurs (art. 172 C.</a:t>
            </a:r>
            <a:r>
              <a:rPr lang="fr-CA" sz="2000" dirty="0">
                <a:solidFill>
                  <a:schemeClr val="tx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cr</a:t>
            </a:r>
            <a:r>
              <a:rPr lang="fr-CA" sz="2000" dirty="0">
                <a:solidFill>
                  <a:schemeClr val="tx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a:t>
            </a:r>
            <a:endParaRPr lang="fr-CA" sz="2000" dirty="0">
              <a:solidFill>
                <a:schemeClr val="tx1"/>
              </a:solidFill>
            </a:endParaRPr>
          </a:p>
          <a:p>
            <a:pPr marL="857229" indent="-342891">
              <a:spcBef>
                <a:spcPts val="400"/>
              </a:spcBef>
              <a:buClr>
                <a:schemeClr val="accent4"/>
              </a:buClr>
              <a:buSzPts val="2000"/>
              <a:buFont typeface="Arial"/>
              <a:buChar char="•"/>
            </a:pPr>
            <a:r>
              <a:rPr lang="fr-CA" sz="2000" dirty="0">
                <a:solidFill>
                  <a:schemeClr val="tx1"/>
                </a:solidFill>
                <a:latin typeface="Calibri"/>
                <a:ea typeface="Calibri"/>
                <a:cs typeface="Calibri"/>
                <a:sym typeface="Calibri"/>
              </a:rPr>
              <a:t>Négligence criminelle causant des lésions corporelles (art. 221 C.cr.)</a:t>
            </a:r>
            <a:endParaRPr lang="fr-CA" sz="2000" dirty="0">
              <a:solidFill>
                <a:schemeClr val="tx1"/>
              </a:solidFill>
            </a:endParaRPr>
          </a:p>
          <a:p>
            <a:pPr marL="857229" indent="-342891">
              <a:spcBef>
                <a:spcPts val="400"/>
              </a:spcBef>
              <a:buClr>
                <a:schemeClr val="accent4"/>
              </a:buClr>
              <a:buSzPts val="2000"/>
              <a:buFont typeface="Arial"/>
              <a:buChar char="•"/>
            </a:pPr>
            <a:r>
              <a:rPr lang="fr-CA" sz="2000" dirty="0">
                <a:solidFill>
                  <a:schemeClr val="tx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Négligence criminelle causant la mort (art. 220 C.cr.)</a:t>
            </a:r>
            <a:endParaRPr lang="fr-CA" sz="2000" dirty="0">
              <a:solidFill>
                <a:schemeClr val="tx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endParaRPr>
          </a:p>
          <a:p>
            <a:pPr marL="857229" indent="-342891">
              <a:spcBef>
                <a:spcPts val="400"/>
              </a:spcBef>
              <a:buClr>
                <a:schemeClr val="accent4"/>
              </a:buClr>
              <a:buSzPts val="2000"/>
              <a:buFont typeface="Arial"/>
              <a:buChar char="•"/>
            </a:pPr>
            <a:r>
              <a:rPr lang="fr-CA" sz="2000" dirty="0">
                <a:solidFill>
                  <a:schemeClr val="tx1"/>
                </a:solidFill>
                <a:latin typeface="Calibri"/>
                <a:ea typeface="Calibri"/>
                <a:cs typeface="Calibri"/>
                <a:sym typeface="Calibri"/>
              </a:rPr>
              <a:t>Enlèvement d’enfant (art. 280 C.cr.)</a:t>
            </a:r>
            <a:endParaRPr lang="fr-CA" sz="2000" dirty="0">
              <a:solidFill>
                <a:schemeClr val="tx1"/>
              </a:solidFill>
            </a:endParaRPr>
          </a:p>
          <a:p>
            <a:pPr marL="857229" indent="-342891">
              <a:spcBef>
                <a:spcPts val="400"/>
              </a:spcBef>
              <a:buClr>
                <a:schemeClr val="accent4"/>
              </a:buClr>
              <a:buSzPts val="2000"/>
              <a:buFont typeface="Arial"/>
              <a:buChar char="•"/>
            </a:pPr>
            <a:r>
              <a:rPr lang="fr-CA" sz="2000" dirty="0">
                <a:solidFill>
                  <a:schemeClr val="tx1"/>
                </a:solidFill>
                <a:latin typeface="Calibri"/>
                <a:ea typeface="Calibri"/>
                <a:cs typeface="Calibri"/>
                <a:sym typeface="Calibri"/>
              </a:rPr>
              <a:t>Séquestration (art. 279 (2) C.cr.)</a:t>
            </a:r>
          </a:p>
          <a:p>
            <a:pPr marL="857229" indent="-215895">
              <a:spcBef>
                <a:spcPts val="400"/>
              </a:spcBef>
              <a:buClr>
                <a:schemeClr val="accent4"/>
              </a:buClr>
              <a:buSzPts val="2000"/>
            </a:pPr>
            <a:endParaRPr lang="fr-CA" sz="2000" dirty="0">
              <a:solidFill>
                <a:srgbClr val="1B2A85"/>
              </a:solidFill>
              <a:latin typeface="Calibri"/>
              <a:ea typeface="Calibri"/>
              <a:cs typeface="Calibri"/>
              <a:sym typeface="Calibri"/>
            </a:endParaRPr>
          </a:p>
          <a:p>
            <a:pPr>
              <a:buClr>
                <a:schemeClr val="dk1"/>
              </a:buClr>
              <a:buSzPts val="3200"/>
            </a:pPr>
            <a:endParaRPr lang="fr-CA" sz="3200" b="1"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0EC5AB96-EB34-B392-AF93-9AC0432F7E1F}"/>
              </a:ext>
            </a:extLst>
          </p:cNvPr>
          <p:cNvSpPr>
            <a:spLocks noGrp="1"/>
          </p:cNvSpPr>
          <p:nvPr>
            <p:ph type="sldNum" idx="12"/>
          </p:nvPr>
        </p:nvSpPr>
        <p:spPr/>
        <p:txBody>
          <a:bodyPr/>
          <a:lstStyle/>
          <a:p>
            <a:fld id="{00000000-1234-1234-1234-123412341234}" type="slidenum">
              <a:rPr lang="fr-CA" smtClean="0"/>
              <a:pPr/>
              <a:t>30</a:t>
            </a:fld>
            <a:endParaRPr lang="fr-CA"/>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28"/>
          <p:cNvSpPr txBox="1">
            <a:spLocks noGrp="1"/>
          </p:cNvSpPr>
          <p:nvPr>
            <p:ph type="title"/>
            <p:custDataLst>
              <p:tags r:id="rId1"/>
            </p:custDataLst>
          </p:nvPr>
        </p:nvSpPr>
        <p:spPr>
          <a:xfrm>
            <a:off x="528248" y="485633"/>
            <a:ext cx="10515600" cy="405531"/>
          </a:xfrm>
          <a:prstGeom prst="rect">
            <a:avLst/>
          </a:prstGeom>
          <a:noFill/>
          <a:ln>
            <a:noFill/>
          </a:ln>
        </p:spPr>
        <p:txBody>
          <a:bodyPr spcFirstLastPara="1" wrap="square" lIns="91425" tIns="45700" rIns="91425" bIns="45700" anchor="ctr" anchorCtr="0">
            <a:noAutofit/>
          </a:bodyPr>
          <a:lstStyle/>
          <a:p>
            <a:pPr>
              <a:buSzPts val="3200"/>
            </a:pPr>
            <a:r>
              <a:rPr lang="fr-CA" sz="3200" dirty="0"/>
              <a:t>La situation visée : négligence (art. 38 b) 1) </a:t>
            </a:r>
            <a:r>
              <a:rPr lang="fr-CA" sz="2000" dirty="0"/>
              <a:t>(suite) </a:t>
            </a:r>
            <a:endParaRPr dirty="0"/>
          </a:p>
        </p:txBody>
      </p:sp>
      <p:sp>
        <p:nvSpPr>
          <p:cNvPr id="304" name="Google Shape;304;p28"/>
          <p:cNvSpPr txBox="1">
            <a:spLocks noGrp="1"/>
          </p:cNvSpPr>
          <p:nvPr>
            <p:ph type="body" idx="1"/>
            <p:custDataLst>
              <p:tags r:id="rId2"/>
            </p:custDataLst>
          </p:nvPr>
        </p:nvSpPr>
        <p:spPr>
          <a:xfrm>
            <a:off x="614073" y="1439661"/>
            <a:ext cx="9877425" cy="1101039"/>
          </a:xfrm>
          <a:prstGeom prst="rect">
            <a:avLst/>
          </a:prstGeom>
          <a:noFill/>
          <a:ln>
            <a:noFill/>
          </a:ln>
        </p:spPr>
        <p:txBody>
          <a:bodyPr spcFirstLastPara="1" wrap="square" lIns="91425" tIns="45700" rIns="91425" bIns="45700" anchor="b" anchorCtr="0">
            <a:normAutofit/>
          </a:bodyPr>
          <a:lstStyle/>
          <a:p>
            <a:pPr marL="0" indent="0">
              <a:spcBef>
                <a:spcPts val="0"/>
              </a:spcBef>
              <a:buSzPts val="2000"/>
            </a:pPr>
            <a:r>
              <a:rPr lang="fr-CA" sz="2000" dirty="0">
                <a:solidFill>
                  <a:schemeClr val="tx1"/>
                </a:solidFill>
                <a:latin typeface="Calibri" panose="020F0502020204030204" pitchFamily="34" charset="0"/>
                <a:ea typeface="Arial"/>
                <a:cs typeface="Calibri" panose="020F0502020204030204" pitchFamily="34" charset="0"/>
                <a:sym typeface="Arial"/>
              </a:rPr>
              <a:t>Négligence :</a:t>
            </a:r>
            <a:r>
              <a:rPr lang="fr-CA" sz="2000" b="0" dirty="0">
                <a:solidFill>
                  <a:schemeClr val="tx1"/>
                </a:solidFill>
                <a:latin typeface="Calibri" panose="020F0502020204030204" pitchFamily="34" charset="0"/>
                <a:ea typeface="Arial"/>
                <a:cs typeface="Calibri" panose="020F0502020204030204" pitchFamily="34" charset="0"/>
                <a:sym typeface="Arial"/>
              </a:rPr>
              <a:t> Lorsque les parents d’un enfant ou la personne qui en a la garde ne répondent pas à ses besoins fondamentaux.</a:t>
            </a:r>
            <a:endParaRPr dirty="0">
              <a:solidFill>
                <a:schemeClr val="tx1"/>
              </a:solidFill>
              <a:latin typeface="Calibri" panose="020F0502020204030204" pitchFamily="34" charset="0"/>
              <a:cs typeface="Calibri" panose="020F0502020204030204" pitchFamily="34" charset="0"/>
            </a:endParaRPr>
          </a:p>
          <a:p>
            <a:pPr marL="0" indent="0"/>
            <a:endParaRPr dirty="0"/>
          </a:p>
        </p:txBody>
      </p:sp>
      <p:sp>
        <p:nvSpPr>
          <p:cNvPr id="305" name="Google Shape;305;p28"/>
          <p:cNvSpPr txBox="1">
            <a:spLocks noGrp="1"/>
          </p:cNvSpPr>
          <p:nvPr>
            <p:ph type="body" idx="2"/>
            <p:custDataLst>
              <p:tags r:id="rId3"/>
            </p:custDataLst>
          </p:nvPr>
        </p:nvSpPr>
        <p:spPr>
          <a:xfrm>
            <a:off x="614072" y="2716189"/>
            <a:ext cx="5256211" cy="2702153"/>
          </a:xfrm>
          <a:prstGeom prst="rect">
            <a:avLst/>
          </a:prstGeom>
          <a:noFill/>
          <a:ln>
            <a:noFill/>
          </a:ln>
        </p:spPr>
        <p:txBody>
          <a:bodyPr spcFirstLastPara="1" wrap="square" lIns="91425" tIns="45700" rIns="91425" bIns="45700" anchor="t" anchorCtr="0">
            <a:normAutofit/>
          </a:bodyPr>
          <a:lstStyle/>
          <a:p>
            <a:pPr marL="342891" indent="-342891" algn="just">
              <a:spcBef>
                <a:spcPts val="0"/>
              </a:spcBef>
              <a:buClr>
                <a:schemeClr val="accent4"/>
              </a:buClr>
              <a:buSzPts val="1800"/>
            </a:pPr>
            <a:r>
              <a:rPr lang="fr-CA" sz="1800" dirty="0">
                <a:solidFill>
                  <a:schemeClr val="tx1"/>
                </a:solidFill>
              </a:rPr>
              <a:t>Soit </a:t>
            </a:r>
            <a:r>
              <a:rPr lang="fr-CA" sz="1800" b="1" dirty="0">
                <a:solidFill>
                  <a:schemeClr val="tx1"/>
                </a:solidFill>
              </a:rPr>
              <a:t>sur le plan physique</a:t>
            </a:r>
            <a:r>
              <a:rPr lang="fr-CA" sz="1800" dirty="0">
                <a:solidFill>
                  <a:schemeClr val="tx1"/>
                </a:solidFill>
              </a:rPr>
              <a:t>, en ne lui assurant pas l’essentiel de ses besoins d’ordre alimentaire, vestimentaire, d’hygiène ou de logement compte tenu de leurs ressources;</a:t>
            </a:r>
            <a:endParaRPr dirty="0">
              <a:solidFill>
                <a:schemeClr val="tx1"/>
              </a:solidFill>
            </a:endParaRPr>
          </a:p>
          <a:p>
            <a:pPr marL="342891" indent="-228594" algn="just">
              <a:spcBef>
                <a:spcPts val="1095"/>
              </a:spcBef>
              <a:buClr>
                <a:schemeClr val="accent4"/>
              </a:buClr>
              <a:buSzPts val="1800"/>
              <a:buNone/>
            </a:pPr>
            <a:endParaRPr sz="1800" dirty="0">
              <a:solidFill>
                <a:schemeClr val="tx1"/>
              </a:solidFill>
            </a:endParaRPr>
          </a:p>
          <a:p>
            <a:pPr marL="342891" indent="-342891" algn="just">
              <a:spcBef>
                <a:spcPts val="1095"/>
              </a:spcBef>
              <a:buClr>
                <a:schemeClr val="accent4"/>
              </a:buClr>
              <a:buSzPts val="1800"/>
            </a:pPr>
            <a:r>
              <a:rPr lang="fr-CA" sz="1800" dirty="0">
                <a:solidFill>
                  <a:schemeClr val="tx1"/>
                </a:solidFill>
              </a:rPr>
              <a:t>Soit </a:t>
            </a:r>
            <a:r>
              <a:rPr lang="fr-CA" sz="1800" b="1" dirty="0">
                <a:solidFill>
                  <a:schemeClr val="tx1"/>
                </a:solidFill>
              </a:rPr>
              <a:t>sur le plan de la santé</a:t>
            </a:r>
            <a:r>
              <a:rPr lang="fr-CA" sz="1800" dirty="0">
                <a:solidFill>
                  <a:schemeClr val="tx1"/>
                </a:solidFill>
              </a:rPr>
              <a:t>, en ne lui assurant pas ou en ne lui permettant pas de recevoir les soins que requiert sa santé physique ou mentale;</a:t>
            </a:r>
            <a:endParaRPr dirty="0">
              <a:solidFill>
                <a:schemeClr val="tx1"/>
              </a:solidFill>
            </a:endParaRPr>
          </a:p>
          <a:p>
            <a:pPr marL="342891" indent="-190495">
              <a:buClr>
                <a:schemeClr val="accent4"/>
              </a:buClr>
              <a:buNone/>
            </a:pPr>
            <a:endParaRPr dirty="0"/>
          </a:p>
          <a:p>
            <a:pPr marL="342891" indent="-190495">
              <a:buClr>
                <a:schemeClr val="accent4"/>
              </a:buClr>
              <a:buNone/>
            </a:pPr>
            <a:endParaRPr dirty="0"/>
          </a:p>
          <a:p>
            <a:pPr marL="342891" indent="-190495">
              <a:buNone/>
            </a:pPr>
            <a:endParaRPr dirty="0"/>
          </a:p>
        </p:txBody>
      </p:sp>
      <p:sp>
        <p:nvSpPr>
          <p:cNvPr id="306" name="Google Shape;306;p28"/>
          <p:cNvSpPr txBox="1">
            <a:spLocks noGrp="1"/>
          </p:cNvSpPr>
          <p:nvPr>
            <p:ph type="body" idx="4"/>
            <p:custDataLst>
              <p:tags r:id="rId4"/>
            </p:custDataLst>
          </p:nvPr>
        </p:nvSpPr>
        <p:spPr>
          <a:xfrm>
            <a:off x="6196013" y="2716189"/>
            <a:ext cx="5157787" cy="2873828"/>
          </a:xfrm>
          <a:prstGeom prst="rect">
            <a:avLst/>
          </a:prstGeom>
          <a:noFill/>
          <a:ln>
            <a:noFill/>
          </a:ln>
        </p:spPr>
        <p:txBody>
          <a:bodyPr spcFirstLastPara="1" wrap="square" lIns="91425" tIns="45700" rIns="91425" bIns="45700" anchor="t" anchorCtr="0">
            <a:normAutofit/>
          </a:bodyPr>
          <a:lstStyle/>
          <a:p>
            <a:pPr marL="342891" indent="-342891" algn="just">
              <a:spcBef>
                <a:spcPts val="0"/>
              </a:spcBef>
              <a:buClr>
                <a:schemeClr val="accent4"/>
              </a:buClr>
              <a:buSzPts val="1800"/>
            </a:pPr>
            <a:r>
              <a:rPr lang="fr-CA" sz="1800" dirty="0">
                <a:solidFill>
                  <a:schemeClr val="tx1"/>
                </a:solidFill>
              </a:rPr>
              <a:t>Soit </a:t>
            </a:r>
            <a:r>
              <a:rPr lang="fr-CA" sz="1800" b="1" dirty="0">
                <a:solidFill>
                  <a:schemeClr val="tx1"/>
                </a:solidFill>
              </a:rPr>
              <a:t>sur le plan éducatif</a:t>
            </a:r>
            <a:r>
              <a:rPr lang="fr-CA" sz="1800" dirty="0">
                <a:solidFill>
                  <a:schemeClr val="tx1"/>
                </a:solidFill>
              </a:rPr>
              <a:t>, en ne lui fournissant pas une surveillance ou un encadrement approprié ou en ne prenant pas les moyens nécessaires pour que </a:t>
            </a:r>
            <a:r>
              <a:rPr lang="fr-CA" sz="1800" b="1" dirty="0">
                <a:solidFill>
                  <a:schemeClr val="tx1"/>
                </a:solidFill>
              </a:rPr>
              <a:t>l’enfant reçoive une instruction adéquate et, le cas échéant, pour qu’il remplisse son obligation </a:t>
            </a:r>
            <a:r>
              <a:rPr lang="fr-CA" sz="1800" dirty="0">
                <a:solidFill>
                  <a:schemeClr val="tx1"/>
                </a:solidFill>
              </a:rPr>
              <a:t>de fréquentation scolaire prévue par la </a:t>
            </a:r>
            <a:r>
              <a:rPr lang="fr-CA" sz="1800" i="1" dirty="0">
                <a:solidFill>
                  <a:schemeClr val="tx1"/>
                </a:solidFill>
              </a:rPr>
              <a:t>Loi sur l’instruction publique</a:t>
            </a:r>
            <a:r>
              <a:rPr lang="fr-CA" sz="1800" dirty="0">
                <a:solidFill>
                  <a:schemeClr val="tx1"/>
                </a:solidFill>
              </a:rPr>
              <a:t> (</a:t>
            </a:r>
            <a:r>
              <a:rPr lang="fr-CA" sz="1800" u="sng" dirty="0">
                <a:solidFill>
                  <a:schemeClr val="tx1"/>
                </a:solidFill>
                <a:hlinkClick r:id="rId7">
                  <a:extLst>
                    <a:ext uri="{A12FA001-AC4F-418D-AE19-62706E023703}">
                      <ahyp:hlinkClr xmlns:ahyp="http://schemas.microsoft.com/office/drawing/2018/hyperlinkcolor" val="tx"/>
                    </a:ext>
                  </a:extLst>
                </a:hlinkClick>
              </a:rPr>
              <a:t>chapitre I-13.3</a:t>
            </a:r>
            <a:r>
              <a:rPr lang="fr-CA" sz="1800" dirty="0">
                <a:solidFill>
                  <a:schemeClr val="tx1"/>
                </a:solidFill>
              </a:rPr>
              <a:t>) ou par toute autre loi applicable.</a:t>
            </a:r>
            <a:endParaRPr dirty="0">
              <a:solidFill>
                <a:schemeClr val="tx1"/>
              </a:solidFill>
            </a:endParaRPr>
          </a:p>
          <a:p>
            <a:pPr marL="342891" indent="-190495">
              <a:buNone/>
            </a:pPr>
            <a:endParaRPr dirty="0"/>
          </a:p>
        </p:txBody>
      </p:sp>
      <p:sp>
        <p:nvSpPr>
          <p:cNvPr id="3" name="Espace réservé du numéro de diapositive 2">
            <a:extLst>
              <a:ext uri="{FF2B5EF4-FFF2-40B4-BE49-F238E27FC236}">
                <a16:creationId xmlns:a16="http://schemas.microsoft.com/office/drawing/2014/main" id="{EA72F36D-CEFC-A87E-E364-C1936795A8BA}"/>
              </a:ext>
            </a:extLst>
          </p:cNvPr>
          <p:cNvSpPr>
            <a:spLocks noGrp="1"/>
          </p:cNvSpPr>
          <p:nvPr>
            <p:ph type="sldNum" idx="12"/>
          </p:nvPr>
        </p:nvSpPr>
        <p:spPr/>
        <p:txBody>
          <a:bodyPr/>
          <a:lstStyle/>
          <a:p>
            <a:fld id="{00000000-1234-1234-1234-123412341234}" type="slidenum">
              <a:rPr lang="fr-CA" smtClean="0"/>
              <a:pPr/>
              <a:t>31</a:t>
            </a:fld>
            <a:endParaRPr lang="fr-CA"/>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29"/>
          <p:cNvSpPr txBox="1">
            <a:spLocks noGrp="1"/>
          </p:cNvSpPr>
          <p:nvPr>
            <p:ph type="title"/>
            <p:custDataLst>
              <p:tags r:id="rId1"/>
            </p:custDataLst>
          </p:nvPr>
        </p:nvSpPr>
        <p:spPr>
          <a:xfrm>
            <a:off x="838200" y="381183"/>
            <a:ext cx="10515600" cy="943275"/>
          </a:xfrm>
          <a:prstGeom prst="rect">
            <a:avLst/>
          </a:prstGeom>
          <a:noFill/>
          <a:ln>
            <a:noFill/>
          </a:ln>
        </p:spPr>
        <p:txBody>
          <a:bodyPr spcFirstLastPara="1" wrap="square" lIns="91425" tIns="45700" rIns="91425" bIns="45700" anchor="b" anchorCtr="0">
            <a:noAutofit/>
          </a:bodyPr>
          <a:lstStyle/>
          <a:p>
            <a:pPr>
              <a:buSzPts val="3200"/>
            </a:pPr>
            <a:r>
              <a:rPr lang="fr-CA" sz="3200" dirty="0"/>
              <a:t>La négligence grave : sur le plan criminel </a:t>
            </a:r>
            <a:endParaRPr dirty="0"/>
          </a:p>
        </p:txBody>
      </p:sp>
      <p:sp>
        <p:nvSpPr>
          <p:cNvPr id="313" name="Google Shape;313;p29"/>
          <p:cNvSpPr txBox="1">
            <a:spLocks noGrp="1"/>
          </p:cNvSpPr>
          <p:nvPr>
            <p:ph type="body" idx="1"/>
            <p:custDataLst>
              <p:tags r:id="rId2"/>
            </p:custDataLst>
          </p:nvPr>
        </p:nvSpPr>
        <p:spPr>
          <a:xfrm>
            <a:off x="838202" y="1883179"/>
            <a:ext cx="9910663" cy="3239327"/>
          </a:xfrm>
          <a:prstGeom prst="rect">
            <a:avLst/>
          </a:prstGeom>
          <a:noFill/>
          <a:ln>
            <a:noFill/>
          </a:ln>
        </p:spPr>
        <p:txBody>
          <a:bodyPr spcFirstLastPara="1" wrap="square" lIns="91425" tIns="45700" rIns="91425" bIns="45700" anchor="t" anchorCtr="0">
            <a:normAutofit/>
          </a:bodyPr>
          <a:lstStyle/>
          <a:p>
            <a:pPr marL="285744" indent="-133347">
              <a:spcBef>
                <a:spcPts val="0"/>
              </a:spcBef>
              <a:buSzPts val="2400"/>
            </a:pPr>
            <a:endParaRPr lang="fr-CA" sz="2200" dirty="0"/>
          </a:p>
          <a:p>
            <a:pPr marL="285744" indent="-285744">
              <a:buSzPts val="2000"/>
              <a:buFont typeface="Arial"/>
              <a:buChar char="•"/>
            </a:pPr>
            <a:r>
              <a:rPr lang="fr-CA" sz="2200" dirty="0">
                <a:solidFill>
                  <a:schemeClr val="tx1"/>
                </a:solidFill>
              </a:rPr>
              <a:t>L’omission de fournir ce qui est nécessaire à l’existence de l’enfant (art. 215 C.cr.)</a:t>
            </a:r>
          </a:p>
          <a:p>
            <a:pPr marL="285744" indent="-285744">
              <a:buSzPts val="2000"/>
              <a:buFont typeface="Arial"/>
              <a:buChar char="•"/>
            </a:pPr>
            <a:r>
              <a:rPr lang="fr-CA" sz="2200" dirty="0">
                <a:solidFill>
                  <a:schemeClr val="tx1"/>
                </a:solidFill>
              </a:rPr>
              <a:t>Son abandon ou son exposition à un danger (art. 218 C.cr.)</a:t>
            </a:r>
          </a:p>
          <a:p>
            <a:pPr marL="285744" indent="-285744">
              <a:buSzPts val="2000"/>
              <a:buFont typeface="Arial"/>
              <a:buChar char="•"/>
            </a:pPr>
            <a:r>
              <a:rPr lang="fr-CA" sz="2200" dirty="0">
                <a:solidFill>
                  <a:schemeClr val="tx1"/>
                </a:solidFill>
              </a:rPr>
              <a:t>Négligence criminelle causant la mort (art. 220 C.cr.)</a:t>
            </a:r>
          </a:p>
          <a:p>
            <a:pPr marL="285744" indent="-285744">
              <a:buSzPts val="2000"/>
              <a:buFont typeface="Arial"/>
              <a:buChar char="•"/>
            </a:pPr>
            <a:r>
              <a:rPr lang="fr-CA" sz="2200" dirty="0">
                <a:solidFill>
                  <a:schemeClr val="tx1"/>
                </a:solidFill>
              </a:rPr>
              <a:t>Négligence criminelle causant des lésions corporelles (art. 221 C.cr.)</a:t>
            </a:r>
            <a:endParaRPr sz="2200" dirty="0">
              <a:solidFill>
                <a:schemeClr val="tx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30"/>
          <p:cNvSpPr txBox="1"/>
          <p:nvPr>
            <p:custDataLst>
              <p:tags r:id="rId1"/>
            </p:custDataLst>
          </p:nvPr>
        </p:nvSpPr>
        <p:spPr>
          <a:xfrm>
            <a:off x="550111" y="505417"/>
            <a:ext cx="8593493" cy="1446509"/>
          </a:xfrm>
          <a:prstGeom prst="rect">
            <a:avLst/>
          </a:prstGeom>
          <a:noFill/>
          <a:ln>
            <a:noFill/>
          </a:ln>
        </p:spPr>
        <p:txBody>
          <a:bodyPr spcFirstLastPara="1" wrap="square" lIns="91425" tIns="45700" rIns="91425" bIns="45700" anchor="t" anchorCtr="0">
            <a:spAutoFit/>
          </a:bodyPr>
          <a:lstStyle/>
          <a:p>
            <a:pPr algn="ctr">
              <a:buClr>
                <a:srgbClr val="1B2A85"/>
              </a:buClr>
              <a:buSzPts val="3200"/>
            </a:pPr>
            <a:r>
              <a:rPr lang="fr-CA" sz="3200" b="1" dirty="0">
                <a:solidFill>
                  <a:srgbClr val="1B2A85"/>
                </a:solidFill>
                <a:latin typeface="Calibri"/>
                <a:ea typeface="Calibri"/>
                <a:cs typeface="Calibri"/>
                <a:sym typeface="Calibri"/>
              </a:rPr>
              <a:t>Les situations qui ne sont pas visées par l’Entente </a:t>
            </a:r>
            <a:r>
              <a:rPr lang="fr-CA" sz="2000" b="1" dirty="0">
                <a:solidFill>
                  <a:srgbClr val="1B2A85"/>
                </a:solidFill>
                <a:latin typeface="Calibri"/>
                <a:ea typeface="Calibri"/>
                <a:cs typeface="Calibri"/>
                <a:sym typeface="Calibri"/>
              </a:rPr>
              <a:t>mais pour lesquelles une attention spéciale doit être portée</a:t>
            </a:r>
            <a:endParaRPr sz="2000" dirty="0">
              <a:solidFill>
                <a:srgbClr val="1B2A85"/>
              </a:solidFill>
              <a:latin typeface="Calibri"/>
              <a:ea typeface="Calibri"/>
              <a:cs typeface="Calibri"/>
              <a:sym typeface="Calibri"/>
            </a:endParaRPr>
          </a:p>
          <a:p>
            <a:pPr algn="ctr">
              <a:buClr>
                <a:schemeClr val="dk1"/>
              </a:buClr>
              <a:buSzPts val="3600"/>
            </a:pPr>
            <a:endParaRPr sz="3600" b="1" dirty="0">
              <a:solidFill>
                <a:srgbClr val="1B2A85"/>
              </a:solidFill>
              <a:latin typeface="Calibri"/>
              <a:ea typeface="Calibri"/>
              <a:cs typeface="Calibri"/>
              <a:sym typeface="Calibri"/>
            </a:endParaRPr>
          </a:p>
        </p:txBody>
      </p:sp>
      <p:sp>
        <p:nvSpPr>
          <p:cNvPr id="319" name="Google Shape;319;p30"/>
          <p:cNvSpPr txBox="1"/>
          <p:nvPr>
            <p:custDataLst>
              <p:tags r:id="rId2"/>
            </p:custDataLst>
          </p:nvPr>
        </p:nvSpPr>
        <p:spPr>
          <a:xfrm>
            <a:off x="1380931" y="2285350"/>
            <a:ext cx="8593493" cy="1779934"/>
          </a:xfrm>
          <a:prstGeom prst="rect">
            <a:avLst/>
          </a:prstGeom>
          <a:noFill/>
          <a:ln>
            <a:noFill/>
          </a:ln>
        </p:spPr>
        <p:txBody>
          <a:bodyPr spcFirstLastPara="1" wrap="square" lIns="91425" tIns="45700" rIns="91425" bIns="45700" anchor="t" anchorCtr="0">
            <a:spAutoFit/>
          </a:bodyPr>
          <a:lstStyle/>
          <a:p>
            <a:pPr marL="342891" indent="-342891">
              <a:spcBef>
                <a:spcPts val="1400"/>
              </a:spcBef>
              <a:buClr>
                <a:schemeClr val="accent4"/>
              </a:buClr>
              <a:buSzPts val="2000"/>
              <a:buFont typeface="Arial"/>
              <a:buChar char="•"/>
            </a:pPr>
            <a:r>
              <a:rPr lang="fr-CA" sz="2200" dirty="0">
                <a:solidFill>
                  <a:schemeClr val="tx1"/>
                </a:solidFill>
                <a:latin typeface="Calibri"/>
                <a:ea typeface="Calibri"/>
                <a:cs typeface="Calibri"/>
                <a:sym typeface="Calibri"/>
              </a:rPr>
              <a:t>Exposition à la violence conjugale ou familiale</a:t>
            </a:r>
          </a:p>
          <a:p>
            <a:pPr marL="342891" indent="-342891">
              <a:spcBef>
                <a:spcPts val="400"/>
              </a:spcBef>
              <a:buClr>
                <a:schemeClr val="accent4"/>
              </a:buClr>
              <a:buSzPts val="2000"/>
              <a:buFont typeface="Arial"/>
              <a:buChar char="•"/>
            </a:pPr>
            <a:r>
              <a:rPr lang="fr-CA" sz="2200" dirty="0">
                <a:solidFill>
                  <a:schemeClr val="tx1"/>
                </a:solidFill>
                <a:latin typeface="Calibri"/>
                <a:ea typeface="Calibri"/>
                <a:cs typeface="Calibri"/>
                <a:sym typeface="Calibri"/>
              </a:rPr>
              <a:t>Appartenance à une secte</a:t>
            </a:r>
          </a:p>
          <a:p>
            <a:pPr marL="342891" indent="-342891">
              <a:spcBef>
                <a:spcPts val="400"/>
              </a:spcBef>
              <a:buClr>
                <a:schemeClr val="accent4"/>
              </a:buClr>
              <a:buSzPts val="2000"/>
              <a:buFont typeface="Arial"/>
              <a:buChar char="•"/>
            </a:pPr>
            <a:r>
              <a:rPr lang="fr-CA" sz="2200" dirty="0">
                <a:solidFill>
                  <a:schemeClr val="tx1"/>
                </a:solidFill>
                <a:latin typeface="Calibri"/>
                <a:ea typeface="Calibri"/>
                <a:cs typeface="Calibri"/>
                <a:sym typeface="Calibri"/>
              </a:rPr>
              <a:t>Violence basée sur l’honneur</a:t>
            </a:r>
          </a:p>
          <a:p>
            <a:pPr marL="342891" indent="-342891">
              <a:spcBef>
                <a:spcPts val="400"/>
              </a:spcBef>
              <a:buClr>
                <a:schemeClr val="accent4"/>
              </a:buClr>
              <a:buSzPts val="2000"/>
              <a:buFont typeface="Arial"/>
              <a:buChar char="•"/>
            </a:pPr>
            <a:r>
              <a:rPr lang="fr-CA" sz="2200" dirty="0">
                <a:solidFill>
                  <a:schemeClr val="tx1"/>
                </a:solidFill>
                <a:latin typeface="Calibri"/>
                <a:ea typeface="Calibri"/>
                <a:cs typeface="Calibri"/>
                <a:sym typeface="Calibri"/>
              </a:rPr>
              <a:t>Fugue</a:t>
            </a:r>
            <a:endParaRPr sz="2200" b="1" dirty="0">
              <a:solidFill>
                <a:schemeClr val="tx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53C3F204-854A-9F50-161A-22B6DCBF3773}"/>
              </a:ext>
            </a:extLst>
          </p:cNvPr>
          <p:cNvSpPr>
            <a:spLocks noGrp="1"/>
          </p:cNvSpPr>
          <p:nvPr>
            <p:ph type="sldNum" idx="12"/>
          </p:nvPr>
        </p:nvSpPr>
        <p:spPr/>
        <p:txBody>
          <a:bodyPr/>
          <a:lstStyle/>
          <a:p>
            <a:fld id="{00000000-1234-1234-1234-123412341234}" type="slidenum">
              <a:rPr lang="fr-CA" smtClean="0"/>
              <a:pPr/>
              <a:t>33</a:t>
            </a:fld>
            <a:endParaRPr lang="fr-CA"/>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31"/>
          <p:cNvSpPr txBox="1"/>
          <p:nvPr>
            <p:custDataLst>
              <p:tags r:id="rId1"/>
            </p:custDataLst>
          </p:nvPr>
        </p:nvSpPr>
        <p:spPr>
          <a:xfrm>
            <a:off x="1110332" y="366773"/>
            <a:ext cx="9977120" cy="1138733"/>
          </a:xfrm>
          <a:prstGeom prst="rect">
            <a:avLst/>
          </a:prstGeom>
          <a:noFill/>
          <a:ln>
            <a:noFill/>
          </a:ln>
        </p:spPr>
        <p:txBody>
          <a:bodyPr spcFirstLastPara="1" wrap="square" lIns="91425" tIns="45700" rIns="91425" bIns="45700" anchor="t" anchorCtr="0">
            <a:spAutoFit/>
          </a:bodyPr>
          <a:lstStyle/>
          <a:p>
            <a:pPr>
              <a:buClr>
                <a:schemeClr val="dk1"/>
              </a:buClr>
              <a:buSzPts val="3200"/>
            </a:pPr>
            <a:r>
              <a:rPr lang="fr-CA" sz="3200" b="1">
                <a:solidFill>
                  <a:schemeClr val="dk1"/>
                </a:solidFill>
                <a:latin typeface="Calibri"/>
                <a:ea typeface="Calibri"/>
                <a:cs typeface="Calibri"/>
                <a:sym typeface="Calibri"/>
              </a:rPr>
              <a:t>L’Entente s’applique :</a:t>
            </a:r>
            <a:endParaRPr sz="3200" b="1">
              <a:solidFill>
                <a:schemeClr val="dk1"/>
              </a:solidFill>
              <a:latin typeface="Times New Roman"/>
              <a:ea typeface="Times New Roman"/>
              <a:cs typeface="Times New Roman"/>
              <a:sym typeface="Times New Roman"/>
            </a:endParaRPr>
          </a:p>
          <a:p>
            <a:pPr algn="ctr">
              <a:buClr>
                <a:schemeClr val="dk1"/>
              </a:buClr>
              <a:buSzPts val="3600"/>
            </a:pPr>
            <a:endParaRPr sz="3600" b="1">
              <a:solidFill>
                <a:srgbClr val="1B2A85"/>
              </a:solidFill>
              <a:latin typeface="Calibri"/>
              <a:ea typeface="Calibri"/>
              <a:cs typeface="Calibri"/>
              <a:sym typeface="Calibri"/>
            </a:endParaRPr>
          </a:p>
        </p:txBody>
      </p:sp>
      <p:sp>
        <p:nvSpPr>
          <p:cNvPr id="326" name="Google Shape;326;p31"/>
          <p:cNvSpPr txBox="1"/>
          <p:nvPr>
            <p:custDataLst>
              <p:tags r:id="rId2"/>
            </p:custDataLst>
          </p:nvPr>
        </p:nvSpPr>
        <p:spPr>
          <a:xfrm>
            <a:off x="1110332" y="1707504"/>
            <a:ext cx="9557701" cy="4647386"/>
          </a:xfrm>
          <a:prstGeom prst="rect">
            <a:avLst/>
          </a:prstGeom>
          <a:noFill/>
          <a:ln>
            <a:noFill/>
          </a:ln>
        </p:spPr>
        <p:txBody>
          <a:bodyPr spcFirstLastPara="1" wrap="square" lIns="91425" tIns="45700" rIns="91425" bIns="45700" anchor="t" anchorCtr="0">
            <a:spAutoFit/>
          </a:bodyPr>
          <a:lstStyle/>
          <a:p>
            <a:pPr marL="342891" indent="-342891" algn="just">
              <a:buClr>
                <a:schemeClr val="accent4"/>
              </a:buClr>
              <a:buSzPts val="2000"/>
              <a:buFont typeface="Arial"/>
              <a:buChar char="•"/>
            </a:pPr>
            <a:r>
              <a:rPr lang="fr-CA" sz="2000" dirty="0">
                <a:solidFill>
                  <a:schemeClr val="tx1"/>
                </a:solidFill>
                <a:latin typeface="Calibri"/>
                <a:ea typeface="Calibri"/>
                <a:cs typeface="Calibri"/>
                <a:sym typeface="Calibri"/>
              </a:rPr>
              <a:t>lorsque l’enfant </a:t>
            </a:r>
            <a:r>
              <a:rPr lang="fr-CA" sz="2000" b="1" dirty="0">
                <a:solidFill>
                  <a:schemeClr val="tx1"/>
                </a:solidFill>
                <a:latin typeface="Calibri"/>
                <a:ea typeface="Calibri"/>
                <a:cs typeface="Calibri"/>
                <a:sym typeface="Calibri"/>
              </a:rPr>
              <a:t>exposé à la violence conjugale est également</a:t>
            </a:r>
            <a:r>
              <a:rPr lang="fr-CA" sz="2000" dirty="0">
                <a:solidFill>
                  <a:schemeClr val="tx1"/>
                </a:solidFill>
                <a:latin typeface="Calibri"/>
                <a:ea typeface="Calibri"/>
                <a:cs typeface="Calibri"/>
                <a:sym typeface="Calibri"/>
              </a:rPr>
              <a:t> victime d’abus sexuels, d’abus physiques ou de négligence grave;</a:t>
            </a:r>
            <a:endParaRPr sz="2000" dirty="0">
              <a:solidFill>
                <a:schemeClr val="tx1"/>
              </a:solidFill>
            </a:endParaRPr>
          </a:p>
          <a:p>
            <a:pPr marL="171446" indent="-44450" algn="just">
              <a:spcBef>
                <a:spcPts val="400"/>
              </a:spcBef>
              <a:buClr>
                <a:schemeClr val="accent4"/>
              </a:buClr>
              <a:buSzPts val="2000"/>
            </a:pPr>
            <a:endParaRPr sz="2000" dirty="0">
              <a:solidFill>
                <a:schemeClr val="tx1"/>
              </a:solidFill>
              <a:latin typeface="Times New Roman"/>
              <a:ea typeface="Times New Roman"/>
              <a:cs typeface="Times New Roman"/>
              <a:sym typeface="Times New Roman"/>
            </a:endParaRPr>
          </a:p>
          <a:p>
            <a:pPr marL="342891" indent="-342891" algn="just">
              <a:spcBef>
                <a:spcPts val="400"/>
              </a:spcBef>
              <a:buClr>
                <a:schemeClr val="accent4"/>
              </a:buClr>
              <a:buSzPts val="2000"/>
              <a:buFont typeface="Arial"/>
              <a:buChar char="•"/>
            </a:pPr>
            <a:r>
              <a:rPr lang="fr-CA" sz="2000" dirty="0">
                <a:solidFill>
                  <a:schemeClr val="tx1"/>
                </a:solidFill>
                <a:latin typeface="Calibri"/>
                <a:ea typeface="Calibri"/>
                <a:cs typeface="Calibri"/>
                <a:sym typeface="Calibri"/>
              </a:rPr>
              <a:t>lorsque l’enfant est victime d’abus sexuels, d’abus physiques ou de négligence grave </a:t>
            </a:r>
            <a:r>
              <a:rPr lang="fr-CA" sz="2000" b="1" dirty="0">
                <a:solidFill>
                  <a:schemeClr val="tx1"/>
                </a:solidFill>
                <a:latin typeface="Calibri"/>
                <a:ea typeface="Calibri"/>
                <a:cs typeface="Calibri"/>
                <a:sym typeface="Calibri"/>
              </a:rPr>
              <a:t>et vit</a:t>
            </a:r>
            <a:r>
              <a:rPr lang="fr-CA" sz="2000" dirty="0">
                <a:solidFill>
                  <a:schemeClr val="tx1"/>
                </a:solidFill>
                <a:latin typeface="Calibri"/>
                <a:ea typeface="Calibri"/>
                <a:cs typeface="Calibri"/>
                <a:sym typeface="Calibri"/>
              </a:rPr>
              <a:t> </a:t>
            </a:r>
            <a:r>
              <a:rPr lang="fr-CA" sz="2000" b="1" dirty="0">
                <a:solidFill>
                  <a:schemeClr val="tx1"/>
                </a:solidFill>
                <a:latin typeface="Calibri"/>
                <a:ea typeface="Calibri"/>
                <a:cs typeface="Calibri"/>
                <a:sym typeface="Calibri"/>
              </a:rPr>
              <a:t>au sein d’une communauté sectaire ou fermée</a:t>
            </a:r>
            <a:r>
              <a:rPr lang="fr-CA" sz="2000" dirty="0">
                <a:solidFill>
                  <a:schemeClr val="tx1"/>
                </a:solidFill>
                <a:latin typeface="Calibri"/>
                <a:ea typeface="Calibri"/>
                <a:cs typeface="Calibri"/>
                <a:sym typeface="Calibri"/>
              </a:rPr>
              <a:t>;</a:t>
            </a:r>
            <a:endParaRPr sz="2000" dirty="0">
              <a:solidFill>
                <a:schemeClr val="tx1"/>
              </a:solidFill>
            </a:endParaRPr>
          </a:p>
          <a:p>
            <a:pPr marL="171446" indent="-44450" algn="just">
              <a:spcBef>
                <a:spcPts val="400"/>
              </a:spcBef>
              <a:buClr>
                <a:schemeClr val="accent4"/>
              </a:buClr>
              <a:buSzPts val="2000"/>
            </a:pPr>
            <a:endParaRPr sz="2000" dirty="0">
              <a:solidFill>
                <a:schemeClr val="tx1"/>
              </a:solidFill>
              <a:latin typeface="Times New Roman"/>
              <a:ea typeface="Times New Roman"/>
              <a:cs typeface="Times New Roman"/>
              <a:sym typeface="Times New Roman"/>
            </a:endParaRPr>
          </a:p>
          <a:p>
            <a:pPr marL="342891" indent="-342891" algn="just">
              <a:spcBef>
                <a:spcPts val="400"/>
              </a:spcBef>
              <a:buClr>
                <a:schemeClr val="accent4"/>
              </a:buClr>
              <a:buSzPts val="2000"/>
              <a:buFont typeface="Arial"/>
              <a:buChar char="•"/>
            </a:pPr>
            <a:r>
              <a:rPr lang="fr-CA" sz="2000" dirty="0">
                <a:solidFill>
                  <a:schemeClr val="tx1"/>
                </a:solidFill>
                <a:latin typeface="Calibri"/>
                <a:ea typeface="Calibri"/>
                <a:cs typeface="Calibri"/>
                <a:sym typeface="Calibri"/>
              </a:rPr>
              <a:t>dans tous les cas où un enfant est victime d’abus sexuels, d’abus physiques ou de négligence grave </a:t>
            </a:r>
            <a:r>
              <a:rPr lang="fr-CA" sz="2000" b="1" dirty="0">
                <a:solidFill>
                  <a:schemeClr val="tx1"/>
                </a:solidFill>
                <a:latin typeface="Calibri"/>
                <a:ea typeface="Calibri"/>
                <a:cs typeface="Calibri"/>
                <a:sym typeface="Calibri"/>
              </a:rPr>
              <a:t>dans un contexte de violence basée sur l’honneur</a:t>
            </a:r>
            <a:r>
              <a:rPr lang="fr-CA" sz="2000" dirty="0">
                <a:solidFill>
                  <a:schemeClr val="tx1"/>
                </a:solidFill>
                <a:latin typeface="Calibri"/>
                <a:ea typeface="Calibri"/>
                <a:cs typeface="Calibri"/>
                <a:sym typeface="Calibri"/>
              </a:rPr>
              <a:t>;</a:t>
            </a:r>
            <a:endParaRPr sz="2000" dirty="0">
              <a:solidFill>
                <a:schemeClr val="tx1"/>
              </a:solidFill>
            </a:endParaRPr>
          </a:p>
          <a:p>
            <a:pPr marL="171446" indent="-44450" algn="just">
              <a:spcBef>
                <a:spcPts val="400"/>
              </a:spcBef>
              <a:buClr>
                <a:schemeClr val="accent4"/>
              </a:buClr>
              <a:buSzPts val="2000"/>
            </a:pPr>
            <a:endParaRPr sz="2000" dirty="0">
              <a:solidFill>
                <a:schemeClr val="tx1"/>
              </a:solidFill>
              <a:latin typeface="Times New Roman"/>
              <a:ea typeface="Times New Roman"/>
              <a:cs typeface="Times New Roman"/>
              <a:sym typeface="Times New Roman"/>
            </a:endParaRPr>
          </a:p>
          <a:p>
            <a:pPr marL="342891" indent="-342891" algn="just">
              <a:spcBef>
                <a:spcPts val="400"/>
              </a:spcBef>
              <a:buClr>
                <a:schemeClr val="accent4"/>
              </a:buClr>
              <a:buSzPts val="2000"/>
              <a:buFont typeface="Arial"/>
              <a:buChar char="•"/>
            </a:pPr>
            <a:r>
              <a:rPr lang="fr-CA" sz="2000" dirty="0">
                <a:solidFill>
                  <a:schemeClr val="tx1"/>
                </a:solidFill>
                <a:latin typeface="Calibri"/>
                <a:ea typeface="Calibri"/>
                <a:cs typeface="Calibri"/>
                <a:sym typeface="Calibri"/>
              </a:rPr>
              <a:t>dans tous les cas où l’enfant est victime d’abus sexuels (y compris l’exploitation sexuelle), d’abus physiques ou de négligence grave </a:t>
            </a:r>
            <a:r>
              <a:rPr lang="fr-CA" sz="2000" b="1" dirty="0">
                <a:solidFill>
                  <a:schemeClr val="tx1"/>
                </a:solidFill>
                <a:latin typeface="Calibri"/>
                <a:ea typeface="Calibri"/>
                <a:cs typeface="Calibri"/>
                <a:sym typeface="Calibri"/>
              </a:rPr>
              <a:t>alors qu’il se trouve en fugue</a:t>
            </a:r>
            <a:r>
              <a:rPr lang="fr-CA" sz="2000" dirty="0">
                <a:solidFill>
                  <a:schemeClr val="tx1"/>
                </a:solidFill>
                <a:latin typeface="Calibri"/>
                <a:ea typeface="Calibri"/>
                <a:cs typeface="Calibri"/>
                <a:sym typeface="Calibri"/>
              </a:rPr>
              <a:t>.</a:t>
            </a:r>
            <a:endParaRPr sz="2000" dirty="0">
              <a:solidFill>
                <a:schemeClr val="tx1"/>
              </a:solidFill>
              <a:latin typeface="Times New Roman"/>
              <a:ea typeface="Times New Roman"/>
              <a:cs typeface="Times New Roman"/>
              <a:sym typeface="Times New Roman"/>
            </a:endParaRPr>
          </a:p>
          <a:p>
            <a:pPr>
              <a:buClr>
                <a:schemeClr val="dk1"/>
              </a:buClr>
              <a:buSzPts val="2400"/>
            </a:pPr>
            <a:endParaRPr sz="2400" dirty="0">
              <a:solidFill>
                <a:srgbClr val="1B2A85"/>
              </a:solidFill>
              <a:latin typeface="Calibri"/>
              <a:ea typeface="Calibri"/>
              <a:cs typeface="Calibri"/>
              <a:sym typeface="Calibri"/>
            </a:endParaRPr>
          </a:p>
          <a:p>
            <a:pPr>
              <a:buClr>
                <a:schemeClr val="dk1"/>
              </a:buClr>
              <a:buSzPts val="3200"/>
            </a:pPr>
            <a:endParaRPr sz="3200" b="1"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38BA1C86-3206-62F0-402A-AF7F493BE955}"/>
              </a:ext>
            </a:extLst>
          </p:cNvPr>
          <p:cNvSpPr>
            <a:spLocks noGrp="1"/>
          </p:cNvSpPr>
          <p:nvPr>
            <p:ph type="sldNum" idx="12"/>
          </p:nvPr>
        </p:nvSpPr>
        <p:spPr/>
        <p:txBody>
          <a:bodyPr/>
          <a:lstStyle/>
          <a:p>
            <a:fld id="{00000000-1234-1234-1234-123412341234}" type="slidenum">
              <a:rPr lang="fr-CA" smtClean="0"/>
              <a:pPr/>
              <a:t>34</a:t>
            </a:fld>
            <a:endParaRPr lang="fr-CA"/>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32"/>
          <p:cNvSpPr txBox="1">
            <a:spLocks noGrp="1"/>
          </p:cNvSpPr>
          <p:nvPr>
            <p:ph type="title"/>
            <p:custDataLst>
              <p:tags r:id="rId1"/>
            </p:custDataLst>
          </p:nvPr>
        </p:nvSpPr>
        <p:spPr>
          <a:xfrm>
            <a:off x="838200" y="914401"/>
            <a:ext cx="10515600" cy="95865"/>
          </a:xfrm>
          <a:prstGeom prst="rect">
            <a:avLst/>
          </a:prstGeom>
          <a:noFill/>
          <a:ln>
            <a:noFill/>
          </a:ln>
        </p:spPr>
        <p:txBody>
          <a:bodyPr spcFirstLastPara="1" wrap="square" lIns="91425" tIns="45700" rIns="91425" bIns="45700" anchor="ctr" anchorCtr="0">
            <a:noAutofit/>
          </a:bodyPr>
          <a:lstStyle/>
          <a:p>
            <a:pPr>
              <a:buSzPts val="3200"/>
            </a:pPr>
            <a:r>
              <a:rPr lang="fr-CA" sz="3200" dirty="0"/>
              <a:t>La LPJ, une loi d’exception </a:t>
            </a:r>
            <a:br>
              <a:rPr lang="fr-CA" sz="3200" dirty="0"/>
            </a:br>
            <a:r>
              <a:rPr lang="fr-CA" sz="3200" dirty="0"/>
              <a:t>Les motifs de compromission (art. 38)</a:t>
            </a:r>
            <a:endParaRPr dirty="0"/>
          </a:p>
        </p:txBody>
      </p:sp>
      <p:sp>
        <p:nvSpPr>
          <p:cNvPr id="333" name="Google Shape;333;p32"/>
          <p:cNvSpPr txBox="1">
            <a:spLocks noGrp="1"/>
          </p:cNvSpPr>
          <p:nvPr>
            <p:ph type="body" idx="1"/>
            <p:custDataLst>
              <p:tags r:id="rId2"/>
            </p:custDataLst>
          </p:nvPr>
        </p:nvSpPr>
        <p:spPr>
          <a:xfrm>
            <a:off x="1045029" y="1825628"/>
            <a:ext cx="3237722" cy="3587033"/>
          </a:xfrm>
          <a:prstGeom prst="rect">
            <a:avLst/>
          </a:prstGeom>
          <a:noFill/>
          <a:ln>
            <a:noFill/>
          </a:ln>
        </p:spPr>
        <p:txBody>
          <a:bodyPr spcFirstLastPara="1" wrap="square" lIns="91425" tIns="45700" rIns="91425" bIns="45700" anchor="t" anchorCtr="0">
            <a:normAutofit/>
          </a:bodyPr>
          <a:lstStyle/>
          <a:p>
            <a:pPr marL="342891" indent="-190495">
              <a:spcBef>
                <a:spcPts val="0"/>
              </a:spcBef>
              <a:buNone/>
            </a:pPr>
            <a:endParaRPr dirty="0">
              <a:latin typeface="Arial"/>
              <a:ea typeface="Arial"/>
              <a:cs typeface="Arial"/>
              <a:sym typeface="Arial"/>
            </a:endParaRPr>
          </a:p>
          <a:p>
            <a:pPr marL="0" indent="0">
              <a:buSzPts val="2200"/>
              <a:buNone/>
            </a:pPr>
            <a:endParaRPr sz="2200" dirty="0"/>
          </a:p>
          <a:p>
            <a:pPr marL="0" indent="0">
              <a:buSzPts val="2200"/>
              <a:buNone/>
            </a:pPr>
            <a:r>
              <a:rPr lang="fr-CA" sz="2200" dirty="0">
                <a:solidFill>
                  <a:schemeClr val="tx1"/>
                </a:solidFill>
              </a:rPr>
              <a:t>La sécurité ou le développement d’un enfant est ou peut-être considéré comme compromis lorsqu’il se retrouve dans une situation :</a:t>
            </a:r>
            <a:endParaRPr dirty="0">
              <a:solidFill>
                <a:schemeClr val="tx1"/>
              </a:solidFill>
            </a:endParaRPr>
          </a:p>
          <a:p>
            <a:pPr marL="342891" indent="-190495">
              <a:buNone/>
            </a:pPr>
            <a:endParaRPr dirty="0"/>
          </a:p>
        </p:txBody>
      </p:sp>
      <p:sp>
        <p:nvSpPr>
          <p:cNvPr id="334" name="Google Shape;334;p32"/>
          <p:cNvSpPr txBox="1">
            <a:spLocks noGrp="1"/>
          </p:cNvSpPr>
          <p:nvPr>
            <p:ph type="body" idx="2"/>
            <p:custDataLst>
              <p:tags r:id="rId3"/>
            </p:custDataLst>
          </p:nvPr>
        </p:nvSpPr>
        <p:spPr>
          <a:xfrm>
            <a:off x="5232400" y="1921491"/>
            <a:ext cx="6121400" cy="4330019"/>
          </a:xfrm>
          <a:prstGeom prst="rect">
            <a:avLst/>
          </a:prstGeom>
          <a:noFill/>
          <a:ln>
            <a:noFill/>
          </a:ln>
        </p:spPr>
        <p:txBody>
          <a:bodyPr spcFirstLastPara="1" wrap="square" lIns="91425" tIns="45700" rIns="91425" bIns="45700" anchor="t" anchorCtr="0">
            <a:normAutofit/>
          </a:bodyPr>
          <a:lstStyle/>
          <a:p>
            <a:pPr marL="447663" indent="0">
              <a:spcBef>
                <a:spcPts val="0"/>
              </a:spcBef>
              <a:buSzPts val="2000"/>
              <a:buNone/>
            </a:pPr>
            <a:endParaRPr sz="2000" dirty="0">
              <a:latin typeface="Arial"/>
              <a:ea typeface="Arial"/>
              <a:cs typeface="Arial"/>
              <a:sym typeface="Arial"/>
            </a:endParaRPr>
          </a:p>
          <a:p>
            <a:pPr marL="698483" indent="-342891">
              <a:buClr>
                <a:schemeClr val="accent4"/>
              </a:buClr>
              <a:buSzPts val="2000"/>
            </a:pPr>
            <a:r>
              <a:rPr lang="fr-CA" sz="2000" dirty="0">
                <a:solidFill>
                  <a:schemeClr val="tx1"/>
                </a:solidFill>
              </a:rPr>
              <a:t>d’abandon; </a:t>
            </a:r>
            <a:endParaRPr sz="2000" dirty="0">
              <a:solidFill>
                <a:schemeClr val="tx1"/>
              </a:solidFill>
            </a:endParaRPr>
          </a:p>
          <a:p>
            <a:pPr marL="698483" indent="-342891">
              <a:buClr>
                <a:schemeClr val="accent4"/>
              </a:buClr>
              <a:buSzPts val="2000"/>
            </a:pPr>
            <a:r>
              <a:rPr lang="fr-CA" sz="2000" dirty="0">
                <a:solidFill>
                  <a:schemeClr val="tx1"/>
                </a:solidFill>
              </a:rPr>
              <a:t>de négligence; </a:t>
            </a:r>
            <a:endParaRPr sz="2000" dirty="0">
              <a:solidFill>
                <a:schemeClr val="tx1"/>
              </a:solidFill>
            </a:endParaRPr>
          </a:p>
          <a:p>
            <a:pPr marL="698483" indent="-342891">
              <a:buClr>
                <a:schemeClr val="accent4"/>
              </a:buClr>
              <a:buSzPts val="2000"/>
            </a:pPr>
            <a:r>
              <a:rPr lang="fr-CA" sz="2000" dirty="0">
                <a:solidFill>
                  <a:schemeClr val="tx1"/>
                </a:solidFill>
              </a:rPr>
              <a:t>de mauvais traitements psychologiques; </a:t>
            </a:r>
            <a:endParaRPr sz="2000" dirty="0">
              <a:solidFill>
                <a:schemeClr val="tx1"/>
              </a:solidFill>
            </a:endParaRPr>
          </a:p>
          <a:p>
            <a:pPr marL="698483" indent="-342891">
              <a:buClr>
                <a:schemeClr val="accent4"/>
              </a:buClr>
              <a:buSzPts val="2000"/>
            </a:pPr>
            <a:r>
              <a:rPr lang="fr-CA" sz="2000" dirty="0">
                <a:solidFill>
                  <a:schemeClr val="tx1"/>
                </a:solidFill>
              </a:rPr>
              <a:t>d’exposition à la violence conjugale; </a:t>
            </a:r>
            <a:endParaRPr lang="fr-CA" sz="2000" dirty="0">
              <a:solidFill>
                <a:schemeClr val="tx1"/>
              </a:solidFill>
              <a:highlight>
                <a:srgbClr val="FFFF00"/>
              </a:highlight>
            </a:endParaRPr>
          </a:p>
          <a:p>
            <a:pPr marL="698483" indent="-342891">
              <a:buClr>
                <a:schemeClr val="accent4"/>
              </a:buClr>
              <a:buSzPts val="2000"/>
            </a:pPr>
            <a:r>
              <a:rPr lang="fr-CA" sz="2000" dirty="0">
                <a:solidFill>
                  <a:schemeClr val="tx1"/>
                </a:solidFill>
              </a:rPr>
              <a:t>d’abus sexuels incluant l’exploitation sexuelle;</a:t>
            </a:r>
            <a:endParaRPr sz="2000" dirty="0">
              <a:solidFill>
                <a:schemeClr val="tx1"/>
              </a:solidFill>
            </a:endParaRPr>
          </a:p>
          <a:p>
            <a:pPr marL="698483" indent="-342891">
              <a:buClr>
                <a:schemeClr val="accent4"/>
              </a:buClr>
              <a:buSzPts val="2000"/>
            </a:pPr>
            <a:r>
              <a:rPr lang="fr-CA" sz="2000" dirty="0">
                <a:solidFill>
                  <a:schemeClr val="tx1"/>
                </a:solidFill>
              </a:rPr>
              <a:t>d’abus physiques; </a:t>
            </a:r>
            <a:endParaRPr sz="2000" dirty="0">
              <a:solidFill>
                <a:schemeClr val="tx1"/>
              </a:solidFill>
            </a:endParaRPr>
          </a:p>
          <a:p>
            <a:pPr marL="698483" indent="-342891">
              <a:buClr>
                <a:schemeClr val="accent4"/>
              </a:buClr>
              <a:buSzPts val="2000"/>
            </a:pPr>
            <a:r>
              <a:rPr lang="fr-CA" sz="2000" dirty="0">
                <a:solidFill>
                  <a:schemeClr val="tx1"/>
                </a:solidFill>
              </a:rPr>
              <a:t>de troubles de comportement sérieux;</a:t>
            </a:r>
            <a:endParaRPr sz="2000" dirty="0">
              <a:solidFill>
                <a:schemeClr val="tx1"/>
              </a:solidFill>
            </a:endParaRPr>
          </a:p>
          <a:p>
            <a:pPr marL="698483" indent="-342891">
              <a:buClr>
                <a:schemeClr val="accent4"/>
              </a:buClr>
              <a:buSzPts val="2000"/>
            </a:pPr>
            <a:r>
              <a:rPr lang="fr-CA" sz="2000" dirty="0">
                <a:solidFill>
                  <a:schemeClr val="tx1"/>
                </a:solidFill>
              </a:rPr>
              <a:t>de risque sérieux d’abus physiques, sexuels </a:t>
            </a:r>
            <a:br>
              <a:rPr lang="fr-CA" sz="2000" dirty="0">
                <a:solidFill>
                  <a:schemeClr val="tx1"/>
                </a:solidFill>
              </a:rPr>
            </a:br>
            <a:r>
              <a:rPr lang="fr-CA" sz="2000" dirty="0">
                <a:solidFill>
                  <a:schemeClr val="tx1"/>
                </a:solidFill>
              </a:rPr>
              <a:t>ou de négligence. </a:t>
            </a:r>
            <a:endParaRPr sz="2000" dirty="0">
              <a:solidFill>
                <a:schemeClr val="tx1"/>
              </a:solidFill>
            </a:endParaRPr>
          </a:p>
          <a:p>
            <a:pPr marL="342891" indent="-190495">
              <a:buNone/>
            </a:pPr>
            <a:endParaRPr dirty="0"/>
          </a:p>
        </p:txBody>
      </p:sp>
      <p:sp>
        <p:nvSpPr>
          <p:cNvPr id="3" name="Espace réservé du numéro de diapositive 2">
            <a:extLst>
              <a:ext uri="{FF2B5EF4-FFF2-40B4-BE49-F238E27FC236}">
                <a16:creationId xmlns:a16="http://schemas.microsoft.com/office/drawing/2014/main" id="{31500D92-1197-51B6-761A-46A9E333094C}"/>
              </a:ext>
            </a:extLst>
          </p:cNvPr>
          <p:cNvSpPr>
            <a:spLocks noGrp="1"/>
          </p:cNvSpPr>
          <p:nvPr>
            <p:ph type="sldNum" idx="12"/>
          </p:nvPr>
        </p:nvSpPr>
        <p:spPr/>
        <p:txBody>
          <a:bodyPr/>
          <a:lstStyle/>
          <a:p>
            <a:fld id="{00000000-1234-1234-1234-123412341234}" type="slidenum">
              <a:rPr lang="fr-CA" smtClean="0"/>
              <a:pPr/>
              <a:t>35</a:t>
            </a:fld>
            <a:endParaRPr lang="fr-CA"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33"/>
          <p:cNvSpPr txBox="1">
            <a:spLocks noGrp="1"/>
          </p:cNvSpPr>
          <p:nvPr>
            <p:ph type="title"/>
            <p:custDataLst>
              <p:tags r:id="rId1"/>
            </p:custDataLst>
          </p:nvPr>
        </p:nvSpPr>
        <p:spPr>
          <a:xfrm>
            <a:off x="838200" y="597311"/>
            <a:ext cx="10515600" cy="412955"/>
          </a:xfrm>
          <a:prstGeom prst="rect">
            <a:avLst/>
          </a:prstGeom>
          <a:noFill/>
          <a:ln>
            <a:noFill/>
          </a:ln>
        </p:spPr>
        <p:txBody>
          <a:bodyPr spcFirstLastPara="1" wrap="square" lIns="91425" tIns="45700" rIns="91425" bIns="45700" anchor="ctr" anchorCtr="0">
            <a:noAutofit/>
          </a:bodyPr>
          <a:lstStyle/>
          <a:p>
            <a:pPr>
              <a:buSzPts val="3200"/>
            </a:pPr>
            <a:r>
              <a:rPr lang="fr-CA" sz="3200" dirty="0"/>
              <a:t>Le processus – étape PJ</a:t>
            </a:r>
            <a:endParaRPr dirty="0"/>
          </a:p>
        </p:txBody>
      </p:sp>
      <p:sp>
        <p:nvSpPr>
          <p:cNvPr id="341" name="Google Shape;341;p33"/>
          <p:cNvSpPr txBox="1">
            <a:spLocks noGrp="1"/>
          </p:cNvSpPr>
          <p:nvPr>
            <p:ph type="body" idx="1"/>
            <p:custDataLst>
              <p:tags r:id="rId2"/>
            </p:custDataLst>
          </p:nvPr>
        </p:nvSpPr>
        <p:spPr>
          <a:xfrm>
            <a:off x="838200" y="1616985"/>
            <a:ext cx="5257800" cy="4136115"/>
          </a:xfrm>
          <a:prstGeom prst="rect">
            <a:avLst/>
          </a:prstGeom>
          <a:noFill/>
          <a:ln>
            <a:noFill/>
          </a:ln>
        </p:spPr>
        <p:txBody>
          <a:bodyPr spcFirstLastPara="1" wrap="square" lIns="91425" tIns="45700" rIns="91425" bIns="45700" anchor="t" anchorCtr="0">
            <a:normAutofit lnSpcReduction="10000"/>
          </a:bodyPr>
          <a:lstStyle/>
          <a:p>
            <a:pPr marL="342891" indent="-342891">
              <a:spcBef>
                <a:spcPts val="0"/>
              </a:spcBef>
              <a:buSzPts val="2100"/>
              <a:buNone/>
            </a:pPr>
            <a:r>
              <a:rPr lang="fr-CA" sz="1900" b="1" dirty="0"/>
              <a:t>1. </a:t>
            </a:r>
            <a:r>
              <a:rPr lang="fr-CA" sz="1900" b="1" dirty="0">
                <a:solidFill>
                  <a:schemeClr val="tx1"/>
                </a:solidFill>
              </a:rPr>
              <a:t>	Accueil / Réception et traitement du signalement (RTS)</a:t>
            </a:r>
            <a:endParaRPr sz="1900" dirty="0">
              <a:solidFill>
                <a:schemeClr val="tx1"/>
              </a:solidFill>
            </a:endParaRPr>
          </a:p>
          <a:p>
            <a:pPr marL="719121" indent="-365116">
              <a:buClr>
                <a:schemeClr val="accent4"/>
              </a:buClr>
              <a:buSzPts val="1900"/>
              <a:buFont typeface="Noto Sans Symbols"/>
              <a:buChar char="⮚"/>
            </a:pPr>
            <a:r>
              <a:rPr lang="fr-CA" sz="1900" dirty="0">
                <a:solidFill>
                  <a:schemeClr val="tx1"/>
                </a:solidFill>
              </a:rPr>
              <a:t>24 h/24, 7 j/7</a:t>
            </a:r>
            <a:endParaRPr dirty="0">
              <a:solidFill>
                <a:schemeClr val="tx1"/>
              </a:solidFill>
            </a:endParaRPr>
          </a:p>
          <a:p>
            <a:pPr marL="719121" indent="-365116">
              <a:buClr>
                <a:schemeClr val="accent4"/>
              </a:buClr>
              <a:buSzPts val="1900"/>
              <a:buFont typeface="Noto Sans Symbols"/>
              <a:buChar char="⮚"/>
            </a:pPr>
            <a:r>
              <a:rPr lang="fr-CA" sz="1900" dirty="0">
                <a:solidFill>
                  <a:schemeClr val="tx1"/>
                </a:solidFill>
              </a:rPr>
              <a:t>Vérifications complémentaires</a:t>
            </a:r>
            <a:endParaRPr dirty="0">
              <a:solidFill>
                <a:schemeClr val="tx1"/>
              </a:solidFill>
            </a:endParaRPr>
          </a:p>
          <a:p>
            <a:pPr marL="719121" indent="-365116">
              <a:buClr>
                <a:schemeClr val="accent4"/>
              </a:buClr>
              <a:buSzPts val="1900"/>
              <a:buFont typeface="Noto Sans Symbols"/>
              <a:buChar char="⮚"/>
            </a:pPr>
            <a:r>
              <a:rPr lang="fr-CA" sz="1900" dirty="0">
                <a:solidFill>
                  <a:schemeClr val="tx1"/>
                </a:solidFill>
              </a:rPr>
              <a:t>Décision sur la rétention du signalement</a:t>
            </a:r>
            <a:endParaRPr dirty="0">
              <a:solidFill>
                <a:schemeClr val="tx1"/>
              </a:solidFill>
            </a:endParaRPr>
          </a:p>
          <a:p>
            <a:pPr marL="457189" lvl="1" indent="0">
              <a:buSzPts val="1900"/>
              <a:buNone/>
            </a:pPr>
            <a:endParaRPr sz="1900" dirty="0">
              <a:solidFill>
                <a:schemeClr val="tx1"/>
              </a:solidFill>
            </a:endParaRPr>
          </a:p>
          <a:p>
            <a:pPr marL="342891" indent="-342891">
              <a:buSzPts val="1900"/>
              <a:buNone/>
            </a:pPr>
            <a:r>
              <a:rPr lang="fr-CA" sz="1900" b="1" dirty="0">
                <a:solidFill>
                  <a:schemeClr val="tx1"/>
                </a:solidFill>
              </a:rPr>
              <a:t>2.    Évaluation</a:t>
            </a:r>
            <a:endParaRPr sz="1900" dirty="0">
              <a:solidFill>
                <a:schemeClr val="tx1"/>
              </a:solidFill>
            </a:endParaRPr>
          </a:p>
          <a:p>
            <a:pPr marL="720707" indent="-342891">
              <a:buClr>
                <a:schemeClr val="accent4"/>
              </a:buClr>
              <a:buSzPts val="1900"/>
              <a:buFont typeface="Noto Sans Symbols"/>
              <a:buChar char="⮚"/>
            </a:pPr>
            <a:r>
              <a:rPr lang="fr-CA" sz="1900" dirty="0">
                <a:solidFill>
                  <a:schemeClr val="tx1"/>
                </a:solidFill>
              </a:rPr>
              <a:t>Statut sur la situation de compromission</a:t>
            </a:r>
            <a:endParaRPr dirty="0">
              <a:solidFill>
                <a:schemeClr val="tx1"/>
              </a:solidFill>
            </a:endParaRPr>
          </a:p>
          <a:p>
            <a:pPr marL="377816" indent="0">
              <a:buSzPts val="1900"/>
              <a:buNone/>
            </a:pPr>
            <a:endParaRPr sz="1900" b="1" dirty="0">
              <a:solidFill>
                <a:schemeClr val="tx1"/>
              </a:solidFill>
            </a:endParaRPr>
          </a:p>
          <a:p>
            <a:pPr marL="377816" indent="-377816">
              <a:buSzPts val="1900"/>
              <a:buNone/>
            </a:pPr>
            <a:r>
              <a:rPr lang="fr-CA" sz="1900" b="1" dirty="0">
                <a:solidFill>
                  <a:schemeClr val="tx1"/>
                </a:solidFill>
              </a:rPr>
              <a:t>3.    Orientation</a:t>
            </a:r>
            <a:endParaRPr sz="1900" dirty="0">
              <a:solidFill>
                <a:schemeClr val="tx1"/>
              </a:solidFill>
            </a:endParaRPr>
          </a:p>
          <a:p>
            <a:pPr marL="720707" indent="-342891">
              <a:buClr>
                <a:schemeClr val="accent4"/>
              </a:buClr>
              <a:buSzPts val="1900"/>
              <a:buFont typeface="Noto Sans Symbols"/>
              <a:buChar char="⮚"/>
            </a:pPr>
            <a:r>
              <a:rPr lang="fr-CA" sz="1900" dirty="0">
                <a:solidFill>
                  <a:schemeClr val="tx1"/>
                </a:solidFill>
              </a:rPr>
              <a:t>Choix du régime (volontaire ou judiciaire)</a:t>
            </a:r>
            <a:endParaRPr dirty="0">
              <a:solidFill>
                <a:schemeClr val="tx1"/>
              </a:solidFill>
            </a:endParaRPr>
          </a:p>
          <a:p>
            <a:pPr marL="720707" indent="-342891">
              <a:buClr>
                <a:schemeClr val="accent4"/>
              </a:buClr>
              <a:buSzPts val="1900"/>
              <a:buFont typeface="Noto Sans Symbols"/>
              <a:buChar char="⮚"/>
            </a:pPr>
            <a:r>
              <a:rPr lang="fr-CA" sz="1900" dirty="0">
                <a:solidFill>
                  <a:schemeClr val="tx1"/>
                </a:solidFill>
              </a:rPr>
              <a:t>Choix des mesures</a:t>
            </a:r>
            <a:endParaRPr dirty="0">
              <a:solidFill>
                <a:schemeClr val="tx1"/>
              </a:solidFill>
            </a:endParaRPr>
          </a:p>
          <a:p>
            <a:pPr marL="720707" indent="-190495">
              <a:buNone/>
            </a:pPr>
            <a:endParaRPr dirty="0"/>
          </a:p>
          <a:p>
            <a:pPr marL="342891" indent="-190495">
              <a:buNone/>
            </a:pPr>
            <a:endParaRPr dirty="0"/>
          </a:p>
        </p:txBody>
      </p:sp>
      <p:sp>
        <p:nvSpPr>
          <p:cNvPr id="342" name="Google Shape;342;p33"/>
          <p:cNvSpPr txBox="1">
            <a:spLocks noGrp="1"/>
          </p:cNvSpPr>
          <p:nvPr>
            <p:ph type="body" idx="2"/>
            <p:custDataLst>
              <p:tags r:id="rId3"/>
            </p:custDataLst>
          </p:nvPr>
        </p:nvSpPr>
        <p:spPr>
          <a:xfrm>
            <a:off x="6096000" y="1343795"/>
            <a:ext cx="5011316" cy="3430877"/>
          </a:xfrm>
          <a:prstGeom prst="rect">
            <a:avLst/>
          </a:prstGeom>
          <a:noFill/>
          <a:ln>
            <a:noFill/>
          </a:ln>
        </p:spPr>
        <p:txBody>
          <a:bodyPr spcFirstLastPara="1" wrap="square" lIns="91425" tIns="45700" rIns="91425" bIns="45700" anchor="t" anchorCtr="0">
            <a:normAutofit lnSpcReduction="10000"/>
          </a:bodyPr>
          <a:lstStyle/>
          <a:p>
            <a:pPr marL="720707" indent="-234945">
              <a:spcBef>
                <a:spcPts val="0"/>
              </a:spcBef>
              <a:buSzPts val="1700"/>
              <a:buNone/>
            </a:pPr>
            <a:endParaRPr sz="1700" dirty="0"/>
          </a:p>
          <a:p>
            <a:pPr marL="342891" indent="-342891">
              <a:buNone/>
            </a:pPr>
            <a:r>
              <a:rPr lang="fr-CA" sz="1900" b="1" dirty="0"/>
              <a:t> 4</a:t>
            </a:r>
            <a:r>
              <a:rPr lang="fr-CA" sz="1900" b="1" dirty="0">
                <a:solidFill>
                  <a:schemeClr val="tx1"/>
                </a:solidFill>
              </a:rPr>
              <a:t>.    Application des mesures</a:t>
            </a:r>
            <a:endParaRPr sz="1900" dirty="0">
              <a:solidFill>
                <a:schemeClr val="tx1"/>
              </a:solidFill>
            </a:endParaRPr>
          </a:p>
          <a:p>
            <a:pPr marL="720707" indent="-342891">
              <a:buClr>
                <a:schemeClr val="accent4"/>
              </a:buClr>
              <a:buSzPts val="1900"/>
              <a:buFont typeface="Noto Sans Symbols"/>
              <a:buChar char="⮚"/>
            </a:pPr>
            <a:r>
              <a:rPr lang="fr-CA" sz="1900" dirty="0">
                <a:solidFill>
                  <a:schemeClr val="tx1"/>
                </a:solidFill>
              </a:rPr>
              <a:t>Élaboration d’un plan d’intervention</a:t>
            </a:r>
            <a:endParaRPr dirty="0">
              <a:solidFill>
                <a:schemeClr val="tx1"/>
              </a:solidFill>
            </a:endParaRPr>
          </a:p>
          <a:p>
            <a:pPr marL="720707" indent="-342891">
              <a:buClr>
                <a:schemeClr val="accent4"/>
              </a:buClr>
              <a:buSzPts val="1900"/>
              <a:buFont typeface="Noto Sans Symbols"/>
              <a:buChar char="⮚"/>
            </a:pPr>
            <a:r>
              <a:rPr lang="fr-CA" sz="1900" dirty="0">
                <a:solidFill>
                  <a:schemeClr val="tx1"/>
                </a:solidFill>
              </a:rPr>
              <a:t>Aide, conseil et assistance à l’enfant </a:t>
            </a:r>
            <a:br>
              <a:rPr lang="fr-CA" sz="1900" dirty="0">
                <a:solidFill>
                  <a:schemeClr val="tx1"/>
                </a:solidFill>
              </a:rPr>
            </a:br>
            <a:r>
              <a:rPr lang="fr-CA" sz="1900" dirty="0">
                <a:solidFill>
                  <a:schemeClr val="tx1"/>
                </a:solidFill>
              </a:rPr>
              <a:t>et à sa famille</a:t>
            </a:r>
            <a:endParaRPr dirty="0">
              <a:solidFill>
                <a:schemeClr val="tx1"/>
              </a:solidFill>
            </a:endParaRPr>
          </a:p>
          <a:p>
            <a:pPr marL="342891" indent="-342891">
              <a:buSzPts val="1900"/>
              <a:buNone/>
            </a:pPr>
            <a:endParaRPr sz="1900" dirty="0">
              <a:solidFill>
                <a:schemeClr val="tx1"/>
              </a:solidFill>
            </a:endParaRPr>
          </a:p>
          <a:p>
            <a:pPr marL="342891" indent="-342891">
              <a:buSzPts val="1900"/>
              <a:buNone/>
            </a:pPr>
            <a:r>
              <a:rPr lang="fr-CA" sz="1900" b="1" dirty="0">
                <a:solidFill>
                  <a:schemeClr val="tx1"/>
                </a:solidFill>
              </a:rPr>
              <a:t> 5.    Révision</a:t>
            </a:r>
            <a:endParaRPr sz="1900" dirty="0">
              <a:solidFill>
                <a:schemeClr val="tx1"/>
              </a:solidFill>
            </a:endParaRPr>
          </a:p>
          <a:p>
            <a:pPr marL="720707" indent="-342891">
              <a:buClr>
                <a:schemeClr val="accent4"/>
              </a:buClr>
              <a:buSzPts val="1900"/>
              <a:buFont typeface="Noto Sans Symbols"/>
              <a:buChar char="⮚"/>
            </a:pPr>
            <a:r>
              <a:rPr lang="fr-CA" sz="1900" dirty="0">
                <a:solidFill>
                  <a:schemeClr val="tx1"/>
                </a:solidFill>
              </a:rPr>
              <a:t>Maintien ou modification des mesures </a:t>
            </a:r>
            <a:br>
              <a:rPr lang="fr-CA" sz="1900" dirty="0">
                <a:solidFill>
                  <a:schemeClr val="tx1"/>
                </a:solidFill>
              </a:rPr>
            </a:br>
            <a:r>
              <a:rPr lang="fr-CA" sz="1900" dirty="0">
                <a:solidFill>
                  <a:schemeClr val="tx1"/>
                </a:solidFill>
              </a:rPr>
              <a:t>de protection</a:t>
            </a:r>
            <a:endParaRPr dirty="0">
              <a:solidFill>
                <a:schemeClr val="tx1"/>
              </a:solidFill>
            </a:endParaRPr>
          </a:p>
          <a:p>
            <a:pPr marL="720707" indent="-342891">
              <a:buClr>
                <a:schemeClr val="accent4"/>
              </a:buClr>
              <a:buSzPts val="1900"/>
              <a:buFont typeface="Noto Sans Symbols"/>
              <a:buChar char="⮚"/>
            </a:pPr>
            <a:r>
              <a:rPr lang="fr-CA" sz="1900" dirty="0">
                <a:solidFill>
                  <a:schemeClr val="tx1"/>
                </a:solidFill>
              </a:rPr>
              <a:t>Fermeture du dossier</a:t>
            </a:r>
            <a:endParaRPr dirty="0">
              <a:solidFill>
                <a:schemeClr val="tx1"/>
              </a:solidFill>
            </a:endParaRPr>
          </a:p>
          <a:p>
            <a:pPr marL="720707" indent="-234945">
              <a:buSzPts val="1700"/>
              <a:buNone/>
            </a:pPr>
            <a:endParaRPr sz="1700" dirty="0"/>
          </a:p>
          <a:p>
            <a:pPr marL="342891" indent="-190495">
              <a:buNone/>
            </a:pPr>
            <a:endParaRPr dirty="0"/>
          </a:p>
        </p:txBody>
      </p:sp>
      <p:sp>
        <p:nvSpPr>
          <p:cNvPr id="4" name="Espace réservé du numéro de diapositive 3">
            <a:extLst>
              <a:ext uri="{FF2B5EF4-FFF2-40B4-BE49-F238E27FC236}">
                <a16:creationId xmlns:a16="http://schemas.microsoft.com/office/drawing/2014/main" id="{190D6682-9DD9-26A7-544C-0551447A4902}"/>
              </a:ext>
            </a:extLst>
          </p:cNvPr>
          <p:cNvSpPr>
            <a:spLocks noGrp="1"/>
          </p:cNvSpPr>
          <p:nvPr>
            <p:ph type="sldNum" idx="12"/>
          </p:nvPr>
        </p:nvSpPr>
        <p:spPr/>
        <p:txBody>
          <a:bodyPr/>
          <a:lstStyle/>
          <a:p>
            <a:fld id="{00000000-1234-1234-1234-123412341234}" type="slidenum">
              <a:rPr lang="fr-CA" smtClean="0"/>
              <a:pPr/>
              <a:t>36</a:t>
            </a:fld>
            <a:endParaRPr lang="fr-CA"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34"/>
          <p:cNvSpPr txBox="1"/>
          <p:nvPr>
            <p:custDataLst>
              <p:tags r:id="rId1"/>
            </p:custDataLst>
          </p:nvPr>
        </p:nvSpPr>
        <p:spPr>
          <a:xfrm>
            <a:off x="670769" y="437088"/>
            <a:ext cx="8248651" cy="5181506"/>
          </a:xfrm>
          <a:prstGeom prst="rect">
            <a:avLst/>
          </a:prstGeom>
          <a:noFill/>
          <a:ln>
            <a:noFill/>
          </a:ln>
        </p:spPr>
        <p:txBody>
          <a:bodyPr spcFirstLastPara="1" wrap="square" lIns="91425" tIns="45700" rIns="91425" bIns="45700" anchor="t" anchorCtr="0">
            <a:spAutoFit/>
          </a:bodyPr>
          <a:lstStyle/>
          <a:p>
            <a:pPr>
              <a:buClr>
                <a:schemeClr val="dk1"/>
              </a:buClr>
              <a:buSzPts val="3200"/>
            </a:pPr>
            <a:r>
              <a:rPr lang="fr-CA" sz="3200" b="1" dirty="0">
                <a:solidFill>
                  <a:schemeClr val="dk1"/>
                </a:solidFill>
                <a:latin typeface="Calibri"/>
                <a:ea typeface="Calibri"/>
                <a:cs typeface="Calibri"/>
                <a:sym typeface="Calibri"/>
              </a:rPr>
              <a:t>La grille d’analyse de la LPJ (art. 38.2</a:t>
            </a:r>
            <a:r>
              <a:rPr lang="fr-CA" sz="3600" b="1" dirty="0">
                <a:solidFill>
                  <a:schemeClr val="dk1"/>
                </a:solidFill>
                <a:latin typeface="Calibri"/>
                <a:ea typeface="Calibri"/>
                <a:cs typeface="Calibri"/>
                <a:sym typeface="Calibri"/>
              </a:rPr>
              <a:t>) </a:t>
            </a:r>
            <a:endParaRPr dirty="0"/>
          </a:p>
          <a:p>
            <a:pPr>
              <a:spcBef>
                <a:spcPts val="480"/>
              </a:spcBef>
              <a:buClr>
                <a:schemeClr val="dk1"/>
              </a:buClr>
              <a:buSzPts val="2400"/>
            </a:pPr>
            <a:r>
              <a:rPr lang="fr-CA" sz="2400" b="1" dirty="0">
                <a:solidFill>
                  <a:schemeClr val="dk1"/>
                </a:solidFill>
                <a:latin typeface="Calibri"/>
                <a:ea typeface="Calibri"/>
                <a:cs typeface="Calibri"/>
                <a:sym typeface="Calibri"/>
              </a:rPr>
              <a:t> Le concept de protection</a:t>
            </a:r>
            <a:endParaRPr sz="2400" dirty="0">
              <a:solidFill>
                <a:schemeClr val="dk1"/>
              </a:solidFill>
              <a:latin typeface="Calibri"/>
              <a:ea typeface="Calibri"/>
              <a:cs typeface="Calibri"/>
              <a:sym typeface="Calibri"/>
            </a:endParaRPr>
          </a:p>
          <a:p>
            <a:pPr marL="742932" lvl="1" indent="-107948">
              <a:lnSpc>
                <a:spcPct val="107000"/>
              </a:lnSpc>
              <a:spcBef>
                <a:spcPts val="560"/>
              </a:spcBef>
              <a:buClr>
                <a:schemeClr val="dk1"/>
              </a:buClr>
              <a:buSzPts val="2800"/>
            </a:pPr>
            <a:endParaRPr lang="fr-CA" sz="2800" b="1" dirty="0">
              <a:solidFill>
                <a:schemeClr val="dk1"/>
              </a:solidFill>
              <a:latin typeface="Calibri"/>
              <a:ea typeface="Calibri"/>
              <a:cs typeface="Calibri"/>
              <a:sym typeface="Calibri"/>
            </a:endParaRPr>
          </a:p>
          <a:p>
            <a:pPr marL="742932" lvl="1" indent="-107948">
              <a:lnSpc>
                <a:spcPct val="107000"/>
              </a:lnSpc>
              <a:spcBef>
                <a:spcPts val="560"/>
              </a:spcBef>
              <a:buClr>
                <a:schemeClr val="dk1"/>
              </a:buClr>
              <a:buSzPts val="2800"/>
            </a:pPr>
            <a:endParaRPr sz="2800" b="1" dirty="0">
              <a:solidFill>
                <a:schemeClr val="dk1"/>
              </a:solidFill>
              <a:latin typeface="Calibri"/>
              <a:ea typeface="Calibri"/>
              <a:cs typeface="Calibri"/>
              <a:sym typeface="Calibri"/>
            </a:endParaRPr>
          </a:p>
          <a:p>
            <a:pPr marL="742932" lvl="1" indent="-285744">
              <a:lnSpc>
                <a:spcPct val="107000"/>
              </a:lnSpc>
              <a:spcBef>
                <a:spcPts val="1240"/>
              </a:spcBef>
              <a:buClr>
                <a:schemeClr val="accent4"/>
              </a:buClr>
              <a:buSzPts val="2200"/>
              <a:buFont typeface="Arial"/>
              <a:buChar char="•"/>
            </a:pPr>
            <a:r>
              <a:rPr lang="fr-CA" sz="2200" dirty="0">
                <a:solidFill>
                  <a:schemeClr val="tx1"/>
                </a:solidFill>
                <a:latin typeface="Calibri"/>
                <a:ea typeface="Calibri"/>
                <a:cs typeface="Calibri"/>
                <a:sym typeface="Calibri"/>
              </a:rPr>
              <a:t>Faits</a:t>
            </a:r>
            <a:endParaRPr sz="2200" dirty="0">
              <a:solidFill>
                <a:schemeClr val="tx1"/>
              </a:solidFill>
              <a:latin typeface="Calibri"/>
              <a:ea typeface="Calibri"/>
              <a:cs typeface="Calibri"/>
              <a:sym typeface="Calibri"/>
            </a:endParaRPr>
          </a:p>
          <a:p>
            <a:pPr marL="742932" lvl="1" indent="-285744">
              <a:lnSpc>
                <a:spcPct val="107000"/>
              </a:lnSpc>
              <a:spcBef>
                <a:spcPts val="1240"/>
              </a:spcBef>
              <a:buClr>
                <a:schemeClr val="accent4"/>
              </a:buClr>
              <a:buSzPts val="2200"/>
              <a:buFont typeface="Arial"/>
              <a:buChar char="•"/>
            </a:pPr>
            <a:r>
              <a:rPr lang="fr-CA" sz="2200" dirty="0">
                <a:solidFill>
                  <a:schemeClr val="tx1"/>
                </a:solidFill>
                <a:latin typeface="Calibri"/>
                <a:ea typeface="Calibri"/>
                <a:cs typeface="Calibri"/>
                <a:sym typeface="Calibri"/>
              </a:rPr>
              <a:t>Âge et caractéristiques personnelles de l’enfant</a:t>
            </a:r>
            <a:endParaRPr sz="2200" dirty="0">
              <a:solidFill>
                <a:schemeClr val="tx1"/>
              </a:solidFill>
              <a:latin typeface="Calibri"/>
              <a:ea typeface="Calibri"/>
              <a:cs typeface="Calibri"/>
              <a:sym typeface="Calibri"/>
            </a:endParaRPr>
          </a:p>
          <a:p>
            <a:pPr marL="742932" lvl="1" indent="-285744">
              <a:lnSpc>
                <a:spcPct val="107000"/>
              </a:lnSpc>
              <a:spcBef>
                <a:spcPts val="1240"/>
              </a:spcBef>
              <a:buClr>
                <a:schemeClr val="accent4"/>
              </a:buClr>
              <a:buSzPts val="2200"/>
              <a:buFont typeface="Arial"/>
              <a:buChar char="•"/>
            </a:pPr>
            <a:r>
              <a:rPr lang="fr-CA" sz="2200" dirty="0">
                <a:solidFill>
                  <a:schemeClr val="tx1"/>
                </a:solidFill>
                <a:latin typeface="Calibri"/>
                <a:ea typeface="Calibri"/>
                <a:cs typeface="Calibri"/>
                <a:sym typeface="Calibri"/>
              </a:rPr>
              <a:t>Capacité et volonté des parents</a:t>
            </a:r>
            <a:endParaRPr sz="2200" dirty="0">
              <a:solidFill>
                <a:schemeClr val="tx1"/>
              </a:solidFill>
              <a:latin typeface="Calibri"/>
              <a:ea typeface="Calibri"/>
              <a:cs typeface="Calibri"/>
              <a:sym typeface="Calibri"/>
            </a:endParaRPr>
          </a:p>
          <a:p>
            <a:pPr marL="742932" indent="-285744">
              <a:spcBef>
                <a:spcPts val="1240"/>
              </a:spcBef>
              <a:buClr>
                <a:schemeClr val="accent4"/>
              </a:buClr>
              <a:buSzPts val="2200"/>
              <a:buFont typeface="Arial"/>
              <a:buChar char="•"/>
            </a:pPr>
            <a:r>
              <a:rPr lang="fr-CA" sz="2200" dirty="0">
                <a:solidFill>
                  <a:schemeClr val="tx1"/>
                </a:solidFill>
                <a:latin typeface="Calibri"/>
                <a:ea typeface="Calibri"/>
                <a:cs typeface="Calibri"/>
                <a:sym typeface="Calibri"/>
              </a:rPr>
              <a:t>Ressources du milieu</a:t>
            </a:r>
            <a:endParaRPr sz="2200" dirty="0">
              <a:solidFill>
                <a:schemeClr val="tx1"/>
              </a:solidFill>
              <a:latin typeface="Calibri"/>
              <a:ea typeface="Calibri"/>
              <a:cs typeface="Calibri"/>
              <a:sym typeface="Calibri"/>
            </a:endParaRPr>
          </a:p>
          <a:p>
            <a:pPr>
              <a:buClr>
                <a:schemeClr val="dk1"/>
              </a:buClr>
              <a:buSzPts val="3200"/>
            </a:pPr>
            <a:endParaRPr sz="3200" dirty="0">
              <a:solidFill>
                <a:srgbClr val="1B2A85"/>
              </a:solidFill>
              <a:latin typeface="Calibri"/>
              <a:ea typeface="Calibri"/>
              <a:cs typeface="Calibri"/>
              <a:sym typeface="Calibri"/>
            </a:endParaRPr>
          </a:p>
          <a:p>
            <a:pPr>
              <a:buClr>
                <a:schemeClr val="dk1"/>
              </a:buClr>
              <a:buSzPts val="3200"/>
            </a:pPr>
            <a:endParaRPr sz="3200" b="1"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24619A2F-E10C-0808-0964-1BB8F20B7B24}"/>
              </a:ext>
            </a:extLst>
          </p:cNvPr>
          <p:cNvSpPr>
            <a:spLocks noGrp="1"/>
          </p:cNvSpPr>
          <p:nvPr>
            <p:ph type="sldNum" idx="12"/>
          </p:nvPr>
        </p:nvSpPr>
        <p:spPr/>
        <p:txBody>
          <a:bodyPr/>
          <a:lstStyle/>
          <a:p>
            <a:fld id="{00000000-1234-1234-1234-123412341234}" type="slidenum">
              <a:rPr lang="fr-CA" smtClean="0"/>
              <a:pPr/>
              <a:t>37</a:t>
            </a:fld>
            <a:endParaRPr lang="fr-CA"/>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84BDBBC0-E389-BD61-8A0E-D3406AE427B5}"/>
              </a:ext>
            </a:extLst>
          </p:cNvPr>
          <p:cNvSpPr>
            <a:spLocks noGrp="1"/>
          </p:cNvSpPr>
          <p:nvPr>
            <p:ph type="sldNum" idx="10"/>
          </p:nvPr>
        </p:nvSpPr>
        <p:spPr/>
        <p:txBody>
          <a:bodyPr/>
          <a:lstStyle/>
          <a:p>
            <a:fld id="{00000000-1234-1234-1234-123412341234}" type="slidenum">
              <a:rPr lang="fr-CA" smtClean="0"/>
              <a:pPr/>
              <a:t>38</a:t>
            </a:fld>
            <a:endParaRPr lang="fr-CA"/>
          </a:p>
        </p:txBody>
      </p:sp>
      <p:pic>
        <p:nvPicPr>
          <p:cNvPr id="8" name="Image 7" descr="Une image contenant texte, capture d’écran, diagramme, conception&#10;&#10;Description générée automatiquement">
            <a:extLst>
              <a:ext uri="{FF2B5EF4-FFF2-40B4-BE49-F238E27FC236}">
                <a16:creationId xmlns:a16="http://schemas.microsoft.com/office/drawing/2014/main" id="{06446ED0-670C-D479-88AA-D7274024AEFA}"/>
              </a:ext>
            </a:extLst>
          </p:cNvPr>
          <p:cNvPicPr>
            <a:picLocks noChangeAspect="1"/>
          </p:cNvPicPr>
          <p:nvPr/>
        </p:nvPicPr>
        <p:blipFill>
          <a:blip r:embed="rId2"/>
          <a:stretch>
            <a:fillRect/>
          </a:stretch>
        </p:blipFill>
        <p:spPr>
          <a:xfrm>
            <a:off x="3487957" y="0"/>
            <a:ext cx="5216085" cy="6858000"/>
          </a:xfrm>
          <a:prstGeom prst="rect">
            <a:avLst/>
          </a:prstGeom>
        </p:spPr>
      </p:pic>
    </p:spTree>
    <p:extLst>
      <p:ext uri="{BB962C8B-B14F-4D97-AF65-F5344CB8AC3E}">
        <p14:creationId xmlns:p14="http://schemas.microsoft.com/office/powerpoint/2010/main" val="16019338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7AE7701-C87E-8A07-82DD-7C65905C3D1D}"/>
              </a:ext>
            </a:extLst>
          </p:cNvPr>
          <p:cNvSpPr txBox="1"/>
          <p:nvPr/>
        </p:nvSpPr>
        <p:spPr>
          <a:xfrm>
            <a:off x="3160746" y="2278178"/>
            <a:ext cx="6683050" cy="1023870"/>
          </a:xfrm>
          <a:prstGeom prst="rect">
            <a:avLst/>
          </a:prstGeom>
          <a:noFill/>
        </p:spPr>
        <p:txBody>
          <a:bodyPr wrap="square">
            <a:spAutoFit/>
          </a:bodyPr>
          <a:lstStyle/>
          <a:p>
            <a:pPr marL="76199">
              <a:lnSpc>
                <a:spcPct val="90000"/>
              </a:lnSpc>
              <a:spcBef>
                <a:spcPts val="1000"/>
              </a:spcBef>
              <a:buClr>
                <a:srgbClr val="93D9EB"/>
              </a:buClr>
              <a:buSzPts val="2400"/>
            </a:pPr>
            <a:r>
              <a:rPr lang="fr-CA" sz="2900" b="1" i="0" u="none" strike="noStrike" cap="none" dirty="0">
                <a:solidFill>
                  <a:schemeClr val="dk1"/>
                </a:solidFill>
                <a:latin typeface="Calibri"/>
                <a:ea typeface="Calibri"/>
                <a:cs typeface="Calibri"/>
                <a:sym typeface="Calibri"/>
              </a:rPr>
              <a:t>Partie 3 : </a:t>
            </a:r>
          </a:p>
          <a:p>
            <a:pPr marL="76199">
              <a:lnSpc>
                <a:spcPct val="90000"/>
              </a:lnSpc>
              <a:spcBef>
                <a:spcPts val="1000"/>
              </a:spcBef>
              <a:buClr>
                <a:srgbClr val="93D9EB"/>
              </a:buClr>
              <a:buSzPts val="2400"/>
            </a:pPr>
            <a:r>
              <a:rPr lang="fr-CA" sz="2800" b="1" i="0" u="none" strike="noStrike" cap="none" dirty="0">
                <a:solidFill>
                  <a:schemeClr val="tx1"/>
                </a:solidFill>
                <a:latin typeface="Calibri"/>
                <a:ea typeface="Calibri"/>
                <a:cs typeface="Calibri"/>
                <a:sym typeface="Calibri"/>
              </a:rPr>
              <a:t>L’application de l’Entente multisectorielle </a:t>
            </a:r>
          </a:p>
        </p:txBody>
      </p:sp>
      <p:sp>
        <p:nvSpPr>
          <p:cNvPr id="8" name="Espace réservé du numéro de diapositive 7">
            <a:extLst>
              <a:ext uri="{FF2B5EF4-FFF2-40B4-BE49-F238E27FC236}">
                <a16:creationId xmlns:a16="http://schemas.microsoft.com/office/drawing/2014/main" id="{0AD95D25-AD6C-4A03-D922-591E3504045C}"/>
              </a:ext>
            </a:extLst>
          </p:cNvPr>
          <p:cNvSpPr>
            <a:spLocks noGrp="1"/>
          </p:cNvSpPr>
          <p:nvPr>
            <p:ph type="sldNum" idx="12"/>
          </p:nvPr>
        </p:nvSpPr>
        <p:spPr/>
        <p:txBody>
          <a:bodyPr/>
          <a:lstStyle/>
          <a:p>
            <a:fld id="{00000000-1234-1234-1234-123412341234}" type="slidenum">
              <a:rPr lang="fr-CA" smtClean="0"/>
              <a:pPr/>
              <a:t>39</a:t>
            </a:fld>
            <a:endParaRPr lang="fr-CA"/>
          </a:p>
        </p:txBody>
      </p:sp>
    </p:spTree>
    <p:extLst>
      <p:ext uri="{BB962C8B-B14F-4D97-AF65-F5344CB8AC3E}">
        <p14:creationId xmlns:p14="http://schemas.microsoft.com/office/powerpoint/2010/main" val="188225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4"/>
          <p:cNvSpPr txBox="1"/>
          <p:nvPr>
            <p:custDataLst>
              <p:tags r:id="rId1"/>
            </p:custDataLst>
          </p:nvPr>
        </p:nvSpPr>
        <p:spPr>
          <a:xfrm>
            <a:off x="838200" y="621369"/>
            <a:ext cx="10515600" cy="435078"/>
          </a:xfrm>
          <a:prstGeom prst="rect">
            <a:avLst/>
          </a:prstGeom>
          <a:noFill/>
          <a:ln>
            <a:noFill/>
          </a:ln>
        </p:spPr>
        <p:txBody>
          <a:bodyPr spcFirstLastPara="1" wrap="square" lIns="91425" tIns="45700" rIns="91425" bIns="45700" anchor="ctr" anchorCtr="0">
            <a:noAutofit/>
          </a:bodyPr>
          <a:lstStyle/>
          <a:p>
            <a:pPr>
              <a:lnSpc>
                <a:spcPct val="90000"/>
              </a:lnSpc>
              <a:spcAft>
                <a:spcPts val="600"/>
              </a:spcAft>
              <a:buClr>
                <a:schemeClr val="dk1"/>
              </a:buClr>
              <a:buSzPts val="3600"/>
            </a:pPr>
            <a:r>
              <a:rPr lang="fr-CA" sz="3200" b="1" i="0" u="none" strike="noStrike" cap="none" dirty="0">
                <a:solidFill>
                  <a:schemeClr val="dk1"/>
                </a:solidFill>
                <a:latin typeface="Calibri"/>
                <a:ea typeface="Calibri"/>
                <a:cs typeface="Calibri"/>
                <a:sym typeface="Calibri"/>
              </a:rPr>
              <a:t>Plan de la </a:t>
            </a:r>
            <a:r>
              <a:rPr lang="fr-CA" sz="3200" b="1" dirty="0">
                <a:solidFill>
                  <a:srgbClr val="1B2A85"/>
                </a:solidFill>
                <a:latin typeface="Calibri"/>
                <a:cs typeface="Calibri"/>
                <a:sym typeface="Calibri"/>
              </a:rPr>
              <a:t>formation</a:t>
            </a:r>
          </a:p>
        </p:txBody>
      </p:sp>
      <p:sp>
        <p:nvSpPr>
          <p:cNvPr id="94" name="Google Shape;94;p4"/>
          <p:cNvSpPr txBox="1"/>
          <p:nvPr>
            <p:custDataLst>
              <p:tags r:id="rId2"/>
            </p:custDataLst>
          </p:nvPr>
        </p:nvSpPr>
        <p:spPr>
          <a:xfrm>
            <a:off x="838200" y="1825625"/>
            <a:ext cx="10515600" cy="3609156"/>
          </a:xfrm>
          <a:prstGeom prst="rect">
            <a:avLst/>
          </a:prstGeom>
          <a:noFill/>
          <a:ln>
            <a:noFill/>
          </a:ln>
        </p:spPr>
        <p:txBody>
          <a:bodyPr spcFirstLastPara="1" wrap="square" lIns="91425" tIns="45700" rIns="91425" bIns="45700" anchor="t" anchorCtr="0">
            <a:normAutofit/>
          </a:bodyPr>
          <a:lstStyle/>
          <a:p>
            <a:pPr marL="457189" indent="-380990">
              <a:lnSpc>
                <a:spcPct val="90000"/>
              </a:lnSpc>
              <a:spcBef>
                <a:spcPts val="1000"/>
              </a:spcBef>
              <a:buClr>
                <a:srgbClr val="93D9EB"/>
              </a:buClr>
              <a:buSzPts val="2400"/>
              <a:buFont typeface="Arial"/>
              <a:buChar char="•"/>
            </a:pPr>
            <a:r>
              <a:rPr lang="fr-CA" sz="2200" b="0" i="0" u="none" strike="noStrike" cap="none" dirty="0">
                <a:solidFill>
                  <a:schemeClr val="tx1"/>
                </a:solidFill>
                <a:latin typeface="Calibri"/>
                <a:ea typeface="Calibri"/>
                <a:cs typeface="Calibri"/>
                <a:sym typeface="Calibri"/>
              </a:rPr>
              <a:t>L’Entente multisectorielle</a:t>
            </a:r>
          </a:p>
          <a:p>
            <a:pPr marL="457189" indent="-380990">
              <a:lnSpc>
                <a:spcPct val="90000"/>
              </a:lnSpc>
              <a:spcBef>
                <a:spcPts val="1000"/>
              </a:spcBef>
              <a:buClr>
                <a:srgbClr val="93D9EB"/>
              </a:buClr>
              <a:buSzPts val="2400"/>
              <a:buFont typeface="Arial"/>
              <a:buChar char="•"/>
            </a:pPr>
            <a:r>
              <a:rPr lang="fr-CA" sz="2200" b="0" i="0" u="none" strike="noStrike" cap="none" dirty="0">
                <a:solidFill>
                  <a:schemeClr val="tx1"/>
                </a:solidFill>
                <a:latin typeface="Calibri"/>
                <a:ea typeface="Calibri"/>
                <a:cs typeface="Calibri"/>
                <a:sym typeface="Calibri"/>
              </a:rPr>
              <a:t>Les situations visées par l’Entente multisectorielle</a:t>
            </a:r>
          </a:p>
          <a:p>
            <a:pPr marL="457189" indent="-380990">
              <a:lnSpc>
                <a:spcPct val="90000"/>
              </a:lnSpc>
              <a:spcBef>
                <a:spcPts val="1000"/>
              </a:spcBef>
              <a:buClr>
                <a:srgbClr val="93D9EB"/>
              </a:buClr>
              <a:buSzPts val="2400"/>
              <a:buFont typeface="Arial"/>
              <a:buChar char="•"/>
            </a:pPr>
            <a:r>
              <a:rPr lang="fr-CA" sz="2200" b="0" i="0" u="none" strike="noStrike" cap="none" dirty="0">
                <a:solidFill>
                  <a:schemeClr val="tx1"/>
                </a:solidFill>
                <a:latin typeface="Calibri"/>
                <a:ea typeface="Calibri"/>
                <a:cs typeface="Calibri"/>
                <a:sym typeface="Calibri"/>
              </a:rPr>
              <a:t>L’application de l’Entente multisectorielle</a:t>
            </a:r>
          </a:p>
          <a:p>
            <a:pPr marL="457189" indent="-380990">
              <a:lnSpc>
                <a:spcPct val="90000"/>
              </a:lnSpc>
              <a:spcBef>
                <a:spcPts val="1000"/>
              </a:spcBef>
              <a:buClr>
                <a:srgbClr val="93D9EB"/>
              </a:buClr>
              <a:buSzPts val="2400"/>
              <a:buFont typeface="Arial"/>
              <a:buChar char="•"/>
            </a:pPr>
            <a:r>
              <a:rPr lang="fr-CA" sz="2200" b="0" i="0" u="none" strike="noStrike" cap="none" dirty="0">
                <a:solidFill>
                  <a:schemeClr val="tx1"/>
                </a:solidFill>
                <a:latin typeface="Calibri"/>
                <a:ea typeface="Calibri"/>
                <a:cs typeface="Calibri"/>
                <a:sym typeface="Calibri"/>
              </a:rPr>
              <a:t>La communication de renseignements</a:t>
            </a:r>
          </a:p>
          <a:p>
            <a:pPr marL="457189" indent="-380990">
              <a:lnSpc>
                <a:spcPct val="90000"/>
              </a:lnSpc>
              <a:spcBef>
                <a:spcPts val="1000"/>
              </a:spcBef>
              <a:buClr>
                <a:srgbClr val="93D9EB"/>
              </a:buClr>
              <a:buSzPts val="2400"/>
              <a:buFont typeface="Arial"/>
              <a:buChar char="•"/>
            </a:pPr>
            <a:r>
              <a:rPr lang="fr-CA" sz="2200" b="0" i="0" u="none" strike="noStrike" cap="none" dirty="0">
                <a:solidFill>
                  <a:schemeClr val="tx1"/>
                </a:solidFill>
                <a:latin typeface="Calibri"/>
                <a:ea typeface="Calibri"/>
                <a:cs typeface="Calibri"/>
                <a:sym typeface="Calibri"/>
              </a:rPr>
              <a:t>Les pratiques gagnantes</a:t>
            </a:r>
          </a:p>
          <a:p>
            <a:pPr marL="457189" indent="-380990">
              <a:lnSpc>
                <a:spcPct val="90000"/>
              </a:lnSpc>
              <a:spcBef>
                <a:spcPts val="1000"/>
              </a:spcBef>
              <a:buClr>
                <a:srgbClr val="93D9EB"/>
              </a:buClr>
              <a:buSzPts val="2400"/>
              <a:buFont typeface="Arial"/>
              <a:buChar char="•"/>
            </a:pPr>
            <a:r>
              <a:rPr lang="fr-CA" sz="2200" b="0" i="0" u="none" strike="noStrike" cap="none" dirty="0">
                <a:solidFill>
                  <a:schemeClr val="tx1"/>
                </a:solidFill>
                <a:latin typeface="Calibri"/>
                <a:ea typeface="Calibri"/>
                <a:cs typeface="Calibri"/>
                <a:sym typeface="Calibri"/>
              </a:rPr>
              <a:t>La conclusion et l’évaluation de la formation</a:t>
            </a:r>
          </a:p>
          <a:p>
            <a:pPr marL="457189" indent="-380990">
              <a:lnSpc>
                <a:spcPct val="90000"/>
              </a:lnSpc>
              <a:spcBef>
                <a:spcPts val="1000"/>
              </a:spcBef>
              <a:buClr>
                <a:srgbClr val="93D9EB"/>
              </a:buClr>
              <a:buSzPts val="2400"/>
              <a:buFont typeface="Arial"/>
              <a:buChar char="•"/>
            </a:pPr>
            <a:endParaRPr lang="fr-CA" sz="1900" b="0" i="0" u="none" strike="noStrike" cap="none" dirty="0">
              <a:solidFill>
                <a:schemeClr val="dk1"/>
              </a:solidFill>
              <a:latin typeface="Calibri"/>
              <a:ea typeface="Calibri"/>
              <a:cs typeface="Calibri"/>
              <a:sym typeface="Calibri"/>
            </a:endParaRPr>
          </a:p>
        </p:txBody>
      </p:sp>
      <p:sp>
        <p:nvSpPr>
          <p:cNvPr id="3" name="Espace réservé du numéro de diapositive 2">
            <a:extLst>
              <a:ext uri="{FF2B5EF4-FFF2-40B4-BE49-F238E27FC236}">
                <a16:creationId xmlns:a16="http://schemas.microsoft.com/office/drawing/2014/main" id="{6E7AEEDE-759E-FB90-34C3-C36CEB6EC5C4}"/>
              </a:ext>
            </a:extLst>
          </p:cNvPr>
          <p:cNvSpPr>
            <a:spLocks noGrp="1"/>
          </p:cNvSpPr>
          <p:nvPr>
            <p:ph type="sldNum" idx="12"/>
          </p:nvPr>
        </p:nvSpPr>
        <p:spPr/>
        <p:txBody>
          <a:bodyPr/>
          <a:lstStyle/>
          <a:p>
            <a:fld id="{00000000-1234-1234-1234-123412341234}" type="slidenum">
              <a:rPr lang="fr-CA" smtClean="0"/>
              <a:pPr/>
              <a:t>4</a:t>
            </a:fld>
            <a:endParaRPr lang="fr-CA"/>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35"/>
          <p:cNvSpPr txBox="1"/>
          <p:nvPr>
            <p:custDataLst>
              <p:tags r:id="rId1"/>
            </p:custDataLst>
          </p:nvPr>
        </p:nvSpPr>
        <p:spPr>
          <a:xfrm>
            <a:off x="1042955" y="504244"/>
            <a:ext cx="9977120" cy="661679"/>
          </a:xfrm>
          <a:prstGeom prst="rect">
            <a:avLst/>
          </a:prstGeom>
          <a:noFill/>
          <a:ln>
            <a:noFill/>
          </a:ln>
        </p:spPr>
        <p:txBody>
          <a:bodyPr spcFirstLastPara="1" wrap="square" lIns="91425" tIns="45700" rIns="91425" bIns="45700" anchor="t" anchorCtr="0">
            <a:spAutoFit/>
          </a:bodyPr>
          <a:lstStyle/>
          <a:p>
            <a:pPr>
              <a:spcBef>
                <a:spcPts val="640"/>
              </a:spcBef>
              <a:buClr>
                <a:schemeClr val="dk1"/>
              </a:buClr>
              <a:buSzPts val="3200"/>
            </a:pPr>
            <a:r>
              <a:rPr lang="fr-CA" sz="3200" b="1" dirty="0">
                <a:solidFill>
                  <a:schemeClr val="dk1"/>
                </a:solidFill>
                <a:latin typeface="Calibri"/>
                <a:ea typeface="Calibri"/>
                <a:cs typeface="Calibri"/>
                <a:sym typeface="Calibri"/>
              </a:rPr>
              <a:t>La procédure d’intervention sociojudiciaire </a:t>
            </a:r>
            <a:endParaRPr dirty="0"/>
          </a:p>
        </p:txBody>
      </p:sp>
      <p:sp>
        <p:nvSpPr>
          <p:cNvPr id="361" name="Google Shape;361;p35"/>
          <p:cNvSpPr txBox="1"/>
          <p:nvPr>
            <p:custDataLst>
              <p:tags r:id="rId2"/>
            </p:custDataLst>
          </p:nvPr>
        </p:nvSpPr>
        <p:spPr>
          <a:xfrm>
            <a:off x="1352939" y="2062065"/>
            <a:ext cx="8095861" cy="1829178"/>
          </a:xfrm>
          <a:prstGeom prst="rect">
            <a:avLst/>
          </a:prstGeom>
          <a:noFill/>
          <a:ln>
            <a:noFill/>
          </a:ln>
        </p:spPr>
        <p:txBody>
          <a:bodyPr spcFirstLastPara="1" wrap="square" lIns="91425" tIns="45700" rIns="91425" bIns="45700" anchor="t" anchorCtr="0">
            <a:spAutoFit/>
          </a:bodyPr>
          <a:lstStyle/>
          <a:p>
            <a:pPr algn="just">
              <a:lnSpc>
                <a:spcPct val="115000"/>
              </a:lnSpc>
              <a:spcBef>
                <a:spcPts val="1400"/>
              </a:spcBef>
              <a:buClr>
                <a:schemeClr val="dk1"/>
              </a:buClr>
              <a:buSzPts val="2000"/>
            </a:pPr>
            <a:r>
              <a:rPr lang="fr-CA" sz="2200" dirty="0">
                <a:solidFill>
                  <a:schemeClr val="tx1"/>
                </a:solidFill>
                <a:latin typeface="Calibri"/>
                <a:ea typeface="Calibri"/>
                <a:cs typeface="Calibri"/>
                <a:sym typeface="Calibri"/>
              </a:rPr>
              <a:t>La procédure d’intervention sociojudiciaire vise à assurer une réponse adéquate, continue et coordonnée aux besoins d’aide et de protection de l’enfant par la concertation des partenaires et des organismes collaborateurs impliqués dans l’intervention.</a:t>
            </a:r>
            <a:endParaRPr sz="2200" b="1" dirty="0">
              <a:solidFill>
                <a:schemeClr val="tx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6EC3FE4A-CDA5-C782-9FAF-D2D28B25B90A}"/>
              </a:ext>
            </a:extLst>
          </p:cNvPr>
          <p:cNvSpPr>
            <a:spLocks noGrp="1"/>
          </p:cNvSpPr>
          <p:nvPr>
            <p:ph type="sldNum" idx="12"/>
          </p:nvPr>
        </p:nvSpPr>
        <p:spPr/>
        <p:txBody>
          <a:bodyPr/>
          <a:lstStyle/>
          <a:p>
            <a:fld id="{00000000-1234-1234-1234-123412341234}" type="slidenum">
              <a:rPr lang="fr-CA" smtClean="0"/>
              <a:pPr/>
              <a:t>40</a:t>
            </a:fld>
            <a:endParaRPr lang="fr-CA"/>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36"/>
          <p:cNvSpPr txBox="1"/>
          <p:nvPr>
            <p:custDataLst>
              <p:tags r:id="rId1"/>
            </p:custDataLst>
          </p:nvPr>
        </p:nvSpPr>
        <p:spPr>
          <a:xfrm>
            <a:off x="1072399" y="462565"/>
            <a:ext cx="9343053" cy="1138733"/>
          </a:xfrm>
          <a:prstGeom prst="rect">
            <a:avLst/>
          </a:prstGeom>
          <a:noFill/>
          <a:ln>
            <a:noFill/>
          </a:ln>
        </p:spPr>
        <p:txBody>
          <a:bodyPr spcFirstLastPara="1" wrap="square" lIns="91425" tIns="45700" rIns="91425" bIns="45700" anchor="t" anchorCtr="0">
            <a:spAutoFit/>
          </a:bodyPr>
          <a:lstStyle/>
          <a:p>
            <a:pPr>
              <a:buClr>
                <a:schemeClr val="dk1"/>
              </a:buClr>
              <a:buSzPts val="3200"/>
            </a:pPr>
            <a:r>
              <a:rPr lang="fr-CA" sz="3200" b="1">
                <a:solidFill>
                  <a:schemeClr val="dk1"/>
                </a:solidFill>
                <a:latin typeface="Calibri"/>
                <a:ea typeface="Calibri"/>
                <a:cs typeface="Calibri"/>
                <a:sym typeface="Calibri"/>
              </a:rPr>
              <a:t>Les 5 étapes incontournables</a:t>
            </a:r>
            <a:endParaRPr/>
          </a:p>
          <a:p>
            <a:pPr algn="ctr">
              <a:buClr>
                <a:schemeClr val="dk1"/>
              </a:buClr>
              <a:buSzPts val="3600"/>
            </a:pPr>
            <a:endParaRPr sz="3600" b="1">
              <a:solidFill>
                <a:srgbClr val="1B2A85"/>
              </a:solidFill>
              <a:latin typeface="Calibri"/>
              <a:ea typeface="Calibri"/>
              <a:cs typeface="Calibri"/>
              <a:sym typeface="Calibri"/>
            </a:endParaRPr>
          </a:p>
        </p:txBody>
      </p:sp>
      <p:sp>
        <p:nvSpPr>
          <p:cNvPr id="368" name="Google Shape;368;p36"/>
          <p:cNvSpPr txBox="1"/>
          <p:nvPr>
            <p:custDataLst>
              <p:tags r:id="rId2"/>
            </p:custDataLst>
          </p:nvPr>
        </p:nvSpPr>
        <p:spPr>
          <a:xfrm>
            <a:off x="1072399" y="1390261"/>
            <a:ext cx="10226972" cy="5288587"/>
          </a:xfrm>
          <a:prstGeom prst="rect">
            <a:avLst/>
          </a:prstGeom>
          <a:noFill/>
          <a:ln>
            <a:noFill/>
          </a:ln>
        </p:spPr>
        <p:txBody>
          <a:bodyPr spcFirstLastPara="1" wrap="square" lIns="91425" tIns="45700" rIns="91425" bIns="45700" anchor="t" anchorCtr="0">
            <a:spAutoFit/>
          </a:bodyPr>
          <a:lstStyle/>
          <a:p>
            <a:pPr marL="342891" indent="-342891" algn="just">
              <a:lnSpc>
                <a:spcPct val="115000"/>
              </a:lnSpc>
              <a:buClr>
                <a:schemeClr val="dk1"/>
              </a:buClr>
              <a:buSzPts val="1800"/>
              <a:buFont typeface="Calibri"/>
              <a:buAutoNum type="arabicPeriod"/>
            </a:pPr>
            <a:r>
              <a:rPr lang="fr-CA" sz="2000" b="1" dirty="0">
                <a:solidFill>
                  <a:schemeClr val="tx1"/>
                </a:solidFill>
                <a:latin typeface="Calibri"/>
                <a:ea typeface="Calibri"/>
                <a:cs typeface="Calibri"/>
                <a:sym typeface="Calibri"/>
              </a:rPr>
              <a:t>Le signalement</a:t>
            </a:r>
            <a:r>
              <a:rPr lang="fr-CA" sz="2000" dirty="0">
                <a:solidFill>
                  <a:schemeClr val="tx1"/>
                </a:solidFill>
                <a:latin typeface="Calibri"/>
                <a:ea typeface="Calibri"/>
                <a:cs typeface="Calibri"/>
                <a:sym typeface="Calibri"/>
              </a:rPr>
              <a:t> au DPJ d’une situation visée pouvant mener au déclenchement de la procédure au moment de la divulgation de renseignements à un corps de police et au procureur du DPCP. </a:t>
            </a:r>
            <a:endParaRPr sz="2000" dirty="0">
              <a:solidFill>
                <a:schemeClr val="tx1"/>
              </a:solidFill>
            </a:endParaRPr>
          </a:p>
          <a:p>
            <a:pPr marL="342891" indent="-342891" algn="just">
              <a:lnSpc>
                <a:spcPct val="115000"/>
              </a:lnSpc>
              <a:spcBef>
                <a:spcPts val="1360"/>
              </a:spcBef>
              <a:buClr>
                <a:schemeClr val="dk1"/>
              </a:buClr>
              <a:buSzPts val="1800"/>
              <a:buFont typeface="Calibri"/>
              <a:buAutoNum type="arabicPeriod"/>
            </a:pPr>
            <a:r>
              <a:rPr lang="fr-CA" sz="2000" b="1" dirty="0">
                <a:solidFill>
                  <a:schemeClr val="tx1"/>
                </a:solidFill>
                <a:latin typeface="Calibri"/>
                <a:ea typeface="Calibri"/>
                <a:cs typeface="Calibri"/>
                <a:sym typeface="Calibri"/>
              </a:rPr>
              <a:t>La liaison et la planification</a:t>
            </a:r>
            <a:r>
              <a:rPr lang="fr-CA" sz="2000" dirty="0">
                <a:solidFill>
                  <a:schemeClr val="tx1"/>
                </a:solidFill>
                <a:latin typeface="Calibri"/>
                <a:ea typeface="Calibri"/>
                <a:cs typeface="Calibri"/>
                <a:sym typeface="Calibri"/>
              </a:rPr>
              <a:t> en vue d’obtenir la collaboration et l’assistance de tous les partenaires et organismes collaborateurs pour protéger l’enfant et répondre adéquatement à ses besoins d’aide.</a:t>
            </a:r>
            <a:endParaRPr sz="2000" dirty="0">
              <a:solidFill>
                <a:schemeClr val="tx1"/>
              </a:solidFill>
            </a:endParaRPr>
          </a:p>
          <a:p>
            <a:pPr marL="342891" indent="-342891" algn="just">
              <a:lnSpc>
                <a:spcPct val="115000"/>
              </a:lnSpc>
              <a:spcBef>
                <a:spcPts val="1360"/>
              </a:spcBef>
              <a:buClr>
                <a:schemeClr val="dk1"/>
              </a:buClr>
              <a:buSzPts val="1800"/>
              <a:buFont typeface="Calibri"/>
              <a:buAutoNum type="arabicPeriod"/>
            </a:pPr>
            <a:r>
              <a:rPr lang="fr-CA" sz="2000" b="1" dirty="0">
                <a:solidFill>
                  <a:schemeClr val="tx1"/>
                </a:solidFill>
                <a:latin typeface="Calibri"/>
                <a:ea typeface="Calibri"/>
                <a:cs typeface="Calibri"/>
                <a:sym typeface="Calibri"/>
              </a:rPr>
              <a:t>L’enquête et l’évaluation</a:t>
            </a:r>
            <a:r>
              <a:rPr lang="fr-CA" sz="2000" dirty="0">
                <a:solidFill>
                  <a:schemeClr val="tx1"/>
                </a:solidFill>
                <a:latin typeface="Calibri"/>
                <a:ea typeface="Calibri"/>
                <a:cs typeface="Calibri"/>
                <a:sym typeface="Calibri"/>
              </a:rPr>
              <a:t> en vue de vérifier le bien-fondé des faits allégués et de recueillir les éléments de preuve.</a:t>
            </a:r>
            <a:endParaRPr sz="2000" dirty="0">
              <a:solidFill>
                <a:schemeClr val="tx1"/>
              </a:solidFill>
            </a:endParaRPr>
          </a:p>
          <a:p>
            <a:pPr marL="342891" indent="-342891" algn="just">
              <a:lnSpc>
                <a:spcPct val="115000"/>
              </a:lnSpc>
              <a:spcBef>
                <a:spcPts val="1360"/>
              </a:spcBef>
              <a:buClr>
                <a:schemeClr val="dk1"/>
              </a:buClr>
              <a:buSzPts val="1800"/>
              <a:buFont typeface="Calibri"/>
              <a:buAutoNum type="arabicPeriod"/>
            </a:pPr>
            <a:r>
              <a:rPr lang="fr-CA" sz="2000" b="1" dirty="0">
                <a:solidFill>
                  <a:schemeClr val="tx1"/>
                </a:solidFill>
                <a:latin typeface="Calibri"/>
                <a:ea typeface="Calibri"/>
                <a:cs typeface="Calibri"/>
                <a:sym typeface="Calibri"/>
              </a:rPr>
              <a:t>La prise de décision</a:t>
            </a:r>
            <a:r>
              <a:rPr lang="fr-CA" sz="2000" dirty="0">
                <a:solidFill>
                  <a:schemeClr val="tx1"/>
                </a:solidFill>
                <a:latin typeface="Calibri"/>
                <a:ea typeface="Calibri"/>
                <a:cs typeface="Calibri"/>
                <a:sym typeface="Calibri"/>
              </a:rPr>
              <a:t> à partir de la mise en commun des renseignements obtenus.</a:t>
            </a:r>
            <a:endParaRPr sz="2000" dirty="0">
              <a:solidFill>
                <a:schemeClr val="tx1"/>
              </a:solidFill>
            </a:endParaRPr>
          </a:p>
          <a:p>
            <a:pPr marL="342891" indent="-342891" algn="just">
              <a:spcBef>
                <a:spcPts val="1360"/>
              </a:spcBef>
              <a:buClr>
                <a:schemeClr val="dk1"/>
              </a:buClr>
              <a:buSzPts val="1800"/>
              <a:buFont typeface="Calibri"/>
              <a:buAutoNum type="arabicPeriod"/>
            </a:pPr>
            <a:r>
              <a:rPr lang="fr-CA" sz="2000" b="1" dirty="0">
                <a:solidFill>
                  <a:schemeClr val="tx1"/>
                </a:solidFill>
                <a:latin typeface="Calibri"/>
                <a:ea typeface="Calibri"/>
                <a:cs typeface="Calibri"/>
                <a:sym typeface="Calibri"/>
              </a:rPr>
              <a:t>La réalisation des actions et la rétroaction.</a:t>
            </a:r>
            <a:endParaRPr sz="2000" b="1" dirty="0">
              <a:solidFill>
                <a:schemeClr val="tx1"/>
              </a:solidFill>
              <a:latin typeface="Times New Roman"/>
              <a:ea typeface="Times New Roman"/>
              <a:cs typeface="Times New Roman"/>
              <a:sym typeface="Times New Roman"/>
            </a:endParaRPr>
          </a:p>
          <a:p>
            <a:pPr>
              <a:buClr>
                <a:schemeClr val="dk1"/>
              </a:buClr>
              <a:buSzPts val="3200"/>
            </a:pPr>
            <a:endParaRPr sz="3200" dirty="0">
              <a:solidFill>
                <a:srgbClr val="1B2A85"/>
              </a:solidFill>
              <a:latin typeface="Calibri"/>
              <a:ea typeface="Calibri"/>
              <a:cs typeface="Calibri"/>
              <a:sym typeface="Calibri"/>
            </a:endParaRPr>
          </a:p>
          <a:p>
            <a:pPr>
              <a:buClr>
                <a:schemeClr val="dk1"/>
              </a:buClr>
              <a:buSzPts val="3200"/>
            </a:pPr>
            <a:endParaRPr sz="3200" b="1"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E529C227-DAAF-54B2-57F6-A4AB68F870DF}"/>
              </a:ext>
            </a:extLst>
          </p:cNvPr>
          <p:cNvSpPr>
            <a:spLocks noGrp="1"/>
          </p:cNvSpPr>
          <p:nvPr>
            <p:ph type="sldNum" idx="12"/>
          </p:nvPr>
        </p:nvSpPr>
        <p:spPr/>
        <p:txBody>
          <a:bodyPr/>
          <a:lstStyle/>
          <a:p>
            <a:fld id="{00000000-1234-1234-1234-123412341234}" type="slidenum">
              <a:rPr lang="fr-CA" smtClean="0"/>
              <a:pPr/>
              <a:t>41</a:t>
            </a:fld>
            <a:endParaRPr lang="fr-CA"/>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37"/>
          <p:cNvSpPr txBox="1">
            <a:spLocks noGrp="1"/>
          </p:cNvSpPr>
          <p:nvPr>
            <p:ph type="title"/>
            <p:custDataLst>
              <p:tags r:id="rId1"/>
            </p:custDataLst>
          </p:nvPr>
        </p:nvSpPr>
        <p:spPr>
          <a:xfrm>
            <a:off x="522974" y="261257"/>
            <a:ext cx="8820145" cy="1017037"/>
          </a:xfrm>
          <a:prstGeom prst="rect">
            <a:avLst/>
          </a:prstGeom>
          <a:noFill/>
          <a:ln>
            <a:noFill/>
          </a:ln>
        </p:spPr>
        <p:txBody>
          <a:bodyPr spcFirstLastPara="1" wrap="square" lIns="91425" tIns="45700" rIns="91425" bIns="45700" anchor="b" anchorCtr="0">
            <a:noAutofit/>
          </a:bodyPr>
          <a:lstStyle/>
          <a:p>
            <a:pPr>
              <a:buSzPts val="3200"/>
            </a:pPr>
            <a:r>
              <a:rPr lang="fr-CA" sz="3200" dirty="0"/>
              <a:t>Étape 1 : Le signalement</a:t>
            </a:r>
            <a:br>
              <a:rPr lang="fr-CA" dirty="0"/>
            </a:br>
            <a:endParaRPr dirty="0"/>
          </a:p>
        </p:txBody>
      </p:sp>
      <p:sp>
        <p:nvSpPr>
          <p:cNvPr id="375" name="Google Shape;375;p37"/>
          <p:cNvSpPr txBox="1">
            <a:spLocks noGrp="1"/>
          </p:cNvSpPr>
          <p:nvPr>
            <p:ph type="body" idx="1"/>
            <p:custDataLst>
              <p:tags r:id="rId2"/>
            </p:custDataLst>
          </p:nvPr>
        </p:nvSpPr>
        <p:spPr>
          <a:xfrm>
            <a:off x="522974" y="989045"/>
            <a:ext cx="11158953" cy="5458408"/>
          </a:xfrm>
          <a:prstGeom prst="rect">
            <a:avLst/>
          </a:prstGeom>
          <a:noFill/>
          <a:ln>
            <a:noFill/>
          </a:ln>
        </p:spPr>
        <p:txBody>
          <a:bodyPr spcFirstLastPara="1" wrap="square" lIns="91425" tIns="45700" rIns="91425" bIns="45700" anchor="t" anchorCtr="0">
            <a:noAutofit/>
          </a:bodyPr>
          <a:lstStyle/>
          <a:p>
            <a:pPr marL="0" indent="0" algn="just">
              <a:spcBef>
                <a:spcPts val="0"/>
              </a:spcBef>
              <a:buSzPts val="1600"/>
            </a:pPr>
            <a:r>
              <a:rPr lang="fr-CA" sz="1800" u="sng" dirty="0">
                <a:solidFill>
                  <a:schemeClr val="tx1"/>
                </a:solidFill>
              </a:rPr>
              <a:t>Début de la procédure d’intervention sociojudiciaire </a:t>
            </a:r>
            <a:r>
              <a:rPr lang="fr-CA" sz="1800" dirty="0">
                <a:solidFill>
                  <a:schemeClr val="tx1"/>
                </a:solidFill>
              </a:rPr>
              <a:t>:  </a:t>
            </a:r>
            <a:endParaRPr sz="1800" dirty="0">
              <a:solidFill>
                <a:schemeClr val="tx1"/>
              </a:solidFill>
            </a:endParaRPr>
          </a:p>
          <a:p>
            <a:pPr marL="1076300" indent="-357179" algn="just">
              <a:buSzPts val="1600"/>
              <a:buFont typeface="Noto Sans Symbols"/>
              <a:buChar char="⮚"/>
            </a:pPr>
            <a:r>
              <a:rPr lang="fr-CA" sz="1800" dirty="0">
                <a:solidFill>
                  <a:schemeClr val="tx1"/>
                </a:solidFill>
              </a:rPr>
              <a:t>Signalement au DPJ en lien avec une situation d’abus sexuels, d’abus physiques ou de négligence grave. </a:t>
            </a:r>
            <a:endParaRPr sz="1800" dirty="0">
              <a:solidFill>
                <a:schemeClr val="tx1"/>
              </a:solidFill>
            </a:endParaRPr>
          </a:p>
          <a:p>
            <a:pPr marL="0" indent="0" algn="just">
              <a:buSzPts val="1600"/>
            </a:pPr>
            <a:r>
              <a:rPr lang="fr-CA" sz="1800" u="sng" dirty="0">
                <a:solidFill>
                  <a:schemeClr val="tx1"/>
                </a:solidFill>
              </a:rPr>
              <a:t>Le DPJ : </a:t>
            </a:r>
            <a:endParaRPr sz="1800" dirty="0">
              <a:solidFill>
                <a:schemeClr val="tx1"/>
              </a:solidFill>
            </a:endParaRPr>
          </a:p>
          <a:p>
            <a:pPr marL="1076298" indent="-355591" algn="just">
              <a:buSzPts val="1600"/>
              <a:buFont typeface="Noto Sans Symbols"/>
              <a:buChar char="⮚"/>
            </a:pPr>
            <a:r>
              <a:rPr lang="fr-CA" sz="1800" dirty="0">
                <a:solidFill>
                  <a:schemeClr val="tx1"/>
                </a:solidFill>
              </a:rPr>
              <a:t>Traite le signalement.</a:t>
            </a:r>
            <a:endParaRPr sz="1800" dirty="0">
              <a:solidFill>
                <a:schemeClr val="tx1"/>
              </a:solidFill>
            </a:endParaRPr>
          </a:p>
          <a:p>
            <a:pPr marL="1076298" indent="-355591" algn="just">
              <a:buSzPts val="1600"/>
              <a:buFont typeface="Noto Sans Symbols"/>
              <a:buChar char="⮚"/>
            </a:pPr>
            <a:r>
              <a:rPr lang="fr-CA" sz="1800" dirty="0">
                <a:solidFill>
                  <a:schemeClr val="tx1"/>
                </a:solidFill>
              </a:rPr>
              <a:t>Détermine si la situation signalée est visée par l’Entente. </a:t>
            </a:r>
            <a:endParaRPr sz="1800" dirty="0">
              <a:solidFill>
                <a:schemeClr val="tx1"/>
              </a:solidFill>
            </a:endParaRPr>
          </a:p>
          <a:p>
            <a:pPr marL="1076298" indent="-355591" algn="just">
              <a:buSzPts val="1600"/>
              <a:buFont typeface="Noto Sans Symbols"/>
              <a:buChar char="⮚"/>
            </a:pPr>
            <a:r>
              <a:rPr lang="fr-CA" sz="1800" dirty="0">
                <a:solidFill>
                  <a:schemeClr val="tx1"/>
                </a:solidFill>
              </a:rPr>
              <a:t>Peut consulter les partenaires pour compléter son analyse.</a:t>
            </a:r>
            <a:endParaRPr sz="1800" dirty="0">
              <a:solidFill>
                <a:schemeClr val="tx1"/>
              </a:solidFill>
              <a:latin typeface="Times New Roman"/>
              <a:ea typeface="Times New Roman"/>
              <a:cs typeface="Times New Roman"/>
              <a:sym typeface="Times New Roman"/>
            </a:endParaRPr>
          </a:p>
          <a:p>
            <a:pPr indent="0" algn="just">
              <a:spcBef>
                <a:spcPts val="0"/>
              </a:spcBef>
              <a:buSzPts val="1600"/>
            </a:pPr>
            <a:endParaRPr sz="1800" dirty="0">
              <a:solidFill>
                <a:schemeClr val="tx1"/>
              </a:solidFill>
              <a:latin typeface="Times New Roman"/>
              <a:ea typeface="Times New Roman"/>
              <a:cs typeface="Times New Roman"/>
              <a:sym typeface="Times New Roman"/>
            </a:endParaRPr>
          </a:p>
          <a:p>
            <a:pPr marL="0" indent="0" algn="just">
              <a:buSzPts val="1600"/>
            </a:pPr>
            <a:r>
              <a:rPr lang="fr-CA" sz="1800" u="sng" dirty="0">
                <a:solidFill>
                  <a:schemeClr val="tx1"/>
                </a:solidFill>
              </a:rPr>
              <a:t>Lorsque l’information est reçue initialement par les policiers :  </a:t>
            </a:r>
            <a:endParaRPr sz="1800" dirty="0">
              <a:solidFill>
                <a:schemeClr val="tx1"/>
              </a:solidFill>
            </a:endParaRPr>
          </a:p>
          <a:p>
            <a:pPr marL="1076298" indent="-355591" algn="just">
              <a:buSzPts val="1600"/>
              <a:buFont typeface="Noto Sans Symbols"/>
              <a:buChar char="⮚"/>
            </a:pPr>
            <a:r>
              <a:rPr lang="fr-CA" sz="1800" dirty="0">
                <a:solidFill>
                  <a:schemeClr val="tx1"/>
                </a:solidFill>
              </a:rPr>
              <a:t>Ils doivent signaler cette situation sans délai au DPJ, qui traitera le signalement.</a:t>
            </a:r>
            <a:endParaRPr sz="1800" dirty="0">
              <a:solidFill>
                <a:schemeClr val="tx1"/>
              </a:solidFill>
              <a:latin typeface="Times New Roman"/>
              <a:ea typeface="Times New Roman"/>
              <a:cs typeface="Times New Roman"/>
              <a:sym typeface="Times New Roman"/>
            </a:endParaRPr>
          </a:p>
          <a:p>
            <a:pPr indent="0" algn="just">
              <a:spcBef>
                <a:spcPts val="0"/>
              </a:spcBef>
              <a:buSzPts val="1600"/>
            </a:pPr>
            <a:endParaRPr sz="1800" dirty="0">
              <a:solidFill>
                <a:schemeClr val="tx1"/>
              </a:solidFill>
              <a:latin typeface="Times New Roman"/>
              <a:ea typeface="Times New Roman"/>
              <a:cs typeface="Times New Roman"/>
              <a:sym typeface="Times New Roman"/>
            </a:endParaRPr>
          </a:p>
          <a:p>
            <a:pPr marL="0" indent="0" algn="just">
              <a:buSzPts val="1600"/>
            </a:pPr>
            <a:r>
              <a:rPr lang="fr-CA" sz="1800" u="sng" dirty="0">
                <a:solidFill>
                  <a:schemeClr val="tx1"/>
                </a:solidFill>
              </a:rPr>
              <a:t>Déclenchement de la procédure :</a:t>
            </a:r>
            <a:endParaRPr sz="1800" dirty="0">
              <a:solidFill>
                <a:schemeClr val="tx1"/>
              </a:solidFill>
            </a:endParaRPr>
          </a:p>
          <a:p>
            <a:pPr marL="1071536" indent="-349242" algn="just">
              <a:lnSpc>
                <a:spcPct val="100000"/>
              </a:lnSpc>
              <a:buSzPts val="1600"/>
              <a:buFont typeface="Noto Sans Symbols"/>
              <a:buChar char="⮚"/>
            </a:pPr>
            <a:r>
              <a:rPr lang="fr-CA" sz="1800" dirty="0">
                <a:solidFill>
                  <a:schemeClr val="tx1"/>
                </a:solidFill>
              </a:rPr>
              <a:t>Dans tous les cas, que l’information ait été portée à la connaissance du DPJ ou d’un corps de police en premier lieu, c’est le DPJ qui divulgue les renseignements relatifs à la situation qui lui est signalée au corps de police et au procureur du DPCP.</a:t>
            </a:r>
            <a:endParaRPr sz="1800" dirty="0">
              <a:solidFill>
                <a:schemeClr val="tx1"/>
              </a:solidFill>
            </a:endParaRPr>
          </a:p>
          <a:p>
            <a:pPr marL="0" indent="87311" algn="ctr">
              <a:buSzPts val="1600"/>
            </a:pPr>
            <a:r>
              <a:rPr lang="fr-CA" sz="1800" b="1" dirty="0">
                <a:solidFill>
                  <a:srgbClr val="FF0000"/>
                </a:solidFill>
              </a:rPr>
              <a:t>C’est cette divulgation qui enclenche la procédure d’intervention. </a:t>
            </a:r>
            <a:endParaRPr sz="1800" dirty="0">
              <a:solidFill>
                <a:srgbClr val="FF0000"/>
              </a:solidFill>
              <a:latin typeface="Times New Roman"/>
              <a:ea typeface="Times New Roman"/>
              <a:cs typeface="Times New Roman"/>
              <a:sym typeface="Times New Roman"/>
            </a:endParaRPr>
          </a:p>
          <a:p>
            <a:pPr marL="1076298">
              <a:buSzPts val="2000"/>
            </a:pPr>
            <a:endParaRPr sz="2000" dirty="0">
              <a:latin typeface="Times New Roman"/>
              <a:ea typeface="Times New Roman"/>
              <a:cs typeface="Times New Roman"/>
              <a:sym typeface="Times New Roman"/>
            </a:endParaRPr>
          </a:p>
          <a:p>
            <a:pPr marL="0" indent="0">
              <a:buSzPts val="2000"/>
            </a:pPr>
            <a:endParaRPr sz="20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4B0BA5F-F3BD-C233-9BB3-31380D9AA80A}"/>
              </a:ext>
            </a:extLst>
          </p:cNvPr>
          <p:cNvSpPr>
            <a:spLocks noGrp="1"/>
          </p:cNvSpPr>
          <p:nvPr>
            <p:ph type="title"/>
          </p:nvPr>
        </p:nvSpPr>
        <p:spPr/>
        <p:txBody>
          <a:bodyPr>
            <a:normAutofit fontScale="90000"/>
          </a:bodyPr>
          <a:lstStyle/>
          <a:p>
            <a:r>
              <a:rPr lang="fr-CA" dirty="0"/>
              <a:t>L’</a:t>
            </a:r>
            <a:r>
              <a:rPr lang="fr-CA" sz="3600" dirty="0"/>
              <a:t>obligation de signaler (art. 39 de la LPJ)</a:t>
            </a:r>
            <a:endParaRPr lang="fr-CA" dirty="0"/>
          </a:p>
        </p:txBody>
      </p:sp>
      <p:pic>
        <p:nvPicPr>
          <p:cNvPr id="5" name="Google Shape;381;p38">
            <a:extLst>
              <a:ext uri="{FF2B5EF4-FFF2-40B4-BE49-F238E27FC236}">
                <a16:creationId xmlns:a16="http://schemas.microsoft.com/office/drawing/2014/main" id="{C67C6A79-DFC5-EFDE-8DC3-568597AAEFEB}"/>
              </a:ext>
            </a:extLst>
          </p:cNvPr>
          <p:cNvPicPr preferRelativeResize="0">
            <a:picLocks noGrp="1"/>
          </p:cNvPicPr>
          <p:nvPr>
            <p:ph type="body" idx="1"/>
            <p:custDataLst>
              <p:tags r:id="rId1"/>
            </p:custDataLst>
          </p:nvPr>
        </p:nvPicPr>
        <p:blipFill rotWithShape="1">
          <a:blip r:embed="rId4">
            <a:alphaModFix/>
          </a:blip>
          <a:srcRect/>
          <a:stretch/>
        </p:blipFill>
        <p:spPr>
          <a:xfrm>
            <a:off x="965684" y="1277041"/>
            <a:ext cx="9216011" cy="4303917"/>
          </a:xfrm>
          <a:prstGeom prst="rect">
            <a:avLst/>
          </a:prstGeom>
          <a:noFill/>
          <a:ln>
            <a:noFill/>
          </a:ln>
        </p:spPr>
      </p:pic>
      <p:sp>
        <p:nvSpPr>
          <p:cNvPr id="4" name="Google Shape;374;p37">
            <a:extLst>
              <a:ext uri="{FF2B5EF4-FFF2-40B4-BE49-F238E27FC236}">
                <a16:creationId xmlns:a16="http://schemas.microsoft.com/office/drawing/2014/main" id="{8E8DA898-277F-0689-3753-CE8D5EB3E15E}"/>
              </a:ext>
            </a:extLst>
          </p:cNvPr>
          <p:cNvSpPr txBox="1">
            <a:spLocks/>
          </p:cNvSpPr>
          <p:nvPr>
            <p:custDataLst>
              <p:tags r:id="rId2"/>
            </p:custDataLst>
          </p:nvPr>
        </p:nvSpPr>
        <p:spPr>
          <a:xfrm>
            <a:off x="9439929" y="0"/>
            <a:ext cx="2752071"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a:t>Étape 1 : signalement (suite)</a:t>
            </a:r>
            <a:endParaRPr lang="fr-CA" sz="1600" dirty="0"/>
          </a:p>
        </p:txBody>
      </p:sp>
      <p:sp>
        <p:nvSpPr>
          <p:cNvPr id="8" name="Espace réservé du numéro de diapositive 7">
            <a:extLst>
              <a:ext uri="{FF2B5EF4-FFF2-40B4-BE49-F238E27FC236}">
                <a16:creationId xmlns:a16="http://schemas.microsoft.com/office/drawing/2014/main" id="{094ECD7C-FA51-0622-E42A-6B7809CF174D}"/>
              </a:ext>
            </a:extLst>
          </p:cNvPr>
          <p:cNvSpPr>
            <a:spLocks noGrp="1"/>
          </p:cNvSpPr>
          <p:nvPr>
            <p:ph type="sldNum" idx="12"/>
          </p:nvPr>
        </p:nvSpPr>
        <p:spPr/>
        <p:txBody>
          <a:bodyPr/>
          <a:lstStyle/>
          <a:p>
            <a:fld id="{00000000-1234-1234-1234-123412341234}" type="slidenum">
              <a:rPr lang="fr-CA" smtClean="0"/>
              <a:pPr/>
              <a:t>43</a:t>
            </a:fld>
            <a:endParaRPr lang="fr-CA"/>
          </a:p>
        </p:txBody>
      </p:sp>
    </p:spTree>
    <p:extLst>
      <p:ext uri="{BB962C8B-B14F-4D97-AF65-F5344CB8AC3E}">
        <p14:creationId xmlns:p14="http://schemas.microsoft.com/office/powerpoint/2010/main" val="10495685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BADBDB8-8924-C8DD-A7C9-4B2D38607D37}"/>
              </a:ext>
            </a:extLst>
          </p:cNvPr>
          <p:cNvSpPr>
            <a:spLocks noGrp="1"/>
          </p:cNvSpPr>
          <p:nvPr>
            <p:ph type="title"/>
          </p:nvPr>
        </p:nvSpPr>
        <p:spPr>
          <a:xfrm>
            <a:off x="709903" y="640192"/>
            <a:ext cx="6866554" cy="671051"/>
          </a:xfrm>
        </p:spPr>
        <p:txBody>
          <a:bodyPr>
            <a:normAutofit fontScale="90000"/>
          </a:bodyPr>
          <a:lstStyle/>
          <a:p>
            <a:pPr>
              <a:buClr>
                <a:schemeClr val="dk1"/>
              </a:buClr>
            </a:pPr>
            <a:r>
              <a:rPr lang="fr-CA" dirty="0">
                <a:solidFill>
                  <a:schemeClr val="dk1"/>
                </a:solidFill>
              </a:rPr>
              <a:t>Le signalement : l’obligation </a:t>
            </a:r>
            <a:br>
              <a:rPr lang="fr-CA" dirty="0">
                <a:solidFill>
                  <a:schemeClr val="dk1"/>
                </a:solidFill>
              </a:rPr>
            </a:br>
            <a:r>
              <a:rPr lang="fr-CA" dirty="0">
                <a:solidFill>
                  <a:schemeClr val="dk1"/>
                </a:solidFill>
              </a:rPr>
              <a:t>de signaler  (suite)</a:t>
            </a:r>
          </a:p>
        </p:txBody>
      </p:sp>
      <p:sp>
        <p:nvSpPr>
          <p:cNvPr id="5" name="Google Shape;393;p39">
            <a:extLst>
              <a:ext uri="{FF2B5EF4-FFF2-40B4-BE49-F238E27FC236}">
                <a16:creationId xmlns:a16="http://schemas.microsoft.com/office/drawing/2014/main" id="{153DDEE2-FF80-9D5A-A1D5-E61525AD7B9F}"/>
              </a:ext>
            </a:extLst>
          </p:cNvPr>
          <p:cNvSpPr txBox="1">
            <a:spLocks noGrp="1"/>
          </p:cNvSpPr>
          <p:nvPr>
            <p:ph type="body" idx="1"/>
          </p:nvPr>
        </p:nvSpPr>
        <p:spPr>
          <a:xfrm>
            <a:off x="5581350" y="1586204"/>
            <a:ext cx="6172200" cy="4786604"/>
          </a:xfrm>
          <a:prstGeom prst="rect">
            <a:avLst/>
          </a:prstGeom>
          <a:noFill/>
          <a:ln>
            <a:noFill/>
          </a:ln>
        </p:spPr>
        <p:txBody>
          <a:bodyPr spcFirstLastPara="1" wrap="square" lIns="76200" tIns="76200" rIns="76200" bIns="76200" anchor="t" anchorCtr="0">
            <a:noAutofit/>
          </a:bodyPr>
          <a:lstStyle/>
          <a:p>
            <a:pPr>
              <a:lnSpc>
                <a:spcPct val="90000"/>
              </a:lnSpc>
              <a:buClr>
                <a:schemeClr val="dk1"/>
              </a:buClr>
              <a:buSzPts val="2000"/>
              <a:buFont typeface="Wingdings" panose="05000000000000000000" pitchFamily="2" charset="2"/>
              <a:buChar char="Ø"/>
            </a:pPr>
            <a:r>
              <a:rPr lang="fr-CA" sz="2000" dirty="0">
                <a:solidFill>
                  <a:schemeClr val="tx1"/>
                </a:solidFill>
                <a:latin typeface="Calibri"/>
                <a:ea typeface="Calibri"/>
                <a:cs typeface="Calibri"/>
                <a:sym typeface="Calibri"/>
              </a:rPr>
              <a:t>Sans égard aux moyens qui peuvent être pris par les parents pour mettre fin à la situation dans les situations d’abus sexuels et d’abus physiques</a:t>
            </a:r>
          </a:p>
          <a:p>
            <a:pPr>
              <a:lnSpc>
                <a:spcPct val="90000"/>
              </a:lnSpc>
              <a:buClr>
                <a:schemeClr val="dk1"/>
              </a:buClr>
              <a:buSzPts val="2000"/>
              <a:buFont typeface="Wingdings" panose="05000000000000000000" pitchFamily="2" charset="2"/>
              <a:buChar char="Ø"/>
            </a:pPr>
            <a:endParaRPr lang="fr-CA" sz="2000" dirty="0">
              <a:solidFill>
                <a:schemeClr val="tx1"/>
              </a:solidFill>
              <a:latin typeface="Calibri"/>
              <a:ea typeface="Calibri"/>
              <a:cs typeface="Calibri"/>
              <a:sym typeface="Calibri"/>
            </a:endParaRPr>
          </a:p>
          <a:p>
            <a:pPr>
              <a:buClr>
                <a:schemeClr val="dk1"/>
              </a:buClr>
              <a:buSzPts val="2000"/>
              <a:buFont typeface="Wingdings" panose="05000000000000000000" pitchFamily="2" charset="2"/>
              <a:buChar char="Ø"/>
            </a:pPr>
            <a:r>
              <a:rPr lang="fr-CA" sz="2000" dirty="0">
                <a:solidFill>
                  <a:schemeClr val="tx1"/>
                </a:solidFill>
                <a:latin typeface="Calibri"/>
                <a:ea typeface="Calibri"/>
                <a:cs typeface="Calibri"/>
                <a:sym typeface="Calibri"/>
              </a:rPr>
              <a:t>Préséance de la LPJ sur le secret professionnel, sauf pour les avocats et les notaires </a:t>
            </a:r>
          </a:p>
          <a:p>
            <a:pPr>
              <a:buClr>
                <a:schemeClr val="dk1"/>
              </a:buClr>
              <a:buSzPts val="2000"/>
              <a:buFont typeface="Wingdings" panose="05000000000000000000" pitchFamily="2" charset="2"/>
              <a:buChar char="Ø"/>
            </a:pPr>
            <a:endParaRPr lang="fr-CA" sz="2000" dirty="0">
              <a:solidFill>
                <a:schemeClr val="tx1"/>
              </a:solidFill>
              <a:latin typeface="Calibri"/>
              <a:ea typeface="Calibri"/>
              <a:cs typeface="Calibri"/>
              <a:sym typeface="Calibri"/>
            </a:endParaRPr>
          </a:p>
          <a:p>
            <a:pPr>
              <a:buClr>
                <a:schemeClr val="dk1"/>
              </a:buClr>
              <a:buSzPts val="2000"/>
              <a:buFont typeface="Wingdings" panose="05000000000000000000" pitchFamily="2" charset="2"/>
              <a:buChar char="Ø"/>
            </a:pPr>
            <a:r>
              <a:rPr lang="fr-CA" sz="2000" dirty="0">
                <a:solidFill>
                  <a:schemeClr val="tx1"/>
                </a:solidFill>
                <a:latin typeface="Calibri"/>
                <a:ea typeface="Calibri"/>
                <a:cs typeface="Calibri"/>
                <a:sym typeface="Calibri"/>
              </a:rPr>
              <a:t>Responsabilité individuelle </a:t>
            </a:r>
          </a:p>
          <a:p>
            <a:pPr>
              <a:buClr>
                <a:schemeClr val="dk1"/>
              </a:buClr>
              <a:buSzPts val="2000"/>
              <a:buFont typeface="Wingdings" panose="05000000000000000000" pitchFamily="2" charset="2"/>
              <a:buChar char="Ø"/>
            </a:pPr>
            <a:endParaRPr lang="fr-CA" sz="2000" dirty="0">
              <a:solidFill>
                <a:schemeClr val="tx1"/>
              </a:solidFill>
              <a:latin typeface="Calibri"/>
              <a:ea typeface="Calibri"/>
              <a:cs typeface="Calibri"/>
              <a:sym typeface="Calibri"/>
            </a:endParaRPr>
          </a:p>
          <a:p>
            <a:pPr>
              <a:buClr>
                <a:schemeClr val="dk1"/>
              </a:buClr>
              <a:buSzPts val="2000"/>
              <a:buFont typeface="Wingdings" panose="05000000000000000000" pitchFamily="2" charset="2"/>
              <a:buChar char="Ø"/>
            </a:pPr>
            <a:r>
              <a:rPr lang="fr-CA" sz="2000" dirty="0">
                <a:solidFill>
                  <a:schemeClr val="tx1"/>
                </a:solidFill>
                <a:latin typeface="Calibri"/>
                <a:ea typeface="Calibri"/>
                <a:cs typeface="Calibri"/>
                <a:sym typeface="Calibri"/>
              </a:rPr>
              <a:t>Non-respect de cette obligation peut entraîner des poursuites civiles possibles </a:t>
            </a:r>
          </a:p>
          <a:p>
            <a:pPr marL="76199" indent="0">
              <a:buClr>
                <a:schemeClr val="dk1"/>
              </a:buClr>
              <a:buSzPts val="2000"/>
              <a:buNone/>
            </a:pPr>
            <a:endParaRPr lang="fr-CA" sz="2000" dirty="0">
              <a:solidFill>
                <a:schemeClr val="dk1"/>
              </a:solidFill>
              <a:latin typeface="Calibri"/>
              <a:ea typeface="Calibri"/>
              <a:cs typeface="Calibri"/>
              <a:sym typeface="Calibri"/>
            </a:endParaRPr>
          </a:p>
          <a:p>
            <a:pPr marL="76199" indent="0">
              <a:buClr>
                <a:schemeClr val="dk1"/>
              </a:buClr>
              <a:buSzPts val="2000"/>
              <a:buNone/>
            </a:pPr>
            <a:endParaRPr lang="fr-CA" sz="2000" dirty="0">
              <a:solidFill>
                <a:schemeClr val="dk1"/>
              </a:solidFill>
              <a:latin typeface="Calibri"/>
              <a:ea typeface="Calibri"/>
              <a:cs typeface="Calibri"/>
              <a:sym typeface="Calibri"/>
            </a:endParaRPr>
          </a:p>
          <a:p>
            <a:pPr marL="76199" indent="0">
              <a:lnSpc>
                <a:spcPct val="90000"/>
              </a:lnSpc>
              <a:buClr>
                <a:schemeClr val="dk1"/>
              </a:buClr>
              <a:buSzPts val="2000"/>
              <a:buNone/>
            </a:pPr>
            <a:endParaRPr lang="fr-CA" sz="2000" dirty="0">
              <a:solidFill>
                <a:schemeClr val="dk1"/>
              </a:solidFill>
              <a:latin typeface="Calibri"/>
              <a:ea typeface="Calibri"/>
              <a:cs typeface="Calibri"/>
              <a:sym typeface="Calibri"/>
            </a:endParaRPr>
          </a:p>
          <a:p>
            <a:pPr marL="76199" indent="0">
              <a:lnSpc>
                <a:spcPct val="90000"/>
              </a:lnSpc>
              <a:buClr>
                <a:schemeClr val="dk1"/>
              </a:buClr>
              <a:buSzPts val="2000"/>
              <a:buNone/>
            </a:pPr>
            <a:endParaRPr sz="2000" dirty="0">
              <a:solidFill>
                <a:schemeClr val="dk1"/>
              </a:solidFill>
              <a:latin typeface="Calibri"/>
              <a:ea typeface="Calibri"/>
              <a:cs typeface="Calibri"/>
              <a:sym typeface="Calibri"/>
            </a:endParaRPr>
          </a:p>
        </p:txBody>
      </p:sp>
      <p:pic>
        <p:nvPicPr>
          <p:cNvPr id="13" name="Image 12">
            <a:extLst>
              <a:ext uri="{FF2B5EF4-FFF2-40B4-BE49-F238E27FC236}">
                <a16:creationId xmlns:a16="http://schemas.microsoft.com/office/drawing/2014/main" id="{EA6F3C72-460A-9CDB-5FC5-FF92B9C033E7}"/>
              </a:ext>
            </a:extLst>
          </p:cNvPr>
          <p:cNvPicPr>
            <a:picLocks noChangeAspect="1"/>
          </p:cNvPicPr>
          <p:nvPr/>
        </p:nvPicPr>
        <p:blipFill>
          <a:blip r:embed="rId3"/>
          <a:srcRect/>
          <a:stretch/>
        </p:blipFill>
        <p:spPr>
          <a:xfrm>
            <a:off x="711705" y="2024743"/>
            <a:ext cx="4614271" cy="3489649"/>
          </a:xfrm>
          <a:prstGeom prst="rect">
            <a:avLst/>
          </a:prstGeom>
          <a:ln>
            <a:noFill/>
          </a:ln>
          <a:effectLst>
            <a:softEdge rad="112500"/>
          </a:effectLst>
        </p:spPr>
      </p:pic>
      <p:sp>
        <p:nvSpPr>
          <p:cNvPr id="15" name="Google Shape;374;p37">
            <a:extLst>
              <a:ext uri="{FF2B5EF4-FFF2-40B4-BE49-F238E27FC236}">
                <a16:creationId xmlns:a16="http://schemas.microsoft.com/office/drawing/2014/main" id="{4298ECC2-B135-7E76-6A58-8361C02CFBCE}"/>
              </a:ext>
            </a:extLst>
          </p:cNvPr>
          <p:cNvSpPr txBox="1">
            <a:spLocks/>
          </p:cNvSpPr>
          <p:nvPr>
            <p:custDataLst>
              <p:tags r:id="rId1"/>
            </p:custDataLst>
          </p:nvPr>
        </p:nvSpPr>
        <p:spPr>
          <a:xfrm>
            <a:off x="9439929" y="0"/>
            <a:ext cx="2752071"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accent2"/>
              </a:buClr>
              <a:buSzPts val="2800"/>
              <a:buFont typeface="Calibri"/>
              <a:buNone/>
              <a:defRPr sz="2800" b="1" i="0" u="none" strike="noStrike" cap="none">
                <a:solidFill>
                  <a:schemeClr val="accen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a:solidFill>
                  <a:schemeClr val="tx1"/>
                </a:solidFill>
              </a:rPr>
              <a:t>Étape 1 : signalement (suite)</a:t>
            </a:r>
            <a:endParaRPr lang="fr-CA" sz="1600" dirty="0">
              <a:solidFill>
                <a:schemeClr val="tx1"/>
              </a:solidFill>
            </a:endParaRPr>
          </a:p>
        </p:txBody>
      </p:sp>
      <p:sp>
        <p:nvSpPr>
          <p:cNvPr id="18" name="Espace réservé du numéro de diapositive 17">
            <a:extLst>
              <a:ext uri="{FF2B5EF4-FFF2-40B4-BE49-F238E27FC236}">
                <a16:creationId xmlns:a16="http://schemas.microsoft.com/office/drawing/2014/main" id="{BA35F7EA-2156-3071-834F-9A9A888DF192}"/>
              </a:ext>
            </a:extLst>
          </p:cNvPr>
          <p:cNvSpPr>
            <a:spLocks noGrp="1"/>
          </p:cNvSpPr>
          <p:nvPr>
            <p:ph type="sldNum" idx="12"/>
          </p:nvPr>
        </p:nvSpPr>
        <p:spPr/>
        <p:txBody>
          <a:bodyPr/>
          <a:lstStyle/>
          <a:p>
            <a:fld id="{00000000-1234-1234-1234-123412341234}" type="slidenum">
              <a:rPr lang="fr-CA" smtClean="0"/>
              <a:pPr/>
              <a:t>44</a:t>
            </a:fld>
            <a:endParaRPr lang="fr-CA"/>
          </a:p>
        </p:txBody>
      </p:sp>
    </p:spTree>
    <p:extLst>
      <p:ext uri="{BB962C8B-B14F-4D97-AF65-F5344CB8AC3E}">
        <p14:creationId xmlns:p14="http://schemas.microsoft.com/office/powerpoint/2010/main" val="40280629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40"/>
          <p:cNvSpPr txBox="1">
            <a:spLocks noGrp="1"/>
          </p:cNvSpPr>
          <p:nvPr>
            <p:ph type="title"/>
            <p:custDataLst>
              <p:tags r:id="rId1"/>
            </p:custDataLst>
          </p:nvPr>
        </p:nvSpPr>
        <p:spPr>
          <a:xfrm>
            <a:off x="898096" y="551847"/>
            <a:ext cx="7929595" cy="511844"/>
          </a:xfrm>
          <a:prstGeom prst="rect">
            <a:avLst/>
          </a:prstGeom>
          <a:noFill/>
          <a:ln>
            <a:noFill/>
          </a:ln>
        </p:spPr>
        <p:txBody>
          <a:bodyPr spcFirstLastPara="1" wrap="square" lIns="91425" tIns="45700" rIns="91425" bIns="45700" anchor="b" anchorCtr="0">
            <a:noAutofit/>
          </a:bodyPr>
          <a:lstStyle/>
          <a:p>
            <a:pPr>
              <a:buSzPts val="3200"/>
            </a:pPr>
            <a:r>
              <a:rPr lang="fr-CA" sz="3200" dirty="0"/>
              <a:t>L’obligation de signaler </a:t>
            </a:r>
            <a:r>
              <a:rPr lang="fr-CA" sz="2000" dirty="0"/>
              <a:t>(suite) </a:t>
            </a:r>
            <a:endParaRPr sz="2000" dirty="0"/>
          </a:p>
        </p:txBody>
      </p:sp>
      <p:sp>
        <p:nvSpPr>
          <p:cNvPr id="408" name="Google Shape;408;p40"/>
          <p:cNvSpPr txBox="1">
            <a:spLocks noGrp="1"/>
          </p:cNvSpPr>
          <p:nvPr>
            <p:ph type="body" idx="1"/>
            <p:custDataLst>
              <p:tags r:id="rId2"/>
            </p:custDataLst>
          </p:nvPr>
        </p:nvSpPr>
        <p:spPr>
          <a:xfrm>
            <a:off x="898096" y="1474237"/>
            <a:ext cx="10168011" cy="4320072"/>
          </a:xfrm>
          <a:prstGeom prst="rect">
            <a:avLst/>
          </a:prstGeom>
          <a:noFill/>
          <a:ln>
            <a:noFill/>
          </a:ln>
        </p:spPr>
        <p:txBody>
          <a:bodyPr spcFirstLastPara="1" wrap="square" lIns="91425" tIns="45700" rIns="91425" bIns="45700" anchor="t" anchorCtr="0">
            <a:normAutofit fontScale="92500" lnSpcReduction="10000"/>
          </a:bodyPr>
          <a:lstStyle/>
          <a:p>
            <a:pPr indent="-457189" algn="just">
              <a:spcBef>
                <a:spcPts val="0"/>
              </a:spcBef>
              <a:buClr>
                <a:schemeClr val="accent4"/>
              </a:buClr>
              <a:buSzPts val="1900"/>
              <a:buFont typeface="Arial"/>
              <a:buChar char="•"/>
            </a:pPr>
            <a:r>
              <a:rPr lang="fr-CA" sz="2200" dirty="0">
                <a:solidFill>
                  <a:schemeClr val="tx1"/>
                </a:solidFill>
              </a:rPr>
              <a:t>La personne signalante peut communiquer au directeur toute information pertinente liée au signalement concernant la situation de l’enfant, en vue d’assurer la protection de ce dernier. </a:t>
            </a:r>
            <a:r>
              <a:rPr lang="fr-CA" sz="2200" b="1" dirty="0">
                <a:solidFill>
                  <a:schemeClr val="tx1"/>
                </a:solidFill>
              </a:rPr>
              <a:t>Ainsi que toutes personnes qui ont été impliquées dans un tel signalement (ex. : équipe-école)</a:t>
            </a:r>
            <a:r>
              <a:rPr lang="fr-CA" sz="2200" dirty="0">
                <a:solidFill>
                  <a:schemeClr val="tx1"/>
                </a:solidFill>
              </a:rPr>
              <a:t>. (Art. 40)</a:t>
            </a:r>
            <a:endParaRPr sz="2200" dirty="0">
              <a:solidFill>
                <a:schemeClr val="tx1"/>
              </a:solidFill>
            </a:endParaRPr>
          </a:p>
          <a:p>
            <a:pPr indent="-336542" algn="just">
              <a:buClr>
                <a:schemeClr val="accent4"/>
              </a:buClr>
              <a:buSzPts val="1900"/>
            </a:pPr>
            <a:endParaRPr sz="2200" dirty="0">
              <a:solidFill>
                <a:schemeClr val="tx1"/>
              </a:solidFill>
            </a:endParaRPr>
          </a:p>
          <a:p>
            <a:pPr indent="-457189" algn="just">
              <a:buClr>
                <a:schemeClr val="accent4"/>
              </a:buClr>
              <a:buSzPts val="1900"/>
              <a:buFont typeface="Arial"/>
              <a:buChar char="•"/>
            </a:pPr>
            <a:r>
              <a:rPr lang="fr-CA" sz="2200" dirty="0">
                <a:solidFill>
                  <a:schemeClr val="tx1"/>
                </a:solidFill>
              </a:rPr>
              <a:t>Un adulte est tenu d’apporter l’aide nécessaire à un enfant qui désire saisir les autorités compétentes d’une situation compromettant sa sécurité ou son développement, ceux de ses frères et sœurs ou ceux de tout autre enfant. (Art. 42)</a:t>
            </a:r>
            <a:endParaRPr sz="2200" dirty="0">
              <a:solidFill>
                <a:schemeClr val="tx1"/>
              </a:solidFill>
            </a:endParaRPr>
          </a:p>
          <a:p>
            <a:pPr indent="-336542" algn="just">
              <a:buClr>
                <a:schemeClr val="accent4"/>
              </a:buClr>
              <a:buSzPts val="1900"/>
            </a:pPr>
            <a:endParaRPr sz="2200" dirty="0">
              <a:solidFill>
                <a:schemeClr val="tx1"/>
              </a:solidFill>
            </a:endParaRPr>
          </a:p>
          <a:p>
            <a:pPr indent="-457189" algn="just">
              <a:buClr>
                <a:schemeClr val="accent4"/>
              </a:buClr>
              <a:buSzPts val="1900"/>
              <a:buFont typeface="Arial"/>
              <a:buChar char="•"/>
            </a:pPr>
            <a:r>
              <a:rPr lang="fr-CA" sz="2200" dirty="0">
                <a:solidFill>
                  <a:schemeClr val="tx1"/>
                </a:solidFill>
              </a:rPr>
              <a:t>Une personne ne peut être poursuivie en justice pour des actes accomplis de bonne foi en vertu des articles 39, 40 et 42. (Art. 43)</a:t>
            </a:r>
            <a:endParaRPr sz="2200" dirty="0">
              <a:solidFill>
                <a:schemeClr val="tx1"/>
              </a:solidFill>
            </a:endParaRPr>
          </a:p>
          <a:p>
            <a:pPr indent="-336542" algn="just">
              <a:buClr>
                <a:schemeClr val="accent4"/>
              </a:buClr>
              <a:buSzPts val="1900"/>
            </a:pPr>
            <a:endParaRPr sz="2200" dirty="0">
              <a:solidFill>
                <a:schemeClr val="tx1"/>
              </a:solidFill>
            </a:endParaRPr>
          </a:p>
          <a:p>
            <a:pPr indent="-457189" algn="just">
              <a:buClr>
                <a:schemeClr val="accent4"/>
              </a:buClr>
              <a:buSzPts val="1900"/>
              <a:buFont typeface="Arial"/>
              <a:buChar char="•"/>
            </a:pPr>
            <a:r>
              <a:rPr lang="fr-CA" sz="2200" dirty="0">
                <a:solidFill>
                  <a:schemeClr val="tx1"/>
                </a:solidFill>
              </a:rPr>
              <a:t>L’identité de la personne signalante est </a:t>
            </a:r>
            <a:r>
              <a:rPr lang="fr-CA" sz="2200" b="1" dirty="0">
                <a:solidFill>
                  <a:schemeClr val="tx1"/>
                </a:solidFill>
              </a:rPr>
              <a:t>confidentielle</a:t>
            </a:r>
            <a:r>
              <a:rPr lang="fr-CA" sz="2200" dirty="0">
                <a:solidFill>
                  <a:schemeClr val="tx1"/>
                </a:solidFill>
              </a:rPr>
              <a:t>. (Art. 44) </a:t>
            </a:r>
            <a:endParaRPr sz="2200" dirty="0">
              <a:solidFill>
                <a:schemeClr val="tx1"/>
              </a:solidFill>
            </a:endParaRPr>
          </a:p>
          <a:p>
            <a:pPr indent="-336542">
              <a:buSzPts val="1900"/>
            </a:pPr>
            <a:endParaRPr sz="1900" b="1" dirty="0"/>
          </a:p>
          <a:p>
            <a:pPr indent="-336542">
              <a:buSzPts val="1900"/>
            </a:pPr>
            <a:endParaRPr sz="1900" dirty="0"/>
          </a:p>
          <a:p>
            <a:pPr indent="-279393"/>
            <a:endParaRPr dirty="0"/>
          </a:p>
          <a:p>
            <a:pPr indent="-279393"/>
            <a:endParaRPr dirty="0"/>
          </a:p>
          <a:p>
            <a:pPr indent="-279393"/>
            <a:endParaRPr dirty="0"/>
          </a:p>
          <a:p>
            <a:pPr indent="-279393"/>
            <a:endParaRPr dirty="0"/>
          </a:p>
        </p:txBody>
      </p:sp>
      <p:pic>
        <p:nvPicPr>
          <p:cNvPr id="4" name="Image 3" descr="Une image contenant dessin humoristique, émoticône, jaune, smiley&#10;&#10;Description générée automatiquement">
            <a:extLst>
              <a:ext uri="{FF2B5EF4-FFF2-40B4-BE49-F238E27FC236}">
                <a16:creationId xmlns:a16="http://schemas.microsoft.com/office/drawing/2014/main" id="{CBBCA5DB-CCA5-3F8E-3B9D-F9E217BAC09C}"/>
              </a:ext>
            </a:extLst>
          </p:cNvPr>
          <p:cNvPicPr>
            <a:picLocks noChangeAspect="1"/>
          </p:cNvPicPr>
          <p:nvPr/>
        </p:nvPicPr>
        <p:blipFill>
          <a:blip r:embed="rId6"/>
          <a:stretch>
            <a:fillRect/>
          </a:stretch>
        </p:blipFill>
        <p:spPr>
          <a:xfrm>
            <a:off x="9363958" y="5057193"/>
            <a:ext cx="1248281" cy="923728"/>
          </a:xfrm>
          <a:prstGeom prst="rect">
            <a:avLst/>
          </a:prstGeom>
        </p:spPr>
      </p:pic>
      <p:sp>
        <p:nvSpPr>
          <p:cNvPr id="5" name="Google Shape;374;p37">
            <a:extLst>
              <a:ext uri="{FF2B5EF4-FFF2-40B4-BE49-F238E27FC236}">
                <a16:creationId xmlns:a16="http://schemas.microsoft.com/office/drawing/2014/main" id="{FBA7AFB4-76D1-D1BC-D30D-BAEBD0202CB3}"/>
              </a:ext>
            </a:extLst>
          </p:cNvPr>
          <p:cNvSpPr txBox="1">
            <a:spLocks/>
          </p:cNvSpPr>
          <p:nvPr>
            <p:custDataLst>
              <p:tags r:id="rId3"/>
            </p:custDataLst>
          </p:nvPr>
        </p:nvSpPr>
        <p:spPr>
          <a:xfrm>
            <a:off x="9439929" y="0"/>
            <a:ext cx="2752071"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a:t>Étape 1 : signalement (suite)</a:t>
            </a:r>
            <a:endParaRPr lang="fr-CA" sz="1600" dirty="0"/>
          </a:p>
        </p:txBody>
      </p:sp>
    </p:spTree>
    <p:extLst>
      <p:ext uri="{BB962C8B-B14F-4D97-AF65-F5344CB8AC3E}">
        <p14:creationId xmlns:p14="http://schemas.microsoft.com/office/powerpoint/2010/main" val="88977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41"/>
          <p:cNvSpPr txBox="1"/>
          <p:nvPr>
            <p:custDataLst>
              <p:tags r:id="rId1"/>
            </p:custDataLst>
          </p:nvPr>
        </p:nvSpPr>
        <p:spPr>
          <a:xfrm>
            <a:off x="992363" y="487683"/>
            <a:ext cx="9977120" cy="1138733"/>
          </a:xfrm>
          <a:prstGeom prst="rect">
            <a:avLst/>
          </a:prstGeom>
          <a:noFill/>
          <a:ln>
            <a:noFill/>
          </a:ln>
        </p:spPr>
        <p:txBody>
          <a:bodyPr spcFirstLastPara="1" wrap="square" lIns="91425" tIns="45700" rIns="91425" bIns="45700" anchor="t" anchorCtr="0">
            <a:spAutoFit/>
          </a:bodyPr>
          <a:lstStyle/>
          <a:p>
            <a:pPr>
              <a:buClr>
                <a:schemeClr val="dk1"/>
              </a:buClr>
              <a:buSzPts val="3200"/>
            </a:pPr>
            <a:r>
              <a:rPr lang="fr-CA" sz="3200" b="1" dirty="0">
                <a:solidFill>
                  <a:schemeClr val="dk1"/>
                </a:solidFill>
                <a:latin typeface="Calibri"/>
                <a:ea typeface="Calibri"/>
                <a:cs typeface="Calibri"/>
                <a:sym typeface="Calibri"/>
              </a:rPr>
              <a:t>Étape 2 : La liaison et la planification</a:t>
            </a:r>
            <a:endParaRPr sz="3200" dirty="0">
              <a:solidFill>
                <a:schemeClr val="dk1"/>
              </a:solidFill>
              <a:latin typeface="Calibri"/>
              <a:ea typeface="Calibri"/>
              <a:cs typeface="Calibri"/>
              <a:sym typeface="Calibri"/>
            </a:endParaRPr>
          </a:p>
          <a:p>
            <a:pPr algn="ctr">
              <a:buClr>
                <a:schemeClr val="dk1"/>
              </a:buClr>
              <a:buSzPts val="3600"/>
            </a:pPr>
            <a:endParaRPr sz="3600" b="1" dirty="0">
              <a:solidFill>
                <a:srgbClr val="1B2A85"/>
              </a:solidFill>
              <a:latin typeface="Calibri"/>
              <a:ea typeface="Calibri"/>
              <a:cs typeface="Calibri"/>
              <a:sym typeface="Calibri"/>
            </a:endParaRPr>
          </a:p>
        </p:txBody>
      </p:sp>
      <p:sp>
        <p:nvSpPr>
          <p:cNvPr id="416" name="Google Shape;416;p41"/>
          <p:cNvSpPr txBox="1"/>
          <p:nvPr>
            <p:custDataLst>
              <p:tags r:id="rId2"/>
            </p:custDataLst>
          </p:nvPr>
        </p:nvSpPr>
        <p:spPr>
          <a:xfrm>
            <a:off x="992363" y="1474237"/>
            <a:ext cx="10456298" cy="4621738"/>
          </a:xfrm>
          <a:prstGeom prst="rect">
            <a:avLst/>
          </a:prstGeom>
          <a:noFill/>
          <a:ln>
            <a:noFill/>
          </a:ln>
        </p:spPr>
        <p:txBody>
          <a:bodyPr spcFirstLastPara="1" wrap="square" lIns="91425" tIns="45700" rIns="91425" bIns="45700" anchor="t" anchorCtr="0">
            <a:spAutoFit/>
          </a:bodyPr>
          <a:lstStyle/>
          <a:p>
            <a:pPr>
              <a:lnSpc>
                <a:spcPct val="115000"/>
              </a:lnSpc>
              <a:buClr>
                <a:schemeClr val="dk1"/>
              </a:buClr>
              <a:buSzPts val="1800"/>
            </a:pPr>
            <a:r>
              <a:rPr lang="fr-CA" sz="2000" b="1" dirty="0">
                <a:solidFill>
                  <a:schemeClr val="tx1"/>
                </a:solidFill>
                <a:latin typeface="Calibri"/>
                <a:ea typeface="Calibri"/>
                <a:cs typeface="Calibri"/>
                <a:sym typeface="Calibri"/>
              </a:rPr>
              <a:t>Le but de cette étape </a:t>
            </a:r>
            <a:r>
              <a:rPr lang="fr-CA" sz="2000" dirty="0">
                <a:solidFill>
                  <a:schemeClr val="tx1"/>
                </a:solidFill>
                <a:latin typeface="Calibri"/>
                <a:ea typeface="Calibri"/>
                <a:cs typeface="Calibri"/>
                <a:sym typeface="Calibri"/>
              </a:rPr>
              <a:t>est de rassembler les partenaires et/ou les organismes collaborateurs pour une coordination efficace des vérifications à effectuer.</a:t>
            </a:r>
          </a:p>
          <a:p>
            <a:pPr>
              <a:lnSpc>
                <a:spcPct val="115000"/>
              </a:lnSpc>
              <a:buClr>
                <a:schemeClr val="dk1"/>
              </a:buClr>
              <a:buSzPts val="1800"/>
            </a:pPr>
            <a:endParaRPr sz="2000" dirty="0">
              <a:solidFill>
                <a:schemeClr val="tx1"/>
              </a:solidFill>
            </a:endParaRPr>
          </a:p>
          <a:p>
            <a:pPr>
              <a:lnSpc>
                <a:spcPct val="115000"/>
              </a:lnSpc>
              <a:spcBef>
                <a:spcPts val="1360"/>
              </a:spcBef>
              <a:buClr>
                <a:schemeClr val="dk1"/>
              </a:buClr>
              <a:buSzPts val="1800"/>
            </a:pPr>
            <a:r>
              <a:rPr lang="fr-CA" sz="2000" b="1" dirty="0">
                <a:solidFill>
                  <a:schemeClr val="tx1"/>
                </a:solidFill>
                <a:latin typeface="Calibri"/>
                <a:ea typeface="Calibri"/>
                <a:cs typeface="Calibri"/>
                <a:sym typeface="Calibri"/>
              </a:rPr>
              <a:t>L’objectif étant :</a:t>
            </a:r>
            <a:endParaRPr sz="2000" dirty="0">
              <a:solidFill>
                <a:schemeClr val="tx1"/>
              </a:solidFill>
            </a:endParaRPr>
          </a:p>
          <a:p>
            <a:pPr marL="285744" indent="-285744">
              <a:lnSpc>
                <a:spcPct val="115000"/>
              </a:lnSpc>
              <a:spcBef>
                <a:spcPts val="1360"/>
              </a:spcBef>
              <a:buClr>
                <a:srgbClr val="00B0F0"/>
              </a:buClr>
              <a:buSzPts val="1800"/>
              <a:buFont typeface="Arial"/>
              <a:buChar char="•"/>
            </a:pPr>
            <a:r>
              <a:rPr lang="fr-CA" sz="2000" dirty="0">
                <a:solidFill>
                  <a:schemeClr val="tx1"/>
                </a:solidFill>
                <a:latin typeface="Calibri"/>
                <a:ea typeface="Calibri"/>
                <a:cs typeface="Calibri"/>
                <a:sym typeface="Calibri"/>
              </a:rPr>
              <a:t>de protéger les enfants en cause; </a:t>
            </a:r>
            <a:endParaRPr sz="2000" dirty="0">
              <a:solidFill>
                <a:schemeClr val="tx1"/>
              </a:solidFill>
            </a:endParaRPr>
          </a:p>
          <a:p>
            <a:pPr marL="284163" indent="-284163">
              <a:lnSpc>
                <a:spcPct val="115000"/>
              </a:lnSpc>
              <a:spcBef>
                <a:spcPts val="1360"/>
              </a:spcBef>
              <a:buClr>
                <a:srgbClr val="00B0F0"/>
              </a:buClr>
              <a:buSzPts val="1800"/>
              <a:buFont typeface="Arial"/>
              <a:buChar char="•"/>
            </a:pPr>
            <a:r>
              <a:rPr lang="fr-CA" sz="2000" dirty="0">
                <a:solidFill>
                  <a:schemeClr val="tx1"/>
                </a:solidFill>
                <a:latin typeface="Calibri"/>
                <a:ea typeface="Calibri"/>
                <a:cs typeface="Calibri"/>
                <a:sym typeface="Calibri"/>
              </a:rPr>
              <a:t>de leur offrir l’aide ou le soutien dont ils ont besoin;</a:t>
            </a:r>
            <a:endParaRPr sz="2000" dirty="0">
              <a:solidFill>
                <a:schemeClr val="tx1"/>
              </a:solidFill>
            </a:endParaRPr>
          </a:p>
          <a:p>
            <a:pPr marL="285744" indent="-285744">
              <a:lnSpc>
                <a:spcPct val="115000"/>
              </a:lnSpc>
              <a:spcBef>
                <a:spcPts val="1360"/>
              </a:spcBef>
              <a:buClr>
                <a:srgbClr val="00B0F0"/>
              </a:buClr>
              <a:buSzPts val="1800"/>
              <a:buFont typeface="Arial"/>
              <a:buChar char="•"/>
            </a:pPr>
            <a:r>
              <a:rPr lang="fr-CA" sz="2000" dirty="0">
                <a:solidFill>
                  <a:schemeClr val="tx1"/>
                </a:solidFill>
                <a:latin typeface="Calibri"/>
                <a:ea typeface="Calibri"/>
                <a:cs typeface="Calibri"/>
                <a:sym typeface="Calibri"/>
              </a:rPr>
              <a:t>d’éviter de multiplier les entrevues auprès des enfants et des témoins lors des vérifications concernant les faits allégués; </a:t>
            </a:r>
            <a:endParaRPr sz="2000" dirty="0">
              <a:solidFill>
                <a:schemeClr val="tx1"/>
              </a:solidFill>
            </a:endParaRPr>
          </a:p>
          <a:p>
            <a:pPr marL="285744" indent="-285744">
              <a:spcBef>
                <a:spcPts val="1360"/>
              </a:spcBef>
              <a:buClr>
                <a:srgbClr val="00B0F0"/>
              </a:buClr>
              <a:buSzPts val="1800"/>
              <a:buFont typeface="Arial"/>
              <a:buChar char="•"/>
            </a:pPr>
            <a:r>
              <a:rPr lang="fr-CA" sz="2000" dirty="0">
                <a:solidFill>
                  <a:schemeClr val="tx1"/>
                </a:solidFill>
                <a:latin typeface="Calibri"/>
                <a:ea typeface="Calibri"/>
                <a:cs typeface="Calibri"/>
                <a:sym typeface="Calibri"/>
              </a:rPr>
              <a:t>de préserver le bon déroulement des enquêtes ou des évaluations.</a:t>
            </a:r>
            <a:endParaRPr sz="2000" dirty="0">
              <a:solidFill>
                <a:schemeClr val="tx1"/>
              </a:solidFill>
              <a:latin typeface="Calibri"/>
              <a:ea typeface="Calibri"/>
              <a:cs typeface="Calibri"/>
              <a:sym typeface="Calibri"/>
            </a:endParaRPr>
          </a:p>
          <a:p>
            <a:pPr>
              <a:buClr>
                <a:schemeClr val="dk1"/>
              </a:buClr>
              <a:buSzPts val="3200"/>
            </a:pPr>
            <a:endParaRPr sz="3200" b="1"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436CDCCF-D890-421E-79FE-5EED5247045E}"/>
              </a:ext>
            </a:extLst>
          </p:cNvPr>
          <p:cNvSpPr>
            <a:spLocks noGrp="1"/>
          </p:cNvSpPr>
          <p:nvPr>
            <p:ph type="sldNum" idx="12"/>
          </p:nvPr>
        </p:nvSpPr>
        <p:spPr/>
        <p:txBody>
          <a:bodyPr/>
          <a:lstStyle/>
          <a:p>
            <a:fld id="{00000000-1234-1234-1234-123412341234}" type="slidenum">
              <a:rPr lang="fr-CA" smtClean="0"/>
              <a:pPr/>
              <a:t>46</a:t>
            </a:fld>
            <a:endParaRPr lang="fr-CA"/>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3" name="Google Shape;423;p42"/>
          <p:cNvSpPr txBox="1">
            <a:spLocks noGrp="1"/>
          </p:cNvSpPr>
          <p:nvPr>
            <p:ph type="body" idx="1"/>
            <p:custDataLst>
              <p:tags r:id="rId1"/>
            </p:custDataLst>
          </p:nvPr>
        </p:nvSpPr>
        <p:spPr>
          <a:xfrm>
            <a:off x="677334" y="1378702"/>
            <a:ext cx="10837332" cy="4100596"/>
          </a:xfrm>
          <a:prstGeom prst="rect">
            <a:avLst/>
          </a:prstGeom>
          <a:noFill/>
          <a:ln>
            <a:noFill/>
          </a:ln>
        </p:spPr>
        <p:txBody>
          <a:bodyPr spcFirstLastPara="1" wrap="square" lIns="91425" tIns="45700" rIns="91425" bIns="45700" anchor="t" anchorCtr="0">
            <a:normAutofit/>
          </a:bodyPr>
          <a:lstStyle/>
          <a:p>
            <a:pPr marL="0" indent="0">
              <a:spcBef>
                <a:spcPts val="0"/>
              </a:spcBef>
              <a:buSzPts val="1800"/>
              <a:buNone/>
            </a:pPr>
            <a:r>
              <a:rPr lang="fr-CA" sz="2200" b="1" dirty="0"/>
              <a:t>Cette étape, coordonnée par le DPJ, consiste à :</a:t>
            </a:r>
            <a:endParaRPr sz="2200" dirty="0"/>
          </a:p>
          <a:p>
            <a:pPr marL="0" indent="0">
              <a:buSzPts val="1800"/>
              <a:buNone/>
            </a:pPr>
            <a:endParaRPr sz="2200" b="1" dirty="0"/>
          </a:p>
          <a:p>
            <a:pPr marL="455613" indent="-455613" algn="just">
              <a:buClr>
                <a:srgbClr val="1B2A85"/>
              </a:buClr>
              <a:buSzPts val="1800"/>
              <a:buFont typeface="+mj-lt"/>
              <a:buAutoNum type="arabicPeriod"/>
            </a:pPr>
            <a:r>
              <a:rPr lang="fr-CA" sz="2200" dirty="0">
                <a:solidFill>
                  <a:schemeClr val="tx1"/>
                </a:solidFill>
              </a:rPr>
              <a:t>Constituer l’équipe des </a:t>
            </a:r>
            <a:r>
              <a:rPr lang="fr-CA" sz="2200" b="1" dirty="0">
                <a:solidFill>
                  <a:schemeClr val="tx1"/>
                </a:solidFill>
              </a:rPr>
              <a:t>partenaires</a:t>
            </a:r>
            <a:r>
              <a:rPr lang="fr-CA" sz="2200" dirty="0">
                <a:solidFill>
                  <a:schemeClr val="tx1"/>
                </a:solidFill>
              </a:rPr>
              <a:t> (DPJ, policier et procureur du DPCP) en y adjoignant, dès le début et selon le cas, le responsable en milieu scolaire de l’application de la procédure ou le MFA et le BC, le CPE ou la garderie.</a:t>
            </a:r>
            <a:endParaRPr sz="2200" dirty="0">
              <a:solidFill>
                <a:schemeClr val="tx1"/>
              </a:solidFill>
            </a:endParaRPr>
          </a:p>
          <a:p>
            <a:pPr indent="-342891" algn="just">
              <a:buClr>
                <a:srgbClr val="1B2A85"/>
              </a:buClr>
              <a:buSzPts val="1800"/>
              <a:buFont typeface="+mj-lt"/>
              <a:buAutoNum type="arabicPeriod"/>
            </a:pPr>
            <a:endParaRPr sz="2200" dirty="0">
              <a:solidFill>
                <a:schemeClr val="tx1"/>
              </a:solidFill>
            </a:endParaRPr>
          </a:p>
          <a:p>
            <a:pPr indent="-457189" algn="just">
              <a:buClr>
                <a:srgbClr val="1B2A85"/>
              </a:buClr>
              <a:buSzPts val="1800"/>
              <a:buFont typeface="+mj-lt"/>
              <a:buAutoNum type="arabicPeriod"/>
            </a:pPr>
            <a:r>
              <a:rPr lang="fr-CA" sz="2200" dirty="0">
                <a:solidFill>
                  <a:schemeClr val="tx1"/>
                </a:solidFill>
              </a:rPr>
              <a:t>Solliciter la collaboration ou la participation d’un représentant d’un </a:t>
            </a:r>
            <a:r>
              <a:rPr lang="fr-CA" sz="2200" b="1" dirty="0">
                <a:solidFill>
                  <a:schemeClr val="tx1"/>
                </a:solidFill>
              </a:rPr>
              <a:t>organisme collaborateur </a:t>
            </a:r>
            <a:r>
              <a:rPr lang="fr-CA" sz="2200" dirty="0">
                <a:solidFill>
                  <a:schemeClr val="tx1"/>
                </a:solidFill>
              </a:rPr>
              <a:t>lorsqu’une personne sous sa responsabilité est impliquée dans la situation.</a:t>
            </a:r>
            <a:endParaRPr sz="2200" dirty="0">
              <a:solidFill>
                <a:schemeClr val="tx1"/>
              </a:solidFill>
            </a:endParaRPr>
          </a:p>
          <a:p>
            <a:pPr indent="-342891" algn="just">
              <a:buClr>
                <a:srgbClr val="1B2A85"/>
              </a:buClr>
              <a:buSzPts val="1800"/>
              <a:buFont typeface="+mj-lt"/>
              <a:buAutoNum type="arabicPeriod"/>
            </a:pPr>
            <a:endParaRPr sz="2200" dirty="0">
              <a:solidFill>
                <a:schemeClr val="tx1"/>
              </a:solidFill>
            </a:endParaRPr>
          </a:p>
          <a:p>
            <a:pPr indent="-457189" algn="just">
              <a:buClr>
                <a:srgbClr val="1B2A85"/>
              </a:buClr>
              <a:buSzPts val="1800"/>
              <a:buFont typeface="+mj-lt"/>
              <a:buAutoNum type="arabicPeriod"/>
            </a:pPr>
            <a:r>
              <a:rPr lang="fr-CA" sz="2200" dirty="0">
                <a:solidFill>
                  <a:schemeClr val="tx1"/>
                </a:solidFill>
              </a:rPr>
              <a:t>Brosser le portrait de la situation à partir de l’information déjà disponible.</a:t>
            </a:r>
            <a:endParaRPr sz="2200" dirty="0">
              <a:solidFill>
                <a:schemeClr val="tx1"/>
              </a:solidFill>
            </a:endParaRPr>
          </a:p>
          <a:p>
            <a:pPr marL="152396" indent="0">
              <a:buClr>
                <a:srgbClr val="1B2A85"/>
              </a:buClr>
              <a:buNone/>
            </a:pPr>
            <a:endParaRPr dirty="0"/>
          </a:p>
          <a:p>
            <a:pPr marL="342891" indent="-190495">
              <a:buNone/>
            </a:pPr>
            <a:endParaRPr dirty="0"/>
          </a:p>
        </p:txBody>
      </p:sp>
      <p:sp>
        <p:nvSpPr>
          <p:cNvPr id="2" name="Google Shape;374;p37">
            <a:extLst>
              <a:ext uri="{FF2B5EF4-FFF2-40B4-BE49-F238E27FC236}">
                <a16:creationId xmlns:a16="http://schemas.microsoft.com/office/drawing/2014/main" id="{E81C3A5E-C29D-A07A-C61F-20B812492DA8}"/>
              </a:ext>
            </a:extLst>
          </p:cNvPr>
          <p:cNvSpPr txBox="1">
            <a:spLocks/>
          </p:cNvSpPr>
          <p:nvPr>
            <p:custDataLst>
              <p:tags r:id="rId2"/>
            </p:custDataLst>
          </p:nvPr>
        </p:nvSpPr>
        <p:spPr>
          <a:xfrm>
            <a:off x="8640147" y="0"/>
            <a:ext cx="3551853"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a:t>Étape 2 : liaison et planification (suite)</a:t>
            </a:r>
          </a:p>
        </p:txBody>
      </p:sp>
      <p:sp>
        <p:nvSpPr>
          <p:cNvPr id="7" name="Espace réservé du numéro de diapositive 6">
            <a:extLst>
              <a:ext uri="{FF2B5EF4-FFF2-40B4-BE49-F238E27FC236}">
                <a16:creationId xmlns:a16="http://schemas.microsoft.com/office/drawing/2014/main" id="{A1A2326C-593F-0D57-13DA-6F4910C7EF0C}"/>
              </a:ext>
            </a:extLst>
          </p:cNvPr>
          <p:cNvSpPr>
            <a:spLocks noGrp="1"/>
          </p:cNvSpPr>
          <p:nvPr>
            <p:ph type="sldNum" idx="12"/>
          </p:nvPr>
        </p:nvSpPr>
        <p:spPr/>
        <p:txBody>
          <a:bodyPr/>
          <a:lstStyle/>
          <a:p>
            <a:fld id="{00000000-1234-1234-1234-123412341234}" type="slidenum">
              <a:rPr lang="fr-CA" smtClean="0"/>
              <a:pPr/>
              <a:t>47</a:t>
            </a:fld>
            <a:endParaRPr lang="fr-CA"/>
          </a:p>
        </p:txBody>
      </p:sp>
    </p:spTree>
    <p:extLst>
      <p:ext uri="{BB962C8B-B14F-4D97-AF65-F5344CB8AC3E}">
        <p14:creationId xmlns:p14="http://schemas.microsoft.com/office/powerpoint/2010/main" val="19951027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9" name="Google Shape;429;p43"/>
          <p:cNvSpPr txBox="1">
            <a:spLocks noGrp="1"/>
          </p:cNvSpPr>
          <p:nvPr>
            <p:ph type="body" idx="1"/>
            <p:custDataLst>
              <p:tags r:id="rId1"/>
            </p:custDataLst>
          </p:nvPr>
        </p:nvSpPr>
        <p:spPr>
          <a:xfrm>
            <a:off x="466532" y="1129005"/>
            <a:ext cx="11560627" cy="5382487"/>
          </a:xfrm>
          <a:prstGeom prst="rect">
            <a:avLst/>
          </a:prstGeom>
          <a:noFill/>
          <a:ln>
            <a:noFill/>
          </a:ln>
        </p:spPr>
        <p:txBody>
          <a:bodyPr spcFirstLastPara="1" wrap="square" lIns="91425" tIns="45700" rIns="91425" bIns="45700" anchor="t" anchorCtr="0">
            <a:normAutofit/>
          </a:bodyPr>
          <a:lstStyle/>
          <a:p>
            <a:pPr marL="514338" indent="-514338">
              <a:spcBef>
                <a:spcPts val="0"/>
              </a:spcBef>
              <a:buClr>
                <a:srgbClr val="1B2A85"/>
              </a:buClr>
              <a:buSzPts val="1700"/>
              <a:buFont typeface="Calibri"/>
              <a:buAutoNum type="arabicPeriod" startAt="4"/>
            </a:pPr>
            <a:r>
              <a:rPr lang="fr-CA" sz="1700" dirty="0">
                <a:solidFill>
                  <a:schemeClr val="tx1"/>
                </a:solidFill>
              </a:rPr>
              <a:t>Convenir dans le respect des </a:t>
            </a:r>
            <a:r>
              <a:rPr lang="fr-CA" sz="1700" b="1" dirty="0">
                <a:solidFill>
                  <a:schemeClr val="tx1"/>
                </a:solidFill>
              </a:rPr>
              <a:t>responsabilités</a:t>
            </a:r>
            <a:r>
              <a:rPr lang="fr-CA" sz="1700" dirty="0">
                <a:solidFill>
                  <a:schemeClr val="tx1"/>
                </a:solidFill>
              </a:rPr>
              <a:t> de chacun des partenaires :</a:t>
            </a:r>
            <a:endParaRPr dirty="0">
              <a:solidFill>
                <a:schemeClr val="tx1"/>
              </a:solidFill>
            </a:endParaRPr>
          </a:p>
          <a:p>
            <a:pPr marL="625459" indent="-269868" algn="just">
              <a:buSzPts val="1700"/>
            </a:pPr>
            <a:r>
              <a:rPr lang="fr-CA" sz="1700" dirty="0">
                <a:solidFill>
                  <a:schemeClr val="tx1"/>
                </a:solidFill>
              </a:rPr>
              <a:t>du degré d’urgence de la situation;</a:t>
            </a:r>
            <a:endParaRPr sz="1700" dirty="0">
              <a:solidFill>
                <a:schemeClr val="tx1"/>
              </a:solidFill>
            </a:endParaRPr>
          </a:p>
          <a:p>
            <a:pPr marL="625459" indent="-269868" algn="just">
              <a:buSzPts val="1700"/>
            </a:pPr>
            <a:r>
              <a:rPr lang="fr-CA" sz="1700" dirty="0">
                <a:solidFill>
                  <a:schemeClr val="tx1"/>
                </a:solidFill>
              </a:rPr>
              <a:t>de poursuivre ou non l’application de la procédure, sauf dans les situations impliquant une personne sous la responsabilité d’un établissement ou d’un organisme, où toutes les étapes doivent être alors réalisées; </a:t>
            </a:r>
            <a:endParaRPr sz="1700" dirty="0">
              <a:solidFill>
                <a:schemeClr val="tx1"/>
              </a:solidFill>
            </a:endParaRPr>
          </a:p>
          <a:p>
            <a:pPr marL="625459" indent="-269868" algn="just">
              <a:buSzPts val="1700"/>
            </a:pPr>
            <a:r>
              <a:rPr lang="fr-CA" sz="1700" dirty="0">
                <a:solidFill>
                  <a:schemeClr val="tx1"/>
                </a:solidFill>
              </a:rPr>
              <a:t>de la pertinence de recourir à une évaluation médicale; </a:t>
            </a:r>
            <a:endParaRPr sz="1700" dirty="0">
              <a:solidFill>
                <a:schemeClr val="tx1"/>
              </a:solidFill>
            </a:endParaRPr>
          </a:p>
          <a:p>
            <a:pPr marL="625459" indent="-269868" algn="just">
              <a:buSzPts val="1700"/>
            </a:pPr>
            <a:r>
              <a:rPr lang="fr-CA" sz="1700" dirty="0">
                <a:solidFill>
                  <a:schemeClr val="tx1"/>
                </a:solidFill>
              </a:rPr>
              <a:t>des mesures à prendre pour protéger et aider l’enfant et, au besoin, du soutien à donner aux membres de sa famille; </a:t>
            </a:r>
            <a:endParaRPr sz="1700" dirty="0">
              <a:solidFill>
                <a:schemeClr val="tx1"/>
              </a:solidFill>
            </a:endParaRPr>
          </a:p>
          <a:p>
            <a:pPr marL="625459" indent="-269868" algn="just">
              <a:buSzPts val="1700"/>
            </a:pPr>
            <a:r>
              <a:rPr lang="fr-CA" sz="1700" dirty="0">
                <a:solidFill>
                  <a:schemeClr val="tx1"/>
                </a:solidFill>
              </a:rPr>
              <a:t>des mesures à prendre pour préserver les droits des personnes en cause; </a:t>
            </a:r>
            <a:endParaRPr sz="1700" dirty="0">
              <a:solidFill>
                <a:schemeClr val="tx1"/>
              </a:solidFill>
            </a:endParaRPr>
          </a:p>
          <a:p>
            <a:pPr marL="625459" indent="-269868" algn="just">
              <a:buSzPts val="1700"/>
            </a:pPr>
            <a:r>
              <a:rPr lang="fr-CA" sz="1700" dirty="0">
                <a:solidFill>
                  <a:schemeClr val="tx1"/>
                </a:solidFill>
              </a:rPr>
              <a:t>des mesures à prendre pour préserver la preuve; </a:t>
            </a:r>
            <a:endParaRPr sz="1700" dirty="0">
              <a:solidFill>
                <a:schemeClr val="tx1"/>
              </a:solidFill>
            </a:endParaRPr>
          </a:p>
          <a:p>
            <a:pPr marL="625459" indent="-269868" algn="just">
              <a:buSzPts val="1700"/>
            </a:pPr>
            <a:r>
              <a:rPr lang="fr-CA" sz="1700" dirty="0">
                <a:solidFill>
                  <a:schemeClr val="tx1"/>
                </a:solidFill>
              </a:rPr>
              <a:t>de la contribution pouvant être apportée par d’autres ressources;</a:t>
            </a:r>
            <a:endParaRPr dirty="0">
              <a:solidFill>
                <a:schemeClr val="tx1"/>
              </a:solidFill>
            </a:endParaRPr>
          </a:p>
          <a:p>
            <a:pPr marL="625459" indent="-269868" algn="just">
              <a:buSzPts val="1700"/>
            </a:pPr>
            <a:r>
              <a:rPr lang="fr-CA" sz="1700" dirty="0">
                <a:solidFill>
                  <a:schemeClr val="tx1"/>
                </a:solidFill>
              </a:rPr>
              <a:t>des mesures à prendre pour soutenir, au besoin, les milieux témoins de tels événements; </a:t>
            </a:r>
            <a:endParaRPr dirty="0">
              <a:solidFill>
                <a:schemeClr val="tx1"/>
              </a:solidFill>
            </a:endParaRPr>
          </a:p>
          <a:p>
            <a:pPr marL="625459" indent="-269868" algn="just">
              <a:buSzPts val="1700"/>
            </a:pPr>
            <a:r>
              <a:rPr lang="fr-CA" sz="1700" dirty="0">
                <a:solidFill>
                  <a:schemeClr val="tx1"/>
                </a:solidFill>
              </a:rPr>
              <a:t>des modalités de communication entre les membres de l’équipe.</a:t>
            </a:r>
            <a:endParaRPr dirty="0">
              <a:solidFill>
                <a:schemeClr val="tx1"/>
              </a:solidFill>
            </a:endParaRPr>
          </a:p>
          <a:p>
            <a:pPr marL="808018" indent="-344479">
              <a:buSzPts val="1700"/>
              <a:buNone/>
            </a:pPr>
            <a:endParaRPr sz="1700" dirty="0">
              <a:solidFill>
                <a:schemeClr val="tx1"/>
              </a:solidFill>
            </a:endParaRPr>
          </a:p>
          <a:p>
            <a:pPr marL="514338" indent="-514338" algn="just">
              <a:buClr>
                <a:srgbClr val="1B2A85"/>
              </a:buClr>
              <a:buSzPts val="1700"/>
              <a:buFont typeface="Calibri"/>
              <a:buAutoNum type="arabicPeriod" startAt="5"/>
            </a:pPr>
            <a:r>
              <a:rPr lang="fr-CA" sz="1700" dirty="0">
                <a:solidFill>
                  <a:schemeClr val="tx1"/>
                </a:solidFill>
              </a:rPr>
              <a:t>Convenir d’une </a:t>
            </a:r>
            <a:r>
              <a:rPr lang="fr-CA" sz="1700" b="1" dirty="0">
                <a:solidFill>
                  <a:schemeClr val="tx1"/>
                </a:solidFill>
              </a:rPr>
              <a:t>stratégie d’action </a:t>
            </a:r>
            <a:r>
              <a:rPr lang="fr-CA" sz="1700" dirty="0">
                <a:solidFill>
                  <a:schemeClr val="tx1"/>
                </a:solidFill>
              </a:rPr>
              <a:t>ainsi que du </a:t>
            </a:r>
            <a:r>
              <a:rPr lang="fr-CA" sz="1700" b="1" dirty="0">
                <a:solidFill>
                  <a:schemeClr val="tx1"/>
                </a:solidFill>
              </a:rPr>
              <a:t>plan de communication aux médias </a:t>
            </a:r>
            <a:r>
              <a:rPr lang="fr-CA" sz="1700" dirty="0">
                <a:solidFill>
                  <a:schemeClr val="tx1"/>
                </a:solidFill>
              </a:rPr>
              <a:t>lorsque la situation risque de devenir du domaine public. </a:t>
            </a:r>
            <a:endParaRPr dirty="0">
              <a:solidFill>
                <a:schemeClr val="tx1"/>
              </a:solidFill>
            </a:endParaRPr>
          </a:p>
          <a:p>
            <a:pPr marL="342891" indent="-190495">
              <a:buNone/>
            </a:pPr>
            <a:endParaRPr dirty="0"/>
          </a:p>
          <a:p>
            <a:pPr marL="342891" indent="-190495">
              <a:buNone/>
            </a:pPr>
            <a:endParaRPr dirty="0"/>
          </a:p>
          <a:p>
            <a:pPr marL="342891" indent="-190495">
              <a:buNone/>
            </a:pPr>
            <a:endParaRPr dirty="0"/>
          </a:p>
          <a:p>
            <a:pPr marL="342891" indent="-190495">
              <a:buNone/>
            </a:pPr>
            <a:endParaRPr dirty="0"/>
          </a:p>
          <a:p>
            <a:pPr marL="342891" indent="-190495">
              <a:buNone/>
            </a:pPr>
            <a:endParaRPr dirty="0"/>
          </a:p>
          <a:p>
            <a:pPr marL="342891" indent="-190495">
              <a:buNone/>
            </a:pPr>
            <a:endParaRPr dirty="0"/>
          </a:p>
        </p:txBody>
      </p:sp>
      <p:sp>
        <p:nvSpPr>
          <p:cNvPr id="5" name="Google Shape;374;p37">
            <a:extLst>
              <a:ext uri="{FF2B5EF4-FFF2-40B4-BE49-F238E27FC236}">
                <a16:creationId xmlns:a16="http://schemas.microsoft.com/office/drawing/2014/main" id="{EBC3CDA2-149E-67A0-4A96-19B1B081CBF8}"/>
              </a:ext>
            </a:extLst>
          </p:cNvPr>
          <p:cNvSpPr txBox="1">
            <a:spLocks/>
          </p:cNvSpPr>
          <p:nvPr>
            <p:custDataLst>
              <p:tags r:id="rId2"/>
            </p:custDataLst>
          </p:nvPr>
        </p:nvSpPr>
        <p:spPr>
          <a:xfrm>
            <a:off x="8640147" y="0"/>
            <a:ext cx="3551853"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a:t>Étape 2 : liaison et planification (suite)</a:t>
            </a:r>
          </a:p>
        </p:txBody>
      </p:sp>
      <p:sp>
        <p:nvSpPr>
          <p:cNvPr id="8" name="Espace réservé du numéro de diapositive 7">
            <a:extLst>
              <a:ext uri="{FF2B5EF4-FFF2-40B4-BE49-F238E27FC236}">
                <a16:creationId xmlns:a16="http://schemas.microsoft.com/office/drawing/2014/main" id="{10BE6916-3D64-1B12-6CFA-B278E58D8B97}"/>
              </a:ext>
            </a:extLst>
          </p:cNvPr>
          <p:cNvSpPr>
            <a:spLocks noGrp="1"/>
          </p:cNvSpPr>
          <p:nvPr>
            <p:ph type="sldNum" idx="12"/>
          </p:nvPr>
        </p:nvSpPr>
        <p:spPr/>
        <p:txBody>
          <a:bodyPr/>
          <a:lstStyle/>
          <a:p>
            <a:fld id="{00000000-1234-1234-1234-123412341234}" type="slidenum">
              <a:rPr lang="fr-CA" smtClean="0"/>
              <a:pPr/>
              <a:t>48</a:t>
            </a:fld>
            <a:endParaRPr lang="fr-CA"/>
          </a:p>
        </p:txBody>
      </p:sp>
    </p:spTree>
    <p:extLst>
      <p:ext uri="{BB962C8B-B14F-4D97-AF65-F5344CB8AC3E}">
        <p14:creationId xmlns:p14="http://schemas.microsoft.com/office/powerpoint/2010/main" val="22405622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p44"/>
          <p:cNvSpPr txBox="1">
            <a:spLocks noGrp="1"/>
          </p:cNvSpPr>
          <p:nvPr>
            <p:ph type="title"/>
            <p:custDataLst>
              <p:tags r:id="rId1"/>
            </p:custDataLst>
          </p:nvPr>
        </p:nvSpPr>
        <p:spPr>
          <a:xfrm>
            <a:off x="838200" y="744649"/>
            <a:ext cx="10515600" cy="781351"/>
          </a:xfrm>
          <a:prstGeom prst="rect">
            <a:avLst/>
          </a:prstGeom>
          <a:noFill/>
          <a:ln>
            <a:noFill/>
          </a:ln>
        </p:spPr>
        <p:txBody>
          <a:bodyPr spcFirstLastPara="1" wrap="square" lIns="91425" tIns="45700" rIns="91425" bIns="45700" anchor="b" anchorCtr="0">
            <a:noAutofit/>
          </a:bodyPr>
          <a:lstStyle/>
          <a:p>
            <a:pPr>
              <a:buSzPts val="3200"/>
            </a:pPr>
            <a:r>
              <a:rPr lang="fr-CA" sz="3200" dirty="0"/>
              <a:t>Le pouvoir discrétionnaire du DPJ</a:t>
            </a:r>
            <a:br>
              <a:rPr lang="fr-CA" sz="3200" dirty="0"/>
            </a:br>
            <a:endParaRPr sz="3200" dirty="0"/>
          </a:p>
        </p:txBody>
      </p:sp>
      <p:sp>
        <p:nvSpPr>
          <p:cNvPr id="435" name="Google Shape;435;p44"/>
          <p:cNvSpPr txBox="1">
            <a:spLocks noGrp="1"/>
          </p:cNvSpPr>
          <p:nvPr>
            <p:ph type="body" idx="1"/>
            <p:custDataLst>
              <p:tags r:id="rId2"/>
            </p:custDataLst>
          </p:nvPr>
        </p:nvSpPr>
        <p:spPr>
          <a:xfrm>
            <a:off x="831853" y="1386039"/>
            <a:ext cx="10352705" cy="4072369"/>
          </a:xfrm>
          <a:prstGeom prst="rect">
            <a:avLst/>
          </a:prstGeom>
          <a:noFill/>
          <a:ln>
            <a:noFill/>
          </a:ln>
        </p:spPr>
        <p:txBody>
          <a:bodyPr spcFirstLastPara="1" wrap="square" lIns="91425" tIns="45700" rIns="91425" bIns="45700" anchor="t" anchorCtr="0">
            <a:normAutofit fontScale="92500" lnSpcReduction="10000"/>
          </a:bodyPr>
          <a:lstStyle/>
          <a:p>
            <a:pPr marL="0" indent="0">
              <a:spcBef>
                <a:spcPts val="0"/>
              </a:spcBef>
              <a:buSzPts val="2000"/>
            </a:pPr>
            <a:endParaRPr sz="2000" u="sng" dirty="0">
              <a:solidFill>
                <a:srgbClr val="1B2A85"/>
              </a:solidFill>
            </a:endParaRPr>
          </a:p>
          <a:p>
            <a:pPr marL="0" indent="0">
              <a:buSzPts val="2000"/>
            </a:pPr>
            <a:r>
              <a:rPr lang="fr-CA" sz="2400" u="sng" dirty="0">
                <a:solidFill>
                  <a:schemeClr val="tx1"/>
                </a:solidFill>
              </a:rPr>
              <a:t>Divulgation</a:t>
            </a:r>
            <a:endParaRPr sz="2400" dirty="0">
              <a:solidFill>
                <a:schemeClr val="tx1"/>
              </a:solidFill>
            </a:endParaRPr>
          </a:p>
          <a:p>
            <a:pPr marL="0" indent="0">
              <a:buSzPts val="2000"/>
            </a:pPr>
            <a:endParaRPr sz="2400" dirty="0">
              <a:solidFill>
                <a:schemeClr val="tx1"/>
              </a:solidFill>
            </a:endParaRPr>
          </a:p>
          <a:p>
            <a:pPr marL="273044" indent="0">
              <a:buSzPts val="2000"/>
            </a:pPr>
            <a:r>
              <a:rPr lang="fr-CA" sz="2400" dirty="0">
                <a:solidFill>
                  <a:schemeClr val="tx1"/>
                </a:solidFill>
              </a:rPr>
              <a:t>Systématique :</a:t>
            </a:r>
            <a:endParaRPr sz="2400" dirty="0">
              <a:solidFill>
                <a:schemeClr val="tx1"/>
              </a:solidFill>
            </a:endParaRPr>
          </a:p>
          <a:p>
            <a:pPr marL="1617622" indent="-365116">
              <a:buSzPts val="2000"/>
              <a:buFont typeface="Noto Sans Symbols"/>
              <a:buChar char="⮚"/>
            </a:pPr>
            <a:r>
              <a:rPr lang="fr-CA" sz="2400" dirty="0">
                <a:solidFill>
                  <a:schemeClr val="tx1"/>
                </a:solidFill>
              </a:rPr>
              <a:t>Lors d’abus sexuels (sauf exception)</a:t>
            </a:r>
            <a:endParaRPr sz="2400" dirty="0">
              <a:solidFill>
                <a:schemeClr val="tx1"/>
              </a:solidFill>
            </a:endParaRPr>
          </a:p>
          <a:p>
            <a:pPr marL="1617622" indent="-365116">
              <a:buSzPts val="2000"/>
              <a:buFont typeface="Noto Sans Symbols"/>
              <a:buChar char="⮚"/>
            </a:pPr>
            <a:r>
              <a:rPr lang="fr-CA" sz="2400" dirty="0">
                <a:solidFill>
                  <a:schemeClr val="tx1"/>
                </a:solidFill>
              </a:rPr>
              <a:t>Lors de toutes situations impliquant un tiers en autorité</a:t>
            </a:r>
            <a:endParaRPr sz="2400" dirty="0">
              <a:solidFill>
                <a:schemeClr val="tx1"/>
              </a:solidFill>
            </a:endParaRPr>
          </a:p>
          <a:p>
            <a:pPr marL="1795418" indent="-415915">
              <a:buSzPts val="2000"/>
            </a:pPr>
            <a:endParaRPr sz="2400" dirty="0">
              <a:solidFill>
                <a:schemeClr val="tx1"/>
              </a:solidFill>
            </a:endParaRPr>
          </a:p>
          <a:p>
            <a:pPr marL="730232" indent="-457189">
              <a:buSzPts val="2000"/>
            </a:pPr>
            <a:r>
              <a:rPr lang="fr-CA" sz="2400" dirty="0">
                <a:solidFill>
                  <a:schemeClr val="tx1"/>
                </a:solidFill>
              </a:rPr>
              <a:t>Pouvoir discrétionnaire du DPJ :</a:t>
            </a:r>
            <a:endParaRPr sz="2400" dirty="0">
              <a:solidFill>
                <a:schemeClr val="tx1"/>
              </a:solidFill>
            </a:endParaRPr>
          </a:p>
          <a:p>
            <a:pPr marL="1617622" indent="-365116">
              <a:buSzPts val="2000"/>
              <a:buFont typeface="Noto Sans Symbols"/>
              <a:buChar char="⮚"/>
            </a:pPr>
            <a:r>
              <a:rPr lang="fr-CA" sz="2400" dirty="0">
                <a:solidFill>
                  <a:schemeClr val="tx1"/>
                </a:solidFill>
              </a:rPr>
              <a:t>Lors d’abus physiques</a:t>
            </a:r>
            <a:endParaRPr sz="2400" dirty="0">
              <a:solidFill>
                <a:schemeClr val="tx1"/>
              </a:solidFill>
            </a:endParaRPr>
          </a:p>
          <a:p>
            <a:pPr marL="1617622" indent="-365116">
              <a:buSzPts val="2000"/>
              <a:buFont typeface="Noto Sans Symbols"/>
              <a:buChar char="⮚"/>
            </a:pPr>
            <a:r>
              <a:rPr lang="fr-CA" sz="2400" dirty="0">
                <a:solidFill>
                  <a:schemeClr val="tx1"/>
                </a:solidFill>
              </a:rPr>
              <a:t>Lors de négligence</a:t>
            </a:r>
            <a:endParaRPr sz="2400" dirty="0">
              <a:solidFill>
                <a:schemeClr val="tx1"/>
              </a:solidFill>
            </a:endParaRPr>
          </a:p>
          <a:p>
            <a:pPr marL="1252507" indent="0">
              <a:buSzPts val="1600"/>
            </a:pPr>
            <a:endParaRPr sz="1600" dirty="0">
              <a:solidFill>
                <a:srgbClr val="1B2A85"/>
              </a:solidFill>
            </a:endParaRPr>
          </a:p>
          <a:p>
            <a:pPr marL="0" indent="0"/>
            <a:endParaRPr dirty="0"/>
          </a:p>
        </p:txBody>
      </p:sp>
      <p:sp>
        <p:nvSpPr>
          <p:cNvPr id="3" name="Google Shape;374;p37">
            <a:extLst>
              <a:ext uri="{FF2B5EF4-FFF2-40B4-BE49-F238E27FC236}">
                <a16:creationId xmlns:a16="http://schemas.microsoft.com/office/drawing/2014/main" id="{232091F4-E43B-352A-6D96-98FBA179AC90}"/>
              </a:ext>
            </a:extLst>
          </p:cNvPr>
          <p:cNvSpPr txBox="1">
            <a:spLocks/>
          </p:cNvSpPr>
          <p:nvPr>
            <p:custDataLst>
              <p:tags r:id="rId3"/>
            </p:custDataLst>
          </p:nvPr>
        </p:nvSpPr>
        <p:spPr>
          <a:xfrm>
            <a:off x="8640147" y="0"/>
            <a:ext cx="3551853"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a:t>Étape 2 : liaison et planification (suite)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7AE7701-C87E-8A07-82DD-7C65905C3D1D}"/>
              </a:ext>
            </a:extLst>
          </p:cNvPr>
          <p:cNvSpPr txBox="1"/>
          <p:nvPr/>
        </p:nvSpPr>
        <p:spPr>
          <a:xfrm>
            <a:off x="3160746" y="2306170"/>
            <a:ext cx="6097554" cy="493981"/>
          </a:xfrm>
          <a:prstGeom prst="rect">
            <a:avLst/>
          </a:prstGeom>
          <a:noFill/>
        </p:spPr>
        <p:txBody>
          <a:bodyPr wrap="square">
            <a:spAutoFit/>
          </a:bodyPr>
          <a:lstStyle/>
          <a:p>
            <a:pPr marL="76199">
              <a:lnSpc>
                <a:spcPct val="90000"/>
              </a:lnSpc>
              <a:spcBef>
                <a:spcPts val="1000"/>
              </a:spcBef>
              <a:buClr>
                <a:srgbClr val="93D9EB"/>
              </a:buClr>
              <a:buSzPts val="2400"/>
            </a:pPr>
            <a:r>
              <a:rPr lang="fr-CA" sz="2800" b="1" i="0" u="none" strike="noStrike" cap="none" dirty="0">
                <a:solidFill>
                  <a:schemeClr val="tx1"/>
                </a:solidFill>
                <a:latin typeface="Calibri"/>
                <a:ea typeface="Calibri"/>
                <a:cs typeface="Calibri"/>
                <a:sym typeface="Calibri"/>
              </a:rPr>
              <a:t>Partie 1 : L’Entente multisectorielle</a:t>
            </a:r>
          </a:p>
        </p:txBody>
      </p:sp>
      <p:sp>
        <p:nvSpPr>
          <p:cNvPr id="8" name="Espace réservé du numéro de diapositive 7">
            <a:extLst>
              <a:ext uri="{FF2B5EF4-FFF2-40B4-BE49-F238E27FC236}">
                <a16:creationId xmlns:a16="http://schemas.microsoft.com/office/drawing/2014/main" id="{D095BEB6-E49D-8CB0-1AA0-CED97E87F6B6}"/>
              </a:ext>
            </a:extLst>
          </p:cNvPr>
          <p:cNvSpPr>
            <a:spLocks noGrp="1"/>
          </p:cNvSpPr>
          <p:nvPr>
            <p:ph type="sldNum" idx="12"/>
          </p:nvPr>
        </p:nvSpPr>
        <p:spPr/>
        <p:txBody>
          <a:bodyPr/>
          <a:lstStyle/>
          <a:p>
            <a:fld id="{00000000-1234-1234-1234-123412341234}" type="slidenum">
              <a:rPr lang="fr-CA" smtClean="0"/>
              <a:pPr/>
              <a:t>5</a:t>
            </a:fld>
            <a:endParaRPr lang="fr-CA"/>
          </a:p>
        </p:txBody>
      </p:sp>
    </p:spTree>
    <p:extLst>
      <p:ext uri="{BB962C8B-B14F-4D97-AF65-F5344CB8AC3E}">
        <p14:creationId xmlns:p14="http://schemas.microsoft.com/office/powerpoint/2010/main" val="22951109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45"/>
          <p:cNvSpPr txBox="1">
            <a:spLocks noGrp="1"/>
          </p:cNvSpPr>
          <p:nvPr>
            <p:ph type="title"/>
            <p:custDataLst>
              <p:tags r:id="rId1"/>
            </p:custDataLst>
          </p:nvPr>
        </p:nvSpPr>
        <p:spPr>
          <a:xfrm>
            <a:off x="557383" y="539972"/>
            <a:ext cx="10515600" cy="412955"/>
          </a:xfrm>
          <a:prstGeom prst="rect">
            <a:avLst/>
          </a:prstGeom>
          <a:noFill/>
          <a:ln>
            <a:noFill/>
          </a:ln>
        </p:spPr>
        <p:txBody>
          <a:bodyPr spcFirstLastPara="1" wrap="square" lIns="91425" tIns="45700" rIns="91425" bIns="45700" anchor="ctr" anchorCtr="0">
            <a:noAutofit/>
          </a:bodyPr>
          <a:lstStyle/>
          <a:p>
            <a:pPr>
              <a:buSzPts val="3200"/>
            </a:pPr>
            <a:r>
              <a:rPr lang="fr-CA" sz="3200" dirty="0"/>
              <a:t>La divulgation</a:t>
            </a:r>
            <a:endParaRPr dirty="0"/>
          </a:p>
        </p:txBody>
      </p:sp>
      <p:sp>
        <p:nvSpPr>
          <p:cNvPr id="441" name="Google Shape;441;p45"/>
          <p:cNvSpPr txBox="1">
            <a:spLocks noGrp="1"/>
          </p:cNvSpPr>
          <p:nvPr>
            <p:ph type="body" idx="1"/>
            <p:custDataLst>
              <p:tags r:id="rId2"/>
            </p:custDataLst>
          </p:nvPr>
        </p:nvSpPr>
        <p:spPr>
          <a:xfrm>
            <a:off x="625151" y="1847461"/>
            <a:ext cx="5122506" cy="3638939"/>
          </a:xfrm>
          <a:prstGeom prst="rect">
            <a:avLst/>
          </a:prstGeom>
          <a:noFill/>
          <a:ln>
            <a:noFill/>
          </a:ln>
        </p:spPr>
        <p:txBody>
          <a:bodyPr spcFirstLastPara="1" wrap="square" lIns="91425" tIns="45700" rIns="91425" bIns="45700" anchor="t" anchorCtr="0">
            <a:normAutofit/>
          </a:bodyPr>
          <a:lstStyle/>
          <a:p>
            <a:pPr marL="0" indent="0" algn="just">
              <a:lnSpc>
                <a:spcPct val="115000"/>
              </a:lnSpc>
              <a:spcBef>
                <a:spcPts val="0"/>
              </a:spcBef>
              <a:buSzPct val="100000"/>
              <a:buNone/>
            </a:pPr>
            <a:r>
              <a:rPr lang="fr-CA" sz="1800" dirty="0">
                <a:solidFill>
                  <a:schemeClr val="tx1"/>
                </a:solidFill>
              </a:rPr>
              <a:t>La décision de divulguer ou non repose sur l’évaluation :</a:t>
            </a:r>
          </a:p>
          <a:p>
            <a:pPr marL="0" indent="0" algn="just">
              <a:lnSpc>
                <a:spcPct val="115000"/>
              </a:lnSpc>
              <a:spcBef>
                <a:spcPts val="0"/>
              </a:spcBef>
              <a:buSzPct val="100000"/>
              <a:buNone/>
            </a:pPr>
            <a:endParaRPr sz="1800" dirty="0">
              <a:solidFill>
                <a:schemeClr val="tx1"/>
              </a:solidFill>
            </a:endParaRPr>
          </a:p>
          <a:p>
            <a:pPr marL="342891" indent="-342891" algn="just">
              <a:lnSpc>
                <a:spcPct val="115000"/>
              </a:lnSpc>
              <a:spcBef>
                <a:spcPts val="2000"/>
              </a:spcBef>
              <a:buSzPct val="100000"/>
            </a:pPr>
            <a:r>
              <a:rPr lang="fr-CA" sz="1800" dirty="0">
                <a:solidFill>
                  <a:schemeClr val="tx1"/>
                </a:solidFill>
              </a:rPr>
              <a:t>de </a:t>
            </a:r>
            <a:r>
              <a:rPr lang="fr-CA" sz="1800" b="1" dirty="0">
                <a:solidFill>
                  <a:schemeClr val="tx1"/>
                </a:solidFill>
              </a:rPr>
              <a:t>la gravité au regard de l’acte</a:t>
            </a:r>
            <a:r>
              <a:rPr lang="fr-CA" sz="1800" dirty="0">
                <a:solidFill>
                  <a:schemeClr val="tx1"/>
                </a:solidFill>
              </a:rPr>
              <a:t> (sa nature, sa fréquence, sa durée); </a:t>
            </a:r>
            <a:endParaRPr sz="1800" dirty="0">
              <a:solidFill>
                <a:schemeClr val="tx1"/>
              </a:solidFill>
            </a:endParaRPr>
          </a:p>
          <a:p>
            <a:pPr marL="342891" indent="-342891" algn="just">
              <a:lnSpc>
                <a:spcPct val="115000"/>
              </a:lnSpc>
              <a:spcBef>
                <a:spcPts val="2000"/>
              </a:spcBef>
              <a:buSzPct val="100000"/>
            </a:pPr>
            <a:r>
              <a:rPr lang="fr-CA" sz="1800" b="1" dirty="0">
                <a:solidFill>
                  <a:schemeClr val="tx1"/>
                </a:solidFill>
              </a:rPr>
              <a:t>des séquelles sur la victime</a:t>
            </a:r>
            <a:r>
              <a:rPr lang="fr-CA" sz="1800" dirty="0">
                <a:solidFill>
                  <a:schemeClr val="tx1"/>
                </a:solidFill>
              </a:rPr>
              <a:t> (les conséquences sur la santé physique et psychologique de l’enfant, son vécu, sa perception de la situation). </a:t>
            </a:r>
            <a:endParaRPr sz="1800" dirty="0">
              <a:solidFill>
                <a:schemeClr val="tx1"/>
              </a:solidFill>
            </a:endParaRPr>
          </a:p>
          <a:p>
            <a:pPr marL="342891" indent="-259074">
              <a:spcBef>
                <a:spcPts val="2000"/>
              </a:spcBef>
              <a:buSzPct val="100000"/>
              <a:buNone/>
            </a:pPr>
            <a:endParaRPr dirty="0"/>
          </a:p>
        </p:txBody>
      </p:sp>
      <p:sp>
        <p:nvSpPr>
          <p:cNvPr id="442" name="Google Shape;442;p45"/>
          <p:cNvSpPr txBox="1">
            <a:spLocks noGrp="1"/>
          </p:cNvSpPr>
          <p:nvPr>
            <p:ph type="body" idx="2"/>
            <p:custDataLst>
              <p:tags r:id="rId3"/>
            </p:custDataLst>
          </p:nvPr>
        </p:nvSpPr>
        <p:spPr>
          <a:xfrm>
            <a:off x="6096000" y="1847461"/>
            <a:ext cx="5538619" cy="4251586"/>
          </a:xfrm>
          <a:prstGeom prst="rect">
            <a:avLst/>
          </a:prstGeom>
          <a:noFill/>
          <a:ln>
            <a:noFill/>
          </a:ln>
        </p:spPr>
        <p:txBody>
          <a:bodyPr spcFirstLastPara="1" wrap="square" lIns="91425" tIns="45700" rIns="91425" bIns="45700" anchor="t" anchorCtr="0">
            <a:normAutofit fontScale="55000" lnSpcReduction="20000"/>
          </a:bodyPr>
          <a:lstStyle/>
          <a:p>
            <a:pPr marL="0" indent="0" algn="just">
              <a:lnSpc>
                <a:spcPct val="115000"/>
              </a:lnSpc>
              <a:spcBef>
                <a:spcPts val="0"/>
              </a:spcBef>
              <a:buSzPct val="100000"/>
              <a:buNone/>
            </a:pPr>
            <a:r>
              <a:rPr lang="fr-CA" sz="3300" dirty="0">
                <a:solidFill>
                  <a:schemeClr val="tx1"/>
                </a:solidFill>
              </a:rPr>
              <a:t>Aussi bien pour les abus physiques que pour la négligence, la </a:t>
            </a:r>
            <a:r>
              <a:rPr lang="fr-CA" sz="3300" b="1" dirty="0">
                <a:solidFill>
                  <a:schemeClr val="tx1"/>
                </a:solidFill>
              </a:rPr>
              <a:t>gravité </a:t>
            </a:r>
            <a:r>
              <a:rPr lang="fr-CA" sz="3300" dirty="0">
                <a:solidFill>
                  <a:schemeClr val="tx1"/>
                </a:solidFill>
              </a:rPr>
              <a:t>doit aussi être évaluée au regard du contexte, soit :</a:t>
            </a:r>
          </a:p>
          <a:p>
            <a:pPr marL="0" indent="0" algn="just">
              <a:lnSpc>
                <a:spcPct val="115000"/>
              </a:lnSpc>
              <a:spcBef>
                <a:spcPts val="0"/>
              </a:spcBef>
              <a:buSzPct val="100000"/>
              <a:buNone/>
            </a:pPr>
            <a:endParaRPr sz="3300" dirty="0">
              <a:solidFill>
                <a:schemeClr val="tx1"/>
              </a:solidFill>
            </a:endParaRPr>
          </a:p>
          <a:p>
            <a:pPr marL="342891" indent="-342891" algn="just">
              <a:lnSpc>
                <a:spcPct val="115000"/>
              </a:lnSpc>
              <a:spcBef>
                <a:spcPts val="2000"/>
              </a:spcBef>
              <a:buSzPct val="100000"/>
            </a:pPr>
            <a:r>
              <a:rPr lang="fr-CA" sz="3300" dirty="0">
                <a:solidFill>
                  <a:schemeClr val="tx1"/>
                </a:solidFill>
              </a:rPr>
              <a:t>La vulnérabilité de l’enfant; </a:t>
            </a:r>
            <a:endParaRPr sz="3300" dirty="0">
              <a:solidFill>
                <a:schemeClr val="tx1"/>
              </a:solidFill>
            </a:endParaRPr>
          </a:p>
          <a:p>
            <a:pPr marL="342891" indent="-342891" algn="just">
              <a:lnSpc>
                <a:spcPct val="115000"/>
              </a:lnSpc>
              <a:spcBef>
                <a:spcPts val="2000"/>
              </a:spcBef>
              <a:buSzPct val="100000"/>
            </a:pPr>
            <a:r>
              <a:rPr lang="fr-CA" sz="3300" dirty="0">
                <a:solidFill>
                  <a:schemeClr val="tx1"/>
                </a:solidFill>
              </a:rPr>
              <a:t>Les circonstances (atténuantes et aggravantes); </a:t>
            </a:r>
            <a:endParaRPr sz="3300" dirty="0">
              <a:solidFill>
                <a:schemeClr val="tx1"/>
              </a:solidFill>
            </a:endParaRPr>
          </a:p>
          <a:p>
            <a:pPr marL="342891" indent="-342891" algn="just">
              <a:lnSpc>
                <a:spcPct val="115000"/>
              </a:lnSpc>
              <a:spcBef>
                <a:spcPts val="2000"/>
              </a:spcBef>
              <a:buSzPct val="100000"/>
            </a:pPr>
            <a:r>
              <a:rPr lang="fr-CA" sz="3300" dirty="0">
                <a:solidFill>
                  <a:schemeClr val="tx1"/>
                </a:solidFill>
              </a:rPr>
              <a:t>La nature du lien entre l’enfant victime et l’auteur allégué; </a:t>
            </a:r>
            <a:endParaRPr sz="3300" dirty="0">
              <a:solidFill>
                <a:schemeClr val="tx1"/>
              </a:solidFill>
            </a:endParaRPr>
          </a:p>
          <a:p>
            <a:pPr marL="342891" indent="-342891" algn="just">
              <a:lnSpc>
                <a:spcPct val="115000"/>
              </a:lnSpc>
              <a:spcBef>
                <a:spcPts val="2000"/>
              </a:spcBef>
              <a:buSzPct val="100000"/>
            </a:pPr>
            <a:r>
              <a:rPr lang="fr-CA" sz="3300" dirty="0">
                <a:solidFill>
                  <a:schemeClr val="tx1"/>
                </a:solidFill>
              </a:rPr>
              <a:t>La récurrence de l’acte de la part de l’auteur allégué et le climat.</a:t>
            </a:r>
            <a:endParaRPr sz="3300" dirty="0">
              <a:solidFill>
                <a:schemeClr val="tx1"/>
              </a:solidFill>
            </a:endParaRPr>
          </a:p>
          <a:p>
            <a:pPr marL="342891" indent="-259074">
              <a:spcBef>
                <a:spcPts val="2000"/>
              </a:spcBef>
              <a:buSzPct val="100000"/>
              <a:buNone/>
            </a:pPr>
            <a:endParaRPr dirty="0"/>
          </a:p>
        </p:txBody>
      </p:sp>
      <p:sp>
        <p:nvSpPr>
          <p:cNvPr id="3" name="Google Shape;374;p37">
            <a:extLst>
              <a:ext uri="{FF2B5EF4-FFF2-40B4-BE49-F238E27FC236}">
                <a16:creationId xmlns:a16="http://schemas.microsoft.com/office/drawing/2014/main" id="{1F328B0F-BB94-452B-75A7-C5791A62328F}"/>
              </a:ext>
            </a:extLst>
          </p:cNvPr>
          <p:cNvSpPr txBox="1">
            <a:spLocks/>
          </p:cNvSpPr>
          <p:nvPr>
            <p:custDataLst>
              <p:tags r:id="rId4"/>
            </p:custDataLst>
          </p:nvPr>
        </p:nvSpPr>
        <p:spPr>
          <a:xfrm>
            <a:off x="8640147" y="0"/>
            <a:ext cx="3551853"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a:t>Étape 2 : liaison et planification (suite)</a:t>
            </a:r>
          </a:p>
        </p:txBody>
      </p:sp>
      <p:sp>
        <p:nvSpPr>
          <p:cNvPr id="6" name="Espace réservé du numéro de diapositive 5">
            <a:extLst>
              <a:ext uri="{FF2B5EF4-FFF2-40B4-BE49-F238E27FC236}">
                <a16:creationId xmlns:a16="http://schemas.microsoft.com/office/drawing/2014/main" id="{966E63B8-E585-20FD-9CE7-B8ACC33EE050}"/>
              </a:ext>
            </a:extLst>
          </p:cNvPr>
          <p:cNvSpPr>
            <a:spLocks noGrp="1"/>
          </p:cNvSpPr>
          <p:nvPr>
            <p:ph type="sldNum" idx="12"/>
          </p:nvPr>
        </p:nvSpPr>
        <p:spPr/>
        <p:txBody>
          <a:bodyPr/>
          <a:lstStyle/>
          <a:p>
            <a:fld id="{00000000-1234-1234-1234-123412341234}" type="slidenum">
              <a:rPr lang="fr-CA" smtClean="0"/>
              <a:pPr/>
              <a:t>50</a:t>
            </a:fld>
            <a:endParaRPr lang="fr-CA"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5CF8C5-C659-759F-2571-69292BDED137}"/>
              </a:ext>
            </a:extLst>
          </p:cNvPr>
          <p:cNvSpPr>
            <a:spLocks noGrp="1"/>
          </p:cNvSpPr>
          <p:nvPr>
            <p:ph type="title"/>
          </p:nvPr>
        </p:nvSpPr>
        <p:spPr/>
        <p:txBody>
          <a:bodyPr>
            <a:normAutofit fontScale="90000"/>
          </a:bodyPr>
          <a:lstStyle/>
          <a:p>
            <a:br>
              <a:rPr lang="fr-CA" sz="3600" dirty="0">
                <a:solidFill>
                  <a:srgbClr val="1B2A85"/>
                </a:solidFill>
              </a:rPr>
            </a:br>
            <a:r>
              <a:rPr lang="fr-CA" sz="3600" dirty="0">
                <a:solidFill>
                  <a:srgbClr val="1B2A85"/>
                </a:solidFill>
              </a:rPr>
              <a:t>Étape 3 : L’enquête et l’évaluation </a:t>
            </a:r>
            <a:br>
              <a:rPr lang="fr-CA" sz="3600" dirty="0">
                <a:solidFill>
                  <a:srgbClr val="1B2A85"/>
                </a:solidFill>
              </a:rPr>
            </a:br>
            <a:endParaRPr lang="fr-CA" dirty="0"/>
          </a:p>
        </p:txBody>
      </p:sp>
      <p:sp>
        <p:nvSpPr>
          <p:cNvPr id="3" name="Espace réservé du texte 2">
            <a:extLst>
              <a:ext uri="{FF2B5EF4-FFF2-40B4-BE49-F238E27FC236}">
                <a16:creationId xmlns:a16="http://schemas.microsoft.com/office/drawing/2014/main" id="{F6AA54BE-E67B-3226-F745-FE9BF69EE98F}"/>
              </a:ext>
            </a:extLst>
          </p:cNvPr>
          <p:cNvSpPr>
            <a:spLocks noGrp="1"/>
          </p:cNvSpPr>
          <p:nvPr>
            <p:ph type="body" idx="1"/>
          </p:nvPr>
        </p:nvSpPr>
        <p:spPr/>
        <p:txBody>
          <a:bodyPr/>
          <a:lstStyle/>
          <a:p>
            <a:r>
              <a:rPr lang="fr-CA" dirty="0"/>
              <a:t>L’enquête</a:t>
            </a:r>
          </a:p>
        </p:txBody>
      </p:sp>
      <p:sp>
        <p:nvSpPr>
          <p:cNvPr id="4" name="Espace réservé du texte 3">
            <a:extLst>
              <a:ext uri="{FF2B5EF4-FFF2-40B4-BE49-F238E27FC236}">
                <a16:creationId xmlns:a16="http://schemas.microsoft.com/office/drawing/2014/main" id="{ED92215C-7653-2049-59FA-CABC1460094B}"/>
              </a:ext>
            </a:extLst>
          </p:cNvPr>
          <p:cNvSpPr>
            <a:spLocks noGrp="1"/>
          </p:cNvSpPr>
          <p:nvPr>
            <p:ph type="body" idx="2"/>
          </p:nvPr>
        </p:nvSpPr>
        <p:spPr>
          <a:xfrm>
            <a:off x="839789" y="2544098"/>
            <a:ext cx="5047827" cy="3067667"/>
          </a:xfrm>
        </p:spPr>
        <p:txBody>
          <a:bodyPr>
            <a:normAutofit/>
          </a:bodyPr>
          <a:lstStyle/>
          <a:p>
            <a:pPr marL="0" indent="0" algn="just">
              <a:spcBef>
                <a:spcPts val="0"/>
              </a:spcBef>
              <a:buSzPts val="1800"/>
              <a:buNone/>
            </a:pPr>
            <a:r>
              <a:rPr lang="fr-CA" sz="1900" dirty="0">
                <a:solidFill>
                  <a:schemeClr val="tx1"/>
                </a:solidFill>
              </a:rPr>
              <a:t>L’enquête consiste à déterminer si les faits sont fondés et peuvent être prouvés dans le cadre de l’application du Code criminel ou en droit du travail.</a:t>
            </a:r>
          </a:p>
          <a:p>
            <a:pPr marL="0" indent="0" algn="just">
              <a:spcBef>
                <a:spcPts val="0"/>
              </a:spcBef>
              <a:buSzPts val="1800"/>
              <a:buNone/>
            </a:pPr>
            <a:r>
              <a:rPr lang="fr-CA" sz="1900" dirty="0">
                <a:solidFill>
                  <a:schemeClr val="tx1"/>
                </a:solidFill>
              </a:rPr>
              <a:t> </a:t>
            </a:r>
          </a:p>
          <a:p>
            <a:pPr marL="0" indent="0" algn="just">
              <a:spcBef>
                <a:spcPts val="0"/>
              </a:spcBef>
              <a:buSzPts val="1800"/>
              <a:buNone/>
            </a:pPr>
            <a:r>
              <a:rPr lang="fr-CA" sz="1900" dirty="0">
                <a:solidFill>
                  <a:schemeClr val="tx1"/>
                </a:solidFill>
              </a:rPr>
              <a:t>Lorsque la personne soupçonnée est une personne en autorité ou non œuvrant dans un établissement ou un organisme, l’enquête administrative doit être tenue selon les règles établies dans cet établissement ou cet organisme.</a:t>
            </a:r>
          </a:p>
          <a:p>
            <a:endParaRPr lang="fr-CA" dirty="0"/>
          </a:p>
        </p:txBody>
      </p:sp>
      <p:sp>
        <p:nvSpPr>
          <p:cNvPr id="5" name="Espace réservé du texte 4">
            <a:extLst>
              <a:ext uri="{FF2B5EF4-FFF2-40B4-BE49-F238E27FC236}">
                <a16:creationId xmlns:a16="http://schemas.microsoft.com/office/drawing/2014/main" id="{F3E32324-CAEA-F7BD-FFE2-315EB59D8626}"/>
              </a:ext>
            </a:extLst>
          </p:cNvPr>
          <p:cNvSpPr>
            <a:spLocks noGrp="1"/>
          </p:cNvSpPr>
          <p:nvPr>
            <p:ph type="body" idx="3"/>
          </p:nvPr>
        </p:nvSpPr>
        <p:spPr/>
        <p:txBody>
          <a:bodyPr/>
          <a:lstStyle/>
          <a:p>
            <a:r>
              <a:rPr lang="fr-CA" dirty="0"/>
              <a:t>L’évaluation</a:t>
            </a:r>
          </a:p>
        </p:txBody>
      </p:sp>
      <p:sp>
        <p:nvSpPr>
          <p:cNvPr id="6" name="Espace réservé du texte 5">
            <a:extLst>
              <a:ext uri="{FF2B5EF4-FFF2-40B4-BE49-F238E27FC236}">
                <a16:creationId xmlns:a16="http://schemas.microsoft.com/office/drawing/2014/main" id="{CD65ADB5-9337-3813-E821-B01C87510F63}"/>
              </a:ext>
            </a:extLst>
          </p:cNvPr>
          <p:cNvSpPr>
            <a:spLocks noGrp="1"/>
          </p:cNvSpPr>
          <p:nvPr>
            <p:ph type="body" idx="4"/>
          </p:nvPr>
        </p:nvSpPr>
        <p:spPr>
          <a:xfrm>
            <a:off x="6194426" y="2227126"/>
            <a:ext cx="5157787" cy="3820931"/>
          </a:xfrm>
        </p:spPr>
        <p:txBody>
          <a:bodyPr>
            <a:noAutofit/>
          </a:bodyPr>
          <a:lstStyle/>
          <a:p>
            <a:pPr marL="0" indent="0" algn="just">
              <a:spcBef>
                <a:spcPts val="2000"/>
              </a:spcBef>
              <a:buSzPts val="1800"/>
              <a:buNone/>
            </a:pPr>
            <a:r>
              <a:rPr lang="fr-CA" sz="1800" dirty="0">
                <a:solidFill>
                  <a:schemeClr val="tx1"/>
                </a:solidFill>
              </a:rPr>
              <a:t>L’évaluation du DPJ consiste à déterminer si les faits sont fondés, si la sécurité ou le développement de l’enfant est compromis et si l’enfant doit faire l’objet de mesures de protection.</a:t>
            </a:r>
          </a:p>
          <a:p>
            <a:pPr marL="0" indent="0" algn="just">
              <a:spcBef>
                <a:spcPts val="0"/>
              </a:spcBef>
              <a:buSzPts val="1800"/>
              <a:buNone/>
            </a:pPr>
            <a:endParaRPr lang="fr-CA" sz="1800" dirty="0">
              <a:solidFill>
                <a:schemeClr val="tx1"/>
              </a:solidFill>
            </a:endParaRPr>
          </a:p>
          <a:p>
            <a:pPr marL="0" indent="0" algn="just">
              <a:buSzPts val="1800"/>
              <a:buNone/>
            </a:pPr>
            <a:r>
              <a:rPr lang="fr-CA" sz="1800" dirty="0">
                <a:solidFill>
                  <a:schemeClr val="tx1"/>
                </a:solidFill>
              </a:rPr>
              <a:t>Lorsque la personne soupçonnée est un tiers œuvrant dans un établissement ou un organisme, le DPJ peut avoir procédé à des vérifications complémentaires pour décider de la rétention du signalement pour son évaluation dans le cas où les parents ne prendraient pas les moyens pour protéger l’enfant.</a:t>
            </a:r>
            <a:endParaRPr lang="fr-CA" sz="1800" b="1" dirty="0">
              <a:solidFill>
                <a:schemeClr val="tx1"/>
              </a:solidFill>
            </a:endParaRPr>
          </a:p>
        </p:txBody>
      </p:sp>
      <p:sp>
        <p:nvSpPr>
          <p:cNvPr id="9" name="Espace réservé du numéro de diapositive 8">
            <a:extLst>
              <a:ext uri="{FF2B5EF4-FFF2-40B4-BE49-F238E27FC236}">
                <a16:creationId xmlns:a16="http://schemas.microsoft.com/office/drawing/2014/main" id="{754D9952-2B2C-92E8-B51E-683888177345}"/>
              </a:ext>
            </a:extLst>
          </p:cNvPr>
          <p:cNvSpPr>
            <a:spLocks noGrp="1"/>
          </p:cNvSpPr>
          <p:nvPr>
            <p:ph type="sldNum" idx="12"/>
          </p:nvPr>
        </p:nvSpPr>
        <p:spPr/>
        <p:txBody>
          <a:bodyPr/>
          <a:lstStyle/>
          <a:p>
            <a:fld id="{00000000-1234-1234-1234-123412341234}" type="slidenum">
              <a:rPr lang="fr-CA" smtClean="0"/>
              <a:pPr/>
              <a:t>51</a:t>
            </a:fld>
            <a:endParaRPr lang="fr-CA"/>
          </a:p>
        </p:txBody>
      </p:sp>
    </p:spTree>
    <p:extLst>
      <p:ext uri="{BB962C8B-B14F-4D97-AF65-F5344CB8AC3E}">
        <p14:creationId xmlns:p14="http://schemas.microsoft.com/office/powerpoint/2010/main" val="31753615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5" name="Google Shape;455;p47"/>
          <p:cNvSpPr txBox="1">
            <a:spLocks noGrp="1"/>
          </p:cNvSpPr>
          <p:nvPr>
            <p:ph type="body" idx="1"/>
            <p:custDataLst>
              <p:tags r:id="rId1"/>
            </p:custDataLst>
          </p:nvPr>
        </p:nvSpPr>
        <p:spPr>
          <a:xfrm>
            <a:off x="345233" y="1222310"/>
            <a:ext cx="11140752" cy="5327780"/>
          </a:xfrm>
          <a:prstGeom prst="rect">
            <a:avLst/>
          </a:prstGeom>
          <a:noFill/>
          <a:ln>
            <a:noFill/>
          </a:ln>
        </p:spPr>
        <p:txBody>
          <a:bodyPr spcFirstLastPara="1" wrap="square" lIns="91425" tIns="45700" rIns="91425" bIns="45700" anchor="t" anchorCtr="0">
            <a:noAutofit/>
          </a:bodyPr>
          <a:lstStyle/>
          <a:p>
            <a:pPr indent="-457189" algn="just">
              <a:spcBef>
                <a:spcPts val="0"/>
              </a:spcBef>
              <a:buClr>
                <a:srgbClr val="1B2A85"/>
              </a:buClr>
              <a:buSzPts val="1800"/>
              <a:buFont typeface="Calibri"/>
              <a:buAutoNum type="arabicPeriod"/>
            </a:pPr>
            <a:r>
              <a:rPr lang="fr-CA" sz="1800" dirty="0">
                <a:solidFill>
                  <a:schemeClr val="tx1"/>
                </a:solidFill>
              </a:rPr>
              <a:t>Le policier réalise l’entrevue </a:t>
            </a:r>
            <a:r>
              <a:rPr lang="fr-CA" sz="1800" b="1" dirty="0">
                <a:solidFill>
                  <a:schemeClr val="tx1"/>
                </a:solidFill>
              </a:rPr>
              <a:t>non suggestive </a:t>
            </a:r>
            <a:r>
              <a:rPr lang="fr-CA" sz="1800" dirty="0">
                <a:solidFill>
                  <a:schemeClr val="tx1"/>
                </a:solidFill>
              </a:rPr>
              <a:t>avec l’enfant et remet l’enregistrement vidéo de l’entrevue au DPJ.</a:t>
            </a:r>
          </a:p>
          <a:p>
            <a:pPr marL="263519" indent="-263519" algn="just">
              <a:spcBef>
                <a:spcPts val="0"/>
              </a:spcBef>
              <a:buSzPts val="1800"/>
            </a:pPr>
            <a:endParaRPr lang="fr-CA" sz="1800" dirty="0">
              <a:solidFill>
                <a:schemeClr val="tx1"/>
              </a:solidFill>
            </a:endParaRPr>
          </a:p>
          <a:p>
            <a:pPr marL="893740" indent="-263519" algn="just">
              <a:buSzPts val="1800"/>
              <a:buFont typeface="Noto Sans Symbols"/>
              <a:buChar char="⮚"/>
            </a:pPr>
            <a:r>
              <a:rPr lang="fr-CA" sz="1800" dirty="0">
                <a:solidFill>
                  <a:schemeClr val="tx1"/>
                </a:solidFill>
              </a:rPr>
              <a:t>La planification et les modalités de cette entrevue sont déterminées avec le DPJ et le procureur du DPCP.</a:t>
            </a:r>
          </a:p>
          <a:p>
            <a:pPr marL="893740" indent="-263519" algn="just">
              <a:buSzPts val="1800"/>
              <a:buFont typeface="Noto Sans Symbols"/>
              <a:buChar char="⮚"/>
            </a:pPr>
            <a:r>
              <a:rPr lang="fr-CA" sz="1800" dirty="0">
                <a:solidFill>
                  <a:schemeClr val="tx1"/>
                </a:solidFill>
              </a:rPr>
              <a:t>Aux fins d’une enquête administrative, des moyens doivent être pris par les partenaires pour éviter une multiplication des entrevues auprès de l’enfant victime. </a:t>
            </a:r>
          </a:p>
          <a:p>
            <a:pPr marL="630223" indent="0" algn="just">
              <a:spcBef>
                <a:spcPts val="0"/>
              </a:spcBef>
              <a:buSzPts val="1800"/>
            </a:pPr>
            <a:endParaRPr lang="fr-CA" sz="1800" dirty="0">
              <a:solidFill>
                <a:schemeClr val="tx1"/>
              </a:solidFill>
            </a:endParaRPr>
          </a:p>
          <a:p>
            <a:pPr indent="-457189" algn="just">
              <a:buClr>
                <a:srgbClr val="1B2A85"/>
              </a:buClr>
              <a:buSzPts val="1800"/>
              <a:buFont typeface="Calibri"/>
              <a:buAutoNum type="arabicPeriod" startAt="2"/>
            </a:pPr>
            <a:r>
              <a:rPr lang="fr-CA" sz="1800" dirty="0">
                <a:solidFill>
                  <a:schemeClr val="tx1"/>
                </a:solidFill>
              </a:rPr>
              <a:t>L’entrevue avec les personnes faisant l’objet de soupçons est effectuée par le policier.</a:t>
            </a:r>
          </a:p>
          <a:p>
            <a:pPr marL="0" indent="0" algn="just">
              <a:spcBef>
                <a:spcPts val="0"/>
              </a:spcBef>
              <a:buSzPts val="1800"/>
            </a:pPr>
            <a:endParaRPr lang="fr-CA" sz="1800" dirty="0">
              <a:solidFill>
                <a:schemeClr val="tx1"/>
              </a:solidFill>
            </a:endParaRPr>
          </a:p>
          <a:p>
            <a:pPr marL="893740" indent="-263519" algn="just">
              <a:buSzPts val="1800"/>
              <a:buFont typeface="Noto Sans Symbols"/>
              <a:buChar char="⮚"/>
            </a:pPr>
            <a:r>
              <a:rPr lang="fr-CA" sz="1800" dirty="0">
                <a:solidFill>
                  <a:schemeClr val="tx1"/>
                </a:solidFill>
              </a:rPr>
              <a:t>Lorsque l’auteur allégué est le parent de l’enfant victime, l’entrevue devrait avoir lieu rapidement. Le DPJ peut également avoir à rencontrer ce parent dans le meilleur délai pour assurer la protection de l’enfant ou d’autres enfants. Dans ce cas, le DPJ et le policier peuvent convenir des modalités de la rencontre avec ce parent.</a:t>
            </a:r>
          </a:p>
          <a:p>
            <a:pPr marL="893740" indent="-149222" algn="just">
              <a:spcBef>
                <a:spcPts val="0"/>
              </a:spcBef>
              <a:buSzPts val="1800"/>
            </a:pPr>
            <a:endParaRPr lang="fr-CA" sz="1800" dirty="0">
              <a:solidFill>
                <a:schemeClr val="tx1"/>
              </a:solidFill>
            </a:endParaRPr>
          </a:p>
          <a:p>
            <a:pPr indent="-457189" algn="just">
              <a:buClr>
                <a:srgbClr val="1B2A85"/>
              </a:buClr>
              <a:buSzPts val="1800"/>
              <a:buFont typeface="Calibri"/>
              <a:buAutoNum type="arabicPeriod" startAt="3"/>
            </a:pPr>
            <a:r>
              <a:rPr lang="fr-CA" sz="1800" dirty="0">
                <a:solidFill>
                  <a:schemeClr val="tx1"/>
                </a:solidFil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17"/>
                  </a:ext>
                </a:extLst>
              </a:rPr>
              <a:t>Suivant la concertation entre les partenaires, ceux-ci conviennent des modalités de rencontre auprès des parents et des témoins.</a:t>
            </a:r>
            <a:endParaRPr lang="fr-CA" sz="1800" dirty="0">
              <a:solidFill>
                <a:schemeClr val="tx1"/>
              </a:solidFill>
              <a:latin typeface="Times New Roman"/>
              <a:ea typeface="Times New Roman"/>
              <a:cs typeface="Times New Roman"/>
              <a:sym typeface="Times New Roman"/>
            </a:endParaRPr>
          </a:p>
          <a:p>
            <a:pPr marL="893740" indent="-136522" algn="just">
              <a:buSzPts val="2000"/>
            </a:pPr>
            <a:endParaRPr lang="fr-CA" sz="1800" dirty="0"/>
          </a:p>
        </p:txBody>
      </p:sp>
      <p:sp>
        <p:nvSpPr>
          <p:cNvPr id="2" name="Google Shape;374;p37">
            <a:extLst>
              <a:ext uri="{FF2B5EF4-FFF2-40B4-BE49-F238E27FC236}">
                <a16:creationId xmlns:a16="http://schemas.microsoft.com/office/drawing/2014/main" id="{FCF6131E-AB20-C39F-16AA-C4C59D54D61C}"/>
              </a:ext>
            </a:extLst>
          </p:cNvPr>
          <p:cNvSpPr txBox="1">
            <a:spLocks/>
          </p:cNvSpPr>
          <p:nvPr>
            <p:custDataLst>
              <p:tags r:id="rId2"/>
            </p:custDataLst>
          </p:nvPr>
        </p:nvSpPr>
        <p:spPr>
          <a:xfrm>
            <a:off x="8285585" y="0"/>
            <a:ext cx="3906416"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a:t>Étape 3 : l’enquête et l’évaluation (suite)</a:t>
            </a:r>
          </a:p>
        </p:txBody>
      </p:sp>
    </p:spTree>
    <p:extLst>
      <p:ext uri="{BB962C8B-B14F-4D97-AF65-F5344CB8AC3E}">
        <p14:creationId xmlns:p14="http://schemas.microsoft.com/office/powerpoint/2010/main" val="37097234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48"/>
          <p:cNvSpPr txBox="1"/>
          <p:nvPr>
            <p:custDataLst>
              <p:tags r:id="rId1"/>
            </p:custDataLst>
          </p:nvPr>
        </p:nvSpPr>
        <p:spPr>
          <a:xfrm>
            <a:off x="522515" y="699796"/>
            <a:ext cx="10985276" cy="5219337"/>
          </a:xfrm>
          <a:prstGeom prst="rect">
            <a:avLst/>
          </a:prstGeom>
          <a:noFill/>
          <a:ln>
            <a:noFill/>
          </a:ln>
        </p:spPr>
        <p:txBody>
          <a:bodyPr spcFirstLastPara="1" wrap="square" lIns="91425" tIns="45700" rIns="91425" bIns="45700" anchor="t" anchorCtr="0">
            <a:spAutoFit/>
          </a:bodyPr>
          <a:lstStyle/>
          <a:p>
            <a:pPr>
              <a:spcBef>
                <a:spcPts val="280"/>
              </a:spcBef>
              <a:buClr>
                <a:srgbClr val="1B2A85"/>
              </a:buClr>
              <a:buSzPts val="1400"/>
            </a:pPr>
            <a:br>
              <a:rPr lang="fr-CA" b="1" dirty="0">
                <a:solidFill>
                  <a:srgbClr val="1B2A85"/>
                </a:solidFill>
                <a:latin typeface="Calibri"/>
                <a:ea typeface="Calibri"/>
                <a:cs typeface="Calibri"/>
                <a:sym typeface="Calibri"/>
              </a:rPr>
            </a:br>
            <a:endParaRPr sz="2000" dirty="0">
              <a:solidFill>
                <a:srgbClr val="002060"/>
              </a:solidFill>
              <a:latin typeface="Calibri"/>
              <a:ea typeface="Calibri"/>
              <a:cs typeface="Calibri"/>
              <a:sym typeface="Calibri"/>
            </a:endParaRPr>
          </a:p>
          <a:p>
            <a:pPr marL="457189" indent="-457189" algn="just">
              <a:spcBef>
                <a:spcPts val="360"/>
              </a:spcBef>
              <a:buClr>
                <a:srgbClr val="1B2A85"/>
              </a:buClr>
              <a:buSzPts val="1800"/>
              <a:buFont typeface="Calibri"/>
              <a:buAutoNum type="arabicPeriod" startAt="4"/>
            </a:pPr>
            <a:r>
              <a:rPr lang="fr-CA" sz="2000" dirty="0">
                <a:solidFill>
                  <a:schemeClr val="tx1"/>
                </a:solidFill>
                <a:latin typeface="Calibri"/>
                <a:ea typeface="Calibri"/>
                <a:cs typeface="Calibri"/>
                <a:sym typeface="Calibri"/>
              </a:rPr>
              <a:t>La collecte et la conservation des éléments de preuve sont de la responsabilité : </a:t>
            </a:r>
            <a:endParaRPr sz="2000" dirty="0">
              <a:solidFill>
                <a:schemeClr val="tx1"/>
              </a:solidFill>
              <a:latin typeface="Times New Roman"/>
              <a:ea typeface="Times New Roman"/>
              <a:cs typeface="Times New Roman"/>
              <a:sym typeface="Times New Roman"/>
            </a:endParaRPr>
          </a:p>
          <a:p>
            <a:pPr marL="985814" indent="-265107" algn="just">
              <a:spcBef>
                <a:spcPts val="360"/>
              </a:spcBef>
              <a:buClr>
                <a:schemeClr val="accent3"/>
              </a:buClr>
              <a:buSzPts val="1800"/>
              <a:buFont typeface="Noto Sans Symbols"/>
              <a:buChar char="⮚"/>
            </a:pPr>
            <a:r>
              <a:rPr lang="fr-CA" sz="2000" dirty="0">
                <a:solidFill>
                  <a:schemeClr val="tx1"/>
                </a:solidFill>
                <a:latin typeface="Calibri"/>
                <a:ea typeface="Calibri"/>
                <a:cs typeface="Calibri"/>
                <a:sym typeface="Calibri"/>
              </a:rPr>
              <a:t>du policier en matière criminelle;</a:t>
            </a:r>
            <a:endParaRPr sz="2000" dirty="0">
              <a:solidFill>
                <a:schemeClr val="tx1"/>
              </a:solidFill>
            </a:endParaRPr>
          </a:p>
          <a:p>
            <a:pPr marL="985814" indent="-265107" algn="just">
              <a:spcBef>
                <a:spcPts val="360"/>
              </a:spcBef>
              <a:buClr>
                <a:schemeClr val="accent3"/>
              </a:buClr>
              <a:buSzPts val="1800"/>
              <a:buFont typeface="Noto Sans Symbols"/>
              <a:buChar char="⮚"/>
            </a:pPr>
            <a:r>
              <a:rPr lang="fr-CA" sz="2000" dirty="0">
                <a:solidFill>
                  <a:schemeClr val="tx1"/>
                </a:solidFill>
                <a:latin typeface="Calibri"/>
                <a:ea typeface="Calibri"/>
                <a:cs typeface="Calibri"/>
                <a:sym typeface="Calibri"/>
              </a:rPr>
              <a:t>du DPJ en matière de protection. </a:t>
            </a:r>
            <a:endParaRPr sz="2000" dirty="0">
              <a:solidFill>
                <a:schemeClr val="tx1"/>
              </a:solidFill>
            </a:endParaRPr>
          </a:p>
          <a:p>
            <a:pPr>
              <a:spcBef>
                <a:spcPts val="360"/>
              </a:spcBef>
              <a:buClr>
                <a:schemeClr val="dk1"/>
              </a:buClr>
              <a:buSzPts val="1800"/>
            </a:pPr>
            <a:endParaRPr sz="2000" dirty="0">
              <a:solidFill>
                <a:schemeClr val="tx1"/>
              </a:solidFill>
              <a:latin typeface="Calibri"/>
              <a:ea typeface="Calibri"/>
              <a:cs typeface="Calibri"/>
              <a:sym typeface="Calibri"/>
            </a:endParaRPr>
          </a:p>
          <a:p>
            <a:pPr marL="457189" indent="-457189">
              <a:spcBef>
                <a:spcPts val="360"/>
              </a:spcBef>
              <a:buClr>
                <a:srgbClr val="1B2A85"/>
              </a:buClr>
              <a:buSzPts val="1800"/>
              <a:buFont typeface="Calibri"/>
              <a:buAutoNum type="arabicPeriod" startAt="5"/>
            </a:pPr>
            <a:r>
              <a:rPr lang="fr-CA" sz="2000" dirty="0">
                <a:solidFill>
                  <a:schemeClr val="tx1"/>
                </a:solidFill>
                <a:latin typeface="Calibri"/>
                <a:ea typeface="Calibri"/>
                <a:cs typeface="Calibri"/>
                <a:sym typeface="Calibri"/>
              </a:rPr>
              <a:t>Le DPJ analyse les faits et évalue le besoin de protection et d’aide :</a:t>
            </a:r>
            <a:endParaRPr sz="2000" dirty="0">
              <a:solidFill>
                <a:schemeClr val="tx1"/>
              </a:solidFill>
              <a:latin typeface="Times New Roman"/>
              <a:ea typeface="Times New Roman"/>
              <a:cs typeface="Times New Roman"/>
              <a:sym typeface="Times New Roman"/>
            </a:endParaRPr>
          </a:p>
          <a:p>
            <a:pPr marL="985814" indent="-265107">
              <a:spcBef>
                <a:spcPts val="360"/>
              </a:spcBef>
              <a:buClr>
                <a:schemeClr val="accent3"/>
              </a:buClr>
              <a:buSzPts val="1800"/>
              <a:buFont typeface="Noto Sans Symbols"/>
              <a:buChar char="⮚"/>
            </a:pPr>
            <a:r>
              <a:rPr lang="fr-CA" sz="2000" dirty="0">
                <a:solidFill>
                  <a:schemeClr val="tx1"/>
                </a:solidFill>
                <a:latin typeface="Calibri"/>
                <a:ea typeface="Calibri"/>
                <a:cs typeface="Calibri"/>
                <a:sym typeface="Calibri"/>
              </a:rPr>
              <a:t>Le choix des mesures de protection, d’aide ou de soutien à l’enfant et aux membres de sa famille relève de la responsabilité du DPJ en complémentarité avec les partenaires et organismes collaborateurs concernés.</a:t>
            </a:r>
            <a:endParaRPr sz="2000" dirty="0">
              <a:solidFill>
                <a:schemeClr val="tx1"/>
              </a:solidFill>
            </a:endParaRPr>
          </a:p>
          <a:p>
            <a:pPr marL="447663" indent="-333366">
              <a:spcBef>
                <a:spcPts val="360"/>
              </a:spcBef>
              <a:buClr>
                <a:schemeClr val="dk1"/>
              </a:buClr>
              <a:buSzPts val="1800"/>
            </a:pPr>
            <a:endParaRPr sz="2000" b="1" dirty="0">
              <a:solidFill>
                <a:schemeClr val="tx1"/>
              </a:solidFill>
              <a:latin typeface="Calibri"/>
              <a:ea typeface="Calibri"/>
              <a:cs typeface="Calibri"/>
              <a:sym typeface="Calibri"/>
            </a:endParaRPr>
          </a:p>
          <a:p>
            <a:pPr marL="457189" indent="-457189">
              <a:spcBef>
                <a:spcPts val="360"/>
              </a:spcBef>
              <a:buClr>
                <a:srgbClr val="1B2A85"/>
              </a:buClr>
              <a:buSzPts val="1800"/>
              <a:buFont typeface="Calibri"/>
              <a:buAutoNum type="arabicPeriod" startAt="6"/>
            </a:pPr>
            <a:r>
              <a:rPr lang="fr-CA" sz="2000" b="0" i="0" u="none" strike="noStrike" cap="none" dirty="0">
                <a:solidFill>
                  <a:schemeClr val="tx1"/>
                </a:solidFill>
                <a:latin typeface="Calibri"/>
                <a:ea typeface="Calibri"/>
                <a:cs typeface="Calibri"/>
                <a:sym typeface="Calibri"/>
              </a:rPr>
              <a:t>L’application des mesures convenues auprès du présumé abuseur.</a:t>
            </a:r>
            <a:endParaRPr lang="fr-CA" sz="2000" b="0" i="0" u="none" strike="noStrike" cap="none" dirty="0">
              <a:solidFill>
                <a:schemeClr val="tx1"/>
              </a:solidFill>
              <a:latin typeface="Arial"/>
              <a:ea typeface="Arial"/>
              <a:cs typeface="Arial"/>
              <a:sym typeface="Arial"/>
            </a:endParaRPr>
          </a:p>
          <a:p>
            <a:pPr marL="457189" indent="-342891">
              <a:spcBef>
                <a:spcPts val="360"/>
              </a:spcBef>
              <a:buClr>
                <a:srgbClr val="1B2A85"/>
              </a:buClr>
              <a:buSzPts val="1800"/>
            </a:pPr>
            <a:endParaRPr sz="2000" dirty="0">
              <a:solidFill>
                <a:schemeClr val="tx1"/>
              </a:solidFill>
              <a:latin typeface="Calibri"/>
              <a:ea typeface="Calibri"/>
              <a:cs typeface="Calibri"/>
              <a:sym typeface="Calibri"/>
            </a:endParaRPr>
          </a:p>
          <a:p>
            <a:pPr>
              <a:spcBef>
                <a:spcPts val="360"/>
              </a:spcBef>
            </a:pPr>
            <a:r>
              <a:rPr lang="fr-CA" sz="2000" dirty="0">
                <a:solidFill>
                  <a:schemeClr val="tx1"/>
                </a:solidFill>
                <a:latin typeface="Calibri"/>
                <a:ea typeface="Calibri"/>
                <a:cs typeface="Calibri"/>
                <a:sym typeface="Calibri"/>
              </a:rPr>
              <a:t>7.     L’enquête administrative, s’il y a lieu.</a:t>
            </a:r>
            <a:endParaRPr sz="2000" b="1" dirty="0">
              <a:solidFill>
                <a:schemeClr val="tx1"/>
              </a:solidFill>
              <a:latin typeface="Calibri"/>
              <a:ea typeface="Calibri"/>
              <a:cs typeface="Calibri"/>
              <a:sym typeface="Calibri"/>
            </a:endParaRPr>
          </a:p>
          <a:p>
            <a:pPr marL="447663" indent="-320667">
              <a:spcBef>
                <a:spcPts val="400"/>
              </a:spcBef>
              <a:buClr>
                <a:schemeClr val="dk1"/>
              </a:buClr>
              <a:buSzPts val="2000"/>
            </a:pPr>
            <a:endParaRPr sz="2000" b="1" dirty="0">
              <a:solidFill>
                <a:srgbClr val="002060"/>
              </a:solidFill>
              <a:latin typeface="Calibri"/>
              <a:ea typeface="Calibri"/>
              <a:cs typeface="Calibri"/>
              <a:sym typeface="Calibri"/>
            </a:endParaRPr>
          </a:p>
        </p:txBody>
      </p:sp>
      <p:sp>
        <p:nvSpPr>
          <p:cNvPr id="3" name="Google Shape;374;p37">
            <a:extLst>
              <a:ext uri="{FF2B5EF4-FFF2-40B4-BE49-F238E27FC236}">
                <a16:creationId xmlns:a16="http://schemas.microsoft.com/office/drawing/2014/main" id="{E2310983-40DB-CD83-35AC-FC968F989990}"/>
              </a:ext>
            </a:extLst>
          </p:cNvPr>
          <p:cNvSpPr txBox="1">
            <a:spLocks/>
          </p:cNvSpPr>
          <p:nvPr>
            <p:custDataLst>
              <p:tags r:id="rId2"/>
            </p:custDataLst>
          </p:nvPr>
        </p:nvSpPr>
        <p:spPr>
          <a:xfrm>
            <a:off x="8285585" y="0"/>
            <a:ext cx="3906416"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a:t>Étape 3 : l’enquête et l’évaluation (suite)</a:t>
            </a:r>
          </a:p>
        </p:txBody>
      </p:sp>
      <p:sp>
        <p:nvSpPr>
          <p:cNvPr id="8" name="Espace réservé du numéro de diapositive 7">
            <a:extLst>
              <a:ext uri="{FF2B5EF4-FFF2-40B4-BE49-F238E27FC236}">
                <a16:creationId xmlns:a16="http://schemas.microsoft.com/office/drawing/2014/main" id="{A712615E-D672-6F71-A475-3F863B728E02}"/>
              </a:ext>
            </a:extLst>
          </p:cNvPr>
          <p:cNvSpPr>
            <a:spLocks noGrp="1"/>
          </p:cNvSpPr>
          <p:nvPr>
            <p:ph type="sldNum" idx="12"/>
          </p:nvPr>
        </p:nvSpPr>
        <p:spPr/>
        <p:txBody>
          <a:bodyPr/>
          <a:lstStyle/>
          <a:p>
            <a:fld id="{00000000-1234-1234-1234-123412341234}" type="slidenum">
              <a:rPr lang="fr-CA" smtClean="0"/>
              <a:pPr/>
              <a:t>53</a:t>
            </a:fld>
            <a:endParaRPr lang="fr-CA"/>
          </a:p>
        </p:txBody>
      </p:sp>
    </p:spTree>
    <p:extLst>
      <p:ext uri="{BB962C8B-B14F-4D97-AF65-F5344CB8AC3E}">
        <p14:creationId xmlns:p14="http://schemas.microsoft.com/office/powerpoint/2010/main" val="5221678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49"/>
          <p:cNvSpPr txBox="1">
            <a:spLocks noGrp="1"/>
          </p:cNvSpPr>
          <p:nvPr>
            <p:ph type="title"/>
            <p:custDataLst>
              <p:tags r:id="rId1"/>
            </p:custDataLst>
          </p:nvPr>
        </p:nvSpPr>
        <p:spPr>
          <a:xfrm>
            <a:off x="833731" y="507455"/>
            <a:ext cx="6800461" cy="979350"/>
          </a:xfrm>
          <a:prstGeom prst="rect">
            <a:avLst/>
          </a:prstGeom>
          <a:noFill/>
          <a:ln>
            <a:noFill/>
          </a:ln>
        </p:spPr>
        <p:txBody>
          <a:bodyPr spcFirstLastPara="1" wrap="square" lIns="91425" tIns="45700" rIns="91425" bIns="45700" anchor="b" anchorCtr="0">
            <a:noAutofit/>
          </a:bodyPr>
          <a:lstStyle/>
          <a:p>
            <a:pPr>
              <a:buSzPts val="3200"/>
            </a:pPr>
            <a:r>
              <a:rPr lang="fr-CA" sz="3200" dirty="0"/>
              <a:t>L’enquête administrative </a:t>
            </a:r>
            <a:br>
              <a:rPr lang="fr-CA" dirty="0"/>
            </a:br>
            <a:endParaRPr lang="fr-CA" dirty="0"/>
          </a:p>
        </p:txBody>
      </p:sp>
      <p:sp>
        <p:nvSpPr>
          <p:cNvPr id="467" name="Google Shape;467;p49"/>
          <p:cNvSpPr txBox="1">
            <a:spLocks noGrp="1"/>
          </p:cNvSpPr>
          <p:nvPr>
            <p:ph type="body" idx="1"/>
            <p:custDataLst>
              <p:tags r:id="rId2"/>
            </p:custDataLst>
          </p:nvPr>
        </p:nvSpPr>
        <p:spPr>
          <a:xfrm>
            <a:off x="933061" y="1548882"/>
            <a:ext cx="10776859" cy="4618653"/>
          </a:xfrm>
          <a:prstGeom prst="rect">
            <a:avLst/>
          </a:prstGeom>
          <a:noFill/>
          <a:ln>
            <a:noFill/>
          </a:ln>
        </p:spPr>
        <p:txBody>
          <a:bodyPr spcFirstLastPara="1" wrap="square" lIns="91425" tIns="45700" rIns="91425" bIns="45700" anchor="t" anchorCtr="0">
            <a:noAutofit/>
          </a:bodyPr>
          <a:lstStyle/>
          <a:p>
            <a:pPr marL="0" indent="0" algn="just">
              <a:spcBef>
                <a:spcPts val="0"/>
              </a:spcBef>
              <a:buSzPts val="1800"/>
            </a:pPr>
            <a:r>
              <a:rPr lang="fr-CA" sz="1800" dirty="0">
                <a:solidFill>
                  <a:schemeClr val="tx1"/>
                </a:solidFill>
              </a:rPr>
              <a:t>Le responsable de l’application de la procédure sociojudiciaire en milieu scolaire ou le MFA, le BC ou la garderie :</a:t>
            </a:r>
            <a:endParaRPr sz="1800" dirty="0">
              <a:solidFill>
                <a:schemeClr val="tx1"/>
              </a:solidFill>
            </a:endParaRPr>
          </a:p>
          <a:p>
            <a:pPr marL="0" indent="0" algn="just">
              <a:spcBef>
                <a:spcPts val="0"/>
              </a:spcBef>
              <a:buSzPts val="1800"/>
            </a:pPr>
            <a:endParaRPr sz="1800" dirty="0">
              <a:solidFill>
                <a:schemeClr val="tx1"/>
              </a:solidFill>
            </a:endParaRPr>
          </a:p>
          <a:p>
            <a:pPr marL="285744" indent="-285744" algn="just">
              <a:buSzPts val="1800"/>
              <a:buFont typeface="Arial"/>
              <a:buChar char="•"/>
            </a:pPr>
            <a:r>
              <a:rPr lang="fr-CA" sz="1800" dirty="0">
                <a:solidFill>
                  <a:schemeClr val="tx1"/>
                </a:solidFill>
              </a:rPr>
              <a:t>Communique l’information qu’il détient au corps policier, au DPJ et au procureur du DPCP;</a:t>
            </a:r>
            <a:endParaRPr sz="1800" dirty="0">
              <a:solidFill>
                <a:schemeClr val="tx1"/>
              </a:solidFill>
            </a:endParaRPr>
          </a:p>
          <a:p>
            <a:pPr marL="285744" indent="-171446" algn="just">
              <a:spcBef>
                <a:spcPts val="0"/>
              </a:spcBef>
              <a:buSzPts val="1800"/>
            </a:pPr>
            <a:endParaRPr sz="1800" dirty="0">
              <a:solidFill>
                <a:schemeClr val="tx1"/>
              </a:solidFill>
            </a:endParaRPr>
          </a:p>
          <a:p>
            <a:pPr marL="285744" indent="-285744" algn="just">
              <a:buSzPts val="1800"/>
              <a:buFont typeface="Arial"/>
              <a:buChar char="•"/>
            </a:pPr>
            <a:r>
              <a:rPr lang="fr-CA" sz="1800" dirty="0">
                <a:solidFill>
                  <a:schemeClr val="tx1"/>
                </a:solidFill>
              </a:rPr>
              <a:t>Fournit les renseignements portés à sa connaissance concernant la victime ou l’auteur allégué de l’abus sexuels, de l’abus physiques ou de la négligence grave;</a:t>
            </a:r>
            <a:endParaRPr sz="1800" dirty="0">
              <a:solidFill>
                <a:schemeClr val="tx1"/>
              </a:solidFill>
            </a:endParaRPr>
          </a:p>
          <a:p>
            <a:pPr marL="285744" indent="-171446" algn="just">
              <a:spcBef>
                <a:spcPts val="0"/>
              </a:spcBef>
              <a:buSzPts val="1800"/>
            </a:pPr>
            <a:endParaRPr sz="1800" dirty="0">
              <a:solidFill>
                <a:schemeClr val="tx1"/>
              </a:solidFill>
            </a:endParaRPr>
          </a:p>
          <a:p>
            <a:pPr marL="285744" indent="-285744" algn="just">
              <a:buSzPts val="1800"/>
              <a:buFont typeface="Arial"/>
              <a:buChar char="•"/>
            </a:pPr>
            <a:r>
              <a:rPr lang="fr-CA" sz="1800" dirty="0">
                <a:solidFill>
                  <a:schemeClr val="tx1"/>
                </a:solidFill>
              </a:rPr>
              <a:t>Participe à l’élaboration d’une stratégie commune en ce qui a trait aux enquêtes administratives qu’ils mèneront pour assurer le plus grand respect de la victime, la conservation des éléments de preuve, la protection ou l’aide à fournir à la victime;</a:t>
            </a:r>
            <a:endParaRPr sz="1800" dirty="0">
              <a:solidFill>
                <a:schemeClr val="tx1"/>
              </a:solidFill>
            </a:endParaRPr>
          </a:p>
          <a:p>
            <a:pPr marL="285744" indent="-171446" algn="just">
              <a:spcBef>
                <a:spcPts val="0"/>
              </a:spcBef>
              <a:buSzPts val="1800"/>
            </a:pPr>
            <a:endParaRPr sz="1800" dirty="0">
              <a:solidFill>
                <a:schemeClr val="tx1"/>
              </a:solidFill>
            </a:endParaRPr>
          </a:p>
          <a:p>
            <a:pPr marL="285744" indent="-285744" algn="just">
              <a:buSzPts val="1800"/>
              <a:buFont typeface="Arial"/>
              <a:buChar char="•"/>
            </a:pPr>
            <a:r>
              <a:rPr lang="fr-CA" sz="1800" dirty="0">
                <a:solidFill>
                  <a:schemeClr val="tx1"/>
                </a:solidFill>
              </a:rPr>
              <a:t>Informe les partenaires des balises légales qui encadrent les éventuelles mesures administratives qui pourraient être prises à l’égard de l’auteur allégué.</a:t>
            </a:r>
            <a:endParaRPr sz="1800" dirty="0">
              <a:solidFill>
                <a:schemeClr val="tx1"/>
              </a:solidFill>
            </a:endParaRPr>
          </a:p>
          <a:p>
            <a:pPr marL="0" indent="0" algn="just">
              <a:buSzPts val="2000"/>
            </a:pPr>
            <a:endParaRPr sz="2000" dirty="0"/>
          </a:p>
          <a:p>
            <a:pPr marL="0" indent="0" algn="just">
              <a:buSzPts val="2000"/>
            </a:pPr>
            <a:br>
              <a:rPr lang="fr-CA" sz="2000" dirty="0"/>
            </a:br>
            <a:endParaRPr sz="2000" dirty="0"/>
          </a:p>
        </p:txBody>
      </p:sp>
      <p:sp>
        <p:nvSpPr>
          <p:cNvPr id="3" name="Google Shape;374;p37">
            <a:extLst>
              <a:ext uri="{FF2B5EF4-FFF2-40B4-BE49-F238E27FC236}">
                <a16:creationId xmlns:a16="http://schemas.microsoft.com/office/drawing/2014/main" id="{1078BEFD-9DD6-7B14-7749-8EADA6DE64A0}"/>
              </a:ext>
            </a:extLst>
          </p:cNvPr>
          <p:cNvSpPr txBox="1">
            <a:spLocks/>
          </p:cNvSpPr>
          <p:nvPr>
            <p:custDataLst>
              <p:tags r:id="rId3"/>
            </p:custDataLst>
          </p:nvPr>
        </p:nvSpPr>
        <p:spPr>
          <a:xfrm>
            <a:off x="8285585" y="0"/>
            <a:ext cx="3906416"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a:t>Étape 3 : l’enquête et l’évaluation (suite)</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p50"/>
          <p:cNvSpPr txBox="1">
            <a:spLocks noGrp="1"/>
          </p:cNvSpPr>
          <p:nvPr>
            <p:ph type="title"/>
            <p:custDataLst>
              <p:tags r:id="rId1"/>
            </p:custDataLst>
          </p:nvPr>
        </p:nvSpPr>
        <p:spPr>
          <a:xfrm>
            <a:off x="762183" y="600620"/>
            <a:ext cx="7409933" cy="494069"/>
          </a:xfrm>
          <a:prstGeom prst="rect">
            <a:avLst/>
          </a:prstGeom>
          <a:noFill/>
          <a:ln>
            <a:noFill/>
          </a:ln>
        </p:spPr>
        <p:txBody>
          <a:bodyPr spcFirstLastPara="1" wrap="square" lIns="91425" tIns="45700" rIns="91425" bIns="45700" anchor="b" anchorCtr="0">
            <a:noAutofit/>
          </a:bodyPr>
          <a:lstStyle/>
          <a:p>
            <a:pPr>
              <a:buSzPts val="3200"/>
            </a:pPr>
            <a:r>
              <a:rPr lang="fr-CA" sz="3200" dirty="0"/>
              <a:t>L’enquête administrative </a:t>
            </a:r>
            <a:r>
              <a:rPr lang="fr-CA" sz="2000" dirty="0"/>
              <a:t>(suite)</a:t>
            </a:r>
            <a:endParaRPr sz="2000" dirty="0"/>
          </a:p>
        </p:txBody>
      </p:sp>
      <p:sp>
        <p:nvSpPr>
          <p:cNvPr id="473" name="Google Shape;473;p50"/>
          <p:cNvSpPr txBox="1">
            <a:spLocks noGrp="1"/>
          </p:cNvSpPr>
          <p:nvPr>
            <p:ph type="body" idx="1"/>
            <p:custDataLst>
              <p:tags r:id="rId2"/>
            </p:custDataLst>
          </p:nvPr>
        </p:nvSpPr>
        <p:spPr>
          <a:xfrm>
            <a:off x="962481" y="1482811"/>
            <a:ext cx="10467520" cy="4843848"/>
          </a:xfrm>
          <a:prstGeom prst="rect">
            <a:avLst/>
          </a:prstGeom>
          <a:noFill/>
          <a:ln>
            <a:noFill/>
          </a:ln>
        </p:spPr>
        <p:txBody>
          <a:bodyPr spcFirstLastPara="1" wrap="square" lIns="91425" tIns="45700" rIns="91425" bIns="45700" anchor="t" anchorCtr="0">
            <a:normAutofit fontScale="25000" lnSpcReduction="20000"/>
          </a:bodyPr>
          <a:lstStyle/>
          <a:p>
            <a:pPr marL="285744" indent="-219069">
              <a:spcBef>
                <a:spcPts val="0"/>
              </a:spcBef>
              <a:buSzPct val="100000"/>
            </a:pPr>
            <a:endParaRPr sz="4200" dirty="0"/>
          </a:p>
          <a:p>
            <a:pPr marL="285744" indent="-285744" algn="just">
              <a:lnSpc>
                <a:spcPct val="120000"/>
              </a:lnSpc>
              <a:buSzPct val="100000"/>
              <a:buFont typeface="Arial"/>
              <a:buChar char="•"/>
            </a:pPr>
            <a:r>
              <a:rPr lang="fr-CA" sz="7200" dirty="0">
                <a:solidFill>
                  <a:schemeClr val="tx1"/>
                </a:solidFill>
              </a:rPr>
              <a:t>Le MFA transmettra les informations nécessaires et pertinentes au BC ainsi qu’à la direction du CPE </a:t>
            </a:r>
            <a:br>
              <a:rPr lang="fr-CA" sz="7200" dirty="0">
                <a:solidFill>
                  <a:schemeClr val="tx1"/>
                </a:solidFill>
              </a:rPr>
            </a:br>
            <a:r>
              <a:rPr lang="fr-CA" sz="7200" dirty="0">
                <a:solidFill>
                  <a:schemeClr val="tx1"/>
                </a:solidFill>
              </a:rPr>
              <a:t>ou de la garderie.</a:t>
            </a:r>
          </a:p>
          <a:p>
            <a:pPr marL="285744" indent="-171446" algn="just">
              <a:lnSpc>
                <a:spcPct val="120000"/>
              </a:lnSpc>
              <a:spcBef>
                <a:spcPts val="0"/>
              </a:spcBef>
              <a:buSzPct val="100000"/>
            </a:pPr>
            <a:endParaRPr lang="fr-CA" sz="7200" dirty="0">
              <a:solidFill>
                <a:schemeClr val="tx1"/>
              </a:solidFill>
            </a:endParaRPr>
          </a:p>
          <a:p>
            <a:pPr marL="285744" indent="-285744" algn="just">
              <a:lnSpc>
                <a:spcPct val="120000"/>
              </a:lnSpc>
              <a:buSzPct val="100000"/>
              <a:buFont typeface="Arial"/>
              <a:buChar char="•"/>
            </a:pPr>
            <a:r>
              <a:rPr lang="fr-CA" sz="7200" dirty="0">
                <a:solidFill>
                  <a:schemeClr val="tx1"/>
                </a:solidFill>
              </a:rPr>
              <a:t>Le MFA recommande la suspension de la personne visée (milieu sous permis) et s’assure auprès du BC de la suspension immédiate de la personne responsable du service de garde en milieu familial (RSG).</a:t>
            </a:r>
          </a:p>
          <a:p>
            <a:pPr marL="285744" indent="-285744" algn="just">
              <a:buSzPct val="100000"/>
              <a:buFont typeface="Arial"/>
              <a:buChar char="•"/>
            </a:pPr>
            <a:endParaRPr lang="fr-CA" sz="7200" dirty="0">
              <a:solidFill>
                <a:schemeClr val="tx1"/>
              </a:solidFill>
            </a:endParaRPr>
          </a:p>
          <a:p>
            <a:pPr marL="285744" indent="-285744" algn="just">
              <a:lnSpc>
                <a:spcPct val="120000"/>
              </a:lnSpc>
              <a:buSzPct val="100000"/>
              <a:buFont typeface="Arial"/>
              <a:buChar char="•"/>
            </a:pPr>
            <a:r>
              <a:rPr lang="fr-CA" sz="7200" dirty="0">
                <a:solidFill>
                  <a:schemeClr val="tx1"/>
                </a:solidFill>
              </a:rPr>
              <a:t>La personne responsable de l’application de la procédure d’intervention sociojudiciaire en milieu scolaire a la responsabilité d’informer, s’il y a lieu, la direction de l’établissement impliqué de son organisme afin que cette dernière assure les suivis nécessaires.</a:t>
            </a:r>
          </a:p>
          <a:p>
            <a:pPr marL="285744" indent="-171446" algn="just">
              <a:spcBef>
                <a:spcPts val="0"/>
              </a:spcBef>
              <a:buSzPct val="100000"/>
            </a:pPr>
            <a:endParaRPr sz="7200" dirty="0">
              <a:solidFill>
                <a:schemeClr val="tx1"/>
              </a:solidFill>
            </a:endParaRPr>
          </a:p>
          <a:p>
            <a:pPr marL="285744" indent="-285744" algn="just">
              <a:buSzPct val="100000"/>
              <a:buFont typeface="Arial"/>
              <a:buChar char="•"/>
            </a:pPr>
            <a:r>
              <a:rPr lang="fr-CA" sz="7200" dirty="0">
                <a:solidFill>
                  <a:schemeClr val="tx1"/>
                </a:solidFill>
              </a:rPr>
              <a:t>L’enquête ne peut cependant commencer qu’après un accord entre les partenaires.</a:t>
            </a:r>
            <a:endParaRPr sz="7200" dirty="0">
              <a:solidFill>
                <a:schemeClr val="tx1"/>
              </a:solidFill>
            </a:endParaRPr>
          </a:p>
          <a:p>
            <a:pPr marL="285744" indent="-171446" algn="just">
              <a:spcBef>
                <a:spcPts val="0"/>
              </a:spcBef>
              <a:buSzPct val="100000"/>
            </a:pPr>
            <a:endParaRPr sz="7200" dirty="0">
              <a:solidFill>
                <a:schemeClr val="tx1"/>
              </a:solidFill>
            </a:endParaRPr>
          </a:p>
          <a:p>
            <a:pPr marL="285744" indent="-285744" algn="just">
              <a:buSzPct val="100000"/>
              <a:buFont typeface="Arial"/>
              <a:buChar char="•"/>
            </a:pPr>
            <a:r>
              <a:rPr lang="fr-CA" sz="7200" dirty="0">
                <a:solidFill>
                  <a:schemeClr val="tx1"/>
                </a:solidFill>
              </a:rPr>
              <a:t>Il en est de même pour un organisme collaborateur.</a:t>
            </a:r>
            <a:endParaRPr dirty="0">
              <a:solidFill>
                <a:schemeClr val="tx1"/>
              </a:solidFill>
            </a:endParaRPr>
          </a:p>
          <a:p>
            <a:pPr marL="0" indent="0" algn="just">
              <a:buSzPct val="100000"/>
            </a:pPr>
            <a:endParaRPr sz="8800" dirty="0"/>
          </a:p>
          <a:p>
            <a:pPr marL="0" indent="0">
              <a:buSzPct val="100000"/>
            </a:pPr>
            <a:br>
              <a:rPr lang="fr-CA" dirty="0"/>
            </a:br>
            <a:endParaRPr dirty="0"/>
          </a:p>
          <a:p>
            <a:pPr marL="0" indent="0">
              <a:buSzPct val="100000"/>
            </a:pPr>
            <a:endParaRPr dirty="0"/>
          </a:p>
        </p:txBody>
      </p:sp>
      <p:sp>
        <p:nvSpPr>
          <p:cNvPr id="2" name="Google Shape;374;p37">
            <a:extLst>
              <a:ext uri="{FF2B5EF4-FFF2-40B4-BE49-F238E27FC236}">
                <a16:creationId xmlns:a16="http://schemas.microsoft.com/office/drawing/2014/main" id="{EAF8D95F-EF88-0B70-DD3E-B1ECAE200B7E}"/>
              </a:ext>
            </a:extLst>
          </p:cNvPr>
          <p:cNvSpPr txBox="1">
            <a:spLocks/>
          </p:cNvSpPr>
          <p:nvPr>
            <p:custDataLst>
              <p:tags r:id="rId3"/>
            </p:custDataLst>
          </p:nvPr>
        </p:nvSpPr>
        <p:spPr>
          <a:xfrm>
            <a:off x="8285585" y="0"/>
            <a:ext cx="3906416"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a:t>Étape 3 : l’enquête et l’évaluation (suite)</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C44448-D3DB-A536-D798-29D86A260268}"/>
              </a:ext>
            </a:extLst>
          </p:cNvPr>
          <p:cNvSpPr>
            <a:spLocks noGrp="1"/>
          </p:cNvSpPr>
          <p:nvPr>
            <p:ph type="title"/>
          </p:nvPr>
        </p:nvSpPr>
        <p:spPr>
          <a:xfrm>
            <a:off x="838200" y="597312"/>
            <a:ext cx="10515600" cy="652990"/>
          </a:xfrm>
        </p:spPr>
        <p:txBody>
          <a:bodyPr>
            <a:normAutofit fontScale="90000"/>
          </a:bodyPr>
          <a:lstStyle/>
          <a:p>
            <a:r>
              <a:rPr lang="fr-CA" sz="3600" b="1" dirty="0">
                <a:solidFill>
                  <a:schemeClr val="dk1"/>
                </a:solidFill>
                <a:latin typeface="Calibri"/>
                <a:ea typeface="Calibri"/>
                <a:cs typeface="Calibri"/>
                <a:sym typeface="Calibri"/>
              </a:rPr>
              <a:t>Étape 4 : La prise de décision</a:t>
            </a:r>
            <a:br>
              <a:rPr lang="fr-CA" sz="3600" b="1" dirty="0">
                <a:solidFill>
                  <a:schemeClr val="dk1"/>
                </a:solidFill>
                <a:latin typeface="Calibri"/>
                <a:ea typeface="Calibri"/>
                <a:cs typeface="Calibri"/>
                <a:sym typeface="Calibri"/>
              </a:rPr>
            </a:br>
            <a:endParaRPr lang="fr-CA" dirty="0"/>
          </a:p>
        </p:txBody>
      </p:sp>
      <p:sp>
        <p:nvSpPr>
          <p:cNvPr id="3" name="Espace réservé du texte 2">
            <a:extLst>
              <a:ext uri="{FF2B5EF4-FFF2-40B4-BE49-F238E27FC236}">
                <a16:creationId xmlns:a16="http://schemas.microsoft.com/office/drawing/2014/main" id="{750ECB60-3F03-DB8D-8130-AFB41A84AAAD}"/>
              </a:ext>
            </a:extLst>
          </p:cNvPr>
          <p:cNvSpPr>
            <a:spLocks noGrp="1"/>
          </p:cNvSpPr>
          <p:nvPr>
            <p:ph type="body" idx="1"/>
          </p:nvPr>
        </p:nvSpPr>
        <p:spPr>
          <a:xfrm>
            <a:off x="838200" y="1825628"/>
            <a:ext cx="4666861" cy="3968682"/>
          </a:xfrm>
        </p:spPr>
        <p:txBody>
          <a:bodyPr>
            <a:normAutofit/>
          </a:bodyPr>
          <a:lstStyle/>
          <a:p>
            <a:pPr marL="342891" indent="-342891" algn="just">
              <a:lnSpc>
                <a:spcPct val="107000"/>
              </a:lnSpc>
              <a:buClr>
                <a:schemeClr val="accent4"/>
              </a:buClr>
              <a:buSzPts val="2000"/>
              <a:buFont typeface="Arial"/>
              <a:buChar char="•"/>
            </a:pPr>
            <a:r>
              <a:rPr lang="fr-CA" sz="2200" dirty="0">
                <a:solidFill>
                  <a:schemeClr val="tx1"/>
                </a:solidFill>
                <a:latin typeface="Calibri"/>
                <a:ea typeface="Calibri"/>
                <a:cs typeface="Calibri"/>
                <a:sym typeface="Calibri"/>
              </a:rPr>
              <a:t>Cette étape vise à atteindre, préalablement et dans la mesure du possible, un consensus sur les actions avant que celles-ci ne soient entreprises. </a:t>
            </a:r>
            <a:endParaRPr lang="fr-CA" sz="2200" dirty="0">
              <a:solidFill>
                <a:schemeClr val="tx1"/>
              </a:solidFill>
            </a:endParaRPr>
          </a:p>
          <a:p>
            <a:pPr marL="342891" indent="-215895" algn="just">
              <a:lnSpc>
                <a:spcPct val="107000"/>
              </a:lnSpc>
              <a:spcBef>
                <a:spcPts val="1200"/>
              </a:spcBef>
              <a:buClr>
                <a:schemeClr val="accent4"/>
              </a:buClr>
              <a:buSzPts val="2000"/>
            </a:pPr>
            <a:endParaRPr lang="fr-CA" sz="2200" dirty="0">
              <a:solidFill>
                <a:schemeClr val="tx1"/>
              </a:solidFill>
              <a:latin typeface="Calibri"/>
              <a:ea typeface="Calibri"/>
              <a:cs typeface="Calibri"/>
              <a:sym typeface="Calibri"/>
            </a:endParaRPr>
          </a:p>
          <a:p>
            <a:pPr marL="342891" indent="-342891">
              <a:spcBef>
                <a:spcPts val="1200"/>
              </a:spcBef>
              <a:buClr>
                <a:schemeClr val="accent4"/>
              </a:buClr>
              <a:buSzPts val="2000"/>
              <a:buFont typeface="Arial"/>
              <a:buChar char="•"/>
            </a:pPr>
            <a:r>
              <a:rPr lang="fr-CA" sz="2200" dirty="0">
                <a:solidFill>
                  <a:schemeClr val="tx1"/>
                </a:solidFill>
                <a:latin typeface="Calibri"/>
                <a:ea typeface="Calibri"/>
                <a:cs typeface="Calibri"/>
                <a:sym typeface="Calibri"/>
              </a:rPr>
              <a:t>Chacun conserve le pouvoir de décision et l’entière responsabilité eu égard à son champ de compétence.</a:t>
            </a:r>
            <a:endParaRPr lang="fr-CA" sz="2200" b="1" dirty="0">
              <a:solidFill>
                <a:schemeClr val="tx1"/>
              </a:solidFill>
              <a:latin typeface="Calibri"/>
              <a:ea typeface="Calibri"/>
              <a:cs typeface="Calibri"/>
              <a:sym typeface="Calibri"/>
            </a:endParaRPr>
          </a:p>
          <a:p>
            <a:endParaRPr lang="fr-CA" dirty="0"/>
          </a:p>
        </p:txBody>
      </p:sp>
      <p:sp>
        <p:nvSpPr>
          <p:cNvPr id="4" name="Espace réservé du texte 3">
            <a:extLst>
              <a:ext uri="{FF2B5EF4-FFF2-40B4-BE49-F238E27FC236}">
                <a16:creationId xmlns:a16="http://schemas.microsoft.com/office/drawing/2014/main" id="{C62EA9D1-3DDE-D5FE-7DC0-B9B361B09D84}"/>
              </a:ext>
            </a:extLst>
          </p:cNvPr>
          <p:cNvSpPr>
            <a:spLocks noGrp="1"/>
          </p:cNvSpPr>
          <p:nvPr>
            <p:ph type="body" idx="2"/>
          </p:nvPr>
        </p:nvSpPr>
        <p:spPr/>
        <p:txBody>
          <a:bodyPr>
            <a:normAutofit fontScale="92500"/>
          </a:bodyPr>
          <a:lstStyle/>
          <a:p>
            <a:pPr marL="342900" indent="-342900" algn="just">
              <a:lnSpc>
                <a:spcPct val="107000"/>
              </a:lnSpc>
              <a:spcBef>
                <a:spcPts val="1200"/>
              </a:spcBef>
              <a:buClr>
                <a:schemeClr val="accent4"/>
              </a:buClr>
              <a:buSzPts val="2000"/>
              <a:buFont typeface="Wingdings" panose="05000000000000000000" pitchFamily="2" charset="2"/>
              <a:buChar char="ü"/>
            </a:pPr>
            <a:r>
              <a:rPr lang="fr-CA" sz="2100" dirty="0">
                <a:solidFill>
                  <a:schemeClr val="tx1"/>
                </a:solidFill>
                <a:latin typeface="Calibri"/>
                <a:ea typeface="Calibri"/>
                <a:cs typeface="Calibri"/>
                <a:sym typeface="Calibri"/>
              </a:rPr>
              <a:t>Mise en commun des informations recueillies</a:t>
            </a:r>
          </a:p>
          <a:p>
            <a:pPr marL="342900" indent="-342900" algn="just">
              <a:lnSpc>
                <a:spcPct val="107000"/>
              </a:lnSpc>
              <a:spcBef>
                <a:spcPts val="1200"/>
              </a:spcBef>
              <a:buClr>
                <a:schemeClr val="accent4"/>
              </a:buClr>
              <a:buSzPts val="2000"/>
              <a:buFont typeface="Wingdings" panose="05000000000000000000" pitchFamily="2" charset="2"/>
              <a:buChar char="ü"/>
            </a:pPr>
            <a:r>
              <a:rPr lang="fr-CA" sz="2100" dirty="0">
                <a:solidFill>
                  <a:schemeClr val="tx1"/>
                </a:solidFill>
                <a:latin typeface="Calibri"/>
                <a:ea typeface="Calibri"/>
                <a:cs typeface="Calibri"/>
                <a:sym typeface="Calibri"/>
              </a:rPr>
              <a:t>Analyse des éléments de preuve</a:t>
            </a:r>
            <a:endParaRPr lang="fr-CA" sz="2100" dirty="0">
              <a:solidFill>
                <a:schemeClr val="tx1"/>
              </a:solidFill>
              <a:latin typeface="Times New Roman"/>
              <a:ea typeface="Times New Roman"/>
              <a:cs typeface="Times New Roman"/>
              <a:sym typeface="Times New Roman"/>
            </a:endParaRPr>
          </a:p>
          <a:p>
            <a:pPr marL="342900" indent="-342900" algn="just">
              <a:lnSpc>
                <a:spcPct val="107000"/>
              </a:lnSpc>
              <a:spcBef>
                <a:spcPts val="1200"/>
              </a:spcBef>
              <a:buClr>
                <a:schemeClr val="accent4"/>
              </a:buClr>
              <a:buSzPts val="2000"/>
              <a:buFont typeface="Wingdings" panose="05000000000000000000" pitchFamily="2" charset="2"/>
              <a:buChar char="ü"/>
            </a:pPr>
            <a:r>
              <a:rPr lang="fr-CA" sz="2100" dirty="0">
                <a:solidFill>
                  <a:schemeClr val="tx1"/>
                </a:solidFill>
                <a:latin typeface="Calibri"/>
                <a:ea typeface="Calibri"/>
                <a:cs typeface="Calibri"/>
                <a:sym typeface="Calibri"/>
              </a:rPr>
              <a:t>Atteinte d’un consensus</a:t>
            </a:r>
          </a:p>
          <a:p>
            <a:pPr marL="342900" indent="-342900" algn="just">
              <a:lnSpc>
                <a:spcPct val="107000"/>
              </a:lnSpc>
              <a:spcBef>
                <a:spcPts val="1200"/>
              </a:spcBef>
              <a:buClr>
                <a:schemeClr val="accent4"/>
              </a:buClr>
              <a:buSzPts val="2000"/>
              <a:buFont typeface="Wingdings" panose="05000000000000000000" pitchFamily="2" charset="2"/>
              <a:buChar char="ü"/>
            </a:pPr>
            <a:r>
              <a:rPr lang="fr-CA" sz="2100" dirty="0">
                <a:solidFill>
                  <a:schemeClr val="tx1"/>
                </a:solidFill>
                <a:latin typeface="Calibri"/>
                <a:ea typeface="Calibri"/>
                <a:cs typeface="Calibri"/>
                <a:sym typeface="Calibri"/>
              </a:rPr>
              <a:t>Choix des mesures à prendre : de protection, judiciaires, disciplinaires ou administratives</a:t>
            </a:r>
            <a:endParaRPr lang="fr-CA" sz="2100" dirty="0">
              <a:solidFill>
                <a:schemeClr val="tx1"/>
              </a:solidFill>
              <a:latin typeface="Times New Roman"/>
              <a:ea typeface="Times New Roman"/>
              <a:cs typeface="Times New Roman"/>
              <a:sym typeface="Times New Roman"/>
            </a:endParaRPr>
          </a:p>
          <a:p>
            <a:pPr marL="342900" indent="-342900" algn="just">
              <a:lnSpc>
                <a:spcPct val="107000"/>
              </a:lnSpc>
              <a:spcBef>
                <a:spcPts val="1200"/>
              </a:spcBef>
              <a:buClr>
                <a:schemeClr val="accent4"/>
              </a:buClr>
              <a:buSzPts val="2000"/>
              <a:buFont typeface="Wingdings" panose="05000000000000000000" pitchFamily="2" charset="2"/>
              <a:buChar char="ü"/>
            </a:pPr>
            <a:r>
              <a:rPr lang="fr-CA" sz="2100" dirty="0">
                <a:solidFill>
                  <a:schemeClr val="tx1"/>
                </a:solidFill>
                <a:latin typeface="Calibri"/>
                <a:ea typeface="Calibri"/>
                <a:cs typeface="Calibri"/>
                <a:sym typeface="Calibri"/>
              </a:rPr>
              <a:t>Aide à l’enfant et à sa famille</a:t>
            </a:r>
            <a:endParaRPr lang="fr-CA" sz="2100" dirty="0">
              <a:solidFill>
                <a:schemeClr val="tx1"/>
              </a:solidFill>
              <a:latin typeface="Times New Roman"/>
              <a:ea typeface="Times New Roman"/>
              <a:cs typeface="Times New Roman"/>
              <a:sym typeface="Times New Roman"/>
            </a:endParaRPr>
          </a:p>
          <a:p>
            <a:pPr marL="342900" indent="-342900">
              <a:spcBef>
                <a:spcPts val="1200"/>
              </a:spcBef>
              <a:buClr>
                <a:schemeClr val="accent4"/>
              </a:buClr>
              <a:buSzPts val="2000"/>
              <a:buFont typeface="Wingdings" panose="05000000000000000000" pitchFamily="2" charset="2"/>
              <a:buChar char="ü"/>
            </a:pPr>
            <a:r>
              <a:rPr lang="fr-CA" sz="2100" dirty="0">
                <a:solidFill>
                  <a:schemeClr val="tx1"/>
                </a:solidFill>
                <a:latin typeface="Calibri"/>
                <a:ea typeface="Calibri"/>
                <a:cs typeface="Calibri"/>
                <a:sym typeface="Calibri"/>
              </a:rPr>
              <a:t>Échange constant d’informations entre les partenaires</a:t>
            </a:r>
            <a:endParaRPr lang="fr-CA" sz="2100" b="1" dirty="0">
              <a:solidFill>
                <a:schemeClr val="tx1"/>
              </a:solidFill>
              <a:latin typeface="Calibri"/>
              <a:ea typeface="Calibri"/>
              <a:cs typeface="Calibri"/>
              <a:sym typeface="Calibri"/>
            </a:endParaRPr>
          </a:p>
          <a:p>
            <a:endParaRPr lang="fr-CA" dirty="0"/>
          </a:p>
        </p:txBody>
      </p:sp>
      <p:sp>
        <p:nvSpPr>
          <p:cNvPr id="5" name="Espace réservé du numéro de diapositive 4">
            <a:extLst>
              <a:ext uri="{FF2B5EF4-FFF2-40B4-BE49-F238E27FC236}">
                <a16:creationId xmlns:a16="http://schemas.microsoft.com/office/drawing/2014/main" id="{4F456B38-74FB-59CE-D5A3-A775B49C4D8D}"/>
              </a:ext>
            </a:extLst>
          </p:cNvPr>
          <p:cNvSpPr>
            <a:spLocks noGrp="1"/>
          </p:cNvSpPr>
          <p:nvPr>
            <p:ph type="sldNum" idx="12"/>
          </p:nvPr>
        </p:nvSpPr>
        <p:spPr/>
        <p:txBody>
          <a:bodyPr/>
          <a:lstStyle/>
          <a:p>
            <a:fld id="{00000000-1234-1234-1234-123412341234}" type="slidenum">
              <a:rPr lang="fr-CA" smtClean="0"/>
              <a:pPr/>
              <a:t>56</a:t>
            </a:fld>
            <a:endParaRPr lang="fr-CA" dirty="0"/>
          </a:p>
        </p:txBody>
      </p:sp>
    </p:spTree>
    <p:extLst>
      <p:ext uri="{BB962C8B-B14F-4D97-AF65-F5344CB8AC3E}">
        <p14:creationId xmlns:p14="http://schemas.microsoft.com/office/powerpoint/2010/main" val="24459751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3" name="Google Shape;493;p53"/>
          <p:cNvSpPr txBox="1"/>
          <p:nvPr>
            <p:custDataLst>
              <p:tags r:id="rId1"/>
            </p:custDataLst>
          </p:nvPr>
        </p:nvSpPr>
        <p:spPr>
          <a:xfrm>
            <a:off x="905069" y="1390261"/>
            <a:ext cx="10374087" cy="4265743"/>
          </a:xfrm>
          <a:prstGeom prst="rect">
            <a:avLst/>
          </a:prstGeom>
          <a:noFill/>
          <a:ln>
            <a:noFill/>
          </a:ln>
        </p:spPr>
        <p:txBody>
          <a:bodyPr spcFirstLastPara="1" wrap="square" lIns="91425" tIns="45700" rIns="91425" bIns="45700" anchor="t" anchorCtr="0">
            <a:spAutoFit/>
          </a:bodyPr>
          <a:lstStyle/>
          <a:p>
            <a:pPr marL="342891" indent="-342891" algn="just">
              <a:lnSpc>
                <a:spcPct val="107000"/>
              </a:lnSpc>
              <a:buClr>
                <a:schemeClr val="accent4"/>
              </a:buClr>
              <a:buSzPts val="1800"/>
              <a:buFont typeface="Arial"/>
              <a:buChar char="•"/>
            </a:pPr>
            <a:r>
              <a:rPr lang="fr-CA" sz="2000" dirty="0">
                <a:solidFill>
                  <a:schemeClr val="tx1"/>
                </a:solidFill>
                <a:latin typeface="Calibri"/>
                <a:ea typeface="Calibri"/>
                <a:cs typeface="Calibri"/>
                <a:sym typeface="Calibri"/>
              </a:rPr>
              <a:t>Quel moyen d’action est le plus adéquat pour assurer la protection de l’enfant et pour éviter qu’un événement similaire ne se produise ou encore ne se reproduise avec cet enfant ou d’autres enfants? </a:t>
            </a:r>
            <a:endParaRPr sz="2000" dirty="0">
              <a:solidFill>
                <a:schemeClr val="tx1"/>
              </a:solidFill>
            </a:endParaRPr>
          </a:p>
          <a:p>
            <a:pPr marL="342891" indent="-228594" algn="just">
              <a:lnSpc>
                <a:spcPct val="50000"/>
              </a:lnSpc>
              <a:spcBef>
                <a:spcPts val="800"/>
              </a:spcBef>
              <a:buClr>
                <a:schemeClr val="accent4"/>
              </a:buClr>
              <a:buSzPts val="1800"/>
            </a:pPr>
            <a:endParaRPr sz="2000" dirty="0">
              <a:solidFill>
                <a:schemeClr val="tx1"/>
              </a:solidFill>
              <a:latin typeface="Calibri"/>
              <a:ea typeface="Calibri"/>
              <a:cs typeface="Calibri"/>
              <a:sym typeface="Calibri"/>
            </a:endParaRPr>
          </a:p>
          <a:p>
            <a:pPr marL="342891" indent="-342891" algn="just">
              <a:lnSpc>
                <a:spcPct val="107000"/>
              </a:lnSpc>
              <a:spcBef>
                <a:spcPts val="360"/>
              </a:spcBef>
              <a:buClr>
                <a:schemeClr val="accent4"/>
              </a:buClr>
              <a:buSzPts val="1800"/>
              <a:buFont typeface="Arial"/>
              <a:buChar char="•"/>
            </a:pPr>
            <a:r>
              <a:rPr lang="fr-CA" sz="2000" dirty="0">
                <a:solidFill>
                  <a:schemeClr val="tx1"/>
                </a:solidFill>
                <a:latin typeface="Calibri"/>
                <a:ea typeface="Calibri"/>
                <a:cs typeface="Calibri"/>
                <a:sym typeface="Calibri"/>
              </a:rPr>
              <a:t>Comment éviter que l’auteur allégué de l’abus sexuels, de l’abus physiques ou de la négligence grave ne récidive?</a:t>
            </a:r>
            <a:endParaRPr sz="2000" dirty="0">
              <a:solidFill>
                <a:schemeClr val="tx1"/>
              </a:solidFill>
            </a:endParaRPr>
          </a:p>
          <a:p>
            <a:pPr marL="342891" indent="-228594" algn="just">
              <a:lnSpc>
                <a:spcPct val="50000"/>
              </a:lnSpc>
              <a:spcBef>
                <a:spcPts val="800"/>
              </a:spcBef>
              <a:buClr>
                <a:schemeClr val="accent4"/>
              </a:buClr>
              <a:buSzPts val="1800"/>
            </a:pPr>
            <a:endParaRPr sz="2000" dirty="0">
              <a:solidFill>
                <a:schemeClr val="tx1"/>
              </a:solidFill>
              <a:latin typeface="Calibri"/>
              <a:ea typeface="Calibri"/>
              <a:cs typeface="Calibri"/>
              <a:sym typeface="Calibri"/>
            </a:endParaRPr>
          </a:p>
          <a:p>
            <a:pPr marL="342891" indent="-342891" algn="just">
              <a:lnSpc>
                <a:spcPct val="107000"/>
              </a:lnSpc>
              <a:spcBef>
                <a:spcPts val="360"/>
              </a:spcBef>
              <a:buClr>
                <a:schemeClr val="accent4"/>
              </a:buClr>
              <a:buSzPts val="1800"/>
              <a:buFont typeface="Arial"/>
              <a:buChar char="•"/>
            </a:pPr>
            <a:r>
              <a:rPr lang="fr-CA" sz="2000" dirty="0">
                <a:solidFill>
                  <a:schemeClr val="tx1"/>
                </a:solidFill>
                <a:latin typeface="Calibri"/>
                <a:ea typeface="Calibri"/>
                <a:cs typeface="Calibri"/>
                <a:sym typeface="Calibri"/>
              </a:rPr>
              <a:t>Quelle aide additionnelle doit-on apporter à l’enfant et à ses parents ou à l’un d’eux, selon les circonstances, si la situation ne justifie pas l’application de mesures de protection de l’enfant par le DPJ?</a:t>
            </a:r>
            <a:endParaRPr sz="2000" dirty="0">
              <a:solidFill>
                <a:schemeClr val="tx1"/>
              </a:solidFill>
            </a:endParaRPr>
          </a:p>
          <a:p>
            <a:pPr marL="342891" indent="-228594" algn="just">
              <a:lnSpc>
                <a:spcPct val="50000"/>
              </a:lnSpc>
              <a:spcBef>
                <a:spcPts val="800"/>
              </a:spcBef>
              <a:buClr>
                <a:schemeClr val="accent4"/>
              </a:buClr>
              <a:buSzPts val="1800"/>
            </a:pPr>
            <a:endParaRPr sz="2000" dirty="0">
              <a:solidFill>
                <a:schemeClr val="tx1"/>
              </a:solidFill>
              <a:latin typeface="Calibri"/>
              <a:ea typeface="Calibri"/>
              <a:cs typeface="Calibri"/>
              <a:sym typeface="Calibri"/>
            </a:endParaRPr>
          </a:p>
          <a:p>
            <a:pPr marL="342891" indent="-342891">
              <a:spcBef>
                <a:spcPts val="360"/>
              </a:spcBef>
              <a:buClr>
                <a:schemeClr val="accent4"/>
              </a:buClr>
              <a:buSzPts val="1800"/>
              <a:buFont typeface="Arial"/>
              <a:buChar char="•"/>
            </a:pPr>
            <a:r>
              <a:rPr lang="fr-CA" sz="2000" dirty="0">
                <a:solidFill>
                  <a:schemeClr val="tx1"/>
                </a:solidFill>
                <a:latin typeface="Calibri"/>
                <a:ea typeface="Calibri"/>
                <a:cs typeface="Calibri"/>
                <a:sym typeface="Calibri"/>
              </a:rPr>
              <a:t>Quel est le plan de communication dans le cas où la situation serait susceptible d’être l’objet d’une couverture médiatique?</a:t>
            </a:r>
            <a:endParaRPr sz="2000" dirty="0">
              <a:solidFill>
                <a:schemeClr val="tx1"/>
              </a:solidFill>
              <a:latin typeface="Calibri"/>
              <a:ea typeface="Calibri"/>
              <a:cs typeface="Calibri"/>
              <a:sym typeface="Calibri"/>
            </a:endParaRPr>
          </a:p>
        </p:txBody>
      </p:sp>
      <p:sp>
        <p:nvSpPr>
          <p:cNvPr id="3" name="Google Shape;374;p37">
            <a:extLst>
              <a:ext uri="{FF2B5EF4-FFF2-40B4-BE49-F238E27FC236}">
                <a16:creationId xmlns:a16="http://schemas.microsoft.com/office/drawing/2014/main" id="{3DE60617-F4D8-DFC4-3B4F-29AA6AA2DB20}"/>
              </a:ext>
            </a:extLst>
          </p:cNvPr>
          <p:cNvSpPr txBox="1">
            <a:spLocks/>
          </p:cNvSpPr>
          <p:nvPr>
            <p:custDataLst>
              <p:tags r:id="rId2"/>
            </p:custDataLst>
          </p:nvPr>
        </p:nvSpPr>
        <p:spPr>
          <a:xfrm>
            <a:off x="8285585" y="0"/>
            <a:ext cx="3906416"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a:t>Étape 4 : la prise de décision (suite)</a:t>
            </a:r>
          </a:p>
        </p:txBody>
      </p:sp>
      <p:sp>
        <p:nvSpPr>
          <p:cNvPr id="8" name="Espace réservé du numéro de diapositive 7">
            <a:extLst>
              <a:ext uri="{FF2B5EF4-FFF2-40B4-BE49-F238E27FC236}">
                <a16:creationId xmlns:a16="http://schemas.microsoft.com/office/drawing/2014/main" id="{0700426D-D669-8220-A4CB-EFD639DD6AC1}"/>
              </a:ext>
            </a:extLst>
          </p:cNvPr>
          <p:cNvSpPr>
            <a:spLocks noGrp="1"/>
          </p:cNvSpPr>
          <p:nvPr>
            <p:ph type="sldNum" idx="12"/>
          </p:nvPr>
        </p:nvSpPr>
        <p:spPr/>
        <p:txBody>
          <a:bodyPr/>
          <a:lstStyle/>
          <a:p>
            <a:fld id="{00000000-1234-1234-1234-123412341234}" type="slidenum">
              <a:rPr lang="fr-CA" smtClean="0"/>
              <a:pPr/>
              <a:t>57</a:t>
            </a:fld>
            <a:endParaRPr lang="fr-CA"/>
          </a:p>
        </p:txBody>
      </p:sp>
    </p:spTree>
    <p:extLst>
      <p:ext uri="{BB962C8B-B14F-4D97-AF65-F5344CB8AC3E}">
        <p14:creationId xmlns:p14="http://schemas.microsoft.com/office/powerpoint/2010/main" val="1915928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4693EF-3068-F41D-9462-28473986E8CD}"/>
              </a:ext>
            </a:extLst>
          </p:cNvPr>
          <p:cNvSpPr>
            <a:spLocks noGrp="1"/>
          </p:cNvSpPr>
          <p:nvPr>
            <p:ph type="title"/>
          </p:nvPr>
        </p:nvSpPr>
        <p:spPr>
          <a:xfrm>
            <a:off x="838200" y="597312"/>
            <a:ext cx="10515600" cy="643659"/>
          </a:xfrm>
        </p:spPr>
        <p:txBody>
          <a:bodyPr>
            <a:normAutofit fontScale="90000"/>
          </a:bodyPr>
          <a:lstStyle/>
          <a:p>
            <a:r>
              <a:rPr lang="fr-CA" sz="3600" b="1" dirty="0">
                <a:solidFill>
                  <a:srgbClr val="1B2A85"/>
                </a:solidFill>
                <a:latin typeface="Calibri"/>
                <a:ea typeface="Calibri"/>
                <a:cs typeface="Calibri"/>
                <a:sym typeface="Calibri"/>
              </a:rPr>
              <a:t>Étape 5 : L’action et la rétroaction</a:t>
            </a:r>
            <a:br>
              <a:rPr lang="fr-CA" sz="3600" dirty="0">
                <a:solidFill>
                  <a:srgbClr val="1B2A85"/>
                </a:solidFill>
                <a:latin typeface="Calibri"/>
                <a:ea typeface="Calibri"/>
                <a:cs typeface="Calibri"/>
                <a:sym typeface="Calibri"/>
              </a:rPr>
            </a:br>
            <a:endParaRPr lang="fr-CA" dirty="0"/>
          </a:p>
        </p:txBody>
      </p:sp>
      <p:sp>
        <p:nvSpPr>
          <p:cNvPr id="3" name="Espace réservé du texte 2">
            <a:extLst>
              <a:ext uri="{FF2B5EF4-FFF2-40B4-BE49-F238E27FC236}">
                <a16:creationId xmlns:a16="http://schemas.microsoft.com/office/drawing/2014/main" id="{ADA513FC-D9FA-07F0-3C49-F690656D039B}"/>
              </a:ext>
            </a:extLst>
          </p:cNvPr>
          <p:cNvSpPr>
            <a:spLocks noGrp="1"/>
          </p:cNvSpPr>
          <p:nvPr>
            <p:ph type="body" idx="1"/>
          </p:nvPr>
        </p:nvSpPr>
        <p:spPr>
          <a:xfrm>
            <a:off x="429208" y="1825628"/>
            <a:ext cx="3862874" cy="3903368"/>
          </a:xfrm>
        </p:spPr>
        <p:txBody>
          <a:bodyPr/>
          <a:lstStyle/>
          <a:p>
            <a:pPr marL="742932" lvl="1" indent="-285744">
              <a:spcBef>
                <a:spcPts val="1200"/>
              </a:spcBef>
              <a:buClr>
                <a:schemeClr val="accent4"/>
              </a:buClr>
              <a:buSzPts val="2400"/>
              <a:buFont typeface="Arial"/>
              <a:buChar char="•"/>
            </a:pPr>
            <a:r>
              <a:rPr lang="fr-CA" sz="2400" dirty="0">
                <a:solidFill>
                  <a:schemeClr val="tx1"/>
                </a:solidFill>
                <a:latin typeface="Calibri"/>
                <a:ea typeface="Calibri"/>
                <a:cs typeface="Calibri"/>
                <a:sym typeface="Calibri"/>
              </a:rPr>
              <a:t>Application des décisions</a:t>
            </a:r>
          </a:p>
          <a:p>
            <a:pPr marL="742932" lvl="1" indent="-285744">
              <a:spcBef>
                <a:spcPts val="1200"/>
              </a:spcBef>
              <a:buClr>
                <a:schemeClr val="accent4"/>
              </a:buClr>
              <a:buSzPts val="2400"/>
              <a:buFont typeface="Arial"/>
              <a:buChar char="•"/>
            </a:pPr>
            <a:endParaRPr lang="fr-CA" sz="2400" dirty="0">
              <a:solidFill>
                <a:schemeClr val="tx1"/>
              </a:solidFill>
            </a:endParaRPr>
          </a:p>
          <a:p>
            <a:pPr marL="742932" lvl="1" indent="-285744">
              <a:spcBef>
                <a:spcPts val="1200"/>
              </a:spcBef>
              <a:buClr>
                <a:schemeClr val="accent4"/>
              </a:buClr>
              <a:buSzPts val="2400"/>
              <a:buFont typeface="Arial"/>
              <a:buChar char="•"/>
            </a:pPr>
            <a:r>
              <a:rPr lang="fr-CA" sz="2400" dirty="0">
                <a:solidFill>
                  <a:schemeClr val="tx1"/>
                </a:solidFill>
                <a:latin typeface="Calibri"/>
                <a:ea typeface="Calibri"/>
                <a:cs typeface="Calibri"/>
                <a:sym typeface="Calibri"/>
              </a:rPr>
              <a:t>Échange constant d’informations entre les partenaires</a:t>
            </a:r>
          </a:p>
          <a:p>
            <a:endParaRPr lang="fr-CA" dirty="0"/>
          </a:p>
        </p:txBody>
      </p:sp>
      <p:sp>
        <p:nvSpPr>
          <p:cNvPr id="4" name="Espace réservé du texte 3">
            <a:extLst>
              <a:ext uri="{FF2B5EF4-FFF2-40B4-BE49-F238E27FC236}">
                <a16:creationId xmlns:a16="http://schemas.microsoft.com/office/drawing/2014/main" id="{89BE7A0F-BECA-5F60-BC48-A0FB241DFD26}"/>
              </a:ext>
            </a:extLst>
          </p:cNvPr>
          <p:cNvSpPr>
            <a:spLocks noGrp="1"/>
          </p:cNvSpPr>
          <p:nvPr>
            <p:ph type="body" idx="2"/>
          </p:nvPr>
        </p:nvSpPr>
        <p:spPr>
          <a:xfrm>
            <a:off x="5066522" y="1825628"/>
            <a:ext cx="6287278" cy="3903368"/>
          </a:xfrm>
        </p:spPr>
        <p:txBody>
          <a:bodyPr>
            <a:noAutofit/>
          </a:bodyPr>
          <a:lstStyle/>
          <a:p>
            <a:pPr marL="541338" lvl="2" indent="-363538">
              <a:spcBef>
                <a:spcPts val="1200"/>
              </a:spcBef>
              <a:buClr>
                <a:schemeClr val="accent4"/>
              </a:buClr>
              <a:buSzPts val="2400"/>
              <a:buFont typeface="Wingdings" panose="05000000000000000000" pitchFamily="2" charset="2"/>
              <a:buChar char="ü"/>
              <a:tabLst>
                <a:tab pos="1527136" algn="l"/>
              </a:tabLst>
            </a:pPr>
            <a:r>
              <a:rPr lang="fr-CA" dirty="0">
                <a:solidFill>
                  <a:schemeClr val="tx1"/>
                </a:solidFill>
              </a:rPr>
              <a:t>Afin d’assurer la cohérence des interventions de chacun, les partenaires doivent porter une attention particulière à la transmission de l’information quant aux actions entreprises ainsi qu’à leur suivi.</a:t>
            </a:r>
          </a:p>
          <a:p>
            <a:pPr marL="541338" lvl="2" indent="-363538">
              <a:spcBef>
                <a:spcPts val="1200"/>
              </a:spcBef>
              <a:buClr>
                <a:schemeClr val="accent4"/>
              </a:buClr>
              <a:buSzPts val="2400"/>
              <a:buFont typeface="Wingdings" panose="05000000000000000000" pitchFamily="2" charset="2"/>
              <a:buChar char="ü"/>
              <a:tabLst>
                <a:tab pos="1527136" algn="l"/>
              </a:tabLst>
            </a:pPr>
            <a:endParaRPr lang="fr-CA" dirty="0">
              <a:solidFill>
                <a:schemeClr val="tx1"/>
              </a:solidFill>
            </a:endParaRPr>
          </a:p>
          <a:p>
            <a:pPr marL="541338" lvl="2" indent="-363538">
              <a:spcBef>
                <a:spcPts val="1200"/>
              </a:spcBef>
              <a:buClr>
                <a:schemeClr val="accent4"/>
              </a:buClr>
              <a:buSzPts val="2400"/>
              <a:buFont typeface="Wingdings" panose="05000000000000000000" pitchFamily="2" charset="2"/>
              <a:buChar char="ü"/>
              <a:tabLst>
                <a:tab pos="1527136" algn="l"/>
              </a:tabLst>
            </a:pPr>
            <a:r>
              <a:rPr lang="fr-CA" dirty="0">
                <a:solidFill>
                  <a:schemeClr val="tx1"/>
                </a:solidFill>
              </a:rPr>
              <a:t>Une fois que les décisions sont prises et que les actions de chaque partenaire ou organisme collaborateur se réalisent, ils continuent d’échanger de l’information sur l’évolution de la situation. Toujours dans l’esprit de concertation.</a:t>
            </a:r>
          </a:p>
          <a:p>
            <a:pPr marL="541338" lvl="2" indent="-363538">
              <a:spcBef>
                <a:spcPts val="1200"/>
              </a:spcBef>
              <a:buClr>
                <a:schemeClr val="accent4"/>
              </a:buClr>
              <a:buSzPts val="2400"/>
              <a:buFont typeface="Wingdings" panose="05000000000000000000" pitchFamily="2" charset="2"/>
              <a:buChar char="ü"/>
              <a:tabLst>
                <a:tab pos="1527136" algn="l"/>
              </a:tabLst>
            </a:pPr>
            <a:endParaRPr lang="fr-CA" dirty="0">
              <a:solidFill>
                <a:schemeClr val="tx1"/>
              </a:solidFill>
            </a:endParaRPr>
          </a:p>
          <a:p>
            <a:pPr marL="541338" lvl="2" indent="-363538">
              <a:spcBef>
                <a:spcPts val="1200"/>
              </a:spcBef>
              <a:buClr>
                <a:schemeClr val="accent4"/>
              </a:buClr>
              <a:buSzPts val="2400"/>
              <a:buFont typeface="Wingdings" panose="05000000000000000000" pitchFamily="2" charset="2"/>
              <a:buChar char="ü"/>
              <a:tabLst>
                <a:tab pos="1527136" algn="l"/>
              </a:tabLst>
            </a:pPr>
            <a:r>
              <a:rPr lang="fr-CA" dirty="0">
                <a:solidFill>
                  <a:schemeClr val="tx1"/>
                </a:solidFill>
              </a:rPr>
              <a:t>S’assurer que les interventions de chacun sont toujours dans l’intérêt de l’enfant et ne nuisent pas à celles des autres.</a:t>
            </a:r>
          </a:p>
        </p:txBody>
      </p:sp>
      <p:sp>
        <p:nvSpPr>
          <p:cNvPr id="7" name="Espace réservé du numéro de diapositive 6">
            <a:extLst>
              <a:ext uri="{FF2B5EF4-FFF2-40B4-BE49-F238E27FC236}">
                <a16:creationId xmlns:a16="http://schemas.microsoft.com/office/drawing/2014/main" id="{4807701C-62C7-C849-699B-64F0952A843C}"/>
              </a:ext>
            </a:extLst>
          </p:cNvPr>
          <p:cNvSpPr>
            <a:spLocks noGrp="1"/>
          </p:cNvSpPr>
          <p:nvPr>
            <p:ph type="sldNum" idx="12"/>
          </p:nvPr>
        </p:nvSpPr>
        <p:spPr/>
        <p:txBody>
          <a:bodyPr/>
          <a:lstStyle/>
          <a:p>
            <a:fld id="{00000000-1234-1234-1234-123412341234}" type="slidenum">
              <a:rPr lang="fr-CA" smtClean="0"/>
              <a:pPr/>
              <a:t>58</a:t>
            </a:fld>
            <a:endParaRPr lang="fr-CA" dirty="0"/>
          </a:p>
        </p:txBody>
      </p:sp>
    </p:spTree>
    <p:extLst>
      <p:ext uri="{BB962C8B-B14F-4D97-AF65-F5344CB8AC3E}">
        <p14:creationId xmlns:p14="http://schemas.microsoft.com/office/powerpoint/2010/main" val="25148315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7" name="Google Shape;507;p55"/>
          <p:cNvSpPr txBox="1">
            <a:spLocks noGrp="1"/>
          </p:cNvSpPr>
          <p:nvPr>
            <p:ph type="body" idx="1"/>
            <p:custDataLst>
              <p:tags r:id="rId1"/>
            </p:custDataLst>
          </p:nvPr>
        </p:nvSpPr>
        <p:spPr>
          <a:xfrm>
            <a:off x="838200" y="808370"/>
            <a:ext cx="10515600" cy="4659369"/>
          </a:xfrm>
          <a:prstGeom prst="rect">
            <a:avLst/>
          </a:prstGeom>
          <a:noFill/>
          <a:ln>
            <a:noFill/>
          </a:ln>
        </p:spPr>
        <p:txBody>
          <a:bodyPr spcFirstLastPara="1" wrap="square" lIns="91425" tIns="45700" rIns="91425" bIns="45700" anchor="t" anchorCtr="0">
            <a:normAutofit fontScale="92500" lnSpcReduction="10000"/>
          </a:bodyPr>
          <a:lstStyle/>
          <a:p>
            <a:pPr indent="-457189" algn="just">
              <a:lnSpc>
                <a:spcPct val="115000"/>
              </a:lnSpc>
              <a:spcBef>
                <a:spcPts val="0"/>
              </a:spcBef>
              <a:buSzPts val="1800"/>
              <a:buFont typeface="Arial"/>
              <a:buChar char="•"/>
            </a:pPr>
            <a:endParaRPr lang="fr-CA" sz="1600" dirty="0"/>
          </a:p>
          <a:p>
            <a:pPr indent="-457189" algn="just">
              <a:lnSpc>
                <a:spcPct val="115000"/>
              </a:lnSpc>
              <a:spcBef>
                <a:spcPts val="0"/>
              </a:spcBef>
              <a:buSzPts val="1800"/>
              <a:buFont typeface="Arial"/>
              <a:buChar char="•"/>
            </a:pPr>
            <a:endParaRPr lang="fr-CA" sz="2400" dirty="0"/>
          </a:p>
          <a:p>
            <a:pPr marL="0" indent="0" algn="just">
              <a:lnSpc>
                <a:spcPct val="115000"/>
              </a:lnSpc>
              <a:spcBef>
                <a:spcPts val="0"/>
              </a:spcBef>
              <a:buSzPts val="1800"/>
            </a:pPr>
            <a:r>
              <a:rPr lang="fr-CA" sz="2400" b="1" dirty="0"/>
              <a:t>Chacun des partenaires assure la coordination des actions nécessaires dans son champ de responsabilité :</a:t>
            </a:r>
          </a:p>
          <a:p>
            <a:pPr marL="0" indent="0" algn="just">
              <a:lnSpc>
                <a:spcPct val="115000"/>
              </a:lnSpc>
              <a:spcBef>
                <a:spcPts val="0"/>
              </a:spcBef>
              <a:buSzPts val="1800"/>
            </a:pPr>
            <a:endParaRPr lang="fr-CA" sz="2400" b="1" dirty="0"/>
          </a:p>
          <a:p>
            <a:pPr marL="0" indent="0" algn="just">
              <a:lnSpc>
                <a:spcPct val="115000"/>
              </a:lnSpc>
              <a:spcBef>
                <a:spcPts val="0"/>
              </a:spcBef>
              <a:buSzPts val="1800"/>
            </a:pPr>
            <a:endParaRPr lang="fr-CA" sz="1600" b="1" dirty="0"/>
          </a:p>
          <a:p>
            <a:pPr indent="-457189" algn="just">
              <a:lnSpc>
                <a:spcPct val="100000"/>
              </a:lnSpc>
              <a:spcBef>
                <a:spcPts val="0"/>
              </a:spcBef>
              <a:buSzPts val="1800"/>
              <a:buFont typeface="Arial"/>
              <a:buChar char="•"/>
            </a:pPr>
            <a:r>
              <a:rPr lang="fr-CA" sz="2000" dirty="0">
                <a:solidFill>
                  <a:schemeClr val="tx1"/>
                </a:solidFill>
              </a:rPr>
              <a:t>Le procureur du DPCP, en ce qui a trait au déroulement du processus criminel.</a:t>
            </a:r>
          </a:p>
          <a:p>
            <a:pPr indent="-457189" algn="just">
              <a:lnSpc>
                <a:spcPct val="100000"/>
              </a:lnSpc>
              <a:spcBef>
                <a:spcPts val="0"/>
              </a:spcBef>
              <a:buSzPts val="1800"/>
              <a:buFont typeface="Arial"/>
              <a:buChar char="•"/>
            </a:pPr>
            <a:endParaRPr lang="fr-CA" sz="2000" dirty="0">
              <a:solidFill>
                <a:schemeClr val="tx1"/>
              </a:solidFill>
            </a:endParaRPr>
          </a:p>
          <a:p>
            <a:pPr indent="-457189" algn="just">
              <a:lnSpc>
                <a:spcPct val="100000"/>
              </a:lnSpc>
              <a:spcBef>
                <a:spcPts val="0"/>
              </a:spcBef>
              <a:buSzPts val="1800"/>
              <a:buFont typeface="Arial"/>
              <a:buChar char="•"/>
            </a:pPr>
            <a:r>
              <a:rPr lang="fr-CA" sz="2000" dirty="0">
                <a:solidFill>
                  <a:schemeClr val="tx1"/>
                </a:solidFill>
              </a:rPr>
              <a:t>Le DPJ, en ce qui a trait aux mesures de protection et à leur application.</a:t>
            </a:r>
          </a:p>
          <a:p>
            <a:pPr indent="-457189" algn="just">
              <a:lnSpc>
                <a:spcPct val="100000"/>
              </a:lnSpc>
              <a:spcBef>
                <a:spcPts val="0"/>
              </a:spcBef>
              <a:buSzPts val="1800"/>
              <a:buFont typeface="Arial"/>
              <a:buChar char="•"/>
            </a:pPr>
            <a:endParaRPr lang="fr-CA" sz="2000" dirty="0">
              <a:solidFill>
                <a:schemeClr val="tx1"/>
              </a:solidFill>
            </a:endParaRPr>
          </a:p>
          <a:p>
            <a:pPr indent="-457189" algn="just">
              <a:lnSpc>
                <a:spcPct val="100000"/>
              </a:lnSpc>
              <a:spcBef>
                <a:spcPts val="0"/>
              </a:spcBef>
              <a:buSzPts val="1800"/>
              <a:buFont typeface="Arial"/>
              <a:buChar char="•"/>
            </a:pPr>
            <a:r>
              <a:rPr lang="fr-CA" sz="2000" dirty="0">
                <a:solidFill>
                  <a:schemeClr val="tx1"/>
                </a:solidFil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20"/>
                  </a:ext>
                </a:extLst>
              </a:rPr>
              <a:t>Le responsable en milieu scolaire de l’application de la procédure, le MFA, le BC, le CPE ou la garderie, ou tout organisme collaborateur, en ce qui a trait aux actions disciplinaires ou administratives.</a:t>
            </a:r>
          </a:p>
          <a:p>
            <a:pPr indent="-457189" algn="just">
              <a:lnSpc>
                <a:spcPct val="100000"/>
              </a:lnSpc>
              <a:spcBef>
                <a:spcPts val="0"/>
              </a:spcBef>
              <a:buSzPts val="1800"/>
              <a:buFont typeface="Arial"/>
              <a:buChar char="•"/>
            </a:pPr>
            <a:endParaRPr lang="fr-CA" sz="2000" dirty="0">
              <a:solidFill>
                <a:schemeClr val="tx1"/>
              </a:solidFil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20"/>
                </a:ext>
              </a:extLst>
            </a:endParaRPr>
          </a:p>
          <a:p>
            <a:pPr indent="-457189" algn="just">
              <a:lnSpc>
                <a:spcPct val="100000"/>
              </a:lnSpc>
              <a:spcBef>
                <a:spcPts val="0"/>
              </a:spcBef>
              <a:buSzPts val="1800"/>
              <a:buFont typeface="Arial"/>
              <a:buChar char="•"/>
            </a:pPr>
            <a:r>
              <a:rPr lang="fr-CA" sz="2000" dirty="0">
                <a:solidFill>
                  <a:schemeClr val="tx1"/>
                </a:solidFill>
              </a:rPr>
              <a:t>Le policier, qui collabore avec le procureur du DPCP notamment à l’exécution d’un mandat d’arrestation ou à la production d’un complément d’enquête.</a:t>
            </a:r>
          </a:p>
        </p:txBody>
      </p:sp>
      <p:sp>
        <p:nvSpPr>
          <p:cNvPr id="2" name="Google Shape;374;p37">
            <a:extLst>
              <a:ext uri="{FF2B5EF4-FFF2-40B4-BE49-F238E27FC236}">
                <a16:creationId xmlns:a16="http://schemas.microsoft.com/office/drawing/2014/main" id="{14F128E1-9BDD-21C9-738B-E29867B0639D}"/>
              </a:ext>
            </a:extLst>
          </p:cNvPr>
          <p:cNvSpPr txBox="1">
            <a:spLocks/>
          </p:cNvSpPr>
          <p:nvPr>
            <p:custDataLst>
              <p:tags r:id="rId2"/>
            </p:custDataLst>
          </p:nvPr>
        </p:nvSpPr>
        <p:spPr>
          <a:xfrm>
            <a:off x="8285585" y="0"/>
            <a:ext cx="3906416"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a:t>Étape 5 : L’action et rétroaction (suite)</a:t>
            </a:r>
          </a:p>
        </p:txBody>
      </p:sp>
    </p:spTree>
    <p:extLst>
      <p:ext uri="{BB962C8B-B14F-4D97-AF65-F5344CB8AC3E}">
        <p14:creationId xmlns:p14="http://schemas.microsoft.com/office/powerpoint/2010/main" val="19987724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Google Shape;101;p5"/>
          <p:cNvSpPr txBox="1"/>
          <p:nvPr>
            <p:custDataLst>
              <p:tags r:id="rId1"/>
            </p:custDataLst>
          </p:nvPr>
        </p:nvSpPr>
        <p:spPr>
          <a:xfrm>
            <a:off x="1417820" y="1800807"/>
            <a:ext cx="9032466" cy="3139281"/>
          </a:xfrm>
          <a:prstGeom prst="rect">
            <a:avLst/>
          </a:prstGeom>
          <a:noFill/>
          <a:ln>
            <a:noFill/>
          </a:ln>
        </p:spPr>
        <p:txBody>
          <a:bodyPr spcFirstLastPara="1" wrap="square" lIns="91425" tIns="45700" rIns="91425" bIns="45700" anchor="t" anchorCtr="0">
            <a:spAutoFit/>
          </a:bodyPr>
          <a:lstStyle/>
          <a:p>
            <a:pPr algn="just">
              <a:buClr>
                <a:schemeClr val="dk1"/>
              </a:buClr>
              <a:buSzPts val="2000"/>
            </a:pPr>
            <a:r>
              <a:rPr lang="fr-CA" sz="2200" dirty="0">
                <a:solidFill>
                  <a:schemeClr val="tx1"/>
                </a:solidFill>
                <a:latin typeface="Calibri"/>
                <a:ea typeface="Calibri"/>
                <a:cs typeface="Calibri"/>
                <a:sym typeface="Calibri"/>
              </a:rPr>
              <a:t>C’est l’engagement des parties à agir en </a:t>
            </a:r>
            <a:r>
              <a:rPr lang="fr-CA" sz="2200" b="1" dirty="0">
                <a:solidFill>
                  <a:schemeClr val="tx1"/>
                </a:solidFill>
                <a:latin typeface="Calibri"/>
                <a:ea typeface="Calibri"/>
                <a:cs typeface="Calibri"/>
                <a:sym typeface="Calibri"/>
              </a:rPr>
              <a:t>concertation</a:t>
            </a:r>
            <a:r>
              <a:rPr lang="fr-CA" sz="2200" dirty="0">
                <a:solidFill>
                  <a:schemeClr val="tx1"/>
                </a:solidFill>
                <a:latin typeface="Calibri"/>
                <a:ea typeface="Calibri"/>
                <a:cs typeface="Calibri"/>
                <a:sym typeface="Calibri"/>
              </a:rPr>
              <a:t> afin de garantir une </a:t>
            </a:r>
            <a:r>
              <a:rPr lang="fr-CA" sz="2200" b="1" dirty="0">
                <a:solidFill>
                  <a:schemeClr val="tx1"/>
                </a:solidFill>
                <a:latin typeface="Calibri"/>
                <a:ea typeface="Calibri"/>
                <a:cs typeface="Calibri"/>
                <a:sym typeface="Calibri"/>
              </a:rPr>
              <a:t>meilleure protection </a:t>
            </a:r>
            <a:r>
              <a:rPr lang="fr-CA" sz="2200" dirty="0">
                <a:solidFill>
                  <a:schemeClr val="tx1"/>
                </a:solidFill>
                <a:latin typeface="Calibri"/>
                <a:ea typeface="Calibri"/>
                <a:cs typeface="Calibri"/>
                <a:sym typeface="Calibri"/>
              </a:rPr>
              <a:t>aux enfants victimes d’abus sexuels, d’abus physiques et de négligence grave </a:t>
            </a:r>
          </a:p>
          <a:p>
            <a:pPr algn="just">
              <a:buClr>
                <a:schemeClr val="dk1"/>
              </a:buClr>
              <a:buSzPts val="2000"/>
            </a:pPr>
            <a:endParaRPr lang="fr-CA" sz="2200" dirty="0">
              <a:solidFill>
                <a:schemeClr val="tx1"/>
              </a:solidFill>
              <a:latin typeface="Calibri"/>
              <a:ea typeface="Calibri"/>
              <a:cs typeface="Calibri"/>
              <a:sym typeface="Calibri"/>
            </a:endParaRPr>
          </a:p>
          <a:p>
            <a:pPr algn="just">
              <a:buClr>
                <a:schemeClr val="dk1"/>
              </a:buClr>
              <a:buSzPts val="2000"/>
            </a:pPr>
            <a:endParaRPr lang="fr-CA" sz="2200" dirty="0">
              <a:solidFill>
                <a:schemeClr val="tx1"/>
              </a:solidFill>
              <a:latin typeface="Calibri"/>
              <a:ea typeface="Calibri"/>
              <a:cs typeface="Calibri"/>
              <a:sym typeface="Calibri"/>
            </a:endParaRPr>
          </a:p>
          <a:p>
            <a:pPr marL="342900" indent="-342900" algn="just">
              <a:buClr>
                <a:schemeClr val="dk1"/>
              </a:buClr>
              <a:buSzPts val="2000"/>
              <a:buFont typeface="Wingdings" panose="05000000000000000000" pitchFamily="2" charset="2"/>
              <a:buChar char="Ø"/>
            </a:pPr>
            <a:r>
              <a:rPr lang="fr-CA" sz="2200" dirty="0">
                <a:solidFill>
                  <a:schemeClr val="tx1"/>
                </a:solidFill>
                <a:latin typeface="Calibri"/>
                <a:ea typeface="Calibri"/>
                <a:cs typeface="Calibri"/>
                <a:sym typeface="Calibri"/>
              </a:rPr>
              <a:t>lorsqu’il existe un motif raisonnable de croire que leur sécurité ou leur développement est compromis</a:t>
            </a:r>
          </a:p>
          <a:p>
            <a:pPr algn="just">
              <a:buClr>
                <a:schemeClr val="dk1"/>
              </a:buClr>
              <a:buSzPts val="2000"/>
            </a:pPr>
            <a:endParaRPr lang="fr-CA" sz="2200" dirty="0">
              <a:solidFill>
                <a:schemeClr val="tx1"/>
              </a:solidFill>
              <a:latin typeface="Calibri"/>
              <a:ea typeface="Calibri"/>
              <a:cs typeface="Calibri"/>
              <a:sym typeface="Calibri"/>
            </a:endParaRPr>
          </a:p>
          <a:p>
            <a:pPr marL="342900" indent="-342900" algn="just">
              <a:buClr>
                <a:schemeClr val="dk1"/>
              </a:buClr>
              <a:buSzPts val="2000"/>
              <a:buFont typeface="Wingdings" panose="05000000000000000000" pitchFamily="2" charset="2"/>
              <a:buChar char="Ø"/>
            </a:pPr>
            <a:r>
              <a:rPr lang="fr-CA" sz="2200" b="1" dirty="0">
                <a:solidFill>
                  <a:schemeClr val="tx1"/>
                </a:solidFill>
                <a:latin typeface="Calibri"/>
                <a:ea typeface="Calibri"/>
                <a:cs typeface="Calibri"/>
                <a:sym typeface="Calibri"/>
              </a:rPr>
              <a:t>ET </a:t>
            </a:r>
            <a:r>
              <a:rPr lang="fr-CA" sz="2200" dirty="0">
                <a:solidFill>
                  <a:schemeClr val="tx1"/>
                </a:solidFill>
                <a:latin typeface="Calibri"/>
                <a:ea typeface="Calibri"/>
                <a:cs typeface="Calibri"/>
                <a:sym typeface="Calibri"/>
              </a:rPr>
              <a:t>qu’une infraction criminelle a été commise à leur endroit.  </a:t>
            </a:r>
          </a:p>
        </p:txBody>
      </p:sp>
      <p:sp>
        <p:nvSpPr>
          <p:cNvPr id="14" name="Espace réservé du numéro de diapositive 13">
            <a:extLst>
              <a:ext uri="{FF2B5EF4-FFF2-40B4-BE49-F238E27FC236}">
                <a16:creationId xmlns:a16="http://schemas.microsoft.com/office/drawing/2014/main" id="{02318905-F837-5929-B760-63DA664B93A0}"/>
              </a:ext>
            </a:extLst>
          </p:cNvPr>
          <p:cNvSpPr>
            <a:spLocks noGrp="1"/>
          </p:cNvSpPr>
          <p:nvPr>
            <p:ph type="sldNum" idx="12"/>
          </p:nvPr>
        </p:nvSpPr>
        <p:spPr/>
        <p:txBody>
          <a:bodyPr/>
          <a:lstStyle/>
          <a:p>
            <a:fld id="{00000000-1234-1234-1234-123412341234}" type="slidenum">
              <a:rPr lang="fr-CA" smtClean="0"/>
              <a:pPr/>
              <a:t>6</a:t>
            </a:fld>
            <a:endParaRPr lang="fr-CA"/>
          </a:p>
        </p:txBody>
      </p:sp>
      <p:sp>
        <p:nvSpPr>
          <p:cNvPr id="2" name="Google Shape;100;p5">
            <a:extLst>
              <a:ext uri="{FF2B5EF4-FFF2-40B4-BE49-F238E27FC236}">
                <a16:creationId xmlns:a16="http://schemas.microsoft.com/office/drawing/2014/main" id="{57FDCC7A-D789-69AB-20C5-894EC785CA33}"/>
              </a:ext>
            </a:extLst>
          </p:cNvPr>
          <p:cNvSpPr txBox="1"/>
          <p:nvPr>
            <p:custDataLst>
              <p:tags r:id="rId2"/>
            </p:custDataLst>
          </p:nvPr>
        </p:nvSpPr>
        <p:spPr>
          <a:xfrm>
            <a:off x="1417821" y="321719"/>
            <a:ext cx="6840537" cy="523180"/>
          </a:xfrm>
          <a:prstGeom prst="rect">
            <a:avLst/>
          </a:prstGeom>
          <a:noFill/>
          <a:ln>
            <a:noFill/>
          </a:ln>
        </p:spPr>
        <p:txBody>
          <a:bodyPr spcFirstLastPara="1" wrap="square" lIns="91425" tIns="45700" rIns="91425" bIns="45700" anchor="t" anchorCtr="0">
            <a:spAutoFit/>
          </a:bodyPr>
          <a:lstStyle/>
          <a:p>
            <a:pPr>
              <a:buClr>
                <a:srgbClr val="1B2A85"/>
              </a:buClr>
              <a:buSzPts val="2800"/>
            </a:pPr>
            <a:r>
              <a:rPr lang="fr-CA" sz="2800" b="1" dirty="0">
                <a:solidFill>
                  <a:srgbClr val="1B2A85"/>
                </a:solidFill>
                <a:latin typeface="Calibri"/>
                <a:ea typeface="Calibri"/>
                <a:cs typeface="Calibri"/>
                <a:sym typeface="Calibri"/>
              </a:rPr>
              <a:t>L’Entente multisectorielle</a:t>
            </a:r>
            <a:endParaRPr dirty="0"/>
          </a:p>
        </p:txBody>
      </p:sp>
    </p:spTree>
    <p:extLst>
      <p:ext uri="{BB962C8B-B14F-4D97-AF65-F5344CB8AC3E}">
        <p14:creationId xmlns:p14="http://schemas.microsoft.com/office/powerpoint/2010/main" val="1643104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1">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a:extLst>
              <a:ext uri="{FF2B5EF4-FFF2-40B4-BE49-F238E27FC236}">
                <a16:creationId xmlns:a16="http://schemas.microsoft.com/office/drawing/2014/main" id="{DFB6D752-4573-4761-AEC3-FBDA183C603C}"/>
              </a:ext>
            </a:extLst>
          </p:cNvPr>
          <p:cNvGraphicFramePr>
            <a:graphicFrameLocks noGrp="1"/>
          </p:cNvGraphicFramePr>
          <p:nvPr/>
        </p:nvGraphicFramePr>
        <p:xfrm>
          <a:off x="-74643" y="2"/>
          <a:ext cx="12266643" cy="7250652"/>
        </p:xfrm>
        <a:graphic>
          <a:graphicData uri="http://schemas.openxmlformats.org/drawingml/2006/table">
            <a:tbl>
              <a:tblPr firstRow="1" firstCol="1" bandRow="1">
                <a:tableStyleId>{B301B821-A1FF-4177-AEE7-76D212191A09}</a:tableStyleId>
              </a:tblPr>
              <a:tblGrid>
                <a:gridCol w="2221295">
                  <a:extLst>
                    <a:ext uri="{9D8B030D-6E8A-4147-A177-3AD203B41FA5}">
                      <a16:colId xmlns:a16="http://schemas.microsoft.com/office/drawing/2014/main" val="2000682371"/>
                    </a:ext>
                  </a:extLst>
                </a:gridCol>
                <a:gridCol w="2694568">
                  <a:extLst>
                    <a:ext uri="{9D8B030D-6E8A-4147-A177-3AD203B41FA5}">
                      <a16:colId xmlns:a16="http://schemas.microsoft.com/office/drawing/2014/main" val="3397143485"/>
                    </a:ext>
                  </a:extLst>
                </a:gridCol>
                <a:gridCol w="2811102">
                  <a:extLst>
                    <a:ext uri="{9D8B030D-6E8A-4147-A177-3AD203B41FA5}">
                      <a16:colId xmlns:a16="http://schemas.microsoft.com/office/drawing/2014/main" val="455225292"/>
                    </a:ext>
                  </a:extLst>
                </a:gridCol>
                <a:gridCol w="2516197">
                  <a:extLst>
                    <a:ext uri="{9D8B030D-6E8A-4147-A177-3AD203B41FA5}">
                      <a16:colId xmlns:a16="http://schemas.microsoft.com/office/drawing/2014/main" val="3177422949"/>
                    </a:ext>
                  </a:extLst>
                </a:gridCol>
                <a:gridCol w="2023481">
                  <a:extLst>
                    <a:ext uri="{9D8B030D-6E8A-4147-A177-3AD203B41FA5}">
                      <a16:colId xmlns:a16="http://schemas.microsoft.com/office/drawing/2014/main" val="2039058089"/>
                    </a:ext>
                  </a:extLst>
                </a:gridCol>
              </a:tblGrid>
              <a:tr h="360719">
                <a:tc gridSpan="5">
                  <a:txBody>
                    <a:bodyPr/>
                    <a:lstStyle/>
                    <a:p>
                      <a:pPr algn="ctr"/>
                      <a:r>
                        <a:rPr lang="fr-CA" sz="1200" dirty="0">
                          <a:effectLst/>
                        </a:rPr>
                        <a:t>PROCÉDURE D’INTERVENTION SOCIOJUDICIAIRE</a:t>
                      </a:r>
                      <a:endParaRPr lang="fr-CA"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nchor="ctr">
                    <a:solidFill>
                      <a:schemeClr val="accent5"/>
                    </a:solidFill>
                  </a:tcPr>
                </a:tc>
                <a:tc hMerge="1">
                  <a:txBody>
                    <a:bodyPr/>
                    <a:lstStyle/>
                    <a:p>
                      <a:endParaRPr lang="fr-CA"/>
                    </a:p>
                  </a:txBody>
                  <a:tcPr/>
                </a:tc>
                <a:tc hMerge="1">
                  <a:txBody>
                    <a:bodyPr/>
                    <a:lstStyle/>
                    <a:p>
                      <a:endParaRPr lang="fr-CA"/>
                    </a:p>
                  </a:txBody>
                  <a:tcPr/>
                </a:tc>
                <a:tc hMerge="1">
                  <a:txBody>
                    <a:bodyPr/>
                    <a:lstStyle/>
                    <a:p>
                      <a:endParaRPr lang="fr-CA"/>
                    </a:p>
                  </a:txBody>
                  <a:tcPr/>
                </a:tc>
                <a:tc hMerge="1">
                  <a:txBody>
                    <a:bodyPr/>
                    <a:lstStyle/>
                    <a:p>
                      <a:endParaRPr lang="fr-CA"/>
                    </a:p>
                  </a:txBody>
                  <a:tcPr/>
                </a:tc>
                <a:extLst>
                  <a:ext uri="{0D108BD9-81ED-4DB2-BD59-A6C34878D82A}">
                    <a16:rowId xmlns:a16="http://schemas.microsoft.com/office/drawing/2014/main" val="1256077383"/>
                  </a:ext>
                </a:extLst>
              </a:tr>
              <a:tr h="448700">
                <a:tc>
                  <a:txBody>
                    <a:bodyPr/>
                    <a:lstStyle/>
                    <a:p>
                      <a:pPr algn="ctr"/>
                      <a:r>
                        <a:rPr lang="fr-CA" sz="1100" b="1" dirty="0">
                          <a:effectLst/>
                        </a:rPr>
                        <a:t>1</a:t>
                      </a:r>
                      <a:endParaRPr lang="fr-CA" sz="1200" b="1" dirty="0">
                        <a:effectLst/>
                      </a:endParaRPr>
                    </a:p>
                    <a:p>
                      <a:pPr algn="ctr"/>
                      <a:r>
                        <a:rPr lang="fr-CA" sz="1100" b="1" dirty="0">
                          <a:solidFill>
                            <a:schemeClr val="tx1"/>
                          </a:solidFill>
                          <a:effectLst/>
                        </a:rPr>
                        <a:t>SIGNALEMENT</a:t>
                      </a:r>
                      <a:endParaRPr lang="fr-CA" sz="12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nchor="ctr">
                    <a:solidFill>
                      <a:schemeClr val="bg1">
                        <a:lumMod val="95000"/>
                      </a:schemeClr>
                    </a:solidFill>
                  </a:tcPr>
                </a:tc>
                <a:tc>
                  <a:txBody>
                    <a:bodyPr/>
                    <a:lstStyle/>
                    <a:p>
                      <a:pPr algn="ctr"/>
                      <a:r>
                        <a:rPr lang="fr-CA" sz="1100" b="1" dirty="0">
                          <a:effectLst/>
                        </a:rPr>
                        <a:t>2</a:t>
                      </a:r>
                      <a:endParaRPr lang="fr-CA" sz="1200" b="1" dirty="0">
                        <a:effectLst/>
                      </a:endParaRPr>
                    </a:p>
                    <a:p>
                      <a:pPr marR="0" algn="ctr" rtl="0">
                        <a:lnSpc>
                          <a:spcPct val="100000"/>
                        </a:lnSpc>
                        <a:spcBef>
                          <a:spcPts val="0"/>
                        </a:spcBef>
                        <a:spcAft>
                          <a:spcPts val="0"/>
                        </a:spcAft>
                        <a:buClr>
                          <a:srgbClr val="000000"/>
                        </a:buClr>
                        <a:buFont typeface="Arial"/>
                      </a:pPr>
                      <a:r>
                        <a:rPr lang="fr-CA" sz="1100" b="1" i="0" u="none" strike="noStrike" cap="none" dirty="0">
                          <a:solidFill>
                            <a:schemeClr val="tx1"/>
                          </a:solidFill>
                          <a:effectLst/>
                          <a:latin typeface="+mn-lt"/>
                          <a:ea typeface="+mn-ea"/>
                          <a:cs typeface="+mn-cs"/>
                          <a:sym typeface="Arial"/>
                        </a:rPr>
                        <a:t>LIAISON-PLANIFICATION</a:t>
                      </a:r>
                    </a:p>
                  </a:txBody>
                  <a:tcPr marL="46948" marR="46948" marT="0" marB="0" anchor="ctr">
                    <a:solidFill>
                      <a:schemeClr val="bg1"/>
                    </a:solidFill>
                  </a:tcPr>
                </a:tc>
                <a:tc>
                  <a:txBody>
                    <a:bodyPr/>
                    <a:lstStyle/>
                    <a:p>
                      <a:pPr algn="ctr"/>
                      <a:r>
                        <a:rPr lang="fr-CA" sz="1100" b="1" dirty="0">
                          <a:effectLst/>
                        </a:rPr>
                        <a:t>3</a:t>
                      </a:r>
                      <a:endParaRPr lang="fr-CA" sz="1200" b="1" dirty="0">
                        <a:effectLst/>
                      </a:endParaRPr>
                    </a:p>
                    <a:p>
                      <a:pPr marR="0" algn="ctr" rtl="0">
                        <a:lnSpc>
                          <a:spcPct val="100000"/>
                        </a:lnSpc>
                        <a:spcBef>
                          <a:spcPts val="0"/>
                        </a:spcBef>
                        <a:spcAft>
                          <a:spcPts val="0"/>
                        </a:spcAft>
                        <a:buClr>
                          <a:srgbClr val="000000"/>
                        </a:buClr>
                        <a:buFont typeface="Arial"/>
                      </a:pPr>
                      <a:r>
                        <a:rPr lang="fr-CA" sz="1100" b="1" i="0" u="none" strike="noStrike" cap="none" dirty="0">
                          <a:solidFill>
                            <a:schemeClr val="tx1"/>
                          </a:solidFill>
                          <a:effectLst/>
                          <a:latin typeface="+mn-lt"/>
                          <a:ea typeface="+mn-ea"/>
                          <a:cs typeface="+mn-cs"/>
                          <a:sym typeface="Arial"/>
                        </a:rPr>
                        <a:t>ENQUÊTE-ÉVALUATION</a:t>
                      </a:r>
                    </a:p>
                  </a:txBody>
                  <a:tcPr marL="46948" marR="46948" marT="0" marB="0" anchor="ctr">
                    <a:solidFill>
                      <a:schemeClr val="bg1">
                        <a:lumMod val="95000"/>
                      </a:schemeClr>
                    </a:solidFill>
                  </a:tcPr>
                </a:tc>
                <a:tc>
                  <a:txBody>
                    <a:bodyPr/>
                    <a:lstStyle/>
                    <a:p>
                      <a:pPr algn="ctr"/>
                      <a:r>
                        <a:rPr lang="fr-CA" sz="1100" b="1" dirty="0">
                          <a:effectLst/>
                        </a:rPr>
                        <a:t>4</a:t>
                      </a:r>
                      <a:endParaRPr lang="fr-CA" sz="1200" b="1" dirty="0">
                        <a:effectLst/>
                      </a:endParaRPr>
                    </a:p>
                    <a:p>
                      <a:pPr algn="ctr"/>
                      <a:r>
                        <a:rPr lang="fr-CA" sz="1100" b="1" dirty="0">
                          <a:solidFill>
                            <a:schemeClr val="tx1"/>
                          </a:solidFill>
                          <a:effectLst/>
                        </a:rPr>
                        <a:t>PRISE DE DÉCISION</a:t>
                      </a:r>
                      <a:endParaRPr lang="fr-CA" sz="12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nchor="ctr">
                    <a:solidFill>
                      <a:schemeClr val="bg1"/>
                    </a:solidFill>
                  </a:tcPr>
                </a:tc>
                <a:tc>
                  <a:txBody>
                    <a:bodyPr/>
                    <a:lstStyle/>
                    <a:p>
                      <a:pPr algn="ctr"/>
                      <a:r>
                        <a:rPr lang="fr-CA" sz="1100" b="1" dirty="0">
                          <a:effectLst/>
                        </a:rPr>
                        <a:t>5</a:t>
                      </a:r>
                      <a:endParaRPr lang="fr-CA" sz="1200" b="1" dirty="0">
                        <a:effectLst/>
                      </a:endParaRPr>
                    </a:p>
                    <a:p>
                      <a:pPr algn="ctr"/>
                      <a:r>
                        <a:rPr lang="fr-CA" sz="1100" b="1" dirty="0">
                          <a:solidFill>
                            <a:schemeClr val="tx1"/>
                          </a:solidFill>
                          <a:effectLst/>
                        </a:rPr>
                        <a:t>ACTION-RÉTROCATION</a:t>
                      </a:r>
                      <a:endParaRPr lang="fr-CA" sz="12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nchor="ctr">
                    <a:solidFill>
                      <a:schemeClr val="bg1">
                        <a:lumMod val="95000"/>
                      </a:schemeClr>
                    </a:solidFill>
                  </a:tcPr>
                </a:tc>
                <a:extLst>
                  <a:ext uri="{0D108BD9-81ED-4DB2-BD59-A6C34878D82A}">
                    <a16:rowId xmlns:a16="http://schemas.microsoft.com/office/drawing/2014/main" val="277837596"/>
                  </a:ext>
                </a:extLst>
              </a:tr>
              <a:tr h="246346">
                <a:tc gridSpan="5">
                  <a:txBody>
                    <a:bodyPr/>
                    <a:lstStyle/>
                    <a:p>
                      <a:pPr algn="ctr"/>
                      <a:r>
                        <a:rPr lang="fr-CA" sz="1100" b="1" dirty="0">
                          <a:effectLst/>
                        </a:rPr>
                        <a:t>Concertation et communication de renseignements en continu tout au cours de la procédure</a:t>
                      </a:r>
                      <a:endParaRPr lang="fr-CA"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nchor="ctr">
                    <a:solidFill>
                      <a:schemeClr val="accent5">
                        <a:lumMod val="20000"/>
                        <a:lumOff val="80000"/>
                      </a:schemeClr>
                    </a:solidFill>
                  </a:tcPr>
                </a:tc>
                <a:tc hMerge="1">
                  <a:txBody>
                    <a:bodyPr/>
                    <a:lstStyle/>
                    <a:p>
                      <a:endParaRPr lang="fr-CA"/>
                    </a:p>
                  </a:txBody>
                  <a:tcPr/>
                </a:tc>
                <a:tc hMerge="1">
                  <a:txBody>
                    <a:bodyPr/>
                    <a:lstStyle/>
                    <a:p>
                      <a:endParaRPr lang="fr-CA"/>
                    </a:p>
                  </a:txBody>
                  <a:tcPr/>
                </a:tc>
                <a:tc hMerge="1">
                  <a:txBody>
                    <a:bodyPr/>
                    <a:lstStyle/>
                    <a:p>
                      <a:endParaRPr lang="fr-CA"/>
                    </a:p>
                  </a:txBody>
                  <a:tcPr/>
                </a:tc>
                <a:tc hMerge="1">
                  <a:txBody>
                    <a:bodyPr/>
                    <a:lstStyle/>
                    <a:p>
                      <a:endParaRPr lang="fr-CA"/>
                    </a:p>
                  </a:txBody>
                  <a:tcPr/>
                </a:tc>
                <a:extLst>
                  <a:ext uri="{0D108BD9-81ED-4DB2-BD59-A6C34878D82A}">
                    <a16:rowId xmlns:a16="http://schemas.microsoft.com/office/drawing/2014/main" val="1403727940"/>
                  </a:ext>
                </a:extLst>
              </a:tr>
              <a:tr h="5676727">
                <a:tc>
                  <a:txBody>
                    <a:bodyPr/>
                    <a:lstStyle/>
                    <a:p>
                      <a:pPr algn="l"/>
                      <a:endParaRPr lang="fr-CA" sz="1100" b="1" cap="small" dirty="0">
                        <a:solidFill>
                          <a:srgbClr val="7030A0"/>
                        </a:solidFill>
                        <a:effectLst/>
                      </a:endParaRPr>
                    </a:p>
                    <a:p>
                      <a:pPr algn="l"/>
                      <a:r>
                        <a:rPr lang="fr-CA" sz="1100" b="1" u="sng" cap="small" dirty="0">
                          <a:solidFill>
                            <a:schemeClr val="tx1"/>
                          </a:solidFill>
                          <a:effectLst/>
                        </a:rPr>
                        <a:t>Policier</a:t>
                      </a:r>
                      <a:endParaRPr lang="fr-CA" sz="1200" b="1" u="sng" dirty="0">
                        <a:solidFill>
                          <a:schemeClr val="tx1"/>
                        </a:solidFill>
                        <a:effectLst/>
                      </a:endParaRPr>
                    </a:p>
                    <a:p>
                      <a:pPr algn="l"/>
                      <a:r>
                        <a:rPr lang="fr-CA" sz="1100" b="0" cap="small" dirty="0">
                          <a:effectLst/>
                        </a:rPr>
                        <a:t> </a:t>
                      </a:r>
                      <a:endParaRPr lang="fr-CA" sz="1200" b="0" dirty="0">
                        <a:effectLst/>
                      </a:endParaRPr>
                    </a:p>
                    <a:p>
                      <a:pPr marL="177800" lvl="0" indent="-177800" algn="l">
                        <a:buFont typeface="Arial" panose="020B0604020202020204" pitchFamily="34" charset="0"/>
                        <a:buChar char="•"/>
                      </a:pPr>
                      <a:r>
                        <a:rPr lang="fr-CA" sz="1100" b="0" dirty="0">
                          <a:effectLst/>
                        </a:rPr>
                        <a:t>Recevoir la plainte et signale la situation de l’enfant au DPJ.</a:t>
                      </a:r>
                      <a:endParaRPr lang="fr-CA" sz="1200" b="0" dirty="0">
                        <a:effectLst/>
                      </a:endParaRPr>
                    </a:p>
                    <a:p>
                      <a:pPr algn="l"/>
                      <a:r>
                        <a:rPr lang="fr-CA" sz="1100" b="0" dirty="0">
                          <a:effectLst/>
                        </a:rPr>
                        <a:t> </a:t>
                      </a:r>
                      <a:endParaRPr lang="fr-CA" sz="1200" b="0" dirty="0">
                        <a:effectLst/>
                      </a:endParaRPr>
                    </a:p>
                    <a:p>
                      <a:pPr algn="l"/>
                      <a:r>
                        <a:rPr lang="fr-CA" sz="1100" b="1" u="sng" cap="small" dirty="0">
                          <a:solidFill>
                            <a:schemeClr val="tx1"/>
                          </a:solidFill>
                          <a:effectLst/>
                        </a:rPr>
                        <a:t>Partenaires et organismes collaborateurs</a:t>
                      </a:r>
                      <a:endParaRPr lang="fr-CA" sz="1200" b="1" u="sng" dirty="0">
                        <a:solidFill>
                          <a:schemeClr val="tx1"/>
                        </a:solidFill>
                        <a:effectLst/>
                      </a:endParaRPr>
                    </a:p>
                    <a:p>
                      <a:pPr algn="l"/>
                      <a:r>
                        <a:rPr lang="fr-CA" sz="1100" b="0" cap="small" dirty="0">
                          <a:effectLst/>
                        </a:rPr>
                        <a:t> </a:t>
                      </a:r>
                      <a:endParaRPr lang="fr-CA" sz="1200" b="0" dirty="0">
                        <a:effectLst/>
                      </a:endParaRPr>
                    </a:p>
                    <a:p>
                      <a:pPr marL="177800" lvl="0" indent="-177800" algn="l">
                        <a:buFont typeface="Arial" panose="020B0604020202020204" pitchFamily="34" charset="0"/>
                        <a:buChar char="•"/>
                      </a:pPr>
                      <a:r>
                        <a:rPr lang="fr-CA" sz="1100" b="0" dirty="0">
                          <a:effectLst/>
                        </a:rPr>
                        <a:t>Signaler la situation de l’enfant au DPJ.</a:t>
                      </a:r>
                      <a:endParaRPr lang="fr-CA" sz="1200" b="0" dirty="0">
                        <a:effectLst/>
                      </a:endParaRPr>
                    </a:p>
                    <a:p>
                      <a:pPr algn="l"/>
                      <a:r>
                        <a:rPr lang="fr-CA" sz="1100" b="0" dirty="0">
                          <a:effectLst/>
                        </a:rPr>
                        <a:t> </a:t>
                      </a:r>
                      <a:endParaRPr lang="fr-CA" sz="1200" b="0" dirty="0">
                        <a:effectLst/>
                      </a:endParaRPr>
                    </a:p>
                    <a:p>
                      <a:pPr algn="l"/>
                      <a:r>
                        <a:rPr lang="fr-CA" sz="1100" b="1" u="sng" cap="small" dirty="0">
                          <a:solidFill>
                            <a:schemeClr val="tx1"/>
                          </a:solidFill>
                          <a:effectLst/>
                        </a:rPr>
                        <a:t>DPJ</a:t>
                      </a:r>
                      <a:endParaRPr lang="fr-CA" sz="1200" b="1" u="sng" dirty="0">
                        <a:solidFill>
                          <a:schemeClr val="tx1"/>
                        </a:solidFill>
                        <a:effectLst/>
                      </a:endParaRPr>
                    </a:p>
                    <a:p>
                      <a:pPr algn="l"/>
                      <a:r>
                        <a:rPr lang="fr-CA" sz="1100" b="0" dirty="0">
                          <a:effectLst/>
                        </a:rPr>
                        <a:t> </a:t>
                      </a:r>
                      <a:endParaRPr lang="fr-CA" sz="1200" b="0" dirty="0">
                        <a:effectLst/>
                      </a:endParaRPr>
                    </a:p>
                    <a:p>
                      <a:pPr marL="177800" lvl="0" indent="-177800" algn="l" defTabSz="895350">
                        <a:buFont typeface="Arial" panose="020B0604020202020204" pitchFamily="34" charset="0"/>
                        <a:buChar char="•"/>
                      </a:pPr>
                      <a:r>
                        <a:rPr lang="fr-CA" sz="1100" b="0" dirty="0">
                          <a:effectLst/>
                        </a:rPr>
                        <a:t>Traiter le signalement, décide de le retenir ou non;</a:t>
                      </a:r>
                      <a:endParaRPr lang="fr-CA" sz="1200" b="0" dirty="0">
                        <a:effectLst/>
                      </a:endParaRPr>
                    </a:p>
                    <a:p>
                      <a:pPr marL="177800" lvl="0" indent="-177800" algn="l" defTabSz="895350">
                        <a:buFont typeface="Arial" panose="020B0604020202020204" pitchFamily="34" charset="0"/>
                        <a:buChar char="•"/>
                      </a:pPr>
                      <a:r>
                        <a:rPr lang="fr-CA" sz="1100" b="0" dirty="0">
                          <a:effectLst/>
                        </a:rPr>
                        <a:t>Déterminer si la situation est visée par l’Entente;</a:t>
                      </a:r>
                      <a:endParaRPr lang="fr-CA" sz="1200" b="0" dirty="0">
                        <a:effectLst/>
                      </a:endParaRPr>
                    </a:p>
                    <a:p>
                      <a:pPr marL="177800" lvl="0" indent="-177800" algn="l" defTabSz="895350">
                        <a:buFont typeface="Arial" panose="020B0604020202020204" pitchFamily="34" charset="0"/>
                        <a:buChar char="•"/>
                      </a:pPr>
                      <a:r>
                        <a:rPr lang="fr-CA" sz="1100" b="0" dirty="0">
                          <a:effectLst/>
                        </a:rPr>
                        <a:t>Déclencher l’Entente en divulguant des renseignements au policier et au procureur du DPCP;</a:t>
                      </a:r>
                      <a:endParaRPr lang="fr-CA" sz="1200" b="0" dirty="0">
                        <a:effectLst/>
                      </a:endParaRPr>
                    </a:p>
                    <a:p>
                      <a:pPr marL="177800" lvl="0" indent="-177800" algn="l" defTabSz="895350">
                        <a:buFont typeface="Arial" panose="020B0604020202020204" pitchFamily="34" charset="0"/>
                        <a:buChar char="•"/>
                      </a:pPr>
                      <a:r>
                        <a:rPr lang="fr-CA" sz="1100" b="0" dirty="0">
                          <a:effectLst/>
                        </a:rPr>
                        <a:t>Divulguer des renseignements au milieu scolaire ou au MFA, au BC, au CPE ou à la garderie;</a:t>
                      </a:r>
                      <a:endParaRPr lang="fr-CA" sz="1200" b="0" dirty="0">
                        <a:effectLst/>
                      </a:endParaRPr>
                    </a:p>
                    <a:p>
                      <a:pPr marL="177800" lvl="0" indent="-177800" algn="l" defTabSz="895350">
                        <a:buFont typeface="Arial" panose="020B0604020202020204" pitchFamily="34" charset="0"/>
                        <a:buChar char="•"/>
                      </a:pPr>
                      <a:r>
                        <a:rPr lang="fr-CA" sz="1100" b="0" dirty="0">
                          <a:effectLst/>
                        </a:rPr>
                        <a:t>Diriger de façon personnalisée l’enfant, ses parents ou l’un d’eux vers les ressources d’aide appropriées, s’il y a lieu.</a:t>
                      </a:r>
                      <a:endParaRPr lang="fr-CA" sz="1200" b="0" dirty="0">
                        <a:effectLst/>
                      </a:endParaRPr>
                    </a:p>
                    <a:p>
                      <a:pPr algn="l"/>
                      <a:r>
                        <a:rPr lang="fr-CA" sz="1100" b="0" dirty="0">
                          <a:effectLst/>
                        </a:rPr>
                        <a:t> </a:t>
                      </a:r>
                      <a:endParaRPr lang="fr-CA" sz="12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solidFill>
                      <a:schemeClr val="bg1">
                        <a:lumMod val="95000"/>
                      </a:schemeClr>
                    </a:solidFill>
                  </a:tcPr>
                </a:tc>
                <a:tc>
                  <a:txBody>
                    <a:bodyPr/>
                    <a:lstStyle/>
                    <a:p>
                      <a:pPr algn="l"/>
                      <a:endParaRPr lang="fr-CA" sz="1200" b="1" u="none" cap="small" dirty="0">
                        <a:solidFill>
                          <a:srgbClr val="7030A0"/>
                        </a:solidFill>
                        <a:effectLst/>
                      </a:endParaRPr>
                    </a:p>
                    <a:p>
                      <a:pPr marR="0" algn="l" rtl="0">
                        <a:lnSpc>
                          <a:spcPct val="100000"/>
                        </a:lnSpc>
                        <a:spcBef>
                          <a:spcPts val="0"/>
                        </a:spcBef>
                        <a:spcAft>
                          <a:spcPts val="0"/>
                        </a:spcAft>
                        <a:buClr>
                          <a:srgbClr val="000000"/>
                        </a:buClr>
                        <a:buFont typeface="Arial"/>
                      </a:pPr>
                      <a:r>
                        <a:rPr lang="fr-CA" sz="1100" b="1" i="0" u="sng" strike="noStrike" cap="small" dirty="0">
                          <a:solidFill>
                            <a:schemeClr val="tx1"/>
                          </a:solidFill>
                          <a:effectLst/>
                          <a:latin typeface="+mn-lt"/>
                          <a:ea typeface="+mn-ea"/>
                          <a:cs typeface="+mn-cs"/>
                          <a:sym typeface="Arial"/>
                        </a:rPr>
                        <a:t>Liaison</a:t>
                      </a:r>
                    </a:p>
                    <a:p>
                      <a:pPr algn="l"/>
                      <a:r>
                        <a:rPr lang="fr-CA" sz="800" cap="small" dirty="0">
                          <a:solidFill>
                            <a:srgbClr val="7030A0"/>
                          </a:solidFill>
                          <a:effectLst/>
                        </a:rPr>
                        <a:t> </a:t>
                      </a:r>
                      <a:endParaRPr lang="fr-CA" sz="1200" dirty="0">
                        <a:solidFill>
                          <a:srgbClr val="7030A0"/>
                        </a:solidFill>
                        <a:effectLst/>
                      </a:endParaRPr>
                    </a:p>
                    <a:p>
                      <a:pPr marR="0" algn="l" rtl="0">
                        <a:lnSpc>
                          <a:spcPct val="100000"/>
                        </a:lnSpc>
                        <a:spcBef>
                          <a:spcPts val="0"/>
                        </a:spcBef>
                        <a:spcAft>
                          <a:spcPts val="0"/>
                        </a:spcAft>
                        <a:buClr>
                          <a:srgbClr val="000000"/>
                        </a:buClr>
                        <a:buFont typeface="Arial"/>
                      </a:pPr>
                      <a:r>
                        <a:rPr lang="fr-CA" sz="1100" b="1" i="0" u="sng" strike="noStrike" cap="small" dirty="0">
                          <a:solidFill>
                            <a:schemeClr val="tx1"/>
                          </a:solidFill>
                          <a:effectLst/>
                          <a:latin typeface="+mn-lt"/>
                          <a:ea typeface="+mn-ea"/>
                          <a:cs typeface="+mn-cs"/>
                          <a:sym typeface="Arial"/>
                        </a:rPr>
                        <a:t>DPJ</a:t>
                      </a:r>
                    </a:p>
                    <a:p>
                      <a:pPr algn="l"/>
                      <a:r>
                        <a:rPr lang="fr-CA" sz="800" cap="small" dirty="0">
                          <a:effectLst/>
                        </a:rPr>
                        <a:t> </a:t>
                      </a:r>
                      <a:endParaRPr lang="fr-CA" sz="1200" dirty="0">
                        <a:effectLst/>
                      </a:endParaRPr>
                    </a:p>
                    <a:p>
                      <a:pPr marL="177800" lvl="0" indent="-177800" algn="l">
                        <a:buFont typeface="Arial" panose="020B0604020202020204" pitchFamily="34" charset="0"/>
                        <a:buChar char="•"/>
                      </a:pPr>
                      <a:r>
                        <a:rPr lang="fr-CA" sz="1100" dirty="0">
                          <a:effectLst/>
                        </a:rPr>
                        <a:t>Constituer l’équipe qui inclut le DPJ, le policier et le procureur du DPCP en associant le milieu scolaire ou le MFA et le CPE, la garderie ou le BC, selon le cas.</a:t>
                      </a:r>
                      <a:endParaRPr lang="fr-CA" sz="1200" dirty="0">
                        <a:effectLst/>
                      </a:endParaRPr>
                    </a:p>
                    <a:p>
                      <a:pPr algn="l"/>
                      <a:r>
                        <a:rPr lang="fr-CA" sz="1000" cap="small" dirty="0">
                          <a:effectLst/>
                        </a:rPr>
                        <a:t> </a:t>
                      </a:r>
                      <a:endParaRPr lang="fr-CA" sz="1200" dirty="0">
                        <a:effectLst/>
                      </a:endParaRPr>
                    </a:p>
                    <a:p>
                      <a:pPr marR="0" algn="l" rtl="0">
                        <a:lnSpc>
                          <a:spcPct val="100000"/>
                        </a:lnSpc>
                        <a:spcBef>
                          <a:spcPts val="0"/>
                        </a:spcBef>
                        <a:spcAft>
                          <a:spcPts val="0"/>
                        </a:spcAft>
                        <a:buClr>
                          <a:srgbClr val="000000"/>
                        </a:buClr>
                        <a:buFont typeface="Arial"/>
                      </a:pPr>
                      <a:r>
                        <a:rPr lang="fr-CA" sz="1100" b="1" i="0" u="sng" strike="noStrike" cap="small" dirty="0">
                          <a:solidFill>
                            <a:schemeClr val="tx1"/>
                          </a:solidFill>
                          <a:effectLst/>
                          <a:latin typeface="+mn-lt"/>
                          <a:ea typeface="+mn-ea"/>
                          <a:cs typeface="+mn-cs"/>
                          <a:sym typeface="Arial"/>
                        </a:rPr>
                        <a:t>Planification</a:t>
                      </a:r>
                    </a:p>
                    <a:p>
                      <a:pPr algn="l"/>
                      <a:r>
                        <a:rPr lang="fr-CA" sz="800" cap="small" dirty="0">
                          <a:effectLst/>
                        </a:rPr>
                        <a:t> </a:t>
                      </a:r>
                      <a:endParaRPr lang="fr-CA" sz="1200" dirty="0">
                        <a:effectLst/>
                      </a:endParaRPr>
                    </a:p>
                    <a:p>
                      <a:pPr marL="177800" lvl="0" indent="-177800" algn="l">
                        <a:buFont typeface="Arial" panose="020B0604020202020204" pitchFamily="34" charset="0"/>
                        <a:buChar char="•"/>
                      </a:pPr>
                      <a:r>
                        <a:rPr lang="fr-CA" sz="1100" dirty="0">
                          <a:effectLst/>
                        </a:rPr>
                        <a:t>Dresser l’état de la situation.</a:t>
                      </a:r>
                      <a:endParaRPr lang="fr-CA" sz="1200" dirty="0">
                        <a:effectLst/>
                      </a:endParaRPr>
                    </a:p>
                    <a:p>
                      <a:pPr marL="177800" lvl="0" indent="-177800" algn="l">
                        <a:buFont typeface="Arial" panose="020B0604020202020204" pitchFamily="34" charset="0"/>
                        <a:buChar char="•"/>
                      </a:pPr>
                      <a:r>
                        <a:rPr lang="fr-CA" sz="1100" dirty="0">
                          <a:effectLst/>
                        </a:rPr>
                        <a:t>Déterminer :</a:t>
                      </a:r>
                      <a:endParaRPr lang="fr-CA" sz="1200" dirty="0">
                        <a:effectLst/>
                      </a:endParaRPr>
                    </a:p>
                    <a:p>
                      <a:pPr marL="177800" lvl="0" indent="-177800" algn="l">
                        <a:buFont typeface="Times New Roman" panose="02020603050405020304" pitchFamily="18" charset="0"/>
                        <a:buChar char="-"/>
                      </a:pPr>
                      <a:r>
                        <a:rPr lang="fr-CA" sz="1100" dirty="0">
                          <a:effectLst/>
                        </a:rPr>
                        <a:t>l’urgence de la situation;</a:t>
                      </a:r>
                      <a:endParaRPr lang="fr-CA" sz="1200" dirty="0">
                        <a:effectLst/>
                      </a:endParaRPr>
                    </a:p>
                    <a:p>
                      <a:pPr marL="177800" lvl="0" indent="-177800" algn="l">
                        <a:buFont typeface="Times New Roman" panose="02020603050405020304" pitchFamily="18" charset="0"/>
                        <a:buChar char="-"/>
                      </a:pPr>
                      <a:r>
                        <a:rPr lang="fr-CA" sz="1100" dirty="0">
                          <a:effectLst/>
                        </a:rPr>
                        <a:t>la poursuite de la procédure;</a:t>
                      </a:r>
                      <a:endParaRPr lang="fr-CA" sz="1200" dirty="0">
                        <a:effectLst/>
                      </a:endParaRPr>
                    </a:p>
                    <a:p>
                      <a:pPr marL="177800" lvl="0" indent="-177800" algn="l">
                        <a:buFont typeface="Times New Roman" panose="02020603050405020304" pitchFamily="18" charset="0"/>
                        <a:buChar char="-"/>
                      </a:pPr>
                      <a:r>
                        <a:rPr lang="fr-CA" sz="1100" dirty="0">
                          <a:effectLst/>
                        </a:rPr>
                        <a:t>les mesures pour protéger l’enfant;</a:t>
                      </a:r>
                      <a:endParaRPr lang="fr-CA" sz="1200" dirty="0">
                        <a:effectLst/>
                      </a:endParaRPr>
                    </a:p>
                    <a:p>
                      <a:pPr marL="177800" lvl="0" indent="-177800" algn="l">
                        <a:buFont typeface="Times New Roman" panose="02020603050405020304" pitchFamily="18" charset="0"/>
                        <a:buChar char="-"/>
                      </a:pPr>
                      <a:r>
                        <a:rPr lang="fr-CA" sz="1100" dirty="0">
                          <a:effectLst/>
                        </a:rPr>
                        <a:t>les mesures pour préserver les droits des personnes en cause;</a:t>
                      </a:r>
                      <a:endParaRPr lang="fr-CA" sz="1200" dirty="0">
                        <a:effectLst/>
                      </a:endParaRPr>
                    </a:p>
                    <a:p>
                      <a:pPr marL="177800" lvl="0" indent="-177800" algn="l">
                        <a:buFont typeface="Times New Roman" panose="02020603050405020304" pitchFamily="18" charset="0"/>
                        <a:buChar char="-"/>
                      </a:pPr>
                      <a:r>
                        <a:rPr lang="fr-CA" sz="1100" dirty="0">
                          <a:effectLst/>
                        </a:rPr>
                        <a:t>les mesures pour préserver la preuve;</a:t>
                      </a:r>
                      <a:endParaRPr lang="fr-CA" sz="1200" dirty="0">
                        <a:effectLst/>
                      </a:endParaRPr>
                    </a:p>
                    <a:p>
                      <a:pPr marL="177800" lvl="0" indent="-177800" algn="l">
                        <a:buFont typeface="Times New Roman" panose="02020603050405020304" pitchFamily="18" charset="0"/>
                        <a:buChar char="-"/>
                      </a:pPr>
                      <a:r>
                        <a:rPr lang="fr-CA" sz="1100" dirty="0">
                          <a:effectLst/>
                        </a:rPr>
                        <a:t>les organismes collaborateurs pouvant contribuer à l’équipe;</a:t>
                      </a:r>
                      <a:endParaRPr lang="fr-CA" sz="1200" dirty="0">
                        <a:effectLst/>
                      </a:endParaRPr>
                    </a:p>
                    <a:p>
                      <a:pPr marL="177800" lvl="0" indent="-177800" algn="l">
                        <a:buFont typeface="Times New Roman" panose="02020603050405020304" pitchFamily="18" charset="0"/>
                        <a:buChar char="-"/>
                      </a:pPr>
                      <a:r>
                        <a:rPr lang="fr-CA" sz="1100" dirty="0">
                          <a:effectLst/>
                        </a:rPr>
                        <a:t>la pertinence de recourir à une évaluation médicale.</a:t>
                      </a:r>
                      <a:endParaRPr lang="fr-CA" sz="1200" dirty="0">
                        <a:effectLst/>
                      </a:endParaRPr>
                    </a:p>
                    <a:p>
                      <a:pPr marL="177800" lvl="0" indent="-177800" algn="l">
                        <a:buFont typeface="Arial" panose="020B0604020202020204" pitchFamily="34" charset="0"/>
                        <a:buChar char="•"/>
                      </a:pPr>
                      <a:r>
                        <a:rPr lang="fr-CA" sz="1100" dirty="0">
                          <a:effectLst/>
                        </a:rPr>
                        <a:t>Arrêter une stratégie quant au déroulement des actions (qui fait quoi, comment, quand, où).</a:t>
                      </a:r>
                      <a:endParaRPr lang="fr-CA" sz="1200" dirty="0">
                        <a:effectLst/>
                      </a:endParaRPr>
                    </a:p>
                    <a:p>
                      <a:pPr marL="177800" lvl="0" indent="-177800" algn="l">
                        <a:buFont typeface="Arial" panose="020B0604020202020204" pitchFamily="34" charset="0"/>
                        <a:buChar char="•"/>
                      </a:pPr>
                      <a:r>
                        <a:rPr lang="fr-CA" sz="1100" dirty="0">
                          <a:effectLst/>
                        </a:rPr>
                        <a:t>Arrêter un plan de communication.</a:t>
                      </a:r>
                      <a:endParaRPr lang="fr-CA" sz="1200" dirty="0">
                        <a:effectLst/>
                      </a:endParaRPr>
                    </a:p>
                    <a:p>
                      <a:pPr algn="l"/>
                      <a:r>
                        <a:rPr lang="fr-CA" sz="1100" dirty="0">
                          <a:effectLst/>
                        </a:rPr>
                        <a:t> </a:t>
                      </a:r>
                      <a:endParaRPr lang="fr-CA" sz="1200" b="1" dirty="0">
                        <a:effectLst/>
                      </a:endParaRPr>
                    </a:p>
                    <a:p>
                      <a:pPr marR="0" algn="l" rtl="0">
                        <a:lnSpc>
                          <a:spcPct val="100000"/>
                        </a:lnSpc>
                        <a:spcBef>
                          <a:spcPts val="0"/>
                        </a:spcBef>
                        <a:spcAft>
                          <a:spcPts val="0"/>
                        </a:spcAft>
                        <a:buClr>
                          <a:srgbClr val="000000"/>
                        </a:buClr>
                        <a:buFont typeface="Arial"/>
                      </a:pPr>
                      <a:r>
                        <a:rPr lang="fr-CA" sz="1100" b="1" i="0" u="sng" strike="noStrike" cap="small" dirty="0">
                          <a:solidFill>
                            <a:schemeClr val="tx1"/>
                          </a:solidFill>
                          <a:effectLst/>
                          <a:latin typeface="+mn-lt"/>
                          <a:ea typeface="+mn-ea"/>
                          <a:cs typeface="+mn-cs"/>
                          <a:sym typeface="Arial"/>
                        </a:rPr>
                        <a:t>Procureur du DPCP :</a:t>
                      </a:r>
                    </a:p>
                    <a:p>
                      <a:pPr marL="177800" lvl="0" indent="-177800" algn="l">
                        <a:buFont typeface="Arial" panose="020B0604020202020204" pitchFamily="34" charset="0"/>
                        <a:buChar char="•"/>
                      </a:pPr>
                      <a:r>
                        <a:rPr lang="fr-CA" sz="1100" dirty="0">
                          <a:effectLst/>
                        </a:rPr>
                        <a:t>Conseiller sur les questions d’ordre légal en matière de droit criminel.</a:t>
                      </a:r>
                      <a:endParaRPr lang="fr-CA" sz="1200" dirty="0">
                        <a:effectLst/>
                      </a:endParaRPr>
                    </a:p>
                    <a:p>
                      <a:pPr algn="l"/>
                      <a:r>
                        <a:rPr lang="fr-CA" sz="1100" dirty="0">
                          <a:effectLst/>
                        </a:rPr>
                        <a:t> </a:t>
                      </a:r>
                      <a:endParaRPr lang="fr-CA"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solidFill>
                      <a:schemeClr val="bg1"/>
                    </a:solidFill>
                  </a:tcPr>
                </a:tc>
                <a:tc>
                  <a:txBody>
                    <a:bodyPr/>
                    <a:lstStyle/>
                    <a:p>
                      <a:pPr marL="93663" indent="0" algn="l"/>
                      <a:endParaRPr lang="fr-CA" sz="1100" dirty="0">
                        <a:effectLst/>
                      </a:endParaRPr>
                    </a:p>
                    <a:p>
                      <a:pPr marL="93663" indent="0" algn="l"/>
                      <a:r>
                        <a:rPr lang="fr-CA" sz="1100" dirty="0">
                          <a:effectLst/>
                        </a:rPr>
                        <a:t>Procéder à l’enquête policière, à l’évaluation du DPJ et à l’enquête administrative selon la stratégie arrêtée.</a:t>
                      </a:r>
                      <a:endParaRPr lang="fr-CA" sz="1200" dirty="0">
                        <a:effectLst/>
                      </a:endParaRPr>
                    </a:p>
                    <a:p>
                      <a:pPr algn="l"/>
                      <a:r>
                        <a:rPr lang="fr-CA" sz="1100" dirty="0">
                          <a:effectLst/>
                        </a:rPr>
                        <a:t> </a:t>
                      </a:r>
                      <a:endParaRPr lang="fr-CA" sz="1200" dirty="0">
                        <a:effectLst/>
                      </a:endParaRPr>
                    </a:p>
                    <a:p>
                      <a:pPr marR="0" algn="l" rtl="0">
                        <a:lnSpc>
                          <a:spcPct val="100000"/>
                        </a:lnSpc>
                        <a:spcBef>
                          <a:spcPts val="0"/>
                        </a:spcBef>
                        <a:spcAft>
                          <a:spcPts val="0"/>
                        </a:spcAft>
                        <a:buClr>
                          <a:srgbClr val="000000"/>
                        </a:buClr>
                        <a:buFont typeface="Arial"/>
                      </a:pPr>
                      <a:r>
                        <a:rPr lang="fr-CA" sz="1100" b="1" i="0" u="sng" strike="noStrike" cap="small" dirty="0">
                          <a:solidFill>
                            <a:schemeClr val="tx1"/>
                          </a:solidFill>
                          <a:effectLst/>
                          <a:latin typeface="+mn-lt"/>
                          <a:ea typeface="+mn-ea"/>
                          <a:cs typeface="+mn-cs"/>
                          <a:sym typeface="Arial"/>
                        </a:rPr>
                        <a:t>DPJ</a:t>
                      </a:r>
                    </a:p>
                    <a:p>
                      <a:pPr marL="177800" lvl="0" indent="-177800" algn="l">
                        <a:buFont typeface="Arial" panose="020B0604020202020204" pitchFamily="34" charset="0"/>
                        <a:buChar char="•"/>
                      </a:pPr>
                      <a:r>
                        <a:rPr lang="fr-CA" sz="1100" dirty="0">
                          <a:effectLst/>
                        </a:rPr>
                        <a:t>Vérifier les faits, évalue la situation de l’enfant et ses besoins de protection et d’aide.</a:t>
                      </a:r>
                      <a:endParaRPr lang="fr-CA" sz="1200" dirty="0">
                        <a:effectLst/>
                      </a:endParaRPr>
                    </a:p>
                    <a:p>
                      <a:pPr marL="200660" algn="l"/>
                      <a:r>
                        <a:rPr lang="fr-CA" sz="1100" dirty="0">
                          <a:effectLst/>
                        </a:rPr>
                        <a:t> </a:t>
                      </a:r>
                      <a:endParaRPr lang="fr-CA" sz="1200" dirty="0">
                        <a:effectLst/>
                      </a:endParaRPr>
                    </a:p>
                    <a:p>
                      <a:pPr marR="0" algn="l" rtl="0">
                        <a:lnSpc>
                          <a:spcPct val="100000"/>
                        </a:lnSpc>
                        <a:spcBef>
                          <a:spcPts val="0"/>
                        </a:spcBef>
                        <a:spcAft>
                          <a:spcPts val="0"/>
                        </a:spcAft>
                        <a:buClr>
                          <a:srgbClr val="000000"/>
                        </a:buClr>
                        <a:buFont typeface="Arial"/>
                      </a:pPr>
                      <a:r>
                        <a:rPr lang="fr-CA" sz="1100" b="1" i="0" u="sng" strike="noStrike" cap="small" dirty="0">
                          <a:solidFill>
                            <a:schemeClr val="tx1"/>
                          </a:solidFill>
                          <a:effectLst/>
                          <a:latin typeface="+mn-lt"/>
                          <a:ea typeface="+mn-ea"/>
                          <a:cs typeface="+mn-cs"/>
                          <a:sym typeface="Arial"/>
                        </a:rPr>
                        <a:t>Policier</a:t>
                      </a:r>
                    </a:p>
                    <a:p>
                      <a:pPr marL="177800" lvl="0" indent="-177800" algn="l">
                        <a:buFont typeface="Arial" panose="020B0604020202020204" pitchFamily="34" charset="0"/>
                        <a:buChar char="•"/>
                      </a:pPr>
                      <a:r>
                        <a:rPr lang="fr-CA" sz="1100" dirty="0">
                          <a:effectLst/>
                        </a:rPr>
                        <a:t>Faire l’entrevue avec l’enfant en réalisant l’enregistrement vidéo;</a:t>
                      </a:r>
                      <a:endParaRPr lang="fr-CA" sz="1200" dirty="0">
                        <a:effectLst/>
                      </a:endParaRPr>
                    </a:p>
                    <a:p>
                      <a:pPr marL="177800" lvl="0" indent="-177800" algn="l">
                        <a:buFont typeface="Arial" panose="020B0604020202020204" pitchFamily="34" charset="0"/>
                        <a:buChar char="•"/>
                      </a:pPr>
                      <a:r>
                        <a:rPr lang="fr-CA" sz="1100" dirty="0">
                          <a:effectLst/>
                        </a:rPr>
                        <a:t>Rencontrer le suspect et les témoins de la poursuite;</a:t>
                      </a:r>
                      <a:endParaRPr lang="fr-CA" sz="1200" dirty="0">
                        <a:effectLst/>
                      </a:endParaRPr>
                    </a:p>
                    <a:p>
                      <a:pPr marL="177800" lvl="0" indent="-177800" algn="l">
                        <a:buFont typeface="Arial" panose="020B0604020202020204" pitchFamily="34" charset="0"/>
                        <a:buChar char="•"/>
                      </a:pPr>
                      <a:r>
                        <a:rPr lang="fr-CA" sz="1100" dirty="0">
                          <a:effectLst/>
                        </a:rPr>
                        <a:t>Collecter des éléments de preuve et préserve la preuve.</a:t>
                      </a:r>
                      <a:endParaRPr lang="fr-CA" sz="1200" dirty="0">
                        <a:effectLst/>
                      </a:endParaRPr>
                    </a:p>
                    <a:p>
                      <a:pPr marL="457200" algn="just"/>
                      <a:r>
                        <a:rPr lang="fr-CA" sz="1100" dirty="0">
                          <a:effectLst/>
                        </a:rPr>
                        <a:t> </a:t>
                      </a:r>
                      <a:endParaRPr lang="fr-CA" sz="1200" dirty="0">
                        <a:effectLst/>
                      </a:endParaRPr>
                    </a:p>
                    <a:p>
                      <a:pPr marR="0" algn="l" rtl="0">
                        <a:lnSpc>
                          <a:spcPct val="100000"/>
                        </a:lnSpc>
                        <a:spcBef>
                          <a:spcPts val="0"/>
                        </a:spcBef>
                        <a:spcAft>
                          <a:spcPts val="0"/>
                        </a:spcAft>
                        <a:buClr>
                          <a:srgbClr val="000000"/>
                        </a:buClr>
                        <a:buFont typeface="Arial"/>
                      </a:pPr>
                      <a:r>
                        <a:rPr lang="fr-CA" sz="1100" b="1" i="0" u="sng" strike="noStrike" cap="small" dirty="0">
                          <a:solidFill>
                            <a:schemeClr val="tx1"/>
                          </a:solidFill>
                          <a:effectLst/>
                          <a:latin typeface="+mn-lt"/>
                          <a:ea typeface="+mn-ea"/>
                          <a:cs typeface="+mn-cs"/>
                          <a:sym typeface="Arial"/>
                        </a:rPr>
                        <a:t>Partenaires et organismes collaborateurs</a:t>
                      </a:r>
                    </a:p>
                    <a:p>
                      <a:pPr marL="177800" lvl="0" indent="-177800" algn="l">
                        <a:buFont typeface="Arial" panose="020B0604020202020204" pitchFamily="34" charset="0"/>
                        <a:buChar char="•"/>
                      </a:pPr>
                      <a:r>
                        <a:rPr lang="fr-CA" sz="1100" dirty="0">
                          <a:effectLst/>
                        </a:rPr>
                        <a:t>Collaborer avec le DPJ et le policier;</a:t>
                      </a:r>
                      <a:endParaRPr lang="fr-CA" sz="1200" dirty="0">
                        <a:effectLst/>
                      </a:endParaRPr>
                    </a:p>
                    <a:p>
                      <a:pPr marL="177800" lvl="0" indent="-177800" algn="l">
                        <a:buFont typeface="Arial" panose="020B0604020202020204" pitchFamily="34" charset="0"/>
                        <a:buChar char="•"/>
                      </a:pPr>
                      <a:r>
                        <a:rPr lang="fr-CA" sz="1100" dirty="0">
                          <a:effectLst/>
                        </a:rPr>
                        <a:t>Procéder à l’enquête administrative après en avoir convenu avec le policier et le DPJ.</a:t>
                      </a:r>
                      <a:endParaRPr lang="fr-CA" sz="1200" dirty="0">
                        <a:effectLst/>
                      </a:endParaRPr>
                    </a:p>
                    <a:p>
                      <a:pPr marL="314960" algn="l"/>
                      <a:r>
                        <a:rPr lang="fr-CA" sz="1100" dirty="0">
                          <a:effectLst/>
                        </a:rPr>
                        <a:t> </a:t>
                      </a:r>
                      <a:endParaRPr lang="fr-CA" sz="1200" dirty="0">
                        <a:solidFill>
                          <a:srgbClr val="7030A0"/>
                        </a:solidFill>
                        <a:effectLst/>
                      </a:endParaRPr>
                    </a:p>
                    <a:p>
                      <a:pPr marR="0" algn="l" rtl="0">
                        <a:lnSpc>
                          <a:spcPct val="100000"/>
                        </a:lnSpc>
                        <a:spcBef>
                          <a:spcPts val="0"/>
                        </a:spcBef>
                        <a:spcAft>
                          <a:spcPts val="0"/>
                        </a:spcAft>
                        <a:buClr>
                          <a:srgbClr val="000000"/>
                        </a:buClr>
                        <a:buFont typeface="Arial"/>
                      </a:pPr>
                      <a:r>
                        <a:rPr lang="fr-CA" sz="1100" b="1" i="0" u="sng" strike="noStrike" cap="small" dirty="0">
                          <a:solidFill>
                            <a:schemeClr val="tx1"/>
                          </a:solidFill>
                          <a:effectLst/>
                          <a:latin typeface="+mn-lt"/>
                          <a:ea typeface="+mn-ea"/>
                          <a:cs typeface="+mn-cs"/>
                          <a:sym typeface="Arial"/>
                        </a:rPr>
                        <a:t>Procureur du DPCP :</a:t>
                      </a:r>
                    </a:p>
                    <a:p>
                      <a:pPr marL="177800" lvl="0" indent="-177800" algn="l">
                        <a:buFont typeface="Arial" panose="020B0604020202020204" pitchFamily="34" charset="0"/>
                        <a:buChar char="•"/>
                      </a:pPr>
                      <a:r>
                        <a:rPr lang="fr-CA" sz="1100" dirty="0">
                          <a:effectLst/>
                        </a:rPr>
                        <a:t>Conseiller sur les questions d’ordre légal en matière de droit criminel.</a:t>
                      </a:r>
                      <a:endParaRPr lang="fr-CA" sz="1200" dirty="0">
                        <a:effectLst/>
                      </a:endParaRPr>
                    </a:p>
                    <a:p>
                      <a:pPr marL="200660" algn="l"/>
                      <a:r>
                        <a:rPr lang="fr-CA" sz="1100" dirty="0">
                          <a:effectLst/>
                        </a:rPr>
                        <a:t> </a:t>
                      </a:r>
                      <a:endParaRPr lang="fr-CA"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solidFill>
                      <a:schemeClr val="bg1">
                        <a:lumMod val="95000"/>
                      </a:schemeClr>
                    </a:solidFill>
                  </a:tcPr>
                </a:tc>
                <a:tc>
                  <a:txBody>
                    <a:bodyPr/>
                    <a:lstStyle/>
                    <a:p>
                      <a:pPr marL="177800" indent="0" algn="l"/>
                      <a:endParaRPr lang="fr-CA" sz="1100" dirty="0">
                        <a:effectLst/>
                      </a:endParaRPr>
                    </a:p>
                    <a:p>
                      <a:pPr marL="177800" indent="0" algn="l"/>
                      <a:r>
                        <a:rPr lang="fr-CA" sz="1100" dirty="0">
                          <a:effectLst/>
                        </a:rPr>
                        <a:t>Mettre en commun les informations recueillies.</a:t>
                      </a:r>
                      <a:endParaRPr lang="fr-CA" sz="1200" dirty="0">
                        <a:effectLst/>
                      </a:endParaRPr>
                    </a:p>
                    <a:p>
                      <a:pPr marL="177800" indent="0" algn="l"/>
                      <a:r>
                        <a:rPr lang="fr-CA" sz="1000" dirty="0">
                          <a:effectLst/>
                        </a:rPr>
                        <a:t> </a:t>
                      </a:r>
                      <a:endParaRPr lang="fr-CA" sz="1200" dirty="0">
                        <a:effectLst/>
                      </a:endParaRPr>
                    </a:p>
                    <a:p>
                      <a:pPr marL="177800" indent="0" algn="l"/>
                      <a:r>
                        <a:rPr lang="fr-CA" sz="1100" dirty="0">
                          <a:effectLst/>
                        </a:rPr>
                        <a:t>Si les faits allégués sont fondés, choisir les meilleures actions à entreprendre par chacun des partenaires :</a:t>
                      </a:r>
                      <a:endParaRPr lang="fr-CA" sz="1200" dirty="0">
                        <a:effectLst/>
                      </a:endParaRPr>
                    </a:p>
                    <a:p>
                      <a:pPr algn="l"/>
                      <a:r>
                        <a:rPr lang="fr-CA" sz="1000" dirty="0">
                          <a:effectLst/>
                        </a:rPr>
                        <a:t> </a:t>
                      </a:r>
                      <a:endParaRPr lang="fr-CA" sz="1200" dirty="0">
                        <a:effectLst/>
                      </a:endParaRPr>
                    </a:p>
                    <a:p>
                      <a:pPr marL="177800" lvl="0" indent="-177800" algn="l">
                        <a:buFont typeface="Arial" panose="020B0604020202020204" pitchFamily="34" charset="0"/>
                        <a:buChar char="•"/>
                      </a:pPr>
                      <a:r>
                        <a:rPr lang="fr-CA" sz="1100" dirty="0">
                          <a:effectLst/>
                        </a:rPr>
                        <a:t>Moyens les plus adéquats :</a:t>
                      </a:r>
                      <a:endParaRPr lang="fr-CA" sz="1200" dirty="0">
                        <a:effectLst/>
                      </a:endParaRPr>
                    </a:p>
                    <a:p>
                      <a:pPr marL="177800" lvl="0" indent="-177800" algn="l">
                        <a:buFont typeface="Times New Roman" panose="02020603050405020304" pitchFamily="18" charset="0"/>
                        <a:buChar char="-"/>
                      </a:pPr>
                      <a:r>
                        <a:rPr lang="fr-CA" sz="1100" dirty="0">
                          <a:effectLst/>
                        </a:rPr>
                        <a:t>Poursuite criminelle par le procureur du DPCP;</a:t>
                      </a:r>
                      <a:endParaRPr lang="fr-CA" sz="1200" dirty="0">
                        <a:effectLst/>
                      </a:endParaRPr>
                    </a:p>
                    <a:p>
                      <a:pPr marL="177800" lvl="0" indent="-177800" algn="l">
                        <a:buFont typeface="Times New Roman" panose="02020603050405020304" pitchFamily="18" charset="0"/>
                        <a:buChar char="-"/>
                      </a:pPr>
                      <a:r>
                        <a:rPr lang="fr-CA" sz="1100" dirty="0">
                          <a:effectLst/>
                        </a:rPr>
                        <a:t>Entente sur une intervention de courte durée, entente sur des mesures volontaires ou saisie du tribunal par le DPJ en vertu de la LPJ;</a:t>
                      </a:r>
                      <a:endParaRPr lang="fr-CA" sz="1200" dirty="0">
                        <a:effectLst/>
                      </a:endParaRPr>
                    </a:p>
                    <a:p>
                      <a:pPr marL="177800" lvl="0" indent="-177800" algn="l">
                        <a:buFont typeface="Times New Roman" panose="02020603050405020304" pitchFamily="18" charset="0"/>
                        <a:buChar char="-"/>
                      </a:pPr>
                      <a:r>
                        <a:rPr lang="fr-CA" sz="1100" dirty="0">
                          <a:effectLst/>
                        </a:rPr>
                        <a:t>Mesures disciplinaires ou administratives par l’établissement ou l’organisme.</a:t>
                      </a:r>
                      <a:endParaRPr lang="fr-CA" sz="1200" dirty="0">
                        <a:effectLst/>
                      </a:endParaRPr>
                    </a:p>
                    <a:p>
                      <a:pPr marL="177800" indent="-177800" algn="l"/>
                      <a:r>
                        <a:rPr lang="fr-CA" sz="1100" dirty="0">
                          <a:effectLst/>
                        </a:rPr>
                        <a:t> </a:t>
                      </a:r>
                      <a:endParaRPr lang="fr-CA" sz="1200" dirty="0">
                        <a:effectLst/>
                      </a:endParaRPr>
                    </a:p>
                    <a:p>
                      <a:pPr marL="177800" lvl="0" indent="-177800" algn="l">
                        <a:buFont typeface="Arial" panose="020B0604020202020204" pitchFamily="34" charset="0"/>
                        <a:buChar char="•"/>
                      </a:pPr>
                      <a:r>
                        <a:rPr lang="fr-CA" sz="1100" dirty="0">
                          <a:effectLst/>
                        </a:rPr>
                        <a:t>Aide à l’enfant et à sa famille :</a:t>
                      </a:r>
                      <a:endParaRPr lang="fr-CA" sz="1200" dirty="0">
                        <a:effectLst/>
                      </a:endParaRPr>
                    </a:p>
                    <a:p>
                      <a:pPr marL="177800" lvl="0" indent="-177800" algn="l">
                        <a:buFont typeface="Times New Roman" panose="02020603050405020304" pitchFamily="18" charset="0"/>
                        <a:buChar char="-"/>
                      </a:pPr>
                      <a:r>
                        <a:rPr lang="fr-CA" sz="1100" dirty="0">
                          <a:effectLst/>
                        </a:rPr>
                        <a:t>Le DPJ dirige ou accompagne de façon personnalisée l’enfant, ses parents ou l’un d’eux vers les ressources d’aide appropriées, s’il y a lieu.</a:t>
                      </a:r>
                      <a:endParaRPr lang="fr-CA" sz="1200" dirty="0">
                        <a:effectLst/>
                      </a:endParaRPr>
                    </a:p>
                    <a:p>
                      <a:pPr marL="177800" indent="-177800" algn="l"/>
                      <a:r>
                        <a:rPr lang="fr-CA" sz="1100" dirty="0">
                          <a:effectLst/>
                        </a:rPr>
                        <a:t> </a:t>
                      </a:r>
                      <a:endParaRPr lang="fr-CA" sz="1200" dirty="0">
                        <a:effectLst/>
                      </a:endParaRPr>
                    </a:p>
                    <a:p>
                      <a:pPr marL="177800" lvl="0" indent="-177800" algn="l">
                        <a:buFont typeface="Arial" panose="020B0604020202020204" pitchFamily="34" charset="0"/>
                        <a:buChar char="•"/>
                      </a:pPr>
                      <a:r>
                        <a:rPr lang="fr-CA" sz="1100" dirty="0">
                          <a:effectLst/>
                        </a:rPr>
                        <a:t>Détermination d’une stratégie de communication, s’il y a lieu.</a:t>
                      </a:r>
                      <a:endParaRPr lang="fr-CA"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solidFill>
                      <a:schemeClr val="bg1"/>
                    </a:solidFill>
                  </a:tcPr>
                </a:tc>
                <a:tc>
                  <a:txBody>
                    <a:bodyPr/>
                    <a:lstStyle/>
                    <a:p>
                      <a:pPr marL="177800" lvl="0" indent="-177800" algn="l">
                        <a:buFont typeface="Arial" panose="020B0604020202020204" pitchFamily="34" charset="0"/>
                        <a:buChar char="•"/>
                      </a:pPr>
                      <a:endParaRPr lang="fr-CA" sz="1100" dirty="0">
                        <a:effectLst/>
                      </a:endParaRPr>
                    </a:p>
                    <a:p>
                      <a:pPr marL="177800" lvl="0" indent="-177800" algn="l">
                        <a:buFont typeface="Arial" panose="020B0604020202020204" pitchFamily="34" charset="0"/>
                        <a:buChar char="•"/>
                      </a:pPr>
                      <a:r>
                        <a:rPr lang="fr-CA" sz="1100" dirty="0">
                          <a:effectLst/>
                        </a:rPr>
                        <a:t>Appliquer les décisions convenues.</a:t>
                      </a:r>
                      <a:endParaRPr lang="fr-CA" sz="1200" dirty="0">
                        <a:effectLst/>
                      </a:endParaRPr>
                    </a:p>
                    <a:p>
                      <a:pPr marL="177800" indent="-177800" algn="l"/>
                      <a:r>
                        <a:rPr lang="fr-CA" sz="1100" dirty="0">
                          <a:effectLst/>
                        </a:rPr>
                        <a:t> </a:t>
                      </a:r>
                      <a:endParaRPr lang="fr-CA" sz="1200" dirty="0">
                        <a:effectLst/>
                      </a:endParaRPr>
                    </a:p>
                    <a:p>
                      <a:pPr marL="177800" lvl="0" indent="-177800" algn="l">
                        <a:buFont typeface="Arial" panose="020B0604020202020204" pitchFamily="34" charset="0"/>
                        <a:buChar char="•"/>
                      </a:pPr>
                      <a:r>
                        <a:rPr lang="fr-CA" sz="1100" dirty="0">
                          <a:effectLst/>
                        </a:rPr>
                        <a:t>Les partenaires se tiennent constamment informés du déroulement et du résultat des actions entreprises.</a:t>
                      </a:r>
                      <a:endParaRPr lang="fr-CA" sz="1200" dirty="0">
                        <a:effectLst/>
                      </a:endParaRPr>
                    </a:p>
                    <a:p>
                      <a:pPr marL="177800" indent="-177800" algn="l"/>
                      <a:r>
                        <a:rPr lang="fr-CA" sz="1100" dirty="0">
                          <a:effectLst/>
                        </a:rPr>
                        <a:t> </a:t>
                      </a:r>
                      <a:endParaRPr lang="fr-CA" sz="1200" dirty="0">
                        <a:effectLst/>
                      </a:endParaRPr>
                    </a:p>
                    <a:p>
                      <a:pPr marL="177800" lvl="0" indent="-177800" algn="l">
                        <a:buFont typeface="Arial" panose="020B0604020202020204" pitchFamily="34" charset="0"/>
                        <a:buChar char="•"/>
                      </a:pPr>
                      <a:r>
                        <a:rPr lang="fr-CA" sz="1100" dirty="0">
                          <a:effectLst/>
                        </a:rPr>
                        <a:t>Mettre en œuvre la stratégie de communication, s’il y a lieu. </a:t>
                      </a:r>
                      <a:endParaRPr lang="fr-CA"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solidFill>
                      <a:schemeClr val="bg1">
                        <a:lumMod val="95000"/>
                      </a:schemeClr>
                    </a:solidFill>
                  </a:tcPr>
                </a:tc>
                <a:extLst>
                  <a:ext uri="{0D108BD9-81ED-4DB2-BD59-A6C34878D82A}">
                    <a16:rowId xmlns:a16="http://schemas.microsoft.com/office/drawing/2014/main" val="2144511887"/>
                  </a:ext>
                </a:extLst>
              </a:tr>
              <a:tr h="508527">
                <a:tc gridSpan="5">
                  <a:txBody>
                    <a:bodyPr/>
                    <a:lstStyle/>
                    <a:p>
                      <a:pPr algn="ctr"/>
                      <a:endParaRPr lang="fr-CA" sz="1100" dirty="0">
                        <a:effectLst/>
                      </a:endParaRPr>
                    </a:p>
                    <a:p>
                      <a:pPr algn="ctr"/>
                      <a:r>
                        <a:rPr lang="fr-CA" sz="1100" dirty="0">
                          <a:effectLst/>
                        </a:rPr>
                        <a:t>Coordination par le DPJ ou comme convenu entre les partenaires</a:t>
                      </a:r>
                    </a:p>
                    <a:p>
                      <a:pPr algn="ctr"/>
                      <a:endParaRPr lang="fr-CA"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nchor="ctr">
                    <a:solidFill>
                      <a:schemeClr val="accent5">
                        <a:lumMod val="20000"/>
                        <a:lumOff val="80000"/>
                      </a:schemeClr>
                    </a:solidFill>
                  </a:tcPr>
                </a:tc>
                <a:tc hMerge="1">
                  <a:txBody>
                    <a:bodyPr/>
                    <a:lstStyle/>
                    <a:p>
                      <a:endParaRPr lang="fr-CA"/>
                    </a:p>
                  </a:txBody>
                  <a:tcPr/>
                </a:tc>
                <a:tc hMerge="1">
                  <a:txBody>
                    <a:bodyPr/>
                    <a:lstStyle/>
                    <a:p>
                      <a:endParaRPr lang="fr-CA"/>
                    </a:p>
                  </a:txBody>
                  <a:tcPr/>
                </a:tc>
                <a:tc hMerge="1">
                  <a:txBody>
                    <a:bodyPr/>
                    <a:lstStyle/>
                    <a:p>
                      <a:endParaRPr lang="fr-CA"/>
                    </a:p>
                  </a:txBody>
                  <a:tcPr/>
                </a:tc>
                <a:tc hMerge="1">
                  <a:txBody>
                    <a:bodyPr/>
                    <a:lstStyle/>
                    <a:p>
                      <a:endParaRPr lang="fr-CA"/>
                    </a:p>
                  </a:txBody>
                  <a:tcPr/>
                </a:tc>
                <a:extLst>
                  <a:ext uri="{0D108BD9-81ED-4DB2-BD59-A6C34878D82A}">
                    <a16:rowId xmlns:a16="http://schemas.microsoft.com/office/drawing/2014/main" val="4172364049"/>
                  </a:ext>
                </a:extLst>
              </a:tr>
            </a:tbl>
          </a:graphicData>
        </a:graphic>
      </p:graphicFrame>
    </p:spTree>
    <p:extLst>
      <p:ext uri="{BB962C8B-B14F-4D97-AF65-F5344CB8AC3E}">
        <p14:creationId xmlns:p14="http://schemas.microsoft.com/office/powerpoint/2010/main" val="21894551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7AE7701-C87E-8A07-82DD-7C65905C3D1D}"/>
              </a:ext>
            </a:extLst>
          </p:cNvPr>
          <p:cNvSpPr txBox="1"/>
          <p:nvPr/>
        </p:nvSpPr>
        <p:spPr>
          <a:xfrm>
            <a:off x="3160746" y="2278178"/>
            <a:ext cx="6097554" cy="535531"/>
          </a:xfrm>
          <a:prstGeom prst="rect">
            <a:avLst/>
          </a:prstGeom>
          <a:noFill/>
        </p:spPr>
        <p:txBody>
          <a:bodyPr wrap="square">
            <a:spAutoFit/>
          </a:bodyPr>
          <a:lstStyle/>
          <a:p>
            <a:pPr marL="76199">
              <a:lnSpc>
                <a:spcPct val="90000"/>
              </a:lnSpc>
              <a:spcBef>
                <a:spcPts val="1000"/>
              </a:spcBef>
              <a:buClr>
                <a:srgbClr val="93D9EB"/>
              </a:buClr>
              <a:buSzPts val="2400"/>
            </a:pPr>
            <a:r>
              <a:rPr lang="fr-CA" sz="3200" b="1" i="0" u="none" strike="noStrike" cap="none" dirty="0">
                <a:solidFill>
                  <a:schemeClr val="tx1"/>
                </a:solidFill>
                <a:latin typeface="Calibri"/>
                <a:ea typeface="Calibri"/>
                <a:cs typeface="Calibri"/>
                <a:sym typeface="Calibri"/>
              </a:rPr>
              <a:t>L’évaluation médicale</a:t>
            </a:r>
          </a:p>
        </p:txBody>
      </p:sp>
      <p:sp>
        <p:nvSpPr>
          <p:cNvPr id="8" name="Espace réservé du numéro de diapositive 7">
            <a:extLst>
              <a:ext uri="{FF2B5EF4-FFF2-40B4-BE49-F238E27FC236}">
                <a16:creationId xmlns:a16="http://schemas.microsoft.com/office/drawing/2014/main" id="{60D9EDF0-1C11-F82C-932B-44820D73C8F2}"/>
              </a:ext>
            </a:extLst>
          </p:cNvPr>
          <p:cNvSpPr>
            <a:spLocks noGrp="1"/>
          </p:cNvSpPr>
          <p:nvPr>
            <p:ph type="sldNum" idx="12"/>
          </p:nvPr>
        </p:nvSpPr>
        <p:spPr/>
        <p:txBody>
          <a:bodyPr/>
          <a:lstStyle/>
          <a:p>
            <a:fld id="{00000000-1234-1234-1234-123412341234}" type="slidenum">
              <a:rPr lang="fr-CA" smtClean="0"/>
              <a:pPr/>
              <a:t>61</a:t>
            </a:fld>
            <a:endParaRPr lang="fr-CA"/>
          </a:p>
        </p:txBody>
      </p:sp>
    </p:spTree>
    <p:extLst>
      <p:ext uri="{BB962C8B-B14F-4D97-AF65-F5344CB8AC3E}">
        <p14:creationId xmlns:p14="http://schemas.microsoft.com/office/powerpoint/2010/main" val="336297450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p70"/>
          <p:cNvSpPr txBox="1"/>
          <p:nvPr>
            <p:custDataLst>
              <p:tags r:id="rId1"/>
            </p:custDataLst>
          </p:nvPr>
        </p:nvSpPr>
        <p:spPr>
          <a:xfrm>
            <a:off x="452387" y="366989"/>
            <a:ext cx="9977120"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L’évaluation médicale</a:t>
            </a:r>
            <a:endParaRPr lang="fr-CA" dirty="0"/>
          </a:p>
        </p:txBody>
      </p:sp>
      <p:sp>
        <p:nvSpPr>
          <p:cNvPr id="596" name="Google Shape;596;p70"/>
          <p:cNvSpPr txBox="1"/>
          <p:nvPr>
            <p:custDataLst>
              <p:tags r:id="rId2"/>
            </p:custDataLst>
          </p:nvPr>
        </p:nvSpPr>
        <p:spPr>
          <a:xfrm>
            <a:off x="452388" y="1072741"/>
            <a:ext cx="11109693" cy="5387588"/>
          </a:xfrm>
          <a:prstGeom prst="rect">
            <a:avLst/>
          </a:prstGeom>
          <a:noFill/>
          <a:ln>
            <a:noFill/>
          </a:ln>
        </p:spPr>
        <p:txBody>
          <a:bodyPr spcFirstLastPara="1" wrap="square" lIns="91425" tIns="45700" rIns="91425" bIns="45700" anchor="t" anchorCtr="0">
            <a:spAutoFit/>
          </a:bodyPr>
          <a:lstStyle/>
          <a:p>
            <a:pPr algn="just">
              <a:lnSpc>
                <a:spcPct val="115000"/>
              </a:lnSpc>
              <a:buClr>
                <a:schemeClr val="dk1"/>
              </a:buClr>
              <a:buSzPts val="1800"/>
            </a:pPr>
            <a:endParaRPr sz="1800" b="1" dirty="0">
              <a:solidFill>
                <a:schemeClr val="dk1"/>
              </a:solidFill>
              <a:latin typeface="Calibri"/>
              <a:ea typeface="Calibri"/>
              <a:cs typeface="Calibri"/>
              <a:sym typeface="Calibri"/>
            </a:endParaRPr>
          </a:p>
          <a:p>
            <a:pPr algn="just">
              <a:lnSpc>
                <a:spcPct val="115000"/>
              </a:lnSpc>
              <a:spcBef>
                <a:spcPts val="300"/>
              </a:spcBef>
              <a:buClr>
                <a:schemeClr val="dk1"/>
              </a:buClr>
              <a:buSzPts val="1800"/>
            </a:pPr>
            <a:r>
              <a:rPr lang="fr-CA" sz="2000" b="1" dirty="0">
                <a:solidFill>
                  <a:schemeClr val="tx1"/>
                </a:solidFill>
                <a:latin typeface="Calibri"/>
                <a:ea typeface="Calibri"/>
                <a:cs typeface="Calibri"/>
                <a:sym typeface="Calibri"/>
              </a:rPr>
              <a:t>En matière d’abus sexuels : </a:t>
            </a:r>
            <a:endParaRPr lang="fr-CA" sz="2000" dirty="0">
              <a:solidFill>
                <a:schemeClr val="tx1"/>
              </a:solidFill>
            </a:endParaRPr>
          </a:p>
          <a:p>
            <a:pPr marL="342891" indent="-342891" algn="just">
              <a:spcBef>
                <a:spcPts val="660"/>
              </a:spcBef>
              <a:buClr>
                <a:schemeClr val="accent4"/>
              </a:buClr>
              <a:buSzPts val="1800"/>
              <a:buFont typeface="Arial"/>
              <a:buChar char="•"/>
            </a:pPr>
            <a:r>
              <a:rPr lang="fr-CA" sz="2000" dirty="0">
                <a:solidFill>
                  <a:schemeClr val="tx1"/>
                </a:solidFill>
                <a:latin typeface="Calibri"/>
                <a:ea typeface="Calibri"/>
                <a:cs typeface="Calibri"/>
                <a:sym typeface="Calibri"/>
              </a:rPr>
              <a:t>L’évaluation médicale permet notamment de s’assurer de l’intégrité physique de la victime, de dépister des maladies transmissibles et d’obtenir les prélèvements médicolégaux lorsqu’ils sont indiqués.</a:t>
            </a:r>
            <a:endParaRPr sz="2000" dirty="0">
              <a:solidFill>
                <a:schemeClr val="tx1"/>
              </a:solidFill>
              <a:latin typeface="Times New Roman"/>
              <a:ea typeface="Times New Roman"/>
              <a:cs typeface="Times New Roman"/>
              <a:sym typeface="Times New Roman"/>
            </a:endParaRPr>
          </a:p>
          <a:p>
            <a:pPr marL="800080" indent="-228594" algn="just">
              <a:buClr>
                <a:schemeClr val="accent4"/>
              </a:buClr>
              <a:buSzPts val="1800"/>
            </a:pPr>
            <a:endParaRPr sz="2000" dirty="0">
              <a:solidFill>
                <a:schemeClr val="tx1"/>
              </a:solidFill>
              <a:latin typeface="Times New Roman"/>
              <a:ea typeface="Times New Roman"/>
              <a:cs typeface="Times New Roman"/>
              <a:sym typeface="Times New Roman"/>
            </a:endParaRPr>
          </a:p>
          <a:p>
            <a:pPr algn="just">
              <a:lnSpc>
                <a:spcPct val="115000"/>
              </a:lnSpc>
              <a:spcBef>
                <a:spcPts val="660"/>
              </a:spcBef>
              <a:buClr>
                <a:srgbClr val="002060"/>
              </a:buClr>
              <a:buSzPts val="1800"/>
            </a:pPr>
            <a:r>
              <a:rPr lang="fr-CA" sz="2000" b="1" dirty="0">
                <a:solidFill>
                  <a:schemeClr val="tx1"/>
                </a:solidFill>
                <a:latin typeface="Calibri"/>
                <a:ea typeface="Calibri"/>
                <a:cs typeface="Calibri"/>
                <a:sym typeface="Calibri"/>
              </a:rPr>
              <a:t>Dans les cas d’abus physiques, le rôle du médecin consiste à :</a:t>
            </a:r>
            <a:endParaRPr lang="fr-CA" sz="2000" dirty="0">
              <a:solidFill>
                <a:schemeClr val="tx1"/>
              </a:solidFill>
            </a:endParaRPr>
          </a:p>
          <a:p>
            <a:pPr algn="just">
              <a:lnSpc>
                <a:spcPct val="115000"/>
              </a:lnSpc>
              <a:spcBef>
                <a:spcPts val="660"/>
              </a:spcBef>
              <a:buClr>
                <a:schemeClr val="dk1"/>
              </a:buClr>
              <a:buSzPts val="1800"/>
            </a:pPr>
            <a:endParaRPr lang="fr-CA" sz="2000" b="1" dirty="0">
              <a:solidFill>
                <a:schemeClr val="tx1"/>
              </a:solidFill>
              <a:latin typeface="Calibri"/>
              <a:ea typeface="Calibri"/>
              <a:cs typeface="Calibri"/>
              <a:sym typeface="Calibri"/>
            </a:endParaRPr>
          </a:p>
          <a:p>
            <a:pPr marL="342891" indent="-342891" algn="just">
              <a:spcBef>
                <a:spcPts val="660"/>
              </a:spcBef>
              <a:buClr>
                <a:schemeClr val="accent4"/>
              </a:buClr>
              <a:buSzPts val="1800"/>
              <a:buFont typeface="Arial"/>
              <a:buChar char="•"/>
            </a:pPr>
            <a:r>
              <a:rPr lang="fr-CA" sz="2000" dirty="0">
                <a:solidFill>
                  <a:schemeClr val="tx1"/>
                </a:solidFill>
                <a:latin typeface="Calibri"/>
                <a:ea typeface="Calibri"/>
                <a:cs typeface="Calibri"/>
                <a:sym typeface="Calibri"/>
              </a:rPr>
              <a:t>Identifier et à documenter la nature des blessures, y compris celles non apparentes, même lorsqu’elles ne nécessitent pas de soins;</a:t>
            </a:r>
            <a:endParaRPr lang="fr-CA" sz="2000" dirty="0">
              <a:solidFill>
                <a:schemeClr val="tx1"/>
              </a:solidFill>
            </a:endParaRPr>
          </a:p>
          <a:p>
            <a:pPr marL="342891" indent="-228594" algn="just">
              <a:buClr>
                <a:schemeClr val="accent4"/>
              </a:buClr>
              <a:buSzPts val="1800"/>
            </a:pPr>
            <a:endParaRPr lang="fr-CA" sz="2000" dirty="0">
              <a:solidFill>
                <a:schemeClr val="tx1"/>
              </a:solidFill>
              <a:highlight>
                <a:srgbClr val="FFFF00"/>
              </a:highlight>
              <a:latin typeface="Times New Roman"/>
              <a:ea typeface="Times New Roman"/>
              <a:cs typeface="Times New Roman"/>
              <a:sym typeface="Times New Roman"/>
            </a:endParaRPr>
          </a:p>
          <a:p>
            <a:pPr marL="342891" indent="-342891" algn="just">
              <a:spcBef>
                <a:spcPts val="360"/>
              </a:spcBef>
              <a:buClr>
                <a:schemeClr val="accent4"/>
              </a:buClr>
              <a:buSzPts val="1800"/>
              <a:buFont typeface="Arial"/>
              <a:buChar char="•"/>
            </a:pPr>
            <a:r>
              <a:rPr lang="fr-CA" sz="2000" dirty="0">
                <a:solidFill>
                  <a:schemeClr val="tx1"/>
                </a:solidFill>
                <a:latin typeface="Calibri"/>
                <a:ea typeface="Calibri"/>
                <a:cs typeface="Calibri"/>
                <a:sym typeface="Calibri"/>
              </a:rPr>
              <a:t>Évaluer les différentes possibilités pouvant expliquer les lésions ou les blessures et déterminer si l’histoire de cas est compatible avec les caractéristiques de la blessure.</a:t>
            </a:r>
            <a:endParaRPr lang="fr-CA" sz="2000" dirty="0">
              <a:solidFill>
                <a:schemeClr val="tx1"/>
              </a:solidFill>
            </a:endParaRPr>
          </a:p>
          <a:p>
            <a:pPr marL="457189" algn="just">
              <a:buClr>
                <a:schemeClr val="accent4"/>
              </a:buClr>
              <a:buSzPts val="1800"/>
            </a:pPr>
            <a:endParaRPr sz="1800" dirty="0">
              <a:solidFill>
                <a:schemeClr val="dk1"/>
              </a:solidFill>
              <a:latin typeface="Times New Roman"/>
              <a:ea typeface="Times New Roman"/>
              <a:cs typeface="Times New Roman"/>
              <a:sym typeface="Times New Roman"/>
            </a:endParaRPr>
          </a:p>
          <a:p>
            <a:pPr algn="just">
              <a:lnSpc>
                <a:spcPct val="107000"/>
              </a:lnSpc>
              <a:spcBef>
                <a:spcPts val="700"/>
              </a:spcBef>
              <a:buClr>
                <a:schemeClr val="dk1"/>
              </a:buClr>
              <a:buSzPts val="2000"/>
            </a:pPr>
            <a:endParaRPr sz="2000" dirty="0">
              <a:solidFill>
                <a:schemeClr val="dk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86FFE0E0-E3D3-550A-68BD-EAE1EA76354F}"/>
              </a:ext>
            </a:extLst>
          </p:cNvPr>
          <p:cNvSpPr>
            <a:spLocks noGrp="1"/>
          </p:cNvSpPr>
          <p:nvPr>
            <p:ph type="sldNum" idx="12"/>
          </p:nvPr>
        </p:nvSpPr>
        <p:spPr/>
        <p:txBody>
          <a:bodyPr/>
          <a:lstStyle/>
          <a:p>
            <a:fld id="{00000000-1234-1234-1234-123412341234}" type="slidenum">
              <a:rPr lang="fr-CA" smtClean="0"/>
              <a:pPr/>
              <a:t>62</a:t>
            </a:fld>
            <a:endParaRPr lang="fr-CA"/>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01"/>
        <p:cNvGrpSpPr/>
        <p:nvPr/>
      </p:nvGrpSpPr>
      <p:grpSpPr>
        <a:xfrm>
          <a:off x="0" y="0"/>
          <a:ext cx="0" cy="0"/>
          <a:chOff x="0" y="0"/>
          <a:chExt cx="0" cy="0"/>
        </a:xfrm>
      </p:grpSpPr>
      <p:sp>
        <p:nvSpPr>
          <p:cNvPr id="602" name="Google Shape;602;p71"/>
          <p:cNvSpPr txBox="1"/>
          <p:nvPr>
            <p:custDataLst>
              <p:tags r:id="rId1"/>
            </p:custDataLst>
          </p:nvPr>
        </p:nvSpPr>
        <p:spPr>
          <a:xfrm>
            <a:off x="697099" y="538727"/>
            <a:ext cx="9977120"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a:solidFill>
                  <a:srgbClr val="1B2A85"/>
                </a:solidFill>
                <a:latin typeface="Calibri"/>
                <a:ea typeface="Calibri"/>
                <a:cs typeface="Calibri"/>
                <a:sym typeface="Calibri"/>
              </a:rPr>
              <a:t>L’évaluation médicale </a:t>
            </a:r>
            <a:r>
              <a:rPr lang="fr-CA" sz="2000" b="1">
                <a:solidFill>
                  <a:srgbClr val="1B2A85"/>
                </a:solidFill>
                <a:latin typeface="Calibri"/>
                <a:ea typeface="Calibri"/>
                <a:cs typeface="Calibri"/>
                <a:sym typeface="Calibri"/>
              </a:rPr>
              <a:t>(suite)</a:t>
            </a:r>
            <a:endParaRPr/>
          </a:p>
        </p:txBody>
      </p:sp>
      <p:sp>
        <p:nvSpPr>
          <p:cNvPr id="603" name="Google Shape;603;p71"/>
          <p:cNvSpPr txBox="1"/>
          <p:nvPr>
            <p:custDataLst>
              <p:tags r:id="rId2"/>
            </p:custDataLst>
          </p:nvPr>
        </p:nvSpPr>
        <p:spPr>
          <a:xfrm>
            <a:off x="697099" y="1670180"/>
            <a:ext cx="9669211" cy="3874867"/>
          </a:xfrm>
          <a:prstGeom prst="rect">
            <a:avLst/>
          </a:prstGeom>
          <a:noFill/>
          <a:ln>
            <a:noFill/>
          </a:ln>
        </p:spPr>
        <p:txBody>
          <a:bodyPr spcFirstLastPara="1" wrap="square" lIns="91425" tIns="45700" rIns="91425" bIns="45700" anchor="t" anchorCtr="0">
            <a:spAutoFit/>
          </a:bodyPr>
          <a:lstStyle/>
          <a:p>
            <a:pPr algn="just">
              <a:lnSpc>
                <a:spcPct val="115000"/>
              </a:lnSpc>
              <a:buClr>
                <a:schemeClr val="accent4"/>
              </a:buClr>
              <a:buSzPts val="1800"/>
            </a:pPr>
            <a:r>
              <a:rPr lang="fr-CA" sz="2200" b="1" dirty="0">
                <a:solidFill>
                  <a:schemeClr val="dk1"/>
                </a:solidFill>
                <a:latin typeface="Calibri"/>
                <a:ea typeface="Calibri"/>
                <a:cs typeface="Calibri"/>
                <a:sym typeface="Calibri"/>
              </a:rPr>
              <a:t>La trousse médicolégale :</a:t>
            </a:r>
          </a:p>
          <a:p>
            <a:pPr algn="just">
              <a:lnSpc>
                <a:spcPct val="115000"/>
              </a:lnSpc>
              <a:buClr>
                <a:schemeClr val="accent4"/>
              </a:buClr>
              <a:buSzPts val="1800"/>
            </a:pPr>
            <a:endParaRPr lang="fr-CA" sz="1800" dirty="0"/>
          </a:p>
          <a:p>
            <a:pPr marL="342891" indent="-342891" algn="just">
              <a:spcBef>
                <a:spcPts val="300"/>
              </a:spcBef>
              <a:buClr>
                <a:schemeClr val="accent4"/>
              </a:buClr>
              <a:buSzPts val="1800"/>
              <a:buFont typeface="Arial"/>
              <a:buChar char="•"/>
            </a:pPr>
            <a:r>
              <a:rPr lang="fr-CA" sz="2000" dirty="0">
                <a:solidFill>
                  <a:schemeClr val="tx1"/>
                </a:solidFill>
                <a:latin typeface="Calibri"/>
                <a:ea typeface="Calibri"/>
                <a:cs typeface="Calibri"/>
                <a:sym typeface="Calibri"/>
              </a:rPr>
              <a:t>Doit être complétée lorsque requis dans les plus brefs délais;</a:t>
            </a:r>
          </a:p>
          <a:p>
            <a:pPr algn="just">
              <a:spcBef>
                <a:spcPts val="300"/>
              </a:spcBef>
              <a:buClr>
                <a:schemeClr val="accent4"/>
              </a:buClr>
              <a:buSzPts val="1800"/>
            </a:pPr>
            <a:endParaRPr lang="fr-CA" sz="2000" dirty="0">
              <a:solidFill>
                <a:schemeClr val="tx1"/>
              </a:solidFill>
              <a:latin typeface="Times New Roman"/>
              <a:ea typeface="Times New Roman"/>
              <a:cs typeface="Times New Roman"/>
              <a:sym typeface="Times New Roman"/>
            </a:endParaRPr>
          </a:p>
          <a:p>
            <a:pPr marL="342891" indent="-342891" algn="just">
              <a:spcBef>
                <a:spcPts val="300"/>
              </a:spcBef>
              <a:buClr>
                <a:schemeClr val="accent4"/>
              </a:buClr>
              <a:buSzPts val="1800"/>
              <a:buFont typeface="Arial"/>
              <a:buChar char="•"/>
            </a:pPr>
            <a:r>
              <a:rPr lang="fr-CA" sz="2000" dirty="0">
                <a:solidFill>
                  <a:schemeClr val="tx1"/>
                </a:solidFill>
                <a:latin typeface="Calibri"/>
                <a:ea typeface="Calibri"/>
                <a:cs typeface="Calibri"/>
                <a:sym typeface="Calibri"/>
              </a:rPr>
              <a:t>Elle peut jouer un rôle important dans le déroulement des procédures judiciaires criminelles, lorsque des prélèvements démontrent la présence d’une preuve biologique corroborant les allégations; </a:t>
            </a:r>
          </a:p>
          <a:p>
            <a:pPr algn="just">
              <a:spcBef>
                <a:spcPts val="300"/>
              </a:spcBef>
              <a:buClr>
                <a:schemeClr val="accent4"/>
              </a:buClr>
              <a:buSzPts val="1800"/>
            </a:pPr>
            <a:endParaRPr lang="fr-CA" sz="2000" dirty="0">
              <a:solidFill>
                <a:schemeClr val="tx1"/>
              </a:solidFill>
              <a:latin typeface="Times New Roman"/>
              <a:ea typeface="Times New Roman"/>
              <a:cs typeface="Times New Roman"/>
              <a:sym typeface="Times New Roman"/>
            </a:endParaRPr>
          </a:p>
          <a:p>
            <a:pPr marL="342891" indent="-342891" algn="just">
              <a:spcBef>
                <a:spcPts val="300"/>
              </a:spcBef>
              <a:buClr>
                <a:schemeClr val="accent4"/>
              </a:buClr>
              <a:buSzPts val="1800"/>
              <a:buFont typeface="Arial"/>
              <a:buChar char="•"/>
            </a:pPr>
            <a:r>
              <a:rPr lang="fr-CA" sz="2000" dirty="0">
                <a:solidFill>
                  <a:schemeClr val="tx1"/>
                </a:solidFill>
                <a:latin typeface="Calibri"/>
                <a:ea typeface="Calibri"/>
                <a:cs typeface="Calibri"/>
                <a:sym typeface="Calibri"/>
              </a:rPr>
              <a:t>La trousse médicosociale sans prélèvements médicolégaux peut également être utilisée;</a:t>
            </a:r>
          </a:p>
          <a:p>
            <a:pPr algn="just">
              <a:spcBef>
                <a:spcPts val="300"/>
              </a:spcBef>
              <a:buClr>
                <a:schemeClr val="accent4"/>
              </a:buClr>
              <a:buSzPts val="1800"/>
            </a:pPr>
            <a:r>
              <a:rPr lang="fr-CA" sz="2000" dirty="0">
                <a:solidFill>
                  <a:schemeClr val="tx1"/>
                </a:solidFill>
                <a:latin typeface="Calibri"/>
                <a:ea typeface="Calibri"/>
                <a:cs typeface="Calibri"/>
                <a:sym typeface="Calibri"/>
              </a:rPr>
              <a:t> </a:t>
            </a:r>
            <a:endParaRPr lang="fr-CA" sz="2000" dirty="0">
              <a:solidFill>
                <a:schemeClr val="tx1"/>
              </a:solidFill>
              <a:latin typeface="Times New Roman"/>
              <a:ea typeface="Times New Roman"/>
              <a:cs typeface="Times New Roman"/>
              <a:sym typeface="Times New Roman"/>
            </a:endParaRPr>
          </a:p>
          <a:p>
            <a:pPr marL="342891" indent="-342891" algn="just">
              <a:spcBef>
                <a:spcPts val="300"/>
              </a:spcBef>
              <a:buClr>
                <a:schemeClr val="accent4"/>
              </a:buClr>
              <a:buSzPts val="1800"/>
              <a:buFont typeface="Arial"/>
              <a:buChar char="•"/>
            </a:pPr>
            <a:r>
              <a:rPr lang="fr-CA" sz="2000" dirty="0">
                <a:solidFill>
                  <a:schemeClr val="tx1"/>
                </a:solidFill>
                <a:latin typeface="Calibri"/>
                <a:ea typeface="Calibri"/>
                <a:cs typeface="Calibri"/>
                <a:sym typeface="Calibri"/>
              </a:rPr>
              <a:t>Il est suggéré de recourir au centre désigné pour les victimes d’agression sexuelle.</a:t>
            </a:r>
            <a:endParaRPr lang="fr-CA" sz="2000" dirty="0">
              <a:solidFill>
                <a:schemeClr val="tx1"/>
              </a:solidFill>
              <a:latin typeface="Times New Roman"/>
              <a:ea typeface="Times New Roman"/>
              <a:cs typeface="Times New Roman"/>
              <a:sym typeface="Times New Roman"/>
            </a:endParaRPr>
          </a:p>
        </p:txBody>
      </p:sp>
      <p:sp>
        <p:nvSpPr>
          <p:cNvPr id="6" name="Espace réservé du numéro de diapositive 5">
            <a:extLst>
              <a:ext uri="{FF2B5EF4-FFF2-40B4-BE49-F238E27FC236}">
                <a16:creationId xmlns:a16="http://schemas.microsoft.com/office/drawing/2014/main" id="{8DF12081-C4C3-182A-EF86-5AEC42F4E976}"/>
              </a:ext>
            </a:extLst>
          </p:cNvPr>
          <p:cNvSpPr>
            <a:spLocks noGrp="1"/>
          </p:cNvSpPr>
          <p:nvPr>
            <p:ph type="sldNum" idx="12"/>
          </p:nvPr>
        </p:nvSpPr>
        <p:spPr/>
        <p:txBody>
          <a:bodyPr/>
          <a:lstStyle/>
          <a:p>
            <a:fld id="{00000000-1234-1234-1234-123412341234}" type="slidenum">
              <a:rPr lang="fr-CA" smtClean="0"/>
              <a:pPr/>
              <a:t>63</a:t>
            </a:fld>
            <a:endParaRPr lang="fr-CA"/>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609" name="Google Shape;609;p72"/>
          <p:cNvSpPr txBox="1"/>
          <p:nvPr>
            <p:custDataLst>
              <p:tags r:id="rId1"/>
            </p:custDataLst>
          </p:nvPr>
        </p:nvSpPr>
        <p:spPr>
          <a:xfrm>
            <a:off x="802640" y="694859"/>
            <a:ext cx="9977120"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a:solidFill>
                  <a:srgbClr val="1B2A85"/>
                </a:solidFill>
                <a:latin typeface="Calibri"/>
                <a:ea typeface="Calibri"/>
                <a:cs typeface="Calibri"/>
                <a:sym typeface="Calibri"/>
              </a:rPr>
              <a:t>La demande de l’évaluation médicale</a:t>
            </a:r>
            <a:r>
              <a:rPr lang="fr-CA" sz="2800" b="1">
                <a:solidFill>
                  <a:srgbClr val="1B2A85"/>
                </a:solidFill>
                <a:latin typeface="Calibri"/>
                <a:ea typeface="Calibri"/>
                <a:cs typeface="Calibri"/>
                <a:sym typeface="Calibri"/>
              </a:rPr>
              <a:t> </a:t>
            </a:r>
            <a:endParaRPr/>
          </a:p>
        </p:txBody>
      </p:sp>
      <p:sp>
        <p:nvSpPr>
          <p:cNvPr id="610" name="Google Shape;610;p72"/>
          <p:cNvSpPr txBox="1"/>
          <p:nvPr>
            <p:custDataLst>
              <p:tags r:id="rId2"/>
            </p:custDataLst>
          </p:nvPr>
        </p:nvSpPr>
        <p:spPr>
          <a:xfrm>
            <a:off x="671804" y="1604865"/>
            <a:ext cx="9906361" cy="4243412"/>
          </a:xfrm>
          <a:prstGeom prst="rect">
            <a:avLst/>
          </a:prstGeom>
          <a:noFill/>
          <a:ln>
            <a:noFill/>
          </a:ln>
        </p:spPr>
        <p:txBody>
          <a:bodyPr spcFirstLastPara="1" wrap="square" lIns="91425" tIns="45700" rIns="91425" bIns="45700" anchor="t" anchorCtr="0">
            <a:spAutoFit/>
          </a:bodyPr>
          <a:lstStyle/>
          <a:p>
            <a:pPr marL="342891" indent="-228594" algn="just">
              <a:lnSpc>
                <a:spcPct val="115000"/>
              </a:lnSpc>
              <a:buClr>
                <a:schemeClr val="accent4"/>
              </a:buClr>
              <a:buSzPts val="1800"/>
            </a:pPr>
            <a:endParaRPr sz="1800" dirty="0">
              <a:solidFill>
                <a:srgbClr val="002060"/>
              </a:solidFill>
              <a:latin typeface="Calibri"/>
              <a:ea typeface="Calibri"/>
              <a:cs typeface="Calibri"/>
              <a:sym typeface="Calibri"/>
            </a:endParaRPr>
          </a:p>
          <a:p>
            <a:pPr marL="342891" indent="-342891" algn="just">
              <a:lnSpc>
                <a:spcPct val="115000"/>
              </a:lnSpc>
              <a:spcBef>
                <a:spcPts val="1360"/>
              </a:spcBef>
              <a:buClr>
                <a:schemeClr val="accent4"/>
              </a:buClr>
              <a:buSzPts val="1800"/>
              <a:buFont typeface="Arial"/>
              <a:buChar char="•"/>
            </a:pPr>
            <a:r>
              <a:rPr lang="fr-CA" sz="2000" dirty="0">
                <a:solidFill>
                  <a:schemeClr val="tx1"/>
                </a:solidFill>
                <a:latin typeface="Calibri"/>
                <a:ea typeface="Calibri"/>
                <a:cs typeface="Calibri"/>
                <a:sym typeface="Calibri"/>
              </a:rPr>
              <a:t>La décision de demander une évaluation médicale peut être prise à l’étape de la liaison et de la planification ou à celle de l’enquête policière ou de l’évaluation du DPJ.</a:t>
            </a:r>
            <a:endParaRPr sz="2000" dirty="0">
              <a:solidFill>
                <a:schemeClr val="tx1"/>
              </a:solidFill>
            </a:endParaRPr>
          </a:p>
          <a:p>
            <a:pPr marL="342891" indent="-228594" algn="just">
              <a:lnSpc>
                <a:spcPct val="115000"/>
              </a:lnSpc>
              <a:spcBef>
                <a:spcPts val="1000"/>
              </a:spcBef>
              <a:buClr>
                <a:schemeClr val="accent4"/>
              </a:buClr>
              <a:buSzPts val="1800"/>
            </a:pPr>
            <a:endParaRPr sz="2000" dirty="0">
              <a:solidFill>
                <a:schemeClr val="tx1"/>
              </a:solidFill>
              <a:latin typeface="Calibri"/>
              <a:ea typeface="Calibri"/>
              <a:cs typeface="Calibri"/>
              <a:sym typeface="Calibri"/>
            </a:endParaRPr>
          </a:p>
          <a:p>
            <a:pPr marL="342891" indent="-342891" algn="just">
              <a:lnSpc>
                <a:spcPct val="115000"/>
              </a:lnSpc>
              <a:buClr>
                <a:schemeClr val="accent4"/>
              </a:buClr>
              <a:buSzPts val="1800"/>
              <a:buFont typeface="Arial"/>
              <a:buChar char="•"/>
            </a:pPr>
            <a:r>
              <a:rPr lang="fr-CA" sz="2000" dirty="0">
                <a:solidFill>
                  <a:schemeClr val="tx1"/>
                </a:solidFill>
                <a:latin typeface="Calibri"/>
                <a:ea typeface="Calibri"/>
                <a:cs typeface="Calibri"/>
                <a:sym typeface="Calibri"/>
              </a:rPr>
              <a:t> Pour effectuer une évaluation médicale de l’enfant :</a:t>
            </a:r>
            <a:endParaRPr sz="2000" dirty="0">
              <a:solidFill>
                <a:schemeClr val="tx1"/>
              </a:solidFill>
            </a:endParaRPr>
          </a:p>
          <a:p>
            <a:pPr marL="342891" indent="-228594" algn="just">
              <a:lnSpc>
                <a:spcPct val="115000"/>
              </a:lnSpc>
              <a:spcBef>
                <a:spcPts val="300"/>
              </a:spcBef>
              <a:buClr>
                <a:schemeClr val="accent4"/>
              </a:buClr>
              <a:buSzPts val="1800"/>
            </a:pPr>
            <a:endParaRPr lang="fr-CA" sz="2000" dirty="0">
              <a:solidFill>
                <a:schemeClr val="tx1"/>
              </a:solidFill>
              <a:latin typeface="Calibri"/>
              <a:ea typeface="Calibri"/>
              <a:cs typeface="Calibri"/>
              <a:sym typeface="Calibri"/>
            </a:endParaRPr>
          </a:p>
          <a:p>
            <a:pPr marL="884226" indent="-342900" algn="just">
              <a:lnSpc>
                <a:spcPct val="115000"/>
              </a:lnSpc>
              <a:spcBef>
                <a:spcPts val="660"/>
              </a:spcBef>
              <a:buClr>
                <a:schemeClr val="accent4"/>
              </a:buClr>
              <a:buSzPts val="1800"/>
              <a:buFont typeface="Wingdings" panose="05000000000000000000" pitchFamily="2" charset="2"/>
              <a:buChar char="ü"/>
            </a:pPr>
            <a:r>
              <a:rPr lang="fr-CA" sz="2000" dirty="0">
                <a:solidFill>
                  <a:schemeClr val="tx1"/>
                </a:solidFill>
                <a:latin typeface="Calibri"/>
                <a:ea typeface="Calibri"/>
                <a:cs typeface="Calibri"/>
                <a:sym typeface="Calibri"/>
              </a:rPr>
              <a:t>Obtenir le consentement de l’un des parents ou celui de l’enfant s’il est âgé de 14 ans et plus;</a:t>
            </a:r>
            <a:endParaRPr sz="2000" dirty="0">
              <a:solidFill>
                <a:schemeClr val="tx1"/>
              </a:solidFill>
              <a:latin typeface="Calibri"/>
              <a:ea typeface="Calibri"/>
              <a:cs typeface="Calibri"/>
              <a:sym typeface="Calibri"/>
            </a:endParaRPr>
          </a:p>
          <a:p>
            <a:pPr marL="884226" indent="-342900" algn="just">
              <a:lnSpc>
                <a:spcPct val="115000"/>
              </a:lnSpc>
              <a:spcBef>
                <a:spcPts val="660"/>
              </a:spcBef>
              <a:buClr>
                <a:schemeClr val="accent4"/>
              </a:buClr>
              <a:buSzPts val="1800"/>
              <a:buFont typeface="Wingdings" panose="05000000000000000000" pitchFamily="2" charset="2"/>
              <a:buChar char="ü"/>
            </a:pPr>
            <a:r>
              <a:rPr lang="fr-CA" sz="2000" dirty="0">
                <a:solidFill>
                  <a:schemeClr val="tx1"/>
                </a:solidFill>
                <a:latin typeface="Calibri"/>
                <a:ea typeface="Calibri"/>
                <a:cs typeface="Calibri"/>
                <a:sym typeface="Calibri"/>
              </a:rPr>
              <a:t>Advenant un refus de ces personnes, le DPJ peut intervenir pour permettre cette évaluation en recourant à une mesure de protection immédiate.</a:t>
            </a:r>
            <a:endParaRPr sz="2000" dirty="0">
              <a:solidFill>
                <a:schemeClr val="tx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73BBD340-551C-5B54-F707-C7F31214F0BC}"/>
              </a:ext>
            </a:extLst>
          </p:cNvPr>
          <p:cNvSpPr>
            <a:spLocks noGrp="1"/>
          </p:cNvSpPr>
          <p:nvPr>
            <p:ph type="sldNum" idx="12"/>
          </p:nvPr>
        </p:nvSpPr>
        <p:spPr/>
        <p:txBody>
          <a:bodyPr/>
          <a:lstStyle/>
          <a:p>
            <a:fld id="{00000000-1234-1234-1234-123412341234}" type="slidenum">
              <a:rPr lang="fr-CA" smtClean="0"/>
              <a:pPr/>
              <a:t>64</a:t>
            </a:fld>
            <a:endParaRPr lang="fr-CA"/>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73"/>
          <p:cNvSpPr txBox="1">
            <a:spLocks noGrp="1"/>
          </p:cNvSpPr>
          <p:nvPr>
            <p:ph type="title"/>
            <p:custDataLst>
              <p:tags r:id="rId1"/>
            </p:custDataLst>
          </p:nvPr>
        </p:nvSpPr>
        <p:spPr>
          <a:xfrm>
            <a:off x="494523" y="559838"/>
            <a:ext cx="9677091" cy="447869"/>
          </a:xfrm>
          <a:prstGeom prst="rect">
            <a:avLst/>
          </a:prstGeom>
          <a:noFill/>
          <a:ln>
            <a:noFill/>
          </a:ln>
        </p:spPr>
        <p:txBody>
          <a:bodyPr spcFirstLastPara="1" wrap="square" lIns="91425" tIns="45700" rIns="91425" bIns="45700" anchor="b" anchorCtr="0">
            <a:noAutofit/>
          </a:bodyPr>
          <a:lstStyle/>
          <a:p>
            <a:pPr>
              <a:buSzPts val="3200"/>
            </a:pPr>
            <a:br>
              <a:rPr lang="fr-CA" sz="3200" dirty="0"/>
            </a:br>
            <a:br>
              <a:rPr lang="fr-CA" sz="3200" dirty="0"/>
            </a:br>
            <a:r>
              <a:rPr lang="fr-CA" sz="3200" dirty="0"/>
              <a:t>Le centre désigné pour les victimes d’agression sexuelle</a:t>
            </a:r>
            <a:endParaRPr sz="3200" dirty="0"/>
          </a:p>
        </p:txBody>
      </p:sp>
      <p:sp>
        <p:nvSpPr>
          <p:cNvPr id="617" name="Google Shape;617;p73"/>
          <p:cNvSpPr txBox="1">
            <a:spLocks noGrp="1"/>
          </p:cNvSpPr>
          <p:nvPr>
            <p:ph type="body" idx="1"/>
            <p:custDataLst>
              <p:tags r:id="rId2"/>
            </p:custDataLst>
          </p:nvPr>
        </p:nvSpPr>
        <p:spPr>
          <a:xfrm>
            <a:off x="914401" y="1772817"/>
            <a:ext cx="10416073" cy="4270932"/>
          </a:xfrm>
          <a:prstGeom prst="rect">
            <a:avLst/>
          </a:prstGeom>
          <a:noFill/>
          <a:ln>
            <a:noFill/>
          </a:ln>
        </p:spPr>
        <p:txBody>
          <a:bodyPr spcFirstLastPara="1" wrap="square" lIns="91425" tIns="45700" rIns="91425" bIns="45700" anchor="t" anchorCtr="0">
            <a:normAutofit/>
          </a:bodyPr>
          <a:lstStyle/>
          <a:p>
            <a:pPr marL="285744" indent="-285744">
              <a:spcBef>
                <a:spcPts val="0"/>
              </a:spcBef>
              <a:buSzPts val="1800"/>
              <a:buFont typeface="Arial"/>
              <a:buChar char="•"/>
            </a:pPr>
            <a:r>
              <a:rPr lang="fr-CA" sz="2000" dirty="0">
                <a:solidFill>
                  <a:schemeClr val="tx1"/>
                </a:solidFill>
              </a:rPr>
              <a:t>Établissements de santé et de services sociaux : généralement un centre hospitalier.</a:t>
            </a:r>
            <a:endParaRPr sz="2000" dirty="0">
              <a:solidFill>
                <a:schemeClr val="tx1"/>
              </a:solidFill>
            </a:endParaRPr>
          </a:p>
          <a:p>
            <a:pPr marL="285744" indent="-171446">
              <a:buSzPts val="1800"/>
            </a:pPr>
            <a:endParaRPr sz="2000" dirty="0">
              <a:solidFill>
                <a:schemeClr val="tx1"/>
              </a:solidFill>
            </a:endParaRPr>
          </a:p>
          <a:p>
            <a:pPr marL="285744" indent="-285744">
              <a:buSzPts val="1800"/>
              <a:buFont typeface="Arial"/>
              <a:buChar char="•"/>
            </a:pPr>
            <a:r>
              <a:rPr lang="fr-CA" sz="2000" dirty="0">
                <a:solidFill>
                  <a:schemeClr val="tx1"/>
                </a:solidFill>
              </a:rPr>
              <a:t>Destiné aux victimes de violences ou d’agressions sexuelles qui requièrent une évaluation de leur état de santé, un examen médical ou un examen médicolégal.</a:t>
            </a:r>
            <a:endParaRPr sz="2000" dirty="0">
              <a:solidFill>
                <a:schemeClr val="tx1"/>
              </a:solidFill>
            </a:endParaRPr>
          </a:p>
          <a:p>
            <a:pPr marL="285744" indent="-171446">
              <a:buSzPts val="1800"/>
            </a:pPr>
            <a:endParaRPr sz="2000" dirty="0">
              <a:solidFill>
                <a:schemeClr val="tx1"/>
              </a:solidFill>
            </a:endParaRPr>
          </a:p>
          <a:p>
            <a:pPr marL="285744" indent="-285744">
              <a:buSzPts val="1800"/>
              <a:buFont typeface="Arial"/>
              <a:buChar char="•"/>
            </a:pPr>
            <a:r>
              <a:rPr lang="fr-CA" sz="2000" dirty="0">
                <a:solidFill>
                  <a:schemeClr val="tx1"/>
                </a:solidFill>
              </a:rPr>
              <a:t>Les professionnels de la santé ont l’expertise nécessaire pour accueillir et prendre en charge les enfants et les adolescents victimes. </a:t>
            </a:r>
            <a:endParaRPr sz="2000" dirty="0">
              <a:solidFill>
                <a:schemeClr val="tx1"/>
              </a:solidFill>
            </a:endParaRPr>
          </a:p>
          <a:p>
            <a:pPr marL="285744" indent="-171446">
              <a:buSzPts val="1800"/>
            </a:pPr>
            <a:endParaRPr sz="2000" dirty="0">
              <a:solidFill>
                <a:schemeClr val="tx1"/>
              </a:solidFill>
            </a:endParaRPr>
          </a:p>
          <a:p>
            <a:pPr marL="285744" indent="-285744">
              <a:buSzPts val="1800"/>
              <a:buFont typeface="Arial"/>
              <a:buChar char="•"/>
            </a:pPr>
            <a:r>
              <a:rPr lang="fr-CA" sz="2000" dirty="0">
                <a:solidFill>
                  <a:schemeClr val="tx1"/>
                </a:solidFill>
              </a:rPr>
              <a:t>Présent dans toutes les régions.</a:t>
            </a:r>
            <a:endParaRPr sz="2000" dirty="0">
              <a:solidFill>
                <a:schemeClr val="tx1"/>
              </a:solidFill>
            </a:endParaRPr>
          </a:p>
          <a:p>
            <a:pPr marL="285744" indent="-171446">
              <a:buSzPts val="1800"/>
            </a:pPr>
            <a:endParaRPr sz="2000" dirty="0">
              <a:solidFill>
                <a:schemeClr val="tx1"/>
              </a:solidFill>
            </a:endParaRPr>
          </a:p>
          <a:p>
            <a:pPr marL="285744" indent="-285744">
              <a:buSzPts val="1800"/>
              <a:buFont typeface="Arial"/>
              <a:buChar char="•"/>
            </a:pPr>
            <a:r>
              <a:rPr lang="fr-CA" sz="2000" dirty="0">
                <a:solidFill>
                  <a:schemeClr val="tx1"/>
                </a:solidFill>
              </a:rPr>
              <a:t>Offre des services médicaux 24 heures par jour et 7 jours par semaine. </a:t>
            </a:r>
            <a:endParaRPr sz="2000" dirty="0">
              <a:solidFill>
                <a:schemeClr val="tx1"/>
              </a:solidFill>
            </a:endParaRPr>
          </a:p>
          <a:p>
            <a:pPr marL="285744" indent="-107948"/>
            <a:endParaRPr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7AE7701-C87E-8A07-82DD-7C65905C3D1D}"/>
              </a:ext>
            </a:extLst>
          </p:cNvPr>
          <p:cNvSpPr txBox="1"/>
          <p:nvPr/>
        </p:nvSpPr>
        <p:spPr>
          <a:xfrm>
            <a:off x="3160746" y="2278178"/>
            <a:ext cx="6097554" cy="1023870"/>
          </a:xfrm>
          <a:prstGeom prst="rect">
            <a:avLst/>
          </a:prstGeom>
          <a:noFill/>
        </p:spPr>
        <p:txBody>
          <a:bodyPr wrap="square">
            <a:spAutoFit/>
          </a:bodyPr>
          <a:lstStyle/>
          <a:p>
            <a:pPr marL="76199">
              <a:lnSpc>
                <a:spcPct val="90000"/>
              </a:lnSpc>
              <a:spcBef>
                <a:spcPts val="1000"/>
              </a:spcBef>
              <a:buClr>
                <a:srgbClr val="93D9EB"/>
              </a:buClr>
              <a:buSzPts val="2400"/>
            </a:pPr>
            <a:r>
              <a:rPr lang="fr-CA" sz="2900" b="1" i="0" u="none" strike="noStrike" cap="none" dirty="0">
                <a:solidFill>
                  <a:schemeClr val="dk1"/>
                </a:solidFill>
                <a:latin typeface="Calibri"/>
                <a:ea typeface="Calibri"/>
                <a:cs typeface="Calibri"/>
                <a:sym typeface="Calibri"/>
              </a:rPr>
              <a:t>Partie 4 : </a:t>
            </a:r>
          </a:p>
          <a:p>
            <a:pPr marL="76199">
              <a:lnSpc>
                <a:spcPct val="90000"/>
              </a:lnSpc>
              <a:spcBef>
                <a:spcPts val="1000"/>
              </a:spcBef>
              <a:buClr>
                <a:srgbClr val="93D9EB"/>
              </a:buClr>
              <a:buSzPts val="2400"/>
            </a:pPr>
            <a:r>
              <a:rPr lang="fr-CA" sz="2900" b="1" i="0" u="none" strike="noStrike" cap="none" dirty="0">
                <a:solidFill>
                  <a:schemeClr val="tx1"/>
                </a:solidFill>
                <a:latin typeface="Calibri"/>
                <a:ea typeface="Calibri"/>
                <a:cs typeface="Calibri"/>
                <a:sym typeface="Calibri"/>
              </a:rPr>
              <a:t>La communication de renseignements</a:t>
            </a:r>
          </a:p>
        </p:txBody>
      </p:sp>
      <p:sp>
        <p:nvSpPr>
          <p:cNvPr id="8" name="Espace réservé du numéro de diapositive 7">
            <a:extLst>
              <a:ext uri="{FF2B5EF4-FFF2-40B4-BE49-F238E27FC236}">
                <a16:creationId xmlns:a16="http://schemas.microsoft.com/office/drawing/2014/main" id="{482B784F-3BAC-19DE-E430-B1AB0E3D6467}"/>
              </a:ext>
            </a:extLst>
          </p:cNvPr>
          <p:cNvSpPr>
            <a:spLocks noGrp="1"/>
          </p:cNvSpPr>
          <p:nvPr>
            <p:ph type="sldNum" idx="12"/>
          </p:nvPr>
        </p:nvSpPr>
        <p:spPr/>
        <p:txBody>
          <a:bodyPr/>
          <a:lstStyle/>
          <a:p>
            <a:fld id="{00000000-1234-1234-1234-123412341234}" type="slidenum">
              <a:rPr lang="fr-CA" smtClean="0"/>
              <a:pPr/>
              <a:t>66</a:t>
            </a:fld>
            <a:endParaRPr lang="fr-CA"/>
          </a:p>
        </p:txBody>
      </p:sp>
    </p:spTree>
    <p:extLst>
      <p:ext uri="{BB962C8B-B14F-4D97-AF65-F5344CB8AC3E}">
        <p14:creationId xmlns:p14="http://schemas.microsoft.com/office/powerpoint/2010/main" val="31025846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57"/>
          <p:cNvSpPr txBox="1">
            <a:spLocks noGrp="1"/>
          </p:cNvSpPr>
          <p:nvPr>
            <p:ph type="title"/>
            <p:custDataLst>
              <p:tags r:id="rId1"/>
            </p:custDataLst>
          </p:nvPr>
        </p:nvSpPr>
        <p:spPr>
          <a:xfrm>
            <a:off x="831851" y="492760"/>
            <a:ext cx="9014793" cy="995680"/>
          </a:xfrm>
          <a:prstGeom prst="rect">
            <a:avLst/>
          </a:prstGeom>
          <a:noFill/>
          <a:ln>
            <a:noFill/>
          </a:ln>
        </p:spPr>
        <p:txBody>
          <a:bodyPr spcFirstLastPara="1" wrap="square" lIns="91425" tIns="45700" rIns="91425" bIns="45700" anchor="b" anchorCtr="0">
            <a:noAutofit/>
          </a:bodyPr>
          <a:lstStyle/>
          <a:p>
            <a:pPr>
              <a:buClr>
                <a:srgbClr val="1B2A85"/>
              </a:buClr>
              <a:buSzPts val="3200"/>
            </a:pPr>
            <a:br>
              <a:rPr lang="fr-CA" sz="3200" dirty="0">
                <a:solidFill>
                  <a:srgbClr val="1B2A85"/>
                </a:solidFill>
              </a:rPr>
            </a:br>
            <a:br>
              <a:rPr lang="fr-CA" sz="3200" dirty="0">
                <a:solidFill>
                  <a:srgbClr val="1B2A85"/>
                </a:solidFill>
              </a:rPr>
            </a:br>
            <a:r>
              <a:rPr lang="fr-CA" sz="3200" dirty="0">
                <a:solidFill>
                  <a:srgbClr val="1B2A85"/>
                </a:solidFill>
              </a:rPr>
              <a:t>La communication de renseignements</a:t>
            </a:r>
            <a:br>
              <a:rPr lang="fr-CA" sz="3200" dirty="0">
                <a:solidFill>
                  <a:srgbClr val="1B2A85"/>
                </a:solidFill>
              </a:rPr>
            </a:br>
            <a:endParaRPr sz="3200" dirty="0"/>
          </a:p>
        </p:txBody>
      </p:sp>
      <p:sp>
        <p:nvSpPr>
          <p:cNvPr id="519" name="Google Shape;519;p57"/>
          <p:cNvSpPr txBox="1">
            <a:spLocks noGrp="1"/>
          </p:cNvSpPr>
          <p:nvPr>
            <p:ph type="body" idx="1"/>
            <p:custDataLst>
              <p:tags r:id="rId2"/>
            </p:custDataLst>
          </p:nvPr>
        </p:nvSpPr>
        <p:spPr>
          <a:xfrm>
            <a:off x="831851" y="2048358"/>
            <a:ext cx="8032231" cy="2761283"/>
          </a:xfrm>
          <a:prstGeom prst="rect">
            <a:avLst/>
          </a:prstGeom>
          <a:noFill/>
          <a:ln>
            <a:noFill/>
          </a:ln>
        </p:spPr>
        <p:txBody>
          <a:bodyPr spcFirstLastPara="1" wrap="square" lIns="91425" tIns="45700" rIns="91425" bIns="45700" anchor="t" anchorCtr="0">
            <a:normAutofit/>
          </a:bodyPr>
          <a:lstStyle/>
          <a:p>
            <a:pPr marL="0" indent="0" algn="just">
              <a:spcBef>
                <a:spcPts val="0"/>
              </a:spcBef>
              <a:buSzPts val="2000"/>
            </a:pPr>
            <a:r>
              <a:rPr lang="fr-CA" sz="2000" dirty="0">
                <a:solidFill>
                  <a:schemeClr val="tx1"/>
                </a:solidFill>
              </a:rPr>
              <a:t>Le succès de la concertation et de la collaboration repose en </a:t>
            </a:r>
            <a:r>
              <a:rPr lang="fr-CA" sz="2000" dirty="0">
                <a:solidFill>
                  <a:schemeClr val="tx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grande</a:t>
            </a:r>
            <a:r>
              <a:rPr lang="fr-CA" sz="2000" dirty="0">
                <a:solidFill>
                  <a:schemeClr val="tx1"/>
                </a:solidFill>
              </a:rPr>
              <a:t> partie sur la communication de renseignements entre les partenaires.</a:t>
            </a:r>
          </a:p>
          <a:p>
            <a:pPr marL="0" indent="0" algn="just">
              <a:spcBef>
                <a:spcPts val="0"/>
              </a:spcBef>
              <a:buSzPts val="2000"/>
            </a:pPr>
            <a:endParaRPr lang="fr-CA" sz="2000" dirty="0">
              <a:solidFill>
                <a:schemeClr val="tx1"/>
              </a:solidFill>
            </a:endParaRPr>
          </a:p>
          <a:p>
            <a:pPr marL="0" indent="0" algn="just">
              <a:buSzPts val="2000"/>
            </a:pPr>
            <a:r>
              <a:rPr lang="fr-CA" sz="2000" dirty="0">
                <a:solidFill>
                  <a:schemeClr val="tx1"/>
                </a:solidFill>
              </a:rPr>
              <a:t>Une telle communication comporte des défis pour chacun d’entre eux puisqu’ils sont tenus au respect des règles de confidentialité de renseignements qu’ils détiennent et aux obligations du secret professionnel.</a:t>
            </a:r>
          </a:p>
          <a:p>
            <a:pPr marL="0" indent="0"/>
            <a:endParaRPr lang="fr-CA" sz="22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sp>
        <p:nvSpPr>
          <p:cNvPr id="524" name="Google Shape;524;p58"/>
          <p:cNvSpPr txBox="1"/>
          <p:nvPr>
            <p:custDataLst>
              <p:tags r:id="rId1"/>
            </p:custDataLst>
          </p:nvPr>
        </p:nvSpPr>
        <p:spPr>
          <a:xfrm>
            <a:off x="617583" y="372429"/>
            <a:ext cx="9569995" cy="1077178"/>
          </a:xfrm>
          <a:prstGeom prst="rect">
            <a:avLst/>
          </a:prstGeom>
          <a:noFill/>
          <a:ln>
            <a:noFill/>
          </a:ln>
        </p:spPr>
        <p:txBody>
          <a:bodyPr spcFirstLastPara="1" wrap="square" lIns="91425" tIns="45700" rIns="91425" bIns="45700" anchor="t" anchorCtr="0">
            <a:spAutoFit/>
          </a:bodyPr>
          <a:lstStyle/>
          <a:p>
            <a:pPr>
              <a:buClr>
                <a:schemeClr val="dk1"/>
              </a:buClr>
              <a:buSzPts val="3200"/>
            </a:pPr>
            <a:r>
              <a:rPr lang="fr-CA" sz="3200" b="1" dirty="0">
                <a:solidFill>
                  <a:schemeClr val="dk1"/>
                </a:solidFill>
                <a:latin typeface="Calibri"/>
                <a:ea typeface="Calibri"/>
                <a:cs typeface="Calibri"/>
                <a:sym typeface="Calibri"/>
              </a:rPr>
              <a:t>La communication de renseignements : </a:t>
            </a:r>
            <a:endParaRPr dirty="0"/>
          </a:p>
          <a:p>
            <a:pPr>
              <a:buClr>
                <a:schemeClr val="dk1"/>
              </a:buClr>
              <a:buSzPts val="3200"/>
            </a:pPr>
            <a:r>
              <a:rPr lang="fr-CA" sz="3200" b="1" dirty="0">
                <a:solidFill>
                  <a:schemeClr val="dk1"/>
                </a:solidFill>
                <a:latin typeface="Calibri"/>
                <a:ea typeface="Calibri"/>
                <a:cs typeface="Calibri"/>
                <a:sym typeface="Calibri"/>
              </a:rPr>
              <a:t>des droits fondamentaux qui s’opposent?</a:t>
            </a:r>
            <a:r>
              <a:rPr lang="fr-CA" sz="3200" dirty="0">
                <a:solidFill>
                  <a:schemeClr val="dk1"/>
                </a:solidFill>
                <a:latin typeface="Calibri"/>
                <a:ea typeface="Calibri"/>
                <a:cs typeface="Calibri"/>
                <a:sym typeface="Calibri"/>
              </a:rPr>
              <a:t> </a:t>
            </a:r>
            <a:endParaRPr dirty="0"/>
          </a:p>
        </p:txBody>
      </p:sp>
      <p:grpSp>
        <p:nvGrpSpPr>
          <p:cNvPr id="526" name="Google Shape;526;p58"/>
          <p:cNvGrpSpPr/>
          <p:nvPr>
            <p:custDataLst>
              <p:tags r:id="rId2"/>
            </p:custDataLst>
          </p:nvPr>
        </p:nvGrpSpPr>
        <p:grpSpPr>
          <a:xfrm>
            <a:off x="617583" y="1755949"/>
            <a:ext cx="9631947" cy="4466843"/>
            <a:chOff x="0" y="1794"/>
            <a:chExt cx="9631946" cy="4466842"/>
          </a:xfrm>
        </p:grpSpPr>
        <p:cxnSp>
          <p:nvCxnSpPr>
            <p:cNvPr id="527" name="Google Shape;527;p58"/>
            <p:cNvCxnSpPr/>
            <p:nvPr/>
          </p:nvCxnSpPr>
          <p:spPr>
            <a:xfrm>
              <a:off x="0" y="1794"/>
              <a:ext cx="9631946" cy="0"/>
            </a:xfrm>
            <a:prstGeom prst="straightConnector1">
              <a:avLst/>
            </a:prstGeom>
            <a:solidFill>
              <a:schemeClr val="accent1"/>
            </a:solidFill>
            <a:ln w="12700" cap="flat" cmpd="sng">
              <a:solidFill>
                <a:schemeClr val="accent1"/>
              </a:solidFill>
              <a:prstDash val="solid"/>
              <a:miter lim="800000"/>
              <a:headEnd type="none" w="sm" len="sm"/>
              <a:tailEnd type="none" w="sm" len="sm"/>
            </a:ln>
          </p:spPr>
        </p:cxnSp>
        <p:sp>
          <p:nvSpPr>
            <p:cNvPr id="528" name="Google Shape;528;p58"/>
            <p:cNvSpPr/>
            <p:nvPr/>
          </p:nvSpPr>
          <p:spPr>
            <a:xfrm>
              <a:off x="0" y="1794"/>
              <a:ext cx="9631946" cy="1033920"/>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529" name="Google Shape;529;p58"/>
            <p:cNvSpPr txBox="1"/>
            <p:nvPr/>
          </p:nvSpPr>
          <p:spPr>
            <a:xfrm>
              <a:off x="0" y="1794"/>
              <a:ext cx="9631946" cy="1033920"/>
            </a:xfrm>
            <a:prstGeom prst="rect">
              <a:avLst/>
            </a:prstGeom>
            <a:noFill/>
            <a:ln>
              <a:noFill/>
            </a:ln>
          </p:spPr>
          <p:txBody>
            <a:bodyPr spcFirstLastPara="1" wrap="square" lIns="68575" tIns="68575" rIns="68575" bIns="68575" anchor="t" anchorCtr="0">
              <a:noAutofit/>
            </a:bodyPr>
            <a:lstStyle/>
            <a:p>
              <a:pPr algn="just">
                <a:lnSpc>
                  <a:spcPct val="90000"/>
                </a:lnSpc>
                <a:buClr>
                  <a:schemeClr val="dk1"/>
                </a:buClr>
                <a:buSzPts val="1800"/>
              </a:pPr>
              <a:endParaRPr sz="1800" dirty="0">
                <a:solidFill>
                  <a:schemeClr val="dk1"/>
                </a:solidFill>
                <a:latin typeface="Calibri"/>
                <a:ea typeface="Calibri"/>
                <a:cs typeface="Calibri"/>
                <a:sym typeface="Calibri"/>
              </a:endParaRPr>
            </a:p>
            <a:p>
              <a:pPr algn="just">
                <a:lnSpc>
                  <a:spcPct val="90000"/>
                </a:lnSpc>
                <a:spcBef>
                  <a:spcPts val="629"/>
                </a:spcBef>
                <a:buClr>
                  <a:schemeClr val="dk1"/>
                </a:buClr>
                <a:buSzPts val="1800"/>
              </a:pPr>
              <a:r>
                <a:rPr lang="fr-CA" sz="2000" dirty="0">
                  <a:solidFill>
                    <a:schemeClr val="tx1"/>
                  </a:solidFill>
                  <a:latin typeface="Calibri"/>
                  <a:ea typeface="Calibri"/>
                  <a:cs typeface="Calibri"/>
                  <a:sym typeface="Calibri"/>
                </a:rPr>
                <a:t>La </a:t>
              </a:r>
              <a:r>
                <a:rPr lang="fr-CA" sz="2000" i="1" dirty="0">
                  <a:solidFill>
                    <a:schemeClr val="tx1"/>
                  </a:solidFill>
                  <a:latin typeface="Calibri"/>
                  <a:ea typeface="Calibri"/>
                  <a:cs typeface="Calibri"/>
                  <a:sym typeface="Calibri"/>
                </a:rPr>
                <a:t>Charte des droits et libertés de la personne </a:t>
              </a:r>
              <a:r>
                <a:rPr lang="fr-CA" sz="2000" dirty="0">
                  <a:solidFill>
                    <a:schemeClr val="tx1"/>
                  </a:solidFill>
                  <a:latin typeface="Calibri"/>
                  <a:ea typeface="Calibri"/>
                  <a:cs typeface="Calibri"/>
                  <a:sym typeface="Calibri"/>
                </a:rPr>
                <a:t>prévoit que toute personne a droit au respect de sa vie privée (art. 5).</a:t>
              </a:r>
              <a:endParaRPr sz="2000" dirty="0">
                <a:solidFill>
                  <a:schemeClr val="tx1"/>
                </a:solidFill>
                <a:latin typeface="Calibri"/>
                <a:ea typeface="Calibri"/>
                <a:cs typeface="Calibri"/>
                <a:sym typeface="Calibri"/>
              </a:endParaRPr>
            </a:p>
          </p:txBody>
        </p:sp>
        <p:cxnSp>
          <p:nvCxnSpPr>
            <p:cNvPr id="530" name="Google Shape;530;p58"/>
            <p:cNvCxnSpPr/>
            <p:nvPr/>
          </p:nvCxnSpPr>
          <p:spPr>
            <a:xfrm>
              <a:off x="0" y="1160210"/>
              <a:ext cx="9631946" cy="0"/>
            </a:xfrm>
            <a:prstGeom prst="straightConnector1">
              <a:avLst/>
            </a:prstGeom>
            <a:solidFill>
              <a:schemeClr val="accent1"/>
            </a:solidFill>
            <a:ln w="12700" cap="flat" cmpd="sng">
              <a:solidFill>
                <a:schemeClr val="accent1"/>
              </a:solidFill>
              <a:prstDash val="solid"/>
              <a:miter lim="800000"/>
              <a:headEnd type="none" w="sm" len="sm"/>
              <a:tailEnd type="none" w="sm" len="sm"/>
            </a:ln>
          </p:spPr>
        </p:cxnSp>
        <p:sp>
          <p:nvSpPr>
            <p:cNvPr id="531" name="Google Shape;531;p58"/>
            <p:cNvSpPr/>
            <p:nvPr/>
          </p:nvSpPr>
          <p:spPr>
            <a:xfrm>
              <a:off x="0" y="1035715"/>
              <a:ext cx="9631946" cy="1051031"/>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532" name="Google Shape;532;p58"/>
            <p:cNvSpPr txBox="1"/>
            <p:nvPr/>
          </p:nvSpPr>
          <p:spPr>
            <a:xfrm>
              <a:off x="0" y="1035715"/>
              <a:ext cx="9631946" cy="1051031"/>
            </a:xfrm>
            <a:prstGeom prst="rect">
              <a:avLst/>
            </a:prstGeom>
            <a:noFill/>
            <a:ln>
              <a:noFill/>
            </a:ln>
          </p:spPr>
          <p:txBody>
            <a:bodyPr spcFirstLastPara="1" wrap="square" lIns="91425" tIns="91425" rIns="91425" bIns="91425" anchor="t" anchorCtr="0">
              <a:noAutofit/>
            </a:bodyPr>
            <a:lstStyle/>
            <a:p>
              <a:pPr>
                <a:lnSpc>
                  <a:spcPct val="90000"/>
                </a:lnSpc>
                <a:buClr>
                  <a:schemeClr val="dk1"/>
                </a:buClr>
                <a:buSzPts val="2400"/>
              </a:pPr>
              <a:endParaRPr sz="2400" dirty="0">
                <a:solidFill>
                  <a:schemeClr val="dk1"/>
                </a:solidFill>
                <a:latin typeface="Calibri"/>
                <a:ea typeface="Calibri"/>
                <a:cs typeface="Calibri"/>
                <a:sym typeface="Calibri"/>
              </a:endParaRPr>
            </a:p>
            <a:p>
              <a:pPr algn="just">
                <a:lnSpc>
                  <a:spcPct val="90000"/>
                </a:lnSpc>
                <a:spcBef>
                  <a:spcPts val="840"/>
                </a:spcBef>
                <a:buClr>
                  <a:schemeClr val="dk1"/>
                </a:buClr>
                <a:buSzPts val="1800"/>
              </a:pPr>
              <a:r>
                <a:rPr lang="fr-CA" sz="2000" dirty="0">
                  <a:solidFill>
                    <a:schemeClr val="tx1"/>
                  </a:solidFill>
                  <a:latin typeface="Calibri"/>
                  <a:ea typeface="Calibri"/>
                  <a:cs typeface="Calibri"/>
                  <a:sym typeface="Calibri"/>
                </a:rPr>
                <a:t>Chacun a droit au respect du secret professionnel (art. 9).</a:t>
              </a:r>
              <a:endParaRPr sz="2000" dirty="0">
                <a:solidFill>
                  <a:schemeClr val="tx1"/>
                </a:solidFill>
                <a:latin typeface="Calibri"/>
                <a:ea typeface="Calibri"/>
                <a:cs typeface="Calibri"/>
                <a:sym typeface="Calibri"/>
              </a:endParaRPr>
            </a:p>
          </p:txBody>
        </p:sp>
        <p:cxnSp>
          <p:nvCxnSpPr>
            <p:cNvPr id="533" name="Google Shape;533;p58"/>
            <p:cNvCxnSpPr/>
            <p:nvPr/>
          </p:nvCxnSpPr>
          <p:spPr>
            <a:xfrm>
              <a:off x="0" y="2086747"/>
              <a:ext cx="9631946" cy="0"/>
            </a:xfrm>
            <a:prstGeom prst="straightConnector1">
              <a:avLst/>
            </a:prstGeom>
            <a:solidFill>
              <a:schemeClr val="accent1"/>
            </a:solidFill>
            <a:ln w="12700" cap="flat" cmpd="sng">
              <a:solidFill>
                <a:schemeClr val="accent1"/>
              </a:solidFill>
              <a:prstDash val="solid"/>
              <a:miter lim="800000"/>
              <a:headEnd type="none" w="sm" len="sm"/>
              <a:tailEnd type="none" w="sm" len="sm"/>
            </a:ln>
          </p:spPr>
        </p:cxnSp>
        <p:sp>
          <p:nvSpPr>
            <p:cNvPr id="534" name="Google Shape;534;p58"/>
            <p:cNvSpPr/>
            <p:nvPr/>
          </p:nvSpPr>
          <p:spPr>
            <a:xfrm>
              <a:off x="0" y="2086747"/>
              <a:ext cx="9631946" cy="992079"/>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535" name="Google Shape;535;p58"/>
            <p:cNvSpPr txBox="1"/>
            <p:nvPr/>
          </p:nvSpPr>
          <p:spPr>
            <a:xfrm>
              <a:off x="0" y="2086747"/>
              <a:ext cx="9631946" cy="992079"/>
            </a:xfrm>
            <a:prstGeom prst="rect">
              <a:avLst/>
            </a:prstGeom>
            <a:noFill/>
            <a:ln>
              <a:noFill/>
            </a:ln>
          </p:spPr>
          <p:txBody>
            <a:bodyPr spcFirstLastPara="1" wrap="square" lIns="68575" tIns="68575" rIns="68575" bIns="68575" anchor="t" anchorCtr="0">
              <a:noAutofit/>
            </a:bodyPr>
            <a:lstStyle/>
            <a:p>
              <a:pPr algn="just">
                <a:lnSpc>
                  <a:spcPct val="90000"/>
                </a:lnSpc>
                <a:spcBef>
                  <a:spcPts val="629"/>
                </a:spcBef>
                <a:buClr>
                  <a:schemeClr val="dk1"/>
                </a:buClr>
                <a:buSzPts val="1800"/>
              </a:pPr>
              <a:r>
                <a:rPr lang="fr-CA" sz="2000" dirty="0">
                  <a:solidFill>
                    <a:schemeClr val="tx1"/>
                  </a:solidFill>
                  <a:latin typeface="Calibri"/>
                  <a:ea typeface="Calibri"/>
                  <a:cs typeface="Calibri"/>
                  <a:sym typeface="Calibri"/>
                </a:rPr>
                <a:t>Tout être humain a droit à la vie, ainsi qu’à la sûreté, à l’intégrité et à la liberté de sa personne (art. 1).</a:t>
              </a:r>
            </a:p>
          </p:txBody>
        </p:sp>
        <p:cxnSp>
          <p:nvCxnSpPr>
            <p:cNvPr id="536" name="Google Shape;536;p58"/>
            <p:cNvCxnSpPr/>
            <p:nvPr/>
          </p:nvCxnSpPr>
          <p:spPr>
            <a:xfrm>
              <a:off x="0" y="2941277"/>
              <a:ext cx="9631946" cy="0"/>
            </a:xfrm>
            <a:prstGeom prst="straightConnector1">
              <a:avLst/>
            </a:prstGeom>
            <a:solidFill>
              <a:schemeClr val="accent1"/>
            </a:solidFill>
            <a:ln w="12700" cap="flat" cmpd="sng">
              <a:solidFill>
                <a:schemeClr val="accent1"/>
              </a:solidFill>
              <a:prstDash val="solid"/>
              <a:miter lim="800000"/>
              <a:headEnd type="none" w="sm" len="sm"/>
              <a:tailEnd type="none" w="sm" len="sm"/>
            </a:ln>
          </p:spPr>
        </p:cxnSp>
        <p:sp>
          <p:nvSpPr>
            <p:cNvPr id="537" name="Google Shape;537;p58"/>
            <p:cNvSpPr/>
            <p:nvPr/>
          </p:nvSpPr>
          <p:spPr>
            <a:xfrm>
              <a:off x="0" y="3078826"/>
              <a:ext cx="9622539" cy="1389810"/>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538" name="Google Shape;538;p58"/>
            <p:cNvSpPr txBox="1"/>
            <p:nvPr/>
          </p:nvSpPr>
          <p:spPr>
            <a:xfrm>
              <a:off x="0" y="3078826"/>
              <a:ext cx="9622539" cy="1389810"/>
            </a:xfrm>
            <a:prstGeom prst="rect">
              <a:avLst/>
            </a:prstGeom>
            <a:noFill/>
            <a:ln>
              <a:noFill/>
            </a:ln>
          </p:spPr>
          <p:txBody>
            <a:bodyPr spcFirstLastPara="1" wrap="square" lIns="68575" tIns="68575" rIns="68575" bIns="68575" anchor="t" anchorCtr="0">
              <a:noAutofit/>
            </a:bodyPr>
            <a:lstStyle/>
            <a:p>
              <a:pPr algn="just">
                <a:lnSpc>
                  <a:spcPct val="90000"/>
                </a:lnSpc>
                <a:buClr>
                  <a:schemeClr val="dk1"/>
                </a:buClr>
                <a:buSzPts val="1800"/>
              </a:pPr>
              <a:r>
                <a:rPr lang="fr-CA" sz="2000" dirty="0">
                  <a:solidFill>
                    <a:schemeClr val="tx1"/>
                  </a:solidFill>
                  <a:latin typeface="Calibri"/>
                  <a:ea typeface="Calibri"/>
                  <a:cs typeface="Calibri"/>
                  <a:sym typeface="Calibri"/>
                </a:rPr>
                <a:t>Toute personne doit porter secours à celui dont la vie est en péril, personnellement ou en obtenant du secours, en lui apportant l’aide physique nécessaire et immédiate, à moins d’un risque pour elle ou pour les tiers ou d’un autre motif raisonnable (art. 2).</a:t>
              </a:r>
              <a:endParaRPr sz="2000" dirty="0">
                <a:solidFill>
                  <a:schemeClr val="tx1"/>
                </a:solidFill>
                <a:latin typeface="Calibri"/>
                <a:ea typeface="Calibri"/>
                <a:cs typeface="Calibri"/>
                <a:sym typeface="Calibri"/>
              </a:endParaRPr>
            </a:p>
          </p:txBody>
        </p:sp>
      </p:grpSp>
      <p:sp>
        <p:nvSpPr>
          <p:cNvPr id="6" name="Espace réservé du numéro de diapositive 5">
            <a:extLst>
              <a:ext uri="{FF2B5EF4-FFF2-40B4-BE49-F238E27FC236}">
                <a16:creationId xmlns:a16="http://schemas.microsoft.com/office/drawing/2014/main" id="{A675B9B9-C245-6F49-3ED5-9DAA7C922B9D}"/>
              </a:ext>
            </a:extLst>
          </p:cNvPr>
          <p:cNvSpPr>
            <a:spLocks noGrp="1"/>
          </p:cNvSpPr>
          <p:nvPr>
            <p:ph type="sldNum" idx="12"/>
          </p:nvPr>
        </p:nvSpPr>
        <p:spPr/>
        <p:txBody>
          <a:bodyPr/>
          <a:lstStyle/>
          <a:p>
            <a:fld id="{00000000-1234-1234-1234-123412341234}" type="slidenum">
              <a:rPr lang="fr-CA" smtClean="0"/>
              <a:pPr/>
              <a:t>68</a:t>
            </a:fld>
            <a:endParaRPr lang="fr-CA"/>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59"/>
          <p:cNvSpPr txBox="1"/>
          <p:nvPr>
            <p:custDataLst>
              <p:tags r:id="rId1"/>
            </p:custDataLst>
          </p:nvPr>
        </p:nvSpPr>
        <p:spPr>
          <a:xfrm>
            <a:off x="843280" y="476864"/>
            <a:ext cx="9977120"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La communication de renseignements </a:t>
            </a:r>
            <a:r>
              <a:rPr lang="fr-CA" sz="2000" b="1" dirty="0">
                <a:solidFill>
                  <a:srgbClr val="1B2A85"/>
                </a:solidFill>
                <a:latin typeface="Calibri"/>
                <a:ea typeface="Calibri"/>
                <a:cs typeface="Calibri"/>
                <a:sym typeface="Calibri"/>
              </a:rPr>
              <a:t>(suite)</a:t>
            </a:r>
            <a:endParaRPr sz="2000" dirty="0"/>
          </a:p>
        </p:txBody>
      </p:sp>
      <p:sp>
        <p:nvSpPr>
          <p:cNvPr id="544" name="Google Shape;544;p59"/>
          <p:cNvSpPr txBox="1"/>
          <p:nvPr>
            <p:custDataLst>
              <p:tags r:id="rId2"/>
            </p:custDataLst>
          </p:nvPr>
        </p:nvSpPr>
        <p:spPr>
          <a:xfrm>
            <a:off x="625151" y="1343609"/>
            <a:ext cx="10291665" cy="4503757"/>
          </a:xfrm>
          <a:prstGeom prst="rect">
            <a:avLst/>
          </a:prstGeom>
          <a:noFill/>
          <a:ln>
            <a:noFill/>
          </a:ln>
        </p:spPr>
        <p:txBody>
          <a:bodyPr spcFirstLastPara="1" wrap="square" lIns="91425" tIns="45700" rIns="91425" bIns="45700" anchor="t" anchorCtr="0">
            <a:spAutoFit/>
          </a:bodyPr>
          <a:lstStyle/>
          <a:p>
            <a:pPr>
              <a:buClr>
                <a:schemeClr val="dk1"/>
              </a:buClr>
              <a:buSzPts val="2000"/>
            </a:pPr>
            <a:endParaRPr lang="fr-CA" sz="2400" dirty="0">
              <a:solidFill>
                <a:schemeClr val="dk1"/>
              </a:solidFill>
              <a:latin typeface="Calibri"/>
              <a:ea typeface="Calibri"/>
              <a:cs typeface="Calibri"/>
              <a:sym typeface="Calibri"/>
            </a:endParaRPr>
          </a:p>
          <a:p>
            <a:pPr>
              <a:spcBef>
                <a:spcPts val="400"/>
              </a:spcBef>
              <a:buClr>
                <a:schemeClr val="dk1"/>
              </a:buClr>
              <a:buSzPts val="2000"/>
            </a:pPr>
            <a:r>
              <a:rPr lang="fr-CA" sz="2400" dirty="0">
                <a:solidFill>
                  <a:schemeClr val="tx1"/>
                </a:solidFill>
                <a:latin typeface="Calibri"/>
                <a:ea typeface="Calibri"/>
                <a:cs typeface="Calibri"/>
                <a:sym typeface="Calibri"/>
              </a:rPr>
              <a:t>Les partenaires, les professionnels et le DPJ peuvent être </a:t>
            </a:r>
            <a:r>
              <a:rPr lang="fr-CA" sz="2400" dirty="0">
                <a:solidFill>
                  <a:schemeClr val="tx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2"/>
                  </a:ext>
                </a:extLst>
              </a:rPr>
              <a:t>relevés</a:t>
            </a:r>
            <a:r>
              <a:rPr lang="fr-CA" sz="2400" dirty="0">
                <a:solidFill>
                  <a:schemeClr val="tx1"/>
                </a:solidFill>
                <a:latin typeface="Calibri"/>
                <a:ea typeface="Calibri"/>
                <a:cs typeface="Calibri"/>
                <a:sym typeface="Calibri"/>
              </a:rPr>
              <a:t> du secret professionnel et de la confidentialité si :</a:t>
            </a:r>
            <a:endParaRPr lang="fr-CA" sz="2400" dirty="0">
              <a:solidFill>
                <a:schemeClr val="tx1"/>
              </a:solidFill>
            </a:endParaRPr>
          </a:p>
          <a:p>
            <a:pPr>
              <a:spcBef>
                <a:spcPts val="400"/>
              </a:spcBef>
              <a:buClr>
                <a:schemeClr val="dk1"/>
              </a:buClr>
              <a:buSzPts val="2000"/>
            </a:pPr>
            <a:endParaRPr lang="fr-CA" sz="2400" dirty="0">
              <a:solidFill>
                <a:schemeClr val="tx1"/>
              </a:solidFill>
              <a:latin typeface="Calibri"/>
              <a:ea typeface="Calibri"/>
              <a:cs typeface="Calibri"/>
              <a:sym typeface="Calibri"/>
            </a:endParaRPr>
          </a:p>
          <a:p>
            <a:pPr marL="720707" indent="-273044">
              <a:spcBef>
                <a:spcPts val="400"/>
              </a:spcBef>
              <a:buClr>
                <a:schemeClr val="accent4"/>
              </a:buClr>
              <a:buSzPts val="2000"/>
              <a:buFont typeface="Arial"/>
              <a:buChar char="•"/>
            </a:pPr>
            <a:r>
              <a:rPr lang="fr-CA" sz="2400" dirty="0">
                <a:solidFill>
                  <a:schemeClr val="tx1"/>
                </a:solidFill>
                <a:latin typeface="Calibri"/>
                <a:ea typeface="Calibri"/>
                <a:cs typeface="Calibri"/>
                <a:sym typeface="Calibri"/>
              </a:rPr>
              <a:t>la personne concernée consent à la communication de ce renseignement;</a:t>
            </a:r>
          </a:p>
          <a:p>
            <a:pPr marL="720707" indent="-273044">
              <a:spcBef>
                <a:spcPts val="400"/>
              </a:spcBef>
              <a:buClr>
                <a:schemeClr val="accent4"/>
              </a:buClr>
              <a:buSzPts val="2000"/>
              <a:buFont typeface="Arial"/>
              <a:buChar char="•"/>
            </a:pPr>
            <a:endParaRPr lang="fr-CA" sz="2400" dirty="0">
              <a:solidFill>
                <a:schemeClr val="tx1"/>
              </a:solidFill>
            </a:endParaRPr>
          </a:p>
          <a:p>
            <a:pPr marL="720707" indent="-273044">
              <a:spcBef>
                <a:spcPts val="400"/>
              </a:spcBef>
              <a:buClr>
                <a:schemeClr val="accent4"/>
              </a:buClr>
              <a:buSzPts val="2000"/>
              <a:buFont typeface="Arial"/>
              <a:buChar char="•"/>
            </a:pPr>
            <a:r>
              <a:rPr lang="fr-CA" sz="2400" dirty="0">
                <a:solidFill>
                  <a:schemeClr val="tx1"/>
                </a:solidFill>
                <a:latin typeface="Calibri"/>
                <a:ea typeface="Calibri"/>
                <a:cs typeface="Calibri"/>
                <a:sym typeface="Calibri"/>
              </a:rPr>
              <a:t>la loi l’ordonne ou le permet; </a:t>
            </a:r>
          </a:p>
          <a:p>
            <a:pPr marL="447663">
              <a:spcBef>
                <a:spcPts val="400"/>
              </a:spcBef>
              <a:buClr>
                <a:schemeClr val="accent4"/>
              </a:buClr>
              <a:buSzPts val="2000"/>
            </a:pPr>
            <a:endParaRPr lang="fr-CA" sz="2400" dirty="0">
              <a:solidFill>
                <a:schemeClr val="tx1"/>
              </a:solidFill>
            </a:endParaRPr>
          </a:p>
          <a:p>
            <a:pPr marL="720707" indent="-273044">
              <a:spcBef>
                <a:spcPts val="400"/>
              </a:spcBef>
              <a:buClr>
                <a:schemeClr val="accent4"/>
              </a:buClr>
              <a:buSzPts val="2000"/>
              <a:buFont typeface="Arial"/>
              <a:buChar char="•"/>
            </a:pPr>
            <a:r>
              <a:rPr lang="fr-CA" sz="2400" dirty="0">
                <a:solidFill>
                  <a:schemeClr val="tx1"/>
                </a:solidFill>
                <a:latin typeface="Calibri"/>
                <a:ea typeface="Calibri"/>
                <a:cs typeface="Calibri"/>
                <a:sym typeface="Calibri"/>
              </a:rPr>
              <a:t>un tribunal ordonne ou autorise la communication  de  renseignements confidentiels sans le consentement de la personne concernée.</a:t>
            </a:r>
            <a:endParaRPr lang="fr-CA" sz="2400" dirty="0">
              <a:solidFill>
                <a:schemeClr val="tx1"/>
              </a:solidFill>
            </a:endParaRPr>
          </a:p>
          <a:p>
            <a:pPr>
              <a:spcBef>
                <a:spcPts val="400"/>
              </a:spcBef>
              <a:buClr>
                <a:schemeClr val="dk1"/>
              </a:buClr>
              <a:buSzPts val="2000"/>
            </a:pPr>
            <a:endParaRPr lang="fr-CA" sz="2000" dirty="0">
              <a:solidFill>
                <a:schemeClr val="dk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FFFD32B9-5BEC-0F8A-3027-35AAA241A16E}"/>
              </a:ext>
            </a:extLst>
          </p:cNvPr>
          <p:cNvSpPr>
            <a:spLocks noGrp="1"/>
          </p:cNvSpPr>
          <p:nvPr>
            <p:ph type="sldNum" idx="12"/>
          </p:nvPr>
        </p:nvSpPr>
        <p:spPr/>
        <p:txBody>
          <a:bodyPr/>
          <a:lstStyle/>
          <a:p>
            <a:fld id="{00000000-1234-1234-1234-123412341234}" type="slidenum">
              <a:rPr lang="fr-CA" smtClean="0"/>
              <a:pPr/>
              <a:t>69</a:t>
            </a:fld>
            <a:endParaRPr lang="fr-CA"/>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6"/>
          <p:cNvSpPr txBox="1">
            <a:spLocks noGrp="1"/>
          </p:cNvSpPr>
          <p:nvPr>
            <p:ph type="title"/>
            <p:custDataLst>
              <p:tags r:id="rId1"/>
            </p:custDataLst>
          </p:nvPr>
        </p:nvSpPr>
        <p:spPr>
          <a:xfrm>
            <a:off x="910229" y="69670"/>
            <a:ext cx="5336049" cy="1564639"/>
          </a:xfrm>
          <a:prstGeom prst="rect">
            <a:avLst/>
          </a:prstGeom>
          <a:noFill/>
          <a:ln>
            <a:noFill/>
          </a:ln>
        </p:spPr>
        <p:txBody>
          <a:bodyPr spcFirstLastPara="1" wrap="square" lIns="91425" tIns="45700" rIns="91425" bIns="45700" anchor="b" anchorCtr="0">
            <a:noAutofit/>
          </a:bodyPr>
          <a:lstStyle/>
          <a:p>
            <a:pPr>
              <a:buClr>
                <a:srgbClr val="1B2A85"/>
              </a:buClr>
              <a:buSzPts val="2800"/>
            </a:pPr>
            <a:r>
              <a:rPr lang="fr-CA" sz="2800" dirty="0">
                <a:solidFill>
                  <a:srgbClr val="1B2A85"/>
                </a:solidFill>
              </a:rPr>
              <a:t>L’historique</a:t>
            </a:r>
            <a:br>
              <a:rPr lang="fr-CA" dirty="0">
                <a:solidFill>
                  <a:srgbClr val="1B2A85"/>
                </a:solidFill>
              </a:rPr>
            </a:br>
            <a:endParaRPr dirty="0"/>
          </a:p>
        </p:txBody>
      </p:sp>
      <p:sp>
        <p:nvSpPr>
          <p:cNvPr id="108" name="Google Shape;108;p6"/>
          <p:cNvSpPr txBox="1">
            <a:spLocks noGrp="1"/>
          </p:cNvSpPr>
          <p:nvPr>
            <p:ph type="body" idx="1"/>
            <p:custDataLst>
              <p:tags r:id="rId2"/>
            </p:custDataLst>
          </p:nvPr>
        </p:nvSpPr>
        <p:spPr>
          <a:xfrm>
            <a:off x="831851" y="1706155"/>
            <a:ext cx="10515600" cy="4034245"/>
          </a:xfrm>
          <a:prstGeom prst="rect">
            <a:avLst/>
          </a:prstGeom>
          <a:noFill/>
          <a:ln>
            <a:noFill/>
          </a:ln>
        </p:spPr>
        <p:txBody>
          <a:bodyPr spcFirstLastPara="1" wrap="square" lIns="91425" tIns="45700" rIns="91425" bIns="45700" anchor="t" anchorCtr="0">
            <a:normAutofit/>
          </a:bodyPr>
          <a:lstStyle/>
          <a:p>
            <a:pPr indent="-457189">
              <a:spcBef>
                <a:spcPts val="0"/>
              </a:spcBef>
              <a:buSzPts val="2200"/>
              <a:buFont typeface="Arial"/>
              <a:buChar char="•"/>
            </a:pPr>
            <a:r>
              <a:rPr lang="fr-CA" sz="2000" dirty="0">
                <a:solidFill>
                  <a:schemeClr val="tx1"/>
                </a:solidFill>
              </a:rPr>
              <a:t>Avant 1970 : Abus sexuels = un problème familial</a:t>
            </a:r>
            <a:endParaRPr sz="2000" dirty="0">
              <a:solidFill>
                <a:schemeClr val="tx1"/>
              </a:solidFill>
            </a:endParaRPr>
          </a:p>
          <a:p>
            <a:pPr indent="-457189">
              <a:buSzPts val="2200"/>
              <a:buFont typeface="Arial"/>
              <a:buChar char="•"/>
            </a:pPr>
            <a:r>
              <a:rPr lang="fr-CA" sz="2000" dirty="0">
                <a:solidFill>
                  <a:schemeClr val="tx1"/>
                </a:solidFill>
              </a:rPr>
              <a:t>1979 : Obligation de signaler toute situation d’abus sexuels</a:t>
            </a:r>
            <a:endParaRPr sz="2000" dirty="0">
              <a:solidFill>
                <a:schemeClr val="tx1"/>
              </a:solidFill>
            </a:endParaRPr>
          </a:p>
          <a:p>
            <a:pPr indent="-457189">
              <a:buSzPts val="2200"/>
              <a:buFont typeface="Arial"/>
              <a:buChar char="•"/>
            </a:pPr>
            <a:r>
              <a:rPr lang="fr-CA" sz="2000" dirty="0">
                <a:solidFill>
                  <a:schemeClr val="tx1"/>
                </a:solidFill>
              </a:rPr>
              <a:t>Par la suite : Évolution des pratiques vers une approche sociojudiciaire</a:t>
            </a:r>
            <a:endParaRPr sz="2000" dirty="0">
              <a:solidFill>
                <a:schemeClr val="tx1"/>
              </a:solidFill>
            </a:endParaRPr>
          </a:p>
          <a:p>
            <a:pPr indent="-457189">
              <a:buSzPts val="2200"/>
              <a:buFont typeface="Arial"/>
              <a:buChar char="•"/>
            </a:pPr>
            <a:r>
              <a:rPr lang="fr-CA" sz="2000" dirty="0">
                <a:solidFill>
                  <a:schemeClr val="tx1"/>
                </a:solidFill>
              </a:rPr>
              <a:t>2001 : Signature de l’Entente multisectorielle</a:t>
            </a:r>
            <a:endParaRPr sz="2000" dirty="0">
              <a:solidFill>
                <a:schemeClr val="tx1"/>
              </a:solidFill>
            </a:endParaRPr>
          </a:p>
          <a:p>
            <a:pPr indent="-457189">
              <a:buSzPts val="2200"/>
              <a:buFont typeface="Arial"/>
              <a:buChar char="•"/>
            </a:pPr>
            <a:r>
              <a:rPr lang="fr-CA" sz="2000" dirty="0">
                <a:solidFill>
                  <a:schemeClr val="tx1"/>
                </a:solidFill>
              </a:rPr>
              <a:t>2006 : Bilan interministériel de l’implantation de l’Entente multisectorielle</a:t>
            </a:r>
            <a:endParaRPr sz="2000" dirty="0">
              <a:solidFill>
                <a:schemeClr val="tx1"/>
              </a:solidFill>
            </a:endParaRPr>
          </a:p>
          <a:p>
            <a:pPr indent="-457189">
              <a:buSzPts val="2200"/>
              <a:buFont typeface="Arial"/>
              <a:buChar char="•"/>
            </a:pPr>
            <a:r>
              <a:rPr lang="fr-CA" sz="2000" dirty="0">
                <a:solidFill>
                  <a:schemeClr val="tx1"/>
                </a:solidFill>
              </a:rPr>
              <a:t>2017 : Modification législative à la LPJ (projet de loi n</a:t>
            </a:r>
            <a:r>
              <a:rPr lang="fr-CA" sz="2000" baseline="30000" dirty="0">
                <a:solidFill>
                  <a:schemeClr val="tx1"/>
                </a:solidFill>
              </a:rPr>
              <a:t>o</a:t>
            </a:r>
            <a:r>
              <a:rPr lang="fr-CA" sz="2000" dirty="0">
                <a:solidFill>
                  <a:schemeClr val="tx1"/>
                </a:solidFill>
              </a:rPr>
              <a:t> 99)</a:t>
            </a:r>
            <a:endParaRPr sz="2000" dirty="0">
              <a:solidFill>
                <a:schemeClr val="tx1"/>
              </a:solidFill>
            </a:endParaRPr>
          </a:p>
          <a:p>
            <a:pPr indent="-457189">
              <a:buSzPts val="2200"/>
              <a:buFont typeface="Arial"/>
              <a:buChar char="•"/>
            </a:pPr>
            <a:r>
              <a:rPr lang="fr-CA" sz="2000" dirty="0">
                <a:solidFill>
                  <a:schemeClr val="tx1"/>
                </a:solidFill>
              </a:rPr>
              <a:t>2021 : Rapport de recherche de l’action concertée</a:t>
            </a:r>
            <a:endParaRPr sz="2000" dirty="0">
              <a:solidFill>
                <a:schemeClr val="tx1"/>
              </a:solidFill>
            </a:endParaRPr>
          </a:p>
          <a:p>
            <a:pPr marL="447675" indent="-447675">
              <a:buSzPts val="2200"/>
              <a:buFont typeface="Arial"/>
              <a:buChar char="•"/>
            </a:pPr>
            <a:r>
              <a:rPr lang="fr-CA" sz="2000" dirty="0">
                <a:solidFill>
                  <a:schemeClr val="tx1"/>
                </a:solidFill>
              </a:rPr>
              <a:t>2021 : Commission Laurent (rapport de la CSDEPJ)</a:t>
            </a:r>
          </a:p>
          <a:p>
            <a:pPr marL="447675" indent="-447675">
              <a:buSzPts val="2200"/>
              <a:buFont typeface="Arial"/>
              <a:buChar char="•"/>
            </a:pPr>
            <a:r>
              <a:rPr lang="fr-CA" sz="2000" dirty="0">
                <a:solidFill>
                  <a:schemeClr val="tx1"/>
                </a:solidFill>
              </a:rPr>
              <a:t>2021 : Renouvellement de l’Entente par les ministres et le DPCP</a:t>
            </a:r>
            <a:endParaRPr sz="2000" dirty="0">
              <a:solidFill>
                <a:schemeClr val="tx1"/>
              </a:solidFill>
            </a:endParaRPr>
          </a:p>
          <a:p>
            <a:pPr indent="-457189">
              <a:buSzPts val="2200"/>
              <a:buFont typeface="Arial"/>
              <a:buChar char="•"/>
            </a:pPr>
            <a:r>
              <a:rPr lang="fr-CA" sz="2000" dirty="0">
                <a:solidFill>
                  <a:schemeClr val="tx1"/>
                </a:solidFill>
              </a:rPr>
              <a:t>2022-2023 : Mise à jour du guide de pratique</a:t>
            </a:r>
            <a:endParaRPr sz="2000" dirty="0">
              <a:solidFill>
                <a:schemeClr val="tx1"/>
              </a:solidFill>
            </a:endParaRPr>
          </a:p>
          <a:p>
            <a:pPr indent="-279393"/>
            <a:endParaRPr dirty="0">
              <a:highlight>
                <a:srgbClr val="FFFF00"/>
              </a:highlight>
            </a:endParaRPr>
          </a:p>
          <a:p>
            <a:pPr indent="-279393"/>
            <a:endParaRPr dirty="0"/>
          </a:p>
          <a:p>
            <a:pPr indent="-279393"/>
            <a:endParaRPr dirty="0"/>
          </a:p>
          <a:p>
            <a:pPr indent="-279393"/>
            <a:endParaRPr dirty="0"/>
          </a:p>
          <a:p>
            <a:pPr indent="-279393"/>
            <a:endParaRPr dirty="0"/>
          </a:p>
          <a:p>
            <a:pPr indent="-279393"/>
            <a:endParaRPr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Google Shape;550;p60"/>
          <p:cNvSpPr txBox="1"/>
          <p:nvPr>
            <p:custDataLst>
              <p:tags r:id="rId1"/>
            </p:custDataLst>
          </p:nvPr>
        </p:nvSpPr>
        <p:spPr>
          <a:xfrm>
            <a:off x="877079" y="434824"/>
            <a:ext cx="8761444"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a:solidFill>
                  <a:srgbClr val="1B2A85"/>
                </a:solidFill>
                <a:latin typeface="Calibri"/>
                <a:ea typeface="Calibri"/>
                <a:cs typeface="Calibri"/>
                <a:sym typeface="Calibri"/>
              </a:rPr>
              <a:t>La communication de renseignements </a:t>
            </a:r>
            <a:r>
              <a:rPr lang="fr-CA" sz="2000" b="1">
                <a:solidFill>
                  <a:srgbClr val="1B2A85"/>
                </a:solidFill>
                <a:latin typeface="Calibri"/>
                <a:ea typeface="Calibri"/>
                <a:cs typeface="Calibri"/>
                <a:sym typeface="Calibri"/>
              </a:rPr>
              <a:t>(suite)</a:t>
            </a:r>
            <a:endParaRPr sz="2000"/>
          </a:p>
        </p:txBody>
      </p:sp>
      <p:sp>
        <p:nvSpPr>
          <p:cNvPr id="551" name="Google Shape;551;p60"/>
          <p:cNvSpPr txBox="1"/>
          <p:nvPr>
            <p:custDataLst>
              <p:tags r:id="rId2"/>
            </p:custDataLst>
          </p:nvPr>
        </p:nvSpPr>
        <p:spPr>
          <a:xfrm>
            <a:off x="765109" y="1427585"/>
            <a:ext cx="10381863" cy="5386049"/>
          </a:xfrm>
          <a:prstGeom prst="rect">
            <a:avLst/>
          </a:prstGeom>
          <a:noFill/>
          <a:ln>
            <a:noFill/>
          </a:ln>
        </p:spPr>
        <p:txBody>
          <a:bodyPr spcFirstLastPara="1" wrap="square" lIns="91425" tIns="45700" rIns="91425" bIns="45700" anchor="t" anchorCtr="0">
            <a:spAutoFit/>
          </a:bodyPr>
          <a:lstStyle/>
          <a:p>
            <a:pPr algn="just">
              <a:buClr>
                <a:schemeClr val="dk1"/>
              </a:buClr>
              <a:buSzPts val="1800"/>
            </a:pPr>
            <a:r>
              <a:rPr lang="fr-CA" sz="2000" dirty="0">
                <a:solidFill>
                  <a:schemeClr val="tx1"/>
                </a:solidFill>
                <a:latin typeface="Calibri"/>
                <a:ea typeface="Calibri"/>
                <a:cs typeface="Calibri"/>
                <a:sym typeface="Calibri"/>
              </a:rPr>
              <a:t>De ne pas communiquer plus de renseignements que ceux permis par l’exception et de ne pas communiquer de renseignements à d’autres personnes que celles identifiées;</a:t>
            </a:r>
            <a:endParaRPr sz="2000" dirty="0">
              <a:solidFill>
                <a:schemeClr val="tx1"/>
              </a:solidFill>
            </a:endParaRPr>
          </a:p>
          <a:p>
            <a:pPr algn="just">
              <a:buClr>
                <a:schemeClr val="dk1"/>
              </a:buClr>
              <a:buSzPts val="1800"/>
            </a:pPr>
            <a:endParaRPr sz="2000" dirty="0">
              <a:solidFill>
                <a:schemeClr val="tx1"/>
              </a:solidFill>
              <a:latin typeface="Calibri"/>
              <a:ea typeface="Calibri"/>
              <a:cs typeface="Calibri"/>
              <a:sym typeface="Calibri"/>
            </a:endParaRPr>
          </a:p>
          <a:p>
            <a:pPr algn="just">
              <a:spcBef>
                <a:spcPts val="360"/>
              </a:spcBef>
              <a:buClr>
                <a:schemeClr val="dk1"/>
              </a:buClr>
              <a:buSzPts val="1800"/>
            </a:pPr>
            <a:r>
              <a:rPr lang="fr-CA" sz="2000" dirty="0">
                <a:solidFill>
                  <a:schemeClr val="tx1"/>
                </a:solidFill>
                <a:latin typeface="Calibri"/>
                <a:ea typeface="Calibri"/>
                <a:cs typeface="Calibri"/>
                <a:sym typeface="Calibri"/>
              </a:rPr>
              <a:t>De connaître les règles qui sont applicables et de savoir que la communication de renseignements est soumise à la discrétion du partenaire qui les détient;</a:t>
            </a:r>
            <a:endParaRPr sz="2000" dirty="0">
              <a:solidFill>
                <a:schemeClr val="tx1"/>
              </a:solidFill>
            </a:endParaRPr>
          </a:p>
          <a:p>
            <a:pPr algn="just">
              <a:buClr>
                <a:schemeClr val="dk1"/>
              </a:buClr>
              <a:buSzPts val="1800"/>
            </a:pPr>
            <a:endParaRPr sz="2000" dirty="0">
              <a:solidFill>
                <a:schemeClr val="tx1"/>
              </a:solidFill>
              <a:latin typeface="Calibri"/>
              <a:ea typeface="Calibri"/>
              <a:cs typeface="Calibri"/>
              <a:sym typeface="Calibri"/>
            </a:endParaRPr>
          </a:p>
          <a:p>
            <a:pPr algn="just">
              <a:spcBef>
                <a:spcPts val="360"/>
              </a:spcBef>
              <a:buClr>
                <a:schemeClr val="dk1"/>
              </a:buClr>
              <a:buSzPts val="1800"/>
            </a:pPr>
            <a:r>
              <a:rPr lang="fr-CA" sz="2000" dirty="0">
                <a:solidFill>
                  <a:schemeClr val="tx1"/>
                </a:solidFill>
                <a:latin typeface="Calibri"/>
                <a:ea typeface="Calibri"/>
                <a:cs typeface="Calibri"/>
                <a:sym typeface="Calibri"/>
              </a:rPr>
              <a:t>D’évaluer, dans chaque cas particulier, les renseignements nécessaires et pertinents à communiquer, à l’exception de renseignements qui doivent être communiqués au DPJ lors d’un signalement ou de l’évaluation de la situation d’un enfant.</a:t>
            </a:r>
          </a:p>
          <a:p>
            <a:pPr algn="just">
              <a:spcBef>
                <a:spcPts val="360"/>
              </a:spcBef>
              <a:buClr>
                <a:schemeClr val="dk1"/>
              </a:buClr>
              <a:buSzPts val="1800"/>
            </a:pPr>
            <a:endParaRPr lang="fr-CA" sz="2000" dirty="0">
              <a:solidFill>
                <a:schemeClr val="tx1"/>
              </a:solidFill>
              <a:latin typeface="Calibri"/>
              <a:ea typeface="Calibri"/>
              <a:cs typeface="Calibri"/>
              <a:sym typeface="Calibri"/>
            </a:endParaRPr>
          </a:p>
          <a:p>
            <a:pPr algn="just">
              <a:spcBef>
                <a:spcPts val="360"/>
              </a:spcBef>
              <a:buClr>
                <a:schemeClr val="dk1"/>
              </a:buClr>
              <a:buSzPts val="1800"/>
            </a:pPr>
            <a:r>
              <a:rPr lang="fr-CA" sz="20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Les conditions prévues par une loi devant être remplies pour communiquer un renseignement confidentiel concernant l’enfant ou ses parents doivent être interprétées de manière à favoriser la communication de ces renseignements lorsqu’elle est dans l’intérêt de cet enfant ou vise à assurer la protection d’un autre enfant.  (Art 4.6 LPJ)</a:t>
            </a:r>
          </a:p>
          <a:p>
            <a:pPr algn="just">
              <a:spcBef>
                <a:spcPts val="360"/>
              </a:spcBef>
              <a:buClr>
                <a:schemeClr val="dk1"/>
              </a:buClr>
              <a:buSzPts val="1800"/>
            </a:pPr>
            <a:endParaRPr lang="fr-CA" sz="2200" dirty="0">
              <a:solidFill>
                <a:schemeClr val="tx1"/>
              </a:solidFill>
              <a:latin typeface="Calibri"/>
              <a:ea typeface="Calibri"/>
              <a:cs typeface="Calibri"/>
              <a:sym typeface="Calibri"/>
            </a:endParaRPr>
          </a:p>
          <a:p>
            <a:pPr algn="just">
              <a:spcBef>
                <a:spcPts val="360"/>
              </a:spcBef>
              <a:buClr>
                <a:schemeClr val="dk1"/>
              </a:buClr>
              <a:buSzPts val="1800"/>
            </a:pPr>
            <a:endParaRPr sz="2200" dirty="0">
              <a:solidFill>
                <a:schemeClr val="tx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F5F5145F-CD59-E286-1F09-74982667D2D2}"/>
              </a:ext>
            </a:extLst>
          </p:cNvPr>
          <p:cNvSpPr>
            <a:spLocks noGrp="1"/>
          </p:cNvSpPr>
          <p:nvPr>
            <p:ph type="sldNum" idx="12"/>
          </p:nvPr>
        </p:nvSpPr>
        <p:spPr/>
        <p:txBody>
          <a:bodyPr/>
          <a:lstStyle/>
          <a:p>
            <a:fld id="{00000000-1234-1234-1234-123412341234}" type="slidenum">
              <a:rPr lang="fr-CA" smtClean="0"/>
              <a:pPr/>
              <a:t>70</a:t>
            </a:fld>
            <a:endParaRPr lang="fr-CA"/>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Google Shape;557;p61"/>
          <p:cNvSpPr txBox="1"/>
          <p:nvPr>
            <p:custDataLst>
              <p:tags r:id="rId1"/>
            </p:custDataLst>
          </p:nvPr>
        </p:nvSpPr>
        <p:spPr>
          <a:xfrm>
            <a:off x="453571" y="189763"/>
            <a:ext cx="8646427" cy="1077178"/>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a:solidFill>
                  <a:srgbClr val="1B2A85"/>
                </a:solidFill>
                <a:latin typeface="Calibri"/>
                <a:ea typeface="Calibri"/>
                <a:cs typeface="Calibri"/>
                <a:sym typeface="Calibri"/>
              </a:rPr>
              <a:t>La communication de renseignements :</a:t>
            </a:r>
            <a:endParaRPr/>
          </a:p>
          <a:p>
            <a:pPr>
              <a:buClr>
                <a:srgbClr val="1B2A85"/>
              </a:buClr>
              <a:buSzPts val="3200"/>
            </a:pPr>
            <a:r>
              <a:rPr lang="fr-CA" sz="3200" b="1">
                <a:solidFill>
                  <a:srgbClr val="1B2A85"/>
                </a:solidFill>
                <a:latin typeface="Calibri"/>
                <a:ea typeface="Calibri"/>
                <a:cs typeface="Calibri"/>
                <a:sym typeface="Calibri"/>
              </a:rPr>
              <a:t>des partenaires au DPJ</a:t>
            </a:r>
            <a:endParaRPr/>
          </a:p>
        </p:txBody>
      </p:sp>
      <p:sp>
        <p:nvSpPr>
          <p:cNvPr id="558" name="Google Shape;558;p61"/>
          <p:cNvSpPr txBox="1"/>
          <p:nvPr>
            <p:custDataLst>
              <p:tags r:id="rId2"/>
            </p:custDataLst>
          </p:nvPr>
        </p:nvSpPr>
        <p:spPr>
          <a:xfrm>
            <a:off x="531845" y="1586204"/>
            <a:ext cx="11246498" cy="4121601"/>
          </a:xfrm>
          <a:prstGeom prst="rect">
            <a:avLst/>
          </a:prstGeom>
          <a:noFill/>
          <a:ln>
            <a:noFill/>
          </a:ln>
        </p:spPr>
        <p:txBody>
          <a:bodyPr spcFirstLastPara="1" wrap="square" lIns="91425" tIns="45700" rIns="91425" bIns="45700" anchor="t" anchorCtr="0">
            <a:spAutoFit/>
          </a:bodyPr>
          <a:lstStyle/>
          <a:p>
            <a:pPr marL="93660">
              <a:buClr>
                <a:schemeClr val="dk1"/>
              </a:buClr>
              <a:buSzPts val="1800"/>
            </a:pPr>
            <a:r>
              <a:rPr lang="fr-CA" sz="1800" dirty="0">
                <a:solidFill>
                  <a:schemeClr val="tx1"/>
                </a:solidFill>
                <a:latin typeface="Calibri"/>
                <a:ea typeface="Calibri"/>
                <a:cs typeface="Calibri"/>
                <a:sym typeface="Calibri"/>
              </a:rPr>
              <a:t>Tous les partenaires et organismes collaborateurs, même ceux dont le personnel est tenu au secret professionnel, sont légalement autorisés à communiquer des renseignements confidentiels </a:t>
            </a:r>
            <a:r>
              <a:rPr lang="fr-CA" sz="1800" b="1" dirty="0">
                <a:solidFill>
                  <a:schemeClr val="tx1"/>
                </a:solidFill>
                <a:latin typeface="Calibri"/>
                <a:ea typeface="Calibri"/>
                <a:cs typeface="Calibri"/>
                <a:sym typeface="Calibri"/>
              </a:rPr>
              <a:t>lors d’un signalement au DPJ</a:t>
            </a:r>
            <a:r>
              <a:rPr lang="fr-CA" sz="1800" dirty="0">
                <a:solidFill>
                  <a:schemeClr val="tx1"/>
                </a:solidFill>
                <a:latin typeface="Calibri"/>
                <a:ea typeface="Calibri"/>
                <a:cs typeface="Calibri"/>
                <a:sym typeface="Calibri"/>
              </a:rPr>
              <a:t>. </a:t>
            </a:r>
            <a:endParaRPr sz="1800" dirty="0">
              <a:solidFill>
                <a:schemeClr val="tx1"/>
              </a:solidFill>
            </a:endParaRPr>
          </a:p>
          <a:p>
            <a:pPr marL="93660">
              <a:buClr>
                <a:schemeClr val="dk1"/>
              </a:buClr>
              <a:buSzPts val="1800"/>
            </a:pPr>
            <a:endParaRPr sz="1800" dirty="0">
              <a:solidFill>
                <a:schemeClr val="tx1"/>
              </a:solidFill>
              <a:latin typeface="Calibri"/>
              <a:ea typeface="Calibri"/>
              <a:cs typeface="Calibri"/>
              <a:sym typeface="Calibri"/>
            </a:endParaRPr>
          </a:p>
          <a:p>
            <a:pPr marL="93660">
              <a:buClr>
                <a:schemeClr val="dk1"/>
              </a:buClr>
              <a:buSzPts val="1800"/>
            </a:pPr>
            <a:r>
              <a:rPr lang="fr-CA" sz="1800" dirty="0">
                <a:solidFill>
                  <a:schemeClr val="tx1"/>
                </a:solidFill>
                <a:latin typeface="Calibri"/>
                <a:ea typeface="Calibri"/>
                <a:cs typeface="Calibri"/>
                <a:sym typeface="Calibri"/>
              </a:rPr>
              <a:t>Ils transmettent tous les renseignements pertinents qu’ils détiennent et qui concernent :</a:t>
            </a:r>
            <a:endParaRPr sz="1800" dirty="0">
              <a:solidFill>
                <a:schemeClr val="tx1"/>
              </a:solidFill>
            </a:endParaRPr>
          </a:p>
          <a:p>
            <a:pPr marL="436552" indent="-342890">
              <a:spcBef>
                <a:spcPts val="660"/>
              </a:spcBef>
              <a:buClr>
                <a:schemeClr val="accent4"/>
              </a:buClr>
              <a:buSzPts val="1800"/>
              <a:buFont typeface="Arial"/>
              <a:buChar char="•"/>
            </a:pPr>
            <a:r>
              <a:rPr lang="fr-CA" sz="1800" dirty="0">
                <a:solidFill>
                  <a:schemeClr val="tx1"/>
                </a:solidFill>
                <a:latin typeface="Calibri"/>
                <a:ea typeface="Calibri"/>
                <a:cs typeface="Calibri"/>
                <a:sym typeface="Calibri"/>
              </a:rPr>
              <a:t>l’identité de l’enfant;</a:t>
            </a:r>
            <a:endParaRPr sz="1800" dirty="0">
              <a:solidFill>
                <a:schemeClr val="tx1"/>
              </a:solidFill>
            </a:endParaRPr>
          </a:p>
          <a:p>
            <a:pPr marL="436552" indent="-342890">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l’identité de ses parents; </a:t>
            </a:r>
            <a:endParaRPr sz="1800" dirty="0">
              <a:solidFill>
                <a:schemeClr val="tx1"/>
              </a:solidFill>
            </a:endParaRPr>
          </a:p>
          <a:p>
            <a:pPr marL="436552" indent="-342890">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l’auteur allégué de l’abus ou de la négligence grave; </a:t>
            </a:r>
            <a:endParaRPr sz="1800" dirty="0">
              <a:solidFill>
                <a:schemeClr val="tx1"/>
              </a:solidFill>
            </a:endParaRPr>
          </a:p>
          <a:p>
            <a:pPr marL="436552" indent="-342890">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les coordonnées de ces personnes; </a:t>
            </a:r>
            <a:endParaRPr sz="1800" dirty="0">
              <a:solidFill>
                <a:schemeClr val="tx1"/>
              </a:solidFill>
            </a:endParaRPr>
          </a:p>
          <a:p>
            <a:pPr marL="436552" indent="-342890">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toute l’information pertinente relative à la situation visée et nécessaire pour assurer la sécurité ou le développement de l’enfant.</a:t>
            </a:r>
            <a:endParaRPr sz="1800" dirty="0">
              <a:solidFill>
                <a:schemeClr val="tx1"/>
              </a:solidFill>
            </a:endParaRPr>
          </a:p>
          <a:p>
            <a:pPr marL="93662">
              <a:spcBef>
                <a:spcPts val="360"/>
              </a:spcBef>
            </a:pPr>
            <a:endParaRPr sz="1800" dirty="0">
              <a:solidFill>
                <a:schemeClr val="tx1"/>
              </a:solidFill>
              <a:latin typeface="Calibri"/>
              <a:ea typeface="Calibri"/>
              <a:cs typeface="Calibri"/>
              <a:sym typeface="Calibri"/>
            </a:endParaRPr>
          </a:p>
          <a:p>
            <a:pPr marL="93662">
              <a:spcBef>
                <a:spcPts val="360"/>
              </a:spcBef>
            </a:pPr>
            <a:r>
              <a:rPr lang="fr-CA" sz="1800" dirty="0">
                <a:solidFill>
                  <a:schemeClr val="tx1"/>
                </a:solidFill>
                <a:latin typeface="Calibri"/>
                <a:ea typeface="Calibri"/>
                <a:cs typeface="Calibri"/>
                <a:sym typeface="Calibri"/>
              </a:rPr>
              <a:t>À son tour, le DPJ divulgue aux partenaires les renseignements nécessaires pour faciliter leur intervention ou exercer leurs rôles et responsabilités</a:t>
            </a:r>
            <a:r>
              <a:rPr lang="fr-CA" sz="2000" dirty="0">
                <a:solidFill>
                  <a:schemeClr val="dk1"/>
                </a:solidFill>
                <a:latin typeface="Calibri"/>
                <a:ea typeface="Calibri"/>
                <a:cs typeface="Calibri"/>
                <a:sym typeface="Calibri"/>
              </a:rPr>
              <a:t>.</a:t>
            </a:r>
            <a:endParaRPr sz="2000" dirty="0"/>
          </a:p>
        </p:txBody>
      </p:sp>
      <p:sp>
        <p:nvSpPr>
          <p:cNvPr id="6" name="Espace réservé du numéro de diapositive 5">
            <a:extLst>
              <a:ext uri="{FF2B5EF4-FFF2-40B4-BE49-F238E27FC236}">
                <a16:creationId xmlns:a16="http://schemas.microsoft.com/office/drawing/2014/main" id="{B1F57F17-1453-3215-EE52-59C12688926B}"/>
              </a:ext>
            </a:extLst>
          </p:cNvPr>
          <p:cNvSpPr>
            <a:spLocks noGrp="1"/>
          </p:cNvSpPr>
          <p:nvPr>
            <p:ph type="sldNum" idx="12"/>
          </p:nvPr>
        </p:nvSpPr>
        <p:spPr/>
        <p:txBody>
          <a:bodyPr/>
          <a:lstStyle/>
          <a:p>
            <a:fld id="{00000000-1234-1234-1234-123412341234}" type="slidenum">
              <a:rPr lang="fr-CA" smtClean="0"/>
              <a:pPr/>
              <a:t>71</a:t>
            </a:fld>
            <a:endParaRPr lang="fr-CA"/>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p63"/>
          <p:cNvSpPr txBox="1"/>
          <p:nvPr>
            <p:custDataLst>
              <p:tags r:id="rId1"/>
            </p:custDataLst>
          </p:nvPr>
        </p:nvSpPr>
        <p:spPr>
          <a:xfrm>
            <a:off x="457200" y="182071"/>
            <a:ext cx="8248260" cy="2123618"/>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La communication de renseignements :</a:t>
            </a:r>
            <a:endParaRPr dirty="0"/>
          </a:p>
          <a:p>
            <a:pPr>
              <a:buClr>
                <a:srgbClr val="1B2A85"/>
              </a:buClr>
              <a:buSzPts val="3200"/>
            </a:pPr>
            <a:r>
              <a:rPr lang="fr-CA" sz="3200" b="1" dirty="0">
                <a:solidFill>
                  <a:srgbClr val="1B2A85"/>
                </a:solidFill>
                <a:latin typeface="Calibri"/>
                <a:ea typeface="Calibri"/>
                <a:cs typeface="Calibri"/>
                <a:sym typeface="Calibri"/>
              </a:rPr>
              <a:t>du DPJ aux partenaires de l’Entente</a:t>
            </a:r>
            <a:endParaRPr dirty="0"/>
          </a:p>
          <a:p>
            <a:pPr algn="ctr">
              <a:buClr>
                <a:schemeClr val="dk1"/>
              </a:buClr>
              <a:buSzPts val="3200"/>
            </a:pPr>
            <a:endParaRPr sz="3200" b="1" dirty="0">
              <a:solidFill>
                <a:srgbClr val="1B2A85"/>
              </a:solidFill>
              <a:latin typeface="Calibri"/>
              <a:ea typeface="Calibri"/>
              <a:cs typeface="Calibri"/>
              <a:sym typeface="Calibri"/>
            </a:endParaRPr>
          </a:p>
          <a:p>
            <a:pPr algn="ctr">
              <a:buClr>
                <a:schemeClr val="dk1"/>
              </a:buClr>
              <a:buSzPts val="3600"/>
            </a:pPr>
            <a:endParaRPr sz="3600" b="1" dirty="0">
              <a:solidFill>
                <a:srgbClr val="1B2A85"/>
              </a:solidFill>
              <a:latin typeface="Calibri"/>
              <a:ea typeface="Calibri"/>
              <a:cs typeface="Calibri"/>
              <a:sym typeface="Calibri"/>
            </a:endParaRPr>
          </a:p>
        </p:txBody>
      </p:sp>
      <p:sp>
        <p:nvSpPr>
          <p:cNvPr id="565" name="Google Shape;565;p63"/>
          <p:cNvSpPr txBox="1"/>
          <p:nvPr>
            <p:custDataLst>
              <p:tags r:id="rId2"/>
            </p:custDataLst>
          </p:nvPr>
        </p:nvSpPr>
        <p:spPr>
          <a:xfrm>
            <a:off x="457200" y="1828800"/>
            <a:ext cx="11447419" cy="4885913"/>
          </a:xfrm>
          <a:prstGeom prst="rect">
            <a:avLst/>
          </a:prstGeom>
          <a:noFill/>
          <a:ln>
            <a:noFill/>
          </a:ln>
        </p:spPr>
        <p:txBody>
          <a:bodyPr spcFirstLastPara="1" wrap="square" lIns="91425" tIns="45700" rIns="91425" bIns="45700" anchor="t" anchorCtr="0">
            <a:spAutoFit/>
          </a:bodyPr>
          <a:lstStyle/>
          <a:p>
            <a:pPr algn="just">
              <a:buClr>
                <a:schemeClr val="dk1"/>
              </a:buClr>
              <a:buSzPts val="1800"/>
            </a:pPr>
            <a:r>
              <a:rPr lang="fr-CA" sz="1800" dirty="0">
                <a:solidFill>
                  <a:schemeClr val="tx1"/>
                </a:solidFill>
                <a:latin typeface="Calibri"/>
                <a:ea typeface="Calibri"/>
                <a:cs typeface="Calibri"/>
                <a:sym typeface="Calibri"/>
              </a:rPr>
              <a:t>Art. 72.7 de la LPJ : </a:t>
            </a:r>
            <a:endParaRPr dirty="0">
              <a:solidFill>
                <a:schemeClr val="tx1"/>
              </a:solidFill>
            </a:endParaRPr>
          </a:p>
          <a:p>
            <a:pPr algn="just">
              <a:spcBef>
                <a:spcPts val="300"/>
              </a:spcBef>
              <a:buClr>
                <a:schemeClr val="dk1"/>
              </a:buClr>
              <a:buSzPts val="1800"/>
            </a:pPr>
            <a:endParaRPr sz="1800" dirty="0">
              <a:solidFill>
                <a:schemeClr val="tx1"/>
              </a:solidFill>
              <a:latin typeface="Calibri"/>
              <a:ea typeface="Calibri"/>
              <a:cs typeface="Calibri"/>
              <a:sym typeface="Calibri"/>
            </a:endParaRPr>
          </a:p>
          <a:p>
            <a:pPr algn="just">
              <a:buClr>
                <a:schemeClr val="dk1"/>
              </a:buClr>
              <a:buSzPts val="1800"/>
            </a:pPr>
            <a:r>
              <a:rPr lang="fr-CA" sz="1800" dirty="0">
                <a:solidFill>
                  <a:schemeClr val="tx1"/>
                </a:solidFill>
                <a:latin typeface="Calibri"/>
                <a:ea typeface="Calibri"/>
                <a:cs typeface="Calibri"/>
                <a:sym typeface="Calibri"/>
              </a:rPr>
              <a:t>Le DPJ peut divulguer aux partenaires de l’Entente des renseignements confidentiels qui sont nécessaires :</a:t>
            </a:r>
            <a:endParaRPr sz="1800" dirty="0">
              <a:solidFill>
                <a:schemeClr val="tx1"/>
              </a:solidFill>
              <a:latin typeface="Calibri"/>
              <a:ea typeface="Calibri"/>
              <a:cs typeface="Calibri"/>
              <a:sym typeface="Calibri"/>
            </a:endParaRPr>
          </a:p>
          <a:p>
            <a:pPr marL="342891" indent="-342891" algn="just">
              <a:spcBef>
                <a:spcPts val="660"/>
              </a:spcBef>
              <a:buClr>
                <a:schemeClr val="accent4"/>
              </a:buClr>
              <a:buSzPts val="1800"/>
              <a:buFont typeface="Noto Sans Symbols"/>
              <a:buChar char="⮚"/>
            </a:pPr>
            <a:r>
              <a:rPr lang="fr-CA" sz="1800" dirty="0">
                <a:solidFill>
                  <a:schemeClr val="tx1"/>
                </a:solidFill>
                <a:latin typeface="Calibri"/>
                <a:ea typeface="Calibri"/>
                <a:cs typeface="Calibri"/>
                <a:sym typeface="Calibri"/>
              </a:rPr>
              <a:t>s’il existe un motif raisonnable de croire que la sécurité ou le développement de l’enfant est compromis pour un motif d’abus sexuels, d’abus physiques ou de négligence grave; </a:t>
            </a:r>
            <a:endParaRPr dirty="0">
              <a:solidFill>
                <a:schemeClr val="tx1"/>
              </a:solidFill>
            </a:endParaRPr>
          </a:p>
          <a:p>
            <a:pPr marL="342891" indent="-342891" algn="just">
              <a:spcBef>
                <a:spcPts val="360"/>
              </a:spcBef>
              <a:buClr>
                <a:schemeClr val="accent4"/>
              </a:buClr>
              <a:buSzPts val="1800"/>
              <a:buFont typeface="Noto Sans Symbols"/>
              <a:buChar char="⮚"/>
            </a:pPr>
            <a:r>
              <a:rPr lang="fr-CA" sz="1800" dirty="0">
                <a:solidFill>
                  <a:schemeClr val="tx1"/>
                </a:solidFill>
                <a:latin typeface="Calibri"/>
                <a:ea typeface="Calibri"/>
                <a:cs typeface="Calibri"/>
                <a:sym typeface="Calibri"/>
              </a:rPr>
              <a:t>pour assurer la protection de cet enfant ou celle d’un autre enfant;</a:t>
            </a:r>
            <a:endParaRPr dirty="0">
              <a:solidFill>
                <a:schemeClr val="tx1"/>
              </a:solidFill>
            </a:endParaRPr>
          </a:p>
          <a:p>
            <a:pPr marL="342891" indent="-342891" algn="just">
              <a:spcBef>
                <a:spcPts val="360"/>
              </a:spcBef>
              <a:buClr>
                <a:schemeClr val="accent4"/>
              </a:buClr>
              <a:buSzPts val="1800"/>
              <a:buFont typeface="Noto Sans Symbols"/>
              <a:buChar char="⮚"/>
            </a:pPr>
            <a:r>
              <a:rPr lang="fr-CA" sz="1800" dirty="0">
                <a:solidFill>
                  <a:schemeClr val="tx1"/>
                </a:solidFill>
                <a:latin typeface="Calibri"/>
                <a:ea typeface="Calibri"/>
                <a:cs typeface="Calibri"/>
                <a:sym typeface="Calibri"/>
              </a:rPr>
              <a:t>en se limitant aux renseignements nécessaires pour faciliter leur intervention eu égard à la situation signalée. </a:t>
            </a:r>
            <a:endParaRPr dirty="0">
              <a:solidFill>
                <a:schemeClr val="tx1"/>
              </a:solidFill>
            </a:endParaRPr>
          </a:p>
          <a:p>
            <a:pPr algn="just">
              <a:buClr>
                <a:schemeClr val="dk1"/>
              </a:buClr>
              <a:buSzPts val="1800"/>
            </a:pPr>
            <a:endParaRPr sz="1800" dirty="0">
              <a:solidFill>
                <a:schemeClr val="tx1"/>
              </a:solidFill>
              <a:latin typeface="Calibri"/>
              <a:ea typeface="Calibri"/>
              <a:cs typeface="Calibri"/>
              <a:sym typeface="Calibri"/>
            </a:endParaRPr>
          </a:p>
          <a:p>
            <a:pPr algn="just">
              <a:buClr>
                <a:schemeClr val="dk1"/>
              </a:buClr>
              <a:buSzPts val="1800"/>
            </a:pPr>
            <a:r>
              <a:rPr lang="fr-CA" sz="1800" dirty="0">
                <a:solidFill>
                  <a:schemeClr val="tx1"/>
                </a:solidFill>
                <a:latin typeface="Calibri"/>
                <a:ea typeface="Calibri"/>
                <a:cs typeface="Calibri"/>
                <a:sym typeface="Calibri"/>
              </a:rPr>
              <a:t>Ainsi que pour faciliter l’intervention des partenaires tels que pour :</a:t>
            </a:r>
            <a:endParaRPr sz="1800" dirty="0">
              <a:solidFill>
                <a:schemeClr val="tx1"/>
              </a:solidFill>
            </a:endParaRPr>
          </a:p>
          <a:p>
            <a:pPr marL="342891" indent="-342891" algn="just">
              <a:spcBef>
                <a:spcPts val="660"/>
              </a:spcBef>
              <a:buClr>
                <a:schemeClr val="accent4"/>
              </a:buClr>
              <a:buSzPts val="1800"/>
              <a:buFont typeface="Arial"/>
              <a:buChar char="•"/>
            </a:pPr>
            <a:r>
              <a:rPr lang="fr-CA" sz="1800" dirty="0">
                <a:solidFill>
                  <a:schemeClr val="tx1"/>
                </a:solidFill>
                <a:latin typeface="Calibri"/>
                <a:ea typeface="Calibri"/>
                <a:cs typeface="Calibri"/>
                <a:sym typeface="Calibri"/>
              </a:rPr>
              <a:t>enclencher une enquête policière (ex. : obtenir des motifs pour l’obtention d’autorisations judiciaires); </a:t>
            </a:r>
            <a:endParaRPr dirty="0">
              <a:solidFill>
                <a:schemeClr val="tx1"/>
              </a:solidFill>
            </a:endParaRPr>
          </a:p>
          <a:p>
            <a:pPr marL="342891" indent="-342891" algn="just">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suspendre de ses fonctions un employé auteur allégué des gestes posés pour protéger un enfant;</a:t>
            </a:r>
            <a:endParaRPr dirty="0">
              <a:solidFill>
                <a:schemeClr val="tx1"/>
              </a:solidFill>
            </a:endParaRPr>
          </a:p>
          <a:p>
            <a:pPr marL="342891" indent="-342891" algn="just">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suspendre la reconnaissance d’une RSG qui serait mise en cause par un signalement. </a:t>
            </a:r>
            <a:endParaRPr dirty="0">
              <a:solidFill>
                <a:schemeClr val="tx1"/>
              </a:solidFill>
            </a:endParaRPr>
          </a:p>
          <a:p>
            <a:pPr marL="342891" indent="-215895">
              <a:spcBef>
                <a:spcPts val="400"/>
              </a:spcBef>
              <a:buClr>
                <a:schemeClr val="accent4"/>
              </a:buClr>
              <a:buSzPts val="2000"/>
            </a:pPr>
            <a:endParaRPr sz="2000" dirty="0">
              <a:solidFill>
                <a:schemeClr val="dk1"/>
              </a:solidFill>
              <a:latin typeface="Calibri"/>
              <a:ea typeface="Calibri"/>
              <a:cs typeface="Calibri"/>
              <a:sym typeface="Calibri"/>
            </a:endParaRPr>
          </a:p>
          <a:p>
            <a:pPr algn="just">
              <a:spcBef>
                <a:spcPts val="360"/>
              </a:spcBef>
              <a:buClr>
                <a:schemeClr val="dk1"/>
              </a:buClr>
              <a:buSzPts val="1800"/>
            </a:pPr>
            <a:endParaRPr sz="1800" dirty="0">
              <a:solidFill>
                <a:schemeClr val="dk1"/>
              </a:solidFill>
              <a:latin typeface="Calibri"/>
              <a:ea typeface="Calibri"/>
              <a:cs typeface="Calibri"/>
              <a:sym typeface="Calibri"/>
            </a:endParaRPr>
          </a:p>
          <a:p>
            <a:pPr marL="342891" indent="-215895">
              <a:spcBef>
                <a:spcPts val="400"/>
              </a:spcBef>
              <a:buClr>
                <a:schemeClr val="dk1"/>
              </a:buClr>
              <a:buSzPts val="2000"/>
            </a:pPr>
            <a:endParaRPr sz="2000" dirty="0">
              <a:solidFill>
                <a:schemeClr val="dk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21333202-69D1-8AAE-179A-DBCA1A4DC642}"/>
              </a:ext>
            </a:extLst>
          </p:cNvPr>
          <p:cNvSpPr>
            <a:spLocks noGrp="1"/>
          </p:cNvSpPr>
          <p:nvPr>
            <p:ph type="sldNum" idx="12"/>
          </p:nvPr>
        </p:nvSpPr>
        <p:spPr/>
        <p:txBody>
          <a:bodyPr/>
          <a:lstStyle/>
          <a:p>
            <a:fld id="{00000000-1234-1234-1234-123412341234}" type="slidenum">
              <a:rPr lang="fr-CA" smtClean="0"/>
              <a:pPr/>
              <a:t>72</a:t>
            </a:fld>
            <a:endParaRPr lang="fr-CA"/>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p64"/>
          <p:cNvSpPr txBox="1"/>
          <p:nvPr>
            <p:custDataLst>
              <p:tags r:id="rId1"/>
            </p:custDataLst>
          </p:nvPr>
        </p:nvSpPr>
        <p:spPr>
          <a:xfrm>
            <a:off x="471640" y="310957"/>
            <a:ext cx="9977120" cy="1077178"/>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La communication de renseignements :</a:t>
            </a:r>
            <a:endParaRPr dirty="0"/>
          </a:p>
          <a:p>
            <a:pPr>
              <a:buClr>
                <a:srgbClr val="1B2A85"/>
              </a:buClr>
              <a:buSzPts val="3200"/>
            </a:pPr>
            <a:r>
              <a:rPr lang="fr-CA" sz="3200" b="1" dirty="0">
                <a:solidFill>
                  <a:srgbClr val="1B2A85"/>
                </a:solidFill>
                <a:latin typeface="Calibri"/>
                <a:ea typeface="Calibri"/>
                <a:cs typeface="Calibri"/>
                <a:sym typeface="Calibri"/>
              </a:rPr>
              <a:t>du DPJ aux partenaires de l’Entente (suite)</a:t>
            </a:r>
            <a:endParaRPr dirty="0"/>
          </a:p>
        </p:txBody>
      </p:sp>
      <p:sp>
        <p:nvSpPr>
          <p:cNvPr id="572" name="Google Shape;572;p64"/>
          <p:cNvSpPr txBox="1"/>
          <p:nvPr>
            <p:custDataLst>
              <p:tags r:id="rId2"/>
            </p:custDataLst>
          </p:nvPr>
        </p:nvSpPr>
        <p:spPr>
          <a:xfrm>
            <a:off x="578497" y="1625223"/>
            <a:ext cx="9330613" cy="4821792"/>
          </a:xfrm>
          <a:prstGeom prst="rect">
            <a:avLst/>
          </a:prstGeom>
          <a:noFill/>
          <a:ln>
            <a:noFill/>
          </a:ln>
        </p:spPr>
        <p:txBody>
          <a:bodyPr spcFirstLastPara="1" wrap="square" lIns="91425" tIns="45700" rIns="91425" bIns="45700" anchor="t" anchorCtr="0">
            <a:spAutoFit/>
          </a:bodyPr>
          <a:lstStyle/>
          <a:p>
            <a:pPr algn="just">
              <a:buClr>
                <a:schemeClr val="dk1"/>
              </a:buClr>
              <a:buSzPts val="1800"/>
            </a:pPr>
            <a:endParaRPr sz="1800" dirty="0">
              <a:solidFill>
                <a:schemeClr val="dk1"/>
              </a:solidFill>
              <a:latin typeface="Calibri"/>
              <a:ea typeface="Calibri"/>
              <a:cs typeface="Calibri"/>
              <a:sym typeface="Calibri"/>
            </a:endParaRPr>
          </a:p>
          <a:p>
            <a:pPr algn="just">
              <a:spcBef>
                <a:spcPts val="360"/>
              </a:spcBef>
              <a:buClr>
                <a:schemeClr val="dk1"/>
              </a:buClr>
              <a:buSzPts val="1800"/>
            </a:pPr>
            <a:endParaRPr sz="2000" dirty="0">
              <a:solidFill>
                <a:schemeClr val="tx1"/>
              </a:solidFill>
              <a:latin typeface="Calibri"/>
              <a:ea typeface="Calibri"/>
              <a:cs typeface="Calibri"/>
              <a:sym typeface="Calibri"/>
            </a:endParaRPr>
          </a:p>
          <a:p>
            <a:pPr algn="just">
              <a:spcBef>
                <a:spcPts val="400"/>
              </a:spcBef>
              <a:buClr>
                <a:schemeClr val="dk1"/>
              </a:buClr>
              <a:buSzPts val="2000"/>
            </a:pPr>
            <a:r>
              <a:rPr lang="fr-CA" sz="2200" b="1" dirty="0">
                <a:solidFill>
                  <a:schemeClr val="tx1"/>
                </a:solidFill>
                <a:latin typeface="Calibri"/>
                <a:ea typeface="Calibri"/>
                <a:cs typeface="Calibri"/>
                <a:sym typeface="Calibri"/>
              </a:rPr>
              <a:t>Le DPJ </a:t>
            </a:r>
            <a:r>
              <a:rPr lang="fr-CA" sz="2200" dirty="0">
                <a:solidFill>
                  <a:schemeClr val="tx1"/>
                </a:solidFill>
                <a:latin typeface="Calibri"/>
                <a:ea typeface="Calibri"/>
                <a:cs typeface="Calibri"/>
                <a:sym typeface="Calibri"/>
              </a:rPr>
              <a:t>peut continuer de divulguer des renseignements </a:t>
            </a:r>
            <a:r>
              <a:rPr lang="fr-CA" sz="2200" b="1" dirty="0">
                <a:solidFill>
                  <a:schemeClr val="tx1"/>
                </a:solidFill>
                <a:latin typeface="Calibri"/>
                <a:ea typeface="Calibri"/>
                <a:cs typeface="Calibri"/>
                <a:sym typeface="Calibri"/>
              </a:rPr>
              <a:t>jusqu’à la fin de son intervention </a:t>
            </a:r>
            <a:r>
              <a:rPr lang="fr-CA" sz="2200" dirty="0">
                <a:solidFill>
                  <a:schemeClr val="tx1"/>
                </a:solidFill>
                <a:latin typeface="Calibri"/>
                <a:ea typeface="Calibri"/>
                <a:cs typeface="Calibri"/>
                <a:sym typeface="Calibri"/>
              </a:rPr>
              <a:t>auprès de l’enfant et des partenaires de l’Entente.</a:t>
            </a:r>
            <a:endParaRPr sz="2200" dirty="0">
              <a:solidFill>
                <a:schemeClr val="tx1"/>
              </a:solidFill>
            </a:endParaRPr>
          </a:p>
          <a:p>
            <a:pPr algn="just">
              <a:spcBef>
                <a:spcPts val="400"/>
              </a:spcBef>
              <a:buClr>
                <a:schemeClr val="dk1"/>
              </a:buClr>
              <a:buSzPts val="2000"/>
            </a:pPr>
            <a:endParaRPr sz="2200" dirty="0">
              <a:solidFill>
                <a:schemeClr val="tx1"/>
              </a:solidFill>
              <a:latin typeface="Calibri"/>
              <a:ea typeface="Calibri"/>
              <a:cs typeface="Calibri"/>
              <a:sym typeface="Calibri"/>
            </a:endParaRPr>
          </a:p>
          <a:p>
            <a:pPr algn="just">
              <a:buClr>
                <a:schemeClr val="dk1"/>
              </a:buClr>
              <a:buSzPts val="2000"/>
            </a:pPr>
            <a:endParaRPr sz="2200" dirty="0">
              <a:solidFill>
                <a:schemeClr val="tx1"/>
              </a:solidFill>
              <a:latin typeface="Calibri"/>
              <a:ea typeface="Calibri"/>
              <a:cs typeface="Calibri"/>
              <a:sym typeface="Calibri"/>
            </a:endParaRPr>
          </a:p>
          <a:p>
            <a:pPr algn="just">
              <a:buClr>
                <a:schemeClr val="dk1"/>
              </a:buClr>
              <a:buSzPts val="2000"/>
            </a:pPr>
            <a:r>
              <a:rPr lang="fr-CA" sz="2200" dirty="0">
                <a:solidFill>
                  <a:schemeClr val="tx1"/>
                </a:solidFill>
                <a:latin typeface="Calibri"/>
                <a:ea typeface="Calibri"/>
                <a:cs typeface="Calibri"/>
                <a:sym typeface="Calibri"/>
              </a:rPr>
              <a:t> Les renseignements divulgués doivent cependant : </a:t>
            </a:r>
            <a:endParaRPr sz="2200" dirty="0">
              <a:solidFill>
                <a:schemeClr val="tx1"/>
              </a:solidFill>
            </a:endParaRPr>
          </a:p>
          <a:p>
            <a:pPr marL="342891" indent="-342891">
              <a:spcBef>
                <a:spcPts val="700"/>
              </a:spcBef>
              <a:buClr>
                <a:schemeClr val="accent4"/>
              </a:buClr>
              <a:buSzPts val="2000"/>
              <a:buFont typeface="Noto Sans Symbols"/>
              <a:buChar char="⮚"/>
            </a:pPr>
            <a:r>
              <a:rPr lang="fr-CA" sz="2200" dirty="0">
                <a:solidFill>
                  <a:schemeClr val="tx1"/>
                </a:solidFill>
                <a:latin typeface="Calibri"/>
                <a:ea typeface="Calibri"/>
                <a:cs typeface="Calibri"/>
                <a:sym typeface="Calibri"/>
              </a:rPr>
              <a:t>être liés et limités à la situation ayant donné lieu à la divulgation initiale;</a:t>
            </a:r>
            <a:endParaRPr sz="2200" dirty="0">
              <a:solidFill>
                <a:schemeClr val="tx1"/>
              </a:solidFill>
            </a:endParaRPr>
          </a:p>
          <a:p>
            <a:pPr marL="342891" indent="-342891">
              <a:spcBef>
                <a:spcPts val="400"/>
              </a:spcBef>
              <a:buClr>
                <a:schemeClr val="accent4"/>
              </a:buClr>
              <a:buSzPts val="2000"/>
              <a:buFont typeface="Noto Sans Symbols"/>
              <a:buChar char="⮚"/>
            </a:pPr>
            <a:r>
              <a:rPr lang="fr-CA" sz="2200" dirty="0">
                <a:solidFill>
                  <a:schemeClr val="tx1"/>
                </a:solidFill>
                <a:latin typeface="Calibri"/>
                <a:ea typeface="Calibri"/>
                <a:cs typeface="Calibri"/>
                <a:sym typeface="Calibri"/>
              </a:rPr>
              <a:t>être nécessaires à l’exercice de leurs fonctions et responsabilités. </a:t>
            </a:r>
            <a:endParaRPr sz="2200" dirty="0">
              <a:solidFill>
                <a:schemeClr val="tx1"/>
              </a:solidFill>
            </a:endParaRPr>
          </a:p>
          <a:p>
            <a:pPr marL="342891" indent="-190495">
              <a:spcBef>
                <a:spcPts val="480"/>
              </a:spcBef>
              <a:buClr>
                <a:schemeClr val="accent4"/>
              </a:buClr>
              <a:buSzPts val="2400"/>
            </a:pPr>
            <a:endParaRPr sz="2400" dirty="0">
              <a:solidFill>
                <a:schemeClr val="dk1"/>
              </a:solidFill>
              <a:latin typeface="Calibri"/>
              <a:ea typeface="Calibri"/>
              <a:cs typeface="Calibri"/>
              <a:sym typeface="Calibri"/>
            </a:endParaRPr>
          </a:p>
          <a:p>
            <a:pPr marL="285744" indent="-158747">
              <a:spcBef>
                <a:spcPts val="400"/>
              </a:spcBef>
              <a:buClr>
                <a:schemeClr val="dk1"/>
              </a:buClr>
              <a:buSzPts val="2000"/>
            </a:pPr>
            <a:endParaRPr sz="2000" dirty="0">
              <a:solidFill>
                <a:schemeClr val="dk1"/>
              </a:solidFill>
              <a:latin typeface="Calibri"/>
              <a:ea typeface="Calibri"/>
              <a:cs typeface="Calibri"/>
              <a:sym typeface="Calibri"/>
            </a:endParaRPr>
          </a:p>
          <a:p>
            <a:pPr marL="285744" indent="-158747">
              <a:spcBef>
                <a:spcPts val="400"/>
              </a:spcBef>
              <a:buClr>
                <a:schemeClr val="dk1"/>
              </a:buClr>
              <a:buSzPts val="2000"/>
            </a:pPr>
            <a:endParaRPr sz="2000" dirty="0">
              <a:solidFill>
                <a:schemeClr val="dk1"/>
              </a:solidFill>
              <a:latin typeface="Calibri"/>
              <a:ea typeface="Calibri"/>
              <a:cs typeface="Calibri"/>
              <a:sym typeface="Calibri"/>
            </a:endParaRPr>
          </a:p>
          <a:p>
            <a:pPr>
              <a:spcBef>
                <a:spcPts val="360"/>
              </a:spcBef>
              <a:buClr>
                <a:schemeClr val="dk1"/>
              </a:buClr>
              <a:buSzPts val="1800"/>
            </a:pPr>
            <a:endParaRPr sz="1800" dirty="0">
              <a:solidFill>
                <a:schemeClr val="dk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B067A511-E104-19A1-2EB3-5C9FCAB98227}"/>
              </a:ext>
            </a:extLst>
          </p:cNvPr>
          <p:cNvSpPr>
            <a:spLocks noGrp="1"/>
          </p:cNvSpPr>
          <p:nvPr>
            <p:ph type="sldNum" idx="12"/>
          </p:nvPr>
        </p:nvSpPr>
        <p:spPr/>
        <p:txBody>
          <a:bodyPr/>
          <a:lstStyle/>
          <a:p>
            <a:fld id="{00000000-1234-1234-1234-123412341234}" type="slidenum">
              <a:rPr lang="fr-CA" smtClean="0"/>
              <a:pPr/>
              <a:t>73</a:t>
            </a:fld>
            <a:endParaRPr lang="fr-CA"/>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8" name="Google Shape;578;p65"/>
          <p:cNvSpPr txBox="1">
            <a:spLocks noGrp="1"/>
          </p:cNvSpPr>
          <p:nvPr>
            <p:ph type="title"/>
            <p:custDataLst>
              <p:tags r:id="rId1"/>
            </p:custDataLst>
          </p:nvPr>
        </p:nvSpPr>
        <p:spPr>
          <a:xfrm>
            <a:off x="414276" y="232210"/>
            <a:ext cx="10515600" cy="905071"/>
          </a:xfrm>
          <a:prstGeom prst="rect">
            <a:avLst/>
          </a:prstGeom>
          <a:noFill/>
          <a:ln>
            <a:noFill/>
          </a:ln>
        </p:spPr>
        <p:txBody>
          <a:bodyPr spcFirstLastPara="1" wrap="square" lIns="91425" tIns="45700" rIns="91425" bIns="45700" anchor="b" anchorCtr="0">
            <a:noAutofit/>
          </a:bodyPr>
          <a:lstStyle/>
          <a:p>
            <a:pPr>
              <a:buSzPts val="2800"/>
            </a:pPr>
            <a:r>
              <a:rPr lang="fr-CA" sz="2800" dirty="0"/>
              <a:t>L’accès du DPJ aux renseignements concernant l’enfant, </a:t>
            </a:r>
            <a:br>
              <a:rPr lang="fr-CA" sz="2800" dirty="0"/>
            </a:br>
            <a:r>
              <a:rPr lang="fr-CA" sz="2800" dirty="0"/>
              <a:t>ses parents ou une personne mis en cause par un signalement</a:t>
            </a:r>
            <a:endParaRPr sz="2800" dirty="0"/>
          </a:p>
        </p:txBody>
      </p:sp>
      <p:sp>
        <p:nvSpPr>
          <p:cNvPr id="579" name="Google Shape;579;p65"/>
          <p:cNvSpPr txBox="1">
            <a:spLocks noGrp="1"/>
          </p:cNvSpPr>
          <p:nvPr>
            <p:ph type="body" idx="1"/>
            <p:custDataLst>
              <p:tags r:id="rId2"/>
            </p:custDataLst>
          </p:nvPr>
        </p:nvSpPr>
        <p:spPr>
          <a:xfrm>
            <a:off x="542200" y="1640944"/>
            <a:ext cx="11107600" cy="4781627"/>
          </a:xfrm>
          <a:prstGeom prst="rect">
            <a:avLst/>
          </a:prstGeom>
          <a:noFill/>
          <a:ln>
            <a:noFill/>
          </a:ln>
        </p:spPr>
        <p:txBody>
          <a:bodyPr spcFirstLastPara="1" wrap="square" lIns="91425" tIns="45700" rIns="91425" bIns="45700" anchor="t" anchorCtr="0">
            <a:normAutofit/>
          </a:bodyPr>
          <a:lstStyle/>
          <a:p>
            <a:pPr marL="0" indent="0" algn="just">
              <a:spcBef>
                <a:spcPts val="0"/>
              </a:spcBef>
              <a:buSzPts val="1600"/>
            </a:pPr>
            <a:r>
              <a:rPr lang="fr-CA" sz="1600" dirty="0">
                <a:solidFill>
                  <a:schemeClr val="tx1"/>
                </a:solidFill>
              </a:rPr>
              <a:t>Art. 35.4 de la LPJ</a:t>
            </a:r>
            <a:endParaRPr dirty="0">
              <a:solidFill>
                <a:schemeClr val="tx1"/>
              </a:solidFill>
            </a:endParaRPr>
          </a:p>
          <a:p>
            <a:pPr marL="0" indent="0" algn="just">
              <a:spcBef>
                <a:spcPts val="0"/>
              </a:spcBef>
              <a:buSzPts val="1600"/>
            </a:pPr>
            <a:endParaRPr sz="1600" dirty="0">
              <a:solidFill>
                <a:schemeClr val="tx1"/>
              </a:solidFill>
            </a:endParaRPr>
          </a:p>
          <a:p>
            <a:pPr marL="0" indent="0" algn="just">
              <a:spcBef>
                <a:spcPts val="0"/>
              </a:spcBef>
              <a:buSzPts val="1600"/>
            </a:pPr>
            <a:r>
              <a:rPr lang="fr-CA" sz="1600" dirty="0">
                <a:solidFill>
                  <a:schemeClr val="tx1"/>
                </a:solidFill>
              </a:rPr>
              <a:t>Une personne visée à l’article 35.1 peut exiger d’un établissement, d’un organisme ou d’un professionnel qu’il lui communique un renseignement concernant l’enfant, l’un de ses parents ou une autre personne mis en cause par un signalement, lorsque l’une ou l’autre des conditions suivantes est remplie :</a:t>
            </a:r>
            <a:endParaRPr dirty="0">
              <a:solidFill>
                <a:schemeClr val="tx1"/>
              </a:solidFill>
            </a:endParaRPr>
          </a:p>
          <a:p>
            <a:pPr marL="0" indent="0" algn="just">
              <a:spcBef>
                <a:spcPts val="300"/>
              </a:spcBef>
              <a:buSzPts val="1600"/>
            </a:pPr>
            <a:endParaRPr sz="1600" dirty="0">
              <a:solidFill>
                <a:schemeClr val="tx1"/>
              </a:solidFill>
            </a:endParaRPr>
          </a:p>
          <a:p>
            <a:pPr indent="-457189" algn="just">
              <a:spcBef>
                <a:spcPts val="1300"/>
              </a:spcBef>
              <a:buSzPts val="1600"/>
              <a:buFont typeface="Calibri"/>
              <a:buAutoNum type="alphaLcParenR"/>
            </a:pPr>
            <a:r>
              <a:rPr lang="fr-CA" sz="1600" dirty="0">
                <a:solidFill>
                  <a:schemeClr val="tx1"/>
                </a:solidFill>
              </a:rPr>
              <a:t>Un tel renseignement révèle ou confirme l’existence d’une situation en lien avec le motif de compromission allégué par le directeur et dont la connaissance pourrait permettre, selon le cas, de :</a:t>
            </a:r>
            <a:endParaRPr dirty="0">
              <a:solidFill>
                <a:schemeClr val="tx1"/>
              </a:solidFill>
            </a:endParaRPr>
          </a:p>
          <a:p>
            <a:pPr marL="899978" indent="-457189" algn="just">
              <a:buSzPts val="1600"/>
              <a:buFont typeface="Calibri"/>
              <a:buAutoNum type="arabicPeriod"/>
            </a:pPr>
            <a:r>
              <a:rPr lang="fr-CA" sz="1600" dirty="0">
                <a:solidFill>
                  <a:schemeClr val="tx1"/>
                </a:solidFill>
              </a:rPr>
              <a:t>Retenir un signalement (art. 32);</a:t>
            </a:r>
            <a:endParaRPr dirty="0">
              <a:solidFill>
                <a:schemeClr val="tx1"/>
              </a:solidFill>
            </a:endParaRPr>
          </a:p>
          <a:p>
            <a:pPr marL="899978" indent="-457189">
              <a:buSzPts val="1600"/>
              <a:buFont typeface="Calibri"/>
              <a:buAutoNum type="arabicPeriod"/>
            </a:pPr>
            <a:r>
              <a:rPr lang="fr-CA" sz="1600" dirty="0">
                <a:solidFill>
                  <a:schemeClr val="tx1"/>
                </a:solidFill>
              </a:rPr>
              <a:t>Décider si la sécurité ou le développement de l’enfant est compromis ou le demeure (art. 32);</a:t>
            </a:r>
            <a:endParaRPr dirty="0">
              <a:solidFill>
                <a:schemeClr val="tx1"/>
              </a:solidFill>
            </a:endParaRPr>
          </a:p>
          <a:p>
            <a:pPr marL="899978" indent="-457189" algn="just">
              <a:buSzPts val="1600"/>
              <a:buFont typeface="Calibri"/>
              <a:buAutoNum type="arabicPeriod"/>
            </a:pPr>
            <a:r>
              <a:rPr lang="fr-CA" sz="1600" dirty="0">
                <a:solidFill>
                  <a:schemeClr val="tx1"/>
                </a:solidFill>
              </a:rPr>
              <a:t>Décider de l’orientation de l’enfant (art. 32).</a:t>
            </a:r>
            <a:endParaRPr dirty="0">
              <a:solidFill>
                <a:schemeClr val="tx1"/>
              </a:solidFill>
            </a:endParaRPr>
          </a:p>
          <a:p>
            <a:pPr marL="269868" indent="449251" algn="just">
              <a:lnSpc>
                <a:spcPct val="110000"/>
              </a:lnSpc>
              <a:spcBef>
                <a:spcPts val="0"/>
              </a:spcBef>
              <a:buSzPts val="1600"/>
            </a:pPr>
            <a:endParaRPr sz="1600" dirty="0">
              <a:solidFill>
                <a:schemeClr val="tx1"/>
              </a:solidFill>
            </a:endParaRPr>
          </a:p>
          <a:p>
            <a:pPr indent="-457189" algn="just">
              <a:buSzPts val="1600"/>
              <a:buFont typeface="Calibri"/>
              <a:buAutoNum type="alphaLcParenR" startAt="2"/>
            </a:pPr>
            <a:r>
              <a:rPr lang="fr-CA" sz="1600" dirty="0">
                <a:solidFill>
                  <a:schemeClr val="tx1"/>
                </a:solidFill>
              </a:rPr>
              <a:t>Un tel renseignement permet de confirmer ou d’infirmer l’existence d’une situation en lien avec des faits nouveaux survenus depuis la décision portant sur la compromission et dont la connaissance pourrait permettre de réviser la situation de l’enfant (art. 33).</a:t>
            </a:r>
            <a:endParaRPr dirty="0">
              <a:solidFill>
                <a:schemeClr val="tx1"/>
              </a:solidFill>
            </a:endParaRPr>
          </a:p>
          <a:p>
            <a:pPr marL="0" indent="0">
              <a:buSzPts val="1800"/>
            </a:pPr>
            <a:endParaRPr sz="1800" dirty="0"/>
          </a:p>
          <a:p>
            <a:pPr marL="285744" indent="-171446">
              <a:buSzPts val="1800"/>
            </a:pPr>
            <a:endParaRPr sz="1800" dirty="0"/>
          </a:p>
          <a:p>
            <a:pPr marL="0" indent="0"/>
            <a:endParaRPr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Google Shape;584;p66"/>
          <p:cNvSpPr txBox="1">
            <a:spLocks noGrp="1"/>
          </p:cNvSpPr>
          <p:nvPr>
            <p:ph type="body" idx="1"/>
            <p:custDataLst>
              <p:tags r:id="rId1"/>
            </p:custDataLst>
          </p:nvPr>
        </p:nvSpPr>
        <p:spPr>
          <a:xfrm>
            <a:off x="485192" y="709127"/>
            <a:ext cx="10722301" cy="5517502"/>
          </a:xfrm>
          <a:prstGeom prst="rect">
            <a:avLst/>
          </a:prstGeom>
          <a:noFill/>
          <a:ln>
            <a:noFill/>
          </a:ln>
        </p:spPr>
        <p:txBody>
          <a:bodyPr spcFirstLastPara="1" wrap="square" lIns="91425" tIns="45700" rIns="91425" bIns="45700" anchor="t" anchorCtr="0">
            <a:noAutofit/>
          </a:bodyPr>
          <a:lstStyle/>
          <a:p>
            <a:pPr marL="0" indent="0" algn="just">
              <a:lnSpc>
                <a:spcPct val="115000"/>
              </a:lnSpc>
              <a:spcBef>
                <a:spcPts val="0"/>
              </a:spcBef>
              <a:buSzPts val="1600"/>
            </a:pPr>
            <a:r>
              <a:rPr lang="fr-CA" sz="1600" dirty="0">
                <a:solidFill>
                  <a:schemeClr val="tx1"/>
                </a:solidFill>
              </a:rPr>
              <a:t>Une personne visée à l’article 35.1 peut également :</a:t>
            </a:r>
            <a:endParaRPr sz="1600" dirty="0">
              <a:solidFill>
                <a:schemeClr val="tx1"/>
              </a:solidFill>
            </a:endParaRPr>
          </a:p>
          <a:p>
            <a:pPr marL="0" indent="0" algn="just">
              <a:lnSpc>
                <a:spcPct val="115000"/>
              </a:lnSpc>
              <a:spcBef>
                <a:spcPts val="300"/>
              </a:spcBef>
              <a:buSzPts val="1600"/>
            </a:pPr>
            <a:endParaRPr sz="1600" dirty="0">
              <a:solidFill>
                <a:schemeClr val="tx1"/>
              </a:solidFill>
            </a:endParaRPr>
          </a:p>
          <a:p>
            <a:pPr marL="534975" indent="-447663" algn="just">
              <a:lnSpc>
                <a:spcPct val="115000"/>
              </a:lnSpc>
              <a:spcBef>
                <a:spcPts val="300"/>
              </a:spcBef>
              <a:buSzPts val="1600"/>
            </a:pPr>
            <a:r>
              <a:rPr lang="fr-CA" sz="1600" dirty="0">
                <a:solidFill>
                  <a:schemeClr val="tx1"/>
                </a:solidFill>
              </a:rPr>
              <a:t>a)    Si elle l’estime nécessaire pour assurer la protection d’un enfant dont elle a retenu le signalement, pénétrer, à toute heure raisonnable, ou en tout temps dans un cas d’urgence, dans une installation maintenue par un établissement ou dans un lieu tenu par un organisme ou dans lequel un professionnel pratique sa profession afin de prendre connaissance sur place du dossier de cet enfant et d’en tirer copie;</a:t>
            </a:r>
            <a:endParaRPr sz="1600" dirty="0">
              <a:solidFill>
                <a:schemeClr val="tx1"/>
              </a:solidFill>
            </a:endParaRPr>
          </a:p>
          <a:p>
            <a:pPr marL="534975" indent="-447663" algn="just">
              <a:lnSpc>
                <a:spcPct val="115000"/>
              </a:lnSpc>
              <a:spcBef>
                <a:spcPts val="300"/>
              </a:spcBef>
              <a:buSzPts val="1600"/>
            </a:pPr>
            <a:endParaRPr sz="1600" dirty="0">
              <a:solidFill>
                <a:schemeClr val="tx1"/>
              </a:solidFill>
            </a:endParaRPr>
          </a:p>
          <a:p>
            <a:pPr marL="534975" indent="-447663" algn="just">
              <a:lnSpc>
                <a:spcPct val="115000"/>
              </a:lnSpc>
              <a:spcBef>
                <a:spcPts val="300"/>
              </a:spcBef>
              <a:buSzPts val="1600"/>
            </a:pPr>
            <a:r>
              <a:rPr lang="fr-CA" sz="1600" dirty="0">
                <a:solidFill>
                  <a:schemeClr val="tx1"/>
                </a:solidFill>
              </a:rPr>
              <a:t>b)   Si elle y est autorisée par le tribunal, prendre connaissance sur place, dans une installation maintenue par un établissement ou dans un lieu tenu par un organisme ou dans lequel un professionnel pratique sa profession, du dossier d’un parent ou d’une autre personne mis en cause par un signalement qui est nécessaire pour assurer la protection d’un enfant;</a:t>
            </a:r>
            <a:endParaRPr sz="1600" dirty="0">
              <a:solidFill>
                <a:schemeClr val="tx1"/>
              </a:solidFill>
            </a:endParaRPr>
          </a:p>
          <a:p>
            <a:pPr marL="534975" indent="-447663" algn="just">
              <a:lnSpc>
                <a:spcPct val="115000"/>
              </a:lnSpc>
              <a:spcBef>
                <a:spcPts val="300"/>
              </a:spcBef>
              <a:buSzPts val="1600"/>
            </a:pPr>
            <a:endParaRPr sz="1600" dirty="0">
              <a:solidFill>
                <a:schemeClr val="tx1"/>
              </a:solidFill>
            </a:endParaRPr>
          </a:p>
          <a:p>
            <a:pPr marL="534975" indent="-447663" algn="just">
              <a:lnSpc>
                <a:spcPct val="115000"/>
              </a:lnSpc>
              <a:spcBef>
                <a:spcPts val="300"/>
              </a:spcBef>
              <a:buSzPts val="1600"/>
            </a:pPr>
            <a:r>
              <a:rPr lang="fr-CA" sz="1600" dirty="0">
                <a:solidFill>
                  <a:schemeClr val="tx1"/>
                </a:solidFill>
              </a:rPr>
              <a:t>c)     Exiger d’une personne qui a la connaissance d’un renseignement ou d’un dossier visé au présent article les explications nécessaires à la compréhension de ce renseignement ou de ceux que ce dossier contient.</a:t>
            </a:r>
            <a:endParaRPr sz="1600" dirty="0">
              <a:solidFill>
                <a:schemeClr val="tx1"/>
              </a:solidFill>
            </a:endParaRPr>
          </a:p>
          <a:p>
            <a:pPr indent="-355591" algn="just">
              <a:lnSpc>
                <a:spcPct val="115000"/>
              </a:lnSpc>
              <a:spcBef>
                <a:spcPts val="300"/>
              </a:spcBef>
              <a:buSzPts val="1600"/>
            </a:pPr>
            <a:endParaRPr sz="1600" dirty="0">
              <a:solidFill>
                <a:schemeClr val="tx1"/>
              </a:solidFill>
            </a:endParaRPr>
          </a:p>
          <a:p>
            <a:pPr marL="0" indent="0" algn="just">
              <a:lnSpc>
                <a:spcPct val="115000"/>
              </a:lnSpc>
              <a:spcBef>
                <a:spcPts val="300"/>
              </a:spcBef>
              <a:buSzPts val="1600"/>
            </a:pPr>
            <a:r>
              <a:rPr lang="fr-CA" sz="1600" dirty="0">
                <a:solidFill>
                  <a:schemeClr val="tx1"/>
                </a:solidFill>
              </a:rPr>
              <a:t>Toute personne qui a la garde, la possession ou le contrôle d’un dossier ou la connaissance d’un renseignement visé au présent article doit en donner communication à la personne visée à l’article 35.1 et lui en faciliter l’examen.</a:t>
            </a:r>
            <a:endParaRPr sz="1600" dirty="0">
              <a:solidFill>
                <a:schemeClr val="tx1"/>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p67"/>
          <p:cNvSpPr txBox="1">
            <a:spLocks noGrp="1"/>
          </p:cNvSpPr>
          <p:nvPr>
            <p:ph type="title"/>
            <p:custDataLst>
              <p:tags r:id="rId1"/>
            </p:custDataLst>
          </p:nvPr>
        </p:nvSpPr>
        <p:spPr>
          <a:xfrm>
            <a:off x="677335" y="374469"/>
            <a:ext cx="8989180" cy="973667"/>
          </a:xfrm>
          <a:prstGeom prst="rect">
            <a:avLst/>
          </a:prstGeom>
          <a:noFill/>
          <a:ln>
            <a:noFill/>
          </a:ln>
        </p:spPr>
        <p:txBody>
          <a:bodyPr spcFirstLastPara="1" wrap="square" lIns="91425" tIns="45700" rIns="91425" bIns="45700" anchor="ctr" anchorCtr="0">
            <a:noAutofit/>
          </a:bodyPr>
          <a:lstStyle/>
          <a:p>
            <a:pPr>
              <a:buSzPts val="3200"/>
            </a:pPr>
            <a:r>
              <a:rPr lang="fr-CA" sz="3200" dirty="0"/>
              <a:t>Lors de l’application de l’Entente : </a:t>
            </a:r>
            <a:br>
              <a:rPr lang="fr-CA" sz="3200" dirty="0"/>
            </a:br>
            <a:r>
              <a:rPr lang="fr-CA" sz="3200" dirty="0"/>
              <a:t>la transmission de documents</a:t>
            </a:r>
            <a:endParaRPr dirty="0"/>
          </a:p>
        </p:txBody>
      </p:sp>
      <p:sp>
        <p:nvSpPr>
          <p:cNvPr id="590" name="Google Shape;590;p67"/>
          <p:cNvSpPr txBox="1">
            <a:spLocks noGrp="1"/>
          </p:cNvSpPr>
          <p:nvPr>
            <p:ph type="body" idx="1"/>
            <p:custDataLst>
              <p:tags r:id="rId2"/>
            </p:custDataLst>
          </p:nvPr>
        </p:nvSpPr>
        <p:spPr>
          <a:xfrm>
            <a:off x="677335" y="1651518"/>
            <a:ext cx="10354735" cy="4302275"/>
          </a:xfrm>
          <a:prstGeom prst="rect">
            <a:avLst/>
          </a:prstGeom>
          <a:noFill/>
          <a:ln>
            <a:noFill/>
          </a:ln>
        </p:spPr>
        <p:txBody>
          <a:bodyPr spcFirstLastPara="1" wrap="square" lIns="91425" tIns="45700" rIns="91425" bIns="45700" anchor="t" anchorCtr="0">
            <a:noAutofit/>
          </a:bodyPr>
          <a:lstStyle/>
          <a:p>
            <a:pPr marL="0" indent="0" algn="just">
              <a:spcBef>
                <a:spcPts val="0"/>
              </a:spcBef>
              <a:buSzPts val="2000"/>
              <a:buNone/>
            </a:pPr>
            <a:endParaRPr sz="2000" dirty="0"/>
          </a:p>
          <a:p>
            <a:pPr marL="0" indent="0" algn="just">
              <a:spcBef>
                <a:spcPts val="300"/>
              </a:spcBef>
              <a:buSzPts val="1800"/>
              <a:buNone/>
            </a:pPr>
            <a:r>
              <a:rPr lang="fr-CA" sz="2000" dirty="0">
                <a:solidFill>
                  <a:schemeClr val="tx1"/>
                </a:solidFill>
              </a:rPr>
              <a:t>Avec le consentement de la ou des personnes concernées ou l’autorisation d’un tribunal, le DPJ peut transmettre aux partenaires, y compris les policiers, des documents contenus au dossier de l’enfant considérés nécessaires et pertinents pour faciliter leur intervention, notamment :</a:t>
            </a:r>
            <a:endParaRPr sz="2000" dirty="0">
              <a:solidFill>
                <a:schemeClr val="tx1"/>
              </a:solidFill>
            </a:endParaRPr>
          </a:p>
          <a:p>
            <a:pPr marL="0" indent="0" algn="just">
              <a:spcBef>
                <a:spcPts val="300"/>
              </a:spcBef>
              <a:buSzPts val="1800"/>
              <a:buNone/>
            </a:pPr>
            <a:endParaRPr sz="2000" dirty="0">
              <a:solidFill>
                <a:schemeClr val="tx1"/>
              </a:solidFill>
            </a:endParaRPr>
          </a:p>
          <a:p>
            <a:pPr marL="342891" indent="-342891" algn="just">
              <a:spcBef>
                <a:spcPts val="1300"/>
              </a:spcBef>
              <a:buSzPts val="1800"/>
            </a:pPr>
            <a:r>
              <a:rPr lang="fr-CA" sz="2000" dirty="0">
                <a:solidFill>
                  <a:schemeClr val="tx1"/>
                </a:solidFill>
              </a:rPr>
              <a:t>un rapport médical de l’enfant; </a:t>
            </a:r>
            <a:endParaRPr sz="2000" dirty="0">
              <a:solidFill>
                <a:schemeClr val="tx1"/>
              </a:solidFill>
            </a:endParaRPr>
          </a:p>
          <a:p>
            <a:pPr marL="342891" indent="-342891" algn="just">
              <a:buSzPts val="1800"/>
            </a:pPr>
            <a:r>
              <a:rPr lang="fr-CA" sz="2000" dirty="0">
                <a:solidFill>
                  <a:schemeClr val="tx1"/>
                </a:solidFill>
              </a:rPr>
              <a:t>une expertise psychologique de l’enfant;</a:t>
            </a:r>
            <a:endParaRPr sz="2000" dirty="0">
              <a:solidFill>
                <a:schemeClr val="tx1"/>
              </a:solidFill>
            </a:endParaRPr>
          </a:p>
          <a:p>
            <a:pPr marL="342891" indent="-342891" algn="just">
              <a:buSzPts val="1800"/>
            </a:pPr>
            <a:r>
              <a:rPr lang="fr-CA" sz="2000" dirty="0">
                <a:solidFill>
                  <a:schemeClr val="tx1"/>
                </a:solidFill>
              </a:rPr>
              <a:t>un rapport d’évaluation-orientation ou tout autre document ou partie de document.</a:t>
            </a:r>
            <a:endParaRPr sz="2000" dirty="0">
              <a:solidFill>
                <a:schemeClr val="tx1"/>
              </a:solidFill>
            </a:endParaRPr>
          </a:p>
          <a:p>
            <a:pPr marL="342891" indent="-228594" algn="just">
              <a:buSzPts val="1800"/>
              <a:buNone/>
            </a:pPr>
            <a:endParaRPr sz="2000" dirty="0">
              <a:solidFill>
                <a:schemeClr val="tx1"/>
              </a:solidFill>
            </a:endParaRPr>
          </a:p>
          <a:p>
            <a:pPr marL="342891" indent="-228594" algn="just">
              <a:spcBef>
                <a:spcPts val="0"/>
              </a:spcBef>
              <a:buSzPts val="1800"/>
              <a:buNone/>
            </a:pPr>
            <a:endParaRPr sz="2000" dirty="0">
              <a:solidFill>
                <a:schemeClr val="tx1"/>
              </a:solidFill>
            </a:endParaRPr>
          </a:p>
          <a:p>
            <a:pPr marL="0" indent="0" algn="just">
              <a:spcBef>
                <a:spcPts val="0"/>
              </a:spcBef>
              <a:buSzPts val="1800"/>
              <a:buNone/>
            </a:pPr>
            <a:r>
              <a:rPr lang="fr-CA" sz="2000" dirty="0">
                <a:solidFill>
                  <a:schemeClr val="tx1"/>
                </a:solidFill>
              </a:rPr>
              <a:t>Il importe de souligner que le DPJ peut divulguer verbalement au policier des renseignements contenus dans un document lorsque ces renseignements sont nécessaires pour faciliter son intervention.</a:t>
            </a:r>
            <a:endParaRPr sz="2000" dirty="0">
              <a:solidFill>
                <a:schemeClr val="tx1"/>
              </a:solidFill>
            </a:endParaRPr>
          </a:p>
        </p:txBody>
      </p:sp>
      <p:sp>
        <p:nvSpPr>
          <p:cNvPr id="4" name="Espace réservé du numéro de diapositive 3">
            <a:extLst>
              <a:ext uri="{FF2B5EF4-FFF2-40B4-BE49-F238E27FC236}">
                <a16:creationId xmlns:a16="http://schemas.microsoft.com/office/drawing/2014/main" id="{53613865-A4EF-EA89-75FD-71C46E0D18DE}"/>
              </a:ext>
            </a:extLst>
          </p:cNvPr>
          <p:cNvSpPr>
            <a:spLocks noGrp="1"/>
          </p:cNvSpPr>
          <p:nvPr>
            <p:ph type="sldNum" idx="12"/>
          </p:nvPr>
        </p:nvSpPr>
        <p:spPr/>
        <p:txBody>
          <a:bodyPr/>
          <a:lstStyle/>
          <a:p>
            <a:fld id="{00000000-1234-1234-1234-123412341234}" type="slidenum">
              <a:rPr lang="fr-CA" smtClean="0"/>
              <a:pPr/>
              <a:t>76</a:t>
            </a:fld>
            <a:endParaRPr lang="fr-CA"/>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7AE7701-C87E-8A07-82DD-7C65905C3D1D}"/>
              </a:ext>
            </a:extLst>
          </p:cNvPr>
          <p:cNvSpPr txBox="1"/>
          <p:nvPr/>
        </p:nvSpPr>
        <p:spPr>
          <a:xfrm>
            <a:off x="3160746" y="2278178"/>
            <a:ext cx="6097554" cy="493981"/>
          </a:xfrm>
          <a:prstGeom prst="rect">
            <a:avLst/>
          </a:prstGeom>
          <a:noFill/>
        </p:spPr>
        <p:txBody>
          <a:bodyPr wrap="square">
            <a:spAutoFit/>
          </a:bodyPr>
          <a:lstStyle/>
          <a:p>
            <a:pPr marL="76199">
              <a:lnSpc>
                <a:spcPct val="90000"/>
              </a:lnSpc>
              <a:spcBef>
                <a:spcPts val="1000"/>
              </a:spcBef>
              <a:buClr>
                <a:srgbClr val="93D9EB"/>
              </a:buClr>
              <a:buSzPts val="2400"/>
            </a:pPr>
            <a:r>
              <a:rPr lang="fr-CA" sz="2900" b="1" dirty="0">
                <a:solidFill>
                  <a:schemeClr val="tx1"/>
                </a:solidFill>
                <a:latin typeface="Calibri"/>
                <a:ea typeface="Calibri"/>
                <a:cs typeface="Calibri"/>
                <a:sym typeface="Calibri"/>
              </a:rPr>
              <a:t>Partie 5 : Les pratiques gagnantes</a:t>
            </a:r>
            <a:endParaRPr lang="fr-CA" sz="2900" b="1" i="0" u="none" strike="noStrike" cap="none" dirty="0">
              <a:solidFill>
                <a:schemeClr val="tx1"/>
              </a:solidFill>
              <a:latin typeface="Calibri"/>
              <a:ea typeface="Calibri"/>
              <a:cs typeface="Calibri"/>
              <a:sym typeface="Calibri"/>
            </a:endParaRPr>
          </a:p>
        </p:txBody>
      </p:sp>
      <p:sp>
        <p:nvSpPr>
          <p:cNvPr id="8" name="Espace réservé du numéro de diapositive 7">
            <a:extLst>
              <a:ext uri="{FF2B5EF4-FFF2-40B4-BE49-F238E27FC236}">
                <a16:creationId xmlns:a16="http://schemas.microsoft.com/office/drawing/2014/main" id="{4A0C0D19-80E9-11E6-DECC-F9FC76DAB38E}"/>
              </a:ext>
            </a:extLst>
          </p:cNvPr>
          <p:cNvSpPr>
            <a:spLocks noGrp="1"/>
          </p:cNvSpPr>
          <p:nvPr>
            <p:ph type="sldNum" idx="12"/>
          </p:nvPr>
        </p:nvSpPr>
        <p:spPr/>
        <p:txBody>
          <a:bodyPr/>
          <a:lstStyle/>
          <a:p>
            <a:fld id="{00000000-1234-1234-1234-123412341234}" type="slidenum">
              <a:rPr lang="fr-CA" smtClean="0"/>
              <a:pPr/>
              <a:t>77</a:t>
            </a:fld>
            <a:endParaRPr lang="fr-CA"/>
          </a:p>
        </p:txBody>
      </p:sp>
    </p:spTree>
    <p:extLst>
      <p:ext uri="{BB962C8B-B14F-4D97-AF65-F5344CB8AC3E}">
        <p14:creationId xmlns:p14="http://schemas.microsoft.com/office/powerpoint/2010/main" val="369030695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621"/>
        <p:cNvGrpSpPr/>
        <p:nvPr/>
      </p:nvGrpSpPr>
      <p:grpSpPr>
        <a:xfrm>
          <a:off x="0" y="0"/>
          <a:ext cx="0" cy="0"/>
          <a:chOff x="0" y="0"/>
          <a:chExt cx="0" cy="0"/>
        </a:xfrm>
      </p:grpSpPr>
      <p:sp>
        <p:nvSpPr>
          <p:cNvPr id="622" name="Google Shape;622;p74"/>
          <p:cNvSpPr txBox="1">
            <a:spLocks noGrp="1"/>
          </p:cNvSpPr>
          <p:nvPr>
            <p:ph type="title"/>
            <p:custDataLst>
              <p:tags r:id="rId1"/>
            </p:custDataLst>
          </p:nvPr>
        </p:nvSpPr>
        <p:spPr>
          <a:xfrm>
            <a:off x="721895" y="207366"/>
            <a:ext cx="10515600" cy="781680"/>
          </a:xfrm>
          <a:prstGeom prst="rect">
            <a:avLst/>
          </a:prstGeom>
          <a:noFill/>
          <a:ln>
            <a:noFill/>
          </a:ln>
        </p:spPr>
        <p:txBody>
          <a:bodyPr spcFirstLastPara="1" wrap="square" lIns="91425" tIns="45700" rIns="91425" bIns="45700" anchor="b" anchorCtr="0">
            <a:noAutofit/>
          </a:bodyPr>
          <a:lstStyle/>
          <a:p>
            <a:pPr>
              <a:buClr>
                <a:srgbClr val="1B2A85"/>
              </a:buClr>
              <a:buSzPts val="3200"/>
            </a:pPr>
            <a:br>
              <a:rPr lang="fr-CA" sz="3200" dirty="0">
                <a:solidFill>
                  <a:srgbClr val="1B2A85"/>
                </a:solidFill>
              </a:rPr>
            </a:br>
            <a:r>
              <a:rPr lang="fr-CA" sz="3200" dirty="0">
                <a:solidFill>
                  <a:srgbClr val="1B2A85"/>
                </a:solidFill>
              </a:rPr>
              <a:t>Les conditions gagnantes</a:t>
            </a:r>
            <a:endParaRPr dirty="0"/>
          </a:p>
        </p:txBody>
      </p:sp>
      <p:sp>
        <p:nvSpPr>
          <p:cNvPr id="623" name="Google Shape;623;p74"/>
          <p:cNvSpPr txBox="1">
            <a:spLocks noGrp="1"/>
          </p:cNvSpPr>
          <p:nvPr>
            <p:ph type="body" idx="1"/>
            <p:custDataLst>
              <p:tags r:id="rId2"/>
            </p:custDataLst>
          </p:nvPr>
        </p:nvSpPr>
        <p:spPr>
          <a:xfrm>
            <a:off x="721895" y="989046"/>
            <a:ext cx="10625556" cy="5037285"/>
          </a:xfrm>
          <a:prstGeom prst="rect">
            <a:avLst/>
          </a:prstGeom>
          <a:noFill/>
          <a:ln>
            <a:noFill/>
          </a:ln>
        </p:spPr>
        <p:txBody>
          <a:bodyPr spcFirstLastPara="1" wrap="square" lIns="91425" tIns="45700" rIns="91425" bIns="45700" anchor="t" anchorCtr="0">
            <a:normAutofit lnSpcReduction="10000"/>
          </a:bodyPr>
          <a:lstStyle/>
          <a:p>
            <a:pPr marL="0" indent="0" algn="just">
              <a:spcBef>
                <a:spcPts val="0"/>
              </a:spcBef>
              <a:buSzPts val="2100"/>
            </a:pPr>
            <a:endParaRPr sz="2100" dirty="0">
              <a:solidFill>
                <a:schemeClr val="tx1"/>
              </a:solidFill>
            </a:endParaRPr>
          </a:p>
          <a:p>
            <a:pPr marL="0" indent="0" algn="just">
              <a:buSzPts val="2000"/>
            </a:pPr>
            <a:r>
              <a:rPr lang="fr-CA" sz="2000" dirty="0">
                <a:solidFill>
                  <a:schemeClr val="tx1"/>
                </a:solidFill>
              </a:rPr>
              <a:t>La confiance et le respect mutuel entre les partenaires sont incontournables. </a:t>
            </a:r>
          </a:p>
          <a:p>
            <a:pPr marL="0" indent="0" algn="just">
              <a:buSzPts val="2000"/>
            </a:pPr>
            <a:endParaRPr lang="fr-CA" sz="2000" dirty="0">
              <a:solidFill>
                <a:schemeClr val="tx1"/>
              </a:solidFill>
            </a:endParaRPr>
          </a:p>
          <a:p>
            <a:pPr marL="0" indent="0" algn="just">
              <a:buSzPts val="2000"/>
            </a:pPr>
            <a:r>
              <a:rPr lang="fr-CA" sz="2000" dirty="0">
                <a:solidFill>
                  <a:schemeClr val="tx1"/>
                </a:solidFill>
              </a:rPr>
              <a:t>Les conditions qui favorisent la création d’un environnement propice à la concertation :</a:t>
            </a:r>
            <a:endParaRPr sz="2000" dirty="0">
              <a:solidFill>
                <a:schemeClr val="tx1"/>
              </a:solidFill>
            </a:endParaRPr>
          </a:p>
          <a:p>
            <a:pPr marL="0" indent="0">
              <a:spcBef>
                <a:spcPts val="0"/>
              </a:spcBef>
              <a:buSzPts val="2000"/>
            </a:pPr>
            <a:endParaRPr sz="2000" dirty="0">
              <a:solidFill>
                <a:schemeClr val="tx1"/>
              </a:solidFill>
            </a:endParaRPr>
          </a:p>
          <a:p>
            <a:pPr indent="-457189">
              <a:buSzPts val="2000"/>
              <a:buFont typeface="Arial"/>
              <a:buChar char="•"/>
            </a:pPr>
            <a:r>
              <a:rPr lang="fr-CA" sz="2000" dirty="0">
                <a:solidFill>
                  <a:schemeClr val="tx1"/>
                </a:solidFill>
              </a:rPr>
              <a:t>Désignation de responsables dans les institutions</a:t>
            </a:r>
            <a:endParaRPr sz="2000" dirty="0">
              <a:solidFill>
                <a:schemeClr val="tx1"/>
              </a:solidFill>
            </a:endParaRPr>
          </a:p>
          <a:p>
            <a:pPr indent="-457189">
              <a:buSzPts val="2000"/>
              <a:buFont typeface="Arial"/>
              <a:buChar char="•"/>
            </a:pPr>
            <a:r>
              <a:rPr lang="fr-CA" sz="2000" dirty="0">
                <a:solidFill>
                  <a:schemeClr val="tx1"/>
                </a:solidFill>
              </a:rPr>
              <a:t>Volonté et engagement</a:t>
            </a:r>
            <a:endParaRPr sz="2000" dirty="0">
              <a:solidFill>
                <a:schemeClr val="tx1"/>
              </a:solidFill>
            </a:endParaRPr>
          </a:p>
          <a:p>
            <a:pPr indent="-457189">
              <a:buSzPts val="2000"/>
              <a:buFont typeface="Arial"/>
              <a:buChar char="•"/>
            </a:pPr>
            <a:r>
              <a:rPr lang="fr-CA" sz="2000" dirty="0">
                <a:solidFill>
                  <a:schemeClr val="tx1"/>
                </a:solidFill>
              </a:rPr>
              <a:t>Stabilité</a:t>
            </a:r>
            <a:endParaRPr sz="2000" dirty="0">
              <a:solidFill>
                <a:schemeClr val="tx1"/>
              </a:solidFill>
            </a:endParaRPr>
          </a:p>
          <a:p>
            <a:pPr indent="-457189">
              <a:buSzPts val="2000"/>
              <a:buFont typeface="Arial"/>
              <a:buChar char="•"/>
            </a:pPr>
            <a:r>
              <a:rPr lang="fr-CA" sz="2000" dirty="0">
                <a:solidFill>
                  <a:schemeClr val="tx1"/>
                </a:solidFill>
              </a:rPr>
              <a:t>Communication constante</a:t>
            </a:r>
            <a:endParaRPr sz="2000" dirty="0">
              <a:solidFill>
                <a:schemeClr val="tx1"/>
              </a:solidFill>
            </a:endParaRPr>
          </a:p>
          <a:p>
            <a:pPr indent="-457189">
              <a:buSzPts val="2000"/>
              <a:buFont typeface="Arial"/>
              <a:buChar char="•"/>
            </a:pPr>
            <a:r>
              <a:rPr lang="fr-CA" sz="2000" dirty="0">
                <a:solidFill>
                  <a:schemeClr val="tx1"/>
                </a:solidFill>
              </a:rPr>
              <a:t>Compréhension de l’application des lois dans chacun des réseaux</a:t>
            </a:r>
            <a:endParaRPr sz="2000" dirty="0">
              <a:solidFill>
                <a:schemeClr val="tx1"/>
              </a:solidFill>
            </a:endParaRPr>
          </a:p>
          <a:p>
            <a:pPr indent="-457189">
              <a:buSzPts val="2000"/>
              <a:buFont typeface="Arial"/>
              <a:buChar char="•"/>
            </a:pPr>
            <a:r>
              <a:rPr lang="fr-CA" sz="2000" dirty="0">
                <a:solidFill>
                  <a:schemeClr val="tx1"/>
                </a:solidFill>
              </a:rPr>
              <a:t>Intervention rapide</a:t>
            </a:r>
            <a:endParaRPr sz="2000" dirty="0">
              <a:solidFill>
                <a:schemeClr val="tx1"/>
              </a:solidFill>
            </a:endParaRPr>
          </a:p>
          <a:p>
            <a:pPr indent="-457189">
              <a:buSzPts val="2000"/>
              <a:buFont typeface="Arial"/>
              <a:buChar char="•"/>
            </a:pPr>
            <a:r>
              <a:rPr lang="fr-CA" sz="2000" dirty="0">
                <a:solidFill>
                  <a:schemeClr val="tx1"/>
                </a:solidFill>
              </a:rPr>
              <a:t>Respect des rôles et des responsabilités de chacun</a:t>
            </a:r>
            <a:endParaRPr sz="2000" dirty="0">
              <a:solidFill>
                <a:schemeClr val="tx1"/>
              </a:solidFill>
            </a:endParaRPr>
          </a:p>
          <a:p>
            <a:pPr indent="-457189">
              <a:buSzPts val="2000"/>
              <a:buFont typeface="Arial"/>
              <a:buChar char="•"/>
            </a:pPr>
            <a:r>
              <a:rPr lang="fr-CA" sz="2000" dirty="0">
                <a:solidFill>
                  <a:schemeClr val="tx1"/>
                </a:solidFill>
              </a:rPr>
              <a:t>Représentation de tous les partenaires dans la dispensation de la formation</a:t>
            </a:r>
            <a:endParaRPr sz="2000" dirty="0">
              <a:solidFill>
                <a:schemeClr val="tx1"/>
              </a:solidFill>
            </a:endParaRPr>
          </a:p>
          <a:p>
            <a:pPr marL="0" indent="0"/>
            <a:endParaRPr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Google Shape;628;p75"/>
          <p:cNvSpPr txBox="1"/>
          <p:nvPr>
            <p:custDataLst>
              <p:tags r:id="rId1"/>
            </p:custDataLst>
          </p:nvPr>
        </p:nvSpPr>
        <p:spPr>
          <a:xfrm>
            <a:off x="744739" y="450851"/>
            <a:ext cx="11262360"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Les conditions gagnantes </a:t>
            </a:r>
            <a:r>
              <a:rPr lang="fr-CA" sz="2000" b="1" dirty="0">
                <a:solidFill>
                  <a:srgbClr val="1B2A85"/>
                </a:solidFill>
                <a:latin typeface="Calibri"/>
                <a:ea typeface="Calibri"/>
                <a:cs typeface="Calibri"/>
                <a:sym typeface="Calibri"/>
              </a:rPr>
              <a:t>(suite)</a:t>
            </a:r>
            <a:endParaRPr dirty="0"/>
          </a:p>
        </p:txBody>
      </p:sp>
      <p:grpSp>
        <p:nvGrpSpPr>
          <p:cNvPr id="630" name="Google Shape;630;p75"/>
          <p:cNvGrpSpPr/>
          <p:nvPr>
            <p:custDataLst>
              <p:tags r:id="rId2"/>
            </p:custDataLst>
          </p:nvPr>
        </p:nvGrpSpPr>
        <p:grpSpPr>
          <a:xfrm>
            <a:off x="558800" y="1432560"/>
            <a:ext cx="11049725" cy="4490720"/>
            <a:chOff x="0" y="0"/>
            <a:chExt cx="11049725" cy="4490720"/>
          </a:xfrm>
        </p:grpSpPr>
        <p:cxnSp>
          <p:nvCxnSpPr>
            <p:cNvPr id="631" name="Google Shape;631;p75"/>
            <p:cNvCxnSpPr/>
            <p:nvPr/>
          </p:nvCxnSpPr>
          <p:spPr>
            <a:xfrm>
              <a:off x="0" y="0"/>
              <a:ext cx="11049725" cy="0"/>
            </a:xfrm>
            <a:prstGeom prst="straightConnector1">
              <a:avLst/>
            </a:prstGeom>
            <a:solidFill>
              <a:schemeClr val="accent1"/>
            </a:solidFill>
            <a:ln w="12700" cap="flat" cmpd="sng">
              <a:solidFill>
                <a:schemeClr val="accent1"/>
              </a:solidFill>
              <a:prstDash val="solid"/>
              <a:miter lim="800000"/>
              <a:headEnd type="none" w="sm" len="sm"/>
              <a:tailEnd type="none" w="sm" len="sm"/>
            </a:ln>
          </p:spPr>
        </p:cxnSp>
        <p:sp>
          <p:nvSpPr>
            <p:cNvPr id="632" name="Google Shape;632;p75"/>
            <p:cNvSpPr/>
            <p:nvPr/>
          </p:nvSpPr>
          <p:spPr>
            <a:xfrm>
              <a:off x="0" y="0"/>
              <a:ext cx="11049725" cy="1122680"/>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633" name="Google Shape;633;p75"/>
            <p:cNvSpPr txBox="1"/>
            <p:nvPr/>
          </p:nvSpPr>
          <p:spPr>
            <a:xfrm>
              <a:off x="0" y="0"/>
              <a:ext cx="11049725" cy="1122680"/>
            </a:xfrm>
            <a:prstGeom prst="rect">
              <a:avLst/>
            </a:prstGeom>
            <a:noFill/>
            <a:ln>
              <a:noFill/>
            </a:ln>
          </p:spPr>
          <p:txBody>
            <a:bodyPr spcFirstLastPara="1" wrap="square" lIns="76200" tIns="76200" rIns="76200" bIns="76200" anchor="t" anchorCtr="0">
              <a:noAutofit/>
            </a:bodyPr>
            <a:lstStyle/>
            <a:p>
              <a:pPr>
                <a:lnSpc>
                  <a:spcPct val="90000"/>
                </a:lnSpc>
                <a:buClr>
                  <a:schemeClr val="dk1"/>
                </a:buClr>
                <a:buSzPts val="2000"/>
              </a:pPr>
              <a:r>
                <a:rPr lang="fr-CA" sz="2000" b="1" dirty="0">
                  <a:solidFill>
                    <a:schemeClr val="tx1"/>
                  </a:solidFill>
                  <a:latin typeface="Calibri"/>
                  <a:cs typeface="Calibri"/>
                  <a:sym typeface="Calibri"/>
                </a:rPr>
                <a:t>L’engagement :</a:t>
              </a:r>
              <a:r>
                <a:rPr lang="fr-CA" dirty="0">
                  <a:solidFill>
                    <a:schemeClr val="tx1"/>
                  </a:solidFill>
                  <a:latin typeface="Calibri"/>
                  <a:ea typeface="Calibri"/>
                  <a:cs typeface="Calibri"/>
                  <a:sym typeface="Calibri"/>
                </a:rPr>
                <a:t> </a:t>
              </a:r>
              <a:r>
                <a:rPr lang="fr-CA" sz="1600" dirty="0">
                  <a:solidFill>
                    <a:schemeClr val="tx1"/>
                  </a:solidFill>
                  <a:latin typeface="Calibri"/>
                  <a:ea typeface="Calibri"/>
                  <a:cs typeface="Calibri"/>
                  <a:sym typeface="Calibri"/>
                </a:rPr>
                <a:t>Respect des droits des enfants en prenant des décisions dans leur intérêt et en s’assurant qu’ils sont protégés</a:t>
              </a:r>
              <a:r>
                <a:rPr lang="fr-CA" dirty="0">
                  <a:solidFill>
                    <a:schemeClr val="tx1"/>
                  </a:solidFill>
                  <a:latin typeface="Calibri"/>
                  <a:ea typeface="Calibri"/>
                  <a:cs typeface="Calibri"/>
                  <a:sym typeface="Calibri"/>
                </a:rPr>
                <a:t>.</a:t>
              </a:r>
              <a:endParaRPr dirty="0">
                <a:solidFill>
                  <a:schemeClr val="tx1"/>
                </a:solidFill>
                <a:latin typeface="Calibri"/>
                <a:ea typeface="Calibri"/>
                <a:cs typeface="Calibri"/>
                <a:sym typeface="Calibri"/>
              </a:endParaRPr>
            </a:p>
          </p:txBody>
        </p:sp>
        <p:cxnSp>
          <p:nvCxnSpPr>
            <p:cNvPr id="634" name="Google Shape;634;p75"/>
            <p:cNvCxnSpPr/>
            <p:nvPr/>
          </p:nvCxnSpPr>
          <p:spPr>
            <a:xfrm>
              <a:off x="0" y="1122680"/>
              <a:ext cx="11049725" cy="0"/>
            </a:xfrm>
            <a:prstGeom prst="straightConnector1">
              <a:avLst/>
            </a:prstGeom>
            <a:solidFill>
              <a:schemeClr val="accent1"/>
            </a:solidFill>
            <a:ln w="12700" cap="flat" cmpd="sng">
              <a:solidFill>
                <a:schemeClr val="accent1"/>
              </a:solidFill>
              <a:prstDash val="solid"/>
              <a:miter lim="800000"/>
              <a:headEnd type="none" w="sm" len="sm"/>
              <a:tailEnd type="none" w="sm" len="sm"/>
            </a:ln>
          </p:spPr>
        </p:cxnSp>
        <p:sp>
          <p:nvSpPr>
            <p:cNvPr id="635" name="Google Shape;635;p75"/>
            <p:cNvSpPr/>
            <p:nvPr/>
          </p:nvSpPr>
          <p:spPr>
            <a:xfrm>
              <a:off x="0" y="1122680"/>
              <a:ext cx="11049725" cy="1122680"/>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636" name="Google Shape;636;p75"/>
            <p:cNvSpPr txBox="1"/>
            <p:nvPr/>
          </p:nvSpPr>
          <p:spPr>
            <a:xfrm>
              <a:off x="0" y="1122680"/>
              <a:ext cx="11049725" cy="1122680"/>
            </a:xfrm>
            <a:prstGeom prst="rect">
              <a:avLst/>
            </a:prstGeom>
            <a:noFill/>
            <a:ln>
              <a:noFill/>
            </a:ln>
          </p:spPr>
          <p:txBody>
            <a:bodyPr spcFirstLastPara="1" wrap="square" lIns="76200" tIns="76200" rIns="76200" bIns="76200" anchor="t" anchorCtr="0">
              <a:noAutofit/>
            </a:bodyPr>
            <a:lstStyle/>
            <a:p>
              <a:pPr>
                <a:lnSpc>
                  <a:spcPct val="90000"/>
                </a:lnSpc>
                <a:buClr>
                  <a:schemeClr val="dk1"/>
                </a:buClr>
                <a:buSzPts val="2000"/>
              </a:pPr>
              <a:r>
                <a:rPr lang="fr-CA" sz="2000" b="1" dirty="0">
                  <a:solidFill>
                    <a:schemeClr val="tx1"/>
                  </a:solidFill>
                  <a:latin typeface="Calibri"/>
                  <a:ea typeface="Calibri"/>
                  <a:cs typeface="Calibri"/>
                  <a:sym typeface="Calibri"/>
                </a:rPr>
                <a:t>La </a:t>
              </a:r>
              <a:r>
                <a:rPr lang="fr-CA" sz="2000" b="1" dirty="0">
                  <a:solidFill>
                    <a:schemeClr val="tx1"/>
                  </a:solidFill>
                  <a:latin typeface="Calibri"/>
                  <a:cs typeface="Calibri"/>
                  <a:sym typeface="Calibri"/>
                </a:rPr>
                <a:t>collaboration :</a:t>
              </a:r>
              <a:r>
                <a:rPr lang="fr-CA" b="1" dirty="0">
                  <a:solidFill>
                    <a:schemeClr val="tx1"/>
                  </a:solidFill>
                  <a:latin typeface="Calibri"/>
                  <a:ea typeface="Calibri"/>
                  <a:cs typeface="Calibri"/>
                  <a:sym typeface="Calibri"/>
                </a:rPr>
                <a:t> </a:t>
              </a:r>
              <a:r>
                <a:rPr lang="fr-CA" sz="1600" dirty="0">
                  <a:solidFill>
                    <a:schemeClr val="tx1"/>
                  </a:solidFill>
                  <a:latin typeface="Calibri"/>
                  <a:ea typeface="Calibri"/>
                  <a:cs typeface="Calibri"/>
                  <a:sym typeface="Calibri"/>
                </a:rPr>
                <a:t>Fondée sur la confiance et sur le respect des responsabilités, des obligations et des missions de chacun. Une collaboration est garante de l’atteinte des objectifs communs de protéger les enfants et de leur apporter toute l’aide nécessaire. </a:t>
              </a:r>
              <a:endParaRPr sz="1600" dirty="0">
                <a:solidFill>
                  <a:schemeClr val="tx1"/>
                </a:solidFill>
                <a:latin typeface="Calibri"/>
                <a:ea typeface="Calibri"/>
                <a:cs typeface="Calibri"/>
                <a:sym typeface="Calibri"/>
              </a:endParaRPr>
            </a:p>
          </p:txBody>
        </p:sp>
        <p:cxnSp>
          <p:nvCxnSpPr>
            <p:cNvPr id="637" name="Google Shape;637;p75"/>
            <p:cNvCxnSpPr/>
            <p:nvPr/>
          </p:nvCxnSpPr>
          <p:spPr>
            <a:xfrm>
              <a:off x="0" y="2245360"/>
              <a:ext cx="11049725" cy="0"/>
            </a:xfrm>
            <a:prstGeom prst="straightConnector1">
              <a:avLst/>
            </a:prstGeom>
            <a:solidFill>
              <a:schemeClr val="accent1"/>
            </a:solidFill>
            <a:ln w="12700" cap="flat" cmpd="sng">
              <a:solidFill>
                <a:schemeClr val="accent1"/>
              </a:solidFill>
              <a:prstDash val="solid"/>
              <a:miter lim="800000"/>
              <a:headEnd type="none" w="sm" len="sm"/>
              <a:tailEnd type="none" w="sm" len="sm"/>
            </a:ln>
          </p:spPr>
        </p:cxnSp>
        <p:sp>
          <p:nvSpPr>
            <p:cNvPr id="638" name="Google Shape;638;p75"/>
            <p:cNvSpPr/>
            <p:nvPr/>
          </p:nvSpPr>
          <p:spPr>
            <a:xfrm>
              <a:off x="0" y="2245360"/>
              <a:ext cx="11049725" cy="1122680"/>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639" name="Google Shape;639;p75"/>
            <p:cNvSpPr txBox="1"/>
            <p:nvPr/>
          </p:nvSpPr>
          <p:spPr>
            <a:xfrm>
              <a:off x="0" y="2245360"/>
              <a:ext cx="11049725" cy="1122680"/>
            </a:xfrm>
            <a:prstGeom prst="rect">
              <a:avLst/>
            </a:prstGeom>
            <a:noFill/>
            <a:ln>
              <a:noFill/>
            </a:ln>
          </p:spPr>
          <p:txBody>
            <a:bodyPr spcFirstLastPara="1" wrap="square" lIns="76200" tIns="76200" rIns="76200" bIns="76200" anchor="t" anchorCtr="0">
              <a:noAutofit/>
            </a:bodyPr>
            <a:lstStyle/>
            <a:p>
              <a:pPr>
                <a:lnSpc>
                  <a:spcPct val="90000"/>
                </a:lnSpc>
                <a:buClr>
                  <a:schemeClr val="dk1"/>
                </a:buClr>
                <a:buSzPts val="2000"/>
              </a:pPr>
              <a:r>
                <a:rPr lang="fr-CA" sz="2000" b="1" dirty="0">
                  <a:solidFill>
                    <a:schemeClr val="tx1"/>
                  </a:solidFill>
                  <a:latin typeface="Calibri"/>
                  <a:ea typeface="Calibri"/>
                  <a:cs typeface="Calibri"/>
                  <a:sym typeface="Calibri"/>
                </a:rPr>
                <a:t>La résolution de </a:t>
              </a:r>
              <a:r>
                <a:rPr lang="fr-CA" sz="2000" b="1" dirty="0">
                  <a:solidFill>
                    <a:schemeClr val="tx1"/>
                  </a:solidFill>
                  <a:latin typeface="Calibri"/>
                  <a:cs typeface="Calibri"/>
                  <a:sym typeface="Calibri"/>
                </a:rPr>
                <a:t>problèmes :</a:t>
              </a:r>
              <a:r>
                <a:rPr lang="fr-CA" sz="1800" dirty="0">
                  <a:solidFill>
                    <a:schemeClr val="tx1"/>
                  </a:solidFill>
                  <a:latin typeface="Calibri"/>
                  <a:ea typeface="Calibri"/>
                  <a:cs typeface="Calibri"/>
                  <a:sym typeface="Calibri"/>
                </a:rPr>
                <a:t> </a:t>
              </a:r>
              <a:r>
                <a:rPr lang="fr-CA" sz="1600" dirty="0">
                  <a:solidFill>
                    <a:schemeClr val="tx1"/>
                  </a:solidFill>
                  <a:latin typeface="Calibri"/>
                  <a:ea typeface="Calibri"/>
                  <a:cs typeface="Calibri"/>
                  <a:sym typeface="Calibri"/>
                </a:rPr>
                <a:t>Tout mettre en œuvre pour résoudre les problèmes et aplanir les difficultés qui entravent l’application de l’Entente ou l’atteinte de ses objectifs.</a:t>
              </a:r>
              <a:endParaRPr sz="1600" dirty="0">
                <a:solidFill>
                  <a:schemeClr val="tx1"/>
                </a:solidFill>
                <a:latin typeface="Calibri"/>
                <a:ea typeface="Calibri"/>
                <a:cs typeface="Calibri"/>
                <a:sym typeface="Calibri"/>
              </a:endParaRPr>
            </a:p>
          </p:txBody>
        </p:sp>
        <p:cxnSp>
          <p:nvCxnSpPr>
            <p:cNvPr id="640" name="Google Shape;640;p75"/>
            <p:cNvCxnSpPr/>
            <p:nvPr/>
          </p:nvCxnSpPr>
          <p:spPr>
            <a:xfrm>
              <a:off x="0" y="3368040"/>
              <a:ext cx="11049725" cy="0"/>
            </a:xfrm>
            <a:prstGeom prst="straightConnector1">
              <a:avLst/>
            </a:prstGeom>
            <a:solidFill>
              <a:schemeClr val="accent1"/>
            </a:solidFill>
            <a:ln w="12700" cap="flat" cmpd="sng">
              <a:solidFill>
                <a:schemeClr val="accent1"/>
              </a:solidFill>
              <a:prstDash val="solid"/>
              <a:miter lim="800000"/>
              <a:headEnd type="none" w="sm" len="sm"/>
              <a:tailEnd type="none" w="sm" len="sm"/>
            </a:ln>
          </p:spPr>
        </p:cxnSp>
        <p:sp>
          <p:nvSpPr>
            <p:cNvPr id="641" name="Google Shape;641;p75"/>
            <p:cNvSpPr/>
            <p:nvPr/>
          </p:nvSpPr>
          <p:spPr>
            <a:xfrm>
              <a:off x="0" y="3368040"/>
              <a:ext cx="11049725" cy="1122680"/>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642" name="Google Shape;642;p75"/>
            <p:cNvSpPr txBox="1"/>
            <p:nvPr/>
          </p:nvSpPr>
          <p:spPr>
            <a:xfrm>
              <a:off x="0" y="3368040"/>
              <a:ext cx="11049725" cy="1122680"/>
            </a:xfrm>
            <a:prstGeom prst="rect">
              <a:avLst/>
            </a:prstGeom>
            <a:noFill/>
            <a:ln>
              <a:noFill/>
            </a:ln>
          </p:spPr>
          <p:txBody>
            <a:bodyPr spcFirstLastPara="1" wrap="square" lIns="76200" tIns="76200" rIns="76200" bIns="76200" anchor="t" anchorCtr="0">
              <a:noAutofit/>
            </a:bodyPr>
            <a:lstStyle/>
            <a:p>
              <a:pPr>
                <a:lnSpc>
                  <a:spcPct val="90000"/>
                </a:lnSpc>
                <a:buClr>
                  <a:schemeClr val="dk1"/>
                </a:buClr>
                <a:buSzPts val="2000"/>
              </a:pPr>
              <a:r>
                <a:rPr lang="fr-CA" sz="2000" b="1" dirty="0">
                  <a:solidFill>
                    <a:schemeClr val="tx1"/>
                  </a:solidFill>
                  <a:latin typeface="Calibri"/>
                  <a:ea typeface="Calibri"/>
                  <a:cs typeface="Calibri"/>
                  <a:sym typeface="Calibri"/>
                </a:rPr>
                <a:t>Une compréhension </a:t>
              </a:r>
              <a:r>
                <a:rPr lang="fr-CA" sz="2000" b="1" dirty="0">
                  <a:solidFill>
                    <a:schemeClr val="tx1"/>
                  </a:solidFill>
                  <a:latin typeface="Calibri"/>
                  <a:cs typeface="Calibri"/>
                  <a:sym typeface="Calibri"/>
                </a:rPr>
                <a:t>commune</a:t>
              </a:r>
              <a:r>
                <a:rPr lang="fr-CA" sz="2000" b="1" dirty="0">
                  <a:solidFill>
                    <a:schemeClr val="tx1"/>
                  </a:solidFill>
                  <a:latin typeface="Calibri"/>
                  <a:ea typeface="Calibri"/>
                  <a:cs typeface="Calibri"/>
                  <a:sym typeface="Calibri"/>
                </a:rPr>
                <a:t> : </a:t>
              </a:r>
              <a:r>
                <a:rPr lang="fr-CA" sz="1600" dirty="0">
                  <a:solidFill>
                    <a:schemeClr val="tx1"/>
                  </a:solidFill>
                  <a:latin typeface="Calibri"/>
                  <a:ea typeface="Calibri"/>
                  <a:cs typeface="Calibri"/>
                  <a:sym typeface="Calibri"/>
                </a:rPr>
                <a:t>Pour une concertation et une collaboration efficaces</a:t>
              </a:r>
              <a:r>
                <a:rPr lang="fr-CA" sz="1600" dirty="0">
                  <a:solidFill>
                    <a:schemeClr val="dk1"/>
                  </a:solidFill>
                  <a:latin typeface="Calibri"/>
                  <a:ea typeface="Calibri"/>
                  <a:cs typeface="Calibri"/>
                  <a:sym typeface="Calibri"/>
                </a:rPr>
                <a:t>.</a:t>
              </a:r>
              <a:endParaRPr sz="1600" dirty="0">
                <a:solidFill>
                  <a:schemeClr val="dk1"/>
                </a:solidFill>
                <a:latin typeface="Calibri"/>
                <a:ea typeface="Calibri"/>
                <a:cs typeface="Calibri"/>
                <a:sym typeface="Calibri"/>
              </a:endParaRPr>
            </a:p>
          </p:txBody>
        </p:sp>
      </p:grpSp>
      <p:sp>
        <p:nvSpPr>
          <p:cNvPr id="6" name="Espace réservé du numéro de diapositive 5">
            <a:extLst>
              <a:ext uri="{FF2B5EF4-FFF2-40B4-BE49-F238E27FC236}">
                <a16:creationId xmlns:a16="http://schemas.microsoft.com/office/drawing/2014/main" id="{412250E6-9DC3-9EDB-DEFB-37E9888B9570}"/>
              </a:ext>
            </a:extLst>
          </p:cNvPr>
          <p:cNvSpPr>
            <a:spLocks noGrp="1"/>
          </p:cNvSpPr>
          <p:nvPr>
            <p:ph type="sldNum" idx="12"/>
          </p:nvPr>
        </p:nvSpPr>
        <p:spPr/>
        <p:txBody>
          <a:bodyPr/>
          <a:lstStyle/>
          <a:p>
            <a:fld id="{00000000-1234-1234-1234-123412341234}" type="slidenum">
              <a:rPr lang="fr-CA" smtClean="0"/>
              <a:pPr/>
              <a:t>79</a:t>
            </a:fld>
            <a:endParaRPr lang="fr-CA"/>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7"/>
          <p:cNvSpPr txBox="1"/>
          <p:nvPr>
            <p:custDataLst>
              <p:tags r:id="rId1"/>
            </p:custDataLst>
          </p:nvPr>
        </p:nvSpPr>
        <p:spPr>
          <a:xfrm>
            <a:off x="820604" y="604839"/>
            <a:ext cx="6840537"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Les parties liées par l’Entente</a:t>
            </a:r>
            <a:endParaRPr dirty="0"/>
          </a:p>
        </p:txBody>
      </p:sp>
      <p:sp>
        <p:nvSpPr>
          <p:cNvPr id="115" name="Google Shape;115;p7"/>
          <p:cNvSpPr txBox="1"/>
          <p:nvPr>
            <p:custDataLst>
              <p:tags r:id="rId2"/>
            </p:custDataLst>
          </p:nvPr>
        </p:nvSpPr>
        <p:spPr>
          <a:xfrm>
            <a:off x="1186362" y="1953217"/>
            <a:ext cx="7744279" cy="2862282"/>
          </a:xfrm>
          <a:prstGeom prst="rect">
            <a:avLst/>
          </a:prstGeom>
          <a:noFill/>
          <a:ln>
            <a:noFill/>
          </a:ln>
        </p:spPr>
        <p:txBody>
          <a:bodyPr spcFirstLastPara="1" wrap="square" lIns="91425" tIns="45700" rIns="91425" bIns="45700" anchor="t" anchorCtr="0">
            <a:spAutoFit/>
          </a:bodyPr>
          <a:lstStyle/>
          <a:p>
            <a:pPr marL="514338" indent="-361942">
              <a:buClr>
                <a:schemeClr val="dk1"/>
              </a:buClr>
              <a:buSzPts val="2400"/>
            </a:pPr>
            <a:endParaRPr sz="2000" dirty="0">
              <a:solidFill>
                <a:srgbClr val="1B2A85"/>
              </a:solidFill>
              <a:latin typeface="Calibri"/>
              <a:ea typeface="Calibri"/>
              <a:cs typeface="Calibri"/>
              <a:sym typeface="Calibri"/>
            </a:endParaRPr>
          </a:p>
          <a:p>
            <a:pPr marL="514338" indent="-514338">
              <a:buClr>
                <a:schemeClr val="bg2"/>
              </a:buClr>
              <a:buSzPts val="2000"/>
              <a:buFont typeface="Arial" panose="020B0604020202020204" pitchFamily="34" charset="0"/>
              <a:buChar char="•"/>
            </a:pPr>
            <a:r>
              <a:rPr lang="fr-CA" sz="2200" dirty="0">
                <a:solidFill>
                  <a:schemeClr val="tx1"/>
                </a:solidFill>
                <a:latin typeface="Calibri"/>
                <a:ea typeface="Calibri"/>
                <a:cs typeface="Calibri"/>
                <a:sym typeface="Calibri"/>
              </a:rPr>
              <a:t>Ministre de la Santé et des Services sociaux</a:t>
            </a:r>
            <a:endParaRPr sz="2200" dirty="0">
              <a:solidFill>
                <a:schemeClr val="tx1"/>
              </a:solidFill>
            </a:endParaRPr>
          </a:p>
          <a:p>
            <a:pPr marL="514338" indent="-514338">
              <a:buClr>
                <a:schemeClr val="bg2"/>
              </a:buClr>
              <a:buSzPts val="2000"/>
              <a:buFont typeface="Arial" panose="020B0604020202020204" pitchFamily="34" charset="0"/>
              <a:buChar char="•"/>
            </a:pPr>
            <a:r>
              <a:rPr lang="fr-CA" sz="2200" dirty="0">
                <a:solidFill>
                  <a:schemeClr val="tx1"/>
                </a:solidFill>
                <a:latin typeface="Calibri"/>
                <a:ea typeface="Calibri"/>
                <a:cs typeface="Calibri"/>
                <a:sym typeface="Calibri"/>
              </a:rPr>
              <a:t>Ministre de la Justice</a:t>
            </a:r>
            <a:endParaRPr sz="2200" dirty="0">
              <a:solidFill>
                <a:schemeClr val="tx1"/>
              </a:solidFill>
            </a:endParaRPr>
          </a:p>
          <a:p>
            <a:pPr marL="514338" indent="-514338">
              <a:buClr>
                <a:schemeClr val="bg2"/>
              </a:buClr>
              <a:buSzPts val="2000"/>
              <a:buFont typeface="Arial" panose="020B0604020202020204" pitchFamily="34" charset="0"/>
              <a:buChar char="•"/>
            </a:pPr>
            <a:r>
              <a:rPr lang="fr-CA" sz="2200" dirty="0">
                <a:solidFill>
                  <a:schemeClr val="tx1"/>
                </a:solidFill>
                <a:latin typeface="Calibri"/>
                <a:ea typeface="Calibri"/>
                <a:cs typeface="Calibri"/>
                <a:sym typeface="Calibri"/>
              </a:rPr>
              <a:t>Ministre de la Sécurité publique</a:t>
            </a:r>
            <a:endParaRPr sz="2200" dirty="0">
              <a:solidFill>
                <a:schemeClr val="tx1"/>
              </a:solidFill>
            </a:endParaRPr>
          </a:p>
          <a:p>
            <a:pPr marL="514338" indent="-514338">
              <a:buClr>
                <a:schemeClr val="bg2"/>
              </a:buClr>
              <a:buSzPts val="2000"/>
              <a:buFont typeface="Arial" panose="020B0604020202020204" pitchFamily="34" charset="0"/>
              <a:buChar char="•"/>
            </a:pPr>
            <a:r>
              <a:rPr lang="fr-CA" sz="2200" dirty="0">
                <a:solidFill>
                  <a:schemeClr val="tx1"/>
                </a:solidFill>
                <a:latin typeface="Calibri"/>
                <a:ea typeface="Calibri"/>
                <a:cs typeface="Calibri"/>
                <a:sym typeface="Calibri"/>
              </a:rPr>
              <a:t>Ministre de l’Éducation</a:t>
            </a:r>
            <a:endParaRPr sz="2200" dirty="0">
              <a:solidFill>
                <a:schemeClr val="tx1"/>
              </a:solidFill>
              <a:highlight>
                <a:srgbClr val="FFFF00"/>
              </a:highlight>
              <a:latin typeface="Calibri"/>
              <a:ea typeface="Calibri"/>
              <a:cs typeface="Calibri"/>
              <a:sym typeface="Calibri"/>
            </a:endParaRPr>
          </a:p>
          <a:p>
            <a:pPr marL="514338" indent="-514338">
              <a:buClr>
                <a:schemeClr val="bg2"/>
              </a:buClr>
              <a:buSzPts val="2000"/>
              <a:buFont typeface="Arial" panose="020B0604020202020204" pitchFamily="34" charset="0"/>
              <a:buChar char="•"/>
            </a:pPr>
            <a:r>
              <a:rPr lang="fr-CA" sz="2200" dirty="0">
                <a:solidFill>
                  <a:schemeClr val="tx1"/>
                </a:solidFill>
                <a:latin typeface="Calibri"/>
                <a:ea typeface="Calibri"/>
                <a:cs typeface="Calibri"/>
                <a:sym typeface="Calibri"/>
              </a:rPr>
              <a:t>Ministre de la Famille</a:t>
            </a:r>
            <a:endParaRPr sz="2200" dirty="0">
              <a:solidFill>
                <a:schemeClr val="tx1"/>
              </a:solidFill>
            </a:endParaRPr>
          </a:p>
          <a:p>
            <a:pPr marL="514338" indent="-514338">
              <a:buClr>
                <a:schemeClr val="bg2"/>
              </a:buClr>
              <a:buSzPts val="2000"/>
              <a:buFont typeface="Arial" panose="020B0604020202020204" pitchFamily="34" charset="0"/>
              <a:buChar char="•"/>
            </a:pPr>
            <a:r>
              <a:rPr lang="fr-CA" sz="2200" dirty="0">
                <a:solidFill>
                  <a:schemeClr val="tx1"/>
                </a:solidFill>
                <a:latin typeface="Calibri"/>
                <a:ea typeface="Calibri"/>
                <a:cs typeface="Calibri"/>
                <a:sym typeface="Calibri"/>
              </a:rPr>
              <a:t>Directeur des poursuites criminelles et pénales</a:t>
            </a:r>
            <a:endParaRPr sz="2200" dirty="0">
              <a:solidFill>
                <a:schemeClr val="tx1"/>
              </a:solidFill>
              <a:latin typeface="Times New Roman"/>
              <a:ea typeface="Times New Roman"/>
              <a:cs typeface="Times New Roman"/>
              <a:sym typeface="Times New Roman"/>
            </a:endParaRPr>
          </a:p>
          <a:p>
            <a:pPr marL="514338" indent="-336542">
              <a:buClr>
                <a:schemeClr val="dk1"/>
              </a:buClr>
              <a:buSzPts val="2800"/>
            </a:pPr>
            <a:endParaRPr sz="2800"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9236CD5C-B8F3-AE5F-FB43-E3B5560FFEB4}"/>
              </a:ext>
            </a:extLst>
          </p:cNvPr>
          <p:cNvSpPr>
            <a:spLocks noGrp="1"/>
          </p:cNvSpPr>
          <p:nvPr>
            <p:ph type="sldNum" idx="12"/>
          </p:nvPr>
        </p:nvSpPr>
        <p:spPr/>
        <p:txBody>
          <a:bodyPr/>
          <a:lstStyle/>
          <a:p>
            <a:fld id="{00000000-1234-1234-1234-123412341234}" type="slidenum">
              <a:rPr lang="fr-CA" smtClean="0"/>
              <a:pPr/>
              <a:t>8</a:t>
            </a:fld>
            <a:endParaRPr lang="fr-CA"/>
          </a:p>
        </p:txBody>
      </p:sp>
    </p:spTree>
    <p:extLst>
      <p:ext uri="{BB962C8B-B14F-4D97-AF65-F5344CB8AC3E}">
        <p14:creationId xmlns:p14="http://schemas.microsoft.com/office/powerpoint/2010/main" val="150977183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76"/>
          <p:cNvSpPr txBox="1"/>
          <p:nvPr>
            <p:custDataLst>
              <p:tags r:id="rId1"/>
            </p:custDataLst>
          </p:nvPr>
        </p:nvSpPr>
        <p:spPr>
          <a:xfrm>
            <a:off x="766355" y="602314"/>
            <a:ext cx="9977120" cy="646290"/>
          </a:xfrm>
          <a:prstGeom prst="rect">
            <a:avLst/>
          </a:prstGeom>
          <a:noFill/>
          <a:ln>
            <a:noFill/>
          </a:ln>
        </p:spPr>
        <p:txBody>
          <a:bodyPr spcFirstLastPara="1" wrap="square" lIns="91425" tIns="45700" rIns="91425" bIns="45700" anchor="t" anchorCtr="0">
            <a:spAutoFit/>
          </a:bodyPr>
          <a:lstStyle/>
          <a:p>
            <a:pPr>
              <a:buClr>
                <a:srgbClr val="1B2A85"/>
              </a:buClr>
              <a:buSzPts val="3600"/>
            </a:pPr>
            <a:r>
              <a:rPr lang="fr-CA" sz="3600" b="1" dirty="0">
                <a:solidFill>
                  <a:srgbClr val="1B2A85"/>
                </a:solidFill>
                <a:latin typeface="Calibri"/>
                <a:ea typeface="Calibri"/>
                <a:cs typeface="Calibri"/>
                <a:sym typeface="Calibri"/>
              </a:rPr>
              <a:t>Les conditions gagnantes </a:t>
            </a:r>
            <a:r>
              <a:rPr lang="fr-CA" sz="2400" b="1" dirty="0">
                <a:solidFill>
                  <a:srgbClr val="1B2A85"/>
                </a:solidFill>
                <a:latin typeface="Calibri"/>
                <a:ea typeface="Calibri"/>
                <a:cs typeface="Calibri"/>
                <a:sym typeface="Calibri"/>
              </a:rPr>
              <a:t>(suite)</a:t>
            </a:r>
            <a:endParaRPr sz="2400" dirty="0"/>
          </a:p>
        </p:txBody>
      </p:sp>
      <p:sp>
        <p:nvSpPr>
          <p:cNvPr id="648" name="Google Shape;648;p76"/>
          <p:cNvSpPr txBox="1"/>
          <p:nvPr>
            <p:custDataLst>
              <p:tags r:id="rId2"/>
            </p:custDataLst>
          </p:nvPr>
        </p:nvSpPr>
        <p:spPr>
          <a:xfrm>
            <a:off x="766353" y="1248644"/>
            <a:ext cx="10741435" cy="3717900"/>
          </a:xfrm>
          <a:prstGeom prst="rect">
            <a:avLst/>
          </a:prstGeom>
          <a:noFill/>
          <a:ln>
            <a:noFill/>
          </a:ln>
        </p:spPr>
        <p:txBody>
          <a:bodyPr spcFirstLastPara="1" wrap="square" lIns="91425" tIns="45700" rIns="91425" bIns="45700" anchor="t" anchorCtr="0">
            <a:spAutoFit/>
          </a:bodyPr>
          <a:lstStyle/>
          <a:p>
            <a:pPr>
              <a:lnSpc>
                <a:spcPct val="115000"/>
              </a:lnSpc>
              <a:buClr>
                <a:schemeClr val="dk1"/>
              </a:buClr>
              <a:buSzPts val="2400"/>
            </a:pPr>
            <a:endParaRPr lang="fr-CA" sz="2400" b="1" dirty="0">
              <a:solidFill>
                <a:schemeClr val="dk1"/>
              </a:solidFill>
              <a:latin typeface="Calibri"/>
              <a:ea typeface="Calibri"/>
              <a:cs typeface="Calibri"/>
              <a:sym typeface="Calibri"/>
            </a:endParaRPr>
          </a:p>
          <a:p>
            <a:pPr>
              <a:lnSpc>
                <a:spcPct val="115000"/>
              </a:lnSpc>
              <a:spcBef>
                <a:spcPts val="1400"/>
              </a:spcBef>
              <a:buClr>
                <a:schemeClr val="dk1"/>
              </a:buClr>
              <a:buSzPts val="2000"/>
            </a:pPr>
            <a:r>
              <a:rPr lang="fr-CA" sz="2000" b="1" dirty="0">
                <a:solidFill>
                  <a:schemeClr val="tx1"/>
                </a:solidFill>
                <a:latin typeface="Calibri"/>
                <a:ea typeface="Calibri"/>
                <a:cs typeface="Calibri"/>
                <a:sym typeface="Calibri"/>
              </a:rPr>
              <a:t>S’il y a lieu, établir des liens avec :</a:t>
            </a:r>
            <a:endParaRPr sz="2000" dirty="0">
              <a:solidFill>
                <a:schemeClr val="tx1"/>
              </a:solidFill>
              <a:latin typeface="Calibri"/>
              <a:ea typeface="Calibri"/>
              <a:cs typeface="Calibri"/>
              <a:sym typeface="Calibri"/>
            </a:endParaRPr>
          </a:p>
          <a:p>
            <a:pPr marL="742932" lvl="1" indent="-285744">
              <a:lnSpc>
                <a:spcPct val="115000"/>
              </a:lnSpc>
              <a:spcBef>
                <a:spcPts val="1400"/>
              </a:spcBef>
              <a:buClr>
                <a:schemeClr val="accent4"/>
              </a:buClr>
              <a:buSzPts val="2000"/>
              <a:buFont typeface="Arial"/>
              <a:buChar char="•"/>
            </a:pPr>
            <a:r>
              <a:rPr lang="fr-CA" sz="2000" dirty="0">
                <a:solidFill>
                  <a:schemeClr val="tx1"/>
                </a:solidFill>
                <a:latin typeface="Calibri"/>
                <a:ea typeface="Calibri"/>
                <a:cs typeface="Calibri"/>
                <a:sym typeface="Calibri"/>
              </a:rPr>
              <a:t>les communautés autochtones;</a:t>
            </a:r>
            <a:endParaRPr sz="2000" dirty="0">
              <a:solidFill>
                <a:schemeClr val="tx1"/>
              </a:solidFill>
              <a:latin typeface="Calibri"/>
              <a:ea typeface="Calibri"/>
              <a:cs typeface="Calibri"/>
              <a:sym typeface="Calibri"/>
            </a:endParaRPr>
          </a:p>
          <a:p>
            <a:pPr marL="742932" lvl="1" indent="-285744">
              <a:lnSpc>
                <a:spcPct val="115000"/>
              </a:lnSpc>
              <a:spcBef>
                <a:spcPts val="1400"/>
              </a:spcBef>
              <a:buClr>
                <a:schemeClr val="accent4"/>
              </a:buClr>
              <a:buSzPts val="2000"/>
              <a:buFont typeface="Arial"/>
              <a:buChar char="•"/>
            </a:pPr>
            <a:r>
              <a:rPr lang="fr-CA" sz="2000" dirty="0">
                <a:solidFill>
                  <a:schemeClr val="tx1"/>
                </a:solidFill>
                <a:latin typeface="Calibri"/>
                <a:ea typeface="Calibri"/>
                <a:cs typeface="Calibri"/>
                <a:sym typeface="Calibri"/>
              </a:rPr>
              <a:t>l’indemnisation des victimes d’actes criminels (IVAC);</a:t>
            </a:r>
            <a:endParaRPr sz="2000" dirty="0">
              <a:solidFill>
                <a:schemeClr val="tx1"/>
              </a:solidFill>
              <a:latin typeface="Calibri"/>
              <a:ea typeface="Calibri"/>
              <a:cs typeface="Calibri"/>
              <a:sym typeface="Calibri"/>
            </a:endParaRPr>
          </a:p>
          <a:p>
            <a:pPr marL="742932" lvl="1" indent="-285744">
              <a:lnSpc>
                <a:spcPct val="115000"/>
              </a:lnSpc>
              <a:spcBef>
                <a:spcPts val="1400"/>
              </a:spcBef>
              <a:buClr>
                <a:schemeClr val="accent4"/>
              </a:buClr>
              <a:buSzPts val="2000"/>
              <a:buFont typeface="Arial"/>
              <a:buChar char="•"/>
            </a:pPr>
            <a:r>
              <a:rPr lang="fr-CA" sz="2000" dirty="0">
                <a:solidFill>
                  <a:schemeClr val="tx1"/>
                </a:solidFill>
                <a:latin typeface="Calibri"/>
                <a:ea typeface="Calibri"/>
                <a:cs typeface="Calibri"/>
                <a:sym typeface="Calibri"/>
              </a:rPr>
              <a:t>les centres d’aide aux victimes d’actes criminels (CAVAC);</a:t>
            </a:r>
            <a:endParaRPr sz="2000" dirty="0">
              <a:solidFill>
                <a:schemeClr val="tx1"/>
              </a:solidFill>
              <a:latin typeface="Calibri"/>
              <a:ea typeface="Calibri"/>
              <a:cs typeface="Calibri"/>
              <a:sym typeface="Calibri"/>
            </a:endParaRPr>
          </a:p>
          <a:p>
            <a:pPr marL="742932" lvl="1" indent="-285744">
              <a:lnSpc>
                <a:spcPct val="115000"/>
              </a:lnSpc>
              <a:spcBef>
                <a:spcPts val="1400"/>
              </a:spcBef>
              <a:buClr>
                <a:schemeClr val="accent4"/>
              </a:buClr>
              <a:buSzPts val="2000"/>
              <a:buFont typeface="Arial"/>
              <a:buChar char="•"/>
            </a:pPr>
            <a:r>
              <a:rPr lang="fr-CA" sz="2000" dirty="0">
                <a:solidFill>
                  <a:schemeClr val="tx1"/>
                </a:solidFill>
                <a:latin typeface="Calibri"/>
                <a:ea typeface="Calibri"/>
                <a:cs typeface="Calibri"/>
                <a:sym typeface="Calibri"/>
              </a:rPr>
              <a:t>les centres d’aide et de lutte contre les agressions à caractère sexuel (CALACS);</a:t>
            </a:r>
            <a:endParaRPr sz="2000" dirty="0">
              <a:solidFill>
                <a:schemeClr val="tx1"/>
              </a:solidFill>
              <a:latin typeface="Calibri"/>
              <a:ea typeface="Calibri"/>
              <a:cs typeface="Calibri"/>
              <a:sym typeface="Calibri"/>
            </a:endParaRPr>
          </a:p>
          <a:p>
            <a:pPr marL="742932" lvl="1" indent="-285744">
              <a:lnSpc>
                <a:spcPct val="115000"/>
              </a:lnSpc>
              <a:spcBef>
                <a:spcPts val="1400"/>
              </a:spcBef>
              <a:buClr>
                <a:schemeClr val="accent4"/>
              </a:buClr>
              <a:buSzPts val="2000"/>
              <a:buFont typeface="Arial"/>
              <a:buChar char="•"/>
            </a:pPr>
            <a:r>
              <a:rPr lang="fr-CA" sz="2000" dirty="0">
                <a:solidFill>
                  <a:schemeClr val="tx1"/>
                </a:solidFill>
                <a:latin typeface="Calibri"/>
                <a:ea typeface="Calibri"/>
                <a:cs typeface="Calibri"/>
                <a:sym typeface="Calibri"/>
              </a:rPr>
              <a:t>les maisons d’hébergement de la région.</a:t>
            </a:r>
            <a:endParaRPr sz="2000" dirty="0">
              <a:solidFill>
                <a:schemeClr val="tx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F16A894C-9884-6680-2152-FE97AE344129}"/>
              </a:ext>
            </a:extLst>
          </p:cNvPr>
          <p:cNvSpPr>
            <a:spLocks noGrp="1"/>
          </p:cNvSpPr>
          <p:nvPr>
            <p:ph type="sldNum" idx="12"/>
          </p:nvPr>
        </p:nvSpPr>
        <p:spPr/>
        <p:txBody>
          <a:bodyPr/>
          <a:lstStyle/>
          <a:p>
            <a:fld id="{00000000-1234-1234-1234-123412341234}" type="slidenum">
              <a:rPr lang="fr-CA" smtClean="0"/>
              <a:pPr/>
              <a:t>80</a:t>
            </a:fld>
            <a:endParaRPr lang="fr-CA"/>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77"/>
          <p:cNvSpPr txBox="1"/>
          <p:nvPr>
            <p:custDataLst>
              <p:tags r:id="rId1"/>
            </p:custDataLst>
          </p:nvPr>
        </p:nvSpPr>
        <p:spPr>
          <a:xfrm>
            <a:off x="1262743" y="641157"/>
            <a:ext cx="9977120" cy="1138733"/>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Les résultats</a:t>
            </a:r>
            <a:endParaRPr sz="3200" dirty="0">
              <a:solidFill>
                <a:srgbClr val="1B2A85"/>
              </a:solidFill>
              <a:latin typeface="Calibri"/>
              <a:ea typeface="Calibri"/>
              <a:cs typeface="Calibri"/>
              <a:sym typeface="Calibri"/>
            </a:endParaRPr>
          </a:p>
          <a:p>
            <a:pPr algn="ctr">
              <a:buClr>
                <a:schemeClr val="dk1"/>
              </a:buClr>
              <a:buSzPts val="3600"/>
            </a:pPr>
            <a:endParaRPr sz="3600" b="1" dirty="0">
              <a:solidFill>
                <a:srgbClr val="1B2A85"/>
              </a:solidFill>
              <a:latin typeface="Calibri"/>
              <a:ea typeface="Calibri"/>
              <a:cs typeface="Calibri"/>
              <a:sym typeface="Calibri"/>
            </a:endParaRPr>
          </a:p>
        </p:txBody>
      </p:sp>
      <p:sp>
        <p:nvSpPr>
          <p:cNvPr id="655" name="Google Shape;655;p77"/>
          <p:cNvSpPr txBox="1"/>
          <p:nvPr>
            <p:custDataLst>
              <p:tags r:id="rId2"/>
            </p:custDataLst>
          </p:nvPr>
        </p:nvSpPr>
        <p:spPr>
          <a:xfrm>
            <a:off x="1122783" y="1648409"/>
            <a:ext cx="9806475" cy="2713523"/>
          </a:xfrm>
          <a:prstGeom prst="rect">
            <a:avLst/>
          </a:prstGeom>
          <a:noFill/>
          <a:ln>
            <a:noFill/>
          </a:ln>
        </p:spPr>
        <p:txBody>
          <a:bodyPr spcFirstLastPara="1" wrap="square" lIns="91425" tIns="45700" rIns="91425" bIns="45700" anchor="t" anchorCtr="0">
            <a:spAutoFit/>
          </a:bodyPr>
          <a:lstStyle/>
          <a:p>
            <a:pPr marL="342891" indent="-215895" algn="just">
              <a:buClr>
                <a:schemeClr val="accent4"/>
              </a:buClr>
              <a:buSzPts val="2000"/>
            </a:pPr>
            <a:endParaRPr sz="2800" dirty="0">
              <a:solidFill>
                <a:srgbClr val="1B2A85"/>
              </a:solidFill>
              <a:latin typeface="Calibri"/>
              <a:ea typeface="Calibri"/>
              <a:cs typeface="Calibri"/>
              <a:sym typeface="Calibri"/>
            </a:endParaRPr>
          </a:p>
          <a:p>
            <a:pPr marL="342891" indent="-215895" algn="just">
              <a:buClr>
                <a:schemeClr val="accent4"/>
              </a:buClr>
              <a:buSzPts val="2000"/>
            </a:pPr>
            <a:endParaRPr sz="2800" dirty="0">
              <a:solidFill>
                <a:schemeClr val="tx1"/>
              </a:solidFill>
              <a:latin typeface="Calibri"/>
              <a:ea typeface="Calibri"/>
              <a:cs typeface="Calibri"/>
              <a:sym typeface="Calibri"/>
            </a:endParaRPr>
          </a:p>
          <a:p>
            <a:pPr marL="342891" indent="-342891" algn="just">
              <a:buClr>
                <a:schemeClr val="accent4"/>
              </a:buClr>
              <a:buSzPts val="2000"/>
              <a:buFont typeface="Arial"/>
              <a:buChar char="•"/>
            </a:pPr>
            <a:r>
              <a:rPr lang="fr-CA" sz="2200" dirty="0">
                <a:solidFill>
                  <a:schemeClr val="tx1"/>
                </a:solidFill>
                <a:latin typeface="Calibri"/>
                <a:ea typeface="Calibri"/>
                <a:cs typeface="Calibri"/>
                <a:sym typeface="Calibri"/>
              </a:rPr>
              <a:t>Mise en place rapide de mesures de protection et de services pour l’enfant et sa famille</a:t>
            </a:r>
            <a:endParaRPr lang="fr-CA" sz="2200" dirty="0">
              <a:solidFill>
                <a:schemeClr val="tx1"/>
              </a:solidFill>
            </a:endParaRPr>
          </a:p>
          <a:p>
            <a:pPr marL="342891" indent="-215895" algn="just">
              <a:buClr>
                <a:schemeClr val="accent4"/>
              </a:buClr>
              <a:buSzPts val="2000"/>
            </a:pPr>
            <a:endParaRPr lang="fr-CA" sz="2200" dirty="0">
              <a:solidFill>
                <a:schemeClr val="tx1"/>
              </a:solidFill>
              <a:latin typeface="Calibri"/>
              <a:ea typeface="Calibri"/>
              <a:cs typeface="Calibri"/>
              <a:sym typeface="Calibri"/>
            </a:endParaRPr>
          </a:p>
          <a:p>
            <a:pPr marL="342891" indent="-342891" algn="just">
              <a:buClr>
                <a:schemeClr val="accent4"/>
              </a:buClr>
              <a:buSzPts val="2000"/>
              <a:buFont typeface="Arial"/>
              <a:buChar char="•"/>
            </a:pPr>
            <a:r>
              <a:rPr lang="fr-CA" sz="2200" dirty="0">
                <a:solidFill>
                  <a:schemeClr val="tx1"/>
                </a:solidFill>
                <a:latin typeface="Calibri"/>
                <a:ea typeface="Calibri"/>
                <a:cs typeface="Calibri"/>
                <a:sym typeface="Calibri"/>
              </a:rPr>
              <a:t>Amélioration du rapport entre l’enfant victime et le système judiciaire</a:t>
            </a:r>
            <a:endParaRPr sz="2200" dirty="0">
              <a:solidFill>
                <a:schemeClr val="tx1"/>
              </a:solidFill>
            </a:endParaRPr>
          </a:p>
          <a:p>
            <a:pPr algn="just">
              <a:lnSpc>
                <a:spcPct val="115000"/>
              </a:lnSpc>
              <a:spcBef>
                <a:spcPts val="400"/>
              </a:spcBef>
              <a:buClr>
                <a:schemeClr val="dk1"/>
              </a:buClr>
              <a:buSzPts val="2000"/>
            </a:pPr>
            <a:endParaRPr sz="2000" dirty="0">
              <a:solidFill>
                <a:schemeClr val="dk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78B5B286-AB2A-9119-E535-C445A2558DE5}"/>
              </a:ext>
            </a:extLst>
          </p:cNvPr>
          <p:cNvSpPr>
            <a:spLocks noGrp="1"/>
          </p:cNvSpPr>
          <p:nvPr>
            <p:ph type="sldNum" idx="12"/>
          </p:nvPr>
        </p:nvSpPr>
        <p:spPr/>
        <p:txBody>
          <a:bodyPr/>
          <a:lstStyle/>
          <a:p>
            <a:fld id="{00000000-1234-1234-1234-123412341234}" type="slidenum">
              <a:rPr lang="fr-CA" smtClean="0"/>
              <a:pPr/>
              <a:t>81</a:t>
            </a:fld>
            <a:endParaRPr lang="fr-CA"/>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7AE7701-C87E-8A07-82DD-7C65905C3D1D}"/>
              </a:ext>
            </a:extLst>
          </p:cNvPr>
          <p:cNvSpPr txBox="1"/>
          <p:nvPr/>
        </p:nvSpPr>
        <p:spPr>
          <a:xfrm>
            <a:off x="3160746" y="2278178"/>
            <a:ext cx="4863581" cy="895630"/>
          </a:xfrm>
          <a:prstGeom prst="rect">
            <a:avLst/>
          </a:prstGeom>
          <a:noFill/>
        </p:spPr>
        <p:txBody>
          <a:bodyPr wrap="square">
            <a:spAutoFit/>
          </a:bodyPr>
          <a:lstStyle/>
          <a:p>
            <a:pPr marL="76199">
              <a:lnSpc>
                <a:spcPct val="90000"/>
              </a:lnSpc>
              <a:spcBef>
                <a:spcPts val="1000"/>
              </a:spcBef>
              <a:buClr>
                <a:srgbClr val="93D9EB"/>
              </a:buClr>
              <a:buSzPts val="2400"/>
            </a:pPr>
            <a:r>
              <a:rPr lang="fr-CA" sz="2900" b="1" dirty="0">
                <a:solidFill>
                  <a:schemeClr val="tx1"/>
                </a:solidFill>
                <a:latin typeface="Calibri"/>
                <a:ea typeface="Calibri"/>
                <a:cs typeface="Calibri"/>
                <a:sym typeface="Calibri"/>
              </a:rPr>
              <a:t>C</a:t>
            </a:r>
            <a:r>
              <a:rPr lang="fr-CA" sz="2900" b="1" i="0" u="none" strike="noStrike" cap="none" dirty="0">
                <a:solidFill>
                  <a:schemeClr val="tx1"/>
                </a:solidFill>
                <a:latin typeface="Calibri"/>
                <a:ea typeface="Calibri"/>
                <a:cs typeface="Calibri"/>
                <a:sym typeface="Calibri"/>
              </a:rPr>
              <a:t>onclusion et évaluation de la formation</a:t>
            </a:r>
          </a:p>
        </p:txBody>
      </p:sp>
      <p:sp>
        <p:nvSpPr>
          <p:cNvPr id="8" name="Espace réservé du numéro de diapositive 7">
            <a:extLst>
              <a:ext uri="{FF2B5EF4-FFF2-40B4-BE49-F238E27FC236}">
                <a16:creationId xmlns:a16="http://schemas.microsoft.com/office/drawing/2014/main" id="{745D5CA6-D6F3-DA1D-F16A-2658A36955D7}"/>
              </a:ext>
            </a:extLst>
          </p:cNvPr>
          <p:cNvSpPr>
            <a:spLocks noGrp="1"/>
          </p:cNvSpPr>
          <p:nvPr>
            <p:ph type="sldNum" idx="12"/>
          </p:nvPr>
        </p:nvSpPr>
        <p:spPr/>
        <p:txBody>
          <a:bodyPr/>
          <a:lstStyle/>
          <a:p>
            <a:fld id="{00000000-1234-1234-1234-123412341234}" type="slidenum">
              <a:rPr lang="fr-CA" smtClean="0"/>
              <a:pPr/>
              <a:t>82</a:t>
            </a:fld>
            <a:endParaRPr lang="fr-CA"/>
          </a:p>
        </p:txBody>
      </p:sp>
    </p:spTree>
    <p:extLst>
      <p:ext uri="{BB962C8B-B14F-4D97-AF65-F5344CB8AC3E}">
        <p14:creationId xmlns:p14="http://schemas.microsoft.com/office/powerpoint/2010/main" val="68451622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sp>
        <p:nvSpPr>
          <p:cNvPr id="662" name="Google Shape;662;p78"/>
          <p:cNvSpPr txBox="1"/>
          <p:nvPr>
            <p:custDataLst>
              <p:tags r:id="rId1"/>
            </p:custDataLst>
          </p:nvPr>
        </p:nvSpPr>
        <p:spPr>
          <a:xfrm>
            <a:off x="920496" y="1618073"/>
            <a:ext cx="4766637" cy="1631175"/>
          </a:xfrm>
          <a:prstGeom prst="rect">
            <a:avLst/>
          </a:prstGeom>
          <a:noFill/>
          <a:ln>
            <a:noFill/>
          </a:ln>
        </p:spPr>
        <p:txBody>
          <a:bodyPr spcFirstLastPara="1" wrap="square" lIns="91425" tIns="45700" rIns="91425" bIns="45700" anchor="t" anchorCtr="0">
            <a:spAutoFit/>
          </a:bodyPr>
          <a:lstStyle/>
          <a:p>
            <a:pPr marL="84137" algn="just">
              <a:buClr>
                <a:srgbClr val="1B2A85"/>
              </a:buClr>
              <a:buSzPts val="2000"/>
            </a:pPr>
            <a:endParaRPr lang="fr-CA" sz="2000" b="1" dirty="0">
              <a:solidFill>
                <a:srgbClr val="1B2A85"/>
              </a:solidFill>
              <a:latin typeface="Calibri"/>
              <a:ea typeface="Calibri"/>
              <a:cs typeface="Calibri"/>
              <a:sym typeface="Calibri"/>
            </a:endParaRPr>
          </a:p>
          <a:p>
            <a:pPr marL="427037" indent="-342900" algn="just">
              <a:buClr>
                <a:srgbClr val="1B2A85"/>
              </a:buClr>
              <a:buSzPts val="2000"/>
              <a:buFont typeface="Wingdings" panose="05000000000000000000" pitchFamily="2" charset="2"/>
              <a:buChar char="Ø"/>
            </a:pPr>
            <a:r>
              <a:rPr lang="fr-CA" sz="2000" dirty="0">
                <a:solidFill>
                  <a:schemeClr val="tx1"/>
                </a:solidFill>
                <a:latin typeface="Calibri"/>
                <a:ea typeface="Calibri"/>
                <a:cs typeface="Calibri"/>
                <a:sym typeface="Calibri"/>
              </a:rPr>
              <a:t>d’un travail de concertation</a:t>
            </a:r>
          </a:p>
          <a:p>
            <a:pPr marL="427037" indent="-342900">
              <a:buClr>
                <a:srgbClr val="1B2A85"/>
              </a:buClr>
              <a:buSzPts val="2000"/>
              <a:buFont typeface="Wingdings" panose="05000000000000000000" pitchFamily="2" charset="2"/>
              <a:buChar char="Ø"/>
            </a:pPr>
            <a:r>
              <a:rPr lang="fr-CA" sz="2000" dirty="0">
                <a:solidFill>
                  <a:schemeClr val="tx1"/>
                </a:solidFill>
                <a:latin typeface="Calibri"/>
                <a:ea typeface="Calibri"/>
                <a:cs typeface="Calibri"/>
                <a:sym typeface="Calibri"/>
              </a:rPr>
              <a:t>d’une connaissance et d’un respect des obligations et des responsabilités de chacun</a:t>
            </a:r>
            <a:endParaRPr dirty="0">
              <a:solidFill>
                <a:schemeClr val="tx1"/>
              </a:solidFill>
            </a:endParaRPr>
          </a:p>
        </p:txBody>
      </p:sp>
      <p:sp>
        <p:nvSpPr>
          <p:cNvPr id="2" name="Google Shape;662;p78">
            <a:extLst>
              <a:ext uri="{FF2B5EF4-FFF2-40B4-BE49-F238E27FC236}">
                <a16:creationId xmlns:a16="http://schemas.microsoft.com/office/drawing/2014/main" id="{5C67C92A-AB91-1FD5-D554-4A23A482511E}"/>
              </a:ext>
            </a:extLst>
          </p:cNvPr>
          <p:cNvSpPr txBox="1"/>
          <p:nvPr>
            <p:custDataLst>
              <p:tags r:id="rId2"/>
            </p:custDataLst>
          </p:nvPr>
        </p:nvSpPr>
        <p:spPr>
          <a:xfrm>
            <a:off x="920496" y="4245429"/>
            <a:ext cx="4766637" cy="833521"/>
          </a:xfrm>
          <a:prstGeom prst="rect">
            <a:avLst/>
          </a:prstGeom>
          <a:noFill/>
          <a:ln>
            <a:noFill/>
          </a:ln>
        </p:spPr>
        <p:txBody>
          <a:bodyPr spcFirstLastPara="1" wrap="square" lIns="91425" tIns="45700" rIns="91425" bIns="45700" anchor="t" anchorCtr="0">
            <a:spAutoFit/>
          </a:bodyPr>
          <a:lstStyle/>
          <a:p>
            <a:pPr marL="84137" algn="just">
              <a:buClr>
                <a:srgbClr val="1B2A85"/>
              </a:buClr>
              <a:buSzPts val="2000"/>
            </a:pPr>
            <a:r>
              <a:rPr lang="fr-CA" sz="2000" b="1" dirty="0">
                <a:solidFill>
                  <a:srgbClr val="1B2A85"/>
                </a:solidFill>
                <a:latin typeface="Calibri"/>
                <a:ea typeface="Calibri"/>
                <a:cs typeface="Calibri"/>
                <a:sym typeface="Calibri"/>
              </a:rPr>
              <a:t>Le tout, dans un but commun : </a:t>
            </a:r>
            <a:endParaRPr b="1" dirty="0"/>
          </a:p>
          <a:p>
            <a:pPr>
              <a:spcBef>
                <a:spcPts val="480"/>
              </a:spcBef>
              <a:buClr>
                <a:srgbClr val="1B2A85"/>
              </a:buClr>
              <a:buSzPts val="2400"/>
            </a:pPr>
            <a:r>
              <a:rPr lang="fr-CA" sz="2400" dirty="0">
                <a:solidFill>
                  <a:srgbClr val="1B2A85"/>
                </a:solidFill>
                <a:latin typeface="Calibri"/>
                <a:ea typeface="Calibri"/>
                <a:cs typeface="Calibri"/>
                <a:sym typeface="Calibri"/>
              </a:rPr>
              <a:t> </a:t>
            </a:r>
            <a:r>
              <a:rPr lang="fr-CA" sz="2400" b="1" dirty="0">
                <a:solidFill>
                  <a:srgbClr val="1B2A85"/>
                </a:solidFill>
                <a:latin typeface="Calibri"/>
                <a:ea typeface="Calibri"/>
                <a:cs typeface="Calibri"/>
                <a:sym typeface="Calibri"/>
              </a:rPr>
              <a:t>LA PROTECTION DE L’ENFANT</a:t>
            </a:r>
            <a:endParaRPr sz="2400" dirty="0">
              <a:solidFill>
                <a:schemeClr val="dk1"/>
              </a:solidFill>
              <a:latin typeface="Calibri"/>
              <a:ea typeface="Calibri"/>
              <a:cs typeface="Calibri"/>
              <a:sym typeface="Calibri"/>
            </a:endParaRPr>
          </a:p>
        </p:txBody>
      </p:sp>
      <p:pic>
        <p:nvPicPr>
          <p:cNvPr id="3" name="Google Shape;668;p79" descr="groupe multi-ethnique d’enfants se trouvant sur l’autre dans un parc - enfant photos et images de collection">
            <a:extLst>
              <a:ext uri="{FF2B5EF4-FFF2-40B4-BE49-F238E27FC236}">
                <a16:creationId xmlns:a16="http://schemas.microsoft.com/office/drawing/2014/main" id="{F1DC164E-6F74-603A-425F-C9CD3728EEAE}"/>
              </a:ext>
            </a:extLst>
          </p:cNvPr>
          <p:cNvPicPr preferRelativeResize="0">
            <a:picLocks/>
          </p:cNvPicPr>
          <p:nvPr>
            <p:custDataLst>
              <p:tags r:id="rId3"/>
            </p:custDataLst>
          </p:nvPr>
        </p:nvPicPr>
        <p:blipFill rotWithShape="1">
          <a:blip r:embed="rId8">
            <a:alphaModFix/>
          </a:blip>
          <a:srcRect/>
          <a:stretch/>
        </p:blipFill>
        <p:spPr>
          <a:xfrm>
            <a:off x="6270694" y="1929383"/>
            <a:ext cx="5237095" cy="3797649"/>
          </a:xfrm>
          <a:prstGeom prst="rect">
            <a:avLst/>
          </a:prstGeom>
          <a:noFill/>
          <a:ln>
            <a:noFill/>
          </a:ln>
          <a:effectLst>
            <a:softEdge rad="31750"/>
          </a:effectLst>
        </p:spPr>
      </p:pic>
      <p:sp>
        <p:nvSpPr>
          <p:cNvPr id="5" name="Google Shape;661;p78">
            <a:extLst>
              <a:ext uri="{FF2B5EF4-FFF2-40B4-BE49-F238E27FC236}">
                <a16:creationId xmlns:a16="http://schemas.microsoft.com/office/drawing/2014/main" id="{6AB8E1E4-395C-0622-56A8-5B42A50DCEC1}"/>
              </a:ext>
            </a:extLst>
          </p:cNvPr>
          <p:cNvSpPr txBox="1"/>
          <p:nvPr>
            <p:custDataLst>
              <p:tags r:id="rId4"/>
            </p:custDataLst>
          </p:nvPr>
        </p:nvSpPr>
        <p:spPr>
          <a:xfrm>
            <a:off x="920496" y="899355"/>
            <a:ext cx="5350198" cy="830956"/>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2400" b="1" dirty="0">
                <a:solidFill>
                  <a:srgbClr val="1B2A85"/>
                </a:solidFill>
                <a:latin typeface="Calibri"/>
                <a:ea typeface="Calibri"/>
                <a:cs typeface="Calibri"/>
                <a:sym typeface="Calibri"/>
              </a:rPr>
              <a:t>La réussite de l’Entente multisectorielle</a:t>
            </a:r>
          </a:p>
          <a:p>
            <a:pPr>
              <a:buClr>
                <a:srgbClr val="1B2A85"/>
              </a:buClr>
              <a:buSzPts val="3200"/>
            </a:pPr>
            <a:r>
              <a:rPr lang="fr-CA" sz="2400" b="1" dirty="0">
                <a:solidFill>
                  <a:srgbClr val="1B2A85"/>
                </a:solidFill>
                <a:latin typeface="Calibri"/>
                <a:ea typeface="Calibri"/>
                <a:cs typeface="Calibri"/>
                <a:sym typeface="Calibri"/>
              </a:rPr>
              <a:t>est le résultat </a:t>
            </a:r>
            <a:endParaRPr sz="2400" dirty="0">
              <a:solidFill>
                <a:srgbClr val="1B2A85"/>
              </a:solidFill>
              <a:latin typeface="Calibri"/>
              <a:ea typeface="Calibri"/>
              <a:cs typeface="Calibri"/>
              <a:sym typeface="Calibri"/>
            </a:endParaRPr>
          </a:p>
        </p:txBody>
      </p:sp>
      <p:sp>
        <p:nvSpPr>
          <p:cNvPr id="6" name="Google Shape;662;p78">
            <a:extLst>
              <a:ext uri="{FF2B5EF4-FFF2-40B4-BE49-F238E27FC236}">
                <a16:creationId xmlns:a16="http://schemas.microsoft.com/office/drawing/2014/main" id="{A4B5F9C0-231E-27C2-8BAF-C92616AB2634}"/>
              </a:ext>
            </a:extLst>
          </p:cNvPr>
          <p:cNvSpPr txBox="1"/>
          <p:nvPr>
            <p:custDataLst>
              <p:tags r:id="rId5"/>
            </p:custDataLst>
          </p:nvPr>
        </p:nvSpPr>
        <p:spPr>
          <a:xfrm>
            <a:off x="6389566" y="1467759"/>
            <a:ext cx="4683907" cy="461624"/>
          </a:xfrm>
          <a:prstGeom prst="rect">
            <a:avLst/>
          </a:prstGeom>
          <a:noFill/>
          <a:ln>
            <a:noFill/>
          </a:ln>
        </p:spPr>
        <p:txBody>
          <a:bodyPr spcFirstLastPara="1" wrap="square" lIns="91425" tIns="45700" rIns="91425" bIns="45700" anchor="t" anchorCtr="0">
            <a:spAutoFit/>
          </a:bodyPr>
          <a:lstStyle/>
          <a:p>
            <a:pPr marL="84137" algn="just">
              <a:buClr>
                <a:srgbClr val="1B2A85"/>
              </a:buClr>
              <a:buSzPts val="2000"/>
            </a:pPr>
            <a:r>
              <a:rPr lang="fr-CA" sz="2400" b="1" dirty="0">
                <a:solidFill>
                  <a:schemeClr val="dk1"/>
                </a:solidFill>
                <a:latin typeface="Calibri"/>
                <a:ea typeface="Calibri"/>
                <a:cs typeface="Calibri"/>
                <a:sym typeface="Calibri"/>
              </a:rPr>
              <a:t>L’important, ce sont les enfants ! </a:t>
            </a:r>
            <a:endParaRPr sz="2400" b="1" dirty="0">
              <a:solidFill>
                <a:schemeClr val="dk1"/>
              </a:solidFill>
              <a:latin typeface="Calibri"/>
              <a:ea typeface="Calibri"/>
              <a:cs typeface="Calibri"/>
              <a:sym typeface="Calibri"/>
            </a:endParaRPr>
          </a:p>
        </p:txBody>
      </p:sp>
      <p:sp>
        <p:nvSpPr>
          <p:cNvPr id="12" name="Espace réservé du numéro de diapositive 11">
            <a:extLst>
              <a:ext uri="{FF2B5EF4-FFF2-40B4-BE49-F238E27FC236}">
                <a16:creationId xmlns:a16="http://schemas.microsoft.com/office/drawing/2014/main" id="{AF838A02-2133-93BB-B6C6-C6F34978AFB7}"/>
              </a:ext>
            </a:extLst>
          </p:cNvPr>
          <p:cNvSpPr>
            <a:spLocks noGrp="1"/>
          </p:cNvSpPr>
          <p:nvPr>
            <p:ph type="sldNum" idx="12"/>
          </p:nvPr>
        </p:nvSpPr>
        <p:spPr/>
        <p:txBody>
          <a:bodyPr/>
          <a:lstStyle/>
          <a:p>
            <a:fld id="{00000000-1234-1234-1234-123412341234}" type="slidenum">
              <a:rPr lang="fr-CA" smtClean="0"/>
              <a:pPr/>
              <a:t>83</a:t>
            </a:fld>
            <a:endParaRPr lang="fr-CA"/>
          </a:p>
        </p:txBody>
      </p:sp>
    </p:spTree>
    <p:extLst>
      <p:ext uri="{BB962C8B-B14F-4D97-AF65-F5344CB8AC3E}">
        <p14:creationId xmlns:p14="http://schemas.microsoft.com/office/powerpoint/2010/main" val="4001166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6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6">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Google Shape;674;p80"/>
          <p:cNvSpPr txBox="1">
            <a:spLocks noGrp="1"/>
          </p:cNvSpPr>
          <p:nvPr>
            <p:ph type="body" idx="1"/>
            <p:custDataLst>
              <p:tags r:id="rId1"/>
            </p:custDataLst>
          </p:nvPr>
        </p:nvSpPr>
        <p:spPr>
          <a:xfrm>
            <a:off x="831851" y="1706155"/>
            <a:ext cx="10515600" cy="3123943"/>
          </a:xfrm>
          <a:prstGeom prst="rect">
            <a:avLst/>
          </a:prstGeom>
          <a:noFill/>
          <a:ln>
            <a:noFill/>
          </a:ln>
        </p:spPr>
        <p:txBody>
          <a:bodyPr spcFirstLastPara="1" wrap="square" lIns="91425" tIns="45700" rIns="91425" bIns="45700" anchor="t" anchorCtr="0">
            <a:normAutofit/>
          </a:bodyPr>
          <a:lstStyle/>
          <a:p>
            <a:pPr marL="0" indent="0" algn="ctr">
              <a:spcBef>
                <a:spcPts val="0"/>
              </a:spcBef>
            </a:pPr>
            <a:endParaRPr dirty="0"/>
          </a:p>
          <a:p>
            <a:pPr marL="0" indent="0" algn="ctr"/>
            <a:endParaRPr dirty="0"/>
          </a:p>
          <a:p>
            <a:pPr marL="0" indent="0" algn="ctr">
              <a:buSzPts val="4800"/>
            </a:pPr>
            <a:r>
              <a:rPr lang="fr-CA" sz="6600" dirty="0"/>
              <a:t>MERCI !!!</a:t>
            </a:r>
            <a:endParaRPr sz="6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8"/>
          <p:cNvSpPr txBox="1"/>
          <p:nvPr>
            <p:custDataLst>
              <p:tags r:id="rId1"/>
            </p:custDataLst>
          </p:nvPr>
        </p:nvSpPr>
        <p:spPr>
          <a:xfrm>
            <a:off x="838200" y="499759"/>
            <a:ext cx="7386320" cy="584735"/>
          </a:xfrm>
          <a:prstGeom prst="rect">
            <a:avLst/>
          </a:prstGeom>
          <a:noFill/>
          <a:ln>
            <a:noFill/>
          </a:ln>
        </p:spPr>
        <p:txBody>
          <a:bodyPr spcFirstLastPara="1" wrap="square" lIns="91425" tIns="45700" rIns="91425" bIns="45700" anchor="t" anchorCtr="0">
            <a:spAutoFit/>
          </a:bodyPr>
          <a:lstStyle/>
          <a:p>
            <a:pPr>
              <a:buClr>
                <a:schemeClr val="dk1"/>
              </a:buClr>
              <a:buSzPts val="3200"/>
            </a:pPr>
            <a:r>
              <a:rPr lang="fr-CA" sz="3200" b="1" dirty="0">
                <a:solidFill>
                  <a:schemeClr val="dk1"/>
                </a:solidFill>
                <a:latin typeface="Calibri"/>
                <a:ea typeface="Calibri"/>
                <a:cs typeface="Calibri"/>
                <a:sym typeface="Calibri"/>
              </a:rPr>
              <a:t>Le but de l’Entente </a:t>
            </a:r>
            <a:endParaRPr dirty="0"/>
          </a:p>
        </p:txBody>
      </p:sp>
      <p:sp>
        <p:nvSpPr>
          <p:cNvPr id="122" name="Google Shape;122;p8"/>
          <p:cNvSpPr txBox="1">
            <a:spLocks noGrp="1"/>
          </p:cNvSpPr>
          <p:nvPr>
            <p:ph type="body" idx="1"/>
            <p:custDataLst>
              <p:tags r:id="rId2"/>
            </p:custDataLst>
          </p:nvPr>
        </p:nvSpPr>
        <p:spPr>
          <a:xfrm>
            <a:off x="838201" y="2136710"/>
            <a:ext cx="10443937" cy="3676261"/>
          </a:xfrm>
          <a:prstGeom prst="rect">
            <a:avLst/>
          </a:prstGeom>
          <a:noFill/>
          <a:ln>
            <a:noFill/>
          </a:ln>
        </p:spPr>
        <p:txBody>
          <a:bodyPr spcFirstLastPara="1" wrap="square" lIns="91425" tIns="45700" rIns="91425" bIns="45700" anchor="t" anchorCtr="0">
            <a:normAutofit/>
          </a:bodyPr>
          <a:lstStyle/>
          <a:p>
            <a:pPr marL="342891" indent="-342891">
              <a:spcBef>
                <a:spcPts val="0"/>
              </a:spcBef>
              <a:buSzPts val="2000"/>
              <a:buFont typeface="Arial"/>
              <a:buChar char="•"/>
            </a:pPr>
            <a:r>
              <a:rPr lang="fr-CA" sz="2200" dirty="0">
                <a:solidFill>
                  <a:schemeClr val="tx1"/>
                </a:solidFill>
              </a:rPr>
              <a:t>Garantir une meilleure protection </a:t>
            </a:r>
            <a:r>
              <a:rPr lang="fr-CA" sz="2200" dirty="0">
                <a:solidFill>
                  <a:schemeClr val="tx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de</a:t>
            </a:r>
            <a:r>
              <a:rPr lang="fr-CA" sz="2200" dirty="0">
                <a:solidFill>
                  <a:schemeClr val="tx1"/>
                </a:solidFill>
              </a:rPr>
              <a:t> l’enfant.</a:t>
            </a:r>
          </a:p>
          <a:p>
            <a:pPr marL="342891" indent="-215895">
              <a:buSzPts val="2000"/>
            </a:pPr>
            <a:endParaRPr lang="fr-CA" sz="2200" dirty="0">
              <a:solidFill>
                <a:schemeClr val="tx1"/>
              </a:solidFill>
            </a:endParaRPr>
          </a:p>
          <a:p>
            <a:pPr marL="342891" indent="-342891">
              <a:buSzPts val="2000"/>
              <a:buFont typeface="Arial"/>
              <a:buChar char="•"/>
            </a:pPr>
            <a:r>
              <a:rPr lang="fr-CA" sz="2200" dirty="0">
                <a:solidFill>
                  <a:schemeClr val="tx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Apporter</a:t>
            </a:r>
            <a:r>
              <a:rPr lang="fr-CA" sz="2200" dirty="0">
                <a:solidFill>
                  <a:schemeClr val="tx1"/>
                </a:solidFill>
              </a:rPr>
              <a:t> l’aide nécessaire à l’enfant.</a:t>
            </a:r>
          </a:p>
          <a:p>
            <a:pPr marL="342891" indent="-215895">
              <a:buSzPts val="2000"/>
            </a:pPr>
            <a:endParaRPr lang="fr-CA" sz="2200" dirty="0">
              <a:solidFill>
                <a:schemeClr val="tx1"/>
              </a:solidFill>
            </a:endParaRPr>
          </a:p>
          <a:p>
            <a:pPr marL="342891" indent="-342891">
              <a:buSzPts val="2000"/>
              <a:buFont typeface="Arial"/>
              <a:buChar char="•"/>
            </a:pPr>
            <a:r>
              <a:rPr lang="fr-CA" sz="2200" dirty="0">
                <a:solidFill>
                  <a:schemeClr val="tx1"/>
                </a:solidFill>
              </a:rPr>
              <a:t>Assurer une concertation efficace entre les partenaires, par une intervention rapide et concertée, respectueuse du rythme de l’enfant.</a:t>
            </a:r>
          </a:p>
          <a:p>
            <a:pPr marL="0" indent="0"/>
            <a:endParaRPr lang="fr-CA"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00.xml><?xml version="1.0" encoding="utf-8"?>
<p:tagLst xmlns:a="http://schemas.openxmlformats.org/drawingml/2006/main" xmlns:r="http://schemas.openxmlformats.org/officeDocument/2006/relationships" xmlns:p="http://schemas.openxmlformats.org/presentationml/2006/main">
  <p:tag name="NUM" val="2"/>
</p:tagLst>
</file>

<file path=ppt/tags/tag101.xml><?xml version="1.0" encoding="utf-8"?>
<p:tagLst xmlns:a="http://schemas.openxmlformats.org/drawingml/2006/main" xmlns:r="http://schemas.openxmlformats.org/officeDocument/2006/relationships" xmlns:p="http://schemas.openxmlformats.org/presentationml/2006/main">
  <p:tag name="NUM" val="1"/>
</p:tagLst>
</file>

<file path=ppt/tags/tag102.xml><?xml version="1.0" encoding="utf-8"?>
<p:tagLst xmlns:a="http://schemas.openxmlformats.org/drawingml/2006/main" xmlns:r="http://schemas.openxmlformats.org/officeDocument/2006/relationships" xmlns:p="http://schemas.openxmlformats.org/presentationml/2006/main">
  <p:tag name="NUM" val="1"/>
</p:tagLst>
</file>

<file path=ppt/tags/tag103.xml><?xml version="1.0" encoding="utf-8"?>
<p:tagLst xmlns:a="http://schemas.openxmlformats.org/drawingml/2006/main" xmlns:r="http://schemas.openxmlformats.org/officeDocument/2006/relationships" xmlns:p="http://schemas.openxmlformats.org/presentationml/2006/main">
  <p:tag name="NUM" val="2"/>
</p:tagLst>
</file>

<file path=ppt/tags/tag104.xml><?xml version="1.0" encoding="utf-8"?>
<p:tagLst xmlns:a="http://schemas.openxmlformats.org/drawingml/2006/main" xmlns:r="http://schemas.openxmlformats.org/officeDocument/2006/relationships" xmlns:p="http://schemas.openxmlformats.org/presentationml/2006/main">
  <p:tag name="NUM" val="2"/>
</p:tagLst>
</file>

<file path=ppt/tags/tag105.xml><?xml version="1.0" encoding="utf-8"?>
<p:tagLst xmlns:a="http://schemas.openxmlformats.org/drawingml/2006/main" xmlns:r="http://schemas.openxmlformats.org/officeDocument/2006/relationships" xmlns:p="http://schemas.openxmlformats.org/presentationml/2006/main">
  <p:tag name="NUM" val="1"/>
</p:tagLst>
</file>

<file path=ppt/tags/tag106.xml><?xml version="1.0" encoding="utf-8"?>
<p:tagLst xmlns:a="http://schemas.openxmlformats.org/drawingml/2006/main" xmlns:r="http://schemas.openxmlformats.org/officeDocument/2006/relationships" xmlns:p="http://schemas.openxmlformats.org/presentationml/2006/main">
  <p:tag name="NUM" val="2"/>
</p:tagLst>
</file>

<file path=ppt/tags/tag107.xml><?xml version="1.0" encoding="utf-8"?>
<p:tagLst xmlns:a="http://schemas.openxmlformats.org/drawingml/2006/main" xmlns:r="http://schemas.openxmlformats.org/officeDocument/2006/relationships" xmlns:p="http://schemas.openxmlformats.org/presentationml/2006/main">
  <p:tag name="NUM" val="1"/>
</p:tagLst>
</file>

<file path=ppt/tags/tag108.xml><?xml version="1.0" encoding="utf-8"?>
<p:tagLst xmlns:a="http://schemas.openxmlformats.org/drawingml/2006/main" xmlns:r="http://schemas.openxmlformats.org/officeDocument/2006/relationships" xmlns:p="http://schemas.openxmlformats.org/presentationml/2006/main">
  <p:tag name="NUM" val="1"/>
</p:tagLst>
</file>

<file path=ppt/tags/tag109.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10.xml><?xml version="1.0" encoding="utf-8"?>
<p:tagLst xmlns:a="http://schemas.openxmlformats.org/drawingml/2006/main" xmlns:r="http://schemas.openxmlformats.org/officeDocument/2006/relationships" xmlns:p="http://schemas.openxmlformats.org/presentationml/2006/main">
  <p:tag name="NUM" val="1"/>
</p:tagLst>
</file>

<file path=ppt/tags/tag111.xml><?xml version="1.0" encoding="utf-8"?>
<p:tagLst xmlns:a="http://schemas.openxmlformats.org/drawingml/2006/main" xmlns:r="http://schemas.openxmlformats.org/officeDocument/2006/relationships" xmlns:p="http://schemas.openxmlformats.org/presentationml/2006/main">
  <p:tag name="NUM" val="1"/>
</p:tagLst>
</file>

<file path=ppt/tags/tag112.xml><?xml version="1.0" encoding="utf-8"?>
<p:tagLst xmlns:a="http://schemas.openxmlformats.org/drawingml/2006/main" xmlns:r="http://schemas.openxmlformats.org/officeDocument/2006/relationships" xmlns:p="http://schemas.openxmlformats.org/presentationml/2006/main">
  <p:tag name="NUM" val="2"/>
</p:tagLst>
</file>

<file path=ppt/tags/tag113.xml><?xml version="1.0" encoding="utf-8"?>
<p:tagLst xmlns:a="http://schemas.openxmlformats.org/drawingml/2006/main" xmlns:r="http://schemas.openxmlformats.org/officeDocument/2006/relationships" xmlns:p="http://schemas.openxmlformats.org/presentationml/2006/main">
  <p:tag name="NUM" val="3"/>
</p:tagLst>
</file>

<file path=ppt/tags/tag114.xml><?xml version="1.0" encoding="utf-8"?>
<p:tagLst xmlns:a="http://schemas.openxmlformats.org/drawingml/2006/main" xmlns:r="http://schemas.openxmlformats.org/officeDocument/2006/relationships" xmlns:p="http://schemas.openxmlformats.org/presentationml/2006/main">
  <p:tag name="NUM" val="1"/>
</p:tagLst>
</file>

<file path=ppt/tags/tag115.xml><?xml version="1.0" encoding="utf-8"?>
<p:tagLst xmlns:a="http://schemas.openxmlformats.org/drawingml/2006/main" xmlns:r="http://schemas.openxmlformats.org/officeDocument/2006/relationships" xmlns:p="http://schemas.openxmlformats.org/presentationml/2006/main">
  <p:tag name="NUM" val="2"/>
</p:tagLst>
</file>

<file path=ppt/tags/tag116.xml><?xml version="1.0" encoding="utf-8"?>
<p:tagLst xmlns:a="http://schemas.openxmlformats.org/drawingml/2006/main" xmlns:r="http://schemas.openxmlformats.org/officeDocument/2006/relationships" xmlns:p="http://schemas.openxmlformats.org/presentationml/2006/main">
  <p:tag name="NUM" val="1"/>
</p:tagLst>
</file>

<file path=ppt/tags/tag117.xml><?xml version="1.0" encoding="utf-8"?>
<p:tagLst xmlns:a="http://schemas.openxmlformats.org/drawingml/2006/main" xmlns:r="http://schemas.openxmlformats.org/officeDocument/2006/relationships" xmlns:p="http://schemas.openxmlformats.org/presentationml/2006/main">
  <p:tag name="NUM" val="1"/>
</p:tagLst>
</file>

<file path=ppt/tags/tag118.xml><?xml version="1.0" encoding="utf-8"?>
<p:tagLst xmlns:a="http://schemas.openxmlformats.org/drawingml/2006/main" xmlns:r="http://schemas.openxmlformats.org/officeDocument/2006/relationships" xmlns:p="http://schemas.openxmlformats.org/presentationml/2006/main">
  <p:tag name="NUM" val="1"/>
</p:tagLst>
</file>

<file path=ppt/tags/tag119.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20.xml><?xml version="1.0" encoding="utf-8"?>
<p:tagLst xmlns:a="http://schemas.openxmlformats.org/drawingml/2006/main" xmlns:r="http://schemas.openxmlformats.org/officeDocument/2006/relationships" xmlns:p="http://schemas.openxmlformats.org/presentationml/2006/main">
  <p:tag name="NUM" val="2"/>
</p:tagLst>
</file>

<file path=ppt/tags/tag121.xml><?xml version="1.0" encoding="utf-8"?>
<p:tagLst xmlns:a="http://schemas.openxmlformats.org/drawingml/2006/main" xmlns:r="http://schemas.openxmlformats.org/officeDocument/2006/relationships" xmlns:p="http://schemas.openxmlformats.org/presentationml/2006/main">
  <p:tag name="NUM" val="1"/>
</p:tagLst>
</file>

<file path=ppt/tags/tag122.xml><?xml version="1.0" encoding="utf-8"?>
<p:tagLst xmlns:a="http://schemas.openxmlformats.org/drawingml/2006/main" xmlns:r="http://schemas.openxmlformats.org/officeDocument/2006/relationships" xmlns:p="http://schemas.openxmlformats.org/presentationml/2006/main">
  <p:tag name="NUM" val="1"/>
</p:tagLst>
</file>

<file path=ppt/tags/tag123.xml><?xml version="1.0" encoding="utf-8"?>
<p:tagLst xmlns:a="http://schemas.openxmlformats.org/drawingml/2006/main" xmlns:r="http://schemas.openxmlformats.org/officeDocument/2006/relationships" xmlns:p="http://schemas.openxmlformats.org/presentationml/2006/main">
  <p:tag name="NUM" val="2"/>
</p:tagLst>
</file>

<file path=ppt/tags/tag124.xml><?xml version="1.0" encoding="utf-8"?>
<p:tagLst xmlns:a="http://schemas.openxmlformats.org/drawingml/2006/main" xmlns:r="http://schemas.openxmlformats.org/officeDocument/2006/relationships" xmlns:p="http://schemas.openxmlformats.org/presentationml/2006/main">
  <p:tag name="NUM" val="1"/>
</p:tagLst>
</file>

<file path=ppt/tags/tag125.xml><?xml version="1.0" encoding="utf-8"?>
<p:tagLst xmlns:a="http://schemas.openxmlformats.org/drawingml/2006/main" xmlns:r="http://schemas.openxmlformats.org/officeDocument/2006/relationships" xmlns:p="http://schemas.openxmlformats.org/presentationml/2006/main">
  <p:tag name="NUM" val="2"/>
</p:tagLst>
</file>

<file path=ppt/tags/tag126.xml><?xml version="1.0" encoding="utf-8"?>
<p:tagLst xmlns:a="http://schemas.openxmlformats.org/drawingml/2006/main" xmlns:r="http://schemas.openxmlformats.org/officeDocument/2006/relationships" xmlns:p="http://schemas.openxmlformats.org/presentationml/2006/main">
  <p:tag name="NUM" val="1"/>
</p:tagLst>
</file>

<file path=ppt/tags/tag127.xml><?xml version="1.0" encoding="utf-8"?>
<p:tagLst xmlns:a="http://schemas.openxmlformats.org/drawingml/2006/main" xmlns:r="http://schemas.openxmlformats.org/officeDocument/2006/relationships" xmlns:p="http://schemas.openxmlformats.org/presentationml/2006/main">
  <p:tag name="NUM" val="2"/>
</p:tagLst>
</file>

<file path=ppt/tags/tag128.xml><?xml version="1.0" encoding="utf-8"?>
<p:tagLst xmlns:a="http://schemas.openxmlformats.org/drawingml/2006/main" xmlns:r="http://schemas.openxmlformats.org/officeDocument/2006/relationships" xmlns:p="http://schemas.openxmlformats.org/presentationml/2006/main">
  <p:tag name="NUM" val="1"/>
</p:tagLst>
</file>

<file path=ppt/tags/tag129.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2"/>
</p:tagLst>
</file>

<file path=ppt/tags/tag130.xml><?xml version="1.0" encoding="utf-8"?>
<p:tagLst xmlns:a="http://schemas.openxmlformats.org/drawingml/2006/main" xmlns:r="http://schemas.openxmlformats.org/officeDocument/2006/relationships" xmlns:p="http://schemas.openxmlformats.org/presentationml/2006/main">
  <p:tag name="NUM" val="2"/>
</p:tagLst>
</file>

<file path=ppt/tags/tag131.xml><?xml version="1.0" encoding="utf-8"?>
<p:tagLst xmlns:a="http://schemas.openxmlformats.org/drawingml/2006/main" xmlns:r="http://schemas.openxmlformats.org/officeDocument/2006/relationships" xmlns:p="http://schemas.openxmlformats.org/presentationml/2006/main">
  <p:tag name="NUM" val="1"/>
</p:tagLst>
</file>

<file path=ppt/tags/tag132.xml><?xml version="1.0" encoding="utf-8"?>
<p:tagLst xmlns:a="http://schemas.openxmlformats.org/drawingml/2006/main" xmlns:r="http://schemas.openxmlformats.org/officeDocument/2006/relationships" xmlns:p="http://schemas.openxmlformats.org/presentationml/2006/main">
  <p:tag name="NUM" val="2"/>
</p:tagLst>
</file>

<file path=ppt/tags/tag133.xml><?xml version="1.0" encoding="utf-8"?>
<p:tagLst xmlns:a="http://schemas.openxmlformats.org/drawingml/2006/main" xmlns:r="http://schemas.openxmlformats.org/officeDocument/2006/relationships" xmlns:p="http://schemas.openxmlformats.org/presentationml/2006/main">
  <p:tag name="NUM" val="1"/>
</p:tagLst>
</file>

<file path=ppt/tags/tag134.xml><?xml version="1.0" encoding="utf-8"?>
<p:tagLst xmlns:a="http://schemas.openxmlformats.org/drawingml/2006/main" xmlns:r="http://schemas.openxmlformats.org/officeDocument/2006/relationships" xmlns:p="http://schemas.openxmlformats.org/presentationml/2006/main">
  <p:tag name="NUM" val="2"/>
</p:tagLst>
</file>

<file path=ppt/tags/tag135.xml><?xml version="1.0" encoding="utf-8"?>
<p:tagLst xmlns:a="http://schemas.openxmlformats.org/drawingml/2006/main" xmlns:r="http://schemas.openxmlformats.org/officeDocument/2006/relationships" xmlns:p="http://schemas.openxmlformats.org/presentationml/2006/main">
  <p:tag name="NUM" val="1"/>
</p:tagLst>
</file>

<file path=ppt/tags/tag136.xml><?xml version="1.0" encoding="utf-8"?>
<p:tagLst xmlns:a="http://schemas.openxmlformats.org/drawingml/2006/main" xmlns:r="http://schemas.openxmlformats.org/officeDocument/2006/relationships" xmlns:p="http://schemas.openxmlformats.org/presentationml/2006/main">
  <p:tag name="NUM" val="2"/>
</p:tagLst>
</file>

<file path=ppt/tags/tag137.xml><?xml version="1.0" encoding="utf-8"?>
<p:tagLst xmlns:a="http://schemas.openxmlformats.org/drawingml/2006/main" xmlns:r="http://schemas.openxmlformats.org/officeDocument/2006/relationships" xmlns:p="http://schemas.openxmlformats.org/presentationml/2006/main">
  <p:tag name="NUM" val="1"/>
</p:tagLst>
</file>

<file path=ppt/tags/tag138.xml><?xml version="1.0" encoding="utf-8"?>
<p:tagLst xmlns:a="http://schemas.openxmlformats.org/drawingml/2006/main" xmlns:r="http://schemas.openxmlformats.org/officeDocument/2006/relationships" xmlns:p="http://schemas.openxmlformats.org/presentationml/2006/main">
  <p:tag name="NUM" val="2"/>
</p:tagLst>
</file>

<file path=ppt/tags/tag139.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40.xml><?xml version="1.0" encoding="utf-8"?>
<p:tagLst xmlns:a="http://schemas.openxmlformats.org/drawingml/2006/main" xmlns:r="http://schemas.openxmlformats.org/officeDocument/2006/relationships" xmlns:p="http://schemas.openxmlformats.org/presentationml/2006/main">
  <p:tag name="NUM" val="3"/>
</p:tagLst>
</file>

<file path=ppt/tags/tag141.xml><?xml version="1.0" encoding="utf-8"?>
<p:tagLst xmlns:a="http://schemas.openxmlformats.org/drawingml/2006/main" xmlns:r="http://schemas.openxmlformats.org/officeDocument/2006/relationships" xmlns:p="http://schemas.openxmlformats.org/presentationml/2006/main">
  <p:tag name="NUM" val="1"/>
</p:tagLst>
</file>

<file path=ppt/tags/tag142.xml><?xml version="1.0" encoding="utf-8"?>
<p:tagLst xmlns:a="http://schemas.openxmlformats.org/drawingml/2006/main" xmlns:r="http://schemas.openxmlformats.org/officeDocument/2006/relationships" xmlns:p="http://schemas.openxmlformats.org/presentationml/2006/main">
  <p:tag name="NUM" val="2"/>
</p:tagLst>
</file>

<file path=ppt/tags/tag143.xml><?xml version="1.0" encoding="utf-8"?>
<p:tagLst xmlns:a="http://schemas.openxmlformats.org/drawingml/2006/main" xmlns:r="http://schemas.openxmlformats.org/officeDocument/2006/relationships" xmlns:p="http://schemas.openxmlformats.org/presentationml/2006/main">
  <p:tag name="NUM" val="1"/>
</p:tagLst>
</file>

<file path=ppt/tags/tag144.xml><?xml version="1.0" encoding="utf-8"?>
<p:tagLst xmlns:a="http://schemas.openxmlformats.org/drawingml/2006/main" xmlns:r="http://schemas.openxmlformats.org/officeDocument/2006/relationships" xmlns:p="http://schemas.openxmlformats.org/presentationml/2006/main">
  <p:tag name="NUM" val="2"/>
</p:tagLst>
</file>

<file path=ppt/tags/tag145.xml><?xml version="1.0" encoding="utf-8"?>
<p:tagLst xmlns:a="http://schemas.openxmlformats.org/drawingml/2006/main" xmlns:r="http://schemas.openxmlformats.org/officeDocument/2006/relationships" xmlns:p="http://schemas.openxmlformats.org/presentationml/2006/main">
  <p:tag name="NUM" val="1"/>
</p:tagLst>
</file>

<file path=ppt/tags/tag146.xml><?xml version="1.0" encoding="utf-8"?>
<p:tagLst xmlns:a="http://schemas.openxmlformats.org/drawingml/2006/main" xmlns:r="http://schemas.openxmlformats.org/officeDocument/2006/relationships" xmlns:p="http://schemas.openxmlformats.org/presentationml/2006/main">
  <p:tag name="NUM" val="2"/>
</p:tagLst>
</file>

<file path=ppt/tags/tag147.xml><?xml version="1.0" encoding="utf-8"?>
<p:tagLst xmlns:a="http://schemas.openxmlformats.org/drawingml/2006/main" xmlns:r="http://schemas.openxmlformats.org/officeDocument/2006/relationships" xmlns:p="http://schemas.openxmlformats.org/presentationml/2006/main">
  <p:tag name="NUM" val="1"/>
</p:tagLst>
</file>

<file path=ppt/tags/tag148.xml><?xml version="1.0" encoding="utf-8"?>
<p:tagLst xmlns:a="http://schemas.openxmlformats.org/drawingml/2006/main" xmlns:r="http://schemas.openxmlformats.org/officeDocument/2006/relationships" xmlns:p="http://schemas.openxmlformats.org/presentationml/2006/main">
  <p:tag name="NUM" val="2"/>
</p:tagLst>
</file>

<file path=ppt/tags/tag149.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50.xml><?xml version="1.0" encoding="utf-8"?>
<p:tagLst xmlns:a="http://schemas.openxmlformats.org/drawingml/2006/main" xmlns:r="http://schemas.openxmlformats.org/officeDocument/2006/relationships" xmlns:p="http://schemas.openxmlformats.org/presentationml/2006/main">
  <p:tag name="NUM" val="2"/>
</p:tagLst>
</file>

<file path=ppt/tags/tag151.xml><?xml version="1.0" encoding="utf-8"?>
<p:tagLst xmlns:a="http://schemas.openxmlformats.org/drawingml/2006/main" xmlns:r="http://schemas.openxmlformats.org/officeDocument/2006/relationships" xmlns:p="http://schemas.openxmlformats.org/presentationml/2006/main">
  <p:tag name="NUM" val="1"/>
</p:tagLst>
</file>

<file path=ppt/tags/tag152.xml><?xml version="1.0" encoding="utf-8"?>
<p:tagLst xmlns:a="http://schemas.openxmlformats.org/drawingml/2006/main" xmlns:r="http://schemas.openxmlformats.org/officeDocument/2006/relationships" xmlns:p="http://schemas.openxmlformats.org/presentationml/2006/main">
  <p:tag name="NUM" val="2"/>
</p:tagLst>
</file>

<file path=ppt/tags/tag153.xml><?xml version="1.0" encoding="utf-8"?>
<p:tagLst xmlns:a="http://schemas.openxmlformats.org/drawingml/2006/main" xmlns:r="http://schemas.openxmlformats.org/officeDocument/2006/relationships" xmlns:p="http://schemas.openxmlformats.org/presentationml/2006/main">
  <p:tag name="NUM" val="1"/>
</p:tagLst>
</file>

<file path=ppt/tags/tag154.xml><?xml version="1.0" encoding="utf-8"?>
<p:tagLst xmlns:a="http://schemas.openxmlformats.org/drawingml/2006/main" xmlns:r="http://schemas.openxmlformats.org/officeDocument/2006/relationships" xmlns:p="http://schemas.openxmlformats.org/presentationml/2006/main">
  <p:tag name="NUM" val="1"/>
</p:tagLst>
</file>

<file path=ppt/tags/tag155.xml><?xml version="1.0" encoding="utf-8"?>
<p:tagLst xmlns:a="http://schemas.openxmlformats.org/drawingml/2006/main" xmlns:r="http://schemas.openxmlformats.org/officeDocument/2006/relationships" xmlns:p="http://schemas.openxmlformats.org/presentationml/2006/main">
  <p:tag name="NUM" val="2"/>
</p:tagLst>
</file>

<file path=ppt/tags/tag156.xml><?xml version="1.0" encoding="utf-8"?>
<p:tagLst xmlns:a="http://schemas.openxmlformats.org/drawingml/2006/main" xmlns:r="http://schemas.openxmlformats.org/officeDocument/2006/relationships" xmlns:p="http://schemas.openxmlformats.org/presentationml/2006/main">
  <p:tag name="NUM" val="1"/>
</p:tagLst>
</file>

<file path=ppt/tags/tag157.xml><?xml version="1.0" encoding="utf-8"?>
<p:tagLst xmlns:a="http://schemas.openxmlformats.org/drawingml/2006/main" xmlns:r="http://schemas.openxmlformats.org/officeDocument/2006/relationships" xmlns:p="http://schemas.openxmlformats.org/presentationml/2006/main">
  <p:tag name="NUM" val="2"/>
</p:tagLst>
</file>

<file path=ppt/tags/tag158.xml><?xml version="1.0" encoding="utf-8"?>
<p:tagLst xmlns:a="http://schemas.openxmlformats.org/drawingml/2006/main" xmlns:r="http://schemas.openxmlformats.org/officeDocument/2006/relationships" xmlns:p="http://schemas.openxmlformats.org/presentationml/2006/main">
  <p:tag name="NUM" val="1"/>
</p:tagLst>
</file>

<file path=ppt/tags/tag159.xml><?xml version="1.0" encoding="utf-8"?>
<p:tagLst xmlns:a="http://schemas.openxmlformats.org/drawingml/2006/main" xmlns:r="http://schemas.openxmlformats.org/officeDocument/2006/relationships" xmlns:p="http://schemas.openxmlformats.org/presentationml/2006/main">
  <p:tag name="NUM" val="3"/>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60.xml><?xml version="1.0" encoding="utf-8"?>
<p:tagLst xmlns:a="http://schemas.openxmlformats.org/drawingml/2006/main" xmlns:r="http://schemas.openxmlformats.org/officeDocument/2006/relationships" xmlns:p="http://schemas.openxmlformats.org/presentationml/2006/main">
  <p:tag name="NUM" val="1"/>
</p:tagLst>
</file>

<file path=ppt/tags/tag161.xml><?xml version="1.0" encoding="utf-8"?>
<p:tagLst xmlns:a="http://schemas.openxmlformats.org/drawingml/2006/main" xmlns:r="http://schemas.openxmlformats.org/officeDocument/2006/relationships" xmlns:p="http://schemas.openxmlformats.org/presentationml/2006/main">
  <p:tag name="NUM" val="2"/>
</p:tagLst>
</file>

<file path=ppt/tags/tag162.xml><?xml version="1.0" encoding="utf-8"?>
<p:tagLst xmlns:a="http://schemas.openxmlformats.org/drawingml/2006/main" xmlns:r="http://schemas.openxmlformats.org/officeDocument/2006/relationships" xmlns:p="http://schemas.openxmlformats.org/presentationml/2006/main">
  <p:tag name="NUM" val="1"/>
</p:tagLst>
</file>

<file path=ppt/tags/tag163.xml><?xml version="1.0" encoding="utf-8"?>
<p:tagLst xmlns:a="http://schemas.openxmlformats.org/drawingml/2006/main" xmlns:r="http://schemas.openxmlformats.org/officeDocument/2006/relationships" xmlns:p="http://schemas.openxmlformats.org/presentationml/2006/main">
  <p:tag name="NUM" val="2"/>
</p:tagLst>
</file>

<file path=ppt/tags/tag164.xml><?xml version="1.0" encoding="utf-8"?>
<p:tagLst xmlns:a="http://schemas.openxmlformats.org/drawingml/2006/main" xmlns:r="http://schemas.openxmlformats.org/officeDocument/2006/relationships" xmlns:p="http://schemas.openxmlformats.org/presentationml/2006/main">
  <p:tag name="NUM" val="2"/>
</p:tagLst>
</file>

<file path=ppt/tags/tag165.xml><?xml version="1.0" encoding="utf-8"?>
<p:tagLst xmlns:a="http://schemas.openxmlformats.org/drawingml/2006/main" xmlns:r="http://schemas.openxmlformats.org/officeDocument/2006/relationships" xmlns:p="http://schemas.openxmlformats.org/presentationml/2006/main">
  <p:tag name="NUM" val="2"/>
</p:tagLst>
</file>

<file path=ppt/tags/tag166.xml><?xml version="1.0" encoding="utf-8"?>
<p:tagLst xmlns:a="http://schemas.openxmlformats.org/drawingml/2006/main" xmlns:r="http://schemas.openxmlformats.org/officeDocument/2006/relationships" xmlns:p="http://schemas.openxmlformats.org/presentationml/2006/main">
  <p:tag name="NUM" val="1"/>
</p:tagLst>
</file>

<file path=ppt/tags/tag167.xml><?xml version="1.0" encoding="utf-8"?>
<p:tagLst xmlns:a="http://schemas.openxmlformats.org/drawingml/2006/main" xmlns:r="http://schemas.openxmlformats.org/officeDocument/2006/relationships" xmlns:p="http://schemas.openxmlformats.org/presentationml/2006/main">
  <p:tag name="NUM" val="1"/>
</p:tagLst>
</file>

<file path=ppt/tags/tag168.xml><?xml version="1.0" encoding="utf-8"?>
<p:tagLst xmlns:a="http://schemas.openxmlformats.org/drawingml/2006/main" xmlns:r="http://schemas.openxmlformats.org/officeDocument/2006/relationships" xmlns:p="http://schemas.openxmlformats.org/presentationml/2006/main">
  <p:tag name="NUM" val="2"/>
</p:tagLst>
</file>

<file path=ppt/tags/tag169.xml><?xml version="1.0" encoding="utf-8"?>
<p:tagLst xmlns:a="http://schemas.openxmlformats.org/drawingml/2006/main" xmlns:r="http://schemas.openxmlformats.org/officeDocument/2006/relationships" xmlns:p="http://schemas.openxmlformats.org/presentationml/2006/main">
  <p:tag name="NUM" val="1"/>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8.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2"/>
</p:tagLst>
</file>

<file path=ppt/tags/tag22.xml><?xml version="1.0" encoding="utf-8"?>
<p:tagLst xmlns:a="http://schemas.openxmlformats.org/drawingml/2006/main" xmlns:r="http://schemas.openxmlformats.org/officeDocument/2006/relationships" xmlns:p="http://schemas.openxmlformats.org/presentationml/2006/main">
  <p:tag name="NUM" val="1"/>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1"/>
</p:tagLst>
</file>

<file path=ppt/tags/tag25.xml><?xml version="1.0" encoding="utf-8"?>
<p:tagLst xmlns:a="http://schemas.openxmlformats.org/drawingml/2006/main" xmlns:r="http://schemas.openxmlformats.org/officeDocument/2006/relationships" xmlns:p="http://schemas.openxmlformats.org/presentationml/2006/main">
  <p:tag name="NUM" val="2"/>
</p:tagLst>
</file>

<file path=ppt/tags/tag26.xml><?xml version="1.0" encoding="utf-8"?>
<p:tagLst xmlns:a="http://schemas.openxmlformats.org/drawingml/2006/main" xmlns:r="http://schemas.openxmlformats.org/officeDocument/2006/relationships" xmlns:p="http://schemas.openxmlformats.org/presentationml/2006/main">
  <p:tag name="NUM" val="1"/>
</p:tagLst>
</file>

<file path=ppt/tags/tag27.xml><?xml version="1.0" encoding="utf-8"?>
<p:tagLst xmlns:a="http://schemas.openxmlformats.org/drawingml/2006/main" xmlns:r="http://schemas.openxmlformats.org/officeDocument/2006/relationships" xmlns:p="http://schemas.openxmlformats.org/presentationml/2006/main">
  <p:tag name="NUM" val="2"/>
</p:tagLst>
</file>

<file path=ppt/tags/tag28.xml><?xml version="1.0" encoding="utf-8"?>
<p:tagLst xmlns:a="http://schemas.openxmlformats.org/drawingml/2006/main" xmlns:r="http://schemas.openxmlformats.org/officeDocument/2006/relationships" xmlns:p="http://schemas.openxmlformats.org/presentationml/2006/main">
  <p:tag name="NUM" val="3"/>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31.xml><?xml version="1.0" encoding="utf-8"?>
<p:tagLst xmlns:a="http://schemas.openxmlformats.org/drawingml/2006/main" xmlns:r="http://schemas.openxmlformats.org/officeDocument/2006/relationships" xmlns:p="http://schemas.openxmlformats.org/presentationml/2006/main">
  <p:tag name="NUM" val="3"/>
</p:tagLst>
</file>

<file path=ppt/tags/tag32.xml><?xml version="1.0" encoding="utf-8"?>
<p:tagLst xmlns:a="http://schemas.openxmlformats.org/drawingml/2006/main" xmlns:r="http://schemas.openxmlformats.org/officeDocument/2006/relationships" xmlns:p="http://schemas.openxmlformats.org/presentationml/2006/main">
  <p:tag name="NUM" val="5"/>
</p:tagLst>
</file>

<file path=ppt/tags/tag33.xml><?xml version="1.0" encoding="utf-8"?>
<p:tagLst xmlns:a="http://schemas.openxmlformats.org/drawingml/2006/main" xmlns:r="http://schemas.openxmlformats.org/officeDocument/2006/relationships" xmlns:p="http://schemas.openxmlformats.org/presentationml/2006/main">
  <p:tag name="NUM" val="1"/>
</p:tagLst>
</file>

<file path=ppt/tags/tag34.xml><?xml version="1.0" encoding="utf-8"?>
<p:tagLst xmlns:a="http://schemas.openxmlformats.org/drawingml/2006/main" xmlns:r="http://schemas.openxmlformats.org/officeDocument/2006/relationships" xmlns:p="http://schemas.openxmlformats.org/presentationml/2006/main">
  <p:tag name="NUM" val="2"/>
</p:tagLst>
</file>

<file path=ppt/tags/tag35.xml><?xml version="1.0" encoding="utf-8"?>
<p:tagLst xmlns:a="http://schemas.openxmlformats.org/drawingml/2006/main" xmlns:r="http://schemas.openxmlformats.org/officeDocument/2006/relationships" xmlns:p="http://schemas.openxmlformats.org/presentationml/2006/main">
  <p:tag name="NUM" val="3"/>
</p:tagLst>
</file>

<file path=ppt/tags/tag36.xml><?xml version="1.0" encoding="utf-8"?>
<p:tagLst xmlns:a="http://schemas.openxmlformats.org/drawingml/2006/main" xmlns:r="http://schemas.openxmlformats.org/officeDocument/2006/relationships" xmlns:p="http://schemas.openxmlformats.org/presentationml/2006/main">
  <p:tag name="NUM" val="5"/>
</p:tagLst>
</file>

<file path=ppt/tags/tag37.xml><?xml version="1.0" encoding="utf-8"?>
<p:tagLst xmlns:a="http://schemas.openxmlformats.org/drawingml/2006/main" xmlns:r="http://schemas.openxmlformats.org/officeDocument/2006/relationships" xmlns:p="http://schemas.openxmlformats.org/presentationml/2006/main">
  <p:tag name="NUM" val="1"/>
</p:tagLst>
</file>

<file path=ppt/tags/tag38.xml><?xml version="1.0" encoding="utf-8"?>
<p:tagLst xmlns:a="http://schemas.openxmlformats.org/drawingml/2006/main" xmlns:r="http://schemas.openxmlformats.org/officeDocument/2006/relationships" xmlns:p="http://schemas.openxmlformats.org/presentationml/2006/main">
  <p:tag name="NUM" val="2"/>
</p:tagLst>
</file>

<file path=ppt/tags/tag39.xml><?xml version="1.0" encoding="utf-8"?>
<p:tagLst xmlns:a="http://schemas.openxmlformats.org/drawingml/2006/main" xmlns:r="http://schemas.openxmlformats.org/officeDocument/2006/relationships" xmlns:p="http://schemas.openxmlformats.org/presentationml/2006/main">
  <p:tag name="NUM" val="3"/>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1"/>
</p:tagLst>
</file>

<file path=ppt/tags/tag41.xml><?xml version="1.0" encoding="utf-8"?>
<p:tagLst xmlns:a="http://schemas.openxmlformats.org/drawingml/2006/main" xmlns:r="http://schemas.openxmlformats.org/officeDocument/2006/relationships" xmlns:p="http://schemas.openxmlformats.org/presentationml/2006/main">
  <p:tag name="NUM" val="2"/>
</p:tagLst>
</file>

<file path=ppt/tags/tag42.xml><?xml version="1.0" encoding="utf-8"?>
<p:tagLst xmlns:a="http://schemas.openxmlformats.org/drawingml/2006/main" xmlns:r="http://schemas.openxmlformats.org/officeDocument/2006/relationships" xmlns:p="http://schemas.openxmlformats.org/presentationml/2006/main">
  <p:tag name="NUM" val="1"/>
</p:tagLst>
</file>

<file path=ppt/tags/tag43.xml><?xml version="1.0" encoding="utf-8"?>
<p:tagLst xmlns:a="http://schemas.openxmlformats.org/drawingml/2006/main" xmlns:r="http://schemas.openxmlformats.org/officeDocument/2006/relationships" xmlns:p="http://schemas.openxmlformats.org/presentationml/2006/main">
  <p:tag name="NUM" val="1"/>
</p:tagLst>
</file>

<file path=ppt/tags/tag44.xml><?xml version="1.0" encoding="utf-8"?>
<p:tagLst xmlns:a="http://schemas.openxmlformats.org/drawingml/2006/main" xmlns:r="http://schemas.openxmlformats.org/officeDocument/2006/relationships" xmlns:p="http://schemas.openxmlformats.org/presentationml/2006/main">
  <p:tag name="NUM" val="2"/>
</p:tagLst>
</file>

<file path=ppt/tags/tag45.xml><?xml version="1.0" encoding="utf-8"?>
<p:tagLst xmlns:a="http://schemas.openxmlformats.org/drawingml/2006/main" xmlns:r="http://schemas.openxmlformats.org/officeDocument/2006/relationships" xmlns:p="http://schemas.openxmlformats.org/presentationml/2006/main">
  <p:tag name="NUM" val="3"/>
</p:tagLst>
</file>

<file path=ppt/tags/tag46.xml><?xml version="1.0" encoding="utf-8"?>
<p:tagLst xmlns:a="http://schemas.openxmlformats.org/drawingml/2006/main" xmlns:r="http://schemas.openxmlformats.org/officeDocument/2006/relationships" xmlns:p="http://schemas.openxmlformats.org/presentationml/2006/main">
  <p:tag name="NUM" val="4"/>
</p:tagLst>
</file>

<file path=ppt/tags/tag47.xml><?xml version="1.0" encoding="utf-8"?>
<p:tagLst xmlns:a="http://schemas.openxmlformats.org/drawingml/2006/main" xmlns:r="http://schemas.openxmlformats.org/officeDocument/2006/relationships" xmlns:p="http://schemas.openxmlformats.org/presentationml/2006/main">
  <p:tag name="NUM" val="5"/>
</p:tagLst>
</file>

<file path=ppt/tags/tag48.xml><?xml version="1.0" encoding="utf-8"?>
<p:tagLst xmlns:a="http://schemas.openxmlformats.org/drawingml/2006/main" xmlns:r="http://schemas.openxmlformats.org/officeDocument/2006/relationships" xmlns:p="http://schemas.openxmlformats.org/presentationml/2006/main">
  <p:tag name="NUM" val="6"/>
</p:tagLst>
</file>

<file path=ppt/tags/tag49.xml><?xml version="1.0" encoding="utf-8"?>
<p:tagLst xmlns:a="http://schemas.openxmlformats.org/drawingml/2006/main" xmlns:r="http://schemas.openxmlformats.org/officeDocument/2006/relationships" xmlns:p="http://schemas.openxmlformats.org/presentationml/2006/main">
  <p:tag name="NUM" val="7"/>
</p:tagLst>
</file>

<file path=ppt/tags/tag5.xml><?xml version="1.0" encoding="utf-8"?>
<p:tagLst xmlns:a="http://schemas.openxmlformats.org/drawingml/2006/main" xmlns:r="http://schemas.openxmlformats.org/officeDocument/2006/relationships" xmlns:p="http://schemas.openxmlformats.org/presentationml/2006/main">
  <p:tag name="NUM" val="3"/>
</p:tagLst>
</file>

<file path=ppt/tags/tag50.xml><?xml version="1.0" encoding="utf-8"?>
<p:tagLst xmlns:a="http://schemas.openxmlformats.org/drawingml/2006/main" xmlns:r="http://schemas.openxmlformats.org/officeDocument/2006/relationships" xmlns:p="http://schemas.openxmlformats.org/presentationml/2006/main">
  <p:tag name="NUM" val="8"/>
</p:tagLst>
</file>

<file path=ppt/tags/tag51.xml><?xml version="1.0" encoding="utf-8"?>
<p:tagLst xmlns:a="http://schemas.openxmlformats.org/drawingml/2006/main" xmlns:r="http://schemas.openxmlformats.org/officeDocument/2006/relationships" xmlns:p="http://schemas.openxmlformats.org/presentationml/2006/main">
  <p:tag name="NUM" val="9"/>
</p:tagLst>
</file>

<file path=ppt/tags/tag52.xml><?xml version="1.0" encoding="utf-8"?>
<p:tagLst xmlns:a="http://schemas.openxmlformats.org/drawingml/2006/main" xmlns:r="http://schemas.openxmlformats.org/officeDocument/2006/relationships" xmlns:p="http://schemas.openxmlformats.org/presentationml/2006/main">
  <p:tag name="NUM" val="10"/>
</p:tagLst>
</file>

<file path=ppt/tags/tag53.xml><?xml version="1.0" encoding="utf-8"?>
<p:tagLst xmlns:a="http://schemas.openxmlformats.org/drawingml/2006/main" xmlns:r="http://schemas.openxmlformats.org/officeDocument/2006/relationships" xmlns:p="http://schemas.openxmlformats.org/presentationml/2006/main">
  <p:tag name="NUM" val="11"/>
</p:tagLst>
</file>

<file path=ppt/tags/tag54.xml><?xml version="1.0" encoding="utf-8"?>
<p:tagLst xmlns:a="http://schemas.openxmlformats.org/drawingml/2006/main" xmlns:r="http://schemas.openxmlformats.org/officeDocument/2006/relationships" xmlns:p="http://schemas.openxmlformats.org/presentationml/2006/main">
  <p:tag name="NUM" val="12"/>
</p:tagLst>
</file>

<file path=ppt/tags/tag55.xml><?xml version="1.0" encoding="utf-8"?>
<p:tagLst xmlns:a="http://schemas.openxmlformats.org/drawingml/2006/main" xmlns:r="http://schemas.openxmlformats.org/officeDocument/2006/relationships" xmlns:p="http://schemas.openxmlformats.org/presentationml/2006/main">
  <p:tag name="NUM" val="13"/>
</p:tagLst>
</file>

<file path=ppt/tags/tag56.xml><?xml version="1.0" encoding="utf-8"?>
<p:tagLst xmlns:a="http://schemas.openxmlformats.org/drawingml/2006/main" xmlns:r="http://schemas.openxmlformats.org/officeDocument/2006/relationships" xmlns:p="http://schemas.openxmlformats.org/presentationml/2006/main">
  <p:tag name="NUM" val="1"/>
</p:tagLst>
</file>

<file path=ppt/tags/tag57.xml><?xml version="1.0" encoding="utf-8"?>
<p:tagLst xmlns:a="http://schemas.openxmlformats.org/drawingml/2006/main" xmlns:r="http://schemas.openxmlformats.org/officeDocument/2006/relationships" xmlns:p="http://schemas.openxmlformats.org/presentationml/2006/main">
  <p:tag name="NUM" val="2"/>
</p:tagLst>
</file>

<file path=ppt/tags/tag58.xml><?xml version="1.0" encoding="utf-8"?>
<p:tagLst xmlns:a="http://schemas.openxmlformats.org/drawingml/2006/main" xmlns:r="http://schemas.openxmlformats.org/officeDocument/2006/relationships" xmlns:p="http://schemas.openxmlformats.org/presentationml/2006/main">
  <p:tag name="NUM" val="2"/>
</p:tagLst>
</file>

<file path=ppt/tags/tag59.xml><?xml version="1.0" encoding="utf-8"?>
<p:tagLst xmlns:a="http://schemas.openxmlformats.org/drawingml/2006/main" xmlns:r="http://schemas.openxmlformats.org/officeDocument/2006/relationships" xmlns:p="http://schemas.openxmlformats.org/presentationml/2006/main">
  <p:tag name="NUM" val="4"/>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60.xml><?xml version="1.0" encoding="utf-8"?>
<p:tagLst xmlns:a="http://schemas.openxmlformats.org/drawingml/2006/main" xmlns:r="http://schemas.openxmlformats.org/officeDocument/2006/relationships" xmlns:p="http://schemas.openxmlformats.org/presentationml/2006/main">
  <p:tag name="NUM" val="6"/>
</p:tagLst>
</file>

<file path=ppt/tags/tag61.xml><?xml version="1.0" encoding="utf-8"?>
<p:tagLst xmlns:a="http://schemas.openxmlformats.org/drawingml/2006/main" xmlns:r="http://schemas.openxmlformats.org/officeDocument/2006/relationships" xmlns:p="http://schemas.openxmlformats.org/presentationml/2006/main">
  <p:tag name="NUM" val="1"/>
</p:tagLst>
</file>

<file path=ppt/tags/tag62.xml><?xml version="1.0" encoding="utf-8"?>
<p:tagLst xmlns:a="http://schemas.openxmlformats.org/drawingml/2006/main" xmlns:r="http://schemas.openxmlformats.org/officeDocument/2006/relationships" xmlns:p="http://schemas.openxmlformats.org/presentationml/2006/main">
  <p:tag name="NUM" val="2"/>
</p:tagLst>
</file>

<file path=ppt/tags/tag63.xml><?xml version="1.0" encoding="utf-8"?>
<p:tagLst xmlns:a="http://schemas.openxmlformats.org/drawingml/2006/main" xmlns:r="http://schemas.openxmlformats.org/officeDocument/2006/relationships" xmlns:p="http://schemas.openxmlformats.org/presentationml/2006/main">
  <p:tag name="NUM" val="1"/>
</p:tagLst>
</file>

<file path=ppt/tags/tag64.xml><?xml version="1.0" encoding="utf-8"?>
<p:tagLst xmlns:a="http://schemas.openxmlformats.org/drawingml/2006/main" xmlns:r="http://schemas.openxmlformats.org/officeDocument/2006/relationships" xmlns:p="http://schemas.openxmlformats.org/presentationml/2006/main">
  <p:tag name="NUM" val="2"/>
</p:tagLst>
</file>

<file path=ppt/tags/tag65.xml><?xml version="1.0" encoding="utf-8"?>
<p:tagLst xmlns:a="http://schemas.openxmlformats.org/drawingml/2006/main" xmlns:r="http://schemas.openxmlformats.org/officeDocument/2006/relationships" xmlns:p="http://schemas.openxmlformats.org/presentationml/2006/main">
  <p:tag name="NUM" val="1"/>
</p:tagLst>
</file>

<file path=ppt/tags/tag66.xml><?xml version="1.0" encoding="utf-8"?>
<p:tagLst xmlns:a="http://schemas.openxmlformats.org/drawingml/2006/main" xmlns:r="http://schemas.openxmlformats.org/officeDocument/2006/relationships" xmlns:p="http://schemas.openxmlformats.org/presentationml/2006/main">
  <p:tag name="NUM" val="2"/>
</p:tagLst>
</file>

<file path=ppt/tags/tag67.xml><?xml version="1.0" encoding="utf-8"?>
<p:tagLst xmlns:a="http://schemas.openxmlformats.org/drawingml/2006/main" xmlns:r="http://schemas.openxmlformats.org/officeDocument/2006/relationships" xmlns:p="http://schemas.openxmlformats.org/presentationml/2006/main">
  <p:tag name="NUM" val="1"/>
</p:tagLst>
</file>

<file path=ppt/tags/tag68.xml><?xml version="1.0" encoding="utf-8"?>
<p:tagLst xmlns:a="http://schemas.openxmlformats.org/drawingml/2006/main" xmlns:r="http://schemas.openxmlformats.org/officeDocument/2006/relationships" xmlns:p="http://schemas.openxmlformats.org/presentationml/2006/main">
  <p:tag name="NUM" val="2"/>
</p:tagLst>
</file>

<file path=ppt/tags/tag69.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70.xml><?xml version="1.0" encoding="utf-8"?>
<p:tagLst xmlns:a="http://schemas.openxmlformats.org/drawingml/2006/main" xmlns:r="http://schemas.openxmlformats.org/officeDocument/2006/relationships" xmlns:p="http://schemas.openxmlformats.org/presentationml/2006/main">
  <p:tag name="NUM" val="2"/>
</p:tagLst>
</file>

<file path=ppt/tags/tag71.xml><?xml version="1.0" encoding="utf-8"?>
<p:tagLst xmlns:a="http://schemas.openxmlformats.org/drawingml/2006/main" xmlns:r="http://schemas.openxmlformats.org/officeDocument/2006/relationships" xmlns:p="http://schemas.openxmlformats.org/presentationml/2006/main">
  <p:tag name="NUM" val="1"/>
</p:tagLst>
</file>

<file path=ppt/tags/tag72.xml><?xml version="1.0" encoding="utf-8"?>
<p:tagLst xmlns:a="http://schemas.openxmlformats.org/drawingml/2006/main" xmlns:r="http://schemas.openxmlformats.org/officeDocument/2006/relationships" xmlns:p="http://schemas.openxmlformats.org/presentationml/2006/main">
  <p:tag name="NUM" val="2"/>
</p:tagLst>
</file>

<file path=ppt/tags/tag73.xml><?xml version="1.0" encoding="utf-8"?>
<p:tagLst xmlns:a="http://schemas.openxmlformats.org/drawingml/2006/main" xmlns:r="http://schemas.openxmlformats.org/officeDocument/2006/relationships" xmlns:p="http://schemas.openxmlformats.org/presentationml/2006/main">
  <p:tag name="NUM" val="1"/>
</p:tagLst>
</file>

<file path=ppt/tags/tag74.xml><?xml version="1.0" encoding="utf-8"?>
<p:tagLst xmlns:a="http://schemas.openxmlformats.org/drawingml/2006/main" xmlns:r="http://schemas.openxmlformats.org/officeDocument/2006/relationships" xmlns:p="http://schemas.openxmlformats.org/presentationml/2006/main">
  <p:tag name="NUM" val="2"/>
</p:tagLst>
</file>

<file path=ppt/tags/tag75.xml><?xml version="1.0" encoding="utf-8"?>
<p:tagLst xmlns:a="http://schemas.openxmlformats.org/drawingml/2006/main" xmlns:r="http://schemas.openxmlformats.org/officeDocument/2006/relationships" xmlns:p="http://schemas.openxmlformats.org/presentationml/2006/main">
  <p:tag name="NUM" val="3"/>
</p:tagLst>
</file>

<file path=ppt/tags/tag76.xml><?xml version="1.0" encoding="utf-8"?>
<p:tagLst xmlns:a="http://schemas.openxmlformats.org/drawingml/2006/main" xmlns:r="http://schemas.openxmlformats.org/officeDocument/2006/relationships" xmlns:p="http://schemas.openxmlformats.org/presentationml/2006/main">
  <p:tag name="NUM" val="4"/>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2"/>
</p:tagLst>
</file>

<file path=ppt/tags/tag79.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80.xml><?xml version="1.0" encoding="utf-8"?>
<p:tagLst xmlns:a="http://schemas.openxmlformats.org/drawingml/2006/main" xmlns:r="http://schemas.openxmlformats.org/officeDocument/2006/relationships" xmlns:p="http://schemas.openxmlformats.org/presentationml/2006/main">
  <p:tag name="NUM" val="2"/>
</p:tagLst>
</file>

<file path=ppt/tags/tag81.xml><?xml version="1.0" encoding="utf-8"?>
<p:tagLst xmlns:a="http://schemas.openxmlformats.org/drawingml/2006/main" xmlns:r="http://schemas.openxmlformats.org/officeDocument/2006/relationships" xmlns:p="http://schemas.openxmlformats.org/presentationml/2006/main">
  <p:tag name="NUM" val="1"/>
</p:tagLst>
</file>

<file path=ppt/tags/tag82.xml><?xml version="1.0" encoding="utf-8"?>
<p:tagLst xmlns:a="http://schemas.openxmlformats.org/drawingml/2006/main" xmlns:r="http://schemas.openxmlformats.org/officeDocument/2006/relationships" xmlns:p="http://schemas.openxmlformats.org/presentationml/2006/main">
  <p:tag name="NUM" val="2"/>
</p:tagLst>
</file>

<file path=ppt/tags/tag83.xml><?xml version="1.0" encoding="utf-8"?>
<p:tagLst xmlns:a="http://schemas.openxmlformats.org/drawingml/2006/main" xmlns:r="http://schemas.openxmlformats.org/officeDocument/2006/relationships" xmlns:p="http://schemas.openxmlformats.org/presentationml/2006/main">
  <p:tag name="NUM" val="1"/>
</p:tagLst>
</file>

<file path=ppt/tags/tag84.xml><?xml version="1.0" encoding="utf-8"?>
<p:tagLst xmlns:a="http://schemas.openxmlformats.org/drawingml/2006/main" xmlns:r="http://schemas.openxmlformats.org/officeDocument/2006/relationships" xmlns:p="http://schemas.openxmlformats.org/presentationml/2006/main">
  <p:tag name="NUM" val="2"/>
</p:tagLst>
</file>

<file path=ppt/tags/tag85.xml><?xml version="1.0" encoding="utf-8"?>
<p:tagLst xmlns:a="http://schemas.openxmlformats.org/drawingml/2006/main" xmlns:r="http://schemas.openxmlformats.org/officeDocument/2006/relationships" xmlns:p="http://schemas.openxmlformats.org/presentationml/2006/main">
  <p:tag name="NUM" val="3"/>
</p:tagLst>
</file>

<file path=ppt/tags/tag86.xml><?xml version="1.0" encoding="utf-8"?>
<p:tagLst xmlns:a="http://schemas.openxmlformats.org/drawingml/2006/main" xmlns:r="http://schemas.openxmlformats.org/officeDocument/2006/relationships" xmlns:p="http://schemas.openxmlformats.org/presentationml/2006/main">
  <p:tag name="NUM" val="1"/>
</p:tagLst>
</file>

<file path=ppt/tags/tag87.xml><?xml version="1.0" encoding="utf-8"?>
<p:tagLst xmlns:a="http://schemas.openxmlformats.org/drawingml/2006/main" xmlns:r="http://schemas.openxmlformats.org/officeDocument/2006/relationships" xmlns:p="http://schemas.openxmlformats.org/presentationml/2006/main">
  <p:tag name="NUM" val="2"/>
</p:tagLst>
</file>

<file path=ppt/tags/tag88.xml><?xml version="1.0" encoding="utf-8"?>
<p:tagLst xmlns:a="http://schemas.openxmlformats.org/drawingml/2006/main" xmlns:r="http://schemas.openxmlformats.org/officeDocument/2006/relationships" xmlns:p="http://schemas.openxmlformats.org/presentationml/2006/main">
  <p:tag name="NUM" val="3"/>
</p:tagLst>
</file>

<file path=ppt/tags/tag89.xml><?xml version="1.0" encoding="utf-8"?>
<p:tagLst xmlns:a="http://schemas.openxmlformats.org/drawingml/2006/main" xmlns:r="http://schemas.openxmlformats.org/officeDocument/2006/relationships" xmlns:p="http://schemas.openxmlformats.org/presentationml/2006/main">
  <p:tag name="NUM" val="1"/>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ags/tag90.xml><?xml version="1.0" encoding="utf-8"?>
<p:tagLst xmlns:a="http://schemas.openxmlformats.org/drawingml/2006/main" xmlns:r="http://schemas.openxmlformats.org/officeDocument/2006/relationships" xmlns:p="http://schemas.openxmlformats.org/presentationml/2006/main">
  <p:tag name="NUM" val="1"/>
</p:tagLst>
</file>

<file path=ppt/tags/tag91.xml><?xml version="1.0" encoding="utf-8"?>
<p:tagLst xmlns:a="http://schemas.openxmlformats.org/drawingml/2006/main" xmlns:r="http://schemas.openxmlformats.org/officeDocument/2006/relationships" xmlns:p="http://schemas.openxmlformats.org/presentationml/2006/main">
  <p:tag name="NUM" val="2"/>
</p:tagLst>
</file>

<file path=ppt/tags/tag92.xml><?xml version="1.0" encoding="utf-8"?>
<p:tagLst xmlns:a="http://schemas.openxmlformats.org/drawingml/2006/main" xmlns:r="http://schemas.openxmlformats.org/officeDocument/2006/relationships" xmlns:p="http://schemas.openxmlformats.org/presentationml/2006/main">
  <p:tag name="NUM" val="1"/>
</p:tagLst>
</file>

<file path=ppt/tags/tag93.xml><?xml version="1.0" encoding="utf-8"?>
<p:tagLst xmlns:a="http://schemas.openxmlformats.org/drawingml/2006/main" xmlns:r="http://schemas.openxmlformats.org/officeDocument/2006/relationships" xmlns:p="http://schemas.openxmlformats.org/presentationml/2006/main">
  <p:tag name="NUM" val="2"/>
</p:tagLst>
</file>

<file path=ppt/tags/tag94.xml><?xml version="1.0" encoding="utf-8"?>
<p:tagLst xmlns:a="http://schemas.openxmlformats.org/drawingml/2006/main" xmlns:r="http://schemas.openxmlformats.org/officeDocument/2006/relationships" xmlns:p="http://schemas.openxmlformats.org/presentationml/2006/main">
  <p:tag name="NUM" val="1"/>
</p:tagLst>
</file>

<file path=ppt/tags/tag95.xml><?xml version="1.0" encoding="utf-8"?>
<p:tagLst xmlns:a="http://schemas.openxmlformats.org/drawingml/2006/main" xmlns:r="http://schemas.openxmlformats.org/officeDocument/2006/relationships" xmlns:p="http://schemas.openxmlformats.org/presentationml/2006/main">
  <p:tag name="NUM" val="2"/>
</p:tagLst>
</file>

<file path=ppt/tags/tag96.xml><?xml version="1.0" encoding="utf-8"?>
<p:tagLst xmlns:a="http://schemas.openxmlformats.org/drawingml/2006/main" xmlns:r="http://schemas.openxmlformats.org/officeDocument/2006/relationships" xmlns:p="http://schemas.openxmlformats.org/presentationml/2006/main">
  <p:tag name="NUM" val="2"/>
</p:tagLst>
</file>

<file path=ppt/tags/tag97.xml><?xml version="1.0" encoding="utf-8"?>
<p:tagLst xmlns:a="http://schemas.openxmlformats.org/drawingml/2006/main" xmlns:r="http://schemas.openxmlformats.org/officeDocument/2006/relationships" xmlns:p="http://schemas.openxmlformats.org/presentationml/2006/main">
  <p:tag name="NUM" val="1"/>
</p:tagLst>
</file>

<file path=ppt/tags/tag98.xml><?xml version="1.0" encoding="utf-8"?>
<p:tagLst xmlns:a="http://schemas.openxmlformats.org/drawingml/2006/main" xmlns:r="http://schemas.openxmlformats.org/officeDocument/2006/relationships" xmlns:p="http://schemas.openxmlformats.org/presentationml/2006/main">
  <p:tag name="NUM" val="1"/>
</p:tagLst>
</file>

<file path=ppt/tags/tag9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1_Thème Office">
  <a:themeElements>
    <a:clrScheme name="Personnalisé 8">
      <a:dk1>
        <a:srgbClr val="2D2E83"/>
      </a:dk1>
      <a:lt1>
        <a:srgbClr val="FFFFFF"/>
      </a:lt1>
      <a:dk2>
        <a:srgbClr val="38A7DE"/>
      </a:dk2>
      <a:lt2>
        <a:srgbClr val="BDE3F2"/>
      </a:lt2>
      <a:accent1>
        <a:srgbClr val="005DA1"/>
      </a:accent1>
      <a:accent2>
        <a:srgbClr val="3B85C4"/>
      </a:accent2>
      <a:accent3>
        <a:srgbClr val="4DC0DF"/>
      </a:accent3>
      <a:accent4>
        <a:srgbClr val="2FB7C2"/>
      </a:accent4>
      <a:accent5>
        <a:srgbClr val="2FB7C2"/>
      </a:accent5>
      <a:accent6>
        <a:srgbClr val="F7F109"/>
      </a:accent6>
      <a:hlink>
        <a:srgbClr val="0000FF"/>
      </a:hlink>
      <a:folHlink>
        <a:srgbClr val="00206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1B2A601BE61FC41A1E337EEB65EF18E" ma:contentTypeVersion="6" ma:contentTypeDescription="Crée un document." ma:contentTypeScope="" ma:versionID="335e7c6a3f5cb5c569db8e511b89a629">
  <xsd:schema xmlns:xsd="http://www.w3.org/2001/XMLSchema" xmlns:xs="http://www.w3.org/2001/XMLSchema" xmlns:p="http://schemas.microsoft.com/office/2006/metadata/properties" xmlns:ns2="b997c6ca-fa99-4dca-8a91-0d583392e40b" xmlns:ns3="741e0cd0-e50e-43cc-9f7a-197b2636f6b4" targetNamespace="http://schemas.microsoft.com/office/2006/metadata/properties" ma:root="true" ma:fieldsID="b7a4f5a2f9845be8c576d649da922a7e" ns2:_="" ns3:_="">
    <xsd:import namespace="b997c6ca-fa99-4dca-8a91-0d583392e40b"/>
    <xsd:import namespace="741e0cd0-e50e-43cc-9f7a-197b2636f6b4"/>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7c6ca-fa99-4dca-8a91-0d583392e4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41e0cd0-e50e-43cc-9f7a-197b2636f6b4" elementFormDefault="qualified">
    <xsd:import namespace="http://schemas.microsoft.com/office/2006/documentManagement/types"/>
    <xsd:import namespace="http://schemas.microsoft.com/office/infopath/2007/PartnerControls"/>
    <xsd:element name="SharedWithUsers" ma:index="11"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CAB2A5D-2BD0-4D5C-B04C-836C7DB3C4A9}"/>
</file>

<file path=customXml/itemProps2.xml><?xml version="1.0" encoding="utf-8"?>
<ds:datastoreItem xmlns:ds="http://schemas.openxmlformats.org/officeDocument/2006/customXml" ds:itemID="{320FF372-72E8-4AB5-9FBE-E4C88AEDFABE}"/>
</file>

<file path=customXml/itemProps3.xml><?xml version="1.0" encoding="utf-8"?>
<ds:datastoreItem xmlns:ds="http://schemas.openxmlformats.org/officeDocument/2006/customXml" ds:itemID="{927422EA-5C49-48B0-8326-7BA0398C81F2}"/>
</file>

<file path=docProps/app.xml><?xml version="1.0" encoding="utf-8"?>
<Properties xmlns="http://schemas.openxmlformats.org/officeDocument/2006/extended-properties" xmlns:vt="http://schemas.openxmlformats.org/officeDocument/2006/docPropsVTypes">
  <TotalTime>20834</TotalTime>
  <Words>7536</Words>
  <Application>Microsoft Office PowerPoint</Application>
  <PresentationFormat>Grand écran</PresentationFormat>
  <Paragraphs>909</Paragraphs>
  <Slides>84</Slides>
  <Notes>70</Notes>
  <HiddenSlides>0</HiddenSlides>
  <MMClips>0</MMClips>
  <ScaleCrop>false</ScaleCrop>
  <HeadingPairs>
    <vt:vector size="6" baseType="variant">
      <vt:variant>
        <vt:lpstr>Polices utilisées</vt:lpstr>
      </vt:variant>
      <vt:variant>
        <vt:i4>6</vt:i4>
      </vt:variant>
      <vt:variant>
        <vt:lpstr>Thème</vt:lpstr>
      </vt:variant>
      <vt:variant>
        <vt:i4>2</vt:i4>
      </vt:variant>
      <vt:variant>
        <vt:lpstr>Titres des diapositives</vt:lpstr>
      </vt:variant>
      <vt:variant>
        <vt:i4>84</vt:i4>
      </vt:variant>
    </vt:vector>
  </HeadingPairs>
  <TitlesOfParts>
    <vt:vector size="92" baseType="lpstr">
      <vt:lpstr>Wingdings</vt:lpstr>
      <vt:lpstr>Calibri</vt:lpstr>
      <vt:lpstr>Arial</vt:lpstr>
      <vt:lpstr>Noto Sans Symbols</vt:lpstr>
      <vt:lpstr>Calibri Light</vt:lpstr>
      <vt:lpstr>Times New Roman</vt:lpstr>
      <vt:lpstr>1_Thème Office</vt:lpstr>
      <vt:lpstr>Thème Office</vt:lpstr>
      <vt:lpstr>Formation sur l’Entente multisectorielle (2023) </vt:lpstr>
      <vt:lpstr>But de la formation </vt:lpstr>
      <vt:lpstr>Présentation PowerPoint</vt:lpstr>
      <vt:lpstr>Présentation PowerPoint</vt:lpstr>
      <vt:lpstr>Présentation PowerPoint</vt:lpstr>
      <vt:lpstr>Présentation PowerPoint</vt:lpstr>
      <vt:lpstr>L’historique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conditions essentielles à la concertation </vt:lpstr>
      <vt:lpstr>Présentation PowerPoint</vt:lpstr>
      <vt:lpstr>Présentation PowerPoint</vt:lpstr>
      <vt:lpstr>Les partenaires liés par l’Entente  </vt:lpstr>
      <vt:lpstr>Présentation PowerPoint</vt:lpstr>
      <vt:lpstr>Présentation PowerPoint</vt:lpstr>
      <vt:lpstr>Présentation PowerPoint</vt:lpstr>
      <vt:lpstr> L’auteur présumé des gestes  </vt:lpstr>
      <vt:lpstr>Présentation PowerPoint</vt:lpstr>
      <vt:lpstr>Présentation PowerPoint</vt:lpstr>
      <vt:lpstr>    La situation visée : abus sexuels (art. 38 d) 1) (suite)  </vt:lpstr>
      <vt:lpstr>Infractions criminelles</vt:lpstr>
      <vt:lpstr>Présentation PowerPoint</vt:lpstr>
      <vt:lpstr>Les mesures éducatives déraisonnables </vt:lpstr>
      <vt:lpstr>Les mesures éducatives déraisonnables  (suite)</vt:lpstr>
      <vt:lpstr>Présentation PowerPoint</vt:lpstr>
      <vt:lpstr>La situation visée : négligence (art. 38 b) 1) (suite) </vt:lpstr>
      <vt:lpstr>La négligence grave : sur le plan criminel </vt:lpstr>
      <vt:lpstr>Présentation PowerPoint</vt:lpstr>
      <vt:lpstr>Présentation PowerPoint</vt:lpstr>
      <vt:lpstr>La LPJ, une loi d’exception  Les motifs de compromission (art. 38)</vt:lpstr>
      <vt:lpstr>Le processus – étape PJ</vt:lpstr>
      <vt:lpstr>Présentation PowerPoint</vt:lpstr>
      <vt:lpstr>Présentation PowerPoint</vt:lpstr>
      <vt:lpstr>Présentation PowerPoint</vt:lpstr>
      <vt:lpstr>Présentation PowerPoint</vt:lpstr>
      <vt:lpstr>Présentation PowerPoint</vt:lpstr>
      <vt:lpstr>Étape 1 : Le signalement </vt:lpstr>
      <vt:lpstr>L’obligation de signaler (art. 39 de la LPJ)</vt:lpstr>
      <vt:lpstr>Le signalement : l’obligation  de signaler  (suite)</vt:lpstr>
      <vt:lpstr>L’obligation de signaler (suite) </vt:lpstr>
      <vt:lpstr>Présentation PowerPoint</vt:lpstr>
      <vt:lpstr>Présentation PowerPoint</vt:lpstr>
      <vt:lpstr>Présentation PowerPoint</vt:lpstr>
      <vt:lpstr>Le pouvoir discrétionnaire du DPJ </vt:lpstr>
      <vt:lpstr>La divulgation</vt:lpstr>
      <vt:lpstr> Étape 3 : L’enquête et l’évaluation  </vt:lpstr>
      <vt:lpstr>Présentation PowerPoint</vt:lpstr>
      <vt:lpstr>Présentation PowerPoint</vt:lpstr>
      <vt:lpstr>L’enquête administrative  </vt:lpstr>
      <vt:lpstr>L’enquête administrative (suite)</vt:lpstr>
      <vt:lpstr>Étape 4 : La prise de décision </vt:lpstr>
      <vt:lpstr>Présentation PowerPoint</vt:lpstr>
      <vt:lpstr>Étape 5 : L’action et la rétroaction </vt:lpstr>
      <vt:lpstr>Présentation PowerPoint</vt:lpstr>
      <vt:lpstr>Présentation PowerPoint</vt:lpstr>
      <vt:lpstr>Présentation PowerPoint</vt:lpstr>
      <vt:lpstr>Présentation PowerPoint</vt:lpstr>
      <vt:lpstr>Présentation PowerPoint</vt:lpstr>
      <vt:lpstr>Présentation PowerPoint</vt:lpstr>
      <vt:lpstr>  Le centre désigné pour les victimes d’agression sexuelle</vt:lpstr>
      <vt:lpstr>Présentation PowerPoint</vt:lpstr>
      <vt:lpstr>  La communication de renseignements </vt:lpstr>
      <vt:lpstr>Présentation PowerPoint</vt:lpstr>
      <vt:lpstr>Présentation PowerPoint</vt:lpstr>
      <vt:lpstr>Présentation PowerPoint</vt:lpstr>
      <vt:lpstr>Présentation PowerPoint</vt:lpstr>
      <vt:lpstr>Présentation PowerPoint</vt:lpstr>
      <vt:lpstr>Présentation PowerPoint</vt:lpstr>
      <vt:lpstr>L’accès du DPJ aux renseignements concernant l’enfant,  ses parents ou une personne mis en cause par un signalement</vt:lpstr>
      <vt:lpstr>Présentation PowerPoint</vt:lpstr>
      <vt:lpstr>Lors de l’application de l’Entente :  la transmission de documents</vt:lpstr>
      <vt:lpstr>Présentation PowerPoint</vt:lpstr>
      <vt:lpstr> Les conditions gagnantes</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Martine Desforges</dc:creator>
  <cp:lastModifiedBy>Martine Desforges</cp:lastModifiedBy>
  <cp:revision>20</cp:revision>
  <cp:lastPrinted>2023-08-02T14:50:17Z</cp:lastPrinted>
  <dcterms:created xsi:type="dcterms:W3CDTF">2022-10-07T14:41:41Z</dcterms:created>
  <dcterms:modified xsi:type="dcterms:W3CDTF">2023-08-02T17:55:03Z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a7d8d5d-78e2-4a62-9fcd-016eb5e4c57c_Enabled">
    <vt:lpwstr>true</vt:lpwstr>
  </property>
  <property fmtid="{D5CDD505-2E9C-101B-9397-08002B2CF9AE}" pid="3" name="MSIP_Label_6a7d8d5d-78e2-4a62-9fcd-016eb5e4c57c_SetDate">
    <vt:lpwstr>2022-10-07T14:41:41Z</vt:lpwstr>
  </property>
  <property fmtid="{D5CDD505-2E9C-101B-9397-08002B2CF9AE}" pid="4" name="MSIP_Label_6a7d8d5d-78e2-4a62-9fcd-016eb5e4c57c_Method">
    <vt:lpwstr>Standard</vt:lpwstr>
  </property>
  <property fmtid="{D5CDD505-2E9C-101B-9397-08002B2CF9AE}" pid="5" name="MSIP_Label_6a7d8d5d-78e2-4a62-9fcd-016eb5e4c57c_Name">
    <vt:lpwstr>Général</vt:lpwstr>
  </property>
  <property fmtid="{D5CDD505-2E9C-101B-9397-08002B2CF9AE}" pid="6" name="MSIP_Label_6a7d8d5d-78e2-4a62-9fcd-016eb5e4c57c_SiteId">
    <vt:lpwstr>06e1fe28-5f8b-4075-bf6c-ae24be1a7992</vt:lpwstr>
  </property>
  <property fmtid="{D5CDD505-2E9C-101B-9397-08002B2CF9AE}" pid="7" name="MSIP_Label_6a7d8d5d-78e2-4a62-9fcd-016eb5e4c57c_ActionId">
    <vt:lpwstr>43edbb9c-df89-4c2a-9a2b-a1332e7b4d2f</vt:lpwstr>
  </property>
  <property fmtid="{D5CDD505-2E9C-101B-9397-08002B2CF9AE}" pid="8" name="MSIP_Label_6a7d8d5d-78e2-4a62-9fcd-016eb5e4c57c_ContentBits">
    <vt:lpwstr>0</vt:lpwstr>
  </property>
  <property fmtid="{D5CDD505-2E9C-101B-9397-08002B2CF9AE}" pid="9" name="ContentTypeId">
    <vt:lpwstr>0x010100D1B2A601BE61FC41A1E337EEB65EF18E</vt:lpwstr>
  </property>
</Properties>
</file>