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1.xml" ContentType="application/vnd.openxmlformats-officedocument.presentationml.tags+xml"/>
  <Override PartName="/ppt/tags/tag42.xml" ContentType="application/vnd.openxmlformats-officedocument.presentationml.tags+xml"/>
  <Override PartName="/ppt/notesSlides/notesSlide1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0.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2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2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25.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2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27.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8.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29.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30.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3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33.xml" ContentType="application/vnd.openxmlformats-officedocument.presentationml.notesSlide+xml"/>
  <Override PartName="/ppt/tags/tag89.xml" ContentType="application/vnd.openxmlformats-officedocument.presentationml.tags+xml"/>
  <Override PartName="/ppt/notesSlides/notesSlide3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3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3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3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39.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4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41.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4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43.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notesSlides/notesSlide44.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notesSlides/notesSlide45.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46.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47.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notesSlides/notesSlide48.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notesSlides/notesSlide51.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notesSlides/notesSlide52.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53.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notesSlides/notesSlide54.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55.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notesSlides/notesSlide56.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notesSlides/notesSlide57.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notesSlides/notesSlide58.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notesSlides/notesSlide59.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notesSlides/notesSlide60.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notesSlides/notesSlide61.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notesSlides/notesSlide62.xml" ContentType="application/vnd.openxmlformats-officedocument.presentationml.notesSlide+xml"/>
  <Override PartName="/ppt/tags/tag153.xml" ContentType="application/vnd.openxmlformats-officedocument.presentationml.tags+xml"/>
  <Override PartName="/ppt/notesSlides/notesSlide63.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notesSlides/notesSlide64.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65.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notesSlides/notesSlide66.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67.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notesSlides/notesSlide68.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69.xml" ContentType="application/vnd.openxmlformats-officedocument.presentationml.notesSlide+xml"/>
  <Override PartName="/ppt/tags/tag169.xml" ContentType="application/vnd.openxmlformats-officedocument.presentationml.tags+xml"/>
  <Override PartName="/ppt/notesSlides/notesSlide7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 id="2147483662" r:id="rId2"/>
  </p:sldMasterIdLst>
  <p:notesMasterIdLst>
    <p:notesMasterId r:id="rId87"/>
  </p:notesMasterIdLst>
  <p:handoutMasterIdLst>
    <p:handoutMasterId r:id="rId88"/>
  </p:handoutMasterIdLst>
  <p:sldIdLst>
    <p:sldId id="345" r:id="rId3"/>
    <p:sldId id="257" r:id="rId4"/>
    <p:sldId id="258" r:id="rId5"/>
    <p:sldId id="259" r:id="rId6"/>
    <p:sldId id="379" r:id="rId7"/>
    <p:sldId id="381" r:id="rId8"/>
    <p:sldId id="261" r:id="rId9"/>
    <p:sldId id="366" r:id="rId10"/>
    <p:sldId id="263" r:id="rId11"/>
    <p:sldId id="264" r:id="rId12"/>
    <p:sldId id="265" r:id="rId13"/>
    <p:sldId id="338" r:id="rId14"/>
    <p:sldId id="267" r:id="rId15"/>
    <p:sldId id="268" r:id="rId16"/>
    <p:sldId id="269" r:id="rId17"/>
    <p:sldId id="270" r:id="rId18"/>
    <p:sldId id="271" r:id="rId19"/>
    <p:sldId id="272" r:id="rId20"/>
    <p:sldId id="382" r:id="rId21"/>
    <p:sldId id="373" r:id="rId22"/>
    <p:sldId id="365"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404" r:id="rId40"/>
    <p:sldId id="374" r:id="rId41"/>
    <p:sldId id="292" r:id="rId42"/>
    <p:sldId id="293" r:id="rId43"/>
    <p:sldId id="294" r:id="rId44"/>
    <p:sldId id="340" r:id="rId45"/>
    <p:sldId id="387" r:id="rId46"/>
    <p:sldId id="388" r:id="rId47"/>
    <p:sldId id="298" r:id="rId48"/>
    <p:sldId id="389" r:id="rId49"/>
    <p:sldId id="390" r:id="rId50"/>
    <p:sldId id="301" r:id="rId51"/>
    <p:sldId id="302" r:id="rId52"/>
    <p:sldId id="392" r:id="rId53"/>
    <p:sldId id="393" r:id="rId54"/>
    <p:sldId id="394" r:id="rId55"/>
    <p:sldId id="306" r:id="rId56"/>
    <p:sldId id="307" r:id="rId57"/>
    <p:sldId id="405" r:id="rId58"/>
    <p:sldId id="396" r:id="rId59"/>
    <p:sldId id="336" r:id="rId60"/>
    <p:sldId id="397" r:id="rId61"/>
    <p:sldId id="406" r:id="rId62"/>
    <p:sldId id="376" r:id="rId63"/>
    <p:sldId id="324" r:id="rId64"/>
    <p:sldId id="325" r:id="rId65"/>
    <p:sldId id="326" r:id="rId66"/>
    <p:sldId id="327" r:id="rId67"/>
    <p:sldId id="375" r:id="rId68"/>
    <p:sldId id="314" r:id="rId69"/>
    <p:sldId id="315" r:id="rId70"/>
    <p:sldId id="316" r:id="rId71"/>
    <p:sldId id="317" r:id="rId72"/>
    <p:sldId id="318" r:id="rId73"/>
    <p:sldId id="319" r:id="rId74"/>
    <p:sldId id="320" r:id="rId75"/>
    <p:sldId id="321" r:id="rId76"/>
    <p:sldId id="322" r:id="rId77"/>
    <p:sldId id="323" r:id="rId78"/>
    <p:sldId id="377" r:id="rId79"/>
    <p:sldId id="328" r:id="rId80"/>
    <p:sldId id="329" r:id="rId81"/>
    <p:sldId id="330" r:id="rId82"/>
    <p:sldId id="331" r:id="rId83"/>
    <p:sldId id="378" r:id="rId84"/>
    <p:sldId id="398" r:id="rId85"/>
    <p:sldId id="334" r:id="rId86"/>
  </p:sldIdLst>
  <p:sldSz cx="12192000" cy="6858000"/>
  <p:notesSz cx="6858000" cy="9144000"/>
  <p:embeddedFontLst>
    <p:embeddedFont>
      <p:font typeface="Calibri" panose="020F0502020204030204" pitchFamily="34" charset="0"/>
      <p:regular r:id="rId89"/>
      <p:bold r:id="rId90"/>
      <p:italic r:id="rId91"/>
      <p:boldItalic r:id="rId92"/>
    </p:embeddedFont>
    <p:embeddedFont>
      <p:font typeface="Calibri Light" panose="020F0302020204030204" pitchFamily="34" charset="0"/>
      <p:regular r:id="rId93"/>
      <p:italic r:id="rId94"/>
    </p:embeddedFont>
    <p:embeddedFont>
      <p:font typeface="Noto Sans Symbols" panose="020B0604020202020204" charset="0"/>
      <p:regular r:id="rId95"/>
      <p:bold r:id="rId9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22" roundtripDataSignature="AMtx7mh8YC4Wf9vWdz/s2v6JImg13Q9Hk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0D5D45-83F7-D21E-F5F8-E1A87A70098B}" name="Martine Desforges" initials="MD" userId="S::martine.desforges@msss.gouv.qc.ca::a6b39f23-e151-4d44-bae5-f7c5e779159c" providerId="AD"/>
  <p188:author id="{A884769C-0801-6F08-56B7-159A8E505A91}" name="robert jamieson" initials="rj" userId="765aebff3ef13b2f"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artine Desforges" initials="" lastIdx="7" clrIdx="0"/>
  <p:cmAuthor id="1" name="Julie Goulet" initials="" lastIdx="1" clrIdx="1"/>
  <p:cmAuthor id="2" name="Mélissa Côté" initials="" lastIdx="2" clrIdx="2"/>
  <p:cmAuthor id="3" name="Martine Desforges" initials="MD" lastIdx="5" clrIdx="3">
    <p:extLst>
      <p:ext uri="{19B8F6BF-5375-455C-9EA6-DF929625EA0E}">
        <p15:presenceInfo xmlns:p15="http://schemas.microsoft.com/office/powerpoint/2012/main" userId="S::martine.desforges@msss.gouv.qc.ca::a6b39f23-e151-4d44-bae5-f7c5e779159c" providerId="AD"/>
      </p:ext>
    </p:extLst>
  </p:cmAuthor>
  <p:cmAuthor id="4" name="Jonathan Aubin" initials="JA" lastIdx="7" clrIdx="4">
    <p:extLst>
      <p:ext uri="{19B8F6BF-5375-455C-9EA6-DF929625EA0E}">
        <p15:presenceInfo xmlns:p15="http://schemas.microsoft.com/office/powerpoint/2012/main" userId="e72d4573547b04d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6D9E8B9-F11D-4AFB-952A-B62F74F62798}">
  <a:tblStyle styleId="{E6D9E8B9-F11D-4AFB-952A-B62F74F6279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9F0"/>
          </a:solidFill>
        </a:fill>
      </a:tcStyle>
    </a:wholeTbl>
    <a:band1H>
      <a:tcTxStyle b="off" i="off"/>
      <a:tcStyle>
        <a:tcBdr/>
        <a:fill>
          <a:solidFill>
            <a:srgbClr val="CAD1DF"/>
          </a:solidFill>
        </a:fill>
      </a:tcStyle>
    </a:band1H>
    <a:band2H>
      <a:tcTxStyle b="off" i="off"/>
      <a:tcStyle>
        <a:tcBdr/>
      </a:tcStyle>
    </a:band2H>
    <a:band1V>
      <a:tcTxStyle b="off" i="off"/>
      <a:tcStyle>
        <a:tcBdr/>
        <a:fill>
          <a:solidFill>
            <a:srgbClr val="CAD1D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5642" autoAdjust="0"/>
  </p:normalViewPr>
  <p:slideViewPr>
    <p:cSldViewPr snapToGrid="0">
      <p:cViewPr varScale="1">
        <p:scale>
          <a:sx n="82" d="100"/>
          <a:sy n="82" d="100"/>
        </p:scale>
        <p:origin x="653"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font" Target="fonts/font1.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23" Type="http://schemas.openxmlformats.org/officeDocument/2006/relationships/commentAuthors" Target="commentAuthors.xml"/><Relationship Id="rId128" Type="http://schemas.microsoft.com/office/2016/11/relationships/changesInfo" Target="changesInfos/changesInfo1.xml"/><Relationship Id="rId5" Type="http://schemas.openxmlformats.org/officeDocument/2006/relationships/slide" Target="slides/slide3.xml"/><Relationship Id="rId90" Type="http://schemas.openxmlformats.org/officeDocument/2006/relationships/font" Target="fonts/font2.fntdata"/><Relationship Id="rId95" Type="http://schemas.openxmlformats.org/officeDocument/2006/relationships/font" Target="fonts/font7.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24" Type="http://schemas.openxmlformats.org/officeDocument/2006/relationships/presProps" Target="presProps.xml"/><Relationship Id="rId129" Type="http://schemas.microsoft.com/office/2018/10/relationships/authors" Targe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handoutMaster" Target="handoutMasters/handoutMaster1.xml"/><Relationship Id="rId91" Type="http://schemas.openxmlformats.org/officeDocument/2006/relationships/font" Target="fonts/font3.fntdata"/><Relationship Id="rId96" Type="http://schemas.openxmlformats.org/officeDocument/2006/relationships/font" Target="fonts/font8.fntdata"/><Relationship Id="rId132"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2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font" Target="fonts/font6.fntdata"/><Relationship Id="rId122" Type="http://customschemas.google.com/relationships/presentationmetadata" Target="metadata"/><Relationship Id="rId130"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125"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notesMaster" Target="notesMasters/notesMaster1.xml"/><Relationship Id="rId131" Type="http://schemas.openxmlformats.org/officeDocument/2006/relationships/customXml" Target="../customXml/item2.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2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font" Target="fonts/font5.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Desforges" userId="a6b39f23-e151-4d44-bae5-f7c5e779159c" providerId="ADAL" clId="{98A3215F-B8CD-4A8C-9972-535BF9745A3A}"/>
    <pc:docChg chg="modSld">
      <pc:chgData name="Martine Desforges" userId="a6b39f23-e151-4d44-bae5-f7c5e779159c" providerId="ADAL" clId="{98A3215F-B8CD-4A8C-9972-535BF9745A3A}" dt="2024-04-29T17:02:55.060" v="28" actId="207"/>
      <pc:docMkLst>
        <pc:docMk/>
      </pc:docMkLst>
      <pc:sldChg chg="modSp mod">
        <pc:chgData name="Martine Desforges" userId="a6b39f23-e151-4d44-bae5-f7c5e779159c" providerId="ADAL" clId="{98A3215F-B8CD-4A8C-9972-535BF9745A3A}" dt="2024-04-29T17:02:55.060" v="28" actId="207"/>
        <pc:sldMkLst>
          <pc:docMk/>
          <pc:sldMk cId="0" sldId="271"/>
        </pc:sldMkLst>
        <pc:spChg chg="mod">
          <ac:chgData name="Martine Desforges" userId="a6b39f23-e151-4d44-bae5-f7c5e779159c" providerId="ADAL" clId="{98A3215F-B8CD-4A8C-9972-535BF9745A3A}" dt="2024-04-29T17:02:55.060" v="28" actId="207"/>
          <ac:spMkLst>
            <pc:docMk/>
            <pc:sldMk cId="0" sldId="271"/>
            <ac:spMk id="197" creationId="{00000000-0000-0000-0000-000000000000}"/>
          </ac:spMkLst>
        </pc:spChg>
      </pc:sldChg>
      <pc:sldChg chg="modSp mod">
        <pc:chgData name="Martine Desforges" userId="a6b39f23-e151-4d44-bae5-f7c5e779159c" providerId="ADAL" clId="{98A3215F-B8CD-4A8C-9972-535BF9745A3A}" dt="2024-04-29T16:59:20.870" v="23" actId="20577"/>
        <pc:sldMkLst>
          <pc:docMk/>
          <pc:sldMk cId="0" sldId="294"/>
        </pc:sldMkLst>
        <pc:spChg chg="mod">
          <ac:chgData name="Martine Desforges" userId="a6b39f23-e151-4d44-bae5-f7c5e779159c" providerId="ADAL" clId="{98A3215F-B8CD-4A8C-9972-535BF9745A3A}" dt="2024-04-29T16:59:20.870" v="23" actId="20577"/>
          <ac:spMkLst>
            <pc:docMk/>
            <pc:sldMk cId="0" sldId="294"/>
            <ac:spMk id="375" creationId="{00000000-0000-0000-0000-000000000000}"/>
          </ac:spMkLst>
        </pc:spChg>
      </pc:sldChg>
      <pc:sldChg chg="modSp mod">
        <pc:chgData name="Martine Desforges" userId="a6b39f23-e151-4d44-bae5-f7c5e779159c" providerId="ADAL" clId="{98A3215F-B8CD-4A8C-9972-535BF9745A3A}" dt="2024-04-29T17:00:38.837" v="26" actId="6549"/>
        <pc:sldMkLst>
          <pc:docMk/>
          <pc:sldMk cId="0" sldId="320"/>
        </pc:sldMkLst>
        <pc:spChg chg="mod">
          <ac:chgData name="Martine Desforges" userId="a6b39f23-e151-4d44-bae5-f7c5e779159c" providerId="ADAL" clId="{98A3215F-B8CD-4A8C-9972-535BF9745A3A}" dt="2024-04-29T17:00:38.837" v="26" actId="6549"/>
          <ac:spMkLst>
            <pc:docMk/>
            <pc:sldMk cId="0" sldId="320"/>
            <ac:spMk id="571" creationId="{00000000-0000-0000-0000-000000000000}"/>
          </ac:spMkLst>
        </pc:spChg>
      </pc:sldChg>
      <pc:sldChg chg="modSp mod">
        <pc:chgData name="Martine Desforges" userId="a6b39f23-e151-4d44-bae5-f7c5e779159c" providerId="ADAL" clId="{98A3215F-B8CD-4A8C-9972-535BF9745A3A}" dt="2024-04-29T17:02:35.379" v="27" actId="6549"/>
        <pc:sldMkLst>
          <pc:docMk/>
          <pc:sldMk cId="0" sldId="331"/>
        </pc:sldMkLst>
        <pc:spChg chg="mod">
          <ac:chgData name="Martine Desforges" userId="a6b39f23-e151-4d44-bae5-f7c5e779159c" providerId="ADAL" clId="{98A3215F-B8CD-4A8C-9972-535BF9745A3A}" dt="2024-04-29T17:02:35.379" v="27" actId="6549"/>
          <ac:spMkLst>
            <pc:docMk/>
            <pc:sldMk cId="0" sldId="331"/>
            <ac:spMk id="654" creationId="{00000000-0000-0000-0000-000000000000}"/>
          </ac:spMkLst>
        </pc:spChg>
      </pc:sldChg>
      <pc:sldChg chg="modSp mod">
        <pc:chgData name="Martine Desforges" userId="a6b39f23-e151-4d44-bae5-f7c5e779159c" providerId="ADAL" clId="{98A3215F-B8CD-4A8C-9972-535BF9745A3A}" dt="2024-04-29T16:59:44.366" v="24" actId="6549"/>
        <pc:sldMkLst>
          <pc:docMk/>
          <pc:sldMk cId="4028062904" sldId="387"/>
        </pc:sldMkLst>
        <pc:spChg chg="mod">
          <ac:chgData name="Martine Desforges" userId="a6b39f23-e151-4d44-bae5-f7c5e779159c" providerId="ADAL" clId="{98A3215F-B8CD-4A8C-9972-535BF9745A3A}" dt="2024-04-29T16:59:44.366" v="24" actId="6549"/>
          <ac:spMkLst>
            <pc:docMk/>
            <pc:sldMk cId="4028062904" sldId="387"/>
            <ac:spMk id="2" creationId="{0BADBDB8-8924-C8DD-A7C9-4B2D38607D37}"/>
          </ac:spMkLst>
        </pc:spChg>
      </pc:sldChg>
      <pc:sldChg chg="modSp mod">
        <pc:chgData name="Martine Desforges" userId="a6b39f23-e151-4d44-bae5-f7c5e779159c" providerId="ADAL" clId="{98A3215F-B8CD-4A8C-9972-535BF9745A3A}" dt="2024-04-29T16:59:58.244" v="25" actId="20577"/>
        <pc:sldMkLst>
          <pc:docMk/>
          <pc:sldMk cId="8897790" sldId="388"/>
        </pc:sldMkLst>
        <pc:spChg chg="mod">
          <ac:chgData name="Martine Desforges" userId="a6b39f23-e151-4d44-bae5-f7c5e779159c" providerId="ADAL" clId="{98A3215F-B8CD-4A8C-9972-535BF9745A3A}" dt="2024-04-29T16:59:58.244" v="25" actId="20577"/>
          <ac:spMkLst>
            <pc:docMk/>
            <pc:sldMk cId="8897790" sldId="388"/>
            <ac:spMk id="407"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118FF6-43D5-436E-A315-CD860797A618}" type="doc">
      <dgm:prSet loTypeId="urn:microsoft.com/office/officeart/2005/8/layout/hChevron3" loCatId="process" qsTypeId="urn:microsoft.com/office/officeart/2005/8/quickstyle/simple1" qsCatId="simple" csTypeId="urn:microsoft.com/office/officeart/2005/8/colors/colorful2" csCatId="colorful" phldr="1"/>
      <dgm:spPr/>
      <dgm:t>
        <a:bodyPr/>
        <a:lstStyle/>
        <a:p>
          <a:endParaRPr lang="fr-CA"/>
        </a:p>
      </dgm:t>
    </dgm:pt>
    <dgm:pt modelId="{8F9BA362-F0F6-4BFF-AC8E-D4906FC59C69}">
      <dgm:prSet phldrT="[Texte]" phldr="0" custT="1"/>
      <dgm:spPr/>
      <dgm:t>
        <a:bodyPr/>
        <a:lstStyle/>
        <a:p>
          <a:pPr rtl="0"/>
          <a:r>
            <a:rPr lang="en-US" sz="1800" b="1" dirty="0">
              <a:latin typeface="Calibri"/>
              <a:cs typeface="Calibri"/>
            </a:rPr>
            <a:t>Parties bound by the Agreement</a:t>
          </a:r>
          <a:endParaRPr lang="fr-CA" sz="1800" b="1" dirty="0">
            <a:latin typeface="Calibri"/>
            <a:cs typeface="Calibri"/>
          </a:endParaRPr>
        </a:p>
      </dgm:t>
    </dgm:pt>
    <dgm:pt modelId="{041536AF-0696-4718-818F-100B482A6BD5}" type="parTrans" cxnId="{E26B985C-D415-4802-8BA0-42E4A4CBEA6D}">
      <dgm:prSet/>
      <dgm:spPr/>
      <dgm:t>
        <a:bodyPr/>
        <a:lstStyle/>
        <a:p>
          <a:endParaRPr lang="fr-CA"/>
        </a:p>
      </dgm:t>
    </dgm:pt>
    <dgm:pt modelId="{965B2A55-9F67-4AC5-AD5B-DA61E2BC10C9}" type="sibTrans" cxnId="{E26B985C-D415-4802-8BA0-42E4A4CBEA6D}">
      <dgm:prSet/>
      <dgm:spPr/>
      <dgm:t>
        <a:bodyPr/>
        <a:lstStyle/>
        <a:p>
          <a:endParaRPr lang="fr-CA"/>
        </a:p>
      </dgm:t>
    </dgm:pt>
    <dgm:pt modelId="{837DF261-B51A-4E6A-81BE-A13FA25F3940}">
      <dgm:prSet phldrT="[Texte]" phldr="0" custT="1"/>
      <dgm:spPr/>
      <dgm:t>
        <a:bodyPr/>
        <a:lstStyle/>
        <a:p>
          <a:pPr rtl="0"/>
          <a:r>
            <a:rPr lang="fr-CA" sz="1400" dirty="0">
              <a:latin typeface="Calibri"/>
              <a:cs typeface="Calibri"/>
            </a:rPr>
            <a:t>Ministre de la Santé et des Services sociaux </a:t>
          </a:r>
        </a:p>
      </dgm:t>
    </dgm:pt>
    <dgm:pt modelId="{8A3EA2F6-5D68-4C39-8F49-08CA903595AF}" type="parTrans" cxnId="{8C66163F-69A0-4496-B3C3-680282CE11C0}">
      <dgm:prSet/>
      <dgm:spPr/>
      <dgm:t>
        <a:bodyPr/>
        <a:lstStyle/>
        <a:p>
          <a:endParaRPr lang="fr-CA"/>
        </a:p>
      </dgm:t>
    </dgm:pt>
    <dgm:pt modelId="{D6EC648A-B852-4F34-A7AB-B7295518092D}" type="sibTrans" cxnId="{8C66163F-69A0-4496-B3C3-680282CE11C0}">
      <dgm:prSet/>
      <dgm:spPr/>
      <dgm:t>
        <a:bodyPr/>
        <a:lstStyle/>
        <a:p>
          <a:endParaRPr lang="fr-CA"/>
        </a:p>
      </dgm:t>
    </dgm:pt>
    <dgm:pt modelId="{94DE39F2-4FBC-4995-8A8B-58BE8D1DBCE4}">
      <dgm:prSet phldrT="[Texte]" phldr="0" custT="1"/>
      <dgm:spPr/>
      <dgm:t>
        <a:bodyPr/>
        <a:lstStyle/>
        <a:p>
          <a:pPr rtl="0"/>
          <a:r>
            <a:rPr lang="fr-CA" sz="1400" dirty="0">
              <a:latin typeface="Calibri"/>
              <a:cs typeface="Calibri"/>
            </a:rPr>
            <a:t>Ministre de la Justice</a:t>
          </a:r>
        </a:p>
      </dgm:t>
    </dgm:pt>
    <dgm:pt modelId="{7B64D15E-168B-4CDB-82F0-169EC3EAB424}" type="parTrans" cxnId="{C5DBCA65-C96D-46E0-8B3E-83492E9D119C}">
      <dgm:prSet/>
      <dgm:spPr/>
      <dgm:t>
        <a:bodyPr/>
        <a:lstStyle/>
        <a:p>
          <a:endParaRPr lang="fr-CA"/>
        </a:p>
      </dgm:t>
    </dgm:pt>
    <dgm:pt modelId="{150EF8C4-5949-43A6-8F9D-935A027E9FCD}" type="sibTrans" cxnId="{C5DBCA65-C96D-46E0-8B3E-83492E9D119C}">
      <dgm:prSet/>
      <dgm:spPr/>
      <dgm:t>
        <a:bodyPr/>
        <a:lstStyle/>
        <a:p>
          <a:endParaRPr lang="fr-CA"/>
        </a:p>
      </dgm:t>
    </dgm:pt>
    <dgm:pt modelId="{E5809CE3-0F1E-4A88-B647-09EC976E395F}">
      <dgm:prSet phldrT="[Texte]" phldr="0" custT="1"/>
      <dgm:spPr/>
      <dgm:t>
        <a:bodyPr/>
        <a:lstStyle/>
        <a:p>
          <a:pPr rtl="0"/>
          <a:r>
            <a:rPr lang="fr-CA" sz="1400" dirty="0">
              <a:latin typeface="Calibri"/>
              <a:cs typeface="Calibri"/>
            </a:rPr>
            <a:t>Ministre de la Sécurité publique</a:t>
          </a:r>
        </a:p>
      </dgm:t>
    </dgm:pt>
    <dgm:pt modelId="{47A9DA30-37F5-4F54-A299-B224862EE101}" type="parTrans" cxnId="{80FFC55F-FAFB-499F-BAD2-E101A7B04C41}">
      <dgm:prSet/>
      <dgm:spPr/>
      <dgm:t>
        <a:bodyPr/>
        <a:lstStyle/>
        <a:p>
          <a:endParaRPr lang="fr-CA"/>
        </a:p>
      </dgm:t>
    </dgm:pt>
    <dgm:pt modelId="{17F225D8-D52A-4E8E-BA93-0C66638C181E}" type="sibTrans" cxnId="{80FFC55F-FAFB-499F-BAD2-E101A7B04C41}">
      <dgm:prSet/>
      <dgm:spPr/>
      <dgm:t>
        <a:bodyPr/>
        <a:lstStyle/>
        <a:p>
          <a:endParaRPr lang="fr-CA"/>
        </a:p>
      </dgm:t>
    </dgm:pt>
    <dgm:pt modelId="{00247424-9484-4F6C-9D10-B15E77F934E5}">
      <dgm:prSet phldrT="[Texte]" phldr="0" custT="1"/>
      <dgm:spPr/>
      <dgm:t>
        <a:bodyPr/>
        <a:lstStyle/>
        <a:p>
          <a:pPr rtl="0"/>
          <a:r>
            <a:rPr lang="fr-CA" sz="1400">
              <a:latin typeface="Calibri"/>
              <a:cs typeface="Calibri"/>
            </a:rPr>
            <a:t>Ministère de l'Éducation</a:t>
          </a:r>
        </a:p>
      </dgm:t>
    </dgm:pt>
    <dgm:pt modelId="{B397543B-B6A2-42BB-B48D-B646BDD67E0C}" type="parTrans" cxnId="{A8D66A21-5279-496E-B774-F49E68DEF6E7}">
      <dgm:prSet/>
      <dgm:spPr/>
      <dgm:t>
        <a:bodyPr/>
        <a:lstStyle/>
        <a:p>
          <a:endParaRPr lang="fr-CA"/>
        </a:p>
      </dgm:t>
    </dgm:pt>
    <dgm:pt modelId="{EF47C5E7-8EDD-489F-A071-9048C1650C6A}" type="sibTrans" cxnId="{A8D66A21-5279-496E-B774-F49E68DEF6E7}">
      <dgm:prSet/>
      <dgm:spPr/>
      <dgm:t>
        <a:bodyPr/>
        <a:lstStyle/>
        <a:p>
          <a:endParaRPr lang="fr-CA"/>
        </a:p>
      </dgm:t>
    </dgm:pt>
    <dgm:pt modelId="{427B84F4-FB64-489D-A588-CFD8BB3C6E82}">
      <dgm:prSet phldrT="[Texte]" phldr="0" custT="1"/>
      <dgm:spPr/>
      <dgm:t>
        <a:bodyPr/>
        <a:lstStyle/>
        <a:p>
          <a:pPr rtl="0"/>
          <a:r>
            <a:rPr lang="fr-CA" sz="1400" dirty="0">
              <a:latin typeface="Calibri"/>
              <a:cs typeface="Calibri"/>
            </a:rPr>
            <a:t>Ministère de la Famille</a:t>
          </a:r>
        </a:p>
      </dgm:t>
    </dgm:pt>
    <dgm:pt modelId="{ACA1E228-FC3C-422C-8B59-67776678A091}" type="parTrans" cxnId="{224588C9-D18E-4F63-8062-D5A8115020D7}">
      <dgm:prSet/>
      <dgm:spPr/>
      <dgm:t>
        <a:bodyPr/>
        <a:lstStyle/>
        <a:p>
          <a:endParaRPr lang="fr-CA"/>
        </a:p>
      </dgm:t>
    </dgm:pt>
    <dgm:pt modelId="{68160B5A-3698-430B-9E19-48546F80DEB9}" type="sibTrans" cxnId="{224588C9-D18E-4F63-8062-D5A8115020D7}">
      <dgm:prSet/>
      <dgm:spPr/>
      <dgm:t>
        <a:bodyPr/>
        <a:lstStyle/>
        <a:p>
          <a:endParaRPr lang="fr-CA"/>
        </a:p>
      </dgm:t>
    </dgm:pt>
    <dgm:pt modelId="{A214132E-A72A-4E52-ACFF-EC99C0FAC6F3}">
      <dgm:prSet phldrT="[Texte]" phldr="0" custT="1"/>
      <dgm:spPr/>
      <dgm:t>
        <a:bodyPr/>
        <a:lstStyle/>
        <a:p>
          <a:pPr rtl="0"/>
          <a:r>
            <a:rPr lang="fr-CA" sz="1400" dirty="0">
              <a:latin typeface="Calibri"/>
              <a:cs typeface="Calibri"/>
            </a:rPr>
            <a:t>Directeur des poursuites criminelles et pénale </a:t>
          </a:r>
        </a:p>
      </dgm:t>
    </dgm:pt>
    <dgm:pt modelId="{35DC38AC-16CE-4A1A-B924-C17A9C9B3E52}" type="parTrans" cxnId="{0EEBC75F-2550-454A-8078-E8590371501F}">
      <dgm:prSet/>
      <dgm:spPr/>
      <dgm:t>
        <a:bodyPr/>
        <a:lstStyle/>
        <a:p>
          <a:endParaRPr lang="fr-CA"/>
        </a:p>
      </dgm:t>
    </dgm:pt>
    <dgm:pt modelId="{6BBF1837-446C-4AED-B1BA-8014DC675724}" type="sibTrans" cxnId="{0EEBC75F-2550-454A-8078-E8590371501F}">
      <dgm:prSet/>
      <dgm:spPr/>
      <dgm:t>
        <a:bodyPr/>
        <a:lstStyle/>
        <a:p>
          <a:endParaRPr lang="fr-CA"/>
        </a:p>
      </dgm:t>
    </dgm:pt>
    <dgm:pt modelId="{58C2BDD7-FE03-4DE7-91BC-8AC6CD88BB12}">
      <dgm:prSet phldrT="[Texte]" phldr="0"/>
      <dgm:spPr/>
      <dgm:t>
        <a:bodyPr/>
        <a:lstStyle/>
        <a:p>
          <a:r>
            <a:rPr lang="fr-CA" b="1">
              <a:latin typeface="Calibri"/>
              <a:cs typeface="Calibri"/>
            </a:rPr>
            <a:t>CRNEM</a:t>
          </a:r>
        </a:p>
      </dgm:t>
    </dgm:pt>
    <dgm:pt modelId="{7AD9D0DE-B67B-4569-AC2B-0248B34BFF00}" type="parTrans" cxnId="{003C24E3-A85A-4A66-B385-4CBDF96E0166}">
      <dgm:prSet/>
      <dgm:spPr/>
      <dgm:t>
        <a:bodyPr/>
        <a:lstStyle/>
        <a:p>
          <a:endParaRPr lang="fr-CA"/>
        </a:p>
      </dgm:t>
    </dgm:pt>
    <dgm:pt modelId="{BC1DC5E0-5299-4389-8DA3-A497F6A0196A}" type="sibTrans" cxnId="{003C24E3-A85A-4A66-B385-4CBDF96E0166}">
      <dgm:prSet/>
      <dgm:spPr/>
      <dgm:t>
        <a:bodyPr/>
        <a:lstStyle/>
        <a:p>
          <a:endParaRPr lang="fr-CA"/>
        </a:p>
      </dgm:t>
    </dgm:pt>
    <dgm:pt modelId="{639F39A8-200E-4C4A-B9E9-36A2B887CF14}">
      <dgm:prSet phldr="0"/>
      <dgm:spPr/>
      <dgm:t>
        <a:bodyPr/>
        <a:lstStyle/>
        <a:p>
          <a:r>
            <a:rPr lang="fr-CA" b="1">
              <a:latin typeface="Calibri"/>
              <a:cs typeface="Calibri"/>
            </a:rPr>
            <a:t>CREM</a:t>
          </a:r>
        </a:p>
      </dgm:t>
    </dgm:pt>
    <dgm:pt modelId="{20DC5AFE-3BA9-4D78-854B-45385B058021}" type="parTrans" cxnId="{78731A59-FE32-481E-B1F3-EF213F5A0B08}">
      <dgm:prSet/>
      <dgm:spPr/>
      <dgm:t>
        <a:bodyPr/>
        <a:lstStyle/>
        <a:p>
          <a:endParaRPr lang="fr-CA"/>
        </a:p>
      </dgm:t>
    </dgm:pt>
    <dgm:pt modelId="{91C2373C-B040-4950-81A3-38F645DF235A}" type="sibTrans" cxnId="{78731A59-FE32-481E-B1F3-EF213F5A0B08}">
      <dgm:prSet/>
      <dgm:spPr/>
      <dgm:t>
        <a:bodyPr/>
        <a:lstStyle/>
        <a:p>
          <a:endParaRPr lang="fr-CA"/>
        </a:p>
      </dgm:t>
    </dgm:pt>
    <dgm:pt modelId="{85B9845A-87A8-4860-A2E1-0C9FDE9BA086}">
      <dgm:prSet phldr="0"/>
      <dgm:spPr/>
      <dgm:t>
        <a:bodyPr/>
        <a:lstStyle/>
        <a:p>
          <a:pPr rtl="0"/>
          <a:r>
            <a:rPr lang="fr-CA" b="1" dirty="0">
              <a:latin typeface="Calibri"/>
              <a:cs typeface="Calibri"/>
            </a:rPr>
            <a:t>PARTNERS </a:t>
          </a:r>
        </a:p>
      </dgm:t>
    </dgm:pt>
    <dgm:pt modelId="{B3010DA8-69E6-4A40-9801-590257163B22}" type="parTrans" cxnId="{964ED0D1-FB8E-45B7-AD3D-42A09B089381}">
      <dgm:prSet/>
      <dgm:spPr/>
      <dgm:t>
        <a:bodyPr/>
        <a:lstStyle/>
        <a:p>
          <a:endParaRPr lang="fr-CA"/>
        </a:p>
      </dgm:t>
    </dgm:pt>
    <dgm:pt modelId="{06E96518-7919-4CC6-AAA4-9192F15EBC21}" type="sibTrans" cxnId="{964ED0D1-FB8E-45B7-AD3D-42A09B089381}">
      <dgm:prSet/>
      <dgm:spPr/>
      <dgm:t>
        <a:bodyPr/>
        <a:lstStyle/>
        <a:p>
          <a:endParaRPr lang="fr-CA"/>
        </a:p>
      </dgm:t>
    </dgm:pt>
    <dgm:pt modelId="{A2073BC8-D5D2-49DA-AE72-38B11011503D}" type="pres">
      <dgm:prSet presAssocID="{77118FF6-43D5-436E-A315-CD860797A618}" presName="Name0" presStyleCnt="0">
        <dgm:presLayoutVars>
          <dgm:dir/>
          <dgm:resizeHandles val="exact"/>
        </dgm:presLayoutVars>
      </dgm:prSet>
      <dgm:spPr/>
    </dgm:pt>
    <dgm:pt modelId="{CB475EA0-81ED-4025-BEDD-D12CED223A82}" type="pres">
      <dgm:prSet presAssocID="{8F9BA362-F0F6-4BFF-AC8E-D4906FC59C69}" presName="parAndChTx" presStyleLbl="node1" presStyleIdx="0" presStyleCnt="4" custScaleY="114023">
        <dgm:presLayoutVars>
          <dgm:bulletEnabled val="1"/>
        </dgm:presLayoutVars>
      </dgm:prSet>
      <dgm:spPr/>
    </dgm:pt>
    <dgm:pt modelId="{2871112D-65B0-4BD1-BB3D-62142F687FE2}" type="pres">
      <dgm:prSet presAssocID="{965B2A55-9F67-4AC5-AD5B-DA61E2BC10C9}" presName="parAndChSpace" presStyleCnt="0"/>
      <dgm:spPr/>
    </dgm:pt>
    <dgm:pt modelId="{626E86D5-34DE-46EF-A15A-77E5099995E0}" type="pres">
      <dgm:prSet presAssocID="{58C2BDD7-FE03-4DE7-91BC-8AC6CD88BB12}" presName="parAndChTx" presStyleLbl="node1" presStyleIdx="1" presStyleCnt="4" custScaleY="114796">
        <dgm:presLayoutVars>
          <dgm:bulletEnabled val="1"/>
        </dgm:presLayoutVars>
      </dgm:prSet>
      <dgm:spPr/>
    </dgm:pt>
    <dgm:pt modelId="{40B64971-3C7B-444B-B353-66F0C822DC82}" type="pres">
      <dgm:prSet presAssocID="{BC1DC5E0-5299-4389-8DA3-A497F6A0196A}" presName="parAndChSpace" presStyleCnt="0"/>
      <dgm:spPr/>
    </dgm:pt>
    <dgm:pt modelId="{F8637414-2633-467F-99B4-342E6137EB77}" type="pres">
      <dgm:prSet presAssocID="{639F39A8-200E-4C4A-B9E9-36A2B887CF14}" presName="parAndChTx" presStyleLbl="node1" presStyleIdx="2" presStyleCnt="4" custScaleY="115570">
        <dgm:presLayoutVars>
          <dgm:bulletEnabled val="1"/>
        </dgm:presLayoutVars>
      </dgm:prSet>
      <dgm:spPr/>
    </dgm:pt>
    <dgm:pt modelId="{B401FD98-04B0-492A-A071-03F1719C9650}" type="pres">
      <dgm:prSet presAssocID="{91C2373C-B040-4950-81A3-38F645DF235A}" presName="parAndChSpace" presStyleCnt="0"/>
      <dgm:spPr/>
    </dgm:pt>
    <dgm:pt modelId="{65A0B022-429B-4F78-A5A3-55352C035315}" type="pres">
      <dgm:prSet presAssocID="{85B9845A-87A8-4860-A2E1-0C9FDE9BA086}" presName="parAndChTx" presStyleLbl="node1" presStyleIdx="3" presStyleCnt="4" custScaleY="117118">
        <dgm:presLayoutVars>
          <dgm:bulletEnabled val="1"/>
        </dgm:presLayoutVars>
      </dgm:prSet>
      <dgm:spPr/>
    </dgm:pt>
  </dgm:ptLst>
  <dgm:cxnLst>
    <dgm:cxn modelId="{FD8B8B02-D03B-4121-975F-E214DC1D01AC}" type="presOf" srcId="{77118FF6-43D5-436E-A315-CD860797A618}" destId="{A2073BC8-D5D2-49DA-AE72-38B11011503D}" srcOrd="0" destOrd="0" presId="urn:microsoft.com/office/officeart/2005/8/layout/hChevron3"/>
    <dgm:cxn modelId="{54DD310C-DD74-424D-B856-1847E9B8FF75}" type="presOf" srcId="{427B84F4-FB64-489D-A588-CFD8BB3C6E82}" destId="{CB475EA0-81ED-4025-BEDD-D12CED223A82}" srcOrd="0" destOrd="5" presId="urn:microsoft.com/office/officeart/2005/8/layout/hChevron3"/>
    <dgm:cxn modelId="{A8D66A21-5279-496E-B774-F49E68DEF6E7}" srcId="{8F9BA362-F0F6-4BFF-AC8E-D4906FC59C69}" destId="{00247424-9484-4F6C-9D10-B15E77F934E5}" srcOrd="3" destOrd="0" parTransId="{B397543B-B6A2-42BB-B48D-B646BDD67E0C}" sibTransId="{EF47C5E7-8EDD-489F-A071-9048C1650C6A}"/>
    <dgm:cxn modelId="{8C66163F-69A0-4496-B3C3-680282CE11C0}" srcId="{8F9BA362-F0F6-4BFF-AC8E-D4906FC59C69}" destId="{837DF261-B51A-4E6A-81BE-A13FA25F3940}" srcOrd="0" destOrd="0" parTransId="{8A3EA2F6-5D68-4C39-8F49-08CA903595AF}" sibTransId="{D6EC648A-B852-4F34-A7AB-B7295518092D}"/>
    <dgm:cxn modelId="{E26B985C-D415-4802-8BA0-42E4A4CBEA6D}" srcId="{77118FF6-43D5-436E-A315-CD860797A618}" destId="{8F9BA362-F0F6-4BFF-AC8E-D4906FC59C69}" srcOrd="0" destOrd="0" parTransId="{041536AF-0696-4718-818F-100B482A6BD5}" sibTransId="{965B2A55-9F67-4AC5-AD5B-DA61E2BC10C9}"/>
    <dgm:cxn modelId="{80FFC55F-FAFB-499F-BAD2-E101A7B04C41}" srcId="{8F9BA362-F0F6-4BFF-AC8E-D4906FC59C69}" destId="{E5809CE3-0F1E-4A88-B647-09EC976E395F}" srcOrd="2" destOrd="0" parTransId="{47A9DA30-37F5-4F54-A299-B224862EE101}" sibTransId="{17F225D8-D52A-4E8E-BA93-0C66638C181E}"/>
    <dgm:cxn modelId="{0EEBC75F-2550-454A-8078-E8590371501F}" srcId="{8F9BA362-F0F6-4BFF-AC8E-D4906FC59C69}" destId="{A214132E-A72A-4E52-ACFF-EC99C0FAC6F3}" srcOrd="5" destOrd="0" parTransId="{35DC38AC-16CE-4A1A-B924-C17A9C9B3E52}" sibTransId="{6BBF1837-446C-4AED-B1BA-8014DC675724}"/>
    <dgm:cxn modelId="{1E4D9541-BAE1-4B79-9605-A26734EA8B91}" type="presOf" srcId="{85B9845A-87A8-4860-A2E1-0C9FDE9BA086}" destId="{65A0B022-429B-4F78-A5A3-55352C035315}" srcOrd="0" destOrd="0" presId="urn:microsoft.com/office/officeart/2005/8/layout/hChevron3"/>
    <dgm:cxn modelId="{C5DBCA65-C96D-46E0-8B3E-83492E9D119C}" srcId="{8F9BA362-F0F6-4BFF-AC8E-D4906FC59C69}" destId="{94DE39F2-4FBC-4995-8A8B-58BE8D1DBCE4}" srcOrd="1" destOrd="0" parTransId="{7B64D15E-168B-4CDB-82F0-169EC3EAB424}" sibTransId="{150EF8C4-5949-43A6-8F9D-935A027E9FCD}"/>
    <dgm:cxn modelId="{78731A59-FE32-481E-B1F3-EF213F5A0B08}" srcId="{77118FF6-43D5-436E-A315-CD860797A618}" destId="{639F39A8-200E-4C4A-B9E9-36A2B887CF14}" srcOrd="2" destOrd="0" parTransId="{20DC5AFE-3BA9-4D78-854B-45385B058021}" sibTransId="{91C2373C-B040-4950-81A3-38F645DF235A}"/>
    <dgm:cxn modelId="{491E6979-ED1C-4038-BFF5-FCD0980878FF}" type="presOf" srcId="{837DF261-B51A-4E6A-81BE-A13FA25F3940}" destId="{CB475EA0-81ED-4025-BEDD-D12CED223A82}" srcOrd="0" destOrd="1" presId="urn:microsoft.com/office/officeart/2005/8/layout/hChevron3"/>
    <dgm:cxn modelId="{2CF96E7F-82ED-46ED-ABA2-EFB24F044763}" type="presOf" srcId="{A214132E-A72A-4E52-ACFF-EC99C0FAC6F3}" destId="{CB475EA0-81ED-4025-BEDD-D12CED223A82}" srcOrd="0" destOrd="6" presId="urn:microsoft.com/office/officeart/2005/8/layout/hChevron3"/>
    <dgm:cxn modelId="{4C0CECA8-BE49-442C-802E-B792CFBCFE92}" type="presOf" srcId="{94DE39F2-4FBC-4995-8A8B-58BE8D1DBCE4}" destId="{CB475EA0-81ED-4025-BEDD-D12CED223A82}" srcOrd="0" destOrd="2" presId="urn:microsoft.com/office/officeart/2005/8/layout/hChevron3"/>
    <dgm:cxn modelId="{BF430DC8-F345-4EE1-A75D-954E23A3C862}" type="presOf" srcId="{639F39A8-200E-4C4A-B9E9-36A2B887CF14}" destId="{F8637414-2633-467F-99B4-342E6137EB77}" srcOrd="0" destOrd="0" presId="urn:microsoft.com/office/officeart/2005/8/layout/hChevron3"/>
    <dgm:cxn modelId="{224588C9-D18E-4F63-8062-D5A8115020D7}" srcId="{8F9BA362-F0F6-4BFF-AC8E-D4906FC59C69}" destId="{427B84F4-FB64-489D-A588-CFD8BB3C6E82}" srcOrd="4" destOrd="0" parTransId="{ACA1E228-FC3C-422C-8B59-67776678A091}" sibTransId="{68160B5A-3698-430B-9E19-48546F80DEB9}"/>
    <dgm:cxn modelId="{55B2D9CA-7E07-4440-A5B1-6870A10B4445}" type="presOf" srcId="{8F9BA362-F0F6-4BFF-AC8E-D4906FC59C69}" destId="{CB475EA0-81ED-4025-BEDD-D12CED223A82}" srcOrd="0" destOrd="0" presId="urn:microsoft.com/office/officeart/2005/8/layout/hChevron3"/>
    <dgm:cxn modelId="{964ED0D1-FB8E-45B7-AD3D-42A09B089381}" srcId="{77118FF6-43D5-436E-A315-CD860797A618}" destId="{85B9845A-87A8-4860-A2E1-0C9FDE9BA086}" srcOrd="3" destOrd="0" parTransId="{B3010DA8-69E6-4A40-9801-590257163B22}" sibTransId="{06E96518-7919-4CC6-AAA4-9192F15EBC21}"/>
    <dgm:cxn modelId="{003C24E3-A85A-4A66-B385-4CBDF96E0166}" srcId="{77118FF6-43D5-436E-A315-CD860797A618}" destId="{58C2BDD7-FE03-4DE7-91BC-8AC6CD88BB12}" srcOrd="1" destOrd="0" parTransId="{7AD9D0DE-B67B-4569-AC2B-0248B34BFF00}" sibTransId="{BC1DC5E0-5299-4389-8DA3-A497F6A0196A}"/>
    <dgm:cxn modelId="{63D532E5-A5CB-4FA4-B010-D1E25844C541}" type="presOf" srcId="{E5809CE3-0F1E-4A88-B647-09EC976E395F}" destId="{CB475EA0-81ED-4025-BEDD-D12CED223A82}" srcOrd="0" destOrd="3" presId="urn:microsoft.com/office/officeart/2005/8/layout/hChevron3"/>
    <dgm:cxn modelId="{010854E9-8A46-45A2-8BD4-5A7EFCEBEBD9}" type="presOf" srcId="{58C2BDD7-FE03-4DE7-91BC-8AC6CD88BB12}" destId="{626E86D5-34DE-46EF-A15A-77E5099995E0}" srcOrd="0" destOrd="0" presId="urn:microsoft.com/office/officeart/2005/8/layout/hChevron3"/>
    <dgm:cxn modelId="{8FF884F2-B01B-4175-A3D4-57B188A7DC29}" type="presOf" srcId="{00247424-9484-4F6C-9D10-B15E77F934E5}" destId="{CB475EA0-81ED-4025-BEDD-D12CED223A82}" srcOrd="0" destOrd="4" presId="urn:microsoft.com/office/officeart/2005/8/layout/hChevron3"/>
    <dgm:cxn modelId="{C7C5B4CE-1FA3-420B-B91C-C89AA499AE29}" type="presParOf" srcId="{A2073BC8-D5D2-49DA-AE72-38B11011503D}" destId="{CB475EA0-81ED-4025-BEDD-D12CED223A82}" srcOrd="0" destOrd="0" presId="urn:microsoft.com/office/officeart/2005/8/layout/hChevron3"/>
    <dgm:cxn modelId="{A39C3CC2-B649-416A-87A0-E44A5CF99596}" type="presParOf" srcId="{A2073BC8-D5D2-49DA-AE72-38B11011503D}" destId="{2871112D-65B0-4BD1-BB3D-62142F687FE2}" srcOrd="1" destOrd="0" presId="urn:microsoft.com/office/officeart/2005/8/layout/hChevron3"/>
    <dgm:cxn modelId="{1A311888-190C-4F1D-8554-EFC420AFAC9D}" type="presParOf" srcId="{A2073BC8-D5D2-49DA-AE72-38B11011503D}" destId="{626E86D5-34DE-46EF-A15A-77E5099995E0}" srcOrd="2" destOrd="0" presId="urn:microsoft.com/office/officeart/2005/8/layout/hChevron3"/>
    <dgm:cxn modelId="{98E8BA5D-1035-4B27-BCBC-828DB6973DF1}" type="presParOf" srcId="{A2073BC8-D5D2-49DA-AE72-38B11011503D}" destId="{40B64971-3C7B-444B-B353-66F0C822DC82}" srcOrd="3" destOrd="0" presId="urn:microsoft.com/office/officeart/2005/8/layout/hChevron3"/>
    <dgm:cxn modelId="{AADAB3AD-CF8C-463E-961B-64AD6200A748}" type="presParOf" srcId="{A2073BC8-D5D2-49DA-AE72-38B11011503D}" destId="{F8637414-2633-467F-99B4-342E6137EB77}" srcOrd="4" destOrd="0" presId="urn:microsoft.com/office/officeart/2005/8/layout/hChevron3"/>
    <dgm:cxn modelId="{5ECAE027-D18B-4BEA-B3C6-EA5E6B1280AD}" type="presParOf" srcId="{A2073BC8-D5D2-49DA-AE72-38B11011503D}" destId="{B401FD98-04B0-492A-A071-03F1719C9650}" srcOrd="5" destOrd="0" presId="urn:microsoft.com/office/officeart/2005/8/layout/hChevron3"/>
    <dgm:cxn modelId="{10065026-F424-4AD3-A71B-AF8A74B01891}" type="presParOf" srcId="{A2073BC8-D5D2-49DA-AE72-38B11011503D}" destId="{65A0B022-429B-4F78-A5A3-55352C035315}"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75EA0-81ED-4025-BEDD-D12CED223A82}">
      <dsp:nvSpPr>
        <dsp:cNvPr id="0" name=""/>
        <dsp:cNvSpPr/>
      </dsp:nvSpPr>
      <dsp:spPr>
        <a:xfrm>
          <a:off x="3004" y="1895030"/>
          <a:ext cx="3014617" cy="2749885"/>
        </a:xfrm>
        <a:prstGeom prst="homePlate">
          <a:avLst>
            <a:gd name="adj" fmla="val 25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45720" rIns="425396" bIns="45720" numCol="1" spcCol="1270" anchor="t" anchorCtr="0">
          <a:noAutofit/>
        </a:bodyPr>
        <a:lstStyle/>
        <a:p>
          <a:pPr marL="0" lvl="0" indent="0" algn="l" defTabSz="800100" rtl="0">
            <a:lnSpc>
              <a:spcPct val="90000"/>
            </a:lnSpc>
            <a:spcBef>
              <a:spcPct val="0"/>
            </a:spcBef>
            <a:spcAft>
              <a:spcPct val="35000"/>
            </a:spcAft>
            <a:buNone/>
          </a:pPr>
          <a:r>
            <a:rPr lang="en-US" sz="1800" b="1" kern="1200" dirty="0">
              <a:latin typeface="Calibri"/>
              <a:cs typeface="Calibri"/>
            </a:rPr>
            <a:t>Parties bound by the Agreement</a:t>
          </a:r>
          <a:endParaRPr lang="fr-CA" sz="1800" b="1" kern="1200" dirty="0">
            <a:latin typeface="Calibri"/>
            <a:cs typeface="Calibri"/>
          </a:endParaRP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Santé et des Services sociaux </a:t>
          </a: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Justice</a:t>
          </a:r>
        </a:p>
        <a:p>
          <a:pPr marL="114300" lvl="1" indent="-114300" algn="l" defTabSz="622300" rtl="0">
            <a:lnSpc>
              <a:spcPct val="90000"/>
            </a:lnSpc>
            <a:spcBef>
              <a:spcPct val="0"/>
            </a:spcBef>
            <a:spcAft>
              <a:spcPct val="15000"/>
            </a:spcAft>
            <a:buChar char="•"/>
          </a:pPr>
          <a:r>
            <a:rPr lang="fr-CA" sz="1400" kern="1200" dirty="0">
              <a:latin typeface="Calibri"/>
              <a:cs typeface="Calibri"/>
            </a:rPr>
            <a:t>Ministre de la Sécurité publique</a:t>
          </a:r>
        </a:p>
        <a:p>
          <a:pPr marL="114300" lvl="1" indent="-114300" algn="l" defTabSz="622300" rtl="0">
            <a:lnSpc>
              <a:spcPct val="90000"/>
            </a:lnSpc>
            <a:spcBef>
              <a:spcPct val="0"/>
            </a:spcBef>
            <a:spcAft>
              <a:spcPct val="15000"/>
            </a:spcAft>
            <a:buChar char="•"/>
          </a:pPr>
          <a:r>
            <a:rPr lang="fr-CA" sz="1400" kern="1200">
              <a:latin typeface="Calibri"/>
              <a:cs typeface="Calibri"/>
            </a:rPr>
            <a:t>Ministère de l'Éducation</a:t>
          </a:r>
        </a:p>
        <a:p>
          <a:pPr marL="114300" lvl="1" indent="-114300" algn="l" defTabSz="622300" rtl="0">
            <a:lnSpc>
              <a:spcPct val="90000"/>
            </a:lnSpc>
            <a:spcBef>
              <a:spcPct val="0"/>
            </a:spcBef>
            <a:spcAft>
              <a:spcPct val="15000"/>
            </a:spcAft>
            <a:buChar char="•"/>
          </a:pPr>
          <a:r>
            <a:rPr lang="fr-CA" sz="1400" kern="1200" dirty="0">
              <a:latin typeface="Calibri"/>
              <a:cs typeface="Calibri"/>
            </a:rPr>
            <a:t>Ministère de la Famille</a:t>
          </a:r>
        </a:p>
        <a:p>
          <a:pPr marL="114300" lvl="1" indent="-114300" algn="l" defTabSz="622300" rtl="0">
            <a:lnSpc>
              <a:spcPct val="90000"/>
            </a:lnSpc>
            <a:spcBef>
              <a:spcPct val="0"/>
            </a:spcBef>
            <a:spcAft>
              <a:spcPct val="15000"/>
            </a:spcAft>
            <a:buChar char="•"/>
          </a:pPr>
          <a:r>
            <a:rPr lang="fr-CA" sz="1400" kern="1200" dirty="0">
              <a:latin typeface="Calibri"/>
              <a:cs typeface="Calibri"/>
            </a:rPr>
            <a:t>Directeur des poursuites criminelles et pénale </a:t>
          </a:r>
        </a:p>
      </dsp:txBody>
      <dsp:txXfrm>
        <a:off x="3004" y="1895030"/>
        <a:ext cx="2670881" cy="2749885"/>
      </dsp:txXfrm>
    </dsp:sp>
    <dsp:sp modelId="{626E86D5-34DE-46EF-A15A-77E5099995E0}">
      <dsp:nvSpPr>
        <dsp:cNvPr id="0" name=""/>
        <dsp:cNvSpPr/>
      </dsp:nvSpPr>
      <dsp:spPr>
        <a:xfrm>
          <a:off x="2414698" y="1885709"/>
          <a:ext cx="3014617" cy="2768528"/>
        </a:xfrm>
        <a:prstGeom prst="chevron">
          <a:avLst>
            <a:gd name="adj" fmla="val 25000"/>
          </a:avLst>
        </a:prstGeom>
        <a:solidFill>
          <a:schemeClr val="accent2">
            <a:hueOff val="-297054"/>
            <a:satOff val="5266"/>
            <a:lumOff val="294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60960" rIns="106349" bIns="60960" numCol="1" spcCol="1270" anchor="ctr" anchorCtr="0">
          <a:noAutofit/>
        </a:bodyPr>
        <a:lstStyle/>
        <a:p>
          <a:pPr marL="0" lvl="0" indent="0" algn="ctr" defTabSz="1066800">
            <a:lnSpc>
              <a:spcPct val="90000"/>
            </a:lnSpc>
            <a:spcBef>
              <a:spcPct val="0"/>
            </a:spcBef>
            <a:spcAft>
              <a:spcPct val="35000"/>
            </a:spcAft>
            <a:buNone/>
          </a:pPr>
          <a:r>
            <a:rPr lang="fr-CA" sz="2400" b="1" kern="1200">
              <a:latin typeface="Calibri"/>
              <a:cs typeface="Calibri"/>
            </a:rPr>
            <a:t>CRNEM</a:t>
          </a:r>
        </a:p>
      </dsp:txBody>
      <dsp:txXfrm>
        <a:off x="3106830" y="1885709"/>
        <a:ext cx="1630353" cy="2768528"/>
      </dsp:txXfrm>
    </dsp:sp>
    <dsp:sp modelId="{F8637414-2633-467F-99B4-342E6137EB77}">
      <dsp:nvSpPr>
        <dsp:cNvPr id="0" name=""/>
        <dsp:cNvSpPr/>
      </dsp:nvSpPr>
      <dsp:spPr>
        <a:xfrm>
          <a:off x="4826392" y="1876376"/>
          <a:ext cx="3014617" cy="2787194"/>
        </a:xfrm>
        <a:prstGeom prst="chevron">
          <a:avLst>
            <a:gd name="adj" fmla="val 25000"/>
          </a:avLst>
        </a:prstGeom>
        <a:solidFill>
          <a:schemeClr val="accent2">
            <a:hueOff val="-594109"/>
            <a:satOff val="10533"/>
            <a:lumOff val="58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60960" rIns="106349" bIns="60960" numCol="1" spcCol="1270" anchor="ctr" anchorCtr="0">
          <a:noAutofit/>
        </a:bodyPr>
        <a:lstStyle/>
        <a:p>
          <a:pPr marL="0" lvl="0" indent="0" algn="ctr" defTabSz="1066800">
            <a:lnSpc>
              <a:spcPct val="90000"/>
            </a:lnSpc>
            <a:spcBef>
              <a:spcPct val="0"/>
            </a:spcBef>
            <a:spcAft>
              <a:spcPct val="35000"/>
            </a:spcAft>
            <a:buNone/>
          </a:pPr>
          <a:r>
            <a:rPr lang="fr-CA" sz="2400" b="1" kern="1200">
              <a:latin typeface="Calibri"/>
              <a:cs typeface="Calibri"/>
            </a:rPr>
            <a:t>CREM</a:t>
          </a:r>
        </a:p>
      </dsp:txBody>
      <dsp:txXfrm>
        <a:off x="5523191" y="1876376"/>
        <a:ext cx="1621020" cy="2787194"/>
      </dsp:txXfrm>
    </dsp:sp>
    <dsp:sp modelId="{65A0B022-429B-4F78-A5A3-55352C035315}">
      <dsp:nvSpPr>
        <dsp:cNvPr id="0" name=""/>
        <dsp:cNvSpPr/>
      </dsp:nvSpPr>
      <dsp:spPr>
        <a:xfrm>
          <a:off x="7238086" y="1857709"/>
          <a:ext cx="3014617" cy="2824527"/>
        </a:xfrm>
        <a:prstGeom prst="chevron">
          <a:avLst>
            <a:gd name="adj" fmla="val 25000"/>
          </a:avLst>
        </a:prstGeom>
        <a:solidFill>
          <a:schemeClr val="accent2">
            <a:hueOff val="-891163"/>
            <a:satOff val="15799"/>
            <a:lumOff val="88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349" tIns="60960" rIns="106349" bIns="60960" numCol="1" spcCol="1270" anchor="ctr" anchorCtr="0">
          <a:noAutofit/>
        </a:bodyPr>
        <a:lstStyle/>
        <a:p>
          <a:pPr marL="0" lvl="0" indent="0" algn="ctr" defTabSz="1066800" rtl="0">
            <a:lnSpc>
              <a:spcPct val="90000"/>
            </a:lnSpc>
            <a:spcBef>
              <a:spcPct val="0"/>
            </a:spcBef>
            <a:spcAft>
              <a:spcPct val="35000"/>
            </a:spcAft>
            <a:buNone/>
          </a:pPr>
          <a:r>
            <a:rPr lang="fr-CA" sz="2400" b="1" kern="1200" dirty="0">
              <a:latin typeface="Calibri"/>
              <a:cs typeface="Calibri"/>
            </a:rPr>
            <a:t>PARTNERS </a:t>
          </a:r>
        </a:p>
      </dsp:txBody>
      <dsp:txXfrm>
        <a:off x="7944218" y="1857709"/>
        <a:ext cx="1602353" cy="2824527"/>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73C5141-7DBD-96FE-D16C-296A24D62020}"/>
              </a:ext>
            </a:extLst>
          </p:cNvPr>
          <p:cNvSpPr>
            <a:spLocks noGrp="1"/>
          </p:cNvSpPr>
          <p:nvPr>
            <p:ph type="hdr" sz="quarter"/>
          </p:nvPr>
        </p:nvSpPr>
        <p:spPr>
          <a:xfrm>
            <a:off x="0" y="0"/>
            <a:ext cx="2971800" cy="458788"/>
          </a:xfrm>
          <a:prstGeom prst="rect">
            <a:avLst/>
          </a:prstGeom>
        </p:spPr>
        <p:txBody>
          <a:bodyPr vert="horz" lIns="91418" tIns="45710" rIns="91418" bIns="45710" rtlCol="0"/>
          <a:lstStyle>
            <a:lvl1pPr algn="l">
              <a:defRPr sz="1200"/>
            </a:lvl1pPr>
          </a:lstStyle>
          <a:p>
            <a:endParaRPr lang="fr-CA"/>
          </a:p>
        </p:txBody>
      </p:sp>
      <p:sp>
        <p:nvSpPr>
          <p:cNvPr id="3" name="Espace réservé de la date 2">
            <a:extLst>
              <a:ext uri="{FF2B5EF4-FFF2-40B4-BE49-F238E27FC236}">
                <a16:creationId xmlns:a16="http://schemas.microsoft.com/office/drawing/2014/main" id="{14F50570-1D1C-1513-2F18-F170AE50745B}"/>
              </a:ext>
            </a:extLst>
          </p:cNvPr>
          <p:cNvSpPr>
            <a:spLocks noGrp="1"/>
          </p:cNvSpPr>
          <p:nvPr>
            <p:ph type="dt" sz="quarter" idx="1"/>
          </p:nvPr>
        </p:nvSpPr>
        <p:spPr>
          <a:xfrm>
            <a:off x="3884613" y="0"/>
            <a:ext cx="2971800" cy="458788"/>
          </a:xfrm>
          <a:prstGeom prst="rect">
            <a:avLst/>
          </a:prstGeom>
        </p:spPr>
        <p:txBody>
          <a:bodyPr vert="horz" lIns="91418" tIns="45710" rIns="91418" bIns="45710" rtlCol="0"/>
          <a:lstStyle>
            <a:lvl1pPr algn="r">
              <a:defRPr sz="1200"/>
            </a:lvl1pPr>
          </a:lstStyle>
          <a:p>
            <a:fld id="{70E2C5E0-58D5-4AC1-8CAF-719B28CEA173}" type="datetimeFigureOut">
              <a:rPr lang="fr-CA" smtClean="0"/>
              <a:t>2024-04-29</a:t>
            </a:fld>
            <a:endParaRPr lang="fr-CA"/>
          </a:p>
        </p:txBody>
      </p:sp>
      <p:sp>
        <p:nvSpPr>
          <p:cNvPr id="4" name="Espace réservé du pied de page 3">
            <a:extLst>
              <a:ext uri="{FF2B5EF4-FFF2-40B4-BE49-F238E27FC236}">
                <a16:creationId xmlns:a16="http://schemas.microsoft.com/office/drawing/2014/main" id="{ACF1C2BA-F63C-2013-3D6C-71B7CB24C624}"/>
              </a:ext>
            </a:extLst>
          </p:cNvPr>
          <p:cNvSpPr>
            <a:spLocks noGrp="1"/>
          </p:cNvSpPr>
          <p:nvPr>
            <p:ph type="ftr" sz="quarter" idx="2"/>
          </p:nvPr>
        </p:nvSpPr>
        <p:spPr>
          <a:xfrm>
            <a:off x="0" y="8685215"/>
            <a:ext cx="2971800" cy="458787"/>
          </a:xfrm>
          <a:prstGeom prst="rect">
            <a:avLst/>
          </a:prstGeom>
        </p:spPr>
        <p:txBody>
          <a:bodyPr vert="horz" lIns="91418" tIns="45710" rIns="91418" bIns="45710" rtlCol="0" anchor="b"/>
          <a:lstStyle>
            <a:lvl1pPr algn="l">
              <a:defRPr sz="1200"/>
            </a:lvl1pPr>
          </a:lstStyle>
          <a:p>
            <a:endParaRPr lang="fr-CA"/>
          </a:p>
        </p:txBody>
      </p:sp>
      <p:sp>
        <p:nvSpPr>
          <p:cNvPr id="5" name="Espace réservé du numéro de diapositive 4">
            <a:extLst>
              <a:ext uri="{FF2B5EF4-FFF2-40B4-BE49-F238E27FC236}">
                <a16:creationId xmlns:a16="http://schemas.microsoft.com/office/drawing/2014/main" id="{7AEBA5B4-E704-0F30-3D77-061B88DEA6C9}"/>
              </a:ext>
            </a:extLst>
          </p:cNvPr>
          <p:cNvSpPr>
            <a:spLocks noGrp="1"/>
          </p:cNvSpPr>
          <p:nvPr>
            <p:ph type="sldNum" sz="quarter" idx="3"/>
          </p:nvPr>
        </p:nvSpPr>
        <p:spPr>
          <a:xfrm>
            <a:off x="3884613" y="8685215"/>
            <a:ext cx="2971800" cy="458787"/>
          </a:xfrm>
          <a:prstGeom prst="rect">
            <a:avLst/>
          </a:prstGeom>
        </p:spPr>
        <p:txBody>
          <a:bodyPr vert="horz" lIns="91418" tIns="45710" rIns="91418" bIns="45710" rtlCol="0" anchor="b"/>
          <a:lstStyle>
            <a:lvl1pPr algn="r">
              <a:defRPr sz="1200"/>
            </a:lvl1pPr>
          </a:lstStyle>
          <a:p>
            <a:fld id="{3B66FB9F-1E03-4BEA-B2BE-5494710AD8D1}" type="slidenum">
              <a:rPr lang="fr-CA" smtClean="0"/>
              <a:t>‹N°›</a:t>
            </a:fld>
            <a:endParaRPr lang="fr-CA"/>
          </a:p>
        </p:txBody>
      </p:sp>
    </p:spTree>
    <p:extLst>
      <p:ext uri="{BB962C8B-B14F-4D97-AF65-F5344CB8AC3E}">
        <p14:creationId xmlns:p14="http://schemas.microsoft.com/office/powerpoint/2010/main" val="350588503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05" tIns="45690" rIns="91405" bIns="4569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05" tIns="45690" rIns="91405" bIns="4569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5"/>
            <a:ext cx="2971800" cy="458787"/>
          </a:xfrm>
          <a:prstGeom prst="rect">
            <a:avLst/>
          </a:prstGeom>
          <a:noFill/>
          <a:ln>
            <a:noFill/>
          </a:ln>
        </p:spPr>
        <p:txBody>
          <a:bodyPr spcFirstLastPara="1" wrap="square" lIns="91405" tIns="45690" rIns="91405" bIns="4569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5"/>
            <a:ext cx="2971800" cy="458787"/>
          </a:xfrm>
          <a:prstGeom prst="rect">
            <a:avLst/>
          </a:prstGeom>
          <a:noFill/>
          <a:ln>
            <a:noFill/>
          </a:ln>
        </p:spPr>
        <p:txBody>
          <a:bodyPr spcFirstLastPara="1" wrap="square" lIns="91405" tIns="45690" rIns="91405" bIns="45690" anchor="b" anchorCtr="0">
            <a:noAutofit/>
          </a:bodyPr>
          <a:lstStyle/>
          <a:p>
            <a:pPr algn="r">
              <a:buSzPts val="1200"/>
            </a:pPr>
            <a:fld id="{00000000-1234-1234-1234-123412341234}" type="slidenum">
              <a:rPr lang="fr-CA" sz="1200" smtClean="0">
                <a:solidFill>
                  <a:schemeClr val="dk1"/>
                </a:solidFill>
                <a:latin typeface="Calibri"/>
                <a:ea typeface="Calibri"/>
                <a:cs typeface="Calibri"/>
                <a:sym typeface="Calibri"/>
              </a:rPr>
              <a:pPr algn="r">
                <a:buSzPts val="1200"/>
              </a:pPr>
              <a:t>‹N°›</a:t>
            </a:fld>
            <a:endParaRPr lang="fr-CA"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 name="Google Shape;6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40" name="Google Shape;14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21565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47" name="Google Shape;14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54" name="Google Shape;15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2:notes"/>
          <p:cNvSpPr txBox="1">
            <a:spLocks noGrp="1"/>
          </p:cNvSpPr>
          <p:nvPr>
            <p:ph type="body" idx="1"/>
          </p:nvPr>
        </p:nvSpPr>
        <p:spPr>
          <a:xfrm>
            <a:off x="685800" y="4400552"/>
            <a:ext cx="5486400" cy="3600450"/>
          </a:xfrm>
          <a:prstGeom prst="rect">
            <a:avLst/>
          </a:prstGeom>
        </p:spPr>
        <p:txBody>
          <a:bodyPr spcFirstLastPara="1" wrap="square" lIns="91405" tIns="45690" rIns="91405" bIns="45690" anchor="t" anchorCtr="0">
            <a:noAutofit/>
          </a:bodyPr>
          <a:lstStyle/>
          <a:p>
            <a:pPr marL="0" indent="0"/>
            <a:endParaRPr/>
          </a:p>
        </p:txBody>
      </p:sp>
      <p:sp>
        <p:nvSpPr>
          <p:cNvPr id="161" name="Google Shape;161;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68" name="Google Shape;16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85" name="Google Shape;18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02" name="Google Shape;20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09" name="Google Shape;20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7413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22" name="Google Shape;22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886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29" name="Google Shape;22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46" name="Google Shape;24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53" name="Google Shape;25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63" name="Google Shape;26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93:notes"/>
          <p:cNvSpPr txBox="1">
            <a:spLocks noGrp="1"/>
          </p:cNvSpPr>
          <p:nvPr>
            <p:ph type="body" idx="1"/>
          </p:nvPr>
        </p:nvSpPr>
        <p:spPr>
          <a:xfrm>
            <a:off x="685800" y="4400552"/>
            <a:ext cx="5486400" cy="3600450"/>
          </a:xfrm>
          <a:prstGeom prst="rect">
            <a:avLst/>
          </a:prstGeom>
        </p:spPr>
        <p:txBody>
          <a:bodyPr spcFirstLastPara="1" wrap="square" lIns="91405" tIns="45690" rIns="91405" bIns="45690" anchor="t" anchorCtr="0">
            <a:noAutofit/>
          </a:bodyPr>
          <a:lstStyle/>
          <a:p>
            <a:pPr marL="0" indent="0"/>
            <a:endParaRPr/>
          </a:p>
        </p:txBody>
      </p:sp>
      <p:sp>
        <p:nvSpPr>
          <p:cNvPr id="269" name="Google Shape;269;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75" name="Google Shape;27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82" name="Google Shape;28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88" name="Google Shape;28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2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294" name="Google Shape;29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01" name="Google Shape;30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10" name="Google Shape;31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91" name="Google Shape;9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3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16" name="Google Shape;31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3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23" name="Google Shape;32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3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30" name="Google Shape;33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3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38" name="Google Shape;33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3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45" name="Google Shape;345;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58" name="Google Shape;35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65" name="Google Shape;36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3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372" name="Google Shape;372;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4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05" name="Google Shape;405;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69417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4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13" name="Google Shape;41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98" name="Google Shape;9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06137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4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20" name="Google Shape;42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76561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4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26" name="Google Shape;42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63110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4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32" name="Google Shape;43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4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38" name="Google Shape;43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4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52" name="Google Shape;452;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74915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4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58" name="Google Shape;458;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34719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64" name="Google Shape;464;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5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70" name="Google Shape;470;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5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490" name="Google Shape;490;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03445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5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04" name="Google Shape;504;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5726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05" name="Google Shape;10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dirty="0"/>
              <a:t> </a:t>
            </a:r>
            <a:endParaRPr lang="fr-CA" b="1" dirty="0"/>
          </a:p>
        </p:txBody>
      </p:sp>
      <p:sp>
        <p:nvSpPr>
          <p:cNvPr id="4" name="Espace réservé du numéro de diapositive 3"/>
          <p:cNvSpPr>
            <a:spLocks noGrp="1"/>
          </p:cNvSpPr>
          <p:nvPr>
            <p:ph type="sldNum" sz="quarter" idx="5"/>
          </p:nvPr>
        </p:nvSpPr>
        <p:spPr/>
        <p:txBody>
          <a:bodyPr/>
          <a:lstStyle/>
          <a:p>
            <a:pPr algn="r" defTabSz="914190">
              <a:buClrTx/>
            </a:pPr>
            <a:fld id="{32F3E52F-6CD7-4E5D-B455-DFB23CA77910}" type="slidenum">
              <a:rPr lang="fr-CA" sz="1200" kern="1200">
                <a:solidFill>
                  <a:prstClr val="black"/>
                </a:solidFill>
                <a:latin typeface="Calibri" panose="020F0502020204030204"/>
                <a:ea typeface="+mn-ea"/>
                <a:cs typeface="+mn-cs"/>
              </a:rPr>
              <a:pPr algn="r" defTabSz="914190">
                <a:buClrTx/>
              </a:pPr>
              <a:t>60</a:t>
            </a:fld>
            <a:endParaRPr lang="fr-CA" sz="1200" kern="120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8447201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7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93" name="Google Shape;593;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7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00" name="Google Shape;600;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72: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07" name="Google Shape;607;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7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14" name="Google Shape;614;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5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16" name="Google Shape;516;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5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22" name="Google Shape;522;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5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41" name="Google Shape;541;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6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48" name="Google Shape;548;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61: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55" name="Google Shape;555;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12" name="Google Shape;11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555449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63: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62" name="Google Shape;562;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6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69" name="Google Shape;56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6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76" name="Google Shape;576;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6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82" name="Google Shape;582;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6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587" name="Google Shape;587;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74: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20" name="Google Shape;620;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75: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26" name="Google Shape;626;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76: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45" name="Google Shape;645;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77: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2" name="Google Shape;652;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7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59" name="Google Shape;659;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94057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8: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19" name="Google Shape;11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8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672" name="Google Shape;672;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9: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26" name="Google Shape;12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0:notes"/>
          <p:cNvSpPr txBox="1">
            <a:spLocks noGrp="1"/>
          </p:cNvSpPr>
          <p:nvPr>
            <p:ph type="body" idx="1"/>
          </p:nvPr>
        </p:nvSpPr>
        <p:spPr>
          <a:xfrm>
            <a:off x="685800" y="4400552"/>
            <a:ext cx="5486400" cy="3600450"/>
          </a:xfrm>
          <a:prstGeom prst="rect">
            <a:avLst/>
          </a:prstGeom>
          <a:noFill/>
          <a:ln>
            <a:noFill/>
          </a:ln>
        </p:spPr>
        <p:txBody>
          <a:bodyPr spcFirstLastPara="1" wrap="square" lIns="91405" tIns="45690" rIns="91405" bIns="45690" anchor="t" anchorCtr="0">
            <a:noAutofit/>
          </a:bodyPr>
          <a:lstStyle/>
          <a:p>
            <a:pPr marL="0" indent="0"/>
            <a:endParaRPr/>
          </a:p>
        </p:txBody>
      </p:sp>
      <p:sp>
        <p:nvSpPr>
          <p:cNvPr id="133" name="Google Shape;13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re de section" type="secHead">
  <p:cSld name="SECTION_HEADER">
    <p:spTree>
      <p:nvGrpSpPr>
        <p:cNvPr id="1" name="Shape 16"/>
        <p:cNvGrpSpPr/>
        <p:nvPr/>
      </p:nvGrpSpPr>
      <p:grpSpPr>
        <a:xfrm>
          <a:off x="0" y="0"/>
          <a:ext cx="0" cy="0"/>
          <a:chOff x="0" y="0"/>
          <a:chExt cx="0" cy="0"/>
        </a:xfrm>
      </p:grpSpPr>
      <p:sp>
        <p:nvSpPr>
          <p:cNvPr id="17" name="Google Shape;17;p83"/>
          <p:cNvSpPr txBox="1">
            <a:spLocks noGrp="1"/>
          </p:cNvSpPr>
          <p:nvPr>
            <p:ph type="title"/>
          </p:nvPr>
        </p:nvSpPr>
        <p:spPr>
          <a:xfrm>
            <a:off x="831851" y="604689"/>
            <a:ext cx="10515600" cy="494069"/>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83"/>
          <p:cNvSpPr txBox="1">
            <a:spLocks noGrp="1"/>
          </p:cNvSpPr>
          <p:nvPr>
            <p:ph type="body" idx="1"/>
          </p:nvPr>
        </p:nvSpPr>
        <p:spPr>
          <a:xfrm>
            <a:off x="831851" y="1706155"/>
            <a:ext cx="10515600" cy="3123942"/>
          </a:xfrm>
          <a:prstGeom prst="rect">
            <a:avLst/>
          </a:prstGeom>
          <a:noFill/>
          <a:ln>
            <a:noFill/>
          </a:ln>
        </p:spPr>
        <p:txBody>
          <a:bodyPr spcFirstLastPara="1" wrap="square" lIns="91425" tIns="45700" rIns="91425" bIns="45700" anchor="t" anchorCtr="0">
            <a:normAutofit/>
          </a:bodyPr>
          <a:lstStyle>
            <a:lvl1pPr marL="457189" lvl="0" indent="-228594" algn="l">
              <a:lnSpc>
                <a:spcPct val="90000"/>
              </a:lnSpc>
              <a:spcBef>
                <a:spcPts val="1000"/>
              </a:spcBef>
              <a:spcAft>
                <a:spcPts val="0"/>
              </a:spcAft>
              <a:buSzPts val="2800"/>
              <a:buNone/>
              <a:defRPr sz="2800">
                <a:solidFill>
                  <a:schemeClr val="dk1"/>
                </a:solidFill>
              </a:defRPr>
            </a:lvl1pPr>
            <a:lvl2pPr marL="914377" lvl="1" indent="-228594" algn="l">
              <a:lnSpc>
                <a:spcPct val="90000"/>
              </a:lnSpc>
              <a:spcBef>
                <a:spcPts val="500"/>
              </a:spcBef>
              <a:spcAft>
                <a:spcPts val="0"/>
              </a:spcAft>
              <a:buSzPts val="2000"/>
              <a:buNone/>
              <a:defRPr sz="2000">
                <a:solidFill>
                  <a:srgbClr val="8C8CAD"/>
                </a:solidFill>
              </a:defRPr>
            </a:lvl2pPr>
            <a:lvl3pPr marL="1371566" lvl="2" indent="-228594" algn="l">
              <a:lnSpc>
                <a:spcPct val="90000"/>
              </a:lnSpc>
              <a:spcBef>
                <a:spcPts val="500"/>
              </a:spcBef>
              <a:spcAft>
                <a:spcPts val="0"/>
              </a:spcAft>
              <a:buSzPts val="1800"/>
              <a:buNone/>
              <a:defRPr sz="1800">
                <a:solidFill>
                  <a:srgbClr val="8C8CAD"/>
                </a:solidFill>
              </a:defRPr>
            </a:lvl3pPr>
            <a:lvl4pPr marL="1828754" lvl="3" indent="-228594" algn="l">
              <a:lnSpc>
                <a:spcPct val="90000"/>
              </a:lnSpc>
              <a:spcBef>
                <a:spcPts val="500"/>
              </a:spcBef>
              <a:spcAft>
                <a:spcPts val="0"/>
              </a:spcAft>
              <a:buSzPts val="1600"/>
              <a:buNone/>
              <a:defRPr sz="1600">
                <a:solidFill>
                  <a:srgbClr val="8C8CAD"/>
                </a:solidFill>
              </a:defRPr>
            </a:lvl4pPr>
            <a:lvl5pPr marL="2285943" lvl="4" indent="-228594" algn="l">
              <a:lnSpc>
                <a:spcPct val="90000"/>
              </a:lnSpc>
              <a:spcBef>
                <a:spcPts val="500"/>
              </a:spcBef>
              <a:spcAft>
                <a:spcPts val="0"/>
              </a:spcAft>
              <a:buSzPts val="1600"/>
              <a:buNone/>
              <a:defRPr sz="1600">
                <a:solidFill>
                  <a:srgbClr val="8C8CAD"/>
                </a:solidFill>
              </a:defRPr>
            </a:lvl5pPr>
            <a:lvl6pPr marL="2743131" lvl="5" indent="-228594" algn="l">
              <a:lnSpc>
                <a:spcPct val="90000"/>
              </a:lnSpc>
              <a:spcBef>
                <a:spcPts val="500"/>
              </a:spcBef>
              <a:spcAft>
                <a:spcPts val="0"/>
              </a:spcAft>
              <a:buClr>
                <a:srgbClr val="8C8CAD"/>
              </a:buClr>
              <a:buSzPts val="1600"/>
              <a:buNone/>
              <a:defRPr sz="1600">
                <a:solidFill>
                  <a:srgbClr val="8C8CAD"/>
                </a:solidFill>
              </a:defRPr>
            </a:lvl6pPr>
            <a:lvl7pPr marL="3200320" lvl="6" indent="-228594" algn="l">
              <a:lnSpc>
                <a:spcPct val="90000"/>
              </a:lnSpc>
              <a:spcBef>
                <a:spcPts val="500"/>
              </a:spcBef>
              <a:spcAft>
                <a:spcPts val="0"/>
              </a:spcAft>
              <a:buClr>
                <a:srgbClr val="8C8CAD"/>
              </a:buClr>
              <a:buSzPts val="1600"/>
              <a:buNone/>
              <a:defRPr sz="1600">
                <a:solidFill>
                  <a:srgbClr val="8C8CAD"/>
                </a:solidFill>
              </a:defRPr>
            </a:lvl7pPr>
            <a:lvl8pPr marL="3657509" lvl="7" indent="-228594" algn="l">
              <a:lnSpc>
                <a:spcPct val="90000"/>
              </a:lnSpc>
              <a:spcBef>
                <a:spcPts val="500"/>
              </a:spcBef>
              <a:spcAft>
                <a:spcPts val="0"/>
              </a:spcAft>
              <a:buClr>
                <a:srgbClr val="8C8CAD"/>
              </a:buClr>
              <a:buSzPts val="1600"/>
              <a:buNone/>
              <a:defRPr sz="1600">
                <a:solidFill>
                  <a:srgbClr val="8C8CAD"/>
                </a:solidFill>
              </a:defRPr>
            </a:lvl8pPr>
            <a:lvl9pPr marL="4114697" lvl="8" indent="-228594" algn="l">
              <a:lnSpc>
                <a:spcPct val="90000"/>
              </a:lnSpc>
              <a:spcBef>
                <a:spcPts val="500"/>
              </a:spcBef>
              <a:spcAft>
                <a:spcPts val="0"/>
              </a:spcAft>
              <a:buClr>
                <a:srgbClr val="8C8CAD"/>
              </a:buClr>
              <a:buSzPts val="1600"/>
              <a:buNone/>
              <a:defRPr sz="1600">
                <a:solidFill>
                  <a:srgbClr val="8C8CAD"/>
                </a:solidFill>
              </a:defRPr>
            </a:lvl9pPr>
          </a:lstStyle>
          <a:p>
            <a:endParaRPr dirty="0"/>
          </a:p>
        </p:txBody>
      </p:sp>
      <p:sp>
        <p:nvSpPr>
          <p:cNvPr id="19" name="Google Shape;19;p83"/>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position personnalisée">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347A59-548E-3116-5E32-F8E11D87D3DE}"/>
              </a:ext>
            </a:extLst>
          </p:cNvPr>
          <p:cNvSpPr>
            <a:spLocks noGrp="1"/>
          </p:cNvSpPr>
          <p:nvPr>
            <p:ph type="title"/>
          </p:nvPr>
        </p:nvSpPr>
        <p:spPr/>
        <p:txBody>
          <a:bodyPr/>
          <a:lstStyle/>
          <a:p>
            <a:r>
              <a:rPr lang="fr-FR"/>
              <a:t>Modifiez le style du titre</a:t>
            </a:r>
            <a:endParaRPr lang="fr-CA"/>
          </a:p>
        </p:txBody>
      </p:sp>
      <p:sp>
        <p:nvSpPr>
          <p:cNvPr id="3" name="Espace réservé du numéro de diapositive 2">
            <a:extLst>
              <a:ext uri="{FF2B5EF4-FFF2-40B4-BE49-F238E27FC236}">
                <a16:creationId xmlns:a16="http://schemas.microsoft.com/office/drawing/2014/main" id="{766A707A-0A81-F90C-0B2D-C7D3FA24E197}"/>
              </a:ext>
            </a:extLst>
          </p:cNvPr>
          <p:cNvSpPr>
            <a:spLocks noGrp="1"/>
          </p:cNvSpPr>
          <p:nvPr>
            <p:ph type="sldNum" idx="10"/>
          </p:nvPr>
        </p:nvSpPr>
        <p:spPr/>
        <p:txBody>
          <a:bodyPr/>
          <a:lstStyle/>
          <a:p>
            <a:fld id="{00000000-1234-1234-1234-123412341234}" type="slidenum">
              <a:rPr lang="fr-CA" smtClean="0"/>
              <a:pPr/>
              <a:t>‹N°›</a:t>
            </a:fld>
            <a:endParaRPr lang="fr-CA"/>
          </a:p>
        </p:txBody>
      </p:sp>
    </p:spTree>
    <p:extLst>
      <p:ext uri="{BB962C8B-B14F-4D97-AF65-F5344CB8AC3E}">
        <p14:creationId xmlns:p14="http://schemas.microsoft.com/office/powerpoint/2010/main" val="335638205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7773C7-FD90-18A3-64A9-633F4B60D4E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187C264B-5D31-D3C8-00DF-9205E76BD4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8AF86CC0-DB5E-FCB6-A180-A958E70B2B0A}"/>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454ADD87-E408-9B4D-DBB1-3EDD207A038D}"/>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3C464C6-42B4-5E8A-8BCA-B6882FB79152}"/>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322156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ADA00B-F4FF-F8D7-7599-D38B891CC2C2}"/>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4444499B-803F-6E24-A49A-8F4EE71F99A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749AE077-F673-ED4B-846E-A7BDB5D544DA}"/>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2BDBC842-DEF0-80B4-1086-A7594106E54F}"/>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851F7F29-CC9D-55BA-C3E8-D3256F69C6E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2076933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1CB320-FCA9-0DEF-7998-EBAC23A17AD2}"/>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CC8B5F6B-2AA2-1F60-3717-119B3F90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1AEDD7F-2506-4E83-B230-D24A84D7D229}"/>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79AA741F-A821-A88C-1FD1-52C4074DAED0}"/>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CB053C59-3FB4-B098-CC93-A1EA4A4CDFD8}"/>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2814595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E43C1F-308F-B69E-8EB6-C86F88A7FF01}"/>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A144220B-71B9-3B44-FCE1-B6A3F9D83B1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B9C62207-FEC8-D51C-3D2E-46C43840A5D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813CA493-2155-7858-334F-0AE72BADC146}"/>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6" name="Espace réservé du pied de page 5">
            <a:extLst>
              <a:ext uri="{FF2B5EF4-FFF2-40B4-BE49-F238E27FC236}">
                <a16:creationId xmlns:a16="http://schemas.microsoft.com/office/drawing/2014/main" id="{9C415605-C18B-751A-81FC-C37C8B3E6B84}"/>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BAED726F-A0C6-BC47-EA22-18AC18A8E78D}"/>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1893579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2801CE-D3FC-D99D-FEC7-986CCFC864A0}"/>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8462DB17-176D-0B2D-48E1-FD923CCD49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F03A56DF-64A3-8634-60C3-78C93A9D6D8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C25AA42D-46D8-C120-9A72-B0A29EB340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DEAA4DFD-FE08-610B-4C79-984C1623D7D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EA03299C-F666-CBCE-F6A6-E93C33A88665}"/>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8" name="Espace réservé du pied de page 7">
            <a:extLst>
              <a:ext uri="{FF2B5EF4-FFF2-40B4-BE49-F238E27FC236}">
                <a16:creationId xmlns:a16="http://schemas.microsoft.com/office/drawing/2014/main" id="{B2D6F6A8-EBE1-2FCF-8E4B-29DB5B634866}"/>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01505DB1-B78A-CA8F-ADDC-5947979D74D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89093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1B5F11-7F66-BBFA-1148-FB6ED6C64E0C}"/>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255B01FC-5EFC-A60D-6115-884062F1FFAB}"/>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4" name="Espace réservé du pied de page 3">
            <a:extLst>
              <a:ext uri="{FF2B5EF4-FFF2-40B4-BE49-F238E27FC236}">
                <a16:creationId xmlns:a16="http://schemas.microsoft.com/office/drawing/2014/main" id="{7DBEEC74-E390-A858-6754-9FBC29289905}"/>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876926E4-D5B8-1016-6DD1-1FA25EDE352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4056881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E5FBF04-EA5A-54CF-F280-B39E1E575081}"/>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3" name="Espace réservé du pied de page 2">
            <a:extLst>
              <a:ext uri="{FF2B5EF4-FFF2-40B4-BE49-F238E27FC236}">
                <a16:creationId xmlns:a16="http://schemas.microsoft.com/office/drawing/2014/main" id="{90905F13-91B4-9E98-7D33-F534B28D91E8}"/>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DA32498D-1F69-429D-8FD3-482065437ABF}"/>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130366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280BD6-5027-54A3-EF2A-A8F667B9D88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7461953B-A2BA-3B0B-1D55-63A7DEE157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A6F394C5-C286-6F1C-EABD-3FD0D6BC7E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9B178E6-2AA8-8B3E-5F37-3B2D18AFD97F}"/>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6" name="Espace réservé du pied de page 5">
            <a:extLst>
              <a:ext uri="{FF2B5EF4-FFF2-40B4-BE49-F238E27FC236}">
                <a16:creationId xmlns:a16="http://schemas.microsoft.com/office/drawing/2014/main" id="{CFD9D105-BE31-C699-EE97-3B4D6A367750}"/>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CB1C7EFC-E782-49FD-993A-7E8C6B21A060}"/>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598636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B14D07-7516-C3D6-2854-27AAFF1D231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2258990E-72D6-3850-3B4D-DFB98E6B1F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CEF4DF69-D12F-F80D-1A6F-83F256738E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748EA4F-2557-58DB-A0CF-3DB8E22827F1}"/>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6" name="Espace réservé du pied de page 5">
            <a:extLst>
              <a:ext uri="{FF2B5EF4-FFF2-40B4-BE49-F238E27FC236}">
                <a16:creationId xmlns:a16="http://schemas.microsoft.com/office/drawing/2014/main" id="{9A654609-174B-E085-15EC-D86520A99F28}"/>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E9EB053D-5AC9-E108-4798-E2F46304FC45}"/>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479743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20"/>
        <p:cNvGrpSpPr/>
        <p:nvPr/>
      </p:nvGrpSpPr>
      <p:grpSpPr>
        <a:xfrm>
          <a:off x="0" y="0"/>
          <a:ext cx="0" cy="0"/>
          <a:chOff x="0" y="0"/>
          <a:chExt cx="0" cy="0"/>
        </a:xfrm>
      </p:grpSpPr>
      <p:sp>
        <p:nvSpPr>
          <p:cNvPr id="21" name="Google Shape;21;p8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8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3" name="Google Shape;23;p84"/>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3B6451-D4C5-02C5-D2F7-2E41CCB2B2E6}"/>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77E8C996-D7EF-119D-8846-06E25084203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5DFB58AE-9D57-65EA-974C-46AFB0675920}"/>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4C1F2AFF-9B69-E640-23BA-FE79BC57D05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166CF391-DF3F-BE11-E7B5-AADE9655123B}"/>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9682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5F919EA-80CB-4175-D3A4-09C829CED501}"/>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BCD564D3-993A-CE88-E461-3B3983017B6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0E6DD878-F7F8-1DA3-77B7-985015DD3DF4}"/>
              </a:ext>
            </a:extLst>
          </p:cNvPr>
          <p:cNvSpPr>
            <a:spLocks noGrp="1"/>
          </p:cNvSpPr>
          <p:nvPr>
            <p:ph type="dt" sz="half" idx="10"/>
          </p:nvPr>
        </p:nvSpPr>
        <p:spPr/>
        <p:txBody>
          <a:body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55606F24-23FB-8ECD-6187-38F7E41115AA}"/>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AF848EA4-2A3F-E68D-AFDD-A2BA09F974A5}"/>
              </a:ext>
            </a:extLst>
          </p:cNvPr>
          <p:cNvSpPr>
            <a:spLocks noGrp="1"/>
          </p:cNvSpPr>
          <p:nvPr>
            <p:ph type="sldNum" sz="quarter" idx="12"/>
          </p:nvPr>
        </p:nvSpPr>
        <p:spPr/>
        <p:txBody>
          <a:bodyPr/>
          <a:lstStyle/>
          <a:p>
            <a:fld id="{A884E3DE-6A40-4485-BF1F-ABAD51F8152C}" type="slidenum">
              <a:rPr lang="fr-CA" smtClean="0"/>
              <a:t>‹N°›</a:t>
            </a:fld>
            <a:endParaRPr lang="fr-CA"/>
          </a:p>
        </p:txBody>
      </p:sp>
    </p:spTree>
    <p:extLst>
      <p:ext uri="{BB962C8B-B14F-4D97-AF65-F5344CB8AC3E}">
        <p14:creationId xmlns:p14="http://schemas.microsoft.com/office/powerpoint/2010/main" val="3946952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24"/>
        <p:cNvGrpSpPr/>
        <p:nvPr/>
      </p:nvGrpSpPr>
      <p:grpSpPr>
        <a:xfrm>
          <a:off x="0" y="0"/>
          <a:ext cx="0" cy="0"/>
          <a:chOff x="0" y="0"/>
          <a:chExt cx="0" cy="0"/>
        </a:xfrm>
      </p:grpSpPr>
      <p:sp>
        <p:nvSpPr>
          <p:cNvPr id="25" name="Google Shape;25;p85"/>
          <p:cNvSpPr txBox="1">
            <a:spLocks noGrp="1"/>
          </p:cNvSpPr>
          <p:nvPr>
            <p:ph type="title"/>
          </p:nvPr>
        </p:nvSpPr>
        <p:spPr>
          <a:xfrm>
            <a:off x="838200" y="597312"/>
            <a:ext cx="10515600" cy="4129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85"/>
          <p:cNvSpPr txBox="1">
            <a:spLocks noGrp="1"/>
          </p:cNvSpPr>
          <p:nvPr>
            <p:ph type="body" idx="1"/>
          </p:nvPr>
        </p:nvSpPr>
        <p:spPr>
          <a:xfrm>
            <a:off x="838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Font typeface="Arial"/>
              <a:buChar char="•"/>
              <a:defRPr sz="2400"/>
            </a:lvl1pPr>
            <a:lvl2pPr marL="914377" lvl="1" indent="-355591" algn="l">
              <a:lnSpc>
                <a:spcPct val="90000"/>
              </a:lnSpc>
              <a:spcBef>
                <a:spcPts val="500"/>
              </a:spcBef>
              <a:spcAft>
                <a:spcPts val="0"/>
              </a:spcAft>
              <a:buClr>
                <a:srgbClr val="B6E6F2"/>
              </a:buClr>
              <a:buSzPts val="2000"/>
              <a:buFont typeface="Arial"/>
              <a:buChar char="•"/>
              <a:defRPr sz="2000"/>
            </a:lvl2pPr>
            <a:lvl3pPr marL="1371566" lvl="2" indent="-342891" algn="l">
              <a:lnSpc>
                <a:spcPct val="90000"/>
              </a:lnSpc>
              <a:spcBef>
                <a:spcPts val="500"/>
              </a:spcBef>
              <a:spcAft>
                <a:spcPts val="0"/>
              </a:spcAft>
              <a:buClr>
                <a:srgbClr val="B6E6F2"/>
              </a:buClr>
              <a:buSzPts val="1800"/>
              <a:buFont typeface="Arial"/>
              <a:buChar char="•"/>
              <a:defRPr sz="1800"/>
            </a:lvl3pPr>
            <a:lvl4pPr marL="1828754" lvl="3" indent="-330192" algn="l">
              <a:lnSpc>
                <a:spcPct val="90000"/>
              </a:lnSpc>
              <a:spcBef>
                <a:spcPts val="500"/>
              </a:spcBef>
              <a:spcAft>
                <a:spcPts val="0"/>
              </a:spcAft>
              <a:buClr>
                <a:srgbClr val="B6E6F2"/>
              </a:buClr>
              <a:buSzPts val="1600"/>
              <a:buFont typeface="Arial"/>
              <a:buChar char="•"/>
              <a:defRPr sz="1600"/>
            </a:lvl4pPr>
            <a:lvl5pPr marL="2285943" lvl="4" indent="-330192" algn="l">
              <a:lnSpc>
                <a:spcPct val="90000"/>
              </a:lnSpc>
              <a:spcBef>
                <a:spcPts val="500"/>
              </a:spcBef>
              <a:spcAft>
                <a:spcPts val="0"/>
              </a:spcAft>
              <a:buClr>
                <a:srgbClr val="B6E6F2"/>
              </a:buClr>
              <a:buSzPts val="1600"/>
              <a:buFont typeface="Arial"/>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7" name="Google Shape;27;p85"/>
          <p:cNvSpPr txBox="1">
            <a:spLocks noGrp="1"/>
          </p:cNvSpPr>
          <p:nvPr>
            <p:ph type="body" idx="2"/>
          </p:nvPr>
        </p:nvSpPr>
        <p:spPr>
          <a:xfrm>
            <a:off x="6172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a:lvl1pPr>
            <a:lvl2pPr marL="914377" lvl="1" indent="-355591" algn="l">
              <a:lnSpc>
                <a:spcPct val="90000"/>
              </a:lnSpc>
              <a:spcBef>
                <a:spcPts val="500"/>
              </a:spcBef>
              <a:spcAft>
                <a:spcPts val="0"/>
              </a:spcAft>
              <a:buClr>
                <a:srgbClr val="B6E6F2"/>
              </a:buClr>
              <a:buSzPts val="2000"/>
              <a:buChar char="•"/>
              <a:defRPr/>
            </a:lvl2pPr>
            <a:lvl3pPr marL="1371566" lvl="2" indent="-342891" algn="l">
              <a:lnSpc>
                <a:spcPct val="90000"/>
              </a:lnSpc>
              <a:spcBef>
                <a:spcPts val="500"/>
              </a:spcBef>
              <a:spcAft>
                <a:spcPts val="0"/>
              </a:spcAft>
              <a:buClr>
                <a:srgbClr val="B6E6F2"/>
              </a:buClr>
              <a:buSzPts val="1800"/>
              <a:buChar char="•"/>
              <a:defRPr/>
            </a:lvl3pPr>
            <a:lvl4pPr marL="1828754" lvl="3" indent="-330192" algn="l">
              <a:lnSpc>
                <a:spcPct val="90000"/>
              </a:lnSpc>
              <a:spcBef>
                <a:spcPts val="500"/>
              </a:spcBef>
              <a:spcAft>
                <a:spcPts val="0"/>
              </a:spcAft>
              <a:buClr>
                <a:srgbClr val="B6E6F2"/>
              </a:buClr>
              <a:buSzPts val="1600"/>
              <a:buChar char="•"/>
              <a:defRPr/>
            </a:lvl4pPr>
            <a:lvl5pPr marL="2285943" lvl="4" indent="-330192" algn="l">
              <a:lnSpc>
                <a:spcPct val="90000"/>
              </a:lnSpc>
              <a:spcBef>
                <a:spcPts val="500"/>
              </a:spcBef>
              <a:spcAft>
                <a:spcPts val="0"/>
              </a:spcAft>
              <a:buClr>
                <a:srgbClr val="B6E6F2"/>
              </a:buClr>
              <a:buSzPts val="1600"/>
              <a:buChar char="•"/>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8" name="Google Shape;28;p85"/>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reserve="1">
  <p:cSld name="1_Deux contenus">
    <p:spTree>
      <p:nvGrpSpPr>
        <p:cNvPr id="1" name="Shape 24"/>
        <p:cNvGrpSpPr/>
        <p:nvPr/>
      </p:nvGrpSpPr>
      <p:grpSpPr>
        <a:xfrm>
          <a:off x="0" y="0"/>
          <a:ext cx="0" cy="0"/>
          <a:chOff x="0" y="0"/>
          <a:chExt cx="0" cy="0"/>
        </a:xfrm>
      </p:grpSpPr>
      <p:sp>
        <p:nvSpPr>
          <p:cNvPr id="25" name="Google Shape;25;p85"/>
          <p:cNvSpPr txBox="1">
            <a:spLocks noGrp="1"/>
          </p:cNvSpPr>
          <p:nvPr>
            <p:ph type="title" hasCustomPrompt="1"/>
          </p:nvPr>
        </p:nvSpPr>
        <p:spPr>
          <a:xfrm>
            <a:off x="838200" y="597312"/>
            <a:ext cx="10515600" cy="4129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CA" dirty="0"/>
              <a:t>Étape 1 (suite)</a:t>
            </a:r>
            <a:endParaRPr dirty="0"/>
          </a:p>
        </p:txBody>
      </p:sp>
      <p:sp>
        <p:nvSpPr>
          <p:cNvPr id="26" name="Google Shape;26;p85"/>
          <p:cNvSpPr txBox="1">
            <a:spLocks noGrp="1"/>
          </p:cNvSpPr>
          <p:nvPr>
            <p:ph type="body" idx="1"/>
          </p:nvPr>
        </p:nvSpPr>
        <p:spPr>
          <a:xfrm>
            <a:off x="838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Font typeface="Arial"/>
              <a:buChar char="•"/>
              <a:defRPr sz="2400"/>
            </a:lvl1pPr>
            <a:lvl2pPr marL="914377" lvl="1" indent="-355591" algn="l">
              <a:lnSpc>
                <a:spcPct val="90000"/>
              </a:lnSpc>
              <a:spcBef>
                <a:spcPts val="500"/>
              </a:spcBef>
              <a:spcAft>
                <a:spcPts val="0"/>
              </a:spcAft>
              <a:buClr>
                <a:srgbClr val="B6E6F2"/>
              </a:buClr>
              <a:buSzPts val="2000"/>
              <a:buFont typeface="Arial"/>
              <a:buChar char="•"/>
              <a:defRPr sz="2000"/>
            </a:lvl2pPr>
            <a:lvl3pPr marL="1371566" lvl="2" indent="-342891" algn="l">
              <a:lnSpc>
                <a:spcPct val="90000"/>
              </a:lnSpc>
              <a:spcBef>
                <a:spcPts val="500"/>
              </a:spcBef>
              <a:spcAft>
                <a:spcPts val="0"/>
              </a:spcAft>
              <a:buClr>
                <a:srgbClr val="B6E6F2"/>
              </a:buClr>
              <a:buSzPts val="1800"/>
              <a:buFont typeface="Arial"/>
              <a:buChar char="•"/>
              <a:defRPr sz="1800"/>
            </a:lvl3pPr>
            <a:lvl4pPr marL="1828754" lvl="3" indent="-330192" algn="l">
              <a:lnSpc>
                <a:spcPct val="90000"/>
              </a:lnSpc>
              <a:spcBef>
                <a:spcPts val="500"/>
              </a:spcBef>
              <a:spcAft>
                <a:spcPts val="0"/>
              </a:spcAft>
              <a:buClr>
                <a:srgbClr val="B6E6F2"/>
              </a:buClr>
              <a:buSzPts val="1600"/>
              <a:buFont typeface="Arial"/>
              <a:buChar char="•"/>
              <a:defRPr sz="1600"/>
            </a:lvl4pPr>
            <a:lvl5pPr marL="2285943" lvl="4" indent="-330192" algn="l">
              <a:lnSpc>
                <a:spcPct val="90000"/>
              </a:lnSpc>
              <a:spcBef>
                <a:spcPts val="500"/>
              </a:spcBef>
              <a:spcAft>
                <a:spcPts val="0"/>
              </a:spcAft>
              <a:buClr>
                <a:srgbClr val="B6E6F2"/>
              </a:buClr>
              <a:buSzPts val="1600"/>
              <a:buFont typeface="Arial"/>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7" name="Google Shape;27;p85"/>
          <p:cNvSpPr txBox="1">
            <a:spLocks noGrp="1"/>
          </p:cNvSpPr>
          <p:nvPr>
            <p:ph type="body" idx="2"/>
          </p:nvPr>
        </p:nvSpPr>
        <p:spPr>
          <a:xfrm>
            <a:off x="6172200" y="1825628"/>
            <a:ext cx="5181600" cy="3587033"/>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a:lvl1pPr>
            <a:lvl2pPr marL="914377" lvl="1" indent="-355591" algn="l">
              <a:lnSpc>
                <a:spcPct val="90000"/>
              </a:lnSpc>
              <a:spcBef>
                <a:spcPts val="500"/>
              </a:spcBef>
              <a:spcAft>
                <a:spcPts val="0"/>
              </a:spcAft>
              <a:buClr>
                <a:srgbClr val="B6E6F2"/>
              </a:buClr>
              <a:buSzPts val="2000"/>
              <a:buChar char="•"/>
              <a:defRPr/>
            </a:lvl2pPr>
            <a:lvl3pPr marL="1371566" lvl="2" indent="-342891" algn="l">
              <a:lnSpc>
                <a:spcPct val="90000"/>
              </a:lnSpc>
              <a:spcBef>
                <a:spcPts val="500"/>
              </a:spcBef>
              <a:spcAft>
                <a:spcPts val="0"/>
              </a:spcAft>
              <a:buClr>
                <a:srgbClr val="B6E6F2"/>
              </a:buClr>
              <a:buSzPts val="1800"/>
              <a:buChar char="•"/>
              <a:defRPr/>
            </a:lvl3pPr>
            <a:lvl4pPr marL="1828754" lvl="3" indent="-330192" algn="l">
              <a:lnSpc>
                <a:spcPct val="90000"/>
              </a:lnSpc>
              <a:spcBef>
                <a:spcPts val="500"/>
              </a:spcBef>
              <a:spcAft>
                <a:spcPts val="0"/>
              </a:spcAft>
              <a:buClr>
                <a:srgbClr val="B6E6F2"/>
              </a:buClr>
              <a:buSzPts val="1600"/>
              <a:buChar char="•"/>
              <a:defRPr/>
            </a:lvl4pPr>
            <a:lvl5pPr marL="2285943" lvl="4" indent="-330192" algn="l">
              <a:lnSpc>
                <a:spcPct val="90000"/>
              </a:lnSpc>
              <a:spcBef>
                <a:spcPts val="500"/>
              </a:spcBef>
              <a:spcAft>
                <a:spcPts val="0"/>
              </a:spcAft>
              <a:buClr>
                <a:srgbClr val="B6E6F2"/>
              </a:buClr>
              <a:buSzPts val="1600"/>
              <a:buChar char="•"/>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8" name="Google Shape;28;p85"/>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extLst>
      <p:ext uri="{BB962C8B-B14F-4D97-AF65-F5344CB8AC3E}">
        <p14:creationId xmlns:p14="http://schemas.microsoft.com/office/powerpoint/2010/main" val="119363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p:cSld name="Comparaison">
    <p:spTree>
      <p:nvGrpSpPr>
        <p:cNvPr id="1" name="Shape 29"/>
        <p:cNvGrpSpPr/>
        <p:nvPr/>
      </p:nvGrpSpPr>
      <p:grpSpPr>
        <a:xfrm>
          <a:off x="0" y="0"/>
          <a:ext cx="0" cy="0"/>
          <a:chOff x="0" y="0"/>
          <a:chExt cx="0" cy="0"/>
        </a:xfrm>
      </p:grpSpPr>
      <p:sp>
        <p:nvSpPr>
          <p:cNvPr id="30" name="Google Shape;30;p86"/>
          <p:cNvSpPr txBox="1">
            <a:spLocks noGrp="1"/>
          </p:cNvSpPr>
          <p:nvPr>
            <p:ph type="title"/>
          </p:nvPr>
        </p:nvSpPr>
        <p:spPr>
          <a:xfrm>
            <a:off x="839788" y="602430"/>
            <a:ext cx="10515600" cy="40553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6"/>
          <p:cNvSpPr txBox="1">
            <a:spLocks noGrp="1"/>
          </p:cNvSpPr>
          <p:nvPr>
            <p:ph type="body" idx="1"/>
          </p:nvPr>
        </p:nvSpPr>
        <p:spPr>
          <a:xfrm>
            <a:off x="839789" y="1364071"/>
            <a:ext cx="5157787" cy="823912"/>
          </a:xfrm>
          <a:prstGeom prst="rect">
            <a:avLst/>
          </a:prstGeom>
          <a:noFill/>
          <a:ln>
            <a:noFill/>
          </a:ln>
        </p:spPr>
        <p:txBody>
          <a:bodyPr spcFirstLastPara="1" wrap="square" lIns="91425" tIns="45700" rIns="91425" bIns="45700" anchor="b" anchorCtr="0">
            <a:normAutofit/>
          </a:bodyPr>
          <a:lstStyle>
            <a:lvl1pPr marL="457189" lvl="0" indent="-228594" algn="l">
              <a:lnSpc>
                <a:spcPct val="100000"/>
              </a:lnSpc>
              <a:spcBef>
                <a:spcPts val="1000"/>
              </a:spcBef>
              <a:spcAft>
                <a:spcPts val="0"/>
              </a:spcAft>
              <a:buSzPts val="2400"/>
              <a:buNone/>
              <a:defRPr sz="2400" b="1">
                <a:solidFill>
                  <a:schemeClr val="accent2"/>
                </a:solidFill>
              </a:defRPr>
            </a:lvl1pPr>
            <a:lvl2pPr marL="914377" lvl="1" indent="-228594" algn="l">
              <a:lnSpc>
                <a:spcPct val="90000"/>
              </a:lnSpc>
              <a:spcBef>
                <a:spcPts val="500"/>
              </a:spcBef>
              <a:spcAft>
                <a:spcPts val="0"/>
              </a:spcAft>
              <a:buSzPts val="2000"/>
              <a:buNone/>
              <a:defRPr sz="2000" b="1"/>
            </a:lvl2pPr>
            <a:lvl3pPr marL="1371566" lvl="2" indent="-228594" algn="l">
              <a:lnSpc>
                <a:spcPct val="90000"/>
              </a:lnSpc>
              <a:spcBef>
                <a:spcPts val="500"/>
              </a:spcBef>
              <a:spcAft>
                <a:spcPts val="0"/>
              </a:spcAft>
              <a:buSzPts val="1800"/>
              <a:buNone/>
              <a:defRPr sz="1800" b="1"/>
            </a:lvl3pPr>
            <a:lvl4pPr marL="1828754" lvl="3" indent="-228594" algn="l">
              <a:lnSpc>
                <a:spcPct val="90000"/>
              </a:lnSpc>
              <a:spcBef>
                <a:spcPts val="500"/>
              </a:spcBef>
              <a:spcAft>
                <a:spcPts val="0"/>
              </a:spcAft>
              <a:buSzPts val="1600"/>
              <a:buNone/>
              <a:defRPr sz="1600" b="1"/>
            </a:lvl4pPr>
            <a:lvl5pPr marL="2285943" lvl="4" indent="-228594" algn="l">
              <a:lnSpc>
                <a:spcPct val="90000"/>
              </a:lnSpc>
              <a:spcBef>
                <a:spcPts val="500"/>
              </a:spcBef>
              <a:spcAft>
                <a:spcPts val="0"/>
              </a:spcAft>
              <a:buSzPts val="1600"/>
              <a:buNone/>
              <a:defRPr sz="1600" b="1"/>
            </a:lvl5pPr>
            <a:lvl6pPr marL="2743131" lvl="5" indent="-228594" algn="l">
              <a:lnSpc>
                <a:spcPct val="90000"/>
              </a:lnSpc>
              <a:spcBef>
                <a:spcPts val="500"/>
              </a:spcBef>
              <a:spcAft>
                <a:spcPts val="0"/>
              </a:spcAft>
              <a:buClr>
                <a:schemeClr val="dk1"/>
              </a:buClr>
              <a:buSzPts val="1600"/>
              <a:buNone/>
              <a:defRPr sz="1600" b="1"/>
            </a:lvl6pPr>
            <a:lvl7pPr marL="3200320" lvl="6" indent="-228594" algn="l">
              <a:lnSpc>
                <a:spcPct val="90000"/>
              </a:lnSpc>
              <a:spcBef>
                <a:spcPts val="500"/>
              </a:spcBef>
              <a:spcAft>
                <a:spcPts val="0"/>
              </a:spcAft>
              <a:buClr>
                <a:schemeClr val="dk1"/>
              </a:buClr>
              <a:buSzPts val="1600"/>
              <a:buNone/>
              <a:defRPr sz="1600" b="1"/>
            </a:lvl7pPr>
            <a:lvl8pPr marL="3657509" lvl="7" indent="-228594" algn="l">
              <a:lnSpc>
                <a:spcPct val="90000"/>
              </a:lnSpc>
              <a:spcBef>
                <a:spcPts val="500"/>
              </a:spcBef>
              <a:spcAft>
                <a:spcPts val="0"/>
              </a:spcAft>
              <a:buClr>
                <a:schemeClr val="dk1"/>
              </a:buClr>
              <a:buSzPts val="1600"/>
              <a:buNone/>
              <a:defRPr sz="1600" b="1"/>
            </a:lvl8pPr>
            <a:lvl9pPr marL="4114697" lvl="8" indent="-228594" algn="l">
              <a:lnSpc>
                <a:spcPct val="90000"/>
              </a:lnSpc>
              <a:spcBef>
                <a:spcPts val="500"/>
              </a:spcBef>
              <a:spcAft>
                <a:spcPts val="0"/>
              </a:spcAft>
              <a:buClr>
                <a:schemeClr val="dk1"/>
              </a:buClr>
              <a:buSzPts val="1600"/>
              <a:buNone/>
              <a:defRPr sz="1600" b="1"/>
            </a:lvl9pPr>
          </a:lstStyle>
          <a:p>
            <a:endParaRPr/>
          </a:p>
        </p:txBody>
      </p:sp>
      <p:sp>
        <p:nvSpPr>
          <p:cNvPr id="32" name="Google Shape;32;p86"/>
          <p:cNvSpPr txBox="1">
            <a:spLocks noGrp="1"/>
          </p:cNvSpPr>
          <p:nvPr>
            <p:ph type="body" idx="2"/>
          </p:nvPr>
        </p:nvSpPr>
        <p:spPr>
          <a:xfrm>
            <a:off x="839789" y="2544098"/>
            <a:ext cx="5157787" cy="3067667"/>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sz="2400"/>
            </a:lvl1pPr>
            <a:lvl2pPr marL="914377" lvl="1" indent="-355591" algn="l">
              <a:lnSpc>
                <a:spcPct val="90000"/>
              </a:lnSpc>
              <a:spcBef>
                <a:spcPts val="500"/>
              </a:spcBef>
              <a:spcAft>
                <a:spcPts val="0"/>
              </a:spcAft>
              <a:buClr>
                <a:srgbClr val="B6E6F2"/>
              </a:buClr>
              <a:buSzPts val="2000"/>
              <a:buChar char="•"/>
              <a:defRPr sz="2000"/>
            </a:lvl2pPr>
            <a:lvl3pPr marL="1371566" lvl="2" indent="-342891" algn="l">
              <a:lnSpc>
                <a:spcPct val="90000"/>
              </a:lnSpc>
              <a:spcBef>
                <a:spcPts val="500"/>
              </a:spcBef>
              <a:spcAft>
                <a:spcPts val="0"/>
              </a:spcAft>
              <a:buClr>
                <a:srgbClr val="B6E6F2"/>
              </a:buClr>
              <a:buSzPts val="1800"/>
              <a:buChar char="•"/>
              <a:defRPr sz="1800"/>
            </a:lvl3pPr>
            <a:lvl4pPr marL="1828754" lvl="3" indent="-330192" algn="l">
              <a:lnSpc>
                <a:spcPct val="90000"/>
              </a:lnSpc>
              <a:spcBef>
                <a:spcPts val="500"/>
              </a:spcBef>
              <a:spcAft>
                <a:spcPts val="0"/>
              </a:spcAft>
              <a:buClr>
                <a:srgbClr val="B6E6F2"/>
              </a:buClr>
              <a:buSzPts val="1600"/>
              <a:buChar char="•"/>
              <a:defRPr sz="1600"/>
            </a:lvl4pPr>
            <a:lvl5pPr marL="2285943" lvl="4" indent="-330192" algn="l">
              <a:lnSpc>
                <a:spcPct val="90000"/>
              </a:lnSpc>
              <a:spcBef>
                <a:spcPts val="500"/>
              </a:spcBef>
              <a:spcAft>
                <a:spcPts val="0"/>
              </a:spcAft>
              <a:buClr>
                <a:srgbClr val="B6E6F2"/>
              </a:buClr>
              <a:buSzPts val="1600"/>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3" name="Google Shape;33;p86"/>
          <p:cNvSpPr txBox="1">
            <a:spLocks noGrp="1"/>
          </p:cNvSpPr>
          <p:nvPr>
            <p:ph type="body" idx="3"/>
          </p:nvPr>
        </p:nvSpPr>
        <p:spPr>
          <a:xfrm>
            <a:off x="6172202" y="1364071"/>
            <a:ext cx="5183188" cy="823912"/>
          </a:xfrm>
          <a:prstGeom prst="rect">
            <a:avLst/>
          </a:prstGeom>
          <a:noFill/>
          <a:ln>
            <a:noFill/>
          </a:ln>
        </p:spPr>
        <p:txBody>
          <a:bodyPr spcFirstLastPara="1" wrap="square" lIns="91425" tIns="45700" rIns="91425" bIns="45700" anchor="b" anchorCtr="0">
            <a:normAutofit/>
          </a:bodyPr>
          <a:lstStyle>
            <a:lvl1pPr marL="457189" lvl="0" indent="-228594" algn="l">
              <a:lnSpc>
                <a:spcPct val="100000"/>
              </a:lnSpc>
              <a:spcBef>
                <a:spcPts val="1000"/>
              </a:spcBef>
              <a:spcAft>
                <a:spcPts val="0"/>
              </a:spcAft>
              <a:buSzPts val="2400"/>
              <a:buNone/>
              <a:defRPr sz="2400" b="1">
                <a:solidFill>
                  <a:schemeClr val="accent2"/>
                </a:solidFill>
              </a:defRPr>
            </a:lvl1pPr>
            <a:lvl2pPr marL="914377" lvl="1" indent="-228594" algn="l">
              <a:lnSpc>
                <a:spcPct val="90000"/>
              </a:lnSpc>
              <a:spcBef>
                <a:spcPts val="500"/>
              </a:spcBef>
              <a:spcAft>
                <a:spcPts val="0"/>
              </a:spcAft>
              <a:buSzPts val="2000"/>
              <a:buNone/>
              <a:defRPr sz="2000" b="1"/>
            </a:lvl2pPr>
            <a:lvl3pPr marL="1371566" lvl="2" indent="-228594" algn="l">
              <a:lnSpc>
                <a:spcPct val="90000"/>
              </a:lnSpc>
              <a:spcBef>
                <a:spcPts val="500"/>
              </a:spcBef>
              <a:spcAft>
                <a:spcPts val="0"/>
              </a:spcAft>
              <a:buSzPts val="1800"/>
              <a:buNone/>
              <a:defRPr sz="1800" b="1"/>
            </a:lvl3pPr>
            <a:lvl4pPr marL="1828754" lvl="3" indent="-228594" algn="l">
              <a:lnSpc>
                <a:spcPct val="90000"/>
              </a:lnSpc>
              <a:spcBef>
                <a:spcPts val="500"/>
              </a:spcBef>
              <a:spcAft>
                <a:spcPts val="0"/>
              </a:spcAft>
              <a:buSzPts val="1600"/>
              <a:buNone/>
              <a:defRPr sz="1600" b="1"/>
            </a:lvl4pPr>
            <a:lvl5pPr marL="2285943" lvl="4" indent="-228594" algn="l">
              <a:lnSpc>
                <a:spcPct val="90000"/>
              </a:lnSpc>
              <a:spcBef>
                <a:spcPts val="500"/>
              </a:spcBef>
              <a:spcAft>
                <a:spcPts val="0"/>
              </a:spcAft>
              <a:buSzPts val="1600"/>
              <a:buNone/>
              <a:defRPr sz="1600" b="1"/>
            </a:lvl5pPr>
            <a:lvl6pPr marL="2743131" lvl="5" indent="-228594" algn="l">
              <a:lnSpc>
                <a:spcPct val="90000"/>
              </a:lnSpc>
              <a:spcBef>
                <a:spcPts val="500"/>
              </a:spcBef>
              <a:spcAft>
                <a:spcPts val="0"/>
              </a:spcAft>
              <a:buClr>
                <a:schemeClr val="dk1"/>
              </a:buClr>
              <a:buSzPts val="1600"/>
              <a:buNone/>
              <a:defRPr sz="1600" b="1"/>
            </a:lvl6pPr>
            <a:lvl7pPr marL="3200320" lvl="6" indent="-228594" algn="l">
              <a:lnSpc>
                <a:spcPct val="90000"/>
              </a:lnSpc>
              <a:spcBef>
                <a:spcPts val="500"/>
              </a:spcBef>
              <a:spcAft>
                <a:spcPts val="0"/>
              </a:spcAft>
              <a:buClr>
                <a:schemeClr val="dk1"/>
              </a:buClr>
              <a:buSzPts val="1600"/>
              <a:buNone/>
              <a:defRPr sz="1600" b="1"/>
            </a:lvl7pPr>
            <a:lvl8pPr marL="3657509" lvl="7" indent="-228594" algn="l">
              <a:lnSpc>
                <a:spcPct val="90000"/>
              </a:lnSpc>
              <a:spcBef>
                <a:spcPts val="500"/>
              </a:spcBef>
              <a:spcAft>
                <a:spcPts val="0"/>
              </a:spcAft>
              <a:buClr>
                <a:schemeClr val="dk1"/>
              </a:buClr>
              <a:buSzPts val="1600"/>
              <a:buNone/>
              <a:defRPr sz="1600" b="1"/>
            </a:lvl8pPr>
            <a:lvl9pPr marL="4114697" lvl="8" indent="-228594" algn="l">
              <a:lnSpc>
                <a:spcPct val="90000"/>
              </a:lnSpc>
              <a:spcBef>
                <a:spcPts val="500"/>
              </a:spcBef>
              <a:spcAft>
                <a:spcPts val="0"/>
              </a:spcAft>
              <a:buClr>
                <a:schemeClr val="dk1"/>
              </a:buClr>
              <a:buSzPts val="1600"/>
              <a:buNone/>
              <a:defRPr sz="1600" b="1"/>
            </a:lvl9pPr>
          </a:lstStyle>
          <a:p>
            <a:endParaRPr/>
          </a:p>
        </p:txBody>
      </p:sp>
      <p:sp>
        <p:nvSpPr>
          <p:cNvPr id="34" name="Google Shape;34;p86"/>
          <p:cNvSpPr txBox="1">
            <a:spLocks noGrp="1"/>
          </p:cNvSpPr>
          <p:nvPr>
            <p:ph type="body" idx="4"/>
          </p:nvPr>
        </p:nvSpPr>
        <p:spPr>
          <a:xfrm>
            <a:off x="6196013" y="2527044"/>
            <a:ext cx="5157787" cy="3067667"/>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B6E6F2"/>
              </a:buClr>
              <a:buSzPts val="2400"/>
              <a:buChar char="•"/>
              <a:defRPr sz="2400"/>
            </a:lvl1pPr>
            <a:lvl2pPr marL="914377" lvl="1" indent="-355591" algn="l">
              <a:lnSpc>
                <a:spcPct val="90000"/>
              </a:lnSpc>
              <a:spcBef>
                <a:spcPts val="500"/>
              </a:spcBef>
              <a:spcAft>
                <a:spcPts val="0"/>
              </a:spcAft>
              <a:buClr>
                <a:srgbClr val="B6E6F2"/>
              </a:buClr>
              <a:buSzPts val="2000"/>
              <a:buChar char="•"/>
              <a:defRPr sz="2000"/>
            </a:lvl2pPr>
            <a:lvl3pPr marL="1371566" lvl="2" indent="-342891" algn="l">
              <a:lnSpc>
                <a:spcPct val="90000"/>
              </a:lnSpc>
              <a:spcBef>
                <a:spcPts val="500"/>
              </a:spcBef>
              <a:spcAft>
                <a:spcPts val="0"/>
              </a:spcAft>
              <a:buClr>
                <a:srgbClr val="B6E6F2"/>
              </a:buClr>
              <a:buSzPts val="1800"/>
              <a:buChar char="•"/>
              <a:defRPr sz="1800"/>
            </a:lvl3pPr>
            <a:lvl4pPr marL="1828754" lvl="3" indent="-330192" algn="l">
              <a:lnSpc>
                <a:spcPct val="90000"/>
              </a:lnSpc>
              <a:spcBef>
                <a:spcPts val="500"/>
              </a:spcBef>
              <a:spcAft>
                <a:spcPts val="0"/>
              </a:spcAft>
              <a:buClr>
                <a:srgbClr val="B6E6F2"/>
              </a:buClr>
              <a:buSzPts val="1600"/>
              <a:buChar char="•"/>
              <a:defRPr sz="1600"/>
            </a:lvl4pPr>
            <a:lvl5pPr marL="2285943" lvl="4" indent="-330192" algn="l">
              <a:lnSpc>
                <a:spcPct val="90000"/>
              </a:lnSpc>
              <a:spcBef>
                <a:spcPts val="500"/>
              </a:spcBef>
              <a:spcAft>
                <a:spcPts val="0"/>
              </a:spcAft>
              <a:buClr>
                <a:srgbClr val="B6E6F2"/>
              </a:buClr>
              <a:buSzPts val="1600"/>
              <a:buChar char="•"/>
              <a:defRPr sz="1600"/>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5" name="Google Shape;35;p86"/>
          <p:cNvSpPr txBox="1">
            <a:spLocks noGrp="1"/>
          </p:cNvSpPr>
          <p:nvPr>
            <p:ph type="sldNum" idx="12"/>
          </p:nvPr>
        </p:nvSpPr>
        <p:spPr>
          <a:xfrm>
            <a:off x="9448800" y="6478941"/>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36"/>
        <p:cNvGrpSpPr/>
        <p:nvPr/>
      </p:nvGrpSpPr>
      <p:grpSpPr>
        <a:xfrm>
          <a:off x="0" y="0"/>
          <a:ext cx="0" cy="0"/>
          <a:chOff x="0" y="0"/>
          <a:chExt cx="0" cy="0"/>
        </a:xfrm>
      </p:grpSpPr>
      <p:sp>
        <p:nvSpPr>
          <p:cNvPr id="37" name="Google Shape;37;p87"/>
          <p:cNvSpPr txBox="1">
            <a:spLocks noGrp="1"/>
          </p:cNvSpPr>
          <p:nvPr>
            <p:ph type="title"/>
          </p:nvPr>
        </p:nvSpPr>
        <p:spPr>
          <a:xfrm>
            <a:off x="838200" y="575187"/>
            <a:ext cx="10515600" cy="43507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Calibri"/>
              <a:buNone/>
              <a:defRPr sz="36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7"/>
          <p:cNvSpPr txBox="1">
            <a:spLocks noGrp="1"/>
          </p:cNvSpPr>
          <p:nvPr>
            <p:ph type="body" idx="1"/>
          </p:nvPr>
        </p:nvSpPr>
        <p:spPr>
          <a:xfrm>
            <a:off x="838200" y="1825625"/>
            <a:ext cx="10515600" cy="3609156"/>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93D9EB"/>
              </a:buClr>
              <a:buSzPts val="2400"/>
              <a:buChar char="•"/>
              <a:defRPr>
                <a:solidFill>
                  <a:schemeClr val="dk1"/>
                </a:solidFill>
              </a:defRPr>
            </a:lvl1pPr>
            <a:lvl2pPr marL="914377" lvl="1" indent="-355591" algn="l">
              <a:lnSpc>
                <a:spcPct val="90000"/>
              </a:lnSpc>
              <a:spcBef>
                <a:spcPts val="500"/>
              </a:spcBef>
              <a:spcAft>
                <a:spcPts val="0"/>
              </a:spcAft>
              <a:buClr>
                <a:srgbClr val="93D9EB"/>
              </a:buClr>
              <a:buSzPts val="2000"/>
              <a:buChar char="•"/>
              <a:defRPr>
                <a:solidFill>
                  <a:schemeClr val="dk1"/>
                </a:solidFill>
              </a:defRPr>
            </a:lvl2pPr>
            <a:lvl3pPr marL="1371566" lvl="2" indent="-342891" algn="l">
              <a:lnSpc>
                <a:spcPct val="90000"/>
              </a:lnSpc>
              <a:spcBef>
                <a:spcPts val="500"/>
              </a:spcBef>
              <a:spcAft>
                <a:spcPts val="0"/>
              </a:spcAft>
              <a:buClr>
                <a:srgbClr val="93D9EB"/>
              </a:buClr>
              <a:buSzPts val="1800"/>
              <a:buChar char="•"/>
              <a:defRPr>
                <a:solidFill>
                  <a:schemeClr val="dk1"/>
                </a:solidFill>
              </a:defRPr>
            </a:lvl3pPr>
            <a:lvl4pPr marL="1828754" lvl="3" indent="-330192" algn="l">
              <a:lnSpc>
                <a:spcPct val="90000"/>
              </a:lnSpc>
              <a:spcBef>
                <a:spcPts val="500"/>
              </a:spcBef>
              <a:spcAft>
                <a:spcPts val="0"/>
              </a:spcAft>
              <a:buClr>
                <a:srgbClr val="93D9EB"/>
              </a:buClr>
              <a:buSzPts val="1600"/>
              <a:buChar char="•"/>
              <a:defRPr>
                <a:solidFill>
                  <a:schemeClr val="dk1"/>
                </a:solidFill>
              </a:defRPr>
            </a:lvl4pPr>
            <a:lvl5pPr marL="2285943" lvl="4" indent="-330192" algn="l">
              <a:lnSpc>
                <a:spcPct val="90000"/>
              </a:lnSpc>
              <a:spcBef>
                <a:spcPts val="500"/>
              </a:spcBef>
              <a:spcAft>
                <a:spcPts val="0"/>
              </a:spcAft>
              <a:buClr>
                <a:srgbClr val="93D9EB"/>
              </a:buClr>
              <a:buSzPts val="1600"/>
              <a:buChar char="•"/>
              <a:defRPr>
                <a:solidFill>
                  <a:schemeClr val="dk1"/>
                </a:solidFill>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39" name="Google Shape;39;p87"/>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4"/>
        <p:cNvGrpSpPr/>
        <p:nvPr/>
      </p:nvGrpSpPr>
      <p:grpSpPr>
        <a:xfrm>
          <a:off x="0" y="0"/>
          <a:ext cx="0" cy="0"/>
          <a:chOff x="0" y="0"/>
          <a:chExt cx="0" cy="0"/>
        </a:xfrm>
      </p:grpSpPr>
      <p:sp>
        <p:nvSpPr>
          <p:cNvPr id="45" name="Google Shape;45;p89"/>
          <p:cNvSpPr txBox="1">
            <a:spLocks noGrp="1"/>
          </p:cNvSpPr>
          <p:nvPr>
            <p:ph type="title"/>
          </p:nvPr>
        </p:nvSpPr>
        <p:spPr>
          <a:xfrm>
            <a:off x="838200" y="597313"/>
            <a:ext cx="10515600" cy="41295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3600"/>
              <a:buFont typeface="Calibri"/>
              <a:buNone/>
              <a:defRPr sz="36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89"/>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47"/>
        <p:cNvGrpSpPr/>
        <p:nvPr/>
      </p:nvGrpSpPr>
      <p:grpSpPr>
        <a:xfrm>
          <a:off x="0" y="0"/>
          <a:ext cx="0" cy="0"/>
          <a:chOff x="0" y="0"/>
          <a:chExt cx="0" cy="0"/>
        </a:xfrm>
      </p:grpSpPr>
      <p:sp>
        <p:nvSpPr>
          <p:cNvPr id="48" name="Google Shape;48;p90"/>
          <p:cNvSpPr txBox="1">
            <a:spLocks noGrp="1"/>
          </p:cNvSpPr>
          <p:nvPr>
            <p:ph type="title"/>
          </p:nvPr>
        </p:nvSpPr>
        <p:spPr>
          <a:xfrm>
            <a:off x="839788" y="1386351"/>
            <a:ext cx="3932237" cy="671051"/>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2"/>
              </a:buClr>
              <a:buSzPts val="2800"/>
              <a:buFont typeface="Calibri"/>
              <a:buNone/>
              <a:defRPr sz="2800" b="1">
                <a:solidFill>
                  <a:schemeClr val="accent2"/>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90"/>
          <p:cNvSpPr txBox="1">
            <a:spLocks noGrp="1"/>
          </p:cNvSpPr>
          <p:nvPr>
            <p:ph type="body" idx="1"/>
          </p:nvPr>
        </p:nvSpPr>
        <p:spPr>
          <a:xfrm>
            <a:off x="5183188" y="1386349"/>
            <a:ext cx="6172200" cy="3790336"/>
          </a:xfrm>
          <a:prstGeom prst="rect">
            <a:avLst/>
          </a:prstGeom>
          <a:noFill/>
          <a:ln>
            <a:noFill/>
          </a:ln>
        </p:spPr>
        <p:txBody>
          <a:bodyPr spcFirstLastPara="1" wrap="square" lIns="91425" tIns="45700" rIns="91425" bIns="45700" anchor="t" anchorCtr="0">
            <a:normAutofit/>
          </a:bodyPr>
          <a:lstStyle>
            <a:lvl1pPr marL="457189" lvl="0" indent="-380990" algn="l">
              <a:lnSpc>
                <a:spcPct val="90000"/>
              </a:lnSpc>
              <a:spcBef>
                <a:spcPts val="1000"/>
              </a:spcBef>
              <a:spcAft>
                <a:spcPts val="0"/>
              </a:spcAft>
              <a:buClr>
                <a:srgbClr val="A6E5EA"/>
              </a:buClr>
              <a:buSzPts val="2400"/>
              <a:buFont typeface="Arial"/>
              <a:buChar char="•"/>
              <a:defRPr sz="2400"/>
            </a:lvl1pPr>
            <a:lvl2pPr marL="914377" lvl="1" indent="-355591" algn="l">
              <a:lnSpc>
                <a:spcPct val="90000"/>
              </a:lnSpc>
              <a:spcBef>
                <a:spcPts val="500"/>
              </a:spcBef>
              <a:spcAft>
                <a:spcPts val="0"/>
              </a:spcAft>
              <a:buClr>
                <a:srgbClr val="A6E5EA"/>
              </a:buClr>
              <a:buSzPts val="2000"/>
              <a:buFont typeface="Arial"/>
              <a:buChar char="•"/>
              <a:defRPr sz="2000"/>
            </a:lvl2pPr>
            <a:lvl3pPr marL="1371566" lvl="2" indent="-342891" algn="l">
              <a:lnSpc>
                <a:spcPct val="90000"/>
              </a:lnSpc>
              <a:spcBef>
                <a:spcPts val="500"/>
              </a:spcBef>
              <a:spcAft>
                <a:spcPts val="0"/>
              </a:spcAft>
              <a:buClr>
                <a:srgbClr val="A6E5EA"/>
              </a:buClr>
              <a:buSzPts val="1800"/>
              <a:buFont typeface="Arial"/>
              <a:buChar char="•"/>
              <a:defRPr sz="1800"/>
            </a:lvl3pPr>
            <a:lvl4pPr marL="1828754" lvl="3" indent="-330192" algn="l">
              <a:lnSpc>
                <a:spcPct val="90000"/>
              </a:lnSpc>
              <a:spcBef>
                <a:spcPts val="500"/>
              </a:spcBef>
              <a:spcAft>
                <a:spcPts val="0"/>
              </a:spcAft>
              <a:buClr>
                <a:srgbClr val="A6E5EA"/>
              </a:buClr>
              <a:buSzPts val="1600"/>
              <a:buFont typeface="Arial"/>
              <a:buChar char="•"/>
              <a:defRPr sz="1600"/>
            </a:lvl4pPr>
            <a:lvl5pPr marL="2285943" lvl="4" indent="-330192" algn="l">
              <a:lnSpc>
                <a:spcPct val="90000"/>
              </a:lnSpc>
              <a:spcBef>
                <a:spcPts val="500"/>
              </a:spcBef>
              <a:spcAft>
                <a:spcPts val="0"/>
              </a:spcAft>
              <a:buClr>
                <a:srgbClr val="A6E5EA"/>
              </a:buClr>
              <a:buSzPts val="1600"/>
              <a:buFont typeface="Arial"/>
              <a:buChar char="•"/>
              <a:defRPr sz="1600"/>
            </a:lvl5pPr>
            <a:lvl6pPr marL="2743131" lvl="5" indent="-355591" algn="l">
              <a:lnSpc>
                <a:spcPct val="90000"/>
              </a:lnSpc>
              <a:spcBef>
                <a:spcPts val="500"/>
              </a:spcBef>
              <a:spcAft>
                <a:spcPts val="0"/>
              </a:spcAft>
              <a:buClr>
                <a:schemeClr val="dk1"/>
              </a:buClr>
              <a:buSzPts val="2000"/>
              <a:buChar char="•"/>
              <a:defRPr sz="2000"/>
            </a:lvl6pPr>
            <a:lvl7pPr marL="3200320" lvl="6" indent="-355591" algn="l">
              <a:lnSpc>
                <a:spcPct val="90000"/>
              </a:lnSpc>
              <a:spcBef>
                <a:spcPts val="500"/>
              </a:spcBef>
              <a:spcAft>
                <a:spcPts val="0"/>
              </a:spcAft>
              <a:buClr>
                <a:schemeClr val="dk1"/>
              </a:buClr>
              <a:buSzPts val="2000"/>
              <a:buChar char="•"/>
              <a:defRPr sz="2000"/>
            </a:lvl7pPr>
            <a:lvl8pPr marL="3657509" lvl="7" indent="-355591" algn="l">
              <a:lnSpc>
                <a:spcPct val="90000"/>
              </a:lnSpc>
              <a:spcBef>
                <a:spcPts val="500"/>
              </a:spcBef>
              <a:spcAft>
                <a:spcPts val="0"/>
              </a:spcAft>
              <a:buClr>
                <a:schemeClr val="dk1"/>
              </a:buClr>
              <a:buSzPts val="2000"/>
              <a:buChar char="•"/>
              <a:defRPr sz="2000"/>
            </a:lvl8pPr>
            <a:lvl9pPr marL="4114697" lvl="8" indent="-355591" algn="l">
              <a:lnSpc>
                <a:spcPct val="90000"/>
              </a:lnSpc>
              <a:spcBef>
                <a:spcPts val="500"/>
              </a:spcBef>
              <a:spcAft>
                <a:spcPts val="0"/>
              </a:spcAft>
              <a:buClr>
                <a:schemeClr val="dk1"/>
              </a:buClr>
              <a:buSzPts val="2000"/>
              <a:buChar char="•"/>
              <a:defRPr sz="2000"/>
            </a:lvl9pPr>
          </a:lstStyle>
          <a:p>
            <a:endParaRPr/>
          </a:p>
        </p:txBody>
      </p:sp>
      <p:sp>
        <p:nvSpPr>
          <p:cNvPr id="50" name="Google Shape;50;p90"/>
          <p:cNvSpPr txBox="1">
            <a:spLocks noGrp="1"/>
          </p:cNvSpPr>
          <p:nvPr>
            <p:ph type="body" idx="2"/>
          </p:nvPr>
        </p:nvSpPr>
        <p:spPr>
          <a:xfrm>
            <a:off x="839788" y="2344997"/>
            <a:ext cx="3932237" cy="2831691"/>
          </a:xfrm>
          <a:prstGeom prst="rect">
            <a:avLst/>
          </a:prstGeom>
          <a:noFill/>
          <a:ln>
            <a:noFill/>
          </a:ln>
        </p:spPr>
        <p:txBody>
          <a:bodyPr spcFirstLastPara="1" wrap="square" lIns="91425" tIns="45700" rIns="91425" bIns="45700" anchor="t" anchorCtr="0">
            <a:normAutofit/>
          </a:bodyPr>
          <a:lstStyle>
            <a:lvl1pPr marL="457189" lvl="0" indent="-228594" algn="l">
              <a:lnSpc>
                <a:spcPct val="90000"/>
              </a:lnSpc>
              <a:spcBef>
                <a:spcPts val="1000"/>
              </a:spcBef>
              <a:spcAft>
                <a:spcPts val="0"/>
              </a:spcAft>
              <a:buSzPts val="2400"/>
              <a:buNone/>
              <a:defRPr sz="2400"/>
            </a:lvl1pPr>
            <a:lvl2pPr marL="914377" lvl="1" indent="-228594" algn="l">
              <a:lnSpc>
                <a:spcPct val="90000"/>
              </a:lnSpc>
              <a:spcBef>
                <a:spcPts val="500"/>
              </a:spcBef>
              <a:spcAft>
                <a:spcPts val="0"/>
              </a:spcAft>
              <a:buSzPts val="1400"/>
              <a:buNone/>
              <a:defRPr sz="1400"/>
            </a:lvl2pPr>
            <a:lvl3pPr marL="1371566" lvl="2" indent="-228594" algn="l">
              <a:lnSpc>
                <a:spcPct val="90000"/>
              </a:lnSpc>
              <a:spcBef>
                <a:spcPts val="500"/>
              </a:spcBef>
              <a:spcAft>
                <a:spcPts val="0"/>
              </a:spcAft>
              <a:buSzPts val="1200"/>
              <a:buNone/>
              <a:defRPr sz="1200"/>
            </a:lvl3pPr>
            <a:lvl4pPr marL="1828754" lvl="3" indent="-228594" algn="l">
              <a:lnSpc>
                <a:spcPct val="90000"/>
              </a:lnSpc>
              <a:spcBef>
                <a:spcPts val="500"/>
              </a:spcBef>
              <a:spcAft>
                <a:spcPts val="0"/>
              </a:spcAft>
              <a:buSzPts val="1000"/>
              <a:buNone/>
              <a:defRPr sz="1000"/>
            </a:lvl4pPr>
            <a:lvl5pPr marL="2285943" lvl="4" indent="-228594" algn="l">
              <a:lnSpc>
                <a:spcPct val="90000"/>
              </a:lnSpc>
              <a:spcBef>
                <a:spcPts val="500"/>
              </a:spcBef>
              <a:spcAft>
                <a:spcPts val="0"/>
              </a:spcAft>
              <a:buSzPts val="1000"/>
              <a:buNone/>
              <a:defRPr sz="1000"/>
            </a:lvl5pPr>
            <a:lvl6pPr marL="2743131" lvl="5" indent="-228594" algn="l">
              <a:lnSpc>
                <a:spcPct val="90000"/>
              </a:lnSpc>
              <a:spcBef>
                <a:spcPts val="500"/>
              </a:spcBef>
              <a:spcAft>
                <a:spcPts val="0"/>
              </a:spcAft>
              <a:buClr>
                <a:schemeClr val="dk1"/>
              </a:buClr>
              <a:buSzPts val="1000"/>
              <a:buNone/>
              <a:defRPr sz="1000"/>
            </a:lvl6pPr>
            <a:lvl7pPr marL="3200320" lvl="6" indent="-228594" algn="l">
              <a:lnSpc>
                <a:spcPct val="90000"/>
              </a:lnSpc>
              <a:spcBef>
                <a:spcPts val="500"/>
              </a:spcBef>
              <a:spcAft>
                <a:spcPts val="0"/>
              </a:spcAft>
              <a:buClr>
                <a:schemeClr val="dk1"/>
              </a:buClr>
              <a:buSzPts val="1000"/>
              <a:buNone/>
              <a:defRPr sz="1000"/>
            </a:lvl7pPr>
            <a:lvl8pPr marL="3657509" lvl="7" indent="-228594" algn="l">
              <a:lnSpc>
                <a:spcPct val="90000"/>
              </a:lnSpc>
              <a:spcBef>
                <a:spcPts val="500"/>
              </a:spcBef>
              <a:spcAft>
                <a:spcPts val="0"/>
              </a:spcAft>
              <a:buClr>
                <a:schemeClr val="dk1"/>
              </a:buClr>
              <a:buSzPts val="1000"/>
              <a:buNone/>
              <a:defRPr sz="1000"/>
            </a:lvl8pPr>
            <a:lvl9pPr marL="4114697" lvl="8" indent="-228594" algn="l">
              <a:lnSpc>
                <a:spcPct val="90000"/>
              </a:lnSpc>
              <a:spcBef>
                <a:spcPts val="500"/>
              </a:spcBef>
              <a:spcAft>
                <a:spcPts val="0"/>
              </a:spcAft>
              <a:buClr>
                <a:schemeClr val="dk1"/>
              </a:buClr>
              <a:buSzPts val="1000"/>
              <a:buNone/>
              <a:defRPr sz="1000"/>
            </a:lvl9pPr>
          </a:lstStyle>
          <a:p>
            <a:endParaRPr/>
          </a:p>
        </p:txBody>
      </p:sp>
      <p:sp>
        <p:nvSpPr>
          <p:cNvPr id="51" name="Google Shape;51;p90"/>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userDrawn="1">
  <p:cSld name="PICTURE_WITH_CAPTION_TEXT">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9"/>
        <p:cNvGrpSpPr/>
        <p:nvPr/>
      </p:nvGrpSpPr>
      <p:grpSpPr>
        <a:xfrm>
          <a:off x="0" y="0"/>
          <a:ext cx="0" cy="0"/>
          <a:chOff x="0" y="0"/>
          <a:chExt cx="0" cy="0"/>
        </a:xfrm>
      </p:grpSpPr>
      <p:sp>
        <p:nvSpPr>
          <p:cNvPr id="10" name="Google Shape;10;p81"/>
          <p:cNvSpPr txBox="1">
            <a:spLocks noGrp="1"/>
          </p:cNvSpPr>
          <p:nvPr>
            <p:ph type="title"/>
          </p:nvPr>
        </p:nvSpPr>
        <p:spPr>
          <a:xfrm>
            <a:off x="838200" y="604685"/>
            <a:ext cx="10515600" cy="39820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chemeClr val="accent3"/>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chemeClr val="accent3"/>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accent3"/>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500"/>
              </a:spcBef>
              <a:spcAft>
                <a:spcPts val="0"/>
              </a:spcAft>
              <a:buClr>
                <a:schemeClr val="accent3"/>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500"/>
              </a:spcBef>
              <a:spcAft>
                <a:spcPts val="0"/>
              </a:spcAft>
              <a:buClr>
                <a:schemeClr val="accent3"/>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81"/>
          <p:cNvSpPr txBox="1">
            <a:spLocks noGrp="1"/>
          </p:cNvSpPr>
          <p:nvPr>
            <p:ph type="sldNum" idx="12"/>
          </p:nvPr>
        </p:nvSpPr>
        <p:spPr>
          <a:xfrm>
            <a:off x="9448800" y="648799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C8CAD"/>
                </a:solidFill>
                <a:latin typeface="Calibri"/>
                <a:ea typeface="Calibri"/>
                <a:cs typeface="Calibri"/>
                <a:sym typeface="Calibri"/>
              </a:defRPr>
            </a:lvl9pPr>
          </a:lstStyle>
          <a:p>
            <a:fld id="{00000000-1234-1234-1234-123412341234}" type="slidenum">
              <a:rPr lang="fr-CA" smtClean="0"/>
              <a:pPr/>
              <a:t>‹N°›</a:t>
            </a:fld>
            <a:endParaRPr lang="fr-CA"/>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9" r:id="rId4"/>
    <p:sldLayoutId id="2147483653" r:id="rId5"/>
    <p:sldLayoutId id="2147483654" r:id="rId6"/>
    <p:sldLayoutId id="2147483656" r:id="rId7"/>
    <p:sldLayoutId id="2147483657" r:id="rId8"/>
    <p:sldLayoutId id="2147483658" r:id="rId9"/>
    <p:sldLayoutId id="2147483661"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63A83BE-9C1C-51B8-6FBC-540B6EA8D3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B471433C-D104-F854-FBAC-C62FCA229A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C8206D18-744F-CD19-B2FA-A9D57E8422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549985-2F55-4D82-868B-F18415CABD01}" type="datetimeFigureOut">
              <a:rPr lang="fr-CA" smtClean="0"/>
              <a:t>2024-04-29</a:t>
            </a:fld>
            <a:endParaRPr lang="fr-CA"/>
          </a:p>
        </p:txBody>
      </p:sp>
      <p:sp>
        <p:nvSpPr>
          <p:cNvPr id="5" name="Espace réservé du pied de page 4">
            <a:extLst>
              <a:ext uri="{FF2B5EF4-FFF2-40B4-BE49-F238E27FC236}">
                <a16:creationId xmlns:a16="http://schemas.microsoft.com/office/drawing/2014/main" id="{9260F182-CBC3-D035-C800-E34F22CF56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414BF429-1ACB-5ED7-6C77-FAF6BB074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4E3DE-6A40-4485-BF1F-ABAD51F8152C}" type="slidenum">
              <a:rPr lang="fr-CA" smtClean="0"/>
              <a:t>‹N°›</a:t>
            </a:fld>
            <a:endParaRPr lang="fr-CA"/>
          </a:p>
        </p:txBody>
      </p:sp>
    </p:spTree>
    <p:extLst>
      <p:ext uri="{BB962C8B-B14F-4D97-AF65-F5344CB8AC3E}">
        <p14:creationId xmlns:p14="http://schemas.microsoft.com/office/powerpoint/2010/main" val="6121272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36.xml"/></Relationships>
</file>

<file path=ppt/slides/_rels/slide1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notesSlide" Target="../notesSlides/notesSlide16.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7.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4.jpg"/><Relationship Id="rId4"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notesSlide" Target="../notesSlides/notesSlide19.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8.xml"/><Relationship Id="rId5" Type="http://schemas.openxmlformats.org/officeDocument/2006/relationships/slideLayout" Target="../slideLayouts/slideLayout5.xml"/><Relationship Id="rId4" Type="http://schemas.openxmlformats.org/officeDocument/2006/relationships/tags" Target="../tags/tag7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notesSlide" Target="../notesSlides/notesSlide32.xml"/><Relationship Id="rId4"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notesSlide" Target="../notesSlides/notesSlide33.xml"/><Relationship Id="rId4"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3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notesSlide" Target="../notesSlides/notesSlide3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image" Target="../media/image6.jpg"/></Relationships>
</file>

<file path=ppt/slides/_rels/slide4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8.xml"/><Relationship Id="rId1" Type="http://schemas.openxmlformats.org/officeDocument/2006/relationships/tags" Target="../tags/tag98.xml"/></Relationships>
</file>

<file path=ppt/slides/_rels/slide45.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8.png"/><Relationship Id="rId5" Type="http://schemas.openxmlformats.org/officeDocument/2006/relationships/notesSlide" Target="../notesSlides/notesSlide38.xml"/><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notesSlide" Target="../notesSlides/notesSlide41.xml"/></Relationships>
</file>

<file path=ppt/slides/_rels/slide49.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notesSlide" Target="../notesSlides/notesSlide42.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notesSlide" Target="../notesSlides/notesSlide43.xml"/><Relationship Id="rId5" Type="http://schemas.openxmlformats.org/officeDocument/2006/relationships/slideLayout" Target="../slideLayouts/slideLayout3.xml"/><Relationship Id="rId4" Type="http://schemas.openxmlformats.org/officeDocument/2006/relationships/tags" Target="../tags/tag1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notesSlide" Target="../notesSlides/notesSlide4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notesSlide" Target="../notesSlides/notesSlide45.xml"/></Relationships>
</file>

<file path=ppt/slides/_rels/slide5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notesSlide" Target="../notesSlides/notesSlide46.xml"/><Relationship Id="rId4"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notesSlide" Target="../notesSlides/notesSlide47.xml"/><Relationship Id="rId4"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notesSlide" Target="../notesSlides/notesSlide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8.xml"/><Relationship Id="rId1" Type="http://schemas.openxmlformats.org/officeDocument/2006/relationships/tags" Target="../tags/tag127.xml"/><Relationship Id="rId4" Type="http://schemas.openxmlformats.org/officeDocument/2006/relationships/notesSlide" Target="../notesSlides/notesSlide4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notesSlide" Target="../notesSlides/notesSlide51.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tags" Target="../tags/tag131.xml"/><Relationship Id="rId4" Type="http://schemas.openxmlformats.org/officeDocument/2006/relationships/notesSlide" Target="../notesSlides/notesSlide5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notesSlide" Target="../notesSlides/notesSlide53.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notesSlide" Target="../notesSlides/notesSlide54.xml"/></Relationships>
</file>

<file path=ppt/slides/_rels/slide6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notesSlide" Target="../notesSlides/notesSlide5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notesSlide" Target="../notesSlides/notesSlide56.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notesSlide" Target="../notesSlides/notesSlide5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notesSlide" Target="../notesSlides/notesSlide5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notesSlide" Target="../notesSlides/notesSlide59.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notesSlide" Target="../notesSlides/notesSlide60.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notesSlide" Target="../notesSlides/notesSlide61.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notesSlide" Target="../notesSlides/notesSlide6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5.xml"/><Relationship Id="rId1" Type="http://schemas.openxmlformats.org/officeDocument/2006/relationships/tags" Target="../tags/tag154.xml"/><Relationship Id="rId4" Type="http://schemas.openxmlformats.org/officeDocument/2006/relationships/notesSlide" Target="../notesSlides/notesSlide64.xml"/></Relationships>
</file>

<file path=ppt/slides/_rels/slide7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notesSlide" Target="../notesSlides/notesSlide65.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9.xml"/><Relationship Id="rId1" Type="http://schemas.openxmlformats.org/officeDocument/2006/relationships/tags" Target="../tags/tag158.xml"/><Relationship Id="rId4" Type="http://schemas.openxmlformats.org/officeDocument/2006/relationships/notesSlide" Target="../notesSlides/notesSlide6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notesSlide" Target="../notesSlides/notesSlide6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notesSlide" Target="../notesSlides/notesSlide68.xml"/></Relationships>
</file>

<file path=ppt/slides/_rels/slide8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6.xml"/><Relationship Id="rId7" Type="http://schemas.openxmlformats.org/officeDocument/2006/relationships/notesSlide" Target="../notesSlides/notesSlide69.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2.xml"/><Relationship Id="rId5" Type="http://schemas.openxmlformats.org/officeDocument/2006/relationships/tags" Target="../tags/tag168.xml"/><Relationship Id="rId4" Type="http://schemas.openxmlformats.org/officeDocument/2006/relationships/tags" Target="../tags/tag16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tags" Target="../tags/tag16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FE06E46-3B02-3A69-DECB-89E57B1D19CA}"/>
              </a:ext>
            </a:extLst>
          </p:cNvPr>
          <p:cNvSpPr>
            <a:spLocks noGrp="1"/>
          </p:cNvSpPr>
          <p:nvPr>
            <p:ph type="title" idx="4294967295"/>
          </p:nvPr>
        </p:nvSpPr>
        <p:spPr>
          <a:xfrm>
            <a:off x="736093" y="661432"/>
            <a:ext cx="3932237" cy="1010478"/>
          </a:xfrm>
        </p:spPr>
        <p:txBody>
          <a:bodyPr>
            <a:normAutofit fontScale="90000"/>
          </a:bodyPr>
          <a:lstStyle/>
          <a:p>
            <a:r>
              <a:rPr lang="fr-CA" sz="3200" dirty="0" err="1">
                <a:solidFill>
                  <a:srgbClr val="1B2A85"/>
                </a:solidFill>
              </a:rPr>
              <a:t>Multisectoral</a:t>
            </a:r>
            <a:r>
              <a:rPr lang="fr-CA" sz="3200" dirty="0">
                <a:solidFill>
                  <a:srgbClr val="1B2A85"/>
                </a:solidFill>
              </a:rPr>
              <a:t> Agreement Training (2023)</a:t>
            </a:r>
            <a:r>
              <a:rPr lang="fr-CA" dirty="0"/>
              <a:t> </a:t>
            </a:r>
          </a:p>
        </p:txBody>
      </p:sp>
      <p:pic>
        <p:nvPicPr>
          <p:cNvPr id="9" name="Image 8" descr="Une image contenant texte, capture d’écran, Graphique, Police&#10;&#10;Description générée automatiquement">
            <a:extLst>
              <a:ext uri="{FF2B5EF4-FFF2-40B4-BE49-F238E27FC236}">
                <a16:creationId xmlns:a16="http://schemas.microsoft.com/office/drawing/2014/main" id="{6F7DBBC8-8535-4E98-0980-7972684522BD}"/>
              </a:ext>
            </a:extLst>
          </p:cNvPr>
          <p:cNvPicPr>
            <a:picLocks noChangeAspect="1"/>
          </p:cNvPicPr>
          <p:nvPr/>
        </p:nvPicPr>
        <p:blipFill rotWithShape="1">
          <a:blip r:embed="rId2"/>
          <a:srcRect b="7894"/>
          <a:stretch/>
        </p:blipFill>
        <p:spPr>
          <a:xfrm>
            <a:off x="4782566" y="858081"/>
            <a:ext cx="4055916" cy="4821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474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txBox="1"/>
          <p:nvPr>
            <p:custDataLst>
              <p:tags r:id="rId1"/>
            </p:custDataLst>
          </p:nvPr>
        </p:nvSpPr>
        <p:spPr>
          <a:xfrm>
            <a:off x="1337389" y="60960"/>
            <a:ext cx="6840537" cy="1138733"/>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b="1" dirty="0">
                <a:solidFill>
                  <a:srgbClr val="1B2A85"/>
                </a:solidFill>
                <a:latin typeface="Calibri"/>
                <a:ea typeface="Calibri"/>
                <a:cs typeface="Calibri"/>
                <a:sym typeface="Calibri"/>
              </a:rPr>
              <a:t> </a:t>
            </a:r>
            <a:endParaRPr dirty="0"/>
          </a:p>
          <a:p>
            <a:pPr>
              <a:buClr>
                <a:schemeClr val="dk1"/>
              </a:buClr>
              <a:buSzPts val="3200"/>
            </a:pPr>
            <a:r>
              <a:rPr lang="en-US" sz="3200" b="1" dirty="0">
                <a:solidFill>
                  <a:schemeClr val="dk1"/>
                </a:solidFill>
                <a:latin typeface="Calibri"/>
                <a:cs typeface="Calibri"/>
                <a:sym typeface="Calibri"/>
              </a:rPr>
              <a:t>The Spirit of the Agreement</a:t>
            </a:r>
            <a:endParaRPr sz="3600" b="1" dirty="0">
              <a:solidFill>
                <a:srgbClr val="1B2A85"/>
              </a:solidFill>
              <a:latin typeface="Calibri"/>
              <a:ea typeface="Calibri"/>
              <a:cs typeface="Calibri"/>
              <a:sym typeface="Calibri"/>
            </a:endParaRPr>
          </a:p>
        </p:txBody>
      </p:sp>
      <p:sp>
        <p:nvSpPr>
          <p:cNvPr id="129" name="Google Shape;129;p9"/>
          <p:cNvSpPr txBox="1"/>
          <p:nvPr>
            <p:custDataLst>
              <p:tags r:id="rId2"/>
            </p:custDataLst>
          </p:nvPr>
        </p:nvSpPr>
        <p:spPr>
          <a:xfrm>
            <a:off x="1337388" y="1372637"/>
            <a:ext cx="8858664" cy="3416279"/>
          </a:xfrm>
          <a:prstGeom prst="rect">
            <a:avLst/>
          </a:prstGeom>
          <a:noFill/>
          <a:ln>
            <a:noFill/>
          </a:ln>
        </p:spPr>
        <p:txBody>
          <a:bodyPr spcFirstLastPara="1" wrap="square" lIns="91425" tIns="45700" rIns="91425" bIns="45700" anchor="t" anchorCtr="0">
            <a:spAutoFit/>
          </a:bodyPr>
          <a:lstStyle/>
          <a:p>
            <a:pPr algn="just">
              <a:buClr>
                <a:schemeClr val="dk1"/>
              </a:buClr>
              <a:buSzPts val="2000"/>
            </a:pPr>
            <a:endParaRPr sz="2000" dirty="0">
              <a:solidFill>
                <a:schemeClr val="dk1"/>
              </a:solidFill>
              <a:highlight>
                <a:srgbClr val="D3D3D3"/>
              </a:highlight>
              <a:latin typeface="Calibri"/>
              <a:ea typeface="Calibri"/>
              <a:cs typeface="Calibri"/>
              <a:sym typeface="Calibri"/>
            </a:endParaRPr>
          </a:p>
          <a:p>
            <a:pPr algn="just">
              <a:buClr>
                <a:schemeClr val="dk1"/>
              </a:buClr>
              <a:buSzPts val="2000"/>
            </a:pPr>
            <a:endParaRPr sz="2200" dirty="0">
              <a:solidFill>
                <a:schemeClr val="dk1"/>
              </a:solidFill>
              <a:highlight>
                <a:srgbClr val="D3D3D3"/>
              </a:highlight>
              <a:latin typeface="Calibri"/>
              <a:ea typeface="Calibri"/>
              <a:cs typeface="Calibri"/>
              <a:sym typeface="Calibri"/>
            </a:endParaRPr>
          </a:p>
          <a:p>
            <a:pPr algn="just">
              <a:buClr>
                <a:schemeClr val="dk1"/>
              </a:buClr>
              <a:buSzPts val="2000"/>
            </a:pPr>
            <a:endParaRPr sz="2000" dirty="0">
              <a:solidFill>
                <a:srgbClr val="002060"/>
              </a:solidFill>
              <a:latin typeface="Calibri"/>
              <a:ea typeface="Calibri"/>
              <a:cs typeface="Calibri"/>
              <a:sym typeface="Calibri"/>
            </a:endParaRPr>
          </a:p>
          <a:p>
            <a:pPr algn="just">
              <a:buClr>
                <a:srgbClr val="002060"/>
              </a:buClr>
              <a:buSzPts val="2000"/>
            </a:pPr>
            <a:r>
              <a:rPr lang="en-US" sz="2200" dirty="0">
                <a:solidFill>
                  <a:schemeClr val="tx1"/>
                </a:solidFill>
                <a:latin typeface="Calibri"/>
                <a:ea typeface="Calibri"/>
                <a:cs typeface="Calibri"/>
                <a:sym typeface="Calibri"/>
              </a:rPr>
              <a:t>It is a spirit of cooperation between people and organizations who, through a process of reciprocity and in the best interests of the children, subordinate their specific objectives to a common goal for the time being</a:t>
            </a:r>
            <a:r>
              <a:rPr lang="fr-CA" sz="2200" dirty="0">
                <a:solidFill>
                  <a:schemeClr val="tx1"/>
                </a:solidFill>
                <a:latin typeface="Calibri"/>
                <a:ea typeface="Calibri"/>
                <a:cs typeface="Calibri"/>
                <a:sym typeface="Calibri"/>
              </a:rPr>
              <a:t>: </a:t>
            </a:r>
            <a:endParaRPr sz="2200" dirty="0">
              <a:solidFill>
                <a:schemeClr val="tx1"/>
              </a:solidFill>
            </a:endParaRPr>
          </a:p>
          <a:p>
            <a:pPr algn="just">
              <a:buClr>
                <a:srgbClr val="002060"/>
              </a:buClr>
              <a:buSzPts val="2000"/>
            </a:pPr>
            <a:endParaRPr sz="2200" dirty="0">
              <a:solidFill>
                <a:schemeClr val="tx1"/>
              </a:solidFill>
              <a:latin typeface="Calibri"/>
              <a:ea typeface="Calibri"/>
              <a:cs typeface="Calibri"/>
              <a:sym typeface="Calibri"/>
            </a:endParaRPr>
          </a:p>
          <a:p>
            <a:pPr algn="just">
              <a:buClr>
                <a:srgbClr val="002060"/>
              </a:buClr>
              <a:buSzPts val="2000"/>
            </a:pPr>
            <a:endParaRPr sz="2200" dirty="0">
              <a:solidFill>
                <a:schemeClr val="tx1"/>
              </a:solidFill>
            </a:endParaRPr>
          </a:p>
          <a:p>
            <a:pPr algn="just">
              <a:buClr>
                <a:schemeClr val="dk1"/>
              </a:buClr>
              <a:buSzPts val="2000"/>
            </a:pPr>
            <a:endParaRPr sz="2200" dirty="0">
              <a:solidFill>
                <a:schemeClr val="tx1"/>
              </a:solidFill>
              <a:latin typeface="Calibri"/>
              <a:ea typeface="Calibri"/>
              <a:cs typeface="Calibri"/>
              <a:sym typeface="Calibri"/>
            </a:endParaRPr>
          </a:p>
          <a:p>
            <a:pPr algn="ctr">
              <a:buClr>
                <a:srgbClr val="002060"/>
              </a:buClr>
              <a:buSzPts val="2000"/>
            </a:pPr>
            <a:r>
              <a:rPr lang="en-US" sz="2200" b="1" dirty="0">
                <a:solidFill>
                  <a:schemeClr val="tx1"/>
                </a:solidFill>
                <a:latin typeface="Calibri"/>
                <a:ea typeface="Calibri"/>
                <a:cs typeface="Calibri"/>
                <a:sym typeface="Calibri"/>
              </a:rPr>
              <a:t>Protecting children in the broadest possible sense</a:t>
            </a:r>
            <a:r>
              <a:rPr lang="fr-CA" sz="2200" b="1" dirty="0">
                <a:solidFill>
                  <a:schemeClr val="tx1"/>
                </a:solidFill>
                <a:latin typeface="Calibri"/>
                <a:ea typeface="Calibri"/>
                <a:cs typeface="Calibri"/>
                <a:sym typeface="Calibri"/>
              </a:rPr>
              <a:t>.</a:t>
            </a:r>
            <a:endParaRPr sz="22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8C11448D-97AC-D6D8-3EED-85C7E6BF8F31}"/>
              </a:ext>
            </a:extLst>
          </p:cNvPr>
          <p:cNvSpPr>
            <a:spLocks noGrp="1"/>
          </p:cNvSpPr>
          <p:nvPr>
            <p:ph type="sldNum" idx="12"/>
          </p:nvPr>
        </p:nvSpPr>
        <p:spPr/>
        <p:txBody>
          <a:bodyPr/>
          <a:lstStyle/>
          <a:p>
            <a:fld id="{00000000-1234-1234-1234-123412341234}" type="slidenum">
              <a:rPr lang="fr-CA" smtClean="0"/>
              <a:pPr/>
              <a:t>10</a:t>
            </a:fld>
            <a:endParaRPr lang="fr-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0"/>
          <p:cNvSpPr txBox="1"/>
          <p:nvPr>
            <p:custDataLst>
              <p:tags r:id="rId1"/>
            </p:custDataLst>
          </p:nvPr>
        </p:nvSpPr>
        <p:spPr>
          <a:xfrm>
            <a:off x="581662" y="604839"/>
            <a:ext cx="7940991"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en-US" sz="3200" b="1" dirty="0">
                <a:solidFill>
                  <a:srgbClr val="1B2A85"/>
                </a:solidFill>
                <a:latin typeface="Calibri"/>
                <a:ea typeface="Calibri"/>
                <a:cs typeface="Calibri"/>
                <a:sym typeface="Calibri"/>
              </a:rPr>
              <a:t>The Basis of the Agreement</a:t>
            </a:r>
            <a:endParaRPr dirty="0"/>
          </a:p>
        </p:txBody>
      </p:sp>
      <p:sp>
        <p:nvSpPr>
          <p:cNvPr id="136" name="Google Shape;136;p10"/>
          <p:cNvSpPr txBox="1"/>
          <p:nvPr>
            <p:custDataLst>
              <p:tags r:id="rId2"/>
            </p:custDataLst>
          </p:nvPr>
        </p:nvSpPr>
        <p:spPr>
          <a:xfrm>
            <a:off x="581660" y="1552439"/>
            <a:ext cx="11028680" cy="4811533"/>
          </a:xfrm>
          <a:prstGeom prst="rect">
            <a:avLst/>
          </a:prstGeom>
          <a:noFill/>
          <a:ln>
            <a:noFill/>
          </a:ln>
        </p:spPr>
        <p:txBody>
          <a:bodyPr spcFirstLastPara="1" wrap="square" lIns="91425" tIns="45700" rIns="91425" bIns="45700" anchor="t" anchorCtr="0">
            <a:spAutoFit/>
          </a:bodyPr>
          <a:lstStyle/>
          <a:p>
            <a:pPr algn="just">
              <a:buClr>
                <a:schemeClr val="accent5"/>
              </a:buClr>
              <a:buSzPts val="2000"/>
            </a:pPr>
            <a:r>
              <a:rPr lang="fr-CA" sz="2000" dirty="0">
                <a:solidFill>
                  <a:srgbClr val="002060"/>
                </a:solidFill>
                <a:latin typeface="Calibri"/>
                <a:ea typeface="Calibri"/>
                <a:cs typeface="Calibri"/>
                <a:sym typeface="Calibri"/>
              </a:rPr>
              <a:t> </a:t>
            </a:r>
            <a:endParaRPr dirty="0"/>
          </a:p>
          <a:p>
            <a:pPr marL="285744" indent="-285744" algn="just">
              <a:lnSpc>
                <a:spcPct val="150000"/>
              </a:lnSpc>
              <a:spcBef>
                <a:spcPts val="1400"/>
              </a:spcBef>
              <a:buClr>
                <a:schemeClr val="accent5"/>
              </a:buClr>
              <a:buSzPts val="2000"/>
              <a:buFont typeface="Arial"/>
              <a:buChar char="•"/>
            </a:pPr>
            <a:r>
              <a:rPr lang="en-US" sz="2000" dirty="0">
                <a:solidFill>
                  <a:schemeClr val="tx1"/>
                </a:solidFill>
                <a:latin typeface="Calibri"/>
                <a:ea typeface="Calibri"/>
                <a:cs typeface="Calibri"/>
                <a:sym typeface="Calibri"/>
              </a:rPr>
              <a:t>Any decision concerning a child must be made in his or her best </a:t>
            </a:r>
            <a:r>
              <a:rPr lang="en-US" sz="2000" b="1" dirty="0">
                <a:solidFill>
                  <a:schemeClr val="tx1"/>
                </a:solidFill>
                <a:latin typeface="Calibri"/>
                <a:ea typeface="Calibri"/>
                <a:cs typeface="Calibri"/>
                <a:sym typeface="Calibri"/>
              </a:rPr>
              <a:t>interests</a:t>
            </a:r>
            <a:r>
              <a:rPr lang="en-US" sz="2000" dirty="0">
                <a:solidFill>
                  <a:schemeClr val="tx1"/>
                </a:solidFill>
                <a:latin typeface="Calibri"/>
                <a:ea typeface="Calibri"/>
                <a:cs typeface="Calibri"/>
                <a:sym typeface="Calibri"/>
              </a:rPr>
              <a:t> and with </a:t>
            </a:r>
            <a:r>
              <a:rPr lang="en-US" sz="2000" b="1" dirty="0">
                <a:solidFill>
                  <a:schemeClr val="tx1"/>
                </a:solidFill>
                <a:latin typeface="Calibri"/>
                <a:ea typeface="Calibri"/>
                <a:cs typeface="Calibri"/>
                <a:sym typeface="Calibri"/>
              </a:rPr>
              <a:t>respect for his or her rights.</a:t>
            </a:r>
          </a:p>
          <a:p>
            <a:pPr marL="285744" indent="-285744" algn="just">
              <a:lnSpc>
                <a:spcPct val="150000"/>
              </a:lnSpc>
              <a:spcBef>
                <a:spcPts val="1400"/>
              </a:spcBef>
              <a:buClr>
                <a:schemeClr val="accent5"/>
              </a:buClr>
              <a:buSzPts val="2000"/>
              <a:buFont typeface="Arial"/>
              <a:buChar char="•"/>
            </a:pPr>
            <a:r>
              <a:rPr lang="en-US" sz="2000" dirty="0">
                <a:solidFill>
                  <a:schemeClr val="tx1"/>
                </a:solidFill>
                <a:latin typeface="Calibri"/>
                <a:ea typeface="Calibri"/>
                <a:cs typeface="Calibri"/>
                <a:sym typeface="Calibri"/>
              </a:rPr>
              <a:t>Every child has the right to respect for his or her </a:t>
            </a:r>
            <a:r>
              <a:rPr lang="en-US" sz="2000" b="1" dirty="0">
                <a:solidFill>
                  <a:schemeClr val="tx1"/>
                </a:solidFill>
                <a:latin typeface="Calibri"/>
                <a:ea typeface="Calibri"/>
                <a:cs typeface="Calibri"/>
                <a:sym typeface="Calibri"/>
              </a:rPr>
              <a:t>integrity</a:t>
            </a:r>
            <a:r>
              <a:rPr lang="en-US" sz="2000" dirty="0">
                <a:solidFill>
                  <a:schemeClr val="tx1"/>
                </a:solidFill>
                <a:latin typeface="Calibri"/>
                <a:ea typeface="Calibri"/>
                <a:cs typeface="Calibri"/>
                <a:sym typeface="Calibri"/>
              </a:rPr>
              <a:t>, and to the </a:t>
            </a:r>
            <a:r>
              <a:rPr lang="en-US" sz="2000" b="1" dirty="0">
                <a:solidFill>
                  <a:schemeClr val="tx1"/>
                </a:solidFill>
                <a:latin typeface="Calibri"/>
                <a:ea typeface="Calibri"/>
                <a:cs typeface="Calibri"/>
                <a:sym typeface="Calibri"/>
              </a:rPr>
              <a:t>protection</a:t>
            </a:r>
            <a:r>
              <a:rPr lang="en-US" sz="2000" dirty="0">
                <a:solidFill>
                  <a:schemeClr val="tx1"/>
                </a:solidFill>
                <a:latin typeface="Calibri"/>
                <a:ea typeface="Calibri"/>
                <a:cs typeface="Calibri"/>
                <a:sym typeface="Calibri"/>
              </a:rPr>
              <a:t>, </a:t>
            </a:r>
            <a:r>
              <a:rPr lang="en-US" sz="2000" b="1" dirty="0">
                <a:solidFill>
                  <a:schemeClr val="tx1"/>
                </a:solidFill>
                <a:latin typeface="Calibri"/>
                <a:ea typeface="Calibri"/>
                <a:cs typeface="Calibri"/>
                <a:sym typeface="Calibri"/>
              </a:rPr>
              <a:t>security</a:t>
            </a:r>
            <a:r>
              <a:rPr lang="en-US" sz="2000" dirty="0">
                <a:solidFill>
                  <a:schemeClr val="tx1"/>
                </a:solidFill>
                <a:latin typeface="Calibri"/>
                <a:ea typeface="Calibri"/>
                <a:cs typeface="Calibri"/>
                <a:sym typeface="Calibri"/>
              </a:rPr>
              <a:t> and </a:t>
            </a:r>
            <a:r>
              <a:rPr lang="en-US" sz="2000" b="1" dirty="0">
                <a:solidFill>
                  <a:schemeClr val="tx1"/>
                </a:solidFill>
                <a:latin typeface="Calibri"/>
                <a:ea typeface="Calibri"/>
                <a:cs typeface="Calibri"/>
                <a:sym typeface="Calibri"/>
              </a:rPr>
              <a:t>attention</a:t>
            </a:r>
            <a:r>
              <a:rPr lang="en-US" sz="2000" dirty="0">
                <a:solidFill>
                  <a:schemeClr val="tx1"/>
                </a:solidFill>
                <a:latin typeface="Calibri"/>
                <a:ea typeface="Calibri"/>
                <a:cs typeface="Calibri"/>
                <a:sym typeface="Calibri"/>
              </a:rPr>
              <a:t> that parents or guardians must provide. </a:t>
            </a:r>
          </a:p>
          <a:p>
            <a:pPr marL="285744" indent="-285744" algn="just">
              <a:lnSpc>
                <a:spcPct val="150000"/>
              </a:lnSpc>
              <a:spcBef>
                <a:spcPts val="1400"/>
              </a:spcBef>
              <a:buClr>
                <a:schemeClr val="accent5"/>
              </a:buClr>
              <a:buSzPts val="2000"/>
              <a:buFont typeface="Arial"/>
              <a:buChar char="•"/>
            </a:pPr>
            <a:r>
              <a:rPr lang="en-US" sz="2000" dirty="0">
                <a:solidFill>
                  <a:schemeClr val="tx1"/>
                </a:solidFill>
                <a:latin typeface="Calibri"/>
                <a:ea typeface="Calibri"/>
                <a:cs typeface="Calibri"/>
                <a:sym typeface="Calibri"/>
              </a:rPr>
              <a:t>Every </a:t>
            </a:r>
            <a:r>
              <a:rPr lang="en-US" sz="2000" b="1" dirty="0">
                <a:solidFill>
                  <a:schemeClr val="tx1"/>
                </a:solidFill>
                <a:latin typeface="Calibri"/>
                <a:ea typeface="Calibri"/>
                <a:cs typeface="Calibri"/>
                <a:sym typeface="Calibri"/>
              </a:rPr>
              <a:t>parent</a:t>
            </a:r>
            <a:r>
              <a:rPr lang="en-US" sz="2000" dirty="0">
                <a:solidFill>
                  <a:schemeClr val="tx1"/>
                </a:solidFill>
                <a:latin typeface="Calibri"/>
                <a:ea typeface="Calibri"/>
                <a:cs typeface="Calibri"/>
                <a:sym typeface="Calibri"/>
              </a:rPr>
              <a:t> has the </a:t>
            </a:r>
            <a:r>
              <a:rPr lang="en-US" sz="2000" b="1" dirty="0">
                <a:solidFill>
                  <a:schemeClr val="tx1"/>
                </a:solidFill>
                <a:latin typeface="Calibri"/>
                <a:ea typeface="Calibri"/>
                <a:cs typeface="Calibri"/>
                <a:sym typeface="Calibri"/>
              </a:rPr>
              <a:t>primary responsibility </a:t>
            </a:r>
            <a:r>
              <a:rPr lang="en-US" sz="2000" dirty="0">
                <a:solidFill>
                  <a:schemeClr val="tx1"/>
                </a:solidFill>
                <a:latin typeface="Calibri"/>
                <a:ea typeface="Calibri"/>
                <a:cs typeface="Calibri"/>
                <a:sym typeface="Calibri"/>
              </a:rPr>
              <a:t>for the care, maintenance and education of a child, and for ensuring his or her supervision.</a:t>
            </a:r>
          </a:p>
          <a:p>
            <a:pPr marL="285744" indent="-285744" algn="just">
              <a:lnSpc>
                <a:spcPct val="150000"/>
              </a:lnSpc>
              <a:spcBef>
                <a:spcPts val="1400"/>
              </a:spcBef>
              <a:buClr>
                <a:schemeClr val="accent5"/>
              </a:buClr>
              <a:buSzPts val="2000"/>
              <a:buFont typeface="Arial"/>
              <a:buChar char="•"/>
            </a:pPr>
            <a:r>
              <a:rPr lang="en-US" sz="2000" dirty="0">
                <a:solidFill>
                  <a:schemeClr val="tx1"/>
                </a:solidFill>
                <a:latin typeface="Calibri"/>
                <a:ea typeface="Calibri"/>
                <a:cs typeface="Calibri"/>
                <a:sym typeface="Calibri"/>
              </a:rPr>
              <a:t>All children, taking into account their age and development</a:t>
            </a:r>
            <a:r>
              <a:rPr lang="en-US" sz="2000" b="1" dirty="0">
                <a:solidFill>
                  <a:schemeClr val="tx1"/>
                </a:solidFill>
                <a:latin typeface="Calibri"/>
                <a:ea typeface="Calibri"/>
                <a:cs typeface="Calibri"/>
                <a:sym typeface="Calibri"/>
              </a:rPr>
              <a:t>, must be made aware </a:t>
            </a:r>
            <a:r>
              <a:rPr lang="en-US" sz="2000" dirty="0">
                <a:solidFill>
                  <a:schemeClr val="tx1"/>
                </a:solidFill>
                <a:latin typeface="Calibri"/>
                <a:ea typeface="Calibri"/>
                <a:cs typeface="Calibri"/>
                <a:sym typeface="Calibri"/>
              </a:rPr>
              <a:t>of acts of sexual abuse, physical abuse or serious neglect, so that they can recognize and react to them. </a:t>
            </a:r>
            <a:endParaRPr lang="en-US" sz="3200"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82C7A9F-7B1A-A5AF-529A-357666BEBF1A}"/>
              </a:ext>
            </a:extLst>
          </p:cNvPr>
          <p:cNvSpPr>
            <a:spLocks noGrp="1"/>
          </p:cNvSpPr>
          <p:nvPr>
            <p:ph type="sldNum" idx="12"/>
          </p:nvPr>
        </p:nvSpPr>
        <p:spPr/>
        <p:txBody>
          <a:bodyPr/>
          <a:lstStyle/>
          <a:p>
            <a:fld id="{00000000-1234-1234-1234-123412341234}" type="slidenum">
              <a:rPr lang="fr-CA" smtClean="0"/>
              <a:pPr/>
              <a:t>11</a:t>
            </a:fld>
            <a:endParaRPr lang="fr-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1"/>
          <p:cNvSpPr txBox="1"/>
          <p:nvPr>
            <p:custDataLst>
              <p:tags r:id="rId1"/>
            </p:custDataLst>
          </p:nvPr>
        </p:nvSpPr>
        <p:spPr>
          <a:xfrm>
            <a:off x="616634" y="422276"/>
            <a:ext cx="7583937" cy="1200288"/>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en-US" sz="3600" b="1" dirty="0">
                <a:solidFill>
                  <a:srgbClr val="1B2A85"/>
                </a:solidFill>
                <a:latin typeface="Calibri"/>
                <a:ea typeface="Calibri"/>
                <a:cs typeface="Calibri"/>
                <a:sym typeface="Calibri"/>
              </a:rPr>
              <a:t>The Basis of the Agreement </a:t>
            </a:r>
            <a:r>
              <a:rPr lang="fr-CA" sz="2000" b="1" dirty="0">
                <a:solidFill>
                  <a:srgbClr val="1B2A85"/>
                </a:solidFill>
                <a:latin typeface="Calibri"/>
                <a:ea typeface="Calibri"/>
                <a:cs typeface="Calibri"/>
                <a:sym typeface="Calibri"/>
              </a:rPr>
              <a:t>(</a:t>
            </a:r>
            <a:r>
              <a:rPr lang="fr-CA" sz="2000" b="1" dirty="0" err="1">
                <a:solidFill>
                  <a:srgbClr val="1B2A85"/>
                </a:solidFill>
                <a:latin typeface="Calibri"/>
                <a:ea typeface="Calibri"/>
                <a:cs typeface="Calibri"/>
                <a:sym typeface="Calibri"/>
              </a:rPr>
              <a:t>contn’d</a:t>
            </a:r>
            <a:r>
              <a:rPr lang="fr-CA" sz="2000" b="1" dirty="0">
                <a:solidFill>
                  <a:srgbClr val="1B2A85"/>
                </a:solidFill>
                <a:latin typeface="Calibri"/>
                <a:ea typeface="Calibri"/>
                <a:cs typeface="Calibri"/>
                <a:sym typeface="Calibri"/>
              </a:rPr>
              <a:t>) </a:t>
            </a:r>
            <a:r>
              <a:rPr lang="fr-CA" sz="2000" b="1" dirty="0">
                <a:solidFill>
                  <a:srgbClr val="FF0000"/>
                </a:solidFill>
                <a:latin typeface="Calibri"/>
                <a:ea typeface="Calibri"/>
                <a:cs typeface="Calibri"/>
                <a:sym typeface="Calibri"/>
              </a:rPr>
              <a:t>(</a:t>
            </a:r>
            <a:r>
              <a:rPr lang="fr-CA" sz="2000" b="1" dirty="0" err="1">
                <a:solidFill>
                  <a:srgbClr val="FF0000"/>
                </a:solidFill>
                <a:latin typeface="Calibri"/>
                <a:ea typeface="Calibri"/>
                <a:cs typeface="Calibri"/>
                <a:sym typeface="Calibri"/>
              </a:rPr>
              <a:t>cont’d</a:t>
            </a:r>
            <a:r>
              <a:rPr lang="fr-CA" sz="2000" b="1" dirty="0">
                <a:solidFill>
                  <a:srgbClr val="FF0000"/>
                </a:solidFill>
                <a:latin typeface="Calibri"/>
                <a:ea typeface="Calibri"/>
                <a:cs typeface="Calibri"/>
                <a:sym typeface="Calibri"/>
              </a:rPr>
              <a:t>.)</a:t>
            </a:r>
            <a:endParaRPr sz="2000" dirty="0">
              <a:solidFill>
                <a:srgbClr val="FF0000"/>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143" name="Google Shape;143;p11"/>
          <p:cNvSpPr txBox="1"/>
          <p:nvPr>
            <p:custDataLst>
              <p:tags r:id="rId2"/>
            </p:custDataLst>
          </p:nvPr>
        </p:nvSpPr>
        <p:spPr>
          <a:xfrm>
            <a:off x="728980" y="1369114"/>
            <a:ext cx="10734040" cy="4811533"/>
          </a:xfrm>
          <a:prstGeom prst="rect">
            <a:avLst/>
          </a:prstGeom>
          <a:noFill/>
          <a:ln>
            <a:noFill/>
          </a:ln>
        </p:spPr>
        <p:txBody>
          <a:bodyPr spcFirstLastPara="1" wrap="square" lIns="91425" tIns="45700" rIns="91425" bIns="45700" anchor="t" anchorCtr="0">
            <a:spAutoFit/>
          </a:bodyPr>
          <a:lstStyle/>
          <a:p>
            <a:pPr marL="285744" indent="-158747" algn="just">
              <a:buClr>
                <a:schemeClr val="accent4"/>
              </a:buClr>
              <a:buSzPts val="2000"/>
            </a:pPr>
            <a:endParaRPr sz="2000" dirty="0">
              <a:solidFill>
                <a:srgbClr val="002060"/>
              </a:solidFill>
              <a:latin typeface="Calibri"/>
              <a:ea typeface="Calibri"/>
              <a:cs typeface="Calibri"/>
              <a:sym typeface="Calibri"/>
            </a:endParaRPr>
          </a:p>
          <a:p>
            <a:pPr marL="285744" indent="-285744" algn="just">
              <a:lnSpc>
                <a:spcPct val="150000"/>
              </a:lnSpc>
              <a:spcBef>
                <a:spcPts val="1400"/>
              </a:spcBef>
              <a:buClr>
                <a:schemeClr val="accent4"/>
              </a:buClr>
              <a:buSzPts val="2000"/>
              <a:buFont typeface="Arial"/>
              <a:buChar char="•"/>
            </a:pPr>
            <a:r>
              <a:rPr lang="en-US" sz="2000" dirty="0">
                <a:solidFill>
                  <a:schemeClr val="tx1"/>
                </a:solidFill>
                <a:latin typeface="Calibri"/>
                <a:ea typeface="Calibri"/>
                <a:cs typeface="Calibri"/>
                <a:sym typeface="Calibri"/>
              </a:rPr>
              <a:t>Any </a:t>
            </a:r>
            <a:r>
              <a:rPr lang="en-US" sz="2000" b="1" dirty="0">
                <a:solidFill>
                  <a:schemeClr val="tx1"/>
                </a:solidFill>
                <a:latin typeface="Calibri"/>
                <a:ea typeface="Calibri"/>
                <a:cs typeface="Calibri"/>
                <a:sym typeface="Calibri"/>
              </a:rPr>
              <a:t>child who is a victim </a:t>
            </a:r>
            <a:r>
              <a:rPr lang="en-US" sz="2000" dirty="0">
                <a:solidFill>
                  <a:schemeClr val="tx1"/>
                </a:solidFill>
                <a:latin typeface="Calibri"/>
                <a:ea typeface="Calibri"/>
                <a:cs typeface="Calibri"/>
                <a:sym typeface="Calibri"/>
              </a:rPr>
              <a:t>of sexual abuse, physical abuse or serious neglect has the </a:t>
            </a:r>
            <a:r>
              <a:rPr lang="en-US" sz="2000" b="1" dirty="0">
                <a:solidFill>
                  <a:schemeClr val="tx1"/>
                </a:solidFill>
                <a:latin typeface="Calibri"/>
                <a:ea typeface="Calibri"/>
                <a:cs typeface="Calibri"/>
                <a:sym typeface="Calibri"/>
              </a:rPr>
              <a:t>right</a:t>
            </a:r>
            <a:r>
              <a:rPr lang="en-US" sz="2000" dirty="0">
                <a:solidFill>
                  <a:schemeClr val="tx1"/>
                </a:solidFill>
                <a:latin typeface="Calibri"/>
                <a:ea typeface="Calibri"/>
                <a:cs typeface="Calibri"/>
                <a:sym typeface="Calibri"/>
              </a:rPr>
              <a:t> to assistance and to be given all the help his or her situation requires. </a:t>
            </a:r>
          </a:p>
          <a:p>
            <a:pPr marL="285744" indent="-285744" algn="just">
              <a:lnSpc>
                <a:spcPct val="150000"/>
              </a:lnSpc>
              <a:spcBef>
                <a:spcPts val="1400"/>
              </a:spcBef>
              <a:buClr>
                <a:schemeClr val="accent4"/>
              </a:buClr>
              <a:buSzPts val="2000"/>
              <a:buFont typeface="Arial"/>
              <a:buChar char="•"/>
            </a:pPr>
            <a:r>
              <a:rPr lang="en-US" sz="2000" dirty="0">
                <a:solidFill>
                  <a:schemeClr val="tx1"/>
                </a:solidFill>
                <a:latin typeface="Calibri"/>
                <a:ea typeface="Calibri"/>
                <a:cs typeface="Calibri"/>
                <a:sym typeface="Calibri"/>
              </a:rPr>
              <a:t>Any sexual abuse, physical abuse or serious neglect of a child is a </a:t>
            </a:r>
            <a:r>
              <a:rPr lang="en-US" sz="2000" b="1" dirty="0">
                <a:solidFill>
                  <a:schemeClr val="tx1"/>
                </a:solidFill>
                <a:latin typeface="Calibri"/>
                <a:ea typeface="Calibri"/>
                <a:cs typeface="Calibri"/>
                <a:sym typeface="Calibri"/>
              </a:rPr>
              <a:t>criminal offence </a:t>
            </a:r>
            <a:r>
              <a:rPr lang="en-US" sz="2000" dirty="0">
                <a:solidFill>
                  <a:schemeClr val="tx1"/>
                </a:solidFill>
                <a:latin typeface="Calibri"/>
                <a:ea typeface="Calibri"/>
                <a:cs typeface="Calibri"/>
                <a:sym typeface="Calibri"/>
              </a:rPr>
              <a:t>and </a:t>
            </a:r>
            <a:r>
              <a:rPr lang="en-US" sz="2000" b="1" dirty="0">
                <a:solidFill>
                  <a:schemeClr val="tx1"/>
                </a:solidFill>
                <a:latin typeface="Calibri"/>
                <a:ea typeface="Calibri"/>
                <a:cs typeface="Calibri"/>
                <a:sym typeface="Calibri"/>
              </a:rPr>
              <a:t>must be reported </a:t>
            </a:r>
            <a:r>
              <a:rPr lang="en-US" sz="2000" dirty="0">
                <a:solidFill>
                  <a:schemeClr val="tx1"/>
                </a:solidFill>
                <a:latin typeface="Calibri"/>
                <a:ea typeface="Calibri"/>
                <a:cs typeface="Calibri"/>
                <a:sym typeface="Calibri"/>
              </a:rPr>
              <a:t>to the DPJ or denounced to a police force. </a:t>
            </a:r>
          </a:p>
          <a:p>
            <a:pPr marL="285744" indent="-285744" algn="just">
              <a:lnSpc>
                <a:spcPct val="150000"/>
              </a:lnSpc>
              <a:spcBef>
                <a:spcPts val="1400"/>
              </a:spcBef>
              <a:buClr>
                <a:schemeClr val="accent4"/>
              </a:buClr>
              <a:buSzPts val="2000"/>
              <a:buFont typeface="Arial"/>
              <a:buChar char="•"/>
            </a:pPr>
            <a:r>
              <a:rPr lang="en-US" sz="2000" dirty="0">
                <a:solidFill>
                  <a:schemeClr val="tx1"/>
                </a:solidFill>
                <a:latin typeface="Calibri"/>
                <a:ea typeface="Calibri"/>
                <a:cs typeface="Calibri"/>
                <a:sym typeface="Calibri"/>
              </a:rPr>
              <a:t>All </a:t>
            </a:r>
            <a:r>
              <a:rPr lang="en-US" sz="2000" b="1" dirty="0">
                <a:solidFill>
                  <a:schemeClr val="tx1"/>
                </a:solidFill>
                <a:latin typeface="Calibri"/>
                <a:ea typeface="Calibri"/>
                <a:cs typeface="Calibri"/>
                <a:sym typeface="Calibri"/>
              </a:rPr>
              <a:t>perpetrators of sexual abuse, physical abuse or serious neglect</a:t>
            </a:r>
            <a:r>
              <a:rPr lang="en-US" sz="2000" dirty="0">
                <a:solidFill>
                  <a:schemeClr val="tx1"/>
                </a:solidFill>
                <a:latin typeface="Calibri"/>
                <a:ea typeface="Calibri"/>
                <a:cs typeface="Calibri"/>
                <a:sym typeface="Calibri"/>
              </a:rPr>
              <a:t>, whether minors or adults, are </a:t>
            </a:r>
            <a:r>
              <a:rPr lang="en-US" sz="2000" b="1" dirty="0">
                <a:solidFill>
                  <a:schemeClr val="tx1"/>
                </a:solidFill>
                <a:latin typeface="Calibri"/>
                <a:ea typeface="Calibri"/>
                <a:cs typeface="Calibri"/>
                <a:sym typeface="Calibri"/>
              </a:rPr>
              <a:t>responsible for their behavior</a:t>
            </a:r>
            <a:r>
              <a:rPr lang="en-US" sz="2000" dirty="0">
                <a:solidFill>
                  <a:schemeClr val="tx1"/>
                </a:solidFill>
                <a:latin typeface="Calibri"/>
                <a:ea typeface="Calibri"/>
                <a:cs typeface="Calibri"/>
                <a:sym typeface="Calibri"/>
              </a:rPr>
              <a:t>.</a:t>
            </a:r>
          </a:p>
          <a:p>
            <a:pPr marL="285744" indent="-285744" algn="just">
              <a:lnSpc>
                <a:spcPct val="150000"/>
              </a:lnSpc>
              <a:spcBef>
                <a:spcPts val="1400"/>
              </a:spcBef>
              <a:buClr>
                <a:schemeClr val="accent4"/>
              </a:buClr>
              <a:buSzPts val="2000"/>
              <a:buFont typeface="Arial"/>
              <a:buChar char="•"/>
            </a:pPr>
            <a:r>
              <a:rPr lang="en-US" sz="2000" dirty="0">
                <a:solidFill>
                  <a:schemeClr val="tx1"/>
                </a:solidFill>
                <a:latin typeface="Calibri"/>
                <a:ea typeface="Calibri"/>
                <a:cs typeface="Calibri"/>
                <a:sym typeface="Calibri"/>
              </a:rPr>
              <a:t>Everyone must be aware of the </a:t>
            </a:r>
            <a:r>
              <a:rPr lang="en-US" sz="2000" b="1" dirty="0">
                <a:solidFill>
                  <a:schemeClr val="tx1"/>
                </a:solidFill>
                <a:latin typeface="Calibri"/>
                <a:ea typeface="Calibri"/>
                <a:cs typeface="Calibri"/>
                <a:sym typeface="Calibri"/>
              </a:rPr>
              <a:t>social stigma </a:t>
            </a:r>
            <a:r>
              <a:rPr lang="en-US" sz="2000" dirty="0">
                <a:solidFill>
                  <a:schemeClr val="tx1"/>
                </a:solidFill>
                <a:latin typeface="Calibri"/>
                <a:ea typeface="Calibri"/>
                <a:cs typeface="Calibri"/>
                <a:sym typeface="Calibri"/>
              </a:rPr>
              <a:t>attached to any act of sexual abuse, physical abuse or serious neglect, particularly if committed against a child.</a:t>
            </a:r>
            <a:endParaRPr sz="2000" dirty="0">
              <a:solidFill>
                <a:srgbClr val="002060"/>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9EFA728D-A370-643F-5795-7FC64599BBF4}"/>
              </a:ext>
            </a:extLst>
          </p:cNvPr>
          <p:cNvSpPr>
            <a:spLocks noGrp="1"/>
          </p:cNvSpPr>
          <p:nvPr>
            <p:ph type="sldNum" idx="12"/>
          </p:nvPr>
        </p:nvSpPr>
        <p:spPr/>
        <p:txBody>
          <a:bodyPr/>
          <a:lstStyle/>
          <a:p>
            <a:fld id="{00000000-1234-1234-1234-123412341234}" type="slidenum">
              <a:rPr lang="fr-CA" smtClean="0"/>
              <a:pPr/>
              <a:t>12</a:t>
            </a:fld>
            <a:endParaRPr lang="fr-CA"/>
          </a:p>
        </p:txBody>
      </p:sp>
    </p:spTree>
    <p:extLst>
      <p:ext uri="{BB962C8B-B14F-4D97-AF65-F5344CB8AC3E}">
        <p14:creationId xmlns:p14="http://schemas.microsoft.com/office/powerpoint/2010/main" val="2469054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2"/>
          <p:cNvSpPr txBox="1"/>
          <p:nvPr>
            <p:custDataLst>
              <p:tags r:id="rId1"/>
            </p:custDataLst>
          </p:nvPr>
        </p:nvSpPr>
        <p:spPr>
          <a:xfrm>
            <a:off x="354149" y="239713"/>
            <a:ext cx="6824347" cy="1138733"/>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 Principles of the Agreement</a:t>
            </a:r>
            <a:endParaRPr dirty="0"/>
          </a:p>
          <a:p>
            <a:pPr algn="ctr">
              <a:buClr>
                <a:schemeClr val="dk1"/>
              </a:buClr>
              <a:buSzPts val="3600"/>
            </a:pPr>
            <a:endParaRPr sz="3600" b="1" dirty="0">
              <a:solidFill>
                <a:srgbClr val="1B2A85"/>
              </a:solidFill>
              <a:latin typeface="Calibri"/>
              <a:ea typeface="Calibri"/>
              <a:cs typeface="Calibri"/>
              <a:sym typeface="Calibri"/>
            </a:endParaRPr>
          </a:p>
        </p:txBody>
      </p:sp>
      <p:sp>
        <p:nvSpPr>
          <p:cNvPr id="150" name="Google Shape;150;p12"/>
          <p:cNvSpPr txBox="1"/>
          <p:nvPr>
            <p:custDataLst>
              <p:tags r:id="rId2"/>
            </p:custDataLst>
          </p:nvPr>
        </p:nvSpPr>
        <p:spPr>
          <a:xfrm>
            <a:off x="550507" y="1250303"/>
            <a:ext cx="11174100" cy="4867959"/>
          </a:xfrm>
          <a:prstGeom prst="rect">
            <a:avLst/>
          </a:prstGeom>
          <a:noFill/>
          <a:ln>
            <a:noFill/>
          </a:ln>
        </p:spPr>
        <p:txBody>
          <a:bodyPr spcFirstLastPara="1" wrap="square" lIns="91425" tIns="45700" rIns="91425" bIns="45700" anchor="t" anchorCtr="0">
            <a:spAutoFit/>
          </a:bodyPr>
          <a:lstStyle/>
          <a:p>
            <a:pPr marL="93660" indent="-93660">
              <a:buClr>
                <a:srgbClr val="002060"/>
              </a:buClr>
              <a:buSzPts val="2000"/>
            </a:pPr>
            <a:r>
              <a:rPr lang="fr-CA" sz="2000" b="1" u="sng" dirty="0">
                <a:solidFill>
                  <a:schemeClr val="tx1"/>
                </a:solidFill>
                <a:latin typeface="Calibri"/>
                <a:ea typeface="Calibri"/>
                <a:cs typeface="Calibri"/>
                <a:sym typeface="Calibri"/>
              </a:rPr>
              <a:t>Common Goal:  </a:t>
            </a:r>
            <a:endParaRPr lang="fr-CA" dirty="0">
              <a:solidFill>
                <a:schemeClr val="tx1"/>
              </a:solidFill>
            </a:endParaRP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Protecting and helping child victims. </a:t>
            </a: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Priority treatment for situations covered by the Agreement</a:t>
            </a:r>
            <a:r>
              <a:rPr lang="fr-CA" sz="1800" dirty="0">
                <a:solidFill>
                  <a:schemeClr val="tx1"/>
                </a:solidFill>
                <a:latin typeface="Calibri"/>
                <a:ea typeface="Calibri"/>
                <a:cs typeface="Calibri"/>
                <a:sym typeface="Calibri"/>
              </a:rPr>
              <a:t>.</a:t>
            </a:r>
            <a:endParaRPr lang="fr-CA" sz="1800" dirty="0">
              <a:solidFill>
                <a:schemeClr val="tx1"/>
              </a:solidFill>
            </a:endParaRPr>
          </a:p>
          <a:p>
            <a:pPr>
              <a:buClr>
                <a:schemeClr val="dk1"/>
              </a:buClr>
              <a:buSzPts val="2000"/>
            </a:pPr>
            <a:endParaRPr lang="fr-CA" sz="2000" dirty="0">
              <a:solidFill>
                <a:schemeClr val="tx1"/>
              </a:solidFill>
              <a:latin typeface="Calibri"/>
              <a:ea typeface="Calibri"/>
              <a:cs typeface="Calibri"/>
              <a:sym typeface="Calibri"/>
            </a:endParaRPr>
          </a:p>
          <a:p>
            <a:pPr>
              <a:buClr>
                <a:srgbClr val="002060"/>
              </a:buClr>
              <a:buSzPts val="2000"/>
            </a:pPr>
            <a:r>
              <a:rPr lang="fr-CA" sz="2000" b="1" u="sng" dirty="0">
                <a:solidFill>
                  <a:schemeClr val="tx1"/>
                </a:solidFill>
                <a:latin typeface="Calibri"/>
                <a:ea typeface="Calibri"/>
                <a:cs typeface="Calibri"/>
                <a:sym typeface="Calibri"/>
              </a:rPr>
              <a:t>Intervention:</a:t>
            </a:r>
            <a:r>
              <a:rPr lang="fr-CA" sz="2000" dirty="0">
                <a:solidFill>
                  <a:schemeClr val="tx1"/>
                </a:solidFill>
                <a:latin typeface="Calibri"/>
                <a:ea typeface="Calibri"/>
                <a:cs typeface="Calibri"/>
                <a:sym typeface="Calibri"/>
              </a:rPr>
              <a:t>	</a:t>
            </a:r>
            <a:endParaRPr lang="fr-CA" dirty="0">
              <a:solidFill>
                <a:schemeClr val="tx1"/>
              </a:solidFill>
            </a:endParaRP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Rapid and concerted, because it is crucial to the child's protection.</a:t>
            </a: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Respectful of the child's rhythm.</a:t>
            </a: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Aims to get the abusive or negligent person to recognize and accept responsibility, and to abandon abusive or negligent behavior</a:t>
            </a:r>
            <a:r>
              <a:rPr lang="fr-CA" sz="1800" dirty="0">
                <a:solidFill>
                  <a:schemeClr val="tx1"/>
                </a:solidFill>
                <a:latin typeface="Calibri"/>
                <a:ea typeface="Calibri"/>
                <a:cs typeface="Calibri"/>
                <a:sym typeface="Calibri"/>
              </a:rPr>
              <a:t>.</a:t>
            </a:r>
            <a:endParaRPr lang="fr-CA" sz="1800" dirty="0">
              <a:solidFill>
                <a:schemeClr val="tx1"/>
              </a:solidFill>
            </a:endParaRPr>
          </a:p>
          <a:p>
            <a:pPr>
              <a:buClr>
                <a:schemeClr val="dk1"/>
              </a:buClr>
              <a:buSzPts val="2000"/>
            </a:pPr>
            <a:endParaRPr lang="fr-CA" sz="2000" dirty="0">
              <a:solidFill>
                <a:schemeClr val="tx1"/>
              </a:solidFill>
              <a:latin typeface="Calibri"/>
              <a:ea typeface="Calibri"/>
              <a:cs typeface="Calibri"/>
              <a:sym typeface="Calibri"/>
            </a:endParaRPr>
          </a:p>
          <a:p>
            <a:pPr>
              <a:buClr>
                <a:srgbClr val="002060"/>
              </a:buClr>
              <a:buSzPts val="2000"/>
            </a:pPr>
            <a:r>
              <a:rPr lang="fr-CA" sz="2000" b="1" u="sng" dirty="0" err="1">
                <a:solidFill>
                  <a:schemeClr val="tx1"/>
                </a:solidFill>
                <a:latin typeface="Calibri"/>
                <a:ea typeface="Calibri"/>
                <a:cs typeface="Calibri"/>
                <a:sym typeface="Calibri"/>
              </a:rPr>
              <a:t>Responsibility</a:t>
            </a:r>
            <a:r>
              <a:rPr lang="fr-CA" sz="2000" b="1" u="sng" dirty="0">
                <a:solidFill>
                  <a:schemeClr val="tx1"/>
                </a:solidFill>
                <a:latin typeface="Calibri"/>
                <a:ea typeface="Calibri"/>
                <a:cs typeface="Calibri"/>
                <a:sym typeface="Calibri"/>
              </a:rPr>
              <a:t>:</a:t>
            </a:r>
            <a:endParaRPr lang="fr-CA" dirty="0">
              <a:solidFill>
                <a:schemeClr val="tx1"/>
              </a:solidFill>
            </a:endParaRP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All adults are required to assist and report without delay to the DPJ the situation of a child who is a victim of sexual abuse, physical abuse or serious neglect, without presuming that another person has already taken steps to make sure the child is protected.</a:t>
            </a:r>
            <a:r>
              <a:rPr lang="fr-CA" sz="1800" dirty="0">
                <a:solidFill>
                  <a:schemeClr val="tx1"/>
                </a:solidFill>
                <a:latin typeface="Calibri"/>
                <a:ea typeface="Calibri"/>
                <a:cs typeface="Calibri"/>
                <a:sym typeface="Calibri"/>
              </a:rPr>
              <a:t> </a:t>
            </a:r>
            <a:endParaRPr lang="fr-CA" sz="1800" dirty="0">
              <a:solidFill>
                <a:schemeClr val="tx1"/>
              </a:solidFill>
            </a:endParaRPr>
          </a:p>
          <a:p>
            <a:pPr marL="342891" indent="-215895">
              <a:spcBef>
                <a:spcPts val="400"/>
              </a:spcBef>
              <a:buClr>
                <a:schemeClr val="dk1"/>
              </a:buClr>
              <a:buSzPts val="2000"/>
            </a:pPr>
            <a:endParaRPr lang="fr-CA" sz="2000" dirty="0">
              <a:solidFill>
                <a:srgbClr val="002060"/>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52D72BE-0983-4C66-E7CB-561371896036}"/>
              </a:ext>
            </a:extLst>
          </p:cNvPr>
          <p:cNvSpPr>
            <a:spLocks noGrp="1"/>
          </p:cNvSpPr>
          <p:nvPr>
            <p:ph type="sldNum" idx="12"/>
          </p:nvPr>
        </p:nvSpPr>
        <p:spPr/>
        <p:txBody>
          <a:bodyPr/>
          <a:lstStyle/>
          <a:p>
            <a:fld id="{00000000-1234-1234-1234-123412341234}" type="slidenum">
              <a:rPr lang="fr-CA" smtClean="0"/>
              <a:pPr/>
              <a:t>13</a:t>
            </a:fld>
            <a:endParaRPr lang="fr-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0">
                                            <p:txEl>
                                              <p:pRg st="0" end="0"/>
                                            </p:txEl>
                                          </p:spTgt>
                                        </p:tgtEl>
                                        <p:attrNameLst>
                                          <p:attrName>style.visibility</p:attrName>
                                        </p:attrNameLst>
                                      </p:cBhvr>
                                      <p:to>
                                        <p:strVal val="visible"/>
                                      </p:to>
                                    </p:set>
                                    <p:animEffect transition="in" filter="fade">
                                      <p:cBhvr>
                                        <p:cTn id="7" dur="1000"/>
                                        <p:tgtEl>
                                          <p:spTgt spid="150">
                                            <p:txEl>
                                              <p:pRg st="0" end="0"/>
                                            </p:txEl>
                                          </p:spTgt>
                                        </p:tgtEl>
                                      </p:cBhvr>
                                    </p:animEffect>
                                    <p:anim calcmode="lin" valueType="num">
                                      <p:cBhvr>
                                        <p:cTn id="8" dur="1000" fill="hold"/>
                                        <p:tgtEl>
                                          <p:spTgt spid="15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0">
                                            <p:txEl>
                                              <p:pRg st="1" end="1"/>
                                            </p:txEl>
                                          </p:spTgt>
                                        </p:tgtEl>
                                        <p:attrNameLst>
                                          <p:attrName>style.visibility</p:attrName>
                                        </p:attrNameLst>
                                      </p:cBhvr>
                                      <p:to>
                                        <p:strVal val="visible"/>
                                      </p:to>
                                    </p:set>
                                    <p:animEffect transition="in" filter="fade">
                                      <p:cBhvr>
                                        <p:cTn id="12" dur="1000"/>
                                        <p:tgtEl>
                                          <p:spTgt spid="150">
                                            <p:txEl>
                                              <p:pRg st="1" end="1"/>
                                            </p:txEl>
                                          </p:spTgt>
                                        </p:tgtEl>
                                      </p:cBhvr>
                                    </p:animEffect>
                                    <p:anim calcmode="lin" valueType="num">
                                      <p:cBhvr>
                                        <p:cTn id="13" dur="1000" fill="hold"/>
                                        <p:tgtEl>
                                          <p:spTgt spid="150">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0">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0">
                                            <p:txEl>
                                              <p:pRg st="2" end="2"/>
                                            </p:txEl>
                                          </p:spTgt>
                                        </p:tgtEl>
                                        <p:attrNameLst>
                                          <p:attrName>style.visibility</p:attrName>
                                        </p:attrNameLst>
                                      </p:cBhvr>
                                      <p:to>
                                        <p:strVal val="visible"/>
                                      </p:to>
                                    </p:set>
                                    <p:animEffect transition="in" filter="fade">
                                      <p:cBhvr>
                                        <p:cTn id="17" dur="1000"/>
                                        <p:tgtEl>
                                          <p:spTgt spid="150">
                                            <p:txEl>
                                              <p:pRg st="2" end="2"/>
                                            </p:txEl>
                                          </p:spTgt>
                                        </p:tgtEl>
                                      </p:cBhvr>
                                    </p:animEffect>
                                    <p:anim calcmode="lin" valueType="num">
                                      <p:cBhvr>
                                        <p:cTn id="18" dur="1000" fill="hold"/>
                                        <p:tgtEl>
                                          <p:spTgt spid="150">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5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0">
                                            <p:txEl>
                                              <p:pRg st="4" end="4"/>
                                            </p:txEl>
                                          </p:spTgt>
                                        </p:tgtEl>
                                        <p:attrNameLst>
                                          <p:attrName>style.visibility</p:attrName>
                                        </p:attrNameLst>
                                      </p:cBhvr>
                                      <p:to>
                                        <p:strVal val="visible"/>
                                      </p:to>
                                    </p:set>
                                    <p:animEffect transition="in" filter="fade">
                                      <p:cBhvr>
                                        <p:cTn id="24" dur="1000"/>
                                        <p:tgtEl>
                                          <p:spTgt spid="150">
                                            <p:txEl>
                                              <p:pRg st="4" end="4"/>
                                            </p:txEl>
                                          </p:spTgt>
                                        </p:tgtEl>
                                      </p:cBhvr>
                                    </p:animEffect>
                                    <p:anim calcmode="lin" valueType="num">
                                      <p:cBhvr>
                                        <p:cTn id="25" dur="1000" fill="hold"/>
                                        <p:tgtEl>
                                          <p:spTgt spid="150">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50">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0">
                                            <p:txEl>
                                              <p:pRg st="5" end="5"/>
                                            </p:txEl>
                                          </p:spTgt>
                                        </p:tgtEl>
                                        <p:attrNameLst>
                                          <p:attrName>style.visibility</p:attrName>
                                        </p:attrNameLst>
                                      </p:cBhvr>
                                      <p:to>
                                        <p:strVal val="visible"/>
                                      </p:to>
                                    </p:set>
                                    <p:animEffect transition="in" filter="fade">
                                      <p:cBhvr>
                                        <p:cTn id="29" dur="1000"/>
                                        <p:tgtEl>
                                          <p:spTgt spid="150">
                                            <p:txEl>
                                              <p:pRg st="5" end="5"/>
                                            </p:txEl>
                                          </p:spTgt>
                                        </p:tgtEl>
                                      </p:cBhvr>
                                    </p:animEffect>
                                    <p:anim calcmode="lin" valueType="num">
                                      <p:cBhvr>
                                        <p:cTn id="30" dur="1000" fill="hold"/>
                                        <p:tgtEl>
                                          <p:spTgt spid="150">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150">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0">
                                            <p:txEl>
                                              <p:pRg st="6" end="6"/>
                                            </p:txEl>
                                          </p:spTgt>
                                        </p:tgtEl>
                                        <p:attrNameLst>
                                          <p:attrName>style.visibility</p:attrName>
                                        </p:attrNameLst>
                                      </p:cBhvr>
                                      <p:to>
                                        <p:strVal val="visible"/>
                                      </p:to>
                                    </p:set>
                                    <p:animEffect transition="in" filter="fade">
                                      <p:cBhvr>
                                        <p:cTn id="34" dur="1000"/>
                                        <p:tgtEl>
                                          <p:spTgt spid="150">
                                            <p:txEl>
                                              <p:pRg st="6" end="6"/>
                                            </p:txEl>
                                          </p:spTgt>
                                        </p:tgtEl>
                                      </p:cBhvr>
                                    </p:animEffect>
                                    <p:anim calcmode="lin" valueType="num">
                                      <p:cBhvr>
                                        <p:cTn id="35" dur="1000" fill="hold"/>
                                        <p:tgtEl>
                                          <p:spTgt spid="150">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150">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50">
                                            <p:txEl>
                                              <p:pRg st="7" end="7"/>
                                            </p:txEl>
                                          </p:spTgt>
                                        </p:tgtEl>
                                        <p:attrNameLst>
                                          <p:attrName>style.visibility</p:attrName>
                                        </p:attrNameLst>
                                      </p:cBhvr>
                                      <p:to>
                                        <p:strVal val="visible"/>
                                      </p:to>
                                    </p:set>
                                    <p:animEffect transition="in" filter="fade">
                                      <p:cBhvr>
                                        <p:cTn id="39" dur="1000"/>
                                        <p:tgtEl>
                                          <p:spTgt spid="150">
                                            <p:txEl>
                                              <p:pRg st="7" end="7"/>
                                            </p:txEl>
                                          </p:spTgt>
                                        </p:tgtEl>
                                      </p:cBhvr>
                                    </p:animEffect>
                                    <p:anim calcmode="lin" valueType="num">
                                      <p:cBhvr>
                                        <p:cTn id="40" dur="1000" fill="hold"/>
                                        <p:tgtEl>
                                          <p:spTgt spid="150">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150">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50">
                                            <p:txEl>
                                              <p:pRg st="9" end="9"/>
                                            </p:txEl>
                                          </p:spTgt>
                                        </p:tgtEl>
                                        <p:attrNameLst>
                                          <p:attrName>style.visibility</p:attrName>
                                        </p:attrNameLst>
                                      </p:cBhvr>
                                      <p:to>
                                        <p:strVal val="visible"/>
                                      </p:to>
                                    </p:set>
                                    <p:animEffect transition="in" filter="fade">
                                      <p:cBhvr>
                                        <p:cTn id="46" dur="1000"/>
                                        <p:tgtEl>
                                          <p:spTgt spid="150">
                                            <p:txEl>
                                              <p:pRg st="9" end="9"/>
                                            </p:txEl>
                                          </p:spTgt>
                                        </p:tgtEl>
                                      </p:cBhvr>
                                    </p:animEffect>
                                    <p:anim calcmode="lin" valueType="num">
                                      <p:cBhvr>
                                        <p:cTn id="47" dur="1000" fill="hold"/>
                                        <p:tgtEl>
                                          <p:spTgt spid="150">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150">
                                            <p:txEl>
                                              <p:pRg st="9" end="9"/>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50">
                                            <p:txEl>
                                              <p:pRg st="10" end="10"/>
                                            </p:txEl>
                                          </p:spTgt>
                                        </p:tgtEl>
                                        <p:attrNameLst>
                                          <p:attrName>style.visibility</p:attrName>
                                        </p:attrNameLst>
                                      </p:cBhvr>
                                      <p:to>
                                        <p:strVal val="visible"/>
                                      </p:to>
                                    </p:set>
                                    <p:animEffect transition="in" filter="fade">
                                      <p:cBhvr>
                                        <p:cTn id="51" dur="1000"/>
                                        <p:tgtEl>
                                          <p:spTgt spid="150">
                                            <p:txEl>
                                              <p:pRg st="10" end="10"/>
                                            </p:txEl>
                                          </p:spTgt>
                                        </p:tgtEl>
                                      </p:cBhvr>
                                    </p:animEffect>
                                    <p:anim calcmode="lin" valueType="num">
                                      <p:cBhvr>
                                        <p:cTn id="52" dur="1000" fill="hold"/>
                                        <p:tgtEl>
                                          <p:spTgt spid="150">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150">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3"/>
          <p:cNvSpPr txBox="1"/>
          <p:nvPr>
            <p:custDataLst>
              <p:tags r:id="rId1"/>
            </p:custDataLst>
          </p:nvPr>
        </p:nvSpPr>
        <p:spPr>
          <a:xfrm>
            <a:off x="815686" y="486827"/>
            <a:ext cx="6840537" cy="1200288"/>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dirty="0">
                <a:solidFill>
                  <a:srgbClr val="1B2A85"/>
                </a:solidFill>
                <a:latin typeface="Calibri"/>
                <a:ea typeface="Calibri"/>
                <a:cs typeface="Calibri"/>
                <a:sym typeface="Calibri"/>
              </a:rPr>
              <a:t> </a:t>
            </a:r>
            <a:r>
              <a:rPr lang="fr-CA" sz="3200" b="1" dirty="0">
                <a:solidFill>
                  <a:srgbClr val="002060"/>
                </a:solidFill>
                <a:latin typeface="Calibri"/>
                <a:ea typeface="Calibri"/>
                <a:cs typeface="Calibri"/>
                <a:sym typeface="Calibri"/>
              </a:rPr>
              <a:t>Principles of the Agreement (</a:t>
            </a:r>
            <a:r>
              <a:rPr lang="fr-CA" sz="2000" b="1" dirty="0" err="1">
                <a:solidFill>
                  <a:srgbClr val="FF0000"/>
                </a:solidFill>
                <a:latin typeface="Calibri"/>
                <a:ea typeface="Calibri"/>
                <a:cs typeface="Calibri"/>
                <a:sym typeface="Calibri"/>
              </a:rPr>
              <a:t>cont’d</a:t>
            </a:r>
            <a:r>
              <a:rPr lang="fr-CA" sz="2000" b="1" dirty="0">
                <a:solidFill>
                  <a:srgbClr val="FF0000"/>
                </a:solidFill>
                <a:latin typeface="Calibri"/>
                <a:ea typeface="Calibri"/>
                <a:cs typeface="Calibri"/>
                <a:sym typeface="Calibri"/>
              </a:rPr>
              <a:t>).</a:t>
            </a:r>
            <a:endParaRPr sz="2000" dirty="0">
              <a:solidFill>
                <a:srgbClr val="FF0000"/>
              </a:solidFill>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157" name="Google Shape;157;p13"/>
          <p:cNvSpPr txBox="1"/>
          <p:nvPr>
            <p:custDataLst>
              <p:tags r:id="rId2"/>
            </p:custDataLst>
          </p:nvPr>
        </p:nvSpPr>
        <p:spPr>
          <a:xfrm>
            <a:off x="942393" y="1687157"/>
            <a:ext cx="9297231" cy="3249567"/>
          </a:xfrm>
          <a:prstGeom prst="rect">
            <a:avLst/>
          </a:prstGeom>
          <a:noFill/>
          <a:ln>
            <a:noFill/>
          </a:ln>
        </p:spPr>
        <p:txBody>
          <a:bodyPr spcFirstLastPara="1" wrap="square" lIns="91425" tIns="45700" rIns="91425" bIns="45700" anchor="t" anchorCtr="0">
            <a:spAutoFit/>
          </a:bodyPr>
          <a:lstStyle/>
          <a:p>
            <a:pPr>
              <a:buClr>
                <a:srgbClr val="002060"/>
              </a:buClr>
              <a:buSzPts val="2000"/>
            </a:pPr>
            <a:r>
              <a:rPr lang="fr-CA" sz="2000" b="1" u="sng" dirty="0">
                <a:solidFill>
                  <a:schemeClr val="tx1"/>
                </a:solidFill>
                <a:latin typeface="Calibri"/>
                <a:ea typeface="Calibri"/>
                <a:cs typeface="Calibri"/>
                <a:sym typeface="Calibri"/>
              </a:rPr>
              <a:t>Consultation:</a:t>
            </a:r>
            <a:endParaRPr sz="2000" dirty="0">
              <a:solidFill>
                <a:schemeClr val="tx1"/>
              </a:solidFill>
            </a:endParaRP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Is based on openness, collaboration, the exchange of relevant information and the efficiency required to develop and make the best decisions.</a:t>
            </a: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Is based on a concern to avoid any multiplication of interventions with the people involved, and on the desire to avoid interfering with or thwarting the interventions of the various partners</a:t>
            </a:r>
            <a:r>
              <a:rPr lang="fr-CA" sz="1800" dirty="0">
                <a:solidFill>
                  <a:schemeClr val="tx1"/>
                </a:solidFill>
                <a:latin typeface="Calibri"/>
                <a:ea typeface="Calibri"/>
                <a:cs typeface="Calibri"/>
                <a:sym typeface="Calibri"/>
              </a:rPr>
              <a:t>.</a:t>
            </a:r>
            <a:endParaRPr sz="1800" dirty="0">
              <a:solidFill>
                <a:schemeClr val="tx1"/>
              </a:solidFill>
            </a:endParaRPr>
          </a:p>
          <a:p>
            <a:pPr marL="342891" indent="-215895">
              <a:spcBef>
                <a:spcPts val="400"/>
              </a:spcBef>
              <a:buClr>
                <a:schemeClr val="accent4"/>
              </a:buClr>
              <a:buSzPts val="2000"/>
            </a:pPr>
            <a:endParaRPr sz="2000" dirty="0">
              <a:solidFill>
                <a:schemeClr val="tx1"/>
              </a:solidFill>
              <a:latin typeface="Calibri"/>
              <a:ea typeface="Calibri"/>
              <a:cs typeface="Calibri"/>
              <a:sym typeface="Calibri"/>
            </a:endParaRPr>
          </a:p>
          <a:p>
            <a:pPr>
              <a:spcBef>
                <a:spcPts val="400"/>
              </a:spcBef>
              <a:buClr>
                <a:srgbClr val="002060"/>
              </a:buClr>
              <a:buSzPts val="2000"/>
            </a:pPr>
            <a:r>
              <a:rPr lang="fr-CA" sz="2000" b="1" u="sng" dirty="0">
                <a:solidFill>
                  <a:schemeClr val="tx1"/>
                </a:solidFill>
                <a:latin typeface="Calibri"/>
                <a:ea typeface="Calibri"/>
                <a:cs typeface="Calibri"/>
                <a:sym typeface="Calibri"/>
              </a:rPr>
              <a:t>Recognition and Respect:</a:t>
            </a:r>
            <a:endParaRPr sz="2000" dirty="0">
              <a:solidFill>
                <a:schemeClr val="tx1"/>
              </a:solidFill>
            </a:endParaRPr>
          </a:p>
          <a:p>
            <a:pPr marL="342891" indent="-342891">
              <a:spcBef>
                <a:spcPts val="500"/>
              </a:spcBef>
              <a:buClr>
                <a:schemeClr val="accent4"/>
              </a:buClr>
              <a:buSzPts val="2000"/>
              <a:buFont typeface="Noto Sans Symbols"/>
              <a:buChar char="✔"/>
            </a:pPr>
            <a:r>
              <a:rPr lang="en-US" sz="1800" dirty="0">
                <a:solidFill>
                  <a:schemeClr val="tx1"/>
                </a:solidFill>
                <a:latin typeface="Calibri"/>
                <a:ea typeface="Calibri"/>
                <a:cs typeface="Calibri"/>
                <a:sym typeface="Calibri"/>
              </a:rPr>
              <a:t>Recognition of the specific skills and powers of each person, while respecting their mission and duties</a:t>
            </a:r>
            <a:r>
              <a:rPr lang="fr-CA" sz="1800" dirty="0">
                <a:solidFill>
                  <a:schemeClr val="tx1"/>
                </a:solidFill>
                <a:latin typeface="Calibri"/>
                <a:ea typeface="Calibri"/>
                <a:cs typeface="Calibri"/>
                <a:sym typeface="Calibri"/>
              </a:rPr>
              <a:t>.</a:t>
            </a:r>
            <a:endParaRPr sz="18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1FFBB3F-A11D-FC10-3074-8BB0503A26DC}"/>
              </a:ext>
            </a:extLst>
          </p:cNvPr>
          <p:cNvSpPr>
            <a:spLocks noGrp="1"/>
          </p:cNvSpPr>
          <p:nvPr>
            <p:ph type="sldNum" idx="12"/>
          </p:nvPr>
        </p:nvSpPr>
        <p:spPr/>
        <p:txBody>
          <a:bodyPr/>
          <a:lstStyle/>
          <a:p>
            <a:fld id="{00000000-1234-1234-1234-123412341234}" type="slidenum">
              <a:rPr lang="fr-CA" smtClean="0"/>
              <a:pPr/>
              <a:t>14</a:t>
            </a:fld>
            <a:endParaRPr lang="fr-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animEffect transition="in" filter="fade">
                                      <p:cBhvr>
                                        <p:cTn id="7" dur="1000"/>
                                        <p:tgtEl>
                                          <p:spTgt spid="157">
                                            <p:txEl>
                                              <p:pRg st="0" end="0"/>
                                            </p:txEl>
                                          </p:spTgt>
                                        </p:tgtEl>
                                      </p:cBhvr>
                                    </p:animEffect>
                                    <p:anim calcmode="lin" valueType="num">
                                      <p:cBhvr>
                                        <p:cTn id="8" dur="10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7">
                                            <p:txEl>
                                              <p:pRg st="1" end="1"/>
                                            </p:txEl>
                                          </p:spTgt>
                                        </p:tgtEl>
                                        <p:attrNameLst>
                                          <p:attrName>style.visibility</p:attrName>
                                        </p:attrNameLst>
                                      </p:cBhvr>
                                      <p:to>
                                        <p:strVal val="visible"/>
                                      </p:to>
                                    </p:set>
                                    <p:animEffect transition="in" filter="fade">
                                      <p:cBhvr>
                                        <p:cTn id="12" dur="1000"/>
                                        <p:tgtEl>
                                          <p:spTgt spid="157">
                                            <p:txEl>
                                              <p:pRg st="1" end="1"/>
                                            </p:txEl>
                                          </p:spTgt>
                                        </p:tgtEl>
                                      </p:cBhvr>
                                    </p:animEffect>
                                    <p:anim calcmode="lin" valueType="num">
                                      <p:cBhvr>
                                        <p:cTn id="13" dur="1000" fill="hold"/>
                                        <p:tgtEl>
                                          <p:spTgt spid="15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7">
                                            <p:txEl>
                                              <p:pRg st="2" end="2"/>
                                            </p:txEl>
                                          </p:spTgt>
                                        </p:tgtEl>
                                        <p:attrNameLst>
                                          <p:attrName>style.visibility</p:attrName>
                                        </p:attrNameLst>
                                      </p:cBhvr>
                                      <p:to>
                                        <p:strVal val="visible"/>
                                      </p:to>
                                    </p:set>
                                    <p:animEffect transition="in" filter="fade">
                                      <p:cBhvr>
                                        <p:cTn id="17" dur="1000"/>
                                        <p:tgtEl>
                                          <p:spTgt spid="157">
                                            <p:txEl>
                                              <p:pRg st="2" end="2"/>
                                            </p:txEl>
                                          </p:spTgt>
                                        </p:tgtEl>
                                      </p:cBhvr>
                                    </p:animEffect>
                                    <p:anim calcmode="lin" valueType="num">
                                      <p:cBhvr>
                                        <p:cTn id="18" dur="1000" fill="hold"/>
                                        <p:tgtEl>
                                          <p:spTgt spid="15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5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7">
                                            <p:txEl>
                                              <p:pRg st="4" end="4"/>
                                            </p:txEl>
                                          </p:spTgt>
                                        </p:tgtEl>
                                        <p:attrNameLst>
                                          <p:attrName>style.visibility</p:attrName>
                                        </p:attrNameLst>
                                      </p:cBhvr>
                                      <p:to>
                                        <p:strVal val="visible"/>
                                      </p:to>
                                    </p:set>
                                    <p:animEffect transition="in" filter="fade">
                                      <p:cBhvr>
                                        <p:cTn id="24" dur="1000"/>
                                        <p:tgtEl>
                                          <p:spTgt spid="157">
                                            <p:txEl>
                                              <p:pRg st="4" end="4"/>
                                            </p:txEl>
                                          </p:spTgt>
                                        </p:tgtEl>
                                      </p:cBhvr>
                                    </p:animEffect>
                                    <p:anim calcmode="lin" valueType="num">
                                      <p:cBhvr>
                                        <p:cTn id="25" dur="1000" fill="hold"/>
                                        <p:tgtEl>
                                          <p:spTgt spid="157">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57">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7">
                                            <p:txEl>
                                              <p:pRg st="5" end="5"/>
                                            </p:txEl>
                                          </p:spTgt>
                                        </p:tgtEl>
                                        <p:attrNameLst>
                                          <p:attrName>style.visibility</p:attrName>
                                        </p:attrNameLst>
                                      </p:cBhvr>
                                      <p:to>
                                        <p:strVal val="visible"/>
                                      </p:to>
                                    </p:set>
                                    <p:animEffect transition="in" filter="fade">
                                      <p:cBhvr>
                                        <p:cTn id="29" dur="1000"/>
                                        <p:tgtEl>
                                          <p:spTgt spid="157">
                                            <p:txEl>
                                              <p:pRg st="5" end="5"/>
                                            </p:txEl>
                                          </p:spTgt>
                                        </p:tgtEl>
                                      </p:cBhvr>
                                    </p:animEffect>
                                    <p:anim calcmode="lin" valueType="num">
                                      <p:cBhvr>
                                        <p:cTn id="30" dur="1000" fill="hold"/>
                                        <p:tgtEl>
                                          <p:spTgt spid="157">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15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92"/>
          <p:cNvSpPr txBox="1">
            <a:spLocks noGrp="1"/>
          </p:cNvSpPr>
          <p:nvPr>
            <p:ph type="title"/>
            <p:custDataLst>
              <p:tags r:id="rId1"/>
            </p:custDataLst>
          </p:nvPr>
        </p:nvSpPr>
        <p:spPr>
          <a:xfrm>
            <a:off x="831851" y="324466"/>
            <a:ext cx="10515600" cy="1130709"/>
          </a:xfrm>
          <a:prstGeom prst="rect">
            <a:avLst/>
          </a:prstGeom>
          <a:noFill/>
          <a:ln>
            <a:noFill/>
          </a:ln>
        </p:spPr>
        <p:txBody>
          <a:bodyPr spcFirstLastPara="1" wrap="square" lIns="91425" tIns="45700" rIns="91425" bIns="45700" anchor="b" anchorCtr="0">
            <a:noAutofit/>
          </a:bodyPr>
          <a:lstStyle/>
          <a:p>
            <a:r>
              <a:rPr lang="en-US" sz="3200" dirty="0">
                <a:solidFill>
                  <a:srgbClr val="1B2A85"/>
                </a:solidFill>
              </a:rPr>
              <a:t>The Essential Conditions for Consultation</a:t>
            </a:r>
            <a:br>
              <a:rPr lang="fr-CA" b="0" dirty="0">
                <a:solidFill>
                  <a:srgbClr val="1B2A85"/>
                </a:solidFill>
              </a:rPr>
            </a:br>
            <a:endParaRPr dirty="0"/>
          </a:p>
        </p:txBody>
      </p:sp>
      <p:sp>
        <p:nvSpPr>
          <p:cNvPr id="164" name="Google Shape;164;p92"/>
          <p:cNvSpPr txBox="1">
            <a:spLocks noGrp="1"/>
          </p:cNvSpPr>
          <p:nvPr>
            <p:ph type="body" idx="1"/>
            <p:custDataLst>
              <p:tags r:id="rId2"/>
            </p:custDataLst>
          </p:nvPr>
        </p:nvSpPr>
        <p:spPr>
          <a:xfrm>
            <a:off x="831851" y="1706155"/>
            <a:ext cx="10515600" cy="3976891"/>
          </a:xfrm>
          <a:prstGeom prst="rect">
            <a:avLst/>
          </a:prstGeom>
          <a:noFill/>
          <a:ln>
            <a:noFill/>
          </a:ln>
        </p:spPr>
        <p:txBody>
          <a:bodyPr spcFirstLastPara="1" wrap="square" lIns="91425" tIns="45700" rIns="91425" bIns="45700" anchor="t" anchorCtr="0">
            <a:normAutofit/>
          </a:bodyPr>
          <a:lstStyle/>
          <a:p>
            <a:endParaRPr/>
          </a:p>
          <a:p>
            <a:endParaRPr/>
          </a:p>
          <a:p>
            <a:endParaRPr/>
          </a:p>
        </p:txBody>
      </p:sp>
      <p:graphicFrame>
        <p:nvGraphicFramePr>
          <p:cNvPr id="165" name="Google Shape;165;p92"/>
          <p:cNvGraphicFramePr/>
          <p:nvPr>
            <p:custDataLst>
              <p:tags r:id="rId3"/>
            </p:custDataLst>
            <p:extLst>
              <p:ext uri="{D42A27DB-BD31-4B8C-83A1-F6EECF244321}">
                <p14:modId xmlns:p14="http://schemas.microsoft.com/office/powerpoint/2010/main" val="1610760429"/>
              </p:ext>
            </p:extLst>
          </p:nvPr>
        </p:nvGraphicFramePr>
        <p:xfrm>
          <a:off x="1002889" y="1455173"/>
          <a:ext cx="9763450" cy="4227850"/>
        </p:xfrm>
        <a:graphic>
          <a:graphicData uri="http://schemas.openxmlformats.org/drawingml/2006/table">
            <a:tbl>
              <a:tblPr firstRow="1" bandRow="1">
                <a:noFill/>
                <a:tableStyleId>{E6D9E8B9-F11D-4AFB-952A-B62F74F62798}</a:tableStyleId>
              </a:tblPr>
              <a:tblGrid>
                <a:gridCol w="4881725">
                  <a:extLst>
                    <a:ext uri="{9D8B030D-6E8A-4147-A177-3AD203B41FA5}">
                      <a16:colId xmlns:a16="http://schemas.microsoft.com/office/drawing/2014/main" val="20000"/>
                    </a:ext>
                  </a:extLst>
                </a:gridCol>
                <a:gridCol w="4881725">
                  <a:extLst>
                    <a:ext uri="{9D8B030D-6E8A-4147-A177-3AD203B41FA5}">
                      <a16:colId xmlns:a16="http://schemas.microsoft.com/office/drawing/2014/main" val="20001"/>
                    </a:ext>
                  </a:extLst>
                </a:gridCol>
              </a:tblGrid>
              <a:tr h="2113925">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err="1">
                          <a:solidFill>
                            <a:schemeClr val="dk1"/>
                          </a:solidFill>
                          <a:latin typeface="Calibri"/>
                          <a:ea typeface="Calibri"/>
                          <a:cs typeface="Calibri"/>
                          <a:sym typeface="Calibri"/>
                        </a:rPr>
                        <a:t>Commitment</a:t>
                      </a:r>
                      <a:endParaRPr lang="fr-CA" sz="20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lt1"/>
                        </a:buClr>
                        <a:buSzPts val="2400"/>
                        <a:buFont typeface="Calibri"/>
                        <a:buNone/>
                      </a:pPr>
                      <a:endParaRPr sz="1500" b="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Ensure that children's rights are respected</a:t>
                      </a: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Make decisions in the child's best interests </a:t>
                      </a: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Make sure children are protected </a:t>
                      </a:r>
                      <a:endParaRPr sz="1500" u="none" strike="noStrike" cap="none" dirty="0"/>
                    </a:p>
                  </a:txBody>
                  <a:tcPr marL="91451" marR="91451" marT="45725" marB="45725">
                    <a:solidFill>
                      <a:schemeClr val="lt2"/>
                    </a:solidFill>
                  </a:tcPr>
                </a:tc>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bg1"/>
                          </a:solidFill>
                          <a:latin typeface="Calibri"/>
                          <a:ea typeface="Calibri"/>
                          <a:cs typeface="Calibri"/>
                          <a:sym typeface="Calibri"/>
                        </a:rPr>
                        <a:t>Collaboration</a:t>
                      </a:r>
                      <a:endParaRPr sz="1100" b="1" dirty="0">
                        <a:solidFill>
                          <a:schemeClr val="bg1"/>
                        </a:solidFill>
                      </a:endParaRPr>
                    </a:p>
                    <a:p>
                      <a:pPr marL="0" marR="0" lvl="0" indent="0" algn="ctr" rtl="0">
                        <a:lnSpc>
                          <a:spcPct val="90000"/>
                        </a:lnSpc>
                        <a:spcBef>
                          <a:spcPts val="0"/>
                        </a:spcBef>
                        <a:spcAft>
                          <a:spcPts val="0"/>
                        </a:spcAft>
                        <a:buClr>
                          <a:schemeClr val="lt1"/>
                        </a:buClr>
                        <a:buSzPts val="2400"/>
                        <a:buFont typeface="Calibri"/>
                        <a:buNone/>
                      </a:pPr>
                      <a:endParaRPr sz="1900" b="0" i="0" u="none" strike="noStrike" cap="none" dirty="0">
                        <a:solidFill>
                          <a:schemeClr val="tx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Close cooperation between partners and collaborating organizations  </a:t>
                      </a: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Based on respect for each other's responsibilities, obligations and missions</a:t>
                      </a:r>
                    </a:p>
                    <a:p>
                      <a:pPr marL="285750" marR="0" lvl="0" indent="-285750" algn="l" rtl="0">
                        <a:lnSpc>
                          <a:spcPct val="90000"/>
                        </a:lnSpc>
                        <a:spcBef>
                          <a:spcPts val="0"/>
                        </a:spcBef>
                        <a:spcAft>
                          <a:spcPts val="0"/>
                        </a:spcAft>
                        <a:buClr>
                          <a:schemeClr val="lt1"/>
                        </a:buClr>
                        <a:buSzPts val="2400"/>
                        <a:buFont typeface="Arial"/>
                        <a:buChar char="•"/>
                      </a:pPr>
                      <a:r>
                        <a:rPr lang="en-US" sz="1600" b="0" u="none" strike="noStrike" cap="none" dirty="0">
                          <a:solidFill>
                            <a:schemeClr val="tx1"/>
                          </a:solidFill>
                          <a:latin typeface="Calibri"/>
                          <a:ea typeface="Calibri"/>
                          <a:cs typeface="Calibri"/>
                          <a:sym typeface="Calibri"/>
                        </a:rPr>
                        <a:t>Based on trust </a:t>
                      </a:r>
                      <a:endParaRPr sz="1500" u="none" strike="noStrike" cap="none" dirty="0"/>
                    </a:p>
                  </a:txBody>
                  <a:tcPr marL="91451" marR="91451" marT="45725" marB="45725">
                    <a:solidFill>
                      <a:srgbClr val="00B0F0"/>
                    </a:solidFill>
                  </a:tcPr>
                </a:tc>
                <a:extLst>
                  <a:ext uri="{0D108BD9-81ED-4DB2-BD59-A6C34878D82A}">
                    <a16:rowId xmlns:a16="http://schemas.microsoft.com/office/drawing/2014/main" val="10000"/>
                  </a:ext>
                </a:extLst>
              </a:tr>
              <a:tr h="2113925">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err="1">
                          <a:solidFill>
                            <a:schemeClr val="bg1"/>
                          </a:solidFill>
                          <a:latin typeface="Calibri"/>
                          <a:ea typeface="Calibri"/>
                          <a:cs typeface="Calibri"/>
                          <a:sym typeface="Calibri"/>
                        </a:rPr>
                        <a:t>Problem-Solving</a:t>
                      </a:r>
                      <a:endParaRPr lang="fr-CA" sz="2000" b="1" i="0" u="none" strike="noStrike" cap="none" dirty="0">
                        <a:solidFill>
                          <a:schemeClr val="bg1"/>
                        </a:solidFill>
                        <a:latin typeface="Calibri"/>
                        <a:ea typeface="Calibri"/>
                        <a:cs typeface="Calibri"/>
                        <a:sym typeface="Calibri"/>
                      </a:endParaRPr>
                    </a:p>
                    <a:p>
                      <a:pPr marL="0" marR="0" lvl="0" indent="0" algn="ctr" rtl="0">
                        <a:lnSpc>
                          <a:spcPct val="90000"/>
                        </a:lnSpc>
                        <a:spcBef>
                          <a:spcPts val="0"/>
                        </a:spcBef>
                        <a:spcAft>
                          <a:spcPts val="0"/>
                        </a:spcAft>
                        <a:buClr>
                          <a:schemeClr val="lt1"/>
                        </a:buClr>
                        <a:buSzPts val="2400"/>
                        <a:buFont typeface="Calibri"/>
                        <a:buNone/>
                      </a:pPr>
                      <a:endParaRPr sz="150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en-US" sz="1600" u="none" strike="noStrike" cap="none" dirty="0">
                          <a:solidFill>
                            <a:schemeClr val="tx1"/>
                          </a:solidFill>
                          <a:latin typeface="Calibri"/>
                          <a:ea typeface="Calibri"/>
                          <a:cs typeface="Calibri"/>
                          <a:sym typeface="Calibri"/>
                        </a:rPr>
                        <a:t>To resolve difficulties that impede the application of the Agreement or the attainment of its objectives</a:t>
                      </a:r>
                      <a:endParaRPr sz="1500" u="none" strike="noStrike" cap="none" dirty="0"/>
                    </a:p>
                  </a:txBody>
                  <a:tcPr marL="91451" marR="91451" marT="45725" marB="45725">
                    <a:solidFill>
                      <a:srgbClr val="00B0F0"/>
                    </a:solidFill>
                  </a:tcPr>
                </a:tc>
                <a:tc>
                  <a:txBody>
                    <a:bodyPr/>
                    <a:lstStyle/>
                    <a:p>
                      <a:pPr marL="0" marR="0" lvl="0" indent="0" algn="ctr" rtl="0">
                        <a:lnSpc>
                          <a:spcPct val="90000"/>
                        </a:lnSpc>
                        <a:spcBef>
                          <a:spcPts val="0"/>
                        </a:spcBef>
                        <a:spcAft>
                          <a:spcPts val="0"/>
                        </a:spcAft>
                        <a:buClr>
                          <a:schemeClr val="lt1"/>
                        </a:buClr>
                        <a:buSzPts val="2400"/>
                        <a:buFont typeface="Calibri"/>
                        <a:buNone/>
                      </a:pPr>
                      <a:r>
                        <a:rPr lang="fr-CA" sz="2000" b="1" i="0" u="none" strike="noStrike" cap="none" dirty="0">
                          <a:solidFill>
                            <a:schemeClr val="dk1"/>
                          </a:solidFill>
                          <a:latin typeface="Calibri"/>
                          <a:ea typeface="Calibri"/>
                          <a:cs typeface="Calibri"/>
                          <a:sym typeface="Calibri"/>
                        </a:rPr>
                        <a:t>A </a:t>
                      </a:r>
                      <a:r>
                        <a:rPr lang="fr-CA" sz="2000" b="1" i="0" u="none" strike="noStrike" cap="none" dirty="0" err="1">
                          <a:solidFill>
                            <a:schemeClr val="dk1"/>
                          </a:solidFill>
                          <a:latin typeface="Calibri"/>
                          <a:ea typeface="Calibri"/>
                          <a:cs typeface="Calibri"/>
                          <a:sym typeface="Calibri"/>
                        </a:rPr>
                        <a:t>Shared</a:t>
                      </a:r>
                      <a:r>
                        <a:rPr lang="fr-CA" sz="2000" b="1" i="0" u="none" strike="noStrike" cap="none" dirty="0">
                          <a:solidFill>
                            <a:schemeClr val="dk1"/>
                          </a:solidFill>
                          <a:latin typeface="Calibri"/>
                          <a:ea typeface="Calibri"/>
                          <a:cs typeface="Calibri"/>
                          <a:sym typeface="Calibri"/>
                        </a:rPr>
                        <a:t> </a:t>
                      </a:r>
                      <a:r>
                        <a:rPr lang="fr-CA" sz="2000" b="1" i="0" u="none" strike="noStrike" cap="none" dirty="0" err="1">
                          <a:solidFill>
                            <a:schemeClr val="dk1"/>
                          </a:solidFill>
                          <a:latin typeface="Calibri"/>
                          <a:ea typeface="Calibri"/>
                          <a:cs typeface="Calibri"/>
                          <a:sym typeface="Calibri"/>
                        </a:rPr>
                        <a:t>Understanding</a:t>
                      </a:r>
                      <a:endParaRPr lang="fr-CA" sz="20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lt1"/>
                        </a:buClr>
                        <a:buSzPts val="2400"/>
                        <a:buFont typeface="Calibri"/>
                        <a:buNone/>
                      </a:pPr>
                      <a:endParaRPr sz="1500" u="none" strike="noStrike" cap="none" dirty="0">
                        <a:solidFill>
                          <a:schemeClr val="dk1"/>
                        </a:solidFill>
                        <a:latin typeface="Calibri"/>
                        <a:ea typeface="Calibri"/>
                        <a:cs typeface="Calibri"/>
                        <a:sym typeface="Calibri"/>
                      </a:endParaRPr>
                    </a:p>
                    <a:p>
                      <a:pPr marL="285750" marR="0" lvl="0" indent="-285750" algn="l" rtl="0">
                        <a:lnSpc>
                          <a:spcPct val="90000"/>
                        </a:lnSpc>
                        <a:spcBef>
                          <a:spcPts val="0"/>
                        </a:spcBef>
                        <a:spcAft>
                          <a:spcPts val="0"/>
                        </a:spcAft>
                        <a:buClr>
                          <a:schemeClr val="lt1"/>
                        </a:buClr>
                        <a:buSzPts val="2400"/>
                        <a:buFont typeface="Arial"/>
                        <a:buChar char="•"/>
                      </a:pPr>
                      <a:r>
                        <a:rPr lang="en-US" sz="1600" u="none" strike="noStrike" cap="none" dirty="0">
                          <a:solidFill>
                            <a:schemeClr val="tx1"/>
                          </a:solidFill>
                          <a:latin typeface="Calibri"/>
                          <a:ea typeface="Calibri"/>
                          <a:cs typeface="Calibri"/>
                          <a:sym typeface="Calibri"/>
                        </a:rPr>
                        <a:t>Of the framework for application of the Agreement and the socio-judicial intervention procedure</a:t>
                      </a:r>
                      <a:endParaRPr sz="1500" u="none" strike="noStrike" cap="none" dirty="0"/>
                    </a:p>
                  </a:txBody>
                  <a:tcPr marL="91451" marR="91451" marT="45725" marB="45725">
                    <a:solidFill>
                      <a:schemeClr val="lt2"/>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9"/>
        <p:cNvGrpSpPr/>
        <p:nvPr/>
      </p:nvGrpSpPr>
      <p:grpSpPr>
        <a:xfrm>
          <a:off x="0" y="0"/>
          <a:ext cx="0" cy="0"/>
          <a:chOff x="0" y="0"/>
          <a:chExt cx="0" cy="0"/>
        </a:xfrm>
      </p:grpSpPr>
      <p:sp>
        <p:nvSpPr>
          <p:cNvPr id="170" name="Google Shape;170;p15"/>
          <p:cNvSpPr/>
          <p:nvPr>
            <p:custDataLst>
              <p:tags r:id="rId1"/>
            </p:custDataLst>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algn="ctr">
              <a:buSzPts val="1800"/>
            </a:pPr>
            <a:endParaRPr sz="1800">
              <a:solidFill>
                <a:schemeClr val="lt1"/>
              </a:solidFill>
              <a:latin typeface="Calibri"/>
              <a:ea typeface="Calibri"/>
              <a:cs typeface="Calibri"/>
              <a:sym typeface="Calibri"/>
            </a:endParaRPr>
          </a:p>
        </p:txBody>
      </p:sp>
      <p:sp>
        <p:nvSpPr>
          <p:cNvPr id="171" name="Google Shape;171;p15"/>
          <p:cNvSpPr/>
          <p:nvPr>
            <p:custDataLst>
              <p:tags r:id="rId2"/>
            </p:custDataLst>
          </p:nvPr>
        </p:nvSpPr>
        <p:spPr>
          <a:xfrm flipH="1">
            <a:off x="1" y="0"/>
            <a:ext cx="5511704" cy="6858000"/>
          </a:xfrm>
          <a:custGeom>
            <a:avLst/>
            <a:gdLst/>
            <a:ahLst/>
            <a:cxnLst/>
            <a:rect l="l" t="t" r="r" b="b"/>
            <a:pathLst>
              <a:path w="5511704" h="6886576" extrusionOk="0">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lt2">
              <a:alpha val="49411"/>
            </a:schemeClr>
          </a:solidFill>
          <a:ln>
            <a:noFill/>
          </a:ln>
        </p:spPr>
        <p:txBody>
          <a:bodyPr spcFirstLastPara="1" wrap="square" lIns="91425" tIns="45700" rIns="91425" bIns="45700" anchor="ctr" anchorCtr="0">
            <a:noAutofit/>
          </a:bodyPr>
          <a:lstStyle/>
          <a:p>
            <a:pPr algn="ctr">
              <a:buSzPts val="1800"/>
            </a:pPr>
            <a:endParaRPr sz="1800">
              <a:solidFill>
                <a:schemeClr val="dk1"/>
              </a:solidFill>
              <a:latin typeface="Calibri"/>
              <a:ea typeface="Calibri"/>
              <a:cs typeface="Calibri"/>
              <a:sym typeface="Calibri"/>
            </a:endParaRPr>
          </a:p>
        </p:txBody>
      </p:sp>
      <p:sp>
        <p:nvSpPr>
          <p:cNvPr id="172" name="Google Shape;172;p15"/>
          <p:cNvSpPr txBox="1"/>
          <p:nvPr>
            <p:custDataLst>
              <p:tags r:id="rId3"/>
            </p:custDataLst>
          </p:nvPr>
        </p:nvSpPr>
        <p:spPr>
          <a:xfrm>
            <a:off x="838200" y="713312"/>
            <a:ext cx="3962400" cy="5431376"/>
          </a:xfrm>
          <a:prstGeom prst="rect">
            <a:avLst/>
          </a:prstGeom>
          <a:noFill/>
          <a:ln>
            <a:noFill/>
          </a:ln>
        </p:spPr>
        <p:txBody>
          <a:bodyPr spcFirstLastPara="1" wrap="square" lIns="91425" tIns="45700" rIns="91425" bIns="45700" anchor="ctr" anchorCtr="0">
            <a:normAutofit/>
          </a:bodyPr>
          <a:lstStyle/>
          <a:p>
            <a:pPr>
              <a:lnSpc>
                <a:spcPct val="90000"/>
              </a:lnSpc>
              <a:buClr>
                <a:schemeClr val="dk1"/>
              </a:buClr>
              <a:buSzPts val="3200"/>
            </a:pPr>
            <a:r>
              <a:rPr lang="fr-CA" sz="3200" b="1" dirty="0">
                <a:solidFill>
                  <a:schemeClr val="tx1"/>
                </a:solidFill>
                <a:latin typeface="Calibri"/>
                <a:ea typeface="Calibri"/>
                <a:cs typeface="Calibri"/>
                <a:sym typeface="Calibri"/>
              </a:rPr>
              <a:t>CRNEM </a:t>
            </a:r>
            <a:endParaRPr dirty="0">
              <a:solidFill>
                <a:schemeClr val="tx1"/>
              </a:solidFill>
            </a:endParaRPr>
          </a:p>
          <a:p>
            <a:pPr>
              <a:lnSpc>
                <a:spcPct val="90000"/>
              </a:lnSpc>
              <a:spcBef>
                <a:spcPts val="600"/>
              </a:spcBef>
              <a:buClr>
                <a:schemeClr val="dk1"/>
              </a:buClr>
              <a:buSzPts val="3200"/>
            </a:pPr>
            <a:r>
              <a:rPr lang="en-US" sz="3200" b="1" dirty="0">
                <a:solidFill>
                  <a:schemeClr val="tx1"/>
                </a:solidFill>
                <a:latin typeface="Calibri"/>
                <a:ea typeface="Calibri"/>
                <a:cs typeface="Calibri"/>
                <a:sym typeface="Calibri"/>
              </a:rPr>
              <a:t>Multisector Agreement National Leaders Committee</a:t>
            </a:r>
          </a:p>
          <a:p>
            <a:pPr>
              <a:lnSpc>
                <a:spcPct val="90000"/>
              </a:lnSpc>
              <a:spcBef>
                <a:spcPts val="600"/>
              </a:spcBef>
              <a:buClr>
                <a:schemeClr val="dk1"/>
              </a:buClr>
              <a:buSzPts val="3200"/>
            </a:pPr>
            <a:r>
              <a:rPr lang="en-US" sz="3200" b="1" dirty="0">
                <a:solidFill>
                  <a:schemeClr val="tx1"/>
                </a:solidFill>
                <a:latin typeface="Calibri"/>
                <a:ea typeface="Calibri"/>
                <a:cs typeface="Calibri"/>
                <a:sym typeface="Calibri"/>
              </a:rPr>
              <a:t>(MANLC)</a:t>
            </a:r>
            <a:endParaRPr sz="4400" b="1" dirty="0">
              <a:solidFill>
                <a:schemeClr val="dk1"/>
              </a:solidFill>
              <a:latin typeface="Calibri"/>
              <a:ea typeface="Calibri"/>
              <a:cs typeface="Calibri"/>
              <a:sym typeface="Calibri"/>
            </a:endParaRPr>
          </a:p>
          <a:p>
            <a:pPr>
              <a:lnSpc>
                <a:spcPct val="90000"/>
              </a:lnSpc>
              <a:spcBef>
                <a:spcPts val="600"/>
              </a:spcBef>
              <a:buClr>
                <a:schemeClr val="dk1"/>
              </a:buClr>
              <a:buSzPts val="4400"/>
            </a:pPr>
            <a:endParaRPr sz="4400" b="1" dirty="0">
              <a:solidFill>
                <a:schemeClr val="dk1"/>
              </a:solidFill>
              <a:latin typeface="Calibri"/>
              <a:ea typeface="Calibri"/>
              <a:cs typeface="Calibri"/>
              <a:sym typeface="Calibri"/>
            </a:endParaRPr>
          </a:p>
        </p:txBody>
      </p:sp>
      <p:grpSp>
        <p:nvGrpSpPr>
          <p:cNvPr id="174" name="Google Shape;174;p15"/>
          <p:cNvGrpSpPr/>
          <p:nvPr>
            <p:custDataLst>
              <p:tags r:id="rId4"/>
            </p:custDataLst>
          </p:nvPr>
        </p:nvGrpSpPr>
        <p:grpSpPr>
          <a:xfrm>
            <a:off x="5508659" y="811868"/>
            <a:ext cx="6015684" cy="5407957"/>
            <a:chOff x="-3047" y="98555"/>
            <a:chExt cx="6015684" cy="5407957"/>
          </a:xfrm>
        </p:grpSpPr>
        <p:sp>
          <p:nvSpPr>
            <p:cNvPr id="175" name="Google Shape;175;p15"/>
            <p:cNvSpPr/>
            <p:nvPr/>
          </p:nvSpPr>
          <p:spPr>
            <a:xfrm>
              <a:off x="0" y="98555"/>
              <a:ext cx="5842095" cy="983384"/>
            </a:xfrm>
            <a:prstGeom prst="roundRect">
              <a:avLst>
                <a:gd name="adj" fmla="val 16667"/>
              </a:avLst>
            </a:prstGeom>
            <a:solidFill>
              <a:srgbClr val="3885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76" name="Google Shape;176;p15"/>
            <p:cNvSpPr txBox="1"/>
            <p:nvPr/>
          </p:nvSpPr>
          <p:spPr>
            <a:xfrm>
              <a:off x="48005" y="146560"/>
              <a:ext cx="5746085" cy="887374"/>
            </a:xfrm>
            <a:prstGeom prst="rect">
              <a:avLst/>
            </a:prstGeom>
            <a:noFill/>
            <a:ln>
              <a:noFill/>
            </a:ln>
          </p:spPr>
          <p:txBody>
            <a:bodyPr spcFirstLastPara="1" wrap="square" lIns="156200" tIns="156200" rIns="156200" bIns="156200" anchor="ctr" anchorCtr="0">
              <a:noAutofit/>
            </a:bodyPr>
            <a:lstStyle/>
            <a:p>
              <a:pPr>
                <a:lnSpc>
                  <a:spcPct val="90000"/>
                </a:lnSpc>
                <a:buClr>
                  <a:schemeClr val="lt1"/>
                </a:buClr>
                <a:buSzPts val="4100"/>
              </a:pPr>
              <a:r>
                <a:rPr lang="fr-CA" sz="4100" b="1" dirty="0">
                  <a:solidFill>
                    <a:schemeClr val="lt1"/>
                  </a:solidFill>
                  <a:latin typeface="Calibri"/>
                  <a:ea typeface="Calibri"/>
                  <a:cs typeface="Calibri"/>
                  <a:sym typeface="Calibri"/>
                </a:rPr>
                <a:t>Structure:</a:t>
              </a:r>
              <a:endParaRPr sz="4100" dirty="0">
                <a:solidFill>
                  <a:schemeClr val="lt1"/>
                </a:solidFill>
                <a:latin typeface="Calibri"/>
                <a:ea typeface="Calibri"/>
                <a:cs typeface="Calibri"/>
                <a:sym typeface="Calibri"/>
              </a:endParaRPr>
            </a:p>
          </p:txBody>
        </p:sp>
        <p:sp>
          <p:nvSpPr>
            <p:cNvPr id="177" name="Google Shape;177;p15"/>
            <p:cNvSpPr/>
            <p:nvPr/>
          </p:nvSpPr>
          <p:spPr>
            <a:xfrm>
              <a:off x="0" y="1081940"/>
              <a:ext cx="5842095" cy="1824704"/>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78" name="Google Shape;178;p15"/>
            <p:cNvSpPr txBox="1"/>
            <p:nvPr/>
          </p:nvSpPr>
          <p:spPr>
            <a:xfrm>
              <a:off x="0" y="1081940"/>
              <a:ext cx="5842095" cy="1824704"/>
            </a:xfrm>
            <a:prstGeom prst="rect">
              <a:avLst/>
            </a:prstGeom>
            <a:noFill/>
            <a:ln>
              <a:noFill/>
            </a:ln>
          </p:spPr>
          <p:txBody>
            <a:bodyPr spcFirstLastPara="1" wrap="square" lIns="185475" tIns="22851" rIns="128000" bIns="22851" anchor="t" anchorCtr="0">
              <a:noAutofit/>
            </a:bodyPr>
            <a:lstStyle/>
            <a:p>
              <a:pPr marL="228594" lvl="1" indent="-101597">
                <a:lnSpc>
                  <a:spcPct val="90000"/>
                </a:lnSpc>
                <a:buClr>
                  <a:schemeClr val="dk1"/>
                </a:buClr>
                <a:buSzPts val="2000"/>
              </a:pPr>
              <a:endParaRPr sz="2000" dirty="0">
                <a:solidFill>
                  <a:schemeClr val="dk1"/>
                </a:solidFill>
                <a:latin typeface="Calibri"/>
                <a:ea typeface="Calibri"/>
                <a:cs typeface="Calibri"/>
                <a:sym typeface="Calibri"/>
              </a:endParaRPr>
            </a:p>
            <a:p>
              <a:pPr marL="268281" lvl="1" indent="-268281">
                <a:lnSpc>
                  <a:spcPct val="90000"/>
                </a:lnSpc>
                <a:spcBef>
                  <a:spcPts val="400"/>
                </a:spcBef>
                <a:buClr>
                  <a:schemeClr val="accent4"/>
                </a:buClr>
                <a:buSzPts val="1800"/>
                <a:buFont typeface="Calibri"/>
                <a:buChar char="•"/>
              </a:pPr>
              <a:r>
                <a:rPr lang="en-US" sz="1800" dirty="0">
                  <a:solidFill>
                    <a:schemeClr val="tx1"/>
                  </a:solidFill>
                  <a:latin typeface="Calibri"/>
                  <a:ea typeface="Calibri"/>
                  <a:cs typeface="Calibri"/>
                  <a:sym typeface="Calibri"/>
                </a:rPr>
                <a:t>A representative of each of the signatories </a:t>
              </a:r>
              <a:br>
                <a:rPr lang="fr-CA" sz="1800" dirty="0">
                  <a:solidFill>
                    <a:schemeClr val="tx1"/>
                  </a:solidFill>
                  <a:latin typeface="Calibri"/>
                  <a:ea typeface="Calibri"/>
                  <a:cs typeface="Calibri"/>
                  <a:sym typeface="Calibri"/>
                </a:rPr>
              </a:br>
              <a:r>
                <a:rPr lang="fr-CA" sz="1800" dirty="0">
                  <a:solidFill>
                    <a:schemeClr val="tx1"/>
                  </a:solidFill>
                  <a:latin typeface="Calibri"/>
                  <a:ea typeface="Calibri"/>
                  <a:cs typeface="Calibri"/>
                  <a:sym typeface="Calibri"/>
                </a:rPr>
                <a:t>(MSP, MFA, MJQ, DPCP, MEES, MSSS) </a:t>
              </a:r>
              <a:endParaRPr sz="1800" dirty="0">
                <a:solidFill>
                  <a:schemeClr val="tx1"/>
                </a:solidFill>
                <a:latin typeface="Calibri"/>
                <a:ea typeface="Calibri"/>
                <a:cs typeface="Calibri"/>
                <a:sym typeface="Calibri"/>
              </a:endParaRPr>
            </a:p>
            <a:p>
              <a:pPr marL="268281" lvl="1" indent="-268281">
                <a:lnSpc>
                  <a:spcPct val="90000"/>
                </a:lnSpc>
                <a:spcBef>
                  <a:spcPts val="360"/>
                </a:spcBef>
                <a:buClr>
                  <a:schemeClr val="accent4"/>
                </a:buClr>
                <a:buSzPts val="1800"/>
                <a:buFont typeface="Calibri"/>
                <a:buChar char="•"/>
              </a:pPr>
              <a:r>
                <a:rPr lang="fr-FR" sz="1800" dirty="0" err="1">
                  <a:solidFill>
                    <a:schemeClr val="tx1"/>
                  </a:solidFill>
                  <a:latin typeface="Calibri"/>
                  <a:ea typeface="Calibri"/>
                  <a:cs typeface="Calibri"/>
                  <a:sym typeface="Calibri"/>
                </a:rPr>
                <a:t>Managed</a:t>
              </a:r>
              <a:r>
                <a:rPr lang="fr-FR" sz="1800" dirty="0">
                  <a:solidFill>
                    <a:schemeClr val="tx1"/>
                  </a:solidFill>
                  <a:latin typeface="Calibri"/>
                  <a:ea typeface="Calibri"/>
                  <a:cs typeface="Calibri"/>
                  <a:sym typeface="Calibri"/>
                </a:rPr>
                <a:t> by the Ministère de la Santé et des Services sociaux</a:t>
              </a:r>
              <a:endParaRPr sz="2000" dirty="0">
                <a:solidFill>
                  <a:schemeClr val="dk1"/>
                </a:solidFill>
                <a:latin typeface="Calibri"/>
                <a:ea typeface="Calibri"/>
                <a:cs typeface="Calibri"/>
                <a:sym typeface="Calibri"/>
              </a:endParaRPr>
            </a:p>
          </p:txBody>
        </p:sp>
        <p:sp>
          <p:nvSpPr>
            <p:cNvPr id="179" name="Google Shape;179;p15"/>
            <p:cNvSpPr/>
            <p:nvPr/>
          </p:nvSpPr>
          <p:spPr>
            <a:xfrm>
              <a:off x="0" y="2906645"/>
              <a:ext cx="5842095" cy="983384"/>
            </a:xfrm>
            <a:prstGeom prst="roundRect">
              <a:avLst>
                <a:gd name="adj" fmla="val 16667"/>
              </a:avLst>
            </a:prstGeom>
            <a:solidFill>
              <a:srgbClr val="49BFD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80" name="Google Shape;180;p15"/>
            <p:cNvSpPr txBox="1"/>
            <p:nvPr/>
          </p:nvSpPr>
          <p:spPr>
            <a:xfrm>
              <a:off x="-3047" y="2954650"/>
              <a:ext cx="6015684" cy="887374"/>
            </a:xfrm>
            <a:prstGeom prst="rect">
              <a:avLst/>
            </a:prstGeom>
            <a:noFill/>
            <a:ln>
              <a:noFill/>
            </a:ln>
          </p:spPr>
          <p:txBody>
            <a:bodyPr spcFirstLastPara="1" wrap="square" lIns="156200" tIns="156200" rIns="156200" bIns="156200" anchor="ctr" anchorCtr="0">
              <a:noAutofit/>
            </a:bodyPr>
            <a:lstStyle/>
            <a:p>
              <a:pPr>
                <a:lnSpc>
                  <a:spcPct val="90000"/>
                </a:lnSpc>
                <a:buClr>
                  <a:schemeClr val="lt1"/>
                </a:buClr>
                <a:buSzPts val="4100"/>
              </a:pPr>
              <a:r>
                <a:rPr lang="fr-CA" sz="3900" b="1" dirty="0" err="1">
                  <a:solidFill>
                    <a:schemeClr val="lt1"/>
                  </a:solidFill>
                  <a:latin typeface="Calibri"/>
                  <a:ea typeface="Calibri"/>
                  <a:cs typeface="Calibri"/>
                  <a:sym typeface="Calibri"/>
                </a:rPr>
                <a:t>Roles</a:t>
              </a:r>
              <a:r>
                <a:rPr lang="fr-CA" sz="3900" b="1" dirty="0">
                  <a:solidFill>
                    <a:schemeClr val="lt1"/>
                  </a:solidFill>
                  <a:latin typeface="Calibri"/>
                  <a:ea typeface="Calibri"/>
                  <a:cs typeface="Calibri"/>
                  <a:sym typeface="Calibri"/>
                </a:rPr>
                <a:t> and </a:t>
              </a:r>
              <a:r>
                <a:rPr lang="fr-CA" sz="3900" b="1" dirty="0" err="1">
                  <a:solidFill>
                    <a:schemeClr val="lt1"/>
                  </a:solidFill>
                  <a:latin typeface="Calibri"/>
                  <a:ea typeface="Calibri"/>
                  <a:cs typeface="Calibri"/>
                  <a:sym typeface="Calibri"/>
                </a:rPr>
                <a:t>Responsibilities</a:t>
              </a:r>
              <a:r>
                <a:rPr lang="fr-CA" sz="4100" b="1" dirty="0">
                  <a:solidFill>
                    <a:schemeClr val="lt1"/>
                  </a:solidFill>
                  <a:latin typeface="Calibri"/>
                  <a:ea typeface="Calibri"/>
                  <a:cs typeface="Calibri"/>
                  <a:sym typeface="Calibri"/>
                </a:rPr>
                <a:t>: </a:t>
              </a:r>
              <a:endParaRPr sz="4100" dirty="0">
                <a:solidFill>
                  <a:schemeClr val="lt1"/>
                </a:solidFill>
                <a:latin typeface="Calibri"/>
                <a:ea typeface="Calibri"/>
                <a:cs typeface="Calibri"/>
                <a:sym typeface="Calibri"/>
              </a:endParaRPr>
            </a:p>
          </p:txBody>
        </p:sp>
        <p:sp>
          <p:nvSpPr>
            <p:cNvPr id="181" name="Google Shape;181;p15"/>
            <p:cNvSpPr/>
            <p:nvPr/>
          </p:nvSpPr>
          <p:spPr>
            <a:xfrm>
              <a:off x="0" y="3890030"/>
              <a:ext cx="5842095" cy="144279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82" name="Google Shape;182;p15"/>
            <p:cNvSpPr txBox="1"/>
            <p:nvPr/>
          </p:nvSpPr>
          <p:spPr>
            <a:xfrm>
              <a:off x="0" y="3890030"/>
              <a:ext cx="5842095" cy="1616482"/>
            </a:xfrm>
            <a:prstGeom prst="rect">
              <a:avLst/>
            </a:prstGeom>
            <a:noFill/>
            <a:ln>
              <a:noFill/>
            </a:ln>
          </p:spPr>
          <p:txBody>
            <a:bodyPr spcFirstLastPara="1" wrap="square" lIns="185475" tIns="22851" rIns="128000" bIns="22851" anchor="t" anchorCtr="0">
              <a:noAutofit/>
            </a:bodyPr>
            <a:lstStyle/>
            <a:p>
              <a:pPr marL="171446" lvl="1" indent="-57149">
                <a:lnSpc>
                  <a:spcPct val="90000"/>
                </a:lnSpc>
                <a:buClr>
                  <a:schemeClr val="dk1"/>
                </a:buClr>
                <a:buSzPts val="1800"/>
              </a:pPr>
              <a:endParaRPr sz="1800" dirty="0">
                <a:solidFill>
                  <a:schemeClr val="dk1"/>
                </a:solidFill>
                <a:latin typeface="Calibri"/>
                <a:ea typeface="Calibri"/>
                <a:cs typeface="Calibri"/>
                <a:sym typeface="Calibri"/>
              </a:endParaRPr>
            </a:p>
            <a:p>
              <a:pPr marL="268281" lvl="1" indent="-268281">
                <a:lnSpc>
                  <a:spcPct val="90000"/>
                </a:lnSpc>
                <a:spcBef>
                  <a:spcPts val="360"/>
                </a:spcBef>
                <a:buClr>
                  <a:schemeClr val="accent4"/>
                </a:buClr>
                <a:buSzPts val="1800"/>
                <a:buFont typeface="Calibri"/>
                <a:buChar char="•"/>
              </a:pPr>
              <a:r>
                <a:rPr lang="en-US" sz="1800" dirty="0">
                  <a:solidFill>
                    <a:schemeClr val="tx1"/>
                  </a:solidFill>
                  <a:latin typeface="Calibri"/>
                  <a:ea typeface="Calibri"/>
                  <a:cs typeface="Calibri"/>
                  <a:sym typeface="Calibri"/>
                </a:rPr>
                <a:t>Ensures that a regional committee exists in each region and that collaboration is maintained.</a:t>
              </a:r>
            </a:p>
            <a:p>
              <a:pPr marL="268281" lvl="1" indent="-268281">
                <a:lnSpc>
                  <a:spcPct val="90000"/>
                </a:lnSpc>
                <a:spcBef>
                  <a:spcPts val="360"/>
                </a:spcBef>
                <a:buClr>
                  <a:schemeClr val="accent4"/>
                </a:buClr>
                <a:buSzPts val="1800"/>
                <a:buFont typeface="Calibri"/>
                <a:buChar char="•"/>
              </a:pPr>
              <a:r>
                <a:rPr lang="en-US" sz="1800" dirty="0">
                  <a:solidFill>
                    <a:schemeClr val="tx1"/>
                  </a:solidFill>
                  <a:latin typeface="Calibri"/>
                  <a:ea typeface="Calibri"/>
                  <a:cs typeface="Calibri"/>
                  <a:sym typeface="Calibri"/>
                </a:rPr>
                <a:t>Makes sure that the Agreement and procedures are implemented and monitored and that practices are in compliance. </a:t>
              </a:r>
              <a:endParaRPr sz="18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771CEE17-D031-008E-45E2-F54820A718DD}"/>
              </a:ext>
            </a:extLst>
          </p:cNvPr>
          <p:cNvSpPr>
            <a:spLocks noGrp="1"/>
          </p:cNvSpPr>
          <p:nvPr>
            <p:ph type="sldNum" idx="12"/>
          </p:nvPr>
        </p:nvSpPr>
        <p:spPr/>
        <p:txBody>
          <a:bodyPr/>
          <a:lstStyle/>
          <a:p>
            <a:fld id="{00000000-1234-1234-1234-123412341234}" type="slidenum">
              <a:rPr lang="fr-CA" smtClean="0"/>
              <a:pPr/>
              <a:t>16</a:t>
            </a:fld>
            <a:endParaRPr lang="fr-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6"/>
        <p:cNvGrpSpPr/>
        <p:nvPr/>
      </p:nvGrpSpPr>
      <p:grpSpPr>
        <a:xfrm>
          <a:off x="0" y="0"/>
          <a:ext cx="0" cy="0"/>
          <a:chOff x="0" y="0"/>
          <a:chExt cx="0" cy="0"/>
        </a:xfrm>
      </p:grpSpPr>
      <p:sp>
        <p:nvSpPr>
          <p:cNvPr id="187" name="Google Shape;187;p16"/>
          <p:cNvSpPr/>
          <p:nvPr>
            <p:custDataLst>
              <p:tags r:id="rId1"/>
            </p:custDataLst>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algn="ctr">
              <a:buClr>
                <a:schemeClr val="lt1"/>
              </a:buClr>
              <a:buSzPts val="1800"/>
            </a:pPr>
            <a:endParaRPr sz="1800">
              <a:solidFill>
                <a:srgbClr val="FFFFFF"/>
              </a:solidFill>
              <a:latin typeface="Calibri"/>
              <a:ea typeface="Calibri"/>
              <a:cs typeface="Calibri"/>
              <a:sym typeface="Calibri"/>
            </a:endParaRPr>
          </a:p>
        </p:txBody>
      </p:sp>
      <p:sp>
        <p:nvSpPr>
          <p:cNvPr id="188" name="Google Shape;188;p16"/>
          <p:cNvSpPr/>
          <p:nvPr>
            <p:custDataLst>
              <p:tags r:id="rId2"/>
            </p:custDataLst>
          </p:nvPr>
        </p:nvSpPr>
        <p:spPr>
          <a:xfrm flipH="1">
            <a:off x="1" y="0"/>
            <a:ext cx="5511704" cy="6858000"/>
          </a:xfrm>
          <a:custGeom>
            <a:avLst/>
            <a:gdLst/>
            <a:ahLst/>
            <a:cxnLst/>
            <a:rect l="l" t="t" r="r" b="b"/>
            <a:pathLst>
              <a:path w="5511704" h="6886576" extrusionOk="0">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lt2">
              <a:alpha val="49411"/>
            </a:schemeClr>
          </a:solidFill>
          <a:ln>
            <a:noFill/>
          </a:ln>
        </p:spPr>
        <p:txBody>
          <a:bodyPr spcFirstLastPara="1" wrap="square" lIns="91425" tIns="45700" rIns="91425" bIns="45700" anchor="ctr" anchorCtr="0">
            <a:noAutofit/>
          </a:bodyPr>
          <a:lstStyle/>
          <a:p>
            <a:pPr algn="ctr">
              <a:buClr>
                <a:schemeClr val="dk1"/>
              </a:buClr>
              <a:buSzPts val="1800"/>
            </a:pPr>
            <a:endParaRPr sz="1800">
              <a:solidFill>
                <a:srgbClr val="2D2E83"/>
              </a:solidFill>
              <a:latin typeface="Calibri"/>
              <a:ea typeface="Calibri"/>
              <a:cs typeface="Calibri"/>
              <a:sym typeface="Calibri"/>
            </a:endParaRPr>
          </a:p>
        </p:txBody>
      </p:sp>
      <p:sp>
        <p:nvSpPr>
          <p:cNvPr id="189" name="Google Shape;189;p16"/>
          <p:cNvSpPr txBox="1"/>
          <p:nvPr>
            <p:custDataLst>
              <p:tags r:id="rId3"/>
            </p:custDataLst>
          </p:nvPr>
        </p:nvSpPr>
        <p:spPr>
          <a:xfrm>
            <a:off x="466532" y="713312"/>
            <a:ext cx="3517640" cy="5431376"/>
          </a:xfrm>
          <a:prstGeom prst="rect">
            <a:avLst/>
          </a:prstGeom>
          <a:noFill/>
          <a:ln>
            <a:noFill/>
          </a:ln>
        </p:spPr>
        <p:txBody>
          <a:bodyPr spcFirstLastPara="1" wrap="square" lIns="91425" tIns="45700" rIns="91425" bIns="45700" anchor="ctr" anchorCtr="0">
            <a:normAutofit/>
          </a:bodyPr>
          <a:lstStyle/>
          <a:p>
            <a:pPr>
              <a:lnSpc>
                <a:spcPct val="90000"/>
              </a:lnSpc>
              <a:buClr>
                <a:schemeClr val="dk1"/>
              </a:buClr>
              <a:buSzPts val="3200"/>
            </a:pPr>
            <a:r>
              <a:rPr lang="fr-CA" sz="3200" b="1" dirty="0">
                <a:solidFill>
                  <a:schemeClr val="tx1"/>
                </a:solidFill>
                <a:latin typeface="Calibri"/>
                <a:ea typeface="Calibri"/>
                <a:cs typeface="Calibri"/>
                <a:sym typeface="Calibri"/>
              </a:rPr>
              <a:t>CRNEM</a:t>
            </a:r>
            <a:endParaRPr dirty="0">
              <a:solidFill>
                <a:schemeClr val="tx1"/>
              </a:solidFill>
            </a:endParaRPr>
          </a:p>
          <a:p>
            <a:pPr>
              <a:lnSpc>
                <a:spcPct val="90000"/>
              </a:lnSpc>
              <a:spcBef>
                <a:spcPts val="600"/>
              </a:spcBef>
              <a:buClr>
                <a:schemeClr val="dk1"/>
              </a:buClr>
              <a:buSzPts val="3200"/>
            </a:pPr>
            <a:r>
              <a:rPr lang="fr-CA" sz="3200" b="1" dirty="0" err="1">
                <a:solidFill>
                  <a:schemeClr val="tx1"/>
                </a:solidFill>
                <a:latin typeface="Calibri"/>
                <a:ea typeface="Calibri"/>
                <a:cs typeface="Calibri"/>
                <a:sym typeface="Calibri"/>
              </a:rPr>
              <a:t>Multisectoral</a:t>
            </a:r>
            <a:r>
              <a:rPr lang="fr-CA" sz="3200" b="1" dirty="0">
                <a:solidFill>
                  <a:schemeClr val="tx1"/>
                </a:solidFill>
                <a:latin typeface="Calibri"/>
                <a:ea typeface="Calibri"/>
                <a:cs typeface="Calibri"/>
                <a:sym typeface="Calibri"/>
              </a:rPr>
              <a:t> Agreement </a:t>
            </a:r>
            <a:r>
              <a:rPr lang="fr-CA" sz="3200" b="1" dirty="0" err="1">
                <a:solidFill>
                  <a:schemeClr val="tx1"/>
                </a:solidFill>
                <a:latin typeface="Calibri"/>
                <a:ea typeface="Calibri"/>
                <a:cs typeface="Calibri"/>
                <a:sym typeface="Calibri"/>
              </a:rPr>
              <a:t>Regional</a:t>
            </a:r>
            <a:r>
              <a:rPr lang="fr-CA" sz="3200" b="1" dirty="0">
                <a:solidFill>
                  <a:schemeClr val="tx1"/>
                </a:solidFill>
                <a:latin typeface="Calibri"/>
                <a:ea typeface="Calibri"/>
                <a:cs typeface="Calibri"/>
                <a:sym typeface="Calibri"/>
              </a:rPr>
              <a:t> </a:t>
            </a:r>
            <a:r>
              <a:rPr lang="fr-CA" sz="3200" b="1" dirty="0" err="1">
                <a:solidFill>
                  <a:schemeClr val="tx1"/>
                </a:solidFill>
                <a:latin typeface="Calibri"/>
                <a:ea typeface="Calibri"/>
                <a:cs typeface="Calibri"/>
                <a:sym typeface="Calibri"/>
              </a:rPr>
              <a:t>Committee</a:t>
            </a:r>
            <a:endParaRPr lang="fr-CA" sz="3200" b="1" dirty="0">
              <a:solidFill>
                <a:schemeClr val="tx1"/>
              </a:solidFill>
              <a:latin typeface="Calibri"/>
              <a:ea typeface="Calibri"/>
              <a:cs typeface="Calibri"/>
              <a:sym typeface="Calibri"/>
            </a:endParaRPr>
          </a:p>
          <a:p>
            <a:pPr>
              <a:lnSpc>
                <a:spcPct val="90000"/>
              </a:lnSpc>
              <a:spcBef>
                <a:spcPts val="600"/>
              </a:spcBef>
              <a:buClr>
                <a:schemeClr val="dk1"/>
              </a:buClr>
              <a:buSzPts val="3200"/>
            </a:pPr>
            <a:r>
              <a:rPr lang="fr-CA" sz="3200" b="1" dirty="0">
                <a:solidFill>
                  <a:schemeClr val="tx1"/>
                </a:solidFill>
                <a:latin typeface="Calibri"/>
                <a:ea typeface="Calibri"/>
                <a:cs typeface="Calibri"/>
                <a:sym typeface="Calibri"/>
              </a:rPr>
              <a:t>(MARC)</a:t>
            </a:r>
            <a:endParaRPr sz="4400" b="1" dirty="0">
              <a:solidFill>
                <a:srgbClr val="2D2E83"/>
              </a:solidFill>
              <a:latin typeface="Calibri"/>
              <a:ea typeface="Calibri"/>
              <a:cs typeface="Calibri"/>
              <a:sym typeface="Calibri"/>
            </a:endParaRPr>
          </a:p>
          <a:p>
            <a:pPr>
              <a:lnSpc>
                <a:spcPct val="90000"/>
              </a:lnSpc>
              <a:spcBef>
                <a:spcPts val="600"/>
              </a:spcBef>
              <a:buClr>
                <a:schemeClr val="dk1"/>
              </a:buClr>
              <a:buSzPts val="4400"/>
            </a:pPr>
            <a:endParaRPr sz="4400" b="1" dirty="0">
              <a:solidFill>
                <a:srgbClr val="2D2E83"/>
              </a:solidFill>
              <a:latin typeface="Calibri"/>
              <a:ea typeface="Calibri"/>
              <a:cs typeface="Calibri"/>
              <a:sym typeface="Calibri"/>
            </a:endParaRPr>
          </a:p>
        </p:txBody>
      </p:sp>
      <p:grpSp>
        <p:nvGrpSpPr>
          <p:cNvPr id="191" name="Google Shape;191;p16"/>
          <p:cNvGrpSpPr/>
          <p:nvPr>
            <p:custDataLst>
              <p:tags r:id="rId4"/>
            </p:custDataLst>
          </p:nvPr>
        </p:nvGrpSpPr>
        <p:grpSpPr>
          <a:xfrm>
            <a:off x="4099301" y="422817"/>
            <a:ext cx="7881207" cy="6182163"/>
            <a:chOff x="0" y="0"/>
            <a:chExt cx="7881207" cy="6182163"/>
          </a:xfrm>
        </p:grpSpPr>
        <p:sp>
          <p:nvSpPr>
            <p:cNvPr id="192" name="Google Shape;192;p16"/>
            <p:cNvSpPr/>
            <p:nvPr/>
          </p:nvSpPr>
          <p:spPr>
            <a:xfrm>
              <a:off x="0" y="0"/>
              <a:ext cx="7881207" cy="535460"/>
            </a:xfrm>
            <a:prstGeom prst="roundRect">
              <a:avLst>
                <a:gd name="adj" fmla="val 16667"/>
              </a:avLst>
            </a:prstGeom>
            <a:solidFill>
              <a:srgbClr val="3885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93" name="Google Shape;193;p16"/>
            <p:cNvSpPr txBox="1"/>
            <p:nvPr/>
          </p:nvSpPr>
          <p:spPr>
            <a:xfrm>
              <a:off x="26139" y="26139"/>
              <a:ext cx="7828929" cy="483182"/>
            </a:xfrm>
            <a:prstGeom prst="rect">
              <a:avLst/>
            </a:prstGeom>
            <a:noFill/>
            <a:ln>
              <a:noFill/>
            </a:ln>
          </p:spPr>
          <p:txBody>
            <a:bodyPr spcFirstLastPara="1" wrap="square" lIns="99051" tIns="99051" rIns="99051" bIns="99051" anchor="ctr" anchorCtr="0">
              <a:noAutofit/>
            </a:bodyPr>
            <a:lstStyle/>
            <a:p>
              <a:pPr>
                <a:lnSpc>
                  <a:spcPct val="90000"/>
                </a:lnSpc>
                <a:buClr>
                  <a:schemeClr val="lt1"/>
                </a:buClr>
                <a:buSzPts val="2600"/>
              </a:pPr>
              <a:r>
                <a:rPr lang="fr-CA" sz="2600" b="1" dirty="0">
                  <a:solidFill>
                    <a:schemeClr val="lt1"/>
                  </a:solidFill>
                  <a:latin typeface="Calibri"/>
                  <a:ea typeface="Calibri"/>
                  <a:cs typeface="Calibri"/>
                  <a:sym typeface="Calibri"/>
                </a:rPr>
                <a:t>Structure:</a:t>
              </a:r>
              <a:endParaRPr sz="2600" dirty="0">
                <a:solidFill>
                  <a:schemeClr val="lt1"/>
                </a:solidFill>
                <a:latin typeface="Calibri"/>
                <a:ea typeface="Calibri"/>
                <a:cs typeface="Calibri"/>
                <a:sym typeface="Calibri"/>
              </a:endParaRPr>
            </a:p>
          </p:txBody>
        </p:sp>
        <p:sp>
          <p:nvSpPr>
            <p:cNvPr id="194" name="Google Shape;194;p16"/>
            <p:cNvSpPr/>
            <p:nvPr/>
          </p:nvSpPr>
          <p:spPr>
            <a:xfrm>
              <a:off x="17220" y="476598"/>
              <a:ext cx="7846766" cy="23680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95" name="Google Shape;195;p16"/>
            <p:cNvSpPr txBox="1"/>
            <p:nvPr/>
          </p:nvSpPr>
          <p:spPr>
            <a:xfrm>
              <a:off x="17220" y="476598"/>
              <a:ext cx="7846766" cy="2368080"/>
            </a:xfrm>
            <a:prstGeom prst="rect">
              <a:avLst/>
            </a:prstGeom>
            <a:noFill/>
            <a:ln>
              <a:noFill/>
            </a:ln>
          </p:spPr>
          <p:txBody>
            <a:bodyPr spcFirstLastPara="1" wrap="square" lIns="250225" tIns="17775" rIns="99551" bIns="17775" anchor="t" anchorCtr="0">
              <a:noAutofit/>
            </a:bodyPr>
            <a:lstStyle/>
            <a:p>
              <a:pPr lvl="1">
                <a:lnSpc>
                  <a:spcPct val="90000"/>
                </a:lnSpc>
                <a:buClr>
                  <a:schemeClr val="dk1"/>
                </a:buClr>
                <a:buSzPts val="1400"/>
              </a:pPr>
              <a:endParaRPr dirty="0">
                <a:solidFill>
                  <a:schemeClr val="dk1"/>
                </a:solidFill>
                <a:latin typeface="Calibri"/>
                <a:ea typeface="Calibri"/>
                <a:cs typeface="Calibri"/>
                <a:sym typeface="Calibri"/>
              </a:endParaRPr>
            </a:p>
            <a:p>
              <a:pPr lvl="1">
                <a:lnSpc>
                  <a:spcPct val="90000"/>
                </a:lnSpc>
                <a:spcBef>
                  <a:spcPts val="280"/>
                </a:spcBef>
                <a:buClr>
                  <a:schemeClr val="dk1"/>
                </a:buClr>
                <a:buSzPts val="1800"/>
              </a:pPr>
              <a:r>
                <a:rPr lang="en-US" sz="1800" dirty="0">
                  <a:solidFill>
                    <a:schemeClr val="tx1"/>
                  </a:solidFill>
                  <a:latin typeface="Calibri"/>
                  <a:ea typeface="Calibri"/>
                  <a:cs typeface="Calibri"/>
                  <a:sym typeface="Calibri"/>
                </a:rPr>
                <a:t>A representative of each partner takes part </a:t>
              </a:r>
              <a:r>
                <a:rPr lang="fr-CA" sz="1800" dirty="0">
                  <a:solidFill>
                    <a:schemeClr val="tx1"/>
                  </a:solidFill>
                  <a:latin typeface="Calibri"/>
                  <a:ea typeface="Calibri"/>
                  <a:cs typeface="Calibri"/>
                  <a:sym typeface="Calibri"/>
                </a:rPr>
                <a:t>: </a:t>
              </a:r>
              <a:endParaRPr sz="1800" dirty="0">
                <a:solidFill>
                  <a:schemeClr val="tx1"/>
                </a:solidFill>
                <a:latin typeface="Calibri"/>
                <a:ea typeface="Calibri"/>
                <a:cs typeface="Calibri"/>
                <a:sym typeface="Calibri"/>
              </a:endParaRPr>
            </a:p>
            <a:p>
              <a:pPr marL="268281" lvl="2"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DPJ</a:t>
              </a:r>
              <a:endParaRPr sz="1800" dirty="0">
                <a:solidFill>
                  <a:schemeClr val="tx1"/>
                </a:solidFill>
                <a:latin typeface="Calibri"/>
                <a:ea typeface="Calibri"/>
                <a:cs typeface="Calibri"/>
                <a:sym typeface="Calibri"/>
              </a:endParaRPr>
            </a:p>
            <a:p>
              <a:pPr marL="268281" lvl="3"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DPCP</a:t>
              </a:r>
              <a:endParaRPr dirty="0">
                <a:solidFill>
                  <a:schemeClr val="tx1"/>
                </a:solidFill>
              </a:endParaRPr>
            </a:p>
            <a:p>
              <a:pPr marL="268281" lvl="4" indent="-268281">
                <a:lnSpc>
                  <a:spcPct val="90000"/>
                </a:lnSpc>
                <a:spcBef>
                  <a:spcPts val="360"/>
                </a:spcBef>
                <a:buClr>
                  <a:schemeClr val="accent4"/>
                </a:buClr>
                <a:buSzPts val="1800"/>
                <a:buFont typeface="Arial"/>
                <a:buChar char="•"/>
              </a:pPr>
              <a:r>
                <a:rPr lang="fr-CA" sz="1800" dirty="0">
                  <a:solidFill>
                    <a:schemeClr val="tx1"/>
                  </a:solidFill>
                  <a:latin typeface="Calibri"/>
                  <a:ea typeface="Calibri"/>
                  <a:cs typeface="Calibri"/>
                  <a:sym typeface="Calibri"/>
                </a:rPr>
                <a:t>Corps de police</a:t>
              </a:r>
              <a:endParaRPr dirty="0">
                <a:solidFill>
                  <a:schemeClr val="tx1"/>
                </a:solidFill>
              </a:endParaRPr>
            </a:p>
            <a:p>
              <a:pPr marL="268281" lvl="5" indent="-268281">
                <a:lnSpc>
                  <a:spcPct val="90000"/>
                </a:lnSpc>
                <a:spcBef>
                  <a:spcPts val="360"/>
                </a:spcBef>
                <a:buClr>
                  <a:schemeClr val="accent4"/>
                </a:buClr>
                <a:buSzPts val="1800"/>
                <a:buFont typeface="Arial"/>
                <a:buChar char="•"/>
              </a:pPr>
              <a:r>
                <a:rPr lang="fr-CA" sz="1800" dirty="0" err="1">
                  <a:solidFill>
                    <a:schemeClr val="tx1"/>
                  </a:solidFill>
                  <a:latin typeface="Calibri"/>
                  <a:ea typeface="Calibri"/>
                  <a:cs typeface="Calibri"/>
                  <a:sym typeface="Calibri"/>
                </a:rPr>
                <a:t>Representatives</a:t>
              </a:r>
              <a:r>
                <a:rPr lang="fr-CA" sz="1800" dirty="0">
                  <a:solidFill>
                    <a:schemeClr val="tx1"/>
                  </a:solidFill>
                  <a:latin typeface="Calibri"/>
                  <a:ea typeface="Calibri"/>
                  <a:cs typeface="Calibri"/>
                  <a:sym typeface="Calibri"/>
                </a:rPr>
                <a:t> of the MFA</a:t>
              </a:r>
              <a:endParaRPr dirty="0">
                <a:solidFill>
                  <a:schemeClr val="tx1"/>
                </a:solidFill>
              </a:endParaRPr>
            </a:p>
            <a:p>
              <a:pPr marL="268281" lvl="6" indent="-268281">
                <a:lnSpc>
                  <a:spcPct val="90000"/>
                </a:lnSpc>
                <a:spcBef>
                  <a:spcPts val="360"/>
                </a:spcBef>
                <a:buClr>
                  <a:schemeClr val="accent4"/>
                </a:buClr>
                <a:buSzPts val="1800"/>
                <a:buFont typeface="Arial"/>
                <a:buChar char="•"/>
              </a:pPr>
              <a:r>
                <a:rPr lang="fr-CA" sz="1800" dirty="0" err="1">
                  <a:solidFill>
                    <a:schemeClr val="tx1"/>
                  </a:solidFill>
                  <a:latin typeface="Calibri"/>
                  <a:ea typeface="Calibri"/>
                  <a:cs typeface="Calibri"/>
                  <a:sym typeface="Calibri"/>
                </a:rPr>
                <a:t>School</a:t>
              </a:r>
              <a:r>
                <a:rPr lang="fr-CA" sz="1800" dirty="0">
                  <a:solidFill>
                    <a:schemeClr val="tx1"/>
                  </a:solidFill>
                  <a:latin typeface="Calibri"/>
                  <a:ea typeface="Calibri"/>
                  <a:cs typeface="Calibri"/>
                  <a:sym typeface="Calibri"/>
                </a:rPr>
                <a:t> </a:t>
              </a:r>
              <a:r>
                <a:rPr lang="fr-CA" sz="1800" dirty="0" err="1">
                  <a:solidFill>
                    <a:schemeClr val="tx1"/>
                  </a:solidFill>
                  <a:latin typeface="Calibri"/>
                  <a:ea typeface="Calibri"/>
                  <a:cs typeface="Calibri"/>
                  <a:sym typeface="Calibri"/>
                </a:rPr>
                <a:t>Representatives</a:t>
              </a:r>
              <a:endParaRPr sz="2000" dirty="0">
                <a:solidFill>
                  <a:schemeClr val="tx1"/>
                </a:solidFill>
                <a:latin typeface="Calibri"/>
                <a:ea typeface="Calibri"/>
                <a:cs typeface="Calibri"/>
                <a:sym typeface="Calibri"/>
              </a:endParaRPr>
            </a:p>
            <a:p>
              <a:pPr lvl="2">
                <a:lnSpc>
                  <a:spcPct val="90000"/>
                </a:lnSpc>
                <a:spcBef>
                  <a:spcPts val="360"/>
                </a:spcBef>
                <a:buClr>
                  <a:schemeClr val="dk1"/>
                </a:buClr>
                <a:buSzPts val="1800"/>
              </a:pPr>
              <a:r>
                <a:rPr lang="fr-CA" sz="18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p:txBody>
        </p:sp>
        <p:sp>
          <p:nvSpPr>
            <p:cNvPr id="196" name="Google Shape;196;p16"/>
            <p:cNvSpPr/>
            <p:nvPr/>
          </p:nvSpPr>
          <p:spPr>
            <a:xfrm>
              <a:off x="0" y="2783516"/>
              <a:ext cx="7881207" cy="529648"/>
            </a:xfrm>
            <a:prstGeom prst="roundRect">
              <a:avLst>
                <a:gd name="adj" fmla="val 16667"/>
              </a:avLst>
            </a:prstGeom>
            <a:solidFill>
              <a:srgbClr val="49BFD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197" name="Google Shape;197;p16"/>
            <p:cNvSpPr txBox="1"/>
            <p:nvPr/>
          </p:nvSpPr>
          <p:spPr>
            <a:xfrm>
              <a:off x="25855" y="2809371"/>
              <a:ext cx="7829497" cy="477938"/>
            </a:xfrm>
            <a:prstGeom prst="rect">
              <a:avLst/>
            </a:prstGeom>
            <a:noFill/>
            <a:ln>
              <a:noFill/>
            </a:ln>
          </p:spPr>
          <p:txBody>
            <a:bodyPr spcFirstLastPara="1" wrap="square" lIns="99051" tIns="99051" rIns="99051" bIns="99051" anchor="ctr" anchorCtr="0">
              <a:noAutofit/>
            </a:bodyPr>
            <a:lstStyle/>
            <a:p>
              <a:pPr>
                <a:lnSpc>
                  <a:spcPct val="90000"/>
                </a:lnSpc>
                <a:buClr>
                  <a:schemeClr val="lt1"/>
                </a:buClr>
                <a:buSzPts val="2600"/>
              </a:pPr>
              <a:r>
                <a:rPr lang="fr-CA" sz="2600" b="1" dirty="0" err="1">
                  <a:solidFill>
                    <a:schemeClr val="lt1"/>
                  </a:solidFill>
                  <a:latin typeface="Calibri"/>
                  <a:ea typeface="Calibri"/>
                  <a:cs typeface="Calibri"/>
                  <a:sym typeface="Calibri"/>
                </a:rPr>
                <a:t>Roles</a:t>
              </a:r>
              <a:r>
                <a:rPr lang="fr-CA" sz="2600" b="1" dirty="0">
                  <a:solidFill>
                    <a:schemeClr val="bg1"/>
                  </a:solidFill>
                  <a:latin typeface="Calibri"/>
                  <a:ea typeface="Calibri"/>
                  <a:cs typeface="Calibri"/>
                  <a:sym typeface="Calibri"/>
                </a:rPr>
                <a:t> and </a:t>
              </a:r>
              <a:r>
                <a:rPr lang="fr-CA" sz="2600" b="1" dirty="0" err="1">
                  <a:solidFill>
                    <a:schemeClr val="lt1"/>
                  </a:solidFill>
                  <a:latin typeface="Calibri"/>
                  <a:ea typeface="Calibri"/>
                  <a:cs typeface="Calibri"/>
                  <a:sym typeface="Calibri"/>
                </a:rPr>
                <a:t>Responsibilities</a:t>
              </a:r>
              <a:r>
                <a:rPr lang="fr-CA" sz="2600" b="1" dirty="0">
                  <a:solidFill>
                    <a:schemeClr val="lt1"/>
                  </a:solidFill>
                  <a:latin typeface="Calibri"/>
                  <a:ea typeface="Calibri"/>
                  <a:cs typeface="Calibri"/>
                  <a:sym typeface="Calibri"/>
                </a:rPr>
                <a:t>: </a:t>
              </a:r>
              <a:endParaRPr sz="2600" dirty="0">
                <a:solidFill>
                  <a:schemeClr val="lt1"/>
                </a:solidFill>
                <a:latin typeface="Calibri"/>
                <a:ea typeface="Calibri"/>
                <a:cs typeface="Calibri"/>
                <a:sym typeface="Calibri"/>
              </a:endParaRPr>
            </a:p>
          </p:txBody>
        </p:sp>
        <p:sp>
          <p:nvSpPr>
            <p:cNvPr id="198" name="Google Shape;198;p16"/>
            <p:cNvSpPr/>
            <p:nvPr/>
          </p:nvSpPr>
          <p:spPr>
            <a:xfrm>
              <a:off x="0" y="3335565"/>
              <a:ext cx="7881207" cy="2846598"/>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199" name="Google Shape;199;p16"/>
            <p:cNvSpPr txBox="1"/>
            <p:nvPr/>
          </p:nvSpPr>
          <p:spPr>
            <a:xfrm>
              <a:off x="0" y="3335565"/>
              <a:ext cx="7881207" cy="2846598"/>
            </a:xfrm>
            <a:prstGeom prst="rect">
              <a:avLst/>
            </a:prstGeom>
            <a:noFill/>
            <a:ln>
              <a:noFill/>
            </a:ln>
          </p:spPr>
          <p:txBody>
            <a:bodyPr spcFirstLastPara="1" wrap="square" lIns="250225" tIns="17775" rIns="99551" bIns="17775" anchor="t" anchorCtr="0">
              <a:noAutofit/>
            </a:bodyPr>
            <a:lstStyle/>
            <a:p>
              <a:pPr marL="9525" lvl="1" indent="79373">
                <a:lnSpc>
                  <a:spcPct val="90000"/>
                </a:lnSpc>
                <a:buClr>
                  <a:schemeClr val="dk1"/>
                </a:buClr>
                <a:buSzPts val="1400"/>
              </a:pPr>
              <a:endParaRPr dirty="0">
                <a:solidFill>
                  <a:schemeClr val="dk1"/>
                </a:solidFill>
                <a:latin typeface="Calibri"/>
                <a:ea typeface="Calibri"/>
                <a:cs typeface="Calibri"/>
                <a:sym typeface="Calibri"/>
              </a:endParaRP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Oversees the application of the Agreement in its region and prepares an annual report. </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Determines priority treatment and intervention mechanisms.</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Establishes communication and intervention mechanisms.</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Acts as an expert council on the Agreement for its partners.</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Notifies the CRNEM of any difficulties.</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Makes sure the Agreement is properly trained and promoted. </a:t>
              </a:r>
            </a:p>
            <a:p>
              <a:pPr marL="268281" lvl="2" indent="-268281">
                <a:lnSpc>
                  <a:spcPct val="90000"/>
                </a:lnSpc>
                <a:spcBef>
                  <a:spcPts val="280"/>
                </a:spcBef>
                <a:buClr>
                  <a:schemeClr val="accent4"/>
                </a:buClr>
                <a:buSzPts val="1800"/>
                <a:buFont typeface="Arial"/>
                <a:buChar char="•"/>
              </a:pPr>
              <a:r>
                <a:rPr lang="en-US" sz="1800" dirty="0">
                  <a:solidFill>
                    <a:schemeClr val="tx1"/>
                  </a:solidFill>
                  <a:latin typeface="Calibri"/>
                  <a:ea typeface="Calibri"/>
                  <a:cs typeface="Calibri"/>
                  <a:sym typeface="Calibri"/>
                </a:rPr>
                <a:t>Establishes links with organizations. </a:t>
              </a:r>
              <a:endParaRPr dirty="0">
                <a:solidFill>
                  <a:schemeClr val="tx1"/>
                </a:solidFill>
              </a:endParaRPr>
            </a:p>
          </p:txBody>
        </p:sp>
      </p:grpSp>
      <p:sp>
        <p:nvSpPr>
          <p:cNvPr id="6" name="Espace réservé du numéro de diapositive 5">
            <a:extLst>
              <a:ext uri="{FF2B5EF4-FFF2-40B4-BE49-F238E27FC236}">
                <a16:creationId xmlns:a16="http://schemas.microsoft.com/office/drawing/2014/main" id="{3A7A2CE3-DA6C-3BC3-7A35-FB7C7F673149}"/>
              </a:ext>
            </a:extLst>
          </p:cNvPr>
          <p:cNvSpPr>
            <a:spLocks noGrp="1"/>
          </p:cNvSpPr>
          <p:nvPr>
            <p:ph type="sldNum" idx="12"/>
          </p:nvPr>
        </p:nvSpPr>
        <p:spPr/>
        <p:txBody>
          <a:bodyPr/>
          <a:lstStyle/>
          <a:p>
            <a:fld id="{00000000-1234-1234-1234-123412341234}" type="slidenum">
              <a:rPr lang="fr-CA" smtClean="0"/>
              <a:pPr/>
              <a:t>17</a:t>
            </a:fld>
            <a:endParaRPr lang="fr-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17"/>
          <p:cNvSpPr txBox="1">
            <a:spLocks noGrp="1"/>
          </p:cNvSpPr>
          <p:nvPr>
            <p:ph type="title"/>
            <p:custDataLst>
              <p:tags r:id="rId1"/>
            </p:custDataLst>
          </p:nvPr>
        </p:nvSpPr>
        <p:spPr>
          <a:xfrm>
            <a:off x="704736" y="646643"/>
            <a:ext cx="10515600" cy="785816"/>
          </a:xfrm>
          <a:prstGeom prst="rect">
            <a:avLst/>
          </a:prstGeom>
          <a:noFill/>
          <a:ln>
            <a:noFill/>
          </a:ln>
        </p:spPr>
        <p:txBody>
          <a:bodyPr spcFirstLastPara="1" wrap="square" lIns="91425" tIns="45700" rIns="91425" bIns="45700" anchor="ctr" anchorCtr="0">
            <a:normAutofit fontScale="90000"/>
          </a:bodyPr>
          <a:lstStyle/>
          <a:p>
            <a:pPr>
              <a:buSzPct val="100000"/>
            </a:pPr>
            <a:r>
              <a:rPr lang="en-US" dirty="0"/>
              <a:t>Partners Linked by the Agreement </a:t>
            </a:r>
            <a:br>
              <a:rPr lang="fr-CA" dirty="0"/>
            </a:br>
            <a:endParaRPr dirty="0"/>
          </a:p>
        </p:txBody>
      </p:sp>
      <p:sp>
        <p:nvSpPr>
          <p:cNvPr id="205" name="Google Shape;205;p17"/>
          <p:cNvSpPr txBox="1">
            <a:spLocks noGrp="1"/>
          </p:cNvSpPr>
          <p:nvPr>
            <p:ph type="body" idx="1"/>
            <p:custDataLst>
              <p:tags r:id="rId2"/>
            </p:custDataLst>
          </p:nvPr>
        </p:nvSpPr>
        <p:spPr>
          <a:xfrm>
            <a:off x="704738" y="2024743"/>
            <a:ext cx="4921623" cy="3400796"/>
          </a:xfrm>
          <a:prstGeom prst="rect">
            <a:avLst/>
          </a:prstGeom>
          <a:noFill/>
          <a:ln>
            <a:noFill/>
          </a:ln>
        </p:spPr>
        <p:txBody>
          <a:bodyPr spcFirstLastPara="1" wrap="square" lIns="91425" tIns="45700" rIns="91425" bIns="45700" anchor="t" anchorCtr="0">
            <a:normAutofit/>
          </a:bodyPr>
          <a:lstStyle/>
          <a:p>
            <a:pPr marL="342891" indent="-342891">
              <a:lnSpc>
                <a:spcPct val="200000"/>
              </a:lnSpc>
              <a:spcBef>
                <a:spcPts val="0"/>
              </a:spcBef>
              <a:buClr>
                <a:schemeClr val="accent4"/>
              </a:buClr>
              <a:buSzPts val="2000"/>
            </a:pPr>
            <a:r>
              <a:rPr lang="en-US" sz="2000" dirty="0">
                <a:solidFill>
                  <a:schemeClr val="tx1"/>
                </a:solidFill>
              </a:rPr>
              <a:t>DPJ and DPJ-authorized interveners</a:t>
            </a:r>
          </a:p>
          <a:p>
            <a:pPr marL="342891" indent="-342891">
              <a:lnSpc>
                <a:spcPct val="200000"/>
              </a:lnSpc>
              <a:spcBef>
                <a:spcPts val="0"/>
              </a:spcBef>
              <a:buClr>
                <a:schemeClr val="accent4"/>
              </a:buClr>
              <a:buSzPts val="2000"/>
            </a:pPr>
            <a:r>
              <a:rPr lang="en-US" sz="2000" dirty="0">
                <a:solidFill>
                  <a:schemeClr val="tx1"/>
                </a:solidFill>
              </a:rPr>
              <a:t>DPCP prosecutors</a:t>
            </a:r>
          </a:p>
          <a:p>
            <a:pPr marL="342891" indent="-342891">
              <a:lnSpc>
                <a:spcPct val="100000"/>
              </a:lnSpc>
              <a:spcBef>
                <a:spcPts val="0"/>
              </a:spcBef>
              <a:buClr>
                <a:schemeClr val="accent4"/>
              </a:buClr>
              <a:buSzPts val="2000"/>
            </a:pPr>
            <a:r>
              <a:rPr lang="en-US" sz="2000" dirty="0">
                <a:solidFill>
                  <a:schemeClr val="tx1"/>
                </a:solidFill>
              </a:rPr>
              <a:t>Police officers and investigators from police forces governed by Quebec law</a:t>
            </a:r>
            <a:endParaRPr dirty="0">
              <a:solidFill>
                <a:schemeClr val="tx1"/>
              </a:solidFill>
            </a:endParaRPr>
          </a:p>
        </p:txBody>
      </p:sp>
      <p:sp>
        <p:nvSpPr>
          <p:cNvPr id="206" name="Google Shape;206;p17"/>
          <p:cNvSpPr txBox="1">
            <a:spLocks noGrp="1"/>
          </p:cNvSpPr>
          <p:nvPr>
            <p:ph type="body" idx="2"/>
            <p:custDataLst>
              <p:tags r:id="rId3"/>
            </p:custDataLst>
          </p:nvPr>
        </p:nvSpPr>
        <p:spPr>
          <a:xfrm>
            <a:off x="6181805" y="2102765"/>
            <a:ext cx="5038531" cy="3676261"/>
          </a:xfrm>
          <a:prstGeom prst="rect">
            <a:avLst/>
          </a:prstGeom>
          <a:noFill/>
          <a:ln>
            <a:noFill/>
          </a:ln>
        </p:spPr>
        <p:txBody>
          <a:bodyPr spcFirstLastPara="1" wrap="square" lIns="91425" tIns="45700" rIns="91425" bIns="45700" anchor="t" anchorCtr="0">
            <a:normAutofit/>
          </a:bodyPr>
          <a:lstStyle/>
          <a:p>
            <a:pPr marL="342891" indent="-342891">
              <a:lnSpc>
                <a:spcPct val="150000"/>
              </a:lnSpc>
              <a:spcBef>
                <a:spcPts val="0"/>
              </a:spcBef>
              <a:buClr>
                <a:schemeClr val="accent4"/>
              </a:buClr>
              <a:buSzPts val="2000"/>
            </a:pPr>
            <a:r>
              <a:rPr lang="en-US" sz="1800" dirty="0">
                <a:solidFill>
                  <a:schemeClr val="tx1"/>
                </a:solidFill>
              </a:rPr>
              <a:t>Stakeholders from school organizations</a:t>
            </a:r>
          </a:p>
          <a:p>
            <a:pPr marL="342891" indent="-342891">
              <a:lnSpc>
                <a:spcPct val="150000"/>
              </a:lnSpc>
              <a:spcBef>
                <a:spcPts val="0"/>
              </a:spcBef>
              <a:buClr>
                <a:schemeClr val="accent4"/>
              </a:buClr>
              <a:buSzPts val="2000"/>
            </a:pPr>
            <a:endParaRPr lang="en-US" sz="1800" dirty="0">
              <a:solidFill>
                <a:schemeClr val="tx1"/>
              </a:solidFill>
            </a:endParaRPr>
          </a:p>
          <a:p>
            <a:pPr marL="342891" indent="-342891">
              <a:lnSpc>
                <a:spcPct val="100000"/>
              </a:lnSpc>
              <a:spcBef>
                <a:spcPts val="0"/>
              </a:spcBef>
              <a:buClr>
                <a:schemeClr val="accent4"/>
              </a:buClr>
              <a:buSzPts val="2000"/>
            </a:pPr>
            <a:r>
              <a:rPr lang="en-US" sz="1800" dirty="0">
                <a:solidFill>
                  <a:schemeClr val="tx1"/>
                </a:solidFill>
              </a:rPr>
              <a:t>Stakeholders from the MFA, a coordinator's office (BC), a CPE or a daycare center</a:t>
            </a:r>
          </a:p>
          <a:p>
            <a:pPr marL="342891" indent="-342891">
              <a:lnSpc>
                <a:spcPct val="100000"/>
              </a:lnSpc>
              <a:spcBef>
                <a:spcPts val="0"/>
              </a:spcBef>
              <a:buClr>
                <a:schemeClr val="accent4"/>
              </a:buClr>
              <a:buSzPts val="2000"/>
            </a:pPr>
            <a:endParaRPr lang="en-US" sz="1800" dirty="0">
              <a:solidFill>
                <a:schemeClr val="tx1"/>
              </a:solidFill>
            </a:endParaRPr>
          </a:p>
          <a:p>
            <a:pPr marL="342891" indent="-342891">
              <a:lnSpc>
                <a:spcPct val="100000"/>
              </a:lnSpc>
              <a:spcBef>
                <a:spcPts val="0"/>
              </a:spcBef>
              <a:buClr>
                <a:schemeClr val="accent4"/>
              </a:buClr>
              <a:buSzPts val="2000"/>
            </a:pPr>
            <a:r>
              <a:rPr lang="en-US" sz="1800" dirty="0">
                <a:solidFill>
                  <a:schemeClr val="tx1"/>
                </a:solidFill>
              </a:rPr>
              <a:t>The Indigenous person(s) who assume(s) the responsibilities of the DPJ within the framework of an agreement concluded under section 37.5 of the YPA, or any Indigenous group that applies the Agreement.</a:t>
            </a:r>
            <a:endParaRPr dirty="0"/>
          </a:p>
        </p:txBody>
      </p:sp>
      <p:sp>
        <p:nvSpPr>
          <p:cNvPr id="4" name="Espace réservé du numéro de diapositive 3">
            <a:extLst>
              <a:ext uri="{FF2B5EF4-FFF2-40B4-BE49-F238E27FC236}">
                <a16:creationId xmlns:a16="http://schemas.microsoft.com/office/drawing/2014/main" id="{8056C719-3A6C-020F-704C-62BFA1248EF2}"/>
              </a:ext>
            </a:extLst>
          </p:cNvPr>
          <p:cNvSpPr>
            <a:spLocks noGrp="1"/>
          </p:cNvSpPr>
          <p:nvPr>
            <p:ph type="sldNum" idx="12"/>
          </p:nvPr>
        </p:nvSpPr>
        <p:spPr/>
        <p:txBody>
          <a:bodyPr/>
          <a:lstStyle/>
          <a:p>
            <a:fld id="{00000000-1234-1234-1234-123412341234}" type="slidenum">
              <a:rPr lang="fr-CA" smtClean="0"/>
              <a:pPr/>
              <a:t>18</a:t>
            </a:fld>
            <a:endParaRPr lang="fr-CA"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8"/>
          <p:cNvSpPr txBox="1"/>
          <p:nvPr>
            <p:custDataLst>
              <p:tags r:id="rId1"/>
            </p:custDataLst>
          </p:nvPr>
        </p:nvSpPr>
        <p:spPr>
          <a:xfrm>
            <a:off x="560935" y="650673"/>
            <a:ext cx="9793506" cy="5632271"/>
          </a:xfrm>
          <a:prstGeom prst="rect">
            <a:avLst/>
          </a:prstGeom>
          <a:noFill/>
          <a:ln>
            <a:noFill/>
          </a:ln>
        </p:spPr>
        <p:txBody>
          <a:bodyPr spcFirstLastPara="1" wrap="square" lIns="91425" tIns="45700" rIns="91425" bIns="45700" anchor="t" anchorCtr="0">
            <a:spAutoFit/>
          </a:bodyPr>
          <a:lstStyle/>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a:p>
            <a:pPr algn="ctr">
              <a:buClr>
                <a:schemeClr val="dk1"/>
              </a:buClr>
              <a:buSzPts val="3600"/>
            </a:pPr>
            <a:endParaRPr sz="3600" b="1">
              <a:solidFill>
                <a:srgbClr val="1B2A85"/>
              </a:solidFill>
              <a:latin typeface="Calibri"/>
              <a:ea typeface="Calibri"/>
              <a:cs typeface="Calibri"/>
              <a:sym typeface="Calibri"/>
            </a:endParaRPr>
          </a:p>
        </p:txBody>
      </p:sp>
      <p:graphicFrame>
        <p:nvGraphicFramePr>
          <p:cNvPr id="388" name="Diagramme 388">
            <a:extLst>
              <a:ext uri="{FF2B5EF4-FFF2-40B4-BE49-F238E27FC236}">
                <a16:creationId xmlns:a16="http://schemas.microsoft.com/office/drawing/2014/main" id="{4FA7B0C3-1372-6365-AD36-3F41C037B7F3}"/>
              </a:ext>
            </a:extLst>
          </p:cNvPr>
          <p:cNvGraphicFramePr/>
          <p:nvPr>
            <p:extLst>
              <p:ext uri="{D42A27DB-BD31-4B8C-83A1-F6EECF244321}">
                <p14:modId xmlns:p14="http://schemas.microsoft.com/office/powerpoint/2010/main" val="3542162738"/>
              </p:ext>
            </p:extLst>
          </p:nvPr>
        </p:nvGraphicFramePr>
        <p:xfrm>
          <a:off x="717827" y="197675"/>
          <a:ext cx="10255709" cy="65399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Espace réservé du numéro de diapositive 5">
            <a:extLst>
              <a:ext uri="{FF2B5EF4-FFF2-40B4-BE49-F238E27FC236}">
                <a16:creationId xmlns:a16="http://schemas.microsoft.com/office/drawing/2014/main" id="{95F57B7D-C443-DAA4-5EB3-99517BA38BF7}"/>
              </a:ext>
            </a:extLst>
          </p:cNvPr>
          <p:cNvSpPr>
            <a:spLocks noGrp="1"/>
          </p:cNvSpPr>
          <p:nvPr>
            <p:ph type="sldNum" idx="12"/>
          </p:nvPr>
        </p:nvSpPr>
        <p:spPr/>
        <p:txBody>
          <a:bodyPr/>
          <a:lstStyle/>
          <a:p>
            <a:fld id="{00000000-1234-1234-1234-123412341234}" type="slidenum">
              <a:rPr lang="fr-CA" smtClean="0"/>
              <a:pPr/>
              <a:t>19</a:t>
            </a:fld>
            <a:endParaRPr lang="fr-CA"/>
          </a:p>
        </p:txBody>
      </p:sp>
    </p:spTree>
    <p:extLst>
      <p:ext uri="{BB962C8B-B14F-4D97-AF65-F5344CB8AC3E}">
        <p14:creationId xmlns:p14="http://schemas.microsoft.com/office/powerpoint/2010/main" val="1796160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2"/>
          <p:cNvSpPr txBox="1">
            <a:spLocks noGrp="1"/>
          </p:cNvSpPr>
          <p:nvPr>
            <p:ph type="title"/>
            <p:custDataLst>
              <p:tags r:id="rId1"/>
            </p:custDataLst>
          </p:nvPr>
        </p:nvSpPr>
        <p:spPr>
          <a:xfrm>
            <a:off x="-69668" y="422275"/>
            <a:ext cx="6869196" cy="137408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1B2A85"/>
              </a:buClr>
              <a:buSzPts val="3200"/>
              <a:buFont typeface="Calibri"/>
              <a:buNone/>
            </a:pPr>
            <a:r>
              <a:rPr lang="fr-CA" sz="3200" b="1" dirty="0" err="1">
                <a:solidFill>
                  <a:srgbClr val="1B2A85"/>
                </a:solidFill>
              </a:rPr>
              <a:t>Purpose</a:t>
            </a:r>
            <a:r>
              <a:rPr lang="fr-CA" sz="3200" b="1" dirty="0">
                <a:solidFill>
                  <a:srgbClr val="1B2A85"/>
                </a:solidFill>
              </a:rPr>
              <a:t> of Training</a:t>
            </a:r>
            <a:br>
              <a:rPr lang="fr-CA" sz="3600" b="1" dirty="0">
                <a:solidFill>
                  <a:srgbClr val="1B2A85"/>
                </a:solidFill>
              </a:rPr>
            </a:br>
            <a:endParaRPr dirty="0"/>
          </a:p>
        </p:txBody>
      </p:sp>
      <p:sp>
        <p:nvSpPr>
          <p:cNvPr id="68" name="Google Shape;68;p2"/>
          <p:cNvSpPr txBox="1">
            <a:spLocks noGrp="1"/>
          </p:cNvSpPr>
          <p:nvPr>
            <p:ph type="body" idx="1"/>
            <p:custDataLst>
              <p:tags r:id="rId2"/>
            </p:custDataLst>
          </p:nvPr>
        </p:nvSpPr>
        <p:spPr>
          <a:xfrm>
            <a:off x="1452282" y="2205317"/>
            <a:ext cx="8821271" cy="3495687"/>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SzPts val="2000"/>
              <a:buFont typeface="Arial"/>
              <a:buChar char="•"/>
            </a:pPr>
            <a:r>
              <a:rPr lang="en-US" sz="2200" dirty="0">
                <a:solidFill>
                  <a:schemeClr val="tx1"/>
                </a:solidFill>
              </a:rPr>
              <a:t>Promote better understanding and application of the Multisectoral Agreement, to make sure children are protected.</a:t>
            </a:r>
          </a:p>
          <a:p>
            <a:pPr marL="457200" lvl="0" indent="-457200" algn="l" rtl="0">
              <a:lnSpc>
                <a:spcPct val="90000"/>
              </a:lnSpc>
              <a:spcBef>
                <a:spcPts val="0"/>
              </a:spcBef>
              <a:spcAft>
                <a:spcPts val="0"/>
              </a:spcAft>
              <a:buSzPts val="2000"/>
              <a:buFont typeface="Arial"/>
              <a:buChar char="•"/>
            </a:pPr>
            <a:endParaRPr lang="en-US" sz="2200" dirty="0">
              <a:solidFill>
                <a:schemeClr val="tx1"/>
              </a:solidFill>
            </a:endParaRPr>
          </a:p>
          <a:p>
            <a:pPr marL="457200" lvl="0" indent="-457200" algn="l" rtl="0">
              <a:lnSpc>
                <a:spcPct val="90000"/>
              </a:lnSpc>
              <a:spcBef>
                <a:spcPts val="0"/>
              </a:spcBef>
              <a:spcAft>
                <a:spcPts val="0"/>
              </a:spcAft>
              <a:buSzPts val="2000"/>
              <a:buFont typeface="Arial"/>
              <a:buChar char="•"/>
            </a:pPr>
            <a:r>
              <a:rPr lang="en-US" sz="2200" dirty="0">
                <a:solidFill>
                  <a:schemeClr val="tx1"/>
                </a:solidFill>
              </a:rPr>
              <a:t>Develop a common language.</a:t>
            </a:r>
            <a:endParaRPr dirty="0"/>
          </a:p>
        </p:txBody>
      </p:sp>
      <p:sp>
        <p:nvSpPr>
          <p:cNvPr id="69" name="Google Shape;69;p2"/>
          <p:cNvSpPr txBox="1">
            <a:spLocks noGrp="1"/>
          </p:cNvSpPr>
          <p:nvPr>
            <p:ph type="sldNum" idx="12"/>
            <p:custDataLst>
              <p:tags r:id="rId3"/>
            </p:custDataLst>
          </p:nvPr>
        </p:nvSpPr>
        <p:spPr>
          <a:xfrm>
            <a:off x="9448800" y="23971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C8CAD"/>
              </a:buClr>
              <a:buSzPts val="1200"/>
              <a:buFont typeface="Calibri"/>
              <a:buNone/>
            </a:pPr>
            <a:fld id="{00000000-1234-1234-1234-123412341234}" type="slidenum">
              <a:rPr lang="fr-CA" sz="1200" b="0" i="0" u="none" strike="noStrike" cap="none">
                <a:solidFill>
                  <a:srgbClr val="8C8CAD"/>
                </a:solidFill>
                <a:latin typeface="Calibri"/>
                <a:ea typeface="Calibri"/>
                <a:cs typeface="Calibri"/>
                <a:sym typeface="Calibri"/>
              </a:rPr>
              <a:t>2</a:t>
            </a:fld>
            <a:endParaRPr sz="1200" b="0" i="0" u="none" strike="noStrike" cap="none">
              <a:solidFill>
                <a:srgbClr val="8C8CAD"/>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867930"/>
          </a:xfrm>
          <a:prstGeom prst="rect">
            <a:avLst/>
          </a:prstGeom>
          <a:noFill/>
        </p:spPr>
        <p:txBody>
          <a:bodyPr wrap="square">
            <a:spAutoFit/>
          </a:bodyPr>
          <a:lstStyle/>
          <a:p>
            <a:pPr marL="76199">
              <a:lnSpc>
                <a:spcPct val="90000"/>
              </a:lnSpc>
              <a:spcBef>
                <a:spcPts val="1000"/>
              </a:spcBef>
              <a:buClr>
                <a:srgbClr val="93D9EB"/>
              </a:buClr>
              <a:buSzPts val="2400"/>
            </a:pPr>
            <a:r>
              <a:rPr lang="fr-CA" sz="2800" b="1" i="0" u="none" strike="noStrike" cap="none" dirty="0">
                <a:solidFill>
                  <a:schemeClr val="tx1"/>
                </a:solidFill>
                <a:latin typeface="Calibri"/>
                <a:ea typeface="Calibri"/>
                <a:cs typeface="Calibri"/>
                <a:sym typeface="Calibri"/>
              </a:rPr>
              <a:t>Part 2 : </a:t>
            </a:r>
            <a:r>
              <a:rPr lang="en-US" sz="2800" b="1" i="0" u="none" strike="noStrike" cap="none" dirty="0">
                <a:solidFill>
                  <a:schemeClr val="tx1"/>
                </a:solidFill>
                <a:latin typeface="Calibri"/>
                <a:ea typeface="Calibri"/>
                <a:cs typeface="Calibri"/>
                <a:sym typeface="Calibri"/>
              </a:rPr>
              <a:t>Situations Covered by the Multisectoral Agreement</a:t>
            </a:r>
            <a:endParaRPr lang="fr-CA" sz="28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27976376-2BD4-9E77-509B-44B308F47D74}"/>
              </a:ext>
            </a:extLst>
          </p:cNvPr>
          <p:cNvSpPr>
            <a:spLocks noGrp="1"/>
          </p:cNvSpPr>
          <p:nvPr>
            <p:ph type="sldNum" idx="12"/>
          </p:nvPr>
        </p:nvSpPr>
        <p:spPr/>
        <p:txBody>
          <a:bodyPr/>
          <a:lstStyle/>
          <a:p>
            <a:fld id="{00000000-1234-1234-1234-123412341234}" type="slidenum">
              <a:rPr lang="fr-CA" smtClean="0"/>
              <a:pPr/>
              <a:t>20</a:t>
            </a:fld>
            <a:endParaRPr lang="fr-CA"/>
          </a:p>
        </p:txBody>
      </p:sp>
    </p:spTree>
    <p:extLst>
      <p:ext uri="{BB962C8B-B14F-4D97-AF65-F5344CB8AC3E}">
        <p14:creationId xmlns:p14="http://schemas.microsoft.com/office/powerpoint/2010/main" val="2006715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5" name="Google Shape;225;p19"/>
          <p:cNvSpPr txBox="1"/>
          <p:nvPr>
            <p:custDataLst>
              <p:tags r:id="rId1"/>
            </p:custDataLst>
          </p:nvPr>
        </p:nvSpPr>
        <p:spPr>
          <a:xfrm>
            <a:off x="5471775" y="1606984"/>
            <a:ext cx="6172200" cy="3790336"/>
          </a:xfrm>
          <a:prstGeom prst="rect">
            <a:avLst/>
          </a:prstGeom>
          <a:noFill/>
          <a:ln>
            <a:noFill/>
          </a:ln>
        </p:spPr>
        <p:txBody>
          <a:bodyPr spcFirstLastPara="1" wrap="square" lIns="91425" tIns="45700" rIns="91425" bIns="45700" anchor="t" anchorCtr="0">
            <a:noAutofit/>
          </a:bodyPr>
          <a:lstStyle/>
          <a:p>
            <a:pPr marL="76199">
              <a:lnSpc>
                <a:spcPct val="90000"/>
              </a:lnSpc>
              <a:spcBef>
                <a:spcPts val="1000"/>
              </a:spcBef>
              <a:buClr>
                <a:srgbClr val="A6E5EA"/>
              </a:buClr>
              <a:buSzPts val="2400"/>
            </a:pPr>
            <a:r>
              <a:rPr lang="en-US" sz="2200" b="0" i="0" u="none" strike="noStrike" cap="none" dirty="0">
                <a:solidFill>
                  <a:schemeClr val="tx1"/>
                </a:solidFill>
                <a:latin typeface="Calibri"/>
                <a:ea typeface="Calibri"/>
                <a:cs typeface="Calibri"/>
                <a:sym typeface="Calibri"/>
              </a:rPr>
              <a:t>Art. 38 b) 1: Health, physical and educational neglect</a:t>
            </a:r>
          </a:p>
          <a:p>
            <a:pPr marL="76199">
              <a:lnSpc>
                <a:spcPct val="90000"/>
              </a:lnSpc>
              <a:spcBef>
                <a:spcPts val="1000"/>
              </a:spcBef>
              <a:buClr>
                <a:srgbClr val="A6E5EA"/>
              </a:buClr>
              <a:buSzPts val="2400"/>
            </a:pPr>
            <a:endParaRPr lang="en-US" sz="2200" b="0" i="0" u="none" strike="noStrike" cap="none" dirty="0">
              <a:solidFill>
                <a:schemeClr val="tx1"/>
              </a:solidFill>
              <a:latin typeface="Calibri"/>
              <a:ea typeface="Calibri"/>
              <a:cs typeface="Calibri"/>
              <a:sym typeface="Calibri"/>
            </a:endParaRPr>
          </a:p>
          <a:p>
            <a:pPr>
              <a:buClr>
                <a:srgbClr val="A6E5EA"/>
              </a:buClr>
              <a:buSzPts val="2400"/>
            </a:pPr>
            <a:r>
              <a:rPr lang="en-US" sz="2200" b="0" i="0" u="none" strike="noStrike" cap="none" dirty="0">
                <a:solidFill>
                  <a:schemeClr val="tx1"/>
                </a:solidFill>
                <a:latin typeface="Calibri"/>
                <a:ea typeface="Calibri"/>
                <a:cs typeface="Calibri"/>
                <a:sym typeface="Calibri"/>
              </a:rPr>
              <a:t>Art. 38 d) 1: Sexual abuse</a:t>
            </a:r>
          </a:p>
          <a:p>
            <a:pPr>
              <a:buClr>
                <a:srgbClr val="A6E5EA"/>
              </a:buClr>
              <a:buSzPts val="2400"/>
            </a:pPr>
            <a:r>
              <a:rPr lang="en-US" sz="2200" b="0" i="0" u="none" strike="noStrike" cap="none" dirty="0">
                <a:solidFill>
                  <a:schemeClr val="tx1"/>
                </a:solidFill>
                <a:latin typeface="Calibri"/>
                <a:ea typeface="Calibri"/>
                <a:cs typeface="Calibri"/>
                <a:sym typeface="Calibri"/>
              </a:rPr>
              <a:t>Art. 38 d) 2: Risk of sexual abuse</a:t>
            </a:r>
          </a:p>
          <a:p>
            <a:pPr>
              <a:buClr>
                <a:srgbClr val="A6E5EA"/>
              </a:buClr>
              <a:buSzPts val="2400"/>
            </a:pPr>
            <a:endParaRPr lang="en-US" sz="2200" b="0" i="0" u="none" strike="noStrike" cap="none" dirty="0">
              <a:solidFill>
                <a:schemeClr val="tx1"/>
              </a:solidFill>
              <a:latin typeface="Calibri"/>
              <a:ea typeface="Calibri"/>
              <a:cs typeface="Calibri"/>
              <a:sym typeface="Calibri"/>
            </a:endParaRPr>
          </a:p>
          <a:p>
            <a:pPr marL="76199">
              <a:lnSpc>
                <a:spcPct val="90000"/>
              </a:lnSpc>
              <a:buClr>
                <a:srgbClr val="A6E5EA"/>
              </a:buClr>
              <a:buSzPts val="2400"/>
            </a:pPr>
            <a:r>
              <a:rPr lang="en-US" sz="2200" b="0" i="0" u="none" strike="noStrike" cap="none" dirty="0">
                <a:solidFill>
                  <a:schemeClr val="tx1"/>
                </a:solidFill>
                <a:latin typeface="Calibri"/>
                <a:ea typeface="Calibri"/>
                <a:cs typeface="Calibri"/>
                <a:sym typeface="Calibri"/>
              </a:rPr>
              <a:t>Art. 38 e) 1: Physical abuse</a:t>
            </a:r>
          </a:p>
          <a:p>
            <a:pPr marL="76199">
              <a:lnSpc>
                <a:spcPct val="90000"/>
              </a:lnSpc>
              <a:buClr>
                <a:srgbClr val="A6E5EA"/>
              </a:buClr>
              <a:buSzPts val="2400"/>
            </a:pPr>
            <a:r>
              <a:rPr lang="en-US" sz="2200" b="0" i="0" u="none" strike="noStrike" cap="none" dirty="0">
                <a:solidFill>
                  <a:schemeClr val="tx1"/>
                </a:solidFill>
                <a:latin typeface="Calibri"/>
                <a:ea typeface="Calibri"/>
                <a:cs typeface="Calibri"/>
                <a:sym typeface="Calibri"/>
              </a:rPr>
              <a:t>Art. 38 e) 2: Risk of physical abuse</a:t>
            </a:r>
            <a:endParaRPr lang="fr-CA" sz="2200" b="0" i="0" u="none" strike="noStrike" cap="none" dirty="0">
              <a:solidFill>
                <a:schemeClr val="tx1"/>
              </a:solidFill>
              <a:latin typeface="Calibri"/>
              <a:ea typeface="Calibri"/>
              <a:cs typeface="Calibri"/>
              <a:sym typeface="Calibri"/>
            </a:endParaRPr>
          </a:p>
        </p:txBody>
      </p:sp>
      <p:pic>
        <p:nvPicPr>
          <p:cNvPr id="3" name="Image 2" descr="Une image contenant plein air, noir et blanc, herbe, sol&#10;&#10;Description générée automatiquement">
            <a:extLst>
              <a:ext uri="{FF2B5EF4-FFF2-40B4-BE49-F238E27FC236}">
                <a16:creationId xmlns:a16="http://schemas.microsoft.com/office/drawing/2014/main" id="{86264830-B508-31F0-EF71-0DCFC1CFA37B}"/>
              </a:ext>
            </a:extLst>
          </p:cNvPr>
          <p:cNvPicPr>
            <a:picLocks noChangeAspect="1"/>
          </p:cNvPicPr>
          <p:nvPr/>
        </p:nvPicPr>
        <p:blipFill>
          <a:blip r:embed="rId5"/>
          <a:stretch>
            <a:fillRect/>
          </a:stretch>
        </p:blipFill>
        <p:spPr>
          <a:xfrm>
            <a:off x="548025" y="1800225"/>
            <a:ext cx="4337217" cy="3085809"/>
          </a:xfrm>
          <a:prstGeom prst="rect">
            <a:avLst/>
          </a:prstGeom>
          <a:ln>
            <a:solidFill>
              <a:schemeClr val="accent1"/>
            </a:solidFill>
          </a:ln>
          <a:effectLst>
            <a:softEdge rad="31750"/>
          </a:effectLst>
        </p:spPr>
      </p:pic>
      <p:sp>
        <p:nvSpPr>
          <p:cNvPr id="4" name="Google Shape;224;p19">
            <a:extLst>
              <a:ext uri="{FF2B5EF4-FFF2-40B4-BE49-F238E27FC236}">
                <a16:creationId xmlns:a16="http://schemas.microsoft.com/office/drawing/2014/main" id="{196DEF4B-C64A-184F-A9CA-0347E49AB4A1}"/>
              </a:ext>
            </a:extLst>
          </p:cNvPr>
          <p:cNvSpPr txBox="1"/>
          <p:nvPr>
            <p:custDataLst>
              <p:tags r:id="rId2"/>
            </p:custDataLst>
          </p:nvPr>
        </p:nvSpPr>
        <p:spPr>
          <a:xfrm>
            <a:off x="645501" y="366774"/>
            <a:ext cx="7401984" cy="523180"/>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en-US" sz="2800" b="1" dirty="0">
                <a:solidFill>
                  <a:srgbClr val="1B2A85"/>
                </a:solidFill>
                <a:latin typeface="Calibri"/>
                <a:ea typeface="Calibri"/>
                <a:cs typeface="Calibri"/>
                <a:sym typeface="Calibri"/>
              </a:rPr>
              <a:t>The Situations Covered by the </a:t>
            </a:r>
            <a:r>
              <a:rPr lang="fr-CA" sz="2800" b="1" dirty="0">
                <a:solidFill>
                  <a:srgbClr val="1B2A85"/>
                </a:solidFill>
                <a:latin typeface="Calibri"/>
                <a:ea typeface="Calibri"/>
                <a:cs typeface="Calibri"/>
                <a:sym typeface="Calibri"/>
              </a:rPr>
              <a:t>YPA</a:t>
            </a:r>
          </a:p>
        </p:txBody>
      </p:sp>
      <p:sp>
        <p:nvSpPr>
          <p:cNvPr id="6" name="Espace réservé du numéro de diapositive 5">
            <a:extLst>
              <a:ext uri="{FF2B5EF4-FFF2-40B4-BE49-F238E27FC236}">
                <a16:creationId xmlns:a16="http://schemas.microsoft.com/office/drawing/2014/main" id="{CBE56DD3-DA5C-70D2-F15E-F983ECBB2F50}"/>
              </a:ext>
            </a:extLst>
          </p:cNvPr>
          <p:cNvSpPr>
            <a:spLocks noGrp="1"/>
          </p:cNvSpPr>
          <p:nvPr>
            <p:ph type="sldNum" idx="12"/>
          </p:nvPr>
        </p:nvSpPr>
        <p:spPr/>
        <p:txBody>
          <a:bodyPr/>
          <a:lstStyle/>
          <a:p>
            <a:fld id="{00000000-1234-1234-1234-123412341234}" type="slidenum">
              <a:rPr lang="fr-CA" smtClean="0"/>
              <a:pPr/>
              <a:t>21</a:t>
            </a:fld>
            <a:endParaRPr lang="fr-CA"/>
          </a:p>
        </p:txBody>
      </p:sp>
    </p:spTree>
    <p:extLst>
      <p:ext uri="{BB962C8B-B14F-4D97-AF65-F5344CB8AC3E}">
        <p14:creationId xmlns:p14="http://schemas.microsoft.com/office/powerpoint/2010/main" val="2166587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0"/>
          <p:cNvSpPr txBox="1">
            <a:spLocks noGrp="1"/>
          </p:cNvSpPr>
          <p:nvPr>
            <p:ph type="title"/>
            <p:custDataLst>
              <p:tags r:id="rId1"/>
            </p:custDataLst>
          </p:nvPr>
        </p:nvSpPr>
        <p:spPr>
          <a:xfrm>
            <a:off x="508519" y="410550"/>
            <a:ext cx="10515600" cy="966242"/>
          </a:xfrm>
          <a:prstGeom prst="rect">
            <a:avLst/>
          </a:prstGeom>
          <a:noFill/>
          <a:ln>
            <a:noFill/>
          </a:ln>
        </p:spPr>
        <p:txBody>
          <a:bodyPr spcFirstLastPara="1" wrap="square" lIns="91425" tIns="45700" rIns="91425" bIns="45700" anchor="b" anchorCtr="0">
            <a:noAutofit/>
          </a:bodyPr>
          <a:lstStyle/>
          <a:p>
            <a:pPr>
              <a:buSzPts val="3200"/>
            </a:pPr>
            <a:br>
              <a:rPr lang="fr-CA" dirty="0">
                <a:highlight>
                  <a:srgbClr val="FFFF00"/>
                </a:highlight>
              </a:rPr>
            </a:br>
            <a:r>
              <a:rPr lang="fr-CA" dirty="0"/>
              <a:t>The </a:t>
            </a:r>
            <a:r>
              <a:rPr lang="fr-CA" dirty="0" err="1"/>
              <a:t>Alleged</a:t>
            </a:r>
            <a:r>
              <a:rPr lang="fr-CA" dirty="0"/>
              <a:t> </a:t>
            </a:r>
            <a:r>
              <a:rPr lang="fr-CA" dirty="0" err="1"/>
              <a:t>Perpetrator</a:t>
            </a:r>
            <a:r>
              <a:rPr lang="fr-CA" dirty="0"/>
              <a:t> </a:t>
            </a:r>
            <a:br>
              <a:rPr lang="fr-CA" dirty="0">
                <a:highlight>
                  <a:srgbClr val="FFFF00"/>
                </a:highlight>
              </a:rPr>
            </a:br>
            <a:endParaRPr dirty="0"/>
          </a:p>
        </p:txBody>
      </p:sp>
      <p:sp>
        <p:nvSpPr>
          <p:cNvPr id="232" name="Google Shape;232;p20"/>
          <p:cNvSpPr txBox="1">
            <a:spLocks noGrp="1"/>
          </p:cNvSpPr>
          <p:nvPr>
            <p:ph type="body" idx="1"/>
            <p:custDataLst>
              <p:tags r:id="rId2"/>
            </p:custDataLst>
          </p:nvPr>
        </p:nvSpPr>
        <p:spPr>
          <a:xfrm>
            <a:off x="435429" y="1550686"/>
            <a:ext cx="11041225" cy="4702628"/>
          </a:xfrm>
          <a:prstGeom prst="rect">
            <a:avLst/>
          </a:prstGeom>
          <a:noFill/>
          <a:ln>
            <a:noFill/>
          </a:ln>
        </p:spPr>
        <p:txBody>
          <a:bodyPr spcFirstLastPara="1" wrap="square" lIns="91425" tIns="45700" rIns="91425" bIns="45700" anchor="t" anchorCtr="0">
            <a:normAutofit fontScale="92500" lnSpcReduction="20000"/>
          </a:bodyPr>
          <a:lstStyle/>
          <a:p>
            <a:pPr marL="0" indent="0">
              <a:spcBef>
                <a:spcPts val="0"/>
              </a:spcBef>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dirty="0"/>
          </a:p>
          <a:p>
            <a:pPr marL="0" indent="0">
              <a:buSzPct val="100000"/>
            </a:pPr>
            <a:endParaRPr sz="2400" dirty="0"/>
          </a:p>
          <a:p>
            <a:pPr marL="0" indent="0">
              <a:buSzPct val="100000"/>
            </a:pPr>
            <a:endParaRPr sz="2400" dirty="0"/>
          </a:p>
          <a:p>
            <a:pPr marL="0" indent="0">
              <a:buSzPct val="100000"/>
            </a:pPr>
            <a:r>
              <a:rPr lang="en-US" sz="2600" dirty="0">
                <a:solidFill>
                  <a:schemeClr val="tx1"/>
                </a:solidFill>
              </a:rPr>
              <a:t>Minors must be aged 12 and over</a:t>
            </a:r>
            <a:r>
              <a:rPr lang="fr-CA" sz="2600" dirty="0">
                <a:solidFill>
                  <a:schemeClr val="tx1"/>
                </a:solidFill>
              </a:rPr>
              <a:t>.</a:t>
            </a:r>
            <a:endParaRPr dirty="0">
              <a:solidFill>
                <a:schemeClr val="tx1"/>
              </a:solidFill>
            </a:endParaRPr>
          </a:p>
          <a:p>
            <a:pPr marL="0" indent="0">
              <a:buSzPct val="100000"/>
            </a:pPr>
            <a:r>
              <a:rPr lang="fr-CA" sz="2400" dirty="0"/>
              <a:t> </a:t>
            </a:r>
            <a:endParaRPr dirty="0"/>
          </a:p>
        </p:txBody>
      </p:sp>
      <p:sp>
        <p:nvSpPr>
          <p:cNvPr id="233" name="Google Shape;233;p20"/>
          <p:cNvSpPr/>
          <p:nvPr>
            <p:custDataLst>
              <p:tags r:id="rId3"/>
            </p:custDataLst>
          </p:nvPr>
        </p:nvSpPr>
        <p:spPr>
          <a:xfrm>
            <a:off x="508521" y="1763487"/>
            <a:ext cx="2491271" cy="818835"/>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en-US" sz="1800" dirty="0">
                <a:solidFill>
                  <a:schemeClr val="lt1"/>
                </a:solidFill>
                <a:latin typeface="Calibri"/>
                <a:ea typeface="Calibri"/>
                <a:cs typeface="Calibri"/>
                <a:sym typeface="Calibri"/>
              </a:rPr>
              <a:t>Sexual abuse and risk of abuse </a:t>
            </a:r>
            <a:endParaRPr dirty="0"/>
          </a:p>
        </p:txBody>
      </p:sp>
      <p:cxnSp>
        <p:nvCxnSpPr>
          <p:cNvPr id="234" name="Google Shape;234;p20"/>
          <p:cNvCxnSpPr/>
          <p:nvPr>
            <p:custDataLst>
              <p:tags r:id="rId4"/>
            </p:custDataLst>
          </p:nvPr>
        </p:nvCxnSpPr>
        <p:spPr>
          <a:xfrm flipH="1">
            <a:off x="1749489" y="2578785"/>
            <a:ext cx="1" cy="853753"/>
          </a:xfrm>
          <a:prstGeom prst="straightConnector1">
            <a:avLst/>
          </a:prstGeom>
          <a:noFill/>
          <a:ln w="9525" cap="flat" cmpd="sng">
            <a:solidFill>
              <a:schemeClr val="accent1"/>
            </a:solidFill>
            <a:prstDash val="solid"/>
            <a:miter lim="800000"/>
            <a:headEnd type="none" w="sm" len="sm"/>
            <a:tailEnd type="triangle" w="med" len="med"/>
          </a:ln>
        </p:spPr>
      </p:cxnSp>
      <p:sp>
        <p:nvSpPr>
          <p:cNvPr id="235" name="Google Shape;235;p20"/>
          <p:cNvSpPr/>
          <p:nvPr>
            <p:custDataLst>
              <p:tags r:id="rId5"/>
            </p:custDataLst>
          </p:nvPr>
        </p:nvSpPr>
        <p:spPr>
          <a:xfrm>
            <a:off x="485192" y="3429001"/>
            <a:ext cx="2603237" cy="1684177"/>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en-US" sz="1800" dirty="0">
                <a:solidFill>
                  <a:schemeClr val="lt1"/>
                </a:solidFill>
                <a:latin typeface="Calibri"/>
                <a:ea typeface="Calibri"/>
                <a:cs typeface="Calibri"/>
                <a:sym typeface="Calibri"/>
              </a:rPr>
              <a:t>Adults and minors</a:t>
            </a:r>
          </a:p>
          <a:p>
            <a:pPr algn="ctr">
              <a:buSzPts val="1800"/>
            </a:pPr>
            <a:endParaRPr lang="en-US" sz="1800" dirty="0">
              <a:solidFill>
                <a:schemeClr val="lt1"/>
              </a:solidFill>
              <a:latin typeface="Calibri"/>
              <a:ea typeface="Calibri"/>
              <a:cs typeface="Calibri"/>
              <a:sym typeface="Calibri"/>
            </a:endParaRPr>
          </a:p>
          <a:p>
            <a:pPr algn="ctr">
              <a:buSzPts val="1800"/>
            </a:pPr>
            <a:r>
              <a:rPr lang="en-US" sz="1800" dirty="0">
                <a:solidFill>
                  <a:schemeClr val="lt1"/>
                </a:solidFill>
                <a:latin typeface="Calibri"/>
                <a:ea typeface="Calibri"/>
                <a:cs typeface="Calibri"/>
                <a:sym typeface="Calibri"/>
              </a:rPr>
              <a:t>Authoritative relationship or not with the child </a:t>
            </a:r>
            <a:endParaRPr dirty="0"/>
          </a:p>
        </p:txBody>
      </p:sp>
      <p:sp>
        <p:nvSpPr>
          <p:cNvPr id="236" name="Google Shape;236;p20"/>
          <p:cNvSpPr/>
          <p:nvPr>
            <p:custDataLst>
              <p:tags r:id="rId6"/>
            </p:custDataLst>
          </p:nvPr>
        </p:nvSpPr>
        <p:spPr>
          <a:xfrm>
            <a:off x="3691609" y="1763485"/>
            <a:ext cx="3993495" cy="942395"/>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en-US" sz="1800" dirty="0">
                <a:solidFill>
                  <a:schemeClr val="lt1"/>
                </a:solidFill>
                <a:latin typeface="Calibri"/>
                <a:ea typeface="Calibri"/>
                <a:cs typeface="Calibri"/>
                <a:sym typeface="Calibri"/>
              </a:rPr>
              <a:t>Physical abuse and risk of abuse </a:t>
            </a:r>
            <a:endParaRPr dirty="0"/>
          </a:p>
        </p:txBody>
      </p:sp>
      <p:cxnSp>
        <p:nvCxnSpPr>
          <p:cNvPr id="237" name="Google Shape;237;p20"/>
          <p:cNvCxnSpPr/>
          <p:nvPr>
            <p:custDataLst>
              <p:tags r:id="rId7"/>
            </p:custDataLst>
          </p:nvPr>
        </p:nvCxnSpPr>
        <p:spPr>
          <a:xfrm flipH="1">
            <a:off x="4687075" y="2472608"/>
            <a:ext cx="783771" cy="942395"/>
          </a:xfrm>
          <a:prstGeom prst="straightConnector1">
            <a:avLst/>
          </a:prstGeom>
          <a:noFill/>
          <a:ln w="9525" cap="flat" cmpd="sng">
            <a:solidFill>
              <a:schemeClr val="accent1"/>
            </a:solidFill>
            <a:prstDash val="solid"/>
            <a:miter lim="800000"/>
            <a:headEnd type="none" w="sm" len="sm"/>
            <a:tailEnd type="triangle" w="med" len="med"/>
          </a:ln>
        </p:spPr>
      </p:cxnSp>
      <p:sp>
        <p:nvSpPr>
          <p:cNvPr id="238" name="Google Shape;238;p20"/>
          <p:cNvSpPr/>
          <p:nvPr>
            <p:custDataLst>
              <p:tags r:id="rId8"/>
            </p:custDataLst>
          </p:nvPr>
        </p:nvSpPr>
        <p:spPr>
          <a:xfrm>
            <a:off x="3405673" y="3456995"/>
            <a:ext cx="2183363" cy="1656183"/>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err="1">
                <a:solidFill>
                  <a:schemeClr val="lt1"/>
                </a:solidFill>
                <a:latin typeface="Calibri"/>
                <a:ea typeface="Calibri"/>
                <a:cs typeface="Calibri"/>
                <a:sym typeface="Calibri"/>
              </a:rPr>
              <a:t>Adult</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en-US" sz="1800" dirty="0">
                <a:solidFill>
                  <a:schemeClr val="lt1"/>
                </a:solidFill>
                <a:latin typeface="Calibri"/>
                <a:ea typeface="Calibri"/>
                <a:cs typeface="Calibri"/>
                <a:sym typeface="Calibri"/>
              </a:rPr>
              <a:t>Authoritative relationship or not with the child </a:t>
            </a:r>
          </a:p>
        </p:txBody>
      </p:sp>
      <p:sp>
        <p:nvSpPr>
          <p:cNvPr id="239" name="Google Shape;239;p20"/>
          <p:cNvSpPr/>
          <p:nvPr>
            <p:custDataLst>
              <p:tags r:id="rId9"/>
            </p:custDataLst>
          </p:nvPr>
        </p:nvSpPr>
        <p:spPr>
          <a:xfrm>
            <a:off x="5766319" y="3456995"/>
            <a:ext cx="2090055" cy="1656183"/>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a:solidFill>
                  <a:schemeClr val="lt1"/>
                </a:solidFill>
                <a:latin typeface="Calibri"/>
                <a:ea typeface="Calibri"/>
                <a:cs typeface="Calibri"/>
                <a:sym typeface="Calibri"/>
              </a:rPr>
              <a:t>Minors</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en-US" sz="1800" dirty="0">
                <a:solidFill>
                  <a:schemeClr val="lt1"/>
                </a:solidFill>
                <a:latin typeface="Calibri"/>
                <a:ea typeface="Calibri"/>
                <a:cs typeface="Calibri"/>
                <a:sym typeface="Calibri"/>
              </a:rPr>
              <a:t>Who have custody or are responsible for the child</a:t>
            </a:r>
            <a:endParaRPr dirty="0"/>
          </a:p>
        </p:txBody>
      </p:sp>
      <p:cxnSp>
        <p:nvCxnSpPr>
          <p:cNvPr id="240" name="Google Shape;240;p20"/>
          <p:cNvCxnSpPr/>
          <p:nvPr>
            <p:custDataLst>
              <p:tags r:id="rId10"/>
            </p:custDataLst>
          </p:nvPr>
        </p:nvCxnSpPr>
        <p:spPr>
          <a:xfrm>
            <a:off x="5766319" y="2486605"/>
            <a:ext cx="914400" cy="914400"/>
          </a:xfrm>
          <a:prstGeom prst="straightConnector1">
            <a:avLst/>
          </a:prstGeom>
          <a:noFill/>
          <a:ln w="9525" cap="flat" cmpd="sng">
            <a:solidFill>
              <a:schemeClr val="accent1"/>
            </a:solidFill>
            <a:prstDash val="solid"/>
            <a:miter lim="800000"/>
            <a:headEnd type="none" w="sm" len="sm"/>
            <a:tailEnd type="triangle" w="med" len="med"/>
          </a:ln>
        </p:spPr>
      </p:cxnSp>
      <p:sp>
        <p:nvSpPr>
          <p:cNvPr id="241" name="Google Shape;241;p20"/>
          <p:cNvSpPr/>
          <p:nvPr>
            <p:custDataLst>
              <p:tags r:id="rId11"/>
            </p:custDataLst>
          </p:nvPr>
        </p:nvSpPr>
        <p:spPr>
          <a:xfrm>
            <a:off x="8434873" y="1763489"/>
            <a:ext cx="2912579" cy="942393"/>
          </a:xfrm>
          <a:prstGeom prst="rect">
            <a:avLst/>
          </a:prstGeom>
          <a:solidFill>
            <a:schemeClr val="accent1"/>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err="1">
                <a:solidFill>
                  <a:schemeClr val="lt1"/>
                </a:solidFill>
                <a:latin typeface="Calibri"/>
                <a:ea typeface="Calibri"/>
                <a:cs typeface="Calibri"/>
                <a:sym typeface="Calibri"/>
              </a:rPr>
              <a:t>Severe</a:t>
            </a:r>
            <a:r>
              <a:rPr lang="fr-CA" sz="1800" dirty="0">
                <a:solidFill>
                  <a:schemeClr val="lt1"/>
                </a:solidFill>
                <a:latin typeface="Calibri"/>
                <a:ea typeface="Calibri"/>
                <a:cs typeface="Calibri"/>
                <a:sym typeface="Calibri"/>
              </a:rPr>
              <a:t> </a:t>
            </a:r>
            <a:r>
              <a:rPr lang="fr-CA" sz="1800" dirty="0" err="1">
                <a:solidFill>
                  <a:schemeClr val="lt1"/>
                </a:solidFill>
                <a:latin typeface="Calibri"/>
                <a:ea typeface="Calibri"/>
                <a:cs typeface="Calibri"/>
                <a:sym typeface="Calibri"/>
              </a:rPr>
              <a:t>negligence</a:t>
            </a:r>
            <a:endParaRPr dirty="0"/>
          </a:p>
        </p:txBody>
      </p:sp>
      <p:cxnSp>
        <p:nvCxnSpPr>
          <p:cNvPr id="242" name="Google Shape;242;p20"/>
          <p:cNvCxnSpPr/>
          <p:nvPr>
            <p:custDataLst>
              <p:tags r:id="rId12"/>
            </p:custDataLst>
          </p:nvPr>
        </p:nvCxnSpPr>
        <p:spPr>
          <a:xfrm>
            <a:off x="9919155" y="2516928"/>
            <a:ext cx="0" cy="942395"/>
          </a:xfrm>
          <a:prstGeom prst="straightConnector1">
            <a:avLst/>
          </a:prstGeom>
          <a:noFill/>
          <a:ln w="9525" cap="flat" cmpd="sng">
            <a:solidFill>
              <a:schemeClr val="accent1"/>
            </a:solidFill>
            <a:prstDash val="solid"/>
            <a:miter lim="800000"/>
            <a:headEnd type="none" w="sm" len="sm"/>
            <a:tailEnd type="triangle" w="med" len="med"/>
          </a:ln>
        </p:spPr>
      </p:cxnSp>
      <p:sp>
        <p:nvSpPr>
          <p:cNvPr id="243" name="Google Shape;243;p20"/>
          <p:cNvSpPr/>
          <p:nvPr>
            <p:custDataLst>
              <p:tags r:id="rId13"/>
            </p:custDataLst>
          </p:nvPr>
        </p:nvSpPr>
        <p:spPr>
          <a:xfrm>
            <a:off x="8173617" y="3462791"/>
            <a:ext cx="3209729" cy="1650387"/>
          </a:xfrm>
          <a:prstGeom prst="rect">
            <a:avLst/>
          </a:prstGeom>
          <a:solidFill>
            <a:schemeClr val="dk2"/>
          </a:solidFill>
          <a:ln w="12700" cap="flat" cmpd="sng">
            <a:solidFill>
              <a:srgbClr val="004375"/>
            </a:solidFill>
            <a:prstDash val="solid"/>
            <a:miter lim="800000"/>
            <a:headEnd type="none" w="sm" len="sm"/>
            <a:tailEnd type="none" w="sm" len="sm"/>
          </a:ln>
        </p:spPr>
        <p:txBody>
          <a:bodyPr spcFirstLastPara="1" wrap="square" lIns="91425" tIns="45700" rIns="91425" bIns="45700" anchor="ctr" anchorCtr="0">
            <a:noAutofit/>
          </a:bodyPr>
          <a:lstStyle/>
          <a:p>
            <a:pPr algn="ctr">
              <a:buSzPts val="1800"/>
            </a:pPr>
            <a:r>
              <a:rPr lang="fr-CA" sz="1800" dirty="0" err="1">
                <a:solidFill>
                  <a:schemeClr val="lt1"/>
                </a:solidFill>
                <a:latin typeface="Calibri"/>
                <a:ea typeface="Calibri"/>
                <a:cs typeface="Calibri"/>
                <a:sym typeface="Calibri"/>
              </a:rPr>
              <a:t>Adults</a:t>
            </a:r>
            <a:r>
              <a:rPr lang="fr-CA" sz="1800" dirty="0">
                <a:solidFill>
                  <a:schemeClr val="lt1"/>
                </a:solidFill>
                <a:latin typeface="Calibri"/>
                <a:ea typeface="Calibri"/>
                <a:cs typeface="Calibri"/>
                <a:sym typeface="Calibri"/>
              </a:rPr>
              <a:t> and minors </a:t>
            </a:r>
            <a:endParaRPr dirty="0"/>
          </a:p>
          <a:p>
            <a:pPr algn="ctr">
              <a:buSzPts val="1800"/>
            </a:pPr>
            <a:endParaRPr sz="1800" dirty="0">
              <a:solidFill>
                <a:schemeClr val="lt1"/>
              </a:solidFill>
              <a:latin typeface="Calibri"/>
              <a:ea typeface="Calibri"/>
              <a:cs typeface="Calibri"/>
              <a:sym typeface="Calibri"/>
            </a:endParaRPr>
          </a:p>
          <a:p>
            <a:pPr algn="ctr">
              <a:buSzPts val="1800"/>
            </a:pPr>
            <a:r>
              <a:rPr lang="en-US" sz="1800" dirty="0">
                <a:solidFill>
                  <a:schemeClr val="lt1"/>
                </a:solidFill>
                <a:latin typeface="Calibri"/>
                <a:ea typeface="Calibri"/>
                <a:cs typeface="Calibri"/>
                <a:sym typeface="Calibri"/>
              </a:rPr>
              <a:t>Who have custody or are responsible for the child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1"/>
          <p:cNvSpPr txBox="1"/>
          <p:nvPr>
            <p:custDataLst>
              <p:tags r:id="rId1"/>
            </p:custDataLst>
          </p:nvPr>
        </p:nvSpPr>
        <p:spPr>
          <a:xfrm>
            <a:off x="374108" y="600301"/>
            <a:ext cx="9858463"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en-US" sz="3200" b="1" dirty="0">
                <a:solidFill>
                  <a:srgbClr val="1B2A85"/>
                </a:solidFill>
                <a:latin typeface="Calibri"/>
                <a:ea typeface="Calibri"/>
                <a:cs typeface="Calibri"/>
                <a:sym typeface="Calibri"/>
              </a:rPr>
              <a:t>The Situation Concerned: Sexual Abuse (art. 38 d) 1)</a:t>
            </a:r>
            <a:endParaRPr sz="3200" b="1" dirty="0">
              <a:solidFill>
                <a:srgbClr val="1B2A85"/>
              </a:solidFill>
              <a:latin typeface="Calibri"/>
              <a:ea typeface="Calibri"/>
              <a:cs typeface="Calibri"/>
              <a:sym typeface="Calibri"/>
            </a:endParaRPr>
          </a:p>
        </p:txBody>
      </p:sp>
      <p:sp>
        <p:nvSpPr>
          <p:cNvPr id="249" name="Google Shape;249;p21"/>
          <p:cNvSpPr txBox="1"/>
          <p:nvPr>
            <p:custDataLst>
              <p:tags r:id="rId2"/>
            </p:custDataLst>
          </p:nvPr>
        </p:nvSpPr>
        <p:spPr>
          <a:xfrm>
            <a:off x="1520892" y="2435290"/>
            <a:ext cx="8434873" cy="1446509"/>
          </a:xfrm>
          <a:prstGeom prst="rect">
            <a:avLst/>
          </a:prstGeom>
          <a:noFill/>
          <a:ln>
            <a:noFill/>
          </a:ln>
        </p:spPr>
        <p:txBody>
          <a:bodyPr spcFirstLastPara="1" wrap="square" lIns="91425" tIns="45700" rIns="91425" bIns="45700" anchor="t" anchorCtr="0">
            <a:spAutoFit/>
          </a:bodyPr>
          <a:lstStyle/>
          <a:p>
            <a:pPr algn="just">
              <a:buClr>
                <a:srgbClr val="1B2A85"/>
              </a:buClr>
              <a:buSzPts val="2000"/>
            </a:pPr>
            <a:r>
              <a:rPr lang="en-US" sz="2200" dirty="0">
                <a:solidFill>
                  <a:schemeClr val="tx1"/>
                </a:solidFill>
                <a:latin typeface="Calibri"/>
                <a:ea typeface="Calibri"/>
                <a:cs typeface="Calibri"/>
                <a:sym typeface="Calibri"/>
              </a:rPr>
              <a:t>The child is subjected to acts of a </a:t>
            </a:r>
            <a:r>
              <a:rPr lang="en-US" sz="2200" b="1" dirty="0">
                <a:solidFill>
                  <a:schemeClr val="tx1"/>
                </a:solidFill>
                <a:latin typeface="Calibri"/>
                <a:ea typeface="Calibri"/>
                <a:cs typeface="Calibri"/>
                <a:sym typeface="Calibri"/>
              </a:rPr>
              <a:t>sexual nature, with or without physical contact</a:t>
            </a:r>
            <a:r>
              <a:rPr lang="en-US" sz="2200" dirty="0">
                <a:solidFill>
                  <a:schemeClr val="tx1"/>
                </a:solidFill>
                <a:latin typeface="Calibri"/>
                <a:ea typeface="Calibri"/>
                <a:cs typeface="Calibri"/>
                <a:sym typeface="Calibri"/>
              </a:rPr>
              <a:t>, including any form of sexual exploitation, </a:t>
            </a:r>
            <a:r>
              <a:rPr lang="en-US" sz="2200" b="1" dirty="0">
                <a:solidFill>
                  <a:schemeClr val="tx1"/>
                </a:solidFill>
                <a:latin typeface="Calibri"/>
                <a:ea typeface="Calibri"/>
                <a:cs typeface="Calibri"/>
                <a:sym typeface="Calibri"/>
              </a:rPr>
              <a:t>by his or her parents or another person, and the parents do not take the necessary steps to put an end to the situation</a:t>
            </a:r>
            <a:r>
              <a:rPr lang="en-US" sz="2200" dirty="0">
                <a:solidFill>
                  <a:schemeClr val="tx1"/>
                </a:solidFill>
                <a:latin typeface="Calibri"/>
                <a:ea typeface="Calibri"/>
                <a:cs typeface="Calibri"/>
                <a:sym typeface="Calibri"/>
              </a:rPr>
              <a:t>.</a:t>
            </a:r>
            <a:endParaRPr lang="en-US"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A093A338-CD49-60D9-3B19-4994CF25F0E4}"/>
              </a:ext>
            </a:extLst>
          </p:cNvPr>
          <p:cNvSpPr>
            <a:spLocks noGrp="1"/>
          </p:cNvSpPr>
          <p:nvPr>
            <p:ph type="sldNum" idx="12"/>
          </p:nvPr>
        </p:nvSpPr>
        <p:spPr/>
        <p:txBody>
          <a:bodyPr/>
          <a:lstStyle/>
          <a:p>
            <a:fld id="{00000000-1234-1234-1234-123412341234}" type="slidenum">
              <a:rPr lang="fr-CA" smtClean="0"/>
              <a:pPr/>
              <a:t>23</a:t>
            </a:fld>
            <a:endParaRPr lang="fr-CA"/>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Google Shape;256;p22"/>
          <p:cNvSpPr txBox="1"/>
          <p:nvPr>
            <p:custDataLst>
              <p:tags r:id="rId1"/>
            </p:custDataLst>
          </p:nvPr>
        </p:nvSpPr>
        <p:spPr>
          <a:xfrm>
            <a:off x="443929" y="459032"/>
            <a:ext cx="881680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err="1">
                <a:solidFill>
                  <a:srgbClr val="1B2A85"/>
                </a:solidFill>
                <a:latin typeface="Calibri"/>
                <a:ea typeface="Calibri"/>
                <a:cs typeface="Calibri"/>
                <a:sym typeface="Calibri"/>
              </a:rPr>
              <a:t>Sexual</a:t>
            </a:r>
            <a:r>
              <a:rPr lang="fr-CA" sz="3200" b="1" dirty="0">
                <a:solidFill>
                  <a:srgbClr val="1B2A85"/>
                </a:solidFill>
                <a:latin typeface="Calibri"/>
                <a:ea typeface="Calibri"/>
                <a:cs typeface="Calibri"/>
                <a:sym typeface="Calibri"/>
              </a:rPr>
              <a:t> Consent</a:t>
            </a:r>
            <a:endParaRPr sz="2000" b="1" dirty="0"/>
          </a:p>
        </p:txBody>
      </p:sp>
      <p:sp>
        <p:nvSpPr>
          <p:cNvPr id="258" name="Google Shape;258;p22"/>
          <p:cNvSpPr txBox="1"/>
          <p:nvPr>
            <p:custDataLst>
              <p:tags r:id="rId2"/>
            </p:custDataLst>
          </p:nvPr>
        </p:nvSpPr>
        <p:spPr>
          <a:xfrm>
            <a:off x="443924" y="1355776"/>
            <a:ext cx="11304151" cy="4337044"/>
          </a:xfrm>
          <a:prstGeom prst="rect">
            <a:avLst/>
          </a:prstGeom>
          <a:noFill/>
          <a:ln>
            <a:noFill/>
          </a:ln>
        </p:spPr>
        <p:txBody>
          <a:bodyPr spcFirstLastPara="1" wrap="square" lIns="91425" tIns="45700" rIns="91425" bIns="45700" anchor="t" anchorCtr="0">
            <a:spAutoFit/>
          </a:bodyPr>
          <a:lstStyle/>
          <a:p>
            <a:pPr>
              <a:buClr>
                <a:srgbClr val="1B2A85"/>
              </a:buClr>
              <a:buSzPts val="2200"/>
            </a:pPr>
            <a:r>
              <a:rPr lang="en-US" sz="1800" dirty="0">
                <a:solidFill>
                  <a:schemeClr val="tx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A person can consent to sexual activity from the age of 16. </a:t>
            </a:r>
          </a:p>
          <a:p>
            <a:pPr>
              <a:buClr>
                <a:srgbClr val="1B2A85"/>
              </a:buClr>
              <a:buSzPts val="2200"/>
            </a:pPr>
            <a:r>
              <a:rPr lang="en-US" sz="1800" dirty="0">
                <a:solidFill>
                  <a:schemeClr val="tx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Two exceptions </a:t>
            </a:r>
            <a:r>
              <a:rPr lang="fr-CA" sz="1600" dirty="0">
                <a:solidFill>
                  <a:schemeClr val="tx1"/>
                </a:solidFill>
                <a:latin typeface="Calibri"/>
                <a:ea typeface="Calibri"/>
                <a:cs typeface="Calibri"/>
                <a:sym typeface="Calibri"/>
              </a:rPr>
              <a:t>:</a:t>
            </a:r>
            <a:endParaRPr lang="fr-CA" sz="2400" dirty="0">
              <a:solidFill>
                <a:schemeClr val="tx1"/>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a:spcBef>
                <a:spcPts val="480"/>
              </a:spcBef>
              <a:buClr>
                <a:schemeClr val="dk1"/>
              </a:buClr>
              <a:buSzPts val="2400"/>
            </a:pPr>
            <a:endParaRPr lang="fr-CA" sz="24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215895">
              <a:spcBef>
                <a:spcPts val="400"/>
              </a:spcBef>
              <a:buClr>
                <a:schemeClr val="accent4"/>
              </a:buClr>
              <a:buSzPts val="2000"/>
            </a:pPr>
            <a:endParaRPr lang="fr-CA" sz="2000" dirty="0">
              <a:solidFill>
                <a:srgbClr val="1B2A85"/>
              </a:solidFill>
              <a:latin typeface="Calibri"/>
              <a:ea typeface="Calibri"/>
              <a:cs typeface="Calibri"/>
              <a:sym typeface="Calibri"/>
            </a:endParaRPr>
          </a:p>
          <a:p>
            <a:pPr marL="342891" indent="-342891">
              <a:spcBef>
                <a:spcPts val="400"/>
              </a:spcBef>
              <a:buClr>
                <a:schemeClr val="accent4"/>
              </a:buClr>
              <a:buSzPts val="2000"/>
              <a:buFont typeface="Noto Sans Symbols"/>
              <a:buChar char="⮚"/>
            </a:pPr>
            <a:r>
              <a:rPr lang="en-US" sz="1600" dirty="0">
                <a:solidFill>
                  <a:schemeClr val="tx1"/>
                </a:solidFill>
                <a:latin typeface="Calibri"/>
                <a:ea typeface="Calibri"/>
                <a:cs typeface="Calibri"/>
                <a:sym typeface="Calibri"/>
              </a:rPr>
              <a:t>No exception if the person is under 12 years of age.</a:t>
            </a:r>
          </a:p>
          <a:p>
            <a:pPr marL="342891" indent="-342891">
              <a:spcBef>
                <a:spcPts val="400"/>
              </a:spcBef>
              <a:buClr>
                <a:schemeClr val="accent4"/>
              </a:buClr>
              <a:buSzPts val="2000"/>
              <a:buFont typeface="Noto Sans Symbols"/>
              <a:buChar char="⮚"/>
            </a:pPr>
            <a:r>
              <a:rPr lang="en-US" sz="1600" dirty="0">
                <a:solidFill>
                  <a:schemeClr val="tx1"/>
                </a:solidFill>
                <a:latin typeface="Calibri"/>
                <a:ea typeface="Calibri"/>
                <a:cs typeface="Calibri"/>
                <a:sym typeface="Calibri"/>
              </a:rPr>
              <a:t>A person under 18 cannot consent to any form of sexual exploitation</a:t>
            </a:r>
            <a:r>
              <a:rPr lang="fr-CA" sz="1600" dirty="0">
                <a:solidFill>
                  <a:schemeClr val="tx1"/>
                </a:solidFill>
                <a:latin typeface="Calibri"/>
                <a:ea typeface="Calibri"/>
                <a:cs typeface="Calibri"/>
                <a:sym typeface="Calibri"/>
              </a:rPr>
              <a:t>. </a:t>
            </a:r>
            <a:endParaRPr lang="fr-CA" sz="3200" b="1" dirty="0">
              <a:solidFill>
                <a:schemeClr val="tx1"/>
              </a:solidFill>
              <a:latin typeface="Calibri"/>
              <a:ea typeface="Calibri"/>
              <a:cs typeface="Calibri"/>
              <a:sym typeface="Calibri"/>
            </a:endParaRPr>
          </a:p>
        </p:txBody>
      </p:sp>
      <p:graphicFrame>
        <p:nvGraphicFramePr>
          <p:cNvPr id="260" name="Google Shape;260;p22"/>
          <p:cNvGraphicFramePr/>
          <p:nvPr>
            <p:custDataLst>
              <p:tags r:id="rId3"/>
            </p:custDataLst>
            <p:extLst>
              <p:ext uri="{D42A27DB-BD31-4B8C-83A1-F6EECF244321}">
                <p14:modId xmlns:p14="http://schemas.microsoft.com/office/powerpoint/2010/main" val="4088265488"/>
              </p:ext>
            </p:extLst>
          </p:nvPr>
        </p:nvGraphicFramePr>
        <p:xfrm>
          <a:off x="518569" y="2147707"/>
          <a:ext cx="11304151" cy="2042180"/>
        </p:xfrm>
        <a:graphic>
          <a:graphicData uri="http://schemas.openxmlformats.org/drawingml/2006/table">
            <a:tbl>
              <a:tblPr firstRow="1" bandRow="1">
                <a:noFill/>
                <a:tableStyleId>{E6D9E8B9-F11D-4AFB-952A-B62F74F62798}</a:tableStyleId>
              </a:tblPr>
              <a:tblGrid>
                <a:gridCol w="5595651">
                  <a:extLst>
                    <a:ext uri="{9D8B030D-6E8A-4147-A177-3AD203B41FA5}">
                      <a16:colId xmlns:a16="http://schemas.microsoft.com/office/drawing/2014/main" val="20000"/>
                    </a:ext>
                  </a:extLst>
                </a:gridCol>
                <a:gridCol w="5708500">
                  <a:extLst>
                    <a:ext uri="{9D8B030D-6E8A-4147-A177-3AD203B41FA5}">
                      <a16:colId xmlns:a16="http://schemas.microsoft.com/office/drawing/2014/main" val="20001"/>
                    </a:ext>
                  </a:extLst>
                </a:gridCol>
              </a:tblGrid>
              <a:tr h="428443">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Young people aged 12 and 13 </a:t>
                      </a:r>
                      <a:endParaRPr sz="1500" u="none" strike="noStrike" cap="none" dirty="0">
                        <a:solidFill>
                          <a:schemeClr val="lt1"/>
                        </a:solidFill>
                      </a:endParaRPr>
                    </a:p>
                  </a:txBody>
                  <a:tcPr marL="91451" marR="91451" marT="45725" marB="45725" anchor="ctr">
                    <a:solidFill>
                      <a:srgbClr val="00457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dirty="0">
                        <a:solidFill>
                          <a:schemeClr val="dk1"/>
                        </a:solidFill>
                      </a:endParaRPr>
                    </a:p>
                    <a:p>
                      <a:pPr marL="0" marR="0" lvl="0" indent="0" algn="ctr" rtl="0">
                        <a:lnSpc>
                          <a:spcPct val="100000"/>
                        </a:lnSpc>
                        <a:spcBef>
                          <a:spcPts val="0"/>
                        </a:spcBef>
                        <a:spcAft>
                          <a:spcPts val="0"/>
                        </a:spcAft>
                        <a:buClr>
                          <a:srgbClr val="000000"/>
                        </a:buClr>
                        <a:buSzPts val="1600"/>
                        <a:buFont typeface="Arial"/>
                        <a:buNone/>
                      </a:pPr>
                      <a:r>
                        <a:rPr lang="en-US" sz="1600" b="1" u="none" strike="noStrike" cap="none" dirty="0">
                          <a:solidFill>
                            <a:schemeClr val="lt1"/>
                          </a:solidFill>
                        </a:rPr>
                        <a:t>Young people aged 14 and 15</a:t>
                      </a:r>
                      <a:endParaRPr sz="1600" u="none" strike="noStrike" cap="none" dirty="0"/>
                    </a:p>
                  </a:txBody>
                  <a:tcPr marL="91451" marR="91451" marT="45725" marB="45725" anchor="ctr">
                    <a:solidFill>
                      <a:srgbClr val="004578"/>
                    </a:solidFill>
                  </a:tcPr>
                </a:tc>
                <a:extLst>
                  <a:ext uri="{0D108BD9-81ED-4DB2-BD59-A6C34878D82A}">
                    <a16:rowId xmlns:a16="http://schemas.microsoft.com/office/drawing/2014/main" val="10000"/>
                  </a:ext>
                </a:extLst>
              </a:tr>
              <a:tr h="1015559">
                <a:tc>
                  <a:txBody>
                    <a:bodyPr/>
                    <a:lstStyle/>
                    <a:p>
                      <a:pPr marL="0" marR="0" lvl="0" indent="0" algn="l" rtl="0">
                        <a:lnSpc>
                          <a:spcPct val="100000"/>
                        </a:lnSpc>
                        <a:spcBef>
                          <a:spcPts val="0"/>
                        </a:spcBef>
                        <a:spcAft>
                          <a:spcPts val="0"/>
                        </a:spcAft>
                        <a:buNone/>
                      </a:pPr>
                      <a:r>
                        <a:rPr lang="en-US" sz="1500" b="1" u="none" strike="noStrike" cap="none"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May consent if the following cumulative conditions are met:</a:t>
                      </a:r>
                      <a:endParaRPr sz="1500" b="1" i="0" u="none" strike="noStrike" cap="none" dirty="0">
                        <a:solidFill>
                          <a:schemeClr val="lt1"/>
                        </a:solidFill>
                        <a:latin typeface="Calibri"/>
                        <a:ea typeface="Calibri"/>
                        <a:cs typeface="Calibri"/>
                        <a:sym typeface="Calibri"/>
                      </a:endParaRPr>
                    </a:p>
                    <a:p>
                      <a:pPr marL="176213" marR="0" lvl="0" indent="-1762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His partner is less than </a:t>
                      </a:r>
                      <a:r>
                        <a:rPr lang="en-US" sz="1500" b="1" i="0" u="none" strike="noStrike" cap="none" dirty="0">
                          <a:solidFill>
                            <a:srgbClr val="FFC000"/>
                          </a:solidFill>
                          <a:latin typeface="Calibri"/>
                          <a:ea typeface="Calibri"/>
                          <a:cs typeface="Calibri"/>
                          <a:sym typeface="Calibri"/>
                        </a:rPr>
                        <a:t>two years </a:t>
                      </a:r>
                      <a:r>
                        <a:rPr lang="en-US" sz="1500" b="1" i="0" u="none" strike="noStrike" cap="none" dirty="0">
                          <a:solidFill>
                            <a:schemeClr val="lt1"/>
                          </a:solidFill>
                          <a:latin typeface="Calibri"/>
                          <a:ea typeface="Calibri"/>
                          <a:cs typeface="Calibri"/>
                          <a:sym typeface="Calibri"/>
                        </a:rPr>
                        <a:t>older than him;</a:t>
                      </a:r>
                    </a:p>
                    <a:p>
                      <a:pPr marL="176213" marR="0" lvl="0" indent="-1762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His partner is not in a position of authority or trust over him;</a:t>
                      </a:r>
                    </a:p>
                    <a:p>
                      <a:pPr marL="176213" marR="0" lvl="0" indent="-1762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The child is not in a situation of dependence;</a:t>
                      </a:r>
                    </a:p>
                    <a:p>
                      <a:pPr marL="176213" marR="0" lvl="0" indent="-1762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The child is not in an exploitative relationship.</a:t>
                      </a:r>
                      <a:endParaRPr sz="1500" u="none" strike="noStrike" cap="none" dirty="0"/>
                    </a:p>
                  </a:txBody>
                  <a:tcPr marL="91451" marR="91451" marT="45725" marB="45725" anchor="ctr">
                    <a:solidFill>
                      <a:srgbClr val="0070C0"/>
                    </a:solidFill>
                  </a:tcPr>
                </a:tc>
                <a:tc>
                  <a:txBody>
                    <a:bodyPr/>
                    <a:lstStyle/>
                    <a:p>
                      <a:pPr marL="0" marR="0" lvl="0" indent="0" algn="l" rtl="0">
                        <a:lnSpc>
                          <a:spcPct val="100000"/>
                        </a:lnSpc>
                        <a:spcBef>
                          <a:spcPts val="0"/>
                        </a:spcBef>
                        <a:spcAft>
                          <a:spcPts val="0"/>
                        </a:spcAft>
                        <a:buNone/>
                      </a:pPr>
                      <a:r>
                        <a:rPr lang="en-US" sz="1500" b="1" u="none" strike="noStrike" cap="none"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May consent if the following cumulative conditions are met </a:t>
                      </a:r>
                      <a:r>
                        <a:rPr lang="fr-CA" sz="1500" b="1" i="0" u="none" strike="noStrike" cap="none" dirty="0">
                          <a:solidFill>
                            <a:schemeClr val="lt1"/>
                          </a:solidFill>
                          <a:latin typeface="Calibri"/>
                          <a:ea typeface="Calibri"/>
                          <a:cs typeface="Calibri"/>
                          <a:sym typeface="Calibri"/>
                        </a:rPr>
                        <a:t>:</a:t>
                      </a:r>
                      <a:endParaRPr sz="1100" dirty="0"/>
                    </a:p>
                    <a:p>
                      <a:pPr marL="0" marR="0" lvl="0" indent="0" algn="l" rtl="0">
                        <a:lnSpc>
                          <a:spcPct val="100000"/>
                        </a:lnSpc>
                        <a:spcBef>
                          <a:spcPts val="0"/>
                        </a:spcBef>
                        <a:spcAft>
                          <a:spcPts val="0"/>
                        </a:spcAft>
                        <a:buNone/>
                      </a:pPr>
                      <a:endParaRPr sz="1500" b="1" i="0" u="none" strike="noStrike" cap="none" dirty="0">
                        <a:solidFill>
                          <a:schemeClr val="lt1"/>
                        </a:solidFill>
                        <a:latin typeface="Calibri"/>
                        <a:ea typeface="Calibri"/>
                        <a:cs typeface="Calibri"/>
                        <a:sym typeface="Calibri"/>
                      </a:endParaRPr>
                    </a:p>
                    <a:p>
                      <a:pPr marL="265113" marR="0" lvl="0" indent="-2651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His partner is less than </a:t>
                      </a:r>
                      <a:r>
                        <a:rPr lang="en-US" sz="1500" b="1" i="0" u="none" strike="noStrike" cap="none" dirty="0">
                          <a:solidFill>
                            <a:srgbClr val="FFC000"/>
                          </a:solidFill>
                          <a:latin typeface="Calibri"/>
                          <a:ea typeface="Calibri"/>
                          <a:cs typeface="Calibri"/>
                          <a:sym typeface="Calibri"/>
                        </a:rPr>
                        <a:t>five years </a:t>
                      </a:r>
                      <a:r>
                        <a:rPr lang="en-US" sz="1500" b="1" i="0" u="none" strike="noStrike" cap="none" dirty="0">
                          <a:solidFill>
                            <a:schemeClr val="lt1"/>
                          </a:solidFill>
                          <a:latin typeface="Calibri"/>
                          <a:ea typeface="Calibri"/>
                          <a:cs typeface="Calibri"/>
                          <a:sym typeface="Calibri"/>
                        </a:rPr>
                        <a:t>his senior;</a:t>
                      </a:r>
                    </a:p>
                    <a:p>
                      <a:pPr marL="265113" marR="0" lvl="0" indent="-2651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His partner is not in a position of authority or trust over him;</a:t>
                      </a:r>
                    </a:p>
                    <a:p>
                      <a:pPr marL="265113" marR="0" lvl="0" indent="-2651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The child is not in a situation of dependence;</a:t>
                      </a:r>
                    </a:p>
                    <a:p>
                      <a:pPr marL="265113" marR="0" lvl="0" indent="-265113" algn="l" rtl="0">
                        <a:lnSpc>
                          <a:spcPct val="100000"/>
                        </a:lnSpc>
                        <a:spcBef>
                          <a:spcPts val="0"/>
                        </a:spcBef>
                        <a:spcAft>
                          <a:spcPts val="0"/>
                        </a:spcAft>
                        <a:buNone/>
                      </a:pPr>
                      <a:r>
                        <a:rPr lang="en-US" sz="1500" b="1" i="0" u="none" strike="noStrike" cap="none" dirty="0">
                          <a:solidFill>
                            <a:schemeClr val="lt1"/>
                          </a:solidFill>
                          <a:latin typeface="Calibri"/>
                          <a:ea typeface="Calibri"/>
                          <a:cs typeface="Calibri"/>
                          <a:sym typeface="Calibri"/>
                        </a:rPr>
                        <a:t>o The child is not in an exploitative relationship.</a:t>
                      </a:r>
                      <a:endParaRPr sz="1600" b="1" u="none" strike="noStrike" cap="none" dirty="0"/>
                    </a:p>
                  </a:txBody>
                  <a:tcPr marL="91451" marR="91451" marT="45725" marB="45725" anchor="ctr">
                    <a:solidFill>
                      <a:srgbClr val="0070C0"/>
                    </a:solidFill>
                  </a:tcPr>
                </a:tc>
                <a:extLst>
                  <a:ext uri="{0D108BD9-81ED-4DB2-BD59-A6C34878D82A}">
                    <a16:rowId xmlns:a16="http://schemas.microsoft.com/office/drawing/2014/main" val="10001"/>
                  </a:ext>
                </a:extLst>
              </a:tr>
            </a:tbl>
          </a:graphicData>
        </a:graphic>
      </p:graphicFrame>
      <p:sp>
        <p:nvSpPr>
          <p:cNvPr id="6" name="Espace réservé du numéro de diapositive 5">
            <a:extLst>
              <a:ext uri="{FF2B5EF4-FFF2-40B4-BE49-F238E27FC236}">
                <a16:creationId xmlns:a16="http://schemas.microsoft.com/office/drawing/2014/main" id="{0A65F618-C849-08D8-C39C-5C6A696FF4FC}"/>
              </a:ext>
            </a:extLst>
          </p:cNvPr>
          <p:cNvSpPr>
            <a:spLocks noGrp="1"/>
          </p:cNvSpPr>
          <p:nvPr>
            <p:ph type="sldNum" idx="12"/>
          </p:nvPr>
        </p:nvSpPr>
        <p:spPr/>
        <p:txBody>
          <a:bodyPr/>
          <a:lstStyle/>
          <a:p>
            <a:fld id="{00000000-1234-1234-1234-123412341234}" type="slidenum">
              <a:rPr lang="fr-CA" smtClean="0"/>
              <a:pPr/>
              <a:t>24</a:t>
            </a:fld>
            <a:endParaRPr lang="fr-CA"/>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23"/>
          <p:cNvSpPr txBox="1">
            <a:spLocks noGrp="1"/>
          </p:cNvSpPr>
          <p:nvPr>
            <p:ph type="title"/>
            <p:custDataLst>
              <p:tags r:id="rId1"/>
            </p:custDataLst>
          </p:nvPr>
        </p:nvSpPr>
        <p:spPr>
          <a:xfrm>
            <a:off x="-504092" y="1"/>
            <a:ext cx="12101005" cy="1706156"/>
          </a:xfrm>
          <a:prstGeom prst="rect">
            <a:avLst/>
          </a:prstGeom>
          <a:noFill/>
          <a:ln>
            <a:noFill/>
          </a:ln>
        </p:spPr>
        <p:txBody>
          <a:bodyPr spcFirstLastPara="1" wrap="square" lIns="91425" tIns="45700" rIns="91425" bIns="45700" anchor="b" anchorCtr="0">
            <a:noAutofit/>
          </a:bodyPr>
          <a:lstStyle/>
          <a:p>
            <a:pPr algn="ctr">
              <a:buClr>
                <a:srgbClr val="1B2A85"/>
              </a:buClr>
            </a:pPr>
            <a:br>
              <a:rPr lang="fr-CA" dirty="0">
                <a:solidFill>
                  <a:srgbClr val="1B2A85"/>
                </a:solidFill>
              </a:rPr>
            </a:br>
            <a:br>
              <a:rPr lang="fr-CA" dirty="0">
                <a:solidFill>
                  <a:srgbClr val="1B2A85"/>
                </a:solidFill>
              </a:rPr>
            </a:br>
            <a:br>
              <a:rPr lang="fr-CA" dirty="0">
                <a:solidFill>
                  <a:srgbClr val="1B2A85"/>
                </a:solidFill>
              </a:rPr>
            </a:br>
            <a:br>
              <a:rPr lang="fr-CA" dirty="0">
                <a:solidFill>
                  <a:srgbClr val="1B2A85"/>
                </a:solidFill>
              </a:rPr>
            </a:br>
            <a:br>
              <a:rPr lang="fr-CA" dirty="0">
                <a:solidFill>
                  <a:srgbClr val="1B2A85"/>
                </a:solidFill>
              </a:rPr>
            </a:br>
            <a:br>
              <a:rPr lang="fr-CA" dirty="0">
                <a:solidFill>
                  <a:srgbClr val="1B2A85"/>
                </a:solidFill>
              </a:rPr>
            </a:br>
            <a:r>
              <a:rPr lang="en-US" sz="3200" dirty="0">
                <a:solidFill>
                  <a:srgbClr val="1B2A85"/>
                </a:solidFill>
              </a:rPr>
              <a:t>The Situation Concerned: Sexual Abuse (art. 38 d) 1)</a:t>
            </a:r>
            <a:br>
              <a:rPr lang="en-US" sz="3200" dirty="0">
                <a:solidFill>
                  <a:srgbClr val="1B2A85"/>
                </a:solidFill>
              </a:rPr>
            </a:br>
            <a:r>
              <a:rPr lang="fr-CA" sz="2000" dirty="0">
                <a:solidFill>
                  <a:srgbClr val="1B2A85"/>
                </a:solidFill>
              </a:rPr>
              <a:t> (</a:t>
            </a:r>
            <a:r>
              <a:rPr lang="fr-CA" sz="2000" dirty="0" err="1">
                <a:solidFill>
                  <a:srgbClr val="1B2A85"/>
                </a:solidFill>
              </a:rPr>
              <a:t>cont’d</a:t>
            </a:r>
            <a:r>
              <a:rPr lang="fr-CA" sz="2000" dirty="0">
                <a:solidFill>
                  <a:srgbClr val="1B2A85"/>
                </a:solidFill>
              </a:rPr>
              <a:t>.)</a:t>
            </a:r>
            <a:br>
              <a:rPr lang="fr-CA" sz="2400" dirty="0">
                <a:solidFill>
                  <a:srgbClr val="1B2A85"/>
                </a:solidFill>
              </a:rPr>
            </a:br>
            <a:endParaRPr dirty="0"/>
          </a:p>
        </p:txBody>
      </p:sp>
      <p:sp>
        <p:nvSpPr>
          <p:cNvPr id="266" name="Google Shape;266;p23"/>
          <p:cNvSpPr txBox="1">
            <a:spLocks noGrp="1"/>
          </p:cNvSpPr>
          <p:nvPr>
            <p:ph type="body" idx="1"/>
            <p:custDataLst>
              <p:tags r:id="rId2"/>
            </p:custDataLst>
          </p:nvPr>
        </p:nvSpPr>
        <p:spPr>
          <a:xfrm>
            <a:off x="2052737" y="1706157"/>
            <a:ext cx="6606073" cy="3131020"/>
          </a:xfrm>
          <a:prstGeom prst="rect">
            <a:avLst/>
          </a:prstGeom>
          <a:noFill/>
          <a:ln>
            <a:noFill/>
          </a:ln>
        </p:spPr>
        <p:txBody>
          <a:bodyPr spcFirstLastPara="1" wrap="square" lIns="91425" tIns="45700" rIns="91425" bIns="45700" anchor="t" anchorCtr="0">
            <a:normAutofit/>
          </a:bodyPr>
          <a:lstStyle/>
          <a:p>
            <a:pPr marL="0" indent="0"/>
            <a:endParaRPr sz="2200" dirty="0">
              <a:solidFill>
                <a:srgbClr val="002060"/>
              </a:solidFill>
            </a:endParaRPr>
          </a:p>
          <a:p>
            <a:pPr marL="342900" indent="-342900" algn="just">
              <a:buSzPts val="2000"/>
              <a:buFont typeface="Arial" panose="020B0604020202020204" pitchFamily="34" charset="0"/>
              <a:buChar char="•"/>
            </a:pPr>
            <a:r>
              <a:rPr lang="en-US" sz="2200" dirty="0">
                <a:solidFill>
                  <a:schemeClr val="tx1"/>
                </a:solidFill>
              </a:rPr>
              <a:t>The notion of sexual abuse under the YPA is different from that of sexual offences under the Criminal Code.</a:t>
            </a:r>
          </a:p>
          <a:p>
            <a:pPr marL="342900" indent="-342900" algn="just">
              <a:buSzPts val="2000"/>
              <a:buFont typeface="Arial" panose="020B0604020202020204" pitchFamily="34" charset="0"/>
              <a:buChar char="•"/>
            </a:pPr>
            <a:endParaRPr lang="en-US" sz="2200" dirty="0">
              <a:solidFill>
                <a:schemeClr val="tx1"/>
              </a:solidFill>
            </a:endParaRPr>
          </a:p>
          <a:p>
            <a:pPr marL="342900" indent="-342900" algn="just">
              <a:buSzPts val="2000"/>
              <a:buFont typeface="Arial" panose="020B0604020202020204" pitchFamily="34" charset="0"/>
              <a:buChar char="•"/>
            </a:pPr>
            <a:r>
              <a:rPr lang="en-US" sz="2200" dirty="0">
                <a:solidFill>
                  <a:schemeClr val="tx1"/>
                </a:solidFill>
              </a:rPr>
              <a:t>The elements required to file a report are not the same as those required to initiate a prosecution.</a:t>
            </a:r>
            <a:endParaRPr sz="220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93"/>
          <p:cNvSpPr txBox="1">
            <a:spLocks noGrp="1"/>
          </p:cNvSpPr>
          <p:nvPr>
            <p:ph type="title"/>
            <p:custDataLst>
              <p:tags r:id="rId1"/>
            </p:custDataLst>
          </p:nvPr>
        </p:nvSpPr>
        <p:spPr>
          <a:xfrm>
            <a:off x="707922" y="233265"/>
            <a:ext cx="9484703" cy="774539"/>
          </a:xfrm>
          <a:prstGeom prst="rect">
            <a:avLst/>
          </a:prstGeom>
          <a:noFill/>
          <a:ln>
            <a:noFill/>
          </a:ln>
        </p:spPr>
        <p:txBody>
          <a:bodyPr spcFirstLastPara="1" wrap="square" lIns="91425" tIns="45700" rIns="91425" bIns="45700" anchor="b" anchorCtr="0">
            <a:noAutofit/>
          </a:bodyPr>
          <a:lstStyle/>
          <a:p>
            <a:r>
              <a:rPr lang="fr-CA" sz="3200" dirty="0">
                <a:solidFill>
                  <a:srgbClr val="1B2A85"/>
                </a:solidFill>
              </a:rPr>
              <a:t>Criminal </a:t>
            </a:r>
            <a:r>
              <a:rPr lang="fr-CA" sz="3200" dirty="0" err="1">
                <a:solidFill>
                  <a:srgbClr val="1B2A85"/>
                </a:solidFill>
              </a:rPr>
              <a:t>Offences</a:t>
            </a:r>
            <a:endParaRPr dirty="0"/>
          </a:p>
        </p:txBody>
      </p:sp>
      <p:sp>
        <p:nvSpPr>
          <p:cNvPr id="272" name="Google Shape;272;p93"/>
          <p:cNvSpPr txBox="1">
            <a:spLocks noGrp="1"/>
          </p:cNvSpPr>
          <p:nvPr>
            <p:ph type="body" idx="1"/>
            <p:custDataLst>
              <p:tags r:id="rId2"/>
            </p:custDataLst>
          </p:nvPr>
        </p:nvSpPr>
        <p:spPr>
          <a:xfrm>
            <a:off x="816078" y="1450517"/>
            <a:ext cx="10539277" cy="4502414"/>
          </a:xfrm>
          <a:prstGeom prst="rect">
            <a:avLst/>
          </a:prstGeom>
          <a:noFill/>
          <a:ln>
            <a:noFill/>
          </a:ln>
        </p:spPr>
        <p:txBody>
          <a:bodyPr spcFirstLastPara="1" wrap="square" lIns="91425" tIns="45700" rIns="91425" bIns="45700" anchor="t" anchorCtr="0">
            <a:normAutofit fontScale="77500" lnSpcReduction="20000"/>
          </a:bodyPr>
          <a:lstStyle/>
          <a:p>
            <a:pPr marL="228594" indent="0"/>
            <a:r>
              <a:rPr lang="en-US" sz="2600" dirty="0">
                <a:solidFill>
                  <a:schemeClr val="tx1"/>
                </a:solidFill>
                <a:latin typeface="Calibri"/>
                <a:ea typeface="Calibri"/>
                <a:cs typeface="Calibri"/>
                <a:sym typeface="Calibri"/>
              </a:rPr>
              <a:t>Types of offences covered by the Criminal Code </a:t>
            </a:r>
            <a:r>
              <a:rPr lang="fr-CA" sz="2600" dirty="0">
                <a:solidFill>
                  <a:schemeClr val="tx1"/>
                </a:solidFill>
                <a:latin typeface="Calibri"/>
                <a:ea typeface="Calibri"/>
                <a:cs typeface="Calibri"/>
                <a:sym typeface="Calibri"/>
              </a:rPr>
              <a:t>:</a:t>
            </a:r>
            <a:endParaRPr lang="fr-CA" sz="2600" dirty="0">
              <a:solidFill>
                <a:schemeClr val="tx1"/>
              </a:solidFill>
            </a:endParaRPr>
          </a:p>
          <a:p>
            <a:pPr marL="514338" indent="-285744">
              <a:buFont typeface="Arial"/>
              <a:buChar char="•"/>
            </a:pPr>
            <a:endParaRPr lang="fr-CA" sz="2000" dirty="0">
              <a:solidFill>
                <a:schemeClr val="tx1"/>
              </a:solidFill>
            </a:endParaRPr>
          </a:p>
          <a:p>
            <a:pPr marL="514338" indent="-285744">
              <a:buFont typeface="Arial"/>
              <a:buChar char="•"/>
            </a:pPr>
            <a:r>
              <a:rPr lang="fr-CA" sz="2300" dirty="0" err="1">
                <a:solidFill>
                  <a:schemeClr val="tx1"/>
                </a:solidFill>
              </a:rPr>
              <a:t>Sexual</a:t>
            </a:r>
            <a:r>
              <a:rPr lang="fr-CA" sz="2300" dirty="0">
                <a:solidFill>
                  <a:schemeClr val="tx1"/>
                </a:solidFill>
              </a:rPr>
              <a:t> </a:t>
            </a:r>
            <a:r>
              <a:rPr lang="fr-CA" sz="2300" dirty="0" err="1">
                <a:solidFill>
                  <a:schemeClr val="tx1"/>
                </a:solidFill>
              </a:rPr>
              <a:t>interference</a:t>
            </a:r>
            <a:r>
              <a:rPr lang="fr-CA" sz="2300" dirty="0">
                <a:solidFill>
                  <a:schemeClr val="tx1"/>
                </a:solidFill>
              </a:rPr>
              <a:t> (s. 151 </a:t>
            </a:r>
            <a:r>
              <a:rPr lang="fr-CA" sz="2300" dirty="0" err="1">
                <a:solidFill>
                  <a:schemeClr val="tx1"/>
                </a:solidFill>
              </a:rPr>
              <a:t>Cr.C</a:t>
            </a:r>
            <a:r>
              <a:rPr lang="fr-CA" sz="2300" dirty="0">
                <a:solidFill>
                  <a:schemeClr val="tx1"/>
                </a:solidFill>
              </a:rPr>
              <a:t>.)</a:t>
            </a:r>
          </a:p>
          <a:p>
            <a:pPr marL="514338" indent="-285744">
              <a:buFont typeface="Arial"/>
              <a:buChar char="•"/>
            </a:pPr>
            <a:r>
              <a:rPr lang="fr-CA" sz="2300" dirty="0" err="1">
                <a:solidFill>
                  <a:schemeClr val="tx1"/>
                </a:solidFill>
              </a:rPr>
              <a:t>Incitement</a:t>
            </a:r>
            <a:r>
              <a:rPr lang="fr-CA" sz="2300" dirty="0">
                <a:solidFill>
                  <a:schemeClr val="tx1"/>
                </a:solidFill>
              </a:rPr>
              <a:t> to </a:t>
            </a:r>
            <a:r>
              <a:rPr lang="fr-CA" sz="2300" dirty="0" err="1">
                <a:solidFill>
                  <a:schemeClr val="tx1"/>
                </a:solidFill>
              </a:rPr>
              <a:t>sexual</a:t>
            </a:r>
            <a:r>
              <a:rPr lang="fr-CA" sz="2300" dirty="0">
                <a:solidFill>
                  <a:schemeClr val="tx1"/>
                </a:solidFill>
              </a:rPr>
              <a:t> </a:t>
            </a:r>
            <a:r>
              <a:rPr lang="fr-CA" sz="2300" dirty="0" err="1">
                <a:solidFill>
                  <a:schemeClr val="tx1"/>
                </a:solidFill>
              </a:rPr>
              <a:t>touching</a:t>
            </a:r>
            <a:r>
              <a:rPr lang="fr-CA" sz="2300" dirty="0">
                <a:solidFill>
                  <a:schemeClr val="tx1"/>
                </a:solidFill>
              </a:rPr>
              <a:t> (s. 152 CCC)</a:t>
            </a:r>
          </a:p>
          <a:p>
            <a:pPr marL="514338" indent="-285744">
              <a:buFont typeface="Arial"/>
              <a:buChar char="•"/>
            </a:pPr>
            <a:r>
              <a:rPr lang="fr-CA" sz="2300" dirty="0" err="1">
                <a:solidFill>
                  <a:schemeClr val="tx1"/>
                </a:solidFill>
              </a:rPr>
              <a:t>Sexual</a:t>
            </a:r>
            <a:r>
              <a:rPr lang="fr-CA" sz="2300" dirty="0">
                <a:solidFill>
                  <a:schemeClr val="tx1"/>
                </a:solidFill>
              </a:rPr>
              <a:t> exploitation (art. 153 C.C.)</a:t>
            </a:r>
          </a:p>
          <a:p>
            <a:pPr marL="514338" indent="-285744">
              <a:buFont typeface="Arial"/>
              <a:buChar char="•"/>
            </a:pPr>
            <a:r>
              <a:rPr lang="fr-CA" sz="2300" dirty="0" err="1">
                <a:solidFill>
                  <a:schemeClr val="tx1"/>
                </a:solidFill>
              </a:rPr>
              <a:t>Incest</a:t>
            </a:r>
            <a:r>
              <a:rPr lang="fr-CA" sz="2300" dirty="0">
                <a:solidFill>
                  <a:schemeClr val="tx1"/>
                </a:solidFill>
              </a:rPr>
              <a:t> (art. 155 C.C.)</a:t>
            </a:r>
          </a:p>
          <a:p>
            <a:pPr marL="514338" indent="-285744">
              <a:buFont typeface="Arial"/>
              <a:buChar char="•"/>
            </a:pPr>
            <a:r>
              <a:rPr lang="fr-CA" sz="2300" dirty="0" err="1">
                <a:solidFill>
                  <a:schemeClr val="tx1"/>
                </a:solidFill>
              </a:rPr>
              <a:t>Bestiality</a:t>
            </a:r>
            <a:r>
              <a:rPr lang="fr-CA" sz="2300" dirty="0">
                <a:solidFill>
                  <a:schemeClr val="tx1"/>
                </a:solidFill>
              </a:rPr>
              <a:t> (s. 160 CCC)</a:t>
            </a:r>
          </a:p>
          <a:p>
            <a:pPr marL="514338" indent="-285744">
              <a:buFont typeface="Arial"/>
              <a:buChar char="•"/>
            </a:pPr>
            <a:r>
              <a:rPr lang="fr-CA" sz="2300" dirty="0">
                <a:solidFill>
                  <a:schemeClr val="tx1"/>
                </a:solidFill>
              </a:rPr>
              <a:t>Child </a:t>
            </a:r>
            <a:r>
              <a:rPr lang="fr-CA" sz="2300" dirty="0" err="1">
                <a:solidFill>
                  <a:schemeClr val="tx1"/>
                </a:solidFill>
              </a:rPr>
              <a:t>pornography</a:t>
            </a:r>
            <a:r>
              <a:rPr lang="fr-CA" sz="2300" dirty="0">
                <a:solidFill>
                  <a:schemeClr val="tx1"/>
                </a:solidFill>
              </a:rPr>
              <a:t> (s. 163.1 C.C.)</a:t>
            </a:r>
          </a:p>
          <a:p>
            <a:pPr marL="514338" indent="-285744">
              <a:buFont typeface="Arial"/>
              <a:buChar char="•"/>
            </a:pPr>
            <a:r>
              <a:rPr lang="fr-CA" sz="2300" dirty="0" err="1">
                <a:solidFill>
                  <a:schemeClr val="tx1"/>
                </a:solidFill>
              </a:rPr>
              <a:t>Matchmaker</a:t>
            </a:r>
            <a:r>
              <a:rPr lang="fr-CA" sz="2300" dirty="0">
                <a:solidFill>
                  <a:schemeClr val="tx1"/>
                </a:solidFill>
              </a:rPr>
              <a:t>  (art. 170 C.C.)</a:t>
            </a:r>
          </a:p>
          <a:p>
            <a:pPr marL="514338" indent="-285744">
              <a:buFont typeface="Arial"/>
              <a:buChar char="•"/>
            </a:pPr>
            <a:r>
              <a:rPr lang="fr-CA" sz="2300" dirty="0">
                <a:solidFill>
                  <a:schemeClr val="tx1"/>
                </a:solidFill>
              </a:rPr>
              <a:t>Corruption of morals (s. 172)</a:t>
            </a:r>
          </a:p>
          <a:p>
            <a:pPr marL="514338" indent="-285744">
              <a:buFont typeface="Arial"/>
              <a:buChar char="•"/>
            </a:pPr>
            <a:r>
              <a:rPr lang="fr-CA" sz="2300" dirty="0" err="1">
                <a:solidFill>
                  <a:schemeClr val="tx1"/>
                </a:solidFill>
              </a:rPr>
              <a:t>Luring</a:t>
            </a:r>
            <a:r>
              <a:rPr lang="fr-CA" sz="2300" dirty="0">
                <a:solidFill>
                  <a:schemeClr val="tx1"/>
                </a:solidFill>
              </a:rPr>
              <a:t> (art. 172.1 C.C.)</a:t>
            </a:r>
          </a:p>
          <a:p>
            <a:pPr marL="514338" indent="-285744">
              <a:buFont typeface="Arial"/>
              <a:buChar char="•"/>
            </a:pPr>
            <a:r>
              <a:rPr lang="fr-CA" sz="2300" dirty="0">
                <a:solidFill>
                  <a:schemeClr val="tx1"/>
                </a:solidFill>
              </a:rPr>
              <a:t>Public </a:t>
            </a:r>
            <a:r>
              <a:rPr lang="fr-CA" sz="2300" dirty="0" err="1">
                <a:solidFill>
                  <a:schemeClr val="tx1"/>
                </a:solidFill>
              </a:rPr>
              <a:t>exposure</a:t>
            </a:r>
            <a:r>
              <a:rPr lang="fr-CA" sz="2300" dirty="0">
                <a:solidFill>
                  <a:schemeClr val="tx1"/>
                </a:solidFill>
              </a:rPr>
              <a:t> (s. 173 (2) C.C.)</a:t>
            </a:r>
          </a:p>
          <a:p>
            <a:pPr marL="514338" indent="-285744">
              <a:buFont typeface="Arial"/>
              <a:buChar char="•"/>
            </a:pPr>
            <a:r>
              <a:rPr lang="fr-CA" sz="2300" dirty="0" err="1">
                <a:solidFill>
                  <a:schemeClr val="tx1"/>
                </a:solidFill>
              </a:rPr>
              <a:t>Juvenile</a:t>
            </a:r>
            <a:r>
              <a:rPr lang="fr-CA" sz="2300" dirty="0">
                <a:solidFill>
                  <a:schemeClr val="tx1"/>
                </a:solidFill>
              </a:rPr>
              <a:t> prostitution (articles 286.1 (2), 286.2 (2) and 286.3 (2) C.cr.)</a:t>
            </a:r>
            <a:endParaRPr sz="1800" dirty="0">
              <a:latin typeface="Noto Sans Symbols"/>
              <a:ea typeface="Noto Sans Symbols"/>
              <a:cs typeface="Noto Sans Symbols"/>
              <a:sym typeface="Noto Sans Symbols"/>
            </a:endParaRPr>
          </a:p>
          <a:p>
            <a:endParaRPr sz="1800" dirty="0"/>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sz="1800" dirty="0">
              <a:latin typeface="Noto Sans Symbols"/>
              <a:ea typeface="Noto Sans Symbols"/>
              <a:cs typeface="Noto Sans Symbols"/>
              <a:sym typeface="Noto Sans Symbols"/>
            </a:endParaRPr>
          </a:p>
          <a:p>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24"/>
          <p:cNvSpPr txBox="1"/>
          <p:nvPr>
            <p:custDataLst>
              <p:tags r:id="rId1"/>
            </p:custDataLst>
          </p:nvPr>
        </p:nvSpPr>
        <p:spPr>
          <a:xfrm>
            <a:off x="326276" y="637328"/>
            <a:ext cx="9412809"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en-US" sz="3200" b="1" dirty="0">
                <a:solidFill>
                  <a:srgbClr val="1B2A85"/>
                </a:solidFill>
                <a:latin typeface="Calibri"/>
                <a:ea typeface="Calibri"/>
                <a:cs typeface="Calibri"/>
                <a:sym typeface="Calibri"/>
              </a:rPr>
              <a:t>The Situation Concerned: Physical Abuse (art. 38 e) 1)</a:t>
            </a:r>
            <a:endParaRPr sz="3200" b="1" dirty="0">
              <a:solidFill>
                <a:srgbClr val="1B2A85"/>
              </a:solidFill>
              <a:latin typeface="Calibri"/>
              <a:ea typeface="Calibri"/>
              <a:cs typeface="Calibri"/>
              <a:sym typeface="Calibri"/>
            </a:endParaRPr>
          </a:p>
        </p:txBody>
      </p:sp>
      <p:sp>
        <p:nvSpPr>
          <p:cNvPr id="278" name="Google Shape;278;p24"/>
          <p:cNvSpPr txBox="1"/>
          <p:nvPr>
            <p:custDataLst>
              <p:tags r:id="rId2"/>
            </p:custDataLst>
          </p:nvPr>
        </p:nvSpPr>
        <p:spPr>
          <a:xfrm>
            <a:off x="1408922" y="2174034"/>
            <a:ext cx="7725747" cy="1600398"/>
          </a:xfrm>
          <a:prstGeom prst="rect">
            <a:avLst/>
          </a:prstGeom>
          <a:noFill/>
          <a:ln>
            <a:noFill/>
          </a:ln>
        </p:spPr>
        <p:txBody>
          <a:bodyPr spcFirstLastPara="1" wrap="square" lIns="91425" tIns="45700" rIns="91425" bIns="45700" anchor="t" anchorCtr="0">
            <a:spAutoFit/>
          </a:bodyPr>
          <a:lstStyle/>
          <a:p>
            <a:pPr algn="just">
              <a:buClr>
                <a:srgbClr val="1B2A85"/>
              </a:buClr>
              <a:buSzPts val="2000"/>
            </a:pPr>
            <a:r>
              <a:rPr lang="en-US" sz="2200" dirty="0">
                <a:solidFill>
                  <a:schemeClr val="tx1"/>
                </a:solidFill>
                <a:latin typeface="Calibri"/>
                <a:ea typeface="Calibri"/>
                <a:cs typeface="Calibri"/>
                <a:sym typeface="Calibri"/>
              </a:rPr>
              <a:t>The child is subjected to physical abuse or unreasonable methods of upbringing by the parents or another person, and the parents fail to take the necessary steps to put an end to the situation.</a:t>
            </a:r>
            <a:r>
              <a:rPr lang="fr-CA" sz="2200" dirty="0">
                <a:solidFill>
                  <a:schemeClr val="tx1"/>
                </a:solidFill>
                <a:latin typeface="Calibri"/>
                <a:ea typeface="Calibri"/>
                <a:cs typeface="Calibri"/>
                <a:sym typeface="Calibri"/>
              </a:rPr>
              <a:t>.</a:t>
            </a:r>
            <a:endParaRPr sz="2200" dirty="0">
              <a:solidFill>
                <a:schemeClr val="tx1"/>
              </a:solidFill>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B3CBE85-B0E5-82F3-8A9C-DD38F8489EF6}"/>
              </a:ext>
            </a:extLst>
          </p:cNvPr>
          <p:cNvSpPr>
            <a:spLocks noGrp="1"/>
          </p:cNvSpPr>
          <p:nvPr>
            <p:ph type="sldNum" idx="12"/>
          </p:nvPr>
        </p:nvSpPr>
        <p:spPr/>
        <p:txBody>
          <a:bodyPr/>
          <a:lstStyle/>
          <a:p>
            <a:fld id="{00000000-1234-1234-1234-123412341234}" type="slidenum">
              <a:rPr lang="fr-CA" smtClean="0"/>
              <a:pPr/>
              <a:t>27</a:t>
            </a:fld>
            <a:endParaRPr lang="fr-CA"/>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25"/>
          <p:cNvSpPr txBox="1">
            <a:spLocks noGrp="1"/>
          </p:cNvSpPr>
          <p:nvPr>
            <p:ph type="title"/>
            <p:custDataLst>
              <p:tags r:id="rId1"/>
            </p:custDataLst>
          </p:nvPr>
        </p:nvSpPr>
        <p:spPr>
          <a:xfrm>
            <a:off x="1111769" y="725986"/>
            <a:ext cx="10515600" cy="494100"/>
          </a:xfrm>
          <a:prstGeom prst="rect">
            <a:avLst/>
          </a:prstGeom>
          <a:noFill/>
          <a:ln>
            <a:noFill/>
          </a:ln>
        </p:spPr>
        <p:txBody>
          <a:bodyPr spcFirstLastPara="1" wrap="square" lIns="91425" tIns="45700" rIns="91425" bIns="45700" anchor="b" anchorCtr="0">
            <a:noAutofit/>
          </a:bodyPr>
          <a:lstStyle/>
          <a:p>
            <a:pPr>
              <a:buSzPts val="3200"/>
            </a:pPr>
            <a:r>
              <a:rPr lang="fr-CA" sz="32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Unreasonable</a:t>
            </a:r>
            <a:r>
              <a:rPr lang="fr-CA"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 </a:t>
            </a:r>
            <a:r>
              <a:rPr lang="fr-CA" sz="32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Educational</a:t>
            </a:r>
            <a:r>
              <a:rPr lang="fr-CA"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 </a:t>
            </a:r>
            <a:r>
              <a:rPr lang="fr-CA" sz="32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Measures</a:t>
            </a:r>
            <a:r>
              <a:rPr lang="fr-CA"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 </a:t>
            </a:r>
            <a:endParaRPr lang="fr-CA" dirty="0"/>
          </a:p>
        </p:txBody>
      </p:sp>
      <p:sp>
        <p:nvSpPr>
          <p:cNvPr id="285" name="Google Shape;285;p25"/>
          <p:cNvSpPr txBox="1">
            <a:spLocks noGrp="1"/>
          </p:cNvSpPr>
          <p:nvPr>
            <p:ph type="body" idx="1"/>
            <p:custDataLst>
              <p:tags r:id="rId2"/>
            </p:custDataLst>
          </p:nvPr>
        </p:nvSpPr>
        <p:spPr>
          <a:xfrm>
            <a:off x="1111771" y="1614196"/>
            <a:ext cx="9575896" cy="4422811"/>
          </a:xfrm>
          <a:prstGeom prst="rect">
            <a:avLst/>
          </a:prstGeom>
          <a:noFill/>
          <a:ln>
            <a:noFill/>
          </a:ln>
        </p:spPr>
        <p:txBody>
          <a:bodyPr spcFirstLastPara="1" wrap="square" lIns="91425" tIns="45700" rIns="91425" bIns="45700" anchor="t" anchorCtr="0">
            <a:normAutofit/>
          </a:bodyPr>
          <a:lstStyle/>
          <a:p>
            <a:pPr marL="342891" indent="-342891" algn="just">
              <a:lnSpc>
                <a:spcPct val="115000"/>
              </a:lnSpc>
              <a:spcBef>
                <a:spcPts val="2000"/>
              </a:spcBef>
              <a:buSzPts val="2000"/>
              <a:buFont typeface="Arial"/>
              <a:buChar char="•"/>
            </a:pPr>
            <a:r>
              <a:rPr lang="en-US" sz="2200" dirty="0">
                <a:solidFill>
                  <a:schemeClr val="tx1"/>
                </a:solidFill>
              </a:rPr>
              <a:t>Corporal punishment of a child under 2 years of age</a:t>
            </a:r>
          </a:p>
          <a:p>
            <a:pPr marL="342891" indent="-342891" algn="just">
              <a:lnSpc>
                <a:spcPct val="115000"/>
              </a:lnSpc>
              <a:spcBef>
                <a:spcPts val="2000"/>
              </a:spcBef>
              <a:buSzPts val="2000"/>
              <a:buFont typeface="Arial"/>
              <a:buChar char="•"/>
            </a:pPr>
            <a:r>
              <a:rPr lang="en-US" sz="2200" dirty="0">
                <a:solidFill>
                  <a:schemeClr val="tx1"/>
                </a:solidFill>
              </a:rPr>
              <a:t>Corporal punishment inflicted on an adolescent aged 12 to 18 years</a:t>
            </a:r>
          </a:p>
          <a:p>
            <a:pPr marL="342891" indent="-342891" algn="just">
              <a:lnSpc>
                <a:spcPct val="115000"/>
              </a:lnSpc>
              <a:spcBef>
                <a:spcPts val="2000"/>
              </a:spcBef>
              <a:buSzPts val="2000"/>
              <a:buFont typeface="Arial"/>
              <a:buChar char="•"/>
            </a:pPr>
            <a:r>
              <a:rPr lang="en-US" sz="2200" dirty="0">
                <a:solidFill>
                  <a:schemeClr val="tx1"/>
                </a:solidFill>
              </a:rPr>
              <a:t>Corporal punishment inflicted with an object on a child aged 0-18 years</a:t>
            </a:r>
          </a:p>
          <a:p>
            <a:pPr marL="342891" indent="-342891" algn="just">
              <a:lnSpc>
                <a:spcPct val="115000"/>
              </a:lnSpc>
              <a:spcBef>
                <a:spcPts val="2000"/>
              </a:spcBef>
              <a:buSzPts val="2000"/>
              <a:buFont typeface="Arial"/>
              <a:buChar char="•"/>
            </a:pPr>
            <a:r>
              <a:rPr lang="en-US" sz="2200" dirty="0">
                <a:solidFill>
                  <a:schemeClr val="tx1"/>
                </a:solidFill>
              </a:rPr>
              <a:t>Corporal punishment consisting of slaps or blows to the head inflicted on a child between 0 and 18 years of age</a:t>
            </a:r>
          </a:p>
          <a:p>
            <a:pPr marL="342891" indent="-342891" algn="just">
              <a:lnSpc>
                <a:spcPct val="115000"/>
              </a:lnSpc>
              <a:spcBef>
                <a:spcPts val="2000"/>
              </a:spcBef>
              <a:buSzPts val="2000"/>
              <a:buFont typeface="Arial"/>
              <a:buChar char="•"/>
            </a:pPr>
            <a:endParaRPr sz="1800" dirty="0"/>
          </a:p>
          <a:p>
            <a:pPr marL="0" indent="0">
              <a:buSzPts val="1800"/>
            </a:pPr>
            <a:r>
              <a:rPr lang="fr-CA" sz="1200" i="1" dirty="0">
                <a:solidFill>
                  <a:srgbClr val="4F52B2"/>
                </a:solidFill>
                <a:latin typeface="Arial"/>
                <a:ea typeface="Arial"/>
                <a:cs typeface="Arial"/>
                <a:sym typeface="Arial"/>
              </a:rPr>
              <a:t>Source : Canadian </a:t>
            </a:r>
            <a:r>
              <a:rPr lang="fr-CA" sz="1200" i="1" dirty="0" err="1">
                <a:solidFill>
                  <a:srgbClr val="4F52B2"/>
                </a:solidFill>
                <a:latin typeface="Arial"/>
                <a:ea typeface="Arial"/>
                <a:cs typeface="Arial"/>
                <a:sym typeface="Arial"/>
              </a:rPr>
              <a:t>Foundation</a:t>
            </a:r>
            <a:r>
              <a:rPr lang="fr-CA" sz="1200" i="1" dirty="0">
                <a:solidFill>
                  <a:srgbClr val="4F52B2"/>
                </a:solidFill>
                <a:latin typeface="Arial"/>
                <a:ea typeface="Arial"/>
                <a:cs typeface="Arial"/>
                <a:sym typeface="Arial"/>
              </a:rPr>
              <a:t> for </a:t>
            </a:r>
            <a:r>
              <a:rPr lang="fr-CA" sz="1200" i="1" dirty="0" err="1">
                <a:solidFill>
                  <a:srgbClr val="4F52B2"/>
                </a:solidFill>
                <a:latin typeface="Arial"/>
                <a:ea typeface="Arial"/>
                <a:cs typeface="Arial"/>
                <a:sym typeface="Arial"/>
              </a:rPr>
              <a:t>Children</a:t>
            </a:r>
            <a:r>
              <a:rPr lang="fr-CA" sz="1200" i="1" dirty="0">
                <a:solidFill>
                  <a:srgbClr val="4F52B2"/>
                </a:solidFill>
                <a:latin typeface="Arial"/>
                <a:ea typeface="Arial"/>
                <a:cs typeface="Arial"/>
                <a:sym typeface="Arial"/>
              </a:rPr>
              <a:t>, </a:t>
            </a:r>
            <a:r>
              <a:rPr lang="fr-CA" sz="1200" i="1" dirty="0" err="1">
                <a:solidFill>
                  <a:srgbClr val="4F52B2"/>
                </a:solidFill>
                <a:latin typeface="Arial"/>
                <a:ea typeface="Arial"/>
                <a:cs typeface="Arial"/>
                <a:sym typeface="Arial"/>
              </a:rPr>
              <a:t>Youth</a:t>
            </a:r>
            <a:r>
              <a:rPr lang="fr-CA" sz="1200" i="1" dirty="0">
                <a:solidFill>
                  <a:srgbClr val="4F52B2"/>
                </a:solidFill>
                <a:latin typeface="Arial"/>
                <a:ea typeface="Arial"/>
                <a:cs typeface="Arial"/>
                <a:sym typeface="Arial"/>
              </a:rPr>
              <a:t> and the Law c. Canada (Procureur général)</a:t>
            </a:r>
            <a:r>
              <a:rPr lang="fr-CA" sz="1200" dirty="0">
                <a:solidFill>
                  <a:srgbClr val="4F52B2"/>
                </a:solidFill>
                <a:latin typeface="Arial"/>
                <a:ea typeface="Arial"/>
                <a:cs typeface="Arial"/>
                <a:sym typeface="Arial"/>
              </a:rPr>
              <a:t>, [2004] 1 RCS 76</a:t>
            </a:r>
            <a:endParaRPr sz="1800" dirty="0"/>
          </a:p>
          <a:p>
            <a:pPr marL="0" indent="0"/>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6"/>
          <p:cNvSpPr txBox="1">
            <a:spLocks noGrp="1"/>
          </p:cNvSpPr>
          <p:nvPr>
            <p:ph type="title"/>
            <p:custDataLst>
              <p:tags r:id="rId1"/>
            </p:custDataLst>
          </p:nvPr>
        </p:nvSpPr>
        <p:spPr>
          <a:xfrm>
            <a:off x="831851" y="604688"/>
            <a:ext cx="10515600" cy="494069"/>
          </a:xfrm>
          <a:prstGeom prst="rect">
            <a:avLst/>
          </a:prstGeom>
          <a:noFill/>
          <a:ln>
            <a:noFill/>
          </a:ln>
        </p:spPr>
        <p:txBody>
          <a:bodyPr spcFirstLastPara="1" wrap="square" lIns="91425" tIns="45700" rIns="91425" bIns="45700" anchor="b" anchorCtr="0">
            <a:noAutofit/>
          </a:bodyPr>
          <a:lstStyle/>
          <a:p>
            <a:pPr>
              <a:buSzPts val="3200"/>
            </a:pPr>
            <a:r>
              <a:rPr lang="fr-CA" sz="3200" dirty="0" err="1"/>
              <a:t>Unreasonable</a:t>
            </a:r>
            <a:r>
              <a:rPr lang="fr-CA" sz="3200" dirty="0"/>
              <a:t> </a:t>
            </a:r>
            <a:r>
              <a:rPr lang="fr-CA" sz="3200" dirty="0" err="1"/>
              <a:t>Educational</a:t>
            </a:r>
            <a:r>
              <a:rPr lang="fr-CA" sz="3200" dirty="0"/>
              <a:t> </a:t>
            </a:r>
            <a:r>
              <a:rPr lang="fr-CA" sz="3200" dirty="0" err="1"/>
              <a:t>Measures</a:t>
            </a:r>
            <a:r>
              <a:rPr lang="fr-CA" sz="3200" dirty="0"/>
              <a:t> </a:t>
            </a:r>
            <a:r>
              <a:rPr lang="fr-CA" sz="2000" dirty="0"/>
              <a:t> (</a:t>
            </a:r>
            <a:r>
              <a:rPr lang="fr-CA" sz="2000" dirty="0" err="1"/>
              <a:t>cont’d</a:t>
            </a:r>
            <a:r>
              <a:rPr lang="fr-CA" sz="2000" dirty="0"/>
              <a:t>.)</a:t>
            </a:r>
            <a:endParaRPr dirty="0"/>
          </a:p>
        </p:txBody>
      </p:sp>
      <p:sp>
        <p:nvSpPr>
          <p:cNvPr id="291" name="Google Shape;291;p26"/>
          <p:cNvSpPr txBox="1">
            <a:spLocks noGrp="1"/>
          </p:cNvSpPr>
          <p:nvPr>
            <p:ph type="body" idx="1"/>
            <p:custDataLst>
              <p:tags r:id="rId2"/>
            </p:custDataLst>
          </p:nvPr>
        </p:nvSpPr>
        <p:spPr>
          <a:xfrm>
            <a:off x="933062" y="1791478"/>
            <a:ext cx="9498564" cy="4030824"/>
          </a:xfrm>
          <a:prstGeom prst="rect">
            <a:avLst/>
          </a:prstGeom>
          <a:noFill/>
          <a:ln>
            <a:noFill/>
          </a:ln>
        </p:spPr>
        <p:txBody>
          <a:bodyPr spcFirstLastPara="1" wrap="square" lIns="91425" tIns="45700" rIns="91425" bIns="45700" anchor="t" anchorCtr="0">
            <a:normAutofit/>
          </a:bodyPr>
          <a:lstStyle/>
          <a:p>
            <a:pPr indent="-457189">
              <a:lnSpc>
                <a:spcPct val="150000"/>
              </a:lnSpc>
              <a:spcBef>
                <a:spcPts val="0"/>
              </a:spcBef>
              <a:buSzPts val="2000"/>
              <a:buFont typeface="Arial"/>
              <a:buChar char="•"/>
            </a:pPr>
            <a:r>
              <a:rPr lang="en-US" sz="2000" dirty="0">
                <a:solidFill>
                  <a:schemeClr val="tx1"/>
                </a:solidFill>
              </a:rPr>
              <a:t>Force can only be used if it helps the child to learn.</a:t>
            </a:r>
          </a:p>
          <a:p>
            <a:pPr indent="-457189">
              <a:lnSpc>
                <a:spcPct val="150000"/>
              </a:lnSpc>
              <a:spcBef>
                <a:spcPts val="0"/>
              </a:spcBef>
              <a:buSzPts val="2000"/>
              <a:buFont typeface="Arial"/>
              <a:buChar char="•"/>
            </a:pPr>
            <a:r>
              <a:rPr lang="en-US" sz="2000" dirty="0">
                <a:solidFill>
                  <a:schemeClr val="tx1"/>
                </a:solidFill>
              </a:rPr>
              <a:t>It should never be used in anger.</a:t>
            </a:r>
          </a:p>
          <a:p>
            <a:pPr indent="-457189">
              <a:lnSpc>
                <a:spcPct val="150000"/>
              </a:lnSpc>
              <a:spcBef>
                <a:spcPts val="0"/>
              </a:spcBef>
              <a:buSzPts val="2000"/>
              <a:buFont typeface="Arial"/>
              <a:buChar char="•"/>
            </a:pPr>
            <a:r>
              <a:rPr lang="en-US" sz="2000" dirty="0">
                <a:solidFill>
                  <a:schemeClr val="tx1"/>
                </a:solidFill>
              </a:rPr>
              <a:t>The effect of the force used must be transient and insignificant: it must cause little or no pain and must not leave marks or injure the child.</a:t>
            </a:r>
          </a:p>
          <a:p>
            <a:pPr indent="-457189">
              <a:lnSpc>
                <a:spcPct val="150000"/>
              </a:lnSpc>
              <a:spcBef>
                <a:spcPts val="0"/>
              </a:spcBef>
              <a:buSzPts val="2000"/>
              <a:buFont typeface="Arial"/>
              <a:buChar char="•"/>
            </a:pPr>
            <a:r>
              <a:rPr lang="en-US" sz="2000" dirty="0">
                <a:solidFill>
                  <a:schemeClr val="tx1"/>
                </a:solidFill>
              </a:rPr>
              <a:t>The seriousness of the incident or of what the child has done is irrelevant in measuring the force used to discipline him/her.</a:t>
            </a:r>
          </a:p>
          <a:p>
            <a:pPr indent="-457189">
              <a:lnSpc>
                <a:spcPct val="150000"/>
              </a:lnSpc>
              <a:spcBef>
                <a:spcPts val="0"/>
              </a:spcBef>
              <a:buSzPts val="2000"/>
              <a:buFont typeface="Arial"/>
              <a:buChar char="•"/>
            </a:pPr>
            <a:r>
              <a:rPr lang="en-US" sz="2000" dirty="0">
                <a:solidFill>
                  <a:schemeClr val="tx1"/>
                </a:solidFill>
              </a:rPr>
              <a:t>The action taken must not be degrading.</a:t>
            </a:r>
            <a:r>
              <a:rPr lang="fr-CA" sz="2000" dirty="0">
                <a:solidFill>
                  <a:schemeClr val="tx1"/>
                </a:solidFill>
              </a:rPr>
              <a:t>.</a:t>
            </a:r>
            <a:endParaRPr sz="20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custDataLst>
              <p:tags r:id="rId1"/>
            </p:custDataLst>
          </p:nvPr>
        </p:nvSpPr>
        <p:spPr>
          <a:xfrm>
            <a:off x="-335861" y="531617"/>
            <a:ext cx="6840537" cy="584735"/>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fr-CA" sz="3200" b="1" dirty="0">
                <a:solidFill>
                  <a:srgbClr val="1B2A85"/>
                </a:solidFill>
                <a:latin typeface="Calibri"/>
                <a:ea typeface="Calibri"/>
                <a:cs typeface="Calibri"/>
                <a:sym typeface="Calibri"/>
              </a:rPr>
              <a:t>Training Objectives</a:t>
            </a:r>
            <a:endParaRPr dirty="0"/>
          </a:p>
        </p:txBody>
      </p:sp>
      <p:grpSp>
        <p:nvGrpSpPr>
          <p:cNvPr id="76" name="Google Shape;76;p3"/>
          <p:cNvGrpSpPr/>
          <p:nvPr>
            <p:custDataLst>
              <p:tags r:id="rId2"/>
            </p:custDataLst>
          </p:nvPr>
        </p:nvGrpSpPr>
        <p:grpSpPr>
          <a:xfrm>
            <a:off x="615542" y="2246057"/>
            <a:ext cx="9870271" cy="3289433"/>
            <a:chOff x="2893" y="280095"/>
            <a:chExt cx="9870270" cy="3289433"/>
          </a:xfrm>
        </p:grpSpPr>
        <p:sp>
          <p:nvSpPr>
            <p:cNvPr id="77" name="Google Shape;77;p3"/>
            <p:cNvSpPr/>
            <p:nvPr/>
          </p:nvSpPr>
          <p:spPr>
            <a:xfrm>
              <a:off x="2893" y="280095"/>
              <a:ext cx="2065870" cy="2867471"/>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78" name="Google Shape;78;p3"/>
            <p:cNvSpPr/>
            <p:nvPr/>
          </p:nvSpPr>
          <p:spPr>
            <a:xfrm>
              <a:off x="232434" y="498159"/>
              <a:ext cx="2065870" cy="2867471"/>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79" name="Google Shape;79;p3"/>
            <p:cNvSpPr txBox="1"/>
            <p:nvPr/>
          </p:nvSpPr>
          <p:spPr>
            <a:xfrm>
              <a:off x="292941" y="558666"/>
              <a:ext cx="1944856" cy="2746457"/>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fr-CA" sz="2200" dirty="0" err="1">
                  <a:solidFill>
                    <a:schemeClr val="tx1"/>
                  </a:solidFill>
                  <a:latin typeface="Calibri"/>
                  <a:ea typeface="Calibri"/>
                  <a:cs typeface="Calibri"/>
                  <a:sym typeface="Calibri"/>
                </a:rPr>
                <a:t>Defining</a:t>
              </a:r>
              <a:r>
                <a:rPr lang="fr-CA" sz="2200" dirty="0">
                  <a:solidFill>
                    <a:schemeClr val="tx1"/>
                  </a:solidFill>
                  <a:latin typeface="Calibri"/>
                  <a:ea typeface="Calibri"/>
                  <a:cs typeface="Calibri"/>
                  <a:sym typeface="Calibri"/>
                </a:rPr>
                <a:t> the </a:t>
              </a:r>
              <a:r>
                <a:rPr lang="fr-CA" sz="2200" dirty="0" err="1">
                  <a:solidFill>
                    <a:schemeClr val="tx1"/>
                  </a:solidFill>
                  <a:latin typeface="Calibri"/>
                  <a:ea typeface="Calibri"/>
                  <a:cs typeface="Calibri"/>
                  <a:sym typeface="Calibri"/>
                </a:rPr>
                <a:t>Multisectoral</a:t>
              </a:r>
              <a:r>
                <a:rPr lang="fr-CA" sz="2200" dirty="0">
                  <a:solidFill>
                    <a:schemeClr val="tx1"/>
                  </a:solidFill>
                  <a:latin typeface="Calibri"/>
                  <a:ea typeface="Calibri"/>
                  <a:cs typeface="Calibri"/>
                  <a:sym typeface="Calibri"/>
                </a:rPr>
                <a:t> Agreement</a:t>
              </a:r>
              <a:endParaRPr sz="2200" dirty="0">
                <a:solidFill>
                  <a:schemeClr val="tx1"/>
                </a:solidFill>
                <a:latin typeface="Calibri"/>
                <a:ea typeface="Calibri"/>
                <a:cs typeface="Calibri"/>
                <a:sym typeface="Calibri"/>
              </a:endParaRPr>
            </a:p>
          </p:txBody>
        </p:sp>
        <p:sp>
          <p:nvSpPr>
            <p:cNvPr id="80" name="Google Shape;80;p3"/>
            <p:cNvSpPr/>
            <p:nvPr/>
          </p:nvSpPr>
          <p:spPr>
            <a:xfrm>
              <a:off x="2527846" y="280095"/>
              <a:ext cx="2065870" cy="2960152"/>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1" name="Google Shape;81;p3"/>
            <p:cNvSpPr/>
            <p:nvPr/>
          </p:nvSpPr>
          <p:spPr>
            <a:xfrm>
              <a:off x="2757387" y="498159"/>
              <a:ext cx="2065870" cy="2960152"/>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2" name="Google Shape;82;p3"/>
            <p:cNvSpPr txBox="1"/>
            <p:nvPr/>
          </p:nvSpPr>
          <p:spPr>
            <a:xfrm>
              <a:off x="2817894" y="558666"/>
              <a:ext cx="1944856" cy="2839138"/>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en-US" sz="2200" dirty="0">
                  <a:solidFill>
                    <a:schemeClr val="tx1"/>
                  </a:solidFill>
                  <a:latin typeface="Calibri"/>
                  <a:ea typeface="Calibri"/>
                  <a:cs typeface="Calibri"/>
                  <a:sym typeface="Calibri"/>
                </a:rPr>
                <a:t>Knowing the Socio-Judicial Intervention Procedure</a:t>
              </a:r>
              <a:endParaRPr sz="2200" dirty="0">
                <a:solidFill>
                  <a:schemeClr val="tx1"/>
                </a:solidFill>
                <a:latin typeface="Calibri"/>
                <a:ea typeface="Calibri"/>
                <a:cs typeface="Calibri"/>
                <a:sym typeface="Calibri"/>
              </a:endParaRPr>
            </a:p>
          </p:txBody>
        </p:sp>
        <p:sp>
          <p:nvSpPr>
            <p:cNvPr id="83" name="Google Shape;83;p3"/>
            <p:cNvSpPr/>
            <p:nvPr/>
          </p:nvSpPr>
          <p:spPr>
            <a:xfrm>
              <a:off x="5029743" y="280095"/>
              <a:ext cx="2065870" cy="307136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4" name="Google Shape;84;p3"/>
            <p:cNvSpPr/>
            <p:nvPr/>
          </p:nvSpPr>
          <p:spPr>
            <a:xfrm>
              <a:off x="5259285" y="498159"/>
              <a:ext cx="2065870" cy="3071369"/>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5" name="Google Shape;85;p3"/>
            <p:cNvSpPr txBox="1"/>
            <p:nvPr/>
          </p:nvSpPr>
          <p:spPr>
            <a:xfrm>
              <a:off x="5319792" y="558666"/>
              <a:ext cx="1944856" cy="2950355"/>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en-US" sz="2200" dirty="0">
                  <a:solidFill>
                    <a:schemeClr val="tx1"/>
                  </a:solidFill>
                  <a:latin typeface="Calibri"/>
                  <a:ea typeface="Calibri"/>
                  <a:cs typeface="Calibri"/>
                  <a:sym typeface="Calibri"/>
                </a:rPr>
                <a:t>Distinguish Between the Roles and Responsibilities of Each of the Partners Involved</a:t>
              </a:r>
              <a:endParaRPr sz="2200" dirty="0">
                <a:solidFill>
                  <a:schemeClr val="tx1"/>
                </a:solidFill>
                <a:latin typeface="Calibri"/>
                <a:ea typeface="Calibri"/>
                <a:cs typeface="Calibri"/>
                <a:sym typeface="Calibri"/>
              </a:endParaRPr>
            </a:p>
          </p:txBody>
        </p:sp>
        <p:sp>
          <p:nvSpPr>
            <p:cNvPr id="86" name="Google Shape;86;p3"/>
            <p:cNvSpPr/>
            <p:nvPr/>
          </p:nvSpPr>
          <p:spPr>
            <a:xfrm>
              <a:off x="7577751" y="280095"/>
              <a:ext cx="2065870" cy="2994430"/>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7" name="Google Shape;87;p3"/>
            <p:cNvSpPr/>
            <p:nvPr/>
          </p:nvSpPr>
          <p:spPr>
            <a:xfrm>
              <a:off x="7807293" y="498159"/>
              <a:ext cx="2065870" cy="2994430"/>
            </a:xfrm>
            <a:prstGeom prst="roundRect">
              <a:avLst>
                <a:gd name="adj" fmla="val 10000"/>
              </a:avLst>
            </a:prstGeom>
            <a:solidFill>
              <a:schemeClr val="lt1">
                <a:alpha val="89411"/>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a:buSzPts val="1400"/>
              </a:pPr>
              <a:endParaRPr/>
            </a:p>
          </p:txBody>
        </p:sp>
        <p:sp>
          <p:nvSpPr>
            <p:cNvPr id="88" name="Google Shape;88;p3"/>
            <p:cNvSpPr txBox="1"/>
            <p:nvPr/>
          </p:nvSpPr>
          <p:spPr>
            <a:xfrm>
              <a:off x="7867800" y="558666"/>
              <a:ext cx="1944856" cy="2873416"/>
            </a:xfrm>
            <a:prstGeom prst="rect">
              <a:avLst/>
            </a:prstGeom>
            <a:noFill/>
            <a:ln>
              <a:noFill/>
            </a:ln>
          </p:spPr>
          <p:txBody>
            <a:bodyPr spcFirstLastPara="1" wrap="square" lIns="83800" tIns="83800" rIns="83800" bIns="83800" anchor="ctr" anchorCtr="0">
              <a:noAutofit/>
            </a:bodyPr>
            <a:lstStyle/>
            <a:p>
              <a:pPr algn="ctr">
                <a:lnSpc>
                  <a:spcPct val="90000"/>
                </a:lnSpc>
                <a:buClr>
                  <a:schemeClr val="dk1"/>
                </a:buClr>
                <a:buSzPts val="2200"/>
              </a:pPr>
              <a:r>
                <a:rPr lang="en-US" sz="2200" dirty="0">
                  <a:solidFill>
                    <a:schemeClr val="tx1"/>
                  </a:solidFill>
                  <a:latin typeface="Calibri"/>
                  <a:ea typeface="Calibri"/>
                  <a:cs typeface="Calibri"/>
                  <a:sym typeface="Calibri"/>
                </a:rPr>
                <a:t>Understanding the Importance of Collaboration between Partners</a:t>
              </a:r>
              <a:endParaRPr sz="22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167FC8A0-643A-4DDD-F2CC-8A865CD629B4}"/>
              </a:ext>
            </a:extLst>
          </p:cNvPr>
          <p:cNvSpPr>
            <a:spLocks noGrp="1"/>
          </p:cNvSpPr>
          <p:nvPr>
            <p:ph type="sldNum" idx="12"/>
          </p:nvPr>
        </p:nvSpPr>
        <p:spPr/>
        <p:txBody>
          <a:bodyPr/>
          <a:lstStyle/>
          <a:p>
            <a:fld id="{00000000-1234-1234-1234-123412341234}" type="slidenum">
              <a:rPr lang="fr-CA" smtClean="0"/>
              <a:pPr/>
              <a:t>3</a:t>
            </a:fld>
            <a:endParaRPr lang="fr-CA"/>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7"/>
          <p:cNvSpPr txBox="1"/>
          <p:nvPr>
            <p:custDataLst>
              <p:tags r:id="rId1"/>
            </p:custDataLst>
          </p:nvPr>
        </p:nvSpPr>
        <p:spPr>
          <a:xfrm>
            <a:off x="688259" y="370717"/>
            <a:ext cx="1005408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Criminal </a:t>
            </a:r>
            <a:r>
              <a:rPr lang="fr-CA" sz="3200" b="1" dirty="0" err="1">
                <a:solidFill>
                  <a:srgbClr val="1B2A85"/>
                </a:solidFill>
                <a:latin typeface="Calibri"/>
                <a:ea typeface="Calibri"/>
                <a:cs typeface="Calibri"/>
                <a:sym typeface="Calibri"/>
              </a:rPr>
              <a:t>Offences</a:t>
            </a:r>
            <a:endParaRPr sz="3200" b="1" dirty="0">
              <a:solidFill>
                <a:srgbClr val="1B2A85"/>
              </a:solidFill>
              <a:latin typeface="Calibri"/>
              <a:ea typeface="Calibri"/>
              <a:cs typeface="Calibri"/>
              <a:sym typeface="Calibri"/>
            </a:endParaRPr>
          </a:p>
        </p:txBody>
      </p:sp>
      <p:sp>
        <p:nvSpPr>
          <p:cNvPr id="297" name="Google Shape;297;p27"/>
          <p:cNvSpPr txBox="1"/>
          <p:nvPr>
            <p:custDataLst>
              <p:tags r:id="rId2"/>
            </p:custDataLst>
          </p:nvPr>
        </p:nvSpPr>
        <p:spPr>
          <a:xfrm>
            <a:off x="688259" y="1307689"/>
            <a:ext cx="10962968" cy="4514016"/>
          </a:xfrm>
          <a:prstGeom prst="rect">
            <a:avLst/>
          </a:prstGeom>
          <a:noFill/>
          <a:ln>
            <a:noFill/>
          </a:ln>
        </p:spPr>
        <p:txBody>
          <a:bodyPr spcFirstLastPara="1" wrap="square" lIns="91425" tIns="45700" rIns="91425" bIns="45700" anchor="t" anchorCtr="0">
            <a:spAutoFit/>
          </a:bodyPr>
          <a:lstStyle/>
          <a:p>
            <a:pPr>
              <a:buClr>
                <a:srgbClr val="1B2A85"/>
              </a:buClr>
              <a:buSzPts val="2000"/>
            </a:pPr>
            <a:r>
              <a:rPr lang="en-US" sz="2200" dirty="0">
                <a:solidFill>
                  <a:schemeClr val="tx1"/>
                </a:solidFill>
                <a:latin typeface="Calibri"/>
                <a:ea typeface="Calibri"/>
                <a:cs typeface="Calibri"/>
                <a:sym typeface="Calibri"/>
              </a:rPr>
              <a:t>Types of offences covered by the Criminal Code</a:t>
            </a:r>
            <a:r>
              <a:rPr lang="fr-CA" sz="2200" dirty="0">
                <a:solidFill>
                  <a:schemeClr val="tx1"/>
                </a:solidFill>
                <a:latin typeface="Calibri"/>
                <a:ea typeface="Calibri"/>
                <a:cs typeface="Calibri"/>
                <a:sym typeface="Calibri"/>
              </a:rPr>
              <a:t>:</a:t>
            </a:r>
            <a:endParaRPr lang="fr-CA" sz="2200" dirty="0">
              <a:solidFill>
                <a:schemeClr val="tx1"/>
              </a:solidFill>
            </a:endParaRPr>
          </a:p>
          <a:p>
            <a:pPr>
              <a:spcBef>
                <a:spcPts val="400"/>
              </a:spcBef>
              <a:buClr>
                <a:schemeClr val="dk1"/>
              </a:buClr>
              <a:buSzPts val="2000"/>
            </a:pPr>
            <a:endParaRPr lang="fr-CA" sz="2000" dirty="0">
              <a:solidFill>
                <a:schemeClr val="tx1"/>
              </a:solidFill>
              <a:latin typeface="Calibri"/>
              <a:ea typeface="Calibri"/>
              <a:cs typeface="Calibri"/>
              <a:sym typeface="Calibri"/>
            </a:endParaRP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Assault (art. 266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Assault with a weapon, causing bodily harm and strangulation (s. 267 CCC)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Aggravated assault (art. 268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Harassment and threats (ss. 264 and 264.1 CCC)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Corruption of morals (art. 172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Criminal negligence causing bodily harm (art. 221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Criminal negligence causing death (art. 220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Child abduction (art. 280 C.C.)</a:t>
            </a:r>
          </a:p>
          <a:p>
            <a:pPr marL="857679" indent="-342890">
              <a:spcBef>
                <a:spcPts val="400"/>
              </a:spcBef>
              <a:buClr>
                <a:schemeClr val="accent4"/>
              </a:buClr>
              <a:buSzPts val="2000"/>
              <a:buFont typeface="Arial"/>
              <a:buChar char="•"/>
            </a:pPr>
            <a:r>
              <a:rPr lang="en-US" sz="2000" dirty="0">
                <a:solidFill>
                  <a:schemeClr val="tx1"/>
                </a:solidFill>
                <a:latin typeface="Calibri"/>
                <a:ea typeface="Calibri"/>
                <a:cs typeface="Calibri"/>
                <a:sym typeface="Calibri"/>
              </a:rPr>
              <a:t>Sequestration (art. 279 (2) C.C.)</a:t>
            </a:r>
            <a:endParaRPr lang="fr-CA" sz="2000" dirty="0">
              <a:solidFill>
                <a:srgbClr val="1B2A85"/>
              </a:solidFill>
              <a:latin typeface="Calibri"/>
              <a:ea typeface="Calibri"/>
              <a:cs typeface="Calibri"/>
              <a:sym typeface="Calibri"/>
            </a:endParaRPr>
          </a:p>
          <a:p>
            <a:pPr>
              <a:buClr>
                <a:schemeClr val="dk1"/>
              </a:buClr>
              <a:buSzPts val="3200"/>
            </a:pPr>
            <a:endParaRPr lang="fr-CA"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0EC5AB96-EB34-B392-AF93-9AC0432F7E1F}"/>
              </a:ext>
            </a:extLst>
          </p:cNvPr>
          <p:cNvSpPr>
            <a:spLocks noGrp="1"/>
          </p:cNvSpPr>
          <p:nvPr>
            <p:ph type="sldNum" idx="12"/>
          </p:nvPr>
        </p:nvSpPr>
        <p:spPr/>
        <p:txBody>
          <a:bodyPr/>
          <a:lstStyle/>
          <a:p>
            <a:fld id="{00000000-1234-1234-1234-123412341234}" type="slidenum">
              <a:rPr lang="fr-CA" smtClean="0"/>
              <a:pPr/>
              <a:t>30</a:t>
            </a:fld>
            <a:endParaRPr lang="fr-CA"/>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8"/>
          <p:cNvSpPr txBox="1">
            <a:spLocks noGrp="1"/>
          </p:cNvSpPr>
          <p:nvPr>
            <p:ph type="title"/>
            <p:custDataLst>
              <p:tags r:id="rId1"/>
            </p:custDataLst>
          </p:nvPr>
        </p:nvSpPr>
        <p:spPr>
          <a:xfrm>
            <a:off x="528248" y="485633"/>
            <a:ext cx="10515600" cy="405531"/>
          </a:xfrm>
          <a:prstGeom prst="rect">
            <a:avLst/>
          </a:prstGeom>
          <a:noFill/>
          <a:ln>
            <a:noFill/>
          </a:ln>
        </p:spPr>
        <p:txBody>
          <a:bodyPr spcFirstLastPara="1" wrap="square" lIns="91425" tIns="45700" rIns="91425" bIns="45700" anchor="ctr" anchorCtr="0">
            <a:noAutofit/>
          </a:bodyPr>
          <a:lstStyle/>
          <a:p>
            <a:pPr>
              <a:buSzPts val="3200"/>
            </a:pPr>
            <a:r>
              <a:rPr lang="en-US" sz="3200" dirty="0"/>
              <a:t>The Situation Concerned: Negligence (art. 38 b) 1) </a:t>
            </a:r>
            <a:r>
              <a:rPr lang="fr-CA" sz="2000" dirty="0"/>
              <a:t>(</a:t>
            </a:r>
            <a:r>
              <a:rPr lang="fr-CA" sz="2000" dirty="0" err="1"/>
              <a:t>cont’d</a:t>
            </a:r>
            <a:r>
              <a:rPr lang="fr-CA" sz="2000" dirty="0"/>
              <a:t>.)</a:t>
            </a:r>
            <a:endParaRPr dirty="0"/>
          </a:p>
        </p:txBody>
      </p:sp>
      <p:sp>
        <p:nvSpPr>
          <p:cNvPr id="304" name="Google Shape;304;p28"/>
          <p:cNvSpPr txBox="1">
            <a:spLocks noGrp="1"/>
          </p:cNvSpPr>
          <p:nvPr>
            <p:ph type="body" idx="1"/>
            <p:custDataLst>
              <p:tags r:id="rId2"/>
            </p:custDataLst>
          </p:nvPr>
        </p:nvSpPr>
        <p:spPr>
          <a:xfrm>
            <a:off x="614073" y="1439661"/>
            <a:ext cx="9877425" cy="606853"/>
          </a:xfrm>
          <a:prstGeom prst="rect">
            <a:avLst/>
          </a:prstGeom>
          <a:noFill/>
          <a:ln>
            <a:noFill/>
          </a:ln>
        </p:spPr>
        <p:txBody>
          <a:bodyPr spcFirstLastPara="1" wrap="square" lIns="91425" tIns="45700" rIns="91425" bIns="45700" anchor="b" anchorCtr="0">
            <a:normAutofit/>
          </a:bodyPr>
          <a:lstStyle/>
          <a:p>
            <a:pPr marL="0" indent="0">
              <a:spcBef>
                <a:spcPts val="0"/>
              </a:spcBef>
              <a:buSzPts val="2000"/>
            </a:pPr>
            <a:r>
              <a:rPr lang="en-US" sz="2000" dirty="0">
                <a:solidFill>
                  <a:schemeClr val="tx1"/>
                </a:solidFill>
                <a:latin typeface="Calibri" panose="020F0502020204030204" pitchFamily="34" charset="0"/>
                <a:ea typeface="Arial"/>
                <a:cs typeface="Calibri" panose="020F0502020204030204" pitchFamily="34" charset="0"/>
                <a:sym typeface="Arial"/>
              </a:rPr>
              <a:t>Neglect: </a:t>
            </a:r>
            <a:r>
              <a:rPr lang="en-US" sz="2000" b="0" dirty="0">
                <a:solidFill>
                  <a:schemeClr val="tx1"/>
                </a:solidFill>
                <a:latin typeface="Calibri" panose="020F0502020204030204" pitchFamily="34" charset="0"/>
                <a:ea typeface="Arial"/>
                <a:cs typeface="Calibri" panose="020F0502020204030204" pitchFamily="34" charset="0"/>
                <a:sym typeface="Arial"/>
              </a:rPr>
              <a:t>When a child's parents or guardians fail to meet the child's basic needs</a:t>
            </a:r>
            <a:r>
              <a:rPr lang="en-US" sz="2000" dirty="0">
                <a:solidFill>
                  <a:schemeClr val="tx1"/>
                </a:solidFill>
                <a:latin typeface="Calibri" panose="020F0502020204030204" pitchFamily="34" charset="0"/>
                <a:ea typeface="Arial"/>
                <a:cs typeface="Calibri" panose="020F0502020204030204" pitchFamily="34" charset="0"/>
                <a:sym typeface="Arial"/>
              </a:rPr>
              <a:t>.</a:t>
            </a:r>
            <a:endParaRPr dirty="0"/>
          </a:p>
        </p:txBody>
      </p:sp>
      <p:sp>
        <p:nvSpPr>
          <p:cNvPr id="305" name="Google Shape;305;p28"/>
          <p:cNvSpPr txBox="1">
            <a:spLocks noGrp="1"/>
          </p:cNvSpPr>
          <p:nvPr>
            <p:ph type="body" idx="2"/>
            <p:custDataLst>
              <p:tags r:id="rId3"/>
            </p:custDataLst>
          </p:nvPr>
        </p:nvSpPr>
        <p:spPr>
          <a:xfrm>
            <a:off x="614072" y="2716189"/>
            <a:ext cx="5256211" cy="2702153"/>
          </a:xfrm>
          <a:prstGeom prst="rect">
            <a:avLst/>
          </a:prstGeom>
          <a:noFill/>
          <a:ln>
            <a:noFill/>
          </a:ln>
        </p:spPr>
        <p:txBody>
          <a:bodyPr spcFirstLastPara="1" wrap="square" lIns="91425" tIns="45700" rIns="91425" bIns="45700" anchor="t" anchorCtr="0">
            <a:normAutofit/>
          </a:bodyPr>
          <a:lstStyle/>
          <a:p>
            <a:pPr marL="342891" indent="-342891" algn="just">
              <a:spcBef>
                <a:spcPts val="0"/>
              </a:spcBef>
              <a:buClr>
                <a:schemeClr val="accent4"/>
              </a:buClr>
              <a:buSzPts val="1800"/>
            </a:pPr>
            <a:r>
              <a:rPr lang="en-US" sz="1800" b="1" dirty="0">
                <a:solidFill>
                  <a:schemeClr val="tx1"/>
                </a:solidFill>
              </a:rPr>
              <a:t>Physically</a:t>
            </a:r>
            <a:r>
              <a:rPr lang="en-US" sz="1800" dirty="0">
                <a:solidFill>
                  <a:schemeClr val="tx1"/>
                </a:solidFill>
              </a:rPr>
              <a:t>, by failing to provide them with the essentials of food, clothing, hygiene or housing, given their resources;</a:t>
            </a:r>
          </a:p>
          <a:p>
            <a:pPr marL="342891" indent="-342891" algn="just">
              <a:spcBef>
                <a:spcPts val="0"/>
              </a:spcBef>
              <a:buClr>
                <a:schemeClr val="accent4"/>
              </a:buClr>
              <a:buSzPts val="1800"/>
            </a:pPr>
            <a:endParaRPr lang="en-US" sz="1800" dirty="0">
              <a:solidFill>
                <a:schemeClr val="tx1"/>
              </a:solidFill>
            </a:endParaRPr>
          </a:p>
          <a:p>
            <a:pPr marL="342891" indent="-342891" algn="just">
              <a:spcBef>
                <a:spcPts val="0"/>
              </a:spcBef>
              <a:buClr>
                <a:schemeClr val="accent4"/>
              </a:buClr>
              <a:buSzPts val="1800"/>
            </a:pPr>
            <a:r>
              <a:rPr lang="en-US" sz="1800" b="1" dirty="0">
                <a:solidFill>
                  <a:schemeClr val="tx1"/>
                </a:solidFill>
              </a:rPr>
              <a:t>Or in terms of health</a:t>
            </a:r>
            <a:r>
              <a:rPr lang="en-US" sz="1800" dirty="0">
                <a:solidFill>
                  <a:schemeClr val="tx1"/>
                </a:solidFill>
              </a:rPr>
              <a:t>, by not providing or allowing them to receive the care their physical or mental health requires.</a:t>
            </a:r>
            <a:r>
              <a:rPr lang="fr-CA" sz="1800" dirty="0">
                <a:solidFill>
                  <a:schemeClr val="tx1"/>
                </a:solidFill>
              </a:rPr>
              <a:t>;</a:t>
            </a:r>
            <a:endParaRPr dirty="0">
              <a:solidFill>
                <a:schemeClr val="tx1"/>
              </a:solidFill>
            </a:endParaRPr>
          </a:p>
          <a:p>
            <a:pPr marL="342891" indent="-190495">
              <a:buClr>
                <a:schemeClr val="accent4"/>
              </a:buClr>
              <a:buNone/>
            </a:pPr>
            <a:endParaRPr dirty="0"/>
          </a:p>
          <a:p>
            <a:pPr marL="342891" indent="-190495">
              <a:buClr>
                <a:schemeClr val="accent4"/>
              </a:buClr>
              <a:buNone/>
            </a:pPr>
            <a:endParaRPr dirty="0"/>
          </a:p>
          <a:p>
            <a:pPr marL="342891" indent="-190495">
              <a:buNone/>
            </a:pPr>
            <a:endParaRPr dirty="0"/>
          </a:p>
        </p:txBody>
      </p:sp>
      <p:sp>
        <p:nvSpPr>
          <p:cNvPr id="306" name="Google Shape;306;p28"/>
          <p:cNvSpPr txBox="1">
            <a:spLocks noGrp="1"/>
          </p:cNvSpPr>
          <p:nvPr>
            <p:ph type="body" idx="4"/>
            <p:custDataLst>
              <p:tags r:id="rId4"/>
            </p:custDataLst>
          </p:nvPr>
        </p:nvSpPr>
        <p:spPr>
          <a:xfrm>
            <a:off x="6196013" y="2716189"/>
            <a:ext cx="5157787" cy="2873828"/>
          </a:xfrm>
          <a:prstGeom prst="rect">
            <a:avLst/>
          </a:prstGeom>
          <a:noFill/>
          <a:ln>
            <a:noFill/>
          </a:ln>
        </p:spPr>
        <p:txBody>
          <a:bodyPr spcFirstLastPara="1" wrap="square" lIns="91425" tIns="45700" rIns="91425" bIns="45700" anchor="t" anchorCtr="0">
            <a:normAutofit/>
          </a:bodyPr>
          <a:lstStyle/>
          <a:p>
            <a:pPr marL="342891" indent="-342891" algn="just">
              <a:spcBef>
                <a:spcPts val="0"/>
              </a:spcBef>
              <a:buClr>
                <a:schemeClr val="accent4"/>
              </a:buClr>
              <a:buSzPts val="1800"/>
            </a:pPr>
            <a:r>
              <a:rPr lang="en-US" sz="1800" dirty="0">
                <a:solidFill>
                  <a:schemeClr val="tx1"/>
                </a:solidFill>
              </a:rPr>
              <a:t>Either </a:t>
            </a:r>
            <a:r>
              <a:rPr lang="en-US" sz="1800" b="1" dirty="0">
                <a:solidFill>
                  <a:schemeClr val="tx1"/>
                </a:solidFill>
              </a:rPr>
              <a:t>educationally</a:t>
            </a:r>
            <a:r>
              <a:rPr lang="en-US" sz="1800" dirty="0">
                <a:solidFill>
                  <a:schemeClr val="tx1"/>
                </a:solidFill>
              </a:rPr>
              <a:t>, by failing to provide appropriate supervision or guidance or by failing to take the necessary steps </a:t>
            </a:r>
            <a:r>
              <a:rPr lang="en-US" sz="1800" b="1" dirty="0">
                <a:solidFill>
                  <a:schemeClr val="tx1"/>
                </a:solidFill>
              </a:rPr>
              <a:t>to ensure that the child receives an adequate education </a:t>
            </a:r>
            <a:r>
              <a:rPr lang="en-US" sz="1800" dirty="0">
                <a:solidFill>
                  <a:schemeClr val="tx1"/>
                </a:solidFill>
              </a:rPr>
              <a:t>and, where applicable, fulfills his or her obligation to attend school as stipulated in the </a:t>
            </a:r>
            <a:r>
              <a:rPr lang="en-US" sz="1800" i="1" dirty="0">
                <a:solidFill>
                  <a:schemeClr val="tx1"/>
                </a:solidFill>
              </a:rPr>
              <a:t>Education Act </a:t>
            </a:r>
            <a:r>
              <a:rPr lang="en-US" sz="1800" dirty="0">
                <a:solidFill>
                  <a:schemeClr val="tx1"/>
                </a:solidFill>
              </a:rPr>
              <a:t>(chapter I-13.3) or any other applicable law</a:t>
            </a:r>
            <a:r>
              <a:rPr lang="fr-CA" sz="1800" dirty="0">
                <a:solidFill>
                  <a:schemeClr val="tx1"/>
                </a:solidFill>
              </a:rPr>
              <a:t>.</a:t>
            </a:r>
            <a:endParaRPr dirty="0">
              <a:solidFill>
                <a:schemeClr val="tx1"/>
              </a:solidFill>
            </a:endParaRPr>
          </a:p>
          <a:p>
            <a:pPr marL="342891" indent="-190495">
              <a:buNone/>
            </a:pPr>
            <a:endParaRPr dirty="0"/>
          </a:p>
        </p:txBody>
      </p:sp>
      <p:sp>
        <p:nvSpPr>
          <p:cNvPr id="3" name="Espace réservé du numéro de diapositive 2">
            <a:extLst>
              <a:ext uri="{FF2B5EF4-FFF2-40B4-BE49-F238E27FC236}">
                <a16:creationId xmlns:a16="http://schemas.microsoft.com/office/drawing/2014/main" id="{EA72F36D-CEFC-A87E-E364-C1936795A8BA}"/>
              </a:ext>
            </a:extLst>
          </p:cNvPr>
          <p:cNvSpPr>
            <a:spLocks noGrp="1"/>
          </p:cNvSpPr>
          <p:nvPr>
            <p:ph type="sldNum" idx="12"/>
          </p:nvPr>
        </p:nvSpPr>
        <p:spPr/>
        <p:txBody>
          <a:bodyPr/>
          <a:lstStyle/>
          <a:p>
            <a:fld id="{00000000-1234-1234-1234-123412341234}" type="slidenum">
              <a:rPr lang="fr-CA" smtClean="0"/>
              <a:pPr/>
              <a:t>31</a:t>
            </a:fld>
            <a:endParaRPr lang="fr-CA"/>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9"/>
          <p:cNvSpPr txBox="1">
            <a:spLocks noGrp="1"/>
          </p:cNvSpPr>
          <p:nvPr>
            <p:ph type="title"/>
            <p:custDataLst>
              <p:tags r:id="rId1"/>
            </p:custDataLst>
          </p:nvPr>
        </p:nvSpPr>
        <p:spPr>
          <a:xfrm>
            <a:off x="838200" y="381183"/>
            <a:ext cx="10515600" cy="943275"/>
          </a:xfrm>
          <a:prstGeom prst="rect">
            <a:avLst/>
          </a:prstGeom>
          <a:noFill/>
          <a:ln>
            <a:noFill/>
          </a:ln>
        </p:spPr>
        <p:txBody>
          <a:bodyPr spcFirstLastPara="1" wrap="square" lIns="91425" tIns="45700" rIns="91425" bIns="45700" anchor="b" anchorCtr="0">
            <a:noAutofit/>
          </a:bodyPr>
          <a:lstStyle/>
          <a:p>
            <a:pPr>
              <a:buSzPts val="3200"/>
            </a:pPr>
            <a:r>
              <a:rPr lang="fr-CA" sz="3200" dirty="0"/>
              <a:t>Gross </a:t>
            </a:r>
            <a:r>
              <a:rPr lang="fr-CA" sz="3200" dirty="0" err="1"/>
              <a:t>Negligence</a:t>
            </a:r>
            <a:r>
              <a:rPr lang="fr-CA" sz="3200" dirty="0"/>
              <a:t>: Criminal Aspect </a:t>
            </a:r>
            <a:endParaRPr dirty="0"/>
          </a:p>
        </p:txBody>
      </p:sp>
      <p:sp>
        <p:nvSpPr>
          <p:cNvPr id="313" name="Google Shape;313;p29"/>
          <p:cNvSpPr txBox="1">
            <a:spLocks noGrp="1"/>
          </p:cNvSpPr>
          <p:nvPr>
            <p:ph type="body" idx="1"/>
            <p:custDataLst>
              <p:tags r:id="rId2"/>
            </p:custDataLst>
          </p:nvPr>
        </p:nvSpPr>
        <p:spPr>
          <a:xfrm>
            <a:off x="838202" y="1883179"/>
            <a:ext cx="9910663" cy="3239327"/>
          </a:xfrm>
          <a:prstGeom prst="rect">
            <a:avLst/>
          </a:prstGeom>
          <a:noFill/>
          <a:ln>
            <a:noFill/>
          </a:ln>
        </p:spPr>
        <p:txBody>
          <a:bodyPr spcFirstLastPara="1" wrap="square" lIns="91425" tIns="45700" rIns="91425" bIns="45700" anchor="t" anchorCtr="0">
            <a:normAutofit/>
          </a:bodyPr>
          <a:lstStyle/>
          <a:p>
            <a:pPr marL="285744" indent="-133347">
              <a:spcBef>
                <a:spcPts val="0"/>
              </a:spcBef>
              <a:buSzPts val="2400"/>
            </a:pPr>
            <a:endParaRPr lang="fr-CA" sz="2200" dirty="0"/>
          </a:p>
          <a:p>
            <a:pPr marL="285744" indent="-285744">
              <a:buSzPts val="2000"/>
              <a:buFont typeface="Arial"/>
              <a:buChar char="•"/>
            </a:pPr>
            <a:r>
              <a:rPr lang="en-US" sz="2200" dirty="0">
                <a:solidFill>
                  <a:schemeClr val="tx1"/>
                </a:solidFill>
              </a:rPr>
              <a:t>Failure to provide what is necessary for the child's existence (art. 215 C.C.)</a:t>
            </a:r>
          </a:p>
          <a:p>
            <a:pPr marL="285744" indent="-285744">
              <a:buSzPts val="2000"/>
              <a:buFont typeface="Arial"/>
              <a:buChar char="•"/>
            </a:pPr>
            <a:r>
              <a:rPr lang="en-US" sz="2200" dirty="0">
                <a:solidFill>
                  <a:schemeClr val="tx1"/>
                </a:solidFill>
              </a:rPr>
              <a:t>Abandonment or exposure to danger (art. 218 C.C.)</a:t>
            </a:r>
          </a:p>
          <a:p>
            <a:pPr marL="285744" indent="-285744">
              <a:buSzPts val="2000"/>
              <a:buFont typeface="Arial"/>
              <a:buChar char="•"/>
            </a:pPr>
            <a:r>
              <a:rPr lang="en-US" sz="2200" dirty="0">
                <a:solidFill>
                  <a:schemeClr val="tx1"/>
                </a:solidFill>
              </a:rPr>
              <a:t>Criminal negligence causing death (art. 220 C.C.)</a:t>
            </a:r>
          </a:p>
          <a:p>
            <a:pPr marL="285744" indent="-285744">
              <a:buSzPts val="2000"/>
              <a:buFont typeface="Arial"/>
              <a:buChar char="•"/>
            </a:pPr>
            <a:r>
              <a:rPr lang="en-US" sz="2200" dirty="0">
                <a:solidFill>
                  <a:schemeClr val="tx1"/>
                </a:solidFill>
              </a:rPr>
              <a:t>Criminal negligence causing bodily harm (art. 221 C.C.)</a:t>
            </a:r>
            <a:r>
              <a:rPr lang="fr-CA" sz="2200" dirty="0">
                <a:solidFill>
                  <a:schemeClr val="tx1"/>
                </a:solidFill>
              </a:rPr>
              <a:t>)</a:t>
            </a:r>
            <a:endParaRPr sz="2200" dirty="0">
              <a:solidFill>
                <a:schemeClr val="tx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0"/>
          <p:cNvSpPr txBox="1"/>
          <p:nvPr>
            <p:custDataLst>
              <p:tags r:id="rId1"/>
            </p:custDataLst>
          </p:nvPr>
        </p:nvSpPr>
        <p:spPr>
          <a:xfrm>
            <a:off x="550111" y="505417"/>
            <a:ext cx="8593493" cy="954067"/>
          </a:xfrm>
          <a:prstGeom prst="rect">
            <a:avLst/>
          </a:prstGeom>
          <a:noFill/>
          <a:ln>
            <a:noFill/>
          </a:ln>
        </p:spPr>
        <p:txBody>
          <a:bodyPr spcFirstLastPara="1" wrap="square" lIns="91425" tIns="45700" rIns="91425" bIns="45700" anchor="t" anchorCtr="0">
            <a:spAutoFit/>
          </a:bodyPr>
          <a:lstStyle/>
          <a:p>
            <a:pPr algn="ctr">
              <a:buClr>
                <a:srgbClr val="1B2A85"/>
              </a:buClr>
              <a:buSzPts val="3200"/>
            </a:pPr>
            <a:r>
              <a:rPr lang="en-US" sz="3200" b="1" dirty="0">
                <a:solidFill>
                  <a:srgbClr val="1B2A85"/>
                </a:solidFill>
                <a:latin typeface="Calibri"/>
                <a:ea typeface="Calibri"/>
                <a:cs typeface="Calibri"/>
                <a:sym typeface="Calibri"/>
              </a:rPr>
              <a:t>Situations Not Covered by the Agreement </a:t>
            </a:r>
          </a:p>
          <a:p>
            <a:pPr algn="ctr">
              <a:buClr>
                <a:srgbClr val="1B2A85"/>
              </a:buClr>
              <a:buSzPts val="3200"/>
            </a:pPr>
            <a:r>
              <a:rPr lang="en-US" sz="2400" b="1" dirty="0">
                <a:solidFill>
                  <a:srgbClr val="1B2A85"/>
                </a:solidFill>
                <a:latin typeface="Calibri"/>
                <a:ea typeface="Calibri"/>
                <a:cs typeface="Calibri"/>
                <a:sym typeface="Calibri"/>
              </a:rPr>
              <a:t>but requiring special attention</a:t>
            </a:r>
            <a:endParaRPr sz="2400" b="1" dirty="0">
              <a:solidFill>
                <a:srgbClr val="1B2A85"/>
              </a:solidFill>
              <a:latin typeface="Calibri"/>
              <a:ea typeface="Calibri"/>
              <a:cs typeface="Calibri"/>
              <a:sym typeface="Calibri"/>
            </a:endParaRPr>
          </a:p>
        </p:txBody>
      </p:sp>
      <p:sp>
        <p:nvSpPr>
          <p:cNvPr id="319" name="Google Shape;319;p30"/>
          <p:cNvSpPr txBox="1"/>
          <p:nvPr>
            <p:custDataLst>
              <p:tags r:id="rId2"/>
            </p:custDataLst>
          </p:nvPr>
        </p:nvSpPr>
        <p:spPr>
          <a:xfrm>
            <a:off x="1380931" y="2285350"/>
            <a:ext cx="8593493" cy="2164655"/>
          </a:xfrm>
          <a:prstGeom prst="rect">
            <a:avLst/>
          </a:prstGeom>
          <a:noFill/>
          <a:ln>
            <a:noFill/>
          </a:ln>
        </p:spPr>
        <p:txBody>
          <a:bodyPr spcFirstLastPara="1" wrap="square" lIns="91425" tIns="45700" rIns="91425" bIns="45700" anchor="t" anchorCtr="0">
            <a:spAutoFit/>
          </a:bodyPr>
          <a:lstStyle/>
          <a:p>
            <a:pPr marL="342891" indent="-342891">
              <a:spcBef>
                <a:spcPts val="1400"/>
              </a:spcBef>
              <a:buClr>
                <a:schemeClr val="accent4"/>
              </a:buClr>
              <a:buSzPts val="2000"/>
              <a:buFont typeface="Arial"/>
              <a:buChar char="•"/>
            </a:pPr>
            <a:r>
              <a:rPr lang="en-US" sz="2200" dirty="0">
                <a:solidFill>
                  <a:schemeClr val="tx1"/>
                </a:solidFill>
                <a:latin typeface="Calibri"/>
                <a:ea typeface="Calibri"/>
                <a:cs typeface="Calibri"/>
                <a:sym typeface="Calibri"/>
              </a:rPr>
              <a:t>Exposure to domestic violence</a:t>
            </a:r>
          </a:p>
          <a:p>
            <a:pPr marL="342891" indent="-342891">
              <a:spcBef>
                <a:spcPts val="1400"/>
              </a:spcBef>
              <a:buClr>
                <a:schemeClr val="accent4"/>
              </a:buClr>
              <a:buSzPts val="2000"/>
              <a:buFont typeface="Arial"/>
              <a:buChar char="•"/>
            </a:pPr>
            <a:r>
              <a:rPr lang="en-US" sz="2200" dirty="0">
                <a:solidFill>
                  <a:schemeClr val="tx1"/>
                </a:solidFill>
                <a:latin typeface="Calibri"/>
                <a:ea typeface="Calibri"/>
                <a:cs typeface="Calibri"/>
                <a:sym typeface="Calibri"/>
              </a:rPr>
              <a:t>Cult membership</a:t>
            </a:r>
          </a:p>
          <a:p>
            <a:pPr marL="342891" indent="-342891">
              <a:spcBef>
                <a:spcPts val="1400"/>
              </a:spcBef>
              <a:buClr>
                <a:schemeClr val="accent4"/>
              </a:buClr>
              <a:buSzPts val="2000"/>
              <a:buFont typeface="Arial"/>
              <a:buChar char="•"/>
            </a:pPr>
            <a:r>
              <a:rPr lang="en-US" sz="2200" dirty="0">
                <a:solidFill>
                  <a:schemeClr val="tx1"/>
                </a:solidFill>
                <a:latin typeface="Calibri"/>
                <a:ea typeface="Calibri"/>
                <a:cs typeface="Calibri"/>
                <a:sym typeface="Calibri"/>
              </a:rPr>
              <a:t>Honor-based violence</a:t>
            </a:r>
          </a:p>
          <a:p>
            <a:pPr marL="342891" indent="-342891">
              <a:spcBef>
                <a:spcPts val="1400"/>
              </a:spcBef>
              <a:buClr>
                <a:schemeClr val="accent4"/>
              </a:buClr>
              <a:buSzPts val="2000"/>
              <a:buFont typeface="Arial"/>
              <a:buChar char="•"/>
            </a:pPr>
            <a:r>
              <a:rPr lang="en-US" sz="2200" dirty="0">
                <a:solidFill>
                  <a:schemeClr val="tx1"/>
                </a:solidFill>
                <a:latin typeface="Calibri"/>
                <a:ea typeface="Calibri"/>
                <a:cs typeface="Calibri"/>
                <a:sym typeface="Calibri"/>
              </a:rPr>
              <a:t>Runaway</a:t>
            </a:r>
            <a:endParaRPr sz="2200" b="1"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53C3F204-854A-9F50-161A-22B6DCBF3773}"/>
              </a:ext>
            </a:extLst>
          </p:cNvPr>
          <p:cNvSpPr>
            <a:spLocks noGrp="1"/>
          </p:cNvSpPr>
          <p:nvPr>
            <p:ph type="sldNum" idx="12"/>
          </p:nvPr>
        </p:nvSpPr>
        <p:spPr/>
        <p:txBody>
          <a:bodyPr/>
          <a:lstStyle/>
          <a:p>
            <a:fld id="{00000000-1234-1234-1234-123412341234}" type="slidenum">
              <a:rPr lang="fr-CA" smtClean="0"/>
              <a:pPr/>
              <a:t>33</a:t>
            </a:fld>
            <a:endParaRPr lang="fr-CA"/>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31"/>
          <p:cNvSpPr txBox="1"/>
          <p:nvPr>
            <p:custDataLst>
              <p:tags r:id="rId1"/>
            </p:custDataLst>
          </p:nvPr>
        </p:nvSpPr>
        <p:spPr>
          <a:xfrm>
            <a:off x="1110332" y="366773"/>
            <a:ext cx="9977120" cy="1138733"/>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The Agreement </a:t>
            </a:r>
            <a:r>
              <a:rPr lang="fr-CA" sz="3200" b="1" dirty="0" err="1">
                <a:solidFill>
                  <a:schemeClr val="dk1"/>
                </a:solidFill>
                <a:latin typeface="Calibri"/>
                <a:ea typeface="Calibri"/>
                <a:cs typeface="Calibri"/>
                <a:sym typeface="Calibri"/>
              </a:rPr>
              <a:t>Applies</a:t>
            </a:r>
            <a:r>
              <a:rPr lang="fr-CA" sz="3200" b="1" dirty="0">
                <a:solidFill>
                  <a:schemeClr val="dk1"/>
                </a:solidFill>
                <a:latin typeface="Calibri"/>
                <a:ea typeface="Calibri"/>
                <a:cs typeface="Calibri"/>
                <a:sym typeface="Calibri"/>
              </a:rPr>
              <a:t>:</a:t>
            </a:r>
            <a:endParaRPr sz="3200" b="1" dirty="0">
              <a:solidFill>
                <a:schemeClr val="dk1"/>
              </a:solidFill>
              <a:latin typeface="Times New Roman"/>
              <a:ea typeface="Times New Roman"/>
              <a:cs typeface="Times New Roman"/>
              <a:sym typeface="Times New Roman"/>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326" name="Google Shape;326;p31"/>
          <p:cNvSpPr txBox="1"/>
          <p:nvPr>
            <p:custDataLst>
              <p:tags r:id="rId2"/>
            </p:custDataLst>
          </p:nvPr>
        </p:nvSpPr>
        <p:spPr>
          <a:xfrm>
            <a:off x="1110332" y="1707504"/>
            <a:ext cx="9557701" cy="3970277"/>
          </a:xfrm>
          <a:prstGeom prst="rect">
            <a:avLst/>
          </a:prstGeom>
          <a:noFill/>
          <a:ln>
            <a:noFill/>
          </a:ln>
        </p:spPr>
        <p:txBody>
          <a:bodyPr spcFirstLastPara="1" wrap="square" lIns="91425" tIns="45700" rIns="91425" bIns="45700" anchor="t" anchorCtr="0">
            <a:spAutoFit/>
          </a:bodyPr>
          <a:lstStyle/>
          <a:p>
            <a:pPr marL="342891" indent="-342891" algn="just">
              <a:buClr>
                <a:schemeClr val="accent4"/>
              </a:buClr>
              <a:buSzPts val="2000"/>
              <a:buFont typeface="Arial"/>
              <a:buChar char="•"/>
            </a:pPr>
            <a:r>
              <a:rPr lang="en-US" sz="2000" dirty="0">
                <a:solidFill>
                  <a:schemeClr val="tx1"/>
                </a:solidFill>
                <a:latin typeface="Calibri"/>
                <a:ea typeface="Calibri"/>
                <a:cs typeface="Calibri"/>
                <a:sym typeface="Calibri"/>
              </a:rPr>
              <a:t>when the child </a:t>
            </a:r>
            <a:r>
              <a:rPr lang="en-US" sz="2000" b="1" dirty="0">
                <a:solidFill>
                  <a:schemeClr val="tx1"/>
                </a:solidFill>
                <a:latin typeface="Calibri"/>
                <a:ea typeface="Calibri"/>
                <a:cs typeface="Calibri"/>
                <a:sym typeface="Calibri"/>
              </a:rPr>
              <a:t>exposed to domestic violence </a:t>
            </a:r>
            <a:r>
              <a:rPr lang="en-US" sz="2000" dirty="0">
                <a:solidFill>
                  <a:schemeClr val="tx1"/>
                </a:solidFill>
                <a:latin typeface="Calibri"/>
                <a:ea typeface="Calibri"/>
                <a:cs typeface="Calibri"/>
                <a:sym typeface="Calibri"/>
              </a:rPr>
              <a:t>is also a victim of sexual abuse, physical abuse or severe neglect;</a:t>
            </a:r>
          </a:p>
          <a:p>
            <a:pPr marL="342891" indent="-342891" algn="just">
              <a:buClr>
                <a:schemeClr val="accent4"/>
              </a:buClr>
              <a:buSzPts val="2000"/>
              <a:buFont typeface="Arial"/>
              <a:buChar char="•"/>
            </a:pPr>
            <a:endParaRPr lang="en-US" sz="20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en-US" sz="2000" dirty="0">
                <a:solidFill>
                  <a:schemeClr val="tx1"/>
                </a:solidFill>
                <a:latin typeface="Calibri"/>
                <a:ea typeface="Calibri"/>
                <a:cs typeface="Calibri"/>
                <a:sym typeface="Calibri"/>
              </a:rPr>
              <a:t>when the child is sexually abused, physically abused or severely neglected and </a:t>
            </a:r>
            <a:r>
              <a:rPr lang="en-US" sz="2000" b="1" dirty="0">
                <a:solidFill>
                  <a:schemeClr val="tx1"/>
                </a:solidFill>
                <a:latin typeface="Calibri"/>
                <a:ea typeface="Calibri"/>
                <a:cs typeface="Calibri"/>
                <a:sym typeface="Calibri"/>
              </a:rPr>
              <a:t>lives in a sectarian or closed community</a:t>
            </a:r>
            <a:r>
              <a:rPr lang="en-US" sz="2000" dirty="0">
                <a:solidFill>
                  <a:schemeClr val="tx1"/>
                </a:solidFill>
                <a:latin typeface="Calibri"/>
                <a:ea typeface="Calibri"/>
                <a:cs typeface="Calibri"/>
                <a:sym typeface="Calibri"/>
              </a:rPr>
              <a:t>;</a:t>
            </a:r>
          </a:p>
          <a:p>
            <a:pPr marL="342891" indent="-342891" algn="just">
              <a:buClr>
                <a:schemeClr val="accent4"/>
              </a:buClr>
              <a:buSzPts val="2000"/>
              <a:buFont typeface="Arial"/>
              <a:buChar char="•"/>
            </a:pPr>
            <a:endParaRPr lang="en-US" sz="20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en-US" sz="2000" dirty="0">
                <a:solidFill>
                  <a:schemeClr val="tx1"/>
                </a:solidFill>
                <a:latin typeface="Calibri"/>
                <a:ea typeface="Calibri"/>
                <a:cs typeface="Calibri"/>
                <a:sym typeface="Calibri"/>
              </a:rPr>
              <a:t>in all cases where a child is sexually abused, physically abused or seriously neglected in a </a:t>
            </a:r>
            <a:r>
              <a:rPr lang="en-US" sz="2000" b="1" dirty="0">
                <a:solidFill>
                  <a:schemeClr val="tx1"/>
                </a:solidFill>
                <a:latin typeface="Calibri"/>
                <a:ea typeface="Calibri"/>
                <a:cs typeface="Calibri"/>
                <a:sym typeface="Calibri"/>
              </a:rPr>
              <a:t>background of honor-based violence</a:t>
            </a:r>
            <a:r>
              <a:rPr lang="en-US" sz="2000" dirty="0">
                <a:solidFill>
                  <a:schemeClr val="tx1"/>
                </a:solidFill>
                <a:latin typeface="Calibri"/>
                <a:ea typeface="Calibri"/>
                <a:cs typeface="Calibri"/>
                <a:sym typeface="Calibri"/>
              </a:rPr>
              <a:t>;</a:t>
            </a:r>
          </a:p>
          <a:p>
            <a:pPr marL="342891" indent="-342891" algn="just">
              <a:buClr>
                <a:schemeClr val="accent4"/>
              </a:buClr>
              <a:buSzPts val="2000"/>
              <a:buFont typeface="Arial"/>
              <a:buChar char="•"/>
            </a:pPr>
            <a:endParaRPr lang="en-US" sz="20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en-US" sz="2000" dirty="0">
                <a:solidFill>
                  <a:schemeClr val="tx1"/>
                </a:solidFill>
                <a:latin typeface="Calibri"/>
                <a:ea typeface="Calibri"/>
                <a:cs typeface="Calibri"/>
                <a:sym typeface="Calibri"/>
              </a:rPr>
              <a:t>in all cases where a child is the victim of sexual abuse (including sexual exploitation), physical abuse or serious neglect </a:t>
            </a:r>
            <a:r>
              <a:rPr lang="en-US" sz="2000" b="1" dirty="0">
                <a:solidFill>
                  <a:schemeClr val="tx1"/>
                </a:solidFill>
                <a:latin typeface="Calibri"/>
                <a:ea typeface="Calibri"/>
                <a:cs typeface="Calibri"/>
                <a:sym typeface="Calibri"/>
              </a:rPr>
              <a:t>while a runaway</a:t>
            </a:r>
            <a:r>
              <a:rPr lang="en-US" sz="2000" dirty="0">
                <a:solidFill>
                  <a:schemeClr val="tx1"/>
                </a:solidFill>
                <a:latin typeface="Calibri"/>
                <a:ea typeface="Calibri"/>
                <a:cs typeface="Calibri"/>
                <a:sym typeface="Calibri"/>
              </a:rPr>
              <a:t>.</a:t>
            </a:r>
            <a:endParaRPr lang="en-US" sz="24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38BA1C86-3206-62F0-402A-AF7F493BE955}"/>
              </a:ext>
            </a:extLst>
          </p:cNvPr>
          <p:cNvSpPr>
            <a:spLocks noGrp="1"/>
          </p:cNvSpPr>
          <p:nvPr>
            <p:ph type="sldNum" idx="12"/>
          </p:nvPr>
        </p:nvSpPr>
        <p:spPr/>
        <p:txBody>
          <a:bodyPr/>
          <a:lstStyle/>
          <a:p>
            <a:fld id="{00000000-1234-1234-1234-123412341234}" type="slidenum">
              <a:rPr lang="fr-CA" smtClean="0"/>
              <a:pPr/>
              <a:t>34</a:t>
            </a:fld>
            <a:endParaRPr lang="fr-CA"/>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2"/>
          <p:cNvSpPr txBox="1">
            <a:spLocks noGrp="1"/>
          </p:cNvSpPr>
          <p:nvPr>
            <p:ph type="title"/>
            <p:custDataLst>
              <p:tags r:id="rId1"/>
            </p:custDataLst>
          </p:nvPr>
        </p:nvSpPr>
        <p:spPr>
          <a:xfrm>
            <a:off x="838200" y="914401"/>
            <a:ext cx="10515600" cy="95865"/>
          </a:xfrm>
          <a:prstGeom prst="rect">
            <a:avLst/>
          </a:prstGeom>
          <a:noFill/>
          <a:ln>
            <a:noFill/>
          </a:ln>
        </p:spPr>
        <p:txBody>
          <a:bodyPr spcFirstLastPara="1" wrap="square" lIns="91425" tIns="45700" rIns="91425" bIns="45700" anchor="ctr" anchorCtr="0">
            <a:noAutofit/>
          </a:bodyPr>
          <a:lstStyle/>
          <a:p>
            <a:pPr>
              <a:buSzPts val="3200"/>
            </a:pPr>
            <a:r>
              <a:rPr lang="en-US" sz="3200" dirty="0"/>
              <a:t>The YPA, a Law of Exception </a:t>
            </a:r>
            <a:br>
              <a:rPr lang="en-US" sz="3200" dirty="0"/>
            </a:br>
            <a:r>
              <a:rPr lang="en-US" sz="3200" dirty="0"/>
              <a:t>Grounds for Compromise (art. 38)</a:t>
            </a:r>
            <a:endParaRPr dirty="0"/>
          </a:p>
        </p:txBody>
      </p:sp>
      <p:sp>
        <p:nvSpPr>
          <p:cNvPr id="333" name="Google Shape;333;p32"/>
          <p:cNvSpPr txBox="1">
            <a:spLocks noGrp="1"/>
          </p:cNvSpPr>
          <p:nvPr>
            <p:ph type="body" idx="1"/>
            <p:custDataLst>
              <p:tags r:id="rId2"/>
            </p:custDataLst>
          </p:nvPr>
        </p:nvSpPr>
        <p:spPr>
          <a:xfrm>
            <a:off x="1045029" y="1825628"/>
            <a:ext cx="3237722" cy="3587033"/>
          </a:xfrm>
          <a:prstGeom prst="rect">
            <a:avLst/>
          </a:prstGeom>
          <a:noFill/>
          <a:ln>
            <a:noFill/>
          </a:ln>
        </p:spPr>
        <p:txBody>
          <a:bodyPr spcFirstLastPara="1" wrap="square" lIns="91425" tIns="45700" rIns="91425" bIns="45700" anchor="t" anchorCtr="0">
            <a:normAutofit/>
          </a:bodyPr>
          <a:lstStyle/>
          <a:p>
            <a:pPr marL="342891" indent="-190495">
              <a:spcBef>
                <a:spcPts val="0"/>
              </a:spcBef>
              <a:buNone/>
            </a:pPr>
            <a:endParaRPr dirty="0">
              <a:latin typeface="Arial"/>
              <a:ea typeface="Arial"/>
              <a:cs typeface="Arial"/>
              <a:sym typeface="Arial"/>
            </a:endParaRPr>
          </a:p>
          <a:p>
            <a:pPr marL="0" indent="0">
              <a:buSzPts val="2200"/>
              <a:buNone/>
            </a:pPr>
            <a:endParaRPr sz="2200" dirty="0"/>
          </a:p>
          <a:p>
            <a:pPr marL="0" indent="0">
              <a:buSzPts val="2200"/>
              <a:buNone/>
            </a:pPr>
            <a:r>
              <a:rPr lang="en-US" sz="2200" dirty="0">
                <a:solidFill>
                  <a:schemeClr val="tx1"/>
                </a:solidFill>
              </a:rPr>
              <a:t>A child's safety or development is or may be considered compromised when he or she finds him or herself in a situation that </a:t>
            </a:r>
            <a:r>
              <a:rPr lang="fr-CA" sz="2200" dirty="0">
                <a:solidFill>
                  <a:schemeClr val="tx1"/>
                </a:solidFill>
              </a:rPr>
              <a:t>:</a:t>
            </a:r>
            <a:endParaRPr dirty="0">
              <a:solidFill>
                <a:schemeClr val="tx1"/>
              </a:solidFill>
            </a:endParaRPr>
          </a:p>
          <a:p>
            <a:pPr marL="342891" indent="-190495">
              <a:buNone/>
            </a:pPr>
            <a:endParaRPr dirty="0"/>
          </a:p>
        </p:txBody>
      </p:sp>
      <p:sp>
        <p:nvSpPr>
          <p:cNvPr id="334" name="Google Shape;334;p32"/>
          <p:cNvSpPr txBox="1">
            <a:spLocks noGrp="1"/>
          </p:cNvSpPr>
          <p:nvPr>
            <p:ph type="body" idx="2"/>
            <p:custDataLst>
              <p:tags r:id="rId3"/>
            </p:custDataLst>
          </p:nvPr>
        </p:nvSpPr>
        <p:spPr>
          <a:xfrm>
            <a:off x="5232400" y="1921491"/>
            <a:ext cx="6121400" cy="4330019"/>
          </a:xfrm>
          <a:prstGeom prst="rect">
            <a:avLst/>
          </a:prstGeom>
          <a:noFill/>
          <a:ln>
            <a:noFill/>
          </a:ln>
        </p:spPr>
        <p:txBody>
          <a:bodyPr spcFirstLastPara="1" wrap="square" lIns="91425" tIns="45700" rIns="91425" bIns="45700" anchor="t" anchorCtr="0">
            <a:normAutofit/>
          </a:bodyPr>
          <a:lstStyle/>
          <a:p>
            <a:pPr marL="447663" indent="0">
              <a:spcBef>
                <a:spcPts val="0"/>
              </a:spcBef>
              <a:buSzPts val="2000"/>
              <a:buNone/>
            </a:pPr>
            <a:endParaRPr sz="2000" dirty="0">
              <a:latin typeface="Arial"/>
              <a:ea typeface="Arial"/>
              <a:cs typeface="Arial"/>
              <a:sym typeface="Arial"/>
            </a:endParaRPr>
          </a:p>
          <a:p>
            <a:pPr marL="698483" indent="-342891">
              <a:buClr>
                <a:schemeClr val="accent4"/>
              </a:buClr>
              <a:buSzPts val="2000"/>
            </a:pPr>
            <a:r>
              <a:rPr lang="fr-CA" sz="2000" dirty="0" err="1">
                <a:solidFill>
                  <a:schemeClr val="tx1"/>
                </a:solidFill>
              </a:rPr>
              <a:t>abandonment</a:t>
            </a:r>
            <a:r>
              <a:rPr lang="fr-CA" sz="2000" dirty="0">
                <a:solidFill>
                  <a:schemeClr val="tx1"/>
                </a:solidFill>
              </a:rPr>
              <a:t>; </a:t>
            </a:r>
          </a:p>
          <a:p>
            <a:pPr marL="698483" indent="-342891">
              <a:buClr>
                <a:schemeClr val="accent4"/>
              </a:buClr>
              <a:buSzPts val="2000"/>
            </a:pPr>
            <a:r>
              <a:rPr lang="fr-CA" sz="2000" dirty="0" err="1">
                <a:solidFill>
                  <a:schemeClr val="tx1"/>
                </a:solidFill>
              </a:rPr>
              <a:t>neglect</a:t>
            </a:r>
            <a:r>
              <a:rPr lang="fr-CA" sz="2000" dirty="0">
                <a:solidFill>
                  <a:schemeClr val="tx1"/>
                </a:solidFill>
              </a:rPr>
              <a:t>; </a:t>
            </a:r>
          </a:p>
          <a:p>
            <a:pPr marL="698483" indent="-342891">
              <a:buClr>
                <a:schemeClr val="accent4"/>
              </a:buClr>
              <a:buSzPts val="2000"/>
            </a:pPr>
            <a:r>
              <a:rPr lang="fr-CA" sz="2000" dirty="0" err="1">
                <a:solidFill>
                  <a:schemeClr val="tx1"/>
                </a:solidFill>
              </a:rPr>
              <a:t>psychological</a:t>
            </a:r>
            <a:r>
              <a:rPr lang="fr-CA" sz="2000" dirty="0">
                <a:solidFill>
                  <a:schemeClr val="tx1"/>
                </a:solidFill>
              </a:rPr>
              <a:t> abuse; </a:t>
            </a:r>
          </a:p>
          <a:p>
            <a:pPr marL="698483" indent="-342891">
              <a:buClr>
                <a:schemeClr val="accent4"/>
              </a:buClr>
              <a:buSzPts val="2000"/>
            </a:pPr>
            <a:r>
              <a:rPr lang="fr-CA" sz="2000" dirty="0" err="1">
                <a:solidFill>
                  <a:schemeClr val="tx1"/>
                </a:solidFill>
              </a:rPr>
              <a:t>exposure</a:t>
            </a:r>
            <a:r>
              <a:rPr lang="fr-CA" sz="2000" dirty="0">
                <a:solidFill>
                  <a:schemeClr val="tx1"/>
                </a:solidFill>
              </a:rPr>
              <a:t> to </a:t>
            </a:r>
            <a:r>
              <a:rPr lang="fr-CA" sz="2000" dirty="0" err="1">
                <a:solidFill>
                  <a:schemeClr val="tx1"/>
                </a:solidFill>
              </a:rPr>
              <a:t>domestic</a:t>
            </a:r>
            <a:r>
              <a:rPr lang="fr-CA" sz="2000" dirty="0">
                <a:solidFill>
                  <a:schemeClr val="tx1"/>
                </a:solidFill>
              </a:rPr>
              <a:t> violence; </a:t>
            </a:r>
          </a:p>
          <a:p>
            <a:pPr marL="698483" indent="-342891">
              <a:buClr>
                <a:schemeClr val="accent4"/>
              </a:buClr>
              <a:buSzPts val="2000"/>
            </a:pPr>
            <a:r>
              <a:rPr lang="fr-CA" sz="2000" dirty="0" err="1">
                <a:solidFill>
                  <a:schemeClr val="tx1"/>
                </a:solidFill>
              </a:rPr>
              <a:t>sexual</a:t>
            </a:r>
            <a:r>
              <a:rPr lang="fr-CA" sz="2000" dirty="0">
                <a:solidFill>
                  <a:schemeClr val="tx1"/>
                </a:solidFill>
              </a:rPr>
              <a:t> abuse, </a:t>
            </a:r>
            <a:r>
              <a:rPr lang="fr-CA" sz="2000" dirty="0" err="1">
                <a:solidFill>
                  <a:schemeClr val="tx1"/>
                </a:solidFill>
              </a:rPr>
              <a:t>including</a:t>
            </a:r>
            <a:r>
              <a:rPr lang="fr-CA" sz="2000" dirty="0">
                <a:solidFill>
                  <a:schemeClr val="tx1"/>
                </a:solidFill>
              </a:rPr>
              <a:t> </a:t>
            </a:r>
            <a:r>
              <a:rPr lang="fr-CA" sz="2000" dirty="0" err="1">
                <a:solidFill>
                  <a:schemeClr val="tx1"/>
                </a:solidFill>
              </a:rPr>
              <a:t>sexual</a:t>
            </a:r>
            <a:r>
              <a:rPr lang="fr-CA" sz="2000" dirty="0">
                <a:solidFill>
                  <a:schemeClr val="tx1"/>
                </a:solidFill>
              </a:rPr>
              <a:t> exploitation;</a:t>
            </a:r>
          </a:p>
          <a:p>
            <a:pPr marL="698483" indent="-342891">
              <a:buClr>
                <a:schemeClr val="accent4"/>
              </a:buClr>
              <a:buSzPts val="2000"/>
            </a:pPr>
            <a:r>
              <a:rPr lang="fr-CA" sz="2000" dirty="0" err="1">
                <a:solidFill>
                  <a:schemeClr val="tx1"/>
                </a:solidFill>
              </a:rPr>
              <a:t>physical</a:t>
            </a:r>
            <a:r>
              <a:rPr lang="fr-CA" sz="2000" dirty="0">
                <a:solidFill>
                  <a:schemeClr val="tx1"/>
                </a:solidFill>
              </a:rPr>
              <a:t> abuse; </a:t>
            </a:r>
          </a:p>
          <a:p>
            <a:pPr marL="698483" indent="-342891">
              <a:buClr>
                <a:schemeClr val="accent4"/>
              </a:buClr>
              <a:buSzPts val="2000"/>
            </a:pPr>
            <a:r>
              <a:rPr lang="fr-CA" sz="2000" dirty="0" err="1">
                <a:solidFill>
                  <a:schemeClr val="tx1"/>
                </a:solidFill>
              </a:rPr>
              <a:t>serious</a:t>
            </a:r>
            <a:r>
              <a:rPr lang="fr-CA" sz="2000" dirty="0">
                <a:solidFill>
                  <a:schemeClr val="tx1"/>
                </a:solidFill>
              </a:rPr>
              <a:t> </a:t>
            </a:r>
            <a:r>
              <a:rPr lang="fr-CA" sz="2000" dirty="0" err="1">
                <a:solidFill>
                  <a:schemeClr val="tx1"/>
                </a:solidFill>
              </a:rPr>
              <a:t>behavioural</a:t>
            </a:r>
            <a:r>
              <a:rPr lang="fr-CA" sz="2000" dirty="0">
                <a:solidFill>
                  <a:schemeClr val="tx1"/>
                </a:solidFill>
              </a:rPr>
              <a:t> </a:t>
            </a:r>
            <a:r>
              <a:rPr lang="fr-CA" sz="2000" dirty="0" err="1">
                <a:solidFill>
                  <a:schemeClr val="tx1"/>
                </a:solidFill>
              </a:rPr>
              <a:t>problems</a:t>
            </a:r>
            <a:r>
              <a:rPr lang="fr-CA" sz="2000" dirty="0">
                <a:solidFill>
                  <a:schemeClr val="tx1"/>
                </a:solidFill>
              </a:rPr>
              <a:t>;</a:t>
            </a:r>
          </a:p>
          <a:p>
            <a:pPr marL="698483" indent="-342891">
              <a:buClr>
                <a:schemeClr val="accent4"/>
              </a:buClr>
              <a:buSzPts val="2000"/>
            </a:pPr>
            <a:r>
              <a:rPr lang="fr-CA" sz="2000" dirty="0" err="1">
                <a:solidFill>
                  <a:schemeClr val="tx1"/>
                </a:solidFill>
              </a:rPr>
              <a:t>serious</a:t>
            </a:r>
            <a:r>
              <a:rPr lang="fr-CA" sz="2000" dirty="0">
                <a:solidFill>
                  <a:schemeClr val="tx1"/>
                </a:solidFill>
              </a:rPr>
              <a:t> </a:t>
            </a:r>
            <a:r>
              <a:rPr lang="fr-CA" sz="2000" dirty="0" err="1">
                <a:solidFill>
                  <a:schemeClr val="tx1"/>
                </a:solidFill>
              </a:rPr>
              <a:t>risk</a:t>
            </a:r>
            <a:r>
              <a:rPr lang="fr-CA" sz="2000" dirty="0">
                <a:solidFill>
                  <a:schemeClr val="tx1"/>
                </a:solidFill>
              </a:rPr>
              <a:t> of </a:t>
            </a:r>
            <a:r>
              <a:rPr lang="fr-CA" sz="2000" dirty="0" err="1">
                <a:solidFill>
                  <a:schemeClr val="tx1"/>
                </a:solidFill>
              </a:rPr>
              <a:t>physical</a:t>
            </a:r>
            <a:r>
              <a:rPr lang="fr-CA" sz="2000" dirty="0">
                <a:solidFill>
                  <a:schemeClr val="tx1"/>
                </a:solidFill>
              </a:rPr>
              <a:t> or </a:t>
            </a:r>
            <a:r>
              <a:rPr lang="fr-CA" sz="2000" dirty="0" err="1">
                <a:solidFill>
                  <a:schemeClr val="tx1"/>
                </a:solidFill>
              </a:rPr>
              <a:t>sexual</a:t>
            </a:r>
            <a:r>
              <a:rPr lang="fr-CA" sz="2000" dirty="0">
                <a:solidFill>
                  <a:schemeClr val="tx1"/>
                </a:solidFill>
              </a:rPr>
              <a:t> abuse or </a:t>
            </a:r>
            <a:r>
              <a:rPr lang="fr-CA" sz="2000" dirty="0" err="1">
                <a:solidFill>
                  <a:schemeClr val="tx1"/>
                </a:solidFill>
              </a:rPr>
              <a:t>neglect</a:t>
            </a:r>
            <a:r>
              <a:rPr lang="fr-CA" sz="2000" dirty="0">
                <a:solidFill>
                  <a:schemeClr val="tx1"/>
                </a:solidFill>
              </a:rPr>
              <a:t>. </a:t>
            </a:r>
            <a:endParaRPr dirty="0"/>
          </a:p>
        </p:txBody>
      </p:sp>
      <p:sp>
        <p:nvSpPr>
          <p:cNvPr id="3" name="Espace réservé du numéro de diapositive 2">
            <a:extLst>
              <a:ext uri="{FF2B5EF4-FFF2-40B4-BE49-F238E27FC236}">
                <a16:creationId xmlns:a16="http://schemas.microsoft.com/office/drawing/2014/main" id="{31500D92-1197-51B6-761A-46A9E333094C}"/>
              </a:ext>
            </a:extLst>
          </p:cNvPr>
          <p:cNvSpPr>
            <a:spLocks noGrp="1"/>
          </p:cNvSpPr>
          <p:nvPr>
            <p:ph type="sldNum" idx="12"/>
          </p:nvPr>
        </p:nvSpPr>
        <p:spPr/>
        <p:txBody>
          <a:bodyPr/>
          <a:lstStyle/>
          <a:p>
            <a:fld id="{00000000-1234-1234-1234-123412341234}" type="slidenum">
              <a:rPr lang="fr-CA" smtClean="0"/>
              <a:pPr/>
              <a:t>35</a:t>
            </a:fld>
            <a:endParaRPr lang="fr-CA"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3"/>
          <p:cNvSpPr txBox="1">
            <a:spLocks noGrp="1"/>
          </p:cNvSpPr>
          <p:nvPr>
            <p:ph type="title"/>
            <p:custDataLst>
              <p:tags r:id="rId1"/>
            </p:custDataLst>
          </p:nvPr>
        </p:nvSpPr>
        <p:spPr>
          <a:xfrm>
            <a:off x="838200" y="597311"/>
            <a:ext cx="10515600" cy="412955"/>
          </a:xfrm>
          <a:prstGeom prst="rect">
            <a:avLst/>
          </a:prstGeom>
          <a:noFill/>
          <a:ln>
            <a:noFill/>
          </a:ln>
        </p:spPr>
        <p:txBody>
          <a:bodyPr spcFirstLastPara="1" wrap="square" lIns="91425" tIns="45700" rIns="91425" bIns="45700" anchor="ctr" anchorCtr="0">
            <a:noAutofit/>
          </a:bodyPr>
          <a:lstStyle/>
          <a:p>
            <a:pPr>
              <a:buSzPts val="3200"/>
            </a:pPr>
            <a:r>
              <a:rPr lang="fr-CA" sz="3200" dirty="0"/>
              <a:t>The Process - PJ Stage</a:t>
            </a:r>
            <a:endParaRPr dirty="0"/>
          </a:p>
        </p:txBody>
      </p:sp>
      <p:sp>
        <p:nvSpPr>
          <p:cNvPr id="341" name="Google Shape;341;p33"/>
          <p:cNvSpPr txBox="1">
            <a:spLocks noGrp="1"/>
          </p:cNvSpPr>
          <p:nvPr>
            <p:ph type="body" idx="1"/>
            <p:custDataLst>
              <p:tags r:id="rId2"/>
            </p:custDataLst>
          </p:nvPr>
        </p:nvSpPr>
        <p:spPr>
          <a:xfrm>
            <a:off x="838200" y="1616985"/>
            <a:ext cx="5257800" cy="4136115"/>
          </a:xfrm>
          <a:prstGeom prst="rect">
            <a:avLst/>
          </a:prstGeom>
          <a:noFill/>
          <a:ln>
            <a:noFill/>
          </a:ln>
        </p:spPr>
        <p:txBody>
          <a:bodyPr spcFirstLastPara="1" wrap="square" lIns="91425" tIns="45700" rIns="91425" bIns="45700" anchor="t" anchorCtr="0">
            <a:normAutofit/>
          </a:bodyPr>
          <a:lstStyle/>
          <a:p>
            <a:pPr marL="342891" indent="-342891">
              <a:spcBef>
                <a:spcPts val="0"/>
              </a:spcBef>
              <a:buSzPts val="2100"/>
              <a:buNone/>
            </a:pPr>
            <a:r>
              <a:rPr lang="fr-FR" sz="1900" b="1" dirty="0"/>
              <a:t>1. </a:t>
            </a:r>
            <a:r>
              <a:rPr lang="fr-FR" sz="1900" b="1" dirty="0">
                <a:solidFill>
                  <a:schemeClr val="tx1"/>
                </a:solidFill>
              </a:rPr>
              <a:t>	</a:t>
            </a:r>
            <a:r>
              <a:rPr lang="en-US" sz="1900" b="1" dirty="0">
                <a:solidFill>
                  <a:schemeClr val="tx1"/>
                </a:solidFill>
              </a:rPr>
              <a:t>Home / Receiving and processing reports (RTS)</a:t>
            </a:r>
            <a:endParaRPr lang="fr-FR" sz="1900" dirty="0">
              <a:solidFill>
                <a:schemeClr val="tx1"/>
              </a:solidFill>
            </a:endParaRPr>
          </a:p>
          <a:p>
            <a:pPr marL="719121" indent="-365116">
              <a:buClr>
                <a:schemeClr val="accent4"/>
              </a:buClr>
              <a:buSzPts val="1900"/>
              <a:buFont typeface="Noto Sans Symbols"/>
              <a:buChar char="⮚"/>
            </a:pPr>
            <a:r>
              <a:rPr lang="en-US" sz="1900" dirty="0">
                <a:solidFill>
                  <a:schemeClr val="tx1"/>
                </a:solidFill>
              </a:rPr>
              <a:t>24/7</a:t>
            </a:r>
          </a:p>
          <a:p>
            <a:pPr marL="719121" indent="-365116">
              <a:buClr>
                <a:schemeClr val="accent4"/>
              </a:buClr>
              <a:buSzPts val="1900"/>
              <a:buFont typeface="Noto Sans Symbols"/>
              <a:buChar char="⮚"/>
            </a:pPr>
            <a:r>
              <a:rPr lang="en-US" sz="1900" dirty="0">
                <a:solidFill>
                  <a:schemeClr val="tx1"/>
                </a:solidFill>
              </a:rPr>
              <a:t>Additional checks</a:t>
            </a:r>
          </a:p>
          <a:p>
            <a:pPr marL="719121" indent="-365116">
              <a:buClr>
                <a:schemeClr val="accent4"/>
              </a:buClr>
              <a:buSzPts val="1900"/>
              <a:buFont typeface="Noto Sans Symbols"/>
              <a:buChar char="⮚"/>
            </a:pPr>
            <a:r>
              <a:rPr lang="en-US" sz="1900" dirty="0">
                <a:solidFill>
                  <a:schemeClr val="tx1"/>
                </a:solidFill>
              </a:rPr>
              <a:t>Decision on report retention</a:t>
            </a:r>
            <a:endParaRPr lang="fr-FR" sz="1900" dirty="0">
              <a:solidFill>
                <a:schemeClr val="tx1"/>
              </a:solidFill>
            </a:endParaRPr>
          </a:p>
          <a:p>
            <a:pPr marL="342891" indent="-342891">
              <a:buSzPts val="1900"/>
              <a:buNone/>
            </a:pPr>
            <a:r>
              <a:rPr lang="fr-FR" sz="1900" b="1" dirty="0">
                <a:solidFill>
                  <a:schemeClr val="tx1"/>
                </a:solidFill>
              </a:rPr>
              <a:t>2.    </a:t>
            </a:r>
            <a:r>
              <a:rPr lang="fr-FR" sz="1900" b="1" dirty="0" err="1">
                <a:solidFill>
                  <a:schemeClr val="tx1"/>
                </a:solidFill>
              </a:rPr>
              <a:t>Assessement</a:t>
            </a:r>
            <a:endParaRPr lang="fr-FR" sz="1900" dirty="0">
              <a:solidFill>
                <a:schemeClr val="tx1"/>
              </a:solidFill>
            </a:endParaRPr>
          </a:p>
          <a:p>
            <a:pPr marL="720707" indent="-342891">
              <a:buClr>
                <a:schemeClr val="accent4"/>
              </a:buClr>
              <a:buSzPts val="1900"/>
              <a:buFont typeface="Noto Sans Symbols"/>
              <a:buChar char="⮚"/>
            </a:pPr>
            <a:r>
              <a:rPr lang="fr-FR" sz="1900" dirty="0" err="1">
                <a:solidFill>
                  <a:schemeClr val="tx1"/>
                </a:solidFill>
              </a:rPr>
              <a:t>Status</a:t>
            </a:r>
            <a:r>
              <a:rPr lang="fr-FR" sz="1900" dirty="0">
                <a:solidFill>
                  <a:schemeClr val="tx1"/>
                </a:solidFill>
              </a:rPr>
              <a:t> of </a:t>
            </a:r>
            <a:r>
              <a:rPr lang="fr-FR" sz="1900" dirty="0" err="1">
                <a:solidFill>
                  <a:schemeClr val="tx1"/>
                </a:solidFill>
              </a:rPr>
              <a:t>compromised</a:t>
            </a:r>
            <a:r>
              <a:rPr lang="fr-FR" sz="1900" dirty="0">
                <a:solidFill>
                  <a:schemeClr val="tx1"/>
                </a:solidFill>
              </a:rPr>
              <a:t> situation</a:t>
            </a:r>
            <a:endParaRPr lang="fr-FR" sz="1900" b="1" dirty="0">
              <a:solidFill>
                <a:schemeClr val="tx1"/>
              </a:solidFill>
            </a:endParaRPr>
          </a:p>
          <a:p>
            <a:pPr marL="377816" indent="-377816">
              <a:buSzPts val="1900"/>
              <a:buNone/>
            </a:pPr>
            <a:r>
              <a:rPr lang="fr-FR" sz="1900" b="1" dirty="0">
                <a:solidFill>
                  <a:schemeClr val="tx1"/>
                </a:solidFill>
              </a:rPr>
              <a:t>3.    </a:t>
            </a:r>
            <a:r>
              <a:rPr lang="fr-FR" sz="1900" b="1" dirty="0" err="1">
                <a:solidFill>
                  <a:schemeClr val="tx1"/>
                </a:solidFill>
              </a:rPr>
              <a:t>Referral</a:t>
            </a:r>
            <a:endParaRPr lang="fr-FR" sz="1900" dirty="0">
              <a:solidFill>
                <a:schemeClr val="tx1"/>
              </a:solidFill>
            </a:endParaRPr>
          </a:p>
          <a:p>
            <a:pPr marL="720707" indent="-342891">
              <a:buClr>
                <a:schemeClr val="accent4"/>
              </a:buClr>
              <a:buSzPts val="1900"/>
              <a:buFont typeface="Noto Sans Symbols"/>
              <a:buChar char="⮚"/>
            </a:pPr>
            <a:r>
              <a:rPr lang="en-US" sz="1900" dirty="0">
                <a:solidFill>
                  <a:schemeClr val="tx1"/>
                </a:solidFill>
              </a:rPr>
              <a:t>Choice of plan (voluntary or judicial)</a:t>
            </a:r>
          </a:p>
          <a:p>
            <a:pPr marL="720707" indent="-342891">
              <a:buClr>
                <a:schemeClr val="accent4"/>
              </a:buClr>
              <a:buSzPts val="1900"/>
              <a:buFont typeface="Noto Sans Symbols"/>
              <a:buChar char="⮚"/>
            </a:pPr>
            <a:r>
              <a:rPr lang="en-US" sz="1900" dirty="0">
                <a:solidFill>
                  <a:schemeClr val="tx1"/>
                </a:solidFill>
              </a:rPr>
              <a:t>Choice of measures</a:t>
            </a:r>
            <a:endParaRPr lang="fr-FR" dirty="0"/>
          </a:p>
          <a:p>
            <a:pPr marL="342891" indent="-190495">
              <a:buNone/>
            </a:pPr>
            <a:endParaRPr dirty="0"/>
          </a:p>
        </p:txBody>
      </p:sp>
      <p:sp>
        <p:nvSpPr>
          <p:cNvPr id="342" name="Google Shape;342;p33"/>
          <p:cNvSpPr txBox="1">
            <a:spLocks noGrp="1"/>
          </p:cNvSpPr>
          <p:nvPr>
            <p:ph type="body" idx="2"/>
            <p:custDataLst>
              <p:tags r:id="rId3"/>
            </p:custDataLst>
          </p:nvPr>
        </p:nvSpPr>
        <p:spPr>
          <a:xfrm>
            <a:off x="6096000" y="1343795"/>
            <a:ext cx="5011316" cy="3430877"/>
          </a:xfrm>
          <a:prstGeom prst="rect">
            <a:avLst/>
          </a:prstGeom>
          <a:noFill/>
          <a:ln>
            <a:noFill/>
          </a:ln>
        </p:spPr>
        <p:txBody>
          <a:bodyPr spcFirstLastPara="1" wrap="square" lIns="91425" tIns="45700" rIns="91425" bIns="45700" anchor="t" anchorCtr="0">
            <a:normAutofit/>
          </a:bodyPr>
          <a:lstStyle/>
          <a:p>
            <a:pPr marL="720707" indent="-234945">
              <a:spcBef>
                <a:spcPts val="0"/>
              </a:spcBef>
              <a:buSzPts val="1700"/>
              <a:buNone/>
            </a:pPr>
            <a:endParaRPr sz="1700" dirty="0"/>
          </a:p>
          <a:p>
            <a:pPr marL="342891" indent="-342891">
              <a:buNone/>
            </a:pPr>
            <a:r>
              <a:rPr lang="fr-CA" sz="1900" b="1" dirty="0"/>
              <a:t> 4</a:t>
            </a:r>
            <a:r>
              <a:rPr lang="fr-CA" sz="1900" b="1" dirty="0">
                <a:solidFill>
                  <a:schemeClr val="tx1"/>
                </a:solidFill>
              </a:rPr>
              <a:t>. </a:t>
            </a:r>
            <a:r>
              <a:rPr lang="fr-CA" sz="1900" b="1" dirty="0" err="1">
                <a:solidFill>
                  <a:schemeClr val="tx1"/>
                </a:solidFill>
              </a:rPr>
              <a:t>Implementation</a:t>
            </a:r>
            <a:r>
              <a:rPr lang="fr-CA" sz="1900" b="1" dirty="0">
                <a:solidFill>
                  <a:schemeClr val="tx1"/>
                </a:solidFill>
              </a:rPr>
              <a:t> of </a:t>
            </a:r>
            <a:r>
              <a:rPr lang="fr-CA" sz="1900" b="1" dirty="0" err="1">
                <a:solidFill>
                  <a:schemeClr val="tx1"/>
                </a:solidFill>
              </a:rPr>
              <a:t>measures</a:t>
            </a:r>
            <a:endParaRPr sz="1900" dirty="0">
              <a:solidFill>
                <a:schemeClr val="tx1"/>
              </a:solidFill>
            </a:endParaRPr>
          </a:p>
          <a:p>
            <a:pPr marL="720707" indent="-342891">
              <a:buClr>
                <a:schemeClr val="accent4"/>
              </a:buClr>
              <a:buSzPts val="1900"/>
              <a:buFont typeface="Noto Sans Symbols"/>
              <a:buChar char="⮚"/>
            </a:pPr>
            <a:r>
              <a:rPr lang="en-US" sz="1900" dirty="0">
                <a:solidFill>
                  <a:schemeClr val="tx1"/>
                </a:solidFill>
              </a:rPr>
              <a:t>Development of an intervention plan</a:t>
            </a:r>
          </a:p>
          <a:p>
            <a:pPr marL="720707" indent="-342891">
              <a:buClr>
                <a:schemeClr val="accent4"/>
              </a:buClr>
              <a:buSzPts val="1900"/>
              <a:buFont typeface="Noto Sans Symbols"/>
              <a:buChar char="⮚"/>
            </a:pPr>
            <a:r>
              <a:rPr lang="en-US" sz="1900" dirty="0">
                <a:solidFill>
                  <a:schemeClr val="tx1"/>
                </a:solidFill>
              </a:rPr>
              <a:t>Help, council and assistance for the child and family</a:t>
            </a:r>
            <a:endParaRPr sz="1900" dirty="0">
              <a:solidFill>
                <a:schemeClr val="tx1"/>
              </a:solidFill>
            </a:endParaRPr>
          </a:p>
          <a:p>
            <a:pPr marL="342891" indent="-342891">
              <a:buSzPts val="1900"/>
              <a:buNone/>
            </a:pPr>
            <a:r>
              <a:rPr lang="fr-CA" sz="1900" b="1" dirty="0">
                <a:solidFill>
                  <a:schemeClr val="tx1"/>
                </a:solidFill>
              </a:rPr>
              <a:t> 5.    </a:t>
            </a:r>
            <a:r>
              <a:rPr lang="fr-CA" sz="1900" b="1" dirty="0" err="1">
                <a:solidFill>
                  <a:schemeClr val="tx1"/>
                </a:solidFill>
              </a:rPr>
              <a:t>Review</a:t>
            </a:r>
            <a:endParaRPr sz="1900" dirty="0">
              <a:solidFill>
                <a:schemeClr val="tx1"/>
              </a:solidFill>
            </a:endParaRPr>
          </a:p>
          <a:p>
            <a:pPr marL="720707" indent="-342891">
              <a:buClr>
                <a:schemeClr val="accent4"/>
              </a:buClr>
              <a:buSzPts val="1900"/>
              <a:buFont typeface="Noto Sans Symbols"/>
              <a:buChar char="⮚"/>
            </a:pPr>
            <a:r>
              <a:rPr lang="en-US" sz="1900" dirty="0">
                <a:solidFill>
                  <a:schemeClr val="tx1"/>
                </a:solidFill>
              </a:rPr>
              <a:t>Maintenance or modification of protective measures</a:t>
            </a:r>
          </a:p>
          <a:p>
            <a:pPr marL="720707" indent="-342891">
              <a:buClr>
                <a:schemeClr val="accent4"/>
              </a:buClr>
              <a:buSzPts val="1900"/>
              <a:buFont typeface="Noto Sans Symbols"/>
              <a:buChar char="⮚"/>
            </a:pPr>
            <a:r>
              <a:rPr lang="en-US" sz="1900" dirty="0">
                <a:solidFill>
                  <a:schemeClr val="tx1"/>
                </a:solidFill>
              </a:rPr>
              <a:t>Closing the file</a:t>
            </a:r>
            <a:endParaRPr sz="1700" dirty="0"/>
          </a:p>
          <a:p>
            <a:pPr marL="342891" indent="-190495">
              <a:buNone/>
            </a:pPr>
            <a:endParaRPr dirty="0"/>
          </a:p>
        </p:txBody>
      </p:sp>
      <p:sp>
        <p:nvSpPr>
          <p:cNvPr id="4" name="Espace réservé du numéro de diapositive 3">
            <a:extLst>
              <a:ext uri="{FF2B5EF4-FFF2-40B4-BE49-F238E27FC236}">
                <a16:creationId xmlns:a16="http://schemas.microsoft.com/office/drawing/2014/main" id="{190D6682-9DD9-26A7-544C-0551447A4902}"/>
              </a:ext>
            </a:extLst>
          </p:cNvPr>
          <p:cNvSpPr>
            <a:spLocks noGrp="1"/>
          </p:cNvSpPr>
          <p:nvPr>
            <p:ph type="sldNum" idx="12"/>
          </p:nvPr>
        </p:nvSpPr>
        <p:spPr/>
        <p:txBody>
          <a:bodyPr/>
          <a:lstStyle/>
          <a:p>
            <a:fld id="{00000000-1234-1234-1234-123412341234}" type="slidenum">
              <a:rPr lang="fr-CA" smtClean="0"/>
              <a:pPr/>
              <a:t>36</a:t>
            </a:fld>
            <a:endParaRPr lang="fr-CA"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34"/>
          <p:cNvSpPr txBox="1"/>
          <p:nvPr>
            <p:custDataLst>
              <p:tags r:id="rId1"/>
            </p:custDataLst>
          </p:nvPr>
        </p:nvSpPr>
        <p:spPr>
          <a:xfrm>
            <a:off x="670769" y="437088"/>
            <a:ext cx="8248651" cy="4049145"/>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en-US" sz="3200" b="1" dirty="0">
                <a:solidFill>
                  <a:schemeClr val="dk1"/>
                </a:solidFill>
                <a:latin typeface="Calibri"/>
                <a:ea typeface="Calibri"/>
                <a:cs typeface="Calibri"/>
                <a:sym typeface="Calibri"/>
              </a:rPr>
              <a:t>The YPA Analysis Grid (art. 38.2)  </a:t>
            </a:r>
          </a:p>
          <a:p>
            <a:pPr>
              <a:buClr>
                <a:schemeClr val="dk1"/>
              </a:buClr>
              <a:buSzPts val="3200"/>
            </a:pPr>
            <a:r>
              <a:rPr lang="en-US" sz="2400" b="1" dirty="0">
                <a:solidFill>
                  <a:schemeClr val="dk1"/>
                </a:solidFill>
                <a:latin typeface="Calibri"/>
                <a:ea typeface="Calibri"/>
                <a:cs typeface="Calibri"/>
                <a:sym typeface="Calibri"/>
              </a:rPr>
              <a:t>Protection concept</a:t>
            </a:r>
            <a:endParaRPr lang="fr-CA" sz="2400" b="1" dirty="0">
              <a:solidFill>
                <a:schemeClr val="dk1"/>
              </a:solidFill>
              <a:latin typeface="Calibri"/>
              <a:ea typeface="Calibri"/>
              <a:cs typeface="Calibri"/>
              <a:sym typeface="Calibri"/>
            </a:endParaRPr>
          </a:p>
          <a:p>
            <a:pPr marL="742932" lvl="1" indent="-107948">
              <a:lnSpc>
                <a:spcPct val="107000"/>
              </a:lnSpc>
              <a:spcBef>
                <a:spcPts val="560"/>
              </a:spcBef>
              <a:buClr>
                <a:schemeClr val="dk1"/>
              </a:buClr>
              <a:buSzPts val="2800"/>
            </a:pPr>
            <a:endParaRPr sz="2800" b="1" dirty="0">
              <a:solidFill>
                <a:schemeClr val="dk1"/>
              </a:solidFill>
              <a:latin typeface="Calibri"/>
              <a:ea typeface="Calibri"/>
              <a:cs typeface="Calibri"/>
              <a:sym typeface="Calibri"/>
            </a:endParaRPr>
          </a:p>
          <a:p>
            <a:pPr marL="742932" lvl="1" indent="-285744">
              <a:lnSpc>
                <a:spcPct val="107000"/>
              </a:lnSpc>
              <a:spcBef>
                <a:spcPts val="1240"/>
              </a:spcBef>
              <a:buClr>
                <a:schemeClr val="accent4"/>
              </a:buClr>
              <a:buSzPts val="2200"/>
              <a:buFont typeface="Arial"/>
              <a:buChar char="•"/>
            </a:pPr>
            <a:r>
              <a:rPr lang="en-US" sz="2200" dirty="0">
                <a:solidFill>
                  <a:schemeClr val="tx1"/>
                </a:solidFill>
                <a:latin typeface="Calibri"/>
                <a:ea typeface="Calibri"/>
                <a:cs typeface="Calibri"/>
                <a:sym typeface="Calibri"/>
              </a:rPr>
              <a:t>Facts</a:t>
            </a:r>
          </a:p>
          <a:p>
            <a:pPr marL="742932" lvl="1" indent="-285744">
              <a:lnSpc>
                <a:spcPct val="107000"/>
              </a:lnSpc>
              <a:spcBef>
                <a:spcPts val="1240"/>
              </a:spcBef>
              <a:buClr>
                <a:schemeClr val="accent4"/>
              </a:buClr>
              <a:buSzPts val="2200"/>
              <a:buFont typeface="Arial"/>
              <a:buChar char="•"/>
            </a:pPr>
            <a:r>
              <a:rPr lang="en-US" sz="2200" dirty="0">
                <a:solidFill>
                  <a:schemeClr val="tx1"/>
                </a:solidFill>
                <a:latin typeface="Calibri"/>
                <a:ea typeface="Calibri"/>
                <a:cs typeface="Calibri"/>
                <a:sym typeface="Calibri"/>
              </a:rPr>
              <a:t>Age and personal characteristics of the child</a:t>
            </a:r>
          </a:p>
          <a:p>
            <a:pPr marL="742932" lvl="1" indent="-285744">
              <a:lnSpc>
                <a:spcPct val="107000"/>
              </a:lnSpc>
              <a:spcBef>
                <a:spcPts val="1240"/>
              </a:spcBef>
              <a:buClr>
                <a:schemeClr val="accent4"/>
              </a:buClr>
              <a:buSzPts val="2200"/>
              <a:buFont typeface="Arial"/>
              <a:buChar char="•"/>
            </a:pPr>
            <a:r>
              <a:rPr lang="en-US" sz="2200" dirty="0">
                <a:solidFill>
                  <a:schemeClr val="tx1"/>
                </a:solidFill>
                <a:latin typeface="Calibri"/>
                <a:ea typeface="Calibri"/>
                <a:cs typeface="Calibri"/>
                <a:sym typeface="Calibri"/>
              </a:rPr>
              <a:t>Parents' ability and willingness</a:t>
            </a:r>
          </a:p>
          <a:p>
            <a:pPr marL="742932" lvl="1" indent="-285744">
              <a:lnSpc>
                <a:spcPct val="107000"/>
              </a:lnSpc>
              <a:spcBef>
                <a:spcPts val="1240"/>
              </a:spcBef>
              <a:buClr>
                <a:schemeClr val="accent4"/>
              </a:buClr>
              <a:buSzPts val="2200"/>
              <a:buFont typeface="Arial"/>
              <a:buChar char="•"/>
            </a:pPr>
            <a:r>
              <a:rPr lang="en-US" sz="2200" dirty="0">
                <a:solidFill>
                  <a:schemeClr val="tx1"/>
                </a:solidFill>
                <a:latin typeface="Calibri"/>
                <a:ea typeface="Calibri"/>
                <a:cs typeface="Calibri"/>
                <a:sym typeface="Calibri"/>
              </a:rPr>
              <a:t>Community resources</a:t>
            </a:r>
            <a:endParaRPr sz="32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4619A2F-E10C-0808-0964-1BB8F20B7B24}"/>
              </a:ext>
            </a:extLst>
          </p:cNvPr>
          <p:cNvSpPr>
            <a:spLocks noGrp="1"/>
          </p:cNvSpPr>
          <p:nvPr>
            <p:ph type="sldNum" idx="12"/>
          </p:nvPr>
        </p:nvSpPr>
        <p:spPr/>
        <p:txBody>
          <a:bodyPr/>
          <a:lstStyle/>
          <a:p>
            <a:fld id="{00000000-1234-1234-1234-123412341234}" type="slidenum">
              <a:rPr lang="fr-CA" smtClean="0"/>
              <a:pPr/>
              <a:t>37</a:t>
            </a:fld>
            <a:endParaRPr lang="fr-CA"/>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84BDBBC0-E389-BD61-8A0E-D3406AE427B5}"/>
              </a:ext>
            </a:extLst>
          </p:cNvPr>
          <p:cNvSpPr>
            <a:spLocks noGrp="1"/>
          </p:cNvSpPr>
          <p:nvPr>
            <p:ph type="sldNum" idx="10"/>
          </p:nvPr>
        </p:nvSpPr>
        <p:spPr/>
        <p:txBody>
          <a:bodyPr/>
          <a:lstStyle/>
          <a:p>
            <a:fld id="{00000000-1234-1234-1234-123412341234}" type="slidenum">
              <a:rPr lang="fr-CA" smtClean="0"/>
              <a:pPr/>
              <a:t>38</a:t>
            </a:fld>
            <a:endParaRPr lang="fr-CA"/>
          </a:p>
        </p:txBody>
      </p:sp>
      <p:pic>
        <p:nvPicPr>
          <p:cNvPr id="8" name="Image 7" descr="Une image contenant texte, capture d’écran, diagramme, conception&#10;&#10;Description générée automatiquement">
            <a:extLst>
              <a:ext uri="{FF2B5EF4-FFF2-40B4-BE49-F238E27FC236}">
                <a16:creationId xmlns:a16="http://schemas.microsoft.com/office/drawing/2014/main" id="{06446ED0-670C-D479-88AA-D7274024AEFA}"/>
              </a:ext>
            </a:extLst>
          </p:cNvPr>
          <p:cNvPicPr>
            <a:picLocks noChangeAspect="1"/>
          </p:cNvPicPr>
          <p:nvPr/>
        </p:nvPicPr>
        <p:blipFill>
          <a:blip r:embed="rId2"/>
          <a:stretch>
            <a:fillRect/>
          </a:stretch>
        </p:blipFill>
        <p:spPr>
          <a:xfrm>
            <a:off x="3487957" y="0"/>
            <a:ext cx="5216085" cy="6858000"/>
          </a:xfrm>
          <a:prstGeom prst="rect">
            <a:avLst/>
          </a:prstGeom>
        </p:spPr>
      </p:pic>
    </p:spTree>
    <p:extLst>
      <p:ext uri="{BB962C8B-B14F-4D97-AF65-F5344CB8AC3E}">
        <p14:creationId xmlns:p14="http://schemas.microsoft.com/office/powerpoint/2010/main" val="1601933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962200" cy="1010020"/>
          </a:xfrm>
          <a:prstGeom prst="rect">
            <a:avLst/>
          </a:prstGeom>
          <a:noFill/>
        </p:spPr>
        <p:txBody>
          <a:bodyPr wrap="square">
            <a:spAutoFit/>
          </a:bodyPr>
          <a:lstStyle/>
          <a:p>
            <a:pPr marL="76199">
              <a:lnSpc>
                <a:spcPct val="90000"/>
              </a:lnSpc>
              <a:spcBef>
                <a:spcPts val="1000"/>
              </a:spcBef>
              <a:buClr>
                <a:srgbClr val="93D9EB"/>
              </a:buClr>
              <a:buSzPts val="2400"/>
            </a:pPr>
            <a:r>
              <a:rPr lang="fr-CA" sz="2900" b="1" i="0" u="none" strike="noStrike" cap="none" dirty="0">
                <a:solidFill>
                  <a:schemeClr val="dk1"/>
                </a:solidFill>
                <a:latin typeface="Calibri"/>
                <a:ea typeface="Calibri"/>
                <a:cs typeface="Calibri"/>
                <a:sym typeface="Calibri"/>
              </a:rPr>
              <a:t>Part 3: </a:t>
            </a:r>
          </a:p>
          <a:p>
            <a:pPr marL="76199">
              <a:lnSpc>
                <a:spcPct val="90000"/>
              </a:lnSpc>
              <a:spcBef>
                <a:spcPts val="1000"/>
              </a:spcBef>
              <a:buClr>
                <a:srgbClr val="93D9EB"/>
              </a:buClr>
              <a:buSzPts val="2400"/>
            </a:pPr>
            <a:r>
              <a:rPr lang="fr-CA" sz="2800" b="1" i="0" u="none" strike="noStrike" cap="none" dirty="0" err="1">
                <a:solidFill>
                  <a:schemeClr val="tx1"/>
                </a:solidFill>
                <a:latin typeface="Calibri"/>
                <a:ea typeface="Calibri"/>
                <a:cs typeface="Calibri"/>
                <a:sym typeface="Calibri"/>
              </a:rPr>
              <a:t>Implementing</a:t>
            </a:r>
            <a:r>
              <a:rPr lang="fr-CA" sz="2800" b="1" i="0" u="none" strike="noStrike" cap="none" dirty="0">
                <a:solidFill>
                  <a:schemeClr val="tx1"/>
                </a:solidFill>
                <a:latin typeface="Calibri"/>
                <a:ea typeface="Calibri"/>
                <a:cs typeface="Calibri"/>
                <a:sym typeface="Calibri"/>
              </a:rPr>
              <a:t> the </a:t>
            </a:r>
            <a:r>
              <a:rPr lang="fr-CA" sz="2800" b="1" i="0" u="none" strike="noStrike" cap="none" dirty="0" err="1">
                <a:solidFill>
                  <a:schemeClr val="tx1"/>
                </a:solidFill>
                <a:latin typeface="Calibri"/>
                <a:ea typeface="Calibri"/>
                <a:cs typeface="Calibri"/>
                <a:sym typeface="Calibri"/>
              </a:rPr>
              <a:t>Multisectoral</a:t>
            </a:r>
            <a:r>
              <a:rPr lang="fr-CA" sz="2800" b="1" i="0" u="none" strike="noStrike" cap="none" dirty="0">
                <a:solidFill>
                  <a:schemeClr val="tx1"/>
                </a:solidFill>
                <a:latin typeface="Calibri"/>
                <a:ea typeface="Calibri"/>
                <a:cs typeface="Calibri"/>
                <a:sym typeface="Calibri"/>
              </a:rPr>
              <a:t> Agreement</a:t>
            </a:r>
          </a:p>
        </p:txBody>
      </p:sp>
      <p:sp>
        <p:nvSpPr>
          <p:cNvPr id="8" name="Espace réservé du numéro de diapositive 7">
            <a:extLst>
              <a:ext uri="{FF2B5EF4-FFF2-40B4-BE49-F238E27FC236}">
                <a16:creationId xmlns:a16="http://schemas.microsoft.com/office/drawing/2014/main" id="{0AD95D25-AD6C-4A03-D922-591E3504045C}"/>
              </a:ext>
            </a:extLst>
          </p:cNvPr>
          <p:cNvSpPr>
            <a:spLocks noGrp="1"/>
          </p:cNvSpPr>
          <p:nvPr>
            <p:ph type="sldNum" idx="12"/>
          </p:nvPr>
        </p:nvSpPr>
        <p:spPr/>
        <p:txBody>
          <a:bodyPr/>
          <a:lstStyle/>
          <a:p>
            <a:fld id="{00000000-1234-1234-1234-123412341234}" type="slidenum">
              <a:rPr lang="fr-CA" smtClean="0"/>
              <a:pPr/>
              <a:t>39</a:t>
            </a:fld>
            <a:endParaRPr lang="fr-CA"/>
          </a:p>
        </p:txBody>
      </p:sp>
    </p:spTree>
    <p:extLst>
      <p:ext uri="{BB962C8B-B14F-4D97-AF65-F5344CB8AC3E}">
        <p14:creationId xmlns:p14="http://schemas.microsoft.com/office/powerpoint/2010/main" val="188225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4"/>
          <p:cNvSpPr txBox="1"/>
          <p:nvPr>
            <p:custDataLst>
              <p:tags r:id="rId1"/>
            </p:custDataLst>
          </p:nvPr>
        </p:nvSpPr>
        <p:spPr>
          <a:xfrm>
            <a:off x="1186543" y="643961"/>
            <a:ext cx="10515600" cy="435078"/>
          </a:xfrm>
          <a:prstGeom prst="rect">
            <a:avLst/>
          </a:prstGeom>
          <a:noFill/>
          <a:ln>
            <a:noFill/>
          </a:ln>
        </p:spPr>
        <p:txBody>
          <a:bodyPr spcFirstLastPara="1" wrap="square" lIns="91425" tIns="45700" rIns="91425" bIns="45700" anchor="ctr" anchorCtr="0">
            <a:noAutofit/>
          </a:bodyPr>
          <a:lstStyle/>
          <a:p>
            <a:pPr>
              <a:lnSpc>
                <a:spcPct val="90000"/>
              </a:lnSpc>
              <a:spcAft>
                <a:spcPts val="600"/>
              </a:spcAft>
              <a:buClr>
                <a:schemeClr val="dk1"/>
              </a:buClr>
              <a:buSzPts val="3600"/>
            </a:pPr>
            <a:r>
              <a:rPr lang="fr-CA" sz="3200" b="1" i="0" u="none" strike="noStrike" cap="none" dirty="0">
                <a:solidFill>
                  <a:schemeClr val="dk1"/>
                </a:solidFill>
                <a:latin typeface="Calibri"/>
                <a:ea typeface="Calibri"/>
                <a:cs typeface="Calibri"/>
                <a:sym typeface="Calibri"/>
              </a:rPr>
              <a:t>Training Plan</a:t>
            </a:r>
            <a:endParaRPr lang="fr-CA" sz="3200" b="1" dirty="0">
              <a:solidFill>
                <a:srgbClr val="1B2A85"/>
              </a:solidFill>
              <a:latin typeface="Calibri"/>
              <a:cs typeface="Calibri"/>
              <a:sym typeface="Calibri"/>
            </a:endParaRPr>
          </a:p>
        </p:txBody>
      </p:sp>
      <p:sp>
        <p:nvSpPr>
          <p:cNvPr id="94" name="Google Shape;94;p4"/>
          <p:cNvSpPr txBox="1"/>
          <p:nvPr>
            <p:custDataLst>
              <p:tags r:id="rId2"/>
            </p:custDataLst>
          </p:nvPr>
        </p:nvSpPr>
        <p:spPr>
          <a:xfrm>
            <a:off x="838200" y="1825625"/>
            <a:ext cx="10515600" cy="3609156"/>
          </a:xfrm>
          <a:prstGeom prst="rect">
            <a:avLst/>
          </a:prstGeom>
          <a:noFill/>
          <a:ln>
            <a:noFill/>
          </a:ln>
        </p:spPr>
        <p:txBody>
          <a:bodyPr spcFirstLastPara="1" wrap="square" lIns="91425" tIns="45700" rIns="91425" bIns="45700" anchor="t" anchorCtr="0">
            <a:normAutofit/>
          </a:bodyPr>
          <a:lstStyle/>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The Multisectoral Agreement</a:t>
            </a:r>
          </a:p>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Situations covered by the Multisectoral Agreement</a:t>
            </a:r>
          </a:p>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Application of the Multisectoral Agreement</a:t>
            </a:r>
          </a:p>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Sharing information</a:t>
            </a:r>
          </a:p>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Successful practices</a:t>
            </a:r>
          </a:p>
          <a:p>
            <a:pPr marL="457189" indent="-380990">
              <a:lnSpc>
                <a:spcPct val="90000"/>
              </a:lnSpc>
              <a:spcBef>
                <a:spcPts val="1000"/>
              </a:spcBef>
              <a:buClr>
                <a:srgbClr val="93D9EB"/>
              </a:buClr>
              <a:buSzPts val="2400"/>
              <a:buFont typeface="Arial"/>
              <a:buChar char="•"/>
            </a:pPr>
            <a:r>
              <a:rPr lang="en-US" sz="2200" b="0" i="0" u="none" strike="noStrike" cap="none" dirty="0">
                <a:solidFill>
                  <a:schemeClr val="tx1"/>
                </a:solidFill>
                <a:latin typeface="Calibri"/>
                <a:ea typeface="Calibri"/>
                <a:cs typeface="Calibri"/>
                <a:sym typeface="Calibri"/>
              </a:rPr>
              <a:t>Conclusion and evaluation of training</a:t>
            </a:r>
            <a:endParaRPr lang="fr-CA" sz="1900" b="0" i="0" u="none" strike="noStrike" cap="none" dirty="0">
              <a:solidFill>
                <a:schemeClr val="dk1"/>
              </a:solidFill>
              <a:latin typeface="Calibri"/>
              <a:ea typeface="Calibri"/>
              <a:cs typeface="Calibri"/>
              <a:sym typeface="Calibri"/>
            </a:endParaRPr>
          </a:p>
        </p:txBody>
      </p:sp>
      <p:sp>
        <p:nvSpPr>
          <p:cNvPr id="3" name="Espace réservé du numéro de diapositive 2">
            <a:extLst>
              <a:ext uri="{FF2B5EF4-FFF2-40B4-BE49-F238E27FC236}">
                <a16:creationId xmlns:a16="http://schemas.microsoft.com/office/drawing/2014/main" id="{6E7AEEDE-759E-FB90-34C3-C36CEB6EC5C4}"/>
              </a:ext>
            </a:extLst>
          </p:cNvPr>
          <p:cNvSpPr>
            <a:spLocks noGrp="1"/>
          </p:cNvSpPr>
          <p:nvPr>
            <p:ph type="sldNum" idx="12"/>
          </p:nvPr>
        </p:nvSpPr>
        <p:spPr/>
        <p:txBody>
          <a:bodyPr/>
          <a:lstStyle/>
          <a:p>
            <a:fld id="{00000000-1234-1234-1234-123412341234}" type="slidenum">
              <a:rPr lang="fr-CA" smtClean="0"/>
              <a:pPr/>
              <a:t>4</a:t>
            </a:fld>
            <a:endParaRPr lang="fr-CA"/>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5"/>
          <p:cNvSpPr txBox="1"/>
          <p:nvPr>
            <p:custDataLst>
              <p:tags r:id="rId1"/>
            </p:custDataLst>
          </p:nvPr>
        </p:nvSpPr>
        <p:spPr>
          <a:xfrm>
            <a:off x="1042955" y="504244"/>
            <a:ext cx="9977120" cy="661679"/>
          </a:xfrm>
          <a:prstGeom prst="rect">
            <a:avLst/>
          </a:prstGeom>
          <a:noFill/>
          <a:ln>
            <a:noFill/>
          </a:ln>
        </p:spPr>
        <p:txBody>
          <a:bodyPr spcFirstLastPara="1" wrap="square" lIns="91425" tIns="45700" rIns="91425" bIns="45700" anchor="t" anchorCtr="0">
            <a:spAutoFit/>
          </a:bodyPr>
          <a:lstStyle/>
          <a:p>
            <a:pPr>
              <a:spcBef>
                <a:spcPts val="640"/>
              </a:spcBef>
              <a:buClr>
                <a:schemeClr val="dk1"/>
              </a:buClr>
              <a:buSzPts val="3200"/>
            </a:pPr>
            <a:r>
              <a:rPr lang="fr-CA" sz="3200" b="1" dirty="0">
                <a:solidFill>
                  <a:schemeClr val="dk1"/>
                </a:solidFill>
                <a:latin typeface="Calibri"/>
                <a:ea typeface="Calibri"/>
                <a:cs typeface="Calibri"/>
                <a:sym typeface="Calibri"/>
              </a:rPr>
              <a:t>Socio-</a:t>
            </a:r>
            <a:r>
              <a:rPr lang="fr-CA" sz="3200" b="1" dirty="0" err="1">
                <a:solidFill>
                  <a:schemeClr val="dk1"/>
                </a:solidFill>
                <a:latin typeface="Calibri"/>
                <a:ea typeface="Calibri"/>
                <a:cs typeface="Calibri"/>
                <a:sym typeface="Calibri"/>
              </a:rPr>
              <a:t>Judicial</a:t>
            </a:r>
            <a:r>
              <a:rPr lang="fr-CA" sz="3200" b="1" dirty="0">
                <a:solidFill>
                  <a:schemeClr val="dk1"/>
                </a:solidFill>
                <a:latin typeface="Calibri"/>
                <a:ea typeface="Calibri"/>
                <a:cs typeface="Calibri"/>
                <a:sym typeface="Calibri"/>
              </a:rPr>
              <a:t> Intervention </a:t>
            </a:r>
            <a:r>
              <a:rPr lang="fr-CA" sz="3200" b="1" dirty="0" err="1">
                <a:solidFill>
                  <a:schemeClr val="dk1"/>
                </a:solidFill>
                <a:latin typeface="Calibri"/>
                <a:ea typeface="Calibri"/>
                <a:cs typeface="Calibri"/>
                <a:sym typeface="Calibri"/>
              </a:rPr>
              <a:t>Procedure</a:t>
            </a:r>
            <a:r>
              <a:rPr lang="fr-CA" sz="3200" b="1" dirty="0">
                <a:solidFill>
                  <a:schemeClr val="dk1"/>
                </a:solidFill>
                <a:latin typeface="Calibri"/>
                <a:ea typeface="Calibri"/>
                <a:cs typeface="Calibri"/>
                <a:sym typeface="Calibri"/>
              </a:rPr>
              <a:t> </a:t>
            </a:r>
            <a:endParaRPr dirty="0"/>
          </a:p>
        </p:txBody>
      </p:sp>
      <p:sp>
        <p:nvSpPr>
          <p:cNvPr id="361" name="Google Shape;361;p35"/>
          <p:cNvSpPr txBox="1"/>
          <p:nvPr>
            <p:custDataLst>
              <p:tags r:id="rId2"/>
            </p:custDataLst>
          </p:nvPr>
        </p:nvSpPr>
        <p:spPr>
          <a:xfrm>
            <a:off x="1352939" y="2062065"/>
            <a:ext cx="8095861" cy="2218516"/>
          </a:xfrm>
          <a:prstGeom prst="rect">
            <a:avLst/>
          </a:prstGeom>
          <a:noFill/>
          <a:ln>
            <a:noFill/>
          </a:ln>
        </p:spPr>
        <p:txBody>
          <a:bodyPr spcFirstLastPara="1" wrap="square" lIns="91425" tIns="45700" rIns="91425" bIns="45700" anchor="t" anchorCtr="0">
            <a:spAutoFit/>
          </a:bodyPr>
          <a:lstStyle/>
          <a:p>
            <a:pPr algn="just">
              <a:lnSpc>
                <a:spcPct val="115000"/>
              </a:lnSpc>
              <a:spcBef>
                <a:spcPts val="1400"/>
              </a:spcBef>
              <a:buClr>
                <a:schemeClr val="dk1"/>
              </a:buClr>
              <a:buSzPts val="2000"/>
            </a:pPr>
            <a:r>
              <a:rPr lang="en-US" sz="2200" dirty="0">
                <a:solidFill>
                  <a:schemeClr val="tx1"/>
                </a:solidFill>
                <a:latin typeface="Calibri"/>
                <a:ea typeface="Calibri"/>
                <a:cs typeface="Calibri"/>
                <a:sym typeface="Calibri"/>
              </a:rPr>
              <a:t>The socio-judicial intervention procedure is designed to make sure that there is an adequate, continuous and coordinated response to the child's needs for assistance and protection, through the concerted efforts of the partners and collaborating organizations involved in the intervention.</a:t>
            </a:r>
            <a:endParaRPr sz="2200" b="1"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6EC3FE4A-CDA5-C782-9FAF-D2D28B25B90A}"/>
              </a:ext>
            </a:extLst>
          </p:cNvPr>
          <p:cNvSpPr>
            <a:spLocks noGrp="1"/>
          </p:cNvSpPr>
          <p:nvPr>
            <p:ph type="sldNum" idx="12"/>
          </p:nvPr>
        </p:nvSpPr>
        <p:spPr/>
        <p:txBody>
          <a:bodyPr/>
          <a:lstStyle/>
          <a:p>
            <a:fld id="{00000000-1234-1234-1234-123412341234}" type="slidenum">
              <a:rPr lang="fr-CA" smtClean="0"/>
              <a:pPr/>
              <a:t>40</a:t>
            </a:fld>
            <a:endParaRPr lang="fr-CA"/>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6"/>
          <p:cNvSpPr txBox="1"/>
          <p:nvPr>
            <p:custDataLst>
              <p:tags r:id="rId1"/>
            </p:custDataLst>
          </p:nvPr>
        </p:nvSpPr>
        <p:spPr>
          <a:xfrm>
            <a:off x="1072399" y="462565"/>
            <a:ext cx="9343053" cy="584735"/>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The 5 Essential </a:t>
            </a:r>
            <a:r>
              <a:rPr lang="fr-CA" sz="3200" b="1" dirty="0" err="1">
                <a:solidFill>
                  <a:schemeClr val="dk1"/>
                </a:solidFill>
                <a:latin typeface="Calibri"/>
                <a:ea typeface="Calibri"/>
                <a:cs typeface="Calibri"/>
                <a:sym typeface="Calibri"/>
              </a:rPr>
              <a:t>Steps</a:t>
            </a:r>
            <a:endParaRPr sz="3600" b="1" dirty="0">
              <a:solidFill>
                <a:srgbClr val="1B2A85"/>
              </a:solidFill>
              <a:latin typeface="Calibri"/>
              <a:ea typeface="Calibri"/>
              <a:cs typeface="Calibri"/>
              <a:sym typeface="Calibri"/>
            </a:endParaRPr>
          </a:p>
        </p:txBody>
      </p:sp>
      <p:sp>
        <p:nvSpPr>
          <p:cNvPr id="368" name="Google Shape;368;p36"/>
          <p:cNvSpPr txBox="1"/>
          <p:nvPr>
            <p:custDataLst>
              <p:tags r:id="rId2"/>
            </p:custDataLst>
          </p:nvPr>
        </p:nvSpPr>
        <p:spPr>
          <a:xfrm>
            <a:off x="1072399" y="1390261"/>
            <a:ext cx="10226972" cy="3908722"/>
          </a:xfrm>
          <a:prstGeom prst="rect">
            <a:avLst/>
          </a:prstGeom>
          <a:noFill/>
          <a:ln>
            <a:noFill/>
          </a:ln>
        </p:spPr>
        <p:txBody>
          <a:bodyPr spcFirstLastPara="1" wrap="square" lIns="91425" tIns="45700" rIns="91425" bIns="45700" anchor="t" anchorCtr="0">
            <a:spAutoFit/>
          </a:bodyPr>
          <a:lstStyle/>
          <a:p>
            <a:pPr marL="342891" indent="-342891" algn="just">
              <a:lnSpc>
                <a:spcPct val="115000"/>
              </a:lnSpc>
              <a:buClr>
                <a:schemeClr val="dk1"/>
              </a:buClr>
              <a:buSzPts val="1800"/>
              <a:buFont typeface="Calibri"/>
              <a:buAutoNum type="arabicPeriod"/>
            </a:pPr>
            <a:r>
              <a:rPr lang="en-US" sz="2000" b="1" dirty="0">
                <a:solidFill>
                  <a:schemeClr val="tx1"/>
                </a:solidFill>
                <a:latin typeface="Calibri"/>
                <a:ea typeface="Calibri"/>
                <a:cs typeface="Calibri"/>
                <a:sym typeface="Calibri"/>
              </a:rPr>
              <a:t>Alerting the </a:t>
            </a:r>
            <a:r>
              <a:rPr lang="en-US" sz="2000" dirty="0">
                <a:solidFill>
                  <a:schemeClr val="tx1"/>
                </a:solidFill>
                <a:latin typeface="Calibri"/>
                <a:ea typeface="Calibri"/>
                <a:cs typeface="Calibri"/>
                <a:sym typeface="Calibri"/>
              </a:rPr>
              <a:t>DPJ to a situation that may lead to the initiation of proceedings when information is disclosed to a police force and the DPCP prosecutor</a:t>
            </a:r>
            <a:r>
              <a:rPr lang="en-US" sz="2000" b="1" dirty="0">
                <a:solidFill>
                  <a:schemeClr val="tx1"/>
                </a:solidFill>
                <a:latin typeface="Calibri"/>
                <a:ea typeface="Calibri"/>
                <a:cs typeface="Calibri"/>
                <a:sym typeface="Calibri"/>
              </a:rPr>
              <a:t>. </a:t>
            </a:r>
          </a:p>
          <a:p>
            <a:pPr marL="342891" indent="-342891" algn="just">
              <a:lnSpc>
                <a:spcPct val="115000"/>
              </a:lnSpc>
              <a:buClr>
                <a:schemeClr val="dk1"/>
              </a:buClr>
              <a:buSzPts val="1800"/>
              <a:buFont typeface="Calibri"/>
              <a:buAutoNum type="arabicPeriod"/>
            </a:pPr>
            <a:r>
              <a:rPr lang="en-US" sz="2000" b="1" dirty="0">
                <a:solidFill>
                  <a:schemeClr val="tx1"/>
                </a:solidFill>
                <a:latin typeface="Calibri"/>
                <a:ea typeface="Calibri"/>
                <a:cs typeface="Calibri"/>
                <a:sym typeface="Calibri"/>
              </a:rPr>
              <a:t>Liaison and planning </a:t>
            </a:r>
            <a:r>
              <a:rPr lang="en-US" sz="2000" dirty="0">
                <a:solidFill>
                  <a:schemeClr val="tx1"/>
                </a:solidFill>
                <a:latin typeface="Calibri"/>
                <a:ea typeface="Calibri"/>
                <a:cs typeface="Calibri"/>
                <a:sym typeface="Calibri"/>
              </a:rPr>
              <a:t>to obtain the cooperation and assistance of all partners and collaborating agencies to protect the child and respond adequately to his or her needs for help</a:t>
            </a:r>
            <a:r>
              <a:rPr lang="en-US" sz="2000" b="1" dirty="0">
                <a:solidFill>
                  <a:schemeClr val="tx1"/>
                </a:solidFill>
                <a:latin typeface="Calibri"/>
                <a:ea typeface="Calibri"/>
                <a:cs typeface="Calibri"/>
                <a:sym typeface="Calibri"/>
              </a:rPr>
              <a:t>.</a:t>
            </a:r>
          </a:p>
          <a:p>
            <a:pPr marL="342891" indent="-342891" algn="just">
              <a:lnSpc>
                <a:spcPct val="115000"/>
              </a:lnSpc>
              <a:buClr>
                <a:schemeClr val="dk1"/>
              </a:buClr>
              <a:buSzPts val="1800"/>
              <a:buFont typeface="Calibri"/>
              <a:buAutoNum type="arabicPeriod"/>
            </a:pPr>
            <a:r>
              <a:rPr lang="en-US" sz="2000" b="1" dirty="0">
                <a:solidFill>
                  <a:schemeClr val="tx1"/>
                </a:solidFill>
                <a:latin typeface="Calibri"/>
                <a:ea typeface="Calibri"/>
                <a:cs typeface="Calibri"/>
                <a:sym typeface="Calibri"/>
              </a:rPr>
              <a:t>Investigation and assessment </a:t>
            </a:r>
            <a:r>
              <a:rPr lang="en-US" sz="2000" dirty="0">
                <a:solidFill>
                  <a:schemeClr val="tx1"/>
                </a:solidFill>
                <a:latin typeface="Calibri"/>
                <a:ea typeface="Calibri"/>
                <a:cs typeface="Calibri"/>
                <a:sym typeface="Calibri"/>
              </a:rPr>
              <a:t>to verify allegations and gather evidence</a:t>
            </a:r>
            <a:r>
              <a:rPr lang="en-US" sz="2000" b="1" dirty="0">
                <a:solidFill>
                  <a:schemeClr val="tx1"/>
                </a:solidFill>
                <a:latin typeface="Calibri"/>
                <a:ea typeface="Calibri"/>
                <a:cs typeface="Calibri"/>
                <a:sym typeface="Calibri"/>
              </a:rPr>
              <a:t>.</a:t>
            </a:r>
          </a:p>
          <a:p>
            <a:pPr marL="342891" indent="-342891" algn="just">
              <a:lnSpc>
                <a:spcPct val="115000"/>
              </a:lnSpc>
              <a:buClr>
                <a:schemeClr val="dk1"/>
              </a:buClr>
              <a:buSzPts val="1800"/>
              <a:buFont typeface="Calibri"/>
              <a:buAutoNum type="arabicPeriod"/>
            </a:pPr>
            <a:r>
              <a:rPr lang="en-US" sz="2000" b="1" dirty="0">
                <a:solidFill>
                  <a:schemeClr val="tx1"/>
                </a:solidFill>
                <a:latin typeface="Calibri"/>
                <a:ea typeface="Calibri"/>
                <a:cs typeface="Calibri"/>
                <a:sym typeface="Calibri"/>
              </a:rPr>
              <a:t>Decision-making </a:t>
            </a:r>
            <a:r>
              <a:rPr lang="en-US" sz="2000" dirty="0">
                <a:solidFill>
                  <a:schemeClr val="tx1"/>
                </a:solidFill>
                <a:latin typeface="Calibri"/>
                <a:ea typeface="Calibri"/>
                <a:cs typeface="Calibri"/>
                <a:sym typeface="Calibri"/>
              </a:rPr>
              <a:t>based on the pooling of information</a:t>
            </a:r>
            <a:r>
              <a:rPr lang="en-US" sz="2000" b="1" dirty="0">
                <a:solidFill>
                  <a:schemeClr val="tx1"/>
                </a:solidFill>
                <a:latin typeface="Calibri"/>
                <a:ea typeface="Calibri"/>
                <a:cs typeface="Calibri"/>
                <a:sym typeface="Calibri"/>
              </a:rPr>
              <a:t>.</a:t>
            </a:r>
          </a:p>
          <a:p>
            <a:pPr marL="342891" indent="-342891" algn="just">
              <a:lnSpc>
                <a:spcPct val="115000"/>
              </a:lnSpc>
              <a:buClr>
                <a:schemeClr val="dk1"/>
              </a:buClr>
              <a:buSzPts val="1800"/>
              <a:buFont typeface="Calibri"/>
              <a:buAutoNum type="arabicPeriod"/>
            </a:pPr>
            <a:r>
              <a:rPr lang="en-US" sz="2000" b="1" dirty="0">
                <a:solidFill>
                  <a:schemeClr val="tx1"/>
                </a:solidFill>
                <a:latin typeface="Calibri"/>
                <a:ea typeface="Calibri"/>
                <a:cs typeface="Calibri"/>
                <a:sym typeface="Calibri"/>
              </a:rPr>
              <a:t>Action and feedback</a:t>
            </a:r>
            <a:r>
              <a:rPr lang="fr-CA" sz="2000" b="1" dirty="0">
                <a:solidFill>
                  <a:schemeClr val="tx1"/>
                </a:solidFill>
                <a:latin typeface="Calibri"/>
                <a:ea typeface="Calibri"/>
                <a:cs typeface="Calibri"/>
                <a:sym typeface="Calibri"/>
              </a:rPr>
              <a:t>.</a:t>
            </a:r>
            <a:endParaRPr sz="2000" b="1" dirty="0">
              <a:solidFill>
                <a:schemeClr val="tx1"/>
              </a:solidFill>
              <a:latin typeface="Times New Roman"/>
              <a:ea typeface="Times New Roman"/>
              <a:cs typeface="Times New Roman"/>
              <a:sym typeface="Times New Roman"/>
            </a:endParaRPr>
          </a:p>
          <a:p>
            <a:pPr>
              <a:buClr>
                <a:schemeClr val="dk1"/>
              </a:buClr>
              <a:buSzPts val="3200"/>
            </a:pPr>
            <a:endParaRPr sz="3200" dirty="0">
              <a:solidFill>
                <a:srgbClr val="1B2A85"/>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E529C227-DAAF-54B2-57F6-A4AB68F870DF}"/>
              </a:ext>
            </a:extLst>
          </p:cNvPr>
          <p:cNvSpPr>
            <a:spLocks noGrp="1"/>
          </p:cNvSpPr>
          <p:nvPr>
            <p:ph type="sldNum" idx="12"/>
          </p:nvPr>
        </p:nvSpPr>
        <p:spPr/>
        <p:txBody>
          <a:bodyPr/>
          <a:lstStyle/>
          <a:p>
            <a:fld id="{00000000-1234-1234-1234-123412341234}" type="slidenum">
              <a:rPr lang="fr-CA" smtClean="0"/>
              <a:pPr/>
              <a:t>41</a:t>
            </a:fld>
            <a:endParaRPr lang="fr-CA"/>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7"/>
          <p:cNvSpPr txBox="1">
            <a:spLocks noGrp="1"/>
          </p:cNvSpPr>
          <p:nvPr>
            <p:ph type="title"/>
            <p:custDataLst>
              <p:tags r:id="rId1"/>
            </p:custDataLst>
          </p:nvPr>
        </p:nvSpPr>
        <p:spPr>
          <a:xfrm>
            <a:off x="522974" y="261257"/>
            <a:ext cx="8820145" cy="1017037"/>
          </a:xfrm>
          <a:prstGeom prst="rect">
            <a:avLst/>
          </a:prstGeom>
          <a:noFill/>
          <a:ln>
            <a:noFill/>
          </a:ln>
        </p:spPr>
        <p:txBody>
          <a:bodyPr spcFirstLastPara="1" wrap="square" lIns="91425" tIns="45700" rIns="91425" bIns="45700" anchor="b" anchorCtr="0">
            <a:noAutofit/>
          </a:bodyPr>
          <a:lstStyle/>
          <a:p>
            <a:pPr>
              <a:buSzPts val="3200"/>
            </a:pPr>
            <a:r>
              <a:rPr lang="fr-CA" sz="3200" dirty="0"/>
              <a:t>Step1:Reporting</a:t>
            </a:r>
            <a:br>
              <a:rPr lang="fr-CA" dirty="0"/>
            </a:br>
            <a:endParaRPr dirty="0"/>
          </a:p>
        </p:txBody>
      </p:sp>
      <p:sp>
        <p:nvSpPr>
          <p:cNvPr id="375" name="Google Shape;375;p37"/>
          <p:cNvSpPr txBox="1">
            <a:spLocks noGrp="1"/>
          </p:cNvSpPr>
          <p:nvPr>
            <p:ph type="body" idx="1"/>
            <p:custDataLst>
              <p:tags r:id="rId2"/>
            </p:custDataLst>
          </p:nvPr>
        </p:nvSpPr>
        <p:spPr>
          <a:xfrm>
            <a:off x="522974" y="989045"/>
            <a:ext cx="11158953" cy="5458408"/>
          </a:xfrm>
          <a:prstGeom prst="rect">
            <a:avLst/>
          </a:prstGeom>
          <a:noFill/>
          <a:ln>
            <a:noFill/>
          </a:ln>
        </p:spPr>
        <p:txBody>
          <a:bodyPr spcFirstLastPara="1" wrap="square" lIns="91425" tIns="45700" rIns="91425" bIns="45700" anchor="t" anchorCtr="0">
            <a:noAutofit/>
          </a:bodyPr>
          <a:lstStyle/>
          <a:p>
            <a:pPr marL="0" indent="0" algn="just">
              <a:spcBef>
                <a:spcPts val="0"/>
              </a:spcBef>
              <a:buSzPts val="1600"/>
            </a:pPr>
            <a:r>
              <a:rPr lang="fr-CA" sz="1800" u="sng" dirty="0">
                <a:solidFill>
                  <a:schemeClr val="tx1"/>
                </a:solidFill>
              </a:rPr>
              <a:t>Socio-</a:t>
            </a:r>
            <a:r>
              <a:rPr lang="fr-CA" sz="1800" u="sng" dirty="0" err="1">
                <a:solidFill>
                  <a:schemeClr val="tx1"/>
                </a:solidFill>
              </a:rPr>
              <a:t>judicial</a:t>
            </a:r>
            <a:r>
              <a:rPr lang="fr-CA" sz="1800" u="sng" dirty="0">
                <a:solidFill>
                  <a:schemeClr val="tx1"/>
                </a:solidFill>
              </a:rPr>
              <a:t> intervention </a:t>
            </a:r>
            <a:r>
              <a:rPr lang="fr-CA" sz="1800" u="sng" dirty="0" err="1">
                <a:solidFill>
                  <a:schemeClr val="tx1"/>
                </a:solidFill>
              </a:rPr>
              <a:t>procedure</a:t>
            </a:r>
            <a:r>
              <a:rPr lang="fr-CA" sz="1800" u="sng" dirty="0">
                <a:solidFill>
                  <a:schemeClr val="tx1"/>
                </a:solidFill>
              </a:rPr>
              <a:t> </a:t>
            </a:r>
            <a:r>
              <a:rPr lang="fr-CA" sz="1800" u="sng" dirty="0" err="1">
                <a:solidFill>
                  <a:schemeClr val="tx1"/>
                </a:solidFill>
              </a:rPr>
              <a:t>begins</a:t>
            </a:r>
            <a:r>
              <a:rPr lang="fr-CA" sz="1800" dirty="0">
                <a:solidFill>
                  <a:schemeClr val="tx1"/>
                </a:solidFill>
              </a:rPr>
              <a:t>:  </a:t>
            </a:r>
            <a:endParaRPr sz="1800" dirty="0">
              <a:solidFill>
                <a:schemeClr val="tx1"/>
              </a:solidFill>
            </a:endParaRPr>
          </a:p>
          <a:p>
            <a:pPr marL="1076300" indent="-357179" algn="just">
              <a:buSzPts val="1600"/>
              <a:buFont typeface="Noto Sans Symbols"/>
              <a:buChar char="⮚"/>
            </a:pPr>
            <a:r>
              <a:rPr lang="en-US" sz="1800" dirty="0">
                <a:solidFill>
                  <a:schemeClr val="tx1"/>
                </a:solidFill>
              </a:rPr>
              <a:t>Reporting sexual abuse, physical abuse or gross negligence to the DPJ</a:t>
            </a:r>
            <a:r>
              <a:rPr lang="fr-CA" sz="1800" dirty="0">
                <a:solidFill>
                  <a:schemeClr val="tx1"/>
                </a:solidFill>
              </a:rPr>
              <a:t>. </a:t>
            </a:r>
            <a:endParaRPr sz="1800" dirty="0">
              <a:solidFill>
                <a:schemeClr val="tx1"/>
              </a:solidFill>
            </a:endParaRPr>
          </a:p>
          <a:p>
            <a:pPr marL="0" indent="0" algn="just">
              <a:buSzPts val="1600"/>
            </a:pPr>
            <a:r>
              <a:rPr lang="fr-CA" sz="1800" u="sng" dirty="0">
                <a:solidFill>
                  <a:schemeClr val="tx1"/>
                </a:solidFill>
              </a:rPr>
              <a:t>The DPJ: </a:t>
            </a:r>
            <a:endParaRPr sz="1800" dirty="0">
              <a:solidFill>
                <a:schemeClr val="tx1"/>
              </a:solidFill>
            </a:endParaRPr>
          </a:p>
          <a:p>
            <a:pPr marL="1076298" indent="-355591" algn="just">
              <a:buSzPts val="1600"/>
              <a:buFont typeface="Noto Sans Symbols"/>
              <a:buChar char="⮚"/>
            </a:pPr>
            <a:r>
              <a:rPr lang="en-US" sz="1800" dirty="0">
                <a:solidFill>
                  <a:schemeClr val="tx1"/>
                </a:solidFill>
              </a:rPr>
              <a:t>Processes the report.</a:t>
            </a:r>
          </a:p>
          <a:p>
            <a:pPr marL="1076298" indent="-355591" algn="just">
              <a:buSzPts val="1600"/>
              <a:buFont typeface="Noto Sans Symbols"/>
              <a:buChar char="⮚"/>
            </a:pPr>
            <a:r>
              <a:rPr lang="en-US" sz="1800" dirty="0">
                <a:solidFill>
                  <a:schemeClr val="tx1"/>
                </a:solidFill>
              </a:rPr>
              <a:t>Determines whether the situation reported falls within the scope of the Agreement. </a:t>
            </a:r>
          </a:p>
          <a:p>
            <a:pPr marL="1076298" indent="-355591" algn="just">
              <a:buSzPts val="1600"/>
              <a:buFont typeface="Noto Sans Symbols"/>
              <a:buChar char="⮚"/>
            </a:pPr>
            <a:r>
              <a:rPr lang="en-US" sz="1800" dirty="0">
                <a:solidFill>
                  <a:schemeClr val="tx1"/>
                </a:solidFill>
              </a:rPr>
              <a:t>May consult partners to complete its analysis</a:t>
            </a:r>
            <a:r>
              <a:rPr lang="fr-FR" sz="1800" dirty="0">
                <a:solidFill>
                  <a:schemeClr val="tx1"/>
                </a:solidFill>
              </a:rPr>
              <a:t>.</a:t>
            </a:r>
            <a:endParaRPr lang="fr-FR" sz="1800" dirty="0">
              <a:solidFill>
                <a:schemeClr val="tx1"/>
              </a:solidFill>
              <a:latin typeface="Times New Roman"/>
              <a:ea typeface="Times New Roman"/>
              <a:cs typeface="Times New Roman"/>
              <a:sym typeface="Times New Roman"/>
            </a:endParaRPr>
          </a:p>
          <a:p>
            <a:pPr indent="0" algn="just">
              <a:spcBef>
                <a:spcPts val="0"/>
              </a:spcBef>
              <a:buSzPts val="1600"/>
            </a:pPr>
            <a:endParaRPr lang="fr-FR" sz="1800" dirty="0">
              <a:solidFill>
                <a:schemeClr val="tx1"/>
              </a:solidFill>
              <a:latin typeface="Times New Roman"/>
              <a:ea typeface="Times New Roman"/>
              <a:cs typeface="Times New Roman"/>
              <a:sym typeface="Times New Roman"/>
            </a:endParaRPr>
          </a:p>
          <a:p>
            <a:pPr indent="0" algn="just">
              <a:spcBef>
                <a:spcPts val="0"/>
              </a:spcBef>
              <a:buSzPts val="1600"/>
            </a:pPr>
            <a:endParaRPr lang="fr-FR" sz="1800" dirty="0">
              <a:solidFill>
                <a:schemeClr val="tx1"/>
              </a:solidFill>
              <a:latin typeface="Times New Roman"/>
              <a:ea typeface="Times New Roman"/>
              <a:cs typeface="Times New Roman"/>
              <a:sym typeface="Times New Roman"/>
            </a:endParaRPr>
          </a:p>
          <a:p>
            <a:pPr marL="0" indent="0" algn="just">
              <a:buSzPts val="1600"/>
            </a:pPr>
            <a:r>
              <a:rPr lang="en-US" sz="1800" u="sng" dirty="0">
                <a:solidFill>
                  <a:schemeClr val="tx1"/>
                </a:solidFill>
              </a:rPr>
              <a:t>When the information is initially received by police officers</a:t>
            </a:r>
            <a:r>
              <a:rPr lang="fr-FR" sz="1800" u="sng" dirty="0">
                <a:solidFill>
                  <a:schemeClr val="tx1"/>
                </a:solidFill>
              </a:rPr>
              <a:t>:  </a:t>
            </a:r>
            <a:endParaRPr lang="fr-FR" sz="1800" dirty="0">
              <a:solidFill>
                <a:schemeClr val="tx1"/>
              </a:solidFill>
            </a:endParaRPr>
          </a:p>
          <a:p>
            <a:pPr marL="1076298" indent="-355591" algn="just">
              <a:buSzPts val="1600"/>
              <a:buFont typeface="Noto Sans Symbols"/>
              <a:buChar char="⮚"/>
            </a:pPr>
            <a:r>
              <a:rPr lang="en-US" sz="1800" dirty="0">
                <a:solidFill>
                  <a:schemeClr val="tx1"/>
                </a:solidFill>
              </a:rPr>
              <a:t>They must report this situation without delay to the DPJ, who will process the report.</a:t>
            </a:r>
            <a:endParaRPr sz="1800" dirty="0">
              <a:solidFill>
                <a:schemeClr val="tx1"/>
              </a:solidFill>
              <a:latin typeface="Times New Roman"/>
              <a:ea typeface="Times New Roman"/>
              <a:cs typeface="Times New Roman"/>
              <a:sym typeface="Times New Roman"/>
            </a:endParaRPr>
          </a:p>
          <a:p>
            <a:pPr indent="0" algn="just">
              <a:spcBef>
                <a:spcPts val="0"/>
              </a:spcBef>
              <a:buSzPts val="1600"/>
            </a:pPr>
            <a:endParaRPr sz="1800" dirty="0">
              <a:solidFill>
                <a:schemeClr val="tx1"/>
              </a:solidFill>
              <a:latin typeface="Times New Roman"/>
              <a:ea typeface="Times New Roman"/>
              <a:cs typeface="Times New Roman"/>
              <a:sym typeface="Times New Roman"/>
            </a:endParaRPr>
          </a:p>
          <a:p>
            <a:pPr marL="0" indent="0" algn="just">
              <a:buSzPts val="1600"/>
            </a:pPr>
            <a:r>
              <a:rPr lang="fr-CA" sz="1800" u="sng" dirty="0" err="1">
                <a:solidFill>
                  <a:schemeClr val="tx1"/>
                </a:solidFill>
              </a:rPr>
              <a:t>Initiating</a:t>
            </a:r>
            <a:r>
              <a:rPr lang="fr-CA" sz="1800" u="sng" dirty="0">
                <a:solidFill>
                  <a:schemeClr val="tx1"/>
                </a:solidFill>
              </a:rPr>
              <a:t> the </a:t>
            </a:r>
            <a:r>
              <a:rPr lang="fr-CA" sz="1800" u="sng" dirty="0" err="1">
                <a:solidFill>
                  <a:schemeClr val="tx1"/>
                </a:solidFill>
              </a:rPr>
              <a:t>procedure</a:t>
            </a:r>
            <a:r>
              <a:rPr lang="fr-CA" sz="1800" u="sng" dirty="0">
                <a:solidFill>
                  <a:schemeClr val="tx1"/>
                </a:solidFill>
              </a:rPr>
              <a:t>:</a:t>
            </a:r>
            <a:endParaRPr sz="1800" dirty="0">
              <a:solidFill>
                <a:schemeClr val="tx1"/>
              </a:solidFill>
            </a:endParaRPr>
          </a:p>
          <a:p>
            <a:pPr marL="1071536" indent="-349242" algn="just">
              <a:lnSpc>
                <a:spcPct val="100000"/>
              </a:lnSpc>
              <a:buSzPts val="1600"/>
              <a:buFont typeface="Noto Sans Symbols"/>
              <a:buChar char="⮚"/>
            </a:pPr>
            <a:r>
              <a:rPr lang="en-US" sz="1800" dirty="0">
                <a:solidFill>
                  <a:schemeClr val="tx1"/>
                </a:solidFill>
              </a:rPr>
              <a:t>In all cases, whether the information was brought to the attention of the DPJ or a police force in the first place, it is the DPJ who discloses the information relating to the situation reported to him to the police force and the DPCP prosecutor.</a:t>
            </a:r>
            <a:endParaRPr sz="1800" dirty="0">
              <a:solidFill>
                <a:schemeClr val="tx1"/>
              </a:solidFill>
            </a:endParaRPr>
          </a:p>
          <a:p>
            <a:pPr marL="0" indent="87311" algn="ctr">
              <a:buSzPts val="1600"/>
            </a:pPr>
            <a:r>
              <a:rPr lang="en-US" sz="1800" b="1" dirty="0">
                <a:solidFill>
                  <a:srgbClr val="FF0000"/>
                </a:solidFill>
              </a:rPr>
              <a:t>This divulgation is what initiates the intervention procedure.</a:t>
            </a:r>
            <a:r>
              <a:rPr lang="fr-CA" sz="1800" b="1" dirty="0">
                <a:solidFill>
                  <a:srgbClr val="FF0000"/>
                </a:solidFill>
              </a:rPr>
              <a:t> </a:t>
            </a:r>
            <a:endParaRPr sz="1800" dirty="0">
              <a:solidFill>
                <a:srgbClr val="FF0000"/>
              </a:solidFill>
              <a:latin typeface="Times New Roman"/>
              <a:ea typeface="Times New Roman"/>
              <a:cs typeface="Times New Roman"/>
              <a:sym typeface="Times New Roman"/>
            </a:endParaRPr>
          </a:p>
          <a:p>
            <a:pPr marL="1076298">
              <a:buSzPts val="2000"/>
            </a:pPr>
            <a:endParaRPr sz="2000" dirty="0">
              <a:latin typeface="Times New Roman"/>
              <a:ea typeface="Times New Roman"/>
              <a:cs typeface="Times New Roman"/>
              <a:sym typeface="Times New Roman"/>
            </a:endParaRPr>
          </a:p>
          <a:p>
            <a:pPr marL="0" indent="0">
              <a:buSzPts val="2000"/>
            </a:pPr>
            <a:endParaRPr sz="2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B0BA5F-F3BD-C233-9BB3-31380D9AA80A}"/>
              </a:ext>
            </a:extLst>
          </p:cNvPr>
          <p:cNvSpPr>
            <a:spLocks noGrp="1"/>
          </p:cNvSpPr>
          <p:nvPr>
            <p:ph type="title"/>
          </p:nvPr>
        </p:nvSpPr>
        <p:spPr/>
        <p:txBody>
          <a:bodyPr>
            <a:normAutofit fontScale="90000"/>
          </a:bodyPr>
          <a:lstStyle/>
          <a:p>
            <a:r>
              <a:rPr lang="en-US" dirty="0"/>
              <a:t>The Duty to Report (art. 39 of the YPA)</a:t>
            </a:r>
            <a:endParaRPr lang="fr-CA" dirty="0"/>
          </a:p>
        </p:txBody>
      </p:sp>
      <p:pic>
        <p:nvPicPr>
          <p:cNvPr id="5" name="Google Shape;381;p38">
            <a:extLst>
              <a:ext uri="{FF2B5EF4-FFF2-40B4-BE49-F238E27FC236}">
                <a16:creationId xmlns:a16="http://schemas.microsoft.com/office/drawing/2014/main" id="{C67C6A79-DFC5-EFDE-8DC3-568597AAEFEB}"/>
              </a:ext>
            </a:extLst>
          </p:cNvPr>
          <p:cNvPicPr preferRelativeResize="0">
            <a:picLocks noGrp="1"/>
          </p:cNvPicPr>
          <p:nvPr>
            <p:ph type="body" idx="1"/>
            <p:custDataLst>
              <p:tags r:id="rId1"/>
            </p:custDataLst>
          </p:nvPr>
        </p:nvPicPr>
        <p:blipFill rotWithShape="1">
          <a:blip r:embed="rId4">
            <a:alphaModFix/>
          </a:blip>
          <a:srcRect/>
          <a:stretch/>
        </p:blipFill>
        <p:spPr>
          <a:xfrm>
            <a:off x="965684" y="1277041"/>
            <a:ext cx="9216011" cy="4303917"/>
          </a:xfrm>
          <a:prstGeom prst="rect">
            <a:avLst/>
          </a:prstGeom>
          <a:noFill/>
          <a:ln>
            <a:noFill/>
          </a:ln>
        </p:spPr>
      </p:pic>
      <p:sp>
        <p:nvSpPr>
          <p:cNvPr id="4" name="Google Shape;374;p37">
            <a:extLst>
              <a:ext uri="{FF2B5EF4-FFF2-40B4-BE49-F238E27FC236}">
                <a16:creationId xmlns:a16="http://schemas.microsoft.com/office/drawing/2014/main" id="{8E8DA898-277F-0689-3753-CE8D5EB3E15E}"/>
              </a:ext>
            </a:extLst>
          </p:cNvPr>
          <p:cNvSpPr txBox="1">
            <a:spLocks/>
          </p:cNvSpPr>
          <p:nvPr>
            <p:custDataLst>
              <p:tags r:id="rId2"/>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Step1: </a:t>
            </a:r>
            <a:r>
              <a:rPr lang="fr-CA" sz="1600" dirty="0" err="1"/>
              <a:t>Reporting</a:t>
            </a:r>
            <a:r>
              <a:rPr lang="fr-CA" sz="1600" dirty="0"/>
              <a:t> (</a:t>
            </a:r>
            <a:r>
              <a:rPr lang="fr-CA" sz="1600" dirty="0" err="1"/>
              <a:t>cont’d</a:t>
            </a:r>
            <a:r>
              <a:rPr lang="fr-CA" sz="1600" dirty="0"/>
              <a:t>.)</a:t>
            </a:r>
          </a:p>
        </p:txBody>
      </p:sp>
      <p:sp>
        <p:nvSpPr>
          <p:cNvPr id="8" name="Espace réservé du numéro de diapositive 7">
            <a:extLst>
              <a:ext uri="{FF2B5EF4-FFF2-40B4-BE49-F238E27FC236}">
                <a16:creationId xmlns:a16="http://schemas.microsoft.com/office/drawing/2014/main" id="{094ECD7C-FA51-0622-E42A-6B7809CF174D}"/>
              </a:ext>
            </a:extLst>
          </p:cNvPr>
          <p:cNvSpPr>
            <a:spLocks noGrp="1"/>
          </p:cNvSpPr>
          <p:nvPr>
            <p:ph type="sldNum" idx="12"/>
          </p:nvPr>
        </p:nvSpPr>
        <p:spPr/>
        <p:txBody>
          <a:bodyPr/>
          <a:lstStyle/>
          <a:p>
            <a:fld id="{00000000-1234-1234-1234-123412341234}" type="slidenum">
              <a:rPr lang="fr-CA" smtClean="0"/>
              <a:pPr/>
              <a:t>43</a:t>
            </a:fld>
            <a:endParaRPr lang="fr-CA"/>
          </a:p>
        </p:txBody>
      </p:sp>
    </p:spTree>
    <p:extLst>
      <p:ext uri="{BB962C8B-B14F-4D97-AF65-F5344CB8AC3E}">
        <p14:creationId xmlns:p14="http://schemas.microsoft.com/office/powerpoint/2010/main" val="1049568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ADBDB8-8924-C8DD-A7C9-4B2D38607D37}"/>
              </a:ext>
            </a:extLst>
          </p:cNvPr>
          <p:cNvSpPr>
            <a:spLocks noGrp="1"/>
          </p:cNvSpPr>
          <p:nvPr>
            <p:ph type="title"/>
          </p:nvPr>
        </p:nvSpPr>
        <p:spPr>
          <a:xfrm>
            <a:off x="709903" y="640192"/>
            <a:ext cx="6866554" cy="671051"/>
          </a:xfrm>
        </p:spPr>
        <p:txBody>
          <a:bodyPr>
            <a:normAutofit/>
          </a:bodyPr>
          <a:lstStyle/>
          <a:p>
            <a:pPr>
              <a:buClr>
                <a:schemeClr val="dk1"/>
              </a:buClr>
            </a:pPr>
            <a:r>
              <a:rPr lang="en-US" dirty="0">
                <a:solidFill>
                  <a:schemeClr val="dk1"/>
                </a:solidFill>
              </a:rPr>
              <a:t>Reporting: the Obligation to Report (cont’d)</a:t>
            </a:r>
            <a:endParaRPr lang="fr-CA" dirty="0">
              <a:solidFill>
                <a:schemeClr val="dk1"/>
              </a:solidFill>
            </a:endParaRPr>
          </a:p>
        </p:txBody>
      </p:sp>
      <p:sp>
        <p:nvSpPr>
          <p:cNvPr id="5" name="Google Shape;393;p39">
            <a:extLst>
              <a:ext uri="{FF2B5EF4-FFF2-40B4-BE49-F238E27FC236}">
                <a16:creationId xmlns:a16="http://schemas.microsoft.com/office/drawing/2014/main" id="{153DDEE2-FF80-9D5A-A1D5-E61525AD7B9F}"/>
              </a:ext>
            </a:extLst>
          </p:cNvPr>
          <p:cNvSpPr txBox="1">
            <a:spLocks noGrp="1"/>
          </p:cNvSpPr>
          <p:nvPr>
            <p:ph type="body" idx="1"/>
          </p:nvPr>
        </p:nvSpPr>
        <p:spPr>
          <a:xfrm>
            <a:off x="5581350" y="1586204"/>
            <a:ext cx="6172200" cy="4786604"/>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Regardless of the means that may be taken by parents to put an end to the situation in situations of sexual and physical abuse.</a:t>
            </a:r>
          </a:p>
          <a:p>
            <a:pPr>
              <a:lnSpc>
                <a:spcPct val="90000"/>
              </a:lnSpc>
              <a:buClr>
                <a:schemeClr val="dk1"/>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YPA takes precedence over professional secrecy, except for lawyers and notaries </a:t>
            </a:r>
          </a:p>
          <a:p>
            <a:pPr>
              <a:lnSpc>
                <a:spcPct val="90000"/>
              </a:lnSpc>
              <a:buClr>
                <a:schemeClr val="dk1"/>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Individual responsibility </a:t>
            </a:r>
          </a:p>
          <a:p>
            <a:pPr>
              <a:lnSpc>
                <a:spcPct val="90000"/>
              </a:lnSpc>
              <a:buClr>
                <a:schemeClr val="dk1"/>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Failure to comply with this obligation may result in civil proceedings </a:t>
            </a:r>
            <a:endParaRPr lang="fr-CA" sz="2000" dirty="0">
              <a:solidFill>
                <a:schemeClr val="dk1"/>
              </a:solidFill>
              <a:latin typeface="Calibri"/>
              <a:ea typeface="Calibri"/>
              <a:cs typeface="Calibri"/>
              <a:sym typeface="Calibri"/>
            </a:endParaRPr>
          </a:p>
          <a:p>
            <a:pPr marL="76199" indent="0">
              <a:buClr>
                <a:schemeClr val="dk1"/>
              </a:buClr>
              <a:buSzPts val="2000"/>
              <a:buNone/>
            </a:pPr>
            <a:endParaRPr lang="fr-CA" sz="2000" dirty="0">
              <a:solidFill>
                <a:schemeClr val="dk1"/>
              </a:solidFill>
              <a:latin typeface="Calibri"/>
              <a:ea typeface="Calibri"/>
              <a:cs typeface="Calibri"/>
              <a:sym typeface="Calibri"/>
            </a:endParaRPr>
          </a:p>
          <a:p>
            <a:pPr marL="76199" indent="0">
              <a:lnSpc>
                <a:spcPct val="90000"/>
              </a:lnSpc>
              <a:buClr>
                <a:schemeClr val="dk1"/>
              </a:buClr>
              <a:buSzPts val="2000"/>
              <a:buNone/>
            </a:pPr>
            <a:endParaRPr lang="fr-CA" sz="2000" dirty="0">
              <a:solidFill>
                <a:schemeClr val="dk1"/>
              </a:solidFill>
              <a:latin typeface="Calibri"/>
              <a:ea typeface="Calibri"/>
              <a:cs typeface="Calibri"/>
              <a:sym typeface="Calibri"/>
            </a:endParaRPr>
          </a:p>
          <a:p>
            <a:pPr marL="76199" indent="0">
              <a:lnSpc>
                <a:spcPct val="90000"/>
              </a:lnSpc>
              <a:buClr>
                <a:schemeClr val="dk1"/>
              </a:buClr>
              <a:buSzPts val="2000"/>
              <a:buNone/>
            </a:pPr>
            <a:endParaRPr sz="2000" dirty="0">
              <a:solidFill>
                <a:schemeClr val="dk1"/>
              </a:solidFill>
              <a:latin typeface="Calibri"/>
              <a:ea typeface="Calibri"/>
              <a:cs typeface="Calibri"/>
              <a:sym typeface="Calibri"/>
            </a:endParaRPr>
          </a:p>
        </p:txBody>
      </p:sp>
      <p:pic>
        <p:nvPicPr>
          <p:cNvPr id="13" name="Image 12">
            <a:extLst>
              <a:ext uri="{FF2B5EF4-FFF2-40B4-BE49-F238E27FC236}">
                <a16:creationId xmlns:a16="http://schemas.microsoft.com/office/drawing/2014/main" id="{EA6F3C72-460A-9CDB-5FC5-FF92B9C033E7}"/>
              </a:ext>
            </a:extLst>
          </p:cNvPr>
          <p:cNvPicPr>
            <a:picLocks noChangeAspect="1"/>
          </p:cNvPicPr>
          <p:nvPr/>
        </p:nvPicPr>
        <p:blipFill>
          <a:blip r:embed="rId3"/>
          <a:srcRect/>
          <a:stretch/>
        </p:blipFill>
        <p:spPr>
          <a:xfrm>
            <a:off x="711705" y="2024743"/>
            <a:ext cx="4614271" cy="3489649"/>
          </a:xfrm>
          <a:prstGeom prst="rect">
            <a:avLst/>
          </a:prstGeom>
          <a:ln>
            <a:noFill/>
          </a:ln>
          <a:effectLst>
            <a:softEdge rad="112500"/>
          </a:effectLst>
        </p:spPr>
      </p:pic>
      <p:sp>
        <p:nvSpPr>
          <p:cNvPr id="15" name="Google Shape;374;p37">
            <a:extLst>
              <a:ext uri="{FF2B5EF4-FFF2-40B4-BE49-F238E27FC236}">
                <a16:creationId xmlns:a16="http://schemas.microsoft.com/office/drawing/2014/main" id="{4298ECC2-B135-7E76-6A58-8361C02CFBCE}"/>
              </a:ext>
            </a:extLst>
          </p:cNvPr>
          <p:cNvSpPr txBox="1">
            <a:spLocks/>
          </p:cNvSpPr>
          <p:nvPr>
            <p:custDataLst>
              <p:tags r:id="rId1"/>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accent2"/>
              </a:buClr>
              <a:buSzPts val="2800"/>
              <a:buFont typeface="Calibri"/>
              <a:buNone/>
              <a:defRPr sz="2800" b="1" i="0" u="none" strike="noStrike" cap="none">
                <a:solidFill>
                  <a:schemeClr val="accen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solidFill>
                  <a:schemeClr val="tx1"/>
                </a:solidFill>
              </a:rPr>
              <a:t>Step</a:t>
            </a:r>
            <a:r>
              <a:rPr lang="fr-CA" sz="1600" dirty="0">
                <a:solidFill>
                  <a:schemeClr val="tx1"/>
                </a:solidFill>
              </a:rPr>
              <a:t> 1 : </a:t>
            </a:r>
            <a:r>
              <a:rPr lang="fr-CA" sz="1600" dirty="0" err="1">
                <a:solidFill>
                  <a:schemeClr val="tx1"/>
                </a:solidFill>
              </a:rPr>
              <a:t>Reporting</a:t>
            </a:r>
            <a:r>
              <a:rPr lang="fr-CA" sz="1600" dirty="0">
                <a:solidFill>
                  <a:schemeClr val="tx1"/>
                </a:solidFill>
              </a:rPr>
              <a:t> (</a:t>
            </a:r>
            <a:r>
              <a:rPr lang="fr-CA" sz="1600" dirty="0" err="1">
                <a:solidFill>
                  <a:schemeClr val="tx1"/>
                </a:solidFill>
              </a:rPr>
              <a:t>contn’d</a:t>
            </a:r>
            <a:r>
              <a:rPr lang="fr-CA" sz="1600" dirty="0">
                <a:solidFill>
                  <a:schemeClr val="tx1"/>
                </a:solidFill>
              </a:rPr>
              <a:t>)</a:t>
            </a:r>
          </a:p>
        </p:txBody>
      </p:sp>
      <p:sp>
        <p:nvSpPr>
          <p:cNvPr id="18" name="Espace réservé du numéro de diapositive 17">
            <a:extLst>
              <a:ext uri="{FF2B5EF4-FFF2-40B4-BE49-F238E27FC236}">
                <a16:creationId xmlns:a16="http://schemas.microsoft.com/office/drawing/2014/main" id="{BA35F7EA-2156-3071-834F-9A9A888DF192}"/>
              </a:ext>
            </a:extLst>
          </p:cNvPr>
          <p:cNvSpPr>
            <a:spLocks noGrp="1"/>
          </p:cNvSpPr>
          <p:nvPr>
            <p:ph type="sldNum" idx="12"/>
          </p:nvPr>
        </p:nvSpPr>
        <p:spPr/>
        <p:txBody>
          <a:bodyPr/>
          <a:lstStyle/>
          <a:p>
            <a:fld id="{00000000-1234-1234-1234-123412341234}" type="slidenum">
              <a:rPr lang="fr-CA" smtClean="0"/>
              <a:pPr/>
              <a:t>44</a:t>
            </a:fld>
            <a:endParaRPr lang="fr-CA"/>
          </a:p>
        </p:txBody>
      </p:sp>
    </p:spTree>
    <p:extLst>
      <p:ext uri="{BB962C8B-B14F-4D97-AF65-F5344CB8AC3E}">
        <p14:creationId xmlns:p14="http://schemas.microsoft.com/office/powerpoint/2010/main" val="4028062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0"/>
          <p:cNvSpPr txBox="1">
            <a:spLocks noGrp="1"/>
          </p:cNvSpPr>
          <p:nvPr>
            <p:ph type="title"/>
            <p:custDataLst>
              <p:tags r:id="rId1"/>
            </p:custDataLst>
          </p:nvPr>
        </p:nvSpPr>
        <p:spPr>
          <a:xfrm>
            <a:off x="898096" y="551847"/>
            <a:ext cx="7929595" cy="511844"/>
          </a:xfrm>
          <a:prstGeom prst="rect">
            <a:avLst/>
          </a:prstGeom>
          <a:noFill/>
          <a:ln>
            <a:noFill/>
          </a:ln>
        </p:spPr>
        <p:txBody>
          <a:bodyPr spcFirstLastPara="1" wrap="square" lIns="91425" tIns="45700" rIns="91425" bIns="45700" anchor="b" anchorCtr="0">
            <a:noAutofit/>
          </a:bodyPr>
          <a:lstStyle/>
          <a:p>
            <a:pPr>
              <a:buSzPts val="3200"/>
            </a:pPr>
            <a:r>
              <a:rPr lang="en-US" sz="3200" dirty="0"/>
              <a:t>The Obligation to Report (cont’d</a:t>
            </a:r>
            <a:r>
              <a:rPr lang="fr-CA" sz="2000" dirty="0"/>
              <a:t>) </a:t>
            </a:r>
            <a:endParaRPr sz="2000" dirty="0"/>
          </a:p>
        </p:txBody>
      </p:sp>
      <p:sp>
        <p:nvSpPr>
          <p:cNvPr id="408" name="Google Shape;408;p40"/>
          <p:cNvSpPr txBox="1">
            <a:spLocks noGrp="1"/>
          </p:cNvSpPr>
          <p:nvPr>
            <p:ph type="body" idx="1"/>
            <p:custDataLst>
              <p:tags r:id="rId2"/>
            </p:custDataLst>
          </p:nvPr>
        </p:nvSpPr>
        <p:spPr>
          <a:xfrm>
            <a:off x="898096" y="1474237"/>
            <a:ext cx="10168011" cy="4320072"/>
          </a:xfrm>
          <a:prstGeom prst="rect">
            <a:avLst/>
          </a:prstGeom>
          <a:noFill/>
          <a:ln>
            <a:noFill/>
          </a:ln>
        </p:spPr>
        <p:txBody>
          <a:bodyPr spcFirstLastPara="1" wrap="square" lIns="91425" tIns="45700" rIns="91425" bIns="45700" anchor="t" anchorCtr="0">
            <a:normAutofit/>
          </a:bodyPr>
          <a:lstStyle/>
          <a:p>
            <a:pPr indent="-457189" algn="just">
              <a:spcBef>
                <a:spcPts val="0"/>
              </a:spcBef>
              <a:buClr>
                <a:schemeClr val="accent4"/>
              </a:buClr>
              <a:buSzPts val="1900"/>
              <a:buFont typeface="Arial"/>
              <a:buChar char="•"/>
            </a:pPr>
            <a:r>
              <a:rPr lang="en-US" sz="2200" dirty="0">
                <a:solidFill>
                  <a:schemeClr val="tx1"/>
                </a:solidFill>
              </a:rPr>
              <a:t>The person making the report may provide the director with any relevant information concerning the child's situation, in order to make sure the child is protected. </a:t>
            </a:r>
            <a:r>
              <a:rPr lang="en-US" sz="2200" b="1" dirty="0">
                <a:solidFill>
                  <a:schemeClr val="tx1"/>
                </a:solidFill>
              </a:rPr>
              <a:t>As well as all persons who have been involved in such a report (e.g.: school team)</a:t>
            </a:r>
            <a:r>
              <a:rPr lang="en-US" sz="2200" dirty="0">
                <a:solidFill>
                  <a:schemeClr val="tx1"/>
                </a:solidFill>
              </a:rPr>
              <a:t>. (Art. 40)</a:t>
            </a:r>
          </a:p>
          <a:p>
            <a:pPr indent="-457189" algn="just">
              <a:spcBef>
                <a:spcPts val="0"/>
              </a:spcBef>
              <a:buClr>
                <a:schemeClr val="accent4"/>
              </a:buClr>
              <a:buSzPts val="1900"/>
              <a:buFont typeface="Arial"/>
              <a:buChar char="•"/>
            </a:pPr>
            <a:r>
              <a:rPr lang="en-US" sz="2200" dirty="0">
                <a:solidFill>
                  <a:schemeClr val="tx1"/>
                </a:solidFill>
              </a:rPr>
              <a:t>An adult is obliged to provide the necessary assistance to a child who wishes to inform the competent authorities of a situation compromising his or her safety or development, that of his or her brothers and sisters or that of any other child. (Art. 42)</a:t>
            </a:r>
          </a:p>
          <a:p>
            <a:pPr indent="-457189" algn="just">
              <a:spcBef>
                <a:spcPts val="0"/>
              </a:spcBef>
              <a:buClr>
                <a:schemeClr val="accent4"/>
              </a:buClr>
              <a:buSzPts val="1900"/>
              <a:buFont typeface="Arial"/>
              <a:buChar char="•"/>
            </a:pPr>
            <a:r>
              <a:rPr lang="en-US" sz="2200" dirty="0">
                <a:solidFill>
                  <a:schemeClr val="tx1"/>
                </a:solidFill>
              </a:rPr>
              <a:t>A person may not be prosecuted for acts performed in good faith under articles 39, 40 and 42. (Art. 43)</a:t>
            </a:r>
          </a:p>
          <a:p>
            <a:pPr indent="-457189" algn="just">
              <a:spcBef>
                <a:spcPts val="0"/>
              </a:spcBef>
              <a:buClr>
                <a:schemeClr val="accent4"/>
              </a:buClr>
              <a:buSzPts val="1900"/>
              <a:buFont typeface="Arial"/>
              <a:buChar char="•"/>
            </a:pPr>
            <a:r>
              <a:rPr lang="en-US" sz="2200" dirty="0">
                <a:solidFill>
                  <a:schemeClr val="tx1"/>
                </a:solidFill>
              </a:rPr>
              <a:t>The identity of the person reporting is </a:t>
            </a:r>
            <a:r>
              <a:rPr lang="en-US" sz="2200" b="1" dirty="0">
                <a:solidFill>
                  <a:schemeClr val="tx1"/>
                </a:solidFill>
              </a:rPr>
              <a:t>confidential</a:t>
            </a:r>
            <a:r>
              <a:rPr lang="en-US" sz="2200" dirty="0">
                <a:solidFill>
                  <a:schemeClr val="tx1"/>
                </a:solidFill>
              </a:rPr>
              <a:t>. (Art. 44) </a:t>
            </a:r>
            <a:endParaRPr lang="en-US" sz="1900" b="1" dirty="0"/>
          </a:p>
          <a:p>
            <a:pPr indent="-336542">
              <a:buSzPts val="1900"/>
            </a:pPr>
            <a:endParaRPr sz="1900" dirty="0"/>
          </a:p>
          <a:p>
            <a:pPr indent="-279393"/>
            <a:endParaRPr dirty="0"/>
          </a:p>
          <a:p>
            <a:pPr indent="-279393"/>
            <a:endParaRPr dirty="0"/>
          </a:p>
          <a:p>
            <a:pPr indent="-279393"/>
            <a:endParaRPr dirty="0"/>
          </a:p>
          <a:p>
            <a:pPr indent="-279393"/>
            <a:endParaRPr dirty="0"/>
          </a:p>
        </p:txBody>
      </p:sp>
      <p:pic>
        <p:nvPicPr>
          <p:cNvPr id="4" name="Image 3" descr="Une image contenant dessin humoristique, émoticône, jaune, smiley&#10;&#10;Description générée automatiquement">
            <a:extLst>
              <a:ext uri="{FF2B5EF4-FFF2-40B4-BE49-F238E27FC236}">
                <a16:creationId xmlns:a16="http://schemas.microsoft.com/office/drawing/2014/main" id="{CBBCA5DB-CCA5-3F8E-3B9D-F9E217BAC09C}"/>
              </a:ext>
            </a:extLst>
          </p:cNvPr>
          <p:cNvPicPr>
            <a:picLocks noChangeAspect="1"/>
          </p:cNvPicPr>
          <p:nvPr/>
        </p:nvPicPr>
        <p:blipFill>
          <a:blip r:embed="rId6"/>
          <a:stretch>
            <a:fillRect/>
          </a:stretch>
        </p:blipFill>
        <p:spPr>
          <a:xfrm>
            <a:off x="9363958" y="5057193"/>
            <a:ext cx="1248281" cy="923728"/>
          </a:xfrm>
          <a:prstGeom prst="rect">
            <a:avLst/>
          </a:prstGeom>
        </p:spPr>
      </p:pic>
      <p:sp>
        <p:nvSpPr>
          <p:cNvPr id="5" name="Google Shape;374;p37">
            <a:extLst>
              <a:ext uri="{FF2B5EF4-FFF2-40B4-BE49-F238E27FC236}">
                <a16:creationId xmlns:a16="http://schemas.microsoft.com/office/drawing/2014/main" id="{FBA7AFB4-76D1-D1BC-D30D-BAEBD0202CB3}"/>
              </a:ext>
            </a:extLst>
          </p:cNvPr>
          <p:cNvSpPr txBox="1">
            <a:spLocks/>
          </p:cNvSpPr>
          <p:nvPr>
            <p:custDataLst>
              <p:tags r:id="rId3"/>
            </p:custDataLst>
          </p:nvPr>
        </p:nvSpPr>
        <p:spPr>
          <a:xfrm>
            <a:off x="9439929" y="0"/>
            <a:ext cx="2752071"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a:t>Step1: </a:t>
            </a:r>
            <a:r>
              <a:rPr lang="fr-CA" sz="1600" dirty="0" err="1"/>
              <a:t>Reporting</a:t>
            </a:r>
            <a:r>
              <a:rPr lang="fr-CA" sz="1600" dirty="0"/>
              <a:t> (</a:t>
            </a:r>
            <a:r>
              <a:rPr lang="fr-CA" sz="1600" dirty="0" err="1"/>
              <a:t>cont’d</a:t>
            </a:r>
            <a:r>
              <a:rPr lang="fr-CA" sz="1600" dirty="0"/>
              <a:t>.)</a:t>
            </a:r>
          </a:p>
        </p:txBody>
      </p:sp>
    </p:spTree>
    <p:extLst>
      <p:ext uri="{BB962C8B-B14F-4D97-AF65-F5344CB8AC3E}">
        <p14:creationId xmlns:p14="http://schemas.microsoft.com/office/powerpoint/2010/main" val="88977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1"/>
          <p:cNvSpPr txBox="1"/>
          <p:nvPr>
            <p:custDataLst>
              <p:tags r:id="rId1"/>
            </p:custDataLst>
          </p:nvPr>
        </p:nvSpPr>
        <p:spPr>
          <a:xfrm>
            <a:off x="992363" y="487683"/>
            <a:ext cx="9977120" cy="1138733"/>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err="1">
                <a:solidFill>
                  <a:schemeClr val="dk1"/>
                </a:solidFill>
                <a:latin typeface="Calibri"/>
                <a:ea typeface="Calibri"/>
                <a:cs typeface="Calibri"/>
                <a:sym typeface="Calibri"/>
              </a:rPr>
              <a:t>Step</a:t>
            </a:r>
            <a:r>
              <a:rPr lang="fr-CA" sz="3200" b="1" dirty="0">
                <a:solidFill>
                  <a:schemeClr val="dk1"/>
                </a:solidFill>
                <a:latin typeface="Calibri"/>
                <a:ea typeface="Calibri"/>
                <a:cs typeface="Calibri"/>
                <a:sym typeface="Calibri"/>
              </a:rPr>
              <a:t> 2: Liaison and Planning</a:t>
            </a:r>
            <a:endParaRPr sz="3200" dirty="0">
              <a:solidFill>
                <a:schemeClr val="dk1"/>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416" name="Google Shape;416;p41"/>
          <p:cNvSpPr txBox="1"/>
          <p:nvPr>
            <p:custDataLst>
              <p:tags r:id="rId2"/>
            </p:custDataLst>
          </p:nvPr>
        </p:nvSpPr>
        <p:spPr>
          <a:xfrm>
            <a:off x="992363" y="1474237"/>
            <a:ext cx="10456298" cy="4313961"/>
          </a:xfrm>
          <a:prstGeom prst="rect">
            <a:avLst/>
          </a:prstGeom>
          <a:noFill/>
          <a:ln>
            <a:noFill/>
          </a:ln>
        </p:spPr>
        <p:txBody>
          <a:bodyPr spcFirstLastPara="1" wrap="square" lIns="91425" tIns="45700" rIns="91425" bIns="45700" anchor="t" anchorCtr="0">
            <a:spAutoFit/>
          </a:bodyPr>
          <a:lstStyle/>
          <a:p>
            <a:pPr>
              <a:lnSpc>
                <a:spcPct val="115000"/>
              </a:lnSpc>
              <a:buClr>
                <a:schemeClr val="dk1"/>
              </a:buClr>
              <a:buSzPts val="1800"/>
            </a:pPr>
            <a:r>
              <a:rPr lang="en-US" sz="2000" b="1" dirty="0">
                <a:solidFill>
                  <a:schemeClr val="tx1"/>
                </a:solidFill>
                <a:latin typeface="Calibri"/>
                <a:ea typeface="Calibri"/>
                <a:cs typeface="Calibri"/>
                <a:sym typeface="Calibri"/>
              </a:rPr>
              <a:t>The aim of this stage </a:t>
            </a:r>
            <a:r>
              <a:rPr lang="en-US" sz="2000" dirty="0">
                <a:solidFill>
                  <a:schemeClr val="tx1"/>
                </a:solidFill>
                <a:latin typeface="Calibri"/>
                <a:ea typeface="Calibri"/>
                <a:cs typeface="Calibri"/>
                <a:sym typeface="Calibri"/>
              </a:rPr>
              <a:t>is to gather the partners and/or collaborating organizations for effective coordination of the verifications to be carried out</a:t>
            </a:r>
            <a:r>
              <a:rPr lang="fr-CA" sz="2000" dirty="0">
                <a:solidFill>
                  <a:schemeClr val="tx1"/>
                </a:solidFill>
                <a:latin typeface="Calibri"/>
                <a:ea typeface="Calibri"/>
                <a:cs typeface="Calibri"/>
                <a:sym typeface="Calibri"/>
              </a:rPr>
              <a:t>.</a:t>
            </a:r>
          </a:p>
          <a:p>
            <a:pPr>
              <a:lnSpc>
                <a:spcPct val="115000"/>
              </a:lnSpc>
              <a:buClr>
                <a:schemeClr val="dk1"/>
              </a:buClr>
              <a:buSzPts val="1800"/>
            </a:pPr>
            <a:endParaRPr sz="2000" dirty="0">
              <a:solidFill>
                <a:schemeClr val="tx1"/>
              </a:solidFill>
            </a:endParaRPr>
          </a:p>
          <a:p>
            <a:pPr>
              <a:lnSpc>
                <a:spcPct val="115000"/>
              </a:lnSpc>
              <a:spcBef>
                <a:spcPts val="1360"/>
              </a:spcBef>
              <a:buClr>
                <a:schemeClr val="dk1"/>
              </a:buClr>
              <a:buSzPts val="1800"/>
            </a:pPr>
            <a:r>
              <a:rPr lang="fr-CA" sz="2000" b="1" dirty="0">
                <a:solidFill>
                  <a:schemeClr val="tx1"/>
                </a:solidFill>
                <a:latin typeface="Calibri"/>
                <a:ea typeface="Calibri"/>
                <a:cs typeface="Calibri"/>
                <a:sym typeface="Calibri"/>
              </a:rPr>
              <a:t>The </a:t>
            </a:r>
            <a:r>
              <a:rPr lang="fr-CA" sz="2000" b="1" dirty="0" err="1">
                <a:solidFill>
                  <a:schemeClr val="tx1"/>
                </a:solidFill>
                <a:latin typeface="Calibri"/>
                <a:ea typeface="Calibri"/>
                <a:cs typeface="Calibri"/>
                <a:sym typeface="Calibri"/>
              </a:rPr>
              <a:t>aim</a:t>
            </a:r>
            <a:r>
              <a:rPr lang="fr-CA" sz="2000" b="1" dirty="0">
                <a:solidFill>
                  <a:schemeClr val="tx1"/>
                </a:solidFill>
                <a:latin typeface="Calibri"/>
                <a:ea typeface="Calibri"/>
                <a:cs typeface="Calibri"/>
                <a:sym typeface="Calibri"/>
              </a:rPr>
              <a:t> </a:t>
            </a:r>
            <a:r>
              <a:rPr lang="fr-CA" sz="2000" b="1" dirty="0" err="1">
                <a:solidFill>
                  <a:schemeClr val="tx1"/>
                </a:solidFill>
                <a:latin typeface="Calibri"/>
                <a:ea typeface="Calibri"/>
                <a:cs typeface="Calibri"/>
                <a:sym typeface="Calibri"/>
              </a:rPr>
              <a:t>is</a:t>
            </a:r>
            <a:r>
              <a:rPr lang="fr-CA" sz="2000" b="1" dirty="0">
                <a:solidFill>
                  <a:schemeClr val="tx1"/>
                </a:solidFill>
                <a:latin typeface="Calibri"/>
                <a:ea typeface="Calibri"/>
                <a:cs typeface="Calibri"/>
                <a:sym typeface="Calibri"/>
              </a:rPr>
              <a:t> to:</a:t>
            </a:r>
            <a:endParaRPr sz="2000" dirty="0">
              <a:solidFill>
                <a:schemeClr val="tx1"/>
              </a:solidFill>
            </a:endParaRPr>
          </a:p>
          <a:p>
            <a:pPr marL="285744" indent="-285744">
              <a:lnSpc>
                <a:spcPct val="115000"/>
              </a:lnSpc>
              <a:spcBef>
                <a:spcPts val="1360"/>
              </a:spcBef>
              <a:buClr>
                <a:srgbClr val="00B0F0"/>
              </a:buClr>
              <a:buSzPts val="1800"/>
              <a:buFont typeface="Arial"/>
              <a:buChar char="•"/>
            </a:pPr>
            <a:r>
              <a:rPr lang="en-US" sz="2000" dirty="0">
                <a:solidFill>
                  <a:schemeClr val="tx1"/>
                </a:solidFill>
                <a:latin typeface="Calibri"/>
                <a:ea typeface="Calibri"/>
                <a:cs typeface="Calibri"/>
                <a:sym typeface="Calibri"/>
              </a:rPr>
              <a:t>protect the children involved; </a:t>
            </a:r>
          </a:p>
          <a:p>
            <a:pPr marL="285744" indent="-285744">
              <a:lnSpc>
                <a:spcPct val="115000"/>
              </a:lnSpc>
              <a:spcBef>
                <a:spcPts val="1360"/>
              </a:spcBef>
              <a:buClr>
                <a:srgbClr val="00B0F0"/>
              </a:buClr>
              <a:buSzPts val="1800"/>
              <a:buFont typeface="Arial"/>
              <a:buChar char="•"/>
            </a:pPr>
            <a:r>
              <a:rPr lang="en-US" sz="2000" dirty="0">
                <a:solidFill>
                  <a:schemeClr val="tx1"/>
                </a:solidFill>
                <a:latin typeface="Calibri"/>
                <a:ea typeface="Calibri"/>
                <a:cs typeface="Calibri"/>
                <a:sym typeface="Calibri"/>
              </a:rPr>
              <a:t>offer them the help or support they need;</a:t>
            </a:r>
          </a:p>
          <a:p>
            <a:pPr marL="285744" indent="-285744">
              <a:lnSpc>
                <a:spcPct val="115000"/>
              </a:lnSpc>
              <a:spcBef>
                <a:spcPts val="1360"/>
              </a:spcBef>
              <a:buClr>
                <a:srgbClr val="00B0F0"/>
              </a:buClr>
              <a:buSzPts val="1800"/>
              <a:buFont typeface="Arial"/>
              <a:buChar char="•"/>
            </a:pPr>
            <a:r>
              <a:rPr lang="en-US" sz="2000" dirty="0">
                <a:solidFill>
                  <a:schemeClr val="tx1"/>
                </a:solidFill>
                <a:latin typeface="Calibri"/>
                <a:ea typeface="Calibri"/>
                <a:cs typeface="Calibri"/>
                <a:sym typeface="Calibri"/>
              </a:rPr>
              <a:t>avoid multiple interviews with children and witnesses when verifying alleged facts; </a:t>
            </a:r>
          </a:p>
          <a:p>
            <a:pPr marL="285744" indent="-285744">
              <a:lnSpc>
                <a:spcPct val="115000"/>
              </a:lnSpc>
              <a:spcBef>
                <a:spcPts val="1360"/>
              </a:spcBef>
              <a:buClr>
                <a:srgbClr val="00B0F0"/>
              </a:buClr>
              <a:buSzPts val="1800"/>
              <a:buFont typeface="Arial"/>
              <a:buChar char="•"/>
            </a:pPr>
            <a:r>
              <a:rPr lang="en-US" sz="2000" dirty="0">
                <a:solidFill>
                  <a:schemeClr val="tx1"/>
                </a:solidFill>
                <a:latin typeface="Calibri"/>
                <a:ea typeface="Calibri"/>
                <a:cs typeface="Calibri"/>
                <a:sym typeface="Calibri"/>
              </a:rPr>
              <a:t>ensure that investigations or assessments run smoothly</a:t>
            </a:r>
            <a:r>
              <a:rPr lang="fr-CA" sz="2000" dirty="0">
                <a:solidFill>
                  <a:schemeClr val="tx1"/>
                </a:solidFill>
                <a:latin typeface="Calibri"/>
                <a:ea typeface="Calibri"/>
                <a:cs typeface="Calibri"/>
                <a:sym typeface="Calibri"/>
              </a:rPr>
              <a:t>.</a:t>
            </a:r>
            <a:endParaRPr sz="2000" dirty="0">
              <a:solidFill>
                <a:schemeClr val="tx1"/>
              </a:solidFill>
              <a:latin typeface="Calibri"/>
              <a:ea typeface="Calibri"/>
              <a:cs typeface="Calibri"/>
              <a:sym typeface="Calibri"/>
            </a:endParaRPr>
          </a:p>
          <a:p>
            <a:pPr>
              <a:buClr>
                <a:schemeClr val="dk1"/>
              </a:buClr>
              <a:buSzPts val="3200"/>
            </a:pPr>
            <a:endParaRPr sz="3200" b="1"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436CDCCF-D890-421E-79FE-5EED5247045E}"/>
              </a:ext>
            </a:extLst>
          </p:cNvPr>
          <p:cNvSpPr>
            <a:spLocks noGrp="1"/>
          </p:cNvSpPr>
          <p:nvPr>
            <p:ph type="sldNum" idx="12"/>
          </p:nvPr>
        </p:nvSpPr>
        <p:spPr/>
        <p:txBody>
          <a:bodyPr/>
          <a:lstStyle/>
          <a:p>
            <a:fld id="{00000000-1234-1234-1234-123412341234}" type="slidenum">
              <a:rPr lang="fr-CA" smtClean="0"/>
              <a:pPr/>
              <a:t>46</a:t>
            </a:fld>
            <a:endParaRPr lang="fr-CA"/>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3" name="Google Shape;423;p42"/>
          <p:cNvSpPr txBox="1">
            <a:spLocks noGrp="1"/>
          </p:cNvSpPr>
          <p:nvPr>
            <p:ph type="body" idx="1"/>
            <p:custDataLst>
              <p:tags r:id="rId1"/>
            </p:custDataLst>
          </p:nvPr>
        </p:nvSpPr>
        <p:spPr>
          <a:xfrm>
            <a:off x="677334" y="1378702"/>
            <a:ext cx="10837332" cy="4100596"/>
          </a:xfrm>
          <a:prstGeom prst="rect">
            <a:avLst/>
          </a:prstGeom>
          <a:noFill/>
          <a:ln>
            <a:noFill/>
          </a:ln>
        </p:spPr>
        <p:txBody>
          <a:bodyPr spcFirstLastPara="1" wrap="square" lIns="91425" tIns="45700" rIns="91425" bIns="45700" anchor="t" anchorCtr="0">
            <a:normAutofit/>
          </a:bodyPr>
          <a:lstStyle/>
          <a:p>
            <a:pPr marL="0" indent="0">
              <a:spcBef>
                <a:spcPts val="0"/>
              </a:spcBef>
              <a:buSzPts val="1800"/>
              <a:buNone/>
            </a:pPr>
            <a:r>
              <a:rPr lang="en-US" sz="2200" b="1" dirty="0"/>
              <a:t>This stage, coordinated by the DPJ, involves</a:t>
            </a:r>
            <a:r>
              <a:rPr lang="fr-CA" sz="2200" b="1" dirty="0"/>
              <a:t>:</a:t>
            </a:r>
            <a:endParaRPr sz="2200" dirty="0"/>
          </a:p>
          <a:p>
            <a:pPr marL="0" indent="0">
              <a:buSzPts val="1800"/>
              <a:buNone/>
            </a:pPr>
            <a:endParaRPr sz="2200" b="1" dirty="0"/>
          </a:p>
          <a:p>
            <a:pPr marL="455613" indent="-455613" algn="just">
              <a:buClr>
                <a:srgbClr val="1B2A85"/>
              </a:buClr>
              <a:buSzPts val="1800"/>
              <a:buFont typeface="+mj-lt"/>
              <a:buAutoNum type="arabicPeriod"/>
            </a:pPr>
            <a:r>
              <a:rPr lang="en-US" sz="2200" dirty="0">
                <a:solidFill>
                  <a:schemeClr val="tx1"/>
                </a:solidFill>
              </a:rPr>
              <a:t>Assembling the team of </a:t>
            </a:r>
            <a:r>
              <a:rPr lang="en-US" sz="2200" b="1" dirty="0">
                <a:solidFill>
                  <a:schemeClr val="tx1"/>
                </a:solidFill>
              </a:rPr>
              <a:t>partners</a:t>
            </a:r>
            <a:r>
              <a:rPr lang="en-US" sz="2200" dirty="0">
                <a:solidFill>
                  <a:schemeClr val="tx1"/>
                </a:solidFill>
              </a:rPr>
              <a:t> (DPJ, police officer and DPCP prosecutor), including, from the outset and depending on the case, the person responsible for applying the procedure in the school or the MFA and the BC, CPE or daycare center.</a:t>
            </a:r>
          </a:p>
          <a:p>
            <a:pPr marL="455613" indent="-455613" algn="just">
              <a:buClr>
                <a:srgbClr val="1B2A85"/>
              </a:buClr>
              <a:buSzPts val="1800"/>
              <a:buFont typeface="+mj-lt"/>
              <a:buAutoNum type="arabicPeriod"/>
            </a:pPr>
            <a:r>
              <a:rPr lang="en-US" sz="2200" dirty="0">
                <a:solidFill>
                  <a:schemeClr val="tx1"/>
                </a:solidFill>
              </a:rPr>
              <a:t>Soliciting the collaboration or participation of a representative of a </a:t>
            </a:r>
            <a:r>
              <a:rPr lang="en-US" sz="2200" b="1" dirty="0">
                <a:solidFill>
                  <a:schemeClr val="tx1"/>
                </a:solidFill>
              </a:rPr>
              <a:t>collaborating organization </a:t>
            </a:r>
            <a:r>
              <a:rPr lang="en-US" sz="2200" dirty="0">
                <a:solidFill>
                  <a:schemeClr val="tx1"/>
                </a:solidFill>
              </a:rPr>
              <a:t>when a person under its responsibility is involved in the situation.</a:t>
            </a:r>
          </a:p>
          <a:p>
            <a:pPr marL="455613" indent="-455613" algn="just">
              <a:buClr>
                <a:srgbClr val="1B2A85"/>
              </a:buClr>
              <a:buSzPts val="1800"/>
              <a:buFont typeface="+mj-lt"/>
              <a:buAutoNum type="arabicPeriod"/>
            </a:pPr>
            <a:r>
              <a:rPr lang="en-US" sz="2200" dirty="0">
                <a:solidFill>
                  <a:schemeClr val="tx1"/>
                </a:solidFill>
              </a:rPr>
              <a:t>Establishing a portrait of the situation based on the information already available.</a:t>
            </a:r>
            <a:endParaRPr lang="en-US" dirty="0"/>
          </a:p>
        </p:txBody>
      </p:sp>
      <p:sp>
        <p:nvSpPr>
          <p:cNvPr id="2" name="Google Shape;374;p37">
            <a:extLst>
              <a:ext uri="{FF2B5EF4-FFF2-40B4-BE49-F238E27FC236}">
                <a16:creationId xmlns:a16="http://schemas.microsoft.com/office/drawing/2014/main" id="{E81C3A5E-C29D-A07A-C61F-20B812492DA8}"/>
              </a:ext>
            </a:extLst>
          </p:cNvPr>
          <p:cNvSpPr txBox="1">
            <a:spLocks/>
          </p:cNvSpPr>
          <p:nvPr>
            <p:custDataLst>
              <p:tags r:id="rId2"/>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2: Liaison and Planning (</a:t>
            </a:r>
            <a:r>
              <a:rPr lang="fr-CA" sz="1600" dirty="0" err="1"/>
              <a:t>cont’d</a:t>
            </a:r>
            <a:r>
              <a:rPr lang="fr-CA" sz="1600" dirty="0"/>
              <a:t>.)</a:t>
            </a:r>
          </a:p>
        </p:txBody>
      </p:sp>
      <p:sp>
        <p:nvSpPr>
          <p:cNvPr id="7" name="Espace réservé du numéro de diapositive 6">
            <a:extLst>
              <a:ext uri="{FF2B5EF4-FFF2-40B4-BE49-F238E27FC236}">
                <a16:creationId xmlns:a16="http://schemas.microsoft.com/office/drawing/2014/main" id="{A1A2326C-593F-0D57-13DA-6F4910C7EF0C}"/>
              </a:ext>
            </a:extLst>
          </p:cNvPr>
          <p:cNvSpPr>
            <a:spLocks noGrp="1"/>
          </p:cNvSpPr>
          <p:nvPr>
            <p:ph type="sldNum" idx="12"/>
          </p:nvPr>
        </p:nvSpPr>
        <p:spPr/>
        <p:txBody>
          <a:bodyPr/>
          <a:lstStyle/>
          <a:p>
            <a:fld id="{00000000-1234-1234-1234-123412341234}" type="slidenum">
              <a:rPr lang="fr-CA" smtClean="0"/>
              <a:pPr/>
              <a:t>47</a:t>
            </a:fld>
            <a:endParaRPr lang="fr-CA"/>
          </a:p>
        </p:txBody>
      </p:sp>
    </p:spTree>
    <p:extLst>
      <p:ext uri="{BB962C8B-B14F-4D97-AF65-F5344CB8AC3E}">
        <p14:creationId xmlns:p14="http://schemas.microsoft.com/office/powerpoint/2010/main" val="19951027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43"/>
          <p:cNvSpPr txBox="1">
            <a:spLocks noGrp="1"/>
          </p:cNvSpPr>
          <p:nvPr>
            <p:ph type="body" idx="1"/>
            <p:custDataLst>
              <p:tags r:id="rId1"/>
            </p:custDataLst>
          </p:nvPr>
        </p:nvSpPr>
        <p:spPr>
          <a:xfrm>
            <a:off x="466532" y="1129005"/>
            <a:ext cx="11560627" cy="5382487"/>
          </a:xfrm>
          <a:prstGeom prst="rect">
            <a:avLst/>
          </a:prstGeom>
          <a:noFill/>
          <a:ln>
            <a:noFill/>
          </a:ln>
        </p:spPr>
        <p:txBody>
          <a:bodyPr spcFirstLastPara="1" wrap="square" lIns="91425" tIns="45700" rIns="91425" bIns="45700" anchor="t" anchorCtr="0">
            <a:normAutofit/>
          </a:bodyPr>
          <a:lstStyle/>
          <a:p>
            <a:pPr marL="514338" indent="-514338">
              <a:spcBef>
                <a:spcPts val="0"/>
              </a:spcBef>
              <a:buClr>
                <a:srgbClr val="1B2A85"/>
              </a:buClr>
              <a:buSzPts val="1700"/>
              <a:buFont typeface="Calibri"/>
              <a:buAutoNum type="arabicPeriod" startAt="4"/>
            </a:pPr>
            <a:r>
              <a:rPr lang="en-US" sz="1700" dirty="0">
                <a:solidFill>
                  <a:schemeClr val="tx1"/>
                </a:solidFill>
              </a:rPr>
              <a:t>Reaching </a:t>
            </a:r>
            <a:r>
              <a:rPr lang="en-US" sz="1700" b="1" dirty="0">
                <a:solidFill>
                  <a:schemeClr val="tx1"/>
                </a:solidFill>
              </a:rPr>
              <a:t>agreements</a:t>
            </a:r>
            <a:r>
              <a:rPr lang="en-US" sz="1700" dirty="0">
                <a:solidFill>
                  <a:schemeClr val="tx1"/>
                </a:solidFill>
              </a:rPr>
              <a:t> while respecting the responsibilities of each partner in the following matters</a:t>
            </a:r>
            <a:r>
              <a:rPr lang="fr-CA" sz="1700" dirty="0">
                <a:solidFill>
                  <a:schemeClr val="tx1"/>
                </a:solidFill>
              </a:rPr>
              <a:t>:</a:t>
            </a:r>
            <a:endParaRPr dirty="0">
              <a:solidFill>
                <a:schemeClr val="tx1"/>
              </a:solidFill>
            </a:endParaRPr>
          </a:p>
          <a:p>
            <a:pPr marL="625459" indent="-269868" algn="just">
              <a:buSzPts val="1700"/>
            </a:pPr>
            <a:r>
              <a:rPr lang="en-US" sz="1700" dirty="0">
                <a:solidFill>
                  <a:schemeClr val="tx1"/>
                </a:solidFill>
              </a:rPr>
              <a:t>the degree of urgency of the situation;</a:t>
            </a:r>
          </a:p>
          <a:p>
            <a:pPr marL="625459" indent="-269868" algn="just">
              <a:buSzPts val="1700"/>
            </a:pPr>
            <a:r>
              <a:rPr lang="en-US" sz="1700" dirty="0">
                <a:solidFill>
                  <a:schemeClr val="tx1"/>
                </a:solidFill>
              </a:rPr>
              <a:t>whether or not to continue with the procedure, except in situations involving a person under the responsibility of an institution or organization, where all steps must then be completed; </a:t>
            </a:r>
          </a:p>
          <a:p>
            <a:pPr marL="625459" indent="-269868" algn="just">
              <a:buSzPts val="1700"/>
            </a:pPr>
            <a:r>
              <a:rPr lang="en-US" sz="1700" dirty="0">
                <a:solidFill>
                  <a:schemeClr val="tx1"/>
                </a:solidFill>
              </a:rPr>
              <a:t>the need for a medical assessment; </a:t>
            </a:r>
          </a:p>
          <a:p>
            <a:pPr marL="625459" indent="-269868" algn="just">
              <a:buSzPts val="1700"/>
            </a:pPr>
            <a:r>
              <a:rPr lang="en-US" sz="1700" dirty="0">
                <a:solidFill>
                  <a:schemeClr val="tx1"/>
                </a:solidFill>
              </a:rPr>
              <a:t>the measures to be taken to protect and assist the child and, if necessary, the support to be given to family members;</a:t>
            </a:r>
          </a:p>
          <a:p>
            <a:pPr marL="625459" indent="-269868" algn="just">
              <a:buSzPts val="1700"/>
            </a:pPr>
            <a:r>
              <a:rPr lang="en-US" sz="1700" dirty="0">
                <a:solidFill>
                  <a:schemeClr val="tx1"/>
                </a:solidFill>
              </a:rPr>
              <a:t> measures to be taken to preserve the rights of those involved; </a:t>
            </a:r>
          </a:p>
          <a:p>
            <a:pPr marL="625459" indent="-269868" algn="just">
              <a:buSzPts val="1700"/>
            </a:pPr>
            <a:r>
              <a:rPr lang="en-US" sz="1700" dirty="0">
                <a:solidFill>
                  <a:schemeClr val="tx1"/>
                </a:solidFill>
              </a:rPr>
              <a:t>measures to be taken to preserve evidence; </a:t>
            </a:r>
          </a:p>
          <a:p>
            <a:pPr marL="625459" indent="-269868" algn="just">
              <a:buSzPts val="1700"/>
            </a:pPr>
            <a:r>
              <a:rPr lang="en-US" sz="1700" dirty="0">
                <a:solidFill>
                  <a:schemeClr val="tx1"/>
                </a:solidFill>
              </a:rPr>
              <a:t>the contribution that can be made by other resources;</a:t>
            </a:r>
          </a:p>
          <a:p>
            <a:pPr marL="625459" indent="-269868" algn="just">
              <a:buSzPts val="1700"/>
            </a:pPr>
            <a:r>
              <a:rPr lang="en-US" sz="1700" dirty="0">
                <a:solidFill>
                  <a:schemeClr val="tx1"/>
                </a:solidFill>
              </a:rPr>
              <a:t>measures to be taken to support, if necessary, those who witness such events; </a:t>
            </a:r>
          </a:p>
          <a:p>
            <a:pPr marL="625459" indent="-269868" algn="just">
              <a:buSzPts val="1700"/>
            </a:pPr>
            <a:r>
              <a:rPr lang="en-US" sz="1700" dirty="0">
                <a:solidFill>
                  <a:schemeClr val="tx1"/>
                </a:solidFill>
              </a:rPr>
              <a:t>communication procedures between team members.</a:t>
            </a:r>
            <a:endParaRPr lang="fr-FR" sz="1700" dirty="0">
              <a:solidFill>
                <a:schemeClr val="tx1"/>
              </a:solidFill>
            </a:endParaRPr>
          </a:p>
          <a:p>
            <a:pPr marL="625459" indent="-269868" algn="just">
              <a:buSzPts val="1700"/>
            </a:pPr>
            <a:endParaRPr lang="fr-FR" dirty="0">
              <a:solidFill>
                <a:schemeClr val="tx1"/>
              </a:solidFill>
            </a:endParaRPr>
          </a:p>
          <a:p>
            <a:pPr marL="514338" indent="-514338" algn="just">
              <a:buClr>
                <a:srgbClr val="1B2A85"/>
              </a:buClr>
              <a:buSzPts val="1700"/>
              <a:buFont typeface="Calibri"/>
              <a:buAutoNum type="arabicPeriod" startAt="5"/>
            </a:pPr>
            <a:r>
              <a:rPr lang="en-US" sz="1700" dirty="0">
                <a:solidFill>
                  <a:schemeClr val="tx1"/>
                </a:solidFill>
              </a:rPr>
              <a:t>Agree on an </a:t>
            </a:r>
            <a:r>
              <a:rPr lang="en-US" sz="1700" b="1" dirty="0">
                <a:solidFill>
                  <a:schemeClr val="tx1"/>
                </a:solidFill>
              </a:rPr>
              <a:t>action strategy </a:t>
            </a:r>
            <a:r>
              <a:rPr lang="en-US" sz="1700" dirty="0">
                <a:solidFill>
                  <a:schemeClr val="tx1"/>
                </a:solidFill>
              </a:rPr>
              <a:t>and media communication plan when the situation is likely to become public knowledge. </a:t>
            </a:r>
            <a:endParaRPr dirty="0"/>
          </a:p>
          <a:p>
            <a:pPr marL="342891" indent="-190495">
              <a:buNone/>
            </a:pPr>
            <a:endParaRPr dirty="0"/>
          </a:p>
          <a:p>
            <a:pPr marL="342891" indent="-190495">
              <a:buNone/>
            </a:pPr>
            <a:endParaRPr dirty="0"/>
          </a:p>
          <a:p>
            <a:pPr marL="342891" indent="-190495">
              <a:buNone/>
            </a:pPr>
            <a:endParaRPr dirty="0"/>
          </a:p>
          <a:p>
            <a:pPr marL="342891" indent="-190495">
              <a:buNone/>
            </a:pPr>
            <a:endParaRPr dirty="0"/>
          </a:p>
          <a:p>
            <a:pPr marL="342891" indent="-190495">
              <a:buNone/>
            </a:pPr>
            <a:endParaRPr dirty="0"/>
          </a:p>
        </p:txBody>
      </p:sp>
      <p:sp>
        <p:nvSpPr>
          <p:cNvPr id="5" name="Google Shape;374;p37">
            <a:extLst>
              <a:ext uri="{FF2B5EF4-FFF2-40B4-BE49-F238E27FC236}">
                <a16:creationId xmlns:a16="http://schemas.microsoft.com/office/drawing/2014/main" id="{EBC3CDA2-149E-67A0-4A96-19B1B081CBF8}"/>
              </a:ext>
            </a:extLst>
          </p:cNvPr>
          <p:cNvSpPr txBox="1">
            <a:spLocks/>
          </p:cNvSpPr>
          <p:nvPr>
            <p:custDataLst>
              <p:tags r:id="rId2"/>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2: Liaison and Planning (</a:t>
            </a:r>
            <a:r>
              <a:rPr lang="fr-CA" sz="1600" dirty="0" err="1"/>
              <a:t>cont’d</a:t>
            </a:r>
            <a:r>
              <a:rPr lang="fr-CA" sz="1600" dirty="0"/>
              <a:t>.)</a:t>
            </a:r>
          </a:p>
        </p:txBody>
      </p:sp>
      <p:sp>
        <p:nvSpPr>
          <p:cNvPr id="8" name="Espace réservé du numéro de diapositive 7">
            <a:extLst>
              <a:ext uri="{FF2B5EF4-FFF2-40B4-BE49-F238E27FC236}">
                <a16:creationId xmlns:a16="http://schemas.microsoft.com/office/drawing/2014/main" id="{10BE6916-3D64-1B12-6CFA-B278E58D8B97}"/>
              </a:ext>
            </a:extLst>
          </p:cNvPr>
          <p:cNvSpPr>
            <a:spLocks noGrp="1"/>
          </p:cNvSpPr>
          <p:nvPr>
            <p:ph type="sldNum" idx="12"/>
          </p:nvPr>
        </p:nvSpPr>
        <p:spPr/>
        <p:txBody>
          <a:bodyPr/>
          <a:lstStyle/>
          <a:p>
            <a:fld id="{00000000-1234-1234-1234-123412341234}" type="slidenum">
              <a:rPr lang="fr-CA" smtClean="0"/>
              <a:pPr/>
              <a:t>48</a:t>
            </a:fld>
            <a:endParaRPr lang="fr-CA"/>
          </a:p>
        </p:txBody>
      </p:sp>
    </p:spTree>
    <p:extLst>
      <p:ext uri="{BB962C8B-B14F-4D97-AF65-F5344CB8AC3E}">
        <p14:creationId xmlns:p14="http://schemas.microsoft.com/office/powerpoint/2010/main" val="22405622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44"/>
          <p:cNvSpPr txBox="1">
            <a:spLocks noGrp="1"/>
          </p:cNvSpPr>
          <p:nvPr>
            <p:ph type="title"/>
            <p:custDataLst>
              <p:tags r:id="rId1"/>
            </p:custDataLst>
          </p:nvPr>
        </p:nvSpPr>
        <p:spPr>
          <a:xfrm>
            <a:off x="838200" y="522515"/>
            <a:ext cx="10515600" cy="1003486"/>
          </a:xfrm>
          <a:prstGeom prst="rect">
            <a:avLst/>
          </a:prstGeom>
          <a:noFill/>
          <a:ln>
            <a:noFill/>
          </a:ln>
        </p:spPr>
        <p:txBody>
          <a:bodyPr spcFirstLastPara="1" wrap="square" lIns="91425" tIns="45700" rIns="91425" bIns="45700" anchor="b" anchorCtr="0">
            <a:noAutofit/>
          </a:bodyPr>
          <a:lstStyle/>
          <a:p>
            <a:pPr>
              <a:buSzPts val="3200"/>
            </a:pPr>
            <a:r>
              <a:rPr lang="fr-CA" sz="3200" dirty="0"/>
              <a:t>The </a:t>
            </a:r>
            <a:r>
              <a:rPr lang="fr-CA" sz="3200" dirty="0" err="1"/>
              <a:t>DYP’s</a:t>
            </a:r>
            <a:r>
              <a:rPr lang="fr-CA" sz="3200" dirty="0"/>
              <a:t> </a:t>
            </a:r>
            <a:r>
              <a:rPr lang="fr-CA" sz="3200" dirty="0" err="1"/>
              <a:t>Discretionary</a:t>
            </a:r>
            <a:r>
              <a:rPr lang="fr-CA" sz="3200" dirty="0"/>
              <a:t> Power</a:t>
            </a:r>
            <a:br>
              <a:rPr lang="fr-CA" sz="3200" dirty="0"/>
            </a:br>
            <a:endParaRPr sz="3200" dirty="0"/>
          </a:p>
        </p:txBody>
      </p:sp>
      <p:sp>
        <p:nvSpPr>
          <p:cNvPr id="435" name="Google Shape;435;p44"/>
          <p:cNvSpPr txBox="1">
            <a:spLocks noGrp="1"/>
          </p:cNvSpPr>
          <p:nvPr>
            <p:ph type="body" idx="1"/>
            <p:custDataLst>
              <p:tags r:id="rId2"/>
            </p:custDataLst>
          </p:nvPr>
        </p:nvSpPr>
        <p:spPr>
          <a:xfrm>
            <a:off x="831853" y="1386039"/>
            <a:ext cx="10352705" cy="4072369"/>
          </a:xfrm>
          <a:prstGeom prst="rect">
            <a:avLst/>
          </a:prstGeom>
          <a:noFill/>
          <a:ln>
            <a:noFill/>
          </a:ln>
        </p:spPr>
        <p:txBody>
          <a:bodyPr spcFirstLastPara="1" wrap="square" lIns="91425" tIns="45700" rIns="91425" bIns="45700" anchor="t" anchorCtr="0">
            <a:normAutofit/>
          </a:bodyPr>
          <a:lstStyle/>
          <a:p>
            <a:pPr marL="0" indent="0">
              <a:spcBef>
                <a:spcPts val="0"/>
              </a:spcBef>
              <a:buSzPts val="2000"/>
            </a:pPr>
            <a:endParaRPr sz="2000" u="sng" dirty="0">
              <a:solidFill>
                <a:srgbClr val="1B2A85"/>
              </a:solidFill>
            </a:endParaRPr>
          </a:p>
          <a:p>
            <a:pPr marL="0" indent="0">
              <a:buSzPts val="2000"/>
            </a:pPr>
            <a:r>
              <a:rPr lang="fr-CA" sz="2400" u="sng" dirty="0">
                <a:solidFill>
                  <a:schemeClr val="tx1"/>
                </a:solidFill>
              </a:rPr>
              <a:t>Disclosure</a:t>
            </a:r>
            <a:endParaRPr sz="2400" dirty="0">
              <a:solidFill>
                <a:schemeClr val="tx1"/>
              </a:solidFill>
            </a:endParaRPr>
          </a:p>
          <a:p>
            <a:pPr marL="273044" indent="0">
              <a:buSzPts val="2000"/>
            </a:pPr>
            <a:r>
              <a:rPr lang="fr-CA" sz="2400" dirty="0" err="1">
                <a:solidFill>
                  <a:schemeClr val="tx1"/>
                </a:solidFill>
              </a:rPr>
              <a:t>Systematics</a:t>
            </a:r>
            <a:r>
              <a:rPr lang="fr-CA" sz="2400" dirty="0">
                <a:solidFill>
                  <a:schemeClr val="tx1"/>
                </a:solidFill>
              </a:rPr>
              <a:t>:</a:t>
            </a:r>
            <a:endParaRPr sz="2400" dirty="0">
              <a:solidFill>
                <a:schemeClr val="tx1"/>
              </a:solidFill>
            </a:endParaRPr>
          </a:p>
          <a:p>
            <a:pPr marL="1617622" indent="-365116">
              <a:buSzPts val="2000"/>
              <a:buFont typeface="Noto Sans Symbols"/>
              <a:buChar char="⮚"/>
            </a:pPr>
            <a:r>
              <a:rPr lang="en-US" sz="2400" dirty="0">
                <a:solidFill>
                  <a:schemeClr val="tx1"/>
                </a:solidFill>
              </a:rPr>
              <a:t>In the case of sexual abuse (with some exceptions)</a:t>
            </a:r>
          </a:p>
          <a:p>
            <a:pPr marL="1617622" indent="-365116">
              <a:buSzPts val="2000"/>
              <a:buFont typeface="Noto Sans Symbols"/>
              <a:buChar char="⮚"/>
            </a:pPr>
            <a:r>
              <a:rPr lang="en-US" sz="2400" dirty="0">
                <a:solidFill>
                  <a:schemeClr val="tx1"/>
                </a:solidFill>
              </a:rPr>
              <a:t>In all situations involving a third party in authority</a:t>
            </a:r>
            <a:endParaRPr sz="2400" dirty="0">
              <a:solidFill>
                <a:schemeClr val="tx1"/>
              </a:solidFill>
            </a:endParaRPr>
          </a:p>
          <a:p>
            <a:pPr marL="730232" indent="-457189">
              <a:buSzPts val="2000"/>
            </a:pPr>
            <a:r>
              <a:rPr lang="fr-CA" sz="2400" dirty="0">
                <a:solidFill>
                  <a:schemeClr val="tx1"/>
                </a:solidFill>
              </a:rPr>
              <a:t>The </a:t>
            </a:r>
            <a:r>
              <a:rPr lang="fr-CA" sz="2400" dirty="0" err="1">
                <a:solidFill>
                  <a:schemeClr val="tx1"/>
                </a:solidFill>
              </a:rPr>
              <a:t>DPJ's</a:t>
            </a:r>
            <a:r>
              <a:rPr lang="fr-CA" sz="2400" dirty="0">
                <a:solidFill>
                  <a:schemeClr val="tx1"/>
                </a:solidFill>
              </a:rPr>
              <a:t> </a:t>
            </a:r>
            <a:r>
              <a:rPr lang="fr-CA" sz="2400" dirty="0" err="1">
                <a:solidFill>
                  <a:schemeClr val="tx1"/>
                </a:solidFill>
              </a:rPr>
              <a:t>discretionary</a:t>
            </a:r>
            <a:r>
              <a:rPr lang="fr-CA" sz="2400" dirty="0">
                <a:solidFill>
                  <a:schemeClr val="tx1"/>
                </a:solidFill>
              </a:rPr>
              <a:t> power:</a:t>
            </a:r>
            <a:endParaRPr sz="2400" dirty="0">
              <a:solidFill>
                <a:schemeClr val="tx1"/>
              </a:solidFill>
            </a:endParaRPr>
          </a:p>
          <a:p>
            <a:pPr marL="1617622" indent="-365116">
              <a:buSzPts val="2000"/>
              <a:buFont typeface="Noto Sans Symbols"/>
              <a:buChar char="⮚"/>
            </a:pPr>
            <a:r>
              <a:rPr lang="en-US" sz="2400" dirty="0">
                <a:solidFill>
                  <a:schemeClr val="tx1"/>
                </a:solidFill>
              </a:rPr>
              <a:t>In case of physical abuse</a:t>
            </a:r>
          </a:p>
          <a:p>
            <a:pPr marL="1617622" indent="-365116">
              <a:buSzPts val="2000"/>
              <a:buFont typeface="Noto Sans Symbols"/>
              <a:buChar char="⮚"/>
            </a:pPr>
            <a:r>
              <a:rPr lang="en-US" sz="2400" dirty="0">
                <a:solidFill>
                  <a:schemeClr val="tx1"/>
                </a:solidFill>
              </a:rPr>
              <a:t>In case of neglect</a:t>
            </a:r>
            <a:endParaRPr sz="1600" dirty="0">
              <a:solidFill>
                <a:srgbClr val="1B2A85"/>
              </a:solidFill>
            </a:endParaRPr>
          </a:p>
          <a:p>
            <a:pPr marL="0" indent="0"/>
            <a:endParaRPr dirty="0"/>
          </a:p>
        </p:txBody>
      </p:sp>
      <p:sp>
        <p:nvSpPr>
          <p:cNvPr id="3" name="Google Shape;374;p37">
            <a:extLst>
              <a:ext uri="{FF2B5EF4-FFF2-40B4-BE49-F238E27FC236}">
                <a16:creationId xmlns:a16="http://schemas.microsoft.com/office/drawing/2014/main" id="{232091F4-E43B-352A-6D96-98FBA179AC90}"/>
              </a:ext>
            </a:extLst>
          </p:cNvPr>
          <p:cNvSpPr txBox="1">
            <a:spLocks/>
          </p:cNvSpPr>
          <p:nvPr>
            <p:custDataLst>
              <p:tags r:id="rId3"/>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2: Liaison and Planning (</a:t>
            </a:r>
            <a:r>
              <a:rPr lang="fr-CA" sz="1600" dirty="0" err="1"/>
              <a:t>cont’d</a:t>
            </a:r>
            <a:r>
              <a:rPr lang="fr-CA" sz="1600"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306170"/>
            <a:ext cx="6097554" cy="493981"/>
          </a:xfrm>
          <a:prstGeom prst="rect">
            <a:avLst/>
          </a:prstGeom>
          <a:noFill/>
        </p:spPr>
        <p:txBody>
          <a:bodyPr wrap="square">
            <a:spAutoFit/>
          </a:bodyPr>
          <a:lstStyle/>
          <a:p>
            <a:pPr marL="76199">
              <a:lnSpc>
                <a:spcPct val="90000"/>
              </a:lnSpc>
              <a:spcBef>
                <a:spcPts val="1000"/>
              </a:spcBef>
              <a:buClr>
                <a:srgbClr val="93D9EB"/>
              </a:buClr>
              <a:buSzPts val="2400"/>
            </a:pPr>
            <a:r>
              <a:rPr lang="fr-CA" sz="2800" b="1" i="0" u="none" strike="noStrike" cap="none" dirty="0">
                <a:solidFill>
                  <a:schemeClr val="tx1"/>
                </a:solidFill>
                <a:latin typeface="Calibri"/>
                <a:ea typeface="Calibri"/>
                <a:cs typeface="Calibri"/>
                <a:sym typeface="Calibri"/>
              </a:rPr>
              <a:t>Part 1 : </a:t>
            </a:r>
            <a:r>
              <a:rPr lang="fr-CA" sz="2800" b="1" i="0" u="none" strike="noStrike" cap="none" dirty="0" err="1">
                <a:solidFill>
                  <a:schemeClr val="tx1"/>
                </a:solidFill>
                <a:latin typeface="Calibri"/>
                <a:ea typeface="Calibri"/>
                <a:cs typeface="Calibri"/>
                <a:sym typeface="Calibri"/>
              </a:rPr>
              <a:t>Multisectoral</a:t>
            </a:r>
            <a:r>
              <a:rPr lang="fr-CA" sz="2800" b="1" i="0" u="none" strike="noStrike" cap="none" dirty="0">
                <a:solidFill>
                  <a:schemeClr val="tx1"/>
                </a:solidFill>
                <a:latin typeface="Calibri"/>
                <a:ea typeface="Calibri"/>
                <a:cs typeface="Calibri"/>
                <a:sym typeface="Calibri"/>
              </a:rPr>
              <a:t> Agreement</a:t>
            </a:r>
          </a:p>
        </p:txBody>
      </p:sp>
      <p:sp>
        <p:nvSpPr>
          <p:cNvPr id="8" name="Espace réservé du numéro de diapositive 7">
            <a:extLst>
              <a:ext uri="{FF2B5EF4-FFF2-40B4-BE49-F238E27FC236}">
                <a16:creationId xmlns:a16="http://schemas.microsoft.com/office/drawing/2014/main" id="{D095BEB6-E49D-8CB0-1AA0-CED97E87F6B6}"/>
              </a:ext>
            </a:extLst>
          </p:cNvPr>
          <p:cNvSpPr>
            <a:spLocks noGrp="1"/>
          </p:cNvSpPr>
          <p:nvPr>
            <p:ph type="sldNum" idx="12"/>
          </p:nvPr>
        </p:nvSpPr>
        <p:spPr/>
        <p:txBody>
          <a:bodyPr/>
          <a:lstStyle/>
          <a:p>
            <a:fld id="{00000000-1234-1234-1234-123412341234}" type="slidenum">
              <a:rPr lang="fr-CA" smtClean="0"/>
              <a:pPr/>
              <a:t>5</a:t>
            </a:fld>
            <a:endParaRPr lang="fr-CA"/>
          </a:p>
        </p:txBody>
      </p:sp>
    </p:spTree>
    <p:extLst>
      <p:ext uri="{BB962C8B-B14F-4D97-AF65-F5344CB8AC3E}">
        <p14:creationId xmlns:p14="http://schemas.microsoft.com/office/powerpoint/2010/main" val="22951109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5"/>
          <p:cNvSpPr txBox="1">
            <a:spLocks noGrp="1"/>
          </p:cNvSpPr>
          <p:nvPr>
            <p:ph type="title"/>
            <p:custDataLst>
              <p:tags r:id="rId1"/>
            </p:custDataLst>
          </p:nvPr>
        </p:nvSpPr>
        <p:spPr>
          <a:xfrm>
            <a:off x="557383" y="539972"/>
            <a:ext cx="10515600" cy="412955"/>
          </a:xfrm>
          <a:prstGeom prst="rect">
            <a:avLst/>
          </a:prstGeom>
          <a:noFill/>
          <a:ln>
            <a:noFill/>
          </a:ln>
        </p:spPr>
        <p:txBody>
          <a:bodyPr spcFirstLastPara="1" wrap="square" lIns="91425" tIns="45700" rIns="91425" bIns="45700" anchor="ctr" anchorCtr="0">
            <a:noAutofit/>
          </a:bodyPr>
          <a:lstStyle/>
          <a:p>
            <a:pPr>
              <a:buSzPts val="3200"/>
            </a:pPr>
            <a:r>
              <a:rPr lang="fr-CA" sz="3200" dirty="0"/>
              <a:t>Disclosure</a:t>
            </a:r>
            <a:endParaRPr dirty="0"/>
          </a:p>
        </p:txBody>
      </p:sp>
      <p:sp>
        <p:nvSpPr>
          <p:cNvPr id="441" name="Google Shape;441;p45"/>
          <p:cNvSpPr txBox="1">
            <a:spLocks noGrp="1"/>
          </p:cNvSpPr>
          <p:nvPr>
            <p:ph type="body" idx="1"/>
            <p:custDataLst>
              <p:tags r:id="rId2"/>
            </p:custDataLst>
          </p:nvPr>
        </p:nvSpPr>
        <p:spPr>
          <a:xfrm>
            <a:off x="625151" y="1847461"/>
            <a:ext cx="5122506" cy="3638939"/>
          </a:xfrm>
          <a:prstGeom prst="rect">
            <a:avLst/>
          </a:prstGeom>
          <a:noFill/>
          <a:ln>
            <a:noFill/>
          </a:ln>
        </p:spPr>
        <p:txBody>
          <a:bodyPr spcFirstLastPara="1" wrap="square" lIns="91425" tIns="45700" rIns="91425" bIns="45700" anchor="t" anchorCtr="0">
            <a:normAutofit/>
          </a:bodyPr>
          <a:lstStyle/>
          <a:p>
            <a:pPr marL="0" indent="0" algn="just">
              <a:lnSpc>
                <a:spcPct val="115000"/>
              </a:lnSpc>
              <a:spcBef>
                <a:spcPts val="0"/>
              </a:spcBef>
              <a:buSzPct val="100000"/>
              <a:buNone/>
            </a:pPr>
            <a:r>
              <a:rPr lang="en-US" sz="1800" dirty="0">
                <a:solidFill>
                  <a:schemeClr val="tx1"/>
                </a:solidFill>
              </a:rPr>
              <a:t>The decision to disclose or not is based on the assessment of</a:t>
            </a:r>
            <a:r>
              <a:rPr lang="fr-CA" sz="1800" dirty="0">
                <a:solidFill>
                  <a:schemeClr val="tx1"/>
                </a:solidFill>
              </a:rPr>
              <a:t>:</a:t>
            </a:r>
          </a:p>
          <a:p>
            <a:pPr marL="0" indent="0" algn="just">
              <a:lnSpc>
                <a:spcPct val="115000"/>
              </a:lnSpc>
              <a:spcBef>
                <a:spcPts val="0"/>
              </a:spcBef>
              <a:buSzPct val="100000"/>
              <a:buNone/>
            </a:pPr>
            <a:endParaRPr sz="1800" dirty="0">
              <a:solidFill>
                <a:schemeClr val="tx1"/>
              </a:solidFill>
            </a:endParaRPr>
          </a:p>
          <a:p>
            <a:pPr marL="342891" indent="-342891" algn="just">
              <a:lnSpc>
                <a:spcPct val="115000"/>
              </a:lnSpc>
              <a:spcBef>
                <a:spcPts val="2000"/>
              </a:spcBef>
              <a:buSzPct val="100000"/>
            </a:pPr>
            <a:r>
              <a:rPr lang="en-US" sz="1800" b="1" dirty="0">
                <a:solidFill>
                  <a:schemeClr val="tx1"/>
                </a:solidFill>
              </a:rPr>
              <a:t>the seriousness of the act </a:t>
            </a:r>
            <a:r>
              <a:rPr lang="en-US" sz="1800" dirty="0">
                <a:solidFill>
                  <a:schemeClr val="tx1"/>
                </a:solidFill>
              </a:rPr>
              <a:t>(its nature, frequency, duration); </a:t>
            </a:r>
          </a:p>
          <a:p>
            <a:pPr marL="342891" indent="-342891" algn="just">
              <a:lnSpc>
                <a:spcPct val="115000"/>
              </a:lnSpc>
              <a:spcBef>
                <a:spcPts val="2000"/>
              </a:spcBef>
              <a:buSzPct val="100000"/>
            </a:pPr>
            <a:r>
              <a:rPr lang="en-US" sz="1800" dirty="0">
                <a:solidFill>
                  <a:schemeClr val="tx1"/>
                </a:solidFill>
              </a:rPr>
              <a:t>the </a:t>
            </a:r>
            <a:r>
              <a:rPr lang="en-US" sz="1800" b="1" dirty="0">
                <a:solidFill>
                  <a:schemeClr val="tx1"/>
                </a:solidFill>
              </a:rPr>
              <a:t>sequelae on the victim </a:t>
            </a:r>
            <a:r>
              <a:rPr lang="en-US" sz="1800" dirty="0">
                <a:solidFill>
                  <a:schemeClr val="tx1"/>
                </a:solidFill>
              </a:rPr>
              <a:t>(the consequences on the child's physical and psychological health, his or her experience and perception of the situation). </a:t>
            </a:r>
            <a:endParaRPr dirty="0"/>
          </a:p>
        </p:txBody>
      </p:sp>
      <p:sp>
        <p:nvSpPr>
          <p:cNvPr id="442" name="Google Shape;442;p45"/>
          <p:cNvSpPr txBox="1">
            <a:spLocks noGrp="1"/>
          </p:cNvSpPr>
          <p:nvPr>
            <p:ph type="body" idx="2"/>
            <p:custDataLst>
              <p:tags r:id="rId3"/>
            </p:custDataLst>
          </p:nvPr>
        </p:nvSpPr>
        <p:spPr>
          <a:xfrm>
            <a:off x="6096000" y="1847461"/>
            <a:ext cx="5538619" cy="4251586"/>
          </a:xfrm>
          <a:prstGeom prst="rect">
            <a:avLst/>
          </a:prstGeom>
          <a:noFill/>
          <a:ln>
            <a:noFill/>
          </a:ln>
        </p:spPr>
        <p:txBody>
          <a:bodyPr spcFirstLastPara="1" wrap="square" lIns="91425" tIns="45700" rIns="91425" bIns="45700" anchor="t" anchorCtr="0">
            <a:normAutofit/>
          </a:bodyPr>
          <a:lstStyle/>
          <a:p>
            <a:pPr marL="0" indent="0" algn="just">
              <a:lnSpc>
                <a:spcPct val="115000"/>
              </a:lnSpc>
              <a:spcBef>
                <a:spcPts val="0"/>
              </a:spcBef>
              <a:buSzPct val="100000"/>
              <a:buNone/>
            </a:pPr>
            <a:r>
              <a:rPr lang="en-US" sz="1800" dirty="0">
                <a:solidFill>
                  <a:schemeClr val="tx1"/>
                </a:solidFill>
              </a:rPr>
              <a:t>For both physical abuse and neglect, </a:t>
            </a:r>
            <a:r>
              <a:rPr lang="en-US" sz="1800" b="1" dirty="0">
                <a:solidFill>
                  <a:schemeClr val="tx1"/>
                </a:solidFill>
              </a:rPr>
              <a:t>seriousness</a:t>
            </a:r>
            <a:r>
              <a:rPr lang="en-US" sz="1800" dirty="0">
                <a:solidFill>
                  <a:schemeClr val="tx1"/>
                </a:solidFill>
              </a:rPr>
              <a:t> must also be assessed in relation to the background, i.e.</a:t>
            </a:r>
            <a:r>
              <a:rPr lang="fr-CA" sz="1800" dirty="0">
                <a:solidFill>
                  <a:schemeClr val="tx1"/>
                </a:solidFill>
              </a:rPr>
              <a:t>:</a:t>
            </a:r>
          </a:p>
          <a:p>
            <a:pPr marL="0" indent="0" algn="just">
              <a:lnSpc>
                <a:spcPct val="115000"/>
              </a:lnSpc>
              <a:spcBef>
                <a:spcPts val="0"/>
              </a:spcBef>
              <a:buSzPct val="100000"/>
              <a:buNone/>
            </a:pPr>
            <a:endParaRPr sz="1800" dirty="0">
              <a:solidFill>
                <a:schemeClr val="tx1"/>
              </a:solidFill>
            </a:endParaRPr>
          </a:p>
          <a:p>
            <a:pPr marL="342891" indent="-342891" algn="just">
              <a:lnSpc>
                <a:spcPct val="115000"/>
              </a:lnSpc>
              <a:spcBef>
                <a:spcPts val="2000"/>
              </a:spcBef>
              <a:buSzPct val="100000"/>
            </a:pPr>
            <a:r>
              <a:rPr lang="en-US" sz="1800" dirty="0">
                <a:solidFill>
                  <a:schemeClr val="tx1"/>
                </a:solidFill>
              </a:rPr>
              <a:t>The child's vulnerability; </a:t>
            </a:r>
          </a:p>
          <a:p>
            <a:pPr marL="342891" indent="-342891" algn="just">
              <a:lnSpc>
                <a:spcPct val="115000"/>
              </a:lnSpc>
              <a:spcBef>
                <a:spcPts val="2000"/>
              </a:spcBef>
              <a:buSzPct val="100000"/>
            </a:pPr>
            <a:r>
              <a:rPr lang="en-US" sz="1800" dirty="0">
                <a:solidFill>
                  <a:schemeClr val="tx1"/>
                </a:solidFill>
              </a:rPr>
              <a:t>Circumstances (extenuating and aggravating); </a:t>
            </a:r>
          </a:p>
          <a:p>
            <a:pPr marL="342891" indent="-342891" algn="just">
              <a:lnSpc>
                <a:spcPct val="115000"/>
              </a:lnSpc>
              <a:spcBef>
                <a:spcPts val="2000"/>
              </a:spcBef>
              <a:buSzPct val="100000"/>
            </a:pPr>
            <a:r>
              <a:rPr lang="en-US" sz="1800" dirty="0">
                <a:solidFill>
                  <a:schemeClr val="tx1"/>
                </a:solidFill>
              </a:rPr>
              <a:t>The nature of the relationship between the child victim and the alleged perpetrator; </a:t>
            </a:r>
          </a:p>
          <a:p>
            <a:pPr marL="342891" indent="-342891" algn="just">
              <a:lnSpc>
                <a:spcPct val="115000"/>
              </a:lnSpc>
              <a:spcBef>
                <a:spcPts val="2000"/>
              </a:spcBef>
              <a:buSzPct val="100000"/>
            </a:pPr>
            <a:r>
              <a:rPr lang="en-US" sz="1800" dirty="0">
                <a:solidFill>
                  <a:schemeClr val="tx1"/>
                </a:solidFill>
              </a:rPr>
              <a:t>The recurrence of the act by the alleged perpetrator and the climate.</a:t>
            </a:r>
            <a:endParaRPr lang="fr-FR" sz="1800" dirty="0"/>
          </a:p>
        </p:txBody>
      </p:sp>
      <p:sp>
        <p:nvSpPr>
          <p:cNvPr id="3" name="Google Shape;374;p37">
            <a:extLst>
              <a:ext uri="{FF2B5EF4-FFF2-40B4-BE49-F238E27FC236}">
                <a16:creationId xmlns:a16="http://schemas.microsoft.com/office/drawing/2014/main" id="{1F328B0F-BB94-452B-75A7-C5791A62328F}"/>
              </a:ext>
            </a:extLst>
          </p:cNvPr>
          <p:cNvSpPr txBox="1">
            <a:spLocks/>
          </p:cNvSpPr>
          <p:nvPr>
            <p:custDataLst>
              <p:tags r:id="rId4"/>
            </p:custDataLst>
          </p:nvPr>
        </p:nvSpPr>
        <p:spPr>
          <a:xfrm>
            <a:off x="8640147" y="0"/>
            <a:ext cx="3551853"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2: Liaison and Planning (</a:t>
            </a:r>
            <a:r>
              <a:rPr lang="fr-CA" sz="1600" dirty="0" err="1"/>
              <a:t>cont’d</a:t>
            </a:r>
            <a:r>
              <a:rPr lang="fr-CA" sz="1600" dirty="0"/>
              <a:t>.)</a:t>
            </a:r>
          </a:p>
        </p:txBody>
      </p:sp>
      <p:sp>
        <p:nvSpPr>
          <p:cNvPr id="6" name="Espace réservé du numéro de diapositive 5">
            <a:extLst>
              <a:ext uri="{FF2B5EF4-FFF2-40B4-BE49-F238E27FC236}">
                <a16:creationId xmlns:a16="http://schemas.microsoft.com/office/drawing/2014/main" id="{966E63B8-E585-20FD-9CE7-B8ACC33EE050}"/>
              </a:ext>
            </a:extLst>
          </p:cNvPr>
          <p:cNvSpPr>
            <a:spLocks noGrp="1"/>
          </p:cNvSpPr>
          <p:nvPr>
            <p:ph type="sldNum" idx="12"/>
          </p:nvPr>
        </p:nvSpPr>
        <p:spPr/>
        <p:txBody>
          <a:bodyPr/>
          <a:lstStyle/>
          <a:p>
            <a:fld id="{00000000-1234-1234-1234-123412341234}" type="slidenum">
              <a:rPr lang="fr-CA" smtClean="0"/>
              <a:pPr/>
              <a:t>50</a:t>
            </a:fld>
            <a:endParaRPr lang="fr-CA"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5CF8C5-C659-759F-2571-69292BDED137}"/>
              </a:ext>
            </a:extLst>
          </p:cNvPr>
          <p:cNvSpPr>
            <a:spLocks noGrp="1"/>
          </p:cNvSpPr>
          <p:nvPr>
            <p:ph type="title"/>
          </p:nvPr>
        </p:nvSpPr>
        <p:spPr/>
        <p:txBody>
          <a:bodyPr>
            <a:normAutofit fontScale="90000"/>
          </a:bodyPr>
          <a:lstStyle/>
          <a:p>
            <a:br>
              <a:rPr lang="fr-CA" sz="3600" dirty="0">
                <a:solidFill>
                  <a:srgbClr val="1B2A85"/>
                </a:solidFill>
              </a:rPr>
            </a:br>
            <a:r>
              <a:rPr lang="fr-CA" sz="3600" dirty="0" err="1">
                <a:solidFill>
                  <a:srgbClr val="1B2A85"/>
                </a:solidFill>
              </a:rPr>
              <a:t>Step</a:t>
            </a:r>
            <a:r>
              <a:rPr lang="fr-CA" sz="3600" dirty="0">
                <a:solidFill>
                  <a:srgbClr val="1B2A85"/>
                </a:solidFill>
              </a:rPr>
              <a:t> 3: Investigation and </a:t>
            </a:r>
            <a:r>
              <a:rPr lang="fr-CA" dirty="0" err="1">
                <a:solidFill>
                  <a:srgbClr val="1B2A85"/>
                </a:solidFill>
              </a:rPr>
              <a:t>E</a:t>
            </a:r>
            <a:r>
              <a:rPr lang="fr-CA" sz="3600" dirty="0" err="1">
                <a:solidFill>
                  <a:srgbClr val="1B2A85"/>
                </a:solidFill>
              </a:rPr>
              <a:t>valuation</a:t>
            </a:r>
            <a:br>
              <a:rPr lang="fr-CA" sz="3600" dirty="0">
                <a:solidFill>
                  <a:srgbClr val="1B2A85"/>
                </a:solidFill>
              </a:rPr>
            </a:br>
            <a:endParaRPr lang="fr-CA" dirty="0"/>
          </a:p>
        </p:txBody>
      </p:sp>
      <p:sp>
        <p:nvSpPr>
          <p:cNvPr id="3" name="Espace réservé du texte 2">
            <a:extLst>
              <a:ext uri="{FF2B5EF4-FFF2-40B4-BE49-F238E27FC236}">
                <a16:creationId xmlns:a16="http://schemas.microsoft.com/office/drawing/2014/main" id="{F6AA54BE-E67B-3226-F745-FE9BF69EE98F}"/>
              </a:ext>
            </a:extLst>
          </p:cNvPr>
          <p:cNvSpPr>
            <a:spLocks noGrp="1"/>
          </p:cNvSpPr>
          <p:nvPr>
            <p:ph type="body" idx="1"/>
          </p:nvPr>
        </p:nvSpPr>
        <p:spPr/>
        <p:txBody>
          <a:bodyPr/>
          <a:lstStyle/>
          <a:p>
            <a:r>
              <a:rPr lang="fr-CA" dirty="0"/>
              <a:t>Investigation</a:t>
            </a:r>
          </a:p>
        </p:txBody>
      </p:sp>
      <p:sp>
        <p:nvSpPr>
          <p:cNvPr id="4" name="Espace réservé du texte 3">
            <a:extLst>
              <a:ext uri="{FF2B5EF4-FFF2-40B4-BE49-F238E27FC236}">
                <a16:creationId xmlns:a16="http://schemas.microsoft.com/office/drawing/2014/main" id="{ED92215C-7653-2049-59FA-CABC1460094B}"/>
              </a:ext>
            </a:extLst>
          </p:cNvPr>
          <p:cNvSpPr>
            <a:spLocks noGrp="1"/>
          </p:cNvSpPr>
          <p:nvPr>
            <p:ph type="body" idx="2"/>
          </p:nvPr>
        </p:nvSpPr>
        <p:spPr>
          <a:xfrm>
            <a:off x="839789" y="2544098"/>
            <a:ext cx="5047827" cy="3067667"/>
          </a:xfrm>
        </p:spPr>
        <p:txBody>
          <a:bodyPr>
            <a:normAutofit/>
          </a:bodyPr>
          <a:lstStyle/>
          <a:p>
            <a:pPr marL="0" indent="0" algn="just">
              <a:spcBef>
                <a:spcPts val="0"/>
              </a:spcBef>
              <a:buSzPts val="1800"/>
              <a:buNone/>
            </a:pPr>
            <a:r>
              <a:rPr lang="en-US" sz="1900" dirty="0">
                <a:solidFill>
                  <a:schemeClr val="tx1"/>
                </a:solidFill>
              </a:rPr>
              <a:t>The investigation consists of determining whether the facts are well-founded and can be proven within the framework of the application of the Criminal Code or </a:t>
            </a:r>
            <a:r>
              <a:rPr lang="en-US" sz="1900" dirty="0" err="1">
                <a:solidFill>
                  <a:schemeClr val="tx1"/>
                </a:solidFill>
              </a:rPr>
              <a:t>labour</a:t>
            </a:r>
            <a:r>
              <a:rPr lang="en-US" sz="1900" dirty="0">
                <a:solidFill>
                  <a:schemeClr val="tx1"/>
                </a:solidFill>
              </a:rPr>
              <a:t> law. </a:t>
            </a:r>
          </a:p>
          <a:p>
            <a:pPr marL="0" indent="0" algn="just">
              <a:spcBef>
                <a:spcPts val="0"/>
              </a:spcBef>
              <a:buSzPts val="1800"/>
              <a:buNone/>
            </a:pPr>
            <a:endParaRPr lang="en-US" sz="1900" dirty="0">
              <a:solidFill>
                <a:schemeClr val="tx1"/>
              </a:solidFill>
            </a:endParaRPr>
          </a:p>
          <a:p>
            <a:pPr marL="0" indent="0" algn="just">
              <a:spcBef>
                <a:spcPts val="0"/>
              </a:spcBef>
              <a:buSzPts val="1800"/>
              <a:buNone/>
            </a:pPr>
            <a:r>
              <a:rPr lang="en-US" sz="1900" dirty="0">
                <a:solidFill>
                  <a:schemeClr val="tx1"/>
                </a:solidFill>
              </a:rPr>
              <a:t>When the person under suspicion is a person in authority or not working in an establishment or organization, the administrative investigation must be conducted according to the rules established in this establishment or organization.</a:t>
            </a:r>
            <a:endParaRPr lang="fr-CA" dirty="0"/>
          </a:p>
        </p:txBody>
      </p:sp>
      <p:sp>
        <p:nvSpPr>
          <p:cNvPr id="5" name="Espace réservé du texte 4">
            <a:extLst>
              <a:ext uri="{FF2B5EF4-FFF2-40B4-BE49-F238E27FC236}">
                <a16:creationId xmlns:a16="http://schemas.microsoft.com/office/drawing/2014/main" id="{F3E32324-CAEA-F7BD-FFE2-315EB59D8626}"/>
              </a:ext>
            </a:extLst>
          </p:cNvPr>
          <p:cNvSpPr>
            <a:spLocks noGrp="1"/>
          </p:cNvSpPr>
          <p:nvPr>
            <p:ph type="body" idx="3"/>
          </p:nvPr>
        </p:nvSpPr>
        <p:spPr/>
        <p:txBody>
          <a:bodyPr/>
          <a:lstStyle/>
          <a:p>
            <a:r>
              <a:rPr lang="fr-CA" dirty="0" err="1"/>
              <a:t>Evaluation</a:t>
            </a:r>
            <a:endParaRPr lang="fr-CA" dirty="0"/>
          </a:p>
        </p:txBody>
      </p:sp>
      <p:sp>
        <p:nvSpPr>
          <p:cNvPr id="6" name="Espace réservé du texte 5">
            <a:extLst>
              <a:ext uri="{FF2B5EF4-FFF2-40B4-BE49-F238E27FC236}">
                <a16:creationId xmlns:a16="http://schemas.microsoft.com/office/drawing/2014/main" id="{CD65ADB5-9337-3813-E821-B01C87510F63}"/>
              </a:ext>
            </a:extLst>
          </p:cNvPr>
          <p:cNvSpPr>
            <a:spLocks noGrp="1"/>
          </p:cNvSpPr>
          <p:nvPr>
            <p:ph type="body" idx="4"/>
          </p:nvPr>
        </p:nvSpPr>
        <p:spPr>
          <a:xfrm>
            <a:off x="6194426" y="2227126"/>
            <a:ext cx="5157787" cy="3820931"/>
          </a:xfrm>
        </p:spPr>
        <p:txBody>
          <a:bodyPr>
            <a:noAutofit/>
          </a:bodyPr>
          <a:lstStyle/>
          <a:p>
            <a:pPr marL="0" indent="0" algn="just">
              <a:spcBef>
                <a:spcPts val="2000"/>
              </a:spcBef>
              <a:buSzPts val="1800"/>
              <a:buNone/>
            </a:pPr>
            <a:r>
              <a:rPr lang="en-US" sz="1800" dirty="0">
                <a:solidFill>
                  <a:schemeClr val="tx1"/>
                </a:solidFill>
              </a:rPr>
              <a:t>The assessment by the DPJ's Director consists of determining whether the facts are well-founded, whether the child's security or development is compromised, and whether the child should be subject to protective measures.</a:t>
            </a:r>
          </a:p>
          <a:p>
            <a:pPr marL="0" indent="0" algn="just">
              <a:spcBef>
                <a:spcPts val="2000"/>
              </a:spcBef>
              <a:buSzPts val="1800"/>
              <a:buNone/>
            </a:pPr>
            <a:r>
              <a:rPr lang="en-US" sz="1800" dirty="0">
                <a:solidFill>
                  <a:schemeClr val="tx1"/>
                </a:solidFill>
              </a:rPr>
              <a:t>When the suspected person is a third party working in an institution or organization, the DYP's Director may have carried out additional checks to decide whether to retain the report for assessment, should the parents fail to take the necessary steps to protect the child.</a:t>
            </a:r>
            <a:endParaRPr lang="fr-CA" sz="1800" b="1" dirty="0">
              <a:solidFill>
                <a:schemeClr val="tx1"/>
              </a:solidFill>
            </a:endParaRPr>
          </a:p>
        </p:txBody>
      </p:sp>
      <p:sp>
        <p:nvSpPr>
          <p:cNvPr id="9" name="Espace réservé du numéro de diapositive 8">
            <a:extLst>
              <a:ext uri="{FF2B5EF4-FFF2-40B4-BE49-F238E27FC236}">
                <a16:creationId xmlns:a16="http://schemas.microsoft.com/office/drawing/2014/main" id="{754D9952-2B2C-92E8-B51E-683888177345}"/>
              </a:ext>
            </a:extLst>
          </p:cNvPr>
          <p:cNvSpPr>
            <a:spLocks noGrp="1"/>
          </p:cNvSpPr>
          <p:nvPr>
            <p:ph type="sldNum" idx="12"/>
          </p:nvPr>
        </p:nvSpPr>
        <p:spPr/>
        <p:txBody>
          <a:bodyPr/>
          <a:lstStyle/>
          <a:p>
            <a:fld id="{00000000-1234-1234-1234-123412341234}" type="slidenum">
              <a:rPr lang="fr-CA" smtClean="0"/>
              <a:pPr/>
              <a:t>51</a:t>
            </a:fld>
            <a:endParaRPr lang="fr-CA"/>
          </a:p>
        </p:txBody>
      </p:sp>
    </p:spTree>
    <p:extLst>
      <p:ext uri="{BB962C8B-B14F-4D97-AF65-F5344CB8AC3E}">
        <p14:creationId xmlns:p14="http://schemas.microsoft.com/office/powerpoint/2010/main" val="31753615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5" name="Google Shape;455;p47"/>
          <p:cNvSpPr txBox="1">
            <a:spLocks noGrp="1"/>
          </p:cNvSpPr>
          <p:nvPr>
            <p:ph type="body" idx="1"/>
            <p:custDataLst>
              <p:tags r:id="rId1"/>
            </p:custDataLst>
          </p:nvPr>
        </p:nvSpPr>
        <p:spPr>
          <a:xfrm>
            <a:off x="345233" y="1222310"/>
            <a:ext cx="11140752" cy="5327780"/>
          </a:xfrm>
          <a:prstGeom prst="rect">
            <a:avLst/>
          </a:prstGeom>
          <a:noFill/>
          <a:ln>
            <a:noFill/>
          </a:ln>
        </p:spPr>
        <p:txBody>
          <a:bodyPr spcFirstLastPara="1" wrap="square" lIns="91425" tIns="45700" rIns="91425" bIns="45700" anchor="t" anchorCtr="0">
            <a:noAutofit/>
          </a:bodyPr>
          <a:lstStyle/>
          <a:p>
            <a:pPr indent="-457189" algn="just">
              <a:spcBef>
                <a:spcPts val="0"/>
              </a:spcBef>
              <a:buClr>
                <a:srgbClr val="1B2A85"/>
              </a:buClr>
              <a:buSzPts val="1800"/>
              <a:buFont typeface="Calibri"/>
              <a:buAutoNum type="arabicPeriod"/>
            </a:pPr>
            <a:r>
              <a:rPr lang="en-US" sz="1800" dirty="0">
                <a:solidFill>
                  <a:schemeClr val="tx1"/>
                </a:solidFill>
              </a:rPr>
              <a:t>The police officer conducts the </a:t>
            </a:r>
            <a:r>
              <a:rPr lang="en-US" sz="1800" b="1" dirty="0">
                <a:solidFill>
                  <a:schemeClr val="tx1"/>
                </a:solidFill>
              </a:rPr>
              <a:t>non-suggestive</a:t>
            </a:r>
            <a:r>
              <a:rPr lang="en-US" sz="1800" dirty="0">
                <a:solidFill>
                  <a:schemeClr val="tx1"/>
                </a:solidFill>
              </a:rPr>
              <a:t> interview with the child and gives the video recording of the interview to the DPJ.</a:t>
            </a:r>
            <a:endParaRPr lang="fr-CA" sz="1800" dirty="0">
              <a:solidFill>
                <a:schemeClr val="tx1"/>
              </a:solidFill>
            </a:endParaRPr>
          </a:p>
          <a:p>
            <a:pPr marL="263519" indent="-263519" algn="just">
              <a:spcBef>
                <a:spcPts val="0"/>
              </a:spcBef>
              <a:buSzPts val="1800"/>
            </a:pPr>
            <a:endParaRPr lang="fr-CA" sz="1800" dirty="0">
              <a:solidFill>
                <a:schemeClr val="tx1"/>
              </a:solidFill>
            </a:endParaRPr>
          </a:p>
          <a:p>
            <a:pPr marL="893740" indent="-263519" algn="just">
              <a:buSzPts val="1800"/>
              <a:buFont typeface="Noto Sans Symbols"/>
              <a:buChar char="⮚"/>
            </a:pPr>
            <a:r>
              <a:rPr lang="en-US" sz="1800" dirty="0">
                <a:solidFill>
                  <a:schemeClr val="tx1"/>
                </a:solidFill>
              </a:rPr>
              <a:t>The planning and modalities of this interview are determined with the DPJ and the DPCP prosecutor.</a:t>
            </a:r>
          </a:p>
          <a:p>
            <a:pPr marL="893740" indent="-263519" algn="just">
              <a:buSzPts val="1800"/>
              <a:buFont typeface="Noto Sans Symbols"/>
              <a:buChar char="⮚"/>
            </a:pPr>
            <a:r>
              <a:rPr lang="en-US" sz="1800" dirty="0">
                <a:solidFill>
                  <a:schemeClr val="tx1"/>
                </a:solidFill>
              </a:rPr>
              <a:t>For the purposes of an administrative investigation, the partners must take steps to avoid a multiplication of interviews with the child victim.</a:t>
            </a:r>
            <a:r>
              <a:rPr lang="fr-CA" sz="1800" dirty="0">
                <a:solidFill>
                  <a:schemeClr val="tx1"/>
                </a:solidFill>
              </a:rPr>
              <a:t>. </a:t>
            </a:r>
          </a:p>
          <a:p>
            <a:pPr marL="630223" indent="0" algn="just">
              <a:spcBef>
                <a:spcPts val="0"/>
              </a:spcBef>
              <a:buSzPts val="1800"/>
            </a:pPr>
            <a:endParaRPr lang="fr-CA" sz="1800" dirty="0">
              <a:solidFill>
                <a:schemeClr val="tx1"/>
              </a:solidFill>
            </a:endParaRPr>
          </a:p>
          <a:p>
            <a:pPr indent="-457189" algn="just">
              <a:buClr>
                <a:srgbClr val="1B2A85"/>
              </a:buClr>
              <a:buSzPts val="1800"/>
              <a:buFont typeface="Calibri"/>
              <a:buAutoNum type="arabicPeriod" startAt="2"/>
            </a:pPr>
            <a:r>
              <a:rPr lang="en-US" sz="1800" dirty="0">
                <a:solidFill>
                  <a:schemeClr val="tx1"/>
                </a:solidFill>
              </a:rPr>
              <a:t>The interview with the person under suspicion is carried out by the police officer.</a:t>
            </a:r>
            <a:endParaRPr lang="fr-CA" sz="1800" dirty="0">
              <a:solidFill>
                <a:schemeClr val="tx1"/>
              </a:solidFill>
            </a:endParaRPr>
          </a:p>
          <a:p>
            <a:pPr marL="0" indent="0" algn="just">
              <a:spcBef>
                <a:spcPts val="0"/>
              </a:spcBef>
              <a:buSzPts val="1800"/>
            </a:pPr>
            <a:endParaRPr lang="fr-CA" sz="1800" dirty="0">
              <a:solidFill>
                <a:schemeClr val="tx1"/>
              </a:solidFill>
            </a:endParaRPr>
          </a:p>
          <a:p>
            <a:pPr marL="893740" indent="-263519" algn="just">
              <a:buSzPts val="1800"/>
              <a:buFont typeface="Noto Sans Symbols"/>
              <a:buChar char="⮚"/>
            </a:pPr>
            <a:r>
              <a:rPr lang="en-US" sz="1800" dirty="0">
                <a:solidFill>
                  <a:schemeClr val="tx1"/>
                </a:solidFill>
              </a:rPr>
              <a:t>When the alleged perpetrator is the parent of the child victim, the interview should take place quickly. The DPJ may also need to meet this parent as soon as possible to make sure the child or other children are protected. In this case, the DYP and the police officer can agree on the terms of the meeting with the parent.</a:t>
            </a:r>
            <a:endParaRPr lang="fr-CA" sz="1800" dirty="0">
              <a:solidFill>
                <a:schemeClr val="tx1"/>
              </a:solidFill>
            </a:endParaRPr>
          </a:p>
          <a:p>
            <a:pPr marL="893740" indent="-149222" algn="just">
              <a:spcBef>
                <a:spcPts val="0"/>
              </a:spcBef>
              <a:buSzPts val="1800"/>
            </a:pPr>
            <a:endParaRPr lang="fr-CA" sz="1800" dirty="0">
              <a:solidFill>
                <a:schemeClr val="tx1"/>
              </a:solidFill>
            </a:endParaRPr>
          </a:p>
          <a:p>
            <a:pPr indent="-457189" algn="just">
              <a:buClr>
                <a:srgbClr val="1B2A85"/>
              </a:buClr>
              <a:buSzPts val="1800"/>
              <a:buFont typeface="Calibri"/>
              <a:buAutoNum type="arabicPeriod" startAt="3"/>
            </a:pPr>
            <a:r>
              <a:rPr lang="en-US" sz="1800" dirty="0">
                <a:solidFill>
                  <a:schemeClr val="tx1"/>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7"/>
                  </a:ext>
                </a:extLst>
              </a:rPr>
              <a:t>Following consultation between the partners, they agree on how to meet with parents and witnesses.</a:t>
            </a:r>
            <a:endParaRPr lang="fr-CA" sz="1800" dirty="0">
              <a:solidFill>
                <a:schemeClr val="tx1"/>
              </a:solidFill>
              <a:latin typeface="Times New Roman"/>
              <a:ea typeface="Times New Roman"/>
              <a:cs typeface="Times New Roman"/>
              <a:sym typeface="Times New Roman"/>
            </a:endParaRPr>
          </a:p>
          <a:p>
            <a:pPr marL="893740" indent="-136522" algn="just">
              <a:buSzPts val="2000"/>
            </a:pPr>
            <a:endParaRPr lang="fr-CA" sz="1800" dirty="0"/>
          </a:p>
        </p:txBody>
      </p:sp>
      <p:sp>
        <p:nvSpPr>
          <p:cNvPr id="2" name="Google Shape;374;p37">
            <a:extLst>
              <a:ext uri="{FF2B5EF4-FFF2-40B4-BE49-F238E27FC236}">
                <a16:creationId xmlns:a16="http://schemas.microsoft.com/office/drawing/2014/main" id="{FCF6131E-AB20-C39F-16AA-C4C59D54D61C}"/>
              </a:ext>
            </a:extLst>
          </p:cNvPr>
          <p:cNvSpPr txBox="1">
            <a:spLocks/>
          </p:cNvSpPr>
          <p:nvPr>
            <p:custDataLst>
              <p:tags r:id="rId2"/>
            </p:custDataLst>
          </p:nvPr>
        </p:nvSpPr>
        <p:spPr>
          <a:xfrm>
            <a:off x="7982857" y="0"/>
            <a:ext cx="4209144"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3: Investigation and </a:t>
            </a:r>
            <a:r>
              <a:rPr lang="fr-CA" sz="1600" dirty="0" err="1"/>
              <a:t>Evaluation</a:t>
            </a:r>
            <a:r>
              <a:rPr lang="fr-CA" sz="1600" dirty="0"/>
              <a:t> (</a:t>
            </a:r>
            <a:r>
              <a:rPr lang="fr-CA" sz="1600" dirty="0" err="1"/>
              <a:t>cont’d</a:t>
            </a:r>
            <a:r>
              <a:rPr lang="fr-CA" sz="1600" dirty="0"/>
              <a:t>.)</a:t>
            </a:r>
          </a:p>
        </p:txBody>
      </p:sp>
    </p:spTree>
    <p:extLst>
      <p:ext uri="{BB962C8B-B14F-4D97-AF65-F5344CB8AC3E}">
        <p14:creationId xmlns:p14="http://schemas.microsoft.com/office/powerpoint/2010/main" val="37097234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48"/>
          <p:cNvSpPr txBox="1"/>
          <p:nvPr>
            <p:custDataLst>
              <p:tags r:id="rId1"/>
            </p:custDataLst>
          </p:nvPr>
        </p:nvSpPr>
        <p:spPr>
          <a:xfrm>
            <a:off x="522515" y="699796"/>
            <a:ext cx="10985276" cy="4860264"/>
          </a:xfrm>
          <a:prstGeom prst="rect">
            <a:avLst/>
          </a:prstGeom>
          <a:noFill/>
          <a:ln>
            <a:noFill/>
          </a:ln>
        </p:spPr>
        <p:txBody>
          <a:bodyPr spcFirstLastPara="1" wrap="square" lIns="91425" tIns="45700" rIns="91425" bIns="45700" anchor="t" anchorCtr="0">
            <a:spAutoFit/>
          </a:bodyPr>
          <a:lstStyle/>
          <a:p>
            <a:pPr>
              <a:spcBef>
                <a:spcPts val="280"/>
              </a:spcBef>
              <a:buClr>
                <a:srgbClr val="1B2A85"/>
              </a:buClr>
              <a:buSzPts val="1400"/>
            </a:pPr>
            <a:br>
              <a:rPr lang="fr-CA" b="1" dirty="0">
                <a:solidFill>
                  <a:srgbClr val="1B2A85"/>
                </a:solidFill>
                <a:latin typeface="Calibri"/>
                <a:ea typeface="Calibri"/>
                <a:cs typeface="Calibri"/>
                <a:sym typeface="Calibri"/>
              </a:rPr>
            </a:br>
            <a:endParaRPr sz="2000" dirty="0">
              <a:solidFill>
                <a:srgbClr val="002060"/>
              </a:solidFill>
              <a:latin typeface="Calibri"/>
              <a:ea typeface="Calibri"/>
              <a:cs typeface="Calibri"/>
              <a:sym typeface="Calibri"/>
            </a:endParaRPr>
          </a:p>
          <a:p>
            <a:pPr marL="457189" indent="-457189" algn="just">
              <a:spcBef>
                <a:spcPts val="360"/>
              </a:spcBef>
              <a:buClr>
                <a:srgbClr val="1B2A85"/>
              </a:buClr>
              <a:buSzPts val="1800"/>
              <a:buFont typeface="Calibri"/>
              <a:buAutoNum type="arabicPeriod" startAt="4"/>
            </a:pPr>
            <a:r>
              <a:rPr lang="en-US" sz="2000" dirty="0">
                <a:solidFill>
                  <a:schemeClr val="tx1"/>
                </a:solidFill>
                <a:latin typeface="Calibri"/>
                <a:ea typeface="Calibri"/>
                <a:cs typeface="Calibri"/>
                <a:sym typeface="Calibri"/>
              </a:rPr>
              <a:t>The gathering and preservation of evidence is the responsibility of</a:t>
            </a:r>
            <a:r>
              <a:rPr lang="fr-CA" sz="2000" dirty="0">
                <a:solidFill>
                  <a:schemeClr val="tx1"/>
                </a:solidFill>
                <a:latin typeface="Calibri"/>
                <a:ea typeface="Calibri"/>
                <a:cs typeface="Calibri"/>
                <a:sym typeface="Calibri"/>
              </a:rPr>
              <a:t>: </a:t>
            </a:r>
            <a:endParaRPr sz="2000" dirty="0">
              <a:solidFill>
                <a:schemeClr val="tx1"/>
              </a:solidFill>
              <a:latin typeface="Times New Roman"/>
              <a:ea typeface="Times New Roman"/>
              <a:cs typeface="Times New Roman"/>
              <a:sym typeface="Times New Roman"/>
            </a:endParaRPr>
          </a:p>
          <a:p>
            <a:pPr marL="985814" indent="-265107" algn="just">
              <a:spcBef>
                <a:spcPts val="360"/>
              </a:spcBef>
              <a:buClr>
                <a:schemeClr val="accent3"/>
              </a:buClr>
              <a:buSzPts val="1800"/>
              <a:buFont typeface="Noto Sans Symbols"/>
              <a:buChar char="⮚"/>
            </a:pPr>
            <a:r>
              <a:rPr lang="en-US" sz="2000" dirty="0">
                <a:solidFill>
                  <a:schemeClr val="tx1"/>
                </a:solidFill>
                <a:latin typeface="Calibri"/>
                <a:ea typeface="Calibri"/>
                <a:cs typeface="Calibri"/>
                <a:sym typeface="Calibri"/>
              </a:rPr>
              <a:t>the police in criminal matters;</a:t>
            </a:r>
          </a:p>
          <a:p>
            <a:pPr marL="985814" indent="-265107" algn="just">
              <a:spcBef>
                <a:spcPts val="360"/>
              </a:spcBef>
              <a:buClr>
                <a:schemeClr val="accent3"/>
              </a:buClr>
              <a:buSzPts val="1800"/>
              <a:buFont typeface="Noto Sans Symbols"/>
              <a:buChar char="⮚"/>
            </a:pPr>
            <a:r>
              <a:rPr lang="en-US" sz="2000" dirty="0">
                <a:solidFill>
                  <a:schemeClr val="tx1"/>
                </a:solidFill>
                <a:latin typeface="Calibri"/>
                <a:ea typeface="Calibri"/>
                <a:cs typeface="Calibri"/>
                <a:sym typeface="Calibri"/>
              </a:rPr>
              <a:t>the DPJ in protection matters</a:t>
            </a:r>
            <a:r>
              <a:rPr lang="fr-CA" sz="2000" dirty="0">
                <a:solidFill>
                  <a:schemeClr val="tx1"/>
                </a:solidFill>
                <a:latin typeface="Calibri"/>
                <a:ea typeface="Calibri"/>
                <a:cs typeface="Calibri"/>
                <a:sym typeface="Calibri"/>
              </a:rPr>
              <a:t>. </a:t>
            </a:r>
            <a:endParaRPr sz="2000" dirty="0">
              <a:solidFill>
                <a:schemeClr val="tx1"/>
              </a:solidFill>
            </a:endParaRPr>
          </a:p>
          <a:p>
            <a:pPr>
              <a:spcBef>
                <a:spcPts val="360"/>
              </a:spcBef>
              <a:buClr>
                <a:schemeClr val="dk1"/>
              </a:buClr>
              <a:buSzPts val="1800"/>
            </a:pPr>
            <a:endParaRPr sz="2000" dirty="0">
              <a:solidFill>
                <a:schemeClr val="tx1"/>
              </a:solidFill>
              <a:latin typeface="Calibri"/>
              <a:ea typeface="Calibri"/>
              <a:cs typeface="Calibri"/>
              <a:sym typeface="Calibri"/>
            </a:endParaRPr>
          </a:p>
          <a:p>
            <a:pPr marL="457189" indent="-457189">
              <a:spcBef>
                <a:spcPts val="360"/>
              </a:spcBef>
              <a:buClr>
                <a:srgbClr val="1B2A85"/>
              </a:buClr>
              <a:buSzPts val="1800"/>
              <a:buFont typeface="Calibri"/>
              <a:buAutoNum type="arabicPeriod" startAt="5"/>
            </a:pPr>
            <a:r>
              <a:rPr lang="en-US" sz="2000" dirty="0">
                <a:solidFill>
                  <a:schemeClr val="tx1"/>
                </a:solidFill>
                <a:latin typeface="Calibri"/>
                <a:ea typeface="Calibri"/>
                <a:cs typeface="Calibri"/>
                <a:sym typeface="Calibri"/>
              </a:rPr>
              <a:t>The DPJ analyzes the facts and assesses the need for protection and assistance.</a:t>
            </a:r>
            <a:r>
              <a:rPr lang="fr-CA" sz="2000" dirty="0">
                <a:solidFill>
                  <a:schemeClr val="tx1"/>
                </a:solidFill>
                <a:latin typeface="Calibri"/>
                <a:ea typeface="Calibri"/>
                <a:cs typeface="Calibri"/>
                <a:sym typeface="Calibri"/>
              </a:rPr>
              <a:t>:</a:t>
            </a:r>
            <a:endParaRPr sz="2000" dirty="0">
              <a:solidFill>
                <a:schemeClr val="tx1"/>
              </a:solidFill>
              <a:latin typeface="Times New Roman"/>
              <a:ea typeface="Times New Roman"/>
              <a:cs typeface="Times New Roman"/>
              <a:sym typeface="Times New Roman"/>
            </a:endParaRPr>
          </a:p>
          <a:p>
            <a:pPr marL="985814" indent="-265107">
              <a:spcBef>
                <a:spcPts val="360"/>
              </a:spcBef>
              <a:buClr>
                <a:schemeClr val="accent3"/>
              </a:buClr>
              <a:buSzPts val="1800"/>
              <a:buFont typeface="Noto Sans Symbols"/>
              <a:buChar char="⮚"/>
            </a:pPr>
            <a:r>
              <a:rPr lang="en-US" sz="2000" dirty="0">
                <a:solidFill>
                  <a:schemeClr val="tx1"/>
                </a:solidFill>
                <a:latin typeface="Calibri"/>
                <a:ea typeface="Calibri"/>
                <a:cs typeface="Calibri"/>
                <a:sym typeface="Calibri"/>
              </a:rPr>
              <a:t>The choice of measures to protect, assist or support children and their families is the responsibility of the DPJ, in conjunction with the relevant partners and collaborating organizations.</a:t>
            </a:r>
            <a:endParaRPr sz="2000" dirty="0">
              <a:solidFill>
                <a:schemeClr val="tx1"/>
              </a:solidFill>
            </a:endParaRPr>
          </a:p>
          <a:p>
            <a:pPr marL="447663" indent="-333366">
              <a:spcBef>
                <a:spcPts val="360"/>
              </a:spcBef>
              <a:buClr>
                <a:schemeClr val="dk1"/>
              </a:buClr>
              <a:buSzPts val="1800"/>
            </a:pPr>
            <a:endParaRPr sz="2000" b="1" dirty="0">
              <a:solidFill>
                <a:schemeClr val="tx1"/>
              </a:solidFill>
              <a:latin typeface="Calibri"/>
              <a:ea typeface="Calibri"/>
              <a:cs typeface="Calibri"/>
              <a:sym typeface="Calibri"/>
            </a:endParaRPr>
          </a:p>
          <a:p>
            <a:pPr marL="457189" indent="-457189">
              <a:spcBef>
                <a:spcPts val="360"/>
              </a:spcBef>
              <a:buClr>
                <a:srgbClr val="1B2A85"/>
              </a:buClr>
              <a:buSzPts val="1800"/>
              <a:buFont typeface="Calibri"/>
              <a:buAutoNum type="arabicPeriod" startAt="6"/>
            </a:pPr>
            <a:r>
              <a:rPr lang="en-US" sz="2000" b="0" i="0" u="none" strike="noStrike" cap="none" dirty="0">
                <a:solidFill>
                  <a:schemeClr val="tx1"/>
                </a:solidFill>
                <a:latin typeface="Calibri"/>
                <a:ea typeface="Calibri"/>
                <a:cs typeface="Calibri"/>
                <a:sym typeface="Calibri"/>
              </a:rPr>
              <a:t>Implementation of agreed measures with the alleged abuser.</a:t>
            </a:r>
          </a:p>
          <a:p>
            <a:pPr marL="457189" indent="-457189">
              <a:spcBef>
                <a:spcPts val="360"/>
              </a:spcBef>
              <a:buClr>
                <a:srgbClr val="1B2A85"/>
              </a:buClr>
              <a:buSzPts val="1800"/>
              <a:buFont typeface="Calibri"/>
              <a:buAutoNum type="arabicPeriod" startAt="6"/>
            </a:pPr>
            <a:endParaRPr lang="en-US" sz="2000" b="0" i="0" u="none" strike="noStrike" cap="none" dirty="0">
              <a:solidFill>
                <a:schemeClr val="tx1"/>
              </a:solidFill>
              <a:latin typeface="Calibri"/>
              <a:ea typeface="Calibri"/>
              <a:cs typeface="Calibri"/>
              <a:sym typeface="Calibri"/>
            </a:endParaRPr>
          </a:p>
          <a:p>
            <a:pPr marL="457189" indent="-457189">
              <a:spcBef>
                <a:spcPts val="360"/>
              </a:spcBef>
              <a:buClr>
                <a:srgbClr val="1B2A85"/>
              </a:buClr>
              <a:buSzPts val="1800"/>
              <a:buFont typeface="Calibri"/>
              <a:buAutoNum type="arabicPeriod" startAt="6"/>
            </a:pPr>
            <a:r>
              <a:rPr lang="en-US" sz="2000" b="0" i="0" u="none" strike="noStrike" cap="none" dirty="0">
                <a:solidFill>
                  <a:schemeClr val="tx1"/>
                </a:solidFill>
                <a:latin typeface="Calibri"/>
                <a:ea typeface="Calibri"/>
                <a:cs typeface="Calibri"/>
                <a:sym typeface="Calibri"/>
              </a:rPr>
              <a:t>Administrative investigation, if necessary.</a:t>
            </a:r>
            <a:endParaRPr sz="2000" b="1" dirty="0">
              <a:solidFill>
                <a:srgbClr val="002060"/>
              </a:solidFill>
              <a:latin typeface="Calibri"/>
              <a:ea typeface="Calibri"/>
              <a:cs typeface="Calibri"/>
              <a:sym typeface="Calibri"/>
            </a:endParaRPr>
          </a:p>
        </p:txBody>
      </p:sp>
      <p:sp>
        <p:nvSpPr>
          <p:cNvPr id="3" name="Google Shape;374;p37">
            <a:extLst>
              <a:ext uri="{FF2B5EF4-FFF2-40B4-BE49-F238E27FC236}">
                <a16:creationId xmlns:a16="http://schemas.microsoft.com/office/drawing/2014/main" id="{E2310983-40DB-CD83-35AC-FC968F989990}"/>
              </a:ext>
            </a:extLst>
          </p:cNvPr>
          <p:cNvSpPr txBox="1">
            <a:spLocks/>
          </p:cNvSpPr>
          <p:nvPr>
            <p:custDataLst>
              <p:tags r:id="rId2"/>
            </p:custDataLst>
          </p:nvPr>
        </p:nvSpPr>
        <p:spPr>
          <a:xfrm>
            <a:off x="7895772" y="0"/>
            <a:ext cx="4296230"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3 : Investigation and </a:t>
            </a:r>
            <a:r>
              <a:rPr lang="fr-CA" sz="1600" dirty="0" err="1"/>
              <a:t>Evaluation</a:t>
            </a:r>
            <a:r>
              <a:rPr lang="fr-CA" sz="1600" dirty="0"/>
              <a:t> (</a:t>
            </a:r>
            <a:r>
              <a:rPr lang="fr-CA" sz="1600" dirty="0" err="1"/>
              <a:t>cont’d</a:t>
            </a:r>
            <a:r>
              <a:rPr lang="fr-CA" sz="1600" dirty="0"/>
              <a:t>.)</a:t>
            </a:r>
          </a:p>
        </p:txBody>
      </p:sp>
      <p:sp>
        <p:nvSpPr>
          <p:cNvPr id="8" name="Espace réservé du numéro de diapositive 7">
            <a:extLst>
              <a:ext uri="{FF2B5EF4-FFF2-40B4-BE49-F238E27FC236}">
                <a16:creationId xmlns:a16="http://schemas.microsoft.com/office/drawing/2014/main" id="{A712615E-D672-6F71-A475-3F863B728E02}"/>
              </a:ext>
            </a:extLst>
          </p:cNvPr>
          <p:cNvSpPr>
            <a:spLocks noGrp="1"/>
          </p:cNvSpPr>
          <p:nvPr>
            <p:ph type="sldNum" idx="12"/>
          </p:nvPr>
        </p:nvSpPr>
        <p:spPr/>
        <p:txBody>
          <a:bodyPr/>
          <a:lstStyle/>
          <a:p>
            <a:fld id="{00000000-1234-1234-1234-123412341234}" type="slidenum">
              <a:rPr lang="fr-CA" smtClean="0"/>
              <a:pPr/>
              <a:t>53</a:t>
            </a:fld>
            <a:endParaRPr lang="fr-CA"/>
          </a:p>
        </p:txBody>
      </p:sp>
    </p:spTree>
    <p:extLst>
      <p:ext uri="{BB962C8B-B14F-4D97-AF65-F5344CB8AC3E}">
        <p14:creationId xmlns:p14="http://schemas.microsoft.com/office/powerpoint/2010/main" val="5221678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9"/>
          <p:cNvSpPr txBox="1">
            <a:spLocks noGrp="1"/>
          </p:cNvSpPr>
          <p:nvPr>
            <p:ph type="title"/>
            <p:custDataLst>
              <p:tags r:id="rId1"/>
            </p:custDataLst>
          </p:nvPr>
        </p:nvSpPr>
        <p:spPr>
          <a:xfrm>
            <a:off x="833731" y="507455"/>
            <a:ext cx="6800461" cy="979350"/>
          </a:xfrm>
          <a:prstGeom prst="rect">
            <a:avLst/>
          </a:prstGeom>
          <a:noFill/>
          <a:ln>
            <a:noFill/>
          </a:ln>
        </p:spPr>
        <p:txBody>
          <a:bodyPr spcFirstLastPara="1" wrap="square" lIns="91425" tIns="45700" rIns="91425" bIns="45700" anchor="b" anchorCtr="0">
            <a:noAutofit/>
          </a:bodyPr>
          <a:lstStyle/>
          <a:p>
            <a:pPr>
              <a:buSzPts val="3200"/>
            </a:pPr>
            <a:r>
              <a:rPr lang="fr-CA" sz="3200" dirty="0"/>
              <a:t>Administrative Investigation </a:t>
            </a:r>
            <a:br>
              <a:rPr lang="fr-CA" dirty="0"/>
            </a:br>
            <a:endParaRPr lang="fr-CA" dirty="0"/>
          </a:p>
        </p:txBody>
      </p:sp>
      <p:sp>
        <p:nvSpPr>
          <p:cNvPr id="467" name="Google Shape;467;p49"/>
          <p:cNvSpPr txBox="1">
            <a:spLocks noGrp="1"/>
          </p:cNvSpPr>
          <p:nvPr>
            <p:ph type="body" idx="1"/>
            <p:custDataLst>
              <p:tags r:id="rId2"/>
            </p:custDataLst>
          </p:nvPr>
        </p:nvSpPr>
        <p:spPr>
          <a:xfrm>
            <a:off x="933061" y="1548882"/>
            <a:ext cx="10776859" cy="4618653"/>
          </a:xfrm>
          <a:prstGeom prst="rect">
            <a:avLst/>
          </a:prstGeom>
          <a:noFill/>
          <a:ln>
            <a:noFill/>
          </a:ln>
        </p:spPr>
        <p:txBody>
          <a:bodyPr spcFirstLastPara="1" wrap="square" lIns="91425" tIns="45700" rIns="91425" bIns="45700" anchor="t" anchorCtr="0">
            <a:noAutofit/>
          </a:bodyPr>
          <a:lstStyle/>
          <a:p>
            <a:pPr marL="0" indent="0" algn="just">
              <a:spcBef>
                <a:spcPts val="0"/>
              </a:spcBef>
              <a:buSzPts val="1800"/>
            </a:pPr>
            <a:r>
              <a:rPr lang="en-US" sz="1800" dirty="0">
                <a:solidFill>
                  <a:schemeClr val="tx1"/>
                </a:solidFill>
              </a:rPr>
              <a:t>The person responsible for the application of the socio-judicial procedure in schools or the MFA, PO or daycare </a:t>
            </a:r>
            <a:r>
              <a:rPr lang="en-US" sz="1800" dirty="0" err="1">
                <a:solidFill>
                  <a:schemeClr val="tx1"/>
                </a:solidFill>
              </a:rPr>
              <a:t>centre</a:t>
            </a:r>
            <a:r>
              <a:rPr lang="en-US" sz="1800" dirty="0">
                <a:solidFill>
                  <a:schemeClr val="tx1"/>
                </a:solidFill>
              </a:rPr>
              <a:t> </a:t>
            </a:r>
            <a:r>
              <a:rPr lang="fr-CA" sz="1800" dirty="0">
                <a:solidFill>
                  <a:schemeClr val="tx1"/>
                </a:solidFill>
              </a:rPr>
              <a:t>:</a:t>
            </a:r>
            <a:endParaRPr sz="1800" dirty="0">
              <a:solidFill>
                <a:schemeClr val="tx1"/>
              </a:solidFill>
            </a:endParaRPr>
          </a:p>
          <a:p>
            <a:pPr marL="0" indent="0" algn="just">
              <a:spcBef>
                <a:spcPts val="0"/>
              </a:spcBef>
              <a:buSzPts val="1800"/>
            </a:pPr>
            <a:endParaRPr sz="1800" dirty="0">
              <a:solidFill>
                <a:schemeClr val="tx1"/>
              </a:solidFill>
            </a:endParaRPr>
          </a:p>
          <a:p>
            <a:pPr marL="285744" indent="-285744" algn="just">
              <a:lnSpc>
                <a:spcPct val="150000"/>
              </a:lnSpc>
              <a:buSzPts val="1800"/>
              <a:buFont typeface="Arial"/>
              <a:buChar char="•"/>
            </a:pPr>
            <a:r>
              <a:rPr lang="en-US" sz="1800" dirty="0">
                <a:solidFill>
                  <a:schemeClr val="tx1"/>
                </a:solidFill>
              </a:rPr>
              <a:t>Reports information to the police, the DPJ and the DPCP prosecutor;</a:t>
            </a:r>
          </a:p>
          <a:p>
            <a:pPr marL="285744" indent="-285744" algn="just">
              <a:lnSpc>
                <a:spcPct val="150000"/>
              </a:lnSpc>
              <a:buSzPts val="1800"/>
              <a:buFont typeface="Arial"/>
              <a:buChar char="•"/>
            </a:pPr>
            <a:endParaRPr lang="en-US" sz="1800" dirty="0">
              <a:solidFill>
                <a:schemeClr val="tx1"/>
              </a:solidFill>
            </a:endParaRPr>
          </a:p>
          <a:p>
            <a:pPr marL="285744" indent="-285744" algn="just">
              <a:lnSpc>
                <a:spcPct val="100000"/>
              </a:lnSpc>
              <a:spcBef>
                <a:spcPts val="0"/>
              </a:spcBef>
              <a:buSzPts val="1800"/>
              <a:buFont typeface="Arial"/>
              <a:buChar char="•"/>
            </a:pPr>
            <a:r>
              <a:rPr lang="en-US" sz="1800" dirty="0">
                <a:solidFill>
                  <a:schemeClr val="tx1"/>
                </a:solidFill>
              </a:rPr>
              <a:t>Provides information brought to its knowledge concerning the alleged victim or perpetrator of sexual abuse, physical abuse or gross negligence;</a:t>
            </a:r>
          </a:p>
          <a:p>
            <a:pPr marL="285744" indent="-285744" algn="just">
              <a:lnSpc>
                <a:spcPct val="100000"/>
              </a:lnSpc>
              <a:spcBef>
                <a:spcPts val="0"/>
              </a:spcBef>
              <a:buSzPts val="1800"/>
              <a:buFont typeface="Arial"/>
              <a:buChar char="•"/>
            </a:pPr>
            <a:endParaRPr lang="en-US" sz="1800" dirty="0">
              <a:solidFill>
                <a:schemeClr val="tx1"/>
              </a:solidFill>
            </a:endParaRPr>
          </a:p>
          <a:p>
            <a:pPr marL="285744" indent="-285744" algn="just">
              <a:lnSpc>
                <a:spcPct val="100000"/>
              </a:lnSpc>
              <a:buSzPts val="1800"/>
              <a:buFont typeface="Arial"/>
              <a:buChar char="•"/>
            </a:pPr>
            <a:r>
              <a:rPr lang="en-US" sz="1800" dirty="0">
                <a:solidFill>
                  <a:schemeClr val="tx1"/>
                </a:solidFill>
              </a:rPr>
              <a:t>Participates in the development of a common strategy for administrative investigations to make sure the victim is respected, evidence is preserved, and the victim is protected or assisted;</a:t>
            </a:r>
          </a:p>
          <a:p>
            <a:pPr marL="285744" indent="-285744" algn="just">
              <a:lnSpc>
                <a:spcPct val="100000"/>
              </a:lnSpc>
              <a:buSzPts val="1800"/>
              <a:buFont typeface="Arial"/>
              <a:buChar char="•"/>
            </a:pPr>
            <a:endParaRPr lang="en-US" sz="1800" dirty="0">
              <a:solidFill>
                <a:schemeClr val="tx1"/>
              </a:solidFill>
            </a:endParaRPr>
          </a:p>
          <a:p>
            <a:pPr marL="285744" indent="-285744" algn="just">
              <a:lnSpc>
                <a:spcPct val="100000"/>
              </a:lnSpc>
              <a:buSzPts val="1800"/>
              <a:buFont typeface="Arial"/>
              <a:buChar char="•"/>
            </a:pPr>
            <a:r>
              <a:rPr lang="en-US" sz="1800" dirty="0">
                <a:solidFill>
                  <a:schemeClr val="tx1"/>
                </a:solidFill>
              </a:rPr>
              <a:t>Inform partners of the legal guidelines governing any administrative measures that may be taken against the alleged perpetrator.</a:t>
            </a:r>
            <a:endParaRPr sz="1800" dirty="0">
              <a:solidFill>
                <a:schemeClr val="tx1"/>
              </a:solidFill>
            </a:endParaRPr>
          </a:p>
          <a:p>
            <a:pPr marL="0" indent="0" algn="just">
              <a:buSzPts val="2000"/>
            </a:pPr>
            <a:endParaRPr sz="2000" dirty="0"/>
          </a:p>
          <a:p>
            <a:pPr marL="0" indent="0" algn="just">
              <a:buSzPts val="2000"/>
            </a:pPr>
            <a:br>
              <a:rPr lang="fr-CA" sz="2000" dirty="0"/>
            </a:br>
            <a:endParaRPr sz="2000" dirty="0"/>
          </a:p>
        </p:txBody>
      </p:sp>
      <p:sp>
        <p:nvSpPr>
          <p:cNvPr id="3" name="Google Shape;374;p37">
            <a:extLst>
              <a:ext uri="{FF2B5EF4-FFF2-40B4-BE49-F238E27FC236}">
                <a16:creationId xmlns:a16="http://schemas.microsoft.com/office/drawing/2014/main" id="{1078BEFD-9DD6-7B14-7749-8EADA6DE64A0}"/>
              </a:ext>
            </a:extLst>
          </p:cNvPr>
          <p:cNvSpPr txBox="1">
            <a:spLocks/>
          </p:cNvSpPr>
          <p:nvPr>
            <p:custDataLst>
              <p:tags r:id="rId3"/>
            </p:custDataLst>
          </p:nvPr>
        </p:nvSpPr>
        <p:spPr>
          <a:xfrm>
            <a:off x="7634192" y="0"/>
            <a:ext cx="4557809"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3: Investigation and </a:t>
            </a:r>
            <a:r>
              <a:rPr lang="fr-CA" sz="1600" dirty="0" err="1"/>
              <a:t>Evaluation</a:t>
            </a:r>
            <a:r>
              <a:rPr lang="fr-CA" sz="1600" dirty="0"/>
              <a:t> (</a:t>
            </a:r>
            <a:r>
              <a:rPr lang="fr-CA" sz="1600" dirty="0" err="1"/>
              <a:t>cont’d</a:t>
            </a:r>
            <a:r>
              <a:rPr lang="fr-CA" sz="1600" dirty="0"/>
              <a:t>.)</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50"/>
          <p:cNvSpPr txBox="1">
            <a:spLocks noGrp="1"/>
          </p:cNvSpPr>
          <p:nvPr>
            <p:ph type="title"/>
            <p:custDataLst>
              <p:tags r:id="rId1"/>
            </p:custDataLst>
          </p:nvPr>
        </p:nvSpPr>
        <p:spPr>
          <a:xfrm>
            <a:off x="762183" y="203200"/>
            <a:ext cx="7409933" cy="891489"/>
          </a:xfrm>
          <a:prstGeom prst="rect">
            <a:avLst/>
          </a:prstGeom>
          <a:noFill/>
          <a:ln>
            <a:noFill/>
          </a:ln>
        </p:spPr>
        <p:txBody>
          <a:bodyPr spcFirstLastPara="1" wrap="square" lIns="91425" tIns="45700" rIns="91425" bIns="45700" anchor="b" anchorCtr="0">
            <a:noAutofit/>
          </a:bodyPr>
          <a:lstStyle/>
          <a:p>
            <a:pPr>
              <a:buSzPts val="3200"/>
            </a:pPr>
            <a:r>
              <a:rPr lang="fr-CA" sz="3200" dirty="0"/>
              <a:t>Administrative Investigation </a:t>
            </a:r>
            <a:r>
              <a:rPr lang="fr-CA" sz="2000" dirty="0"/>
              <a:t>(</a:t>
            </a:r>
            <a:r>
              <a:rPr lang="fr-CA" sz="2000" dirty="0" err="1"/>
              <a:t>cont’d</a:t>
            </a:r>
            <a:r>
              <a:rPr lang="fr-CA" sz="2000" dirty="0"/>
              <a:t>.)</a:t>
            </a:r>
            <a:endParaRPr sz="2000" dirty="0"/>
          </a:p>
        </p:txBody>
      </p:sp>
      <p:sp>
        <p:nvSpPr>
          <p:cNvPr id="473" name="Google Shape;473;p50"/>
          <p:cNvSpPr txBox="1">
            <a:spLocks noGrp="1"/>
          </p:cNvSpPr>
          <p:nvPr>
            <p:ph type="body" idx="1"/>
            <p:custDataLst>
              <p:tags r:id="rId2"/>
            </p:custDataLst>
          </p:nvPr>
        </p:nvSpPr>
        <p:spPr>
          <a:xfrm>
            <a:off x="962481" y="1482811"/>
            <a:ext cx="10467520" cy="4843848"/>
          </a:xfrm>
          <a:prstGeom prst="rect">
            <a:avLst/>
          </a:prstGeom>
          <a:noFill/>
          <a:ln>
            <a:noFill/>
          </a:ln>
        </p:spPr>
        <p:txBody>
          <a:bodyPr spcFirstLastPara="1" wrap="square" lIns="91425" tIns="45700" rIns="91425" bIns="45700" anchor="t" anchorCtr="0">
            <a:normAutofit fontScale="25000" lnSpcReduction="20000"/>
          </a:bodyPr>
          <a:lstStyle/>
          <a:p>
            <a:pPr marL="285744" indent="-219069">
              <a:spcBef>
                <a:spcPts val="0"/>
              </a:spcBef>
              <a:buSzPct val="100000"/>
            </a:pPr>
            <a:endParaRPr sz="4200" dirty="0"/>
          </a:p>
          <a:p>
            <a:pPr marL="285744" indent="-285744" algn="just">
              <a:lnSpc>
                <a:spcPct val="120000"/>
              </a:lnSpc>
              <a:buSzPct val="100000"/>
              <a:buFont typeface="Arial"/>
              <a:buChar char="•"/>
            </a:pPr>
            <a:r>
              <a:rPr lang="en-US" sz="7200" dirty="0">
                <a:solidFill>
                  <a:schemeClr val="tx1"/>
                </a:solidFill>
              </a:rPr>
              <a:t>The MFA will transmit the necessary and relevant information to the BC and to the management of the CPE or daycare center.</a:t>
            </a:r>
          </a:p>
          <a:p>
            <a:pPr marL="285744" indent="-285744" algn="just">
              <a:lnSpc>
                <a:spcPct val="120000"/>
              </a:lnSpc>
              <a:buSzPct val="100000"/>
              <a:buFont typeface="Arial"/>
              <a:buChar char="•"/>
            </a:pPr>
            <a:endParaRPr lang="en-US" sz="7200" dirty="0">
              <a:solidFill>
                <a:schemeClr val="tx1"/>
              </a:solidFill>
            </a:endParaRPr>
          </a:p>
          <a:p>
            <a:pPr marL="285744" indent="-285744" algn="just">
              <a:lnSpc>
                <a:spcPct val="120000"/>
              </a:lnSpc>
              <a:buSzPct val="100000"/>
              <a:buFont typeface="Arial"/>
              <a:buChar char="•"/>
            </a:pPr>
            <a:r>
              <a:rPr lang="en-US" sz="7200" dirty="0">
                <a:solidFill>
                  <a:schemeClr val="tx1"/>
                </a:solidFill>
              </a:rPr>
              <a:t>The MFA recommends suspension of the person concerned (licensed environment) and makes sure that the person in charge of the family daycare (RSG) is immediately suspended.</a:t>
            </a:r>
          </a:p>
          <a:p>
            <a:pPr marL="285744" indent="-285744" algn="just">
              <a:lnSpc>
                <a:spcPct val="120000"/>
              </a:lnSpc>
              <a:buSzPct val="100000"/>
              <a:buFont typeface="Arial"/>
              <a:buChar char="•"/>
            </a:pPr>
            <a:endParaRPr lang="en-US" sz="7200" dirty="0">
              <a:solidFill>
                <a:schemeClr val="tx1"/>
              </a:solidFill>
            </a:endParaRPr>
          </a:p>
          <a:p>
            <a:pPr marL="285744" indent="-285744" algn="just">
              <a:lnSpc>
                <a:spcPct val="120000"/>
              </a:lnSpc>
              <a:buSzPct val="100000"/>
              <a:buFont typeface="Arial"/>
              <a:buChar char="•"/>
            </a:pPr>
            <a:r>
              <a:rPr lang="en-US" sz="7200" dirty="0">
                <a:solidFill>
                  <a:schemeClr val="tx1"/>
                </a:solidFill>
              </a:rPr>
              <a:t>The person responsible for applying the socio-judicial intervention procedure in the school environment is responsible for informing, if necessary, the management of the school involved so that it can make sure the necessary follow-up is done.</a:t>
            </a:r>
          </a:p>
          <a:p>
            <a:pPr marL="285744" indent="-285744" algn="just">
              <a:lnSpc>
                <a:spcPct val="120000"/>
              </a:lnSpc>
              <a:buSzPct val="100000"/>
              <a:buFont typeface="Arial"/>
              <a:buChar char="•"/>
            </a:pPr>
            <a:endParaRPr lang="en-US" sz="7200" dirty="0">
              <a:solidFill>
                <a:schemeClr val="tx1"/>
              </a:solidFill>
            </a:endParaRPr>
          </a:p>
          <a:p>
            <a:pPr marL="285744" indent="-285744" algn="just">
              <a:lnSpc>
                <a:spcPct val="120000"/>
              </a:lnSpc>
              <a:buSzPct val="100000"/>
              <a:buFont typeface="Arial"/>
              <a:buChar char="•"/>
            </a:pPr>
            <a:r>
              <a:rPr lang="en-US" sz="7200" dirty="0">
                <a:solidFill>
                  <a:schemeClr val="tx1"/>
                </a:solidFill>
              </a:rPr>
              <a:t>However, the investigation can only begin once the partners have reached an agreement.</a:t>
            </a:r>
          </a:p>
          <a:p>
            <a:pPr marL="285744" indent="-285744" algn="just">
              <a:lnSpc>
                <a:spcPct val="120000"/>
              </a:lnSpc>
              <a:buSzPct val="100000"/>
              <a:buFont typeface="Arial"/>
              <a:buChar char="•"/>
            </a:pPr>
            <a:endParaRPr lang="en-US" sz="7200" dirty="0">
              <a:solidFill>
                <a:schemeClr val="tx1"/>
              </a:solidFill>
            </a:endParaRPr>
          </a:p>
          <a:p>
            <a:pPr marL="285744" indent="-285744" algn="just">
              <a:lnSpc>
                <a:spcPct val="120000"/>
              </a:lnSpc>
              <a:buSzPct val="100000"/>
              <a:buFont typeface="Arial"/>
              <a:buChar char="•"/>
            </a:pPr>
            <a:r>
              <a:rPr lang="en-US" sz="7200" dirty="0">
                <a:solidFill>
                  <a:schemeClr val="tx1"/>
                </a:solidFill>
              </a:rPr>
              <a:t>The same applies to a collaborating organization.</a:t>
            </a:r>
            <a:endParaRPr dirty="0">
              <a:solidFill>
                <a:schemeClr val="tx1"/>
              </a:solidFill>
            </a:endParaRPr>
          </a:p>
          <a:p>
            <a:pPr marL="0" indent="0" algn="just">
              <a:buSzPct val="100000"/>
            </a:pPr>
            <a:endParaRPr sz="8800" dirty="0"/>
          </a:p>
          <a:p>
            <a:pPr marL="0" indent="0">
              <a:buSzPct val="100000"/>
            </a:pPr>
            <a:br>
              <a:rPr lang="fr-CA" dirty="0"/>
            </a:br>
            <a:endParaRPr dirty="0"/>
          </a:p>
          <a:p>
            <a:pPr marL="0" indent="0">
              <a:buSzPct val="100000"/>
            </a:pPr>
            <a:endParaRPr dirty="0"/>
          </a:p>
        </p:txBody>
      </p:sp>
      <p:sp>
        <p:nvSpPr>
          <p:cNvPr id="2" name="Google Shape;374;p37">
            <a:extLst>
              <a:ext uri="{FF2B5EF4-FFF2-40B4-BE49-F238E27FC236}">
                <a16:creationId xmlns:a16="http://schemas.microsoft.com/office/drawing/2014/main" id="{EAF8D95F-EF88-0B70-DD3E-B1ECAE200B7E}"/>
              </a:ext>
            </a:extLst>
          </p:cNvPr>
          <p:cNvSpPr txBox="1">
            <a:spLocks/>
          </p:cNvSpPr>
          <p:nvPr>
            <p:custDataLst>
              <p:tags r:id="rId3"/>
            </p:custDataLst>
          </p:nvPr>
        </p:nvSpPr>
        <p:spPr>
          <a:xfrm>
            <a:off x="7460343" y="0"/>
            <a:ext cx="4731658"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3 : Investigation and </a:t>
            </a:r>
            <a:r>
              <a:rPr lang="fr-CA" sz="1600" dirty="0" err="1"/>
              <a:t>Evaluation</a:t>
            </a:r>
            <a:r>
              <a:rPr lang="fr-CA" sz="1600" dirty="0"/>
              <a:t> (</a:t>
            </a:r>
            <a:r>
              <a:rPr lang="fr-CA" sz="1600" dirty="0" err="1"/>
              <a:t>contn’d</a:t>
            </a:r>
            <a:r>
              <a:rPr lang="fr-CA" sz="1600" dirty="0"/>
              <a:t>)</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C44448-D3DB-A536-D798-29D86A260268}"/>
              </a:ext>
            </a:extLst>
          </p:cNvPr>
          <p:cNvSpPr>
            <a:spLocks noGrp="1"/>
          </p:cNvSpPr>
          <p:nvPr>
            <p:ph type="title"/>
          </p:nvPr>
        </p:nvSpPr>
        <p:spPr>
          <a:xfrm>
            <a:off x="838200" y="377371"/>
            <a:ext cx="10515600" cy="872931"/>
          </a:xfrm>
        </p:spPr>
        <p:txBody>
          <a:bodyPr>
            <a:normAutofit fontScale="90000"/>
          </a:bodyPr>
          <a:lstStyle/>
          <a:p>
            <a:r>
              <a:rPr lang="fr-CA" sz="3600" b="1" dirty="0" err="1">
                <a:solidFill>
                  <a:schemeClr val="dk1"/>
                </a:solidFill>
                <a:latin typeface="Calibri"/>
                <a:ea typeface="Calibri"/>
                <a:cs typeface="Calibri"/>
                <a:sym typeface="Calibri"/>
              </a:rPr>
              <a:t>Step</a:t>
            </a:r>
            <a:r>
              <a:rPr lang="fr-CA" sz="3600" b="1" dirty="0">
                <a:solidFill>
                  <a:schemeClr val="dk1"/>
                </a:solidFill>
                <a:latin typeface="Calibri"/>
                <a:ea typeface="Calibri"/>
                <a:cs typeface="Calibri"/>
                <a:sym typeface="Calibri"/>
              </a:rPr>
              <a:t> 4: </a:t>
            </a:r>
            <a:r>
              <a:rPr lang="fr-CA" sz="3600" b="1" dirty="0" err="1">
                <a:solidFill>
                  <a:schemeClr val="dk1"/>
                </a:solidFill>
                <a:latin typeface="Calibri"/>
                <a:ea typeface="Calibri"/>
                <a:cs typeface="Calibri"/>
                <a:sym typeface="Calibri"/>
              </a:rPr>
              <a:t>Decision-Making</a:t>
            </a:r>
            <a:br>
              <a:rPr lang="fr-CA" sz="3600" b="1" dirty="0">
                <a:solidFill>
                  <a:schemeClr val="dk1"/>
                </a:solidFill>
                <a:latin typeface="Calibri"/>
                <a:ea typeface="Calibri"/>
                <a:cs typeface="Calibri"/>
                <a:sym typeface="Calibri"/>
              </a:rPr>
            </a:br>
            <a:endParaRPr lang="fr-CA" dirty="0"/>
          </a:p>
        </p:txBody>
      </p:sp>
      <p:sp>
        <p:nvSpPr>
          <p:cNvPr id="3" name="Espace réservé du texte 2">
            <a:extLst>
              <a:ext uri="{FF2B5EF4-FFF2-40B4-BE49-F238E27FC236}">
                <a16:creationId xmlns:a16="http://schemas.microsoft.com/office/drawing/2014/main" id="{750ECB60-3F03-DB8D-8130-AFB41A84AAAD}"/>
              </a:ext>
            </a:extLst>
          </p:cNvPr>
          <p:cNvSpPr>
            <a:spLocks noGrp="1"/>
          </p:cNvSpPr>
          <p:nvPr>
            <p:ph type="body" idx="1"/>
          </p:nvPr>
        </p:nvSpPr>
        <p:spPr>
          <a:xfrm>
            <a:off x="838200" y="1825628"/>
            <a:ext cx="4666861" cy="3968682"/>
          </a:xfrm>
        </p:spPr>
        <p:txBody>
          <a:bodyPr>
            <a:normAutofit/>
          </a:bodyPr>
          <a:lstStyle/>
          <a:p>
            <a:pPr marL="342891" indent="-342891" algn="just">
              <a:lnSpc>
                <a:spcPct val="107000"/>
              </a:lnSpc>
              <a:buClr>
                <a:schemeClr val="accent4"/>
              </a:buClr>
              <a:buSzPts val="2000"/>
              <a:buFont typeface="Arial"/>
              <a:buChar char="•"/>
            </a:pPr>
            <a:r>
              <a:rPr lang="en-US" sz="2200" dirty="0">
                <a:solidFill>
                  <a:schemeClr val="tx1"/>
                </a:solidFill>
                <a:latin typeface="Calibri"/>
                <a:ea typeface="Calibri"/>
                <a:cs typeface="Calibri"/>
                <a:sym typeface="Calibri"/>
              </a:rPr>
              <a:t>The aim of this stage is to reach a consensus on actions before they are undertaken, wherever possible. </a:t>
            </a:r>
          </a:p>
          <a:p>
            <a:pPr marL="342891" indent="-342891" algn="just">
              <a:lnSpc>
                <a:spcPct val="107000"/>
              </a:lnSpc>
              <a:buClr>
                <a:schemeClr val="accent4"/>
              </a:buClr>
              <a:buSzPts val="2000"/>
              <a:buFont typeface="Arial"/>
              <a:buChar char="•"/>
            </a:pPr>
            <a:endParaRPr lang="en-US" sz="2200" dirty="0">
              <a:solidFill>
                <a:schemeClr val="tx1"/>
              </a:solidFill>
            </a:endParaRPr>
          </a:p>
          <a:p>
            <a:pPr marL="342891" indent="-342891" algn="just">
              <a:lnSpc>
                <a:spcPct val="107000"/>
              </a:lnSpc>
              <a:buClr>
                <a:schemeClr val="accent4"/>
              </a:buClr>
              <a:buSzPts val="2000"/>
              <a:buFont typeface="Arial"/>
              <a:buChar char="•"/>
            </a:pPr>
            <a:r>
              <a:rPr lang="en-US" sz="2200" dirty="0">
                <a:solidFill>
                  <a:schemeClr val="tx1"/>
                </a:solidFill>
                <a:latin typeface="Calibri"/>
                <a:ea typeface="Calibri"/>
                <a:cs typeface="Calibri"/>
                <a:sym typeface="Calibri"/>
              </a:rPr>
              <a:t>Everyone retains decision-making power and full responsibility for their own area of expertise.</a:t>
            </a:r>
            <a:endParaRPr lang="fr-CA" dirty="0"/>
          </a:p>
        </p:txBody>
      </p:sp>
      <p:sp>
        <p:nvSpPr>
          <p:cNvPr id="4" name="Espace réservé du texte 3">
            <a:extLst>
              <a:ext uri="{FF2B5EF4-FFF2-40B4-BE49-F238E27FC236}">
                <a16:creationId xmlns:a16="http://schemas.microsoft.com/office/drawing/2014/main" id="{C62EA9D1-3DDE-D5FE-7DC0-B9B361B09D84}"/>
              </a:ext>
            </a:extLst>
          </p:cNvPr>
          <p:cNvSpPr>
            <a:spLocks noGrp="1"/>
          </p:cNvSpPr>
          <p:nvPr>
            <p:ph type="body" idx="2"/>
          </p:nvPr>
        </p:nvSpPr>
        <p:spPr/>
        <p:txBody>
          <a:bodyPr>
            <a:normAutofit lnSpcReduction="10000"/>
          </a:bodyPr>
          <a:lstStyle/>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Pooling of collected information</a:t>
            </a:r>
          </a:p>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Analysis of evidence</a:t>
            </a:r>
          </a:p>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Reaching a consensus</a:t>
            </a:r>
          </a:p>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Choice of measures: protective, judicial, disciplinary or administrative</a:t>
            </a:r>
          </a:p>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Help for the child and family</a:t>
            </a:r>
          </a:p>
          <a:p>
            <a:pPr marL="342900" indent="-342900" algn="just">
              <a:lnSpc>
                <a:spcPct val="107000"/>
              </a:lnSpc>
              <a:spcBef>
                <a:spcPts val="1200"/>
              </a:spcBef>
              <a:buClr>
                <a:schemeClr val="accent4"/>
              </a:buClr>
              <a:buSzPts val="2000"/>
              <a:buFont typeface="Wingdings" panose="05000000000000000000" pitchFamily="2" charset="2"/>
              <a:buChar char="ü"/>
            </a:pPr>
            <a:r>
              <a:rPr lang="en-US" sz="2100" dirty="0">
                <a:solidFill>
                  <a:schemeClr val="tx1"/>
                </a:solidFill>
                <a:latin typeface="Calibri"/>
                <a:ea typeface="Calibri"/>
                <a:cs typeface="Calibri"/>
                <a:sym typeface="Calibri"/>
              </a:rPr>
              <a:t>Constant exchange of information between partners</a:t>
            </a:r>
            <a:endParaRPr lang="fr-CA" dirty="0"/>
          </a:p>
        </p:txBody>
      </p:sp>
      <p:sp>
        <p:nvSpPr>
          <p:cNvPr id="5" name="Espace réservé du numéro de diapositive 4">
            <a:extLst>
              <a:ext uri="{FF2B5EF4-FFF2-40B4-BE49-F238E27FC236}">
                <a16:creationId xmlns:a16="http://schemas.microsoft.com/office/drawing/2014/main" id="{4F456B38-74FB-59CE-D5A3-A775B49C4D8D}"/>
              </a:ext>
            </a:extLst>
          </p:cNvPr>
          <p:cNvSpPr>
            <a:spLocks noGrp="1"/>
          </p:cNvSpPr>
          <p:nvPr>
            <p:ph type="sldNum" idx="12"/>
          </p:nvPr>
        </p:nvSpPr>
        <p:spPr/>
        <p:txBody>
          <a:bodyPr/>
          <a:lstStyle/>
          <a:p>
            <a:fld id="{00000000-1234-1234-1234-123412341234}" type="slidenum">
              <a:rPr lang="fr-CA" smtClean="0"/>
              <a:pPr/>
              <a:t>56</a:t>
            </a:fld>
            <a:endParaRPr lang="fr-CA" dirty="0"/>
          </a:p>
        </p:txBody>
      </p:sp>
    </p:spTree>
    <p:extLst>
      <p:ext uri="{BB962C8B-B14F-4D97-AF65-F5344CB8AC3E}">
        <p14:creationId xmlns:p14="http://schemas.microsoft.com/office/powerpoint/2010/main" val="24459751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3" name="Google Shape;493;p53"/>
          <p:cNvSpPr txBox="1"/>
          <p:nvPr>
            <p:custDataLst>
              <p:tags r:id="rId1"/>
            </p:custDataLst>
          </p:nvPr>
        </p:nvSpPr>
        <p:spPr>
          <a:xfrm>
            <a:off x="905069" y="1390261"/>
            <a:ext cx="10374087" cy="3714823"/>
          </a:xfrm>
          <a:prstGeom prst="rect">
            <a:avLst/>
          </a:prstGeom>
          <a:noFill/>
          <a:ln>
            <a:noFill/>
          </a:ln>
        </p:spPr>
        <p:txBody>
          <a:bodyPr spcFirstLastPara="1" wrap="square" lIns="91425" tIns="45700" rIns="91425" bIns="45700" anchor="t" anchorCtr="0">
            <a:spAutoFit/>
          </a:bodyPr>
          <a:lstStyle/>
          <a:p>
            <a:pPr marL="342891" indent="-342891" algn="just">
              <a:lnSpc>
                <a:spcPct val="107000"/>
              </a:lnSpc>
              <a:buClr>
                <a:schemeClr val="accent4"/>
              </a:buClr>
              <a:buSzPts val="1800"/>
              <a:buFont typeface="Arial"/>
              <a:buChar char="•"/>
            </a:pPr>
            <a:r>
              <a:rPr lang="en-US" sz="2000" dirty="0">
                <a:solidFill>
                  <a:schemeClr val="tx1"/>
                </a:solidFill>
                <a:latin typeface="Calibri"/>
                <a:ea typeface="Calibri"/>
                <a:cs typeface="Calibri"/>
                <a:sym typeface="Calibri"/>
              </a:rPr>
              <a:t>What is the most appropriate course of action to make sure that the child is protected and that a similar event does not generate or reoccur with this or other children? </a:t>
            </a:r>
          </a:p>
          <a:p>
            <a:pPr marL="342891" indent="-342891" algn="just">
              <a:lnSpc>
                <a:spcPct val="107000"/>
              </a:lnSpc>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lnSpc>
                <a:spcPct val="107000"/>
              </a:lnSpc>
              <a:buClr>
                <a:schemeClr val="accent4"/>
              </a:buClr>
              <a:buSzPts val="1800"/>
              <a:buFont typeface="Arial"/>
              <a:buChar char="•"/>
            </a:pPr>
            <a:r>
              <a:rPr lang="en-US" sz="2000" dirty="0">
                <a:solidFill>
                  <a:schemeClr val="tx1"/>
                </a:solidFill>
                <a:latin typeface="Calibri"/>
                <a:ea typeface="Calibri"/>
                <a:cs typeface="Calibri"/>
                <a:sym typeface="Calibri"/>
              </a:rPr>
              <a:t>How can we prevent the alleged perpetrator of sexual abuse, physical abuse or serious neglect from reoffending?</a:t>
            </a:r>
          </a:p>
          <a:p>
            <a:pPr marL="342891" indent="-342891" algn="just">
              <a:lnSpc>
                <a:spcPct val="107000"/>
              </a:lnSpc>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lnSpc>
                <a:spcPct val="107000"/>
              </a:lnSpc>
              <a:buClr>
                <a:schemeClr val="accent4"/>
              </a:buClr>
              <a:buSzPts val="1800"/>
              <a:buFont typeface="Arial"/>
              <a:buChar char="•"/>
            </a:pPr>
            <a:r>
              <a:rPr lang="en-US" sz="2000" dirty="0">
                <a:solidFill>
                  <a:schemeClr val="tx1"/>
                </a:solidFill>
                <a:latin typeface="Calibri"/>
                <a:ea typeface="Calibri"/>
                <a:cs typeface="Calibri"/>
                <a:sym typeface="Calibri"/>
              </a:rPr>
              <a:t>What additional help should be provided to the child and his or her parents, or to one of them, depending on the circumstances, if the situation does not warrant the application of child protection measures by the DPJ?</a:t>
            </a:r>
          </a:p>
          <a:p>
            <a:pPr marL="342891" indent="-342891" algn="just">
              <a:lnSpc>
                <a:spcPct val="107000"/>
              </a:lnSpc>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lnSpc>
                <a:spcPct val="107000"/>
              </a:lnSpc>
              <a:buClr>
                <a:schemeClr val="accent4"/>
              </a:buClr>
              <a:buSzPts val="1800"/>
              <a:buFont typeface="Arial"/>
              <a:buChar char="•"/>
            </a:pPr>
            <a:r>
              <a:rPr lang="en-US" sz="2000" dirty="0">
                <a:solidFill>
                  <a:schemeClr val="tx1"/>
                </a:solidFill>
                <a:latin typeface="Calibri"/>
                <a:ea typeface="Calibri"/>
                <a:cs typeface="Calibri"/>
                <a:sym typeface="Calibri"/>
              </a:rPr>
              <a:t>What is the communication plan if the situation is likely to be covered by the media?</a:t>
            </a:r>
            <a:endParaRPr sz="2000" dirty="0">
              <a:solidFill>
                <a:schemeClr val="tx1"/>
              </a:solidFill>
              <a:latin typeface="Calibri"/>
              <a:ea typeface="Calibri"/>
              <a:cs typeface="Calibri"/>
              <a:sym typeface="Calibri"/>
            </a:endParaRPr>
          </a:p>
        </p:txBody>
      </p:sp>
      <p:sp>
        <p:nvSpPr>
          <p:cNvPr id="3" name="Google Shape;374;p37">
            <a:extLst>
              <a:ext uri="{FF2B5EF4-FFF2-40B4-BE49-F238E27FC236}">
                <a16:creationId xmlns:a16="http://schemas.microsoft.com/office/drawing/2014/main" id="{3DE60617-F4D8-DFC4-3B4F-29AA6AA2DB20}"/>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4: </a:t>
            </a:r>
            <a:r>
              <a:rPr lang="fr-CA" sz="1600" dirty="0" err="1"/>
              <a:t>Decision-Making</a:t>
            </a:r>
            <a:r>
              <a:rPr lang="fr-CA" sz="1600" dirty="0"/>
              <a:t> (</a:t>
            </a:r>
            <a:r>
              <a:rPr lang="fr-CA" sz="1600" dirty="0" err="1"/>
              <a:t>cont’d</a:t>
            </a:r>
            <a:r>
              <a:rPr lang="fr-CA" sz="1600" dirty="0"/>
              <a:t>.)</a:t>
            </a:r>
          </a:p>
        </p:txBody>
      </p:sp>
      <p:sp>
        <p:nvSpPr>
          <p:cNvPr id="8" name="Espace réservé du numéro de diapositive 7">
            <a:extLst>
              <a:ext uri="{FF2B5EF4-FFF2-40B4-BE49-F238E27FC236}">
                <a16:creationId xmlns:a16="http://schemas.microsoft.com/office/drawing/2014/main" id="{0700426D-D669-8220-A4CB-EFD639DD6AC1}"/>
              </a:ext>
            </a:extLst>
          </p:cNvPr>
          <p:cNvSpPr>
            <a:spLocks noGrp="1"/>
          </p:cNvSpPr>
          <p:nvPr>
            <p:ph type="sldNum" idx="12"/>
          </p:nvPr>
        </p:nvSpPr>
        <p:spPr/>
        <p:txBody>
          <a:bodyPr/>
          <a:lstStyle/>
          <a:p>
            <a:fld id="{00000000-1234-1234-1234-123412341234}" type="slidenum">
              <a:rPr lang="fr-CA" smtClean="0"/>
              <a:pPr/>
              <a:t>57</a:t>
            </a:fld>
            <a:endParaRPr lang="fr-CA"/>
          </a:p>
        </p:txBody>
      </p:sp>
    </p:spTree>
    <p:extLst>
      <p:ext uri="{BB962C8B-B14F-4D97-AF65-F5344CB8AC3E}">
        <p14:creationId xmlns:p14="http://schemas.microsoft.com/office/powerpoint/2010/main" val="1915928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693EF-3068-F41D-9462-28473986E8CD}"/>
              </a:ext>
            </a:extLst>
          </p:cNvPr>
          <p:cNvSpPr>
            <a:spLocks noGrp="1"/>
          </p:cNvSpPr>
          <p:nvPr>
            <p:ph type="title"/>
          </p:nvPr>
        </p:nvSpPr>
        <p:spPr>
          <a:xfrm>
            <a:off x="838200" y="435430"/>
            <a:ext cx="10515600" cy="805542"/>
          </a:xfrm>
        </p:spPr>
        <p:txBody>
          <a:bodyPr>
            <a:normAutofit fontScale="90000"/>
          </a:bodyPr>
          <a:lstStyle/>
          <a:p>
            <a:r>
              <a:rPr lang="fr-CA" sz="3600" b="1" dirty="0" err="1">
                <a:solidFill>
                  <a:srgbClr val="1B2A85"/>
                </a:solidFill>
                <a:latin typeface="Calibri"/>
                <a:ea typeface="Calibri"/>
                <a:cs typeface="Calibri"/>
                <a:sym typeface="Calibri"/>
              </a:rPr>
              <a:t>Step</a:t>
            </a:r>
            <a:r>
              <a:rPr lang="fr-CA" sz="3600" b="1" dirty="0">
                <a:solidFill>
                  <a:srgbClr val="1B2A85"/>
                </a:solidFill>
                <a:latin typeface="Calibri"/>
                <a:ea typeface="Calibri"/>
                <a:cs typeface="Calibri"/>
                <a:sym typeface="Calibri"/>
              </a:rPr>
              <a:t> 5: Action and Feedback</a:t>
            </a:r>
            <a:br>
              <a:rPr lang="fr-CA" sz="3600" dirty="0">
                <a:solidFill>
                  <a:srgbClr val="1B2A85"/>
                </a:solidFill>
                <a:latin typeface="Calibri"/>
                <a:ea typeface="Calibri"/>
                <a:cs typeface="Calibri"/>
                <a:sym typeface="Calibri"/>
              </a:rPr>
            </a:br>
            <a:endParaRPr lang="fr-CA" dirty="0"/>
          </a:p>
        </p:txBody>
      </p:sp>
      <p:sp>
        <p:nvSpPr>
          <p:cNvPr id="3" name="Espace réservé du texte 2">
            <a:extLst>
              <a:ext uri="{FF2B5EF4-FFF2-40B4-BE49-F238E27FC236}">
                <a16:creationId xmlns:a16="http://schemas.microsoft.com/office/drawing/2014/main" id="{ADA513FC-D9FA-07F0-3C49-F690656D039B}"/>
              </a:ext>
            </a:extLst>
          </p:cNvPr>
          <p:cNvSpPr>
            <a:spLocks noGrp="1"/>
          </p:cNvSpPr>
          <p:nvPr>
            <p:ph type="body" idx="1"/>
          </p:nvPr>
        </p:nvSpPr>
        <p:spPr>
          <a:xfrm>
            <a:off x="429208" y="1825628"/>
            <a:ext cx="3862874" cy="3903368"/>
          </a:xfrm>
        </p:spPr>
        <p:txBody>
          <a:bodyPr/>
          <a:lstStyle/>
          <a:p>
            <a:pPr marL="742932" lvl="1" indent="-285744">
              <a:spcBef>
                <a:spcPts val="1200"/>
              </a:spcBef>
              <a:buClr>
                <a:schemeClr val="accent4"/>
              </a:buClr>
              <a:buSzPts val="2400"/>
              <a:buFont typeface="Arial"/>
              <a:buChar char="•"/>
            </a:pPr>
            <a:r>
              <a:rPr lang="en-US" sz="2400" dirty="0">
                <a:solidFill>
                  <a:schemeClr val="tx1"/>
                </a:solidFill>
                <a:latin typeface="Calibri"/>
                <a:ea typeface="Calibri"/>
                <a:cs typeface="Calibri"/>
                <a:sym typeface="Calibri"/>
              </a:rPr>
              <a:t>Implementation of decisions</a:t>
            </a:r>
          </a:p>
          <a:p>
            <a:pPr marL="742932" lvl="1" indent="-285744">
              <a:spcBef>
                <a:spcPts val="1200"/>
              </a:spcBef>
              <a:buClr>
                <a:schemeClr val="accent4"/>
              </a:buClr>
              <a:buSzPts val="2400"/>
              <a:buFont typeface="Arial"/>
              <a:buChar char="•"/>
            </a:pPr>
            <a:endParaRPr lang="en-US" sz="2400" dirty="0">
              <a:solidFill>
                <a:schemeClr val="tx1"/>
              </a:solidFill>
            </a:endParaRPr>
          </a:p>
          <a:p>
            <a:pPr marL="742932" lvl="1" indent="-285744">
              <a:spcBef>
                <a:spcPts val="1200"/>
              </a:spcBef>
              <a:buClr>
                <a:schemeClr val="accent4"/>
              </a:buClr>
              <a:buSzPts val="2400"/>
              <a:buFont typeface="Arial"/>
              <a:buChar char="•"/>
            </a:pPr>
            <a:r>
              <a:rPr lang="en-US" sz="2400" dirty="0">
                <a:solidFill>
                  <a:schemeClr val="tx1"/>
                </a:solidFill>
                <a:latin typeface="Calibri"/>
                <a:ea typeface="Calibri"/>
                <a:cs typeface="Calibri"/>
                <a:sym typeface="Calibri"/>
              </a:rPr>
              <a:t>Constant exchange of information between partners</a:t>
            </a:r>
            <a:endParaRPr lang="fr-CA" dirty="0"/>
          </a:p>
        </p:txBody>
      </p:sp>
      <p:sp>
        <p:nvSpPr>
          <p:cNvPr id="4" name="Espace réservé du texte 3">
            <a:extLst>
              <a:ext uri="{FF2B5EF4-FFF2-40B4-BE49-F238E27FC236}">
                <a16:creationId xmlns:a16="http://schemas.microsoft.com/office/drawing/2014/main" id="{89BE7A0F-BECA-5F60-BC48-A0FB241DFD26}"/>
              </a:ext>
            </a:extLst>
          </p:cNvPr>
          <p:cNvSpPr>
            <a:spLocks noGrp="1"/>
          </p:cNvSpPr>
          <p:nvPr>
            <p:ph type="body" idx="2"/>
          </p:nvPr>
        </p:nvSpPr>
        <p:spPr>
          <a:xfrm>
            <a:off x="5066522" y="1825628"/>
            <a:ext cx="6287278" cy="3903368"/>
          </a:xfrm>
        </p:spPr>
        <p:txBody>
          <a:bodyPr>
            <a:noAutofit/>
          </a:bodyPr>
          <a:lstStyle/>
          <a:p>
            <a:pPr marL="541338" lvl="2" indent="-363538">
              <a:spcBef>
                <a:spcPts val="1200"/>
              </a:spcBef>
              <a:buClr>
                <a:schemeClr val="accent4"/>
              </a:buClr>
              <a:buSzPts val="2400"/>
              <a:buFont typeface="Wingdings" panose="05000000000000000000" pitchFamily="2" charset="2"/>
              <a:buChar char="ü"/>
              <a:tabLst>
                <a:tab pos="1527136" algn="l"/>
              </a:tabLst>
            </a:pPr>
            <a:r>
              <a:rPr lang="en-US" dirty="0">
                <a:solidFill>
                  <a:schemeClr val="tx1"/>
                </a:solidFill>
              </a:rPr>
              <a:t>To make sure that each partner's actions are coherent, they must pay specific attention to the transmission of information on actions undertaken and their follow-up.</a:t>
            </a:r>
          </a:p>
          <a:p>
            <a:pPr marL="541338" lvl="2" indent="-363538">
              <a:spcBef>
                <a:spcPts val="1200"/>
              </a:spcBef>
              <a:buClr>
                <a:schemeClr val="accent4"/>
              </a:buClr>
              <a:buSzPts val="2400"/>
              <a:buFont typeface="Wingdings" panose="05000000000000000000" pitchFamily="2" charset="2"/>
              <a:buChar char="ü"/>
              <a:tabLst>
                <a:tab pos="1527136" algn="l"/>
              </a:tabLst>
            </a:pPr>
            <a:endParaRPr lang="en-US" dirty="0">
              <a:solidFill>
                <a:schemeClr val="tx1"/>
              </a:solidFill>
            </a:endParaRPr>
          </a:p>
          <a:p>
            <a:pPr marL="541338" lvl="2" indent="-363538">
              <a:spcBef>
                <a:spcPts val="1200"/>
              </a:spcBef>
              <a:buClr>
                <a:schemeClr val="accent4"/>
              </a:buClr>
              <a:buSzPts val="2400"/>
              <a:buFont typeface="Wingdings" panose="05000000000000000000" pitchFamily="2" charset="2"/>
              <a:buChar char="ü"/>
              <a:tabLst>
                <a:tab pos="1527136" algn="l"/>
              </a:tabLst>
            </a:pPr>
            <a:r>
              <a:rPr lang="en-US" dirty="0">
                <a:solidFill>
                  <a:schemeClr val="tx1"/>
                </a:solidFill>
              </a:rPr>
              <a:t>Once decisions have been made and the actions of each partner or collaborating organization have been carried out, they continue to exchange information on how the situation is evolving. Always in the spirit of consultation.</a:t>
            </a:r>
          </a:p>
          <a:p>
            <a:pPr marL="541338" lvl="2" indent="-363538">
              <a:spcBef>
                <a:spcPts val="1200"/>
              </a:spcBef>
              <a:buClr>
                <a:schemeClr val="accent4"/>
              </a:buClr>
              <a:buSzPts val="2400"/>
              <a:buFont typeface="Wingdings" panose="05000000000000000000" pitchFamily="2" charset="2"/>
              <a:buChar char="ü"/>
              <a:tabLst>
                <a:tab pos="1527136" algn="l"/>
              </a:tabLst>
            </a:pPr>
            <a:endParaRPr lang="en-US" dirty="0">
              <a:solidFill>
                <a:schemeClr val="tx1"/>
              </a:solidFill>
            </a:endParaRPr>
          </a:p>
          <a:p>
            <a:pPr marL="541338" lvl="2" indent="-363538">
              <a:spcBef>
                <a:spcPts val="1200"/>
              </a:spcBef>
              <a:buClr>
                <a:schemeClr val="accent4"/>
              </a:buClr>
              <a:buSzPts val="2400"/>
              <a:buFont typeface="Wingdings" panose="05000000000000000000" pitchFamily="2" charset="2"/>
              <a:buChar char="ü"/>
              <a:tabLst>
                <a:tab pos="1527136" algn="l"/>
              </a:tabLst>
            </a:pPr>
            <a:r>
              <a:rPr lang="en-US" dirty="0">
                <a:solidFill>
                  <a:schemeClr val="tx1"/>
                </a:solidFill>
              </a:rPr>
              <a:t>Make sure that each partner's actions are always in the best interests of the child and do not interfere with those of others.</a:t>
            </a:r>
            <a:endParaRPr lang="fr-CA" dirty="0">
              <a:solidFill>
                <a:schemeClr val="tx1"/>
              </a:solidFill>
            </a:endParaRPr>
          </a:p>
        </p:txBody>
      </p:sp>
      <p:sp>
        <p:nvSpPr>
          <p:cNvPr id="7" name="Espace réservé du numéro de diapositive 6">
            <a:extLst>
              <a:ext uri="{FF2B5EF4-FFF2-40B4-BE49-F238E27FC236}">
                <a16:creationId xmlns:a16="http://schemas.microsoft.com/office/drawing/2014/main" id="{4807701C-62C7-C849-699B-64F0952A843C}"/>
              </a:ext>
            </a:extLst>
          </p:cNvPr>
          <p:cNvSpPr>
            <a:spLocks noGrp="1"/>
          </p:cNvSpPr>
          <p:nvPr>
            <p:ph type="sldNum" idx="12"/>
          </p:nvPr>
        </p:nvSpPr>
        <p:spPr/>
        <p:txBody>
          <a:bodyPr/>
          <a:lstStyle/>
          <a:p>
            <a:fld id="{00000000-1234-1234-1234-123412341234}" type="slidenum">
              <a:rPr lang="fr-CA" smtClean="0"/>
              <a:pPr/>
              <a:t>58</a:t>
            </a:fld>
            <a:endParaRPr lang="fr-CA" dirty="0"/>
          </a:p>
        </p:txBody>
      </p:sp>
    </p:spTree>
    <p:extLst>
      <p:ext uri="{BB962C8B-B14F-4D97-AF65-F5344CB8AC3E}">
        <p14:creationId xmlns:p14="http://schemas.microsoft.com/office/powerpoint/2010/main" val="2514831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7" name="Google Shape;507;p55"/>
          <p:cNvSpPr txBox="1">
            <a:spLocks noGrp="1"/>
          </p:cNvSpPr>
          <p:nvPr>
            <p:ph type="body" idx="1"/>
            <p:custDataLst>
              <p:tags r:id="rId1"/>
            </p:custDataLst>
          </p:nvPr>
        </p:nvSpPr>
        <p:spPr>
          <a:xfrm>
            <a:off x="838200" y="808370"/>
            <a:ext cx="10515600" cy="4659369"/>
          </a:xfrm>
          <a:prstGeom prst="rect">
            <a:avLst/>
          </a:prstGeom>
          <a:noFill/>
          <a:ln>
            <a:noFill/>
          </a:ln>
        </p:spPr>
        <p:txBody>
          <a:bodyPr spcFirstLastPara="1" wrap="square" lIns="91425" tIns="45700" rIns="91425" bIns="45700" anchor="t" anchorCtr="0">
            <a:normAutofit lnSpcReduction="10000"/>
          </a:bodyPr>
          <a:lstStyle/>
          <a:p>
            <a:pPr indent="-457189" algn="just">
              <a:lnSpc>
                <a:spcPct val="115000"/>
              </a:lnSpc>
              <a:spcBef>
                <a:spcPts val="0"/>
              </a:spcBef>
              <a:buSzPts val="1800"/>
              <a:buFont typeface="Arial"/>
              <a:buChar char="•"/>
            </a:pPr>
            <a:endParaRPr lang="fr-CA" sz="1600" dirty="0"/>
          </a:p>
          <a:p>
            <a:pPr indent="-457189" algn="just">
              <a:lnSpc>
                <a:spcPct val="115000"/>
              </a:lnSpc>
              <a:spcBef>
                <a:spcPts val="0"/>
              </a:spcBef>
              <a:buSzPts val="1800"/>
              <a:buFont typeface="Arial"/>
              <a:buChar char="•"/>
            </a:pPr>
            <a:endParaRPr lang="fr-CA" sz="2400" dirty="0"/>
          </a:p>
          <a:p>
            <a:pPr marL="0" indent="0" algn="just">
              <a:lnSpc>
                <a:spcPct val="115000"/>
              </a:lnSpc>
              <a:spcBef>
                <a:spcPts val="0"/>
              </a:spcBef>
              <a:buSzPts val="1800"/>
            </a:pPr>
            <a:r>
              <a:rPr lang="en-US" sz="2400" b="1" dirty="0"/>
              <a:t>Each partner makes sure that the necessary actions are coordinated within its area of responsibility</a:t>
            </a:r>
            <a:r>
              <a:rPr lang="fr-CA" sz="2400" b="1" dirty="0"/>
              <a:t>:</a:t>
            </a:r>
          </a:p>
          <a:p>
            <a:pPr marL="0" indent="0" algn="just">
              <a:lnSpc>
                <a:spcPct val="115000"/>
              </a:lnSpc>
              <a:spcBef>
                <a:spcPts val="0"/>
              </a:spcBef>
              <a:buSzPts val="1800"/>
            </a:pPr>
            <a:endParaRPr lang="fr-CA" sz="1600" b="1" dirty="0"/>
          </a:p>
          <a:p>
            <a:pPr indent="-457189" algn="just">
              <a:lnSpc>
                <a:spcPct val="100000"/>
              </a:lnSpc>
              <a:spcBef>
                <a:spcPts val="0"/>
              </a:spcBef>
              <a:buSzPts val="1800"/>
              <a:buFont typeface="Arial"/>
              <a:buChar char="•"/>
            </a:pPr>
            <a:r>
              <a:rPr lang="en-US" sz="2000" dirty="0">
                <a:solidFill>
                  <a:schemeClr val="tx1"/>
                </a:solidFill>
              </a:rPr>
              <a:t>The DPCP prosecutor, with regard to the conduct of the criminal process.</a:t>
            </a:r>
          </a:p>
          <a:p>
            <a:pPr indent="-457189" algn="just">
              <a:lnSpc>
                <a:spcPct val="100000"/>
              </a:lnSpc>
              <a:spcBef>
                <a:spcPts val="0"/>
              </a:spcBef>
              <a:buSzPts val="1800"/>
              <a:buFont typeface="Arial"/>
              <a:buChar char="•"/>
            </a:pPr>
            <a:endParaRPr lang="en-US" sz="2000" dirty="0">
              <a:solidFill>
                <a:schemeClr val="tx1"/>
              </a:solidFill>
            </a:endParaRPr>
          </a:p>
          <a:p>
            <a:pPr indent="-457189" algn="just">
              <a:lnSpc>
                <a:spcPct val="100000"/>
              </a:lnSpc>
              <a:spcBef>
                <a:spcPts val="0"/>
              </a:spcBef>
              <a:buSzPts val="1800"/>
              <a:buFont typeface="Arial"/>
              <a:buChar char="•"/>
            </a:pPr>
            <a:r>
              <a:rPr lang="en-US" sz="2000" dirty="0">
                <a:solidFill>
                  <a:schemeClr val="tx1"/>
                </a:solidFill>
              </a:rPr>
              <a:t>The DPJ, regarding protective measures and their application.</a:t>
            </a:r>
          </a:p>
          <a:p>
            <a:pPr indent="-457189" algn="just">
              <a:lnSpc>
                <a:spcPct val="100000"/>
              </a:lnSpc>
              <a:spcBef>
                <a:spcPts val="0"/>
              </a:spcBef>
              <a:buSzPts val="1800"/>
              <a:buFont typeface="Arial"/>
              <a:buChar char="•"/>
            </a:pPr>
            <a:endParaRPr lang="en-US" sz="2000" dirty="0">
              <a:solidFill>
                <a:schemeClr val="tx1"/>
              </a:solidFill>
            </a:endParaRPr>
          </a:p>
          <a:p>
            <a:pPr indent="-457189" algn="just">
              <a:lnSpc>
                <a:spcPct val="100000"/>
              </a:lnSpc>
              <a:spcBef>
                <a:spcPts val="0"/>
              </a:spcBef>
              <a:buSzPts val="1800"/>
              <a:buFont typeface="Arial"/>
              <a:buChar char="•"/>
            </a:pPr>
            <a:r>
              <a:rPr lang="en-US" sz="2000" dirty="0">
                <a:solidFill>
                  <a:schemeClr val="tx1"/>
                </a:solidFill>
              </a:rPr>
              <a:t>The person responsible in the school environment for applying the procedure, the MFA, the BC, the CPE or daycare center, or any collaborating organization, with regard to disciplinary or administrative actions.</a:t>
            </a:r>
          </a:p>
          <a:p>
            <a:pPr indent="-457189" algn="just">
              <a:lnSpc>
                <a:spcPct val="100000"/>
              </a:lnSpc>
              <a:spcBef>
                <a:spcPts val="0"/>
              </a:spcBef>
              <a:buSzPts val="1800"/>
              <a:buFont typeface="Arial"/>
              <a:buChar char="•"/>
            </a:pPr>
            <a:endParaRPr lang="en-US" sz="2000" dirty="0">
              <a:solidFill>
                <a:schemeClr val="tx1"/>
              </a:solidFill>
            </a:endParaRPr>
          </a:p>
          <a:p>
            <a:pPr indent="-457189" algn="just">
              <a:lnSpc>
                <a:spcPct val="100000"/>
              </a:lnSpc>
              <a:spcBef>
                <a:spcPts val="0"/>
              </a:spcBef>
              <a:buSzPts val="1800"/>
              <a:buFont typeface="Arial"/>
              <a:buChar char="•"/>
            </a:pPr>
            <a:r>
              <a:rPr lang="en-US" sz="2000" dirty="0">
                <a:solidFill>
                  <a:schemeClr val="tx1"/>
                </a:solidFill>
              </a:rPr>
              <a:t>The police officer, who collaborates with the DPCP prosecutor, notably in the execution of an arrest warrant or the production of a supplement to the investigation.</a:t>
            </a:r>
            <a:endParaRPr lang="fr-CA" sz="2000" dirty="0">
              <a:solidFill>
                <a:schemeClr val="tx1"/>
              </a:solidFill>
            </a:endParaRPr>
          </a:p>
        </p:txBody>
      </p:sp>
      <p:sp>
        <p:nvSpPr>
          <p:cNvPr id="2" name="Google Shape;374;p37">
            <a:extLst>
              <a:ext uri="{FF2B5EF4-FFF2-40B4-BE49-F238E27FC236}">
                <a16:creationId xmlns:a16="http://schemas.microsoft.com/office/drawing/2014/main" id="{14F128E1-9BDD-21C9-738B-E29867B0639D}"/>
              </a:ext>
            </a:extLst>
          </p:cNvPr>
          <p:cNvSpPr txBox="1">
            <a:spLocks/>
          </p:cNvSpPr>
          <p:nvPr>
            <p:custDataLst>
              <p:tags r:id="rId2"/>
            </p:custDataLst>
          </p:nvPr>
        </p:nvSpPr>
        <p:spPr>
          <a:xfrm>
            <a:off x="8285585" y="0"/>
            <a:ext cx="3906416" cy="522514"/>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Calibri"/>
              <a:buNone/>
              <a:defRPr sz="36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200"/>
            </a:pPr>
            <a:r>
              <a:rPr lang="fr-CA" sz="1600" dirty="0" err="1"/>
              <a:t>Step</a:t>
            </a:r>
            <a:r>
              <a:rPr lang="fr-CA" sz="1600" dirty="0"/>
              <a:t> 5: Action and Feedback (</a:t>
            </a:r>
            <a:r>
              <a:rPr lang="fr-CA" sz="1600" dirty="0" err="1"/>
              <a:t>cont’d</a:t>
            </a:r>
            <a:r>
              <a:rPr lang="fr-CA" sz="1600" dirty="0"/>
              <a:t>.)</a:t>
            </a:r>
          </a:p>
        </p:txBody>
      </p:sp>
    </p:spTree>
    <p:extLst>
      <p:ext uri="{BB962C8B-B14F-4D97-AF65-F5344CB8AC3E}">
        <p14:creationId xmlns:p14="http://schemas.microsoft.com/office/powerpoint/2010/main" val="1998772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Google Shape;101;p5"/>
          <p:cNvSpPr txBox="1"/>
          <p:nvPr>
            <p:custDataLst>
              <p:tags r:id="rId1"/>
            </p:custDataLst>
          </p:nvPr>
        </p:nvSpPr>
        <p:spPr>
          <a:xfrm>
            <a:off x="1417820" y="1800807"/>
            <a:ext cx="9032466" cy="2462172"/>
          </a:xfrm>
          <a:prstGeom prst="rect">
            <a:avLst/>
          </a:prstGeom>
          <a:noFill/>
          <a:ln>
            <a:noFill/>
          </a:ln>
        </p:spPr>
        <p:txBody>
          <a:bodyPr spcFirstLastPara="1" wrap="square" lIns="91425" tIns="45700" rIns="91425" bIns="45700" anchor="t" anchorCtr="0">
            <a:spAutoFit/>
          </a:bodyPr>
          <a:lstStyle/>
          <a:p>
            <a:pPr algn="just">
              <a:buClr>
                <a:schemeClr val="dk1"/>
              </a:buClr>
              <a:buSzPts val="2000"/>
            </a:pPr>
            <a:r>
              <a:rPr lang="en-US" sz="2200" dirty="0">
                <a:solidFill>
                  <a:schemeClr val="tx1"/>
                </a:solidFill>
                <a:latin typeface="Calibri"/>
                <a:ea typeface="Calibri"/>
                <a:cs typeface="Calibri"/>
                <a:sym typeface="Calibri"/>
              </a:rPr>
              <a:t>It is the parties' commitment to act </a:t>
            </a:r>
            <a:r>
              <a:rPr lang="en-US" sz="2200" b="1" dirty="0">
                <a:solidFill>
                  <a:schemeClr val="tx1"/>
                </a:solidFill>
                <a:latin typeface="Calibri"/>
                <a:ea typeface="Calibri"/>
                <a:cs typeface="Calibri"/>
                <a:sym typeface="Calibri"/>
              </a:rPr>
              <a:t>in concert </a:t>
            </a:r>
            <a:r>
              <a:rPr lang="en-US" sz="2200" dirty="0">
                <a:solidFill>
                  <a:schemeClr val="tx1"/>
                </a:solidFill>
                <a:latin typeface="Calibri"/>
                <a:ea typeface="Calibri"/>
                <a:cs typeface="Calibri"/>
                <a:sym typeface="Calibri"/>
              </a:rPr>
              <a:t>to guarantee </a:t>
            </a:r>
            <a:r>
              <a:rPr lang="en-US" sz="2200" b="1" dirty="0">
                <a:solidFill>
                  <a:schemeClr val="tx1"/>
                </a:solidFill>
                <a:latin typeface="Calibri"/>
                <a:ea typeface="Calibri"/>
                <a:cs typeface="Calibri"/>
                <a:sym typeface="Calibri"/>
              </a:rPr>
              <a:t>better protection </a:t>
            </a:r>
            <a:r>
              <a:rPr lang="en-US" sz="2200" dirty="0">
                <a:solidFill>
                  <a:schemeClr val="tx1"/>
                </a:solidFill>
                <a:latin typeface="Calibri"/>
                <a:ea typeface="Calibri"/>
                <a:cs typeface="Calibri"/>
                <a:sym typeface="Calibri"/>
              </a:rPr>
              <a:t>for child victims of sexual abuse, physical abuse and serious neglect. </a:t>
            </a:r>
            <a:endParaRPr lang="fr-CA" sz="2200" dirty="0">
              <a:solidFill>
                <a:schemeClr val="tx1"/>
              </a:solidFill>
              <a:latin typeface="Calibri"/>
              <a:ea typeface="Calibri"/>
              <a:cs typeface="Calibri"/>
              <a:sym typeface="Calibri"/>
            </a:endParaRPr>
          </a:p>
          <a:p>
            <a:pPr algn="just">
              <a:buClr>
                <a:schemeClr val="dk1"/>
              </a:buClr>
              <a:buSzPts val="2000"/>
            </a:pPr>
            <a:endParaRPr lang="fr-CA" sz="2200" dirty="0">
              <a:solidFill>
                <a:schemeClr val="tx1"/>
              </a:solidFill>
              <a:latin typeface="Calibri"/>
              <a:ea typeface="Calibri"/>
              <a:cs typeface="Calibri"/>
              <a:sym typeface="Calibri"/>
            </a:endParaRPr>
          </a:p>
          <a:p>
            <a:pPr marL="342900" indent="-342900" algn="just">
              <a:buClr>
                <a:schemeClr val="dk1"/>
              </a:buClr>
              <a:buSzPts val="2000"/>
              <a:buFont typeface="Wingdings" panose="05000000000000000000" pitchFamily="2" charset="2"/>
              <a:buChar char="Ø"/>
            </a:pPr>
            <a:r>
              <a:rPr lang="en-US" sz="2200" dirty="0">
                <a:solidFill>
                  <a:schemeClr val="tx1"/>
                </a:solidFill>
                <a:latin typeface="Calibri"/>
                <a:ea typeface="Calibri"/>
                <a:cs typeface="Calibri"/>
                <a:sym typeface="Calibri"/>
              </a:rPr>
              <a:t>when there is reasonable cause to believe that their safety or development is at risk</a:t>
            </a:r>
            <a:endParaRPr lang="fr-CA" sz="2200" dirty="0">
              <a:solidFill>
                <a:schemeClr val="tx1"/>
              </a:solidFill>
              <a:latin typeface="Calibri"/>
              <a:ea typeface="Calibri"/>
              <a:cs typeface="Calibri"/>
              <a:sym typeface="Calibri"/>
            </a:endParaRPr>
          </a:p>
          <a:p>
            <a:pPr algn="just">
              <a:buClr>
                <a:schemeClr val="dk1"/>
              </a:buClr>
              <a:buSzPts val="2000"/>
            </a:pPr>
            <a:endParaRPr lang="fr-CA" sz="2200" dirty="0">
              <a:solidFill>
                <a:schemeClr val="tx1"/>
              </a:solidFill>
              <a:latin typeface="Calibri"/>
              <a:ea typeface="Calibri"/>
              <a:cs typeface="Calibri"/>
              <a:sym typeface="Calibri"/>
            </a:endParaRPr>
          </a:p>
          <a:p>
            <a:pPr marL="342900" indent="-342900" algn="just">
              <a:buClr>
                <a:schemeClr val="dk1"/>
              </a:buClr>
              <a:buSzPts val="2000"/>
              <a:buFont typeface="Wingdings" panose="05000000000000000000" pitchFamily="2" charset="2"/>
              <a:buChar char="Ø"/>
            </a:pPr>
            <a:r>
              <a:rPr lang="fr-CA" sz="2200" b="1" dirty="0">
                <a:solidFill>
                  <a:schemeClr val="tx1"/>
                </a:solidFill>
                <a:latin typeface="Calibri"/>
                <a:ea typeface="Calibri"/>
                <a:cs typeface="Calibri"/>
                <a:sym typeface="Calibri"/>
              </a:rPr>
              <a:t>AND </a:t>
            </a:r>
            <a:r>
              <a:rPr lang="en-US" sz="2200" dirty="0">
                <a:solidFill>
                  <a:schemeClr val="tx1"/>
                </a:solidFill>
                <a:latin typeface="Calibri"/>
                <a:ea typeface="Calibri"/>
                <a:cs typeface="Calibri"/>
                <a:sym typeface="Calibri"/>
              </a:rPr>
              <a:t>that a criminal offence has been committed against them</a:t>
            </a:r>
            <a:r>
              <a:rPr lang="fr-CA" sz="2200" dirty="0">
                <a:solidFill>
                  <a:schemeClr val="tx1"/>
                </a:solidFill>
                <a:latin typeface="Calibri"/>
                <a:ea typeface="Calibri"/>
                <a:cs typeface="Calibri"/>
                <a:sym typeface="Calibri"/>
              </a:rPr>
              <a:t>.  </a:t>
            </a:r>
          </a:p>
        </p:txBody>
      </p:sp>
      <p:sp>
        <p:nvSpPr>
          <p:cNvPr id="14" name="Espace réservé du numéro de diapositive 13">
            <a:extLst>
              <a:ext uri="{FF2B5EF4-FFF2-40B4-BE49-F238E27FC236}">
                <a16:creationId xmlns:a16="http://schemas.microsoft.com/office/drawing/2014/main" id="{02318905-F837-5929-B760-63DA664B93A0}"/>
              </a:ext>
            </a:extLst>
          </p:cNvPr>
          <p:cNvSpPr>
            <a:spLocks noGrp="1"/>
          </p:cNvSpPr>
          <p:nvPr>
            <p:ph type="sldNum" idx="12"/>
          </p:nvPr>
        </p:nvSpPr>
        <p:spPr/>
        <p:txBody>
          <a:bodyPr/>
          <a:lstStyle/>
          <a:p>
            <a:fld id="{00000000-1234-1234-1234-123412341234}" type="slidenum">
              <a:rPr lang="fr-CA" smtClean="0"/>
              <a:pPr/>
              <a:t>6</a:t>
            </a:fld>
            <a:endParaRPr lang="fr-CA"/>
          </a:p>
        </p:txBody>
      </p:sp>
      <p:sp>
        <p:nvSpPr>
          <p:cNvPr id="2" name="Google Shape;100;p5">
            <a:extLst>
              <a:ext uri="{FF2B5EF4-FFF2-40B4-BE49-F238E27FC236}">
                <a16:creationId xmlns:a16="http://schemas.microsoft.com/office/drawing/2014/main" id="{57FDCC7A-D789-69AB-20C5-894EC785CA33}"/>
              </a:ext>
            </a:extLst>
          </p:cNvPr>
          <p:cNvSpPr txBox="1"/>
          <p:nvPr>
            <p:custDataLst>
              <p:tags r:id="rId2"/>
            </p:custDataLst>
          </p:nvPr>
        </p:nvSpPr>
        <p:spPr>
          <a:xfrm>
            <a:off x="1417821" y="321719"/>
            <a:ext cx="6840537" cy="523180"/>
          </a:xfrm>
          <a:prstGeom prst="rect">
            <a:avLst/>
          </a:prstGeom>
          <a:noFill/>
          <a:ln>
            <a:noFill/>
          </a:ln>
        </p:spPr>
        <p:txBody>
          <a:bodyPr spcFirstLastPara="1" wrap="square" lIns="91425" tIns="45700" rIns="91425" bIns="45700" anchor="t" anchorCtr="0">
            <a:spAutoFit/>
          </a:bodyPr>
          <a:lstStyle/>
          <a:p>
            <a:pPr>
              <a:buClr>
                <a:srgbClr val="1B2A85"/>
              </a:buClr>
              <a:buSzPts val="2800"/>
            </a:pPr>
            <a:r>
              <a:rPr lang="fr-CA" sz="2800" b="1" dirty="0" err="1">
                <a:solidFill>
                  <a:srgbClr val="1B2A85"/>
                </a:solidFill>
                <a:latin typeface="Calibri"/>
                <a:ea typeface="Calibri"/>
                <a:cs typeface="Calibri"/>
                <a:sym typeface="Calibri"/>
              </a:rPr>
              <a:t>Multisectoral</a:t>
            </a:r>
            <a:r>
              <a:rPr lang="fr-CA" sz="2800" b="1" dirty="0">
                <a:solidFill>
                  <a:srgbClr val="1B2A85"/>
                </a:solidFill>
                <a:latin typeface="Calibri"/>
                <a:ea typeface="Calibri"/>
                <a:cs typeface="Calibri"/>
                <a:sym typeface="Calibri"/>
              </a:rPr>
              <a:t> Agreement</a:t>
            </a:r>
            <a:endParaRPr dirty="0"/>
          </a:p>
        </p:txBody>
      </p:sp>
    </p:spTree>
    <p:extLst>
      <p:ext uri="{BB962C8B-B14F-4D97-AF65-F5344CB8AC3E}">
        <p14:creationId xmlns:p14="http://schemas.microsoft.com/office/powerpoint/2010/main" val="164310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DFB6D752-4573-4761-AEC3-FBDA183C603C}"/>
              </a:ext>
            </a:extLst>
          </p:cNvPr>
          <p:cNvGraphicFramePr>
            <a:graphicFrameLocks noGrp="1"/>
          </p:cNvGraphicFramePr>
          <p:nvPr>
            <p:extLst>
              <p:ext uri="{D42A27DB-BD31-4B8C-83A1-F6EECF244321}">
                <p14:modId xmlns:p14="http://schemas.microsoft.com/office/powerpoint/2010/main" val="3289492480"/>
              </p:ext>
            </p:extLst>
          </p:nvPr>
        </p:nvGraphicFramePr>
        <p:xfrm>
          <a:off x="-74643" y="2"/>
          <a:ext cx="12266643" cy="7241019"/>
        </p:xfrm>
        <a:graphic>
          <a:graphicData uri="http://schemas.openxmlformats.org/drawingml/2006/table">
            <a:tbl>
              <a:tblPr firstRow="1" firstCol="1" bandRow="1">
                <a:tableStyleId>{B301B821-A1FF-4177-AEE7-76D212191A09}</a:tableStyleId>
              </a:tblPr>
              <a:tblGrid>
                <a:gridCol w="2221295">
                  <a:extLst>
                    <a:ext uri="{9D8B030D-6E8A-4147-A177-3AD203B41FA5}">
                      <a16:colId xmlns:a16="http://schemas.microsoft.com/office/drawing/2014/main" val="2000682371"/>
                    </a:ext>
                  </a:extLst>
                </a:gridCol>
                <a:gridCol w="2694568">
                  <a:extLst>
                    <a:ext uri="{9D8B030D-6E8A-4147-A177-3AD203B41FA5}">
                      <a16:colId xmlns:a16="http://schemas.microsoft.com/office/drawing/2014/main" val="3397143485"/>
                    </a:ext>
                  </a:extLst>
                </a:gridCol>
                <a:gridCol w="2811102">
                  <a:extLst>
                    <a:ext uri="{9D8B030D-6E8A-4147-A177-3AD203B41FA5}">
                      <a16:colId xmlns:a16="http://schemas.microsoft.com/office/drawing/2014/main" val="455225292"/>
                    </a:ext>
                  </a:extLst>
                </a:gridCol>
                <a:gridCol w="2516197">
                  <a:extLst>
                    <a:ext uri="{9D8B030D-6E8A-4147-A177-3AD203B41FA5}">
                      <a16:colId xmlns:a16="http://schemas.microsoft.com/office/drawing/2014/main" val="3177422949"/>
                    </a:ext>
                  </a:extLst>
                </a:gridCol>
                <a:gridCol w="2023481">
                  <a:extLst>
                    <a:ext uri="{9D8B030D-6E8A-4147-A177-3AD203B41FA5}">
                      <a16:colId xmlns:a16="http://schemas.microsoft.com/office/drawing/2014/main" val="2039058089"/>
                    </a:ext>
                  </a:extLst>
                </a:gridCol>
              </a:tblGrid>
              <a:tr h="360719">
                <a:tc gridSpan="5">
                  <a:txBody>
                    <a:bodyPr/>
                    <a:lstStyle/>
                    <a:p>
                      <a:pPr algn="ctr"/>
                      <a:r>
                        <a:rPr lang="fr-CA" sz="1200" dirty="0">
                          <a:effectLst/>
                        </a:rPr>
                        <a:t>SOCIO-JUDICIAL INTERVENTION PROCEDURE</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1256077383"/>
                  </a:ext>
                </a:extLst>
              </a:tr>
              <a:tr h="448700">
                <a:tc>
                  <a:txBody>
                    <a:bodyPr/>
                    <a:lstStyle/>
                    <a:p>
                      <a:pPr algn="ctr"/>
                      <a:r>
                        <a:rPr lang="fr-CA" sz="1100" b="1" dirty="0">
                          <a:effectLst/>
                        </a:rPr>
                        <a:t>1</a:t>
                      </a:r>
                      <a:endParaRPr lang="fr-CA" sz="1200" b="1" dirty="0">
                        <a:effectLst/>
                      </a:endParaRPr>
                    </a:p>
                    <a:p>
                      <a:pPr algn="ctr"/>
                      <a:r>
                        <a:rPr lang="fr-CA" sz="1100" b="1" dirty="0">
                          <a:solidFill>
                            <a:schemeClr val="tx1"/>
                          </a:solidFill>
                          <a:effectLst/>
                        </a:rPr>
                        <a:t>Report</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lumMod val="95000"/>
                      </a:schemeClr>
                    </a:solidFill>
                  </a:tcPr>
                </a:tc>
                <a:tc>
                  <a:txBody>
                    <a:bodyPr/>
                    <a:lstStyle/>
                    <a:p>
                      <a:pPr algn="ctr"/>
                      <a:r>
                        <a:rPr lang="fr-CA" sz="1100" b="1" dirty="0">
                          <a:effectLst/>
                        </a:rPr>
                        <a:t>2</a:t>
                      </a:r>
                      <a:endParaRPr lang="fr-CA" sz="1200" b="1" dirty="0">
                        <a:effectLst/>
                      </a:endParaRPr>
                    </a:p>
                    <a:p>
                      <a:pPr marR="0" algn="ctr" rtl="0">
                        <a:lnSpc>
                          <a:spcPct val="100000"/>
                        </a:lnSpc>
                        <a:spcBef>
                          <a:spcPts val="0"/>
                        </a:spcBef>
                        <a:spcAft>
                          <a:spcPts val="0"/>
                        </a:spcAft>
                        <a:buClr>
                          <a:srgbClr val="000000"/>
                        </a:buClr>
                        <a:buFont typeface="Arial"/>
                      </a:pPr>
                      <a:r>
                        <a:rPr lang="fr-CA" sz="1100" b="1" i="0" u="none" strike="noStrike" cap="none" dirty="0">
                          <a:solidFill>
                            <a:schemeClr val="tx1"/>
                          </a:solidFill>
                          <a:effectLst/>
                          <a:latin typeface="+mn-lt"/>
                          <a:ea typeface="+mn-ea"/>
                          <a:cs typeface="+mn-cs"/>
                          <a:sym typeface="Arial"/>
                        </a:rPr>
                        <a:t>LIAISON-PLANIFICATION</a:t>
                      </a:r>
                    </a:p>
                  </a:txBody>
                  <a:tcPr marL="46948" marR="46948" marT="0" marB="0" anchor="ctr">
                    <a:solidFill>
                      <a:schemeClr val="bg1"/>
                    </a:solidFill>
                  </a:tcPr>
                </a:tc>
                <a:tc>
                  <a:txBody>
                    <a:bodyPr/>
                    <a:lstStyle/>
                    <a:p>
                      <a:pPr algn="ctr"/>
                      <a:r>
                        <a:rPr lang="fr-CA" sz="1100" b="1" dirty="0">
                          <a:effectLst/>
                        </a:rPr>
                        <a:t>3</a:t>
                      </a:r>
                      <a:endParaRPr lang="fr-CA" sz="1200" b="1" dirty="0">
                        <a:effectLst/>
                      </a:endParaRPr>
                    </a:p>
                    <a:p>
                      <a:pPr marR="0" algn="ctr" rtl="0">
                        <a:lnSpc>
                          <a:spcPct val="100000"/>
                        </a:lnSpc>
                        <a:spcBef>
                          <a:spcPts val="0"/>
                        </a:spcBef>
                        <a:spcAft>
                          <a:spcPts val="0"/>
                        </a:spcAft>
                        <a:buClr>
                          <a:srgbClr val="000000"/>
                        </a:buClr>
                        <a:buFont typeface="Arial"/>
                      </a:pPr>
                      <a:r>
                        <a:rPr lang="fr-CA" sz="1100" b="1" i="0" u="none" strike="noStrike" cap="none" dirty="0">
                          <a:solidFill>
                            <a:schemeClr val="tx1"/>
                          </a:solidFill>
                          <a:effectLst/>
                          <a:latin typeface="+mn-lt"/>
                          <a:ea typeface="+mn-ea"/>
                          <a:cs typeface="+mn-cs"/>
                          <a:sym typeface="Arial"/>
                        </a:rPr>
                        <a:t>INVESTIGATION-EVALUATION</a:t>
                      </a:r>
                    </a:p>
                  </a:txBody>
                  <a:tcPr marL="46948" marR="46948" marT="0" marB="0" anchor="ctr">
                    <a:solidFill>
                      <a:schemeClr val="bg1">
                        <a:lumMod val="95000"/>
                      </a:schemeClr>
                    </a:solidFill>
                  </a:tcPr>
                </a:tc>
                <a:tc>
                  <a:txBody>
                    <a:bodyPr/>
                    <a:lstStyle/>
                    <a:p>
                      <a:pPr algn="ctr"/>
                      <a:r>
                        <a:rPr lang="fr-CA" sz="1100" b="1" dirty="0">
                          <a:effectLst/>
                        </a:rPr>
                        <a:t>4</a:t>
                      </a:r>
                      <a:endParaRPr lang="fr-CA" sz="1200" b="1" dirty="0">
                        <a:effectLst/>
                      </a:endParaRPr>
                    </a:p>
                    <a:p>
                      <a:pPr algn="ctr"/>
                      <a:r>
                        <a:rPr lang="fr-CA" sz="1100" b="1" dirty="0">
                          <a:solidFill>
                            <a:schemeClr val="tx1"/>
                          </a:solidFill>
                          <a:effectLst/>
                        </a:rPr>
                        <a:t> DECISION-MAKING</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solidFill>
                  </a:tcPr>
                </a:tc>
                <a:tc>
                  <a:txBody>
                    <a:bodyPr/>
                    <a:lstStyle/>
                    <a:p>
                      <a:pPr algn="ctr"/>
                      <a:r>
                        <a:rPr lang="fr-CA" sz="1100" b="1" dirty="0">
                          <a:effectLst/>
                        </a:rPr>
                        <a:t>5</a:t>
                      </a:r>
                      <a:endParaRPr lang="fr-CA" sz="1200" b="1" dirty="0">
                        <a:effectLst/>
                      </a:endParaRPr>
                    </a:p>
                    <a:p>
                      <a:pPr algn="ctr"/>
                      <a:r>
                        <a:rPr lang="fr-CA" sz="1100" b="1" dirty="0">
                          <a:solidFill>
                            <a:schemeClr val="tx1"/>
                          </a:solidFill>
                          <a:effectLst/>
                        </a:rPr>
                        <a:t>ACTION-FEEDBACK</a:t>
                      </a:r>
                      <a:endParaRPr lang="fr-CA" sz="12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bg1">
                        <a:lumMod val="95000"/>
                      </a:schemeClr>
                    </a:solidFill>
                  </a:tcPr>
                </a:tc>
                <a:extLst>
                  <a:ext uri="{0D108BD9-81ED-4DB2-BD59-A6C34878D82A}">
                    <a16:rowId xmlns:a16="http://schemas.microsoft.com/office/drawing/2014/main" val="277837596"/>
                  </a:ext>
                </a:extLst>
              </a:tr>
              <a:tr h="246346">
                <a:tc gridSpan="5">
                  <a:txBody>
                    <a:bodyPr/>
                    <a:lstStyle/>
                    <a:p>
                      <a:pPr algn="ctr"/>
                      <a:r>
                        <a:rPr lang="en-US" sz="1100" b="1" dirty="0">
                          <a:effectLst/>
                        </a:rPr>
                        <a:t>Ongoing consultation and communication of information throughout the process</a:t>
                      </a:r>
                      <a:endParaRPr lang="fr-CA"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lumMod val="20000"/>
                        <a:lumOff val="80000"/>
                      </a:schemeClr>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1403727940"/>
                  </a:ext>
                </a:extLst>
              </a:tr>
              <a:tr h="5676727">
                <a:tc>
                  <a:txBody>
                    <a:bodyPr/>
                    <a:lstStyle/>
                    <a:p>
                      <a:pPr algn="l"/>
                      <a:endParaRPr lang="fr-CA" sz="1100" b="1" cap="small" dirty="0">
                        <a:solidFill>
                          <a:srgbClr val="7030A0"/>
                        </a:solidFill>
                        <a:effectLst/>
                      </a:endParaRPr>
                    </a:p>
                    <a:p>
                      <a:pPr algn="l"/>
                      <a:r>
                        <a:rPr lang="fr-CA" sz="1100" b="1" u="sng" cap="small" dirty="0">
                          <a:solidFill>
                            <a:schemeClr val="tx1"/>
                          </a:solidFill>
                          <a:effectLst/>
                        </a:rPr>
                        <a:t>Police </a:t>
                      </a:r>
                      <a:r>
                        <a:rPr lang="fr-CA" sz="1100" b="1" u="sng" cap="small" dirty="0" err="1">
                          <a:solidFill>
                            <a:schemeClr val="tx1"/>
                          </a:solidFill>
                          <a:effectLst/>
                        </a:rPr>
                        <a:t>Officer</a:t>
                      </a:r>
                      <a:endParaRPr lang="fr-CA" sz="1200" b="1" u="sng" dirty="0">
                        <a:solidFill>
                          <a:schemeClr val="tx1"/>
                        </a:solidFill>
                        <a:effectLst/>
                      </a:endParaRPr>
                    </a:p>
                    <a:p>
                      <a:pPr algn="l"/>
                      <a:r>
                        <a:rPr lang="fr-CA" sz="1100" b="0" cap="small" dirty="0">
                          <a:effectLst/>
                        </a:rPr>
                        <a:t> </a:t>
                      </a:r>
                      <a:endParaRPr lang="fr-CA" sz="1200" b="0" dirty="0">
                        <a:effectLst/>
                      </a:endParaRPr>
                    </a:p>
                    <a:p>
                      <a:pPr marL="177800" lvl="0" indent="-177800" algn="l">
                        <a:buFont typeface="Arial" panose="020B0604020202020204" pitchFamily="34" charset="0"/>
                        <a:buChar char="•"/>
                      </a:pPr>
                      <a:r>
                        <a:rPr lang="en-US" sz="1100" b="0" dirty="0">
                          <a:effectLst/>
                        </a:rPr>
                        <a:t>Receives the complaint and reports the child's situation to the DPJ.</a:t>
                      </a:r>
                    </a:p>
                    <a:p>
                      <a:pPr marL="0" lvl="0" indent="0" algn="l">
                        <a:buFont typeface="Arial" panose="020B0604020202020204" pitchFamily="34" charset="0"/>
                        <a:buNone/>
                      </a:pPr>
                      <a:r>
                        <a:rPr lang="fr-CA" sz="1100" b="1" u="sng" cap="small" dirty="0" err="1">
                          <a:solidFill>
                            <a:schemeClr val="tx1"/>
                          </a:solidFill>
                          <a:effectLst/>
                        </a:rPr>
                        <a:t>Partners</a:t>
                      </a:r>
                      <a:r>
                        <a:rPr lang="fr-CA" sz="1100" b="1" u="sng" cap="small" dirty="0">
                          <a:solidFill>
                            <a:schemeClr val="tx1"/>
                          </a:solidFill>
                          <a:effectLst/>
                        </a:rPr>
                        <a:t> and </a:t>
                      </a:r>
                      <a:r>
                        <a:rPr lang="fr-CA" sz="1100" b="1" u="sng" cap="small" dirty="0" err="1">
                          <a:solidFill>
                            <a:schemeClr val="tx1"/>
                          </a:solidFill>
                          <a:effectLst/>
                        </a:rPr>
                        <a:t>Collaborating</a:t>
                      </a:r>
                      <a:r>
                        <a:rPr lang="fr-CA" sz="1100" b="1" u="sng" cap="small" dirty="0">
                          <a:solidFill>
                            <a:schemeClr val="tx1"/>
                          </a:solidFill>
                          <a:effectLst/>
                        </a:rPr>
                        <a:t> Organizations</a:t>
                      </a:r>
                    </a:p>
                    <a:p>
                      <a:pPr marL="0" lvl="0" indent="0" algn="l">
                        <a:buFont typeface="Arial" panose="020B0604020202020204" pitchFamily="34" charset="0"/>
                        <a:buNone/>
                      </a:pPr>
                      <a:endParaRPr lang="fr-CA" sz="1100" b="1" u="sng" cap="small" dirty="0">
                        <a:solidFill>
                          <a:schemeClr val="tx1"/>
                        </a:solidFill>
                        <a:effectLst/>
                      </a:endParaRPr>
                    </a:p>
                    <a:p>
                      <a:pPr marL="0" lvl="0" indent="0" algn="l">
                        <a:buFont typeface="Arial" panose="020B0604020202020204" pitchFamily="34" charset="0"/>
                        <a:buNone/>
                      </a:pPr>
                      <a:r>
                        <a:rPr lang="en-US" sz="1100" b="0" dirty="0">
                          <a:effectLst/>
                        </a:rPr>
                        <a:t>Report the child's situation to the DPJ.</a:t>
                      </a:r>
                    </a:p>
                    <a:p>
                      <a:pPr marL="0" lvl="0" indent="0" algn="l">
                        <a:buFont typeface="Arial" panose="020B0604020202020204" pitchFamily="34" charset="0"/>
                        <a:buNone/>
                      </a:pPr>
                      <a:r>
                        <a:rPr lang="fr-CA" sz="1100" b="0" dirty="0">
                          <a:effectLst/>
                        </a:rPr>
                        <a:t> </a:t>
                      </a:r>
                      <a:endParaRPr lang="fr-CA" sz="1200" b="0" dirty="0">
                        <a:effectLst/>
                      </a:endParaRPr>
                    </a:p>
                    <a:p>
                      <a:pPr algn="l"/>
                      <a:r>
                        <a:rPr lang="fr-CA" sz="1100" b="1" u="sng" cap="small" dirty="0">
                          <a:solidFill>
                            <a:schemeClr val="tx1"/>
                          </a:solidFill>
                          <a:effectLst/>
                        </a:rPr>
                        <a:t>DPJ</a:t>
                      </a:r>
                      <a:endParaRPr lang="fr-CA" sz="1200" b="1" u="sng" dirty="0">
                        <a:solidFill>
                          <a:schemeClr val="tx1"/>
                        </a:solidFill>
                        <a:effectLst/>
                      </a:endParaRPr>
                    </a:p>
                    <a:p>
                      <a:pPr algn="l"/>
                      <a:r>
                        <a:rPr lang="fr-CA" sz="1100" b="0" dirty="0">
                          <a:effectLst/>
                        </a:rPr>
                        <a:t> </a:t>
                      </a:r>
                      <a:endParaRPr lang="fr-CA" sz="1200" b="0" dirty="0">
                        <a:effectLst/>
                      </a:endParaRPr>
                    </a:p>
                    <a:p>
                      <a:pPr marL="177800" lvl="0" indent="-177800" algn="l" defTabSz="895350">
                        <a:buFont typeface="Arial" panose="020B0604020202020204" pitchFamily="34" charset="0"/>
                        <a:buChar char="•"/>
                      </a:pPr>
                      <a:r>
                        <a:rPr lang="en-US" sz="1100" b="0" dirty="0">
                          <a:effectLst/>
                        </a:rPr>
                        <a:t>Process the report, deciding whether or not to retain it;</a:t>
                      </a:r>
                    </a:p>
                    <a:p>
                      <a:pPr marL="177800" lvl="0" indent="-177800" algn="l" defTabSz="895350">
                        <a:buFont typeface="Arial" panose="020B0604020202020204" pitchFamily="34" charset="0"/>
                        <a:buChar char="•"/>
                      </a:pPr>
                      <a:r>
                        <a:rPr lang="en-US" sz="1100" b="0" dirty="0">
                          <a:effectLst/>
                        </a:rPr>
                        <a:t>Determine whether the situation is covered by the Agreement;</a:t>
                      </a:r>
                    </a:p>
                    <a:p>
                      <a:pPr marL="177800" lvl="0" indent="-177800" algn="l" defTabSz="895350">
                        <a:buFont typeface="Arial" panose="020B0604020202020204" pitchFamily="34" charset="0"/>
                        <a:buChar char="•"/>
                      </a:pPr>
                      <a:r>
                        <a:rPr lang="en-US" sz="1100" b="0" dirty="0">
                          <a:effectLst/>
                        </a:rPr>
                        <a:t>Initiate the Agreement by disclosing information to the police officer and the DPCP prosecutor;</a:t>
                      </a:r>
                    </a:p>
                    <a:p>
                      <a:pPr marL="177800" lvl="0" indent="-177800" algn="l" defTabSz="895350">
                        <a:buFont typeface="Arial" panose="020B0604020202020204" pitchFamily="34" charset="0"/>
                        <a:buChar char="•"/>
                      </a:pPr>
                      <a:r>
                        <a:rPr lang="en-US" sz="1100" b="0" dirty="0">
                          <a:effectLst/>
                        </a:rPr>
                        <a:t>Disclose information to the school or MFA, BC, CPE or daycare;</a:t>
                      </a:r>
                    </a:p>
                    <a:p>
                      <a:pPr marL="177800" lvl="0" indent="-177800" algn="l" defTabSz="895350">
                        <a:buFont typeface="Arial" panose="020B0604020202020204" pitchFamily="34" charset="0"/>
                        <a:buChar char="•"/>
                      </a:pPr>
                      <a:r>
                        <a:rPr lang="en-US" sz="1100" b="0" dirty="0">
                          <a:effectLst/>
                        </a:rPr>
                        <a:t>Make personalized referrals to the child, his parents or one of them, as appropriate.</a:t>
                      </a:r>
                      <a:r>
                        <a:rPr lang="fr-CA" sz="1100" b="0" dirty="0">
                          <a:effectLst/>
                        </a:rPr>
                        <a:t> </a:t>
                      </a:r>
                      <a:endParaRPr lang="fr-CA" sz="12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tc>
                  <a:txBody>
                    <a:bodyPr/>
                    <a:lstStyle/>
                    <a:p>
                      <a:pPr algn="l"/>
                      <a:endParaRPr lang="fr-CA" sz="1200" b="1" u="none" cap="small"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Liaison</a:t>
                      </a:r>
                    </a:p>
                    <a:p>
                      <a:pPr algn="l"/>
                      <a:r>
                        <a:rPr lang="fr-CA" sz="800" cap="small" dirty="0">
                          <a:solidFill>
                            <a:srgbClr val="7030A0"/>
                          </a:solidFill>
                          <a:effectLst/>
                        </a:rPr>
                        <a:t> </a:t>
                      </a:r>
                      <a:endParaRPr lang="fr-CA" sz="1200"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DPJ</a:t>
                      </a:r>
                    </a:p>
                    <a:p>
                      <a:pPr algn="l"/>
                      <a:r>
                        <a:rPr lang="fr-CA" sz="800" cap="small" dirty="0">
                          <a:effectLst/>
                        </a:rPr>
                        <a:t> </a:t>
                      </a:r>
                      <a:endParaRPr lang="fr-CA" sz="1200" dirty="0">
                        <a:effectLst/>
                      </a:endParaRPr>
                    </a:p>
                    <a:p>
                      <a:pPr marL="177800" lvl="0" indent="-177800" algn="l">
                        <a:buFont typeface="Arial" panose="020B0604020202020204" pitchFamily="34" charset="0"/>
                        <a:buChar char="•"/>
                      </a:pPr>
                      <a:r>
                        <a:rPr lang="en-US" sz="1100" dirty="0">
                          <a:effectLst/>
                        </a:rPr>
                        <a:t>Assemble a team that includes the DPJ, the police officer and the DPCP prosecutor, with the involvement of the school or MFA and the CPE, daycare </a:t>
                      </a:r>
                      <a:r>
                        <a:rPr lang="en-US" sz="1100" dirty="0" err="1">
                          <a:effectLst/>
                        </a:rPr>
                        <a:t>centre</a:t>
                      </a:r>
                      <a:r>
                        <a:rPr lang="en-US" sz="1100" dirty="0">
                          <a:effectLst/>
                        </a:rPr>
                        <a:t> or BC, as the case may be.</a:t>
                      </a:r>
                      <a:endParaRPr lang="fr-CA" sz="1200" dirty="0">
                        <a:effectLst/>
                      </a:endParaRPr>
                    </a:p>
                    <a:p>
                      <a:pPr algn="l"/>
                      <a:r>
                        <a:rPr lang="fr-CA" sz="1000" cap="small"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Planning</a:t>
                      </a:r>
                    </a:p>
                    <a:p>
                      <a:pPr algn="l"/>
                      <a:r>
                        <a:rPr lang="fr-CA" sz="800" cap="small" dirty="0">
                          <a:effectLst/>
                        </a:rPr>
                        <a:t> </a:t>
                      </a:r>
                      <a:endParaRPr lang="fr-CA" sz="1200" dirty="0">
                        <a:effectLst/>
                      </a:endParaRPr>
                    </a:p>
                    <a:p>
                      <a:pPr marL="177800" lvl="0" indent="-177800" algn="l">
                        <a:buFont typeface="Arial" panose="020B0604020202020204" pitchFamily="34" charset="0"/>
                        <a:buChar char="•"/>
                      </a:pPr>
                      <a:r>
                        <a:rPr lang="en-US" sz="1100" dirty="0">
                          <a:effectLst/>
                        </a:rPr>
                        <a:t>Determine the current situation.</a:t>
                      </a:r>
                    </a:p>
                    <a:p>
                      <a:pPr marL="177800" lvl="0" indent="-177800" algn="l">
                        <a:buFont typeface="Arial" panose="020B0604020202020204" pitchFamily="34" charset="0"/>
                        <a:buChar char="•"/>
                      </a:pPr>
                      <a:r>
                        <a:rPr lang="en-US" sz="1100" dirty="0">
                          <a:effectLst/>
                        </a:rPr>
                        <a:t>Determine: the urgency of the situation;</a:t>
                      </a:r>
                    </a:p>
                    <a:p>
                      <a:pPr marL="0" lvl="0" indent="0" algn="l">
                        <a:buFont typeface="Arial" panose="020B0604020202020204" pitchFamily="34" charset="0"/>
                        <a:buNone/>
                      </a:pPr>
                      <a:r>
                        <a:rPr lang="en-US" sz="1100" dirty="0">
                          <a:effectLst/>
                        </a:rPr>
                        <a:t>- the continuation of proceedings;</a:t>
                      </a:r>
                    </a:p>
                    <a:p>
                      <a:pPr marL="0" lvl="0" indent="0" algn="l">
                        <a:buFont typeface="Arial" panose="020B0604020202020204" pitchFamily="34" charset="0"/>
                        <a:buNone/>
                      </a:pPr>
                      <a:r>
                        <a:rPr lang="en-US" sz="1100" dirty="0">
                          <a:effectLst/>
                        </a:rPr>
                        <a:t>- measures to protect the child;</a:t>
                      </a:r>
                    </a:p>
                    <a:p>
                      <a:pPr marL="0" lvl="0" indent="0" algn="l">
                        <a:buFont typeface="Arial" panose="020B0604020202020204" pitchFamily="34" charset="0"/>
                        <a:buNone/>
                      </a:pPr>
                      <a:r>
                        <a:rPr lang="en-US" sz="1100" dirty="0">
                          <a:effectLst/>
                        </a:rPr>
                        <a:t>- measures to preserve the rights of those involved;</a:t>
                      </a:r>
                    </a:p>
                    <a:p>
                      <a:pPr marL="0" lvl="0" indent="0" algn="l">
                        <a:buFont typeface="Arial" panose="020B0604020202020204" pitchFamily="34" charset="0"/>
                        <a:buNone/>
                      </a:pPr>
                      <a:r>
                        <a:rPr lang="en-US" sz="1100" dirty="0">
                          <a:effectLst/>
                        </a:rPr>
                        <a:t>- measures to preserve evidence;</a:t>
                      </a:r>
                    </a:p>
                    <a:p>
                      <a:pPr marL="87313" lvl="0" indent="-87313" algn="l">
                        <a:buFont typeface="Arial" panose="020B0604020202020204" pitchFamily="34" charset="0"/>
                        <a:buNone/>
                      </a:pPr>
                      <a:r>
                        <a:rPr lang="en-US" sz="1100" dirty="0">
                          <a:effectLst/>
                        </a:rPr>
                        <a:t>- collaborating agencies that can contribute  to the team;</a:t>
                      </a:r>
                    </a:p>
                    <a:p>
                      <a:pPr marL="0" lvl="0" indent="0" algn="l">
                        <a:buFont typeface="Arial" panose="020B0604020202020204" pitchFamily="34" charset="0"/>
                        <a:buNone/>
                      </a:pPr>
                      <a:r>
                        <a:rPr lang="en-US" sz="1100" dirty="0">
                          <a:effectLst/>
                        </a:rPr>
                        <a:t>- the need for a medical evaluation.</a:t>
                      </a:r>
                    </a:p>
                    <a:p>
                      <a:pPr marL="87313" lvl="0" indent="-87313" algn="l">
                        <a:buFont typeface="Arial" panose="020B0604020202020204" pitchFamily="34" charset="0"/>
                        <a:buNone/>
                      </a:pPr>
                      <a:r>
                        <a:rPr lang="en-US" sz="1100" dirty="0">
                          <a:effectLst/>
                        </a:rPr>
                        <a:t>- establish a strategy for the course of action (who does what, how, when, where).</a:t>
                      </a:r>
                    </a:p>
                    <a:p>
                      <a:pPr marL="0" lvl="0" indent="0" algn="l">
                        <a:buFont typeface="Arial" panose="020B0604020202020204" pitchFamily="34" charset="0"/>
                        <a:buNone/>
                      </a:pPr>
                      <a:r>
                        <a:rPr lang="en-US" sz="1100" dirty="0">
                          <a:effectLst/>
                        </a:rPr>
                        <a:t>- establish a communication plan.</a:t>
                      </a:r>
                      <a:endParaRPr lang="fr-CA" sz="1200" dirty="0">
                        <a:effectLst/>
                      </a:endParaRPr>
                    </a:p>
                    <a:p>
                      <a:pPr algn="l"/>
                      <a:r>
                        <a:rPr lang="fr-CA" sz="1100" dirty="0">
                          <a:effectLst/>
                        </a:rPr>
                        <a:t> </a:t>
                      </a:r>
                      <a:endParaRPr lang="fr-CA" sz="1200" b="1"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DPCP </a:t>
                      </a:r>
                      <a:r>
                        <a:rPr lang="fr-CA" sz="1100" b="1" i="0" u="sng" strike="noStrike" cap="small" dirty="0" err="1">
                          <a:solidFill>
                            <a:schemeClr val="tx1"/>
                          </a:solidFill>
                          <a:effectLst/>
                          <a:latin typeface="+mn-lt"/>
                          <a:ea typeface="+mn-ea"/>
                          <a:cs typeface="+mn-cs"/>
                          <a:sym typeface="Arial"/>
                        </a:rPr>
                        <a:t>Prosecutor</a:t>
                      </a:r>
                      <a:r>
                        <a:rPr lang="fr-CA" sz="1100" b="1" i="0" u="sng" strike="noStrike" cap="small" dirty="0">
                          <a:solidFill>
                            <a:schemeClr val="tx1"/>
                          </a:solidFill>
                          <a:effectLst/>
                          <a:latin typeface="+mn-lt"/>
                          <a:ea typeface="+mn-ea"/>
                          <a:cs typeface="+mn-cs"/>
                          <a:sym typeface="Arial"/>
                        </a:rPr>
                        <a:t>:</a:t>
                      </a:r>
                    </a:p>
                    <a:p>
                      <a:pPr marL="177800" lvl="0" indent="-177800" algn="l">
                        <a:buFont typeface="Arial" panose="020B0604020202020204" pitchFamily="34" charset="0"/>
                        <a:buChar char="•"/>
                      </a:pPr>
                      <a:r>
                        <a:rPr lang="en-US" sz="1100" dirty="0">
                          <a:effectLst/>
                        </a:rPr>
                        <a:t>Advise on legal issues relating to criminal law.</a:t>
                      </a:r>
                      <a:r>
                        <a:rPr lang="fr-CA" sz="1100" dirty="0">
                          <a:effectLst/>
                        </a:rPr>
                        <a:t>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solidFill>
                  </a:tcPr>
                </a:tc>
                <a:tc>
                  <a:txBody>
                    <a:bodyPr/>
                    <a:lstStyle/>
                    <a:p>
                      <a:pPr marL="93663" indent="0" algn="l"/>
                      <a:endParaRPr lang="fr-CA" sz="1100" dirty="0">
                        <a:effectLst/>
                      </a:endParaRPr>
                    </a:p>
                    <a:p>
                      <a:pPr marL="93663" indent="0" algn="l"/>
                      <a:r>
                        <a:rPr lang="en-US" sz="1100" dirty="0">
                          <a:effectLst/>
                        </a:rPr>
                        <a:t>Carry out the police investigation, the DPJ assessment and the administrative investigation in accordance with the agreed strategy</a:t>
                      </a:r>
                      <a:r>
                        <a:rPr lang="fr-CA" sz="1100" dirty="0">
                          <a:effectLst/>
                        </a:rPr>
                        <a:t>.</a:t>
                      </a:r>
                      <a:endParaRPr lang="fr-CA" sz="1200" dirty="0">
                        <a:effectLst/>
                      </a:endParaRPr>
                    </a:p>
                    <a:p>
                      <a:pPr algn="l"/>
                      <a:r>
                        <a:rPr lang="fr-CA" sz="1100"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DPJ</a:t>
                      </a:r>
                    </a:p>
                    <a:p>
                      <a:pPr marL="177800" lvl="0" indent="-177800" algn="l">
                        <a:buFont typeface="Arial" panose="020B0604020202020204" pitchFamily="34" charset="0"/>
                        <a:buChar char="•"/>
                      </a:pPr>
                      <a:r>
                        <a:rPr lang="en-US" sz="1100" dirty="0">
                          <a:effectLst/>
                        </a:rPr>
                        <a:t>Verify the facts, assess the child's situation and protection and assistance needs</a:t>
                      </a:r>
                      <a:r>
                        <a:rPr lang="fr-CA" sz="1100" dirty="0">
                          <a:effectLst/>
                        </a:rPr>
                        <a:t>.</a:t>
                      </a:r>
                      <a:endParaRPr lang="fr-CA" sz="1200" dirty="0">
                        <a:effectLst/>
                      </a:endParaRPr>
                    </a:p>
                    <a:p>
                      <a:pPr marL="200660" algn="l"/>
                      <a:r>
                        <a:rPr lang="fr-CA" sz="1100" dirty="0">
                          <a:effectLst/>
                        </a:rPr>
                        <a:t> </a:t>
                      </a: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Police </a:t>
                      </a:r>
                      <a:r>
                        <a:rPr lang="fr-CA" sz="1100" b="1" i="0" u="sng" strike="noStrike" cap="small" dirty="0" err="1">
                          <a:solidFill>
                            <a:schemeClr val="tx1"/>
                          </a:solidFill>
                          <a:effectLst/>
                          <a:latin typeface="+mn-lt"/>
                          <a:ea typeface="+mn-ea"/>
                          <a:cs typeface="+mn-cs"/>
                          <a:sym typeface="Arial"/>
                        </a:rPr>
                        <a:t>officer</a:t>
                      </a:r>
                      <a:endParaRPr lang="fr-CA" sz="1100" b="1" i="0" u="sng" strike="noStrike" cap="small" dirty="0">
                        <a:solidFill>
                          <a:schemeClr val="tx1"/>
                        </a:solidFill>
                        <a:effectLst/>
                        <a:latin typeface="+mn-lt"/>
                        <a:ea typeface="+mn-ea"/>
                        <a:cs typeface="+mn-cs"/>
                        <a:sym typeface="Arial"/>
                      </a:endParaRPr>
                    </a:p>
                    <a:p>
                      <a:pPr marL="177800" lvl="0" indent="-177800" algn="l">
                        <a:buFont typeface="Arial" panose="020B0604020202020204" pitchFamily="34" charset="0"/>
                        <a:buChar char="•"/>
                      </a:pPr>
                      <a:r>
                        <a:rPr lang="en-US" sz="1100" dirty="0">
                          <a:effectLst/>
                        </a:rPr>
                        <a:t>Interview the child by videotaping;</a:t>
                      </a:r>
                    </a:p>
                    <a:p>
                      <a:pPr marL="177800" lvl="0" indent="-177800" algn="l">
                        <a:buFont typeface="Arial" panose="020B0604020202020204" pitchFamily="34" charset="0"/>
                        <a:buChar char="•"/>
                      </a:pPr>
                      <a:r>
                        <a:rPr lang="en-US" sz="1100" dirty="0">
                          <a:effectLst/>
                        </a:rPr>
                        <a:t>Meet with suspect and prosecution witnesses;</a:t>
                      </a:r>
                    </a:p>
                    <a:p>
                      <a:pPr marL="177800" lvl="0" indent="-177800" algn="l">
                        <a:buFont typeface="Arial" panose="020B0604020202020204" pitchFamily="34" charset="0"/>
                        <a:buChar char="•"/>
                      </a:pPr>
                      <a:r>
                        <a:rPr lang="en-US" sz="1100" dirty="0">
                          <a:effectLst/>
                        </a:rPr>
                        <a:t>Gather and preserve evidence.</a:t>
                      </a:r>
                      <a:r>
                        <a:rPr lang="fr-CA" sz="1100" dirty="0">
                          <a:effectLst/>
                        </a:rPr>
                        <a:t> </a:t>
                      </a:r>
                    </a:p>
                    <a:p>
                      <a:pPr marL="0" lvl="0" indent="0" algn="l">
                        <a:buFont typeface="Arial" panose="020B0604020202020204" pitchFamily="34" charset="0"/>
                        <a:buNone/>
                      </a:pPr>
                      <a:endParaRPr lang="fr-CA" sz="1200" dirty="0">
                        <a:effectLst/>
                      </a:endParaRPr>
                    </a:p>
                    <a:p>
                      <a:pPr marR="0" algn="l" rtl="0">
                        <a:lnSpc>
                          <a:spcPct val="100000"/>
                        </a:lnSpc>
                        <a:spcBef>
                          <a:spcPts val="0"/>
                        </a:spcBef>
                        <a:spcAft>
                          <a:spcPts val="0"/>
                        </a:spcAft>
                        <a:buClr>
                          <a:srgbClr val="000000"/>
                        </a:buClr>
                        <a:buFont typeface="Arial"/>
                      </a:pPr>
                      <a:r>
                        <a:rPr lang="fr-CA" sz="1100" b="1" i="0" u="sng" strike="noStrike" cap="small" dirty="0" err="1">
                          <a:solidFill>
                            <a:schemeClr val="tx1"/>
                          </a:solidFill>
                          <a:effectLst/>
                          <a:latin typeface="+mn-lt"/>
                          <a:ea typeface="+mn-ea"/>
                          <a:cs typeface="+mn-cs"/>
                          <a:sym typeface="Arial"/>
                        </a:rPr>
                        <a:t>Partners</a:t>
                      </a:r>
                      <a:r>
                        <a:rPr lang="fr-CA" sz="1100" b="1" i="0" u="sng" strike="noStrike" cap="small" dirty="0">
                          <a:solidFill>
                            <a:schemeClr val="tx1"/>
                          </a:solidFill>
                          <a:effectLst/>
                          <a:latin typeface="+mn-lt"/>
                          <a:ea typeface="+mn-ea"/>
                          <a:cs typeface="+mn-cs"/>
                          <a:sym typeface="Arial"/>
                        </a:rPr>
                        <a:t> and </a:t>
                      </a:r>
                      <a:r>
                        <a:rPr lang="fr-CA" sz="1100" b="1" i="0" u="sng" strike="noStrike" cap="small" dirty="0" err="1">
                          <a:solidFill>
                            <a:schemeClr val="tx1"/>
                          </a:solidFill>
                          <a:effectLst/>
                          <a:latin typeface="+mn-lt"/>
                          <a:ea typeface="+mn-ea"/>
                          <a:cs typeface="+mn-cs"/>
                          <a:sym typeface="Arial"/>
                        </a:rPr>
                        <a:t>Collaborating</a:t>
                      </a:r>
                      <a:r>
                        <a:rPr lang="fr-CA" sz="1100" b="1" i="0" u="sng" strike="noStrike" cap="small" dirty="0">
                          <a:solidFill>
                            <a:schemeClr val="tx1"/>
                          </a:solidFill>
                          <a:effectLst/>
                          <a:latin typeface="+mn-lt"/>
                          <a:ea typeface="+mn-ea"/>
                          <a:cs typeface="+mn-cs"/>
                          <a:sym typeface="Arial"/>
                        </a:rPr>
                        <a:t> Organizations</a:t>
                      </a:r>
                    </a:p>
                    <a:p>
                      <a:pPr marL="171450" marR="0" indent="-171450" algn="l" rtl="0">
                        <a:lnSpc>
                          <a:spcPct val="100000"/>
                        </a:lnSpc>
                        <a:spcBef>
                          <a:spcPts val="0"/>
                        </a:spcBef>
                        <a:spcAft>
                          <a:spcPts val="0"/>
                        </a:spcAft>
                        <a:buClr>
                          <a:srgbClr val="000000"/>
                        </a:buClr>
                        <a:buFont typeface="Arial" panose="020B0604020202020204" pitchFamily="34" charset="0"/>
                        <a:buChar char="•"/>
                      </a:pPr>
                      <a:r>
                        <a:rPr lang="en-US" sz="1100" dirty="0">
                          <a:effectLst/>
                        </a:rPr>
                        <a:t>Collaborate with the DPJ and police officer;</a:t>
                      </a:r>
                    </a:p>
                    <a:p>
                      <a:pPr marL="171450" marR="0" indent="-171450" algn="l" rtl="0">
                        <a:lnSpc>
                          <a:spcPct val="100000"/>
                        </a:lnSpc>
                        <a:spcBef>
                          <a:spcPts val="0"/>
                        </a:spcBef>
                        <a:spcAft>
                          <a:spcPts val="0"/>
                        </a:spcAft>
                        <a:buClr>
                          <a:srgbClr val="000000"/>
                        </a:buClr>
                        <a:buFont typeface="Arial" panose="020B0604020202020204" pitchFamily="34" charset="0"/>
                        <a:buChar char="•"/>
                      </a:pPr>
                      <a:r>
                        <a:rPr lang="en-US" sz="1100" dirty="0">
                          <a:effectLst/>
                        </a:rPr>
                        <a:t>Carry out the administrative investigation in consultation with the police officer and the DPJ</a:t>
                      </a:r>
                      <a:r>
                        <a:rPr lang="fr-CA" sz="1100" dirty="0">
                          <a:effectLst/>
                        </a:rPr>
                        <a:t>.</a:t>
                      </a:r>
                      <a:endParaRPr lang="fr-CA" sz="1200" dirty="0">
                        <a:effectLst/>
                      </a:endParaRPr>
                    </a:p>
                    <a:p>
                      <a:pPr marL="314960" algn="l"/>
                      <a:r>
                        <a:rPr lang="fr-CA" sz="1100" dirty="0">
                          <a:effectLst/>
                        </a:rPr>
                        <a:t> </a:t>
                      </a:r>
                      <a:endParaRPr lang="fr-CA" sz="1200" dirty="0">
                        <a:solidFill>
                          <a:srgbClr val="7030A0"/>
                        </a:solidFill>
                        <a:effectLst/>
                      </a:endParaRPr>
                    </a:p>
                    <a:p>
                      <a:pPr marR="0" algn="l" rtl="0">
                        <a:lnSpc>
                          <a:spcPct val="100000"/>
                        </a:lnSpc>
                        <a:spcBef>
                          <a:spcPts val="0"/>
                        </a:spcBef>
                        <a:spcAft>
                          <a:spcPts val="0"/>
                        </a:spcAft>
                        <a:buClr>
                          <a:srgbClr val="000000"/>
                        </a:buClr>
                        <a:buFont typeface="Arial"/>
                      </a:pPr>
                      <a:r>
                        <a:rPr lang="fr-CA" sz="1100" b="1" i="0" u="sng" strike="noStrike" cap="small" dirty="0">
                          <a:solidFill>
                            <a:schemeClr val="tx1"/>
                          </a:solidFill>
                          <a:effectLst/>
                          <a:latin typeface="+mn-lt"/>
                          <a:ea typeface="+mn-ea"/>
                          <a:cs typeface="+mn-cs"/>
                          <a:sym typeface="Arial"/>
                        </a:rPr>
                        <a:t>DPCP </a:t>
                      </a:r>
                      <a:r>
                        <a:rPr lang="fr-CA" sz="1100" b="1" i="0" u="sng" strike="noStrike" cap="small" dirty="0" err="1">
                          <a:solidFill>
                            <a:schemeClr val="tx1"/>
                          </a:solidFill>
                          <a:effectLst/>
                          <a:latin typeface="+mn-lt"/>
                          <a:ea typeface="+mn-ea"/>
                          <a:cs typeface="+mn-cs"/>
                          <a:sym typeface="Arial"/>
                        </a:rPr>
                        <a:t>Procecutor</a:t>
                      </a:r>
                      <a:r>
                        <a:rPr lang="fr-CA" sz="1100" b="1" i="0" u="sng" strike="noStrike" cap="small" dirty="0">
                          <a:solidFill>
                            <a:schemeClr val="tx1"/>
                          </a:solidFill>
                          <a:effectLst/>
                          <a:latin typeface="+mn-lt"/>
                          <a:ea typeface="+mn-ea"/>
                          <a:cs typeface="+mn-cs"/>
                          <a:sym typeface="Arial"/>
                        </a:rPr>
                        <a:t>:</a:t>
                      </a:r>
                    </a:p>
                    <a:p>
                      <a:pPr marL="177800" lvl="0" indent="-177800" algn="l">
                        <a:buFont typeface="Arial" panose="020B0604020202020204" pitchFamily="34" charset="0"/>
                        <a:buChar char="•"/>
                      </a:pPr>
                      <a:r>
                        <a:rPr lang="en-US" sz="1100" dirty="0">
                          <a:effectLst/>
                        </a:rPr>
                        <a:t>Advise on legal issues relating to criminal law.</a:t>
                      </a:r>
                      <a:r>
                        <a:rPr lang="fr-CA" sz="1100" dirty="0">
                          <a:effectLst/>
                        </a:rPr>
                        <a:t>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tc>
                  <a:txBody>
                    <a:bodyPr/>
                    <a:lstStyle/>
                    <a:p>
                      <a:pPr marL="177800" indent="0" algn="l"/>
                      <a:endParaRPr lang="fr-CA" sz="1100" dirty="0">
                        <a:effectLst/>
                      </a:endParaRPr>
                    </a:p>
                    <a:p>
                      <a:pPr marL="177800" indent="0" algn="l"/>
                      <a:r>
                        <a:rPr lang="en-US" sz="1100" dirty="0">
                          <a:effectLst/>
                        </a:rPr>
                        <a:t>Pool the information gathered. </a:t>
                      </a:r>
                    </a:p>
                    <a:p>
                      <a:pPr marL="177800" indent="0" algn="l"/>
                      <a:endParaRPr lang="en-US" sz="1100" dirty="0">
                        <a:effectLst/>
                      </a:endParaRPr>
                    </a:p>
                    <a:p>
                      <a:pPr marL="177800" indent="0" algn="l"/>
                      <a:r>
                        <a:rPr lang="en-US" sz="1100" dirty="0">
                          <a:effectLst/>
                        </a:rPr>
                        <a:t>If the allegations are well-founded, decide on the best course of action for each partner.</a:t>
                      </a:r>
                      <a:r>
                        <a:rPr lang="fr-CA" sz="1100" dirty="0">
                          <a:effectLst/>
                        </a:rPr>
                        <a:t>:</a:t>
                      </a:r>
                      <a:endParaRPr lang="fr-CA" sz="1200" dirty="0">
                        <a:effectLst/>
                      </a:endParaRPr>
                    </a:p>
                    <a:p>
                      <a:pPr algn="l"/>
                      <a:r>
                        <a:rPr lang="fr-CA" sz="1000" dirty="0">
                          <a:effectLst/>
                        </a:rPr>
                        <a:t> </a:t>
                      </a:r>
                      <a:endParaRPr lang="fr-CA" sz="1200" dirty="0">
                        <a:effectLst/>
                      </a:endParaRPr>
                    </a:p>
                    <a:p>
                      <a:pPr marL="177800" lvl="0" indent="-177800" algn="l">
                        <a:buFont typeface="Arial" panose="020B0604020202020204" pitchFamily="34" charset="0"/>
                        <a:buChar char="•"/>
                      </a:pPr>
                      <a:r>
                        <a:rPr lang="fr-CA" sz="1100" dirty="0">
                          <a:effectLst/>
                        </a:rPr>
                        <a:t>Most </a:t>
                      </a:r>
                      <a:r>
                        <a:rPr lang="fr-CA" sz="1100" dirty="0" err="1">
                          <a:effectLst/>
                        </a:rPr>
                        <a:t>appropriate</a:t>
                      </a:r>
                      <a:r>
                        <a:rPr lang="fr-CA" sz="1100" dirty="0">
                          <a:effectLst/>
                        </a:rPr>
                        <a:t> means:</a:t>
                      </a:r>
                      <a:endParaRPr lang="fr-CA" sz="1200" dirty="0">
                        <a:effectLst/>
                      </a:endParaRPr>
                    </a:p>
                    <a:p>
                      <a:pPr marL="177800" lvl="0" indent="-177800" algn="l">
                        <a:buFont typeface="Times New Roman" panose="02020603050405020304" pitchFamily="18" charset="0"/>
                        <a:buChar char="-"/>
                      </a:pPr>
                      <a:r>
                        <a:rPr lang="en-US" sz="1100" dirty="0">
                          <a:effectLst/>
                        </a:rPr>
                        <a:t>Criminal prosecution by DPCP prosecutor;</a:t>
                      </a:r>
                    </a:p>
                    <a:p>
                      <a:pPr marL="177800" lvl="0" indent="-177800" algn="l">
                        <a:buFont typeface="Times New Roman" panose="02020603050405020304" pitchFamily="18" charset="0"/>
                        <a:buChar char="-"/>
                      </a:pPr>
                      <a:r>
                        <a:rPr lang="en-US" sz="1100" dirty="0">
                          <a:effectLst/>
                        </a:rPr>
                        <a:t>Agreement on short-term intervention, agreement on voluntary measures or seizure of the court by the DPJ under the YPA;</a:t>
                      </a:r>
                    </a:p>
                    <a:p>
                      <a:pPr marL="177800" lvl="0" indent="-177800" algn="l">
                        <a:buFont typeface="Times New Roman" panose="02020603050405020304" pitchFamily="18" charset="0"/>
                        <a:buChar char="-"/>
                      </a:pPr>
                      <a:r>
                        <a:rPr lang="en-US" sz="1100" dirty="0">
                          <a:effectLst/>
                        </a:rPr>
                        <a:t>Disciplinary or administrative measures by the establishment or organization</a:t>
                      </a:r>
                      <a:r>
                        <a:rPr lang="fr-CA" sz="1100" dirty="0">
                          <a:effectLst/>
                        </a:rPr>
                        <a:t>.</a:t>
                      </a:r>
                      <a:endParaRPr lang="fr-CA" sz="1200" dirty="0">
                        <a:effectLst/>
                      </a:endParaRPr>
                    </a:p>
                    <a:p>
                      <a:pPr marL="177800" indent="-177800" algn="l"/>
                      <a:r>
                        <a:rPr lang="fr-CA" sz="1100" dirty="0">
                          <a:effectLst/>
                        </a:rPr>
                        <a:t> </a:t>
                      </a:r>
                      <a:endParaRPr lang="fr-CA" sz="1200" dirty="0">
                        <a:effectLst/>
                      </a:endParaRPr>
                    </a:p>
                    <a:p>
                      <a:pPr marL="177800" lvl="0" indent="-177800" algn="l">
                        <a:buFont typeface="Arial" panose="020B0604020202020204" pitchFamily="34" charset="0"/>
                        <a:buChar char="•"/>
                      </a:pPr>
                      <a:r>
                        <a:rPr lang="en-US" sz="1100" dirty="0">
                          <a:effectLst/>
                        </a:rPr>
                        <a:t>Help for the child and his family</a:t>
                      </a:r>
                      <a:r>
                        <a:rPr lang="fr-CA" sz="1100" dirty="0">
                          <a:effectLst/>
                        </a:rPr>
                        <a:t>:</a:t>
                      </a:r>
                      <a:endParaRPr lang="fr-CA" sz="1200" dirty="0">
                        <a:effectLst/>
                      </a:endParaRPr>
                    </a:p>
                    <a:p>
                      <a:pPr marL="177800" lvl="0" indent="-177800" algn="l">
                        <a:buFont typeface="Times New Roman" panose="02020603050405020304" pitchFamily="18" charset="0"/>
                        <a:buChar char="-"/>
                      </a:pPr>
                      <a:r>
                        <a:rPr lang="en-US" sz="1100" dirty="0">
                          <a:effectLst/>
                        </a:rPr>
                        <a:t>The DPJ directs or accompanies the child, his parents or one of them to the appropriate help resources, if necessary. </a:t>
                      </a:r>
                    </a:p>
                    <a:p>
                      <a:pPr marL="177800" lvl="0" indent="-177800" algn="l">
                        <a:buFont typeface="Times New Roman" panose="02020603050405020304" pitchFamily="18" charset="0"/>
                        <a:buChar char="-"/>
                      </a:pPr>
                      <a:r>
                        <a:rPr lang="en-US" sz="1100" dirty="0">
                          <a:effectLst/>
                        </a:rPr>
                        <a:t>Determining a communication strategy, if necessary</a:t>
                      </a:r>
                      <a:r>
                        <a:rPr lang="fr-CA" sz="1100" dirty="0">
                          <a:effectLst/>
                        </a:rPr>
                        <a:t>.</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solidFill>
                  </a:tcPr>
                </a:tc>
                <a:tc>
                  <a:txBody>
                    <a:bodyPr/>
                    <a:lstStyle/>
                    <a:p>
                      <a:pPr marL="177800" lvl="0" indent="-177800" algn="l">
                        <a:buFont typeface="Arial" panose="020B0604020202020204" pitchFamily="34" charset="0"/>
                        <a:buChar char="•"/>
                      </a:pPr>
                      <a:endParaRPr lang="fr-CA" sz="1100" dirty="0">
                        <a:effectLst/>
                      </a:endParaRPr>
                    </a:p>
                    <a:p>
                      <a:pPr marL="177800" lvl="0" indent="-177800" algn="l">
                        <a:buFont typeface="Arial" panose="020B0604020202020204" pitchFamily="34" charset="0"/>
                        <a:buChar char="•"/>
                      </a:pPr>
                      <a:r>
                        <a:rPr lang="en-US" sz="1100" dirty="0">
                          <a:effectLst/>
                        </a:rPr>
                        <a:t>Implement agreed decisions.</a:t>
                      </a:r>
                    </a:p>
                    <a:p>
                      <a:pPr marL="177800" lvl="0" indent="-177800" algn="l">
                        <a:buFont typeface="Arial" panose="020B0604020202020204" pitchFamily="34" charset="0"/>
                        <a:buChar char="•"/>
                      </a:pPr>
                      <a:endParaRPr lang="en-US" sz="1100" dirty="0">
                        <a:effectLst/>
                      </a:endParaRPr>
                    </a:p>
                    <a:p>
                      <a:pPr marL="177800" lvl="0" indent="-177800" algn="l">
                        <a:buFont typeface="Arial" panose="020B0604020202020204" pitchFamily="34" charset="0"/>
                        <a:buChar char="•"/>
                      </a:pPr>
                      <a:r>
                        <a:rPr lang="en-US" sz="1100" dirty="0">
                          <a:effectLst/>
                        </a:rPr>
                        <a:t> Partners are kept constantly informed of the progress and results of actions undertaken.</a:t>
                      </a:r>
                    </a:p>
                    <a:p>
                      <a:pPr marL="177800" lvl="0" indent="-177800" algn="l">
                        <a:buFont typeface="Arial" panose="020B0604020202020204" pitchFamily="34" charset="0"/>
                        <a:buChar char="•"/>
                      </a:pPr>
                      <a:endParaRPr lang="en-US" sz="1100" dirty="0">
                        <a:effectLst/>
                      </a:endParaRPr>
                    </a:p>
                    <a:p>
                      <a:pPr marL="177800" lvl="0" indent="-177800" algn="l">
                        <a:buFont typeface="Arial" panose="020B0604020202020204" pitchFamily="34" charset="0"/>
                        <a:buChar char="•"/>
                      </a:pPr>
                      <a:r>
                        <a:rPr lang="en-US" sz="1100" dirty="0">
                          <a:effectLst/>
                        </a:rPr>
                        <a:t> Implement the communication strategy, where appropriate.</a:t>
                      </a:r>
                      <a:r>
                        <a:rPr lang="fr-CA" sz="1100" dirty="0">
                          <a:effectLst/>
                        </a:rPr>
                        <a:t>. </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solidFill>
                      <a:schemeClr val="bg1">
                        <a:lumMod val="95000"/>
                      </a:schemeClr>
                    </a:solidFill>
                  </a:tcPr>
                </a:tc>
                <a:extLst>
                  <a:ext uri="{0D108BD9-81ED-4DB2-BD59-A6C34878D82A}">
                    <a16:rowId xmlns:a16="http://schemas.microsoft.com/office/drawing/2014/main" val="2144511887"/>
                  </a:ext>
                </a:extLst>
              </a:tr>
              <a:tr h="508527">
                <a:tc gridSpan="5">
                  <a:txBody>
                    <a:bodyPr/>
                    <a:lstStyle/>
                    <a:p>
                      <a:pPr algn="ctr"/>
                      <a:r>
                        <a:rPr lang="en-US" sz="1100" dirty="0">
                          <a:effectLst/>
                        </a:rPr>
                        <a:t>Coordination by the DPJ or as agreed between partners</a:t>
                      </a:r>
                      <a:endParaRPr lang="fr-CA"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948" marR="46948" marT="0" marB="0" anchor="ctr">
                    <a:solidFill>
                      <a:schemeClr val="accent5">
                        <a:lumMod val="20000"/>
                        <a:lumOff val="80000"/>
                      </a:schemeClr>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extLst>
                  <a:ext uri="{0D108BD9-81ED-4DB2-BD59-A6C34878D82A}">
                    <a16:rowId xmlns:a16="http://schemas.microsoft.com/office/drawing/2014/main" val="4172364049"/>
                  </a:ext>
                </a:extLst>
              </a:tr>
            </a:tbl>
          </a:graphicData>
        </a:graphic>
      </p:graphicFrame>
    </p:spTree>
    <p:extLst>
      <p:ext uri="{BB962C8B-B14F-4D97-AF65-F5344CB8AC3E}">
        <p14:creationId xmlns:p14="http://schemas.microsoft.com/office/powerpoint/2010/main" val="21894551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535531"/>
          </a:xfrm>
          <a:prstGeom prst="rect">
            <a:avLst/>
          </a:prstGeom>
          <a:noFill/>
        </p:spPr>
        <p:txBody>
          <a:bodyPr wrap="square">
            <a:spAutoFit/>
          </a:bodyPr>
          <a:lstStyle/>
          <a:p>
            <a:pPr marL="76199">
              <a:lnSpc>
                <a:spcPct val="90000"/>
              </a:lnSpc>
              <a:spcBef>
                <a:spcPts val="1000"/>
              </a:spcBef>
              <a:buClr>
                <a:srgbClr val="93D9EB"/>
              </a:buClr>
              <a:buSzPts val="2400"/>
            </a:pPr>
            <a:r>
              <a:rPr lang="fr-CA" sz="3200" b="1" i="0" u="none" strike="noStrike" cap="none" dirty="0" err="1">
                <a:solidFill>
                  <a:schemeClr val="tx1"/>
                </a:solidFill>
                <a:latin typeface="Calibri"/>
                <a:ea typeface="Calibri"/>
                <a:cs typeface="Calibri"/>
                <a:sym typeface="Calibri"/>
              </a:rPr>
              <a:t>M</a:t>
            </a:r>
            <a:r>
              <a:rPr lang="fr-CA" sz="3200" b="1" dirty="0" err="1">
                <a:solidFill>
                  <a:schemeClr val="tx1"/>
                </a:solidFill>
                <a:latin typeface="Calibri"/>
                <a:ea typeface="Calibri"/>
                <a:cs typeface="Calibri"/>
                <a:sym typeface="Calibri"/>
              </a:rPr>
              <a:t>e</a:t>
            </a:r>
            <a:r>
              <a:rPr lang="fr-CA" sz="3200" b="1" i="0" u="none" strike="noStrike" cap="none" dirty="0" err="1">
                <a:solidFill>
                  <a:schemeClr val="tx1"/>
                </a:solidFill>
                <a:latin typeface="Calibri"/>
                <a:ea typeface="Calibri"/>
                <a:cs typeface="Calibri"/>
                <a:sym typeface="Calibri"/>
              </a:rPr>
              <a:t>dical</a:t>
            </a:r>
            <a:r>
              <a:rPr lang="fr-CA" sz="3200" b="1" i="0" u="none" strike="noStrike" cap="none" dirty="0">
                <a:solidFill>
                  <a:schemeClr val="tx1"/>
                </a:solidFill>
                <a:latin typeface="Calibri"/>
                <a:ea typeface="Calibri"/>
                <a:cs typeface="Calibri"/>
                <a:sym typeface="Calibri"/>
              </a:rPr>
              <a:t> </a:t>
            </a:r>
            <a:r>
              <a:rPr lang="fr-CA" sz="3200" b="1" i="0" u="none" strike="noStrike" cap="none" dirty="0" err="1">
                <a:solidFill>
                  <a:schemeClr val="tx1"/>
                </a:solidFill>
                <a:latin typeface="Calibri"/>
                <a:ea typeface="Calibri"/>
                <a:cs typeface="Calibri"/>
                <a:sym typeface="Calibri"/>
              </a:rPr>
              <a:t>Assessment</a:t>
            </a:r>
            <a:endParaRPr lang="fr-CA" sz="32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60D9EDF0-1C11-F82C-932B-44820D73C8F2}"/>
              </a:ext>
            </a:extLst>
          </p:cNvPr>
          <p:cNvSpPr>
            <a:spLocks noGrp="1"/>
          </p:cNvSpPr>
          <p:nvPr>
            <p:ph type="sldNum" idx="12"/>
          </p:nvPr>
        </p:nvSpPr>
        <p:spPr/>
        <p:txBody>
          <a:bodyPr/>
          <a:lstStyle/>
          <a:p>
            <a:fld id="{00000000-1234-1234-1234-123412341234}" type="slidenum">
              <a:rPr lang="fr-CA" smtClean="0"/>
              <a:pPr/>
              <a:t>61</a:t>
            </a:fld>
            <a:endParaRPr lang="fr-CA"/>
          </a:p>
        </p:txBody>
      </p:sp>
    </p:spTree>
    <p:extLst>
      <p:ext uri="{BB962C8B-B14F-4D97-AF65-F5344CB8AC3E}">
        <p14:creationId xmlns:p14="http://schemas.microsoft.com/office/powerpoint/2010/main" val="33629745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70"/>
          <p:cNvSpPr txBox="1"/>
          <p:nvPr>
            <p:custDataLst>
              <p:tags r:id="rId1"/>
            </p:custDataLst>
          </p:nvPr>
        </p:nvSpPr>
        <p:spPr>
          <a:xfrm>
            <a:off x="452387" y="366989"/>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err="1">
                <a:solidFill>
                  <a:srgbClr val="1B2A85"/>
                </a:solidFill>
                <a:latin typeface="Calibri"/>
                <a:ea typeface="Calibri"/>
                <a:cs typeface="Calibri"/>
                <a:sym typeface="Calibri"/>
              </a:rPr>
              <a:t>Medical</a:t>
            </a:r>
            <a:r>
              <a:rPr lang="fr-CA" sz="3200" b="1" dirty="0">
                <a:solidFill>
                  <a:srgbClr val="1B2A85"/>
                </a:solidFill>
                <a:latin typeface="Calibri"/>
                <a:ea typeface="Calibri"/>
                <a:cs typeface="Calibri"/>
                <a:sym typeface="Calibri"/>
              </a:rPr>
              <a:t> </a:t>
            </a:r>
            <a:r>
              <a:rPr lang="fr-CA" sz="3200" b="1" dirty="0" err="1">
                <a:solidFill>
                  <a:srgbClr val="1B2A85"/>
                </a:solidFill>
                <a:latin typeface="Calibri"/>
                <a:ea typeface="Calibri"/>
                <a:cs typeface="Calibri"/>
                <a:sym typeface="Calibri"/>
              </a:rPr>
              <a:t>Assessment</a:t>
            </a:r>
            <a:endParaRPr lang="fr-CA" dirty="0"/>
          </a:p>
        </p:txBody>
      </p:sp>
      <p:sp>
        <p:nvSpPr>
          <p:cNvPr id="596" name="Google Shape;596;p70"/>
          <p:cNvSpPr txBox="1"/>
          <p:nvPr>
            <p:custDataLst>
              <p:tags r:id="rId2"/>
            </p:custDataLst>
          </p:nvPr>
        </p:nvSpPr>
        <p:spPr>
          <a:xfrm>
            <a:off x="452388" y="1072741"/>
            <a:ext cx="11109693" cy="4810507"/>
          </a:xfrm>
          <a:prstGeom prst="rect">
            <a:avLst/>
          </a:prstGeom>
          <a:noFill/>
          <a:ln>
            <a:noFill/>
          </a:ln>
        </p:spPr>
        <p:txBody>
          <a:bodyPr spcFirstLastPara="1" wrap="square" lIns="91425" tIns="45700" rIns="91425" bIns="45700" anchor="t" anchorCtr="0">
            <a:spAutoFit/>
          </a:bodyPr>
          <a:lstStyle/>
          <a:p>
            <a:pPr algn="just">
              <a:lnSpc>
                <a:spcPct val="115000"/>
              </a:lnSpc>
              <a:buClr>
                <a:schemeClr val="dk1"/>
              </a:buClr>
              <a:buSzPts val="1800"/>
            </a:pPr>
            <a:endParaRPr sz="1800" b="1" dirty="0">
              <a:solidFill>
                <a:schemeClr val="dk1"/>
              </a:solidFill>
              <a:latin typeface="Calibri"/>
              <a:ea typeface="Calibri"/>
              <a:cs typeface="Calibri"/>
              <a:sym typeface="Calibri"/>
            </a:endParaRPr>
          </a:p>
          <a:p>
            <a:pPr algn="just">
              <a:lnSpc>
                <a:spcPct val="115000"/>
              </a:lnSpc>
              <a:spcBef>
                <a:spcPts val="300"/>
              </a:spcBef>
              <a:buClr>
                <a:schemeClr val="dk1"/>
              </a:buClr>
              <a:buSzPts val="1800"/>
            </a:pPr>
            <a:r>
              <a:rPr lang="en-US" sz="2000" b="1" dirty="0">
                <a:solidFill>
                  <a:schemeClr val="tx1"/>
                </a:solidFill>
                <a:latin typeface="Calibri"/>
                <a:ea typeface="Calibri"/>
                <a:cs typeface="Calibri"/>
                <a:sym typeface="Calibri"/>
              </a:rPr>
              <a:t>Regarding sexual abuse</a:t>
            </a:r>
            <a:r>
              <a:rPr lang="fr-CA" sz="2000" b="1" dirty="0">
                <a:solidFill>
                  <a:schemeClr val="tx1"/>
                </a:solidFill>
                <a:latin typeface="Calibri"/>
                <a:ea typeface="Calibri"/>
                <a:cs typeface="Calibri"/>
                <a:sym typeface="Calibri"/>
              </a:rPr>
              <a:t>: </a:t>
            </a:r>
            <a:endParaRPr lang="fr-CA" sz="2000" dirty="0">
              <a:solidFill>
                <a:schemeClr val="tx1"/>
              </a:solidFill>
            </a:endParaRPr>
          </a:p>
          <a:p>
            <a:pPr marL="342891" indent="-342891" algn="just">
              <a:spcBef>
                <a:spcPts val="660"/>
              </a:spcBef>
              <a:buClr>
                <a:schemeClr val="accent4"/>
              </a:buClr>
              <a:buSzPts val="1800"/>
              <a:buFont typeface="Arial"/>
              <a:buChar char="•"/>
            </a:pPr>
            <a:r>
              <a:rPr lang="en-US" sz="2000" dirty="0">
                <a:solidFill>
                  <a:schemeClr val="tx1"/>
                </a:solidFill>
                <a:latin typeface="Calibri"/>
                <a:ea typeface="Calibri"/>
                <a:cs typeface="Calibri"/>
                <a:sym typeface="Calibri"/>
              </a:rPr>
              <a:t>The medical assessment allows us to make sure that the victim is physically intact, to screen for transmissible diseases and to obtain forensic samples when appropriate.</a:t>
            </a:r>
            <a:endParaRPr sz="2000" dirty="0">
              <a:solidFill>
                <a:schemeClr val="tx1"/>
              </a:solidFill>
              <a:latin typeface="Times New Roman"/>
              <a:ea typeface="Times New Roman"/>
              <a:cs typeface="Times New Roman"/>
              <a:sym typeface="Times New Roman"/>
            </a:endParaRPr>
          </a:p>
          <a:p>
            <a:pPr marL="800080" indent="-228594" algn="just">
              <a:buClr>
                <a:schemeClr val="accent4"/>
              </a:buClr>
              <a:buSzPts val="1800"/>
            </a:pPr>
            <a:endParaRPr sz="2000" dirty="0">
              <a:solidFill>
                <a:schemeClr val="tx1"/>
              </a:solidFill>
              <a:latin typeface="Times New Roman"/>
              <a:ea typeface="Times New Roman"/>
              <a:cs typeface="Times New Roman"/>
              <a:sym typeface="Times New Roman"/>
            </a:endParaRPr>
          </a:p>
          <a:p>
            <a:pPr algn="just">
              <a:lnSpc>
                <a:spcPct val="115000"/>
              </a:lnSpc>
              <a:spcBef>
                <a:spcPts val="660"/>
              </a:spcBef>
              <a:buClr>
                <a:srgbClr val="002060"/>
              </a:buClr>
              <a:buSzPts val="1800"/>
            </a:pPr>
            <a:r>
              <a:rPr lang="en-US" sz="2000" b="1" dirty="0">
                <a:solidFill>
                  <a:schemeClr val="tx1"/>
                </a:solidFill>
                <a:latin typeface="Calibri"/>
                <a:ea typeface="Calibri"/>
                <a:cs typeface="Calibri"/>
                <a:sym typeface="Calibri"/>
              </a:rPr>
              <a:t>In cases of physical abuse, the doctor's role is to</a:t>
            </a:r>
            <a:r>
              <a:rPr lang="fr-CA" sz="2000" b="1" dirty="0">
                <a:solidFill>
                  <a:schemeClr val="tx1"/>
                </a:solidFill>
                <a:latin typeface="Calibri"/>
                <a:ea typeface="Calibri"/>
                <a:cs typeface="Calibri"/>
                <a:sym typeface="Calibri"/>
              </a:rPr>
              <a:t>:</a:t>
            </a:r>
            <a:endParaRPr lang="fr-CA" sz="2000" dirty="0">
              <a:solidFill>
                <a:schemeClr val="tx1"/>
              </a:solidFill>
            </a:endParaRPr>
          </a:p>
          <a:p>
            <a:pPr algn="just">
              <a:lnSpc>
                <a:spcPct val="115000"/>
              </a:lnSpc>
              <a:spcBef>
                <a:spcPts val="660"/>
              </a:spcBef>
              <a:buClr>
                <a:schemeClr val="dk1"/>
              </a:buClr>
              <a:buSzPts val="1800"/>
            </a:pPr>
            <a:endParaRPr lang="fr-CA" sz="2000" b="1" dirty="0">
              <a:solidFill>
                <a:schemeClr val="tx1"/>
              </a:solidFill>
              <a:latin typeface="Calibri"/>
              <a:ea typeface="Calibri"/>
              <a:cs typeface="Calibri"/>
              <a:sym typeface="Calibri"/>
            </a:endParaRPr>
          </a:p>
          <a:p>
            <a:pPr marL="342891" indent="-342891" algn="just">
              <a:spcBef>
                <a:spcPts val="660"/>
              </a:spcBef>
              <a:buClr>
                <a:schemeClr val="accent4"/>
              </a:buClr>
              <a:buSzPts val="1800"/>
              <a:buFont typeface="Arial"/>
              <a:buChar char="•"/>
            </a:pPr>
            <a:r>
              <a:rPr lang="en-US" sz="2000" dirty="0">
                <a:solidFill>
                  <a:schemeClr val="tx1"/>
                </a:solidFill>
                <a:latin typeface="Calibri"/>
                <a:ea typeface="Calibri"/>
                <a:cs typeface="Calibri"/>
                <a:sym typeface="Calibri"/>
              </a:rPr>
              <a:t>Identify and document the nature of injuries, including those that are not apparent, even when they do not require treatment;</a:t>
            </a:r>
          </a:p>
          <a:p>
            <a:pPr marL="342891" indent="-342891" algn="just">
              <a:spcBef>
                <a:spcPts val="660"/>
              </a:spcBef>
              <a:buClr>
                <a:schemeClr val="accent4"/>
              </a:buClr>
              <a:buSzPts val="1800"/>
              <a:buFont typeface="Arial"/>
              <a:buChar char="•"/>
            </a:pPr>
            <a:r>
              <a:rPr lang="en-US" sz="2000" dirty="0">
                <a:solidFill>
                  <a:schemeClr val="tx1"/>
                </a:solidFill>
                <a:latin typeface="Calibri"/>
                <a:ea typeface="Calibri"/>
                <a:cs typeface="Calibri"/>
                <a:sym typeface="Calibri"/>
              </a:rPr>
              <a:t>Evaluate the various possible explanations for injuries and determine whether the case history is consistent with the characteristics of the injury.</a:t>
            </a:r>
            <a:endParaRPr lang="fr-CA" sz="2000" dirty="0">
              <a:solidFill>
                <a:schemeClr val="tx1"/>
              </a:solidFill>
            </a:endParaRPr>
          </a:p>
          <a:p>
            <a:pPr marL="457189" algn="just">
              <a:buClr>
                <a:schemeClr val="accent4"/>
              </a:buClr>
              <a:buSzPts val="1800"/>
            </a:pPr>
            <a:endParaRPr sz="1800" dirty="0">
              <a:solidFill>
                <a:schemeClr val="dk1"/>
              </a:solidFill>
              <a:latin typeface="Times New Roman"/>
              <a:ea typeface="Times New Roman"/>
              <a:cs typeface="Times New Roman"/>
              <a:sym typeface="Times New Roman"/>
            </a:endParaRPr>
          </a:p>
          <a:p>
            <a:pPr algn="just">
              <a:lnSpc>
                <a:spcPct val="107000"/>
              </a:lnSpc>
              <a:spcBef>
                <a:spcPts val="700"/>
              </a:spcBef>
              <a:buClr>
                <a:schemeClr val="dk1"/>
              </a:buClr>
              <a:buSzPts val="2000"/>
            </a:pP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86FFE0E0-E3D3-550A-68BD-EAE1EA76354F}"/>
              </a:ext>
            </a:extLst>
          </p:cNvPr>
          <p:cNvSpPr>
            <a:spLocks noGrp="1"/>
          </p:cNvSpPr>
          <p:nvPr>
            <p:ph type="sldNum" idx="12"/>
          </p:nvPr>
        </p:nvSpPr>
        <p:spPr/>
        <p:txBody>
          <a:bodyPr/>
          <a:lstStyle/>
          <a:p>
            <a:fld id="{00000000-1234-1234-1234-123412341234}" type="slidenum">
              <a:rPr lang="fr-CA" smtClean="0"/>
              <a:pPr/>
              <a:t>62</a:t>
            </a:fld>
            <a:endParaRPr lang="fr-CA"/>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71"/>
          <p:cNvSpPr txBox="1"/>
          <p:nvPr>
            <p:custDataLst>
              <p:tags r:id="rId1"/>
            </p:custDataLst>
          </p:nvPr>
        </p:nvSpPr>
        <p:spPr>
          <a:xfrm>
            <a:off x="697099" y="538727"/>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err="1">
                <a:solidFill>
                  <a:srgbClr val="1B2A85"/>
                </a:solidFill>
                <a:latin typeface="Calibri"/>
                <a:ea typeface="Calibri"/>
                <a:cs typeface="Calibri"/>
                <a:sym typeface="Calibri"/>
              </a:rPr>
              <a:t>Medical</a:t>
            </a:r>
            <a:r>
              <a:rPr lang="fr-CA" sz="3200" b="1" dirty="0">
                <a:solidFill>
                  <a:srgbClr val="1B2A85"/>
                </a:solidFill>
                <a:latin typeface="Calibri"/>
                <a:ea typeface="Calibri"/>
                <a:cs typeface="Calibri"/>
                <a:sym typeface="Calibri"/>
              </a:rPr>
              <a:t> </a:t>
            </a:r>
            <a:r>
              <a:rPr lang="fr-CA" sz="3200" b="1" dirty="0" err="1">
                <a:solidFill>
                  <a:srgbClr val="1B2A85"/>
                </a:solidFill>
                <a:latin typeface="Calibri"/>
                <a:ea typeface="Calibri"/>
                <a:cs typeface="Calibri"/>
                <a:sym typeface="Calibri"/>
              </a:rPr>
              <a:t>Assessment</a:t>
            </a:r>
            <a:r>
              <a:rPr lang="fr-CA" sz="3200" b="1" dirty="0">
                <a:solidFill>
                  <a:srgbClr val="1B2A85"/>
                </a:solidFill>
                <a:latin typeface="Calibri"/>
                <a:ea typeface="Calibri"/>
                <a:cs typeface="Calibri"/>
                <a:sym typeface="Calibri"/>
              </a:rPr>
              <a:t> </a:t>
            </a:r>
            <a:r>
              <a:rPr lang="fr-CA" sz="2000" b="1" dirty="0">
                <a:solidFill>
                  <a:srgbClr val="1B2A85"/>
                </a:solidFill>
                <a:latin typeface="Calibri"/>
                <a:ea typeface="Calibri"/>
                <a:cs typeface="Calibri"/>
                <a:sym typeface="Calibri"/>
              </a:rPr>
              <a:t>(</a:t>
            </a:r>
            <a:r>
              <a:rPr lang="fr-CA" sz="2000" b="1" dirty="0" err="1">
                <a:solidFill>
                  <a:srgbClr val="1B2A85"/>
                </a:solidFill>
                <a:latin typeface="Calibri"/>
                <a:ea typeface="Calibri"/>
                <a:cs typeface="Calibri"/>
                <a:sym typeface="Calibri"/>
              </a:rPr>
              <a:t>cont’d</a:t>
            </a:r>
            <a:r>
              <a:rPr lang="fr-CA" sz="2000" b="1" dirty="0">
                <a:solidFill>
                  <a:srgbClr val="1B2A85"/>
                </a:solidFill>
                <a:latin typeface="Calibri"/>
                <a:ea typeface="Calibri"/>
                <a:cs typeface="Calibri"/>
                <a:sym typeface="Calibri"/>
              </a:rPr>
              <a:t>.)</a:t>
            </a:r>
            <a:endParaRPr dirty="0"/>
          </a:p>
        </p:txBody>
      </p:sp>
      <p:sp>
        <p:nvSpPr>
          <p:cNvPr id="603" name="Google Shape;603;p71"/>
          <p:cNvSpPr txBox="1"/>
          <p:nvPr>
            <p:custDataLst>
              <p:tags r:id="rId2"/>
            </p:custDataLst>
          </p:nvPr>
        </p:nvSpPr>
        <p:spPr>
          <a:xfrm>
            <a:off x="697099" y="1670180"/>
            <a:ext cx="9669211" cy="3531696"/>
          </a:xfrm>
          <a:prstGeom prst="rect">
            <a:avLst/>
          </a:prstGeom>
          <a:noFill/>
          <a:ln>
            <a:noFill/>
          </a:ln>
        </p:spPr>
        <p:txBody>
          <a:bodyPr spcFirstLastPara="1" wrap="square" lIns="91425" tIns="45700" rIns="91425" bIns="45700" anchor="t" anchorCtr="0">
            <a:spAutoFit/>
          </a:bodyPr>
          <a:lstStyle/>
          <a:p>
            <a:pPr algn="just">
              <a:lnSpc>
                <a:spcPct val="115000"/>
              </a:lnSpc>
              <a:buClr>
                <a:schemeClr val="accent4"/>
              </a:buClr>
              <a:buSzPts val="1800"/>
            </a:pPr>
            <a:r>
              <a:rPr lang="fr-CA" sz="2200" b="1" dirty="0">
                <a:solidFill>
                  <a:schemeClr val="dk1"/>
                </a:solidFill>
                <a:latin typeface="Calibri"/>
                <a:ea typeface="Calibri"/>
                <a:cs typeface="Calibri"/>
                <a:sym typeface="Calibri"/>
              </a:rPr>
              <a:t>The </a:t>
            </a:r>
            <a:r>
              <a:rPr lang="fr-CA" sz="2200" b="1" dirty="0" err="1">
                <a:solidFill>
                  <a:schemeClr val="dk1"/>
                </a:solidFill>
                <a:latin typeface="Calibri"/>
                <a:ea typeface="Calibri"/>
                <a:cs typeface="Calibri"/>
                <a:sym typeface="Calibri"/>
              </a:rPr>
              <a:t>Forensic</a:t>
            </a:r>
            <a:r>
              <a:rPr lang="fr-CA" sz="2200" b="1" dirty="0">
                <a:solidFill>
                  <a:schemeClr val="dk1"/>
                </a:solidFill>
                <a:latin typeface="Calibri"/>
                <a:ea typeface="Calibri"/>
                <a:cs typeface="Calibri"/>
                <a:sym typeface="Calibri"/>
              </a:rPr>
              <a:t> Kit:</a:t>
            </a:r>
          </a:p>
          <a:p>
            <a:pPr algn="just">
              <a:lnSpc>
                <a:spcPct val="115000"/>
              </a:lnSpc>
              <a:buClr>
                <a:schemeClr val="accent4"/>
              </a:buClr>
              <a:buSzPts val="1800"/>
            </a:pPr>
            <a:endParaRPr lang="fr-CA" sz="1800" dirty="0"/>
          </a:p>
          <a:p>
            <a:pPr marL="342891" indent="-342891" algn="just">
              <a:spcBef>
                <a:spcPts val="300"/>
              </a:spcBef>
              <a:buClr>
                <a:schemeClr val="accent4"/>
              </a:buClr>
              <a:buSzPts val="1800"/>
              <a:buFont typeface="Arial"/>
              <a:buChar char="•"/>
            </a:pPr>
            <a:r>
              <a:rPr lang="en-US" sz="2000" dirty="0">
                <a:solidFill>
                  <a:schemeClr val="tx1"/>
                </a:solidFill>
                <a:latin typeface="Calibri"/>
                <a:ea typeface="Calibri"/>
                <a:cs typeface="Calibri"/>
                <a:sym typeface="Calibri"/>
              </a:rPr>
              <a:t>Must be completed as quickly as possible when required;</a:t>
            </a:r>
          </a:p>
          <a:p>
            <a:pPr marL="342891" indent="-342891" algn="just">
              <a:spcBef>
                <a:spcPts val="300"/>
              </a:spcBef>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spcBef>
                <a:spcPts val="300"/>
              </a:spcBef>
              <a:buClr>
                <a:schemeClr val="accent4"/>
              </a:buClr>
              <a:buSzPts val="1800"/>
              <a:buFont typeface="Arial"/>
              <a:buChar char="•"/>
            </a:pPr>
            <a:r>
              <a:rPr lang="en-US" sz="2000" dirty="0">
                <a:solidFill>
                  <a:schemeClr val="tx1"/>
                </a:solidFill>
                <a:latin typeface="Calibri"/>
                <a:ea typeface="Calibri"/>
                <a:cs typeface="Calibri"/>
                <a:sym typeface="Calibri"/>
              </a:rPr>
              <a:t>It can play an important role in the course of criminal legal proceedings, when samples demonstrate the presence of biological evidence corroborating allegations; </a:t>
            </a:r>
          </a:p>
          <a:p>
            <a:pPr marL="342891" indent="-342891" algn="just">
              <a:spcBef>
                <a:spcPts val="300"/>
              </a:spcBef>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spcBef>
                <a:spcPts val="300"/>
              </a:spcBef>
              <a:buClr>
                <a:schemeClr val="accent4"/>
              </a:buClr>
              <a:buSzPts val="1800"/>
              <a:buFont typeface="Arial"/>
              <a:buChar char="•"/>
            </a:pPr>
            <a:r>
              <a:rPr lang="en-US" sz="2000" dirty="0">
                <a:solidFill>
                  <a:schemeClr val="tx1"/>
                </a:solidFill>
                <a:latin typeface="Calibri"/>
                <a:ea typeface="Calibri"/>
                <a:cs typeface="Calibri"/>
                <a:sym typeface="Calibri"/>
              </a:rPr>
              <a:t>The </a:t>
            </a:r>
            <a:r>
              <a:rPr lang="en-US" sz="2000" dirty="0" err="1">
                <a:solidFill>
                  <a:schemeClr val="tx1"/>
                </a:solidFill>
                <a:latin typeface="Calibri"/>
                <a:ea typeface="Calibri"/>
                <a:cs typeface="Calibri"/>
                <a:sym typeface="Calibri"/>
              </a:rPr>
              <a:t>medicosocial</a:t>
            </a:r>
            <a:r>
              <a:rPr lang="en-US" sz="2000" dirty="0">
                <a:solidFill>
                  <a:schemeClr val="tx1"/>
                </a:solidFill>
                <a:latin typeface="Calibri"/>
                <a:ea typeface="Calibri"/>
                <a:cs typeface="Calibri"/>
                <a:sym typeface="Calibri"/>
              </a:rPr>
              <a:t> kit without forensic samples can also be used; </a:t>
            </a:r>
          </a:p>
          <a:p>
            <a:pPr marL="342891" indent="-342891" algn="just">
              <a:spcBef>
                <a:spcPts val="300"/>
              </a:spcBef>
              <a:buClr>
                <a:schemeClr val="accent4"/>
              </a:buClr>
              <a:buSzPts val="1800"/>
              <a:buFont typeface="Arial"/>
              <a:buChar char="•"/>
            </a:pPr>
            <a:endParaRPr lang="en-US" sz="2000" dirty="0">
              <a:solidFill>
                <a:schemeClr val="tx1"/>
              </a:solidFill>
              <a:latin typeface="Calibri"/>
              <a:ea typeface="Calibri"/>
              <a:cs typeface="Calibri"/>
              <a:sym typeface="Calibri"/>
            </a:endParaRPr>
          </a:p>
          <a:p>
            <a:pPr marL="342891" indent="-342891" algn="just">
              <a:spcBef>
                <a:spcPts val="300"/>
              </a:spcBef>
              <a:buClr>
                <a:schemeClr val="accent4"/>
              </a:buClr>
              <a:buSzPts val="1800"/>
              <a:buFont typeface="Arial"/>
              <a:buChar char="•"/>
            </a:pPr>
            <a:r>
              <a:rPr lang="en-US" sz="2000" dirty="0">
                <a:solidFill>
                  <a:schemeClr val="tx1"/>
                </a:solidFill>
                <a:latin typeface="Calibri"/>
                <a:ea typeface="Calibri"/>
                <a:cs typeface="Calibri"/>
                <a:sym typeface="Calibri"/>
              </a:rPr>
              <a:t>It is recommended that you use the designated center for victims of sexual assault.</a:t>
            </a:r>
            <a:endParaRPr lang="fr-CA" sz="2000" dirty="0">
              <a:solidFill>
                <a:schemeClr val="tx1"/>
              </a:solidFill>
              <a:latin typeface="Times New Roman"/>
              <a:ea typeface="Times New Roman"/>
              <a:cs typeface="Times New Roman"/>
              <a:sym typeface="Times New Roman"/>
            </a:endParaRPr>
          </a:p>
        </p:txBody>
      </p:sp>
      <p:sp>
        <p:nvSpPr>
          <p:cNvPr id="6" name="Espace réservé du numéro de diapositive 5">
            <a:extLst>
              <a:ext uri="{FF2B5EF4-FFF2-40B4-BE49-F238E27FC236}">
                <a16:creationId xmlns:a16="http://schemas.microsoft.com/office/drawing/2014/main" id="{8DF12081-C4C3-182A-EF86-5AEC42F4E976}"/>
              </a:ext>
            </a:extLst>
          </p:cNvPr>
          <p:cNvSpPr>
            <a:spLocks noGrp="1"/>
          </p:cNvSpPr>
          <p:nvPr>
            <p:ph type="sldNum" idx="12"/>
          </p:nvPr>
        </p:nvSpPr>
        <p:spPr/>
        <p:txBody>
          <a:bodyPr/>
          <a:lstStyle/>
          <a:p>
            <a:fld id="{00000000-1234-1234-1234-123412341234}" type="slidenum">
              <a:rPr lang="fr-CA" smtClean="0"/>
              <a:pPr/>
              <a:t>63</a:t>
            </a:fld>
            <a:endParaRPr lang="fr-CA"/>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72"/>
          <p:cNvSpPr txBox="1"/>
          <p:nvPr>
            <p:custDataLst>
              <p:tags r:id="rId1"/>
            </p:custDataLst>
          </p:nvPr>
        </p:nvSpPr>
        <p:spPr>
          <a:xfrm>
            <a:off x="802640" y="694859"/>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en-US" sz="3200" b="1" dirty="0">
                <a:solidFill>
                  <a:srgbClr val="1B2A85"/>
                </a:solidFill>
                <a:latin typeface="Calibri"/>
                <a:ea typeface="Calibri"/>
                <a:cs typeface="Calibri"/>
                <a:sym typeface="Calibri"/>
              </a:rPr>
              <a:t>The Request for the Medical Assessment</a:t>
            </a:r>
            <a:endParaRPr dirty="0"/>
          </a:p>
        </p:txBody>
      </p:sp>
      <p:sp>
        <p:nvSpPr>
          <p:cNvPr id="610" name="Google Shape;610;p72"/>
          <p:cNvSpPr txBox="1"/>
          <p:nvPr>
            <p:custDataLst>
              <p:tags r:id="rId2"/>
            </p:custDataLst>
          </p:nvPr>
        </p:nvSpPr>
        <p:spPr>
          <a:xfrm>
            <a:off x="671804" y="1604865"/>
            <a:ext cx="9906361" cy="3465524"/>
          </a:xfrm>
          <a:prstGeom prst="rect">
            <a:avLst/>
          </a:prstGeom>
          <a:noFill/>
          <a:ln>
            <a:noFill/>
          </a:ln>
        </p:spPr>
        <p:txBody>
          <a:bodyPr spcFirstLastPara="1" wrap="square" lIns="91425" tIns="45700" rIns="91425" bIns="45700" anchor="t" anchorCtr="0">
            <a:spAutoFit/>
          </a:bodyPr>
          <a:lstStyle/>
          <a:p>
            <a:pPr marL="342891" indent="-228594" algn="just">
              <a:lnSpc>
                <a:spcPct val="115000"/>
              </a:lnSpc>
              <a:buClr>
                <a:schemeClr val="accent4"/>
              </a:buClr>
              <a:buSzPts val="1800"/>
            </a:pPr>
            <a:endParaRPr sz="1800" dirty="0">
              <a:solidFill>
                <a:srgbClr val="002060"/>
              </a:solidFill>
              <a:latin typeface="Calibri"/>
              <a:ea typeface="Calibri"/>
              <a:cs typeface="Calibri"/>
              <a:sym typeface="Calibri"/>
            </a:endParaRPr>
          </a:p>
          <a:p>
            <a:pPr marL="342891" indent="-342891" algn="just">
              <a:lnSpc>
                <a:spcPct val="115000"/>
              </a:lnSpc>
              <a:spcBef>
                <a:spcPts val="1360"/>
              </a:spcBef>
              <a:buClr>
                <a:schemeClr val="accent4"/>
              </a:buClr>
              <a:buSzPts val="1800"/>
              <a:buFont typeface="Arial"/>
              <a:buChar char="•"/>
            </a:pPr>
            <a:r>
              <a:rPr lang="en-US" sz="2000" dirty="0">
                <a:solidFill>
                  <a:schemeClr val="tx1"/>
                </a:solidFill>
                <a:latin typeface="Calibri"/>
                <a:ea typeface="Calibri"/>
                <a:cs typeface="Calibri"/>
                <a:sym typeface="Calibri"/>
              </a:rPr>
              <a:t>The decision to request a medical assessment may be made at the liaison and planning stage, or at the police investigation or DPJ assessment stage. </a:t>
            </a:r>
          </a:p>
          <a:p>
            <a:pPr marL="342891" indent="-342891" algn="just">
              <a:lnSpc>
                <a:spcPct val="115000"/>
              </a:lnSpc>
              <a:spcBef>
                <a:spcPts val="1360"/>
              </a:spcBef>
              <a:buClr>
                <a:schemeClr val="accent4"/>
              </a:buClr>
              <a:buSzPts val="1800"/>
              <a:buFont typeface="Arial"/>
              <a:buChar char="•"/>
            </a:pPr>
            <a:r>
              <a:rPr lang="en-US" sz="2000" dirty="0">
                <a:solidFill>
                  <a:schemeClr val="tx1"/>
                </a:solidFill>
                <a:latin typeface="Calibri"/>
                <a:ea typeface="Calibri"/>
                <a:cs typeface="Calibri"/>
                <a:sym typeface="Calibri"/>
              </a:rPr>
              <a:t>To perform a medical assessment of the child</a:t>
            </a:r>
            <a:r>
              <a:rPr lang="fr-CA" sz="2000" dirty="0">
                <a:solidFill>
                  <a:schemeClr val="tx1"/>
                </a:solidFill>
                <a:latin typeface="Calibri"/>
                <a:ea typeface="Calibri"/>
                <a:cs typeface="Calibri"/>
                <a:sym typeface="Calibri"/>
              </a:rPr>
              <a:t>:</a:t>
            </a:r>
            <a:endParaRPr sz="2000" dirty="0">
              <a:solidFill>
                <a:schemeClr val="tx1"/>
              </a:solidFill>
            </a:endParaRPr>
          </a:p>
          <a:p>
            <a:pPr marL="342891" indent="-228594" algn="just">
              <a:lnSpc>
                <a:spcPct val="115000"/>
              </a:lnSpc>
              <a:spcBef>
                <a:spcPts val="300"/>
              </a:spcBef>
              <a:buClr>
                <a:schemeClr val="accent4"/>
              </a:buClr>
              <a:buSzPts val="1800"/>
            </a:pPr>
            <a:endParaRPr lang="fr-CA" sz="2000" dirty="0">
              <a:solidFill>
                <a:schemeClr val="tx1"/>
              </a:solidFill>
              <a:latin typeface="Calibri"/>
              <a:ea typeface="Calibri"/>
              <a:cs typeface="Calibri"/>
              <a:sym typeface="Calibri"/>
            </a:endParaRPr>
          </a:p>
          <a:p>
            <a:pPr marL="884226" indent="-342900" algn="just">
              <a:lnSpc>
                <a:spcPct val="115000"/>
              </a:lnSpc>
              <a:spcBef>
                <a:spcPts val="660"/>
              </a:spcBef>
              <a:buClr>
                <a:schemeClr val="accent4"/>
              </a:buClr>
              <a:buSzPts val="1800"/>
              <a:buFont typeface="Wingdings" panose="05000000000000000000" pitchFamily="2" charset="2"/>
              <a:buChar char="ü"/>
            </a:pPr>
            <a:r>
              <a:rPr lang="en-US" sz="2000" dirty="0">
                <a:solidFill>
                  <a:schemeClr val="tx1"/>
                </a:solidFill>
                <a:latin typeface="Calibri"/>
                <a:ea typeface="Calibri"/>
                <a:cs typeface="Calibri"/>
                <a:sym typeface="Calibri"/>
              </a:rPr>
              <a:t>Obtain the consent of one of the parents, or that of the child if aged 14 or over;</a:t>
            </a:r>
          </a:p>
          <a:p>
            <a:pPr marL="884226" indent="-342900" algn="just">
              <a:lnSpc>
                <a:spcPct val="115000"/>
              </a:lnSpc>
              <a:spcBef>
                <a:spcPts val="660"/>
              </a:spcBef>
              <a:buClr>
                <a:schemeClr val="accent4"/>
              </a:buClr>
              <a:buSzPts val="1800"/>
              <a:buFont typeface="Wingdings" panose="05000000000000000000" pitchFamily="2" charset="2"/>
              <a:buChar char="ü"/>
            </a:pPr>
            <a:r>
              <a:rPr lang="en-US" sz="2000" dirty="0">
                <a:solidFill>
                  <a:schemeClr val="tx1"/>
                </a:solidFill>
                <a:latin typeface="Calibri"/>
                <a:ea typeface="Calibri"/>
                <a:cs typeface="Calibri"/>
                <a:sym typeface="Calibri"/>
              </a:rPr>
              <a:t>If these persons refuse, the DPJ may intervene to allow this evaluation to be carried out, using an immediate protective measure.</a:t>
            </a:r>
            <a:endParaRPr sz="20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73BBD340-551C-5B54-F707-C7F31214F0BC}"/>
              </a:ext>
            </a:extLst>
          </p:cNvPr>
          <p:cNvSpPr>
            <a:spLocks noGrp="1"/>
          </p:cNvSpPr>
          <p:nvPr>
            <p:ph type="sldNum" idx="12"/>
          </p:nvPr>
        </p:nvSpPr>
        <p:spPr/>
        <p:txBody>
          <a:bodyPr/>
          <a:lstStyle/>
          <a:p>
            <a:fld id="{00000000-1234-1234-1234-123412341234}" type="slidenum">
              <a:rPr lang="fr-CA" smtClean="0"/>
              <a:pPr/>
              <a:t>64</a:t>
            </a:fld>
            <a:endParaRPr lang="fr-CA"/>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73"/>
          <p:cNvSpPr txBox="1">
            <a:spLocks noGrp="1"/>
          </p:cNvSpPr>
          <p:nvPr>
            <p:ph type="title"/>
            <p:custDataLst>
              <p:tags r:id="rId1"/>
            </p:custDataLst>
          </p:nvPr>
        </p:nvSpPr>
        <p:spPr>
          <a:xfrm>
            <a:off x="494523" y="559838"/>
            <a:ext cx="9677091" cy="447869"/>
          </a:xfrm>
          <a:prstGeom prst="rect">
            <a:avLst/>
          </a:prstGeom>
          <a:noFill/>
          <a:ln>
            <a:noFill/>
          </a:ln>
        </p:spPr>
        <p:txBody>
          <a:bodyPr spcFirstLastPara="1" wrap="square" lIns="91425" tIns="45700" rIns="91425" bIns="45700" anchor="b" anchorCtr="0">
            <a:noAutofit/>
          </a:bodyPr>
          <a:lstStyle/>
          <a:p>
            <a:pPr>
              <a:buSzPts val="3200"/>
            </a:pPr>
            <a:br>
              <a:rPr lang="fr-CA" sz="3200" dirty="0"/>
            </a:br>
            <a:br>
              <a:rPr lang="fr-CA" sz="3200" dirty="0"/>
            </a:br>
            <a:r>
              <a:rPr lang="en-US" sz="3200" dirty="0"/>
              <a:t>The Designated Center for Victims of Sexual Assault</a:t>
            </a:r>
            <a:endParaRPr sz="3200" dirty="0"/>
          </a:p>
        </p:txBody>
      </p:sp>
      <p:sp>
        <p:nvSpPr>
          <p:cNvPr id="617" name="Google Shape;617;p73"/>
          <p:cNvSpPr txBox="1">
            <a:spLocks noGrp="1"/>
          </p:cNvSpPr>
          <p:nvPr>
            <p:ph type="body" idx="1"/>
            <p:custDataLst>
              <p:tags r:id="rId2"/>
            </p:custDataLst>
          </p:nvPr>
        </p:nvSpPr>
        <p:spPr>
          <a:xfrm>
            <a:off x="914401" y="1772817"/>
            <a:ext cx="10416073" cy="4270932"/>
          </a:xfrm>
          <a:prstGeom prst="rect">
            <a:avLst/>
          </a:prstGeom>
          <a:noFill/>
          <a:ln>
            <a:noFill/>
          </a:ln>
        </p:spPr>
        <p:txBody>
          <a:bodyPr spcFirstLastPara="1" wrap="square" lIns="91425" tIns="45700" rIns="91425" bIns="45700" anchor="t" anchorCtr="0">
            <a:normAutofit/>
          </a:bodyPr>
          <a:lstStyle/>
          <a:p>
            <a:pPr marL="285744" indent="-285744">
              <a:spcBef>
                <a:spcPts val="0"/>
              </a:spcBef>
              <a:buSzPts val="1800"/>
              <a:buFont typeface="Arial"/>
              <a:buChar char="•"/>
            </a:pPr>
            <a:r>
              <a:rPr lang="en-US" sz="2000" dirty="0">
                <a:solidFill>
                  <a:schemeClr val="tx1"/>
                </a:solidFill>
              </a:rPr>
              <a:t>Health and social services establishments: usually a hospital.</a:t>
            </a:r>
          </a:p>
          <a:p>
            <a:pPr marL="285744" indent="-285744">
              <a:spcBef>
                <a:spcPts val="0"/>
              </a:spcBef>
              <a:buSzPts val="1800"/>
              <a:buFont typeface="Arial"/>
              <a:buChar char="•"/>
            </a:pPr>
            <a:endParaRPr lang="en-US" sz="2000" dirty="0">
              <a:solidFill>
                <a:schemeClr val="tx1"/>
              </a:solidFill>
            </a:endParaRPr>
          </a:p>
          <a:p>
            <a:pPr marL="285744" indent="-285744">
              <a:spcBef>
                <a:spcPts val="0"/>
              </a:spcBef>
              <a:buSzPts val="1800"/>
              <a:buFont typeface="Arial"/>
              <a:buChar char="•"/>
            </a:pPr>
            <a:r>
              <a:rPr lang="en-US" sz="2000" dirty="0">
                <a:solidFill>
                  <a:schemeClr val="tx1"/>
                </a:solidFill>
              </a:rPr>
              <a:t>Intended for victims of violence or sexual assault who require a health assessment, medical examination or forensic examination.</a:t>
            </a:r>
          </a:p>
          <a:p>
            <a:pPr marL="285744" indent="-285744">
              <a:spcBef>
                <a:spcPts val="0"/>
              </a:spcBef>
              <a:buSzPts val="1800"/>
              <a:buFont typeface="Arial"/>
              <a:buChar char="•"/>
            </a:pPr>
            <a:endParaRPr lang="en-US" sz="2000" dirty="0">
              <a:solidFill>
                <a:schemeClr val="tx1"/>
              </a:solidFill>
            </a:endParaRPr>
          </a:p>
          <a:p>
            <a:pPr marL="285744" indent="-285744">
              <a:spcBef>
                <a:spcPts val="0"/>
              </a:spcBef>
              <a:buSzPts val="1800"/>
              <a:buFont typeface="Arial"/>
              <a:buChar char="•"/>
            </a:pPr>
            <a:r>
              <a:rPr lang="en-US" sz="2000" dirty="0">
                <a:solidFill>
                  <a:schemeClr val="tx1"/>
                </a:solidFill>
              </a:rPr>
              <a:t>Health professionals have the necessary expertise to welcome and care for child and adolescent victims. </a:t>
            </a:r>
          </a:p>
          <a:p>
            <a:pPr marL="285744" indent="-285744">
              <a:spcBef>
                <a:spcPts val="0"/>
              </a:spcBef>
              <a:buSzPts val="1800"/>
              <a:buFont typeface="Arial"/>
              <a:buChar char="•"/>
            </a:pPr>
            <a:endParaRPr lang="en-US" sz="2000" dirty="0">
              <a:solidFill>
                <a:schemeClr val="tx1"/>
              </a:solidFill>
            </a:endParaRPr>
          </a:p>
          <a:p>
            <a:pPr marL="285744" indent="-285744">
              <a:spcBef>
                <a:spcPts val="0"/>
              </a:spcBef>
              <a:buSzPts val="1800"/>
              <a:buFont typeface="Arial"/>
              <a:buChar char="•"/>
            </a:pPr>
            <a:r>
              <a:rPr lang="en-US" sz="2000" dirty="0">
                <a:solidFill>
                  <a:schemeClr val="tx1"/>
                </a:solidFill>
              </a:rPr>
              <a:t>Present in all regions.</a:t>
            </a:r>
          </a:p>
          <a:p>
            <a:pPr marL="285744" indent="-285744">
              <a:spcBef>
                <a:spcPts val="0"/>
              </a:spcBef>
              <a:buSzPts val="1800"/>
              <a:buFont typeface="Arial"/>
              <a:buChar char="•"/>
            </a:pPr>
            <a:endParaRPr lang="en-US" sz="2000" dirty="0">
              <a:solidFill>
                <a:schemeClr val="tx1"/>
              </a:solidFill>
            </a:endParaRPr>
          </a:p>
          <a:p>
            <a:pPr marL="285744" indent="-285744">
              <a:spcBef>
                <a:spcPts val="0"/>
              </a:spcBef>
              <a:buSzPts val="1800"/>
              <a:buFont typeface="Arial"/>
              <a:buChar char="•"/>
            </a:pPr>
            <a:r>
              <a:rPr lang="en-US" sz="2000" dirty="0">
                <a:solidFill>
                  <a:schemeClr val="tx1"/>
                </a:solidFill>
              </a:rPr>
              <a:t>Provides medical services 24 hours a day, 7 days a week.</a:t>
            </a:r>
            <a:endParaRPr sz="2000" dirty="0">
              <a:solidFill>
                <a:schemeClr val="tx1"/>
              </a:solidFill>
            </a:endParaRPr>
          </a:p>
          <a:p>
            <a:pPr marL="285744" indent="-107948"/>
            <a:endParaRP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1023870"/>
          </a:xfrm>
          <a:prstGeom prst="rect">
            <a:avLst/>
          </a:prstGeom>
          <a:noFill/>
        </p:spPr>
        <p:txBody>
          <a:bodyPr wrap="square">
            <a:spAutoFit/>
          </a:bodyPr>
          <a:lstStyle/>
          <a:p>
            <a:pPr marL="76199">
              <a:lnSpc>
                <a:spcPct val="90000"/>
              </a:lnSpc>
              <a:spcBef>
                <a:spcPts val="1000"/>
              </a:spcBef>
              <a:buClr>
                <a:srgbClr val="93D9EB"/>
              </a:buClr>
              <a:buSzPts val="2400"/>
            </a:pPr>
            <a:r>
              <a:rPr lang="fr-CA" sz="2900" b="1" i="0" u="none" strike="noStrike" cap="none" dirty="0">
                <a:solidFill>
                  <a:schemeClr val="dk1"/>
                </a:solidFill>
                <a:latin typeface="Calibri"/>
                <a:ea typeface="Calibri"/>
                <a:cs typeface="Calibri"/>
                <a:sym typeface="Calibri"/>
              </a:rPr>
              <a:t>Part 4: </a:t>
            </a:r>
          </a:p>
          <a:p>
            <a:pPr marL="76199">
              <a:lnSpc>
                <a:spcPct val="90000"/>
              </a:lnSpc>
              <a:spcBef>
                <a:spcPts val="1000"/>
              </a:spcBef>
              <a:buClr>
                <a:srgbClr val="93D9EB"/>
              </a:buClr>
              <a:buSzPts val="2400"/>
            </a:pPr>
            <a:r>
              <a:rPr lang="fr-CA" sz="2900" b="1" dirty="0">
                <a:solidFill>
                  <a:schemeClr val="tx1"/>
                </a:solidFill>
                <a:latin typeface="Calibri"/>
                <a:ea typeface="Calibri"/>
                <a:cs typeface="Calibri"/>
                <a:sym typeface="Calibri"/>
              </a:rPr>
              <a:t>Disclosure of Information</a:t>
            </a:r>
            <a:endParaRPr lang="fr-CA" sz="29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482B784F-3BAC-19DE-E430-B1AB0E3D6467}"/>
              </a:ext>
            </a:extLst>
          </p:cNvPr>
          <p:cNvSpPr>
            <a:spLocks noGrp="1"/>
          </p:cNvSpPr>
          <p:nvPr>
            <p:ph type="sldNum" idx="12"/>
          </p:nvPr>
        </p:nvSpPr>
        <p:spPr/>
        <p:txBody>
          <a:bodyPr/>
          <a:lstStyle/>
          <a:p>
            <a:fld id="{00000000-1234-1234-1234-123412341234}" type="slidenum">
              <a:rPr lang="fr-CA" smtClean="0"/>
              <a:pPr/>
              <a:t>66</a:t>
            </a:fld>
            <a:endParaRPr lang="fr-CA"/>
          </a:p>
        </p:txBody>
      </p:sp>
    </p:spTree>
    <p:extLst>
      <p:ext uri="{BB962C8B-B14F-4D97-AF65-F5344CB8AC3E}">
        <p14:creationId xmlns:p14="http://schemas.microsoft.com/office/powerpoint/2010/main" val="31025846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57"/>
          <p:cNvSpPr txBox="1">
            <a:spLocks noGrp="1"/>
          </p:cNvSpPr>
          <p:nvPr>
            <p:ph type="title"/>
            <p:custDataLst>
              <p:tags r:id="rId1"/>
            </p:custDataLst>
          </p:nvPr>
        </p:nvSpPr>
        <p:spPr>
          <a:xfrm>
            <a:off x="831851" y="492760"/>
            <a:ext cx="9014793" cy="995680"/>
          </a:xfrm>
          <a:prstGeom prst="rect">
            <a:avLst/>
          </a:prstGeom>
          <a:noFill/>
          <a:ln>
            <a:noFill/>
          </a:ln>
        </p:spPr>
        <p:txBody>
          <a:bodyPr spcFirstLastPara="1" wrap="square" lIns="91425" tIns="45700" rIns="91425" bIns="45700" anchor="b" anchorCtr="0">
            <a:noAutofit/>
          </a:bodyPr>
          <a:lstStyle/>
          <a:p>
            <a:pPr>
              <a:buClr>
                <a:srgbClr val="1B2A85"/>
              </a:buClr>
              <a:buSzPts val="3200"/>
            </a:pPr>
            <a:br>
              <a:rPr lang="fr-CA" sz="3200" dirty="0">
                <a:solidFill>
                  <a:srgbClr val="1B2A85"/>
                </a:solidFill>
              </a:rPr>
            </a:br>
            <a:br>
              <a:rPr lang="fr-CA" sz="3200" dirty="0">
                <a:solidFill>
                  <a:srgbClr val="1B2A85"/>
                </a:solidFill>
              </a:rPr>
            </a:br>
            <a:r>
              <a:rPr lang="fr-CA" sz="3200" dirty="0">
                <a:solidFill>
                  <a:srgbClr val="1B2A85"/>
                </a:solidFill>
              </a:rPr>
              <a:t>Disclosure of Information</a:t>
            </a:r>
            <a:br>
              <a:rPr lang="fr-CA" sz="3200" dirty="0">
                <a:solidFill>
                  <a:srgbClr val="1B2A85"/>
                </a:solidFill>
              </a:rPr>
            </a:br>
            <a:endParaRPr sz="3200" dirty="0"/>
          </a:p>
        </p:txBody>
      </p:sp>
      <p:sp>
        <p:nvSpPr>
          <p:cNvPr id="519" name="Google Shape;519;p57"/>
          <p:cNvSpPr txBox="1">
            <a:spLocks noGrp="1"/>
          </p:cNvSpPr>
          <p:nvPr>
            <p:ph type="body" idx="1"/>
            <p:custDataLst>
              <p:tags r:id="rId2"/>
            </p:custDataLst>
          </p:nvPr>
        </p:nvSpPr>
        <p:spPr>
          <a:xfrm>
            <a:off x="831851" y="2048358"/>
            <a:ext cx="8032231" cy="2761283"/>
          </a:xfrm>
          <a:prstGeom prst="rect">
            <a:avLst/>
          </a:prstGeom>
          <a:noFill/>
          <a:ln>
            <a:noFill/>
          </a:ln>
        </p:spPr>
        <p:txBody>
          <a:bodyPr spcFirstLastPara="1" wrap="square" lIns="91425" tIns="45700" rIns="91425" bIns="45700" anchor="t" anchorCtr="0">
            <a:normAutofit/>
          </a:bodyPr>
          <a:lstStyle/>
          <a:p>
            <a:pPr marL="0" indent="0" algn="just">
              <a:spcBef>
                <a:spcPts val="0"/>
              </a:spcBef>
              <a:buSzPts val="2000"/>
            </a:pPr>
            <a:r>
              <a:rPr lang="en-US" sz="2000" dirty="0">
                <a:solidFill>
                  <a:schemeClr val="tx1"/>
                </a:solidFill>
              </a:rPr>
              <a:t>The success of consultation and collaboration depends to a large extent on the communication of information between partners.</a:t>
            </a:r>
          </a:p>
          <a:p>
            <a:pPr marL="0" indent="0" algn="just">
              <a:spcBef>
                <a:spcPts val="0"/>
              </a:spcBef>
              <a:buSzPts val="2000"/>
            </a:pPr>
            <a:endParaRPr lang="en-US" sz="2000" dirty="0">
              <a:solidFill>
                <a:schemeClr val="tx1"/>
              </a:solidFill>
            </a:endParaRPr>
          </a:p>
          <a:p>
            <a:pPr marL="0" indent="0" algn="just">
              <a:spcBef>
                <a:spcPts val="0"/>
              </a:spcBef>
              <a:buSzPts val="2000"/>
            </a:pPr>
            <a:r>
              <a:rPr lang="en-US" sz="2000" dirty="0">
                <a:solidFill>
                  <a:schemeClr val="tx1"/>
                </a:solidFill>
              </a:rPr>
              <a:t>Such communication poses challenges for each of them, since they are bound by rules of confidentiality and professional secrecy.</a:t>
            </a:r>
            <a:endParaRPr lang="fr-CA" sz="22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58"/>
          <p:cNvSpPr txBox="1"/>
          <p:nvPr>
            <p:custDataLst>
              <p:tags r:id="rId1"/>
            </p:custDataLst>
          </p:nvPr>
        </p:nvSpPr>
        <p:spPr>
          <a:xfrm>
            <a:off x="617583" y="372429"/>
            <a:ext cx="9569995" cy="1077178"/>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Disclosure of Information: </a:t>
            </a:r>
            <a:endParaRPr dirty="0"/>
          </a:p>
          <a:p>
            <a:pPr>
              <a:buClr>
                <a:schemeClr val="dk1"/>
              </a:buClr>
              <a:buSzPts val="3200"/>
            </a:pPr>
            <a:r>
              <a:rPr lang="fr-CA" sz="3200" b="1" dirty="0" err="1">
                <a:solidFill>
                  <a:schemeClr val="dk1"/>
                </a:solidFill>
                <a:latin typeface="Calibri"/>
                <a:ea typeface="Calibri"/>
                <a:cs typeface="Calibri"/>
                <a:sym typeface="Calibri"/>
              </a:rPr>
              <a:t>Opposing</a:t>
            </a:r>
            <a:r>
              <a:rPr lang="fr-CA" sz="3200" b="1" dirty="0">
                <a:solidFill>
                  <a:schemeClr val="dk1"/>
                </a:solidFill>
                <a:latin typeface="Calibri"/>
                <a:ea typeface="Calibri"/>
                <a:cs typeface="Calibri"/>
                <a:sym typeface="Calibri"/>
              </a:rPr>
              <a:t> Fundamental </a:t>
            </a:r>
            <a:r>
              <a:rPr lang="fr-CA" sz="3200" b="1" dirty="0" err="1">
                <a:solidFill>
                  <a:schemeClr val="dk1"/>
                </a:solidFill>
                <a:latin typeface="Calibri"/>
                <a:ea typeface="Calibri"/>
                <a:cs typeface="Calibri"/>
                <a:sym typeface="Calibri"/>
              </a:rPr>
              <a:t>Rights</a:t>
            </a:r>
            <a:r>
              <a:rPr lang="fr-CA" sz="3200" b="1" dirty="0">
                <a:solidFill>
                  <a:schemeClr val="dk1"/>
                </a:solidFill>
                <a:latin typeface="Calibri"/>
                <a:ea typeface="Calibri"/>
                <a:cs typeface="Calibri"/>
                <a:sym typeface="Calibri"/>
              </a:rPr>
              <a:t>?</a:t>
            </a:r>
            <a:r>
              <a:rPr lang="fr-CA" sz="3200" dirty="0">
                <a:solidFill>
                  <a:schemeClr val="dk1"/>
                </a:solidFill>
                <a:latin typeface="Calibri"/>
                <a:ea typeface="Calibri"/>
                <a:cs typeface="Calibri"/>
                <a:sym typeface="Calibri"/>
              </a:rPr>
              <a:t> </a:t>
            </a:r>
            <a:endParaRPr dirty="0"/>
          </a:p>
        </p:txBody>
      </p:sp>
      <p:grpSp>
        <p:nvGrpSpPr>
          <p:cNvPr id="526" name="Google Shape;526;p58"/>
          <p:cNvGrpSpPr/>
          <p:nvPr>
            <p:custDataLst>
              <p:tags r:id="rId2"/>
            </p:custDataLst>
          </p:nvPr>
        </p:nvGrpSpPr>
        <p:grpSpPr>
          <a:xfrm>
            <a:off x="617583" y="1755949"/>
            <a:ext cx="9631947" cy="4466843"/>
            <a:chOff x="0" y="1794"/>
            <a:chExt cx="9631946" cy="4466842"/>
          </a:xfrm>
        </p:grpSpPr>
        <p:cxnSp>
          <p:nvCxnSpPr>
            <p:cNvPr id="527" name="Google Shape;527;p58"/>
            <p:cNvCxnSpPr/>
            <p:nvPr/>
          </p:nvCxnSpPr>
          <p:spPr>
            <a:xfrm>
              <a:off x="0" y="1794"/>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28" name="Google Shape;528;p58"/>
            <p:cNvSpPr/>
            <p:nvPr/>
          </p:nvSpPr>
          <p:spPr>
            <a:xfrm>
              <a:off x="0" y="1794"/>
              <a:ext cx="9631946" cy="103392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29" name="Google Shape;529;p58"/>
            <p:cNvSpPr txBox="1"/>
            <p:nvPr/>
          </p:nvSpPr>
          <p:spPr>
            <a:xfrm>
              <a:off x="0" y="1794"/>
              <a:ext cx="9631946" cy="1033920"/>
            </a:xfrm>
            <a:prstGeom prst="rect">
              <a:avLst/>
            </a:prstGeom>
            <a:noFill/>
            <a:ln>
              <a:noFill/>
            </a:ln>
          </p:spPr>
          <p:txBody>
            <a:bodyPr spcFirstLastPara="1" wrap="square" lIns="68575" tIns="68575" rIns="68575" bIns="68575" anchor="t" anchorCtr="0">
              <a:noAutofit/>
            </a:bodyPr>
            <a:lstStyle/>
            <a:p>
              <a:pPr algn="just">
                <a:lnSpc>
                  <a:spcPct val="90000"/>
                </a:lnSpc>
                <a:buClr>
                  <a:schemeClr val="dk1"/>
                </a:buClr>
                <a:buSzPts val="1800"/>
              </a:pPr>
              <a:endParaRPr sz="1800" dirty="0">
                <a:solidFill>
                  <a:schemeClr val="dk1"/>
                </a:solidFill>
                <a:latin typeface="Calibri"/>
                <a:ea typeface="Calibri"/>
                <a:cs typeface="Calibri"/>
                <a:sym typeface="Calibri"/>
              </a:endParaRPr>
            </a:p>
            <a:p>
              <a:pPr algn="just">
                <a:lnSpc>
                  <a:spcPct val="90000"/>
                </a:lnSpc>
                <a:spcBef>
                  <a:spcPts val="629"/>
                </a:spcBef>
                <a:buClr>
                  <a:schemeClr val="dk1"/>
                </a:buClr>
                <a:buSzPts val="1800"/>
              </a:pPr>
              <a:r>
                <a:rPr lang="en-US" sz="2000" dirty="0">
                  <a:solidFill>
                    <a:schemeClr val="tx1"/>
                  </a:solidFill>
                  <a:latin typeface="Calibri"/>
                  <a:ea typeface="Calibri"/>
                  <a:cs typeface="Calibri"/>
                  <a:sym typeface="Calibri"/>
                </a:rPr>
                <a:t>The </a:t>
              </a:r>
              <a:r>
                <a:rPr lang="en-US" sz="2000" i="1" dirty="0">
                  <a:solidFill>
                    <a:schemeClr val="tx1"/>
                  </a:solidFill>
                  <a:latin typeface="Calibri"/>
                  <a:ea typeface="Calibri"/>
                  <a:cs typeface="Calibri"/>
                  <a:sym typeface="Calibri"/>
                </a:rPr>
                <a:t>Charter of Human Rights and Freedoms </a:t>
              </a:r>
              <a:r>
                <a:rPr lang="en-US" sz="2000" dirty="0">
                  <a:solidFill>
                    <a:schemeClr val="tx1"/>
                  </a:solidFill>
                  <a:latin typeface="Calibri"/>
                  <a:ea typeface="Calibri"/>
                  <a:cs typeface="Calibri"/>
                  <a:sym typeface="Calibri"/>
                </a:rPr>
                <a:t>provides that every person has the right to respect for his or her private life (art. 5).</a:t>
              </a:r>
              <a:endParaRPr sz="2000" dirty="0">
                <a:solidFill>
                  <a:schemeClr val="tx1"/>
                </a:solidFill>
                <a:latin typeface="Calibri"/>
                <a:ea typeface="Calibri"/>
                <a:cs typeface="Calibri"/>
                <a:sym typeface="Calibri"/>
              </a:endParaRPr>
            </a:p>
          </p:txBody>
        </p:sp>
        <p:cxnSp>
          <p:nvCxnSpPr>
            <p:cNvPr id="530" name="Google Shape;530;p58"/>
            <p:cNvCxnSpPr/>
            <p:nvPr/>
          </p:nvCxnSpPr>
          <p:spPr>
            <a:xfrm>
              <a:off x="0" y="1160210"/>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1" name="Google Shape;531;p58"/>
            <p:cNvSpPr/>
            <p:nvPr/>
          </p:nvSpPr>
          <p:spPr>
            <a:xfrm>
              <a:off x="0" y="1035715"/>
              <a:ext cx="9631946" cy="1051031"/>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2" name="Google Shape;532;p58"/>
            <p:cNvSpPr txBox="1"/>
            <p:nvPr/>
          </p:nvSpPr>
          <p:spPr>
            <a:xfrm>
              <a:off x="0" y="1035715"/>
              <a:ext cx="9631946" cy="1051031"/>
            </a:xfrm>
            <a:prstGeom prst="rect">
              <a:avLst/>
            </a:prstGeom>
            <a:noFill/>
            <a:ln>
              <a:noFill/>
            </a:ln>
          </p:spPr>
          <p:txBody>
            <a:bodyPr spcFirstLastPara="1" wrap="square" lIns="91425" tIns="91425" rIns="91425" bIns="91425" anchor="t" anchorCtr="0">
              <a:noAutofit/>
            </a:bodyPr>
            <a:lstStyle/>
            <a:p>
              <a:pPr>
                <a:lnSpc>
                  <a:spcPct val="90000"/>
                </a:lnSpc>
                <a:buClr>
                  <a:schemeClr val="dk1"/>
                </a:buClr>
                <a:buSzPts val="2400"/>
              </a:pPr>
              <a:endParaRPr sz="2400" dirty="0">
                <a:solidFill>
                  <a:schemeClr val="dk1"/>
                </a:solidFill>
                <a:latin typeface="Calibri"/>
                <a:ea typeface="Calibri"/>
                <a:cs typeface="Calibri"/>
                <a:sym typeface="Calibri"/>
              </a:endParaRPr>
            </a:p>
            <a:p>
              <a:pPr algn="just">
                <a:lnSpc>
                  <a:spcPct val="90000"/>
                </a:lnSpc>
                <a:spcBef>
                  <a:spcPts val="840"/>
                </a:spcBef>
                <a:buClr>
                  <a:schemeClr val="dk1"/>
                </a:buClr>
                <a:buSzPts val="1800"/>
              </a:pPr>
              <a:r>
                <a:rPr lang="en-US" sz="2000" dirty="0">
                  <a:solidFill>
                    <a:schemeClr val="tx1"/>
                  </a:solidFill>
                  <a:latin typeface="Calibri"/>
                  <a:ea typeface="Calibri"/>
                  <a:cs typeface="Calibri"/>
                  <a:sym typeface="Calibri"/>
                </a:rPr>
                <a:t>Everyone is entitled to professional secrecy </a:t>
              </a:r>
              <a:r>
                <a:rPr lang="fr-CA" sz="2000" dirty="0">
                  <a:solidFill>
                    <a:schemeClr val="tx1"/>
                  </a:solidFill>
                  <a:latin typeface="Calibri"/>
                  <a:ea typeface="Calibri"/>
                  <a:cs typeface="Calibri"/>
                  <a:sym typeface="Calibri"/>
                </a:rPr>
                <a:t>(art. 9).</a:t>
              </a:r>
              <a:endParaRPr sz="2000" dirty="0">
                <a:solidFill>
                  <a:schemeClr val="tx1"/>
                </a:solidFill>
                <a:latin typeface="Calibri"/>
                <a:ea typeface="Calibri"/>
                <a:cs typeface="Calibri"/>
                <a:sym typeface="Calibri"/>
              </a:endParaRPr>
            </a:p>
          </p:txBody>
        </p:sp>
        <p:cxnSp>
          <p:nvCxnSpPr>
            <p:cNvPr id="533" name="Google Shape;533;p58"/>
            <p:cNvCxnSpPr/>
            <p:nvPr/>
          </p:nvCxnSpPr>
          <p:spPr>
            <a:xfrm>
              <a:off x="0" y="2086747"/>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4" name="Google Shape;534;p58"/>
            <p:cNvSpPr/>
            <p:nvPr/>
          </p:nvSpPr>
          <p:spPr>
            <a:xfrm>
              <a:off x="0" y="2086747"/>
              <a:ext cx="9631946" cy="992079"/>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5" name="Google Shape;535;p58"/>
            <p:cNvSpPr txBox="1"/>
            <p:nvPr/>
          </p:nvSpPr>
          <p:spPr>
            <a:xfrm>
              <a:off x="0" y="2086747"/>
              <a:ext cx="9631946" cy="992079"/>
            </a:xfrm>
            <a:prstGeom prst="rect">
              <a:avLst/>
            </a:prstGeom>
            <a:noFill/>
            <a:ln>
              <a:noFill/>
            </a:ln>
          </p:spPr>
          <p:txBody>
            <a:bodyPr spcFirstLastPara="1" wrap="square" lIns="68575" tIns="68575" rIns="68575" bIns="68575" anchor="t" anchorCtr="0">
              <a:noAutofit/>
            </a:bodyPr>
            <a:lstStyle/>
            <a:p>
              <a:pPr algn="just">
                <a:lnSpc>
                  <a:spcPct val="90000"/>
                </a:lnSpc>
                <a:spcBef>
                  <a:spcPts val="629"/>
                </a:spcBef>
                <a:buClr>
                  <a:schemeClr val="dk1"/>
                </a:buClr>
                <a:buSzPts val="1800"/>
              </a:pPr>
              <a:r>
                <a:rPr lang="en-US" sz="2000" dirty="0">
                  <a:solidFill>
                    <a:schemeClr val="tx1"/>
                  </a:solidFill>
                  <a:latin typeface="Calibri"/>
                  <a:ea typeface="Calibri"/>
                  <a:cs typeface="Calibri"/>
                  <a:sym typeface="Calibri"/>
                </a:rPr>
                <a:t>Every human being has the right to life, as well as to personal safety, integrity and freedom </a:t>
              </a:r>
              <a:r>
                <a:rPr lang="fr-CA" sz="2000" dirty="0">
                  <a:solidFill>
                    <a:schemeClr val="tx1"/>
                  </a:solidFill>
                  <a:latin typeface="Calibri"/>
                  <a:ea typeface="Calibri"/>
                  <a:cs typeface="Calibri"/>
                  <a:sym typeface="Calibri"/>
                </a:rPr>
                <a:t>(art. 1).</a:t>
              </a:r>
            </a:p>
          </p:txBody>
        </p:sp>
        <p:cxnSp>
          <p:nvCxnSpPr>
            <p:cNvPr id="536" name="Google Shape;536;p58"/>
            <p:cNvCxnSpPr/>
            <p:nvPr/>
          </p:nvCxnSpPr>
          <p:spPr>
            <a:xfrm>
              <a:off x="0" y="2941277"/>
              <a:ext cx="9631946"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537" name="Google Shape;537;p58"/>
            <p:cNvSpPr/>
            <p:nvPr/>
          </p:nvSpPr>
          <p:spPr>
            <a:xfrm>
              <a:off x="0" y="3078826"/>
              <a:ext cx="9622539" cy="138981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538" name="Google Shape;538;p58"/>
            <p:cNvSpPr txBox="1"/>
            <p:nvPr/>
          </p:nvSpPr>
          <p:spPr>
            <a:xfrm>
              <a:off x="0" y="3078826"/>
              <a:ext cx="9622539" cy="1389810"/>
            </a:xfrm>
            <a:prstGeom prst="rect">
              <a:avLst/>
            </a:prstGeom>
            <a:noFill/>
            <a:ln>
              <a:noFill/>
            </a:ln>
          </p:spPr>
          <p:txBody>
            <a:bodyPr spcFirstLastPara="1" wrap="square" lIns="68575" tIns="68575" rIns="68575" bIns="68575" anchor="t" anchorCtr="0">
              <a:noAutofit/>
            </a:bodyPr>
            <a:lstStyle/>
            <a:p>
              <a:pPr algn="just">
                <a:lnSpc>
                  <a:spcPct val="90000"/>
                </a:lnSpc>
                <a:buClr>
                  <a:schemeClr val="dk1"/>
                </a:buClr>
                <a:buSzPts val="1800"/>
              </a:pPr>
              <a:r>
                <a:rPr lang="en-US" sz="2000" dirty="0">
                  <a:solidFill>
                    <a:schemeClr val="tx1"/>
                  </a:solidFill>
                  <a:latin typeface="Calibri"/>
                  <a:ea typeface="Calibri"/>
                  <a:cs typeface="Calibri"/>
                  <a:sym typeface="Calibri"/>
                </a:rPr>
                <a:t>Every person must assist a person whose life is in danger, either personally or by obtaining help, by providing the necessary and immediate physical assistance, unless there is a risk to himself or to others or for some other reasonable reason </a:t>
              </a:r>
              <a:r>
                <a:rPr lang="fr-CA" sz="2000" dirty="0">
                  <a:solidFill>
                    <a:schemeClr val="tx1"/>
                  </a:solidFill>
                  <a:latin typeface="Calibri"/>
                  <a:ea typeface="Calibri"/>
                  <a:cs typeface="Calibri"/>
                  <a:sym typeface="Calibri"/>
                </a:rPr>
                <a:t>(art. 2).</a:t>
              </a:r>
              <a:endParaRPr sz="2000" dirty="0">
                <a:solidFill>
                  <a:schemeClr val="tx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A675B9B9-C245-6F49-3ED5-9DAA7C922B9D}"/>
              </a:ext>
            </a:extLst>
          </p:cNvPr>
          <p:cNvSpPr>
            <a:spLocks noGrp="1"/>
          </p:cNvSpPr>
          <p:nvPr>
            <p:ph type="sldNum" idx="12"/>
          </p:nvPr>
        </p:nvSpPr>
        <p:spPr/>
        <p:txBody>
          <a:bodyPr/>
          <a:lstStyle/>
          <a:p>
            <a:fld id="{00000000-1234-1234-1234-123412341234}" type="slidenum">
              <a:rPr lang="fr-CA" smtClean="0"/>
              <a:pPr/>
              <a:t>68</a:t>
            </a:fld>
            <a:endParaRPr lang="fr-CA"/>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59"/>
          <p:cNvSpPr txBox="1"/>
          <p:nvPr>
            <p:custDataLst>
              <p:tags r:id="rId1"/>
            </p:custDataLst>
          </p:nvPr>
        </p:nvSpPr>
        <p:spPr>
          <a:xfrm>
            <a:off x="843280" y="476864"/>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Disclosure of Information </a:t>
            </a:r>
            <a:r>
              <a:rPr lang="fr-CA" sz="2000" b="1" dirty="0">
                <a:solidFill>
                  <a:srgbClr val="1B2A85"/>
                </a:solidFill>
                <a:latin typeface="Calibri"/>
                <a:ea typeface="Calibri"/>
                <a:cs typeface="Calibri"/>
                <a:sym typeface="Calibri"/>
              </a:rPr>
              <a:t>(</a:t>
            </a:r>
            <a:r>
              <a:rPr lang="fr-CA" sz="2000" b="1" dirty="0" err="1">
                <a:solidFill>
                  <a:srgbClr val="1B2A85"/>
                </a:solidFill>
                <a:latin typeface="Calibri"/>
                <a:ea typeface="Calibri"/>
                <a:cs typeface="Calibri"/>
                <a:sym typeface="Calibri"/>
              </a:rPr>
              <a:t>cont’d</a:t>
            </a:r>
            <a:r>
              <a:rPr lang="fr-CA" sz="2000" b="1" dirty="0">
                <a:solidFill>
                  <a:srgbClr val="1B2A85"/>
                </a:solidFill>
                <a:latin typeface="Calibri"/>
                <a:ea typeface="Calibri"/>
                <a:cs typeface="Calibri"/>
                <a:sym typeface="Calibri"/>
              </a:rPr>
              <a:t>.)</a:t>
            </a:r>
            <a:endParaRPr sz="2000" dirty="0"/>
          </a:p>
        </p:txBody>
      </p:sp>
      <p:sp>
        <p:nvSpPr>
          <p:cNvPr id="544" name="Google Shape;544;p59"/>
          <p:cNvSpPr txBox="1"/>
          <p:nvPr>
            <p:custDataLst>
              <p:tags r:id="rId2"/>
            </p:custDataLst>
          </p:nvPr>
        </p:nvSpPr>
        <p:spPr>
          <a:xfrm>
            <a:off x="625151" y="1343609"/>
            <a:ext cx="10291665" cy="4083129"/>
          </a:xfrm>
          <a:prstGeom prst="rect">
            <a:avLst/>
          </a:prstGeom>
          <a:noFill/>
          <a:ln>
            <a:noFill/>
          </a:ln>
        </p:spPr>
        <p:txBody>
          <a:bodyPr spcFirstLastPara="1" wrap="square" lIns="91425" tIns="45700" rIns="91425" bIns="45700" anchor="t" anchorCtr="0">
            <a:spAutoFit/>
          </a:bodyPr>
          <a:lstStyle/>
          <a:p>
            <a:pPr>
              <a:buClr>
                <a:schemeClr val="dk1"/>
              </a:buClr>
              <a:buSzPts val="2000"/>
            </a:pPr>
            <a:endParaRPr lang="fr-CA" sz="2400" dirty="0">
              <a:solidFill>
                <a:schemeClr val="dk1"/>
              </a:solidFill>
              <a:latin typeface="Calibri"/>
              <a:ea typeface="Calibri"/>
              <a:cs typeface="Calibri"/>
              <a:sym typeface="Calibri"/>
            </a:endParaRPr>
          </a:p>
          <a:p>
            <a:pPr>
              <a:spcBef>
                <a:spcPts val="400"/>
              </a:spcBef>
              <a:buClr>
                <a:schemeClr val="dk1"/>
              </a:buClr>
              <a:buSzPts val="2000"/>
            </a:pPr>
            <a:r>
              <a:rPr lang="en-US" sz="2400" dirty="0">
                <a:solidFill>
                  <a:schemeClr val="tx1"/>
                </a:solidFill>
                <a:latin typeface="Calibri"/>
                <a:ea typeface="Calibri"/>
                <a:cs typeface="Calibri"/>
                <a:sym typeface="Calibri"/>
              </a:rPr>
              <a:t>Partners, professionals and the DPJ may be released from professional secrecy and confidentiality if</a:t>
            </a:r>
            <a:r>
              <a:rPr lang="fr-CA" sz="2400" dirty="0">
                <a:solidFill>
                  <a:schemeClr val="tx1"/>
                </a:solidFill>
                <a:latin typeface="Calibri"/>
                <a:ea typeface="Calibri"/>
                <a:cs typeface="Calibri"/>
                <a:sym typeface="Calibri"/>
              </a:rPr>
              <a:t>:</a:t>
            </a:r>
            <a:endParaRPr lang="fr-CA" sz="2400" dirty="0">
              <a:solidFill>
                <a:schemeClr val="tx1"/>
              </a:solidFill>
            </a:endParaRPr>
          </a:p>
          <a:p>
            <a:pPr marL="720707" indent="-273044">
              <a:spcBef>
                <a:spcPts val="400"/>
              </a:spcBef>
              <a:buClr>
                <a:schemeClr val="accent4"/>
              </a:buClr>
              <a:buSzPts val="2000"/>
              <a:buFont typeface="Arial"/>
              <a:buChar char="•"/>
            </a:pPr>
            <a:r>
              <a:rPr lang="en-US" sz="2400" dirty="0">
                <a:solidFill>
                  <a:schemeClr val="tx1"/>
                </a:solidFill>
                <a:latin typeface="Calibri"/>
                <a:ea typeface="Calibri"/>
                <a:cs typeface="Calibri"/>
                <a:sym typeface="Calibri"/>
              </a:rPr>
              <a:t>the person concerned consents to the communication of this information;</a:t>
            </a:r>
          </a:p>
          <a:p>
            <a:pPr marL="720707" indent="-273044">
              <a:spcBef>
                <a:spcPts val="400"/>
              </a:spcBef>
              <a:buClr>
                <a:schemeClr val="accent4"/>
              </a:buClr>
              <a:buSzPts val="2000"/>
              <a:buFont typeface="Arial"/>
              <a:buChar char="•"/>
            </a:pPr>
            <a:endParaRPr lang="en-US" sz="2400" dirty="0">
              <a:solidFill>
                <a:schemeClr val="tx1"/>
              </a:solidFill>
              <a:latin typeface="Calibri"/>
              <a:ea typeface="Calibri"/>
              <a:cs typeface="Calibri"/>
              <a:sym typeface="Calibri"/>
            </a:endParaRPr>
          </a:p>
          <a:p>
            <a:pPr marL="720707" indent="-273044">
              <a:spcBef>
                <a:spcPts val="400"/>
              </a:spcBef>
              <a:buClr>
                <a:schemeClr val="accent4"/>
              </a:buClr>
              <a:buSzPts val="2000"/>
              <a:buFont typeface="Arial"/>
              <a:buChar char="•"/>
            </a:pPr>
            <a:r>
              <a:rPr lang="en-US" sz="2400" dirty="0">
                <a:solidFill>
                  <a:schemeClr val="tx1"/>
                </a:solidFill>
                <a:latin typeface="Calibri"/>
                <a:ea typeface="Calibri"/>
                <a:cs typeface="Calibri"/>
                <a:sym typeface="Calibri"/>
              </a:rPr>
              <a:t>the law so orders or allows; </a:t>
            </a:r>
          </a:p>
          <a:p>
            <a:pPr marL="720707" indent="-273044">
              <a:spcBef>
                <a:spcPts val="400"/>
              </a:spcBef>
              <a:buClr>
                <a:schemeClr val="accent4"/>
              </a:buClr>
              <a:buSzPts val="2000"/>
              <a:buFont typeface="Arial"/>
              <a:buChar char="•"/>
            </a:pPr>
            <a:endParaRPr lang="en-US" sz="2400" dirty="0">
              <a:solidFill>
                <a:schemeClr val="tx1"/>
              </a:solidFill>
              <a:latin typeface="Calibri"/>
              <a:ea typeface="Calibri"/>
              <a:cs typeface="Calibri"/>
              <a:sym typeface="Calibri"/>
            </a:endParaRPr>
          </a:p>
          <a:p>
            <a:pPr marL="720707" indent="-273044">
              <a:spcBef>
                <a:spcPts val="400"/>
              </a:spcBef>
              <a:buClr>
                <a:schemeClr val="accent4"/>
              </a:buClr>
              <a:buSzPts val="2000"/>
              <a:buFont typeface="Arial"/>
              <a:buChar char="•"/>
            </a:pPr>
            <a:r>
              <a:rPr lang="en-US" sz="2400" dirty="0">
                <a:solidFill>
                  <a:schemeClr val="tx1"/>
                </a:solidFill>
                <a:latin typeface="Calibri"/>
                <a:ea typeface="Calibri"/>
                <a:cs typeface="Calibri"/>
                <a:sym typeface="Calibri"/>
              </a:rPr>
              <a:t>a court orders or authorizes the communication of confidential information without the consent of the person concerned</a:t>
            </a:r>
            <a:r>
              <a:rPr lang="fr-CA" sz="2400" dirty="0">
                <a:solidFill>
                  <a:schemeClr val="tx1"/>
                </a:solidFill>
                <a:latin typeface="Calibri"/>
                <a:ea typeface="Calibri"/>
                <a:cs typeface="Calibri"/>
                <a:sym typeface="Calibri"/>
              </a:rPr>
              <a:t>.</a:t>
            </a:r>
            <a:endParaRPr lang="fr-CA" sz="2400" dirty="0">
              <a:solidFill>
                <a:schemeClr val="tx1"/>
              </a:solidFill>
            </a:endParaRPr>
          </a:p>
          <a:p>
            <a:pPr>
              <a:spcBef>
                <a:spcPts val="400"/>
              </a:spcBef>
              <a:buClr>
                <a:schemeClr val="dk1"/>
              </a:buClr>
              <a:buSzPts val="2000"/>
            </a:pPr>
            <a:endParaRPr lang="fr-CA"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FFD32B9-5BEC-0F8A-3027-35AAA241A16E}"/>
              </a:ext>
            </a:extLst>
          </p:cNvPr>
          <p:cNvSpPr>
            <a:spLocks noGrp="1"/>
          </p:cNvSpPr>
          <p:nvPr>
            <p:ph type="sldNum" idx="12"/>
          </p:nvPr>
        </p:nvSpPr>
        <p:spPr/>
        <p:txBody>
          <a:bodyPr/>
          <a:lstStyle/>
          <a:p>
            <a:fld id="{00000000-1234-1234-1234-123412341234}" type="slidenum">
              <a:rPr lang="fr-CA" smtClean="0"/>
              <a:pPr/>
              <a:t>69</a:t>
            </a:fld>
            <a:endParaRPr lang="fr-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custDataLst>
              <p:tags r:id="rId1"/>
            </p:custDataLst>
          </p:nvPr>
        </p:nvSpPr>
        <p:spPr>
          <a:xfrm>
            <a:off x="910229" y="69670"/>
            <a:ext cx="5336049" cy="1564639"/>
          </a:xfrm>
          <a:prstGeom prst="rect">
            <a:avLst/>
          </a:prstGeom>
          <a:noFill/>
          <a:ln>
            <a:noFill/>
          </a:ln>
        </p:spPr>
        <p:txBody>
          <a:bodyPr spcFirstLastPara="1" wrap="square" lIns="91425" tIns="45700" rIns="91425" bIns="45700" anchor="b" anchorCtr="0">
            <a:noAutofit/>
          </a:bodyPr>
          <a:lstStyle/>
          <a:p>
            <a:pPr>
              <a:buClr>
                <a:srgbClr val="1B2A85"/>
              </a:buClr>
              <a:buSzPts val="2800"/>
            </a:pPr>
            <a:r>
              <a:rPr lang="fr-CA" sz="2800" dirty="0">
                <a:solidFill>
                  <a:srgbClr val="1B2A85"/>
                </a:solidFill>
              </a:rPr>
              <a:t>Background </a:t>
            </a:r>
            <a:br>
              <a:rPr lang="fr-CA" dirty="0">
                <a:solidFill>
                  <a:srgbClr val="1B2A85"/>
                </a:solidFill>
              </a:rPr>
            </a:br>
            <a:endParaRPr dirty="0"/>
          </a:p>
        </p:txBody>
      </p:sp>
      <p:sp>
        <p:nvSpPr>
          <p:cNvPr id="108" name="Google Shape;108;p6"/>
          <p:cNvSpPr txBox="1">
            <a:spLocks noGrp="1"/>
          </p:cNvSpPr>
          <p:nvPr>
            <p:ph type="body" idx="1"/>
            <p:custDataLst>
              <p:tags r:id="rId2"/>
            </p:custDataLst>
          </p:nvPr>
        </p:nvSpPr>
        <p:spPr>
          <a:xfrm>
            <a:off x="831851" y="1706155"/>
            <a:ext cx="10515600" cy="4034245"/>
          </a:xfrm>
          <a:prstGeom prst="rect">
            <a:avLst/>
          </a:prstGeom>
          <a:noFill/>
          <a:ln>
            <a:noFill/>
          </a:ln>
        </p:spPr>
        <p:txBody>
          <a:bodyPr spcFirstLastPara="1" wrap="square" lIns="91425" tIns="45700" rIns="91425" bIns="45700" anchor="t" anchorCtr="0">
            <a:normAutofit fontScale="92500" lnSpcReduction="20000"/>
          </a:bodyPr>
          <a:lstStyle/>
          <a:p>
            <a:pPr indent="-457189">
              <a:lnSpc>
                <a:spcPct val="150000"/>
              </a:lnSpc>
              <a:spcBef>
                <a:spcPts val="0"/>
              </a:spcBef>
              <a:buSzPts val="2200"/>
              <a:buFont typeface="Arial"/>
              <a:buChar char="•"/>
            </a:pPr>
            <a:r>
              <a:rPr lang="en-US" sz="2000" dirty="0">
                <a:solidFill>
                  <a:schemeClr val="tx1"/>
                </a:solidFill>
              </a:rPr>
              <a:t>Before 1970: Sexual abuse = a family problem</a:t>
            </a:r>
          </a:p>
          <a:p>
            <a:pPr indent="-457189">
              <a:lnSpc>
                <a:spcPct val="150000"/>
              </a:lnSpc>
              <a:spcBef>
                <a:spcPts val="0"/>
              </a:spcBef>
              <a:buSzPts val="2200"/>
              <a:buFont typeface="Arial"/>
              <a:buChar char="•"/>
            </a:pPr>
            <a:r>
              <a:rPr lang="en-US" sz="2000" dirty="0">
                <a:solidFill>
                  <a:schemeClr val="tx1"/>
                </a:solidFill>
              </a:rPr>
              <a:t>1979: Obligation to report all situations of sexual abuse</a:t>
            </a:r>
          </a:p>
          <a:p>
            <a:pPr indent="-457189">
              <a:lnSpc>
                <a:spcPct val="150000"/>
              </a:lnSpc>
              <a:spcBef>
                <a:spcPts val="0"/>
              </a:spcBef>
              <a:buSzPts val="2200"/>
              <a:buFont typeface="Arial"/>
              <a:buChar char="•"/>
            </a:pPr>
            <a:r>
              <a:rPr lang="en-US" sz="2000" dirty="0">
                <a:solidFill>
                  <a:schemeClr val="tx1"/>
                </a:solidFill>
              </a:rPr>
              <a:t>Subsequently: Evolution of practices towards a socio-judicial approach</a:t>
            </a:r>
          </a:p>
          <a:p>
            <a:pPr indent="-457189">
              <a:lnSpc>
                <a:spcPct val="150000"/>
              </a:lnSpc>
              <a:spcBef>
                <a:spcPts val="0"/>
              </a:spcBef>
              <a:buSzPts val="2200"/>
              <a:buFont typeface="Arial"/>
              <a:buChar char="•"/>
            </a:pPr>
            <a:r>
              <a:rPr lang="en-US" sz="2000" dirty="0">
                <a:solidFill>
                  <a:schemeClr val="tx1"/>
                </a:solidFill>
              </a:rPr>
              <a:t>2001: Multi-sector agreement signed</a:t>
            </a:r>
          </a:p>
          <a:p>
            <a:pPr indent="-457189">
              <a:lnSpc>
                <a:spcPct val="150000"/>
              </a:lnSpc>
              <a:spcBef>
                <a:spcPts val="0"/>
              </a:spcBef>
              <a:buSzPts val="2200"/>
              <a:buFont typeface="Arial"/>
              <a:buChar char="•"/>
            </a:pPr>
            <a:r>
              <a:rPr lang="en-US" sz="2000" dirty="0">
                <a:solidFill>
                  <a:schemeClr val="tx1"/>
                </a:solidFill>
              </a:rPr>
              <a:t>2006: Interministerial assessment of the implementation of the multisectoral agreement</a:t>
            </a:r>
          </a:p>
          <a:p>
            <a:pPr indent="-457189">
              <a:lnSpc>
                <a:spcPct val="150000"/>
              </a:lnSpc>
              <a:spcBef>
                <a:spcPts val="0"/>
              </a:spcBef>
              <a:buSzPts val="2200"/>
              <a:buFont typeface="Arial"/>
              <a:buChar char="•"/>
            </a:pPr>
            <a:r>
              <a:rPr lang="en-US" sz="2000" dirty="0">
                <a:solidFill>
                  <a:schemeClr val="tx1"/>
                </a:solidFill>
              </a:rPr>
              <a:t>2017: Legislative amendment to the YPA (Bill 99)</a:t>
            </a:r>
          </a:p>
          <a:p>
            <a:pPr indent="-457189">
              <a:lnSpc>
                <a:spcPct val="150000"/>
              </a:lnSpc>
              <a:spcBef>
                <a:spcPts val="0"/>
              </a:spcBef>
              <a:buSzPts val="2200"/>
              <a:buFont typeface="Arial"/>
              <a:buChar char="•"/>
            </a:pPr>
            <a:r>
              <a:rPr lang="en-US" sz="2000" dirty="0">
                <a:solidFill>
                  <a:schemeClr val="tx1"/>
                </a:solidFill>
              </a:rPr>
              <a:t>2021: Concerted action research report</a:t>
            </a:r>
          </a:p>
          <a:p>
            <a:pPr indent="-457189">
              <a:lnSpc>
                <a:spcPct val="150000"/>
              </a:lnSpc>
              <a:spcBef>
                <a:spcPts val="0"/>
              </a:spcBef>
              <a:buSzPts val="2200"/>
              <a:buFont typeface="Arial"/>
              <a:buChar char="•"/>
            </a:pPr>
            <a:r>
              <a:rPr lang="en-US" sz="2000" dirty="0">
                <a:solidFill>
                  <a:schemeClr val="tx1"/>
                </a:solidFill>
              </a:rPr>
              <a:t>2021: Laurent Commission (CSDEPJ report)</a:t>
            </a:r>
          </a:p>
          <a:p>
            <a:pPr indent="-457189">
              <a:lnSpc>
                <a:spcPct val="150000"/>
              </a:lnSpc>
              <a:spcBef>
                <a:spcPts val="0"/>
              </a:spcBef>
              <a:buSzPts val="2200"/>
              <a:buFont typeface="Arial"/>
              <a:buChar char="•"/>
            </a:pPr>
            <a:r>
              <a:rPr lang="en-US" sz="2000" dirty="0">
                <a:solidFill>
                  <a:schemeClr val="tx1"/>
                </a:solidFill>
              </a:rPr>
              <a:t>2021: Renewal of the Agreement by the </a:t>
            </a:r>
            <a:r>
              <a:rPr lang="en-US" sz="2000" dirty="0" err="1">
                <a:solidFill>
                  <a:schemeClr val="tx1"/>
                </a:solidFill>
              </a:rPr>
              <a:t>Ministre</a:t>
            </a:r>
            <a:r>
              <a:rPr lang="en-US" sz="2000" dirty="0">
                <a:solidFill>
                  <a:schemeClr val="tx1"/>
                </a:solidFill>
              </a:rPr>
              <a:t> and the DPCP</a:t>
            </a:r>
          </a:p>
          <a:p>
            <a:pPr indent="-457189">
              <a:lnSpc>
                <a:spcPct val="150000"/>
              </a:lnSpc>
              <a:spcBef>
                <a:spcPts val="0"/>
              </a:spcBef>
              <a:buSzPts val="2200"/>
              <a:buFont typeface="Arial"/>
              <a:buChar char="•"/>
            </a:pPr>
            <a:r>
              <a:rPr lang="en-US" sz="2000" dirty="0">
                <a:solidFill>
                  <a:schemeClr val="tx1"/>
                </a:solidFill>
              </a:rPr>
              <a:t>2022-2023: Updating of practice guide</a:t>
            </a:r>
            <a:endParaRPr dirty="0">
              <a:highlight>
                <a:srgbClr val="FFFF00"/>
              </a:highlight>
            </a:endParaRPr>
          </a:p>
          <a:p>
            <a:pPr indent="-279393">
              <a:lnSpc>
                <a:spcPct val="150000"/>
              </a:lnSpc>
            </a:pPr>
            <a:endParaRPr dirty="0"/>
          </a:p>
          <a:p>
            <a:pPr indent="-279393"/>
            <a:endParaRPr dirty="0"/>
          </a:p>
          <a:p>
            <a:pPr indent="-279393"/>
            <a:endParaRPr dirty="0"/>
          </a:p>
          <a:p>
            <a:pPr indent="-279393"/>
            <a:endParaRPr dirty="0"/>
          </a:p>
          <a:p>
            <a:pPr indent="-279393"/>
            <a:endParaRP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60"/>
          <p:cNvSpPr txBox="1"/>
          <p:nvPr>
            <p:custDataLst>
              <p:tags r:id="rId1"/>
            </p:custDataLst>
          </p:nvPr>
        </p:nvSpPr>
        <p:spPr>
          <a:xfrm>
            <a:off x="877079" y="434824"/>
            <a:ext cx="8761444"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Disclosure of Information </a:t>
            </a:r>
            <a:r>
              <a:rPr lang="fr-CA" sz="2000" b="1" dirty="0">
                <a:solidFill>
                  <a:srgbClr val="1B2A85"/>
                </a:solidFill>
                <a:latin typeface="Calibri"/>
                <a:ea typeface="Calibri"/>
                <a:cs typeface="Calibri"/>
                <a:sym typeface="Calibri"/>
              </a:rPr>
              <a:t>(</a:t>
            </a:r>
            <a:r>
              <a:rPr lang="fr-CA" sz="2000" b="1" dirty="0" err="1">
                <a:solidFill>
                  <a:srgbClr val="1B2A85"/>
                </a:solidFill>
                <a:latin typeface="Calibri"/>
                <a:ea typeface="Calibri"/>
                <a:cs typeface="Calibri"/>
                <a:sym typeface="Calibri"/>
              </a:rPr>
              <a:t>cont’d</a:t>
            </a:r>
            <a:r>
              <a:rPr lang="fr-CA" sz="2000" b="1" dirty="0">
                <a:solidFill>
                  <a:srgbClr val="1B2A85"/>
                </a:solidFill>
                <a:latin typeface="Calibri"/>
                <a:ea typeface="Calibri"/>
                <a:cs typeface="Calibri"/>
                <a:sym typeface="Calibri"/>
              </a:rPr>
              <a:t>.)</a:t>
            </a:r>
            <a:endParaRPr sz="2000" dirty="0"/>
          </a:p>
        </p:txBody>
      </p:sp>
      <p:sp>
        <p:nvSpPr>
          <p:cNvPr id="551" name="Google Shape;551;p60"/>
          <p:cNvSpPr txBox="1"/>
          <p:nvPr>
            <p:custDataLst>
              <p:tags r:id="rId2"/>
            </p:custDataLst>
          </p:nvPr>
        </p:nvSpPr>
        <p:spPr>
          <a:xfrm>
            <a:off x="765109" y="1427585"/>
            <a:ext cx="10381863" cy="5180865"/>
          </a:xfrm>
          <a:prstGeom prst="rect">
            <a:avLst/>
          </a:prstGeom>
          <a:noFill/>
          <a:ln>
            <a:noFill/>
          </a:ln>
        </p:spPr>
        <p:txBody>
          <a:bodyPr spcFirstLastPara="1" wrap="square" lIns="91425" tIns="45700" rIns="91425" bIns="45700" anchor="t" anchorCtr="0">
            <a:spAutoFit/>
          </a:bodyPr>
          <a:lstStyle/>
          <a:p>
            <a:pPr algn="just">
              <a:buClr>
                <a:schemeClr val="dk1"/>
              </a:buClr>
              <a:buSzPts val="1800"/>
            </a:pPr>
            <a:r>
              <a:rPr lang="en-US" sz="2000" dirty="0">
                <a:solidFill>
                  <a:schemeClr val="tx1"/>
                </a:solidFill>
                <a:latin typeface="Calibri"/>
                <a:ea typeface="Calibri"/>
                <a:cs typeface="Calibri"/>
                <a:sym typeface="Calibri"/>
              </a:rPr>
              <a:t>Not to disclose more information than is allowed under the exception, and not to disclose information to persons other than those identified;</a:t>
            </a:r>
          </a:p>
          <a:p>
            <a:pPr algn="just">
              <a:buClr>
                <a:schemeClr val="dk1"/>
              </a:buClr>
              <a:buSzPts val="1800"/>
            </a:pPr>
            <a:endParaRPr lang="en-US" sz="2000" dirty="0">
              <a:solidFill>
                <a:schemeClr val="tx1"/>
              </a:solidFill>
              <a:latin typeface="Calibri"/>
              <a:ea typeface="Calibri"/>
              <a:cs typeface="Calibri"/>
              <a:sym typeface="Calibri"/>
            </a:endParaRPr>
          </a:p>
          <a:p>
            <a:pPr algn="just">
              <a:buClr>
                <a:schemeClr val="dk1"/>
              </a:buClr>
              <a:buSzPts val="1800"/>
            </a:pPr>
            <a:r>
              <a:rPr lang="en-US" sz="2000" dirty="0">
                <a:solidFill>
                  <a:schemeClr val="tx1"/>
                </a:solidFill>
                <a:latin typeface="Calibri"/>
                <a:ea typeface="Calibri"/>
                <a:cs typeface="Calibri"/>
                <a:sym typeface="Calibri"/>
              </a:rPr>
              <a:t>To be aware of the applicable rules, and that the disclosure of information is subject to the discretion of the partner holding the information;</a:t>
            </a:r>
          </a:p>
          <a:p>
            <a:pPr algn="just">
              <a:buClr>
                <a:schemeClr val="dk1"/>
              </a:buClr>
              <a:buSzPts val="1800"/>
            </a:pPr>
            <a:endParaRPr lang="en-US" sz="2000" dirty="0">
              <a:solidFill>
                <a:schemeClr val="tx1"/>
              </a:solidFill>
              <a:latin typeface="Calibri"/>
              <a:ea typeface="Calibri"/>
              <a:cs typeface="Calibri"/>
              <a:sym typeface="Calibri"/>
            </a:endParaRPr>
          </a:p>
          <a:p>
            <a:pPr algn="just">
              <a:buClr>
                <a:schemeClr val="dk1"/>
              </a:buClr>
              <a:buSzPts val="1800"/>
            </a:pPr>
            <a:r>
              <a:rPr lang="en-US" sz="2000" dirty="0">
                <a:solidFill>
                  <a:schemeClr val="tx1"/>
                </a:solidFill>
                <a:latin typeface="Calibri"/>
                <a:ea typeface="Calibri"/>
                <a:cs typeface="Calibri"/>
                <a:sym typeface="Calibri"/>
              </a:rPr>
              <a:t>Evaluate, in each specific case, the necessary and relevant information to be communicated, with the exception of information that must be communicated to the DPJ when a report is made, or a child's situation is evaluated.</a:t>
            </a:r>
          </a:p>
          <a:p>
            <a:pPr algn="just">
              <a:buClr>
                <a:schemeClr val="dk1"/>
              </a:buClr>
              <a:buSzPts val="1800"/>
            </a:pPr>
            <a:endParaRPr lang="en-US" sz="2000" dirty="0">
              <a:solidFill>
                <a:schemeClr val="tx1"/>
              </a:solidFill>
              <a:latin typeface="Calibri"/>
              <a:ea typeface="Calibri"/>
              <a:cs typeface="Calibri"/>
              <a:sym typeface="Calibri"/>
            </a:endParaRPr>
          </a:p>
          <a:p>
            <a:pPr algn="just">
              <a:buClr>
                <a:schemeClr val="dk1"/>
              </a:buClr>
              <a:buSzPts val="1800"/>
            </a:pPr>
            <a:r>
              <a:rPr lang="en-US" sz="2000" dirty="0">
                <a:solidFill>
                  <a:schemeClr val="tx1"/>
                </a:solidFill>
                <a:latin typeface="Calibri"/>
                <a:ea typeface="Calibri"/>
                <a:cs typeface="Calibri"/>
                <a:sym typeface="Calibri"/>
              </a:rPr>
              <a:t>The conditions provided by law that must be met in order to communicate confidential information concerning a child or his or her parents must be interpreted in such a way as to provide the communication of such information when it is in the interest of the child or is intended to make sure that another child is protected</a:t>
            </a:r>
            <a:r>
              <a:rPr lang="fr-CA" sz="20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(Art 4.6 YPA).</a:t>
            </a:r>
          </a:p>
          <a:p>
            <a:pPr algn="just">
              <a:spcBef>
                <a:spcPts val="360"/>
              </a:spcBef>
              <a:buClr>
                <a:schemeClr val="dk1"/>
              </a:buClr>
              <a:buSzPts val="1800"/>
            </a:pPr>
            <a:endParaRPr lang="fr-CA" sz="2200" dirty="0">
              <a:solidFill>
                <a:schemeClr val="tx1"/>
              </a:solidFill>
              <a:latin typeface="Calibri"/>
              <a:ea typeface="Calibri"/>
              <a:cs typeface="Calibri"/>
              <a:sym typeface="Calibri"/>
            </a:endParaRPr>
          </a:p>
          <a:p>
            <a:pPr algn="just">
              <a:spcBef>
                <a:spcPts val="360"/>
              </a:spcBef>
              <a:buClr>
                <a:schemeClr val="dk1"/>
              </a:buClr>
              <a:buSzPts val="1800"/>
            </a:pPr>
            <a:endParaRPr sz="22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5F5145F-CD59-E286-1F09-74982667D2D2}"/>
              </a:ext>
            </a:extLst>
          </p:cNvPr>
          <p:cNvSpPr>
            <a:spLocks noGrp="1"/>
          </p:cNvSpPr>
          <p:nvPr>
            <p:ph type="sldNum" idx="12"/>
          </p:nvPr>
        </p:nvSpPr>
        <p:spPr/>
        <p:txBody>
          <a:bodyPr/>
          <a:lstStyle/>
          <a:p>
            <a:fld id="{00000000-1234-1234-1234-123412341234}" type="slidenum">
              <a:rPr lang="fr-CA" smtClean="0"/>
              <a:pPr/>
              <a:t>70</a:t>
            </a:fld>
            <a:endParaRPr lang="fr-CA"/>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61"/>
          <p:cNvSpPr txBox="1"/>
          <p:nvPr>
            <p:custDataLst>
              <p:tags r:id="rId1"/>
            </p:custDataLst>
          </p:nvPr>
        </p:nvSpPr>
        <p:spPr>
          <a:xfrm>
            <a:off x="453571" y="189763"/>
            <a:ext cx="8646427" cy="1077178"/>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Disclosure of Information:</a:t>
            </a:r>
            <a:endParaRPr dirty="0"/>
          </a:p>
          <a:p>
            <a:pPr>
              <a:buClr>
                <a:srgbClr val="1B2A85"/>
              </a:buClr>
              <a:buSzPts val="3200"/>
            </a:pPr>
            <a:r>
              <a:rPr lang="en-US" sz="3200" b="1" dirty="0">
                <a:solidFill>
                  <a:srgbClr val="1B2A85"/>
                </a:solidFill>
                <a:latin typeface="Calibri"/>
                <a:ea typeface="Calibri"/>
                <a:cs typeface="Calibri"/>
                <a:sym typeface="Calibri"/>
              </a:rPr>
              <a:t>from Partners to the DPJ</a:t>
            </a:r>
            <a:endParaRPr dirty="0"/>
          </a:p>
        </p:txBody>
      </p:sp>
      <p:sp>
        <p:nvSpPr>
          <p:cNvPr id="558" name="Google Shape;558;p61"/>
          <p:cNvSpPr txBox="1"/>
          <p:nvPr>
            <p:custDataLst>
              <p:tags r:id="rId2"/>
            </p:custDataLst>
          </p:nvPr>
        </p:nvSpPr>
        <p:spPr>
          <a:xfrm>
            <a:off x="531845" y="1586204"/>
            <a:ext cx="11246498" cy="4275489"/>
          </a:xfrm>
          <a:prstGeom prst="rect">
            <a:avLst/>
          </a:prstGeom>
          <a:noFill/>
          <a:ln>
            <a:noFill/>
          </a:ln>
        </p:spPr>
        <p:txBody>
          <a:bodyPr spcFirstLastPara="1" wrap="square" lIns="91425" tIns="45700" rIns="91425" bIns="45700" anchor="t" anchorCtr="0">
            <a:spAutoFit/>
          </a:bodyPr>
          <a:lstStyle/>
          <a:p>
            <a:pPr marL="93660">
              <a:buClr>
                <a:schemeClr val="dk1"/>
              </a:buClr>
              <a:buSzPts val="1800"/>
            </a:pPr>
            <a:r>
              <a:rPr lang="en-US" sz="1800" dirty="0">
                <a:solidFill>
                  <a:schemeClr val="tx1"/>
                </a:solidFill>
                <a:latin typeface="Calibri"/>
                <a:ea typeface="Calibri"/>
                <a:cs typeface="Calibri"/>
                <a:sym typeface="Calibri"/>
              </a:rPr>
              <a:t>All partners and collaborating organizations, even those whose staff are bound by professional secrecy, are legally authorized to communicate confidential information </a:t>
            </a:r>
            <a:r>
              <a:rPr lang="en-US" sz="1800" b="1" dirty="0">
                <a:solidFill>
                  <a:schemeClr val="tx1"/>
                </a:solidFill>
                <a:latin typeface="Calibri"/>
                <a:ea typeface="Calibri"/>
                <a:cs typeface="Calibri"/>
                <a:sym typeface="Calibri"/>
              </a:rPr>
              <a:t>when a report is made to the DPJ</a:t>
            </a:r>
            <a:r>
              <a:rPr lang="en-US" sz="1800" dirty="0">
                <a:solidFill>
                  <a:schemeClr val="tx1"/>
                </a:solidFill>
                <a:latin typeface="Calibri"/>
                <a:ea typeface="Calibri"/>
                <a:cs typeface="Calibri"/>
                <a:sym typeface="Calibri"/>
              </a:rPr>
              <a:t>. </a:t>
            </a:r>
          </a:p>
          <a:p>
            <a:pPr marL="93660">
              <a:buClr>
                <a:schemeClr val="dk1"/>
              </a:buClr>
              <a:buSzPts val="1800"/>
            </a:pPr>
            <a:endParaRPr lang="en-US" sz="1800" dirty="0">
              <a:solidFill>
                <a:schemeClr val="tx1"/>
              </a:solidFill>
              <a:latin typeface="Calibri"/>
              <a:ea typeface="Calibri"/>
              <a:cs typeface="Calibri"/>
              <a:sym typeface="Calibri"/>
            </a:endParaRPr>
          </a:p>
          <a:p>
            <a:pPr marL="93660">
              <a:buClr>
                <a:schemeClr val="dk1"/>
              </a:buClr>
              <a:buSzPts val="1800"/>
            </a:pPr>
            <a:r>
              <a:rPr lang="en-US" sz="1800" dirty="0">
                <a:solidFill>
                  <a:schemeClr val="tx1"/>
                </a:solidFill>
                <a:latin typeface="Calibri"/>
                <a:ea typeface="Calibri"/>
                <a:cs typeface="Calibri"/>
                <a:sym typeface="Calibri"/>
              </a:rPr>
              <a:t>They transmit all relevant information in their possession concerning</a:t>
            </a:r>
            <a:r>
              <a:rPr lang="fr-CA" sz="1800" dirty="0">
                <a:solidFill>
                  <a:schemeClr val="tx1"/>
                </a:solidFill>
                <a:latin typeface="Calibri"/>
                <a:ea typeface="Calibri"/>
                <a:cs typeface="Calibri"/>
                <a:sym typeface="Calibri"/>
              </a:rPr>
              <a:t>:</a:t>
            </a:r>
            <a:endParaRPr sz="1800" dirty="0">
              <a:solidFill>
                <a:schemeClr val="tx1"/>
              </a:solidFill>
            </a:endParaRPr>
          </a:p>
          <a:p>
            <a:pPr marL="436552" indent="-342890">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the identity of the child;</a:t>
            </a:r>
          </a:p>
          <a:p>
            <a:pPr marL="436552" indent="-342890">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the identity of the child's parents; </a:t>
            </a:r>
          </a:p>
          <a:p>
            <a:pPr marL="436552" indent="-342890">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the alleged perpetrator of the abuse or serious neglect; </a:t>
            </a:r>
          </a:p>
          <a:p>
            <a:pPr marL="436552" indent="-342890">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contact information for these individuals; </a:t>
            </a:r>
          </a:p>
          <a:p>
            <a:pPr marL="436552" indent="-342890">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all information relevant to the situation in question and necessary to make sure the child's safety or development is protected.</a:t>
            </a:r>
            <a:endParaRPr lang="en-US" sz="1800" dirty="0">
              <a:solidFill>
                <a:schemeClr val="tx1"/>
              </a:solidFill>
            </a:endParaRPr>
          </a:p>
          <a:p>
            <a:pPr marL="93662">
              <a:spcBef>
                <a:spcPts val="360"/>
              </a:spcBef>
            </a:pPr>
            <a:endParaRPr sz="1800" dirty="0">
              <a:solidFill>
                <a:schemeClr val="tx1"/>
              </a:solidFill>
              <a:latin typeface="Calibri"/>
              <a:ea typeface="Calibri"/>
              <a:cs typeface="Calibri"/>
              <a:sym typeface="Calibri"/>
            </a:endParaRPr>
          </a:p>
          <a:p>
            <a:pPr marL="93662">
              <a:spcBef>
                <a:spcPts val="360"/>
              </a:spcBef>
            </a:pPr>
            <a:r>
              <a:rPr lang="en-US" sz="1800" dirty="0">
                <a:solidFill>
                  <a:schemeClr val="tx1"/>
                </a:solidFill>
                <a:latin typeface="Calibri"/>
                <a:ea typeface="Calibri"/>
                <a:cs typeface="Calibri"/>
                <a:sym typeface="Calibri"/>
              </a:rPr>
              <a:t>In turn, the DPJ discloses to partners the information needed to facilitate their intervention or exercise their roles and responsibilities.</a:t>
            </a:r>
            <a:endParaRPr sz="2000" dirty="0"/>
          </a:p>
        </p:txBody>
      </p:sp>
      <p:sp>
        <p:nvSpPr>
          <p:cNvPr id="6" name="Espace réservé du numéro de diapositive 5">
            <a:extLst>
              <a:ext uri="{FF2B5EF4-FFF2-40B4-BE49-F238E27FC236}">
                <a16:creationId xmlns:a16="http://schemas.microsoft.com/office/drawing/2014/main" id="{B1F57F17-1453-3215-EE52-59C12688926B}"/>
              </a:ext>
            </a:extLst>
          </p:cNvPr>
          <p:cNvSpPr>
            <a:spLocks noGrp="1"/>
          </p:cNvSpPr>
          <p:nvPr>
            <p:ph type="sldNum" idx="12"/>
          </p:nvPr>
        </p:nvSpPr>
        <p:spPr/>
        <p:txBody>
          <a:bodyPr/>
          <a:lstStyle/>
          <a:p>
            <a:fld id="{00000000-1234-1234-1234-123412341234}" type="slidenum">
              <a:rPr lang="fr-CA" smtClean="0"/>
              <a:pPr/>
              <a:t>71</a:t>
            </a:fld>
            <a:endParaRPr lang="fr-CA"/>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63"/>
          <p:cNvSpPr txBox="1"/>
          <p:nvPr>
            <p:custDataLst>
              <p:tags r:id="rId1"/>
            </p:custDataLst>
          </p:nvPr>
        </p:nvSpPr>
        <p:spPr>
          <a:xfrm>
            <a:off x="457200" y="182071"/>
            <a:ext cx="8248260" cy="163117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Disclosure of Information:</a:t>
            </a:r>
            <a:endParaRPr dirty="0"/>
          </a:p>
          <a:p>
            <a:pPr>
              <a:buClr>
                <a:srgbClr val="1B2A85"/>
              </a:buClr>
              <a:buSzPts val="3200"/>
            </a:pPr>
            <a:r>
              <a:rPr lang="en-US" sz="3200" b="1" dirty="0">
                <a:solidFill>
                  <a:srgbClr val="1B2A85"/>
                </a:solidFill>
                <a:latin typeface="Calibri"/>
                <a:ea typeface="Calibri"/>
                <a:cs typeface="Calibri"/>
                <a:sym typeface="Calibri"/>
              </a:rPr>
              <a:t>from the DPJ to Agreement Partners</a:t>
            </a:r>
            <a:endParaRPr sz="3200" b="1" dirty="0">
              <a:solidFill>
                <a:srgbClr val="1B2A85"/>
              </a:solidFill>
              <a:latin typeface="Calibri"/>
              <a:ea typeface="Calibri"/>
              <a:cs typeface="Calibri"/>
              <a:sym typeface="Calibri"/>
            </a:endParaRPr>
          </a:p>
          <a:p>
            <a:pPr algn="ctr">
              <a:buClr>
                <a:schemeClr val="dk1"/>
              </a:buClr>
              <a:buSzPts val="3600"/>
            </a:pPr>
            <a:endParaRPr sz="3600" b="1" dirty="0">
              <a:solidFill>
                <a:srgbClr val="1B2A85"/>
              </a:solidFill>
              <a:latin typeface="Calibri"/>
              <a:ea typeface="Calibri"/>
              <a:cs typeface="Calibri"/>
              <a:sym typeface="Calibri"/>
            </a:endParaRPr>
          </a:p>
        </p:txBody>
      </p:sp>
      <p:sp>
        <p:nvSpPr>
          <p:cNvPr id="565" name="Google Shape;565;p63"/>
          <p:cNvSpPr txBox="1"/>
          <p:nvPr>
            <p:custDataLst>
              <p:tags r:id="rId2"/>
            </p:custDataLst>
          </p:nvPr>
        </p:nvSpPr>
        <p:spPr>
          <a:xfrm>
            <a:off x="457200" y="1828800"/>
            <a:ext cx="11447419" cy="5039801"/>
          </a:xfrm>
          <a:prstGeom prst="rect">
            <a:avLst/>
          </a:prstGeom>
          <a:noFill/>
          <a:ln>
            <a:noFill/>
          </a:ln>
        </p:spPr>
        <p:txBody>
          <a:bodyPr spcFirstLastPara="1" wrap="square" lIns="91425" tIns="45700" rIns="91425" bIns="45700" anchor="t" anchorCtr="0">
            <a:spAutoFit/>
          </a:bodyPr>
          <a:lstStyle/>
          <a:p>
            <a:pPr algn="just">
              <a:buClr>
                <a:schemeClr val="dk1"/>
              </a:buClr>
              <a:buSzPts val="1800"/>
            </a:pPr>
            <a:r>
              <a:rPr lang="en-US" sz="1800" dirty="0">
                <a:solidFill>
                  <a:schemeClr val="tx1"/>
                </a:solidFill>
                <a:latin typeface="Calibri"/>
                <a:ea typeface="Calibri"/>
                <a:cs typeface="Calibri"/>
                <a:sym typeface="Calibri"/>
              </a:rPr>
              <a:t>Art. 72.7 of the YPA</a:t>
            </a:r>
            <a:r>
              <a:rPr lang="fr-CA" sz="1800" dirty="0">
                <a:solidFill>
                  <a:schemeClr val="tx1"/>
                </a:solidFill>
                <a:latin typeface="Calibri"/>
                <a:ea typeface="Calibri"/>
                <a:cs typeface="Calibri"/>
                <a:sym typeface="Calibri"/>
              </a:rPr>
              <a:t>: </a:t>
            </a:r>
            <a:endParaRPr dirty="0">
              <a:solidFill>
                <a:schemeClr val="tx1"/>
              </a:solidFill>
            </a:endParaRPr>
          </a:p>
          <a:p>
            <a:pPr algn="just">
              <a:spcBef>
                <a:spcPts val="300"/>
              </a:spcBef>
              <a:buClr>
                <a:schemeClr val="dk1"/>
              </a:buClr>
              <a:buSzPts val="1800"/>
            </a:pPr>
            <a:endParaRPr sz="1800" dirty="0">
              <a:solidFill>
                <a:schemeClr val="tx1"/>
              </a:solidFill>
              <a:latin typeface="Calibri"/>
              <a:ea typeface="Calibri"/>
              <a:cs typeface="Calibri"/>
              <a:sym typeface="Calibri"/>
            </a:endParaRPr>
          </a:p>
          <a:p>
            <a:pPr algn="just">
              <a:buClr>
                <a:schemeClr val="dk1"/>
              </a:buClr>
              <a:buSzPts val="1800"/>
            </a:pPr>
            <a:r>
              <a:rPr lang="en-US" sz="1800" dirty="0">
                <a:solidFill>
                  <a:schemeClr val="tx1"/>
                </a:solidFill>
                <a:latin typeface="Calibri"/>
                <a:ea typeface="Calibri"/>
                <a:cs typeface="Calibri"/>
                <a:sym typeface="Calibri"/>
              </a:rPr>
              <a:t>The DPJ may disclose to the Agreement's partners confidential information that is necessary </a:t>
            </a:r>
            <a:r>
              <a:rPr lang="fr-CA" sz="1800" dirty="0">
                <a:solidFill>
                  <a:schemeClr val="tx1"/>
                </a:solidFill>
                <a:latin typeface="Calibri"/>
                <a:ea typeface="Calibri"/>
                <a:cs typeface="Calibri"/>
                <a:sym typeface="Calibri"/>
              </a:rPr>
              <a:t>:</a:t>
            </a:r>
            <a:endParaRPr sz="1800" dirty="0">
              <a:solidFill>
                <a:schemeClr val="tx1"/>
              </a:solidFill>
              <a:latin typeface="Calibri"/>
              <a:ea typeface="Calibri"/>
              <a:cs typeface="Calibri"/>
              <a:sym typeface="Calibri"/>
            </a:endParaRPr>
          </a:p>
          <a:p>
            <a:pPr marL="342891" indent="-342891" algn="just">
              <a:spcBef>
                <a:spcPts val="660"/>
              </a:spcBef>
              <a:buClr>
                <a:schemeClr val="accent4"/>
              </a:buClr>
              <a:buSzPts val="1800"/>
              <a:buFont typeface="Noto Sans Symbols"/>
              <a:buChar char="⮚"/>
            </a:pPr>
            <a:r>
              <a:rPr lang="en-US" sz="1800" dirty="0">
                <a:solidFill>
                  <a:schemeClr val="tx1"/>
                </a:solidFill>
                <a:latin typeface="Calibri"/>
                <a:ea typeface="Calibri"/>
                <a:cs typeface="Calibri"/>
                <a:sym typeface="Calibri"/>
              </a:rPr>
              <a:t>if there is reasonable cause to believe that the child's safety or development is being compromised due to sexual abuse, physical abuse or severe neglect; </a:t>
            </a:r>
          </a:p>
          <a:p>
            <a:pPr marL="342891" indent="-342891" algn="just">
              <a:spcBef>
                <a:spcPts val="660"/>
              </a:spcBef>
              <a:buClr>
                <a:schemeClr val="accent4"/>
              </a:buClr>
              <a:buSzPts val="1800"/>
              <a:buFont typeface="Noto Sans Symbols"/>
              <a:buChar char="⮚"/>
            </a:pPr>
            <a:r>
              <a:rPr lang="en-US" sz="1800" dirty="0">
                <a:solidFill>
                  <a:schemeClr val="tx1"/>
                </a:solidFill>
                <a:latin typeface="Calibri"/>
                <a:ea typeface="Calibri"/>
                <a:cs typeface="Calibri"/>
                <a:sym typeface="Calibri"/>
              </a:rPr>
              <a:t>to make sure the child or another child is protected;</a:t>
            </a:r>
          </a:p>
          <a:p>
            <a:pPr marL="342891" indent="-342891" algn="just">
              <a:spcBef>
                <a:spcPts val="660"/>
              </a:spcBef>
              <a:buClr>
                <a:schemeClr val="accent4"/>
              </a:buClr>
              <a:buSzPts val="1800"/>
              <a:buFont typeface="Noto Sans Symbols"/>
              <a:buChar char="⮚"/>
            </a:pPr>
            <a:r>
              <a:rPr lang="en-US" sz="1800" dirty="0">
                <a:solidFill>
                  <a:schemeClr val="tx1"/>
                </a:solidFill>
                <a:latin typeface="Calibri"/>
                <a:ea typeface="Calibri"/>
                <a:cs typeface="Calibri"/>
                <a:sym typeface="Calibri"/>
              </a:rPr>
              <a:t>by limiting the information to that which is necessary to facilitate their intervention regarding the reported situation. </a:t>
            </a:r>
            <a:endParaRPr lang="en-US" dirty="0">
              <a:solidFill>
                <a:schemeClr val="tx1"/>
              </a:solidFill>
            </a:endParaRPr>
          </a:p>
          <a:p>
            <a:pPr algn="just">
              <a:buClr>
                <a:schemeClr val="dk1"/>
              </a:buClr>
              <a:buSzPts val="1800"/>
            </a:pPr>
            <a:endParaRPr sz="1800" dirty="0">
              <a:solidFill>
                <a:schemeClr val="tx1"/>
              </a:solidFill>
              <a:latin typeface="Calibri"/>
              <a:ea typeface="Calibri"/>
              <a:cs typeface="Calibri"/>
              <a:sym typeface="Calibri"/>
            </a:endParaRPr>
          </a:p>
          <a:p>
            <a:pPr algn="just">
              <a:buClr>
                <a:schemeClr val="dk1"/>
              </a:buClr>
              <a:buSzPts val="1800"/>
            </a:pPr>
            <a:r>
              <a:rPr lang="en-US" sz="1800" dirty="0">
                <a:solidFill>
                  <a:schemeClr val="tx1"/>
                </a:solidFill>
                <a:latin typeface="Calibri"/>
                <a:ea typeface="Calibri"/>
                <a:cs typeface="Calibri"/>
                <a:sym typeface="Calibri"/>
              </a:rPr>
              <a:t>As well as to facilitate the intervention of partners to</a:t>
            </a:r>
            <a:r>
              <a:rPr lang="fr-CA" sz="1800" dirty="0">
                <a:solidFill>
                  <a:schemeClr val="tx1"/>
                </a:solidFill>
                <a:latin typeface="Calibri"/>
                <a:ea typeface="Calibri"/>
                <a:cs typeface="Calibri"/>
                <a:sym typeface="Calibri"/>
              </a:rPr>
              <a:t>:</a:t>
            </a:r>
            <a:endParaRPr sz="1800" dirty="0">
              <a:solidFill>
                <a:schemeClr val="tx1"/>
              </a:solidFill>
            </a:endParaRPr>
          </a:p>
          <a:p>
            <a:pPr marL="342891" indent="-342891" algn="just">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initiate a police investigation (e.g., obtain grounds for judicial authorization); </a:t>
            </a:r>
          </a:p>
          <a:p>
            <a:pPr marL="342891" indent="-342891" algn="just">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suspend an employee who is alleged to have acted to protect a child;</a:t>
            </a:r>
          </a:p>
          <a:p>
            <a:pPr marL="342891" indent="-342891" algn="just">
              <a:spcBef>
                <a:spcPts val="660"/>
              </a:spcBef>
              <a:buClr>
                <a:schemeClr val="accent4"/>
              </a:buClr>
              <a:buSzPts val="1800"/>
              <a:buFont typeface="Arial"/>
              <a:buChar char="•"/>
            </a:pPr>
            <a:r>
              <a:rPr lang="en-US" sz="1800" dirty="0">
                <a:solidFill>
                  <a:schemeClr val="tx1"/>
                </a:solidFill>
                <a:latin typeface="Calibri"/>
                <a:ea typeface="Calibri"/>
                <a:cs typeface="Calibri"/>
                <a:sym typeface="Calibri"/>
              </a:rPr>
              <a:t>suspend recognition of an RSG implicated by a report</a:t>
            </a:r>
            <a:r>
              <a:rPr lang="fr-CA" sz="1800" dirty="0">
                <a:solidFill>
                  <a:schemeClr val="tx1"/>
                </a:solidFill>
                <a:latin typeface="Calibri"/>
                <a:ea typeface="Calibri"/>
                <a:cs typeface="Calibri"/>
                <a:sym typeface="Calibri"/>
              </a:rPr>
              <a:t>. </a:t>
            </a:r>
            <a:endParaRPr dirty="0">
              <a:solidFill>
                <a:schemeClr val="tx1"/>
              </a:solidFill>
            </a:endParaRPr>
          </a:p>
          <a:p>
            <a:pPr marL="342891" indent="-215895">
              <a:spcBef>
                <a:spcPts val="400"/>
              </a:spcBef>
              <a:buClr>
                <a:schemeClr val="accent4"/>
              </a:buClr>
              <a:buSzPts val="2000"/>
            </a:pPr>
            <a:endParaRPr sz="2000" dirty="0">
              <a:solidFill>
                <a:schemeClr val="dk1"/>
              </a:solidFill>
              <a:latin typeface="Calibri"/>
              <a:ea typeface="Calibri"/>
              <a:cs typeface="Calibri"/>
              <a:sym typeface="Calibri"/>
            </a:endParaRPr>
          </a:p>
          <a:p>
            <a:pPr algn="just">
              <a:spcBef>
                <a:spcPts val="360"/>
              </a:spcBef>
              <a:buClr>
                <a:schemeClr val="dk1"/>
              </a:buClr>
              <a:buSzPts val="1800"/>
            </a:pPr>
            <a:endParaRPr sz="1800" dirty="0">
              <a:solidFill>
                <a:schemeClr val="dk1"/>
              </a:solidFill>
              <a:latin typeface="Calibri"/>
              <a:ea typeface="Calibri"/>
              <a:cs typeface="Calibri"/>
              <a:sym typeface="Calibri"/>
            </a:endParaRPr>
          </a:p>
          <a:p>
            <a:pPr marL="342891" indent="-215895">
              <a:spcBef>
                <a:spcPts val="400"/>
              </a:spcBef>
              <a:buClr>
                <a:schemeClr val="dk1"/>
              </a:buClr>
              <a:buSzPts val="2000"/>
            </a:pP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21333202-69D1-8AAE-179A-DBCA1A4DC642}"/>
              </a:ext>
            </a:extLst>
          </p:cNvPr>
          <p:cNvSpPr>
            <a:spLocks noGrp="1"/>
          </p:cNvSpPr>
          <p:nvPr>
            <p:ph type="sldNum" idx="12"/>
          </p:nvPr>
        </p:nvSpPr>
        <p:spPr/>
        <p:txBody>
          <a:bodyPr/>
          <a:lstStyle/>
          <a:p>
            <a:fld id="{00000000-1234-1234-1234-123412341234}" type="slidenum">
              <a:rPr lang="fr-CA" smtClean="0"/>
              <a:pPr/>
              <a:t>72</a:t>
            </a:fld>
            <a:endParaRPr lang="fr-CA"/>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64"/>
          <p:cNvSpPr txBox="1"/>
          <p:nvPr>
            <p:custDataLst>
              <p:tags r:id="rId1"/>
            </p:custDataLst>
          </p:nvPr>
        </p:nvSpPr>
        <p:spPr>
          <a:xfrm>
            <a:off x="471640" y="310957"/>
            <a:ext cx="9977120" cy="1077178"/>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a:solidFill>
                  <a:srgbClr val="1B2A85"/>
                </a:solidFill>
                <a:latin typeface="Calibri"/>
                <a:ea typeface="Calibri"/>
                <a:cs typeface="Calibri"/>
                <a:sym typeface="Calibri"/>
              </a:rPr>
              <a:t>Disclosure of Information:</a:t>
            </a:r>
            <a:endParaRPr dirty="0"/>
          </a:p>
          <a:p>
            <a:pPr>
              <a:buClr>
                <a:srgbClr val="1B2A85"/>
              </a:buClr>
              <a:buSzPts val="3200"/>
            </a:pPr>
            <a:r>
              <a:rPr lang="en-US" sz="3200" b="1" dirty="0">
                <a:solidFill>
                  <a:srgbClr val="1B2A85"/>
                </a:solidFill>
                <a:latin typeface="Calibri"/>
                <a:ea typeface="Calibri"/>
                <a:cs typeface="Calibri"/>
                <a:sym typeface="Calibri"/>
              </a:rPr>
              <a:t>from the DPJ to Agreement Partners </a:t>
            </a:r>
            <a:r>
              <a:rPr lang="fr-CA" sz="3200" b="1" dirty="0">
                <a:solidFill>
                  <a:srgbClr val="1B2A85"/>
                </a:solidFill>
                <a:latin typeface="Calibri"/>
                <a:ea typeface="Calibri"/>
                <a:cs typeface="Calibri"/>
                <a:sym typeface="Calibri"/>
              </a:rPr>
              <a:t>(</a:t>
            </a:r>
            <a:r>
              <a:rPr lang="fr-CA" sz="3200" b="1" dirty="0" err="1">
                <a:solidFill>
                  <a:srgbClr val="1B2A85"/>
                </a:solidFill>
                <a:latin typeface="Calibri"/>
                <a:ea typeface="Calibri"/>
                <a:cs typeface="Calibri"/>
                <a:sym typeface="Calibri"/>
              </a:rPr>
              <a:t>cont’d</a:t>
            </a:r>
            <a:r>
              <a:rPr lang="fr-CA" sz="3200" b="1" dirty="0">
                <a:solidFill>
                  <a:srgbClr val="1B2A85"/>
                </a:solidFill>
                <a:latin typeface="Calibri"/>
                <a:ea typeface="Calibri"/>
                <a:cs typeface="Calibri"/>
                <a:sym typeface="Calibri"/>
              </a:rPr>
              <a:t>)</a:t>
            </a:r>
            <a:endParaRPr dirty="0"/>
          </a:p>
        </p:txBody>
      </p:sp>
      <p:sp>
        <p:nvSpPr>
          <p:cNvPr id="572" name="Google Shape;572;p64"/>
          <p:cNvSpPr txBox="1"/>
          <p:nvPr>
            <p:custDataLst>
              <p:tags r:id="rId2"/>
            </p:custDataLst>
          </p:nvPr>
        </p:nvSpPr>
        <p:spPr>
          <a:xfrm>
            <a:off x="578497" y="1625223"/>
            <a:ext cx="9330613" cy="4860264"/>
          </a:xfrm>
          <a:prstGeom prst="rect">
            <a:avLst/>
          </a:prstGeom>
          <a:noFill/>
          <a:ln>
            <a:noFill/>
          </a:ln>
        </p:spPr>
        <p:txBody>
          <a:bodyPr spcFirstLastPara="1" wrap="square" lIns="91425" tIns="45700" rIns="91425" bIns="45700" anchor="t" anchorCtr="0">
            <a:spAutoFit/>
          </a:bodyPr>
          <a:lstStyle/>
          <a:p>
            <a:pPr algn="just">
              <a:buClr>
                <a:schemeClr val="dk1"/>
              </a:buClr>
              <a:buSzPts val="1800"/>
            </a:pPr>
            <a:endParaRPr sz="1800" dirty="0">
              <a:solidFill>
                <a:schemeClr val="dk1"/>
              </a:solidFill>
              <a:latin typeface="Calibri"/>
              <a:ea typeface="Calibri"/>
              <a:cs typeface="Calibri"/>
              <a:sym typeface="Calibri"/>
            </a:endParaRPr>
          </a:p>
          <a:p>
            <a:pPr algn="just">
              <a:spcBef>
                <a:spcPts val="360"/>
              </a:spcBef>
              <a:buClr>
                <a:schemeClr val="dk1"/>
              </a:buClr>
              <a:buSzPts val="1800"/>
            </a:pPr>
            <a:endParaRPr sz="2000" dirty="0">
              <a:solidFill>
                <a:schemeClr val="tx1"/>
              </a:solidFill>
              <a:latin typeface="Calibri"/>
              <a:ea typeface="Calibri"/>
              <a:cs typeface="Calibri"/>
              <a:sym typeface="Calibri"/>
            </a:endParaRPr>
          </a:p>
          <a:p>
            <a:pPr algn="just">
              <a:spcBef>
                <a:spcPts val="400"/>
              </a:spcBef>
              <a:buClr>
                <a:schemeClr val="dk1"/>
              </a:buClr>
              <a:buSzPts val="2000"/>
            </a:pPr>
            <a:r>
              <a:rPr lang="en-US" sz="2200" b="1" dirty="0">
                <a:solidFill>
                  <a:schemeClr val="tx1"/>
                </a:solidFill>
                <a:latin typeface="Calibri"/>
                <a:ea typeface="Calibri"/>
                <a:cs typeface="Calibri"/>
                <a:sym typeface="Calibri"/>
              </a:rPr>
              <a:t>The DPJ </a:t>
            </a:r>
            <a:r>
              <a:rPr lang="en-US" sz="2200" dirty="0">
                <a:solidFill>
                  <a:schemeClr val="tx1"/>
                </a:solidFill>
                <a:latin typeface="Calibri"/>
                <a:ea typeface="Calibri"/>
                <a:cs typeface="Calibri"/>
                <a:sym typeface="Calibri"/>
              </a:rPr>
              <a:t>may continue to disclose information </a:t>
            </a:r>
            <a:r>
              <a:rPr lang="en-US" sz="2200" b="1" dirty="0">
                <a:solidFill>
                  <a:schemeClr val="tx1"/>
                </a:solidFill>
                <a:latin typeface="Calibri"/>
                <a:ea typeface="Calibri"/>
                <a:cs typeface="Calibri"/>
                <a:sym typeface="Calibri"/>
              </a:rPr>
              <a:t>until the end of its intervention </a:t>
            </a:r>
            <a:r>
              <a:rPr lang="en-US" sz="2200" dirty="0">
                <a:solidFill>
                  <a:schemeClr val="tx1"/>
                </a:solidFill>
                <a:latin typeface="Calibri"/>
                <a:ea typeface="Calibri"/>
                <a:cs typeface="Calibri"/>
                <a:sym typeface="Calibri"/>
              </a:rPr>
              <a:t>with the child and the partners of the Agreement</a:t>
            </a:r>
            <a:r>
              <a:rPr lang="fr-CA" sz="2200" dirty="0">
                <a:solidFill>
                  <a:schemeClr val="tx1"/>
                </a:solidFill>
                <a:latin typeface="Calibri"/>
                <a:ea typeface="Calibri"/>
                <a:cs typeface="Calibri"/>
                <a:sym typeface="Calibri"/>
              </a:rPr>
              <a:t>.</a:t>
            </a:r>
            <a:endParaRPr sz="2200" dirty="0">
              <a:solidFill>
                <a:schemeClr val="tx1"/>
              </a:solidFill>
            </a:endParaRPr>
          </a:p>
          <a:p>
            <a:pPr algn="just">
              <a:spcBef>
                <a:spcPts val="400"/>
              </a:spcBef>
              <a:buClr>
                <a:schemeClr val="dk1"/>
              </a:buClr>
              <a:buSzPts val="2000"/>
            </a:pPr>
            <a:endParaRPr sz="2200" dirty="0">
              <a:solidFill>
                <a:schemeClr val="tx1"/>
              </a:solidFill>
              <a:latin typeface="Calibri"/>
              <a:ea typeface="Calibri"/>
              <a:cs typeface="Calibri"/>
              <a:sym typeface="Calibri"/>
            </a:endParaRPr>
          </a:p>
          <a:p>
            <a:pPr algn="just">
              <a:buClr>
                <a:schemeClr val="dk1"/>
              </a:buClr>
              <a:buSzPts val="2000"/>
            </a:pPr>
            <a:endParaRPr sz="2200" dirty="0">
              <a:solidFill>
                <a:schemeClr val="tx1"/>
              </a:solidFill>
              <a:latin typeface="Calibri"/>
              <a:ea typeface="Calibri"/>
              <a:cs typeface="Calibri"/>
              <a:sym typeface="Calibri"/>
            </a:endParaRPr>
          </a:p>
          <a:p>
            <a:pPr algn="just">
              <a:buClr>
                <a:schemeClr val="dk1"/>
              </a:buClr>
              <a:buSzPts val="2000"/>
            </a:pPr>
            <a:r>
              <a:rPr lang="fr-CA" sz="2200" dirty="0">
                <a:solidFill>
                  <a:schemeClr val="tx1"/>
                </a:solidFill>
                <a:latin typeface="Calibri"/>
                <a:ea typeface="Calibri"/>
                <a:cs typeface="Calibri"/>
                <a:sym typeface="Calibri"/>
              </a:rPr>
              <a:t> </a:t>
            </a:r>
            <a:r>
              <a:rPr lang="en-US" sz="2200" dirty="0">
                <a:solidFill>
                  <a:schemeClr val="tx1"/>
                </a:solidFill>
                <a:latin typeface="Calibri"/>
                <a:ea typeface="Calibri"/>
                <a:cs typeface="Calibri"/>
                <a:sym typeface="Calibri"/>
              </a:rPr>
              <a:t>The information disclosed must, however</a:t>
            </a:r>
            <a:r>
              <a:rPr lang="fr-CA" sz="2200" dirty="0">
                <a:solidFill>
                  <a:schemeClr val="tx1"/>
                </a:solidFill>
                <a:latin typeface="Calibri"/>
                <a:ea typeface="Calibri"/>
                <a:cs typeface="Calibri"/>
                <a:sym typeface="Calibri"/>
              </a:rPr>
              <a:t>: </a:t>
            </a:r>
            <a:endParaRPr sz="2200" dirty="0">
              <a:solidFill>
                <a:schemeClr val="tx1"/>
              </a:solidFill>
            </a:endParaRPr>
          </a:p>
          <a:p>
            <a:pPr marL="342891" indent="-342891">
              <a:spcBef>
                <a:spcPts val="700"/>
              </a:spcBef>
              <a:buClr>
                <a:schemeClr val="accent4"/>
              </a:buClr>
              <a:buSzPts val="2000"/>
              <a:buFont typeface="Noto Sans Symbols"/>
              <a:buChar char="⮚"/>
            </a:pPr>
            <a:r>
              <a:rPr lang="en-US" sz="2200" dirty="0">
                <a:solidFill>
                  <a:schemeClr val="tx1"/>
                </a:solidFill>
                <a:latin typeface="Calibri"/>
                <a:ea typeface="Calibri"/>
                <a:cs typeface="Calibri"/>
                <a:sym typeface="Calibri"/>
              </a:rPr>
              <a:t>be related and limited to the situation that gave rise to the initial disclosure;</a:t>
            </a:r>
          </a:p>
          <a:p>
            <a:pPr marL="342891" indent="-342891">
              <a:spcBef>
                <a:spcPts val="700"/>
              </a:spcBef>
              <a:buClr>
                <a:schemeClr val="accent4"/>
              </a:buClr>
              <a:buSzPts val="2000"/>
              <a:buFont typeface="Noto Sans Symbols"/>
              <a:buChar char="⮚"/>
            </a:pPr>
            <a:r>
              <a:rPr lang="en-US" sz="2200" dirty="0">
                <a:solidFill>
                  <a:schemeClr val="tx1"/>
                </a:solidFill>
                <a:latin typeface="Calibri"/>
                <a:ea typeface="Calibri"/>
                <a:cs typeface="Calibri"/>
                <a:sym typeface="Calibri"/>
              </a:rPr>
              <a:t>be necessary for the performance of their duties and responsibilities</a:t>
            </a:r>
            <a:r>
              <a:rPr lang="fr-CA" sz="2200" dirty="0">
                <a:solidFill>
                  <a:schemeClr val="tx1"/>
                </a:solidFill>
                <a:latin typeface="Calibri"/>
                <a:ea typeface="Calibri"/>
                <a:cs typeface="Calibri"/>
                <a:sym typeface="Calibri"/>
              </a:rPr>
              <a:t>. </a:t>
            </a:r>
            <a:endParaRPr sz="2200" dirty="0">
              <a:solidFill>
                <a:schemeClr val="tx1"/>
              </a:solidFill>
            </a:endParaRPr>
          </a:p>
          <a:p>
            <a:pPr marL="342891" indent="-190495">
              <a:spcBef>
                <a:spcPts val="480"/>
              </a:spcBef>
              <a:buClr>
                <a:schemeClr val="accent4"/>
              </a:buClr>
              <a:buSzPts val="2400"/>
            </a:pPr>
            <a:endParaRPr sz="2400" dirty="0">
              <a:solidFill>
                <a:schemeClr val="dk1"/>
              </a:solidFill>
              <a:latin typeface="Calibri"/>
              <a:ea typeface="Calibri"/>
              <a:cs typeface="Calibri"/>
              <a:sym typeface="Calibri"/>
            </a:endParaRPr>
          </a:p>
          <a:p>
            <a:pPr marL="285744" indent="-158747">
              <a:spcBef>
                <a:spcPts val="400"/>
              </a:spcBef>
              <a:buClr>
                <a:schemeClr val="dk1"/>
              </a:buClr>
              <a:buSzPts val="2000"/>
            </a:pPr>
            <a:endParaRPr sz="2000" dirty="0">
              <a:solidFill>
                <a:schemeClr val="dk1"/>
              </a:solidFill>
              <a:latin typeface="Calibri"/>
              <a:ea typeface="Calibri"/>
              <a:cs typeface="Calibri"/>
              <a:sym typeface="Calibri"/>
            </a:endParaRPr>
          </a:p>
          <a:p>
            <a:pPr marL="285744" indent="-158747">
              <a:spcBef>
                <a:spcPts val="400"/>
              </a:spcBef>
              <a:buClr>
                <a:schemeClr val="dk1"/>
              </a:buClr>
              <a:buSzPts val="2000"/>
            </a:pPr>
            <a:endParaRPr sz="2000" dirty="0">
              <a:solidFill>
                <a:schemeClr val="dk1"/>
              </a:solidFill>
              <a:latin typeface="Calibri"/>
              <a:ea typeface="Calibri"/>
              <a:cs typeface="Calibri"/>
              <a:sym typeface="Calibri"/>
            </a:endParaRPr>
          </a:p>
          <a:p>
            <a:pPr>
              <a:spcBef>
                <a:spcPts val="360"/>
              </a:spcBef>
              <a:buClr>
                <a:schemeClr val="dk1"/>
              </a:buClr>
              <a:buSzPts val="1800"/>
            </a:pPr>
            <a:endParaRPr sz="18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B067A511-E104-19A1-2EB3-5C9FCAB98227}"/>
              </a:ext>
            </a:extLst>
          </p:cNvPr>
          <p:cNvSpPr>
            <a:spLocks noGrp="1"/>
          </p:cNvSpPr>
          <p:nvPr>
            <p:ph type="sldNum" idx="12"/>
          </p:nvPr>
        </p:nvSpPr>
        <p:spPr/>
        <p:txBody>
          <a:bodyPr/>
          <a:lstStyle/>
          <a:p>
            <a:fld id="{00000000-1234-1234-1234-123412341234}" type="slidenum">
              <a:rPr lang="fr-CA" smtClean="0"/>
              <a:pPr/>
              <a:t>73</a:t>
            </a:fld>
            <a:endParaRPr lang="fr-CA"/>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65"/>
          <p:cNvSpPr txBox="1">
            <a:spLocks noGrp="1"/>
          </p:cNvSpPr>
          <p:nvPr>
            <p:ph type="title"/>
            <p:custDataLst>
              <p:tags r:id="rId1"/>
            </p:custDataLst>
          </p:nvPr>
        </p:nvSpPr>
        <p:spPr>
          <a:xfrm>
            <a:off x="414276" y="232210"/>
            <a:ext cx="10515600" cy="905071"/>
          </a:xfrm>
          <a:prstGeom prst="rect">
            <a:avLst/>
          </a:prstGeom>
          <a:noFill/>
          <a:ln>
            <a:noFill/>
          </a:ln>
        </p:spPr>
        <p:txBody>
          <a:bodyPr spcFirstLastPara="1" wrap="square" lIns="91425" tIns="45700" rIns="91425" bIns="45700" anchor="b" anchorCtr="0">
            <a:noAutofit/>
          </a:bodyPr>
          <a:lstStyle/>
          <a:p>
            <a:pPr>
              <a:buSzPts val="2800"/>
            </a:pPr>
            <a:r>
              <a:rPr lang="en-US" sz="2800" dirty="0"/>
              <a:t>The DPJ’s Access to Information Concerning the Child, His Parents or a Person Implicated by a Report</a:t>
            </a:r>
            <a:endParaRPr sz="2800" dirty="0"/>
          </a:p>
        </p:txBody>
      </p:sp>
      <p:sp>
        <p:nvSpPr>
          <p:cNvPr id="579" name="Google Shape;579;p65"/>
          <p:cNvSpPr txBox="1">
            <a:spLocks noGrp="1"/>
          </p:cNvSpPr>
          <p:nvPr>
            <p:ph type="body" idx="1"/>
            <p:custDataLst>
              <p:tags r:id="rId2"/>
            </p:custDataLst>
          </p:nvPr>
        </p:nvSpPr>
        <p:spPr>
          <a:xfrm>
            <a:off x="542200" y="1640944"/>
            <a:ext cx="11107600" cy="4781627"/>
          </a:xfrm>
          <a:prstGeom prst="rect">
            <a:avLst/>
          </a:prstGeom>
          <a:noFill/>
          <a:ln>
            <a:noFill/>
          </a:ln>
        </p:spPr>
        <p:txBody>
          <a:bodyPr spcFirstLastPara="1" wrap="square" lIns="91425" tIns="45700" rIns="91425" bIns="45700" anchor="t" anchorCtr="0">
            <a:normAutofit/>
          </a:bodyPr>
          <a:lstStyle/>
          <a:p>
            <a:pPr marL="0" indent="0" algn="just">
              <a:spcBef>
                <a:spcPts val="0"/>
              </a:spcBef>
              <a:buSzPts val="1600"/>
            </a:pPr>
            <a:r>
              <a:rPr lang="en-US" sz="1600" dirty="0">
                <a:solidFill>
                  <a:schemeClr val="tx1"/>
                </a:solidFill>
              </a:rPr>
              <a:t>Art. 35.4 of the YPA</a:t>
            </a:r>
          </a:p>
          <a:p>
            <a:pPr marL="0" indent="0" algn="just">
              <a:spcBef>
                <a:spcPts val="0"/>
              </a:spcBef>
              <a:buSzPts val="1600"/>
            </a:pPr>
            <a:endParaRPr sz="1600" dirty="0">
              <a:solidFill>
                <a:schemeClr val="tx1"/>
              </a:solidFill>
            </a:endParaRPr>
          </a:p>
          <a:p>
            <a:pPr marL="0" indent="0" algn="just">
              <a:spcBef>
                <a:spcPts val="0"/>
              </a:spcBef>
              <a:buSzPts val="1600"/>
            </a:pPr>
            <a:r>
              <a:rPr lang="en-US" sz="1600" dirty="0">
                <a:solidFill>
                  <a:schemeClr val="tx1"/>
                </a:solidFill>
              </a:rPr>
              <a:t>A person referred to in section 35.1 may require an institution, organization or professional to disclose information concerning the child, a parent or other person implicated in a report, if any of the following conditions are met</a:t>
            </a:r>
            <a:r>
              <a:rPr lang="fr-CA" sz="1600" dirty="0">
                <a:solidFill>
                  <a:schemeClr val="tx1"/>
                </a:solidFill>
              </a:rPr>
              <a:t>:</a:t>
            </a:r>
            <a:endParaRPr dirty="0">
              <a:solidFill>
                <a:schemeClr val="tx1"/>
              </a:solidFill>
            </a:endParaRPr>
          </a:p>
          <a:p>
            <a:pPr marL="0" indent="0" algn="just">
              <a:spcBef>
                <a:spcPts val="300"/>
              </a:spcBef>
              <a:buSzPts val="1600"/>
            </a:pPr>
            <a:endParaRPr sz="1600" dirty="0">
              <a:solidFill>
                <a:schemeClr val="tx1"/>
              </a:solidFill>
            </a:endParaRPr>
          </a:p>
          <a:p>
            <a:pPr indent="-457189" algn="just">
              <a:spcBef>
                <a:spcPts val="1300"/>
              </a:spcBef>
              <a:buSzPts val="1600"/>
              <a:buFont typeface="Calibri"/>
              <a:buAutoNum type="alphaLcParenR"/>
            </a:pPr>
            <a:r>
              <a:rPr lang="en-US" sz="1600" dirty="0">
                <a:solidFill>
                  <a:schemeClr val="tx1"/>
                </a:solidFill>
              </a:rPr>
              <a:t>Such information reveals or confirms the existence of a situation related to the reason for compromise alleged by the director, knowledge of which could allow, as the case may be, to</a:t>
            </a:r>
            <a:r>
              <a:rPr lang="fr-CA" sz="1600" dirty="0">
                <a:solidFill>
                  <a:schemeClr val="tx1"/>
                </a:solidFill>
              </a:rPr>
              <a:t>:</a:t>
            </a:r>
            <a:endParaRPr dirty="0">
              <a:solidFill>
                <a:schemeClr val="tx1"/>
              </a:solidFill>
            </a:endParaRPr>
          </a:p>
          <a:p>
            <a:pPr marL="899978" indent="-457189" algn="just">
              <a:buSzPts val="1600"/>
              <a:buFont typeface="Calibri"/>
              <a:buAutoNum type="arabicPeriod"/>
            </a:pPr>
            <a:r>
              <a:rPr lang="en-US" sz="1600" dirty="0">
                <a:solidFill>
                  <a:schemeClr val="tx1"/>
                </a:solidFill>
              </a:rPr>
              <a:t>Withhold a report (art. 32);</a:t>
            </a:r>
          </a:p>
          <a:p>
            <a:pPr marL="899978" indent="-457189" algn="just">
              <a:buSzPts val="1600"/>
              <a:buFont typeface="Calibri"/>
              <a:buAutoNum type="arabicPeriod"/>
            </a:pPr>
            <a:r>
              <a:rPr lang="en-US" sz="1600" dirty="0">
                <a:solidFill>
                  <a:schemeClr val="tx1"/>
                </a:solidFill>
              </a:rPr>
              <a:t>Decide whether the child's security or development is compromised or remains compromised (art. 32);</a:t>
            </a:r>
          </a:p>
          <a:p>
            <a:pPr marL="899978" indent="-457189" algn="just">
              <a:buSzPts val="1600"/>
              <a:buFont typeface="Calibri"/>
              <a:buAutoNum type="arabicPeriod"/>
            </a:pPr>
            <a:r>
              <a:rPr lang="en-US" sz="1600" dirty="0">
                <a:solidFill>
                  <a:schemeClr val="tx1"/>
                </a:solidFill>
              </a:rPr>
              <a:t>Decide on the child's orientation (art. 32).</a:t>
            </a:r>
            <a:endParaRPr dirty="0">
              <a:solidFill>
                <a:schemeClr val="tx1"/>
              </a:solidFill>
            </a:endParaRPr>
          </a:p>
          <a:p>
            <a:pPr marL="269868" indent="449251" algn="just">
              <a:lnSpc>
                <a:spcPct val="110000"/>
              </a:lnSpc>
              <a:spcBef>
                <a:spcPts val="0"/>
              </a:spcBef>
              <a:buSzPts val="1600"/>
            </a:pPr>
            <a:endParaRPr sz="1600" dirty="0">
              <a:solidFill>
                <a:schemeClr val="tx1"/>
              </a:solidFill>
            </a:endParaRPr>
          </a:p>
          <a:p>
            <a:pPr indent="-457189" algn="just">
              <a:buSzPts val="1600"/>
              <a:buFont typeface="Calibri"/>
              <a:buAutoNum type="alphaLcParenR" startAt="2"/>
            </a:pPr>
            <a:r>
              <a:rPr lang="en-US" sz="1600" dirty="0">
                <a:solidFill>
                  <a:schemeClr val="tx1"/>
                </a:solidFill>
              </a:rPr>
              <a:t>Such information allows us to confirm or deny the existence of a situation related to new facts that have arisen since the compromise decision, knowledge of which could allow us to review the child's situation </a:t>
            </a:r>
            <a:r>
              <a:rPr lang="fr-CA" sz="1600" dirty="0">
                <a:solidFill>
                  <a:schemeClr val="tx1"/>
                </a:solidFill>
              </a:rPr>
              <a:t>(art. 33).</a:t>
            </a:r>
            <a:endParaRPr dirty="0">
              <a:solidFill>
                <a:schemeClr val="tx1"/>
              </a:solidFill>
            </a:endParaRPr>
          </a:p>
          <a:p>
            <a:pPr marL="0" indent="0">
              <a:buSzPts val="1800"/>
            </a:pPr>
            <a:endParaRPr sz="1800" dirty="0"/>
          </a:p>
          <a:p>
            <a:pPr marL="285744" indent="-171446">
              <a:buSzPts val="1800"/>
            </a:pPr>
            <a:endParaRPr sz="1800" dirty="0"/>
          </a:p>
          <a:p>
            <a:pPr marL="0" indent="0"/>
            <a:endParaRP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66"/>
          <p:cNvSpPr txBox="1">
            <a:spLocks noGrp="1"/>
          </p:cNvSpPr>
          <p:nvPr>
            <p:ph type="body" idx="1"/>
            <p:custDataLst>
              <p:tags r:id="rId1"/>
            </p:custDataLst>
          </p:nvPr>
        </p:nvSpPr>
        <p:spPr>
          <a:xfrm>
            <a:off x="485192" y="709127"/>
            <a:ext cx="10722301" cy="5517502"/>
          </a:xfrm>
          <a:prstGeom prst="rect">
            <a:avLst/>
          </a:prstGeom>
          <a:noFill/>
          <a:ln>
            <a:noFill/>
          </a:ln>
        </p:spPr>
        <p:txBody>
          <a:bodyPr spcFirstLastPara="1" wrap="square" lIns="91425" tIns="45700" rIns="91425" bIns="45700" anchor="t" anchorCtr="0">
            <a:noAutofit/>
          </a:bodyPr>
          <a:lstStyle/>
          <a:p>
            <a:pPr marL="0" indent="0" algn="just">
              <a:lnSpc>
                <a:spcPct val="115000"/>
              </a:lnSpc>
              <a:spcBef>
                <a:spcPts val="0"/>
              </a:spcBef>
              <a:buSzPts val="1600"/>
            </a:pPr>
            <a:r>
              <a:rPr lang="en-US" sz="1600" dirty="0">
                <a:solidFill>
                  <a:schemeClr val="tx1"/>
                </a:solidFill>
              </a:rPr>
              <a:t>A person referred to in article 35.1 may also</a:t>
            </a:r>
            <a:r>
              <a:rPr lang="fr-CA" sz="1600" dirty="0">
                <a:solidFill>
                  <a:schemeClr val="tx1"/>
                </a:solidFill>
              </a:rPr>
              <a:t>:</a:t>
            </a:r>
            <a:endParaRPr sz="1600" dirty="0">
              <a:solidFill>
                <a:schemeClr val="tx1"/>
              </a:solidFill>
            </a:endParaRPr>
          </a:p>
          <a:p>
            <a:pPr marL="0" indent="0" algn="just">
              <a:lnSpc>
                <a:spcPct val="115000"/>
              </a:lnSpc>
              <a:spcBef>
                <a:spcPts val="300"/>
              </a:spcBef>
              <a:buSzPts val="1600"/>
            </a:pPr>
            <a:endParaRPr sz="1600" dirty="0">
              <a:solidFill>
                <a:schemeClr val="tx1"/>
              </a:solidFill>
            </a:endParaRPr>
          </a:p>
          <a:p>
            <a:pPr marL="534975" indent="-447663" algn="just">
              <a:lnSpc>
                <a:spcPct val="115000"/>
              </a:lnSpc>
              <a:spcBef>
                <a:spcPts val="300"/>
              </a:spcBef>
              <a:buSzPts val="1600"/>
              <a:buAutoNum type="alphaLcParenR"/>
            </a:pPr>
            <a:r>
              <a:rPr lang="en-US" sz="1600" dirty="0">
                <a:solidFill>
                  <a:schemeClr val="tx1"/>
                </a:solidFill>
              </a:rPr>
              <a:t>If they deem it necessary to ensure the protection of a child whose report they have retained, enter, at any reasonable time, or at any time in an emergency, a facility maintained by an institution, or a place held by an organization or in which a professional practices his profession in order to examine on site the file of this child and make a copy;</a:t>
            </a:r>
          </a:p>
          <a:p>
            <a:pPr marL="534975" indent="-447663" algn="just">
              <a:lnSpc>
                <a:spcPct val="115000"/>
              </a:lnSpc>
              <a:spcBef>
                <a:spcPts val="300"/>
              </a:spcBef>
              <a:buSzPts val="1600"/>
              <a:buAutoNum type="alphaLcParenR"/>
            </a:pPr>
            <a:endParaRPr lang="en-US" sz="1600" dirty="0">
              <a:solidFill>
                <a:schemeClr val="tx1"/>
              </a:solidFill>
            </a:endParaRPr>
          </a:p>
          <a:p>
            <a:pPr marL="534975" indent="-447663" algn="just">
              <a:lnSpc>
                <a:spcPct val="115000"/>
              </a:lnSpc>
              <a:spcBef>
                <a:spcPts val="300"/>
              </a:spcBef>
              <a:buSzPts val="1600"/>
              <a:buAutoNum type="alphaLcParenR"/>
            </a:pPr>
            <a:r>
              <a:rPr lang="en-US" sz="1600" dirty="0">
                <a:solidFill>
                  <a:schemeClr val="tx1"/>
                </a:solidFill>
              </a:rPr>
              <a:t>b) If authorized by the court, to take on-site knowledge, in a facility maintained by an institution or in a place maintained by an organization or in which a professional practices his profession, of the file of a parent or other person implicated by a report which is necessary to ensure the protection of a child;</a:t>
            </a:r>
          </a:p>
          <a:p>
            <a:pPr marL="534975" indent="-447663" algn="just">
              <a:lnSpc>
                <a:spcPct val="115000"/>
              </a:lnSpc>
              <a:spcBef>
                <a:spcPts val="300"/>
              </a:spcBef>
              <a:buSzPts val="1600"/>
              <a:buAutoNum type="alphaLcParenR"/>
            </a:pPr>
            <a:endParaRPr lang="en-US" sz="1600" dirty="0">
              <a:solidFill>
                <a:schemeClr val="tx1"/>
              </a:solidFill>
            </a:endParaRPr>
          </a:p>
          <a:p>
            <a:pPr marL="534975" indent="-447663" algn="just">
              <a:lnSpc>
                <a:spcPct val="115000"/>
              </a:lnSpc>
              <a:spcBef>
                <a:spcPts val="300"/>
              </a:spcBef>
              <a:buSzPts val="1600"/>
              <a:buAutoNum type="alphaLcParenR"/>
            </a:pPr>
            <a:r>
              <a:rPr lang="en-US" sz="1600" dirty="0">
                <a:solidFill>
                  <a:schemeClr val="tx1"/>
                </a:solidFill>
              </a:rPr>
              <a:t>c) Require from a person who has knowledge of any information or record referred to in this article the explanations necessary for the understanding of such information or record</a:t>
            </a:r>
            <a:r>
              <a:rPr lang="fr-CA" sz="1600" dirty="0">
                <a:solidFill>
                  <a:schemeClr val="tx1"/>
                </a:solidFill>
              </a:rPr>
              <a:t>.</a:t>
            </a:r>
            <a:endParaRPr sz="1600" dirty="0">
              <a:solidFill>
                <a:schemeClr val="tx1"/>
              </a:solidFill>
            </a:endParaRPr>
          </a:p>
          <a:p>
            <a:pPr indent="-355591" algn="just">
              <a:lnSpc>
                <a:spcPct val="115000"/>
              </a:lnSpc>
              <a:spcBef>
                <a:spcPts val="300"/>
              </a:spcBef>
              <a:buSzPts val="1600"/>
            </a:pPr>
            <a:endParaRPr sz="1600" dirty="0">
              <a:solidFill>
                <a:schemeClr val="tx1"/>
              </a:solidFill>
            </a:endParaRPr>
          </a:p>
          <a:p>
            <a:pPr marL="0" indent="0" algn="just">
              <a:lnSpc>
                <a:spcPct val="115000"/>
              </a:lnSpc>
              <a:spcBef>
                <a:spcPts val="300"/>
              </a:spcBef>
              <a:buSzPts val="1600"/>
            </a:pPr>
            <a:r>
              <a:rPr lang="en-US" sz="1600" dirty="0">
                <a:solidFill>
                  <a:schemeClr val="tx1"/>
                </a:solidFill>
              </a:rPr>
              <a:t>Any person who has custody, possession or control of a file or knowledge of information referred to in this section must disclose it to the person referred to in section 35.1 and facilitate his examination of it.</a:t>
            </a:r>
            <a:endParaRPr sz="1600" dirty="0">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67"/>
          <p:cNvSpPr txBox="1">
            <a:spLocks noGrp="1"/>
          </p:cNvSpPr>
          <p:nvPr>
            <p:ph type="title"/>
            <p:custDataLst>
              <p:tags r:id="rId1"/>
            </p:custDataLst>
          </p:nvPr>
        </p:nvSpPr>
        <p:spPr>
          <a:xfrm>
            <a:off x="677335" y="374469"/>
            <a:ext cx="8989180" cy="973667"/>
          </a:xfrm>
          <a:prstGeom prst="rect">
            <a:avLst/>
          </a:prstGeom>
          <a:noFill/>
          <a:ln>
            <a:noFill/>
          </a:ln>
        </p:spPr>
        <p:txBody>
          <a:bodyPr spcFirstLastPara="1" wrap="square" lIns="91425" tIns="45700" rIns="91425" bIns="45700" anchor="ctr" anchorCtr="0">
            <a:noAutofit/>
          </a:bodyPr>
          <a:lstStyle/>
          <a:p>
            <a:pPr>
              <a:buSzPts val="3200"/>
            </a:pPr>
            <a:r>
              <a:rPr lang="en-US" sz="3200" dirty="0"/>
              <a:t>When applying the Agreement: </a:t>
            </a:r>
            <a:br>
              <a:rPr lang="en-US" sz="3200" dirty="0"/>
            </a:br>
            <a:r>
              <a:rPr lang="en-US" sz="3200" dirty="0"/>
              <a:t>Transmission of Documents</a:t>
            </a:r>
            <a:endParaRPr dirty="0"/>
          </a:p>
        </p:txBody>
      </p:sp>
      <p:sp>
        <p:nvSpPr>
          <p:cNvPr id="590" name="Google Shape;590;p67"/>
          <p:cNvSpPr txBox="1">
            <a:spLocks noGrp="1"/>
          </p:cNvSpPr>
          <p:nvPr>
            <p:ph type="body" idx="1"/>
            <p:custDataLst>
              <p:tags r:id="rId2"/>
            </p:custDataLst>
          </p:nvPr>
        </p:nvSpPr>
        <p:spPr>
          <a:xfrm>
            <a:off x="677335" y="1651518"/>
            <a:ext cx="10354735" cy="4302275"/>
          </a:xfrm>
          <a:prstGeom prst="rect">
            <a:avLst/>
          </a:prstGeom>
          <a:noFill/>
          <a:ln>
            <a:noFill/>
          </a:ln>
        </p:spPr>
        <p:txBody>
          <a:bodyPr spcFirstLastPara="1" wrap="square" lIns="91425" tIns="45700" rIns="91425" bIns="45700" anchor="t" anchorCtr="0">
            <a:noAutofit/>
          </a:bodyPr>
          <a:lstStyle/>
          <a:p>
            <a:pPr marL="0" indent="0" algn="just">
              <a:spcBef>
                <a:spcPts val="0"/>
              </a:spcBef>
              <a:buSzPts val="2000"/>
              <a:buNone/>
            </a:pPr>
            <a:endParaRPr sz="2000" dirty="0"/>
          </a:p>
          <a:p>
            <a:pPr marL="0" indent="0" algn="just">
              <a:spcBef>
                <a:spcPts val="300"/>
              </a:spcBef>
              <a:buSzPts val="1800"/>
              <a:buNone/>
            </a:pPr>
            <a:r>
              <a:rPr lang="en-US" sz="2000" dirty="0">
                <a:solidFill>
                  <a:schemeClr val="tx1"/>
                </a:solidFill>
              </a:rPr>
              <a:t>With the consent of the person(s) concerned or the authorization of a court, the DPJ may transmit to partners, including police officers, documents contained in the child's file considered necessary and relevant to facilitate their intervention, in particular</a:t>
            </a:r>
            <a:r>
              <a:rPr lang="fr-CA" sz="2000" dirty="0">
                <a:solidFill>
                  <a:schemeClr val="tx1"/>
                </a:solidFill>
              </a:rPr>
              <a:t>:</a:t>
            </a:r>
            <a:endParaRPr sz="2000" dirty="0">
              <a:solidFill>
                <a:schemeClr val="tx1"/>
              </a:solidFill>
            </a:endParaRPr>
          </a:p>
          <a:p>
            <a:pPr marL="0" indent="0" algn="just">
              <a:spcBef>
                <a:spcPts val="300"/>
              </a:spcBef>
              <a:buSzPts val="1800"/>
              <a:buNone/>
            </a:pPr>
            <a:endParaRPr sz="2000" dirty="0">
              <a:solidFill>
                <a:schemeClr val="tx1"/>
              </a:solidFill>
            </a:endParaRPr>
          </a:p>
          <a:p>
            <a:pPr marL="342891" indent="-342891" algn="just">
              <a:spcBef>
                <a:spcPts val="1300"/>
              </a:spcBef>
              <a:buSzPts val="1800"/>
            </a:pPr>
            <a:r>
              <a:rPr lang="en-US" sz="2000" dirty="0">
                <a:solidFill>
                  <a:schemeClr val="tx1"/>
                </a:solidFill>
              </a:rPr>
              <a:t>a medical report on the child; </a:t>
            </a:r>
          </a:p>
          <a:p>
            <a:pPr marL="342891" indent="-342891" algn="just">
              <a:spcBef>
                <a:spcPts val="1300"/>
              </a:spcBef>
              <a:buSzPts val="1800"/>
            </a:pPr>
            <a:r>
              <a:rPr lang="en-US" sz="2000" dirty="0">
                <a:solidFill>
                  <a:schemeClr val="tx1"/>
                </a:solidFill>
              </a:rPr>
              <a:t>a psychological assessment of the child;</a:t>
            </a:r>
          </a:p>
          <a:p>
            <a:pPr marL="342891" indent="-342891" algn="just">
              <a:spcBef>
                <a:spcPts val="1300"/>
              </a:spcBef>
              <a:buSzPts val="1800"/>
            </a:pPr>
            <a:r>
              <a:rPr lang="en-US" sz="2000" dirty="0">
                <a:solidFill>
                  <a:schemeClr val="tx1"/>
                </a:solidFill>
              </a:rPr>
              <a:t>an evaluation-orientation report or any other document or part of a document</a:t>
            </a:r>
            <a:r>
              <a:rPr lang="fr-CA" sz="2000" dirty="0">
                <a:solidFill>
                  <a:schemeClr val="tx1"/>
                </a:solidFill>
              </a:rPr>
              <a:t>.</a:t>
            </a:r>
            <a:endParaRPr sz="2000" dirty="0">
              <a:solidFill>
                <a:schemeClr val="tx1"/>
              </a:solidFill>
            </a:endParaRPr>
          </a:p>
          <a:p>
            <a:pPr marL="342891" indent="-228594" algn="just">
              <a:buSzPts val="1800"/>
              <a:buNone/>
            </a:pPr>
            <a:endParaRPr sz="2000" dirty="0">
              <a:solidFill>
                <a:schemeClr val="tx1"/>
              </a:solidFill>
            </a:endParaRPr>
          </a:p>
          <a:p>
            <a:pPr marL="342891" indent="-228594" algn="just">
              <a:spcBef>
                <a:spcPts val="0"/>
              </a:spcBef>
              <a:buSzPts val="1800"/>
              <a:buNone/>
            </a:pPr>
            <a:endParaRPr sz="2000" dirty="0">
              <a:solidFill>
                <a:schemeClr val="tx1"/>
              </a:solidFill>
            </a:endParaRPr>
          </a:p>
          <a:p>
            <a:pPr marL="0" indent="0" algn="just">
              <a:spcBef>
                <a:spcPts val="0"/>
              </a:spcBef>
              <a:buSzPts val="1800"/>
              <a:buNone/>
            </a:pPr>
            <a:r>
              <a:rPr lang="en-US" sz="2000" dirty="0">
                <a:solidFill>
                  <a:schemeClr val="tx1"/>
                </a:solidFill>
              </a:rPr>
              <a:t>It is important to note that the DPJ may verbally disclose information contained in a document to a police officer when this information is necessary to facilitate his intervention.</a:t>
            </a:r>
            <a:endParaRPr sz="2000" dirty="0">
              <a:solidFill>
                <a:schemeClr val="tx1"/>
              </a:solidFill>
            </a:endParaRPr>
          </a:p>
        </p:txBody>
      </p:sp>
      <p:sp>
        <p:nvSpPr>
          <p:cNvPr id="4" name="Espace réservé du numéro de diapositive 3">
            <a:extLst>
              <a:ext uri="{FF2B5EF4-FFF2-40B4-BE49-F238E27FC236}">
                <a16:creationId xmlns:a16="http://schemas.microsoft.com/office/drawing/2014/main" id="{53613865-A4EF-EA89-75FD-71C46E0D18DE}"/>
              </a:ext>
            </a:extLst>
          </p:cNvPr>
          <p:cNvSpPr>
            <a:spLocks noGrp="1"/>
          </p:cNvSpPr>
          <p:nvPr>
            <p:ph type="sldNum" idx="12"/>
          </p:nvPr>
        </p:nvSpPr>
        <p:spPr/>
        <p:txBody>
          <a:bodyPr/>
          <a:lstStyle/>
          <a:p>
            <a:fld id="{00000000-1234-1234-1234-123412341234}" type="slidenum">
              <a:rPr lang="fr-CA" smtClean="0"/>
              <a:pPr/>
              <a:t>76</a:t>
            </a:fld>
            <a:endParaRPr lang="fr-CA"/>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6097554" cy="493981"/>
          </a:xfrm>
          <a:prstGeom prst="rect">
            <a:avLst/>
          </a:prstGeom>
          <a:noFill/>
        </p:spPr>
        <p:txBody>
          <a:bodyPr wrap="square">
            <a:spAutoFit/>
          </a:bodyPr>
          <a:lstStyle/>
          <a:p>
            <a:pPr marL="76199">
              <a:lnSpc>
                <a:spcPct val="90000"/>
              </a:lnSpc>
              <a:spcBef>
                <a:spcPts val="1000"/>
              </a:spcBef>
              <a:buClr>
                <a:srgbClr val="93D9EB"/>
              </a:buClr>
              <a:buSzPts val="2400"/>
            </a:pPr>
            <a:r>
              <a:rPr lang="fr-CA" sz="2900" b="1" dirty="0">
                <a:solidFill>
                  <a:schemeClr val="tx1"/>
                </a:solidFill>
                <a:latin typeface="Calibri"/>
                <a:ea typeface="Calibri"/>
                <a:cs typeface="Calibri"/>
                <a:sym typeface="Calibri"/>
              </a:rPr>
              <a:t>Part 5: </a:t>
            </a:r>
            <a:r>
              <a:rPr lang="fr-CA" sz="2900" b="1" dirty="0" err="1">
                <a:solidFill>
                  <a:schemeClr val="tx1"/>
                </a:solidFill>
                <a:latin typeface="Calibri"/>
                <a:ea typeface="Calibri"/>
                <a:cs typeface="Calibri"/>
                <a:sym typeface="Calibri"/>
              </a:rPr>
              <a:t>Successful</a:t>
            </a:r>
            <a:r>
              <a:rPr lang="fr-CA" sz="2900" b="1" dirty="0">
                <a:solidFill>
                  <a:schemeClr val="tx1"/>
                </a:solidFill>
                <a:latin typeface="Calibri"/>
                <a:ea typeface="Calibri"/>
                <a:cs typeface="Calibri"/>
                <a:sym typeface="Calibri"/>
              </a:rPr>
              <a:t> Practices</a:t>
            </a:r>
            <a:endParaRPr lang="fr-CA" sz="29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4A0C0D19-80E9-11E6-DECC-F9FC76DAB38E}"/>
              </a:ext>
            </a:extLst>
          </p:cNvPr>
          <p:cNvSpPr>
            <a:spLocks noGrp="1"/>
          </p:cNvSpPr>
          <p:nvPr>
            <p:ph type="sldNum" idx="12"/>
          </p:nvPr>
        </p:nvSpPr>
        <p:spPr/>
        <p:txBody>
          <a:bodyPr/>
          <a:lstStyle/>
          <a:p>
            <a:fld id="{00000000-1234-1234-1234-123412341234}" type="slidenum">
              <a:rPr lang="fr-CA" smtClean="0"/>
              <a:pPr/>
              <a:t>77</a:t>
            </a:fld>
            <a:endParaRPr lang="fr-CA"/>
          </a:p>
        </p:txBody>
      </p:sp>
    </p:spTree>
    <p:extLst>
      <p:ext uri="{BB962C8B-B14F-4D97-AF65-F5344CB8AC3E}">
        <p14:creationId xmlns:p14="http://schemas.microsoft.com/office/powerpoint/2010/main" val="36903069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p74"/>
          <p:cNvSpPr txBox="1">
            <a:spLocks noGrp="1"/>
          </p:cNvSpPr>
          <p:nvPr>
            <p:ph type="title"/>
            <p:custDataLst>
              <p:tags r:id="rId1"/>
            </p:custDataLst>
          </p:nvPr>
        </p:nvSpPr>
        <p:spPr>
          <a:xfrm>
            <a:off x="721895" y="207366"/>
            <a:ext cx="10515600" cy="781680"/>
          </a:xfrm>
          <a:prstGeom prst="rect">
            <a:avLst/>
          </a:prstGeom>
          <a:noFill/>
          <a:ln>
            <a:noFill/>
          </a:ln>
        </p:spPr>
        <p:txBody>
          <a:bodyPr spcFirstLastPara="1" wrap="square" lIns="91425" tIns="45700" rIns="91425" bIns="45700" anchor="b" anchorCtr="0">
            <a:noAutofit/>
          </a:bodyPr>
          <a:lstStyle/>
          <a:p>
            <a:pPr>
              <a:buClr>
                <a:srgbClr val="1B2A85"/>
              </a:buClr>
              <a:buSzPts val="3200"/>
            </a:pPr>
            <a:br>
              <a:rPr lang="fr-CA" sz="3200" dirty="0">
                <a:solidFill>
                  <a:srgbClr val="1B2A85"/>
                </a:solidFill>
              </a:rPr>
            </a:br>
            <a:r>
              <a:rPr lang="fr-CA" sz="3200" dirty="0" err="1">
                <a:solidFill>
                  <a:srgbClr val="1B2A85"/>
                </a:solidFill>
              </a:rPr>
              <a:t>Winning</a:t>
            </a:r>
            <a:r>
              <a:rPr lang="fr-CA" sz="3200" dirty="0">
                <a:solidFill>
                  <a:srgbClr val="1B2A85"/>
                </a:solidFill>
              </a:rPr>
              <a:t> Conditions</a:t>
            </a:r>
            <a:endParaRPr dirty="0"/>
          </a:p>
        </p:txBody>
      </p:sp>
      <p:sp>
        <p:nvSpPr>
          <p:cNvPr id="623" name="Google Shape;623;p74"/>
          <p:cNvSpPr txBox="1">
            <a:spLocks noGrp="1"/>
          </p:cNvSpPr>
          <p:nvPr>
            <p:ph type="body" idx="1"/>
            <p:custDataLst>
              <p:tags r:id="rId2"/>
            </p:custDataLst>
          </p:nvPr>
        </p:nvSpPr>
        <p:spPr>
          <a:xfrm>
            <a:off x="721895" y="989046"/>
            <a:ext cx="10625556" cy="5037285"/>
          </a:xfrm>
          <a:prstGeom prst="rect">
            <a:avLst/>
          </a:prstGeom>
          <a:noFill/>
          <a:ln>
            <a:noFill/>
          </a:ln>
        </p:spPr>
        <p:txBody>
          <a:bodyPr spcFirstLastPara="1" wrap="square" lIns="91425" tIns="45700" rIns="91425" bIns="45700" anchor="t" anchorCtr="0">
            <a:normAutofit lnSpcReduction="10000"/>
          </a:bodyPr>
          <a:lstStyle/>
          <a:p>
            <a:pPr marL="0" indent="0" algn="just">
              <a:spcBef>
                <a:spcPts val="0"/>
              </a:spcBef>
              <a:buSzPts val="2100"/>
            </a:pPr>
            <a:endParaRPr sz="2100" dirty="0">
              <a:solidFill>
                <a:schemeClr val="tx1"/>
              </a:solidFill>
            </a:endParaRPr>
          </a:p>
          <a:p>
            <a:pPr marL="0" indent="0" algn="just">
              <a:buSzPts val="2000"/>
            </a:pPr>
            <a:r>
              <a:rPr lang="en-US" sz="2000" dirty="0">
                <a:solidFill>
                  <a:schemeClr val="tx1"/>
                </a:solidFill>
              </a:rPr>
              <a:t>Trust and mutual respect between partners are essential. </a:t>
            </a:r>
          </a:p>
          <a:p>
            <a:pPr marL="0" indent="0" algn="just">
              <a:buSzPts val="2000"/>
            </a:pPr>
            <a:endParaRPr lang="en-US" sz="2000" dirty="0">
              <a:solidFill>
                <a:schemeClr val="tx1"/>
              </a:solidFill>
            </a:endParaRPr>
          </a:p>
          <a:p>
            <a:pPr marL="0" indent="0" algn="just">
              <a:buSzPts val="2000"/>
            </a:pPr>
            <a:r>
              <a:rPr lang="en-US" sz="2000" dirty="0">
                <a:solidFill>
                  <a:schemeClr val="tx1"/>
                </a:solidFill>
              </a:rPr>
              <a:t>Conditions for creating an environment conducive to dialogue</a:t>
            </a:r>
            <a:r>
              <a:rPr lang="fr-CA" sz="2000" dirty="0">
                <a:solidFill>
                  <a:schemeClr val="tx1"/>
                </a:solidFill>
              </a:rPr>
              <a:t>:</a:t>
            </a:r>
            <a:endParaRPr sz="2000" dirty="0">
              <a:solidFill>
                <a:schemeClr val="tx1"/>
              </a:solidFill>
            </a:endParaRPr>
          </a:p>
          <a:p>
            <a:pPr marL="0" indent="0">
              <a:spcBef>
                <a:spcPts val="0"/>
              </a:spcBef>
              <a:buSzPts val="2000"/>
            </a:pPr>
            <a:endParaRPr sz="2000" dirty="0">
              <a:solidFill>
                <a:schemeClr val="tx1"/>
              </a:solidFill>
            </a:endParaRPr>
          </a:p>
          <a:p>
            <a:pPr indent="-457189">
              <a:buSzPts val="2000"/>
              <a:buFont typeface="Arial"/>
              <a:buChar char="•"/>
            </a:pPr>
            <a:r>
              <a:rPr lang="en-US" sz="2000" dirty="0">
                <a:solidFill>
                  <a:schemeClr val="tx1"/>
                </a:solidFill>
              </a:rPr>
              <a:t>Designation of institutional leaders</a:t>
            </a:r>
          </a:p>
          <a:p>
            <a:pPr indent="-457189">
              <a:buSzPts val="2000"/>
              <a:buFont typeface="Arial"/>
              <a:buChar char="•"/>
            </a:pPr>
            <a:r>
              <a:rPr lang="en-US" sz="2000" dirty="0">
                <a:solidFill>
                  <a:schemeClr val="tx1"/>
                </a:solidFill>
              </a:rPr>
              <a:t>Willingness and commitment</a:t>
            </a:r>
          </a:p>
          <a:p>
            <a:pPr indent="-457189">
              <a:buSzPts val="2000"/>
              <a:buFont typeface="Arial"/>
              <a:buChar char="•"/>
            </a:pPr>
            <a:r>
              <a:rPr lang="en-US" sz="2000" dirty="0">
                <a:solidFill>
                  <a:schemeClr val="tx1"/>
                </a:solidFill>
              </a:rPr>
              <a:t>Stability</a:t>
            </a:r>
          </a:p>
          <a:p>
            <a:pPr indent="-457189">
              <a:buSzPts val="2000"/>
              <a:buFont typeface="Arial"/>
              <a:buChar char="•"/>
            </a:pPr>
            <a:r>
              <a:rPr lang="en-US" sz="2000" dirty="0">
                <a:solidFill>
                  <a:schemeClr val="tx1"/>
                </a:solidFill>
              </a:rPr>
              <a:t>Constant communication</a:t>
            </a:r>
          </a:p>
          <a:p>
            <a:pPr indent="-457189">
              <a:buSzPts val="2000"/>
              <a:buFont typeface="Arial"/>
              <a:buChar char="•"/>
            </a:pPr>
            <a:r>
              <a:rPr lang="en-US" sz="2000" dirty="0">
                <a:solidFill>
                  <a:schemeClr val="tx1"/>
                </a:solidFill>
              </a:rPr>
              <a:t>Understanding of law enforcement in each network</a:t>
            </a:r>
          </a:p>
          <a:p>
            <a:pPr indent="-457189">
              <a:buSzPts val="2000"/>
              <a:buFont typeface="Arial"/>
              <a:buChar char="•"/>
            </a:pPr>
            <a:r>
              <a:rPr lang="en-US" sz="2000" dirty="0">
                <a:solidFill>
                  <a:schemeClr val="tx1"/>
                </a:solidFill>
              </a:rPr>
              <a:t>Rapid intervention</a:t>
            </a:r>
          </a:p>
          <a:p>
            <a:pPr indent="-457189">
              <a:buSzPts val="2000"/>
              <a:buFont typeface="Arial"/>
              <a:buChar char="•"/>
            </a:pPr>
            <a:r>
              <a:rPr lang="en-US" sz="2000" dirty="0">
                <a:solidFill>
                  <a:schemeClr val="tx1"/>
                </a:solidFill>
              </a:rPr>
              <a:t>Respect for roles and responsibilities</a:t>
            </a:r>
          </a:p>
          <a:p>
            <a:pPr indent="-457189">
              <a:buSzPts val="2000"/>
              <a:buFont typeface="Arial"/>
              <a:buChar char="•"/>
            </a:pPr>
            <a:r>
              <a:rPr lang="en-US" sz="2000" dirty="0">
                <a:solidFill>
                  <a:schemeClr val="tx1"/>
                </a:solidFill>
              </a:rPr>
              <a:t>Representation of all partners in the provision of training</a:t>
            </a:r>
            <a:endParaRP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75"/>
          <p:cNvSpPr txBox="1"/>
          <p:nvPr>
            <p:custDataLst>
              <p:tags r:id="rId1"/>
            </p:custDataLst>
          </p:nvPr>
        </p:nvSpPr>
        <p:spPr>
          <a:xfrm>
            <a:off x="744739" y="450851"/>
            <a:ext cx="1126236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err="1">
                <a:solidFill>
                  <a:srgbClr val="1B2A85"/>
                </a:solidFill>
                <a:latin typeface="Calibri"/>
                <a:ea typeface="Calibri"/>
                <a:cs typeface="Calibri"/>
                <a:sym typeface="Calibri"/>
              </a:rPr>
              <a:t>Winning</a:t>
            </a:r>
            <a:r>
              <a:rPr lang="fr-CA" sz="3200" b="1" dirty="0">
                <a:solidFill>
                  <a:srgbClr val="1B2A85"/>
                </a:solidFill>
                <a:latin typeface="Calibri"/>
                <a:ea typeface="Calibri"/>
                <a:cs typeface="Calibri"/>
                <a:sym typeface="Calibri"/>
              </a:rPr>
              <a:t> Conditions </a:t>
            </a:r>
            <a:r>
              <a:rPr lang="fr-CA" sz="2000" b="1" dirty="0">
                <a:solidFill>
                  <a:srgbClr val="1B2A85"/>
                </a:solidFill>
                <a:latin typeface="Calibri"/>
                <a:ea typeface="Calibri"/>
                <a:cs typeface="Calibri"/>
                <a:sym typeface="Calibri"/>
              </a:rPr>
              <a:t>(</a:t>
            </a:r>
            <a:r>
              <a:rPr lang="fr-CA" sz="2000" b="1" dirty="0" err="1">
                <a:solidFill>
                  <a:srgbClr val="1B2A85"/>
                </a:solidFill>
                <a:latin typeface="Calibri"/>
                <a:ea typeface="Calibri"/>
                <a:cs typeface="Calibri"/>
                <a:sym typeface="Calibri"/>
              </a:rPr>
              <a:t>cont’d</a:t>
            </a:r>
            <a:r>
              <a:rPr lang="fr-CA" sz="2000" b="1" dirty="0">
                <a:solidFill>
                  <a:srgbClr val="1B2A85"/>
                </a:solidFill>
                <a:latin typeface="Calibri"/>
                <a:ea typeface="Calibri"/>
                <a:cs typeface="Calibri"/>
                <a:sym typeface="Calibri"/>
              </a:rPr>
              <a:t>.)</a:t>
            </a:r>
            <a:endParaRPr dirty="0"/>
          </a:p>
        </p:txBody>
      </p:sp>
      <p:grpSp>
        <p:nvGrpSpPr>
          <p:cNvPr id="630" name="Google Shape;630;p75"/>
          <p:cNvGrpSpPr/>
          <p:nvPr>
            <p:custDataLst>
              <p:tags r:id="rId2"/>
            </p:custDataLst>
          </p:nvPr>
        </p:nvGrpSpPr>
        <p:grpSpPr>
          <a:xfrm>
            <a:off x="558800" y="1432560"/>
            <a:ext cx="11049725" cy="4490720"/>
            <a:chOff x="0" y="0"/>
            <a:chExt cx="11049725" cy="4490720"/>
          </a:xfrm>
        </p:grpSpPr>
        <p:cxnSp>
          <p:nvCxnSpPr>
            <p:cNvPr id="631" name="Google Shape;631;p75"/>
            <p:cNvCxnSpPr/>
            <p:nvPr/>
          </p:nvCxnSpPr>
          <p:spPr>
            <a:xfrm>
              <a:off x="0" y="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2" name="Google Shape;632;p75"/>
            <p:cNvSpPr/>
            <p:nvPr/>
          </p:nvSpPr>
          <p:spPr>
            <a:xfrm>
              <a:off x="0" y="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3" name="Google Shape;633;p75"/>
            <p:cNvSpPr txBox="1"/>
            <p:nvPr/>
          </p:nvSpPr>
          <p:spPr>
            <a:xfrm>
              <a:off x="0" y="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en-US" sz="2000" b="1" dirty="0">
                  <a:solidFill>
                    <a:schemeClr val="tx1"/>
                  </a:solidFill>
                  <a:latin typeface="Calibri"/>
                  <a:cs typeface="Calibri"/>
                  <a:sym typeface="Calibri"/>
                </a:rPr>
                <a:t>Commitment: </a:t>
              </a:r>
              <a:r>
                <a:rPr lang="en-US" sz="2000" dirty="0">
                  <a:solidFill>
                    <a:schemeClr val="tx1"/>
                  </a:solidFill>
                  <a:latin typeface="Calibri"/>
                  <a:cs typeface="Calibri"/>
                  <a:sym typeface="Calibri"/>
                </a:rPr>
                <a:t>Respecting children's rights by making decisions in their best interests and making sure they are protected</a:t>
              </a:r>
              <a:r>
                <a:rPr lang="fr-CA" dirty="0">
                  <a:solidFill>
                    <a:schemeClr val="tx1"/>
                  </a:solidFill>
                  <a:latin typeface="Calibri"/>
                  <a:ea typeface="Calibri"/>
                  <a:cs typeface="Calibri"/>
                  <a:sym typeface="Calibri"/>
                </a:rPr>
                <a:t>.</a:t>
              </a:r>
              <a:endParaRPr dirty="0">
                <a:solidFill>
                  <a:schemeClr val="tx1"/>
                </a:solidFill>
                <a:latin typeface="Calibri"/>
                <a:ea typeface="Calibri"/>
                <a:cs typeface="Calibri"/>
                <a:sym typeface="Calibri"/>
              </a:endParaRPr>
            </a:p>
          </p:txBody>
        </p:sp>
        <p:cxnSp>
          <p:nvCxnSpPr>
            <p:cNvPr id="634" name="Google Shape;634;p75"/>
            <p:cNvCxnSpPr/>
            <p:nvPr/>
          </p:nvCxnSpPr>
          <p:spPr>
            <a:xfrm>
              <a:off x="0" y="112268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5" name="Google Shape;635;p75"/>
            <p:cNvSpPr/>
            <p:nvPr/>
          </p:nvSpPr>
          <p:spPr>
            <a:xfrm>
              <a:off x="0" y="112268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6" name="Google Shape;636;p75"/>
            <p:cNvSpPr txBox="1"/>
            <p:nvPr/>
          </p:nvSpPr>
          <p:spPr>
            <a:xfrm>
              <a:off x="0" y="112268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a:solidFill>
                    <a:schemeClr val="tx1"/>
                  </a:solidFill>
                  <a:latin typeface="Calibri"/>
                  <a:cs typeface="Calibri"/>
                  <a:sym typeface="Calibri"/>
                </a:rPr>
                <a:t>Collaboration:</a:t>
              </a:r>
              <a:r>
                <a:rPr lang="fr-CA" b="1" dirty="0">
                  <a:solidFill>
                    <a:schemeClr val="tx1"/>
                  </a:solidFill>
                  <a:latin typeface="Calibri"/>
                  <a:ea typeface="Calibri"/>
                  <a:cs typeface="Calibri"/>
                  <a:sym typeface="Calibri"/>
                </a:rPr>
                <a:t> </a:t>
              </a:r>
              <a:r>
                <a:rPr lang="en-US" sz="1600" dirty="0">
                  <a:solidFill>
                    <a:schemeClr val="tx1"/>
                  </a:solidFill>
                  <a:latin typeface="Calibri"/>
                  <a:ea typeface="Calibri"/>
                  <a:cs typeface="Calibri"/>
                  <a:sym typeface="Calibri"/>
                </a:rPr>
                <a:t>Based on trust and respect for each other's responsibilities, obligations and missions. Working together ensures that we achieve our common goals of protecting children and providing them with all the help they need.</a:t>
              </a:r>
              <a:r>
                <a:rPr lang="fr-CA" sz="1600" dirty="0">
                  <a:solidFill>
                    <a:schemeClr val="tx1"/>
                  </a:solidFill>
                  <a:latin typeface="Calibri"/>
                  <a:ea typeface="Calibri"/>
                  <a:cs typeface="Calibri"/>
                  <a:sym typeface="Calibri"/>
                </a:rPr>
                <a:t> </a:t>
              </a:r>
              <a:endParaRPr sz="1600" dirty="0">
                <a:solidFill>
                  <a:schemeClr val="tx1"/>
                </a:solidFill>
                <a:latin typeface="Calibri"/>
                <a:ea typeface="Calibri"/>
                <a:cs typeface="Calibri"/>
                <a:sym typeface="Calibri"/>
              </a:endParaRPr>
            </a:p>
          </p:txBody>
        </p:sp>
        <p:cxnSp>
          <p:nvCxnSpPr>
            <p:cNvPr id="637" name="Google Shape;637;p75"/>
            <p:cNvCxnSpPr/>
            <p:nvPr/>
          </p:nvCxnSpPr>
          <p:spPr>
            <a:xfrm>
              <a:off x="0" y="224536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38" name="Google Shape;638;p75"/>
            <p:cNvSpPr/>
            <p:nvPr/>
          </p:nvSpPr>
          <p:spPr>
            <a:xfrm>
              <a:off x="0" y="224536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39" name="Google Shape;639;p75"/>
            <p:cNvSpPr txBox="1"/>
            <p:nvPr/>
          </p:nvSpPr>
          <p:spPr>
            <a:xfrm>
              <a:off x="0" y="224536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err="1">
                  <a:solidFill>
                    <a:schemeClr val="tx1"/>
                  </a:solidFill>
                  <a:latin typeface="Calibri"/>
                  <a:ea typeface="Calibri"/>
                  <a:cs typeface="Calibri"/>
                  <a:sym typeface="Calibri"/>
                </a:rPr>
                <a:t>Problem-Solving</a:t>
              </a:r>
              <a:r>
                <a:rPr lang="fr-CA" sz="2000" b="1" dirty="0">
                  <a:solidFill>
                    <a:schemeClr val="tx1"/>
                  </a:solidFill>
                  <a:latin typeface="Calibri"/>
                  <a:cs typeface="Calibri"/>
                  <a:sym typeface="Calibri"/>
                </a:rPr>
                <a:t>:</a:t>
              </a:r>
              <a:r>
                <a:rPr lang="fr-CA" sz="1800" dirty="0">
                  <a:solidFill>
                    <a:schemeClr val="tx1"/>
                  </a:solidFill>
                  <a:latin typeface="Calibri"/>
                  <a:ea typeface="Calibri"/>
                  <a:cs typeface="Calibri"/>
                  <a:sym typeface="Calibri"/>
                </a:rPr>
                <a:t> </a:t>
              </a:r>
              <a:r>
                <a:rPr lang="en-US" sz="1600" dirty="0">
                  <a:solidFill>
                    <a:schemeClr val="tx1"/>
                  </a:solidFill>
                  <a:latin typeface="Calibri"/>
                  <a:ea typeface="Calibri"/>
                  <a:cs typeface="Calibri"/>
                  <a:sym typeface="Calibri"/>
                </a:rPr>
                <a:t>Make every effort to resolve problems and difficulties that impede the application of the Agreement or the achievement of its objectives.</a:t>
              </a:r>
              <a:endParaRPr sz="1600" dirty="0">
                <a:solidFill>
                  <a:schemeClr val="tx1"/>
                </a:solidFill>
                <a:latin typeface="Calibri"/>
                <a:ea typeface="Calibri"/>
                <a:cs typeface="Calibri"/>
                <a:sym typeface="Calibri"/>
              </a:endParaRPr>
            </a:p>
          </p:txBody>
        </p:sp>
        <p:cxnSp>
          <p:nvCxnSpPr>
            <p:cNvPr id="640" name="Google Shape;640;p75"/>
            <p:cNvCxnSpPr/>
            <p:nvPr/>
          </p:nvCxnSpPr>
          <p:spPr>
            <a:xfrm>
              <a:off x="0" y="3368040"/>
              <a:ext cx="11049725" cy="0"/>
            </a:xfrm>
            <a:prstGeom prst="straightConnector1">
              <a:avLst/>
            </a:prstGeom>
            <a:solidFill>
              <a:schemeClr val="accent1"/>
            </a:solidFill>
            <a:ln w="12700" cap="flat" cmpd="sng">
              <a:solidFill>
                <a:schemeClr val="accent1"/>
              </a:solidFill>
              <a:prstDash val="solid"/>
              <a:miter lim="800000"/>
              <a:headEnd type="none" w="sm" len="sm"/>
              <a:tailEnd type="none" w="sm" len="sm"/>
            </a:ln>
          </p:spPr>
        </p:cxnSp>
        <p:sp>
          <p:nvSpPr>
            <p:cNvPr id="641" name="Google Shape;641;p75"/>
            <p:cNvSpPr/>
            <p:nvPr/>
          </p:nvSpPr>
          <p:spPr>
            <a:xfrm>
              <a:off x="0" y="3368040"/>
              <a:ext cx="11049725" cy="1122680"/>
            </a:xfrm>
            <a:prstGeom prst="rect">
              <a:avLst/>
            </a:prstGeom>
            <a:noFill/>
            <a:ln>
              <a:noFill/>
            </a:ln>
          </p:spPr>
          <p:txBody>
            <a:bodyPr spcFirstLastPara="1" wrap="square" lIns="91425" tIns="91425" rIns="91425" bIns="91425" anchor="ctr" anchorCtr="0">
              <a:noAutofit/>
            </a:bodyPr>
            <a:lstStyle/>
            <a:p>
              <a:pPr>
                <a:buSzPts val="1400"/>
              </a:pPr>
              <a:endParaRPr/>
            </a:p>
          </p:txBody>
        </p:sp>
        <p:sp>
          <p:nvSpPr>
            <p:cNvPr id="642" name="Google Shape;642;p75"/>
            <p:cNvSpPr txBox="1"/>
            <p:nvPr/>
          </p:nvSpPr>
          <p:spPr>
            <a:xfrm>
              <a:off x="0" y="3368040"/>
              <a:ext cx="11049725" cy="1122680"/>
            </a:xfrm>
            <a:prstGeom prst="rect">
              <a:avLst/>
            </a:prstGeom>
            <a:noFill/>
            <a:ln>
              <a:noFill/>
            </a:ln>
          </p:spPr>
          <p:txBody>
            <a:bodyPr spcFirstLastPara="1" wrap="square" lIns="76200" tIns="76200" rIns="76200" bIns="76200" anchor="t" anchorCtr="0">
              <a:noAutofit/>
            </a:bodyPr>
            <a:lstStyle/>
            <a:p>
              <a:pPr>
                <a:lnSpc>
                  <a:spcPct val="90000"/>
                </a:lnSpc>
                <a:buClr>
                  <a:schemeClr val="dk1"/>
                </a:buClr>
                <a:buSzPts val="2000"/>
              </a:pPr>
              <a:r>
                <a:rPr lang="fr-CA" sz="2000" b="1" dirty="0" err="1">
                  <a:solidFill>
                    <a:schemeClr val="tx1"/>
                  </a:solidFill>
                  <a:latin typeface="Calibri"/>
                  <a:ea typeface="Calibri"/>
                  <a:cs typeface="Calibri"/>
                  <a:sym typeface="Calibri"/>
                </a:rPr>
                <a:t>Shared</a:t>
              </a:r>
              <a:r>
                <a:rPr lang="fr-CA" sz="2000" b="1" dirty="0">
                  <a:solidFill>
                    <a:schemeClr val="tx1"/>
                  </a:solidFill>
                  <a:latin typeface="Calibri"/>
                  <a:ea typeface="Calibri"/>
                  <a:cs typeface="Calibri"/>
                  <a:sym typeface="Calibri"/>
                </a:rPr>
                <a:t> </a:t>
              </a:r>
              <a:r>
                <a:rPr lang="fr-CA" sz="2000" b="1" dirty="0" err="1">
                  <a:solidFill>
                    <a:schemeClr val="tx1"/>
                  </a:solidFill>
                  <a:latin typeface="Calibri"/>
                  <a:ea typeface="Calibri"/>
                  <a:cs typeface="Calibri"/>
                  <a:sym typeface="Calibri"/>
                </a:rPr>
                <a:t>Understanding</a:t>
              </a:r>
              <a:r>
                <a:rPr lang="fr-CA" sz="2000" b="1" dirty="0">
                  <a:solidFill>
                    <a:schemeClr val="tx1"/>
                  </a:solidFill>
                  <a:latin typeface="Calibri"/>
                  <a:ea typeface="Calibri"/>
                  <a:cs typeface="Calibri"/>
                  <a:sym typeface="Calibri"/>
                </a:rPr>
                <a:t>: </a:t>
              </a:r>
              <a:r>
                <a:rPr lang="en-US" sz="1600" dirty="0">
                  <a:solidFill>
                    <a:schemeClr val="tx1"/>
                  </a:solidFill>
                  <a:latin typeface="Calibri"/>
                  <a:ea typeface="Calibri"/>
                  <a:cs typeface="Calibri"/>
                  <a:sym typeface="Calibri"/>
                </a:rPr>
                <a:t>For effective consultation and collaboration</a:t>
              </a:r>
              <a:r>
                <a:rPr lang="fr-CA" sz="1600" dirty="0">
                  <a:solidFill>
                    <a:schemeClr val="dk1"/>
                  </a:solidFill>
                  <a:latin typeface="Calibri"/>
                  <a:ea typeface="Calibri"/>
                  <a:cs typeface="Calibri"/>
                  <a:sym typeface="Calibri"/>
                </a:rPr>
                <a:t>.</a:t>
              </a:r>
              <a:endParaRPr sz="1600" dirty="0">
                <a:solidFill>
                  <a:schemeClr val="dk1"/>
                </a:solidFill>
                <a:latin typeface="Calibri"/>
                <a:ea typeface="Calibri"/>
                <a:cs typeface="Calibri"/>
                <a:sym typeface="Calibri"/>
              </a:endParaRPr>
            </a:p>
          </p:txBody>
        </p:sp>
      </p:grpSp>
      <p:sp>
        <p:nvSpPr>
          <p:cNvPr id="6" name="Espace réservé du numéro de diapositive 5">
            <a:extLst>
              <a:ext uri="{FF2B5EF4-FFF2-40B4-BE49-F238E27FC236}">
                <a16:creationId xmlns:a16="http://schemas.microsoft.com/office/drawing/2014/main" id="{412250E6-9DC3-9EDB-DEFB-37E9888B9570}"/>
              </a:ext>
            </a:extLst>
          </p:cNvPr>
          <p:cNvSpPr>
            <a:spLocks noGrp="1"/>
          </p:cNvSpPr>
          <p:nvPr>
            <p:ph type="sldNum" idx="12"/>
          </p:nvPr>
        </p:nvSpPr>
        <p:spPr/>
        <p:txBody>
          <a:bodyPr/>
          <a:lstStyle/>
          <a:p>
            <a:fld id="{00000000-1234-1234-1234-123412341234}" type="slidenum">
              <a:rPr lang="fr-CA" smtClean="0"/>
              <a:pPr/>
              <a:t>79</a:t>
            </a:fld>
            <a:endParaRPr lang="fr-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p:nvPr>
            <p:custDataLst>
              <p:tags r:id="rId1"/>
            </p:custDataLst>
          </p:nvPr>
        </p:nvSpPr>
        <p:spPr>
          <a:xfrm>
            <a:off x="820604" y="604839"/>
            <a:ext cx="6840537"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en-US" sz="3200" b="1" dirty="0">
                <a:solidFill>
                  <a:srgbClr val="1B2A85"/>
                </a:solidFill>
                <a:latin typeface="Calibri"/>
                <a:ea typeface="Calibri"/>
                <a:cs typeface="Calibri"/>
                <a:sym typeface="Calibri"/>
              </a:rPr>
              <a:t>Parties Bound by the Agreement</a:t>
            </a:r>
            <a:endParaRPr dirty="0"/>
          </a:p>
        </p:txBody>
      </p:sp>
      <p:sp>
        <p:nvSpPr>
          <p:cNvPr id="115" name="Google Shape;115;p7"/>
          <p:cNvSpPr txBox="1"/>
          <p:nvPr>
            <p:custDataLst>
              <p:tags r:id="rId2"/>
            </p:custDataLst>
          </p:nvPr>
        </p:nvSpPr>
        <p:spPr>
          <a:xfrm>
            <a:off x="1186362" y="1953217"/>
            <a:ext cx="7744279" cy="2862282"/>
          </a:xfrm>
          <a:prstGeom prst="rect">
            <a:avLst/>
          </a:prstGeom>
          <a:noFill/>
          <a:ln>
            <a:noFill/>
          </a:ln>
        </p:spPr>
        <p:txBody>
          <a:bodyPr spcFirstLastPara="1" wrap="square" lIns="91425" tIns="45700" rIns="91425" bIns="45700" anchor="t" anchorCtr="0">
            <a:spAutoFit/>
          </a:bodyPr>
          <a:lstStyle/>
          <a:p>
            <a:pPr marL="514338" indent="-361942">
              <a:buClr>
                <a:schemeClr val="dk1"/>
              </a:buClr>
              <a:buSzPts val="2400"/>
            </a:pPr>
            <a:endParaRPr sz="2000" dirty="0">
              <a:solidFill>
                <a:srgbClr val="1B2A85"/>
              </a:solidFill>
              <a:latin typeface="Calibri"/>
              <a:ea typeface="Calibri"/>
              <a:cs typeface="Calibri"/>
              <a:sym typeface="Calibri"/>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Santé et des Services sociaux</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Justice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Sécurité publique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l’Éducation</a:t>
            </a:r>
            <a:endParaRPr sz="2200" dirty="0">
              <a:solidFill>
                <a:schemeClr val="tx1"/>
              </a:solidFill>
              <a:highlight>
                <a:srgbClr val="FFFF00"/>
              </a:highlight>
              <a:latin typeface="Calibri"/>
              <a:ea typeface="Calibri"/>
              <a:cs typeface="Calibri"/>
              <a:sym typeface="Calibri"/>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Ministre de la Famille</a:t>
            </a:r>
            <a:endParaRPr sz="2200" dirty="0">
              <a:solidFill>
                <a:schemeClr val="tx1"/>
              </a:solidFill>
            </a:endParaRPr>
          </a:p>
          <a:p>
            <a:pPr marL="514338" indent="-514338">
              <a:buClr>
                <a:schemeClr val="bg2"/>
              </a:buClr>
              <a:buSzPts val="2000"/>
              <a:buFont typeface="Arial" panose="020B0604020202020204" pitchFamily="34" charset="0"/>
              <a:buChar char="•"/>
            </a:pPr>
            <a:r>
              <a:rPr lang="fr-CA" sz="2200" dirty="0">
                <a:solidFill>
                  <a:schemeClr val="tx1"/>
                </a:solidFill>
                <a:latin typeface="Calibri"/>
                <a:ea typeface="Calibri"/>
                <a:cs typeface="Calibri"/>
                <a:sym typeface="Calibri"/>
              </a:rPr>
              <a:t>Directeur des poursuites criminelles et pénales</a:t>
            </a:r>
            <a:endParaRPr sz="2200" dirty="0">
              <a:solidFill>
                <a:schemeClr val="tx1"/>
              </a:solidFill>
              <a:latin typeface="Times New Roman"/>
              <a:ea typeface="Times New Roman"/>
              <a:cs typeface="Times New Roman"/>
              <a:sym typeface="Times New Roman"/>
            </a:endParaRPr>
          </a:p>
          <a:p>
            <a:pPr marL="514338" indent="-336542">
              <a:buClr>
                <a:schemeClr val="dk1"/>
              </a:buClr>
              <a:buSzPts val="2800"/>
            </a:pPr>
            <a:endParaRPr sz="2800" dirty="0">
              <a:solidFill>
                <a:srgbClr val="1B2A85"/>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9236CD5C-B8F3-AE5F-FB43-E3B5560FFEB4}"/>
              </a:ext>
            </a:extLst>
          </p:cNvPr>
          <p:cNvSpPr>
            <a:spLocks noGrp="1"/>
          </p:cNvSpPr>
          <p:nvPr>
            <p:ph type="sldNum" idx="12"/>
          </p:nvPr>
        </p:nvSpPr>
        <p:spPr/>
        <p:txBody>
          <a:bodyPr/>
          <a:lstStyle/>
          <a:p>
            <a:fld id="{00000000-1234-1234-1234-123412341234}" type="slidenum">
              <a:rPr lang="fr-CA" smtClean="0"/>
              <a:pPr/>
              <a:t>8</a:t>
            </a:fld>
            <a:endParaRPr lang="fr-CA"/>
          </a:p>
        </p:txBody>
      </p:sp>
    </p:spTree>
    <p:extLst>
      <p:ext uri="{BB962C8B-B14F-4D97-AF65-F5344CB8AC3E}">
        <p14:creationId xmlns:p14="http://schemas.microsoft.com/office/powerpoint/2010/main" val="15097718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76"/>
          <p:cNvSpPr txBox="1"/>
          <p:nvPr>
            <p:custDataLst>
              <p:tags r:id="rId1"/>
            </p:custDataLst>
          </p:nvPr>
        </p:nvSpPr>
        <p:spPr>
          <a:xfrm>
            <a:off x="766355" y="602314"/>
            <a:ext cx="9977120" cy="646290"/>
          </a:xfrm>
          <a:prstGeom prst="rect">
            <a:avLst/>
          </a:prstGeom>
          <a:noFill/>
          <a:ln>
            <a:noFill/>
          </a:ln>
        </p:spPr>
        <p:txBody>
          <a:bodyPr spcFirstLastPara="1" wrap="square" lIns="91425" tIns="45700" rIns="91425" bIns="45700" anchor="t" anchorCtr="0">
            <a:spAutoFit/>
          </a:bodyPr>
          <a:lstStyle/>
          <a:p>
            <a:pPr>
              <a:buClr>
                <a:srgbClr val="1B2A85"/>
              </a:buClr>
              <a:buSzPts val="3600"/>
            </a:pPr>
            <a:r>
              <a:rPr lang="fr-CA" sz="3600" b="1" dirty="0" err="1">
                <a:solidFill>
                  <a:srgbClr val="1B2A85"/>
                </a:solidFill>
                <a:latin typeface="Calibri"/>
                <a:ea typeface="Calibri"/>
                <a:cs typeface="Calibri"/>
                <a:sym typeface="Calibri"/>
              </a:rPr>
              <a:t>Winning</a:t>
            </a:r>
            <a:r>
              <a:rPr lang="fr-CA" sz="3600" b="1" dirty="0">
                <a:solidFill>
                  <a:srgbClr val="1B2A85"/>
                </a:solidFill>
                <a:latin typeface="Calibri"/>
                <a:ea typeface="Calibri"/>
                <a:cs typeface="Calibri"/>
                <a:sym typeface="Calibri"/>
              </a:rPr>
              <a:t> Conditions </a:t>
            </a:r>
            <a:r>
              <a:rPr lang="fr-CA" sz="2400" b="1" dirty="0">
                <a:solidFill>
                  <a:srgbClr val="1B2A85"/>
                </a:solidFill>
                <a:latin typeface="Calibri"/>
                <a:ea typeface="Calibri"/>
                <a:cs typeface="Calibri"/>
                <a:sym typeface="Calibri"/>
              </a:rPr>
              <a:t>(</a:t>
            </a:r>
            <a:r>
              <a:rPr lang="fr-CA" sz="2400" b="1" dirty="0" err="1">
                <a:solidFill>
                  <a:srgbClr val="1B2A85"/>
                </a:solidFill>
                <a:latin typeface="Calibri"/>
                <a:ea typeface="Calibri"/>
                <a:cs typeface="Calibri"/>
                <a:sym typeface="Calibri"/>
              </a:rPr>
              <a:t>cont’d</a:t>
            </a:r>
            <a:r>
              <a:rPr lang="fr-CA" sz="2400" b="1" dirty="0">
                <a:solidFill>
                  <a:srgbClr val="1B2A85"/>
                </a:solidFill>
                <a:latin typeface="Calibri"/>
                <a:ea typeface="Calibri"/>
                <a:cs typeface="Calibri"/>
                <a:sym typeface="Calibri"/>
              </a:rPr>
              <a:t>.)</a:t>
            </a:r>
            <a:endParaRPr sz="2400" dirty="0"/>
          </a:p>
        </p:txBody>
      </p:sp>
      <p:sp>
        <p:nvSpPr>
          <p:cNvPr id="648" name="Google Shape;648;p76"/>
          <p:cNvSpPr txBox="1"/>
          <p:nvPr>
            <p:custDataLst>
              <p:tags r:id="rId2"/>
            </p:custDataLst>
          </p:nvPr>
        </p:nvSpPr>
        <p:spPr>
          <a:xfrm>
            <a:off x="766353" y="1248644"/>
            <a:ext cx="10741435" cy="3717900"/>
          </a:xfrm>
          <a:prstGeom prst="rect">
            <a:avLst/>
          </a:prstGeom>
          <a:noFill/>
          <a:ln>
            <a:noFill/>
          </a:ln>
        </p:spPr>
        <p:txBody>
          <a:bodyPr spcFirstLastPara="1" wrap="square" lIns="91425" tIns="45700" rIns="91425" bIns="45700" anchor="t" anchorCtr="0">
            <a:spAutoFit/>
          </a:bodyPr>
          <a:lstStyle/>
          <a:p>
            <a:pPr>
              <a:lnSpc>
                <a:spcPct val="115000"/>
              </a:lnSpc>
              <a:buClr>
                <a:schemeClr val="dk1"/>
              </a:buClr>
              <a:buSzPts val="2400"/>
            </a:pPr>
            <a:endParaRPr lang="fr-CA" sz="2400" b="1" dirty="0">
              <a:solidFill>
                <a:schemeClr val="dk1"/>
              </a:solidFill>
              <a:latin typeface="Calibri"/>
              <a:ea typeface="Calibri"/>
              <a:cs typeface="Calibri"/>
              <a:sym typeface="Calibri"/>
            </a:endParaRPr>
          </a:p>
          <a:p>
            <a:pPr>
              <a:lnSpc>
                <a:spcPct val="115000"/>
              </a:lnSpc>
              <a:spcBef>
                <a:spcPts val="1400"/>
              </a:spcBef>
              <a:buClr>
                <a:schemeClr val="dk1"/>
              </a:buClr>
              <a:buSzPts val="2000"/>
            </a:pPr>
            <a:r>
              <a:rPr lang="en-US" sz="2000" b="1" dirty="0">
                <a:solidFill>
                  <a:schemeClr val="tx1"/>
                </a:solidFill>
                <a:latin typeface="Calibri"/>
                <a:ea typeface="Calibri"/>
                <a:cs typeface="Calibri"/>
                <a:sym typeface="Calibri"/>
              </a:rPr>
              <a:t>If appropriate, establish links with</a:t>
            </a:r>
            <a:r>
              <a:rPr lang="fr-CA" sz="2000" b="1" dirty="0">
                <a:solidFill>
                  <a:schemeClr val="tx1"/>
                </a:solidFill>
                <a:latin typeface="Calibri"/>
                <a:ea typeface="Calibri"/>
                <a:cs typeface="Calibri"/>
                <a:sym typeface="Calibri"/>
              </a:rPr>
              <a:t>:</a:t>
            </a:r>
            <a:endParaRPr sz="2000" dirty="0">
              <a:solidFill>
                <a:schemeClr val="tx1"/>
              </a:solidFill>
              <a:latin typeface="Calibri"/>
              <a:ea typeface="Calibri"/>
              <a:cs typeface="Calibri"/>
              <a:sym typeface="Calibri"/>
            </a:endParaRPr>
          </a:p>
          <a:p>
            <a:pPr marL="742932" lvl="1" indent="-285744">
              <a:lnSpc>
                <a:spcPct val="115000"/>
              </a:lnSpc>
              <a:spcBef>
                <a:spcPts val="1400"/>
              </a:spcBef>
              <a:buClr>
                <a:schemeClr val="accent4"/>
              </a:buClr>
              <a:buSzPts val="2000"/>
              <a:buFont typeface="Arial"/>
              <a:buChar char="•"/>
            </a:pPr>
            <a:r>
              <a:rPr lang="fr-FR" sz="2000" dirty="0" err="1">
                <a:solidFill>
                  <a:schemeClr val="tx1"/>
                </a:solidFill>
                <a:latin typeface="Calibri"/>
                <a:ea typeface="Calibri"/>
                <a:cs typeface="Calibri"/>
                <a:sym typeface="Calibri"/>
              </a:rPr>
              <a:t>Indigenous</a:t>
            </a:r>
            <a:r>
              <a:rPr lang="fr-FR" sz="2000" dirty="0">
                <a:solidFill>
                  <a:schemeClr val="tx1"/>
                </a:solidFill>
                <a:latin typeface="Calibri"/>
                <a:ea typeface="Calibri"/>
                <a:cs typeface="Calibri"/>
                <a:sym typeface="Calibri"/>
              </a:rPr>
              <a:t> </a:t>
            </a:r>
            <a:r>
              <a:rPr lang="fr-FR" sz="2000" dirty="0" err="1">
                <a:solidFill>
                  <a:schemeClr val="tx1"/>
                </a:solidFill>
                <a:latin typeface="Calibri"/>
                <a:ea typeface="Calibri"/>
                <a:cs typeface="Calibri"/>
                <a:sym typeface="Calibri"/>
              </a:rPr>
              <a:t>communities</a:t>
            </a:r>
            <a:r>
              <a:rPr lang="fr-FR" sz="2000" dirty="0">
                <a:solidFill>
                  <a:schemeClr val="tx1"/>
                </a:solidFill>
                <a:latin typeface="Calibri"/>
                <a:ea typeface="Calibri"/>
                <a:cs typeface="Calibri"/>
                <a:sym typeface="Calibri"/>
              </a:rPr>
              <a:t>;</a:t>
            </a:r>
          </a:p>
          <a:p>
            <a:pPr marL="742932" lvl="1" indent="-285744">
              <a:lnSpc>
                <a:spcPct val="115000"/>
              </a:lnSpc>
              <a:spcBef>
                <a:spcPts val="1400"/>
              </a:spcBef>
              <a:buClr>
                <a:schemeClr val="accent4"/>
              </a:buClr>
              <a:buSzPts val="2000"/>
              <a:buFont typeface="Arial"/>
              <a:buChar char="•"/>
            </a:pPr>
            <a:r>
              <a:rPr lang="fr-FR" sz="2000" dirty="0">
                <a:solidFill>
                  <a:schemeClr val="tx1"/>
                </a:solidFill>
                <a:latin typeface="Calibri"/>
                <a:ea typeface="Calibri"/>
                <a:cs typeface="Calibri"/>
                <a:sym typeface="Calibri"/>
              </a:rPr>
              <a:t>compensation for </a:t>
            </a:r>
            <a:r>
              <a:rPr lang="fr-FR" sz="2000" dirty="0" err="1">
                <a:solidFill>
                  <a:schemeClr val="tx1"/>
                </a:solidFill>
                <a:latin typeface="Calibri"/>
                <a:ea typeface="Calibri"/>
                <a:cs typeface="Calibri"/>
                <a:sym typeface="Calibri"/>
              </a:rPr>
              <a:t>victims</a:t>
            </a:r>
            <a:r>
              <a:rPr lang="fr-FR" sz="2000" dirty="0">
                <a:solidFill>
                  <a:schemeClr val="tx1"/>
                </a:solidFill>
                <a:latin typeface="Calibri"/>
                <a:ea typeface="Calibri"/>
                <a:cs typeface="Calibri"/>
                <a:sym typeface="Calibri"/>
              </a:rPr>
              <a:t> of crime (IVAC);</a:t>
            </a:r>
          </a:p>
          <a:p>
            <a:pPr marL="742932" lvl="1" indent="-285744">
              <a:lnSpc>
                <a:spcPct val="115000"/>
              </a:lnSpc>
              <a:spcBef>
                <a:spcPts val="1400"/>
              </a:spcBef>
              <a:buClr>
                <a:schemeClr val="accent4"/>
              </a:buClr>
              <a:buSzPts val="2000"/>
              <a:buFont typeface="Arial"/>
              <a:buChar char="•"/>
            </a:pPr>
            <a:r>
              <a:rPr lang="fr-FR" sz="2000" dirty="0">
                <a:solidFill>
                  <a:schemeClr val="tx1"/>
                </a:solidFill>
                <a:latin typeface="Calibri"/>
                <a:ea typeface="Calibri"/>
                <a:cs typeface="Calibri"/>
                <a:sym typeface="Calibri"/>
              </a:rPr>
              <a:t>crime </a:t>
            </a:r>
            <a:r>
              <a:rPr lang="fr-FR" sz="2000" dirty="0" err="1">
                <a:solidFill>
                  <a:schemeClr val="tx1"/>
                </a:solidFill>
                <a:latin typeface="Calibri"/>
                <a:ea typeface="Calibri"/>
                <a:cs typeface="Calibri"/>
                <a:sym typeface="Calibri"/>
              </a:rPr>
              <a:t>victim</a:t>
            </a:r>
            <a:r>
              <a:rPr lang="fr-FR" sz="2000" dirty="0">
                <a:solidFill>
                  <a:schemeClr val="tx1"/>
                </a:solidFill>
                <a:latin typeface="Calibri"/>
                <a:ea typeface="Calibri"/>
                <a:cs typeface="Calibri"/>
                <a:sym typeface="Calibri"/>
              </a:rPr>
              <a:t> assistance centers (CAVAC);</a:t>
            </a:r>
          </a:p>
          <a:p>
            <a:pPr marL="742932" lvl="1" indent="-285744">
              <a:lnSpc>
                <a:spcPct val="115000"/>
              </a:lnSpc>
              <a:spcBef>
                <a:spcPts val="1400"/>
              </a:spcBef>
              <a:buClr>
                <a:schemeClr val="accent4"/>
              </a:buClr>
              <a:buSzPts val="2000"/>
              <a:buFont typeface="Arial"/>
              <a:buChar char="•"/>
            </a:pPr>
            <a:r>
              <a:rPr lang="fr-FR" sz="2000" dirty="0" err="1">
                <a:solidFill>
                  <a:schemeClr val="tx1"/>
                </a:solidFill>
                <a:latin typeface="Calibri"/>
                <a:ea typeface="Calibri"/>
                <a:cs typeface="Calibri"/>
                <a:sym typeface="Calibri"/>
              </a:rPr>
              <a:t>sexual</a:t>
            </a:r>
            <a:r>
              <a:rPr lang="fr-FR" sz="2000" dirty="0">
                <a:solidFill>
                  <a:schemeClr val="tx1"/>
                </a:solidFill>
                <a:latin typeface="Calibri"/>
                <a:ea typeface="Calibri"/>
                <a:cs typeface="Calibri"/>
                <a:sym typeface="Calibri"/>
              </a:rPr>
              <a:t> </a:t>
            </a:r>
            <a:r>
              <a:rPr lang="fr-FR" sz="2000" dirty="0" err="1">
                <a:solidFill>
                  <a:schemeClr val="tx1"/>
                </a:solidFill>
                <a:latin typeface="Calibri"/>
                <a:ea typeface="Calibri"/>
                <a:cs typeface="Calibri"/>
                <a:sym typeface="Calibri"/>
              </a:rPr>
              <a:t>assault</a:t>
            </a:r>
            <a:r>
              <a:rPr lang="fr-FR" sz="2000" dirty="0">
                <a:solidFill>
                  <a:schemeClr val="tx1"/>
                </a:solidFill>
                <a:latin typeface="Calibri"/>
                <a:ea typeface="Calibri"/>
                <a:cs typeface="Calibri"/>
                <a:sym typeface="Calibri"/>
              </a:rPr>
              <a:t> and support centers (CALACS);</a:t>
            </a:r>
          </a:p>
          <a:p>
            <a:pPr marL="742932" lvl="1" indent="-285744">
              <a:lnSpc>
                <a:spcPct val="115000"/>
              </a:lnSpc>
              <a:spcBef>
                <a:spcPts val="1400"/>
              </a:spcBef>
              <a:buClr>
                <a:schemeClr val="accent4"/>
              </a:buClr>
              <a:buSzPts val="2000"/>
              <a:buFont typeface="Arial"/>
              <a:buChar char="•"/>
            </a:pPr>
            <a:r>
              <a:rPr lang="fr-FR" sz="2000" dirty="0">
                <a:solidFill>
                  <a:schemeClr val="tx1"/>
                </a:solidFill>
                <a:latin typeface="Calibri"/>
                <a:ea typeface="Calibri"/>
                <a:cs typeface="Calibri"/>
                <a:sym typeface="Calibri"/>
              </a:rPr>
              <a:t>local </a:t>
            </a:r>
            <a:r>
              <a:rPr lang="fr-FR" sz="2000" dirty="0" err="1">
                <a:solidFill>
                  <a:schemeClr val="tx1"/>
                </a:solidFill>
                <a:latin typeface="Calibri"/>
                <a:ea typeface="Calibri"/>
                <a:cs typeface="Calibri"/>
                <a:sym typeface="Calibri"/>
              </a:rPr>
              <a:t>shelters</a:t>
            </a:r>
            <a:r>
              <a:rPr lang="fr-CA" sz="2000" dirty="0">
                <a:solidFill>
                  <a:schemeClr val="tx1"/>
                </a:solidFill>
                <a:latin typeface="Calibri"/>
                <a:ea typeface="Calibri"/>
                <a:cs typeface="Calibri"/>
                <a:sym typeface="Calibri"/>
              </a:rPr>
              <a:t>.</a:t>
            </a:r>
            <a:endParaRPr sz="2000" dirty="0">
              <a:solidFill>
                <a:schemeClr val="tx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F16A894C-9884-6680-2152-FE97AE344129}"/>
              </a:ext>
            </a:extLst>
          </p:cNvPr>
          <p:cNvSpPr>
            <a:spLocks noGrp="1"/>
          </p:cNvSpPr>
          <p:nvPr>
            <p:ph type="sldNum" idx="12"/>
          </p:nvPr>
        </p:nvSpPr>
        <p:spPr/>
        <p:txBody>
          <a:bodyPr/>
          <a:lstStyle/>
          <a:p>
            <a:fld id="{00000000-1234-1234-1234-123412341234}" type="slidenum">
              <a:rPr lang="fr-CA" smtClean="0"/>
              <a:pPr/>
              <a:t>80</a:t>
            </a:fld>
            <a:endParaRPr lang="fr-CA"/>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77"/>
          <p:cNvSpPr txBox="1"/>
          <p:nvPr>
            <p:custDataLst>
              <p:tags r:id="rId1"/>
            </p:custDataLst>
          </p:nvPr>
        </p:nvSpPr>
        <p:spPr>
          <a:xfrm>
            <a:off x="1262743" y="641157"/>
            <a:ext cx="9977120" cy="584735"/>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fr-CA" sz="3200" b="1" dirty="0" err="1">
                <a:solidFill>
                  <a:srgbClr val="1B2A85"/>
                </a:solidFill>
                <a:latin typeface="Calibri"/>
                <a:ea typeface="Calibri"/>
                <a:cs typeface="Calibri"/>
                <a:sym typeface="Calibri"/>
              </a:rPr>
              <a:t>Results</a:t>
            </a:r>
            <a:endParaRPr sz="3600" b="1" dirty="0">
              <a:solidFill>
                <a:srgbClr val="1B2A85"/>
              </a:solidFill>
              <a:latin typeface="Calibri"/>
              <a:ea typeface="Calibri"/>
              <a:cs typeface="Calibri"/>
              <a:sym typeface="Calibri"/>
            </a:endParaRPr>
          </a:p>
        </p:txBody>
      </p:sp>
      <p:sp>
        <p:nvSpPr>
          <p:cNvPr id="655" name="Google Shape;655;p77"/>
          <p:cNvSpPr txBox="1"/>
          <p:nvPr>
            <p:custDataLst>
              <p:tags r:id="rId2"/>
            </p:custDataLst>
          </p:nvPr>
        </p:nvSpPr>
        <p:spPr>
          <a:xfrm>
            <a:off x="1122783" y="1648409"/>
            <a:ext cx="9806475" cy="1877397"/>
          </a:xfrm>
          <a:prstGeom prst="rect">
            <a:avLst/>
          </a:prstGeom>
          <a:noFill/>
          <a:ln>
            <a:noFill/>
          </a:ln>
        </p:spPr>
        <p:txBody>
          <a:bodyPr spcFirstLastPara="1" wrap="square" lIns="91425" tIns="45700" rIns="91425" bIns="45700" anchor="t" anchorCtr="0">
            <a:spAutoFit/>
          </a:bodyPr>
          <a:lstStyle/>
          <a:p>
            <a:pPr marL="342891" indent="-215895" algn="just">
              <a:buClr>
                <a:schemeClr val="accent4"/>
              </a:buClr>
              <a:buSzPts val="2000"/>
            </a:pPr>
            <a:endParaRPr sz="2800" dirty="0">
              <a:solidFill>
                <a:srgbClr val="1B2A85"/>
              </a:solidFill>
              <a:latin typeface="Calibri"/>
              <a:ea typeface="Calibri"/>
              <a:cs typeface="Calibri"/>
              <a:sym typeface="Calibri"/>
            </a:endParaRPr>
          </a:p>
          <a:p>
            <a:pPr marL="342891" indent="-342891" algn="just">
              <a:buClr>
                <a:schemeClr val="accent4"/>
              </a:buClr>
              <a:buSzPts val="2000"/>
              <a:buFont typeface="Arial"/>
              <a:buChar char="•"/>
            </a:pPr>
            <a:r>
              <a:rPr lang="en-US" sz="2200" dirty="0">
                <a:solidFill>
                  <a:schemeClr val="tx1"/>
                </a:solidFill>
                <a:latin typeface="Calibri"/>
                <a:ea typeface="Calibri"/>
                <a:cs typeface="Calibri"/>
                <a:sym typeface="Calibri"/>
              </a:rPr>
              <a:t>Rapid implementation of protective measures and services for the child and family</a:t>
            </a:r>
          </a:p>
          <a:p>
            <a:pPr marL="342891" indent="-342891" algn="just">
              <a:buClr>
                <a:schemeClr val="accent4"/>
              </a:buClr>
              <a:buSzPts val="2000"/>
              <a:buFont typeface="Arial"/>
              <a:buChar char="•"/>
            </a:pPr>
            <a:endParaRPr lang="en-US" sz="2200" dirty="0">
              <a:solidFill>
                <a:schemeClr val="tx1"/>
              </a:solidFill>
              <a:latin typeface="Calibri"/>
              <a:ea typeface="Calibri"/>
              <a:cs typeface="Calibri"/>
              <a:sym typeface="Calibri"/>
            </a:endParaRPr>
          </a:p>
          <a:p>
            <a:pPr marL="342891" indent="-342891" algn="just">
              <a:buClr>
                <a:schemeClr val="accent4"/>
              </a:buClr>
              <a:buSzPts val="2000"/>
              <a:buFont typeface="Arial"/>
              <a:buChar char="•"/>
            </a:pPr>
            <a:r>
              <a:rPr lang="en-US" sz="2200" dirty="0">
                <a:solidFill>
                  <a:schemeClr val="tx1"/>
                </a:solidFill>
                <a:latin typeface="Calibri"/>
                <a:ea typeface="Calibri"/>
                <a:cs typeface="Calibri"/>
                <a:sym typeface="Calibri"/>
              </a:rPr>
              <a:t>Improving the relationship between the child victim and the justice system</a:t>
            </a:r>
            <a:endParaRPr sz="2000" dirty="0">
              <a:solidFill>
                <a:schemeClr val="dk1"/>
              </a:solidFill>
              <a:latin typeface="Calibri"/>
              <a:ea typeface="Calibri"/>
              <a:cs typeface="Calibri"/>
              <a:sym typeface="Calibri"/>
            </a:endParaRPr>
          </a:p>
        </p:txBody>
      </p:sp>
      <p:sp>
        <p:nvSpPr>
          <p:cNvPr id="6" name="Espace réservé du numéro de diapositive 5">
            <a:extLst>
              <a:ext uri="{FF2B5EF4-FFF2-40B4-BE49-F238E27FC236}">
                <a16:creationId xmlns:a16="http://schemas.microsoft.com/office/drawing/2014/main" id="{78B5B286-AB2A-9119-E535-C445A2558DE5}"/>
              </a:ext>
            </a:extLst>
          </p:cNvPr>
          <p:cNvSpPr>
            <a:spLocks noGrp="1"/>
          </p:cNvSpPr>
          <p:nvPr>
            <p:ph type="sldNum" idx="12"/>
          </p:nvPr>
        </p:nvSpPr>
        <p:spPr/>
        <p:txBody>
          <a:bodyPr/>
          <a:lstStyle/>
          <a:p>
            <a:fld id="{00000000-1234-1234-1234-123412341234}" type="slidenum">
              <a:rPr lang="fr-CA" smtClean="0"/>
              <a:pPr/>
              <a:t>81</a:t>
            </a:fld>
            <a:endParaRPr lang="fr-CA"/>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AE7701-C87E-8A07-82DD-7C65905C3D1D}"/>
              </a:ext>
            </a:extLst>
          </p:cNvPr>
          <p:cNvSpPr txBox="1"/>
          <p:nvPr/>
        </p:nvSpPr>
        <p:spPr>
          <a:xfrm>
            <a:off x="3160746" y="2278178"/>
            <a:ext cx="4863581" cy="895630"/>
          </a:xfrm>
          <a:prstGeom prst="rect">
            <a:avLst/>
          </a:prstGeom>
          <a:noFill/>
        </p:spPr>
        <p:txBody>
          <a:bodyPr wrap="square">
            <a:spAutoFit/>
          </a:bodyPr>
          <a:lstStyle/>
          <a:p>
            <a:pPr marL="76199">
              <a:lnSpc>
                <a:spcPct val="90000"/>
              </a:lnSpc>
              <a:spcBef>
                <a:spcPts val="1000"/>
              </a:spcBef>
              <a:buClr>
                <a:srgbClr val="93D9EB"/>
              </a:buClr>
              <a:buSzPts val="2400"/>
            </a:pPr>
            <a:r>
              <a:rPr lang="en-US" sz="2900" b="1" dirty="0">
                <a:solidFill>
                  <a:schemeClr val="tx1"/>
                </a:solidFill>
                <a:latin typeface="Calibri"/>
                <a:ea typeface="Calibri"/>
                <a:cs typeface="Calibri"/>
                <a:sym typeface="Calibri"/>
              </a:rPr>
              <a:t>Conclusion and Evaluation of Training</a:t>
            </a:r>
            <a:endParaRPr lang="fr-CA" sz="2900" b="1" i="0" u="none" strike="noStrike" cap="none" dirty="0">
              <a:solidFill>
                <a:schemeClr val="tx1"/>
              </a:solidFill>
              <a:latin typeface="Calibri"/>
              <a:ea typeface="Calibri"/>
              <a:cs typeface="Calibri"/>
              <a:sym typeface="Calibri"/>
            </a:endParaRPr>
          </a:p>
        </p:txBody>
      </p:sp>
      <p:sp>
        <p:nvSpPr>
          <p:cNvPr id="8" name="Espace réservé du numéro de diapositive 7">
            <a:extLst>
              <a:ext uri="{FF2B5EF4-FFF2-40B4-BE49-F238E27FC236}">
                <a16:creationId xmlns:a16="http://schemas.microsoft.com/office/drawing/2014/main" id="{745D5CA6-D6F3-DA1D-F16A-2658A36955D7}"/>
              </a:ext>
            </a:extLst>
          </p:cNvPr>
          <p:cNvSpPr>
            <a:spLocks noGrp="1"/>
          </p:cNvSpPr>
          <p:nvPr>
            <p:ph type="sldNum" idx="12"/>
          </p:nvPr>
        </p:nvSpPr>
        <p:spPr/>
        <p:txBody>
          <a:bodyPr/>
          <a:lstStyle/>
          <a:p>
            <a:fld id="{00000000-1234-1234-1234-123412341234}" type="slidenum">
              <a:rPr lang="fr-CA" smtClean="0"/>
              <a:pPr/>
              <a:t>82</a:t>
            </a:fld>
            <a:endParaRPr lang="fr-CA"/>
          </a:p>
        </p:txBody>
      </p:sp>
    </p:spTree>
    <p:extLst>
      <p:ext uri="{BB962C8B-B14F-4D97-AF65-F5344CB8AC3E}">
        <p14:creationId xmlns:p14="http://schemas.microsoft.com/office/powerpoint/2010/main" val="6845162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2" name="Google Shape;662;p78"/>
          <p:cNvSpPr txBox="1"/>
          <p:nvPr>
            <p:custDataLst>
              <p:tags r:id="rId1"/>
            </p:custDataLst>
          </p:nvPr>
        </p:nvSpPr>
        <p:spPr>
          <a:xfrm>
            <a:off x="920496" y="1618073"/>
            <a:ext cx="4766637" cy="1323399"/>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endParaRPr lang="fr-CA" sz="2000" b="1" dirty="0">
              <a:solidFill>
                <a:srgbClr val="1B2A85"/>
              </a:solidFill>
              <a:latin typeface="Calibri"/>
              <a:ea typeface="Calibri"/>
              <a:cs typeface="Calibri"/>
              <a:sym typeface="Calibri"/>
            </a:endParaRPr>
          </a:p>
          <a:p>
            <a:pPr marL="427037" indent="-342900" algn="just">
              <a:buClr>
                <a:srgbClr val="1B2A85"/>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a concerted effort</a:t>
            </a:r>
          </a:p>
          <a:p>
            <a:pPr marL="427037" indent="-342900" algn="just">
              <a:buClr>
                <a:srgbClr val="1B2A85"/>
              </a:buClr>
              <a:buSzPts val="2000"/>
              <a:buFont typeface="Wingdings" panose="05000000000000000000" pitchFamily="2" charset="2"/>
              <a:buChar char="Ø"/>
            </a:pPr>
            <a:r>
              <a:rPr lang="en-US" sz="2000" dirty="0">
                <a:solidFill>
                  <a:schemeClr val="tx1"/>
                </a:solidFill>
                <a:latin typeface="Calibri"/>
                <a:ea typeface="Calibri"/>
                <a:cs typeface="Calibri"/>
                <a:sym typeface="Calibri"/>
              </a:rPr>
              <a:t>knowledge of and respect for each other's obligations and responsibilities</a:t>
            </a:r>
            <a:endParaRPr dirty="0">
              <a:solidFill>
                <a:schemeClr val="tx1"/>
              </a:solidFill>
            </a:endParaRPr>
          </a:p>
        </p:txBody>
      </p:sp>
      <p:sp>
        <p:nvSpPr>
          <p:cNvPr id="2" name="Google Shape;662;p78">
            <a:extLst>
              <a:ext uri="{FF2B5EF4-FFF2-40B4-BE49-F238E27FC236}">
                <a16:creationId xmlns:a16="http://schemas.microsoft.com/office/drawing/2014/main" id="{5C67C92A-AB91-1FD5-D554-4A23A482511E}"/>
              </a:ext>
            </a:extLst>
          </p:cNvPr>
          <p:cNvSpPr txBox="1"/>
          <p:nvPr>
            <p:custDataLst>
              <p:tags r:id="rId2"/>
            </p:custDataLst>
          </p:nvPr>
        </p:nvSpPr>
        <p:spPr>
          <a:xfrm>
            <a:off x="920496" y="4245429"/>
            <a:ext cx="4766637" cy="833521"/>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r>
              <a:rPr lang="en-US" sz="2000" b="1" dirty="0">
                <a:solidFill>
                  <a:srgbClr val="1B2A85"/>
                </a:solidFill>
                <a:latin typeface="Calibri"/>
                <a:ea typeface="Calibri"/>
                <a:cs typeface="Calibri"/>
                <a:sym typeface="Calibri"/>
              </a:rPr>
              <a:t>All with a common goal</a:t>
            </a:r>
            <a:r>
              <a:rPr lang="fr-CA" sz="2000" b="1" dirty="0">
                <a:solidFill>
                  <a:srgbClr val="1B2A85"/>
                </a:solidFill>
                <a:latin typeface="Calibri"/>
                <a:ea typeface="Calibri"/>
                <a:cs typeface="Calibri"/>
                <a:sym typeface="Calibri"/>
              </a:rPr>
              <a:t>: </a:t>
            </a:r>
            <a:endParaRPr b="1" dirty="0"/>
          </a:p>
          <a:p>
            <a:pPr>
              <a:spcBef>
                <a:spcPts val="480"/>
              </a:spcBef>
              <a:buClr>
                <a:srgbClr val="1B2A85"/>
              </a:buClr>
              <a:buSzPts val="2400"/>
            </a:pPr>
            <a:r>
              <a:rPr lang="fr-CA" sz="2400" dirty="0">
                <a:solidFill>
                  <a:srgbClr val="1B2A85"/>
                </a:solidFill>
                <a:latin typeface="Calibri"/>
                <a:ea typeface="Calibri"/>
                <a:cs typeface="Calibri"/>
                <a:sym typeface="Calibri"/>
              </a:rPr>
              <a:t> </a:t>
            </a:r>
            <a:r>
              <a:rPr lang="fr-CA" sz="2400" b="1" dirty="0">
                <a:solidFill>
                  <a:srgbClr val="1B2A85"/>
                </a:solidFill>
                <a:latin typeface="Calibri"/>
                <a:ea typeface="Calibri"/>
                <a:cs typeface="Calibri"/>
                <a:sym typeface="Calibri"/>
              </a:rPr>
              <a:t>CHILD PROTECTION</a:t>
            </a:r>
            <a:endParaRPr sz="2400" dirty="0">
              <a:solidFill>
                <a:schemeClr val="dk1"/>
              </a:solidFill>
              <a:latin typeface="Calibri"/>
              <a:ea typeface="Calibri"/>
              <a:cs typeface="Calibri"/>
              <a:sym typeface="Calibri"/>
            </a:endParaRPr>
          </a:p>
        </p:txBody>
      </p:sp>
      <p:pic>
        <p:nvPicPr>
          <p:cNvPr id="3" name="Google Shape;668;p79" descr="groupe multi-ethnique d’enfants se trouvant sur l’autre dans un parc - enfant photos et images de collection">
            <a:extLst>
              <a:ext uri="{FF2B5EF4-FFF2-40B4-BE49-F238E27FC236}">
                <a16:creationId xmlns:a16="http://schemas.microsoft.com/office/drawing/2014/main" id="{F1DC164E-6F74-603A-425F-C9CD3728EEAE}"/>
              </a:ext>
            </a:extLst>
          </p:cNvPr>
          <p:cNvPicPr preferRelativeResize="0">
            <a:picLocks/>
          </p:cNvPicPr>
          <p:nvPr>
            <p:custDataLst>
              <p:tags r:id="rId3"/>
            </p:custDataLst>
          </p:nvPr>
        </p:nvPicPr>
        <p:blipFill rotWithShape="1">
          <a:blip r:embed="rId8">
            <a:alphaModFix/>
          </a:blip>
          <a:srcRect/>
          <a:stretch/>
        </p:blipFill>
        <p:spPr>
          <a:xfrm>
            <a:off x="6270694" y="1929383"/>
            <a:ext cx="5237095" cy="3797649"/>
          </a:xfrm>
          <a:prstGeom prst="rect">
            <a:avLst/>
          </a:prstGeom>
          <a:noFill/>
          <a:ln>
            <a:noFill/>
          </a:ln>
          <a:effectLst>
            <a:softEdge rad="31750"/>
          </a:effectLst>
        </p:spPr>
      </p:pic>
      <p:sp>
        <p:nvSpPr>
          <p:cNvPr id="5" name="Google Shape;661;p78">
            <a:extLst>
              <a:ext uri="{FF2B5EF4-FFF2-40B4-BE49-F238E27FC236}">
                <a16:creationId xmlns:a16="http://schemas.microsoft.com/office/drawing/2014/main" id="{6AB8E1E4-395C-0622-56A8-5B42A50DCEC1}"/>
              </a:ext>
            </a:extLst>
          </p:cNvPr>
          <p:cNvSpPr txBox="1"/>
          <p:nvPr>
            <p:custDataLst>
              <p:tags r:id="rId4"/>
            </p:custDataLst>
          </p:nvPr>
        </p:nvSpPr>
        <p:spPr>
          <a:xfrm>
            <a:off x="920496" y="899355"/>
            <a:ext cx="5350198" cy="830956"/>
          </a:xfrm>
          <a:prstGeom prst="rect">
            <a:avLst/>
          </a:prstGeom>
          <a:noFill/>
          <a:ln>
            <a:noFill/>
          </a:ln>
        </p:spPr>
        <p:txBody>
          <a:bodyPr spcFirstLastPara="1" wrap="square" lIns="91425" tIns="45700" rIns="91425" bIns="45700" anchor="t" anchorCtr="0">
            <a:spAutoFit/>
          </a:bodyPr>
          <a:lstStyle/>
          <a:p>
            <a:pPr>
              <a:buClr>
                <a:srgbClr val="1B2A85"/>
              </a:buClr>
              <a:buSzPts val="3200"/>
            </a:pPr>
            <a:r>
              <a:rPr lang="en-US" sz="2400" b="1" dirty="0">
                <a:solidFill>
                  <a:srgbClr val="1B2A85"/>
                </a:solidFill>
                <a:latin typeface="Calibri"/>
                <a:ea typeface="Calibri"/>
                <a:cs typeface="Calibri"/>
                <a:sym typeface="Calibri"/>
              </a:rPr>
              <a:t>The Success of the Multisectoral Agreement Is the Result of </a:t>
            </a:r>
            <a:endParaRPr sz="2400" dirty="0">
              <a:solidFill>
                <a:srgbClr val="1B2A85"/>
              </a:solidFill>
              <a:latin typeface="Calibri"/>
              <a:ea typeface="Calibri"/>
              <a:cs typeface="Calibri"/>
              <a:sym typeface="Calibri"/>
            </a:endParaRPr>
          </a:p>
        </p:txBody>
      </p:sp>
      <p:sp>
        <p:nvSpPr>
          <p:cNvPr id="6" name="Google Shape;662;p78">
            <a:extLst>
              <a:ext uri="{FF2B5EF4-FFF2-40B4-BE49-F238E27FC236}">
                <a16:creationId xmlns:a16="http://schemas.microsoft.com/office/drawing/2014/main" id="{A4B5F9C0-231E-27C2-8BAF-C92616AB2634}"/>
              </a:ext>
            </a:extLst>
          </p:cNvPr>
          <p:cNvSpPr txBox="1"/>
          <p:nvPr>
            <p:custDataLst>
              <p:tags r:id="rId5"/>
            </p:custDataLst>
          </p:nvPr>
        </p:nvSpPr>
        <p:spPr>
          <a:xfrm>
            <a:off x="6389566" y="1467759"/>
            <a:ext cx="4683907" cy="461624"/>
          </a:xfrm>
          <a:prstGeom prst="rect">
            <a:avLst/>
          </a:prstGeom>
          <a:noFill/>
          <a:ln>
            <a:noFill/>
          </a:ln>
        </p:spPr>
        <p:txBody>
          <a:bodyPr spcFirstLastPara="1" wrap="square" lIns="91425" tIns="45700" rIns="91425" bIns="45700" anchor="t" anchorCtr="0">
            <a:spAutoFit/>
          </a:bodyPr>
          <a:lstStyle/>
          <a:p>
            <a:pPr marL="84137" algn="just">
              <a:buClr>
                <a:srgbClr val="1B2A85"/>
              </a:buClr>
              <a:buSzPts val="2000"/>
            </a:pPr>
            <a:r>
              <a:rPr lang="fr-CA" sz="2400" b="1" dirty="0" err="1">
                <a:solidFill>
                  <a:schemeClr val="dk1"/>
                </a:solidFill>
                <a:latin typeface="Calibri"/>
                <a:ea typeface="Calibri"/>
                <a:cs typeface="Calibri"/>
                <a:sym typeface="Calibri"/>
              </a:rPr>
              <a:t>Children</a:t>
            </a:r>
            <a:r>
              <a:rPr lang="fr-CA" sz="2400" b="1" dirty="0">
                <a:solidFill>
                  <a:schemeClr val="dk1"/>
                </a:solidFill>
                <a:latin typeface="Calibri"/>
                <a:ea typeface="Calibri"/>
                <a:cs typeface="Calibri"/>
                <a:sym typeface="Calibri"/>
              </a:rPr>
              <a:t> come first! </a:t>
            </a:r>
            <a:endParaRPr sz="2400" b="1" dirty="0">
              <a:solidFill>
                <a:schemeClr val="dk1"/>
              </a:solidFill>
              <a:latin typeface="Calibri"/>
              <a:ea typeface="Calibri"/>
              <a:cs typeface="Calibri"/>
              <a:sym typeface="Calibri"/>
            </a:endParaRPr>
          </a:p>
        </p:txBody>
      </p:sp>
      <p:sp>
        <p:nvSpPr>
          <p:cNvPr id="12" name="Espace réservé du numéro de diapositive 11">
            <a:extLst>
              <a:ext uri="{FF2B5EF4-FFF2-40B4-BE49-F238E27FC236}">
                <a16:creationId xmlns:a16="http://schemas.microsoft.com/office/drawing/2014/main" id="{AF838A02-2133-93BB-B6C6-C6F34978AFB7}"/>
              </a:ext>
            </a:extLst>
          </p:cNvPr>
          <p:cNvSpPr>
            <a:spLocks noGrp="1"/>
          </p:cNvSpPr>
          <p:nvPr>
            <p:ph type="sldNum" idx="12"/>
          </p:nvPr>
        </p:nvSpPr>
        <p:spPr/>
        <p:txBody>
          <a:bodyPr/>
          <a:lstStyle/>
          <a:p>
            <a:fld id="{00000000-1234-1234-1234-123412341234}" type="slidenum">
              <a:rPr lang="fr-CA" smtClean="0"/>
              <a:pPr/>
              <a:t>83</a:t>
            </a:fld>
            <a:endParaRPr lang="fr-CA"/>
          </a:p>
        </p:txBody>
      </p:sp>
    </p:spTree>
    <p:extLst>
      <p:ext uri="{BB962C8B-B14F-4D97-AF65-F5344CB8AC3E}">
        <p14:creationId xmlns:p14="http://schemas.microsoft.com/office/powerpoint/2010/main" val="400116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80"/>
          <p:cNvSpPr txBox="1">
            <a:spLocks noGrp="1"/>
          </p:cNvSpPr>
          <p:nvPr>
            <p:ph type="body" idx="1"/>
            <p:custDataLst>
              <p:tags r:id="rId1"/>
            </p:custDataLst>
          </p:nvPr>
        </p:nvSpPr>
        <p:spPr>
          <a:xfrm>
            <a:off x="831851" y="1706155"/>
            <a:ext cx="10515600" cy="3123943"/>
          </a:xfrm>
          <a:prstGeom prst="rect">
            <a:avLst/>
          </a:prstGeom>
          <a:noFill/>
          <a:ln>
            <a:noFill/>
          </a:ln>
        </p:spPr>
        <p:txBody>
          <a:bodyPr spcFirstLastPara="1" wrap="square" lIns="91425" tIns="45700" rIns="91425" bIns="45700" anchor="t" anchorCtr="0">
            <a:normAutofit/>
          </a:bodyPr>
          <a:lstStyle/>
          <a:p>
            <a:pPr marL="0" indent="0" algn="ctr">
              <a:spcBef>
                <a:spcPts val="0"/>
              </a:spcBef>
            </a:pPr>
            <a:endParaRPr dirty="0"/>
          </a:p>
          <a:p>
            <a:pPr marL="0" indent="0" algn="ctr"/>
            <a:endParaRPr dirty="0"/>
          </a:p>
          <a:p>
            <a:pPr marL="0" indent="0" algn="ctr">
              <a:buSzPts val="4800"/>
            </a:pPr>
            <a:r>
              <a:rPr lang="fr-CA" sz="6600"/>
              <a:t>THANK YOU!!!</a:t>
            </a:r>
            <a:endParaRPr sz="6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8"/>
          <p:cNvSpPr txBox="1"/>
          <p:nvPr>
            <p:custDataLst>
              <p:tags r:id="rId1"/>
            </p:custDataLst>
          </p:nvPr>
        </p:nvSpPr>
        <p:spPr>
          <a:xfrm>
            <a:off x="1201057" y="615873"/>
            <a:ext cx="7386320" cy="584735"/>
          </a:xfrm>
          <a:prstGeom prst="rect">
            <a:avLst/>
          </a:prstGeom>
          <a:noFill/>
          <a:ln>
            <a:noFill/>
          </a:ln>
        </p:spPr>
        <p:txBody>
          <a:bodyPr spcFirstLastPara="1" wrap="square" lIns="91425" tIns="45700" rIns="91425" bIns="45700" anchor="t" anchorCtr="0">
            <a:spAutoFit/>
          </a:bodyPr>
          <a:lstStyle/>
          <a:p>
            <a:pPr>
              <a:buClr>
                <a:schemeClr val="dk1"/>
              </a:buClr>
              <a:buSzPts val="3200"/>
            </a:pPr>
            <a:r>
              <a:rPr lang="fr-CA" sz="3200" b="1" dirty="0">
                <a:solidFill>
                  <a:schemeClr val="dk1"/>
                </a:solidFill>
                <a:latin typeface="Calibri"/>
                <a:ea typeface="Calibri"/>
                <a:cs typeface="Calibri"/>
                <a:sym typeface="Calibri"/>
              </a:rPr>
              <a:t>The </a:t>
            </a:r>
            <a:r>
              <a:rPr lang="fr-CA" sz="3200" b="1" dirty="0" err="1">
                <a:solidFill>
                  <a:schemeClr val="dk1"/>
                </a:solidFill>
                <a:latin typeface="Calibri"/>
                <a:ea typeface="Calibri"/>
                <a:cs typeface="Calibri"/>
                <a:sym typeface="Calibri"/>
              </a:rPr>
              <a:t>Agreement’s</a:t>
            </a:r>
            <a:r>
              <a:rPr lang="fr-CA" sz="3200" b="1" dirty="0">
                <a:solidFill>
                  <a:schemeClr val="dk1"/>
                </a:solidFill>
                <a:latin typeface="Calibri"/>
                <a:ea typeface="Calibri"/>
                <a:cs typeface="Calibri"/>
                <a:sym typeface="Calibri"/>
              </a:rPr>
              <a:t> Goal </a:t>
            </a:r>
            <a:endParaRPr dirty="0"/>
          </a:p>
        </p:txBody>
      </p:sp>
      <p:sp>
        <p:nvSpPr>
          <p:cNvPr id="122" name="Google Shape;122;p8"/>
          <p:cNvSpPr txBox="1">
            <a:spLocks noGrp="1"/>
          </p:cNvSpPr>
          <p:nvPr>
            <p:ph type="body" idx="1"/>
            <p:custDataLst>
              <p:tags r:id="rId2"/>
            </p:custDataLst>
          </p:nvPr>
        </p:nvSpPr>
        <p:spPr>
          <a:xfrm>
            <a:off x="838201" y="2136710"/>
            <a:ext cx="10443937" cy="3676261"/>
          </a:xfrm>
          <a:prstGeom prst="rect">
            <a:avLst/>
          </a:prstGeom>
          <a:noFill/>
          <a:ln>
            <a:noFill/>
          </a:ln>
        </p:spPr>
        <p:txBody>
          <a:bodyPr spcFirstLastPara="1" wrap="square" lIns="91425" tIns="45700" rIns="91425" bIns="45700" anchor="t" anchorCtr="0">
            <a:normAutofit/>
          </a:bodyPr>
          <a:lstStyle/>
          <a:p>
            <a:pPr marL="342891" indent="-342891">
              <a:lnSpc>
                <a:spcPct val="200000"/>
              </a:lnSpc>
              <a:spcBef>
                <a:spcPts val="0"/>
              </a:spcBef>
              <a:buSzPts val="2000"/>
              <a:buFont typeface="Arial"/>
              <a:buChar char="•"/>
            </a:pPr>
            <a:r>
              <a:rPr lang="en-US" sz="2200" dirty="0">
                <a:solidFill>
                  <a:schemeClr val="tx1"/>
                </a:solidFill>
              </a:rPr>
              <a:t>Guarantee better protection for the child.</a:t>
            </a:r>
          </a:p>
          <a:p>
            <a:pPr marL="342891" indent="-342891">
              <a:lnSpc>
                <a:spcPct val="200000"/>
              </a:lnSpc>
              <a:spcBef>
                <a:spcPts val="0"/>
              </a:spcBef>
              <a:buSzPts val="2000"/>
              <a:buFont typeface="Arial"/>
              <a:buChar char="•"/>
            </a:pPr>
            <a:r>
              <a:rPr lang="en-US" sz="2200" dirty="0">
                <a:solidFill>
                  <a:schemeClr val="tx1"/>
                </a:solidFill>
              </a:rPr>
              <a:t>Provide the child with the help he needs.</a:t>
            </a:r>
          </a:p>
          <a:p>
            <a:pPr marL="342891" indent="-342891">
              <a:lnSpc>
                <a:spcPct val="200000"/>
              </a:lnSpc>
              <a:spcBef>
                <a:spcPts val="0"/>
              </a:spcBef>
              <a:buSzPts val="2000"/>
              <a:buFont typeface="Arial"/>
              <a:buChar char="•"/>
            </a:pPr>
            <a:r>
              <a:rPr lang="en-US" sz="2200" dirty="0">
                <a:solidFill>
                  <a:schemeClr val="tx1"/>
                </a:solidFill>
              </a:rPr>
              <a:t>Make sure that all partners work together effectively, with rapid, concerted intervention that respects the child's rhythm</a:t>
            </a:r>
            <a:r>
              <a:rPr lang="fr-CA" sz="2200" dirty="0">
                <a:solidFill>
                  <a:schemeClr val="tx1"/>
                </a:solidFill>
              </a:rPr>
              <a:t>.</a:t>
            </a:r>
          </a:p>
          <a:p>
            <a:pPr marL="0" indent="0"/>
            <a:endParaRPr lang="fr-CA"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1"/>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2"/>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1"/>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1"/>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1"/>
</p:tagLst>
</file>

<file path=ppt/tags/tag136.xml><?xml version="1.0" encoding="utf-8"?>
<p:tagLst xmlns:a="http://schemas.openxmlformats.org/drawingml/2006/main" xmlns:r="http://schemas.openxmlformats.org/officeDocument/2006/relationships" xmlns:p="http://schemas.openxmlformats.org/presentationml/2006/main">
  <p:tag name="NUM" val="2"/>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3"/>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1"/>
</p:tagLst>
</file>

<file path=ppt/tags/tag144.xml><?xml version="1.0" encoding="utf-8"?>
<p:tagLst xmlns:a="http://schemas.openxmlformats.org/drawingml/2006/main" xmlns:r="http://schemas.openxmlformats.org/officeDocument/2006/relationships" xmlns:p="http://schemas.openxmlformats.org/presentationml/2006/main">
  <p:tag name="NUM" val="2"/>
</p:tagLst>
</file>

<file path=ppt/tags/tag145.xml><?xml version="1.0" encoding="utf-8"?>
<p:tagLst xmlns:a="http://schemas.openxmlformats.org/drawingml/2006/main" xmlns:r="http://schemas.openxmlformats.org/officeDocument/2006/relationships" xmlns:p="http://schemas.openxmlformats.org/presentationml/2006/main">
  <p:tag name="NUM" val="1"/>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2"/>
</p:tagLst>
</file>

<file path=ppt/tags/tag151.xml><?xml version="1.0" encoding="utf-8"?>
<p:tagLst xmlns:a="http://schemas.openxmlformats.org/drawingml/2006/main" xmlns:r="http://schemas.openxmlformats.org/officeDocument/2006/relationships" xmlns:p="http://schemas.openxmlformats.org/presentationml/2006/main">
  <p:tag name="NUM" val="1"/>
</p:tagLst>
</file>

<file path=ppt/tags/tag152.xml><?xml version="1.0" encoding="utf-8"?>
<p:tagLst xmlns:a="http://schemas.openxmlformats.org/drawingml/2006/main" xmlns:r="http://schemas.openxmlformats.org/officeDocument/2006/relationships" xmlns:p="http://schemas.openxmlformats.org/presentationml/2006/main">
  <p:tag name="NUM" val="2"/>
</p:tagLst>
</file>

<file path=ppt/tags/tag153.xml><?xml version="1.0" encoding="utf-8"?>
<p:tagLst xmlns:a="http://schemas.openxmlformats.org/drawingml/2006/main" xmlns:r="http://schemas.openxmlformats.org/officeDocument/2006/relationships" xmlns:p="http://schemas.openxmlformats.org/presentationml/2006/main">
  <p:tag name="NUM" val="1"/>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2"/>
</p:tagLst>
</file>

<file path=ppt/tags/tag156.xml><?xml version="1.0" encoding="utf-8"?>
<p:tagLst xmlns:a="http://schemas.openxmlformats.org/drawingml/2006/main" xmlns:r="http://schemas.openxmlformats.org/officeDocument/2006/relationships" xmlns:p="http://schemas.openxmlformats.org/presentationml/2006/main">
  <p:tag name="NUM" val="1"/>
</p:tagLst>
</file>

<file path=ppt/tags/tag157.xml><?xml version="1.0" encoding="utf-8"?>
<p:tagLst xmlns:a="http://schemas.openxmlformats.org/drawingml/2006/main" xmlns:r="http://schemas.openxmlformats.org/officeDocument/2006/relationships" xmlns:p="http://schemas.openxmlformats.org/presentationml/2006/main">
  <p:tag name="NUM" val="2"/>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1"/>
</p:tagLst>
</file>

<file path=ppt/tags/tag161.xml><?xml version="1.0" encoding="utf-8"?>
<p:tagLst xmlns:a="http://schemas.openxmlformats.org/drawingml/2006/main" xmlns:r="http://schemas.openxmlformats.org/officeDocument/2006/relationships" xmlns:p="http://schemas.openxmlformats.org/presentationml/2006/main">
  <p:tag name="NUM" val="2"/>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NUM" val="2"/>
</p:tagLst>
</file>

<file path=ppt/tags/tag165.xml><?xml version="1.0" encoding="utf-8"?>
<p:tagLst xmlns:a="http://schemas.openxmlformats.org/drawingml/2006/main" xmlns:r="http://schemas.openxmlformats.org/officeDocument/2006/relationships" xmlns:p="http://schemas.openxmlformats.org/presentationml/2006/main">
  <p:tag name="NUM" val="2"/>
</p:tagLst>
</file>

<file path=ppt/tags/tag166.xml><?xml version="1.0" encoding="utf-8"?>
<p:tagLst xmlns:a="http://schemas.openxmlformats.org/drawingml/2006/main" xmlns:r="http://schemas.openxmlformats.org/officeDocument/2006/relationships" xmlns:p="http://schemas.openxmlformats.org/presentationml/2006/main">
  <p:tag name="NUM" val="1"/>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5"/>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5"/>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8.xml><?xml version="1.0" encoding="utf-8"?>
<p:tagLst xmlns:a="http://schemas.openxmlformats.org/drawingml/2006/main" xmlns:r="http://schemas.openxmlformats.org/officeDocument/2006/relationships" xmlns:p="http://schemas.openxmlformats.org/presentationml/2006/main">
  <p:tag name="NUM" val="6"/>
</p:tagLst>
</file>

<file path=ppt/tags/tag49.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8"/>
</p:tagLst>
</file>

<file path=ppt/tags/tag51.xml><?xml version="1.0" encoding="utf-8"?>
<p:tagLst xmlns:a="http://schemas.openxmlformats.org/drawingml/2006/main" xmlns:r="http://schemas.openxmlformats.org/officeDocument/2006/relationships" xmlns:p="http://schemas.openxmlformats.org/presentationml/2006/main">
  <p:tag name="NUM" val="9"/>
</p:tagLst>
</file>

<file path=ppt/tags/tag52.xml><?xml version="1.0" encoding="utf-8"?>
<p:tagLst xmlns:a="http://schemas.openxmlformats.org/drawingml/2006/main" xmlns:r="http://schemas.openxmlformats.org/officeDocument/2006/relationships" xmlns:p="http://schemas.openxmlformats.org/presentationml/2006/main">
  <p:tag name="NUM" val="10"/>
</p:tagLst>
</file>

<file path=ppt/tags/tag53.xml><?xml version="1.0" encoding="utf-8"?>
<p:tagLst xmlns:a="http://schemas.openxmlformats.org/drawingml/2006/main" xmlns:r="http://schemas.openxmlformats.org/officeDocument/2006/relationships" xmlns:p="http://schemas.openxmlformats.org/presentationml/2006/main">
  <p:tag name="NUM" val="11"/>
</p:tagLst>
</file>

<file path=ppt/tags/tag54.xml><?xml version="1.0" encoding="utf-8"?>
<p:tagLst xmlns:a="http://schemas.openxmlformats.org/drawingml/2006/main" xmlns:r="http://schemas.openxmlformats.org/officeDocument/2006/relationships" xmlns:p="http://schemas.openxmlformats.org/presentationml/2006/main">
  <p:tag name="NUM" val="12"/>
</p:tagLst>
</file>

<file path=ppt/tags/tag55.xml><?xml version="1.0" encoding="utf-8"?>
<p:tagLst xmlns:a="http://schemas.openxmlformats.org/drawingml/2006/main" xmlns:r="http://schemas.openxmlformats.org/officeDocument/2006/relationships" xmlns:p="http://schemas.openxmlformats.org/presentationml/2006/main">
  <p:tag name="NUM" val="13"/>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6"/>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NUM" val="3"/>
</p:tagLst>
</file>

<file path=ppt/tags/tag76.xml><?xml version="1.0" encoding="utf-8"?>
<p:tagLst xmlns:a="http://schemas.openxmlformats.org/drawingml/2006/main" xmlns:r="http://schemas.openxmlformats.org/officeDocument/2006/relationships" xmlns:p="http://schemas.openxmlformats.org/presentationml/2006/main">
  <p:tag name="NUM" val="4"/>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3"/>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NUM" val="3"/>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1_Thème Office">
  <a:themeElements>
    <a:clrScheme name="Personnalisé 8">
      <a:dk1>
        <a:srgbClr val="2D2E83"/>
      </a:dk1>
      <a:lt1>
        <a:srgbClr val="FFFFFF"/>
      </a:lt1>
      <a:dk2>
        <a:srgbClr val="38A7DE"/>
      </a:dk2>
      <a:lt2>
        <a:srgbClr val="BDE3F2"/>
      </a:lt2>
      <a:accent1>
        <a:srgbClr val="005DA1"/>
      </a:accent1>
      <a:accent2>
        <a:srgbClr val="3B85C4"/>
      </a:accent2>
      <a:accent3>
        <a:srgbClr val="4DC0DF"/>
      </a:accent3>
      <a:accent4>
        <a:srgbClr val="2FB7C2"/>
      </a:accent4>
      <a:accent5>
        <a:srgbClr val="2FB7C2"/>
      </a:accent5>
      <a:accent6>
        <a:srgbClr val="F7F109"/>
      </a:accent6>
      <a:hlink>
        <a:srgbClr val="0000FF"/>
      </a:hlink>
      <a:folHlink>
        <a:srgbClr val="00206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B2A601BE61FC41A1E337EEB65EF18E" ma:contentTypeVersion="6" ma:contentTypeDescription="Crée un document." ma:contentTypeScope="" ma:versionID="335e7c6a3f5cb5c569db8e511b89a629">
  <xsd:schema xmlns:xsd="http://www.w3.org/2001/XMLSchema" xmlns:xs="http://www.w3.org/2001/XMLSchema" xmlns:p="http://schemas.microsoft.com/office/2006/metadata/properties" xmlns:ns2="b997c6ca-fa99-4dca-8a91-0d583392e40b" xmlns:ns3="741e0cd0-e50e-43cc-9f7a-197b2636f6b4" targetNamespace="http://schemas.microsoft.com/office/2006/metadata/properties" ma:root="true" ma:fieldsID="b7a4f5a2f9845be8c576d649da922a7e" ns2:_="" ns3:_="">
    <xsd:import namespace="b997c6ca-fa99-4dca-8a91-0d583392e40b"/>
    <xsd:import namespace="741e0cd0-e50e-43cc-9f7a-197b2636f6b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7c6ca-fa99-4dca-8a91-0d583392e4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1e0cd0-e50e-43cc-9f7a-197b2636f6b4"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A52563D-71D6-4C3F-AD27-8226EA61F301}"/>
</file>

<file path=customXml/itemProps2.xml><?xml version="1.0" encoding="utf-8"?>
<ds:datastoreItem xmlns:ds="http://schemas.openxmlformats.org/officeDocument/2006/customXml" ds:itemID="{C00391C8-1B37-4E42-8FCB-D0ED0EA91AA9}"/>
</file>

<file path=customXml/itemProps3.xml><?xml version="1.0" encoding="utf-8"?>
<ds:datastoreItem xmlns:ds="http://schemas.openxmlformats.org/officeDocument/2006/customXml" ds:itemID="{F03B01EC-5DE3-4B36-B9C5-CF9EAEA09B76}"/>
</file>

<file path=docProps/app.xml><?xml version="1.0" encoding="utf-8"?>
<Properties xmlns="http://schemas.openxmlformats.org/officeDocument/2006/extended-properties" xmlns:vt="http://schemas.openxmlformats.org/officeDocument/2006/docPropsVTypes">
  <TotalTime>21351</TotalTime>
  <Words>7064</Words>
  <Application>Microsoft Office PowerPoint</Application>
  <PresentationFormat>Grand écran</PresentationFormat>
  <Paragraphs>869</Paragraphs>
  <Slides>84</Slides>
  <Notes>70</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84</vt:i4>
      </vt:variant>
    </vt:vector>
  </HeadingPairs>
  <TitlesOfParts>
    <vt:vector size="92" baseType="lpstr">
      <vt:lpstr>Wingdings</vt:lpstr>
      <vt:lpstr>Noto Sans Symbols</vt:lpstr>
      <vt:lpstr>Arial</vt:lpstr>
      <vt:lpstr>Calibri Light</vt:lpstr>
      <vt:lpstr>Times New Roman</vt:lpstr>
      <vt:lpstr>Calibri</vt:lpstr>
      <vt:lpstr>1_Thème Office</vt:lpstr>
      <vt:lpstr>Thème Office</vt:lpstr>
      <vt:lpstr>Multisectoral Agreement Training (2023) </vt:lpstr>
      <vt:lpstr>Purpose of Training </vt:lpstr>
      <vt:lpstr>Présentation PowerPoint</vt:lpstr>
      <vt:lpstr>Présentation PowerPoint</vt:lpstr>
      <vt:lpstr>Présentation PowerPoint</vt:lpstr>
      <vt:lpstr>Présentation PowerPoint</vt:lpstr>
      <vt:lpstr>Background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The Essential Conditions for Consultation </vt:lpstr>
      <vt:lpstr>Présentation PowerPoint</vt:lpstr>
      <vt:lpstr>Présentation PowerPoint</vt:lpstr>
      <vt:lpstr>Partners Linked by the Agreement  </vt:lpstr>
      <vt:lpstr>Présentation PowerPoint</vt:lpstr>
      <vt:lpstr>Présentation PowerPoint</vt:lpstr>
      <vt:lpstr>Présentation PowerPoint</vt:lpstr>
      <vt:lpstr> The Alleged Perpetrator  </vt:lpstr>
      <vt:lpstr>Présentation PowerPoint</vt:lpstr>
      <vt:lpstr>Présentation PowerPoint</vt:lpstr>
      <vt:lpstr>      The Situation Concerned: Sexual Abuse (art. 38 d) 1)  (cont’d.) </vt:lpstr>
      <vt:lpstr>Criminal Offences</vt:lpstr>
      <vt:lpstr>Présentation PowerPoint</vt:lpstr>
      <vt:lpstr>Unreasonable Educational Measures </vt:lpstr>
      <vt:lpstr>Unreasonable Educational Measures  (cont’d.)</vt:lpstr>
      <vt:lpstr>Présentation PowerPoint</vt:lpstr>
      <vt:lpstr>The Situation Concerned: Negligence (art. 38 b) 1) (cont’d.)</vt:lpstr>
      <vt:lpstr>Gross Negligence: Criminal Aspect </vt:lpstr>
      <vt:lpstr>Présentation PowerPoint</vt:lpstr>
      <vt:lpstr>Présentation PowerPoint</vt:lpstr>
      <vt:lpstr>The YPA, a Law of Exception  Grounds for Compromise (art. 38)</vt:lpstr>
      <vt:lpstr>The Process - PJ Stage</vt:lpstr>
      <vt:lpstr>Présentation PowerPoint</vt:lpstr>
      <vt:lpstr>Présentation PowerPoint</vt:lpstr>
      <vt:lpstr>Présentation PowerPoint</vt:lpstr>
      <vt:lpstr>Présentation PowerPoint</vt:lpstr>
      <vt:lpstr>Présentation PowerPoint</vt:lpstr>
      <vt:lpstr>Step1:Reporting </vt:lpstr>
      <vt:lpstr>The Duty to Report (art. 39 of the YPA)</vt:lpstr>
      <vt:lpstr>Reporting: the Obligation to Report (cont’d)</vt:lpstr>
      <vt:lpstr>The Obligation to Report (cont’d) </vt:lpstr>
      <vt:lpstr>Présentation PowerPoint</vt:lpstr>
      <vt:lpstr>Présentation PowerPoint</vt:lpstr>
      <vt:lpstr>Présentation PowerPoint</vt:lpstr>
      <vt:lpstr>The DYP’s Discretionary Power </vt:lpstr>
      <vt:lpstr>Disclosure</vt:lpstr>
      <vt:lpstr> Step 3: Investigation and Evaluation </vt:lpstr>
      <vt:lpstr>Présentation PowerPoint</vt:lpstr>
      <vt:lpstr>Présentation PowerPoint</vt:lpstr>
      <vt:lpstr>Administrative Investigation  </vt:lpstr>
      <vt:lpstr>Administrative Investigation (cont’d.)</vt:lpstr>
      <vt:lpstr>Step 4: Decision-Making </vt:lpstr>
      <vt:lpstr>Présentation PowerPoint</vt:lpstr>
      <vt:lpstr>Step 5: Action and Feedback </vt:lpstr>
      <vt:lpstr>Présentation PowerPoint</vt:lpstr>
      <vt:lpstr>Présentation PowerPoint</vt:lpstr>
      <vt:lpstr>Présentation PowerPoint</vt:lpstr>
      <vt:lpstr>Présentation PowerPoint</vt:lpstr>
      <vt:lpstr>Présentation PowerPoint</vt:lpstr>
      <vt:lpstr>Présentation PowerPoint</vt:lpstr>
      <vt:lpstr>  The Designated Center for Victims of Sexual Assault</vt:lpstr>
      <vt:lpstr>Présentation PowerPoint</vt:lpstr>
      <vt:lpstr>  Disclosure of Information </vt:lpstr>
      <vt:lpstr>Présentation PowerPoint</vt:lpstr>
      <vt:lpstr>Présentation PowerPoint</vt:lpstr>
      <vt:lpstr>Présentation PowerPoint</vt:lpstr>
      <vt:lpstr>Présentation PowerPoint</vt:lpstr>
      <vt:lpstr>Présentation PowerPoint</vt:lpstr>
      <vt:lpstr>Présentation PowerPoint</vt:lpstr>
      <vt:lpstr>The DPJ’s Access to Information Concerning the Child, His Parents or a Person Implicated by a Report</vt:lpstr>
      <vt:lpstr>Présentation PowerPoint</vt:lpstr>
      <vt:lpstr>When applying the Agreement:  Transmission of Documents</vt:lpstr>
      <vt:lpstr>Présentation PowerPoint</vt:lpstr>
      <vt:lpstr> Winning Conditions</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Martine Desforges</dc:creator>
  <cp:lastModifiedBy>Martine Desforges</cp:lastModifiedBy>
  <cp:revision>28</cp:revision>
  <cp:lastPrinted>2023-08-02T14:50:17Z</cp:lastPrinted>
  <dcterms:created xsi:type="dcterms:W3CDTF">2022-10-07T14:41:41Z</dcterms:created>
  <dcterms:modified xsi:type="dcterms:W3CDTF">2024-04-29T17:03:05Z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a7d8d5d-78e2-4a62-9fcd-016eb5e4c57c_Enabled">
    <vt:lpwstr>true</vt:lpwstr>
  </property>
  <property fmtid="{D5CDD505-2E9C-101B-9397-08002B2CF9AE}" pid="3" name="MSIP_Label_6a7d8d5d-78e2-4a62-9fcd-016eb5e4c57c_SetDate">
    <vt:lpwstr>2022-10-07T14:41:41Z</vt:lpwstr>
  </property>
  <property fmtid="{D5CDD505-2E9C-101B-9397-08002B2CF9AE}" pid="4" name="MSIP_Label_6a7d8d5d-78e2-4a62-9fcd-016eb5e4c57c_Method">
    <vt:lpwstr>Standard</vt:lpwstr>
  </property>
  <property fmtid="{D5CDD505-2E9C-101B-9397-08002B2CF9AE}" pid="5" name="MSIP_Label_6a7d8d5d-78e2-4a62-9fcd-016eb5e4c57c_Name">
    <vt:lpwstr>Général</vt:lpwstr>
  </property>
  <property fmtid="{D5CDD505-2E9C-101B-9397-08002B2CF9AE}" pid="6" name="MSIP_Label_6a7d8d5d-78e2-4a62-9fcd-016eb5e4c57c_SiteId">
    <vt:lpwstr>06e1fe28-5f8b-4075-bf6c-ae24be1a7992</vt:lpwstr>
  </property>
  <property fmtid="{D5CDD505-2E9C-101B-9397-08002B2CF9AE}" pid="7" name="MSIP_Label_6a7d8d5d-78e2-4a62-9fcd-016eb5e4c57c_ActionId">
    <vt:lpwstr>43edbb9c-df89-4c2a-9a2b-a1332e7b4d2f</vt:lpwstr>
  </property>
  <property fmtid="{D5CDD505-2E9C-101B-9397-08002B2CF9AE}" pid="8" name="MSIP_Label_6a7d8d5d-78e2-4a62-9fcd-016eb5e4c57c_ContentBits">
    <vt:lpwstr>0</vt:lpwstr>
  </property>
  <property fmtid="{D5CDD505-2E9C-101B-9397-08002B2CF9AE}" pid="9" name="ContentTypeId">
    <vt:lpwstr>0x010100D1B2A601BE61FC41A1E337EEB65EF18E</vt:lpwstr>
  </property>
</Properties>
</file>