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4.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5.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6.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43.xml" ContentType="application/vnd.openxmlformats-officedocument.presentationml.tags+xml"/>
  <Override PartName="/ppt/tags/tag44.xml" ContentType="application/vnd.openxmlformats-officedocument.presentationml.tags+xml"/>
  <Override PartName="/ppt/notesSlides/notesSlide8.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notesSlides/notesSlide9.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notesSlides/notesSlide10.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notesSlides/notesSlide11.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notesSlides/notesSlide12.xml" ContentType="application/vnd.openxmlformats-officedocument.presentationml.notesSlide+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notesSlides/notesSlide13.xml" ContentType="application/vnd.openxmlformats-officedocument.presentationml.notesSlide+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notesSlides/notesSlide14.xml" ContentType="application/vnd.openxmlformats-officedocument.presentationml.notesSlide+xml"/>
  <Override PartName="/ppt/tags/tag102.xml" ContentType="application/vnd.openxmlformats-officedocument.presentationml.tags+xml"/>
  <Override PartName="/ppt/tags/tag103.xml" ContentType="application/vnd.openxmlformats-officedocument.presentationml.tags+xml"/>
  <Override PartName="/ppt/notesSlides/notesSlide15.xml" ContentType="application/vnd.openxmlformats-officedocument.presentationml.notesSlide+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notesSlides/notesSlide16.xml" ContentType="application/vnd.openxmlformats-officedocument.presentationml.notesSlide+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notesSlides/notesSlide17.xml" ContentType="application/vnd.openxmlformats-officedocument.presentationml.notesSlide+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notesSlides/notesSlide18.xml" ContentType="application/vnd.openxmlformats-officedocument.presentationml.notesSlide+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notesSlides/notesSlide19.xml" ContentType="application/vnd.openxmlformats-officedocument.presentationml.notesSlide+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notesSlides/notesSlide20.xml" ContentType="application/vnd.openxmlformats-officedocument.presentationml.notesSlide+xml"/>
  <Override PartName="/ppt/tags/tag175.xml" ContentType="application/vnd.openxmlformats-officedocument.presentationml.tags+xml"/>
  <Override PartName="/ppt/tags/tag176.xml" ContentType="application/vnd.openxmlformats-officedocument.presentationml.tags+xml"/>
  <Override PartName="/ppt/notesSlides/notesSlide21.xml" ContentType="application/vnd.openxmlformats-officedocument.presentationml.notesSlide+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notesSlides/notesSlide22.xml" ContentType="application/vnd.openxmlformats-officedocument.presentationml.notesSlide+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notesSlides/notesSlide23.xml" ContentType="application/vnd.openxmlformats-officedocument.presentationml.notesSlide+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notesSlides/notesSlide24.xml" ContentType="application/vnd.openxmlformats-officedocument.presentationml.notesSlide+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notesSlides/notesSlide25.xml" ContentType="application/vnd.openxmlformats-officedocument.presentationml.notesSlide+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notesSlides/notesSlide26.xml" ContentType="application/vnd.openxmlformats-officedocument.presentationml.notesSlide+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notesSlides/notesSlide27.xml" ContentType="application/vnd.openxmlformats-officedocument.presentationml.notesSlide+xml"/>
  <Override PartName="/ppt/tags/tag213.xml" ContentType="application/vnd.openxmlformats-officedocument.presentationml.tags+xml"/>
  <Override PartName="/ppt/tags/tag214.xml" ContentType="application/vnd.openxmlformats-officedocument.presentationml.tags+xml"/>
  <Override PartName="/ppt/notesSlides/notesSlide28.xml" ContentType="application/vnd.openxmlformats-officedocument.presentationml.notesSlide+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notesSlides/notesSlide29.xml" ContentType="application/vnd.openxmlformats-officedocument.presentationml.notesSlide+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notesSlides/notesSlide30.xml" ContentType="application/vnd.openxmlformats-officedocument.presentationml.notesSlide+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notesSlides/notesSlide31.xml" ContentType="application/vnd.openxmlformats-officedocument.presentationml.notesSlide+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notesSlides/notesSlide32.xml" ContentType="application/vnd.openxmlformats-officedocument.presentationml.notesSlide+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notesSlides/notesSlide33.xml" ContentType="application/vnd.openxmlformats-officedocument.presentationml.notesSlide+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notesSlides/notesSlide34.xml" ContentType="application/vnd.openxmlformats-officedocument.presentationml.notesSlide+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notesSlides/notesSlide35.xml" ContentType="application/vnd.openxmlformats-officedocument.presentationml.notesSlide+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notesSlides/notesSlide36.xml" ContentType="application/vnd.openxmlformats-officedocument.presentationml.notesSlide+xml"/>
  <Override PartName="/ppt/tags/tag320.xml" ContentType="application/vnd.openxmlformats-officedocument.presentationml.tags+xml"/>
  <Override PartName="/ppt/tags/tag321.xml" ContentType="application/vnd.openxmlformats-officedocument.presentationml.tags+xml"/>
  <Override PartName="/ppt/notesSlides/notesSlide37.xml" ContentType="application/vnd.openxmlformats-officedocument.presentationml.notesSlide+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notesSlides/notesSlide38.xml" ContentType="application/vnd.openxmlformats-officedocument.presentationml.notesSlide+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notesSlides/notesSlide39.xml" ContentType="application/vnd.openxmlformats-officedocument.presentationml.notesSlide+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notesSlides/notesSlide40.xml" ContentType="application/vnd.openxmlformats-officedocument.presentationml.notesSlide+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notesSlides/notesSlide41.xml" ContentType="application/vnd.openxmlformats-officedocument.presentationml.notesSlide+xml"/>
  <Override PartName="/ppt/tags/tag352.xml" ContentType="application/vnd.openxmlformats-officedocument.presentationml.tags+xml"/>
  <Override PartName="/ppt/tags/tag353.xml" ContentType="application/vnd.openxmlformats-officedocument.presentationml.tags+xml"/>
  <Override PartName="/ppt/notesSlides/notesSlide42.xml" ContentType="application/vnd.openxmlformats-officedocument.presentationml.notesSlide+xml"/>
  <Override PartName="/ppt/tags/tag354.xml" ContentType="application/vnd.openxmlformats-officedocument.presentationml.tags+xml"/>
  <Override PartName="/ppt/tags/tag355.xml" ContentType="application/vnd.openxmlformats-officedocument.presentationml.tags+xml"/>
  <Override PartName="/ppt/notesSlides/notesSlide43.xml" ContentType="application/vnd.openxmlformats-officedocument.presentationml.notesSlide+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notesSlides/notesSlide44.xml" ContentType="application/vnd.openxmlformats-officedocument.presentationml.notesSlide+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notesSlides/notesSlide45.xml" ContentType="application/vnd.openxmlformats-officedocument.presentationml.notesSlide+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notesSlides/notesSlide46.xml" ContentType="application/vnd.openxmlformats-officedocument.presentationml.notesSlide+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notesSlides/notesSlide47.xml" ContentType="application/vnd.openxmlformats-officedocument.presentationml.notesSlide+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notesSlides/notesSlide48.xml" ContentType="application/vnd.openxmlformats-officedocument.presentationml.notesSlide+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ags/tag413.xml" ContentType="application/vnd.openxmlformats-officedocument.presentationml.tags+xml"/>
  <Override PartName="/ppt/tags/tag414.xml" ContentType="application/vnd.openxmlformats-officedocument.presentationml.tags+xml"/>
  <Override PartName="/ppt/notesSlides/notesSlide53.xml" ContentType="application/vnd.openxmlformats-officedocument.presentationml.notesSlide+xml"/>
  <Override PartName="/ppt/tags/tag415.xml" ContentType="application/vnd.openxmlformats-officedocument.presentationml.tags+xml"/>
  <Override PartName="/ppt/tags/tag416.xml" ContentType="application/vnd.openxmlformats-officedocument.presentationml.tags+xml"/>
  <Override PartName="/ppt/notesSlides/notesSlide54.xml" ContentType="application/vnd.openxmlformats-officedocument.presentationml.notesSlide+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7" r:id="rId5"/>
  </p:sldMasterIdLst>
  <p:notesMasterIdLst>
    <p:notesMasterId r:id="rId64"/>
  </p:notesMasterIdLst>
  <p:handoutMasterIdLst>
    <p:handoutMasterId r:id="rId65"/>
  </p:handoutMasterIdLst>
  <p:sldIdLst>
    <p:sldId id="383" r:id="rId6"/>
    <p:sldId id="384" r:id="rId7"/>
    <p:sldId id="329" r:id="rId8"/>
    <p:sldId id="411" r:id="rId9"/>
    <p:sldId id="386" r:id="rId10"/>
    <p:sldId id="387" r:id="rId11"/>
    <p:sldId id="388" r:id="rId12"/>
    <p:sldId id="466" r:id="rId13"/>
    <p:sldId id="344" r:id="rId14"/>
    <p:sldId id="374" r:id="rId15"/>
    <p:sldId id="361" r:id="rId16"/>
    <p:sldId id="372" r:id="rId17"/>
    <p:sldId id="362" r:id="rId18"/>
    <p:sldId id="364" r:id="rId19"/>
    <p:sldId id="406" r:id="rId20"/>
    <p:sldId id="469" r:id="rId21"/>
    <p:sldId id="470" r:id="rId22"/>
    <p:sldId id="352" r:id="rId23"/>
    <p:sldId id="373" r:id="rId24"/>
    <p:sldId id="367" r:id="rId25"/>
    <p:sldId id="370" r:id="rId26"/>
    <p:sldId id="369" r:id="rId27"/>
    <p:sldId id="405" r:id="rId28"/>
    <p:sldId id="354" r:id="rId29"/>
    <p:sldId id="389" r:id="rId30"/>
    <p:sldId id="390" r:id="rId31"/>
    <p:sldId id="391" r:id="rId32"/>
    <p:sldId id="392" r:id="rId33"/>
    <p:sldId id="355" r:id="rId34"/>
    <p:sldId id="403" r:id="rId35"/>
    <p:sldId id="376" r:id="rId36"/>
    <p:sldId id="377" r:id="rId37"/>
    <p:sldId id="378" r:id="rId38"/>
    <p:sldId id="345" r:id="rId39"/>
    <p:sldId id="393" r:id="rId40"/>
    <p:sldId id="471" r:id="rId41"/>
    <p:sldId id="416" r:id="rId42"/>
    <p:sldId id="394" r:id="rId43"/>
    <p:sldId id="402" r:id="rId44"/>
    <p:sldId id="283" r:id="rId45"/>
    <p:sldId id="407" r:id="rId46"/>
    <p:sldId id="465" r:id="rId47"/>
    <p:sldId id="400" r:id="rId48"/>
    <p:sldId id="404" r:id="rId49"/>
    <p:sldId id="472" r:id="rId50"/>
    <p:sldId id="408" r:id="rId51"/>
    <p:sldId id="348" r:id="rId52"/>
    <p:sldId id="396" r:id="rId53"/>
    <p:sldId id="456" r:id="rId54"/>
    <p:sldId id="360" r:id="rId55"/>
    <p:sldId id="468" r:id="rId56"/>
    <p:sldId id="458" r:id="rId57"/>
    <p:sldId id="463" r:id="rId58"/>
    <p:sldId id="462" r:id="rId59"/>
    <p:sldId id="461" r:id="rId60"/>
    <p:sldId id="460" r:id="rId61"/>
    <p:sldId id="459" r:id="rId62"/>
    <p:sldId id="467" r:id="rId6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CKq5q6VMblJOn0ZPCatJZQ==" hashData="RSg55O55kEkD15fpi4SCLTGDx9oNlQXPBI8uC2zUrU/L74cMmT0t36IrQu7elqxwB0ca2mXEnbsqtXDoVg78ug=="/>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41F2D3A-333A-0963-6C66-B5F1EED07E4D}" name="Isabelle Anne Beck" initials="IB" userId="S::isabelle-anne.beck@education.gouv.qc.ca::5daf077c-5a69-42e5-b468-8f951518cc22" providerId="AD"/>
  <p188:author id="{1A5B076B-E4E4-1F48-1D14-163042126AD8}" name="Véronique Lachance" initials="VL" userId="S::veronique.lachance@education.gouv.qc.ca::21273a30-8ea6-46cb-be6e-1f9f32cd9cef" providerId="AD"/>
  <p188:author id="{71030B90-C87B-2AC2-4F8B-3D5BDE7025FC}" name="Marie-France Auger" initials="MA" userId="S::marie-france.auger@education.gouv.qc.ca::a32e6aa2-96e3-4459-9f24-aedda2480f53" providerId="AD"/>
  <p188:author id="{BB6637C3-7058-DE47-0519-6C7D1D4538AC}" name="Judith Langevin" initials="JL" userId="S::Judith.Langevin@education.gouv.qc.ca::4ba03322-c618-4369-90dd-5c9e69a2f57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5EA8"/>
    <a:srgbClr val="2A9190"/>
    <a:srgbClr val="E0E7F2"/>
    <a:srgbClr val="81E385"/>
    <a:srgbClr val="DEFABE"/>
    <a:srgbClr val="333333"/>
    <a:srgbClr val="CDFFE4"/>
    <a:srgbClr val="CCFFCC"/>
    <a:srgbClr val="FAC2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7BA70A-5823-4837-B5D2-B3E3341D01BB}" v="79" dt="2024-05-15T16:17:58.063"/>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E171933-4619-4E11-9A3F-F7608DF75F80}" styleName="Style moyen 1 - Accentuation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012ECD-51FC-41F1-AA8D-1B2483CD663E}" styleName="Style léger 2 - Accentuation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Style moyen 1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Style moyen 3 - Accentuation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FABFCF23-3B69-468F-B69F-88F6DE6A72F2}" styleName="Style moyen 1 - Accentuation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84" autoAdjust="0"/>
    <p:restoredTop sz="47168" autoAdjust="0"/>
  </p:normalViewPr>
  <p:slideViewPr>
    <p:cSldViewPr snapToGrid="0">
      <p:cViewPr varScale="1">
        <p:scale>
          <a:sx n="52" d="100"/>
          <a:sy n="52" d="100"/>
        </p:scale>
        <p:origin x="2952" y="60"/>
      </p:cViewPr>
      <p:guideLst/>
    </p:cSldViewPr>
  </p:slideViewPr>
  <p:notesTextViewPr>
    <p:cViewPr>
      <p:scale>
        <a:sx n="3" d="2"/>
        <a:sy n="3" d="2"/>
      </p:scale>
      <p:origin x="0" y="0"/>
    </p:cViewPr>
  </p:notesTextViewPr>
  <p:notesViewPr>
    <p:cSldViewPr snapToGrid="0">
      <p:cViewPr varScale="1">
        <p:scale>
          <a:sx n="62" d="100"/>
          <a:sy n="62" d="100"/>
        </p:scale>
        <p:origin x="3226" y="6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theme" Target="theme/theme1.xml"/><Relationship Id="rId7" Type="http://schemas.openxmlformats.org/officeDocument/2006/relationships/slide" Target="slides/slide2.xml"/><Relationship Id="rId71"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E3F87B-17CE-4A66-9077-C446DD02A82A}" type="doc">
      <dgm:prSet loTypeId="urn:microsoft.com/office/officeart/2005/8/layout/hierarchy1" loCatId="hierarchy" qsTypeId="urn:microsoft.com/office/officeart/2005/8/quickstyle/simple1" qsCatId="simple" csTypeId="urn:microsoft.com/office/officeart/2005/8/colors/accent0_3" csCatId="mainScheme" phldr="1"/>
      <dgm:spPr/>
      <dgm:t>
        <a:bodyPr/>
        <a:lstStyle/>
        <a:p>
          <a:endParaRPr lang="en-US"/>
        </a:p>
      </dgm:t>
    </dgm:pt>
    <dgm:pt modelId="{6890F92B-7DB4-4D9F-AB74-ADD0471C5016}">
      <dgm:prSet/>
      <dgm:spPr/>
      <dgm:t>
        <a:bodyPr/>
        <a:lstStyle/>
        <a:p>
          <a:pPr algn="l" rtl="0"/>
          <a:r>
            <a:rPr lang="fr-FR" b="0" i="0" dirty="0">
              <a:solidFill>
                <a:schemeClr val="tx1">
                  <a:lumMod val="75000"/>
                </a:schemeClr>
              </a:solidFill>
            </a:rPr>
            <a:t>Offrir</a:t>
          </a:r>
          <a:r>
            <a:rPr lang="fr-FR" b="0" i="0" dirty="0">
              <a:solidFill>
                <a:srgbClr val="FF0000"/>
              </a:solidFill>
            </a:rPr>
            <a:t> </a:t>
          </a:r>
          <a:r>
            <a:rPr lang="fr-FR" b="0" i="0" dirty="0"/>
            <a:t>des </a:t>
          </a:r>
          <a:r>
            <a:rPr lang="fr-FR" b="1" i="0" dirty="0">
              <a:latin typeface="Calibri Light" panose="020F0302020204030204"/>
            </a:rPr>
            <a:t>stratégies d’enseignement qui</a:t>
          </a:r>
          <a:r>
            <a:rPr lang="fr-FR" b="0" i="0" dirty="0">
              <a:latin typeface="Calibri Light" panose="020F0302020204030204"/>
            </a:rPr>
            <a:t> </a:t>
          </a:r>
          <a:r>
            <a:rPr lang="fr-FR" b="0" i="0" dirty="0"/>
            <a:t>soutiennent le développement de la compétence à communiquer</a:t>
          </a:r>
          <a:r>
            <a:rPr lang="fr-FR" b="0" i="0" dirty="0">
              <a:latin typeface="Calibri Light" panose="020F0302020204030204"/>
            </a:rPr>
            <a:t> </a:t>
          </a:r>
          <a:r>
            <a:rPr lang="fr-FR" b="0" i="0" dirty="0">
              <a:latin typeface="Calibri Corps"/>
            </a:rPr>
            <a:t>ou</a:t>
          </a:r>
          <a:r>
            <a:rPr lang="fr-FR" b="0" i="0" dirty="0"/>
            <a:t> à interagir oralement, centrale dans le développement de la littératie.</a:t>
          </a:r>
          <a:endParaRPr lang="en-US" b="0" dirty="0"/>
        </a:p>
      </dgm:t>
    </dgm:pt>
    <dgm:pt modelId="{462098E0-8536-4EF0-AA27-83DEE99BAB21}" type="parTrans" cxnId="{F101280F-D088-4737-859B-56B7D8BF3160}">
      <dgm:prSet/>
      <dgm:spPr/>
      <dgm:t>
        <a:bodyPr/>
        <a:lstStyle/>
        <a:p>
          <a:endParaRPr lang="en-US"/>
        </a:p>
      </dgm:t>
    </dgm:pt>
    <dgm:pt modelId="{3E6D90E5-9A26-4448-BEBA-C9039F03CE1F}" type="sibTrans" cxnId="{F101280F-D088-4737-859B-56B7D8BF3160}">
      <dgm:prSet/>
      <dgm:spPr/>
      <dgm:t>
        <a:bodyPr/>
        <a:lstStyle/>
        <a:p>
          <a:endParaRPr lang="en-US"/>
        </a:p>
      </dgm:t>
    </dgm:pt>
    <dgm:pt modelId="{414B71FA-C401-4BB9-88BE-8FE3CD113AD3}">
      <dgm:prSet custT="1"/>
      <dgm:spPr/>
      <dgm:t>
        <a:bodyPr/>
        <a:lstStyle/>
        <a:p>
          <a:pPr algn="l" rtl="0"/>
          <a:r>
            <a:rPr lang="fr-FR" sz="2600" kern="1200" dirty="0">
              <a:solidFill>
                <a:schemeClr val="tx1">
                  <a:lumMod val="75000"/>
                </a:schemeClr>
              </a:solidFill>
            </a:rPr>
            <a:t>Offrir des outils, des ressources et des exemples d’activités de communication</a:t>
          </a:r>
          <a:r>
            <a:rPr lang="fr-FR" sz="2600" kern="1200" dirty="0">
              <a:solidFill>
                <a:srgbClr val="FF0000"/>
              </a:solidFill>
              <a:latin typeface="Calibri Light" panose="020F0302020204030204"/>
            </a:rPr>
            <a:t> </a:t>
          </a:r>
          <a:r>
            <a:rPr lang="fr-FR" sz="2600" b="1" kern="1200" dirty="0">
              <a:solidFill>
                <a:schemeClr val="tx1"/>
              </a:solidFill>
              <a:latin typeface="Calibri Light" panose="020F0302020204030204"/>
            </a:rPr>
            <a:t>authentiques et</a:t>
          </a:r>
          <a:r>
            <a:rPr lang="fr-FR" sz="2600" b="1" kern="1200" dirty="0">
              <a:solidFill>
                <a:schemeClr val="tx1"/>
              </a:solidFill>
            </a:rPr>
            <a:t> </a:t>
          </a:r>
          <a:r>
            <a:rPr lang="fr-FR" sz="2600" kern="1200" dirty="0">
              <a:solidFill>
                <a:srgbClr val="333333">
                  <a:lumMod val="75000"/>
                </a:srgbClr>
              </a:solidFill>
              <a:latin typeface="Calibri" panose="020F0502020204030204"/>
              <a:ea typeface="+mn-ea"/>
              <a:cs typeface="+mn-cs"/>
            </a:rPr>
            <a:t>engageantes</a:t>
          </a:r>
          <a:r>
            <a:rPr lang="fr-FR" sz="2600" kern="1200" dirty="0">
              <a:latin typeface="Calibri Light" panose="020F0302020204030204"/>
            </a:rPr>
            <a:t> </a:t>
          </a:r>
          <a:r>
            <a:rPr lang="fr-FR" sz="2600" kern="1200" dirty="0"/>
            <a:t>pour l’enseignement de la compétence à communiquer</a:t>
          </a:r>
          <a:r>
            <a:rPr lang="fr-FR" sz="2600" kern="1200" dirty="0">
              <a:latin typeface="Calibri Light" panose="020F0302020204030204"/>
            </a:rPr>
            <a:t> </a:t>
          </a:r>
          <a:r>
            <a:rPr lang="fr-FR" sz="2600" kern="1200" dirty="0">
              <a:latin typeface="Calibri Corps"/>
            </a:rPr>
            <a:t>ou</a:t>
          </a:r>
          <a:r>
            <a:rPr lang="fr-FR" sz="2600" kern="1200" dirty="0"/>
            <a:t> à interagir oralement.</a:t>
          </a:r>
          <a:r>
            <a:rPr lang="fr-FR" sz="2600" kern="1200" dirty="0">
              <a:solidFill>
                <a:srgbClr val="FF0000"/>
              </a:solidFill>
              <a:latin typeface="Calibri Light" panose="020F0302020204030204"/>
            </a:rPr>
            <a:t> </a:t>
          </a:r>
          <a:endParaRPr lang="fr-FR" sz="2600" strike="sngStrike" kern="1200" dirty="0">
            <a:solidFill>
              <a:srgbClr val="FF0000"/>
            </a:solidFill>
          </a:endParaRPr>
        </a:p>
      </dgm:t>
    </dgm:pt>
    <dgm:pt modelId="{1B592CF0-8FA6-495A-8F51-52C5C48789B7}" type="parTrans" cxnId="{72CB55EF-7A78-4BD0-8FEA-C48AED0112EC}">
      <dgm:prSet/>
      <dgm:spPr/>
      <dgm:t>
        <a:bodyPr/>
        <a:lstStyle/>
        <a:p>
          <a:endParaRPr lang="en-US"/>
        </a:p>
      </dgm:t>
    </dgm:pt>
    <dgm:pt modelId="{CC87B4A4-803F-4633-B02C-E66AC7C68601}" type="sibTrans" cxnId="{72CB55EF-7A78-4BD0-8FEA-C48AED0112EC}">
      <dgm:prSet/>
      <dgm:spPr/>
      <dgm:t>
        <a:bodyPr/>
        <a:lstStyle/>
        <a:p>
          <a:endParaRPr lang="en-US"/>
        </a:p>
      </dgm:t>
    </dgm:pt>
    <dgm:pt modelId="{1DCB3ED9-89E2-4173-8283-873F8603A4F8}" type="pres">
      <dgm:prSet presAssocID="{86E3F87B-17CE-4A66-9077-C446DD02A82A}" presName="hierChild1" presStyleCnt="0">
        <dgm:presLayoutVars>
          <dgm:chPref val="1"/>
          <dgm:dir/>
          <dgm:animOne val="branch"/>
          <dgm:animLvl val="lvl"/>
          <dgm:resizeHandles/>
        </dgm:presLayoutVars>
      </dgm:prSet>
      <dgm:spPr/>
    </dgm:pt>
    <dgm:pt modelId="{366B76D4-148B-4D38-9117-B2CB59D7B488}" type="pres">
      <dgm:prSet presAssocID="{6890F92B-7DB4-4D9F-AB74-ADD0471C5016}" presName="hierRoot1" presStyleCnt="0"/>
      <dgm:spPr/>
    </dgm:pt>
    <dgm:pt modelId="{C0799443-8311-4BA5-9F66-1E53D47AD489}" type="pres">
      <dgm:prSet presAssocID="{6890F92B-7DB4-4D9F-AB74-ADD0471C5016}" presName="composite" presStyleCnt="0"/>
      <dgm:spPr/>
    </dgm:pt>
    <dgm:pt modelId="{D31B8CF9-FC2B-4B5C-A7B9-8B9EAE37108D}" type="pres">
      <dgm:prSet presAssocID="{6890F92B-7DB4-4D9F-AB74-ADD0471C5016}" presName="background" presStyleLbl="node0" presStyleIdx="0" presStyleCnt="2"/>
      <dgm:spPr/>
    </dgm:pt>
    <dgm:pt modelId="{FDEB551C-72DD-4A70-B493-A4299CFE6DEB}" type="pres">
      <dgm:prSet presAssocID="{6890F92B-7DB4-4D9F-AB74-ADD0471C5016}" presName="text" presStyleLbl="fgAcc0" presStyleIdx="0" presStyleCnt="2" custLinFactNeighborX="583" custLinFactNeighborY="-10835">
        <dgm:presLayoutVars>
          <dgm:chPref val="3"/>
        </dgm:presLayoutVars>
      </dgm:prSet>
      <dgm:spPr/>
    </dgm:pt>
    <dgm:pt modelId="{08C77787-7536-4690-AA05-35105AE59210}" type="pres">
      <dgm:prSet presAssocID="{6890F92B-7DB4-4D9F-AB74-ADD0471C5016}" presName="hierChild2" presStyleCnt="0"/>
      <dgm:spPr/>
    </dgm:pt>
    <dgm:pt modelId="{D53AAF34-6C80-4C87-96CE-3FF34F246D47}" type="pres">
      <dgm:prSet presAssocID="{414B71FA-C401-4BB9-88BE-8FE3CD113AD3}" presName="hierRoot1" presStyleCnt="0"/>
      <dgm:spPr/>
    </dgm:pt>
    <dgm:pt modelId="{66A4B666-6B13-46E2-B5A0-A1A361A0C7D4}" type="pres">
      <dgm:prSet presAssocID="{414B71FA-C401-4BB9-88BE-8FE3CD113AD3}" presName="composite" presStyleCnt="0"/>
      <dgm:spPr/>
    </dgm:pt>
    <dgm:pt modelId="{59C2C1E1-4E22-4C78-82A6-E8454DE3E5E4}" type="pres">
      <dgm:prSet presAssocID="{414B71FA-C401-4BB9-88BE-8FE3CD113AD3}" presName="background" presStyleLbl="node0" presStyleIdx="1" presStyleCnt="2"/>
      <dgm:spPr/>
    </dgm:pt>
    <dgm:pt modelId="{D71A5C27-1D77-41E6-9A4C-2EAEF7A94BD0}" type="pres">
      <dgm:prSet presAssocID="{414B71FA-C401-4BB9-88BE-8FE3CD113AD3}" presName="text" presStyleLbl="fgAcc0" presStyleIdx="1" presStyleCnt="2" custLinFactNeighborX="-711" custLinFactNeighborY="-7847">
        <dgm:presLayoutVars>
          <dgm:chPref val="3"/>
        </dgm:presLayoutVars>
      </dgm:prSet>
      <dgm:spPr/>
    </dgm:pt>
    <dgm:pt modelId="{F828DBE7-7F8C-4F32-94C5-5F18CAF25358}" type="pres">
      <dgm:prSet presAssocID="{414B71FA-C401-4BB9-88BE-8FE3CD113AD3}" presName="hierChild2" presStyleCnt="0"/>
      <dgm:spPr/>
    </dgm:pt>
  </dgm:ptLst>
  <dgm:cxnLst>
    <dgm:cxn modelId="{F101280F-D088-4737-859B-56B7D8BF3160}" srcId="{86E3F87B-17CE-4A66-9077-C446DD02A82A}" destId="{6890F92B-7DB4-4D9F-AB74-ADD0471C5016}" srcOrd="0" destOrd="0" parTransId="{462098E0-8536-4EF0-AA27-83DEE99BAB21}" sibTransId="{3E6D90E5-9A26-4448-BEBA-C9039F03CE1F}"/>
    <dgm:cxn modelId="{30820618-A019-450E-811F-8F408B543355}" type="presOf" srcId="{86E3F87B-17CE-4A66-9077-C446DD02A82A}" destId="{1DCB3ED9-89E2-4173-8283-873F8603A4F8}" srcOrd="0" destOrd="0" presId="urn:microsoft.com/office/officeart/2005/8/layout/hierarchy1"/>
    <dgm:cxn modelId="{3EE2A462-5F32-4EEB-A6BC-B31C806C2920}" type="presOf" srcId="{6890F92B-7DB4-4D9F-AB74-ADD0471C5016}" destId="{FDEB551C-72DD-4A70-B493-A4299CFE6DEB}" srcOrd="0" destOrd="0" presId="urn:microsoft.com/office/officeart/2005/8/layout/hierarchy1"/>
    <dgm:cxn modelId="{7704646F-2C25-4667-85B8-435DA7B7FC1C}" type="presOf" srcId="{414B71FA-C401-4BB9-88BE-8FE3CD113AD3}" destId="{D71A5C27-1D77-41E6-9A4C-2EAEF7A94BD0}" srcOrd="0" destOrd="0" presId="urn:microsoft.com/office/officeart/2005/8/layout/hierarchy1"/>
    <dgm:cxn modelId="{72CB55EF-7A78-4BD0-8FEA-C48AED0112EC}" srcId="{86E3F87B-17CE-4A66-9077-C446DD02A82A}" destId="{414B71FA-C401-4BB9-88BE-8FE3CD113AD3}" srcOrd="1" destOrd="0" parTransId="{1B592CF0-8FA6-495A-8F51-52C5C48789B7}" sibTransId="{CC87B4A4-803F-4633-B02C-E66AC7C68601}"/>
    <dgm:cxn modelId="{66438A18-A0E3-4380-B761-654B9C1BBD17}" type="presParOf" srcId="{1DCB3ED9-89E2-4173-8283-873F8603A4F8}" destId="{366B76D4-148B-4D38-9117-B2CB59D7B488}" srcOrd="0" destOrd="0" presId="urn:microsoft.com/office/officeart/2005/8/layout/hierarchy1"/>
    <dgm:cxn modelId="{1CE7E6B6-F499-48C4-B12F-63938507E2C2}" type="presParOf" srcId="{366B76D4-148B-4D38-9117-B2CB59D7B488}" destId="{C0799443-8311-4BA5-9F66-1E53D47AD489}" srcOrd="0" destOrd="0" presId="urn:microsoft.com/office/officeart/2005/8/layout/hierarchy1"/>
    <dgm:cxn modelId="{B4BB2FEE-F39B-451B-A4FA-E356E08718C7}" type="presParOf" srcId="{C0799443-8311-4BA5-9F66-1E53D47AD489}" destId="{D31B8CF9-FC2B-4B5C-A7B9-8B9EAE37108D}" srcOrd="0" destOrd="0" presId="urn:microsoft.com/office/officeart/2005/8/layout/hierarchy1"/>
    <dgm:cxn modelId="{F18788EC-98FE-4D0D-A4AB-43D3B5F9904B}" type="presParOf" srcId="{C0799443-8311-4BA5-9F66-1E53D47AD489}" destId="{FDEB551C-72DD-4A70-B493-A4299CFE6DEB}" srcOrd="1" destOrd="0" presId="urn:microsoft.com/office/officeart/2005/8/layout/hierarchy1"/>
    <dgm:cxn modelId="{112558C7-5565-4F5C-B5B9-BEDC5622B9C9}" type="presParOf" srcId="{366B76D4-148B-4D38-9117-B2CB59D7B488}" destId="{08C77787-7536-4690-AA05-35105AE59210}" srcOrd="1" destOrd="0" presId="urn:microsoft.com/office/officeart/2005/8/layout/hierarchy1"/>
    <dgm:cxn modelId="{F947AC74-9232-4276-A40D-6E429F7760B5}" type="presParOf" srcId="{1DCB3ED9-89E2-4173-8283-873F8603A4F8}" destId="{D53AAF34-6C80-4C87-96CE-3FF34F246D47}" srcOrd="1" destOrd="0" presId="urn:microsoft.com/office/officeart/2005/8/layout/hierarchy1"/>
    <dgm:cxn modelId="{6239ED9F-0BB9-4FA7-839F-D44D7EBAFE6E}" type="presParOf" srcId="{D53AAF34-6C80-4C87-96CE-3FF34F246D47}" destId="{66A4B666-6B13-46E2-B5A0-A1A361A0C7D4}" srcOrd="0" destOrd="0" presId="urn:microsoft.com/office/officeart/2005/8/layout/hierarchy1"/>
    <dgm:cxn modelId="{F80B5280-688A-44E6-BA1B-D68F5806BD66}" type="presParOf" srcId="{66A4B666-6B13-46E2-B5A0-A1A361A0C7D4}" destId="{59C2C1E1-4E22-4C78-82A6-E8454DE3E5E4}" srcOrd="0" destOrd="0" presId="urn:microsoft.com/office/officeart/2005/8/layout/hierarchy1"/>
    <dgm:cxn modelId="{90C2D852-188F-480C-9BE8-E7F383664C2A}" type="presParOf" srcId="{66A4B666-6B13-46E2-B5A0-A1A361A0C7D4}" destId="{D71A5C27-1D77-41E6-9A4C-2EAEF7A94BD0}" srcOrd="1" destOrd="0" presId="urn:microsoft.com/office/officeart/2005/8/layout/hierarchy1"/>
    <dgm:cxn modelId="{D1C64658-E9B3-44C3-92FA-7BDE9CA1ABD1}" type="presParOf" srcId="{D53AAF34-6C80-4C87-96CE-3FF34F246D47}" destId="{F828DBE7-7F8C-4F32-94C5-5F18CAF25358}" srcOrd="1" destOrd="0" presId="urn:microsoft.com/office/officeart/2005/8/layout/hierarchy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64BE402-24BA-47D2-BFBD-FECBFD3E05BB}"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US"/>
        </a:p>
      </dgm:t>
    </dgm:pt>
    <dgm:pt modelId="{3AF2F7D0-2C84-4CD8-A8BD-6B56063F81D9}">
      <dgm:prSet phldrT="[Text]" phldr="0"/>
      <dgm:spPr/>
      <dgm:t>
        <a:bodyPr/>
        <a:lstStyle/>
        <a:p>
          <a:pPr rtl="0"/>
          <a:r>
            <a:rPr lang="en-US" dirty="0">
              <a:latin typeface="Calibri Light" panose="020F0302020204030204"/>
            </a:rPr>
            <a:t> </a:t>
          </a:r>
          <a:r>
            <a:rPr lang="en-US" b="1" dirty="0">
              <a:latin typeface="Calibri Light" panose="020F0302020204030204"/>
            </a:rPr>
            <a:t>PFEQ ILSS </a:t>
          </a:r>
          <a:endParaRPr lang="en-US" b="1" dirty="0"/>
        </a:p>
      </dgm:t>
    </dgm:pt>
    <dgm:pt modelId="{F71D063D-8662-456D-8EE9-2AB87BA818F5}" type="parTrans" cxnId="{431B57F4-730F-4489-847D-281D628A2AB7}">
      <dgm:prSet/>
      <dgm:spPr/>
      <dgm:t>
        <a:bodyPr/>
        <a:lstStyle/>
        <a:p>
          <a:endParaRPr lang="en-US"/>
        </a:p>
      </dgm:t>
    </dgm:pt>
    <dgm:pt modelId="{0F676FA3-362C-4478-BC7A-8367ED219C8E}" type="sibTrans" cxnId="{431B57F4-730F-4489-847D-281D628A2AB7}">
      <dgm:prSet/>
      <dgm:spPr/>
      <dgm:t>
        <a:bodyPr/>
        <a:lstStyle/>
        <a:p>
          <a:endParaRPr lang="en-US"/>
        </a:p>
      </dgm:t>
    </dgm:pt>
    <dgm:pt modelId="{5FF18F78-BC78-4CF0-BB1D-429C83621963}">
      <dgm:prSet phldrT="[Text]" phldr="0"/>
      <dgm:spPr/>
      <dgm:t>
        <a:bodyPr/>
        <a:lstStyle/>
        <a:p>
          <a:pPr rtl="0"/>
          <a:r>
            <a:rPr lang="en-US" b="1" dirty="0">
              <a:latin typeface="Calibri Light" panose="020F0302020204030204"/>
            </a:rPr>
            <a:t>PFEQ* FLS </a:t>
          </a:r>
          <a:endParaRPr lang="en-US" b="1" dirty="0"/>
        </a:p>
      </dgm:t>
    </dgm:pt>
    <dgm:pt modelId="{C11E0D1D-4034-4986-9E0D-104479BF4625}" type="parTrans" cxnId="{3A575A98-DE6E-4C9E-B1AD-2E58B454FA7F}">
      <dgm:prSet/>
      <dgm:spPr/>
      <dgm:t>
        <a:bodyPr/>
        <a:lstStyle/>
        <a:p>
          <a:endParaRPr lang="en-US"/>
        </a:p>
      </dgm:t>
    </dgm:pt>
    <dgm:pt modelId="{21049397-973C-4D30-B09C-730E01C426D3}" type="sibTrans" cxnId="{3A575A98-DE6E-4C9E-B1AD-2E58B454FA7F}">
      <dgm:prSet/>
      <dgm:spPr/>
      <dgm:t>
        <a:bodyPr/>
        <a:lstStyle/>
        <a:p>
          <a:endParaRPr lang="en-US"/>
        </a:p>
      </dgm:t>
    </dgm:pt>
    <dgm:pt modelId="{28742BA4-9577-4FA4-85C7-E85A24B43A2E}">
      <dgm:prSet phldrT="[Text]" phldr="0"/>
      <dgm:spPr/>
      <dgm:t>
        <a:bodyPr/>
        <a:lstStyle/>
        <a:p>
          <a:pPr rtl="0"/>
          <a:r>
            <a:rPr lang="fr-CA" b="1" noProof="0" dirty="0">
              <a:latin typeface="Calibri Light" panose="020F0302020204030204"/>
            </a:rPr>
            <a:t>Exprimer</a:t>
          </a:r>
          <a:endParaRPr lang="fr-CA" b="1" noProof="0" dirty="0"/>
        </a:p>
      </dgm:t>
    </dgm:pt>
    <dgm:pt modelId="{E0E7D581-973C-44A6-907C-0AC6126EB2F9}" type="parTrans" cxnId="{C48BD82A-48AF-47E8-AAF1-8BAA1711B495}">
      <dgm:prSet/>
      <dgm:spPr/>
      <dgm:t>
        <a:bodyPr/>
        <a:lstStyle/>
        <a:p>
          <a:endParaRPr lang="en-US"/>
        </a:p>
      </dgm:t>
    </dgm:pt>
    <dgm:pt modelId="{DEAE95A8-E982-4C18-B710-B39C59CDFD1B}" type="sibTrans" cxnId="{C48BD82A-48AF-47E8-AAF1-8BAA1711B495}">
      <dgm:prSet/>
      <dgm:spPr/>
      <dgm:t>
        <a:bodyPr/>
        <a:lstStyle/>
        <a:p>
          <a:endParaRPr lang="en-US"/>
        </a:p>
      </dgm:t>
    </dgm:pt>
    <dgm:pt modelId="{3D2B0ADA-16A5-4692-9D56-B135E6FD7ECE}">
      <dgm:prSet phldrT="[Text]" phldr="0"/>
      <dgm:spPr/>
      <dgm:t>
        <a:bodyPr/>
        <a:lstStyle/>
        <a:p>
          <a:pPr rtl="0"/>
          <a:r>
            <a:rPr lang="en-US" b="1" dirty="0">
              <a:latin typeface="Calibri Light" panose="020F0302020204030204"/>
            </a:rPr>
            <a:t>PFEQ E</a:t>
          </a:r>
          <a:r>
            <a:rPr lang="fr-CA" b="1" noProof="0" dirty="0" err="1">
              <a:latin typeface="Calibri Light" panose="020F0302020204030204"/>
            </a:rPr>
            <a:t>spagnol</a:t>
          </a:r>
          <a:r>
            <a:rPr lang="en-US" b="1" dirty="0">
              <a:latin typeface="Calibri Light" panose="020F0302020204030204"/>
            </a:rPr>
            <a:t> </a:t>
          </a:r>
          <a:endParaRPr lang="en-US" b="1" dirty="0"/>
        </a:p>
      </dgm:t>
    </dgm:pt>
    <dgm:pt modelId="{FCBC1155-6922-49B8-AB2F-8AC5E3D067FE}" type="parTrans" cxnId="{81E19A25-7724-47E8-97BA-21F79C8D8F3B}">
      <dgm:prSet/>
      <dgm:spPr/>
      <dgm:t>
        <a:bodyPr/>
        <a:lstStyle/>
        <a:p>
          <a:endParaRPr lang="en-US"/>
        </a:p>
      </dgm:t>
    </dgm:pt>
    <dgm:pt modelId="{E4D9AEAA-D4D7-4E5E-B1C3-FBD5A112F89F}" type="sibTrans" cxnId="{81E19A25-7724-47E8-97BA-21F79C8D8F3B}">
      <dgm:prSet/>
      <dgm:spPr/>
      <dgm:t>
        <a:bodyPr/>
        <a:lstStyle/>
        <a:p>
          <a:endParaRPr lang="en-US"/>
        </a:p>
      </dgm:t>
    </dgm:pt>
    <dgm:pt modelId="{B1E4282D-CFEE-4F33-AA3C-A36C6D172794}">
      <dgm:prSet phldrT="[Text]" phldr="0"/>
      <dgm:spPr/>
      <dgm:t>
        <a:bodyPr/>
        <a:lstStyle/>
        <a:p>
          <a:pPr rtl="0"/>
          <a:r>
            <a:rPr lang="fr-CA" b="1" noProof="0" dirty="0">
              <a:latin typeface="Calibri Light" panose="020F0302020204030204"/>
            </a:rPr>
            <a:t>Entrer en communication et maintenir le contact</a:t>
          </a:r>
          <a:endParaRPr lang="fr-CA" b="1" noProof="0" dirty="0"/>
        </a:p>
      </dgm:t>
    </dgm:pt>
    <dgm:pt modelId="{15DBEF61-F71E-4B8E-AE00-95F19CB88361}" type="parTrans" cxnId="{C586D0A8-3EBD-4F30-90E1-6D3A400010B7}">
      <dgm:prSet/>
      <dgm:spPr/>
      <dgm:t>
        <a:bodyPr/>
        <a:lstStyle/>
        <a:p>
          <a:endParaRPr lang="en-US"/>
        </a:p>
      </dgm:t>
    </dgm:pt>
    <dgm:pt modelId="{962DC4CE-C4C7-440F-8CD5-DFFAB8EC54D4}" type="sibTrans" cxnId="{C586D0A8-3EBD-4F30-90E1-6D3A400010B7}">
      <dgm:prSet/>
      <dgm:spPr/>
      <dgm:t>
        <a:bodyPr/>
        <a:lstStyle/>
        <a:p>
          <a:endParaRPr lang="en-US"/>
        </a:p>
      </dgm:t>
    </dgm:pt>
    <dgm:pt modelId="{4D242BC6-DD00-43F0-B552-9DB6BEDD816E}">
      <dgm:prSet phldrT="[Text]" phldr="0"/>
      <dgm:spPr/>
      <dgm:t>
        <a:bodyPr/>
        <a:lstStyle/>
        <a:p>
          <a:pPr rtl="0"/>
          <a:r>
            <a:rPr lang="fr-CA" b="1" noProof="0" dirty="0">
              <a:latin typeface="Calibri Light" panose="020F0302020204030204"/>
            </a:rPr>
            <a:t>Inciter à agir ou à réagir</a:t>
          </a:r>
          <a:endParaRPr lang="fr-CA" b="1" noProof="0" dirty="0"/>
        </a:p>
      </dgm:t>
    </dgm:pt>
    <dgm:pt modelId="{76E34BC4-79FF-4DA8-A7C0-BFA8608D4614}" type="parTrans" cxnId="{7BDCC77F-053C-4B45-9ACB-376E6337E835}">
      <dgm:prSet/>
      <dgm:spPr/>
      <dgm:t>
        <a:bodyPr/>
        <a:lstStyle/>
        <a:p>
          <a:endParaRPr lang="en-US"/>
        </a:p>
      </dgm:t>
    </dgm:pt>
    <dgm:pt modelId="{F4AD10D8-CFF7-43CA-95B9-A3B3714BF5E1}" type="sibTrans" cxnId="{7BDCC77F-053C-4B45-9ACB-376E6337E835}">
      <dgm:prSet/>
      <dgm:spPr/>
      <dgm:t>
        <a:bodyPr/>
        <a:lstStyle/>
        <a:p>
          <a:endParaRPr lang="en-US"/>
        </a:p>
      </dgm:t>
    </dgm:pt>
    <dgm:pt modelId="{A337AE9B-0348-44C3-BF43-34162EDE44E5}">
      <dgm:prSet phldr="0"/>
      <dgm:spPr/>
      <dgm:t>
        <a:bodyPr/>
        <a:lstStyle/>
        <a:p>
          <a:pPr rtl="0"/>
          <a:r>
            <a:rPr lang="fr-CA" b="1" noProof="0" dirty="0">
              <a:latin typeface="Calibri Light" panose="020F0302020204030204"/>
            </a:rPr>
            <a:t>Se divertir ou amuser</a:t>
          </a:r>
        </a:p>
      </dgm:t>
    </dgm:pt>
    <dgm:pt modelId="{FCC2DA26-F057-474B-A121-3F4ED82C627C}" type="parTrans" cxnId="{0D88FB76-349F-4DF0-959E-495CCF698EB0}">
      <dgm:prSet/>
      <dgm:spPr/>
      <dgm:t>
        <a:bodyPr/>
        <a:lstStyle/>
        <a:p>
          <a:endParaRPr lang="fr-CA"/>
        </a:p>
      </dgm:t>
    </dgm:pt>
    <dgm:pt modelId="{B84F9C90-E16B-4343-A667-47DB63C1639C}" type="sibTrans" cxnId="{0D88FB76-349F-4DF0-959E-495CCF698EB0}">
      <dgm:prSet/>
      <dgm:spPr/>
      <dgm:t>
        <a:bodyPr/>
        <a:lstStyle/>
        <a:p>
          <a:endParaRPr lang="fr-CA"/>
        </a:p>
      </dgm:t>
    </dgm:pt>
    <dgm:pt modelId="{B71A4AA1-F77A-41B1-8666-AB2A90A81C72}">
      <dgm:prSet phldr="0"/>
      <dgm:spPr/>
      <dgm:t>
        <a:bodyPr/>
        <a:lstStyle/>
        <a:p>
          <a:pPr rtl="0"/>
          <a:r>
            <a:rPr lang="fr-CA" b="1" noProof="0" dirty="0">
              <a:latin typeface="Calibri Light" panose="020F0302020204030204"/>
            </a:rPr>
            <a:t>Informer</a:t>
          </a:r>
        </a:p>
      </dgm:t>
    </dgm:pt>
    <dgm:pt modelId="{F43E033D-12D2-443A-98D3-4D4C4541EAFA}" type="parTrans" cxnId="{DC75A446-1B8E-4F5B-A240-8745CABA448E}">
      <dgm:prSet/>
      <dgm:spPr/>
      <dgm:t>
        <a:bodyPr/>
        <a:lstStyle/>
        <a:p>
          <a:endParaRPr lang="fr-CA"/>
        </a:p>
      </dgm:t>
    </dgm:pt>
    <dgm:pt modelId="{AF7B0CE7-787A-4169-995C-A29642289AF8}" type="sibTrans" cxnId="{DC75A446-1B8E-4F5B-A240-8745CABA448E}">
      <dgm:prSet/>
      <dgm:spPr/>
      <dgm:t>
        <a:bodyPr/>
        <a:lstStyle/>
        <a:p>
          <a:endParaRPr lang="fr-CA"/>
        </a:p>
      </dgm:t>
    </dgm:pt>
    <dgm:pt modelId="{29BE753A-9D85-4566-83B0-467DDCA5F2C1}">
      <dgm:prSet phldr="0"/>
      <dgm:spPr/>
      <dgm:t>
        <a:bodyPr/>
        <a:lstStyle/>
        <a:p>
          <a:r>
            <a:rPr lang="fr-CA" b="1" noProof="0" dirty="0">
              <a:latin typeface="Calibri Light" panose="020F0302020204030204"/>
            </a:rPr>
            <a:t>Évaluer</a:t>
          </a:r>
        </a:p>
      </dgm:t>
    </dgm:pt>
    <dgm:pt modelId="{E1420C98-3762-4371-B966-7856735818E4}" type="parTrans" cxnId="{ACD2E096-192D-4D0D-921D-0199C6F61522}">
      <dgm:prSet/>
      <dgm:spPr/>
      <dgm:t>
        <a:bodyPr/>
        <a:lstStyle/>
        <a:p>
          <a:endParaRPr lang="fr-CA"/>
        </a:p>
      </dgm:t>
    </dgm:pt>
    <dgm:pt modelId="{77CDF67A-7C71-480C-8A20-60D3FA8C567F}" type="sibTrans" cxnId="{ACD2E096-192D-4D0D-921D-0199C6F61522}">
      <dgm:prSet/>
      <dgm:spPr/>
      <dgm:t>
        <a:bodyPr/>
        <a:lstStyle/>
        <a:p>
          <a:endParaRPr lang="fr-CA"/>
        </a:p>
      </dgm:t>
    </dgm:pt>
    <dgm:pt modelId="{941937F3-7E5F-4D50-9981-51840C41C7BF}">
      <dgm:prSet phldr="0"/>
      <dgm:spPr/>
      <dgm:t>
        <a:bodyPr/>
        <a:lstStyle/>
        <a:p>
          <a:r>
            <a:rPr lang="fr-CA" b="1" noProof="0" dirty="0">
              <a:latin typeface="Calibri Light" panose="020F0302020204030204"/>
            </a:rPr>
            <a:t>Réagir</a:t>
          </a:r>
        </a:p>
      </dgm:t>
    </dgm:pt>
    <dgm:pt modelId="{9EE6B9F3-6B63-47A6-B366-17564ACA74A1}" type="parTrans" cxnId="{7D20313E-F529-4440-BA3D-151CC6009499}">
      <dgm:prSet/>
      <dgm:spPr/>
      <dgm:t>
        <a:bodyPr/>
        <a:lstStyle/>
        <a:p>
          <a:endParaRPr lang="fr-CA"/>
        </a:p>
      </dgm:t>
    </dgm:pt>
    <dgm:pt modelId="{B62ACBC6-DEBE-4E38-AC78-FB12A215D497}" type="sibTrans" cxnId="{7D20313E-F529-4440-BA3D-151CC6009499}">
      <dgm:prSet/>
      <dgm:spPr/>
      <dgm:t>
        <a:bodyPr/>
        <a:lstStyle/>
        <a:p>
          <a:endParaRPr lang="fr-CA"/>
        </a:p>
      </dgm:t>
    </dgm:pt>
    <dgm:pt modelId="{6BDFFF0B-409F-4014-AE59-1EBFD561680B}">
      <dgm:prSet phldr="0"/>
      <dgm:spPr/>
      <dgm:t>
        <a:bodyPr/>
        <a:lstStyle/>
        <a:p>
          <a:r>
            <a:rPr lang="fr-CA" b="1" noProof="0" dirty="0">
              <a:latin typeface="Calibri Light" panose="020F0302020204030204"/>
            </a:rPr>
            <a:t>Apprécier</a:t>
          </a:r>
        </a:p>
      </dgm:t>
    </dgm:pt>
    <dgm:pt modelId="{94C185C3-99BF-4D89-9DCB-55C318B99CAB}" type="parTrans" cxnId="{4FEAAE13-44F2-4DBE-A1B1-EB7D5925EABE}">
      <dgm:prSet/>
      <dgm:spPr/>
      <dgm:t>
        <a:bodyPr/>
        <a:lstStyle/>
        <a:p>
          <a:endParaRPr lang="fr-CA"/>
        </a:p>
      </dgm:t>
    </dgm:pt>
    <dgm:pt modelId="{C9CE7DDF-CC4B-4CD8-9B50-DBF2C2395B05}" type="sibTrans" cxnId="{4FEAAE13-44F2-4DBE-A1B1-EB7D5925EABE}">
      <dgm:prSet/>
      <dgm:spPr/>
      <dgm:t>
        <a:bodyPr/>
        <a:lstStyle/>
        <a:p>
          <a:endParaRPr lang="fr-CA"/>
        </a:p>
      </dgm:t>
    </dgm:pt>
    <dgm:pt modelId="{660F2425-BD2F-4885-AB5E-9AD766F79668}">
      <dgm:prSet phldr="0"/>
      <dgm:spPr/>
      <dgm:t>
        <a:bodyPr/>
        <a:lstStyle/>
        <a:p>
          <a:pPr rtl="0"/>
          <a:r>
            <a:rPr lang="fr-CA" b="1" noProof="0" dirty="0">
              <a:latin typeface="Calibri Light" panose="020F0302020204030204"/>
            </a:rPr>
            <a:t>Se divertir ou amuser</a:t>
          </a:r>
        </a:p>
      </dgm:t>
    </dgm:pt>
    <dgm:pt modelId="{A5C8794E-1C51-4005-8C4D-B7BCC993F060}" type="parTrans" cxnId="{D8396BC9-9BC4-4F6B-9C8F-8C8F53C19966}">
      <dgm:prSet/>
      <dgm:spPr/>
      <dgm:t>
        <a:bodyPr/>
        <a:lstStyle/>
        <a:p>
          <a:endParaRPr lang="fr-CA"/>
        </a:p>
      </dgm:t>
    </dgm:pt>
    <dgm:pt modelId="{35115589-1500-4C16-A52C-CE19342281E4}" type="sibTrans" cxnId="{D8396BC9-9BC4-4F6B-9C8F-8C8F53C19966}">
      <dgm:prSet/>
      <dgm:spPr/>
      <dgm:t>
        <a:bodyPr/>
        <a:lstStyle/>
        <a:p>
          <a:endParaRPr lang="fr-CA"/>
        </a:p>
      </dgm:t>
    </dgm:pt>
    <dgm:pt modelId="{CC64E34F-2726-428C-A0A1-1AD5C1062F9C}">
      <dgm:prSet phldr="0"/>
      <dgm:spPr/>
      <dgm:t>
        <a:bodyPr/>
        <a:lstStyle/>
        <a:p>
          <a:pPr rtl="0"/>
          <a:r>
            <a:rPr lang="fr-CA" b="1" noProof="0" dirty="0">
              <a:latin typeface="Calibri Light" panose="020F0302020204030204"/>
            </a:rPr>
            <a:t>Informer</a:t>
          </a:r>
        </a:p>
      </dgm:t>
    </dgm:pt>
    <dgm:pt modelId="{CE68D246-0286-45B1-A66A-8E61C7D7DA17}" type="parTrans" cxnId="{7431AF4C-D99F-415A-A743-3E006544A25C}">
      <dgm:prSet/>
      <dgm:spPr/>
      <dgm:t>
        <a:bodyPr/>
        <a:lstStyle/>
        <a:p>
          <a:endParaRPr lang="fr-CA"/>
        </a:p>
      </dgm:t>
    </dgm:pt>
    <dgm:pt modelId="{734FF510-5955-4CA0-9811-9D47234D86A3}" type="sibTrans" cxnId="{7431AF4C-D99F-415A-A743-3E006544A25C}">
      <dgm:prSet/>
      <dgm:spPr/>
      <dgm:t>
        <a:bodyPr/>
        <a:lstStyle/>
        <a:p>
          <a:endParaRPr lang="fr-CA"/>
        </a:p>
      </dgm:t>
    </dgm:pt>
    <dgm:pt modelId="{1A11A8A5-246D-4BEC-8A4C-197350CB05FD}">
      <dgm:prSet phldr="0"/>
      <dgm:spPr/>
      <dgm:t>
        <a:bodyPr/>
        <a:lstStyle/>
        <a:p>
          <a:pPr rtl="0"/>
          <a:r>
            <a:rPr lang="fr-CA" b="1" noProof="0" dirty="0">
              <a:latin typeface="Calibri Light" panose="020F0302020204030204"/>
            </a:rPr>
            <a:t>Évaluer et s’autoévaluer</a:t>
          </a:r>
        </a:p>
      </dgm:t>
    </dgm:pt>
    <dgm:pt modelId="{7AC84043-165E-4114-96DE-A32B951FCB1E}" type="parTrans" cxnId="{C8F404F1-7A34-4C72-AD02-607C69E25CA7}">
      <dgm:prSet/>
      <dgm:spPr/>
      <dgm:t>
        <a:bodyPr/>
        <a:lstStyle/>
        <a:p>
          <a:endParaRPr lang="fr-CA"/>
        </a:p>
      </dgm:t>
    </dgm:pt>
    <dgm:pt modelId="{434E3B4E-90CD-431F-8345-4E0F5B59AB6D}" type="sibTrans" cxnId="{C8F404F1-7A34-4C72-AD02-607C69E25CA7}">
      <dgm:prSet/>
      <dgm:spPr/>
      <dgm:t>
        <a:bodyPr/>
        <a:lstStyle/>
        <a:p>
          <a:endParaRPr lang="fr-CA"/>
        </a:p>
      </dgm:t>
    </dgm:pt>
    <dgm:pt modelId="{B9D0DA23-F3C3-4131-825E-3DAFE6D2B490}">
      <dgm:prSet phldr="0"/>
      <dgm:spPr/>
      <dgm:t>
        <a:bodyPr/>
        <a:lstStyle/>
        <a:p>
          <a:r>
            <a:rPr lang="fr-CA" b="1" noProof="0" dirty="0">
              <a:latin typeface="Calibri Light" panose="020F0302020204030204"/>
            </a:rPr>
            <a:t>Exprimer</a:t>
          </a:r>
        </a:p>
      </dgm:t>
    </dgm:pt>
    <dgm:pt modelId="{FD265FC5-DF73-41CB-B2CD-FE814AF3A373}" type="parTrans" cxnId="{DBC62F00-DDA8-4378-8BEE-4B7D4EAC22CE}">
      <dgm:prSet/>
      <dgm:spPr/>
      <dgm:t>
        <a:bodyPr/>
        <a:lstStyle/>
        <a:p>
          <a:endParaRPr lang="fr-CA"/>
        </a:p>
      </dgm:t>
    </dgm:pt>
    <dgm:pt modelId="{97BB82D5-17EB-4919-A8DE-B43C44C9BF5B}" type="sibTrans" cxnId="{DBC62F00-DDA8-4378-8BEE-4B7D4EAC22CE}">
      <dgm:prSet/>
      <dgm:spPr/>
      <dgm:t>
        <a:bodyPr/>
        <a:lstStyle/>
        <a:p>
          <a:endParaRPr lang="fr-CA"/>
        </a:p>
      </dgm:t>
    </dgm:pt>
    <dgm:pt modelId="{70CD7143-ED51-4915-BCB1-E6491EA8CBBA}">
      <dgm:prSet phldr="0"/>
      <dgm:spPr/>
      <dgm:t>
        <a:bodyPr/>
        <a:lstStyle/>
        <a:p>
          <a:pPr rtl="0"/>
          <a:r>
            <a:rPr lang="fr-CA" b="1" i="0" noProof="0" dirty="0">
              <a:latin typeface="Calibri Light" panose="020F0302020204030204"/>
            </a:rPr>
            <a:t>Exprimer</a:t>
          </a:r>
        </a:p>
      </dgm:t>
    </dgm:pt>
    <dgm:pt modelId="{EF5E749C-7BA0-4C65-A8D4-4F916C62D57C}" type="parTrans" cxnId="{36137B4B-B925-4B0E-8AA7-F2E4EAD718AB}">
      <dgm:prSet/>
      <dgm:spPr/>
      <dgm:t>
        <a:bodyPr/>
        <a:lstStyle/>
        <a:p>
          <a:endParaRPr lang="fr-CA"/>
        </a:p>
      </dgm:t>
    </dgm:pt>
    <dgm:pt modelId="{A3504701-8A59-4794-97D2-CC755CEB02ED}" type="sibTrans" cxnId="{36137B4B-B925-4B0E-8AA7-F2E4EAD718AB}">
      <dgm:prSet/>
      <dgm:spPr/>
      <dgm:t>
        <a:bodyPr/>
        <a:lstStyle/>
        <a:p>
          <a:endParaRPr lang="fr-CA"/>
        </a:p>
      </dgm:t>
    </dgm:pt>
    <dgm:pt modelId="{A67F7089-C63B-4815-9A2F-8BF599911E5B}">
      <dgm:prSet phldr="0"/>
      <dgm:spPr/>
      <dgm:t>
        <a:bodyPr/>
        <a:lstStyle/>
        <a:p>
          <a:r>
            <a:rPr lang="fr-CA" b="1" i="0" noProof="0" dirty="0">
              <a:latin typeface="Calibri Light" panose="020F0302020204030204"/>
            </a:rPr>
            <a:t>Partager</a:t>
          </a:r>
        </a:p>
      </dgm:t>
    </dgm:pt>
    <dgm:pt modelId="{81497E7B-1FC1-45B5-938D-49537218D613}" type="parTrans" cxnId="{21595520-7CA7-47C2-B8E9-E5C16C158A10}">
      <dgm:prSet/>
      <dgm:spPr/>
      <dgm:t>
        <a:bodyPr/>
        <a:lstStyle/>
        <a:p>
          <a:endParaRPr lang="fr-CA"/>
        </a:p>
      </dgm:t>
    </dgm:pt>
    <dgm:pt modelId="{45ADF16B-0CCA-4F16-82F5-8A4F9169EACF}" type="sibTrans" cxnId="{21595520-7CA7-47C2-B8E9-E5C16C158A10}">
      <dgm:prSet/>
      <dgm:spPr/>
      <dgm:t>
        <a:bodyPr/>
        <a:lstStyle/>
        <a:p>
          <a:endParaRPr lang="fr-CA"/>
        </a:p>
      </dgm:t>
    </dgm:pt>
    <dgm:pt modelId="{0A5DF43E-7882-4DB9-8D73-EB3351D2BC37}">
      <dgm:prSet phldr="0"/>
      <dgm:spPr/>
      <dgm:t>
        <a:bodyPr/>
        <a:lstStyle/>
        <a:p>
          <a:r>
            <a:rPr lang="fr-CA" b="1" i="0" noProof="0" dirty="0">
              <a:latin typeface="Calibri Light" panose="020F0302020204030204"/>
            </a:rPr>
            <a:t>Comprendre</a:t>
          </a:r>
        </a:p>
      </dgm:t>
    </dgm:pt>
    <dgm:pt modelId="{AEB61188-38A5-4B17-84D3-BED370126A0A}" type="parTrans" cxnId="{2B6D14CA-F3F1-4137-9050-D7808ECD10CA}">
      <dgm:prSet/>
      <dgm:spPr/>
      <dgm:t>
        <a:bodyPr/>
        <a:lstStyle/>
        <a:p>
          <a:endParaRPr lang="fr-CA"/>
        </a:p>
      </dgm:t>
    </dgm:pt>
    <dgm:pt modelId="{3567CFE4-48F6-4701-B91E-5DC345192C98}" type="sibTrans" cxnId="{2B6D14CA-F3F1-4137-9050-D7808ECD10CA}">
      <dgm:prSet/>
      <dgm:spPr/>
      <dgm:t>
        <a:bodyPr/>
        <a:lstStyle/>
        <a:p>
          <a:endParaRPr lang="fr-CA"/>
        </a:p>
      </dgm:t>
    </dgm:pt>
    <dgm:pt modelId="{B7C54BE9-599D-4133-AF61-FE7045B03697}">
      <dgm:prSet phldr="0"/>
      <dgm:spPr/>
      <dgm:t>
        <a:bodyPr/>
        <a:lstStyle/>
        <a:p>
          <a:r>
            <a:rPr lang="fr-CA" b="1" i="0" noProof="0" dirty="0">
              <a:latin typeface="Calibri Light" panose="020F0302020204030204"/>
            </a:rPr>
            <a:t>Raconter</a:t>
          </a:r>
        </a:p>
      </dgm:t>
    </dgm:pt>
    <dgm:pt modelId="{42A56B3B-A340-4B8A-8C08-530D740116A7}" type="parTrans" cxnId="{285A6C6A-A42A-4EE7-A3F5-FDF35B3EF938}">
      <dgm:prSet/>
      <dgm:spPr/>
      <dgm:t>
        <a:bodyPr/>
        <a:lstStyle/>
        <a:p>
          <a:endParaRPr lang="fr-CA"/>
        </a:p>
      </dgm:t>
    </dgm:pt>
    <dgm:pt modelId="{607A63EE-F768-4C25-A8AB-A524DB9A713F}" type="sibTrans" cxnId="{285A6C6A-A42A-4EE7-A3F5-FDF35B3EF938}">
      <dgm:prSet/>
      <dgm:spPr/>
      <dgm:t>
        <a:bodyPr/>
        <a:lstStyle/>
        <a:p>
          <a:endParaRPr lang="fr-CA"/>
        </a:p>
      </dgm:t>
    </dgm:pt>
    <dgm:pt modelId="{E483B312-3142-42A4-9D30-BDE7EFFFBDC2}">
      <dgm:prSet phldr="0"/>
      <dgm:spPr/>
      <dgm:t>
        <a:bodyPr/>
        <a:lstStyle/>
        <a:p>
          <a:r>
            <a:rPr lang="fr-CA" b="1" i="0" noProof="0" dirty="0">
              <a:latin typeface="Calibri Light" panose="020F0302020204030204"/>
            </a:rPr>
            <a:t>Formuler</a:t>
          </a:r>
        </a:p>
      </dgm:t>
    </dgm:pt>
    <dgm:pt modelId="{321F0065-9A3B-4D47-97C0-7DF19D6B4D5F}" type="parTrans" cxnId="{AF6619D4-B2C8-4924-B484-BF8E3542612E}">
      <dgm:prSet/>
      <dgm:spPr/>
      <dgm:t>
        <a:bodyPr/>
        <a:lstStyle/>
        <a:p>
          <a:endParaRPr lang="fr-CA"/>
        </a:p>
      </dgm:t>
    </dgm:pt>
    <dgm:pt modelId="{9ECFE106-769C-477D-A993-141C2A479FD1}" type="sibTrans" cxnId="{AF6619D4-B2C8-4924-B484-BF8E3542612E}">
      <dgm:prSet/>
      <dgm:spPr/>
      <dgm:t>
        <a:bodyPr/>
        <a:lstStyle/>
        <a:p>
          <a:endParaRPr lang="fr-CA"/>
        </a:p>
      </dgm:t>
    </dgm:pt>
    <dgm:pt modelId="{2C4D9EC4-BF83-46E9-9369-535BC8A6BA05}">
      <dgm:prSet phldr="0"/>
      <dgm:spPr/>
      <dgm:t>
        <a:bodyPr/>
        <a:lstStyle/>
        <a:p>
          <a:r>
            <a:rPr lang="fr-CA" b="1" i="0" noProof="0" dirty="0">
              <a:latin typeface="Calibri Light" panose="020F0302020204030204"/>
            </a:rPr>
            <a:t>Décrire</a:t>
          </a:r>
        </a:p>
      </dgm:t>
    </dgm:pt>
    <dgm:pt modelId="{A1C70E11-02C1-409A-BD6A-BF79F656A508}" type="parTrans" cxnId="{F2BDE88B-FF27-4D7A-9931-C5C15E60E051}">
      <dgm:prSet/>
      <dgm:spPr/>
      <dgm:t>
        <a:bodyPr/>
        <a:lstStyle/>
        <a:p>
          <a:endParaRPr lang="fr-CA"/>
        </a:p>
      </dgm:t>
    </dgm:pt>
    <dgm:pt modelId="{6B111BE3-8BAE-4576-9538-CDD436BAEECD}" type="sibTrans" cxnId="{F2BDE88B-FF27-4D7A-9931-C5C15E60E051}">
      <dgm:prSet/>
      <dgm:spPr/>
      <dgm:t>
        <a:bodyPr/>
        <a:lstStyle/>
        <a:p>
          <a:endParaRPr lang="fr-CA"/>
        </a:p>
      </dgm:t>
    </dgm:pt>
    <dgm:pt modelId="{FFE8004B-9353-4339-A663-B83E930B01C2}" type="pres">
      <dgm:prSet presAssocID="{564BE402-24BA-47D2-BFBD-FECBFD3E05BB}" presName="Name0" presStyleCnt="0">
        <dgm:presLayoutVars>
          <dgm:dir/>
          <dgm:animLvl val="lvl"/>
          <dgm:resizeHandles val="exact"/>
        </dgm:presLayoutVars>
      </dgm:prSet>
      <dgm:spPr/>
    </dgm:pt>
    <dgm:pt modelId="{527D837D-F82D-45E3-ABB9-DD137C28B679}" type="pres">
      <dgm:prSet presAssocID="{564BE402-24BA-47D2-BFBD-FECBFD3E05BB}" presName="tSp" presStyleCnt="0"/>
      <dgm:spPr/>
    </dgm:pt>
    <dgm:pt modelId="{F2A8E8E3-E238-4AA1-AC53-3A9D4386D3DE}" type="pres">
      <dgm:prSet presAssocID="{564BE402-24BA-47D2-BFBD-FECBFD3E05BB}" presName="bSp" presStyleCnt="0"/>
      <dgm:spPr/>
    </dgm:pt>
    <dgm:pt modelId="{2D2175A9-CC76-47E3-AE73-FEFC7A41497D}" type="pres">
      <dgm:prSet presAssocID="{564BE402-24BA-47D2-BFBD-FECBFD3E05BB}" presName="process" presStyleCnt="0"/>
      <dgm:spPr/>
    </dgm:pt>
    <dgm:pt modelId="{8F5BBB2A-1A81-48A3-9E78-6834296AE39F}" type="pres">
      <dgm:prSet presAssocID="{3AF2F7D0-2C84-4CD8-A8BD-6B56063F81D9}" presName="composite1" presStyleCnt="0"/>
      <dgm:spPr/>
    </dgm:pt>
    <dgm:pt modelId="{A0B0C5E5-CC89-4D2C-9945-57B0738E7D5B}" type="pres">
      <dgm:prSet presAssocID="{3AF2F7D0-2C84-4CD8-A8BD-6B56063F81D9}" presName="dummyNode1" presStyleLbl="node1" presStyleIdx="0" presStyleCnt="3"/>
      <dgm:spPr/>
    </dgm:pt>
    <dgm:pt modelId="{EE520955-4E26-4276-A9D8-970801488B6B}" type="pres">
      <dgm:prSet presAssocID="{3AF2F7D0-2C84-4CD8-A8BD-6B56063F81D9}" presName="childNode1" presStyleLbl="bgAcc1" presStyleIdx="0" presStyleCnt="3" custLinFactNeighborX="1253" custLinFactNeighborY="-437">
        <dgm:presLayoutVars>
          <dgm:bulletEnabled val="1"/>
        </dgm:presLayoutVars>
      </dgm:prSet>
      <dgm:spPr/>
    </dgm:pt>
    <dgm:pt modelId="{1DE8842E-D8A9-4ED6-A813-DBC660B3BBC2}" type="pres">
      <dgm:prSet presAssocID="{3AF2F7D0-2C84-4CD8-A8BD-6B56063F81D9}" presName="childNode1tx" presStyleLbl="bgAcc1" presStyleIdx="0" presStyleCnt="3">
        <dgm:presLayoutVars>
          <dgm:bulletEnabled val="1"/>
        </dgm:presLayoutVars>
      </dgm:prSet>
      <dgm:spPr/>
    </dgm:pt>
    <dgm:pt modelId="{37BF0958-7137-475B-B94D-8B3E946BD066}" type="pres">
      <dgm:prSet presAssocID="{3AF2F7D0-2C84-4CD8-A8BD-6B56063F81D9}" presName="parentNode1" presStyleLbl="node1" presStyleIdx="0" presStyleCnt="3">
        <dgm:presLayoutVars>
          <dgm:chMax val="1"/>
          <dgm:bulletEnabled val="1"/>
        </dgm:presLayoutVars>
      </dgm:prSet>
      <dgm:spPr/>
    </dgm:pt>
    <dgm:pt modelId="{BF37302B-82AA-40B3-91FD-BF5E03B252F2}" type="pres">
      <dgm:prSet presAssocID="{3AF2F7D0-2C84-4CD8-A8BD-6B56063F81D9}" presName="connSite1" presStyleCnt="0"/>
      <dgm:spPr/>
    </dgm:pt>
    <dgm:pt modelId="{FACF8222-DCB1-44EB-9A58-B7CF58D81B2B}" type="pres">
      <dgm:prSet presAssocID="{0F676FA3-362C-4478-BC7A-8367ED219C8E}" presName="Name9" presStyleLbl="sibTrans2D1" presStyleIdx="0" presStyleCnt="2" custAng="21429656" custLinFactNeighborX="22608" custLinFactNeighborY="-13076"/>
      <dgm:spPr/>
    </dgm:pt>
    <dgm:pt modelId="{E8541E0A-2898-4CF0-957B-60C3D9213B8A}" type="pres">
      <dgm:prSet presAssocID="{5FF18F78-BC78-4CF0-BB1D-429C83621963}" presName="composite2" presStyleCnt="0"/>
      <dgm:spPr/>
    </dgm:pt>
    <dgm:pt modelId="{DB93E99F-2424-48A7-81AC-8105071700D7}" type="pres">
      <dgm:prSet presAssocID="{5FF18F78-BC78-4CF0-BB1D-429C83621963}" presName="dummyNode2" presStyleLbl="node1" presStyleIdx="0" presStyleCnt="3"/>
      <dgm:spPr/>
    </dgm:pt>
    <dgm:pt modelId="{F7D7B3A9-D9B3-41DB-A96E-49D69A500FF4}" type="pres">
      <dgm:prSet presAssocID="{5FF18F78-BC78-4CF0-BB1D-429C83621963}" presName="childNode2" presStyleLbl="bgAcc1" presStyleIdx="1" presStyleCnt="3">
        <dgm:presLayoutVars>
          <dgm:bulletEnabled val="1"/>
        </dgm:presLayoutVars>
      </dgm:prSet>
      <dgm:spPr/>
    </dgm:pt>
    <dgm:pt modelId="{BFB3CBAB-3388-4734-B4D4-117290DCD4F3}" type="pres">
      <dgm:prSet presAssocID="{5FF18F78-BC78-4CF0-BB1D-429C83621963}" presName="childNode2tx" presStyleLbl="bgAcc1" presStyleIdx="1" presStyleCnt="3">
        <dgm:presLayoutVars>
          <dgm:bulletEnabled val="1"/>
        </dgm:presLayoutVars>
      </dgm:prSet>
      <dgm:spPr/>
    </dgm:pt>
    <dgm:pt modelId="{9D2593E4-48CC-4E67-9665-1253B3DA62E2}" type="pres">
      <dgm:prSet presAssocID="{5FF18F78-BC78-4CF0-BB1D-429C83621963}" presName="parentNode2" presStyleLbl="node1" presStyleIdx="1" presStyleCnt="3">
        <dgm:presLayoutVars>
          <dgm:chMax val="0"/>
          <dgm:bulletEnabled val="1"/>
        </dgm:presLayoutVars>
      </dgm:prSet>
      <dgm:spPr/>
    </dgm:pt>
    <dgm:pt modelId="{1103C72A-4BBC-4D47-B92B-484F7D797745}" type="pres">
      <dgm:prSet presAssocID="{5FF18F78-BC78-4CF0-BB1D-429C83621963}" presName="connSite2" presStyleCnt="0"/>
      <dgm:spPr/>
    </dgm:pt>
    <dgm:pt modelId="{3BD5925C-CE9A-42AA-9DF3-E76214E13FF5}" type="pres">
      <dgm:prSet presAssocID="{21049397-973C-4D30-B09C-730E01C426D3}" presName="Name18" presStyleLbl="sibTrans2D1" presStyleIdx="1" presStyleCnt="2" custLinFactNeighborX="14527" custLinFactNeighborY="15204"/>
      <dgm:spPr/>
    </dgm:pt>
    <dgm:pt modelId="{036CA135-CFBD-4779-8503-A0C5F67592D9}" type="pres">
      <dgm:prSet presAssocID="{3D2B0ADA-16A5-4692-9D56-B135E6FD7ECE}" presName="composite1" presStyleCnt="0"/>
      <dgm:spPr/>
    </dgm:pt>
    <dgm:pt modelId="{ED8A1E8E-C69C-44D5-8606-1BB88FFD6F69}" type="pres">
      <dgm:prSet presAssocID="{3D2B0ADA-16A5-4692-9D56-B135E6FD7ECE}" presName="dummyNode1" presStyleLbl="node1" presStyleIdx="1" presStyleCnt="3"/>
      <dgm:spPr/>
    </dgm:pt>
    <dgm:pt modelId="{4F37564C-DA09-418E-A44C-4C0E3C7575D9}" type="pres">
      <dgm:prSet presAssocID="{3D2B0ADA-16A5-4692-9D56-B135E6FD7ECE}" presName="childNode1" presStyleLbl="bgAcc1" presStyleIdx="2" presStyleCnt="3">
        <dgm:presLayoutVars>
          <dgm:bulletEnabled val="1"/>
        </dgm:presLayoutVars>
      </dgm:prSet>
      <dgm:spPr/>
    </dgm:pt>
    <dgm:pt modelId="{BA2E6C4A-D7FB-4BCF-B3C6-7C68C5019A7D}" type="pres">
      <dgm:prSet presAssocID="{3D2B0ADA-16A5-4692-9D56-B135E6FD7ECE}" presName="childNode1tx" presStyleLbl="bgAcc1" presStyleIdx="2" presStyleCnt="3">
        <dgm:presLayoutVars>
          <dgm:bulletEnabled val="1"/>
        </dgm:presLayoutVars>
      </dgm:prSet>
      <dgm:spPr/>
    </dgm:pt>
    <dgm:pt modelId="{71ED2374-C57D-4E58-B3AE-95D4F0295E27}" type="pres">
      <dgm:prSet presAssocID="{3D2B0ADA-16A5-4692-9D56-B135E6FD7ECE}" presName="parentNode1" presStyleLbl="node1" presStyleIdx="2" presStyleCnt="3">
        <dgm:presLayoutVars>
          <dgm:chMax val="1"/>
          <dgm:bulletEnabled val="1"/>
        </dgm:presLayoutVars>
      </dgm:prSet>
      <dgm:spPr/>
    </dgm:pt>
    <dgm:pt modelId="{02B2934F-A170-4F65-9AC5-128141ACC2C8}" type="pres">
      <dgm:prSet presAssocID="{3D2B0ADA-16A5-4692-9D56-B135E6FD7ECE}" presName="connSite1" presStyleCnt="0"/>
      <dgm:spPr/>
    </dgm:pt>
  </dgm:ptLst>
  <dgm:cxnLst>
    <dgm:cxn modelId="{DBC62F00-DDA8-4378-8BEE-4B7D4EAC22CE}" srcId="{3D2B0ADA-16A5-4692-9D56-B135E6FD7ECE}" destId="{B9D0DA23-F3C3-4131-825E-3DAFE6D2B490}" srcOrd="1" destOrd="0" parTransId="{FD265FC5-DF73-41CB-B2CD-FE814AF3A373}" sibTransId="{97BB82D5-17EB-4919-A8DE-B43C44C9BF5B}"/>
    <dgm:cxn modelId="{43C95608-5BF0-4EB5-A119-D12DA0E7FA3F}" type="presOf" srcId="{A337AE9B-0348-44C3-BF43-34162EDE44E5}" destId="{BFB3CBAB-3388-4734-B4D4-117290DCD4F3}" srcOrd="1" destOrd="3" presId="urn:microsoft.com/office/officeart/2005/8/layout/hProcess4"/>
    <dgm:cxn modelId="{A3F25A09-F1E5-4794-8FDD-A0D64C01590C}" type="presOf" srcId="{6BDFFF0B-409F-4014-AE59-1EBFD561680B}" destId="{F7D7B3A9-D9B3-41DB-A96E-49D69A500FF4}" srcOrd="0" destOrd="4" presId="urn:microsoft.com/office/officeart/2005/8/layout/hProcess4"/>
    <dgm:cxn modelId="{CB0CEB0C-7EAF-49DD-9EA1-65CD5D52CF7A}" type="presOf" srcId="{70CD7143-ED51-4915-BCB1-E6491EA8CBBA}" destId="{EE520955-4E26-4276-A9D8-970801488B6B}" srcOrd="0" destOrd="0" presId="urn:microsoft.com/office/officeart/2005/8/layout/hProcess4"/>
    <dgm:cxn modelId="{179D4410-89DC-4A08-A63A-165C023E1FB0}" type="presOf" srcId="{564BE402-24BA-47D2-BFBD-FECBFD3E05BB}" destId="{FFE8004B-9353-4339-A663-B83E930B01C2}" srcOrd="0" destOrd="0" presId="urn:microsoft.com/office/officeart/2005/8/layout/hProcess4"/>
    <dgm:cxn modelId="{4FEAAE13-44F2-4DBE-A1B1-EB7D5925EABE}" srcId="{5FF18F78-BC78-4CF0-BB1D-429C83621963}" destId="{6BDFFF0B-409F-4014-AE59-1EBFD561680B}" srcOrd="4" destOrd="0" parTransId="{94C185C3-99BF-4D89-9DCB-55C318B99CAB}" sibTransId="{C9CE7DDF-CC4B-4CD8-9B50-DBF2C2395B05}"/>
    <dgm:cxn modelId="{E35E2E16-04DC-4C5D-BC3F-384C794DA64E}" type="presOf" srcId="{0A5DF43E-7882-4DB9-8D73-EB3351D2BC37}" destId="{EE520955-4E26-4276-A9D8-970801488B6B}" srcOrd="0" destOrd="2" presId="urn:microsoft.com/office/officeart/2005/8/layout/hProcess4"/>
    <dgm:cxn modelId="{2ECD1D19-5042-4160-A9DF-1D978BC5F048}" type="presOf" srcId="{A337AE9B-0348-44C3-BF43-34162EDE44E5}" destId="{F7D7B3A9-D9B3-41DB-A96E-49D69A500FF4}" srcOrd="0" destOrd="3" presId="urn:microsoft.com/office/officeart/2005/8/layout/hProcess4"/>
    <dgm:cxn modelId="{21595520-7CA7-47C2-B8E9-E5C16C158A10}" srcId="{3AF2F7D0-2C84-4CD8-A8BD-6B56063F81D9}" destId="{A67F7089-C63B-4815-9A2F-8BF599911E5B}" srcOrd="1" destOrd="0" parTransId="{81497E7B-1FC1-45B5-938D-49537218D613}" sibTransId="{45ADF16B-0CCA-4F16-82F5-8A4F9169EACF}"/>
    <dgm:cxn modelId="{AEAF7522-3FEC-442D-808D-EE713FD84919}" type="presOf" srcId="{4D242BC6-DD00-43F0-B552-9DB6BEDD816E}" destId="{BA2E6C4A-D7FB-4BCF-B3C6-7C68C5019A7D}" srcOrd="1" destOrd="3" presId="urn:microsoft.com/office/officeart/2005/8/layout/hProcess4"/>
    <dgm:cxn modelId="{A733D722-E691-4204-A0D0-19B802F08319}" type="presOf" srcId="{1A11A8A5-246D-4BEC-8A4C-197350CB05FD}" destId="{4F37564C-DA09-418E-A44C-4C0E3C7575D9}" srcOrd="0" destOrd="5" presId="urn:microsoft.com/office/officeart/2005/8/layout/hProcess4"/>
    <dgm:cxn modelId="{81E19A25-7724-47E8-97BA-21F79C8D8F3B}" srcId="{564BE402-24BA-47D2-BFBD-FECBFD3E05BB}" destId="{3D2B0ADA-16A5-4692-9D56-B135E6FD7ECE}" srcOrd="2" destOrd="0" parTransId="{FCBC1155-6922-49B8-AB2F-8AC5E3D067FE}" sibTransId="{E4D9AEAA-D4D7-4E5E-B1C3-FBD5A112F89F}"/>
    <dgm:cxn modelId="{5E6C7029-1782-4C6A-B54E-19393FE471E8}" type="presOf" srcId="{29BE753A-9D85-4566-83B0-467DDCA5F2C1}" destId="{F7D7B3A9-D9B3-41DB-A96E-49D69A500FF4}" srcOrd="0" destOrd="5" presId="urn:microsoft.com/office/officeart/2005/8/layout/hProcess4"/>
    <dgm:cxn modelId="{C48BD82A-48AF-47E8-AAF1-8BAA1711B495}" srcId="{5FF18F78-BC78-4CF0-BB1D-429C83621963}" destId="{28742BA4-9577-4FA4-85C7-E85A24B43A2E}" srcOrd="0" destOrd="0" parTransId="{E0E7D581-973C-44A6-907C-0AC6126EB2F9}" sibTransId="{DEAE95A8-E982-4C18-B710-B39C59CDFD1B}"/>
    <dgm:cxn modelId="{8C09EA2B-C445-458E-AD2D-827013282246}" type="presOf" srcId="{B1E4282D-CFEE-4F33-AA3C-A36C6D172794}" destId="{BA2E6C4A-D7FB-4BCF-B3C6-7C68C5019A7D}" srcOrd="1" destOrd="0" presId="urn:microsoft.com/office/officeart/2005/8/layout/hProcess4"/>
    <dgm:cxn modelId="{9BC41D2D-9B51-4850-84CA-D77812F658DD}" type="presOf" srcId="{E483B312-3142-42A4-9D30-BDE7EFFFBDC2}" destId="{EE520955-4E26-4276-A9D8-970801488B6B}" srcOrd="0" destOrd="4" presId="urn:microsoft.com/office/officeart/2005/8/layout/hProcess4"/>
    <dgm:cxn modelId="{594F6E30-9D14-4650-BCD6-04C9742B5416}" type="presOf" srcId="{1A11A8A5-246D-4BEC-8A4C-197350CB05FD}" destId="{BA2E6C4A-D7FB-4BCF-B3C6-7C68C5019A7D}" srcOrd="1" destOrd="5" presId="urn:microsoft.com/office/officeart/2005/8/layout/hProcess4"/>
    <dgm:cxn modelId="{89085F37-6191-465A-90C0-501811A01A46}" type="presOf" srcId="{660F2425-BD2F-4885-AB5E-9AD766F79668}" destId="{4F37564C-DA09-418E-A44C-4C0E3C7575D9}" srcOrd="0" destOrd="4" presId="urn:microsoft.com/office/officeart/2005/8/layout/hProcess4"/>
    <dgm:cxn modelId="{7D20313E-F529-4440-BA3D-151CC6009499}" srcId="{5FF18F78-BC78-4CF0-BB1D-429C83621963}" destId="{941937F3-7E5F-4D50-9981-51840C41C7BF}" srcOrd="2" destOrd="0" parTransId="{9EE6B9F3-6B63-47A6-B366-17564ACA74A1}" sibTransId="{B62ACBC6-DEBE-4E38-AC78-FB12A215D497}"/>
    <dgm:cxn modelId="{D4B40D46-968F-4475-9831-7B8CA8F3596C}" type="presOf" srcId="{B9D0DA23-F3C3-4131-825E-3DAFE6D2B490}" destId="{4F37564C-DA09-418E-A44C-4C0E3C7575D9}" srcOrd="0" destOrd="1" presId="urn:microsoft.com/office/officeart/2005/8/layout/hProcess4"/>
    <dgm:cxn modelId="{DC75A446-1B8E-4F5B-A240-8745CABA448E}" srcId="{5FF18F78-BC78-4CF0-BB1D-429C83621963}" destId="{B71A4AA1-F77A-41B1-8666-AB2A90A81C72}" srcOrd="1" destOrd="0" parTransId="{F43E033D-12D2-443A-98D3-4D4C4541EAFA}" sibTransId="{AF7B0CE7-787A-4169-995C-A29642289AF8}"/>
    <dgm:cxn modelId="{285A6C6A-A42A-4EE7-A3F5-FDF35B3EF938}" srcId="{3AF2F7D0-2C84-4CD8-A8BD-6B56063F81D9}" destId="{B7C54BE9-599D-4133-AF61-FE7045B03697}" srcOrd="3" destOrd="0" parTransId="{42A56B3B-A340-4B8A-8C08-530D740116A7}" sibTransId="{607A63EE-F768-4C25-A8AB-A524DB9A713F}"/>
    <dgm:cxn modelId="{36137B4B-B925-4B0E-8AA7-F2E4EAD718AB}" srcId="{3AF2F7D0-2C84-4CD8-A8BD-6B56063F81D9}" destId="{70CD7143-ED51-4915-BCB1-E6491EA8CBBA}" srcOrd="0" destOrd="0" parTransId="{EF5E749C-7BA0-4C65-A8D4-4F916C62D57C}" sibTransId="{A3504701-8A59-4794-97D2-CC755CEB02ED}"/>
    <dgm:cxn modelId="{8C18A46C-B047-45C5-A58D-238012D5E687}" type="presOf" srcId="{A67F7089-C63B-4815-9A2F-8BF599911E5B}" destId="{EE520955-4E26-4276-A9D8-970801488B6B}" srcOrd="0" destOrd="1" presId="urn:microsoft.com/office/officeart/2005/8/layout/hProcess4"/>
    <dgm:cxn modelId="{7431AF4C-D99F-415A-A743-3E006544A25C}" srcId="{3D2B0ADA-16A5-4692-9D56-B135E6FD7ECE}" destId="{CC64E34F-2726-428C-A0A1-1AD5C1062F9C}" srcOrd="2" destOrd="0" parTransId="{CE68D246-0286-45B1-A66A-8E61C7D7DA17}" sibTransId="{734FF510-5955-4CA0-9811-9D47234D86A3}"/>
    <dgm:cxn modelId="{3FF9CD71-3631-4DF9-8AFC-DC243CB4BE6D}" type="presOf" srcId="{3AF2F7D0-2C84-4CD8-A8BD-6B56063F81D9}" destId="{37BF0958-7137-475B-B94D-8B3E946BD066}" srcOrd="0" destOrd="0" presId="urn:microsoft.com/office/officeart/2005/8/layout/hProcess4"/>
    <dgm:cxn modelId="{B7C92073-227A-4EEB-A4B6-77121262906E}" type="presOf" srcId="{660F2425-BD2F-4885-AB5E-9AD766F79668}" destId="{BA2E6C4A-D7FB-4BCF-B3C6-7C68C5019A7D}" srcOrd="1" destOrd="4" presId="urn:microsoft.com/office/officeart/2005/8/layout/hProcess4"/>
    <dgm:cxn modelId="{17D93474-C188-4BFC-9CF0-87ACD3A103D9}" type="presOf" srcId="{B71A4AA1-F77A-41B1-8666-AB2A90A81C72}" destId="{F7D7B3A9-D9B3-41DB-A96E-49D69A500FF4}" srcOrd="0" destOrd="1" presId="urn:microsoft.com/office/officeart/2005/8/layout/hProcess4"/>
    <dgm:cxn modelId="{BD17C174-09EE-4BFD-B4B7-2E79E2FAE4C3}" type="presOf" srcId="{6BDFFF0B-409F-4014-AE59-1EBFD561680B}" destId="{BFB3CBAB-3388-4734-B4D4-117290DCD4F3}" srcOrd="1" destOrd="4" presId="urn:microsoft.com/office/officeart/2005/8/layout/hProcess4"/>
    <dgm:cxn modelId="{F8A44F56-1196-43A8-BB3F-78B496E9AFA6}" type="presOf" srcId="{28742BA4-9577-4FA4-85C7-E85A24B43A2E}" destId="{F7D7B3A9-D9B3-41DB-A96E-49D69A500FF4}" srcOrd="0" destOrd="0" presId="urn:microsoft.com/office/officeart/2005/8/layout/hProcess4"/>
    <dgm:cxn modelId="{0D88FB76-349F-4DF0-959E-495CCF698EB0}" srcId="{5FF18F78-BC78-4CF0-BB1D-429C83621963}" destId="{A337AE9B-0348-44C3-BF43-34162EDE44E5}" srcOrd="3" destOrd="0" parTransId="{FCC2DA26-F057-474B-A121-3F4ED82C627C}" sibTransId="{B84F9C90-E16B-4343-A667-47DB63C1639C}"/>
    <dgm:cxn modelId="{8C25B759-D2D3-4E2A-8FB6-3E3755EDEAC5}" type="presOf" srcId="{A67F7089-C63B-4815-9A2F-8BF599911E5B}" destId="{1DE8842E-D8A9-4ED6-A813-DBC660B3BBC2}" srcOrd="1" destOrd="1" presId="urn:microsoft.com/office/officeart/2005/8/layout/hProcess4"/>
    <dgm:cxn modelId="{7BDCC77F-053C-4B45-9ACB-376E6337E835}" srcId="{3D2B0ADA-16A5-4692-9D56-B135E6FD7ECE}" destId="{4D242BC6-DD00-43F0-B552-9DB6BEDD816E}" srcOrd="3" destOrd="0" parTransId="{76E34BC4-79FF-4DA8-A7C0-BFA8608D4614}" sibTransId="{F4AD10D8-CFF7-43CA-95B9-A3B3714BF5E1}"/>
    <dgm:cxn modelId="{865D5F85-0246-4952-AF9C-82E972146B20}" type="presOf" srcId="{28742BA4-9577-4FA4-85C7-E85A24B43A2E}" destId="{BFB3CBAB-3388-4734-B4D4-117290DCD4F3}" srcOrd="1" destOrd="0" presId="urn:microsoft.com/office/officeart/2005/8/layout/hProcess4"/>
    <dgm:cxn modelId="{15465A8A-E8F6-4E8A-80DD-FBCC4BD88CCD}" type="presOf" srcId="{70CD7143-ED51-4915-BCB1-E6491EA8CBBA}" destId="{1DE8842E-D8A9-4ED6-A813-DBC660B3BBC2}" srcOrd="1" destOrd="0" presId="urn:microsoft.com/office/officeart/2005/8/layout/hProcess4"/>
    <dgm:cxn modelId="{F2BDE88B-FF27-4D7A-9931-C5C15E60E051}" srcId="{3AF2F7D0-2C84-4CD8-A8BD-6B56063F81D9}" destId="{2C4D9EC4-BF83-46E9-9369-535BC8A6BA05}" srcOrd="5" destOrd="0" parTransId="{A1C70E11-02C1-409A-BD6A-BF79F656A508}" sibTransId="{6B111BE3-8BAE-4576-9538-CDD436BAEECD}"/>
    <dgm:cxn modelId="{CD5F638F-1ADA-4C11-8762-47D25A2AA330}" type="presOf" srcId="{4D242BC6-DD00-43F0-B552-9DB6BEDD816E}" destId="{4F37564C-DA09-418E-A44C-4C0E3C7575D9}" srcOrd="0" destOrd="3" presId="urn:microsoft.com/office/officeart/2005/8/layout/hProcess4"/>
    <dgm:cxn modelId="{E011B592-91AD-4CCE-8C61-7459E944D55F}" type="presOf" srcId="{2C4D9EC4-BF83-46E9-9369-535BC8A6BA05}" destId="{1DE8842E-D8A9-4ED6-A813-DBC660B3BBC2}" srcOrd="1" destOrd="5" presId="urn:microsoft.com/office/officeart/2005/8/layout/hProcess4"/>
    <dgm:cxn modelId="{A28E4995-069F-41D3-8446-29056B35BC46}" type="presOf" srcId="{0A5DF43E-7882-4DB9-8D73-EB3351D2BC37}" destId="{1DE8842E-D8A9-4ED6-A813-DBC660B3BBC2}" srcOrd="1" destOrd="2" presId="urn:microsoft.com/office/officeart/2005/8/layout/hProcess4"/>
    <dgm:cxn modelId="{ACD2E096-192D-4D0D-921D-0199C6F61522}" srcId="{5FF18F78-BC78-4CF0-BB1D-429C83621963}" destId="{29BE753A-9D85-4566-83B0-467DDCA5F2C1}" srcOrd="5" destOrd="0" parTransId="{E1420C98-3762-4371-B966-7856735818E4}" sibTransId="{77CDF67A-7C71-480C-8A20-60D3FA8C567F}"/>
    <dgm:cxn modelId="{3A575A98-DE6E-4C9E-B1AD-2E58B454FA7F}" srcId="{564BE402-24BA-47D2-BFBD-FECBFD3E05BB}" destId="{5FF18F78-BC78-4CF0-BB1D-429C83621963}" srcOrd="1" destOrd="0" parTransId="{C11E0D1D-4034-4986-9E0D-104479BF4625}" sibTransId="{21049397-973C-4D30-B09C-730E01C426D3}"/>
    <dgm:cxn modelId="{16CA88A0-01AB-4AF2-AE35-3982A73876C2}" type="presOf" srcId="{21049397-973C-4D30-B09C-730E01C426D3}" destId="{3BD5925C-CE9A-42AA-9DF3-E76214E13FF5}" srcOrd="0" destOrd="0" presId="urn:microsoft.com/office/officeart/2005/8/layout/hProcess4"/>
    <dgm:cxn modelId="{C586D0A8-3EBD-4F30-90E1-6D3A400010B7}" srcId="{3D2B0ADA-16A5-4692-9D56-B135E6FD7ECE}" destId="{B1E4282D-CFEE-4F33-AA3C-A36C6D172794}" srcOrd="0" destOrd="0" parTransId="{15DBEF61-F71E-4B8E-AE00-95F19CB88361}" sibTransId="{962DC4CE-C4C7-440F-8CD5-DFFAB8EC54D4}"/>
    <dgm:cxn modelId="{0E0F41B0-6D87-4310-95F4-2AC462449B41}" type="presOf" srcId="{5FF18F78-BC78-4CF0-BB1D-429C83621963}" destId="{9D2593E4-48CC-4E67-9665-1253B3DA62E2}" srcOrd="0" destOrd="0" presId="urn:microsoft.com/office/officeart/2005/8/layout/hProcess4"/>
    <dgm:cxn modelId="{43EE22B5-C285-4713-A803-24A9246F1E95}" type="presOf" srcId="{CC64E34F-2726-428C-A0A1-1AD5C1062F9C}" destId="{BA2E6C4A-D7FB-4BCF-B3C6-7C68C5019A7D}" srcOrd="1" destOrd="2" presId="urn:microsoft.com/office/officeart/2005/8/layout/hProcess4"/>
    <dgm:cxn modelId="{661640B7-1883-4374-AC71-187DF2EABFAB}" type="presOf" srcId="{941937F3-7E5F-4D50-9981-51840C41C7BF}" destId="{BFB3CBAB-3388-4734-B4D4-117290DCD4F3}" srcOrd="1" destOrd="2" presId="urn:microsoft.com/office/officeart/2005/8/layout/hProcess4"/>
    <dgm:cxn modelId="{B4CAAFB8-06CF-441A-A470-6999CC0C199F}" type="presOf" srcId="{B7C54BE9-599D-4133-AF61-FE7045B03697}" destId="{1DE8842E-D8A9-4ED6-A813-DBC660B3BBC2}" srcOrd="1" destOrd="3" presId="urn:microsoft.com/office/officeart/2005/8/layout/hProcess4"/>
    <dgm:cxn modelId="{8FE3D1B9-D51B-4E13-99DF-88FF04A107D0}" type="presOf" srcId="{B7C54BE9-599D-4133-AF61-FE7045B03697}" destId="{EE520955-4E26-4276-A9D8-970801488B6B}" srcOrd="0" destOrd="3" presId="urn:microsoft.com/office/officeart/2005/8/layout/hProcess4"/>
    <dgm:cxn modelId="{D8396BC9-9BC4-4F6B-9C8F-8C8F53C19966}" srcId="{3D2B0ADA-16A5-4692-9D56-B135E6FD7ECE}" destId="{660F2425-BD2F-4885-AB5E-9AD766F79668}" srcOrd="4" destOrd="0" parTransId="{A5C8794E-1C51-4005-8C4D-B7BCC993F060}" sibTransId="{35115589-1500-4C16-A52C-CE19342281E4}"/>
    <dgm:cxn modelId="{2B6D14CA-F3F1-4137-9050-D7808ECD10CA}" srcId="{3AF2F7D0-2C84-4CD8-A8BD-6B56063F81D9}" destId="{0A5DF43E-7882-4DB9-8D73-EB3351D2BC37}" srcOrd="2" destOrd="0" parTransId="{AEB61188-38A5-4B17-84D3-BED370126A0A}" sibTransId="{3567CFE4-48F6-4701-B91E-5DC345192C98}"/>
    <dgm:cxn modelId="{25ABACCD-E7FF-4CBF-B035-69900F01DF4D}" type="presOf" srcId="{CC64E34F-2726-428C-A0A1-1AD5C1062F9C}" destId="{4F37564C-DA09-418E-A44C-4C0E3C7575D9}" srcOrd="0" destOrd="2" presId="urn:microsoft.com/office/officeart/2005/8/layout/hProcess4"/>
    <dgm:cxn modelId="{AF6619D4-B2C8-4924-B484-BF8E3542612E}" srcId="{3AF2F7D0-2C84-4CD8-A8BD-6B56063F81D9}" destId="{E483B312-3142-42A4-9D30-BDE7EFFFBDC2}" srcOrd="4" destOrd="0" parTransId="{321F0065-9A3B-4D47-97C0-7DF19D6B4D5F}" sibTransId="{9ECFE106-769C-477D-A993-141C2A479FD1}"/>
    <dgm:cxn modelId="{A697DBD4-A940-4D84-9CE1-28BB4F95333F}" type="presOf" srcId="{E483B312-3142-42A4-9D30-BDE7EFFFBDC2}" destId="{1DE8842E-D8A9-4ED6-A813-DBC660B3BBC2}" srcOrd="1" destOrd="4" presId="urn:microsoft.com/office/officeart/2005/8/layout/hProcess4"/>
    <dgm:cxn modelId="{49AA70D8-1D35-4331-A72D-2231FF285FB8}" type="presOf" srcId="{B1E4282D-CFEE-4F33-AA3C-A36C6D172794}" destId="{4F37564C-DA09-418E-A44C-4C0E3C7575D9}" srcOrd="0" destOrd="0" presId="urn:microsoft.com/office/officeart/2005/8/layout/hProcess4"/>
    <dgm:cxn modelId="{8686C8D9-799B-4721-880C-7F41AB134249}" type="presOf" srcId="{941937F3-7E5F-4D50-9981-51840C41C7BF}" destId="{F7D7B3A9-D9B3-41DB-A96E-49D69A500FF4}" srcOrd="0" destOrd="2" presId="urn:microsoft.com/office/officeart/2005/8/layout/hProcess4"/>
    <dgm:cxn modelId="{D29276DA-2B02-456A-B9AB-8DDE1D9E9487}" type="presOf" srcId="{0F676FA3-362C-4478-BC7A-8367ED219C8E}" destId="{FACF8222-DCB1-44EB-9A58-B7CF58D81B2B}" srcOrd="0" destOrd="0" presId="urn:microsoft.com/office/officeart/2005/8/layout/hProcess4"/>
    <dgm:cxn modelId="{77ABBDDF-B876-4B91-A6EF-C50FE3F63088}" type="presOf" srcId="{B9D0DA23-F3C3-4131-825E-3DAFE6D2B490}" destId="{BA2E6C4A-D7FB-4BCF-B3C6-7C68C5019A7D}" srcOrd="1" destOrd="1" presId="urn:microsoft.com/office/officeart/2005/8/layout/hProcess4"/>
    <dgm:cxn modelId="{21DDD9E6-FF01-44F4-A3EF-D4E9657BAE38}" type="presOf" srcId="{2C4D9EC4-BF83-46E9-9369-535BC8A6BA05}" destId="{EE520955-4E26-4276-A9D8-970801488B6B}" srcOrd="0" destOrd="5" presId="urn:microsoft.com/office/officeart/2005/8/layout/hProcess4"/>
    <dgm:cxn modelId="{C8F404F1-7A34-4C72-AD02-607C69E25CA7}" srcId="{3D2B0ADA-16A5-4692-9D56-B135E6FD7ECE}" destId="{1A11A8A5-246D-4BEC-8A4C-197350CB05FD}" srcOrd="5" destOrd="0" parTransId="{7AC84043-165E-4114-96DE-A32B951FCB1E}" sibTransId="{434E3B4E-90CD-431F-8345-4E0F5B59AB6D}"/>
    <dgm:cxn modelId="{D9C908F3-8A7B-430F-BB55-639E99465610}" type="presOf" srcId="{B71A4AA1-F77A-41B1-8666-AB2A90A81C72}" destId="{BFB3CBAB-3388-4734-B4D4-117290DCD4F3}" srcOrd="1" destOrd="1" presId="urn:microsoft.com/office/officeart/2005/8/layout/hProcess4"/>
    <dgm:cxn modelId="{431B57F4-730F-4489-847D-281D628A2AB7}" srcId="{564BE402-24BA-47D2-BFBD-FECBFD3E05BB}" destId="{3AF2F7D0-2C84-4CD8-A8BD-6B56063F81D9}" srcOrd="0" destOrd="0" parTransId="{F71D063D-8662-456D-8EE9-2AB87BA818F5}" sibTransId="{0F676FA3-362C-4478-BC7A-8367ED219C8E}"/>
    <dgm:cxn modelId="{158BDCFA-0F16-4ACB-86FE-B374A077DAB3}" type="presOf" srcId="{29BE753A-9D85-4566-83B0-467DDCA5F2C1}" destId="{BFB3CBAB-3388-4734-B4D4-117290DCD4F3}" srcOrd="1" destOrd="5" presId="urn:microsoft.com/office/officeart/2005/8/layout/hProcess4"/>
    <dgm:cxn modelId="{300FA2FC-FEE3-47F9-BDAC-AF5CE69496FA}" type="presOf" srcId="{3D2B0ADA-16A5-4692-9D56-B135E6FD7ECE}" destId="{71ED2374-C57D-4E58-B3AE-95D4F0295E27}" srcOrd="0" destOrd="0" presId="urn:microsoft.com/office/officeart/2005/8/layout/hProcess4"/>
    <dgm:cxn modelId="{498CBDAF-40A4-4F7D-A628-814DB6A504DE}" type="presParOf" srcId="{FFE8004B-9353-4339-A663-B83E930B01C2}" destId="{527D837D-F82D-45E3-ABB9-DD137C28B679}" srcOrd="0" destOrd="0" presId="urn:microsoft.com/office/officeart/2005/8/layout/hProcess4"/>
    <dgm:cxn modelId="{C6B4FFE1-9ED6-4C3D-B9E1-CC1A849FE7C6}" type="presParOf" srcId="{FFE8004B-9353-4339-A663-B83E930B01C2}" destId="{F2A8E8E3-E238-4AA1-AC53-3A9D4386D3DE}" srcOrd="1" destOrd="0" presId="urn:microsoft.com/office/officeart/2005/8/layout/hProcess4"/>
    <dgm:cxn modelId="{719355EF-2B75-4E6E-BA1F-1CCB017BA918}" type="presParOf" srcId="{FFE8004B-9353-4339-A663-B83E930B01C2}" destId="{2D2175A9-CC76-47E3-AE73-FEFC7A41497D}" srcOrd="2" destOrd="0" presId="urn:microsoft.com/office/officeart/2005/8/layout/hProcess4"/>
    <dgm:cxn modelId="{105E607E-B44D-48EF-ACFA-7C941FA5274A}" type="presParOf" srcId="{2D2175A9-CC76-47E3-AE73-FEFC7A41497D}" destId="{8F5BBB2A-1A81-48A3-9E78-6834296AE39F}" srcOrd="0" destOrd="0" presId="urn:microsoft.com/office/officeart/2005/8/layout/hProcess4"/>
    <dgm:cxn modelId="{2E472CE9-DE2E-40BC-A64A-6F369E3A3D25}" type="presParOf" srcId="{8F5BBB2A-1A81-48A3-9E78-6834296AE39F}" destId="{A0B0C5E5-CC89-4D2C-9945-57B0738E7D5B}" srcOrd="0" destOrd="0" presId="urn:microsoft.com/office/officeart/2005/8/layout/hProcess4"/>
    <dgm:cxn modelId="{CA2C2418-448B-494B-B130-54E020A01064}" type="presParOf" srcId="{8F5BBB2A-1A81-48A3-9E78-6834296AE39F}" destId="{EE520955-4E26-4276-A9D8-970801488B6B}" srcOrd="1" destOrd="0" presId="urn:microsoft.com/office/officeart/2005/8/layout/hProcess4"/>
    <dgm:cxn modelId="{A6D4FEAF-BB37-4C48-86E5-17E75AF2BCEA}" type="presParOf" srcId="{8F5BBB2A-1A81-48A3-9E78-6834296AE39F}" destId="{1DE8842E-D8A9-4ED6-A813-DBC660B3BBC2}" srcOrd="2" destOrd="0" presId="urn:microsoft.com/office/officeart/2005/8/layout/hProcess4"/>
    <dgm:cxn modelId="{37CA478D-32B5-4999-A7D8-B2576AB3F9FC}" type="presParOf" srcId="{8F5BBB2A-1A81-48A3-9E78-6834296AE39F}" destId="{37BF0958-7137-475B-B94D-8B3E946BD066}" srcOrd="3" destOrd="0" presId="urn:microsoft.com/office/officeart/2005/8/layout/hProcess4"/>
    <dgm:cxn modelId="{E7F8B35E-4EFA-4177-BB11-6E9302A79954}" type="presParOf" srcId="{8F5BBB2A-1A81-48A3-9E78-6834296AE39F}" destId="{BF37302B-82AA-40B3-91FD-BF5E03B252F2}" srcOrd="4" destOrd="0" presId="urn:microsoft.com/office/officeart/2005/8/layout/hProcess4"/>
    <dgm:cxn modelId="{FCB23F0A-FF2C-42A5-85B1-D7EFA5CB1DF2}" type="presParOf" srcId="{2D2175A9-CC76-47E3-AE73-FEFC7A41497D}" destId="{FACF8222-DCB1-44EB-9A58-B7CF58D81B2B}" srcOrd="1" destOrd="0" presId="urn:microsoft.com/office/officeart/2005/8/layout/hProcess4"/>
    <dgm:cxn modelId="{16C766AA-55B0-4AF9-929C-B1A0FDBB7F32}" type="presParOf" srcId="{2D2175A9-CC76-47E3-AE73-FEFC7A41497D}" destId="{E8541E0A-2898-4CF0-957B-60C3D9213B8A}" srcOrd="2" destOrd="0" presId="urn:microsoft.com/office/officeart/2005/8/layout/hProcess4"/>
    <dgm:cxn modelId="{2A82B774-4067-4DA6-8B69-99583E11AE6F}" type="presParOf" srcId="{E8541E0A-2898-4CF0-957B-60C3D9213B8A}" destId="{DB93E99F-2424-48A7-81AC-8105071700D7}" srcOrd="0" destOrd="0" presId="urn:microsoft.com/office/officeart/2005/8/layout/hProcess4"/>
    <dgm:cxn modelId="{58431D53-2EA3-4A2C-8819-2BF88B7ACC3F}" type="presParOf" srcId="{E8541E0A-2898-4CF0-957B-60C3D9213B8A}" destId="{F7D7B3A9-D9B3-41DB-A96E-49D69A500FF4}" srcOrd="1" destOrd="0" presId="urn:microsoft.com/office/officeart/2005/8/layout/hProcess4"/>
    <dgm:cxn modelId="{C5ED2417-7408-4696-A0EA-D32B0AD865A2}" type="presParOf" srcId="{E8541E0A-2898-4CF0-957B-60C3D9213B8A}" destId="{BFB3CBAB-3388-4734-B4D4-117290DCD4F3}" srcOrd="2" destOrd="0" presId="urn:microsoft.com/office/officeart/2005/8/layout/hProcess4"/>
    <dgm:cxn modelId="{9416D04C-7C0C-47DE-A776-0D3F41F06A5F}" type="presParOf" srcId="{E8541E0A-2898-4CF0-957B-60C3D9213B8A}" destId="{9D2593E4-48CC-4E67-9665-1253B3DA62E2}" srcOrd="3" destOrd="0" presId="urn:microsoft.com/office/officeart/2005/8/layout/hProcess4"/>
    <dgm:cxn modelId="{D27339D9-AB7A-4C52-BE9C-6DBD910118E9}" type="presParOf" srcId="{E8541E0A-2898-4CF0-957B-60C3D9213B8A}" destId="{1103C72A-4BBC-4D47-B92B-484F7D797745}" srcOrd="4" destOrd="0" presId="urn:microsoft.com/office/officeart/2005/8/layout/hProcess4"/>
    <dgm:cxn modelId="{E8FB12D1-8997-4FED-8951-2C0BF98A1229}" type="presParOf" srcId="{2D2175A9-CC76-47E3-AE73-FEFC7A41497D}" destId="{3BD5925C-CE9A-42AA-9DF3-E76214E13FF5}" srcOrd="3" destOrd="0" presId="urn:microsoft.com/office/officeart/2005/8/layout/hProcess4"/>
    <dgm:cxn modelId="{5101758D-55EB-42C4-B99B-B7746EF2A2B4}" type="presParOf" srcId="{2D2175A9-CC76-47E3-AE73-FEFC7A41497D}" destId="{036CA135-CFBD-4779-8503-A0C5F67592D9}" srcOrd="4" destOrd="0" presId="urn:microsoft.com/office/officeart/2005/8/layout/hProcess4"/>
    <dgm:cxn modelId="{6CBE9172-8C4B-4633-8727-B1A13BA15908}" type="presParOf" srcId="{036CA135-CFBD-4779-8503-A0C5F67592D9}" destId="{ED8A1E8E-C69C-44D5-8606-1BB88FFD6F69}" srcOrd="0" destOrd="0" presId="urn:microsoft.com/office/officeart/2005/8/layout/hProcess4"/>
    <dgm:cxn modelId="{210CC8E0-8431-4245-AD70-03FD61E06AC2}" type="presParOf" srcId="{036CA135-CFBD-4779-8503-A0C5F67592D9}" destId="{4F37564C-DA09-418E-A44C-4C0E3C7575D9}" srcOrd="1" destOrd="0" presId="urn:microsoft.com/office/officeart/2005/8/layout/hProcess4"/>
    <dgm:cxn modelId="{6393FFC9-5EE8-4F05-BCC5-8033F80F909A}" type="presParOf" srcId="{036CA135-CFBD-4779-8503-A0C5F67592D9}" destId="{BA2E6C4A-D7FB-4BCF-B3C6-7C68C5019A7D}" srcOrd="2" destOrd="0" presId="urn:microsoft.com/office/officeart/2005/8/layout/hProcess4"/>
    <dgm:cxn modelId="{EB80457D-87F2-4D96-ACE5-8D50DFE928F5}" type="presParOf" srcId="{036CA135-CFBD-4779-8503-A0C5F67592D9}" destId="{71ED2374-C57D-4E58-B3AE-95D4F0295E27}" srcOrd="3" destOrd="0" presId="urn:microsoft.com/office/officeart/2005/8/layout/hProcess4"/>
    <dgm:cxn modelId="{F83DEC71-D4C5-4E93-9580-498FE2E9D37F}" type="presParOf" srcId="{036CA135-CFBD-4779-8503-A0C5F67592D9}" destId="{02B2934F-A170-4F65-9AC5-128141ACC2C8}" srcOrd="4" destOrd="0" presId="urn:microsoft.com/office/officeart/2005/8/layout/hProcess4"/>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1B8CF9-FC2B-4B5C-A7B9-8B9EAE37108D}">
      <dsp:nvSpPr>
        <dsp:cNvPr id="0" name=""/>
        <dsp:cNvSpPr/>
      </dsp:nvSpPr>
      <dsp:spPr>
        <a:xfrm>
          <a:off x="28883" y="54021"/>
          <a:ext cx="4723504" cy="2999425"/>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EB551C-72DD-4A70-B493-A4299CFE6DEB}">
      <dsp:nvSpPr>
        <dsp:cNvPr id="0" name=""/>
        <dsp:cNvSpPr/>
      </dsp:nvSpPr>
      <dsp:spPr>
        <a:xfrm>
          <a:off x="553717" y="552613"/>
          <a:ext cx="4723504" cy="2999425"/>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l" defTabSz="1155700" rtl="0">
            <a:lnSpc>
              <a:spcPct val="90000"/>
            </a:lnSpc>
            <a:spcBef>
              <a:spcPct val="0"/>
            </a:spcBef>
            <a:spcAft>
              <a:spcPct val="35000"/>
            </a:spcAft>
            <a:buNone/>
          </a:pPr>
          <a:r>
            <a:rPr lang="fr-FR" sz="2600" b="0" i="0" kern="1200" dirty="0">
              <a:solidFill>
                <a:schemeClr val="tx1">
                  <a:lumMod val="75000"/>
                </a:schemeClr>
              </a:solidFill>
            </a:rPr>
            <a:t>Offrir</a:t>
          </a:r>
          <a:r>
            <a:rPr lang="fr-FR" sz="2600" b="0" i="0" kern="1200" dirty="0">
              <a:solidFill>
                <a:srgbClr val="FF0000"/>
              </a:solidFill>
            </a:rPr>
            <a:t> </a:t>
          </a:r>
          <a:r>
            <a:rPr lang="fr-FR" sz="2600" b="0" i="0" kern="1200" dirty="0"/>
            <a:t>des </a:t>
          </a:r>
          <a:r>
            <a:rPr lang="fr-FR" sz="2600" b="1" i="0" kern="1200" dirty="0">
              <a:latin typeface="Calibri Light" panose="020F0302020204030204"/>
            </a:rPr>
            <a:t>stratégies d’enseignement qui</a:t>
          </a:r>
          <a:r>
            <a:rPr lang="fr-FR" sz="2600" b="0" i="0" kern="1200" dirty="0">
              <a:latin typeface="Calibri Light" panose="020F0302020204030204"/>
            </a:rPr>
            <a:t> </a:t>
          </a:r>
          <a:r>
            <a:rPr lang="fr-FR" sz="2600" b="0" i="0" kern="1200" dirty="0"/>
            <a:t>soutiennent le développement de la compétence à communiquer</a:t>
          </a:r>
          <a:r>
            <a:rPr lang="fr-FR" sz="2600" b="0" i="0" kern="1200" dirty="0">
              <a:latin typeface="Calibri Light" panose="020F0302020204030204"/>
            </a:rPr>
            <a:t> </a:t>
          </a:r>
          <a:r>
            <a:rPr lang="fr-FR" sz="2600" b="0" i="0" kern="1200" dirty="0">
              <a:latin typeface="Calibri Corps"/>
            </a:rPr>
            <a:t>ou</a:t>
          </a:r>
          <a:r>
            <a:rPr lang="fr-FR" sz="2600" b="0" i="0" kern="1200" dirty="0"/>
            <a:t> à interagir oralement, centrale dans le développement de la littératie.</a:t>
          </a:r>
          <a:endParaRPr lang="en-US" sz="2600" b="0" kern="1200" dirty="0"/>
        </a:p>
      </dsp:txBody>
      <dsp:txXfrm>
        <a:off x="641567" y="640463"/>
        <a:ext cx="4547804" cy="2823725"/>
      </dsp:txXfrm>
    </dsp:sp>
    <dsp:sp modelId="{59C2C1E1-4E22-4C78-82A6-E8454DE3E5E4}">
      <dsp:nvSpPr>
        <dsp:cNvPr id="0" name=""/>
        <dsp:cNvSpPr/>
      </dsp:nvSpPr>
      <dsp:spPr>
        <a:xfrm>
          <a:off x="5740933" y="143644"/>
          <a:ext cx="4723504" cy="2999425"/>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1A5C27-1D77-41E6-9A4C-2EAEF7A94BD0}">
      <dsp:nvSpPr>
        <dsp:cNvPr id="0" name=""/>
        <dsp:cNvSpPr/>
      </dsp:nvSpPr>
      <dsp:spPr>
        <a:xfrm>
          <a:off x="6265767" y="642236"/>
          <a:ext cx="4723504" cy="2999425"/>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l" defTabSz="1155700" rtl="0">
            <a:lnSpc>
              <a:spcPct val="90000"/>
            </a:lnSpc>
            <a:spcBef>
              <a:spcPct val="0"/>
            </a:spcBef>
            <a:spcAft>
              <a:spcPct val="35000"/>
            </a:spcAft>
            <a:buNone/>
          </a:pPr>
          <a:r>
            <a:rPr lang="fr-FR" sz="2600" kern="1200" dirty="0">
              <a:solidFill>
                <a:schemeClr val="tx1">
                  <a:lumMod val="75000"/>
                </a:schemeClr>
              </a:solidFill>
            </a:rPr>
            <a:t>Offrir des outils, des ressources et des exemples d’activités de communication</a:t>
          </a:r>
          <a:r>
            <a:rPr lang="fr-FR" sz="2600" kern="1200" dirty="0">
              <a:solidFill>
                <a:srgbClr val="FF0000"/>
              </a:solidFill>
              <a:latin typeface="Calibri Light" panose="020F0302020204030204"/>
            </a:rPr>
            <a:t> </a:t>
          </a:r>
          <a:r>
            <a:rPr lang="fr-FR" sz="2600" b="1" kern="1200" dirty="0">
              <a:solidFill>
                <a:schemeClr val="tx1"/>
              </a:solidFill>
              <a:latin typeface="Calibri Light" panose="020F0302020204030204"/>
            </a:rPr>
            <a:t>authentiques et</a:t>
          </a:r>
          <a:r>
            <a:rPr lang="fr-FR" sz="2600" b="1" kern="1200" dirty="0">
              <a:solidFill>
                <a:schemeClr val="tx1"/>
              </a:solidFill>
            </a:rPr>
            <a:t> </a:t>
          </a:r>
          <a:r>
            <a:rPr lang="fr-FR" sz="2600" kern="1200" dirty="0">
              <a:solidFill>
                <a:srgbClr val="333333">
                  <a:lumMod val="75000"/>
                </a:srgbClr>
              </a:solidFill>
              <a:latin typeface="Calibri" panose="020F0502020204030204"/>
              <a:ea typeface="+mn-ea"/>
              <a:cs typeface="+mn-cs"/>
            </a:rPr>
            <a:t>engageantes</a:t>
          </a:r>
          <a:r>
            <a:rPr lang="fr-FR" sz="2600" kern="1200" dirty="0">
              <a:latin typeface="Calibri Light" panose="020F0302020204030204"/>
            </a:rPr>
            <a:t> </a:t>
          </a:r>
          <a:r>
            <a:rPr lang="fr-FR" sz="2600" kern="1200" dirty="0"/>
            <a:t>pour l’enseignement de la compétence à communiquer</a:t>
          </a:r>
          <a:r>
            <a:rPr lang="fr-FR" sz="2600" kern="1200" dirty="0">
              <a:latin typeface="Calibri Light" panose="020F0302020204030204"/>
            </a:rPr>
            <a:t> </a:t>
          </a:r>
          <a:r>
            <a:rPr lang="fr-FR" sz="2600" kern="1200" dirty="0">
              <a:latin typeface="Calibri Corps"/>
            </a:rPr>
            <a:t>ou</a:t>
          </a:r>
          <a:r>
            <a:rPr lang="fr-FR" sz="2600" kern="1200" dirty="0"/>
            <a:t> à interagir oralement.</a:t>
          </a:r>
          <a:r>
            <a:rPr lang="fr-FR" sz="2600" kern="1200" dirty="0">
              <a:solidFill>
                <a:srgbClr val="FF0000"/>
              </a:solidFill>
              <a:latin typeface="Calibri Light" panose="020F0302020204030204"/>
            </a:rPr>
            <a:t> </a:t>
          </a:r>
          <a:endParaRPr lang="fr-FR" sz="2600" strike="sngStrike" kern="1200" dirty="0">
            <a:solidFill>
              <a:srgbClr val="FF0000"/>
            </a:solidFill>
          </a:endParaRPr>
        </a:p>
      </dsp:txBody>
      <dsp:txXfrm>
        <a:off x="6353617" y="730086"/>
        <a:ext cx="4547804" cy="28237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520955-4E26-4276-A9D8-970801488B6B}">
      <dsp:nvSpPr>
        <dsp:cNvPr id="0" name=""/>
        <dsp:cNvSpPr/>
      </dsp:nvSpPr>
      <dsp:spPr>
        <a:xfrm>
          <a:off x="37667" y="1554882"/>
          <a:ext cx="2842927" cy="23448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666750" rtl="0">
            <a:lnSpc>
              <a:spcPct val="90000"/>
            </a:lnSpc>
            <a:spcBef>
              <a:spcPct val="0"/>
            </a:spcBef>
            <a:spcAft>
              <a:spcPct val="15000"/>
            </a:spcAft>
            <a:buChar char="•"/>
          </a:pPr>
          <a:r>
            <a:rPr lang="fr-CA" sz="1500" b="1" i="0" kern="1200" noProof="0" dirty="0">
              <a:latin typeface="Calibri Light" panose="020F0302020204030204"/>
            </a:rPr>
            <a:t>Exprimer</a:t>
          </a:r>
        </a:p>
        <a:p>
          <a:pPr marL="114300" lvl="1" indent="-114300" algn="l" defTabSz="666750">
            <a:lnSpc>
              <a:spcPct val="90000"/>
            </a:lnSpc>
            <a:spcBef>
              <a:spcPct val="0"/>
            </a:spcBef>
            <a:spcAft>
              <a:spcPct val="15000"/>
            </a:spcAft>
            <a:buChar char="•"/>
          </a:pPr>
          <a:r>
            <a:rPr lang="fr-CA" sz="1500" b="1" i="0" kern="1200" noProof="0" dirty="0">
              <a:latin typeface="Calibri Light" panose="020F0302020204030204"/>
            </a:rPr>
            <a:t>Partager</a:t>
          </a:r>
        </a:p>
        <a:p>
          <a:pPr marL="114300" lvl="1" indent="-114300" algn="l" defTabSz="666750">
            <a:lnSpc>
              <a:spcPct val="90000"/>
            </a:lnSpc>
            <a:spcBef>
              <a:spcPct val="0"/>
            </a:spcBef>
            <a:spcAft>
              <a:spcPct val="15000"/>
            </a:spcAft>
            <a:buChar char="•"/>
          </a:pPr>
          <a:r>
            <a:rPr lang="fr-CA" sz="1500" b="1" i="0" kern="1200" noProof="0" dirty="0">
              <a:latin typeface="Calibri Light" panose="020F0302020204030204"/>
            </a:rPr>
            <a:t>Comprendre</a:t>
          </a:r>
        </a:p>
        <a:p>
          <a:pPr marL="114300" lvl="1" indent="-114300" algn="l" defTabSz="666750">
            <a:lnSpc>
              <a:spcPct val="90000"/>
            </a:lnSpc>
            <a:spcBef>
              <a:spcPct val="0"/>
            </a:spcBef>
            <a:spcAft>
              <a:spcPct val="15000"/>
            </a:spcAft>
            <a:buChar char="•"/>
          </a:pPr>
          <a:r>
            <a:rPr lang="fr-CA" sz="1500" b="1" i="0" kern="1200" noProof="0" dirty="0">
              <a:latin typeface="Calibri Light" panose="020F0302020204030204"/>
            </a:rPr>
            <a:t>Raconter</a:t>
          </a:r>
        </a:p>
        <a:p>
          <a:pPr marL="114300" lvl="1" indent="-114300" algn="l" defTabSz="666750">
            <a:lnSpc>
              <a:spcPct val="90000"/>
            </a:lnSpc>
            <a:spcBef>
              <a:spcPct val="0"/>
            </a:spcBef>
            <a:spcAft>
              <a:spcPct val="15000"/>
            </a:spcAft>
            <a:buChar char="•"/>
          </a:pPr>
          <a:r>
            <a:rPr lang="fr-CA" sz="1500" b="1" i="0" kern="1200" noProof="0" dirty="0">
              <a:latin typeface="Calibri Light" panose="020F0302020204030204"/>
            </a:rPr>
            <a:t>Formuler</a:t>
          </a:r>
        </a:p>
        <a:p>
          <a:pPr marL="114300" lvl="1" indent="-114300" algn="l" defTabSz="666750">
            <a:lnSpc>
              <a:spcPct val="90000"/>
            </a:lnSpc>
            <a:spcBef>
              <a:spcPct val="0"/>
            </a:spcBef>
            <a:spcAft>
              <a:spcPct val="15000"/>
            </a:spcAft>
            <a:buChar char="•"/>
          </a:pPr>
          <a:r>
            <a:rPr lang="fr-CA" sz="1500" b="1" i="0" kern="1200" noProof="0" dirty="0">
              <a:latin typeface="Calibri Light" panose="020F0302020204030204"/>
            </a:rPr>
            <a:t>Décrire</a:t>
          </a:r>
        </a:p>
      </dsp:txBody>
      <dsp:txXfrm>
        <a:off x="91628" y="1608843"/>
        <a:ext cx="2735005" cy="1734437"/>
      </dsp:txXfrm>
    </dsp:sp>
    <dsp:sp modelId="{FACF8222-DCB1-44EB-9A58-B7CF58D81B2B}">
      <dsp:nvSpPr>
        <dsp:cNvPr id="0" name=""/>
        <dsp:cNvSpPr/>
      </dsp:nvSpPr>
      <dsp:spPr>
        <a:xfrm rot="21429656">
          <a:off x="2307485" y="1735596"/>
          <a:ext cx="3108025" cy="3108025"/>
        </a:xfrm>
        <a:prstGeom prst="leftCircularArrow">
          <a:avLst>
            <a:gd name="adj1" fmla="val 3067"/>
            <a:gd name="adj2" fmla="val 376720"/>
            <a:gd name="adj3" fmla="val 2152230"/>
            <a:gd name="adj4" fmla="val 9024489"/>
            <a:gd name="adj5" fmla="val 357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7BF0958-7137-475B-B94D-8B3E946BD066}">
      <dsp:nvSpPr>
        <dsp:cNvPr id="0" name=""/>
        <dsp:cNvSpPr/>
      </dsp:nvSpPr>
      <dsp:spPr>
        <a:xfrm>
          <a:off x="633807" y="3407488"/>
          <a:ext cx="2527046" cy="100492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055" tIns="39370" rIns="59055" bIns="39370" numCol="1" spcCol="1270" anchor="ctr" anchorCtr="0">
          <a:noAutofit/>
        </a:bodyPr>
        <a:lstStyle/>
        <a:p>
          <a:pPr marL="0" lvl="0" indent="0" algn="ctr" defTabSz="1377950" rtl="0">
            <a:lnSpc>
              <a:spcPct val="90000"/>
            </a:lnSpc>
            <a:spcBef>
              <a:spcPct val="0"/>
            </a:spcBef>
            <a:spcAft>
              <a:spcPct val="35000"/>
            </a:spcAft>
            <a:buNone/>
          </a:pPr>
          <a:r>
            <a:rPr lang="en-US" sz="3100" kern="1200" dirty="0">
              <a:latin typeface="Calibri Light" panose="020F0302020204030204"/>
            </a:rPr>
            <a:t> </a:t>
          </a:r>
          <a:r>
            <a:rPr lang="en-US" sz="3100" b="1" kern="1200" dirty="0">
              <a:latin typeface="Calibri Light" panose="020F0302020204030204"/>
            </a:rPr>
            <a:t>PFEQ ILSS </a:t>
          </a:r>
          <a:endParaRPr lang="en-US" sz="3100" b="1" kern="1200" dirty="0"/>
        </a:p>
      </dsp:txBody>
      <dsp:txXfrm>
        <a:off x="663240" y="3436921"/>
        <a:ext cx="2468180" cy="946057"/>
      </dsp:txXfrm>
    </dsp:sp>
    <dsp:sp modelId="{F7D7B3A9-D9B3-41DB-A96E-49D69A500FF4}">
      <dsp:nvSpPr>
        <dsp:cNvPr id="0" name=""/>
        <dsp:cNvSpPr/>
      </dsp:nvSpPr>
      <dsp:spPr>
        <a:xfrm>
          <a:off x="3614843" y="1565129"/>
          <a:ext cx="2842927" cy="23448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666750" rtl="0">
            <a:lnSpc>
              <a:spcPct val="90000"/>
            </a:lnSpc>
            <a:spcBef>
              <a:spcPct val="0"/>
            </a:spcBef>
            <a:spcAft>
              <a:spcPct val="15000"/>
            </a:spcAft>
            <a:buChar char="•"/>
          </a:pPr>
          <a:r>
            <a:rPr lang="fr-CA" sz="1500" b="1" kern="1200" noProof="0" dirty="0">
              <a:latin typeface="Calibri Light" panose="020F0302020204030204"/>
            </a:rPr>
            <a:t>Exprimer</a:t>
          </a:r>
          <a:endParaRPr lang="fr-CA" sz="1500" b="1" kern="1200" noProof="0" dirty="0"/>
        </a:p>
        <a:p>
          <a:pPr marL="114300" lvl="1" indent="-114300" algn="l" defTabSz="666750" rtl="0">
            <a:lnSpc>
              <a:spcPct val="90000"/>
            </a:lnSpc>
            <a:spcBef>
              <a:spcPct val="0"/>
            </a:spcBef>
            <a:spcAft>
              <a:spcPct val="15000"/>
            </a:spcAft>
            <a:buChar char="•"/>
          </a:pPr>
          <a:r>
            <a:rPr lang="fr-CA" sz="1500" b="1" kern="1200" noProof="0" dirty="0">
              <a:latin typeface="Calibri Light" panose="020F0302020204030204"/>
            </a:rPr>
            <a:t>Informer</a:t>
          </a:r>
        </a:p>
        <a:p>
          <a:pPr marL="114300" lvl="1" indent="-114300" algn="l" defTabSz="666750">
            <a:lnSpc>
              <a:spcPct val="90000"/>
            </a:lnSpc>
            <a:spcBef>
              <a:spcPct val="0"/>
            </a:spcBef>
            <a:spcAft>
              <a:spcPct val="15000"/>
            </a:spcAft>
            <a:buChar char="•"/>
          </a:pPr>
          <a:r>
            <a:rPr lang="fr-CA" sz="1500" b="1" kern="1200" noProof="0" dirty="0">
              <a:latin typeface="Calibri Light" panose="020F0302020204030204"/>
            </a:rPr>
            <a:t>Réagir</a:t>
          </a:r>
        </a:p>
        <a:p>
          <a:pPr marL="114300" lvl="1" indent="-114300" algn="l" defTabSz="666750" rtl="0">
            <a:lnSpc>
              <a:spcPct val="90000"/>
            </a:lnSpc>
            <a:spcBef>
              <a:spcPct val="0"/>
            </a:spcBef>
            <a:spcAft>
              <a:spcPct val="15000"/>
            </a:spcAft>
            <a:buChar char="•"/>
          </a:pPr>
          <a:r>
            <a:rPr lang="fr-CA" sz="1500" b="1" kern="1200" noProof="0" dirty="0">
              <a:latin typeface="Calibri Light" panose="020F0302020204030204"/>
            </a:rPr>
            <a:t>Se divertir ou amuser</a:t>
          </a:r>
        </a:p>
        <a:p>
          <a:pPr marL="114300" lvl="1" indent="-114300" algn="l" defTabSz="666750">
            <a:lnSpc>
              <a:spcPct val="90000"/>
            </a:lnSpc>
            <a:spcBef>
              <a:spcPct val="0"/>
            </a:spcBef>
            <a:spcAft>
              <a:spcPct val="15000"/>
            </a:spcAft>
            <a:buChar char="•"/>
          </a:pPr>
          <a:r>
            <a:rPr lang="fr-CA" sz="1500" b="1" kern="1200" noProof="0" dirty="0">
              <a:latin typeface="Calibri Light" panose="020F0302020204030204"/>
            </a:rPr>
            <a:t>Apprécier</a:t>
          </a:r>
        </a:p>
        <a:p>
          <a:pPr marL="114300" lvl="1" indent="-114300" algn="l" defTabSz="666750">
            <a:lnSpc>
              <a:spcPct val="90000"/>
            </a:lnSpc>
            <a:spcBef>
              <a:spcPct val="0"/>
            </a:spcBef>
            <a:spcAft>
              <a:spcPct val="15000"/>
            </a:spcAft>
            <a:buChar char="•"/>
          </a:pPr>
          <a:r>
            <a:rPr lang="fr-CA" sz="1500" b="1" kern="1200" noProof="0" dirty="0">
              <a:latin typeface="Calibri Light" panose="020F0302020204030204"/>
            </a:rPr>
            <a:t>Évaluer</a:t>
          </a:r>
        </a:p>
      </dsp:txBody>
      <dsp:txXfrm>
        <a:off x="3668804" y="2121552"/>
        <a:ext cx="2735005" cy="1734437"/>
      </dsp:txXfrm>
    </dsp:sp>
    <dsp:sp modelId="{3BD5925C-CE9A-42AA-9DF3-E76214E13FF5}">
      <dsp:nvSpPr>
        <dsp:cNvPr id="0" name=""/>
        <dsp:cNvSpPr/>
      </dsp:nvSpPr>
      <dsp:spPr>
        <a:xfrm>
          <a:off x="5698203" y="660888"/>
          <a:ext cx="3471288" cy="3471288"/>
        </a:xfrm>
        <a:prstGeom prst="circularArrow">
          <a:avLst>
            <a:gd name="adj1" fmla="val 2746"/>
            <a:gd name="adj2" fmla="val 334767"/>
            <a:gd name="adj3" fmla="val 19489722"/>
            <a:gd name="adj4" fmla="val 12575511"/>
            <a:gd name="adj5" fmla="val 320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D2593E4-48CC-4E67-9665-1253B3DA62E2}">
      <dsp:nvSpPr>
        <dsp:cNvPr id="0" name=""/>
        <dsp:cNvSpPr/>
      </dsp:nvSpPr>
      <dsp:spPr>
        <a:xfrm>
          <a:off x="4246605" y="1062668"/>
          <a:ext cx="2527046" cy="100492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055" tIns="39370" rIns="59055" bIns="39370" numCol="1" spcCol="1270" anchor="ctr" anchorCtr="0">
          <a:noAutofit/>
        </a:bodyPr>
        <a:lstStyle/>
        <a:p>
          <a:pPr marL="0" lvl="0" indent="0" algn="ctr" defTabSz="1377950" rtl="0">
            <a:lnSpc>
              <a:spcPct val="90000"/>
            </a:lnSpc>
            <a:spcBef>
              <a:spcPct val="0"/>
            </a:spcBef>
            <a:spcAft>
              <a:spcPct val="35000"/>
            </a:spcAft>
            <a:buNone/>
          </a:pPr>
          <a:r>
            <a:rPr lang="en-US" sz="3100" b="1" kern="1200" dirty="0">
              <a:latin typeface="Calibri Light" panose="020F0302020204030204"/>
            </a:rPr>
            <a:t>PFEQ* FLS </a:t>
          </a:r>
          <a:endParaRPr lang="en-US" sz="3100" b="1" kern="1200" dirty="0"/>
        </a:p>
      </dsp:txBody>
      <dsp:txXfrm>
        <a:off x="4276038" y="1092101"/>
        <a:ext cx="2468180" cy="946057"/>
      </dsp:txXfrm>
    </dsp:sp>
    <dsp:sp modelId="{4F37564C-DA09-418E-A44C-4C0E3C7575D9}">
      <dsp:nvSpPr>
        <dsp:cNvPr id="0" name=""/>
        <dsp:cNvSpPr/>
      </dsp:nvSpPr>
      <dsp:spPr>
        <a:xfrm>
          <a:off x="7227641" y="1565129"/>
          <a:ext cx="2842927" cy="23448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666750" rtl="0">
            <a:lnSpc>
              <a:spcPct val="90000"/>
            </a:lnSpc>
            <a:spcBef>
              <a:spcPct val="0"/>
            </a:spcBef>
            <a:spcAft>
              <a:spcPct val="15000"/>
            </a:spcAft>
            <a:buChar char="•"/>
          </a:pPr>
          <a:r>
            <a:rPr lang="fr-CA" sz="1500" b="1" kern="1200" noProof="0" dirty="0">
              <a:latin typeface="Calibri Light" panose="020F0302020204030204"/>
            </a:rPr>
            <a:t>Entrer en communication et maintenir le contact</a:t>
          </a:r>
          <a:endParaRPr lang="fr-CA" sz="1500" b="1" kern="1200" noProof="0" dirty="0"/>
        </a:p>
        <a:p>
          <a:pPr marL="114300" lvl="1" indent="-114300" algn="l" defTabSz="666750">
            <a:lnSpc>
              <a:spcPct val="90000"/>
            </a:lnSpc>
            <a:spcBef>
              <a:spcPct val="0"/>
            </a:spcBef>
            <a:spcAft>
              <a:spcPct val="15000"/>
            </a:spcAft>
            <a:buChar char="•"/>
          </a:pPr>
          <a:r>
            <a:rPr lang="fr-CA" sz="1500" b="1" kern="1200" noProof="0" dirty="0">
              <a:latin typeface="Calibri Light" panose="020F0302020204030204"/>
            </a:rPr>
            <a:t>Exprimer</a:t>
          </a:r>
        </a:p>
        <a:p>
          <a:pPr marL="114300" lvl="1" indent="-114300" algn="l" defTabSz="666750" rtl="0">
            <a:lnSpc>
              <a:spcPct val="90000"/>
            </a:lnSpc>
            <a:spcBef>
              <a:spcPct val="0"/>
            </a:spcBef>
            <a:spcAft>
              <a:spcPct val="15000"/>
            </a:spcAft>
            <a:buChar char="•"/>
          </a:pPr>
          <a:r>
            <a:rPr lang="fr-CA" sz="1500" b="1" kern="1200" noProof="0" dirty="0">
              <a:latin typeface="Calibri Light" panose="020F0302020204030204"/>
            </a:rPr>
            <a:t>Informer</a:t>
          </a:r>
        </a:p>
        <a:p>
          <a:pPr marL="114300" lvl="1" indent="-114300" algn="l" defTabSz="666750" rtl="0">
            <a:lnSpc>
              <a:spcPct val="90000"/>
            </a:lnSpc>
            <a:spcBef>
              <a:spcPct val="0"/>
            </a:spcBef>
            <a:spcAft>
              <a:spcPct val="15000"/>
            </a:spcAft>
            <a:buChar char="•"/>
          </a:pPr>
          <a:r>
            <a:rPr lang="fr-CA" sz="1500" b="1" kern="1200" noProof="0" dirty="0">
              <a:latin typeface="Calibri Light" panose="020F0302020204030204"/>
            </a:rPr>
            <a:t>Inciter à agir ou à réagir</a:t>
          </a:r>
          <a:endParaRPr lang="fr-CA" sz="1500" b="1" kern="1200" noProof="0" dirty="0"/>
        </a:p>
        <a:p>
          <a:pPr marL="114300" lvl="1" indent="-114300" algn="l" defTabSz="666750" rtl="0">
            <a:lnSpc>
              <a:spcPct val="90000"/>
            </a:lnSpc>
            <a:spcBef>
              <a:spcPct val="0"/>
            </a:spcBef>
            <a:spcAft>
              <a:spcPct val="15000"/>
            </a:spcAft>
            <a:buChar char="•"/>
          </a:pPr>
          <a:r>
            <a:rPr lang="fr-CA" sz="1500" b="1" kern="1200" noProof="0" dirty="0">
              <a:latin typeface="Calibri Light" panose="020F0302020204030204"/>
            </a:rPr>
            <a:t>Se divertir ou amuser</a:t>
          </a:r>
        </a:p>
        <a:p>
          <a:pPr marL="114300" lvl="1" indent="-114300" algn="l" defTabSz="666750" rtl="0">
            <a:lnSpc>
              <a:spcPct val="90000"/>
            </a:lnSpc>
            <a:spcBef>
              <a:spcPct val="0"/>
            </a:spcBef>
            <a:spcAft>
              <a:spcPct val="15000"/>
            </a:spcAft>
            <a:buChar char="•"/>
          </a:pPr>
          <a:r>
            <a:rPr lang="fr-CA" sz="1500" b="1" kern="1200" noProof="0" dirty="0">
              <a:latin typeface="Calibri Light" panose="020F0302020204030204"/>
            </a:rPr>
            <a:t>Évaluer et s’autoévaluer</a:t>
          </a:r>
        </a:p>
      </dsp:txBody>
      <dsp:txXfrm>
        <a:off x="7281602" y="1619090"/>
        <a:ext cx="2735005" cy="1734437"/>
      </dsp:txXfrm>
    </dsp:sp>
    <dsp:sp modelId="{71ED2374-C57D-4E58-B3AE-95D4F0295E27}">
      <dsp:nvSpPr>
        <dsp:cNvPr id="0" name=""/>
        <dsp:cNvSpPr/>
      </dsp:nvSpPr>
      <dsp:spPr>
        <a:xfrm>
          <a:off x="7859403" y="3407488"/>
          <a:ext cx="2527046" cy="100492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055" tIns="39370" rIns="59055" bIns="39370" numCol="1" spcCol="1270" anchor="ctr" anchorCtr="0">
          <a:noAutofit/>
        </a:bodyPr>
        <a:lstStyle/>
        <a:p>
          <a:pPr marL="0" lvl="0" indent="0" algn="ctr" defTabSz="1377950" rtl="0">
            <a:lnSpc>
              <a:spcPct val="90000"/>
            </a:lnSpc>
            <a:spcBef>
              <a:spcPct val="0"/>
            </a:spcBef>
            <a:spcAft>
              <a:spcPct val="35000"/>
            </a:spcAft>
            <a:buNone/>
          </a:pPr>
          <a:r>
            <a:rPr lang="en-US" sz="3100" b="1" kern="1200" dirty="0">
              <a:latin typeface="Calibri Light" panose="020F0302020204030204"/>
            </a:rPr>
            <a:t>PFEQ E</a:t>
          </a:r>
          <a:r>
            <a:rPr lang="fr-CA" sz="3100" b="1" kern="1200" noProof="0" dirty="0" err="1">
              <a:latin typeface="Calibri Light" panose="020F0302020204030204"/>
            </a:rPr>
            <a:t>spagnol</a:t>
          </a:r>
          <a:r>
            <a:rPr lang="en-US" sz="3100" b="1" kern="1200" dirty="0">
              <a:latin typeface="Calibri Light" panose="020F0302020204030204"/>
            </a:rPr>
            <a:t> </a:t>
          </a:r>
          <a:endParaRPr lang="en-US" sz="3100" b="1" kern="1200" dirty="0"/>
        </a:p>
      </dsp:txBody>
      <dsp:txXfrm>
        <a:off x="7888836" y="3436921"/>
        <a:ext cx="2468180" cy="94605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A0B6AFD7-DA9C-1626-C306-78ED698DA7F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AAEEF08E-D496-5617-85D2-8300071C997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31E1857-F0E8-4B4C-9B72-F688E5E96626}" type="datetimeFigureOut">
              <a:rPr lang="fr-FR" smtClean="0"/>
              <a:t>31/05/2024</a:t>
            </a:fld>
            <a:endParaRPr lang="fr-FR"/>
          </a:p>
        </p:txBody>
      </p:sp>
      <p:sp>
        <p:nvSpPr>
          <p:cNvPr id="4" name="Espace réservé du pied de page 3">
            <a:extLst>
              <a:ext uri="{FF2B5EF4-FFF2-40B4-BE49-F238E27FC236}">
                <a16:creationId xmlns:a16="http://schemas.microsoft.com/office/drawing/2014/main" id="{AA2FB4A3-A881-0378-DEF4-DF9740E6F86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270D2D0B-E43C-C9C0-7A01-7D4AABD425E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2C9C3CB-4F17-2C4B-BA59-6DA7FE1CE214}" type="slidenum">
              <a:rPr lang="fr-FR" smtClean="0"/>
              <a:t>‹N°›</a:t>
            </a:fld>
            <a:endParaRPr lang="fr-FR"/>
          </a:p>
        </p:txBody>
      </p:sp>
    </p:spTree>
    <p:extLst>
      <p:ext uri="{BB962C8B-B14F-4D97-AF65-F5344CB8AC3E}">
        <p14:creationId xmlns:p14="http://schemas.microsoft.com/office/powerpoint/2010/main" val="28168496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C6A438-90ED-44D3-91DA-67A5656E989B}" type="datetimeFigureOut">
              <a:rPr lang="fr-CA" smtClean="0"/>
              <a:t>2024-05-31</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AD2420-E0A8-45DF-A53E-646625FF8775}" type="slidenum">
              <a:rPr lang="fr-CA" smtClean="0"/>
              <a:t>‹N°›</a:t>
            </a:fld>
            <a:endParaRPr lang="fr-CA"/>
          </a:p>
        </p:txBody>
      </p:sp>
    </p:spTree>
    <p:extLst>
      <p:ext uri="{BB962C8B-B14F-4D97-AF65-F5344CB8AC3E}">
        <p14:creationId xmlns:p14="http://schemas.microsoft.com/office/powerpoint/2010/main" val="36523942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youtube.com/watch?v=QFVb11_E490"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researchgate.net/publication/356192478_Des_declencheurs_de_parole_pour_stimuler_l'oral_spontane_des_eleves_du_primaire"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www.education.gouv.qc.ca/references/tx-solrtyperecherchepublicationtx-solrpublicationnouveaute/resultats-de-la-recherche/detail/article/offres-de-formation-formation-generale-des-jeunes/"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Note</a:t>
            </a:r>
            <a:r>
              <a:rPr lang="fr-CA" dirty="0">
                <a:highlight>
                  <a:srgbClr val="FF00FF"/>
                </a:highlight>
              </a:rPr>
              <a:t> </a:t>
            </a:r>
            <a:r>
              <a:rPr lang="fr-CA" dirty="0"/>
              <a:t>: Cette formation s</a:t>
            </a:r>
            <a:r>
              <a:rPr lang="fr-CA" dirty="0">
                <a:highlight>
                  <a:srgbClr val="FF00FF"/>
                </a:highlight>
              </a:rPr>
              <a:t>’</a:t>
            </a:r>
            <a:r>
              <a:rPr lang="fr-CA" dirty="0"/>
              <a:t>adresse principalement aux enseignants et enseignantes </a:t>
            </a:r>
            <a:r>
              <a:rPr lang="fr-CA" dirty="0">
                <a:highlight>
                  <a:srgbClr val="FF00FF"/>
                </a:highlight>
              </a:rPr>
              <a:t>ainsi qu’aux </a:t>
            </a:r>
            <a:r>
              <a:rPr lang="fr-CA" dirty="0"/>
              <a:t>conseillers et conseillères pédagogiques </a:t>
            </a:r>
            <a:r>
              <a:rPr lang="fr-CA" dirty="0">
                <a:highlight>
                  <a:srgbClr val="FF00FF"/>
                </a:highlight>
              </a:rPr>
              <a:t>de</a:t>
            </a:r>
            <a:r>
              <a:rPr lang="fr-CA" dirty="0"/>
              <a:t> langue seconde ou tierce</a:t>
            </a:r>
            <a:r>
              <a:rPr lang="fr-CA" dirty="0">
                <a:highlight>
                  <a:srgbClr val="FF00FF"/>
                </a:highlight>
              </a:rPr>
              <a:t>. Elle concerne les cours </a:t>
            </a:r>
            <a:r>
              <a:rPr lang="fr-CA" i="1" dirty="0">
                <a:highlight>
                  <a:srgbClr val="FF00FF"/>
                </a:highlight>
              </a:rPr>
              <a:t>Français, langue seconde</a:t>
            </a:r>
            <a:r>
              <a:rPr lang="fr-CA" dirty="0">
                <a:highlight>
                  <a:srgbClr val="FF00FF"/>
                </a:highlight>
              </a:rPr>
              <a:t>, </a:t>
            </a:r>
            <a:r>
              <a:rPr lang="fr-CA" i="1" dirty="0">
                <a:highlight>
                  <a:srgbClr val="FF00FF"/>
                </a:highlight>
              </a:rPr>
              <a:t>Intégration linguistique, scolaire et sociale </a:t>
            </a:r>
            <a:r>
              <a:rPr lang="fr-CA" dirty="0">
                <a:highlight>
                  <a:srgbClr val="FF00FF"/>
                </a:highlight>
              </a:rPr>
              <a:t>et </a:t>
            </a:r>
            <a:r>
              <a:rPr lang="fr-CA" i="1" dirty="0">
                <a:highlight>
                  <a:srgbClr val="FF00FF"/>
                </a:highlight>
              </a:rPr>
              <a:t>Espagnol, langue tierce</a:t>
            </a:r>
            <a:r>
              <a:rPr lang="fr-CA" dirty="0">
                <a:highlight>
                  <a:srgbClr val="FF00FF"/>
                </a:highlight>
              </a:rPr>
              <a:t>.</a:t>
            </a:r>
            <a:endParaRPr lang="fr-CA" dirty="0">
              <a:highlight>
                <a:srgbClr val="FF00FF"/>
              </a:highlight>
              <a:cs typeface="Calibri"/>
            </a:endParaRPr>
          </a:p>
          <a:p>
            <a:endParaRPr lang="fr-CA" dirty="0">
              <a:cs typeface="Calibri"/>
            </a:endParaRPr>
          </a:p>
          <a:p>
            <a:endParaRPr lang="fr-CA" dirty="0">
              <a:cs typeface="Calibri"/>
            </a:endParaRPr>
          </a:p>
          <a:p>
            <a:endParaRPr lang="fr-CA" dirty="0">
              <a:cs typeface="Calibri"/>
            </a:endParaRPr>
          </a:p>
        </p:txBody>
      </p:sp>
      <p:sp>
        <p:nvSpPr>
          <p:cNvPr id="4" name="Espace réservé du numéro de diapositive 3"/>
          <p:cNvSpPr>
            <a:spLocks noGrp="1"/>
          </p:cNvSpPr>
          <p:nvPr>
            <p:ph type="sldNum" sz="quarter" idx="5"/>
          </p:nvPr>
        </p:nvSpPr>
        <p:spPr/>
        <p:txBody>
          <a:bodyPr/>
          <a:lstStyle/>
          <a:p>
            <a:fld id="{FFAD2420-E0A8-45DF-A53E-646625FF8775}" type="slidenum">
              <a:rPr lang="fr-CA" smtClean="0"/>
              <a:t>1</a:t>
            </a:fld>
            <a:endParaRPr lang="fr-CA" dirty="0"/>
          </a:p>
        </p:txBody>
      </p:sp>
    </p:spTree>
    <p:extLst>
      <p:ext uri="{BB962C8B-B14F-4D97-AF65-F5344CB8AC3E}">
        <p14:creationId xmlns:p14="http://schemas.microsoft.com/office/powerpoint/2010/main" val="2674155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0" dirty="0">
                <a:cs typeface="+mn-lt"/>
              </a:rPr>
              <a:t>L’interrelation des compétences linguistiques…</a:t>
            </a:r>
          </a:p>
          <a:p>
            <a:endParaRPr lang="fr-CA" b="0" dirty="0">
              <a:cs typeface="+mn-lt"/>
            </a:endParaRPr>
          </a:p>
          <a:p>
            <a:r>
              <a:rPr lang="fr-CA" b="0" dirty="0">
                <a:cs typeface="Calibri"/>
              </a:rPr>
              <a:t>Prenez le temps de découvrir ce que disent vos programmes respectifs </a:t>
            </a:r>
            <a:r>
              <a:rPr lang="fr-CA" b="0" dirty="0">
                <a:highlight>
                  <a:srgbClr val="FF00FF"/>
                </a:highlight>
                <a:cs typeface="Calibri"/>
              </a:rPr>
              <a:t>de</a:t>
            </a:r>
            <a:r>
              <a:rPr lang="fr-CA" b="0" dirty="0">
                <a:cs typeface="Calibri"/>
              </a:rPr>
              <a:t> langue seconde ou tierce. </a:t>
            </a:r>
            <a:endParaRPr lang="fr-CA"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cs typeface="Calibri"/>
            </a:endParaRPr>
          </a:p>
          <a:p>
            <a:pPr>
              <a:defRPr/>
            </a:pPr>
            <a:r>
              <a:rPr lang="fr-CA" dirty="0">
                <a:cs typeface="Calibri"/>
              </a:rPr>
              <a:t>N</a:t>
            </a:r>
            <a:r>
              <a:rPr lang="fr-CA" i="1" dirty="0">
                <a:highlight>
                  <a:srgbClr val="FF00FF"/>
                </a:highlight>
                <a:ea typeface="+mn-lt"/>
                <a:cs typeface="+mn-lt"/>
              </a:rPr>
              <a:t>’</a:t>
            </a:r>
            <a:r>
              <a:rPr lang="fr-CA" dirty="0">
                <a:cs typeface="Calibri"/>
              </a:rPr>
              <a:t>hésitez pas à cliquer sur le lien correspondant à votre programme pour avoir accès au paragraphe d</a:t>
            </a:r>
            <a:r>
              <a:rPr lang="fr-CA" i="1" dirty="0">
                <a:highlight>
                  <a:srgbClr val="FF00FF"/>
                </a:highlight>
                <a:ea typeface="+mn-lt"/>
                <a:cs typeface="+mn-lt"/>
              </a:rPr>
              <a:t>’</a:t>
            </a:r>
            <a:r>
              <a:rPr lang="fr-CA" dirty="0">
                <a:cs typeface="Calibri"/>
              </a:rPr>
              <a:t>où </a:t>
            </a:r>
            <a:r>
              <a:rPr lang="fr-CA" dirty="0">
                <a:highlight>
                  <a:srgbClr val="FF00FF"/>
                </a:highlight>
                <a:cs typeface="Calibri"/>
              </a:rPr>
              <a:t>l’</a:t>
            </a:r>
            <a:r>
              <a:rPr lang="fr-CA" dirty="0">
                <a:cs typeface="Calibri"/>
              </a:rPr>
              <a:t>extrait a été tiré. </a:t>
            </a:r>
          </a:p>
          <a:p>
            <a:endParaRPr lang="fr-CA" b="1" dirty="0">
              <a:cs typeface="Calibri"/>
            </a:endParaRPr>
          </a:p>
          <a:p>
            <a:r>
              <a:rPr lang="fr-CA" dirty="0">
                <a:cs typeface="Calibri"/>
              </a:rPr>
              <a:t>Les boîtes bleu pâle correspondent au FLS</a:t>
            </a:r>
            <a:r>
              <a:rPr lang="fr-CA" dirty="0">
                <a:highlight>
                  <a:srgbClr val="FF00FF"/>
                </a:highlight>
                <a:cs typeface="Calibri"/>
              </a:rPr>
              <a:t>.</a:t>
            </a:r>
          </a:p>
          <a:p>
            <a:r>
              <a:rPr lang="fr-CA" dirty="0">
                <a:cs typeface="Calibri"/>
              </a:rPr>
              <a:t>Celles en bleu</a:t>
            </a:r>
            <a:r>
              <a:rPr lang="fr-CA" dirty="0">
                <a:highlight>
                  <a:srgbClr val="FF00FF"/>
                </a:highlight>
                <a:cs typeface="Calibri"/>
              </a:rPr>
              <a:t>-</a:t>
            </a:r>
            <a:r>
              <a:rPr lang="fr-CA" dirty="0">
                <a:cs typeface="Calibri"/>
              </a:rPr>
              <a:t>gris</a:t>
            </a:r>
            <a:r>
              <a:rPr lang="fr-CA" dirty="0">
                <a:highlight>
                  <a:srgbClr val="FF00FF"/>
                </a:highlight>
                <a:cs typeface="Calibri"/>
              </a:rPr>
              <a:t>,</a:t>
            </a:r>
            <a:r>
              <a:rPr lang="fr-CA" dirty="0">
                <a:cs typeface="Calibri"/>
              </a:rPr>
              <a:t> à ILSS</a:t>
            </a:r>
            <a:r>
              <a:rPr lang="fr-CA" dirty="0">
                <a:highlight>
                  <a:srgbClr val="FF00FF"/>
                </a:highlight>
                <a:cs typeface="Calibri"/>
              </a:rPr>
              <a:t>.</a:t>
            </a:r>
          </a:p>
          <a:p>
            <a:r>
              <a:rPr lang="fr-CA" dirty="0">
                <a:cs typeface="Calibri"/>
              </a:rPr>
              <a:t>Et la bleu marine</a:t>
            </a:r>
            <a:r>
              <a:rPr lang="fr-CA" dirty="0">
                <a:highlight>
                  <a:srgbClr val="FF00FF"/>
                </a:highlight>
                <a:cs typeface="Calibri"/>
              </a:rPr>
              <a:t>,</a:t>
            </a:r>
            <a:r>
              <a:rPr lang="fr-CA" dirty="0">
                <a:cs typeface="Calibri"/>
              </a:rPr>
              <a:t> au programme d</a:t>
            </a:r>
            <a:r>
              <a:rPr lang="fr-CA" dirty="0">
                <a:highlight>
                  <a:srgbClr val="FF00FF"/>
                </a:highlight>
                <a:ea typeface="+mn-lt"/>
                <a:cs typeface="+mn-lt"/>
              </a:rPr>
              <a:t>’</a:t>
            </a:r>
            <a:r>
              <a:rPr lang="fr-CA" dirty="0">
                <a:highlight>
                  <a:srgbClr val="FF00FF"/>
                </a:highlight>
                <a:ea typeface="+mn-lt"/>
                <a:cs typeface="Calibri"/>
              </a:rPr>
              <a:t>e</a:t>
            </a:r>
            <a:r>
              <a:rPr lang="fr-CA" dirty="0">
                <a:cs typeface="Calibri"/>
              </a:rPr>
              <a:t>spagnol</a:t>
            </a:r>
            <a:r>
              <a:rPr lang="fr-CA" dirty="0">
                <a:highlight>
                  <a:srgbClr val="FF00FF"/>
                </a:highlight>
                <a:cs typeface="Calibri"/>
              </a:rPr>
              <a:t>.</a:t>
            </a:r>
          </a:p>
          <a:p>
            <a:endParaRPr lang="fr-CA" dirty="0">
              <a:cs typeface="Calibri"/>
            </a:endParaRPr>
          </a:p>
          <a:p>
            <a:r>
              <a:rPr lang="fr-CA" dirty="0">
                <a:cs typeface="Calibri"/>
              </a:rPr>
              <a:t>Un</a:t>
            </a:r>
            <a:r>
              <a:rPr lang="fr-CA" dirty="0">
                <a:highlight>
                  <a:srgbClr val="FF00FF"/>
                </a:highlight>
                <a:cs typeface="Calibri"/>
              </a:rPr>
              <a:t>e</a:t>
            </a:r>
            <a:r>
              <a:rPr lang="fr-CA" dirty="0">
                <a:cs typeface="Calibri"/>
              </a:rPr>
              <a:t> fois la lecture terminée, cliquez sur le bouton fléché pour passer à la diapositive suivante</a:t>
            </a:r>
            <a:r>
              <a:rPr lang="fr-CA" dirty="0">
                <a:highlight>
                  <a:srgbClr val="FF00FF"/>
                </a:highlight>
                <a:cs typeface="Calibri"/>
              </a:rPr>
              <a:t>,</a:t>
            </a:r>
            <a:r>
              <a:rPr lang="fr-CA" dirty="0">
                <a:cs typeface="Calibri"/>
              </a:rPr>
              <a:t> intitulée </a:t>
            </a:r>
            <a:r>
              <a:rPr lang="fr-CA" i="1" dirty="0">
                <a:highlight>
                  <a:srgbClr val="FF00FF"/>
                </a:highlight>
                <a:cs typeface="Calibri"/>
              </a:rPr>
              <a:t>Les avantages d’enseigner les compétences de manière interreliée</a:t>
            </a:r>
            <a:r>
              <a:rPr lang="fr-CA" dirty="0">
                <a:cs typeface="Calibri"/>
              </a:rPr>
              <a:t>. </a:t>
            </a:r>
          </a:p>
          <a:p>
            <a:endParaRPr lang="fr-CA" dirty="0"/>
          </a:p>
        </p:txBody>
      </p:sp>
      <p:sp>
        <p:nvSpPr>
          <p:cNvPr id="4" name="Espace réservé du numéro de diapositive 3"/>
          <p:cNvSpPr>
            <a:spLocks noGrp="1"/>
          </p:cNvSpPr>
          <p:nvPr>
            <p:ph type="sldNum" sz="quarter" idx="5"/>
          </p:nvPr>
        </p:nvSpPr>
        <p:spPr/>
        <p:txBody>
          <a:bodyPr/>
          <a:lstStyle/>
          <a:p>
            <a:fld id="{FFAD2420-E0A8-45DF-A53E-646625FF8775}" type="slidenum">
              <a:rPr lang="fr-CA" smtClean="0"/>
              <a:t>10</a:t>
            </a:fld>
            <a:endParaRPr lang="fr-CA"/>
          </a:p>
        </p:txBody>
      </p:sp>
    </p:spTree>
    <p:extLst>
      <p:ext uri="{BB962C8B-B14F-4D97-AF65-F5344CB8AC3E}">
        <p14:creationId xmlns:p14="http://schemas.microsoft.com/office/powerpoint/2010/main" val="4512884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FFAD2420-E0A8-45DF-A53E-646625FF8775}" type="slidenum">
              <a:rPr lang="fr-CA" smtClean="0"/>
              <a:t>11</a:t>
            </a:fld>
            <a:endParaRPr lang="fr-CA"/>
          </a:p>
        </p:txBody>
      </p:sp>
    </p:spTree>
    <p:extLst>
      <p:ext uri="{BB962C8B-B14F-4D97-AF65-F5344CB8AC3E}">
        <p14:creationId xmlns:p14="http://schemas.microsoft.com/office/powerpoint/2010/main" val="41016978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FFAD2420-E0A8-45DF-A53E-646625FF8775}" type="slidenum">
              <a:rPr lang="fr-CA" smtClean="0"/>
              <a:t>12</a:t>
            </a:fld>
            <a:endParaRPr lang="fr-CA"/>
          </a:p>
        </p:txBody>
      </p:sp>
    </p:spTree>
    <p:extLst>
      <p:ext uri="{BB962C8B-B14F-4D97-AF65-F5344CB8AC3E}">
        <p14:creationId xmlns:p14="http://schemas.microsoft.com/office/powerpoint/2010/main" val="33193154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FFAD2420-E0A8-45DF-A53E-646625FF8775}" type="slidenum">
              <a:rPr lang="fr-CA" smtClean="0"/>
              <a:t>13</a:t>
            </a:fld>
            <a:endParaRPr lang="fr-CA"/>
          </a:p>
        </p:txBody>
      </p:sp>
    </p:spTree>
    <p:extLst>
      <p:ext uri="{BB962C8B-B14F-4D97-AF65-F5344CB8AC3E}">
        <p14:creationId xmlns:p14="http://schemas.microsoft.com/office/powerpoint/2010/main" val="33027717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0" dirty="0">
                <a:cs typeface="Calibri"/>
              </a:rPr>
              <a:t>Quels sont les avantages d’enseigner les compétences de manière interreliée?</a:t>
            </a:r>
          </a:p>
          <a:p>
            <a:endParaRPr lang="fr-CA" b="0" dirty="0">
              <a:cs typeface="Calibri"/>
            </a:endParaRPr>
          </a:p>
          <a:p>
            <a:r>
              <a:rPr lang="fr-CA" b="0" dirty="0">
                <a:cs typeface="Calibri"/>
              </a:rPr>
              <a:t>1. Faciliter le transfert des apprentissages</a:t>
            </a:r>
          </a:p>
          <a:p>
            <a:r>
              <a:rPr lang="fr-CA" dirty="0">
                <a:highlight>
                  <a:srgbClr val="FF00FF"/>
                </a:highlight>
                <a:cs typeface="Calibri"/>
              </a:rPr>
              <a:t>Prenons un e</a:t>
            </a:r>
            <a:r>
              <a:rPr lang="fr-CA" b="0" dirty="0">
                <a:highlight>
                  <a:srgbClr val="FF00FF"/>
                </a:highlight>
                <a:cs typeface="Calibri"/>
              </a:rPr>
              <a:t>x</a:t>
            </a:r>
            <a:r>
              <a:rPr lang="fr-CA" dirty="0">
                <a:highlight>
                  <a:srgbClr val="FF00FF"/>
                </a:highlight>
                <a:cs typeface="Calibri"/>
              </a:rPr>
              <a:t>emple.</a:t>
            </a:r>
            <a:r>
              <a:rPr lang="fr-CA" b="0" dirty="0">
                <a:highlight>
                  <a:srgbClr val="FF00FF"/>
                </a:highlight>
                <a:cs typeface="Calibri"/>
              </a:rPr>
              <a:t> </a:t>
            </a:r>
            <a:r>
              <a:rPr lang="fr-CA" b="0" dirty="0">
                <a:cs typeface="Calibri"/>
              </a:rPr>
              <a:t>Les informations tirées de textes courants (un article de journal, de magazine spécialisé </a:t>
            </a:r>
            <a:r>
              <a:rPr lang="fr-CA" b="0" dirty="0">
                <a:highlight>
                  <a:srgbClr val="FF00FF"/>
                </a:highlight>
                <a:cs typeface="Calibri"/>
              </a:rPr>
              <a:t>ou</a:t>
            </a:r>
            <a:r>
              <a:rPr lang="fr-CA" b="0" dirty="0">
                <a:cs typeface="Calibri"/>
              </a:rPr>
              <a:t> </a:t>
            </a:r>
            <a:r>
              <a:rPr lang="fr-CA" b="0" dirty="0">
                <a:highlight>
                  <a:srgbClr val="FF00FF"/>
                </a:highlight>
                <a:cs typeface="Calibri"/>
              </a:rPr>
              <a:t>de</a:t>
            </a:r>
            <a:r>
              <a:rPr lang="fr-CA" b="0" dirty="0">
                <a:cs typeface="Calibri"/>
              </a:rPr>
              <a:t> blogue) peuvent aisément être reprises lors </a:t>
            </a:r>
            <a:r>
              <a:rPr lang="fr-CA" b="0" dirty="0">
                <a:highlight>
                  <a:srgbClr val="FF00FF"/>
                </a:highlight>
                <a:cs typeface="Calibri"/>
              </a:rPr>
              <a:t>de discussions en groupe </a:t>
            </a:r>
            <a:r>
              <a:rPr lang="fr-CA" b="0" dirty="0">
                <a:cs typeface="Calibri"/>
              </a:rPr>
              <a:t>(que l’on s’en serve pour soutenir un point, d</a:t>
            </a:r>
            <a:r>
              <a:rPr lang="fr-CA" b="0" dirty="0">
                <a:highlight>
                  <a:srgbClr val="FF00FF"/>
                </a:highlight>
                <a:cs typeface="Calibri"/>
              </a:rPr>
              <a:t>é</a:t>
            </a:r>
            <a:r>
              <a:rPr lang="fr-CA" b="0" dirty="0">
                <a:cs typeface="Calibri"/>
              </a:rPr>
              <a:t>velop</a:t>
            </a:r>
            <a:r>
              <a:rPr lang="fr-CA" b="0" dirty="0">
                <a:highlight>
                  <a:srgbClr val="FF00FF"/>
                </a:highlight>
                <a:cs typeface="Calibri"/>
              </a:rPr>
              <a:t>p</a:t>
            </a:r>
            <a:r>
              <a:rPr lang="fr-CA" b="0" dirty="0">
                <a:cs typeface="Calibri"/>
              </a:rPr>
              <a:t>er sa pensée </a:t>
            </a:r>
            <a:r>
              <a:rPr lang="fr-CA" b="0" dirty="0">
                <a:highlight>
                  <a:srgbClr val="FF00FF"/>
                </a:highlight>
                <a:cs typeface="Calibri"/>
              </a:rPr>
              <a:t>ou</a:t>
            </a:r>
            <a:r>
              <a:rPr lang="fr-CA" b="0" dirty="0">
                <a:cs typeface="Calibri"/>
              </a:rPr>
              <a:t> offrir des exemples). Les lectures faites ou même les reportages entendus permettent d’alimenter la conversation entre les partenaires, de pousser la réflexion de tou</a:t>
            </a:r>
            <a:r>
              <a:rPr lang="fr-CA" b="0" dirty="0">
                <a:highlight>
                  <a:srgbClr val="FF00FF"/>
                </a:highlight>
                <a:cs typeface="Calibri"/>
              </a:rPr>
              <a:t>s… e</a:t>
            </a:r>
            <a:r>
              <a:rPr lang="fr-CA" b="0" dirty="0">
                <a:cs typeface="Calibri"/>
              </a:rPr>
              <a:t>t d’avoir quelque chose à dire!</a:t>
            </a:r>
          </a:p>
          <a:p>
            <a:endParaRPr lang="fr-CA" b="0" dirty="0">
              <a:cs typeface="Calibri"/>
            </a:endParaRPr>
          </a:p>
          <a:p>
            <a:r>
              <a:rPr lang="fr-CA" b="0" dirty="0">
                <a:cs typeface="Calibri"/>
              </a:rPr>
              <a:t>2. Tisser des liens</a:t>
            </a:r>
          </a:p>
          <a:p>
            <a:r>
              <a:rPr lang="fr-CA" dirty="0">
                <a:highlight>
                  <a:srgbClr val="FF00FF"/>
                </a:highlight>
                <a:cs typeface="Calibri"/>
              </a:rPr>
              <a:t>Prenons u</a:t>
            </a:r>
            <a:r>
              <a:rPr lang="fr-CA" b="0" dirty="0">
                <a:highlight>
                  <a:srgbClr val="FF00FF"/>
                </a:highlight>
                <a:cs typeface="Calibri"/>
              </a:rPr>
              <a:t>n autre exemple. </a:t>
            </a:r>
            <a:r>
              <a:rPr lang="fr-CA" b="0" dirty="0">
                <a:cs typeface="Calibri"/>
              </a:rPr>
              <a:t>Encore ici, la lecture de textes, mais cette fois-ci narratifs, peut instruire l’élève sur la structure propre à ce type de texte</a:t>
            </a:r>
            <a:r>
              <a:rPr lang="fr-CA" b="0" dirty="0">
                <a:highlight>
                  <a:srgbClr val="FF00FF"/>
                </a:highlight>
                <a:cs typeface="Calibri"/>
              </a:rPr>
              <a:t>. L’élève pourra alors </a:t>
            </a:r>
            <a:r>
              <a:rPr lang="fr-CA" b="0" dirty="0">
                <a:cs typeface="Calibri"/>
              </a:rPr>
              <a:t>reprendre cette </a:t>
            </a:r>
            <a:r>
              <a:rPr lang="fr-CA" b="0" dirty="0">
                <a:highlight>
                  <a:srgbClr val="FF00FF"/>
                </a:highlight>
                <a:cs typeface="Calibri"/>
              </a:rPr>
              <a:t>structure</a:t>
            </a:r>
            <a:r>
              <a:rPr lang="fr-CA" b="0" dirty="0">
                <a:cs typeface="Calibri"/>
              </a:rPr>
              <a:t> lorsqu’il </a:t>
            </a:r>
            <a:r>
              <a:rPr lang="fr-CA" dirty="0">
                <a:cs typeface="Calibri"/>
              </a:rPr>
              <a:t>racontera </a:t>
            </a:r>
            <a:r>
              <a:rPr lang="fr-CA" dirty="0">
                <a:highlight>
                  <a:srgbClr val="FF00FF"/>
                </a:highlight>
                <a:cs typeface="Calibri"/>
              </a:rPr>
              <a:t>à un ami, </a:t>
            </a:r>
            <a:r>
              <a:rPr lang="fr-CA" b="0" dirty="0">
                <a:cs typeface="Calibri"/>
              </a:rPr>
              <a:t>à l’oral, une anecdote, une histoire </a:t>
            </a:r>
            <a:r>
              <a:rPr lang="fr-CA" b="0" dirty="0">
                <a:highlight>
                  <a:srgbClr val="FF00FF"/>
                </a:highlight>
                <a:cs typeface="Calibri"/>
              </a:rPr>
              <a:t>ou</a:t>
            </a:r>
            <a:r>
              <a:rPr lang="fr-CA" b="0" dirty="0">
                <a:cs typeface="Calibri"/>
              </a:rPr>
              <a:t> un événement s’étant déroulé dans sa vi</a:t>
            </a:r>
            <a:r>
              <a:rPr lang="fr-CA" b="0" dirty="0">
                <a:highlight>
                  <a:srgbClr val="FF00FF"/>
                </a:highlight>
                <a:cs typeface="Calibri"/>
              </a:rPr>
              <a:t>e. </a:t>
            </a:r>
            <a:r>
              <a:rPr lang="fr-CA" dirty="0">
                <a:highlight>
                  <a:srgbClr val="FF00FF"/>
                </a:highlight>
                <a:cs typeface="Calibri"/>
              </a:rPr>
              <a:t>Ainsi structurée, s</a:t>
            </a:r>
            <a:r>
              <a:rPr lang="fr-CA" b="0" dirty="0">
                <a:highlight>
                  <a:srgbClr val="FF00FF"/>
                </a:highlight>
                <a:cs typeface="Calibri"/>
              </a:rPr>
              <a:t>on anecdote sera plus </a:t>
            </a:r>
            <a:r>
              <a:rPr lang="fr-CA" b="0" dirty="0">
                <a:cs typeface="Calibri"/>
              </a:rPr>
              <a:t>facile à suivre.</a:t>
            </a:r>
          </a:p>
          <a:p>
            <a:endParaRPr lang="fr-CA" b="0" dirty="0">
              <a:cs typeface="Calibri"/>
            </a:endParaRPr>
          </a:p>
          <a:p>
            <a:r>
              <a:rPr lang="fr-CA" b="0" dirty="0">
                <a:cs typeface="Calibri"/>
              </a:rPr>
              <a:t>3. Gagner du temps</a:t>
            </a:r>
          </a:p>
          <a:p>
            <a:r>
              <a:rPr lang="fr-CA" b="0" dirty="0">
                <a:cs typeface="Calibri"/>
              </a:rPr>
              <a:t>Qui n’a pas expérimenté l’enseignement par projet, où les compétences de nos programmes </a:t>
            </a:r>
            <a:r>
              <a:rPr lang="fr-CA" b="0" dirty="0">
                <a:highlight>
                  <a:srgbClr val="FF00FF"/>
                </a:highlight>
                <a:cs typeface="Calibri"/>
              </a:rPr>
              <a:t>sont</a:t>
            </a:r>
            <a:r>
              <a:rPr lang="fr-CA" b="0" dirty="0">
                <a:cs typeface="Calibri"/>
              </a:rPr>
              <a:t> toutes mises à profit? Proposer à ses élèves de mettre sur pied une exposition ou de participer à un événement du type expo-science</a:t>
            </a:r>
            <a:r>
              <a:rPr lang="fr-CA" b="0" dirty="0">
                <a:highlight>
                  <a:srgbClr val="FF00FF"/>
                </a:highlight>
                <a:cs typeface="Calibri"/>
              </a:rPr>
              <a:t>s</a:t>
            </a:r>
            <a:r>
              <a:rPr lang="fr-CA" b="0" dirty="0">
                <a:cs typeface="Calibri"/>
              </a:rPr>
              <a:t> permet de combiner la lecture (recherche), l’écriture (affiches, </a:t>
            </a:r>
            <a:r>
              <a:rPr lang="fr-CA" b="0" dirty="0">
                <a:highlight>
                  <a:srgbClr val="FF00FF"/>
                </a:highlight>
                <a:cs typeface="Calibri"/>
              </a:rPr>
              <a:t>présentations</a:t>
            </a:r>
            <a:r>
              <a:rPr lang="fr-CA" b="0" dirty="0">
                <a:cs typeface="Calibri"/>
              </a:rPr>
              <a:t>, dépliants) et l’oral (entretiens avec les gens </a:t>
            </a:r>
            <a:r>
              <a:rPr lang="fr-CA" b="0" dirty="0">
                <a:highlight>
                  <a:srgbClr val="FF00FF"/>
                </a:highlight>
                <a:cs typeface="Calibri"/>
              </a:rPr>
              <a:t>et réponses </a:t>
            </a:r>
            <a:r>
              <a:rPr lang="fr-CA" b="0" dirty="0">
                <a:cs typeface="Calibri"/>
              </a:rPr>
              <a:t>à leurs questions). Fonctionner ainsi permet en UN PROJET de cibler toutes </a:t>
            </a:r>
            <a:r>
              <a:rPr lang="fr-CA" dirty="0">
                <a:highlight>
                  <a:srgbClr val="FF00FF"/>
                </a:highlight>
                <a:cs typeface="Calibri"/>
              </a:rPr>
              <a:t>l</a:t>
            </a:r>
            <a:r>
              <a:rPr lang="fr-CA" b="0" dirty="0">
                <a:cs typeface="Calibri"/>
              </a:rPr>
              <a:t>es compétences de nos programmes ET de </a:t>
            </a:r>
            <a:r>
              <a:rPr lang="fr-CA" b="0" dirty="0">
                <a:highlight>
                  <a:srgbClr val="FF00FF"/>
                </a:highlight>
                <a:cs typeface="Calibri"/>
              </a:rPr>
              <a:t>gagner</a:t>
            </a:r>
            <a:r>
              <a:rPr lang="fr-CA" b="0" dirty="0">
                <a:cs typeface="Calibri"/>
              </a:rPr>
              <a:t> du temps.</a:t>
            </a:r>
          </a:p>
          <a:p>
            <a:endParaRPr lang="fr-CA" b="0" dirty="0">
              <a:cs typeface="Calibri"/>
            </a:endParaRPr>
          </a:p>
          <a:p>
            <a:r>
              <a:rPr lang="fr-CA" b="0" dirty="0">
                <a:cs typeface="Calibri"/>
              </a:rPr>
              <a:t>4. </a:t>
            </a:r>
            <a:r>
              <a:rPr lang="fr-CA" dirty="0">
                <a:highlight>
                  <a:srgbClr val="FF00FF"/>
                </a:highlight>
                <a:cs typeface="Calibri"/>
              </a:rPr>
              <a:t>Se rapprocher du contexte a</a:t>
            </a:r>
            <a:r>
              <a:rPr lang="fr-CA" b="0" dirty="0">
                <a:highlight>
                  <a:srgbClr val="FF00FF"/>
                </a:highlight>
                <a:cs typeface="Calibri"/>
              </a:rPr>
              <a:t>uthentique</a:t>
            </a:r>
          </a:p>
          <a:p>
            <a:r>
              <a:rPr lang="fr-CA" b="0" dirty="0">
                <a:cs typeface="Calibri"/>
              </a:rPr>
              <a:t>L’élève qui participe à une expo-sciences, par exemple, met à profit </a:t>
            </a:r>
            <a:r>
              <a:rPr lang="fr-CA" b="0" dirty="0">
                <a:highlight>
                  <a:srgbClr val="FF00FF"/>
                </a:highlight>
                <a:cs typeface="Calibri"/>
              </a:rPr>
              <a:t>dans la vraie vie </a:t>
            </a:r>
            <a:r>
              <a:rPr lang="fr-CA" b="0" dirty="0">
                <a:cs typeface="Calibri"/>
              </a:rPr>
              <a:t>ce qu’il apprend en class</a:t>
            </a:r>
            <a:r>
              <a:rPr lang="fr-CA" b="0" dirty="0">
                <a:highlight>
                  <a:srgbClr val="FF00FF"/>
                </a:highlight>
                <a:cs typeface="Calibri"/>
              </a:rPr>
              <a:t>e</a:t>
            </a:r>
            <a:r>
              <a:rPr lang="fr-CA" b="0" dirty="0">
                <a:cs typeface="Calibri"/>
              </a:rPr>
              <a:t>. Il rencontrera des gens, aura à répondre à leurs questions </a:t>
            </a:r>
            <a:r>
              <a:rPr lang="fr-CA" b="0" dirty="0">
                <a:highlight>
                  <a:srgbClr val="FF00FF"/>
                </a:highlight>
                <a:cs typeface="Calibri"/>
              </a:rPr>
              <a:t>et</a:t>
            </a:r>
            <a:r>
              <a:rPr lang="fr-CA" b="0" dirty="0">
                <a:cs typeface="Calibri"/>
              </a:rPr>
              <a:t> devra démontrer qu’il conna</a:t>
            </a:r>
            <a:r>
              <a:rPr lang="fr-CA" b="0" dirty="0">
                <a:highlight>
                  <a:srgbClr val="FF00FF"/>
                </a:highlight>
                <a:cs typeface="Calibri"/>
              </a:rPr>
              <a:t>î</a:t>
            </a:r>
            <a:r>
              <a:rPr lang="fr-CA" b="0" dirty="0">
                <a:cs typeface="Calibri"/>
              </a:rPr>
              <a:t>t bien son sujet, et ce</a:t>
            </a:r>
            <a:r>
              <a:rPr lang="fr-CA" b="0" dirty="0">
                <a:highlight>
                  <a:srgbClr val="FF00FF"/>
                </a:highlight>
                <a:cs typeface="Calibri"/>
              </a:rPr>
              <a:t>,</a:t>
            </a:r>
            <a:r>
              <a:rPr lang="fr-CA" b="0" dirty="0">
                <a:cs typeface="Calibri"/>
              </a:rPr>
              <a:t> grâce aux lectures ou </a:t>
            </a:r>
            <a:r>
              <a:rPr lang="fr-CA" b="0" dirty="0">
                <a:highlight>
                  <a:srgbClr val="FF00FF"/>
                </a:highlight>
                <a:cs typeface="Calibri"/>
              </a:rPr>
              <a:t>aux</a:t>
            </a:r>
            <a:r>
              <a:rPr lang="fr-CA" b="0" dirty="0">
                <a:cs typeface="Calibri"/>
              </a:rPr>
              <a:t> écoutes qu’il aura faites au préalable</a:t>
            </a:r>
            <a:r>
              <a:rPr lang="fr-CA" b="0" dirty="0">
                <a:highlight>
                  <a:srgbClr val="FF00FF"/>
                </a:highlight>
                <a:cs typeface="Calibri"/>
              </a:rPr>
              <a:t>. Il </a:t>
            </a:r>
            <a:r>
              <a:rPr lang="fr-CA" b="0" dirty="0">
                <a:cs typeface="Calibri"/>
              </a:rPr>
              <a:t>devra s’assurer que son kiosque attire l’</a:t>
            </a:r>
            <a:r>
              <a:rPr lang="fr-CA" b="0" dirty="0">
                <a:highlight>
                  <a:srgbClr val="FF00FF"/>
                </a:highlight>
                <a:cs typeface="Calibri"/>
              </a:rPr>
              <a:t>œ</a:t>
            </a:r>
            <a:r>
              <a:rPr lang="fr-CA" b="0" dirty="0">
                <a:cs typeface="Calibri"/>
              </a:rPr>
              <a:t>il des visiteurs en proposant des affiches informatives qui </a:t>
            </a:r>
            <a:r>
              <a:rPr lang="fr-CA" b="0" dirty="0">
                <a:highlight>
                  <a:srgbClr val="FF00FF"/>
                </a:highlight>
                <a:cs typeface="Calibri"/>
              </a:rPr>
              <a:t>résumeront bien </a:t>
            </a:r>
            <a:r>
              <a:rPr lang="fr-CA" b="0" dirty="0">
                <a:cs typeface="Calibri"/>
              </a:rPr>
              <a:t>son objet d’étude. Son projet, pour une fois, sortira du cadre scolaire. Il aura l’occasion de côtoyer des jeunes et des adultes passionnés par le même sujet. </a:t>
            </a:r>
          </a:p>
          <a:p>
            <a:endParaRPr lang="fr-CA" b="0" dirty="0">
              <a:cs typeface="Calibri"/>
            </a:endParaRPr>
          </a:p>
          <a:p>
            <a:r>
              <a:rPr lang="fr-CA" b="0" dirty="0">
                <a:cs typeface="Calibri"/>
              </a:rPr>
              <a:t>5 </a:t>
            </a:r>
            <a:r>
              <a:rPr lang="fr-CA" b="0" dirty="0">
                <a:highlight>
                  <a:srgbClr val="FF00FF"/>
                </a:highlight>
                <a:cs typeface="Calibri"/>
              </a:rPr>
              <a:t>et 6. </a:t>
            </a:r>
            <a:r>
              <a:rPr lang="fr-CA" b="0" dirty="0">
                <a:cs typeface="Calibri"/>
              </a:rPr>
              <a:t>Rendre les apprentissages plus signifiants et motivants</a:t>
            </a:r>
          </a:p>
          <a:p>
            <a:r>
              <a:rPr lang="fr-CA" b="0" dirty="0">
                <a:cs typeface="Calibri"/>
              </a:rPr>
              <a:t>Participer à des expositions, si l’on continue avec cet exemple, rend évidemment l’apprentissage signifiant et motivant pour le</a:t>
            </a:r>
            <a:r>
              <a:rPr lang="fr-CA" b="0" dirty="0">
                <a:highlight>
                  <a:srgbClr val="FF00FF"/>
                </a:highlight>
                <a:cs typeface="Calibri"/>
              </a:rPr>
              <a:t>s</a:t>
            </a:r>
            <a:r>
              <a:rPr lang="fr-CA" b="0" dirty="0">
                <a:cs typeface="Calibri"/>
              </a:rPr>
              <a:t> jeune</a:t>
            </a:r>
            <a:r>
              <a:rPr lang="fr-CA" b="0" dirty="0">
                <a:highlight>
                  <a:srgbClr val="FF00FF"/>
                </a:highlight>
                <a:cs typeface="Calibri"/>
              </a:rPr>
              <a:t>s</a:t>
            </a:r>
            <a:r>
              <a:rPr lang="fr-CA" b="0" dirty="0">
                <a:cs typeface="Calibri"/>
              </a:rPr>
              <a:t>.</a:t>
            </a:r>
          </a:p>
          <a:p>
            <a:r>
              <a:rPr lang="fr-CA" b="0" dirty="0">
                <a:cs typeface="Calibri"/>
              </a:rPr>
              <a:t>Les élèves sont fiers de leur projet</a:t>
            </a:r>
            <a:r>
              <a:rPr lang="fr-CA" b="0" dirty="0">
                <a:highlight>
                  <a:srgbClr val="FF00FF"/>
                </a:highlight>
                <a:cs typeface="Calibri"/>
              </a:rPr>
              <a:t>, grâce auquel, </a:t>
            </a:r>
            <a:r>
              <a:rPr lang="fr-CA" b="0" dirty="0">
                <a:cs typeface="Calibri"/>
              </a:rPr>
              <a:t>pour une fois</a:t>
            </a:r>
            <a:r>
              <a:rPr lang="fr-CA" b="0" dirty="0">
                <a:highlight>
                  <a:srgbClr val="FF00FF"/>
                </a:highlight>
                <a:cs typeface="Calibri"/>
              </a:rPr>
              <a:t>, i</a:t>
            </a:r>
            <a:r>
              <a:rPr lang="fr-CA" b="0" dirty="0">
                <a:cs typeface="Calibri"/>
              </a:rPr>
              <a:t>ls font ce qu’ils aiment, traitent d’un sujet qui les intéresse… Difficile de manquer son coup ici!</a:t>
            </a:r>
          </a:p>
          <a:p>
            <a:endParaRPr lang="en-US" i="1" dirty="0">
              <a:cs typeface="Calibri"/>
            </a:endParaRPr>
          </a:p>
        </p:txBody>
      </p:sp>
      <p:sp>
        <p:nvSpPr>
          <p:cNvPr id="4" name="Espace réservé du numéro de diapositive 3"/>
          <p:cNvSpPr>
            <a:spLocks noGrp="1"/>
          </p:cNvSpPr>
          <p:nvPr>
            <p:ph type="sldNum" sz="quarter" idx="5"/>
          </p:nvPr>
        </p:nvSpPr>
        <p:spPr/>
        <p:txBody>
          <a:bodyPr/>
          <a:lstStyle/>
          <a:p>
            <a:fld id="{FFAD2420-E0A8-45DF-A53E-646625FF8775}" type="slidenum">
              <a:rPr lang="fr-CA" smtClean="0"/>
              <a:t>14</a:t>
            </a:fld>
            <a:endParaRPr lang="fr-CA" dirty="0"/>
          </a:p>
        </p:txBody>
      </p:sp>
    </p:spTree>
    <p:extLst>
      <p:ext uri="{BB962C8B-B14F-4D97-AF65-F5344CB8AC3E}">
        <p14:creationId xmlns:p14="http://schemas.microsoft.com/office/powerpoint/2010/main" val="38234311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cs typeface="Calibri"/>
            </a:endParaRPr>
          </a:p>
        </p:txBody>
      </p:sp>
      <p:sp>
        <p:nvSpPr>
          <p:cNvPr id="4" name="Espace réservé du numéro de diapositive 3"/>
          <p:cNvSpPr>
            <a:spLocks noGrp="1"/>
          </p:cNvSpPr>
          <p:nvPr>
            <p:ph type="sldNum" sz="quarter" idx="5"/>
          </p:nvPr>
        </p:nvSpPr>
        <p:spPr/>
        <p:txBody>
          <a:bodyPr/>
          <a:lstStyle/>
          <a:p>
            <a:fld id="{FFAD2420-E0A8-45DF-A53E-646625FF8775}" type="slidenum">
              <a:rPr lang="fr-CA" smtClean="0"/>
              <a:t>15</a:t>
            </a:fld>
            <a:endParaRPr lang="fr-CA"/>
          </a:p>
        </p:txBody>
      </p:sp>
    </p:spTree>
    <p:extLst>
      <p:ext uri="{BB962C8B-B14F-4D97-AF65-F5344CB8AC3E}">
        <p14:creationId xmlns:p14="http://schemas.microsoft.com/office/powerpoint/2010/main" val="9518203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u="none" dirty="0"/>
              <a:t>Une ambiance de classe </a:t>
            </a:r>
            <a:r>
              <a:rPr lang="fr-CA" b="0" u="none" dirty="0"/>
              <a:t>chaleureuse et respectueuse</a:t>
            </a:r>
            <a:r>
              <a:rPr lang="fr-CA" u="none" dirty="0">
                <a:highlight>
                  <a:srgbClr val="FF00FF"/>
                </a:highlight>
              </a:rPr>
              <a:t>, qu</a:t>
            </a:r>
            <a:r>
              <a:rPr lang="fr-CA" u="none" dirty="0">
                <a:highlight>
                  <a:srgbClr val="FF00FF"/>
                </a:highlight>
                <a:cs typeface="Calibri"/>
              </a:rPr>
              <a:t>’</a:t>
            </a:r>
            <a:r>
              <a:rPr lang="fr-CA" u="none" dirty="0"/>
              <a:t>est-ce que cela veut dire concrètement</a:t>
            </a:r>
            <a:r>
              <a:rPr lang="fr-CA" u="none" dirty="0">
                <a:highlight>
                  <a:srgbClr val="FF00FF"/>
                </a:highlight>
              </a:rPr>
              <a:t>?</a:t>
            </a:r>
            <a:endParaRPr lang="fr-CA" u="none" dirty="0">
              <a:highlight>
                <a:srgbClr val="FF00FF"/>
              </a:highlight>
              <a:cs typeface="Calibri"/>
            </a:endParaRPr>
          </a:p>
          <a:p>
            <a:pPr marL="0" indent="0">
              <a:buNone/>
            </a:pPr>
            <a:endParaRPr lang="fr-CA" u="none" dirty="0">
              <a:highlight>
                <a:srgbClr val="FF00FF"/>
              </a:highlight>
            </a:endParaRPr>
          </a:p>
          <a:p>
            <a:pPr marL="0" indent="0">
              <a:buNone/>
            </a:pPr>
            <a:r>
              <a:rPr lang="fr-CA" u="none" dirty="0">
                <a:highlight>
                  <a:srgbClr val="FF00FF"/>
                </a:highlight>
              </a:rPr>
              <a:t>1. Facteur d’ambiance c</a:t>
            </a:r>
            <a:r>
              <a:rPr lang="fr-CA" u="none" dirty="0"/>
              <a:t>haleureuse</a:t>
            </a:r>
            <a:r>
              <a:rPr lang="fr-CA" u="none" dirty="0">
                <a:highlight>
                  <a:srgbClr val="FF00FF"/>
                </a:highlight>
              </a:rPr>
              <a:t> </a:t>
            </a:r>
            <a:r>
              <a:rPr lang="fr-CA" u="none" dirty="0"/>
              <a:t>: </a:t>
            </a:r>
            <a:r>
              <a:rPr lang="fr-CA" u="none" dirty="0">
                <a:highlight>
                  <a:srgbClr val="FF00FF"/>
                </a:highlight>
              </a:rPr>
              <a:t>Par </a:t>
            </a:r>
            <a:r>
              <a:rPr lang="fr-CA" u="none" dirty="0"/>
              <a:t>la présence </a:t>
            </a:r>
            <a:r>
              <a:rPr lang="fr-CA" u="none" dirty="0">
                <a:highlight>
                  <a:srgbClr val="FF00FF"/>
                </a:highlight>
              </a:rPr>
              <a:t>de l</a:t>
            </a:r>
            <a:r>
              <a:rPr lang="fr-CA" u="none" dirty="0"/>
              <a:t>’humour et du rire, on crée un contexte favorable à l’apprentissage d’une langue seconde. L’</a:t>
            </a:r>
            <a:r>
              <a:rPr lang="fr-CA" u="none" dirty="0">
                <a:highlight>
                  <a:srgbClr val="FF00FF"/>
                </a:highlight>
              </a:rPr>
              <a:t>élève</a:t>
            </a:r>
            <a:r>
              <a:rPr lang="fr-CA" u="none" dirty="0"/>
              <a:t> se sent autorisé à prendre des risques, à commettre des erreurs</a:t>
            </a:r>
            <a:r>
              <a:rPr lang="fr-CA" u="none" dirty="0">
                <a:highlight>
                  <a:srgbClr val="FF00FF"/>
                </a:highlight>
              </a:rPr>
              <a:t>.</a:t>
            </a:r>
            <a:endParaRPr lang="fr-CA" u="none" dirty="0">
              <a:highlight>
                <a:srgbClr val="FF00FF"/>
              </a:highlight>
              <a:cs typeface="Calibri"/>
            </a:endParaRPr>
          </a:p>
          <a:p>
            <a:pPr marL="228600" indent="-228600">
              <a:buAutoNum type="arabicPeriod"/>
            </a:pPr>
            <a:endParaRPr lang="fr-CA" u="none" dirty="0">
              <a:cs typeface="Calibri"/>
            </a:endParaRPr>
          </a:p>
          <a:p>
            <a:r>
              <a:rPr lang="fr-CA" u="none" dirty="0">
                <a:highlight>
                  <a:srgbClr val="FF00FF"/>
                </a:highlight>
                <a:cs typeface="Calibri"/>
              </a:rPr>
              <a:t>2. </a:t>
            </a:r>
            <a:r>
              <a:rPr lang="fr-CA" u="none" dirty="0">
                <a:highlight>
                  <a:srgbClr val="FF00FF"/>
                </a:highlight>
              </a:rPr>
              <a:t>Facteur d’ambiance c</a:t>
            </a:r>
            <a:r>
              <a:rPr lang="fr-CA" u="none" dirty="0">
                <a:cs typeface="Calibri"/>
              </a:rPr>
              <a:t>haleureuse</a:t>
            </a:r>
            <a:r>
              <a:rPr lang="fr-CA" u="none" dirty="0">
                <a:highlight>
                  <a:srgbClr val="FF00FF"/>
                </a:highlight>
                <a:cs typeface="Calibri"/>
              </a:rPr>
              <a:t> </a:t>
            </a:r>
            <a:r>
              <a:rPr lang="fr-CA" u="none" dirty="0">
                <a:cs typeface="Calibri"/>
              </a:rPr>
              <a:t>: L’enseignan</a:t>
            </a:r>
            <a:r>
              <a:rPr lang="fr-CA" u="none" dirty="0">
                <a:highlight>
                  <a:srgbClr val="FF00FF"/>
                </a:highlight>
                <a:cs typeface="Calibri"/>
              </a:rPr>
              <a:t>t</a:t>
            </a:r>
            <a:r>
              <a:rPr lang="fr-CA" u="none" dirty="0"/>
              <a:t> personnalise ses interactions et établit une qualité relationnelle avec chaque enfant (le regard dans les yeux…).</a:t>
            </a:r>
            <a:endParaRPr lang="fr-CA" u="none" dirty="0">
              <a:cs typeface="Calibri" panose="020F0502020204030204"/>
            </a:endParaRPr>
          </a:p>
          <a:p>
            <a:endParaRPr lang="fr-CA" u="none" dirty="0">
              <a:highlight>
                <a:srgbClr val="FF00FF"/>
              </a:highlight>
            </a:endParaRPr>
          </a:p>
          <a:p>
            <a:r>
              <a:rPr lang="fr-CA" u="none" dirty="0">
                <a:highlight>
                  <a:srgbClr val="FF00FF"/>
                </a:highlight>
              </a:rPr>
              <a:t>3. Facteur d’ambiance r</a:t>
            </a:r>
            <a:r>
              <a:rPr lang="fr-CA" u="none" dirty="0"/>
              <a:t>espectueuse</a:t>
            </a:r>
            <a:r>
              <a:rPr lang="fr-CA" u="none" dirty="0">
                <a:highlight>
                  <a:srgbClr val="FF00FF"/>
                </a:highlight>
              </a:rPr>
              <a:t> </a:t>
            </a:r>
            <a:r>
              <a:rPr lang="fr-CA" u="none" dirty="0"/>
              <a:t>: L’enseignan</a:t>
            </a:r>
            <a:r>
              <a:rPr lang="fr-CA" u="none" dirty="0">
                <a:highlight>
                  <a:srgbClr val="FF00FF"/>
                </a:highlight>
              </a:rPr>
              <a:t>t</a:t>
            </a:r>
            <a:r>
              <a:rPr lang="fr-CA" u="none" dirty="0"/>
              <a:t> </a:t>
            </a:r>
            <a:r>
              <a:rPr lang="fr-CA" u="none" dirty="0">
                <a:highlight>
                  <a:srgbClr val="FF00FF"/>
                </a:highlight>
              </a:rPr>
              <a:t>sol</a:t>
            </a:r>
            <a:r>
              <a:rPr lang="fr-CA" u="none" dirty="0"/>
              <a:t>licite régulièrement la participation </a:t>
            </a:r>
            <a:r>
              <a:rPr lang="fr-CA" u="none" dirty="0">
                <a:highlight>
                  <a:srgbClr val="FF00FF"/>
                </a:highlight>
              </a:rPr>
              <a:t>de chacun</a:t>
            </a:r>
            <a:r>
              <a:rPr lang="fr-CA" u="none" dirty="0"/>
              <a:t>, tout en ayant conscience de la « période de silence » au cours de laquelle le jeune apprenant </a:t>
            </a:r>
            <a:r>
              <a:rPr lang="fr-CA" u="none" dirty="0">
                <a:highlight>
                  <a:srgbClr val="FF00FF"/>
                </a:highlight>
              </a:rPr>
              <a:t>d’une</a:t>
            </a:r>
            <a:r>
              <a:rPr lang="fr-CA" u="none" dirty="0"/>
              <a:t> langue se trouve plus en mode </a:t>
            </a:r>
            <a:br>
              <a:rPr lang="fr-CA" u="none" dirty="0"/>
            </a:br>
            <a:r>
              <a:rPr lang="fr-CA" u="none" dirty="0">
                <a:highlight>
                  <a:srgbClr val="FF00FF"/>
                </a:highlight>
              </a:rPr>
              <a:t>«</a:t>
            </a:r>
            <a:r>
              <a:rPr lang="fr-CA" u="none" dirty="0"/>
              <a:t> réceptif » qu’en mode </a:t>
            </a:r>
            <a:r>
              <a:rPr lang="fr-CA" u="none" dirty="0">
                <a:highlight>
                  <a:srgbClr val="FF00FF"/>
                </a:highlight>
              </a:rPr>
              <a:t>« productif »</a:t>
            </a:r>
            <a:r>
              <a:rPr lang="fr-CA" u="none" dirty="0"/>
              <a:t>. </a:t>
            </a:r>
            <a:endParaRPr lang="fr-CA" u="none" dirty="0">
              <a:cs typeface="Calibri"/>
            </a:endParaRPr>
          </a:p>
          <a:p>
            <a:endParaRPr lang="fr-CA" u="none" dirty="0"/>
          </a:p>
          <a:p>
            <a:r>
              <a:rPr lang="fr-CA" u="none" dirty="0"/>
              <a:t>4. </a:t>
            </a:r>
            <a:r>
              <a:rPr lang="fr-CA" u="none" dirty="0">
                <a:highlight>
                  <a:srgbClr val="FF00FF"/>
                </a:highlight>
              </a:rPr>
              <a:t>Facteur d’ambiance r</a:t>
            </a:r>
            <a:r>
              <a:rPr lang="fr-CA" u="none" dirty="0"/>
              <a:t>espectueuse : L’adulte laisse </a:t>
            </a:r>
            <a:r>
              <a:rPr lang="fr-CA" u="none" dirty="0">
                <a:highlight>
                  <a:srgbClr val="FF00FF"/>
                </a:highlight>
              </a:rPr>
              <a:t>à l’élève </a:t>
            </a:r>
            <a:r>
              <a:rPr lang="fr-CA" u="none" dirty="0"/>
              <a:t>du temps pour répondre</a:t>
            </a:r>
            <a:r>
              <a:rPr lang="fr-CA" u="none" dirty="0">
                <a:highlight>
                  <a:srgbClr val="FF00FF"/>
                </a:highlight>
              </a:rPr>
              <a:t>,</a:t>
            </a:r>
            <a:r>
              <a:rPr lang="fr-CA" u="none" dirty="0"/>
              <a:t> est patient </a:t>
            </a:r>
            <a:r>
              <a:rPr lang="fr-CA" u="none" dirty="0">
                <a:highlight>
                  <a:srgbClr val="FF00FF"/>
                </a:highlight>
              </a:rPr>
              <a:t>par rapport à </a:t>
            </a:r>
            <a:r>
              <a:rPr lang="fr-CA" u="none" dirty="0"/>
              <a:t>ses tentatives de production, et respecte et fait respecter les tours de parole</a:t>
            </a:r>
            <a:r>
              <a:rPr lang="fr-CA" u="none" dirty="0">
                <a:highlight>
                  <a:srgbClr val="FF00FF"/>
                </a:highlight>
              </a:rPr>
              <a:t>. </a:t>
            </a:r>
            <a:endParaRPr lang="fr-CA" b="1" u="none" dirty="0">
              <a:highlight>
                <a:srgbClr val="FF00FF"/>
              </a:highlight>
              <a:cs typeface="Calibri"/>
            </a:endParaRPr>
          </a:p>
          <a:p>
            <a:endParaRPr lang="fr-CA" u="none" dirty="0"/>
          </a:p>
          <a:p>
            <a:r>
              <a:rPr lang="fr-CA" u="none" dirty="0">
                <a:cs typeface="Calibri"/>
              </a:rPr>
              <a:t>5. </a:t>
            </a:r>
            <a:r>
              <a:rPr lang="fr-CA" u="none" dirty="0">
                <a:highlight>
                  <a:srgbClr val="FF00FF"/>
                </a:highlight>
              </a:rPr>
              <a:t>Facteur d’ambiance r</a:t>
            </a:r>
            <a:r>
              <a:rPr lang="fr-CA" u="none" dirty="0">
                <a:cs typeface="Calibri"/>
              </a:rPr>
              <a:t>espectueuse</a:t>
            </a:r>
            <a:r>
              <a:rPr lang="fr-CA" u="none" dirty="0">
                <a:highlight>
                  <a:srgbClr val="FF00FF"/>
                </a:highlight>
                <a:cs typeface="Calibri"/>
              </a:rPr>
              <a:t> </a:t>
            </a:r>
            <a:r>
              <a:rPr lang="fr-CA" u="none" dirty="0">
                <a:cs typeface="Calibri"/>
              </a:rPr>
              <a:t>: L</a:t>
            </a:r>
            <a:r>
              <a:rPr lang="fr-CA" u="none" dirty="0">
                <a:highlight>
                  <a:srgbClr val="FF00FF"/>
                </a:highlight>
                <a:cs typeface="Calibri"/>
              </a:rPr>
              <a:t>’</a:t>
            </a:r>
            <a:r>
              <a:rPr lang="fr-CA" u="none" dirty="0">
                <a:cs typeface="Calibri"/>
              </a:rPr>
              <a:t>enseignan</a:t>
            </a:r>
            <a:r>
              <a:rPr lang="fr-CA" u="none" dirty="0">
                <a:highlight>
                  <a:srgbClr val="FF00FF"/>
                </a:highlight>
                <a:cs typeface="Calibri"/>
              </a:rPr>
              <a:t>t</a:t>
            </a:r>
            <a:r>
              <a:rPr lang="fr-CA" u="none" dirty="0"/>
              <a:t> comprend qu</a:t>
            </a:r>
            <a:r>
              <a:rPr lang="fr-CA" u="none" dirty="0">
                <a:highlight>
                  <a:srgbClr val="FF00FF"/>
                </a:highlight>
              </a:rPr>
              <a:t>’</a:t>
            </a:r>
            <a:r>
              <a:rPr lang="fr-CA" u="none" dirty="0"/>
              <a:t>au début, certains enfants</a:t>
            </a:r>
            <a:r>
              <a:rPr lang="fr-CA" u="none" dirty="0">
                <a:highlight>
                  <a:srgbClr val="FF00FF"/>
                </a:highlight>
              </a:rPr>
              <a:t> r</a:t>
            </a:r>
            <a:r>
              <a:rPr lang="fr-CA" u="none" dirty="0"/>
              <a:t>essentent </a:t>
            </a:r>
            <a:r>
              <a:rPr lang="fr-CA" u="none" dirty="0">
                <a:highlight>
                  <a:srgbClr val="FF00FF"/>
                </a:highlight>
              </a:rPr>
              <a:t>de la </a:t>
            </a:r>
            <a:r>
              <a:rPr lang="fr-CA" u="none" dirty="0"/>
              <a:t>frustration à ne pas pouvoir s’exprimer ni se faire comprendre, et il trouve d’autres moyens pour leur permettre de participer activement. </a:t>
            </a:r>
            <a:endParaRPr lang="fr-CA" u="none" dirty="0">
              <a:cs typeface="Calibri"/>
            </a:endParaRPr>
          </a:p>
          <a:p>
            <a:endParaRPr lang="fr-CA" dirty="0">
              <a:cs typeface="Calibri"/>
            </a:endParaRPr>
          </a:p>
          <a:p>
            <a:endParaRPr lang="fr-CA" b="1" dirty="0">
              <a:cs typeface="Calibri" panose="020F0502020204030204"/>
            </a:endParaRPr>
          </a:p>
        </p:txBody>
      </p:sp>
      <p:sp>
        <p:nvSpPr>
          <p:cNvPr id="4" name="Espace réservé du numéro de diapositive 3"/>
          <p:cNvSpPr>
            <a:spLocks noGrp="1"/>
          </p:cNvSpPr>
          <p:nvPr>
            <p:ph type="sldNum" sz="quarter" idx="5"/>
          </p:nvPr>
        </p:nvSpPr>
        <p:spPr/>
        <p:txBody>
          <a:bodyPr/>
          <a:lstStyle/>
          <a:p>
            <a:fld id="{FFAD2420-E0A8-45DF-A53E-646625FF8775}" type="slidenum">
              <a:rPr lang="fr-CA" smtClean="0"/>
              <a:t>18</a:t>
            </a:fld>
            <a:endParaRPr lang="fr-CA"/>
          </a:p>
        </p:txBody>
      </p:sp>
    </p:spTree>
    <p:extLst>
      <p:ext uri="{BB962C8B-B14F-4D97-AF65-F5344CB8AC3E}">
        <p14:creationId xmlns:p14="http://schemas.microsoft.com/office/powerpoint/2010/main" val="22127461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0" dirty="0">
                <a:cs typeface="+mn-lt"/>
              </a:rPr>
              <a:t>Le climat de la classe… </a:t>
            </a:r>
            <a:r>
              <a:rPr lang="fr-CA" dirty="0">
                <a:highlight>
                  <a:srgbClr val="FF00FF"/>
                </a:highlight>
                <a:cs typeface="+mn-lt"/>
              </a:rPr>
              <a:t>q</a:t>
            </a:r>
            <a:r>
              <a:rPr lang="fr-CA" b="0" dirty="0">
                <a:cs typeface="+mn-lt"/>
              </a:rPr>
              <a:t>u’est-ce qu’en disent les programmes?</a:t>
            </a:r>
          </a:p>
          <a:p>
            <a:br>
              <a:rPr lang="fr-CA" b="0" dirty="0">
                <a:cs typeface="+mn-lt"/>
              </a:rPr>
            </a:br>
            <a:r>
              <a:rPr lang="fr-CA" b="0" dirty="0">
                <a:cs typeface="Calibri"/>
              </a:rPr>
              <a:t>Encore ici, n’hésitez pas à découvrir ce que disent vos programmes respectifs </a:t>
            </a:r>
            <a:r>
              <a:rPr lang="fr-CA" b="0" dirty="0">
                <a:highlight>
                  <a:srgbClr val="FF00FF"/>
                </a:highlight>
                <a:cs typeface="Calibri"/>
              </a:rPr>
              <a:t>de</a:t>
            </a:r>
            <a:r>
              <a:rPr lang="fr-CA" b="0" dirty="0">
                <a:cs typeface="Calibri"/>
              </a:rPr>
              <a:t> langue seconde ou tierce. </a:t>
            </a:r>
            <a:endParaRPr lang="fr-CA"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cs typeface="Calibri"/>
              </a:rPr>
              <a:t>N</a:t>
            </a:r>
            <a:r>
              <a:rPr lang="fr-CA" dirty="0">
                <a:highlight>
                  <a:srgbClr val="FF00FF"/>
                </a:highlight>
                <a:cs typeface="Calibri"/>
              </a:rPr>
              <a:t>’</a:t>
            </a:r>
            <a:r>
              <a:rPr lang="fr-CA" dirty="0">
                <a:cs typeface="Calibri"/>
              </a:rPr>
              <a:t>hésitez pas à cliquer sur le lien correspondant à votre programme pour avoir accès au paragraphe d</a:t>
            </a:r>
            <a:r>
              <a:rPr lang="fr-CA" dirty="0">
                <a:highlight>
                  <a:srgbClr val="FF00FF"/>
                </a:highlight>
                <a:cs typeface="Calibri"/>
              </a:rPr>
              <a:t>’</a:t>
            </a:r>
            <a:r>
              <a:rPr lang="fr-CA" dirty="0">
                <a:cs typeface="Calibri"/>
              </a:rPr>
              <a:t>où </a:t>
            </a:r>
            <a:r>
              <a:rPr lang="fr-CA" dirty="0">
                <a:highlight>
                  <a:srgbClr val="FF00FF"/>
                </a:highlight>
                <a:cs typeface="Calibri"/>
              </a:rPr>
              <a:t>les </a:t>
            </a:r>
            <a:r>
              <a:rPr lang="fr-CA" dirty="0">
                <a:cs typeface="Calibri"/>
              </a:rPr>
              <a:t>extrait</a:t>
            </a:r>
            <a:r>
              <a:rPr lang="fr-CA" dirty="0">
                <a:highlight>
                  <a:srgbClr val="FF00FF"/>
                </a:highlight>
                <a:cs typeface="Calibri"/>
              </a:rPr>
              <a:t>s</a:t>
            </a:r>
            <a:r>
              <a:rPr lang="fr-CA" dirty="0">
                <a:cs typeface="Calibri"/>
              </a:rPr>
              <a:t> </a:t>
            </a:r>
            <a:r>
              <a:rPr lang="fr-CA" dirty="0">
                <a:highlight>
                  <a:srgbClr val="FF00FF"/>
                </a:highlight>
                <a:cs typeface="Calibri"/>
              </a:rPr>
              <a:t>ont</a:t>
            </a:r>
            <a:r>
              <a:rPr lang="fr-CA" dirty="0">
                <a:cs typeface="Calibri"/>
              </a:rPr>
              <a:t> été tiré</a:t>
            </a:r>
            <a:r>
              <a:rPr lang="fr-CA" dirty="0">
                <a:highlight>
                  <a:srgbClr val="FF00FF"/>
                </a:highlight>
                <a:cs typeface="Calibri"/>
              </a:rPr>
              <a:t>s</a:t>
            </a:r>
            <a:r>
              <a:rPr lang="fr-CA" dirty="0">
                <a:cs typeface="Calibri"/>
              </a:rPr>
              <a:t>.</a:t>
            </a:r>
          </a:p>
          <a:p>
            <a:endParaRPr lang="fr-CA" b="1" dirty="0">
              <a:cs typeface="Calibri"/>
            </a:endParaRPr>
          </a:p>
          <a:p>
            <a:r>
              <a:rPr lang="fr-CA" dirty="0">
                <a:cs typeface="Calibri"/>
              </a:rPr>
              <a:t>La boîte bleu pâle correspond au FLS</a:t>
            </a:r>
            <a:r>
              <a:rPr lang="fr-CA" dirty="0">
                <a:highlight>
                  <a:srgbClr val="FF00FF"/>
                </a:highlight>
                <a:cs typeface="Calibri"/>
              </a:rPr>
              <a:t>.</a:t>
            </a:r>
          </a:p>
          <a:p>
            <a:r>
              <a:rPr lang="fr-CA" dirty="0">
                <a:cs typeface="Calibri"/>
              </a:rPr>
              <a:t>Celle en bleu</a:t>
            </a:r>
            <a:r>
              <a:rPr lang="fr-CA" dirty="0">
                <a:highlight>
                  <a:srgbClr val="FF00FF"/>
                </a:highlight>
                <a:cs typeface="Calibri"/>
              </a:rPr>
              <a:t>-</a:t>
            </a:r>
            <a:r>
              <a:rPr lang="fr-CA" dirty="0">
                <a:cs typeface="Calibri"/>
              </a:rPr>
              <a:t>gris</a:t>
            </a:r>
            <a:r>
              <a:rPr lang="fr-CA" dirty="0">
                <a:highlight>
                  <a:srgbClr val="FF00FF"/>
                </a:highlight>
                <a:cs typeface="Calibri"/>
              </a:rPr>
              <a:t>, </a:t>
            </a:r>
            <a:r>
              <a:rPr lang="fr-CA" dirty="0">
                <a:cs typeface="Calibri"/>
              </a:rPr>
              <a:t>à ILSS.</a:t>
            </a:r>
          </a:p>
          <a:p>
            <a:r>
              <a:rPr lang="fr-CA" dirty="0">
                <a:cs typeface="Calibri"/>
              </a:rPr>
              <a:t>Et la bleu marine</a:t>
            </a:r>
            <a:r>
              <a:rPr lang="fr-CA" dirty="0">
                <a:highlight>
                  <a:srgbClr val="FF00FF"/>
                </a:highlight>
                <a:cs typeface="Calibri"/>
              </a:rPr>
              <a:t>,</a:t>
            </a:r>
            <a:r>
              <a:rPr lang="fr-CA" dirty="0">
                <a:cs typeface="Calibri"/>
              </a:rPr>
              <a:t> au programme d</a:t>
            </a:r>
            <a:r>
              <a:rPr lang="fr-CA" dirty="0">
                <a:highlight>
                  <a:srgbClr val="FF00FF"/>
                </a:highlight>
                <a:cs typeface="Calibri"/>
              </a:rPr>
              <a:t>’e</a:t>
            </a:r>
            <a:r>
              <a:rPr lang="fr-CA" dirty="0">
                <a:cs typeface="Calibri"/>
              </a:rPr>
              <a:t>spagnol.</a:t>
            </a:r>
          </a:p>
          <a:p>
            <a:endParaRPr lang="fr-CA" dirty="0">
              <a:cs typeface="Calibri"/>
            </a:endParaRPr>
          </a:p>
          <a:p>
            <a:r>
              <a:rPr lang="fr-CA" dirty="0">
                <a:cs typeface="Calibri"/>
              </a:rPr>
              <a:t>Un</a:t>
            </a:r>
            <a:r>
              <a:rPr lang="fr-CA" dirty="0">
                <a:highlight>
                  <a:srgbClr val="FF00FF"/>
                </a:highlight>
                <a:cs typeface="Calibri"/>
              </a:rPr>
              <a:t>e</a:t>
            </a:r>
            <a:r>
              <a:rPr lang="fr-CA" dirty="0">
                <a:cs typeface="Calibri"/>
              </a:rPr>
              <a:t> fois la lecture terminée, cliquez sur le bouton fléché pour passer à la </a:t>
            </a:r>
            <a:r>
              <a:rPr lang="fr-CA" dirty="0">
                <a:highlight>
                  <a:srgbClr val="FF00FF"/>
                </a:highlight>
                <a:cs typeface="Calibri"/>
              </a:rPr>
              <a:t>section</a:t>
            </a:r>
            <a:r>
              <a:rPr lang="fr-CA" dirty="0">
                <a:cs typeface="Calibri"/>
              </a:rPr>
              <a:t> suivante</a:t>
            </a:r>
            <a:r>
              <a:rPr lang="fr-CA" dirty="0">
                <a:highlight>
                  <a:srgbClr val="FF00FF"/>
                </a:highlight>
                <a:cs typeface="Calibri"/>
              </a:rPr>
              <a:t>,</a:t>
            </a:r>
            <a:r>
              <a:rPr lang="fr-CA" dirty="0">
                <a:cs typeface="Calibri"/>
              </a:rPr>
              <a:t> intitulée </a:t>
            </a:r>
            <a:r>
              <a:rPr lang="fr-CA" i="1" dirty="0">
                <a:highlight>
                  <a:srgbClr val="FF00FF"/>
                </a:highlight>
                <a:cs typeface="Calibri"/>
              </a:rPr>
              <a:t>Soutenir l’apprentissage d’une langue seconde ou tierce</a:t>
            </a:r>
            <a:r>
              <a:rPr lang="fr-CA" dirty="0">
                <a:cs typeface="Calibri"/>
              </a:rPr>
              <a:t>.</a:t>
            </a:r>
          </a:p>
          <a:p>
            <a:endParaRPr lang="fr-CA" dirty="0">
              <a:cs typeface="Calibri"/>
            </a:endParaRPr>
          </a:p>
          <a:p>
            <a:r>
              <a:rPr lang="fr-CA" dirty="0">
                <a:cs typeface="Calibri"/>
              </a:rPr>
              <a:t>  </a:t>
            </a:r>
          </a:p>
          <a:p>
            <a:endParaRPr lang="fr-CA" dirty="0">
              <a:cs typeface="Calibri"/>
            </a:endParaRPr>
          </a:p>
          <a:p>
            <a:endParaRPr lang="fr-CA" dirty="0">
              <a:cs typeface="Calibri"/>
            </a:endParaRPr>
          </a:p>
        </p:txBody>
      </p:sp>
      <p:sp>
        <p:nvSpPr>
          <p:cNvPr id="4" name="Espace réservé du numéro de diapositive 3"/>
          <p:cNvSpPr>
            <a:spLocks noGrp="1"/>
          </p:cNvSpPr>
          <p:nvPr>
            <p:ph type="sldNum" sz="quarter" idx="5"/>
          </p:nvPr>
        </p:nvSpPr>
        <p:spPr/>
        <p:txBody>
          <a:bodyPr/>
          <a:lstStyle/>
          <a:p>
            <a:fld id="{FFAD2420-E0A8-45DF-A53E-646625FF8775}" type="slidenum">
              <a:rPr lang="fr-CA" smtClean="0"/>
              <a:t>19</a:t>
            </a:fld>
            <a:endParaRPr lang="fr-CA"/>
          </a:p>
        </p:txBody>
      </p:sp>
    </p:spTree>
    <p:extLst>
      <p:ext uri="{BB962C8B-B14F-4D97-AF65-F5344CB8AC3E}">
        <p14:creationId xmlns:p14="http://schemas.microsoft.com/office/powerpoint/2010/main" val="40351849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b="0" dirty="0">
              <a:cs typeface="Calibri"/>
            </a:endParaRPr>
          </a:p>
        </p:txBody>
      </p:sp>
      <p:sp>
        <p:nvSpPr>
          <p:cNvPr id="4" name="Espace réservé du numéro de diapositive 3"/>
          <p:cNvSpPr>
            <a:spLocks noGrp="1"/>
          </p:cNvSpPr>
          <p:nvPr>
            <p:ph type="sldNum" sz="quarter" idx="5"/>
          </p:nvPr>
        </p:nvSpPr>
        <p:spPr/>
        <p:txBody>
          <a:bodyPr/>
          <a:lstStyle/>
          <a:p>
            <a:fld id="{FFAD2420-E0A8-45DF-A53E-646625FF8775}" type="slidenum">
              <a:rPr lang="fr-CA" smtClean="0"/>
              <a:t>20</a:t>
            </a:fld>
            <a:endParaRPr lang="fr-CA"/>
          </a:p>
        </p:txBody>
      </p:sp>
    </p:spTree>
    <p:extLst>
      <p:ext uri="{BB962C8B-B14F-4D97-AF65-F5344CB8AC3E}">
        <p14:creationId xmlns:p14="http://schemas.microsoft.com/office/powerpoint/2010/main" val="34191697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FAD2420-E0A8-45DF-A53E-646625FF8775}" type="slidenum">
              <a:rPr lang="fr-CA" smtClean="0"/>
              <a:t>21</a:t>
            </a:fld>
            <a:endParaRPr lang="fr-CA"/>
          </a:p>
        </p:txBody>
      </p:sp>
    </p:spTree>
    <p:extLst>
      <p:ext uri="{BB962C8B-B14F-4D97-AF65-F5344CB8AC3E}">
        <p14:creationId xmlns:p14="http://schemas.microsoft.com/office/powerpoint/2010/main" val="356683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highlight>
                  <a:srgbClr val="FF00FF"/>
                </a:highlight>
              </a:rPr>
              <a:t>Puis</a:t>
            </a:r>
            <a:r>
              <a:rPr lang="fr-CA" dirty="0"/>
              <a:t>que les contextes d</a:t>
            </a:r>
            <a:r>
              <a:rPr lang="fr-CA" i="1" dirty="0">
                <a:highlight>
                  <a:srgbClr val="FF00FF"/>
                </a:highlight>
                <a:ea typeface="+mn-lt"/>
                <a:cs typeface="+mn-lt"/>
              </a:rPr>
              <a:t>’</a:t>
            </a:r>
            <a:r>
              <a:rPr lang="fr-CA" dirty="0"/>
              <a:t>enseignement et d</a:t>
            </a:r>
            <a:r>
              <a:rPr lang="fr-CA" i="1" dirty="0">
                <a:highlight>
                  <a:srgbClr val="FF00FF"/>
                </a:highlight>
                <a:ea typeface="+mn-lt"/>
                <a:cs typeface="+mn-lt"/>
              </a:rPr>
              <a:t>’</a:t>
            </a:r>
            <a:r>
              <a:rPr lang="fr-CA" dirty="0"/>
              <a:t>apprentissage et que les programmes de langu</a:t>
            </a:r>
            <a:r>
              <a:rPr lang="fr-CA" dirty="0">
                <a:highlight>
                  <a:srgbClr val="FF00FF"/>
                </a:highlight>
              </a:rPr>
              <a:t>e</a:t>
            </a:r>
            <a:r>
              <a:rPr lang="fr-CA" dirty="0"/>
              <a:t> second</a:t>
            </a:r>
            <a:r>
              <a:rPr lang="fr-CA" dirty="0">
                <a:highlight>
                  <a:srgbClr val="FF00FF"/>
                </a:highlight>
              </a:rPr>
              <a:t>e</a:t>
            </a:r>
            <a:r>
              <a:rPr lang="fr-CA" dirty="0"/>
              <a:t> ou tierce diffèrent au Québec, nous avons pris le soin</a:t>
            </a:r>
            <a:r>
              <a:rPr lang="fr-CA" b="1" dirty="0"/>
              <a:t> </a:t>
            </a:r>
            <a:r>
              <a:rPr lang="fr-CA" dirty="0"/>
              <a:t>d</a:t>
            </a:r>
            <a:r>
              <a:rPr lang="fr-CA" i="1" dirty="0">
                <a:highlight>
                  <a:srgbClr val="FF00FF"/>
                </a:highlight>
                <a:ea typeface="+mn-lt"/>
                <a:cs typeface="+mn-lt"/>
              </a:rPr>
              <a:t>’</a:t>
            </a:r>
            <a:r>
              <a:rPr lang="fr-CA" dirty="0"/>
              <a:t>identifier les éléments communs pouvant soutenir le développement de la compétence à communiquer ou à interagir dans une langue autre que sa langue maternelle. </a:t>
            </a:r>
            <a:endParaRPr lang="fr-CA" dirty="0">
              <a:cs typeface="Calibri"/>
            </a:endParaRPr>
          </a:p>
          <a:p>
            <a:endParaRPr lang="fr-CA" dirty="0">
              <a:cs typeface="Calibri"/>
            </a:endParaRPr>
          </a:p>
          <a:p>
            <a:r>
              <a:rPr lang="fr-CA" dirty="0">
                <a:highlight>
                  <a:srgbClr val="FF00FF"/>
                </a:highlight>
              </a:rPr>
              <a:t>Il est à </a:t>
            </a:r>
            <a:r>
              <a:rPr lang="fr-CA" dirty="0"/>
              <a:t>noter toutefois que plusieurs stratégies ou exemples d</a:t>
            </a:r>
            <a:r>
              <a:rPr lang="fr-CA" i="1" dirty="0">
                <a:highlight>
                  <a:srgbClr val="FF00FF"/>
                </a:highlight>
                <a:ea typeface="+mn-lt"/>
                <a:cs typeface="+mn-lt"/>
              </a:rPr>
              <a:t>’</a:t>
            </a:r>
            <a:r>
              <a:rPr lang="fr-CA" dirty="0"/>
              <a:t>activités proposés peuvent également s</a:t>
            </a:r>
            <a:r>
              <a:rPr lang="fr-CA" i="1" dirty="0">
                <a:highlight>
                  <a:srgbClr val="FF00FF"/>
                </a:highlight>
                <a:ea typeface="+mn-lt"/>
                <a:cs typeface="+mn-lt"/>
              </a:rPr>
              <a:t>’</a:t>
            </a:r>
            <a:r>
              <a:rPr lang="fr-CA" dirty="0"/>
              <a:t>appliquer </a:t>
            </a:r>
            <a:r>
              <a:rPr lang="fr-CA" dirty="0">
                <a:highlight>
                  <a:srgbClr val="FF00FF"/>
                </a:highlight>
              </a:rPr>
              <a:t>au</a:t>
            </a:r>
            <a:r>
              <a:rPr lang="fr-CA" dirty="0"/>
              <a:t> développement de </a:t>
            </a:r>
            <a:r>
              <a:rPr lang="fr-CA" dirty="0">
                <a:highlight>
                  <a:srgbClr val="FF00FF"/>
                </a:highlight>
              </a:rPr>
              <a:t>la même </a:t>
            </a:r>
            <a:r>
              <a:rPr lang="fr-CA" dirty="0"/>
              <a:t>compétence en langue maternelle.</a:t>
            </a:r>
          </a:p>
          <a:p>
            <a:endParaRPr lang="fr-CA" dirty="0">
              <a:cs typeface="Calibri"/>
            </a:endParaRPr>
          </a:p>
          <a:p>
            <a:r>
              <a:rPr lang="fr-CA" dirty="0">
                <a:cs typeface="Calibri"/>
              </a:rPr>
              <a:t>Aujourd’hui, nous ferons référence à trois programmes (</a:t>
            </a:r>
            <a:r>
              <a:rPr lang="fr-CA" i="1" dirty="0">
                <a:highlight>
                  <a:srgbClr val="FF00FF"/>
                </a:highlight>
                <a:cs typeface="Calibri"/>
              </a:rPr>
              <a:t>Français, langue seconde</a:t>
            </a:r>
            <a:r>
              <a:rPr lang="fr-CA" dirty="0">
                <a:highlight>
                  <a:srgbClr val="FF00FF"/>
                </a:highlight>
                <a:cs typeface="Calibri"/>
              </a:rPr>
              <a:t>, </a:t>
            </a:r>
            <a:r>
              <a:rPr lang="fr-CA" i="1" dirty="0">
                <a:highlight>
                  <a:srgbClr val="FF00FF"/>
                </a:highlight>
                <a:cs typeface="Calibri"/>
              </a:rPr>
              <a:t>Intégration linguistique, scolaire et sociale </a:t>
            </a:r>
            <a:r>
              <a:rPr lang="fr-CA" dirty="0">
                <a:highlight>
                  <a:srgbClr val="FF00FF"/>
                </a:highlight>
                <a:cs typeface="Calibri"/>
              </a:rPr>
              <a:t>et </a:t>
            </a:r>
            <a:r>
              <a:rPr lang="fr-CA" i="1" dirty="0">
                <a:highlight>
                  <a:srgbClr val="FF00FF"/>
                </a:highlight>
                <a:cs typeface="Calibri"/>
              </a:rPr>
              <a:t>Espagnol, langue tierce</a:t>
            </a:r>
            <a:r>
              <a:rPr lang="fr-CA" dirty="0">
                <a:highlight>
                  <a:srgbClr val="FF00FF"/>
                </a:highlight>
                <a:cs typeface="Calibri"/>
              </a:rPr>
              <a:t>) parce qu’</a:t>
            </a:r>
            <a:r>
              <a:rPr lang="fr-CA" dirty="0">
                <a:cs typeface="Calibri"/>
              </a:rPr>
              <a:t>ils partagent tous le point suivant</a:t>
            </a:r>
            <a:r>
              <a:rPr lang="fr-CA" dirty="0">
                <a:highlight>
                  <a:srgbClr val="FF00FF"/>
                </a:highlight>
                <a:cs typeface="Calibri"/>
              </a:rPr>
              <a:t> </a:t>
            </a:r>
            <a:r>
              <a:rPr lang="fr-CA" dirty="0">
                <a:cs typeface="Calibri"/>
              </a:rPr>
              <a:t>: l’apprentissage d’une langue.</a:t>
            </a:r>
          </a:p>
          <a:p>
            <a:endParaRPr lang="fr-CA" dirty="0"/>
          </a:p>
        </p:txBody>
      </p:sp>
      <p:sp>
        <p:nvSpPr>
          <p:cNvPr id="4" name="Espace réservé du numéro de diapositive 3"/>
          <p:cNvSpPr>
            <a:spLocks noGrp="1"/>
          </p:cNvSpPr>
          <p:nvPr>
            <p:ph type="sldNum" sz="quarter" idx="5"/>
          </p:nvPr>
        </p:nvSpPr>
        <p:spPr/>
        <p:txBody>
          <a:bodyPr/>
          <a:lstStyle/>
          <a:p>
            <a:fld id="{FFAD2420-E0A8-45DF-A53E-646625FF8775}" type="slidenum">
              <a:rPr lang="fr-CA" smtClean="0"/>
              <a:t>2</a:t>
            </a:fld>
            <a:endParaRPr lang="fr-CA"/>
          </a:p>
        </p:txBody>
      </p:sp>
    </p:spTree>
    <p:extLst>
      <p:ext uri="{BB962C8B-B14F-4D97-AF65-F5344CB8AC3E}">
        <p14:creationId xmlns:p14="http://schemas.microsoft.com/office/powerpoint/2010/main" val="8283234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FAD2420-E0A8-45DF-A53E-646625FF8775}" type="slidenum">
              <a:rPr lang="fr-CA" smtClean="0"/>
              <a:t>22</a:t>
            </a:fld>
            <a:endParaRPr lang="fr-CA"/>
          </a:p>
        </p:txBody>
      </p:sp>
    </p:spTree>
    <p:extLst>
      <p:ext uri="{BB962C8B-B14F-4D97-AF65-F5344CB8AC3E}">
        <p14:creationId xmlns:p14="http://schemas.microsoft.com/office/powerpoint/2010/main" val="28753070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FAD2420-E0A8-45DF-A53E-646625FF8775}" type="slidenum">
              <a:rPr lang="fr-CA" smtClean="0"/>
              <a:t>23</a:t>
            </a:fld>
            <a:endParaRPr lang="fr-CA"/>
          </a:p>
        </p:txBody>
      </p:sp>
    </p:spTree>
    <p:extLst>
      <p:ext uri="{BB962C8B-B14F-4D97-AF65-F5344CB8AC3E}">
        <p14:creationId xmlns:p14="http://schemas.microsoft.com/office/powerpoint/2010/main" val="28245390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cs typeface="Calibri"/>
              </a:rPr>
              <a:t>De manière générale, que peut-on faire pour soutenir les élèves dans leur apprentissage d</a:t>
            </a:r>
            <a:r>
              <a:rPr lang="fr-CA" dirty="0">
                <a:highlight>
                  <a:srgbClr val="FF00FF"/>
                </a:highlight>
                <a:cs typeface="Calibri"/>
              </a:rPr>
              <a:t>’</a:t>
            </a:r>
            <a:r>
              <a:rPr lang="fr-CA" dirty="0">
                <a:cs typeface="Calibri"/>
              </a:rPr>
              <a:t>une langue seconde ou tierce à l’oral?</a:t>
            </a:r>
            <a:endParaRPr lang="fr-CA" dirty="0"/>
          </a:p>
          <a:p>
            <a:br>
              <a:rPr lang="fr-CA" b="1" dirty="0">
                <a:cs typeface="+mn-lt"/>
              </a:rPr>
            </a:br>
            <a:r>
              <a:rPr lang="fr-CA" b="0" dirty="0"/>
              <a:t>Les cl</a:t>
            </a:r>
            <a:r>
              <a:rPr lang="fr-CA" b="0" dirty="0">
                <a:highlight>
                  <a:srgbClr val="FF00FF"/>
                </a:highlight>
              </a:rPr>
              <a:t>é</a:t>
            </a:r>
            <a:r>
              <a:rPr lang="fr-CA" b="0" dirty="0"/>
              <a:t>s de la motivation</a:t>
            </a:r>
            <a:r>
              <a:rPr lang="fr-CA" b="0" dirty="0">
                <a:highlight>
                  <a:srgbClr val="FF00FF"/>
                </a:highlight>
              </a:rPr>
              <a:t> consistent à p</a:t>
            </a:r>
            <a:r>
              <a:rPr lang="fr-CA" b="0" dirty="0"/>
              <a:t>roposer des tâches authentiques et signifiantes pour l’élève.</a:t>
            </a:r>
          </a:p>
          <a:p>
            <a:endParaRPr lang="fr-CA" b="1"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cs typeface="Calibri"/>
              </a:rPr>
              <a:t>« Pour que l</a:t>
            </a:r>
            <a:r>
              <a:rPr lang="fr-CA" sz="1200" dirty="0">
                <a:highlight>
                  <a:srgbClr val="FF00FF"/>
                </a:highlight>
                <a:cs typeface="Calibri"/>
              </a:rPr>
              <a:t>’</a:t>
            </a:r>
            <a:r>
              <a:rPr lang="fr-CA" sz="1200" dirty="0">
                <a:cs typeface="Calibri"/>
              </a:rPr>
              <a:t>enfant parle, il doit avoir quelque chose à dire, savoir le dire, avoir envie de le dire, avoir le droit de le dire, et avoir l</a:t>
            </a:r>
            <a:r>
              <a:rPr lang="fr-CA" sz="1200" dirty="0">
                <a:highlight>
                  <a:srgbClr val="FF00FF"/>
                </a:highlight>
                <a:cs typeface="Calibri"/>
              </a:rPr>
              <a:t>’</a:t>
            </a:r>
            <a:r>
              <a:rPr lang="fr-CA" sz="1200" dirty="0">
                <a:cs typeface="Calibri"/>
              </a:rPr>
              <a:t>occasion de le dire... » (Armand, 2009)</a:t>
            </a:r>
          </a:p>
          <a:p>
            <a:endParaRPr lang="fr-CA" b="0" dirty="0">
              <a:cs typeface="Calibri"/>
            </a:endParaRPr>
          </a:p>
          <a:p>
            <a:r>
              <a:rPr lang="fr-CA" b="0" dirty="0">
                <a:cs typeface="Calibri"/>
              </a:rPr>
              <a:t>Qu’en pensez-vous? Est-ce que cette citation résonne en vous?  </a:t>
            </a:r>
          </a:p>
          <a:p>
            <a:endParaRPr lang="fr-CA" b="1" dirty="0">
              <a:cs typeface="Calibri"/>
            </a:endParaRPr>
          </a:p>
          <a:p>
            <a:endParaRPr lang="fr-CA" b="1" dirty="0"/>
          </a:p>
          <a:p>
            <a:endParaRPr lang="fr-CA" dirty="0">
              <a:cs typeface="Calibri"/>
            </a:endParaRPr>
          </a:p>
          <a:p>
            <a:endParaRPr lang="fr-CA" b="1" dirty="0">
              <a:cs typeface="Calibri"/>
            </a:endParaRPr>
          </a:p>
        </p:txBody>
      </p:sp>
      <p:sp>
        <p:nvSpPr>
          <p:cNvPr id="4" name="Espace réservé du numéro de diapositive 3"/>
          <p:cNvSpPr>
            <a:spLocks noGrp="1"/>
          </p:cNvSpPr>
          <p:nvPr>
            <p:ph type="sldNum" sz="quarter" idx="5"/>
          </p:nvPr>
        </p:nvSpPr>
        <p:spPr/>
        <p:txBody>
          <a:bodyPr/>
          <a:lstStyle/>
          <a:p>
            <a:fld id="{FFAD2420-E0A8-45DF-A53E-646625FF8775}" type="slidenum">
              <a:rPr lang="fr-CA" smtClean="0"/>
              <a:t>24</a:t>
            </a:fld>
            <a:endParaRPr lang="fr-CA"/>
          </a:p>
        </p:txBody>
      </p:sp>
    </p:spTree>
    <p:extLst>
      <p:ext uri="{BB962C8B-B14F-4D97-AF65-F5344CB8AC3E}">
        <p14:creationId xmlns:p14="http://schemas.microsoft.com/office/powerpoint/2010/main" val="10660866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0" dirty="0"/>
              <a:t>Les principes-clés et stratégies présentés ici</a:t>
            </a:r>
            <a:r>
              <a:rPr lang="fr-CA" b="0" dirty="0">
                <a:highlight>
                  <a:srgbClr val="FF00FF"/>
                </a:highlight>
              </a:rPr>
              <a:t>, </a:t>
            </a:r>
            <a:r>
              <a:rPr lang="fr-CA" b="0" dirty="0"/>
              <a:t>mis de l</a:t>
            </a:r>
            <a:r>
              <a:rPr lang="fr-CA" b="0" dirty="0">
                <a:highlight>
                  <a:srgbClr val="FF00FF"/>
                </a:highlight>
              </a:rPr>
              <a:t>’</a:t>
            </a:r>
            <a:r>
              <a:rPr lang="fr-CA" b="0" dirty="0"/>
              <a:t>avant par la chercheu</a:t>
            </a:r>
            <a:r>
              <a:rPr lang="fr-CA" b="0" dirty="0">
                <a:highlight>
                  <a:srgbClr val="FF00FF"/>
                </a:highlight>
              </a:rPr>
              <a:t>s</a:t>
            </a:r>
            <a:r>
              <a:rPr lang="fr-CA" b="0" dirty="0"/>
              <a:t>e </a:t>
            </a:r>
            <a:r>
              <a:rPr lang="fr-CA" dirty="0">
                <a:highlight>
                  <a:srgbClr val="FF00FF"/>
                </a:highlight>
              </a:rPr>
              <a:t>F</a:t>
            </a:r>
            <a:r>
              <a:rPr lang="fr-CA" b="0" dirty="0"/>
              <a:t>rançoise </a:t>
            </a:r>
            <a:r>
              <a:rPr lang="fr-CA" dirty="0">
                <a:highlight>
                  <a:srgbClr val="FF00FF"/>
                </a:highlight>
              </a:rPr>
              <a:t>A</a:t>
            </a:r>
            <a:r>
              <a:rPr lang="fr-CA" b="0" dirty="0"/>
              <a:t>rman</a:t>
            </a:r>
            <a:r>
              <a:rPr lang="fr-CA" b="0" dirty="0">
                <a:highlight>
                  <a:srgbClr val="FF00FF"/>
                </a:highlight>
              </a:rPr>
              <a:t>d,</a:t>
            </a:r>
            <a:r>
              <a:rPr lang="fr-CA" b="0" dirty="0"/>
              <a:t> permettent d</a:t>
            </a:r>
            <a:r>
              <a:rPr lang="fr-CA" dirty="0">
                <a:highlight>
                  <a:srgbClr val="FF00FF"/>
                </a:highlight>
                <a:cs typeface="Calibri"/>
              </a:rPr>
              <a:t>’</a:t>
            </a:r>
            <a:r>
              <a:rPr lang="fr-CA" b="0" dirty="0"/>
              <a:t>orienter les interventions du personnel scolaire au regard de l</a:t>
            </a:r>
            <a:r>
              <a:rPr lang="fr-CA" dirty="0">
                <a:highlight>
                  <a:srgbClr val="FF00FF"/>
                </a:highlight>
                <a:cs typeface="Calibri"/>
              </a:rPr>
              <a:t>’</a:t>
            </a:r>
            <a:r>
              <a:rPr lang="fr-CA" b="0" dirty="0"/>
              <a:t>apprentissage d</a:t>
            </a:r>
            <a:r>
              <a:rPr lang="fr-CA" dirty="0">
                <a:highlight>
                  <a:srgbClr val="FF00FF"/>
                </a:highlight>
                <a:cs typeface="Calibri"/>
              </a:rPr>
              <a:t>’</a:t>
            </a:r>
            <a:r>
              <a:rPr lang="fr-CA" b="0" dirty="0"/>
              <a:t>une langue, qu</a:t>
            </a:r>
            <a:r>
              <a:rPr lang="fr-CA" dirty="0">
                <a:highlight>
                  <a:srgbClr val="FF00FF"/>
                </a:highlight>
                <a:cs typeface="Calibri"/>
              </a:rPr>
              <a:t>’</a:t>
            </a:r>
            <a:r>
              <a:rPr lang="fr-CA" b="0" dirty="0"/>
              <a:t>il s</a:t>
            </a:r>
            <a:r>
              <a:rPr lang="fr-CA" b="0" dirty="0">
                <a:highlight>
                  <a:srgbClr val="FF00FF"/>
                </a:highlight>
              </a:rPr>
              <a:t>’</a:t>
            </a:r>
            <a:r>
              <a:rPr lang="fr-CA" b="0" dirty="0"/>
              <a:t>agisse de l</a:t>
            </a:r>
            <a:r>
              <a:rPr lang="fr-CA" dirty="0">
                <a:highlight>
                  <a:srgbClr val="FF00FF"/>
                </a:highlight>
                <a:cs typeface="Calibri"/>
              </a:rPr>
              <a:t>’</a:t>
            </a:r>
            <a:r>
              <a:rPr lang="fr-CA" b="0" dirty="0"/>
              <a:t>enseignant de langue ou non. </a:t>
            </a:r>
            <a:endParaRPr lang="fr-CA" b="0" dirty="0">
              <a:cs typeface="Calibri"/>
            </a:endParaRPr>
          </a:p>
          <a:p>
            <a:endParaRPr lang="fr-CA" b="0" dirty="0"/>
          </a:p>
          <a:p>
            <a:r>
              <a:rPr lang="fr-CA" b="0" dirty="0"/>
              <a:t>Bien qu</a:t>
            </a:r>
            <a:r>
              <a:rPr lang="fr-CA" dirty="0">
                <a:highlight>
                  <a:srgbClr val="FF00FF"/>
                </a:highlight>
                <a:cs typeface="Calibri"/>
              </a:rPr>
              <a:t>e ces principes et stratégies</a:t>
            </a:r>
            <a:r>
              <a:rPr lang="fr-CA" b="0" dirty="0"/>
              <a:t> visent spécifiquement les élèves</a:t>
            </a:r>
            <a:r>
              <a:rPr lang="fr-CA" dirty="0"/>
              <a:t> </a:t>
            </a:r>
            <a:r>
              <a:rPr lang="fr-CA" b="0" dirty="0"/>
              <a:t>allophones, force est</a:t>
            </a:r>
            <a:r>
              <a:rPr lang="fr-CA" dirty="0"/>
              <a:t> </a:t>
            </a:r>
            <a:r>
              <a:rPr lang="fr-CA" b="0" dirty="0"/>
              <a:t>de constater</a:t>
            </a:r>
            <a:r>
              <a:rPr lang="fr-CA" dirty="0"/>
              <a:t> </a:t>
            </a:r>
            <a:r>
              <a:rPr lang="fr-CA" b="0" dirty="0"/>
              <a:t>que leur mise en place pourra non seulement les aider, eux, mais également être bénéfiques à tous les élèves qui sont en apprentissage d</a:t>
            </a:r>
            <a:r>
              <a:rPr lang="fr-CA" dirty="0">
                <a:highlight>
                  <a:srgbClr val="FF00FF"/>
                </a:highlight>
                <a:cs typeface="Calibri"/>
              </a:rPr>
              <a:t>’</a:t>
            </a:r>
            <a:r>
              <a:rPr lang="fr-CA" b="0" dirty="0"/>
              <a:t>une nouvelle langue.</a:t>
            </a:r>
            <a:endParaRPr lang="fr-CA" b="0" dirty="0">
              <a:cs typeface="Calibri"/>
            </a:endParaRPr>
          </a:p>
          <a:p>
            <a:endParaRPr lang="fr-CA" b="0" dirty="0"/>
          </a:p>
          <a:p>
            <a:r>
              <a:rPr lang="fr-CA" b="0" dirty="0"/>
              <a:t>Quels sont ces fondements, donc, que l</a:t>
            </a:r>
            <a:r>
              <a:rPr lang="fr-CA" b="0" dirty="0">
                <a:highlight>
                  <a:srgbClr val="FF00FF"/>
                </a:highlight>
              </a:rPr>
              <a:t>’</a:t>
            </a:r>
            <a:r>
              <a:rPr lang="fr-CA" b="0" dirty="0"/>
              <a:t>on devrait normalement mettre de l</a:t>
            </a:r>
            <a:r>
              <a:rPr lang="fr-CA" dirty="0">
                <a:highlight>
                  <a:srgbClr val="FF00FF"/>
                </a:highlight>
                <a:cs typeface="Calibri"/>
              </a:rPr>
              <a:t>’</a:t>
            </a:r>
            <a:r>
              <a:rPr lang="fr-CA" b="0" dirty="0"/>
              <a:t>avant pour soutenir l</a:t>
            </a:r>
            <a:r>
              <a:rPr lang="fr-CA" dirty="0">
                <a:highlight>
                  <a:srgbClr val="FF00FF"/>
                </a:highlight>
                <a:cs typeface="Calibri"/>
              </a:rPr>
              <a:t>’</a:t>
            </a:r>
            <a:r>
              <a:rPr lang="fr-CA" b="0" dirty="0"/>
              <a:t>apprentissage d</a:t>
            </a:r>
            <a:r>
              <a:rPr lang="fr-CA" dirty="0">
                <a:highlight>
                  <a:srgbClr val="FF00FF"/>
                </a:highlight>
                <a:cs typeface="Calibri"/>
              </a:rPr>
              <a:t>’</a:t>
            </a:r>
            <a:r>
              <a:rPr lang="fr-CA" b="0" dirty="0"/>
              <a:t>une langue?</a:t>
            </a:r>
            <a:endParaRPr lang="fr-CA" b="0" dirty="0">
              <a:cs typeface="Calibri"/>
            </a:endParaRPr>
          </a:p>
          <a:p>
            <a:endParaRPr lang="fr-CA" b="0" dirty="0"/>
          </a:p>
          <a:p>
            <a:r>
              <a:rPr lang="fr-CA" b="0" i="0" dirty="0"/>
              <a:t>1. Favoriser les interactions orales </a:t>
            </a:r>
          </a:p>
          <a:p>
            <a:r>
              <a:rPr lang="fr-CA" b="0" i="0" dirty="0"/>
              <a:t>2. Soutenir les élèves dans l’acquisition du vocabulaire  </a:t>
            </a:r>
          </a:p>
          <a:p>
            <a:r>
              <a:rPr lang="fr-CA" b="0" i="0" dirty="0"/>
              <a:t>3. Faire référence au bagage linguistique et culturel des élèves </a:t>
            </a:r>
          </a:p>
          <a:p>
            <a:endParaRPr lang="fr-CA" b="0" dirty="0">
              <a:cs typeface="Calibri"/>
            </a:endParaRPr>
          </a:p>
          <a:p>
            <a:r>
              <a:rPr lang="fr-CA" b="0" dirty="0">
                <a:cs typeface="Calibri"/>
              </a:rPr>
              <a:t>Dan</a:t>
            </a:r>
            <a:r>
              <a:rPr lang="fr-CA" b="0" dirty="0">
                <a:highlight>
                  <a:srgbClr val="FF00FF"/>
                </a:highlight>
                <a:cs typeface="Calibri"/>
              </a:rPr>
              <a:t>s c</a:t>
            </a:r>
            <a:r>
              <a:rPr lang="fr-CA" b="0" dirty="0">
                <a:cs typeface="Calibri"/>
              </a:rPr>
              <a:t>ette formation, nous insisterons davantage sur le premier fondement, qui implique de favoriser les interactions orales.</a:t>
            </a:r>
          </a:p>
          <a:p>
            <a:endParaRPr lang="fr-CA" b="0" dirty="0"/>
          </a:p>
          <a:p>
            <a:r>
              <a:rPr lang="fr-CA" b="0" dirty="0"/>
              <a:t>Une chose importante à noter, </a:t>
            </a:r>
            <a:r>
              <a:rPr lang="fr-CA" b="0" dirty="0">
                <a:highlight>
                  <a:srgbClr val="FF00FF"/>
                </a:highlight>
              </a:rPr>
              <a:t>c’est que ces trois</a:t>
            </a:r>
            <a:r>
              <a:rPr lang="fr-CA" b="0" dirty="0"/>
              <a:t> fondements sont</a:t>
            </a:r>
            <a:r>
              <a:rPr lang="fr-CA" dirty="0"/>
              <a:t> </a:t>
            </a:r>
            <a:r>
              <a:rPr lang="fr-CA" b="0" dirty="0"/>
              <a:t>interreliés</a:t>
            </a:r>
            <a:r>
              <a:rPr lang="fr-CA" dirty="0"/>
              <a:t> </a:t>
            </a:r>
            <a:r>
              <a:rPr lang="fr-CA" b="0" dirty="0"/>
              <a:t>et interdépendants. </a:t>
            </a:r>
            <a:r>
              <a:rPr lang="fr-CA" b="0" dirty="0">
                <a:highlight>
                  <a:srgbClr val="FF00FF"/>
                </a:highlight>
              </a:rPr>
              <a:t>O</a:t>
            </a:r>
            <a:r>
              <a:rPr lang="fr-CA" b="0" dirty="0"/>
              <a:t>n peut </a:t>
            </a:r>
            <a:r>
              <a:rPr lang="fr-CA" b="0" dirty="0">
                <a:highlight>
                  <a:srgbClr val="FF00FF"/>
                </a:highlight>
              </a:rPr>
              <a:t>par exemple </a:t>
            </a:r>
            <a:r>
              <a:rPr lang="fr-CA" b="0" dirty="0"/>
              <a:t>soutenir l</a:t>
            </a:r>
            <a:r>
              <a:rPr lang="fr-CA" dirty="0">
                <a:highlight>
                  <a:srgbClr val="FF00FF"/>
                </a:highlight>
                <a:cs typeface="Calibri"/>
              </a:rPr>
              <a:t>’</a:t>
            </a:r>
            <a:r>
              <a:rPr lang="fr-CA" b="0" dirty="0"/>
              <a:t>apprentissage du vocabulaire à l</a:t>
            </a:r>
            <a:r>
              <a:rPr lang="fr-CA" dirty="0">
                <a:highlight>
                  <a:srgbClr val="FF00FF"/>
                </a:highlight>
                <a:cs typeface="Calibri"/>
              </a:rPr>
              <a:t>’</a:t>
            </a:r>
            <a:r>
              <a:rPr lang="fr-CA" b="0" dirty="0"/>
              <a:t>ora</a:t>
            </a:r>
            <a:r>
              <a:rPr lang="fr-CA" b="0" dirty="0">
                <a:highlight>
                  <a:srgbClr val="FF00FF"/>
                </a:highlight>
              </a:rPr>
              <a:t>l</a:t>
            </a:r>
            <a:r>
              <a:rPr lang="fr-CA" b="0" dirty="0"/>
              <a:t> en favorisant les interactions </a:t>
            </a:r>
            <a:r>
              <a:rPr lang="fr-CA" b="0" dirty="0">
                <a:highlight>
                  <a:srgbClr val="FF00FF"/>
                </a:highlight>
              </a:rPr>
              <a:t>et</a:t>
            </a:r>
            <a:r>
              <a:rPr lang="fr-CA" b="0" dirty="0"/>
              <a:t> en faisant référence aux autres langues que l</a:t>
            </a:r>
            <a:r>
              <a:rPr lang="fr-CA" dirty="0">
                <a:highlight>
                  <a:srgbClr val="FF00FF"/>
                </a:highlight>
                <a:cs typeface="Calibri"/>
              </a:rPr>
              <a:t>’</a:t>
            </a:r>
            <a:r>
              <a:rPr lang="fr-CA" b="0" dirty="0"/>
              <a:t>élève connaît. </a:t>
            </a:r>
            <a:endParaRPr lang="fr-CA" b="0" dirty="0">
              <a:cs typeface="Calibri"/>
            </a:endParaRPr>
          </a:p>
          <a:p>
            <a:endParaRPr lang="fr-CA" b="0" dirty="0">
              <a:cs typeface="Calibri"/>
            </a:endParaRPr>
          </a:p>
          <a:p>
            <a:r>
              <a:rPr lang="fr-CA" b="0" dirty="0">
                <a:cs typeface="Calibri"/>
              </a:rPr>
              <a:t>Quand il est question de légitimer le bagage linguistique et culturel des élèves, on entend ceci:</a:t>
            </a:r>
          </a:p>
          <a:p>
            <a:endParaRPr lang="fr-CA" b="0" dirty="0"/>
          </a:p>
          <a:p>
            <a:r>
              <a:rPr lang="fr-CA" b="0" dirty="0"/>
              <a:t>-</a:t>
            </a:r>
            <a:r>
              <a:rPr lang="fr-CA" b="0" dirty="0">
                <a:highlight>
                  <a:srgbClr val="FF00FF"/>
                </a:highlight>
              </a:rPr>
              <a:t> </a:t>
            </a:r>
            <a:r>
              <a:rPr lang="fr-CA" b="0" dirty="0"/>
              <a:t>permettre aux élèves d</a:t>
            </a:r>
            <a:r>
              <a:rPr lang="fr-CA" b="0" dirty="0">
                <a:highlight>
                  <a:srgbClr val="FF00FF"/>
                </a:highlight>
              </a:rPr>
              <a:t>’</a:t>
            </a:r>
            <a:r>
              <a:rPr lang="fr-CA" b="0" dirty="0"/>
              <a:t>utiliser, à l</a:t>
            </a:r>
            <a:r>
              <a:rPr lang="fr-CA" b="0" dirty="0">
                <a:highlight>
                  <a:srgbClr val="FF00FF"/>
                </a:highlight>
              </a:rPr>
              <a:t>’</a:t>
            </a:r>
            <a:r>
              <a:rPr lang="fr-CA" b="0" dirty="0"/>
              <a:t>oral et à l</a:t>
            </a:r>
            <a:r>
              <a:rPr lang="fr-CA" b="0" dirty="0">
                <a:highlight>
                  <a:srgbClr val="FF00FF"/>
                </a:highlight>
              </a:rPr>
              <a:t>’</a:t>
            </a:r>
            <a:r>
              <a:rPr lang="fr-CA" b="0" dirty="0"/>
              <a:t>écrit</a:t>
            </a:r>
            <a:r>
              <a:rPr lang="fr-CA" b="0" dirty="0">
                <a:highlight>
                  <a:srgbClr val="FF00FF"/>
                </a:highlight>
              </a:rPr>
              <a:t>,</a:t>
            </a:r>
            <a:r>
              <a:rPr lang="fr-CA" b="0" dirty="0"/>
              <a:t> les différentes langues qu</a:t>
            </a:r>
            <a:r>
              <a:rPr lang="fr-CA" b="0" dirty="0">
                <a:highlight>
                  <a:srgbClr val="FF00FF"/>
                </a:highlight>
              </a:rPr>
              <a:t>’</a:t>
            </a:r>
            <a:r>
              <a:rPr lang="fr-CA" b="0" dirty="0"/>
              <a:t>ils connaissent comme ressource pour l</a:t>
            </a:r>
            <a:r>
              <a:rPr lang="fr-CA" b="0" dirty="0">
                <a:highlight>
                  <a:srgbClr val="FF00FF"/>
                </a:highlight>
              </a:rPr>
              <a:t>’</a:t>
            </a:r>
            <a:r>
              <a:rPr lang="fr-CA" b="0" dirty="0"/>
              <a:t>apprentissage d</a:t>
            </a:r>
            <a:r>
              <a:rPr lang="fr-CA" b="0" dirty="0">
                <a:highlight>
                  <a:srgbClr val="FF00FF"/>
                </a:highlight>
              </a:rPr>
              <a:t>’</a:t>
            </a:r>
            <a:r>
              <a:rPr lang="fr-CA" b="0" dirty="0"/>
              <a:t>une nouvelle langue</a:t>
            </a:r>
            <a:r>
              <a:rPr lang="fr-CA" b="0" dirty="0">
                <a:highlight>
                  <a:srgbClr val="FF00FF"/>
                </a:highlight>
              </a:rPr>
              <a:t>;</a:t>
            </a:r>
            <a:endParaRPr lang="fr-CA" b="0" dirty="0">
              <a:highlight>
                <a:srgbClr val="FF00FF"/>
              </a:highlight>
              <a:cs typeface="Calibri" panose="020F0502020204030204"/>
            </a:endParaRPr>
          </a:p>
          <a:p>
            <a:pPr marL="0" indent="0">
              <a:buFontTx/>
              <a:buNone/>
            </a:pPr>
            <a:r>
              <a:rPr lang="fr-CA" b="0" dirty="0"/>
              <a:t>- s</a:t>
            </a:r>
            <a:r>
              <a:rPr lang="fr-CA" b="0" dirty="0">
                <a:highlight>
                  <a:srgbClr val="FF00FF"/>
                </a:highlight>
              </a:rPr>
              <a:t>’</a:t>
            </a:r>
            <a:r>
              <a:rPr lang="fr-CA" b="0" dirty="0"/>
              <a:t>assurer de la compréhension des concepts en</a:t>
            </a:r>
            <a:r>
              <a:rPr lang="fr-CA" dirty="0"/>
              <a:t> </a:t>
            </a:r>
            <a:r>
              <a:rPr lang="fr-CA" b="0" dirty="0"/>
              <a:t>permettant</a:t>
            </a:r>
            <a:r>
              <a:rPr lang="fr-CA" dirty="0"/>
              <a:t> </a:t>
            </a:r>
            <a:r>
              <a:rPr lang="fr-CA" b="0" dirty="0"/>
              <a:t>aux élèves d</a:t>
            </a:r>
            <a:r>
              <a:rPr lang="fr-CA" b="0" dirty="0">
                <a:highlight>
                  <a:srgbClr val="FF00FF"/>
                </a:highlight>
              </a:rPr>
              <a:t>’</a:t>
            </a:r>
            <a:r>
              <a:rPr lang="fr-CA" b="0" dirty="0"/>
              <a:t>échanger </a:t>
            </a:r>
            <a:r>
              <a:rPr lang="fr-CA" b="0" dirty="0">
                <a:highlight>
                  <a:srgbClr val="FF00FF"/>
                </a:highlight>
              </a:rPr>
              <a:t>dans leur langue maternelle</a:t>
            </a:r>
            <a:r>
              <a:rPr lang="fr-CA" b="0" dirty="0"/>
              <a:t>, s</a:t>
            </a:r>
            <a:r>
              <a:rPr lang="fr-CA" b="0" dirty="0">
                <a:highlight>
                  <a:srgbClr val="FF00FF"/>
                </a:highlight>
              </a:rPr>
              <a:t>’</a:t>
            </a:r>
            <a:r>
              <a:rPr lang="fr-CA" b="0" dirty="0"/>
              <a:t>ils le souhaitent</a:t>
            </a:r>
            <a:r>
              <a:rPr lang="fr-CA" b="0" dirty="0">
                <a:highlight>
                  <a:srgbClr val="FF00FF"/>
                </a:highlight>
              </a:rPr>
              <a:t>;</a:t>
            </a:r>
            <a:endParaRPr lang="fr-CA" b="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b="0" dirty="0"/>
              <a:t>- amener les élèves à comparer les langues qu’ils connaissent, par exemple pour ce qui est des notions grammaticales, et donc soutenir les transferts entre les langues.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0" u="sng" dirty="0">
              <a:solidFill>
                <a:srgbClr val="0563C1"/>
              </a:solidFill>
            </a:endParaRPr>
          </a:p>
          <a:p>
            <a:r>
              <a:rPr lang="fr-CA" b="0" dirty="0"/>
              <a:t>Les enseignants ont avantage à encourager les élèves à utiliser leur langue maternelle ou</a:t>
            </a:r>
            <a:r>
              <a:rPr lang="fr-CA" b="0" dirty="0">
                <a:highlight>
                  <a:srgbClr val="FF00FF"/>
                </a:highlight>
              </a:rPr>
              <a:t> les </a:t>
            </a:r>
            <a:r>
              <a:rPr lang="fr-CA" b="0" dirty="0"/>
              <a:t>autres langues de leur répertoire comme un réservoir de connaissances à exploiter. De cette façon, les élèves comprennent qu’ils possèdent déjà des connaissances sur lesquelles ils peuvent s’appuyer, ce qui peut être sécurisant pour eux et faciliter leur prise de risque</a:t>
            </a:r>
            <a:r>
              <a:rPr lang="fr-CA" b="0" dirty="0">
                <a:highlight>
                  <a:srgbClr val="FF00FF"/>
                </a:highlight>
              </a:rPr>
              <a:t>s</a:t>
            </a:r>
            <a:r>
              <a:rPr lang="fr-CA" b="0" dirty="0"/>
              <a:t>. </a:t>
            </a:r>
          </a:p>
          <a:p>
            <a:endParaRPr lang="en-US" dirty="0">
              <a:cs typeface="Calibri"/>
            </a:endParaRPr>
          </a:p>
          <a:p>
            <a:endParaRPr lang="en-US" b="1" dirty="0">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p:txBody>
      </p:sp>
      <p:sp>
        <p:nvSpPr>
          <p:cNvPr id="4" name="Espace réservé du numéro de diapositive 3"/>
          <p:cNvSpPr>
            <a:spLocks noGrp="1"/>
          </p:cNvSpPr>
          <p:nvPr>
            <p:ph type="sldNum" sz="quarter" idx="5"/>
          </p:nvPr>
        </p:nvSpPr>
        <p:spPr/>
        <p:txBody>
          <a:bodyPr/>
          <a:lstStyle/>
          <a:p>
            <a:fld id="{FFAD2420-E0A8-45DF-A53E-646625FF8775}" type="slidenum">
              <a:rPr lang="fr-CA" smtClean="0"/>
              <a:t>25</a:t>
            </a:fld>
            <a:endParaRPr lang="fr-CA" dirty="0"/>
          </a:p>
        </p:txBody>
      </p:sp>
    </p:spTree>
    <p:extLst>
      <p:ext uri="{BB962C8B-B14F-4D97-AF65-F5344CB8AC3E}">
        <p14:creationId xmlns:p14="http://schemas.microsoft.com/office/powerpoint/2010/main" val="16872837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377690"/>
            <a:ext cx="5486400" cy="3600450"/>
          </a:xfrm>
        </p:spPr>
        <p:txBody>
          <a:bodyPr/>
          <a:lstStyle/>
          <a:p>
            <a:r>
              <a:rPr lang="fr-CA" dirty="0">
                <a:highlight>
                  <a:srgbClr val="FF00FF"/>
                </a:highlight>
                <a:cs typeface="Calibri"/>
              </a:rPr>
              <a:t>Voici q</a:t>
            </a:r>
            <a:r>
              <a:rPr lang="fr-CA" b="0" dirty="0">
                <a:cs typeface="Calibri"/>
              </a:rPr>
              <a:t>uelques points à prendre en considération</a:t>
            </a:r>
            <a:r>
              <a:rPr lang="fr-CA" dirty="0">
                <a:highlight>
                  <a:srgbClr val="FF00FF"/>
                </a:highlight>
                <a:cs typeface="Calibri"/>
              </a:rPr>
              <a:t>.</a:t>
            </a:r>
            <a:endParaRPr lang="fr-CA" b="0" dirty="0">
              <a:cs typeface="Calibri"/>
            </a:endParaRPr>
          </a:p>
          <a:p>
            <a:br>
              <a:rPr lang="fr-CA" b="0" dirty="0">
                <a:cs typeface="+mn-lt"/>
              </a:rPr>
            </a:br>
            <a:r>
              <a:rPr lang="fr-CA" b="0" dirty="0"/>
              <a:t>Lorsque l</a:t>
            </a:r>
            <a:r>
              <a:rPr lang="fr-CA" b="0" dirty="0">
                <a:highlight>
                  <a:srgbClr val="FF00FF"/>
                </a:highlight>
              </a:rPr>
              <a:t>’</a:t>
            </a:r>
            <a:r>
              <a:rPr lang="fr-CA" b="0" dirty="0"/>
              <a:t>on enseigne à des élèves nouvellement initiés à une langue (seconde, tierce ou autre),</a:t>
            </a:r>
            <a:r>
              <a:rPr lang="fr-CA" b="0" dirty="0">
                <a:highlight>
                  <a:srgbClr val="FF00FF"/>
                </a:highlight>
              </a:rPr>
              <a:t> l</a:t>
            </a:r>
            <a:r>
              <a:rPr lang="fr-CA" b="0" dirty="0"/>
              <a:t>es questions dites fermées (dont les réponses sont </a:t>
            </a:r>
            <a:r>
              <a:rPr lang="fr-CA" b="0" dirty="0">
                <a:highlight>
                  <a:srgbClr val="FF00FF"/>
                </a:highlight>
              </a:rPr>
              <a:t>« oui » ou « non »</a:t>
            </a:r>
            <a:r>
              <a:rPr lang="fr-CA" b="0" dirty="0"/>
              <a:t>) peuvent être utiles. Elles peuvent, en effet, permettre à tous de participer à des échanges, et ce, dès les premiers jours. Progressivement, l’enseignant pourra proposer des choix de réponse</a:t>
            </a:r>
            <a:r>
              <a:rPr lang="fr-CA" b="0" dirty="0">
                <a:highlight>
                  <a:srgbClr val="FF00FF"/>
                </a:highlight>
              </a:rPr>
              <a:t>s</a:t>
            </a:r>
            <a:r>
              <a:rPr lang="fr-CA" b="0" dirty="0"/>
              <a:t> aux élèves et introduire des questions ouvertes. L</a:t>
            </a:r>
            <a:r>
              <a:rPr lang="fr-CA" b="0" dirty="0">
                <a:highlight>
                  <a:srgbClr val="FF00FF"/>
                </a:highlight>
              </a:rPr>
              <a:t>’</a:t>
            </a:r>
            <a:r>
              <a:rPr lang="fr-CA" b="0" dirty="0"/>
              <a:t>important est que le tout se fasse graduellement, au rythme </a:t>
            </a:r>
            <a:r>
              <a:rPr lang="fr-CA" b="0" dirty="0">
                <a:highlight>
                  <a:srgbClr val="FF00FF"/>
                </a:highlight>
              </a:rPr>
              <a:t>de l’</a:t>
            </a:r>
            <a:r>
              <a:rPr lang="fr-CA" b="0" dirty="0"/>
              <a:t>apprentissage des élèves.</a:t>
            </a:r>
            <a:endParaRPr lang="fr-CA" b="0" dirty="0">
              <a:cs typeface="Calibri"/>
            </a:endParaRPr>
          </a:p>
          <a:p>
            <a:endParaRPr lang="fr-CA" b="0" dirty="0"/>
          </a:p>
          <a:p>
            <a:r>
              <a:rPr lang="fr-CA" b="0" dirty="0">
                <a:highlight>
                  <a:srgbClr val="FF00FF"/>
                </a:highlight>
              </a:rPr>
              <a:t>De plus, </a:t>
            </a:r>
            <a:r>
              <a:rPr lang="fr-CA" b="0" dirty="0"/>
              <a:t>en début d’apprentissage, les consignes et les explications données oralement doivent être simples et courtes et miser sur un vocabulaire connu des élèves. Toutefois, il est important d’éviter de prendre des raccourcis par rapport au métalangage... </a:t>
            </a:r>
            <a:r>
              <a:rPr lang="fr-CA" b="0" dirty="0">
                <a:highlight>
                  <a:srgbClr val="FF00FF"/>
                </a:highlight>
              </a:rPr>
              <a:t>Notamment, l</a:t>
            </a:r>
            <a:r>
              <a:rPr lang="fr-CA" b="0" dirty="0"/>
              <a:t>a terminologie spécifique aux disciplines se doit d</a:t>
            </a:r>
            <a:r>
              <a:rPr lang="fr-CA" b="0" dirty="0">
                <a:highlight>
                  <a:srgbClr val="FF00FF"/>
                </a:highlight>
              </a:rPr>
              <a:t>’</a:t>
            </a:r>
            <a:r>
              <a:rPr lang="fr-CA" b="0" dirty="0"/>
              <a:t>être enseignée de façon explicit</a:t>
            </a:r>
            <a:r>
              <a:rPr lang="fr-CA" b="0" dirty="0">
                <a:highlight>
                  <a:srgbClr val="FF00FF"/>
                </a:highlight>
              </a:rPr>
              <a:t>e</a:t>
            </a:r>
            <a:r>
              <a:rPr lang="fr-CA" b="0" dirty="0"/>
              <a:t> (</a:t>
            </a:r>
            <a:r>
              <a:rPr lang="fr-CA" b="0" dirty="0">
                <a:highlight>
                  <a:srgbClr val="FF00FF"/>
                </a:highlight>
              </a:rPr>
              <a:t>ex. : </a:t>
            </a:r>
            <a:r>
              <a:rPr lang="fr-CA" dirty="0">
                <a:highlight>
                  <a:srgbClr val="FF00FF"/>
                </a:highlight>
              </a:rPr>
              <a:t>u</a:t>
            </a:r>
            <a:r>
              <a:rPr lang="fr-CA" b="0" dirty="0"/>
              <a:t>n </a:t>
            </a:r>
            <a:r>
              <a:rPr lang="fr-CA" b="0" dirty="0">
                <a:highlight>
                  <a:srgbClr val="FF00FF"/>
                </a:highlight>
              </a:rPr>
              <a:t>«</a:t>
            </a:r>
            <a:r>
              <a:rPr lang="fr-CA" b="0" dirty="0"/>
              <a:t> accent circonflexe </a:t>
            </a:r>
            <a:r>
              <a:rPr lang="fr-CA" b="0" dirty="0">
                <a:highlight>
                  <a:srgbClr val="FF00FF"/>
                </a:highlight>
              </a:rPr>
              <a:t>»</a:t>
            </a:r>
            <a:r>
              <a:rPr lang="fr-CA" b="0" dirty="0"/>
              <a:t> et non un </a:t>
            </a:r>
            <a:r>
              <a:rPr lang="fr-CA" b="0" dirty="0">
                <a:highlight>
                  <a:srgbClr val="FF00FF"/>
                </a:highlight>
              </a:rPr>
              <a:t>«</a:t>
            </a:r>
            <a:r>
              <a:rPr lang="fr-CA" b="0" dirty="0"/>
              <a:t> chapeau </a:t>
            </a:r>
            <a:r>
              <a:rPr lang="fr-CA" b="0" dirty="0">
                <a:highlight>
                  <a:srgbClr val="FF00FF"/>
                </a:highlight>
              </a:rPr>
              <a:t>»</a:t>
            </a:r>
            <a:r>
              <a:rPr lang="fr-CA" b="0" dirty="0"/>
              <a:t> sur le </a:t>
            </a:r>
            <a:r>
              <a:rPr lang="fr-CA" b="0" i="1" dirty="0">
                <a:highlight>
                  <a:srgbClr val="FF00FF"/>
                </a:highlight>
              </a:rPr>
              <a:t>e</a:t>
            </a:r>
            <a:r>
              <a:rPr lang="fr-CA" b="0" dirty="0"/>
              <a:t>)</a:t>
            </a:r>
            <a:r>
              <a:rPr lang="fr-CA" b="0" dirty="0">
                <a:highlight>
                  <a:srgbClr val="FF00FF"/>
                </a:highlight>
              </a:rPr>
              <a:t>.</a:t>
            </a:r>
            <a:endParaRPr lang="fr-CA" b="0" dirty="0">
              <a:highlight>
                <a:srgbClr val="FF00FF"/>
              </a:highlight>
              <a:cs typeface="Calibri"/>
            </a:endParaRPr>
          </a:p>
          <a:p>
            <a:endParaRPr lang="fr-CA" b="0" dirty="0"/>
          </a:p>
          <a:p>
            <a:r>
              <a:rPr lang="fr-CA" b="0" dirty="0"/>
              <a:t>Adresser la question d’un élève à l’ensemble du groupe plutôt que d’y répondre permettra non seulement d’utiliser la question de l’élève comme levier d’apprentissage, mais également de favoriser la discussion et </a:t>
            </a:r>
            <a:r>
              <a:rPr lang="fr-CA" b="0" dirty="0">
                <a:highlight>
                  <a:srgbClr val="FF00FF"/>
                </a:highlight>
              </a:rPr>
              <a:t>d’</a:t>
            </a:r>
            <a:r>
              <a:rPr lang="fr-CA" b="0" dirty="0"/>
              <a:t>amener </a:t>
            </a:r>
            <a:r>
              <a:rPr lang="fr-CA" b="0" dirty="0">
                <a:highlight>
                  <a:srgbClr val="FF00FF"/>
                </a:highlight>
              </a:rPr>
              <a:t>ainsi</a:t>
            </a:r>
            <a:r>
              <a:rPr lang="fr-CA" b="0" dirty="0"/>
              <a:t> les élèves à développer une compréhension commune. Au besoin, l’enseignant pourra reformuler la question afin de s’assurer de la compréhension de tous.</a:t>
            </a:r>
            <a:endParaRPr lang="fr-CA" b="0" dirty="0">
              <a:cs typeface="Calibri"/>
            </a:endParaRPr>
          </a:p>
          <a:p>
            <a:endParaRPr lang="fr-CA" b="0" dirty="0"/>
          </a:p>
          <a:p>
            <a:r>
              <a:rPr lang="fr-CA" b="0" dirty="0"/>
              <a:t>En présence d’élèves en apprentissage de la langue, il apparaît judicieux d’octroyer un temps supplémentaire de réflexion aux élèves. Ces derniers étant souvent en surcharge cognitive, il est important qu’ils puissent avoir suffisamment de temps entre le moment où l’enseignant émet un énoncé (une question, une consigne, une phrase, etc.) et le moment où ils doivent réagir. Bien qu’il puisse para</a:t>
            </a:r>
            <a:r>
              <a:rPr lang="fr-CA" b="0" dirty="0">
                <a:highlight>
                  <a:srgbClr val="FF00FF"/>
                </a:highlight>
              </a:rPr>
              <a:t>î</a:t>
            </a:r>
            <a:r>
              <a:rPr lang="fr-CA" b="0" dirty="0"/>
              <a:t>tre parfois «</a:t>
            </a:r>
            <a:r>
              <a:rPr lang="fr-CA" b="0" dirty="0">
                <a:highlight>
                  <a:srgbClr val="FF00FF"/>
                </a:highlight>
              </a:rPr>
              <a:t> </a:t>
            </a:r>
            <a:r>
              <a:rPr lang="fr-CA" b="0" dirty="0"/>
              <a:t>chronophage</a:t>
            </a:r>
            <a:r>
              <a:rPr lang="fr-CA" b="0" dirty="0">
                <a:highlight>
                  <a:srgbClr val="FF00FF"/>
                </a:highlight>
              </a:rPr>
              <a:t> </a:t>
            </a:r>
            <a:r>
              <a:rPr lang="fr-CA" b="0" dirty="0"/>
              <a:t>», ce moment de réflexion demeure essentiel. </a:t>
            </a:r>
          </a:p>
          <a:p>
            <a:endParaRPr lang="fr-CA" b="1" dirty="0">
              <a:cs typeface="Calibri"/>
            </a:endParaRPr>
          </a:p>
          <a:p>
            <a:br>
              <a:rPr lang="en-US" dirty="0">
                <a:cs typeface="+mn-lt"/>
              </a:rPr>
            </a:br>
            <a:endParaRPr lang="en-US" dirty="0">
              <a:cs typeface="Calibri"/>
            </a:endParaRPr>
          </a:p>
        </p:txBody>
      </p:sp>
      <p:sp>
        <p:nvSpPr>
          <p:cNvPr id="4" name="Espace réservé du numéro de diapositive 3"/>
          <p:cNvSpPr>
            <a:spLocks noGrp="1"/>
          </p:cNvSpPr>
          <p:nvPr>
            <p:ph type="sldNum" sz="quarter" idx="5"/>
          </p:nvPr>
        </p:nvSpPr>
        <p:spPr/>
        <p:txBody>
          <a:bodyPr/>
          <a:lstStyle/>
          <a:p>
            <a:fld id="{FFAD2420-E0A8-45DF-A53E-646625FF8775}" type="slidenum">
              <a:rPr lang="fr-CA" smtClean="0"/>
              <a:t>26</a:t>
            </a:fld>
            <a:endParaRPr lang="fr-CA"/>
          </a:p>
        </p:txBody>
      </p:sp>
    </p:spTree>
    <p:extLst>
      <p:ext uri="{BB962C8B-B14F-4D97-AF65-F5344CB8AC3E}">
        <p14:creationId xmlns:p14="http://schemas.microsoft.com/office/powerpoint/2010/main" val="23393041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0" dirty="0"/>
              <a:t>Les élèves allophones possèdent un bagage lexica</a:t>
            </a:r>
            <a:r>
              <a:rPr lang="fr-CA" b="0" dirty="0">
                <a:highlight>
                  <a:srgbClr val="FF00FF"/>
                </a:highlight>
              </a:rPr>
              <a:t>l d</a:t>
            </a:r>
            <a:r>
              <a:rPr lang="fr-CA" b="0" dirty="0"/>
              <a:t>ans les langues qui forment leur répertoire linguistique, lequel peut s</a:t>
            </a:r>
            <a:r>
              <a:rPr lang="fr-CA" b="0" dirty="0">
                <a:highlight>
                  <a:srgbClr val="FF00FF"/>
                </a:highlight>
              </a:rPr>
              <a:t>’</a:t>
            </a:r>
            <a:r>
              <a:rPr lang="fr-CA" b="0" dirty="0"/>
              <a:t>avérer varié. </a:t>
            </a:r>
            <a:endParaRPr lang="fr-FR" b="0" dirty="0">
              <a:cs typeface="Calibri"/>
            </a:endParaRPr>
          </a:p>
          <a:p>
            <a:endParaRPr lang="fr-CA" b="0" dirty="0"/>
          </a:p>
          <a:p>
            <a:r>
              <a:rPr lang="fr-CA" b="0" dirty="0"/>
              <a:t>Néanmoins, parce qu’ils ont besoin d’avoir à leur disposition une variété de mots justes et appropriés au contexte pour effectuer des apprentissages dans toutes les disciplines, les élèves doivent pouvoir apposer des « étiquettes » en français </a:t>
            </a:r>
            <a:r>
              <a:rPr lang="fr-CA" b="0" dirty="0">
                <a:highlight>
                  <a:srgbClr val="FF00FF"/>
                </a:highlight>
              </a:rPr>
              <a:t>sur des </a:t>
            </a:r>
            <a:r>
              <a:rPr lang="fr-CA" b="0" dirty="0"/>
              <a:t>mots et </a:t>
            </a:r>
            <a:r>
              <a:rPr lang="fr-CA" b="0" dirty="0">
                <a:highlight>
                  <a:srgbClr val="FF00FF"/>
                </a:highlight>
              </a:rPr>
              <a:t>des</a:t>
            </a:r>
            <a:r>
              <a:rPr lang="fr-CA" b="0" dirty="0"/>
              <a:t> concepts qui font bien souvent partie de leur bagage lexical. Ce principe-clé permet aux élèves de s’approprier davantage de mots pour les réutiliser au moment opportun. </a:t>
            </a:r>
            <a:endParaRPr lang="fr-FR" b="0" dirty="0">
              <a:cs typeface="Calibri"/>
            </a:endParaRPr>
          </a:p>
          <a:p>
            <a:endParaRPr lang="fr-CA" b="0" dirty="0">
              <a:cs typeface="Calibri"/>
            </a:endParaRPr>
          </a:p>
          <a:p>
            <a:r>
              <a:rPr lang="fr-CA" b="0" dirty="0"/>
              <a:t>Bien que le vocabulaire associé aux différentes disciplines </a:t>
            </a:r>
            <a:r>
              <a:rPr lang="fr-CA" b="0" dirty="0">
                <a:highlight>
                  <a:srgbClr val="FF00FF"/>
                </a:highlight>
              </a:rPr>
              <a:t>soit</a:t>
            </a:r>
            <a:r>
              <a:rPr lang="fr-CA" b="0" dirty="0"/>
              <a:t> utilisé presque exclusivement en contexte scolaire, l</a:t>
            </a:r>
            <a:r>
              <a:rPr lang="fr-CA" b="0" dirty="0">
                <a:highlight>
                  <a:srgbClr val="FF00FF"/>
                </a:highlight>
              </a:rPr>
              <a:t>’</a:t>
            </a:r>
            <a:r>
              <a:rPr lang="fr-CA" b="0" dirty="0"/>
              <a:t>enseignant doit </a:t>
            </a:r>
            <a:r>
              <a:rPr lang="fr-CA" dirty="0">
                <a:highlight>
                  <a:srgbClr val="FF00FF"/>
                </a:highlight>
              </a:rPr>
              <a:t>gard</a:t>
            </a:r>
            <a:r>
              <a:rPr lang="fr-CA" b="0" dirty="0">
                <a:highlight>
                  <a:srgbClr val="FF00FF"/>
                </a:highlight>
              </a:rPr>
              <a:t>er</a:t>
            </a:r>
            <a:r>
              <a:rPr lang="fr-CA" b="0" dirty="0"/>
              <a:t> à l’esprit qu’il n’y a pas que ce type de vocabulaire qui peut se poser en obstacle lors de l’exécution d’une tâche. Il arrive parfois que les incompréhensions relèvent du vocabulaire courant ou même du manque de référents culturels communs. Par exemple, une situation</a:t>
            </a:r>
            <a:r>
              <a:rPr lang="fr-CA" b="0" dirty="0">
                <a:highlight>
                  <a:srgbClr val="FF00FF"/>
                </a:highlight>
              </a:rPr>
              <a:t>-</a:t>
            </a:r>
            <a:r>
              <a:rPr lang="fr-CA" b="0" dirty="0"/>
              <a:t>problème ayant pour thème le camping contient plusieurs mots </a:t>
            </a:r>
            <a:r>
              <a:rPr lang="fr-CA" b="0" dirty="0">
                <a:highlight>
                  <a:srgbClr val="FF00FF"/>
                </a:highlight>
              </a:rPr>
              <a:t>qui relèvent </a:t>
            </a:r>
            <a:r>
              <a:rPr lang="fr-CA" b="0" dirty="0"/>
              <a:t>du vocabulaire courant (tente, sac de couchage, terrain, etc.) et qui peuvent être loin de l’expérience culturelle vécue par certains élèves.</a:t>
            </a:r>
            <a:endParaRPr lang="fr-CA" b="0" dirty="0">
              <a:cs typeface="Calibri"/>
            </a:endParaRPr>
          </a:p>
          <a:p>
            <a:endParaRPr lang="fr-CA" b="0" dirty="0"/>
          </a:p>
          <a:p>
            <a:r>
              <a:rPr lang="fr-CA" b="0" dirty="0"/>
              <a:t>Il est à noter qu’en début d’apprentissage, les consignes et les explications données oralement doivent être simples et courtes et miser sur un vocabulaire connu des élèves. Toutefois, il est essentiel d’éviter de prendre des raccourcis par rapport au métalangage... Je m</a:t>
            </a:r>
            <a:r>
              <a:rPr lang="fr-CA" b="0" dirty="0">
                <a:highlight>
                  <a:srgbClr val="FF00FF"/>
                </a:highlight>
              </a:rPr>
              <a:t>’</a:t>
            </a:r>
            <a:r>
              <a:rPr lang="fr-CA" b="0" dirty="0"/>
              <a:t>explique</a:t>
            </a:r>
            <a:r>
              <a:rPr lang="fr-CA" b="0" dirty="0">
                <a:highlight>
                  <a:srgbClr val="FF00FF"/>
                </a:highlight>
              </a:rPr>
              <a:t> </a:t>
            </a:r>
            <a:r>
              <a:rPr lang="fr-CA" b="0" dirty="0"/>
              <a:t>: la terminologie spécifique aux disciplines se doit d</a:t>
            </a:r>
            <a:r>
              <a:rPr lang="fr-CA" b="0" dirty="0">
                <a:highlight>
                  <a:srgbClr val="FF00FF"/>
                </a:highlight>
              </a:rPr>
              <a:t>’</a:t>
            </a:r>
            <a:r>
              <a:rPr lang="fr-CA" b="0" dirty="0"/>
              <a:t>être enseignée de façon explicite. Par exemple, il est important de garder la terminologie exacte, </a:t>
            </a:r>
            <a:r>
              <a:rPr lang="fr-CA" b="0" dirty="0">
                <a:highlight>
                  <a:srgbClr val="FF00FF"/>
                </a:highlight>
              </a:rPr>
              <a:t>comme</a:t>
            </a:r>
            <a:r>
              <a:rPr lang="fr-CA" b="0" dirty="0"/>
              <a:t> prescrite par les programmes, lorsque l</a:t>
            </a:r>
            <a:r>
              <a:rPr lang="fr-CA" b="0" dirty="0">
                <a:highlight>
                  <a:srgbClr val="FF00FF"/>
                </a:highlight>
              </a:rPr>
              <a:t>’</a:t>
            </a:r>
            <a:r>
              <a:rPr lang="fr-CA" b="0" dirty="0"/>
              <a:t>on traite de grammaire, </a:t>
            </a:r>
            <a:r>
              <a:rPr lang="fr-CA" b="0" dirty="0">
                <a:highlight>
                  <a:srgbClr val="FF00FF"/>
                </a:highlight>
              </a:rPr>
              <a:t>notamment</a:t>
            </a:r>
            <a:r>
              <a:rPr lang="fr-CA" b="0" dirty="0"/>
              <a:t>. </a:t>
            </a:r>
            <a:endParaRPr lang="fr-CA" b="0" dirty="0">
              <a:cs typeface="Calibri"/>
            </a:endParaRPr>
          </a:p>
          <a:p>
            <a:endParaRPr lang="fr-CA" b="0" dirty="0"/>
          </a:p>
          <a:p>
            <a:r>
              <a:rPr lang="fr-CA" b="0" dirty="0"/>
              <a:t>Afin que les nouveaux mots puissent </a:t>
            </a:r>
            <a:r>
              <a:rPr lang="fr-CA" b="0" dirty="0">
                <a:highlight>
                  <a:srgbClr val="FF00FF"/>
                </a:highlight>
              </a:rPr>
              <a:t>s’ajouter au bagage lexical des élèves et l’enrichir, </a:t>
            </a:r>
            <a:r>
              <a:rPr lang="fr-CA" dirty="0">
                <a:highlight>
                  <a:srgbClr val="FF00FF"/>
                </a:highlight>
              </a:rPr>
              <a:t>il est avantageux d’utiliser </a:t>
            </a:r>
            <a:r>
              <a:rPr lang="fr-CA" b="0" dirty="0"/>
              <a:t>différentes stratégies d’enseignement</a:t>
            </a:r>
            <a:r>
              <a:rPr lang="fr-CA" b="0" dirty="0">
                <a:highlight>
                  <a:srgbClr val="FF00FF"/>
                </a:highlight>
              </a:rPr>
              <a:t>. [</a:t>
            </a:r>
            <a:r>
              <a:rPr lang="fr-CA" b="0" dirty="0"/>
              <a:t>En nommer deux, trois.</a:t>
            </a:r>
            <a:r>
              <a:rPr lang="fr-CA" b="0" dirty="0">
                <a:highlight>
                  <a:srgbClr val="FF00FF"/>
                </a:highlight>
              </a:rPr>
              <a:t>]</a:t>
            </a:r>
            <a:endParaRPr lang="fr-CA" b="0" dirty="0">
              <a:highlight>
                <a:srgbClr val="FF00FF"/>
              </a:highlight>
              <a:cs typeface="Calibri" panose="020F0502020204030204"/>
            </a:endParaRPr>
          </a:p>
          <a:p>
            <a:endParaRPr lang="fr-CA" b="0" dirty="0"/>
          </a:p>
          <a:p>
            <a:r>
              <a:rPr lang="fr-CA" b="0" dirty="0"/>
              <a:t>C’est en analysant </a:t>
            </a:r>
            <a:r>
              <a:rPr lang="fr-CA" b="0" dirty="0">
                <a:highlight>
                  <a:srgbClr val="FF00FF"/>
                </a:highlight>
              </a:rPr>
              <a:t>ou </a:t>
            </a:r>
            <a:r>
              <a:rPr lang="fr-CA" b="0" dirty="0"/>
              <a:t>en travaillant les nouveaux mots avec les élèves (leur forme, leur sens et leur emploi) qu</a:t>
            </a:r>
            <a:r>
              <a:rPr lang="fr-CA" b="0" dirty="0">
                <a:highlight>
                  <a:srgbClr val="FF00FF"/>
                </a:highlight>
              </a:rPr>
              <a:t>’on permet qu’il y ait</a:t>
            </a:r>
            <a:r>
              <a:rPr lang="fr-CA" b="0" dirty="0"/>
              <a:t> éventuellement mémorisation et ancrage. </a:t>
            </a:r>
            <a:br>
              <a:rPr lang="en-US" b="1" dirty="0">
                <a:cs typeface="+mn-lt"/>
              </a:rPr>
            </a:br>
            <a:br>
              <a:rPr lang="en-US" b="1" dirty="0">
                <a:cs typeface="+mn-lt"/>
              </a:rPr>
            </a:br>
            <a:endParaRPr lang="en-US" dirty="0"/>
          </a:p>
        </p:txBody>
      </p:sp>
      <p:sp>
        <p:nvSpPr>
          <p:cNvPr id="4" name="Espace réservé du numéro de diapositive 3"/>
          <p:cNvSpPr>
            <a:spLocks noGrp="1"/>
          </p:cNvSpPr>
          <p:nvPr>
            <p:ph type="sldNum" sz="quarter" idx="5"/>
          </p:nvPr>
        </p:nvSpPr>
        <p:spPr/>
        <p:txBody>
          <a:bodyPr/>
          <a:lstStyle/>
          <a:p>
            <a:fld id="{FFAD2420-E0A8-45DF-A53E-646625FF8775}" type="slidenum">
              <a:rPr lang="fr-CA" smtClean="0"/>
              <a:t>27</a:t>
            </a:fld>
            <a:endParaRPr lang="fr-CA" dirty="0"/>
          </a:p>
        </p:txBody>
      </p:sp>
    </p:spTree>
    <p:extLst>
      <p:ext uri="{BB962C8B-B14F-4D97-AF65-F5344CB8AC3E}">
        <p14:creationId xmlns:p14="http://schemas.microsoft.com/office/powerpoint/2010/main" val="39137240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defRPr/>
            </a:pPr>
            <a:r>
              <a:rPr lang="fr-CA" b="0" dirty="0">
                <a:solidFill>
                  <a:srgbClr val="000000"/>
                </a:solidFill>
                <a:effectLst/>
                <a:latin typeface="Calibri (Corps)"/>
                <a:ea typeface="Calibri"/>
                <a:cs typeface="Times New Roman"/>
              </a:rPr>
              <a:t>De nombreuses recherches ont montré que </a:t>
            </a:r>
            <a:r>
              <a:rPr lang="fr-CA" b="0" dirty="0">
                <a:solidFill>
                  <a:srgbClr val="000000"/>
                </a:solidFill>
                <a:effectLst/>
                <a:highlight>
                  <a:srgbClr val="FF00FF"/>
                </a:highlight>
                <a:latin typeface="Calibri (Corps)"/>
                <a:ea typeface="Calibri"/>
                <a:cs typeface="Times New Roman"/>
              </a:rPr>
              <a:t>le fait de </a:t>
            </a:r>
            <a:r>
              <a:rPr lang="fr-CA" b="0" dirty="0">
                <a:solidFill>
                  <a:srgbClr val="000000"/>
                </a:solidFill>
                <a:effectLst/>
                <a:latin typeface="Calibri (Corps)"/>
                <a:ea typeface="Calibri"/>
                <a:cs typeface="Times New Roman"/>
              </a:rPr>
              <a:t>ne pas tenir compte de la langue de la famille, si elle est différente de celle de l’école, peut se traduire par une </a:t>
            </a:r>
            <a:r>
              <a:rPr lang="fr-CA" b="0" dirty="0">
                <a:solidFill>
                  <a:srgbClr val="000000"/>
                </a:solidFill>
                <a:effectLst/>
                <a:highlight>
                  <a:srgbClr val="FF00FF"/>
                </a:highlight>
                <a:latin typeface="Calibri (Corps)"/>
                <a:ea typeface="Calibri"/>
                <a:cs typeface="Times New Roman"/>
              </a:rPr>
              <a:t>«</a:t>
            </a:r>
            <a:r>
              <a:rPr lang="fr-CA" b="0" dirty="0">
                <a:solidFill>
                  <a:srgbClr val="000000"/>
                </a:solidFill>
                <a:effectLst/>
                <a:latin typeface="Calibri (Corps)"/>
                <a:ea typeface="Calibri"/>
                <a:cs typeface="Times New Roman"/>
              </a:rPr>
              <a:t> insécurité linguistique », un sentiment de discrimination, une baisse de l’estime de so</a:t>
            </a:r>
            <a:r>
              <a:rPr lang="fr-CA" b="0" dirty="0">
                <a:solidFill>
                  <a:srgbClr val="000000"/>
                </a:solidFill>
                <a:effectLst/>
                <a:highlight>
                  <a:srgbClr val="FF00FF"/>
                </a:highlight>
                <a:latin typeface="Calibri (Corps)"/>
                <a:ea typeface="Calibri"/>
                <a:cs typeface="Times New Roman"/>
              </a:rPr>
              <a:t>i a</a:t>
            </a:r>
            <a:r>
              <a:rPr lang="fr-CA" b="0" dirty="0">
                <a:solidFill>
                  <a:srgbClr val="000000"/>
                </a:solidFill>
                <a:effectLst/>
                <a:latin typeface="Calibri (Corps)"/>
                <a:ea typeface="Calibri"/>
                <a:cs typeface="Times New Roman"/>
              </a:rPr>
              <a:t>insi qu</a:t>
            </a:r>
            <a:r>
              <a:rPr lang="fr-CA" b="0" dirty="0">
                <a:solidFill>
                  <a:srgbClr val="000000"/>
                </a:solidFill>
                <a:effectLst/>
                <a:highlight>
                  <a:srgbClr val="FF00FF"/>
                </a:highlight>
                <a:latin typeface="Calibri (Corps)"/>
                <a:ea typeface="Calibri"/>
                <a:cs typeface="Times New Roman"/>
              </a:rPr>
              <a:t>e d</a:t>
            </a:r>
            <a:r>
              <a:rPr lang="fr-CA" b="0" dirty="0">
                <a:solidFill>
                  <a:srgbClr val="000000"/>
                </a:solidFill>
                <a:effectLst/>
                <a:latin typeface="Calibri (Corps)"/>
                <a:ea typeface="Calibri"/>
                <a:cs typeface="Times New Roman"/>
              </a:rPr>
              <a:t>es difficultés à transférer des acquis cognitifs et langagiers d’une langue à l’autre. </a:t>
            </a:r>
            <a:r>
              <a:rPr lang="fr-CA" sz="1800" dirty="0">
                <a:effectLst/>
                <a:latin typeface="Segoe UI" panose="020B0502040204020203" pitchFamily="34" charset="0"/>
              </a:rPr>
              <a:t>(Armand, Dagenais et </a:t>
            </a:r>
            <a:r>
              <a:rPr lang="fr-CA" sz="1800" dirty="0" err="1">
                <a:effectLst/>
                <a:latin typeface="Segoe UI" panose="020B0502040204020203" pitchFamily="34" charset="0"/>
              </a:rPr>
              <a:t>Nicollin</a:t>
            </a:r>
            <a:r>
              <a:rPr lang="fr-CA" sz="1800" dirty="0">
                <a:effectLst/>
                <a:latin typeface="Segoe UI" panose="020B0502040204020203" pitchFamily="34" charset="0"/>
              </a:rPr>
              <a:t>, 2008).</a:t>
            </a:r>
            <a:endParaRPr lang="fr-CA" b="0" dirty="0">
              <a:solidFill>
                <a:srgbClr val="000000"/>
              </a:solidFill>
              <a:effectLst/>
              <a:latin typeface="Calibri (Corps)"/>
              <a:ea typeface="Calibri"/>
              <a:cs typeface="Times New Roman"/>
            </a:endParaRPr>
          </a:p>
          <a:p>
            <a:pPr>
              <a:defRPr/>
            </a:pPr>
            <a:endParaRPr lang="fr-CA" b="0" dirty="0">
              <a:solidFill>
                <a:srgbClr val="000000"/>
              </a:solidFill>
              <a:latin typeface="Calibri (Corps)"/>
              <a:ea typeface="Calibri" panose="020F0502020204030204" pitchFamily="34" charset="0"/>
              <a:cs typeface="Calibri"/>
            </a:endParaRPr>
          </a:p>
          <a:p>
            <a:pPr>
              <a:defRPr/>
            </a:pPr>
            <a:r>
              <a:rPr lang="fr-CA" b="0" dirty="0">
                <a:latin typeface="Calibri (Corps)"/>
              </a:rPr>
              <a:t>Les enseignants ont avantage à encourager les élèves à utiliser leur langue maternelle ou</a:t>
            </a:r>
            <a:r>
              <a:rPr lang="fr-CA" b="0" dirty="0">
                <a:highlight>
                  <a:srgbClr val="FF00FF"/>
                </a:highlight>
                <a:latin typeface="Calibri (Corps)"/>
              </a:rPr>
              <a:t> les </a:t>
            </a:r>
            <a:r>
              <a:rPr lang="fr-CA" b="0" dirty="0">
                <a:latin typeface="Calibri (Corps)"/>
              </a:rPr>
              <a:t>autres langues de leur répertoire comme un réservoir de connaissances à exploiter. Ce faisant, les élèves comprennent qu’ils possèdent déjà des connaissances sur lesquelles ils peuvent s’appuyer, ce qui peut être sécurisant pour eux et faciliter leur prise de risque</a:t>
            </a:r>
            <a:r>
              <a:rPr lang="fr-CA" b="0" dirty="0">
                <a:highlight>
                  <a:srgbClr val="FF00FF"/>
                </a:highlight>
                <a:latin typeface="Calibri (Corps)"/>
              </a:rPr>
              <a:t>s</a:t>
            </a:r>
            <a:r>
              <a:rPr lang="fr-CA" b="0" dirty="0">
                <a:latin typeface="Calibri (Corps)"/>
              </a:rPr>
              <a:t>. </a:t>
            </a:r>
            <a:endParaRPr lang="fr-CA" b="0" dirty="0">
              <a:latin typeface="Calibri (Corps)"/>
              <a:cs typeface="Calibri"/>
            </a:endParaRPr>
          </a:p>
          <a:p>
            <a:pPr>
              <a:defRPr/>
            </a:pPr>
            <a:endParaRPr lang="fr-CA" b="0" dirty="0">
              <a:latin typeface="Calibri (Corps)"/>
            </a:endParaRPr>
          </a:p>
          <a:p>
            <a:pPr>
              <a:defRPr/>
            </a:pPr>
            <a:r>
              <a:rPr lang="fr-CA" b="0" dirty="0">
                <a:latin typeface="Calibri (Corps)"/>
              </a:rPr>
              <a:t>Il est également important de s’assurer que les élèves </a:t>
            </a:r>
            <a:r>
              <a:rPr lang="fr-CA" dirty="0">
                <a:highlight>
                  <a:srgbClr val="FF00FF"/>
                </a:highlight>
                <a:latin typeface="Calibri (Corps)"/>
              </a:rPr>
              <a:t>o</a:t>
            </a:r>
            <a:r>
              <a:rPr lang="fr-CA" b="0" dirty="0">
                <a:highlight>
                  <a:srgbClr val="FF00FF"/>
                </a:highlight>
                <a:latin typeface="Calibri (Corps)"/>
              </a:rPr>
              <a:t>nt</a:t>
            </a:r>
            <a:r>
              <a:rPr lang="fr-CA" b="0" dirty="0">
                <a:latin typeface="Calibri (Corps)"/>
              </a:rPr>
              <a:t> les référents culturels nécessaires pour effectuer les tâches qui leur sont présentées. La méconnaissance d</a:t>
            </a:r>
            <a:r>
              <a:rPr lang="fr-CA" b="0" dirty="0">
                <a:highlight>
                  <a:srgbClr val="FF00FF"/>
                </a:highlight>
                <a:latin typeface="Calibri (Corps)"/>
              </a:rPr>
              <a:t>’</a:t>
            </a:r>
            <a:r>
              <a:rPr lang="fr-CA" b="0" dirty="0">
                <a:latin typeface="Calibri (Corps)"/>
              </a:rPr>
              <a:t>un sujet ou d</a:t>
            </a:r>
            <a:r>
              <a:rPr lang="fr-CA" b="0" dirty="0">
                <a:highlight>
                  <a:srgbClr val="FF00FF"/>
                </a:highlight>
                <a:latin typeface="Calibri (Corps)"/>
              </a:rPr>
              <a:t>’</a:t>
            </a:r>
            <a:r>
              <a:rPr lang="fr-CA" b="0" dirty="0">
                <a:latin typeface="Calibri (Corps)"/>
              </a:rPr>
              <a:t>un contexte pourrait altérer la compréhension des élèves lors de l’exécution des tâches. </a:t>
            </a:r>
            <a:endParaRPr lang="fr-CA" b="0" dirty="0">
              <a:latin typeface="Calibri (Corps)"/>
              <a:cs typeface="Calibri"/>
            </a:endParaRPr>
          </a:p>
          <a:p>
            <a:pPr>
              <a:defRPr/>
            </a:pPr>
            <a:endParaRPr lang="fr-CA" b="0" dirty="0">
              <a:latin typeface="Calibri (Corps)"/>
              <a:cs typeface="+mn-lt"/>
            </a:endParaRPr>
          </a:p>
          <a:p>
            <a:pPr>
              <a:defRPr/>
            </a:pPr>
            <a:r>
              <a:rPr lang="fr-CA" b="0" dirty="0">
                <a:latin typeface="Calibri (Corps)"/>
                <a:cs typeface="+mn-lt"/>
              </a:rPr>
              <a:t>Tout cela est pertinen</a:t>
            </a:r>
            <a:r>
              <a:rPr lang="fr-CA" b="0" dirty="0">
                <a:highlight>
                  <a:srgbClr val="FF00FF"/>
                </a:highlight>
                <a:latin typeface="Calibri (Corps)"/>
                <a:cs typeface="+mn-lt"/>
              </a:rPr>
              <a:t>t</a:t>
            </a:r>
            <a:r>
              <a:rPr lang="fr-CA" b="0" dirty="0">
                <a:latin typeface="Calibri (Corps)"/>
                <a:cs typeface="+mn-lt"/>
              </a:rPr>
              <a:t> non seulement en contexte d</a:t>
            </a:r>
            <a:r>
              <a:rPr lang="fr-CA" b="0" dirty="0">
                <a:highlight>
                  <a:srgbClr val="FF00FF"/>
                </a:highlight>
                <a:latin typeface="Calibri (Corps)"/>
                <a:cs typeface="+mn-lt"/>
              </a:rPr>
              <a:t>’</a:t>
            </a:r>
            <a:r>
              <a:rPr lang="fr-CA" b="0" dirty="0">
                <a:latin typeface="Calibri (Corps)"/>
                <a:cs typeface="+mn-lt"/>
              </a:rPr>
              <a:t>intégration linguistiqu</a:t>
            </a:r>
            <a:r>
              <a:rPr lang="fr-CA" b="0" dirty="0">
                <a:highlight>
                  <a:srgbClr val="FF00FF"/>
                </a:highlight>
                <a:latin typeface="Calibri (Corps)"/>
                <a:cs typeface="+mn-lt"/>
              </a:rPr>
              <a:t>e</a:t>
            </a:r>
            <a:r>
              <a:rPr lang="fr-CA" b="0" dirty="0">
                <a:latin typeface="Calibri (Corps)"/>
                <a:cs typeface="+mn-lt"/>
              </a:rPr>
              <a:t>, scolaire et sociale</a:t>
            </a:r>
            <a:r>
              <a:rPr lang="fr-CA" b="0" dirty="0">
                <a:highlight>
                  <a:srgbClr val="FF00FF"/>
                </a:highlight>
                <a:latin typeface="Calibri (Corps)"/>
                <a:cs typeface="+mn-lt"/>
              </a:rPr>
              <a:t>,</a:t>
            </a:r>
            <a:r>
              <a:rPr lang="fr-CA" b="0" dirty="0">
                <a:latin typeface="Calibri (Corps)"/>
                <a:cs typeface="+mn-lt"/>
              </a:rPr>
              <a:t> mais pour tout élève apprenant une nouvelle langue et intégrant de nouveaux repères culturels.</a:t>
            </a:r>
            <a:endParaRPr lang="fr-CA" b="0" dirty="0">
              <a:latin typeface="Calibri (Corps)"/>
              <a:ea typeface="Calibri"/>
              <a:cs typeface="+mn-lt"/>
            </a:endParaRPr>
          </a:p>
          <a:p>
            <a:pPr>
              <a:defRPr/>
            </a:pPr>
            <a:endParaRPr lang="fr-CA" dirty="0">
              <a:cs typeface="Calibri"/>
            </a:endParaRPr>
          </a:p>
        </p:txBody>
      </p:sp>
      <p:sp>
        <p:nvSpPr>
          <p:cNvPr id="4" name="Espace réservé du numéro de diapositive 3"/>
          <p:cNvSpPr>
            <a:spLocks noGrp="1"/>
          </p:cNvSpPr>
          <p:nvPr>
            <p:ph type="sldNum" sz="quarter" idx="5"/>
          </p:nvPr>
        </p:nvSpPr>
        <p:spPr/>
        <p:txBody>
          <a:bodyPr/>
          <a:lstStyle/>
          <a:p>
            <a:fld id="{FFAD2420-E0A8-45DF-A53E-646625FF8775}" type="slidenum">
              <a:rPr lang="fr-CA" smtClean="0"/>
              <a:t>28</a:t>
            </a:fld>
            <a:endParaRPr lang="fr-CA" dirty="0"/>
          </a:p>
        </p:txBody>
      </p:sp>
    </p:spTree>
    <p:extLst>
      <p:ext uri="{BB962C8B-B14F-4D97-AF65-F5344CB8AC3E}">
        <p14:creationId xmlns:p14="http://schemas.microsoft.com/office/powerpoint/2010/main" val="18667858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0" u="none" dirty="0">
                <a:cs typeface="Calibri"/>
              </a:rPr>
              <a:t>Nous avons évoqué jusqu</a:t>
            </a:r>
            <a:r>
              <a:rPr lang="fr-CA" b="0" u="none" dirty="0">
                <a:highlight>
                  <a:srgbClr val="FF00FF"/>
                </a:highlight>
                <a:cs typeface="Calibri"/>
              </a:rPr>
              <a:t>’</a:t>
            </a:r>
            <a:r>
              <a:rPr lang="fr-CA" b="0" u="none" dirty="0">
                <a:cs typeface="Calibri"/>
              </a:rPr>
              <a:t>ici l</a:t>
            </a:r>
            <a:r>
              <a:rPr lang="fr-CA" b="0" u="none" dirty="0">
                <a:highlight>
                  <a:srgbClr val="FF00FF"/>
                </a:highlight>
                <a:cs typeface="Calibri"/>
              </a:rPr>
              <a:t>’</a:t>
            </a:r>
            <a:r>
              <a:rPr lang="fr-CA" b="0" u="none" dirty="0">
                <a:cs typeface="Calibri"/>
              </a:rPr>
              <a:t>importance de l</a:t>
            </a:r>
            <a:r>
              <a:rPr lang="fr-CA" b="0" u="none" dirty="0">
                <a:highlight>
                  <a:srgbClr val="FF00FF"/>
                </a:highlight>
                <a:cs typeface="Calibri"/>
              </a:rPr>
              <a:t>’</a:t>
            </a:r>
            <a:r>
              <a:rPr lang="fr-CA" b="0" u="none" dirty="0">
                <a:cs typeface="Calibri"/>
              </a:rPr>
              <a:t>authenticité du contexte, des situations d</a:t>
            </a:r>
            <a:r>
              <a:rPr lang="fr-CA" b="0" u="none" dirty="0">
                <a:highlight>
                  <a:srgbClr val="FF00FF"/>
                </a:highlight>
                <a:cs typeface="Calibri"/>
              </a:rPr>
              <a:t>’</a:t>
            </a:r>
            <a:r>
              <a:rPr lang="fr-CA" b="0" u="none" dirty="0">
                <a:cs typeface="Calibri"/>
              </a:rPr>
              <a:t>apprentissage et du matériel utilisé, notamment </a:t>
            </a:r>
            <a:r>
              <a:rPr lang="fr-CA" u="none" dirty="0">
                <a:highlight>
                  <a:srgbClr val="FF00FF"/>
                </a:highlight>
                <a:cs typeface="Calibri"/>
              </a:rPr>
              <a:t>sur le plan de la </a:t>
            </a:r>
            <a:r>
              <a:rPr lang="fr-CA" b="0" u="none" dirty="0">
                <a:cs typeface="Calibri"/>
              </a:rPr>
              <a:t>motivation </a:t>
            </a:r>
            <a:r>
              <a:rPr lang="fr-CA" b="0" u="none" dirty="0">
                <a:highlight>
                  <a:srgbClr val="FF00FF"/>
                </a:highlight>
                <a:cs typeface="Calibri"/>
              </a:rPr>
              <a:t>et de </a:t>
            </a:r>
            <a:r>
              <a:rPr lang="fr-CA" b="0" u="none" dirty="0">
                <a:cs typeface="Calibri"/>
              </a:rPr>
              <a:t>l</a:t>
            </a:r>
            <a:r>
              <a:rPr lang="fr-CA" b="0" u="none" dirty="0">
                <a:highlight>
                  <a:srgbClr val="FF00FF"/>
                </a:highlight>
                <a:cs typeface="Calibri"/>
              </a:rPr>
              <a:t>’</a:t>
            </a:r>
            <a:r>
              <a:rPr lang="fr-CA" b="0" u="none" dirty="0">
                <a:cs typeface="Calibri"/>
              </a:rPr>
              <a:t>interrelation des compétences... </a:t>
            </a:r>
          </a:p>
          <a:p>
            <a:endParaRPr lang="fr-CA" b="0" u="none" dirty="0">
              <a:cs typeface="Calibri"/>
            </a:endParaRPr>
          </a:p>
          <a:p>
            <a:r>
              <a:rPr lang="fr-CA" b="0" u="none" dirty="0">
                <a:cs typeface="Calibri"/>
              </a:rPr>
              <a:t>Toutefois, nous sommes tous confrontés aux limites d</a:t>
            </a:r>
            <a:r>
              <a:rPr lang="fr-CA" b="0" u="none" dirty="0">
                <a:highlight>
                  <a:srgbClr val="FF00FF"/>
                </a:highlight>
                <a:cs typeface="Calibri"/>
              </a:rPr>
              <a:t>’</a:t>
            </a:r>
            <a:r>
              <a:rPr lang="fr-CA" b="0" u="none" dirty="0">
                <a:cs typeface="Calibri"/>
              </a:rPr>
              <a:t>un contexte dit </a:t>
            </a:r>
            <a:r>
              <a:rPr lang="fr-CA" b="0" u="none" dirty="0">
                <a:highlight>
                  <a:srgbClr val="FF00FF"/>
                </a:highlight>
                <a:cs typeface="Calibri"/>
              </a:rPr>
              <a:t>«</a:t>
            </a:r>
            <a:r>
              <a:rPr lang="fr-CA" b="0" u="none" dirty="0">
                <a:cs typeface="Calibri"/>
              </a:rPr>
              <a:t> authentique</a:t>
            </a:r>
            <a:r>
              <a:rPr lang="fr-CA" u="none" dirty="0">
                <a:cs typeface="Calibri"/>
              </a:rPr>
              <a:t> </a:t>
            </a:r>
            <a:r>
              <a:rPr lang="fr-CA" u="none" dirty="0">
                <a:highlight>
                  <a:srgbClr val="FF00FF"/>
                </a:highlight>
                <a:cs typeface="Calibri"/>
              </a:rPr>
              <a:t>»</a:t>
            </a:r>
            <a:r>
              <a:rPr lang="fr-CA" b="0" u="none" dirty="0">
                <a:cs typeface="Calibri"/>
              </a:rPr>
              <a:t> en salle de classe.</a:t>
            </a:r>
          </a:p>
          <a:p>
            <a:endParaRPr lang="fr-CA" b="0" u="none" dirty="0">
              <a:cs typeface="Calibri"/>
            </a:endParaRPr>
          </a:p>
          <a:p>
            <a:r>
              <a:rPr lang="fr-CA" b="0" u="none" dirty="0">
                <a:cs typeface="Calibri"/>
              </a:rPr>
              <a:t>Voici trois de ces limites</a:t>
            </a:r>
            <a:r>
              <a:rPr lang="fr-CA" b="0" u="none" dirty="0">
                <a:highlight>
                  <a:srgbClr val="FF00FF"/>
                </a:highlight>
                <a:cs typeface="Calibri"/>
              </a:rPr>
              <a:t>, </a:t>
            </a:r>
            <a:r>
              <a:rPr lang="fr-CA" b="0" u="none" dirty="0">
                <a:cs typeface="Calibri"/>
              </a:rPr>
              <a:t>identifiées par Simon </a:t>
            </a:r>
            <a:r>
              <a:rPr lang="fr-CA" b="0" u="none" dirty="0" err="1">
                <a:cs typeface="Calibri"/>
              </a:rPr>
              <a:t>Collin</a:t>
            </a:r>
            <a:r>
              <a:rPr lang="fr-CA" b="0" u="none" dirty="0">
                <a:cs typeface="Calibri"/>
              </a:rPr>
              <a:t>, professeur </a:t>
            </a:r>
            <a:r>
              <a:rPr lang="fr-CA" b="0" u="none" dirty="0"/>
              <a:t>à la </a:t>
            </a:r>
            <a:r>
              <a:rPr lang="fr-CA" b="0" u="none" dirty="0">
                <a:highlight>
                  <a:srgbClr val="FF00FF"/>
                </a:highlight>
              </a:rPr>
              <a:t>F</a:t>
            </a:r>
            <a:r>
              <a:rPr lang="fr-CA" b="0" u="none" dirty="0"/>
              <a:t>aculté des sciences de l</a:t>
            </a:r>
            <a:r>
              <a:rPr lang="fr-CA" b="0" u="none" dirty="0">
                <a:highlight>
                  <a:srgbClr val="FF00FF"/>
                </a:highlight>
              </a:rPr>
              <a:t>’</a:t>
            </a:r>
            <a:r>
              <a:rPr lang="fr-CA" b="0" u="none" dirty="0"/>
              <a:t>éducation de l</a:t>
            </a:r>
            <a:r>
              <a:rPr lang="fr-CA" b="0" u="none" dirty="0">
                <a:highlight>
                  <a:srgbClr val="FF00FF"/>
                </a:highlight>
              </a:rPr>
              <a:t>’</a:t>
            </a:r>
            <a:r>
              <a:rPr lang="fr-CA" b="0" u="none" dirty="0"/>
              <a:t>Université du Québec à Montréal. </a:t>
            </a:r>
            <a:endParaRPr lang="fr-CA" b="0" u="none" dirty="0">
              <a:cs typeface="Calibri"/>
            </a:endParaRPr>
          </a:p>
          <a:p>
            <a:r>
              <a:rPr lang="fr-CA" b="0" u="none" dirty="0">
                <a:cs typeface="Calibri"/>
              </a:rPr>
              <a:t> </a:t>
            </a:r>
          </a:p>
          <a:p>
            <a:pPr marL="228600" indent="-228600">
              <a:buAutoNum type="arabicPeriod"/>
            </a:pPr>
            <a:r>
              <a:rPr lang="fr-CA" b="0" u="none" dirty="0">
                <a:cs typeface="Calibri"/>
              </a:rPr>
              <a:t>L</a:t>
            </a:r>
            <a:r>
              <a:rPr lang="fr-CA" b="0" u="none" dirty="0">
                <a:highlight>
                  <a:srgbClr val="FF00FF"/>
                </a:highlight>
              </a:rPr>
              <a:t>’</a:t>
            </a:r>
            <a:r>
              <a:rPr lang="fr-CA" b="0" u="none" dirty="0">
                <a:cs typeface="Calibri"/>
              </a:rPr>
              <a:t>enseignant contrôle le sujet et les interventions orales au sein de la classe</a:t>
            </a:r>
            <a:r>
              <a:rPr lang="fr-CA" b="0" u="none" dirty="0">
                <a:highlight>
                  <a:srgbClr val="FF00FF"/>
                </a:highlight>
                <a:cs typeface="Calibri"/>
              </a:rPr>
              <a:t>.</a:t>
            </a:r>
          </a:p>
          <a:p>
            <a:pPr marL="0" indent="0">
              <a:buNone/>
            </a:pPr>
            <a:endParaRPr lang="fr-CA" b="0" u="none" dirty="0">
              <a:cs typeface="Calibri"/>
            </a:endParaRPr>
          </a:p>
          <a:p>
            <a:r>
              <a:rPr lang="fr-CA" b="0" u="none" dirty="0">
                <a:cs typeface="Calibri"/>
              </a:rPr>
              <a:t>Dans la vraie vie, on ne choisit pas les sujets qui nous sont présentés. Bien souvent, un événement </a:t>
            </a:r>
            <a:r>
              <a:rPr lang="fr-CA" b="0" u="none" dirty="0">
                <a:highlight>
                  <a:srgbClr val="FF00FF"/>
                </a:highlight>
                <a:cs typeface="Calibri"/>
              </a:rPr>
              <a:t>survient</a:t>
            </a:r>
            <a:r>
              <a:rPr lang="fr-CA" b="0" u="none" dirty="0">
                <a:cs typeface="Calibri"/>
              </a:rPr>
              <a:t> et nous devons, à chaud, réagir. Dans la salle de classe, l</a:t>
            </a:r>
            <a:r>
              <a:rPr lang="fr-CA" b="0" u="none" dirty="0">
                <a:highlight>
                  <a:srgbClr val="FF00FF"/>
                </a:highlight>
              </a:rPr>
              <a:t>’</a:t>
            </a:r>
            <a:r>
              <a:rPr lang="fr-CA" b="0" u="none" dirty="0">
                <a:cs typeface="Calibri"/>
              </a:rPr>
              <a:t>enseignant ne proposera pas à ses élèves des sujets de discussion qui n</a:t>
            </a:r>
            <a:r>
              <a:rPr lang="fr-CA" b="0" u="none" dirty="0">
                <a:highlight>
                  <a:srgbClr val="FF00FF"/>
                </a:highlight>
              </a:rPr>
              <a:t>’</a:t>
            </a:r>
            <a:r>
              <a:rPr lang="fr-CA" b="0" u="none" dirty="0">
                <a:cs typeface="Calibri"/>
              </a:rPr>
              <a:t>auront pas, au préalable, été introduits. Il veillera à travailler le vocabulaire avec eux, à leur faire regarder des illustrations en lien avec </a:t>
            </a:r>
            <a:r>
              <a:rPr lang="fr-CA" u="none" dirty="0">
                <a:cs typeface="Calibri"/>
              </a:rPr>
              <a:t>ce </a:t>
            </a:r>
            <a:r>
              <a:rPr lang="fr-CA" u="none" dirty="0">
                <a:highlight>
                  <a:srgbClr val="FF00FF"/>
                </a:highlight>
                <a:cs typeface="Calibri"/>
              </a:rPr>
              <a:t>vocabulaire</a:t>
            </a:r>
            <a:r>
              <a:rPr lang="fr-CA" b="0" u="none" dirty="0">
                <a:cs typeface="Calibri"/>
              </a:rPr>
              <a:t>, bref, il ne demandera pas à un élève d</a:t>
            </a:r>
            <a:r>
              <a:rPr lang="fr-CA" b="0" u="none" dirty="0">
                <a:highlight>
                  <a:srgbClr val="FF00FF"/>
                </a:highlight>
              </a:rPr>
              <a:t>’</a:t>
            </a:r>
            <a:r>
              <a:rPr lang="fr-CA" b="0" u="none" dirty="0">
                <a:cs typeface="Calibri"/>
              </a:rPr>
              <a:t>exposer sa pensée sur tel ou tel sujet si ce dernier n</a:t>
            </a:r>
            <a:r>
              <a:rPr lang="fr-CA" b="0" u="none" dirty="0">
                <a:highlight>
                  <a:srgbClr val="FF00FF"/>
                </a:highlight>
              </a:rPr>
              <a:t>’y </a:t>
            </a:r>
            <a:r>
              <a:rPr lang="fr-CA" b="0" u="none" dirty="0">
                <a:cs typeface="Calibri"/>
              </a:rPr>
              <a:t>a pas été expos</a:t>
            </a:r>
            <a:r>
              <a:rPr lang="fr-CA" b="0" u="none" dirty="0">
                <a:highlight>
                  <a:srgbClr val="FF00FF"/>
                </a:highlight>
                <a:cs typeface="Calibri"/>
              </a:rPr>
              <a:t>é a</a:t>
            </a:r>
            <a:r>
              <a:rPr lang="fr-CA" b="0" u="none" dirty="0">
                <a:cs typeface="Calibri"/>
              </a:rPr>
              <a:t>u moins une fois. </a:t>
            </a:r>
            <a:r>
              <a:rPr lang="fr-CA" b="0" u="none" dirty="0">
                <a:highlight>
                  <a:srgbClr val="FF00FF"/>
                </a:highlight>
                <a:cs typeface="Calibri"/>
              </a:rPr>
              <a:t>L’enseignant veillera </a:t>
            </a:r>
            <a:r>
              <a:rPr lang="fr-CA" b="0" u="none" dirty="0">
                <a:cs typeface="Calibri"/>
              </a:rPr>
              <a:t>également </a:t>
            </a:r>
            <a:r>
              <a:rPr lang="fr-CA" u="none" dirty="0">
                <a:highlight>
                  <a:srgbClr val="FF00FF"/>
                </a:highlight>
                <a:cs typeface="Calibri"/>
              </a:rPr>
              <a:t>à ce </a:t>
            </a:r>
            <a:r>
              <a:rPr lang="fr-CA" b="0" u="none" dirty="0">
                <a:cs typeface="Calibri"/>
              </a:rPr>
              <a:t>qu</a:t>
            </a:r>
            <a:r>
              <a:rPr lang="fr-CA" b="0" u="none" dirty="0">
                <a:highlight>
                  <a:srgbClr val="FF00FF"/>
                </a:highlight>
                <a:cs typeface="Calibri"/>
              </a:rPr>
              <a:t>e t</a:t>
            </a:r>
            <a:r>
              <a:rPr lang="fr-CA" b="0" u="none" dirty="0">
                <a:cs typeface="Calibri"/>
              </a:rPr>
              <a:t>out se déroule sans problème. L</a:t>
            </a:r>
            <a:r>
              <a:rPr lang="fr-CA" b="0" u="none" dirty="0">
                <a:highlight>
                  <a:srgbClr val="FF00FF"/>
                </a:highlight>
              </a:rPr>
              <a:t>’</a:t>
            </a:r>
            <a:r>
              <a:rPr lang="fr-CA" b="0" u="none" dirty="0">
                <a:cs typeface="Calibri"/>
              </a:rPr>
              <a:t>idée ici n</a:t>
            </a:r>
            <a:r>
              <a:rPr lang="fr-CA" b="0" u="none" dirty="0">
                <a:highlight>
                  <a:srgbClr val="FF00FF"/>
                </a:highlight>
                <a:cs typeface="Calibri"/>
              </a:rPr>
              <a:t>’</a:t>
            </a:r>
            <a:r>
              <a:rPr lang="fr-CA" b="0" u="none" dirty="0">
                <a:cs typeface="Calibri"/>
              </a:rPr>
              <a:t>est pas d</a:t>
            </a:r>
            <a:r>
              <a:rPr lang="fr-CA" b="0" u="none" dirty="0">
                <a:highlight>
                  <a:srgbClr val="FF00FF"/>
                </a:highlight>
              </a:rPr>
              <a:t>’</a:t>
            </a:r>
            <a:r>
              <a:rPr lang="fr-CA" b="0" u="none" dirty="0">
                <a:cs typeface="Calibri"/>
              </a:rPr>
              <a:t>effrayer l</a:t>
            </a:r>
            <a:r>
              <a:rPr lang="fr-CA" b="0" u="none" dirty="0">
                <a:highlight>
                  <a:srgbClr val="FF00FF"/>
                </a:highlight>
              </a:rPr>
              <a:t>’</a:t>
            </a:r>
            <a:r>
              <a:rPr lang="fr-CA" b="0" u="none" dirty="0">
                <a:cs typeface="Calibri"/>
              </a:rPr>
              <a:t>élève, de le placer dans une situation traumatisante où il n</a:t>
            </a:r>
            <a:r>
              <a:rPr lang="fr-CA" b="0" u="none" dirty="0">
                <a:highlight>
                  <a:srgbClr val="FF00FF"/>
                </a:highlight>
              </a:rPr>
              <a:t>’</a:t>
            </a:r>
            <a:r>
              <a:rPr lang="fr-CA" b="0" u="none" dirty="0">
                <a:cs typeface="Calibri"/>
              </a:rPr>
              <a:t>aura aucun espoir de venir à bout de la tâche qui lui est demandée. </a:t>
            </a:r>
          </a:p>
          <a:p>
            <a:endParaRPr lang="fr-CA" b="0" u="none" dirty="0">
              <a:cs typeface="Calibri"/>
            </a:endParaRPr>
          </a:p>
          <a:p>
            <a:r>
              <a:rPr lang="fr-CA" b="0" u="none" dirty="0">
                <a:cs typeface="Calibri"/>
              </a:rPr>
              <a:t>2. L</a:t>
            </a:r>
            <a:r>
              <a:rPr lang="fr-CA" b="0" u="none" dirty="0">
                <a:highlight>
                  <a:srgbClr val="FF00FF"/>
                </a:highlight>
              </a:rPr>
              <a:t>’</a:t>
            </a:r>
            <a:r>
              <a:rPr lang="fr-CA" b="0" u="none" dirty="0">
                <a:cs typeface="Calibri"/>
              </a:rPr>
              <a:t>interaction porte sur un nombre limité d</a:t>
            </a:r>
            <a:r>
              <a:rPr lang="fr-CA" b="0" u="none" dirty="0">
                <a:highlight>
                  <a:srgbClr val="FF00FF"/>
                </a:highlight>
              </a:rPr>
              <a:t>’</a:t>
            </a:r>
            <a:r>
              <a:rPr lang="fr-CA" b="0" u="none" dirty="0">
                <a:cs typeface="Calibri"/>
              </a:rPr>
              <a:t>objets, d</a:t>
            </a:r>
            <a:r>
              <a:rPr lang="fr-CA" b="0" u="none" dirty="0">
                <a:highlight>
                  <a:srgbClr val="FF00FF"/>
                </a:highlight>
              </a:rPr>
              <a:t>’</a:t>
            </a:r>
            <a:r>
              <a:rPr lang="fr-CA" b="0" u="none" dirty="0">
                <a:cs typeface="Calibri"/>
              </a:rPr>
              <a:t>actions et d</a:t>
            </a:r>
            <a:r>
              <a:rPr lang="fr-CA" b="0" u="none" dirty="0">
                <a:highlight>
                  <a:srgbClr val="FF00FF"/>
                </a:highlight>
              </a:rPr>
              <a:t>’</a:t>
            </a:r>
            <a:r>
              <a:rPr lang="fr-CA" b="0" u="none" dirty="0">
                <a:cs typeface="Calibri"/>
              </a:rPr>
              <a:t>interlocuteurs.</a:t>
            </a:r>
          </a:p>
          <a:p>
            <a:endParaRPr lang="fr-CA" b="0" u="none" dirty="0">
              <a:cs typeface="Calibri"/>
            </a:endParaRPr>
          </a:p>
          <a:p>
            <a:r>
              <a:rPr lang="fr-CA" b="0" u="none" dirty="0">
                <a:cs typeface="Calibri"/>
              </a:rPr>
              <a:t>Dans la vraie vie, il n</a:t>
            </a:r>
            <a:r>
              <a:rPr lang="fr-CA" b="0" u="none" dirty="0">
                <a:highlight>
                  <a:srgbClr val="FF00FF"/>
                </a:highlight>
              </a:rPr>
              <a:t>’</a:t>
            </a:r>
            <a:r>
              <a:rPr lang="fr-CA" b="0" u="none" dirty="0">
                <a:cs typeface="Calibri"/>
              </a:rPr>
              <a:t>est pas rare que nous devions répondre à différentes demandes simultanément, que des gens différents s</a:t>
            </a:r>
            <a:r>
              <a:rPr lang="fr-CA" b="0" u="none" dirty="0">
                <a:highlight>
                  <a:srgbClr val="FF00FF"/>
                </a:highlight>
              </a:rPr>
              <a:t>’</a:t>
            </a:r>
            <a:r>
              <a:rPr lang="fr-CA" b="0" u="none" dirty="0">
                <a:cs typeface="Calibri"/>
              </a:rPr>
              <a:t>adressent à nous, que nous devions suivre plus d</a:t>
            </a:r>
            <a:r>
              <a:rPr lang="fr-CA" b="0" u="none" dirty="0">
                <a:highlight>
                  <a:srgbClr val="FF00FF"/>
                </a:highlight>
              </a:rPr>
              <a:t>’</a:t>
            </a:r>
            <a:r>
              <a:rPr lang="fr-CA" b="0" u="none" dirty="0">
                <a:cs typeface="Calibri"/>
              </a:rPr>
              <a:t>une conversation à la fois. Par exemple, </a:t>
            </a:r>
            <a:r>
              <a:rPr lang="fr-CA" b="0" u="none" dirty="0">
                <a:highlight>
                  <a:srgbClr val="FF00FF"/>
                </a:highlight>
                <a:cs typeface="Calibri"/>
              </a:rPr>
              <a:t>à t</a:t>
            </a:r>
            <a:r>
              <a:rPr lang="fr-CA" b="0" u="none" dirty="0">
                <a:cs typeface="Calibri"/>
              </a:rPr>
              <a:t>able, combien de fois vous êtes-vous retrouvé à interagir avec des gens différents sur des sujets variés lors d</a:t>
            </a:r>
            <a:r>
              <a:rPr lang="fr-CA" b="0" u="none" dirty="0">
                <a:highlight>
                  <a:srgbClr val="FF00FF"/>
                </a:highlight>
              </a:rPr>
              <a:t>’</a:t>
            </a:r>
            <a:r>
              <a:rPr lang="fr-CA" b="0" u="none" dirty="0">
                <a:cs typeface="Calibri"/>
              </a:rPr>
              <a:t>un souper (que ce soit en famille, avec des amis ou des collègues de travail)? Bien souvent, ces interactions spontanées s</a:t>
            </a:r>
            <a:r>
              <a:rPr lang="fr-CA" b="0" u="none" dirty="0">
                <a:highlight>
                  <a:srgbClr val="FF00FF"/>
                </a:highlight>
              </a:rPr>
              <a:t>’</a:t>
            </a:r>
            <a:r>
              <a:rPr lang="fr-CA" b="0" u="none" dirty="0">
                <a:cs typeface="Calibri"/>
              </a:rPr>
              <a:t>entremêlent, et vous vous retrouvez à écouter votre amie de l</a:t>
            </a:r>
            <a:r>
              <a:rPr lang="fr-CA" b="0" u="none" dirty="0">
                <a:highlight>
                  <a:srgbClr val="FF00FF"/>
                </a:highlight>
              </a:rPr>
              <a:t>’</a:t>
            </a:r>
            <a:r>
              <a:rPr lang="fr-CA" b="0" u="none" dirty="0">
                <a:cs typeface="Calibri"/>
              </a:rPr>
              <a:t>oreille droite et votre autre collègue de l</a:t>
            </a:r>
            <a:r>
              <a:rPr lang="fr-CA" b="0" u="none" dirty="0">
                <a:highlight>
                  <a:srgbClr val="FF00FF"/>
                </a:highlight>
              </a:rPr>
              <a:t>’</a:t>
            </a:r>
            <a:r>
              <a:rPr lang="fr-CA" b="0" u="none" dirty="0">
                <a:cs typeface="Calibri"/>
              </a:rPr>
              <a:t>oreille gauche. Vous êtes sollicité de tous bords tous côtés et il devient difficile, alors, de maintenir votre attention</a:t>
            </a:r>
            <a:r>
              <a:rPr lang="fr-CA" b="0" u="none" dirty="0">
                <a:highlight>
                  <a:srgbClr val="FF00FF"/>
                </a:highlight>
                <a:cs typeface="Calibri"/>
              </a:rPr>
              <a:t> </a:t>
            </a:r>
            <a:r>
              <a:rPr lang="fr-CA" b="0" u="none" dirty="0">
                <a:cs typeface="Calibri"/>
              </a:rPr>
              <a:t>: trop d</a:t>
            </a:r>
            <a:r>
              <a:rPr lang="fr-CA" b="0" u="none" dirty="0">
                <a:highlight>
                  <a:srgbClr val="FF00FF"/>
                </a:highlight>
              </a:rPr>
              <a:t>’</a:t>
            </a:r>
            <a:r>
              <a:rPr lang="fr-CA" b="0" u="none" dirty="0">
                <a:cs typeface="Calibri"/>
              </a:rPr>
              <a:t>objets, trop d</a:t>
            </a:r>
            <a:r>
              <a:rPr lang="fr-CA" b="0" u="none" dirty="0">
                <a:highlight>
                  <a:srgbClr val="FF00FF"/>
                </a:highlight>
              </a:rPr>
              <a:t>’</a:t>
            </a:r>
            <a:r>
              <a:rPr lang="fr-CA" b="0" u="none" dirty="0">
                <a:cs typeface="Calibri"/>
              </a:rPr>
              <a:t>actions ou d</a:t>
            </a:r>
            <a:r>
              <a:rPr lang="fr-CA" b="0" u="none" dirty="0">
                <a:highlight>
                  <a:srgbClr val="FF00FF"/>
                </a:highlight>
              </a:rPr>
              <a:t>’</a:t>
            </a:r>
            <a:r>
              <a:rPr lang="fr-CA" b="0" u="none" dirty="0">
                <a:cs typeface="Calibri"/>
              </a:rPr>
              <a:t>interlocuteurs pren</a:t>
            </a:r>
            <a:r>
              <a:rPr lang="fr-CA" b="0" u="none" dirty="0">
                <a:highlight>
                  <a:srgbClr val="FF00FF"/>
                </a:highlight>
                <a:cs typeface="Calibri"/>
              </a:rPr>
              <a:t>nent</a:t>
            </a:r>
            <a:r>
              <a:rPr lang="fr-CA" b="0" u="none" dirty="0">
                <a:cs typeface="Calibri"/>
              </a:rPr>
              <a:t> part à la conversation. En salle de classe, on tentera d</a:t>
            </a:r>
            <a:r>
              <a:rPr lang="fr-CA" b="0" u="none" dirty="0">
                <a:highlight>
                  <a:srgbClr val="FF00FF"/>
                </a:highlight>
                <a:cs typeface="Calibri"/>
              </a:rPr>
              <a:t>’</a:t>
            </a:r>
            <a:r>
              <a:rPr lang="fr-CA" b="0" u="none" dirty="0">
                <a:cs typeface="Calibri"/>
              </a:rPr>
              <a:t>éviter ce genre de situation avec des apprenants de langue seconde, particulièrement s</a:t>
            </a:r>
            <a:r>
              <a:rPr lang="fr-CA" b="0" u="none" dirty="0">
                <a:highlight>
                  <a:srgbClr val="FF00FF"/>
                </a:highlight>
              </a:rPr>
              <a:t>’</a:t>
            </a:r>
            <a:r>
              <a:rPr lang="fr-CA" b="0" u="none" dirty="0">
                <a:cs typeface="Calibri"/>
              </a:rPr>
              <a:t>ils sont de niveau débutant (et même intermédiaire...)</a:t>
            </a:r>
            <a:r>
              <a:rPr lang="fr-CA" b="0" u="none" dirty="0">
                <a:highlight>
                  <a:srgbClr val="FF00FF"/>
                </a:highlight>
                <a:cs typeface="Calibri"/>
              </a:rPr>
              <a:t>.</a:t>
            </a:r>
          </a:p>
          <a:p>
            <a:endParaRPr lang="fr-CA" b="0" u="none" dirty="0">
              <a:cs typeface="Calibri"/>
            </a:endParaRPr>
          </a:p>
          <a:p>
            <a:r>
              <a:rPr lang="fr-CA" b="0" u="none" dirty="0">
                <a:cs typeface="Calibri"/>
              </a:rPr>
              <a:t>3. La réponse des apprenants est souvent étayée par l</a:t>
            </a:r>
            <a:r>
              <a:rPr lang="fr-CA" b="0" u="none" dirty="0">
                <a:highlight>
                  <a:srgbClr val="FF00FF"/>
                </a:highlight>
              </a:rPr>
              <a:t>’</a:t>
            </a:r>
            <a:r>
              <a:rPr lang="fr-CA" b="0" u="none" dirty="0">
                <a:cs typeface="Calibri"/>
              </a:rPr>
              <a:t>intervention de l</a:t>
            </a:r>
            <a:r>
              <a:rPr lang="fr-CA" b="0" u="none" dirty="0">
                <a:highlight>
                  <a:srgbClr val="FF00FF"/>
                </a:highlight>
                <a:cs typeface="Calibri"/>
              </a:rPr>
              <a:t>’</a:t>
            </a:r>
            <a:r>
              <a:rPr lang="fr-CA" b="0" u="none" dirty="0">
                <a:cs typeface="Calibri"/>
              </a:rPr>
              <a:t>enseignant</a:t>
            </a:r>
            <a:r>
              <a:rPr lang="fr-CA" b="0" u="none" dirty="0">
                <a:highlight>
                  <a:srgbClr val="FF00FF"/>
                </a:highlight>
                <a:cs typeface="Calibri"/>
              </a:rPr>
              <a:t>.</a:t>
            </a:r>
          </a:p>
          <a:p>
            <a:endParaRPr lang="fr-CA" b="0" u="none" dirty="0">
              <a:cs typeface="Calibri"/>
            </a:endParaRPr>
          </a:p>
          <a:p>
            <a:r>
              <a:rPr lang="fr-CA" b="0" u="none" dirty="0">
                <a:cs typeface="Calibri"/>
              </a:rPr>
              <a:t>Dans la vraie vie, </a:t>
            </a:r>
            <a:r>
              <a:rPr lang="fr-CA" b="0" u="none" dirty="0">
                <a:highlight>
                  <a:srgbClr val="FF00FF"/>
                </a:highlight>
                <a:cs typeface="Calibri"/>
              </a:rPr>
              <a:t>il n’y a généralement personne </a:t>
            </a:r>
            <a:r>
              <a:rPr lang="fr-CA" b="0" u="none" dirty="0">
                <a:cs typeface="Calibri"/>
              </a:rPr>
              <a:t>pour nous aider à comprendre, pour nous guider, nous orienter. Nous sommes laissés à nous-mêmes. En salle de classe, l</a:t>
            </a:r>
            <a:r>
              <a:rPr lang="fr-CA" b="0" u="none" dirty="0">
                <a:highlight>
                  <a:srgbClr val="FF00FF"/>
                </a:highlight>
              </a:rPr>
              <a:t>’</a:t>
            </a:r>
            <a:r>
              <a:rPr lang="fr-CA" b="0" u="none" dirty="0">
                <a:cs typeface="Calibri"/>
              </a:rPr>
              <a:t>élève sait que l</a:t>
            </a:r>
            <a:r>
              <a:rPr lang="fr-CA" b="0" u="none" dirty="0">
                <a:highlight>
                  <a:srgbClr val="FF00FF"/>
                </a:highlight>
              </a:rPr>
              <a:t>’</a:t>
            </a:r>
            <a:r>
              <a:rPr lang="fr-CA" b="0" u="none" dirty="0">
                <a:cs typeface="Calibri"/>
              </a:rPr>
              <a:t>enseignant finira par voler à son secours si jamais les choses ne se déroulent pas comme prévu. Le danger est moindre.  </a:t>
            </a:r>
            <a:r>
              <a:rPr lang="fr-CA" dirty="0">
                <a:cs typeface="Calibri"/>
              </a:rPr>
              <a:t>  </a:t>
            </a:r>
          </a:p>
          <a:p>
            <a:endParaRPr lang="fr-CA" dirty="0">
              <a:cs typeface="Calibri"/>
            </a:endParaRPr>
          </a:p>
          <a:p>
            <a:endParaRPr lang="fr-CA" dirty="0">
              <a:cs typeface="Calibri"/>
            </a:endParaRPr>
          </a:p>
        </p:txBody>
      </p:sp>
      <p:sp>
        <p:nvSpPr>
          <p:cNvPr id="4" name="Espace réservé du numéro de diapositive 3"/>
          <p:cNvSpPr>
            <a:spLocks noGrp="1"/>
          </p:cNvSpPr>
          <p:nvPr>
            <p:ph type="sldNum" sz="quarter" idx="5"/>
          </p:nvPr>
        </p:nvSpPr>
        <p:spPr/>
        <p:txBody>
          <a:bodyPr/>
          <a:lstStyle/>
          <a:p>
            <a:fld id="{FFAD2420-E0A8-45DF-A53E-646625FF8775}" type="slidenum">
              <a:rPr lang="fr-CA" smtClean="0"/>
              <a:t>29</a:t>
            </a:fld>
            <a:endParaRPr lang="fr-CA" dirty="0"/>
          </a:p>
        </p:txBody>
      </p:sp>
    </p:spTree>
    <p:extLst>
      <p:ext uri="{BB962C8B-B14F-4D97-AF65-F5344CB8AC3E}">
        <p14:creationId xmlns:p14="http://schemas.microsoft.com/office/powerpoint/2010/main" val="18366697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cs typeface="Calibri"/>
            </a:endParaRPr>
          </a:p>
        </p:txBody>
      </p:sp>
      <p:sp>
        <p:nvSpPr>
          <p:cNvPr id="4" name="Espace réservé du numéro de diapositive 3"/>
          <p:cNvSpPr>
            <a:spLocks noGrp="1"/>
          </p:cNvSpPr>
          <p:nvPr>
            <p:ph type="sldNum" sz="quarter" idx="5"/>
          </p:nvPr>
        </p:nvSpPr>
        <p:spPr/>
        <p:txBody>
          <a:bodyPr/>
          <a:lstStyle/>
          <a:p>
            <a:fld id="{FFAD2420-E0A8-45DF-A53E-646625FF8775}" type="slidenum">
              <a:rPr lang="fr-CA" smtClean="0"/>
              <a:t>30</a:t>
            </a:fld>
            <a:endParaRPr lang="fr-CA"/>
          </a:p>
        </p:txBody>
      </p:sp>
    </p:spTree>
    <p:extLst>
      <p:ext uri="{BB962C8B-B14F-4D97-AF65-F5344CB8AC3E}">
        <p14:creationId xmlns:p14="http://schemas.microsoft.com/office/powerpoint/2010/main" val="2939272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0" dirty="0">
                <a:cs typeface="Calibri"/>
              </a:rPr>
              <a:t>Malgré les limites évoquées, il est bien sûr possible de développer la compétence orale en </a:t>
            </a:r>
            <a:r>
              <a:rPr lang="fr-CA" b="0" dirty="0">
                <a:highlight>
                  <a:srgbClr val="FF00FF"/>
                </a:highlight>
                <a:cs typeface="Calibri"/>
              </a:rPr>
              <a:t>langue seconde </a:t>
            </a:r>
            <a:r>
              <a:rPr lang="fr-CA" b="0" dirty="0">
                <a:cs typeface="Calibri"/>
              </a:rPr>
              <a:t>ou tierce</a:t>
            </a:r>
            <a:r>
              <a:rPr lang="fr-CA" b="0" dirty="0">
                <a:highlight>
                  <a:srgbClr val="FF00FF"/>
                </a:highlight>
                <a:cs typeface="Calibri"/>
              </a:rPr>
              <a:t>,</a:t>
            </a:r>
            <a:r>
              <a:rPr lang="fr-CA" b="0" dirty="0">
                <a:cs typeface="Calibri"/>
              </a:rPr>
              <a:t> et l</a:t>
            </a:r>
            <a:r>
              <a:rPr lang="fr-CA" b="0" dirty="0">
                <a:highlight>
                  <a:srgbClr val="FF00FF"/>
                </a:highlight>
              </a:rPr>
              <a:t>’</a:t>
            </a:r>
            <a:r>
              <a:rPr lang="fr-CA" b="0" dirty="0">
                <a:cs typeface="Calibri"/>
              </a:rPr>
              <a:t>utilisation de documents authentiques permet de remédier un peu à </a:t>
            </a:r>
            <a:r>
              <a:rPr lang="fr-CA" b="0" dirty="0">
                <a:highlight>
                  <a:srgbClr val="FF00FF"/>
                </a:highlight>
                <a:cs typeface="Calibri"/>
              </a:rPr>
              <a:t>ces limites</a:t>
            </a:r>
            <a:r>
              <a:rPr lang="fr-CA" b="0" dirty="0">
                <a:cs typeface="Calibri"/>
              </a:rPr>
              <a:t>.</a:t>
            </a:r>
          </a:p>
          <a:p>
            <a:endParaRPr lang="fr-CA" b="0" dirty="0"/>
          </a:p>
          <a:p>
            <a:r>
              <a:rPr lang="fr-CA" b="0" dirty="0"/>
              <a:t>Les documents authentiques sont de bons moyens de dépasser les limites de l’interaction en classe de langue. Ils peuvent être audio (ex. : reportages, publicités, feuilletons, nouvelles, météo, vox</a:t>
            </a:r>
            <a:r>
              <a:rPr lang="fr-CA" b="0" dirty="0">
                <a:highlight>
                  <a:srgbClr val="FF00FF"/>
                </a:highlight>
              </a:rPr>
              <a:t> </a:t>
            </a:r>
            <a:r>
              <a:rPr lang="fr-CA" b="0" dirty="0"/>
              <a:t>pop, forums, musique, contes, </a:t>
            </a:r>
            <a:r>
              <a:rPr lang="fr-CA" b="0" dirty="0" err="1"/>
              <a:t>balados</a:t>
            </a:r>
            <a:r>
              <a:rPr lang="fr-CA" b="0" dirty="0"/>
              <a:t>) ou audiovisuels (ex. : émissions de t</a:t>
            </a:r>
            <a:r>
              <a:rPr lang="fr-CA" b="0" dirty="0">
                <a:highlight>
                  <a:srgbClr val="FF00FF"/>
                </a:highlight>
              </a:rPr>
              <a:t>é</a:t>
            </a:r>
            <a:r>
              <a:rPr lang="fr-CA" b="0" dirty="0"/>
              <a:t>l</a:t>
            </a:r>
            <a:r>
              <a:rPr lang="fr-CA" b="0" dirty="0">
                <a:highlight>
                  <a:srgbClr val="FF00FF"/>
                </a:highlight>
              </a:rPr>
              <a:t>é</a:t>
            </a:r>
            <a:r>
              <a:rPr lang="fr-CA" b="0" dirty="0"/>
              <a:t>vision, </a:t>
            </a:r>
            <a:r>
              <a:rPr lang="fr-CA" b="0" dirty="0">
                <a:highlight>
                  <a:srgbClr val="FF00FF"/>
                </a:highlight>
              </a:rPr>
              <a:t>s</a:t>
            </a:r>
            <a:r>
              <a:rPr lang="fr-CA" b="0" dirty="0"/>
              <a:t>ites </a:t>
            </a:r>
            <a:r>
              <a:rPr lang="fr-CA" b="0" dirty="0">
                <a:highlight>
                  <a:srgbClr val="FF00FF"/>
                </a:highlight>
              </a:rPr>
              <a:t>W</a:t>
            </a:r>
            <a:r>
              <a:rPr lang="fr-CA" b="0" dirty="0"/>
              <a:t>eb comme </a:t>
            </a:r>
            <a:r>
              <a:rPr lang="fr-CA" b="0" dirty="0">
                <a:highlight>
                  <a:srgbClr val="FF00FF"/>
                </a:highlight>
              </a:rPr>
              <a:t>Télé-Québec</a:t>
            </a:r>
            <a:r>
              <a:rPr lang="fr-CA" b="0" dirty="0"/>
              <a:t> en classe ou M</a:t>
            </a:r>
            <a:r>
              <a:rPr lang="fr-CA" b="0" dirty="0">
                <a:highlight>
                  <a:srgbClr val="FF00FF"/>
                </a:highlight>
              </a:rPr>
              <a:t>AJ</a:t>
            </a:r>
            <a:r>
              <a:rPr lang="fr-CA" b="0" dirty="0"/>
              <a:t> de Radio-Canada, </a:t>
            </a:r>
            <a:r>
              <a:rPr lang="fr-CA" b="0" dirty="0">
                <a:highlight>
                  <a:srgbClr val="FF00FF"/>
                </a:highlight>
              </a:rPr>
              <a:t>p</a:t>
            </a:r>
            <a:r>
              <a:rPr lang="fr-CA" b="0" dirty="0"/>
              <a:t>lateformes comme YouTube</a:t>
            </a:r>
            <a:r>
              <a:rPr lang="fr-CA" b="0" dirty="0">
                <a:highlight>
                  <a:srgbClr val="FF00FF"/>
                </a:highlight>
              </a:rPr>
              <a:t> ou </a:t>
            </a:r>
            <a:r>
              <a:rPr lang="fr-CA" b="0" dirty="0"/>
              <a:t>le site de l’ONF pour le cinéma). Les documents « authentiques » permettent d’exposer les apprenants à une variété de contextes et d’interlocuteurs autres que l’enseignant. Ils véhiculent également une langue plus « naturelle » que celle des documents didactiques, aussi appelés documents « fabriqués ». Par conséquent, ils sont davantage porteurs d’éléments culturels.</a:t>
            </a:r>
            <a:endParaRPr lang="fr-CA" b="0" dirty="0">
              <a:cs typeface="Calibri"/>
            </a:endParaRPr>
          </a:p>
          <a:p>
            <a:endParaRPr lang="fr-CA" b="0" dirty="0">
              <a:cs typeface="Calibri"/>
            </a:endParaRPr>
          </a:p>
          <a:p>
            <a:r>
              <a:rPr lang="fr-CA" b="0" dirty="0"/>
              <a:t>Trois paramètres peuven</a:t>
            </a:r>
            <a:r>
              <a:rPr lang="fr-CA" b="0" dirty="0">
                <a:highlight>
                  <a:srgbClr val="FF00FF"/>
                </a:highlight>
              </a:rPr>
              <a:t>t f</a:t>
            </a:r>
            <a:r>
              <a:rPr lang="fr-CA" b="0" dirty="0"/>
              <a:t>aciliter l’inclusion des documents « authentiques » dans la classe de langue : </a:t>
            </a:r>
            <a:endParaRPr lang="fr-CA" b="0" dirty="0">
              <a:cs typeface="Calibri"/>
            </a:endParaRPr>
          </a:p>
          <a:p>
            <a:endParaRPr lang="fr-CA" b="0" dirty="0"/>
          </a:p>
          <a:p>
            <a:r>
              <a:rPr lang="fr-CA" b="0" dirty="0"/>
              <a:t>A) La durée : selon le niveau des apprenants, il est possible de choisir des extraits courts, mais riches en information (ex. : début d’une émission</a:t>
            </a:r>
            <a:r>
              <a:rPr lang="fr-CA" b="0" dirty="0">
                <a:highlight>
                  <a:srgbClr val="FF00FF"/>
                </a:highlight>
              </a:rPr>
              <a:t>, </a:t>
            </a:r>
            <a:r>
              <a:rPr lang="fr-CA" b="0" dirty="0"/>
              <a:t>moment </a:t>
            </a:r>
            <a:r>
              <a:rPr lang="fr-CA" b="0" dirty="0">
                <a:highlight>
                  <a:srgbClr val="FF00FF"/>
                </a:highlight>
              </a:rPr>
              <a:t>clé </a:t>
            </a:r>
            <a:r>
              <a:rPr lang="fr-CA" b="0" dirty="0"/>
              <a:t>d’un film</a:t>
            </a:r>
            <a:r>
              <a:rPr lang="fr-CA" b="0" dirty="0">
                <a:highlight>
                  <a:srgbClr val="FF00FF"/>
                </a:highlight>
              </a:rPr>
              <a:t>,</a:t>
            </a:r>
            <a:r>
              <a:rPr lang="fr-CA" b="0" dirty="0"/>
              <a:t> refrain d’une chanson)</a:t>
            </a:r>
            <a:r>
              <a:rPr lang="fr-CA" b="0" dirty="0">
                <a:highlight>
                  <a:srgbClr val="FF00FF"/>
                </a:highlight>
              </a:rPr>
              <a:t>;</a:t>
            </a:r>
            <a:r>
              <a:rPr lang="fr-CA" b="0" dirty="0"/>
              <a:t> </a:t>
            </a:r>
            <a:endParaRPr lang="fr-CA" b="0" dirty="0">
              <a:cs typeface="Calibri"/>
            </a:endParaRPr>
          </a:p>
          <a:p>
            <a:endParaRPr lang="fr-CA" b="0" dirty="0"/>
          </a:p>
          <a:p>
            <a:r>
              <a:rPr lang="fr-CA" b="0" dirty="0"/>
              <a:t>B) Le contexte : dans le cas d’un document « authentique » audiovisuel, la présence d’images ou d’une vidéo représente une aide précieuse pour la compréhension orale des apprenants</a:t>
            </a:r>
            <a:r>
              <a:rPr lang="fr-CA" b="0" dirty="0">
                <a:highlight>
                  <a:srgbClr val="FF00FF"/>
                </a:highlight>
              </a:rPr>
              <a:t>;</a:t>
            </a:r>
            <a:endParaRPr lang="fr-CA" b="0" dirty="0">
              <a:highlight>
                <a:srgbClr val="FF00FF"/>
              </a:highlight>
              <a:cs typeface="Calibri"/>
            </a:endParaRPr>
          </a:p>
          <a:p>
            <a:endParaRPr lang="fr-CA" b="0" dirty="0"/>
          </a:p>
          <a:p>
            <a:r>
              <a:rPr lang="fr-CA" b="0" dirty="0"/>
              <a:t>C) Le type d’écoute : puisque les documents « authentiques » sont parfois jugés plus difficiles, une compréhension globale peut être suffisante pour certains d’entre eux. Soulignons que les technologies de l’information et de la communication (</a:t>
            </a:r>
            <a:r>
              <a:rPr lang="fr-CA" b="0" dirty="0">
                <a:highlight>
                  <a:srgbClr val="FF00FF"/>
                </a:highlight>
              </a:rPr>
              <a:t>ex. : </a:t>
            </a:r>
            <a:r>
              <a:rPr lang="fr-CA" b="0" dirty="0"/>
              <a:t>baladodiffusions pour les émissions de radi</a:t>
            </a:r>
            <a:r>
              <a:rPr lang="fr-CA" b="0" dirty="0">
                <a:highlight>
                  <a:srgbClr val="FF00FF"/>
                </a:highlight>
              </a:rPr>
              <a:t>o) </a:t>
            </a:r>
            <a:r>
              <a:rPr lang="fr-CA" b="0" dirty="0"/>
              <a:t>facilitent grandement l’accès aux documents « authentiques » et leur utilisation en classe.</a:t>
            </a:r>
            <a:endParaRPr lang="fr-CA" b="0" dirty="0">
              <a:cs typeface="Calibri"/>
            </a:endParaRPr>
          </a:p>
          <a:p>
            <a:endParaRPr lang="fr-CA" dirty="0">
              <a:cs typeface="Calibri"/>
            </a:endParaRPr>
          </a:p>
          <a:p>
            <a:endParaRPr lang="fr-CA" dirty="0">
              <a:cs typeface="Calibri"/>
            </a:endParaRPr>
          </a:p>
        </p:txBody>
      </p:sp>
      <p:sp>
        <p:nvSpPr>
          <p:cNvPr id="4" name="Espace réservé du numéro de diapositive 3"/>
          <p:cNvSpPr>
            <a:spLocks noGrp="1"/>
          </p:cNvSpPr>
          <p:nvPr>
            <p:ph type="sldNum" sz="quarter" idx="5"/>
          </p:nvPr>
        </p:nvSpPr>
        <p:spPr/>
        <p:txBody>
          <a:bodyPr/>
          <a:lstStyle/>
          <a:p>
            <a:fld id="{FFAD2420-E0A8-45DF-A53E-646625FF8775}" type="slidenum">
              <a:rPr lang="fr-CA" smtClean="0"/>
              <a:t>31</a:t>
            </a:fld>
            <a:endParaRPr lang="fr-CA"/>
          </a:p>
        </p:txBody>
      </p:sp>
    </p:spTree>
    <p:extLst>
      <p:ext uri="{BB962C8B-B14F-4D97-AF65-F5344CB8AC3E}">
        <p14:creationId xmlns:p14="http://schemas.microsoft.com/office/powerpoint/2010/main" val="96150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Voici le plan </a:t>
            </a:r>
            <a:r>
              <a:rPr lang="fr-CA" dirty="0">
                <a:highlight>
                  <a:srgbClr val="FF00FF"/>
                </a:highlight>
              </a:rPr>
              <a:t>de c</a:t>
            </a:r>
            <a:r>
              <a:rPr lang="fr-CA" dirty="0"/>
              <a:t>ette formation</a:t>
            </a:r>
            <a:r>
              <a:rPr lang="fr-CA" dirty="0">
                <a:highlight>
                  <a:srgbClr val="FF00FF"/>
                </a:highlight>
              </a:rPr>
              <a:t>.</a:t>
            </a:r>
            <a:endParaRPr lang="fr-CA" dirty="0">
              <a:highlight>
                <a:srgbClr val="FF00FF"/>
              </a:highlight>
              <a:cs typeface="Calibri"/>
            </a:endParaRPr>
          </a:p>
          <a:p>
            <a:r>
              <a:rPr lang="fr-CA" dirty="0"/>
              <a:t> </a:t>
            </a:r>
            <a:endParaRPr lang="fr-CA" dirty="0">
              <a:cs typeface="Calibri"/>
            </a:endParaRPr>
          </a:p>
          <a:p>
            <a:r>
              <a:rPr lang="fr-CA" dirty="0"/>
              <a:t>-</a:t>
            </a:r>
            <a:r>
              <a:rPr lang="fr-CA" dirty="0">
                <a:highlight>
                  <a:srgbClr val="FF00FF"/>
                </a:highlight>
              </a:rPr>
              <a:t> </a:t>
            </a:r>
            <a:r>
              <a:rPr lang="fr-CA" dirty="0"/>
              <a:t>Tout d’abord, </a:t>
            </a:r>
            <a:r>
              <a:rPr lang="fr-CA" dirty="0">
                <a:highlight>
                  <a:srgbClr val="FF00FF"/>
                </a:highlight>
              </a:rPr>
              <a:t>nous définirons </a:t>
            </a:r>
            <a:r>
              <a:rPr lang="fr-CA" dirty="0"/>
              <a:t>ce qu’est communiquer dans le cadre du programme </a:t>
            </a:r>
            <a:r>
              <a:rPr lang="fr-CA" i="1" dirty="0"/>
              <a:t>Intégration linguistique, scolaire et sociale </a:t>
            </a:r>
            <a:r>
              <a:rPr lang="fr-CA" dirty="0"/>
              <a:t>et ce que signifie interagir en </a:t>
            </a:r>
            <a:r>
              <a:rPr lang="fr-CA" i="1" dirty="0">
                <a:highlight>
                  <a:srgbClr val="FF00FF"/>
                </a:highlight>
              </a:rPr>
              <a:t>Français, langue seconde</a:t>
            </a:r>
            <a:r>
              <a:rPr lang="fr-CA" dirty="0"/>
              <a:t> et </a:t>
            </a:r>
            <a:r>
              <a:rPr lang="fr-CA" dirty="0">
                <a:highlight>
                  <a:srgbClr val="FF00FF"/>
                </a:highlight>
              </a:rPr>
              <a:t>en</a:t>
            </a:r>
            <a:r>
              <a:rPr lang="fr-CA" dirty="0"/>
              <a:t> </a:t>
            </a:r>
            <a:r>
              <a:rPr lang="fr-CA" i="1" dirty="0"/>
              <a:t>Espagnol, langue tierce</a:t>
            </a:r>
            <a:r>
              <a:rPr lang="fr-CA" dirty="0"/>
              <a:t>. </a:t>
            </a:r>
            <a:endParaRPr lang="fr-CA" dirty="0">
              <a:cs typeface="Calibri"/>
            </a:endParaRPr>
          </a:p>
          <a:p>
            <a:endParaRPr lang="fr-CA" dirty="0">
              <a:cs typeface="Calibri"/>
            </a:endParaRPr>
          </a:p>
          <a:p>
            <a:r>
              <a:rPr lang="fr-CA" dirty="0"/>
              <a:t>- </a:t>
            </a:r>
            <a:r>
              <a:rPr lang="fr-CA" dirty="0">
                <a:highlight>
                  <a:srgbClr val="FF00FF"/>
                </a:highlight>
              </a:rPr>
              <a:t>Ensuite, nous déterminerons ce </a:t>
            </a:r>
            <a:r>
              <a:rPr lang="fr-CA" dirty="0"/>
              <a:t>qui constitue un climat propice aux échanges oraux en salle de classe et ce qui doit être mis en place pour soutenir les apprentissages en langue seconde ou tierce. </a:t>
            </a:r>
            <a:endParaRPr lang="fr-CA" dirty="0">
              <a:cs typeface="Calibri"/>
            </a:endParaRPr>
          </a:p>
          <a:p>
            <a:endParaRPr lang="fr-CA" dirty="0"/>
          </a:p>
          <a:p>
            <a:r>
              <a:rPr lang="fr-CA" dirty="0"/>
              <a:t>-</a:t>
            </a:r>
            <a:r>
              <a:rPr lang="fr-CA" dirty="0">
                <a:highlight>
                  <a:srgbClr val="FF00FF"/>
                </a:highlight>
              </a:rPr>
              <a:t> </a:t>
            </a:r>
            <a:r>
              <a:rPr lang="fr-CA" dirty="0"/>
              <a:t>Pour ce faire, </a:t>
            </a:r>
            <a:r>
              <a:rPr lang="fr-CA" dirty="0">
                <a:highlight>
                  <a:srgbClr val="FF00FF"/>
                </a:highlight>
              </a:rPr>
              <a:t>nous revisiterons </a:t>
            </a:r>
            <a:r>
              <a:rPr lang="fr-CA" dirty="0"/>
              <a:t>les fondements et l</a:t>
            </a:r>
            <a:r>
              <a:rPr lang="fr-CA" i="1" dirty="0">
                <a:highlight>
                  <a:srgbClr val="FF00FF"/>
                </a:highlight>
                <a:ea typeface="+mn-lt"/>
                <a:cs typeface="+mn-lt"/>
              </a:rPr>
              <a:t>’</a:t>
            </a:r>
            <a:r>
              <a:rPr lang="fr-CA" dirty="0"/>
              <a:t>enseignement de la comp</a:t>
            </a:r>
            <a:r>
              <a:rPr lang="fr-CA" dirty="0">
                <a:highlight>
                  <a:srgbClr val="FF00FF"/>
                </a:highlight>
              </a:rPr>
              <a:t>é</a:t>
            </a:r>
            <a:r>
              <a:rPr lang="fr-CA" dirty="0"/>
              <a:t>tence à proprement parler, c</a:t>
            </a:r>
            <a:r>
              <a:rPr lang="fr-CA" i="1" dirty="0">
                <a:highlight>
                  <a:srgbClr val="FF00FF"/>
                </a:highlight>
                <a:ea typeface="+mn-lt"/>
                <a:cs typeface="+mn-lt"/>
              </a:rPr>
              <a:t>’</a:t>
            </a:r>
            <a:r>
              <a:rPr lang="fr-CA" dirty="0"/>
              <a:t>est-à-dire </a:t>
            </a:r>
            <a:r>
              <a:rPr lang="fr-CA" dirty="0">
                <a:highlight>
                  <a:srgbClr val="FF00FF"/>
                </a:highlight>
              </a:rPr>
              <a:t>que nous explorerons </a:t>
            </a:r>
            <a:r>
              <a:rPr lang="fr-CA" dirty="0"/>
              <a:t>différentes stratégies </a:t>
            </a:r>
            <a:r>
              <a:rPr lang="fr-CA" dirty="0">
                <a:highlight>
                  <a:srgbClr val="FF00FF"/>
                </a:highlight>
              </a:rPr>
              <a:t>que peuvent employer les enseignants et les élèves.</a:t>
            </a:r>
            <a:endParaRPr lang="fr-CA" dirty="0">
              <a:highlight>
                <a:srgbClr val="FF00FF"/>
              </a:highlight>
              <a:cs typeface="Calibri"/>
            </a:endParaRPr>
          </a:p>
          <a:p>
            <a:endParaRPr lang="fr-CA" dirty="0">
              <a:cs typeface="Calibri"/>
            </a:endParaRPr>
          </a:p>
          <a:p>
            <a:r>
              <a:rPr lang="fr-CA" dirty="0"/>
              <a:t>-</a:t>
            </a:r>
            <a:r>
              <a:rPr lang="fr-CA" dirty="0">
                <a:highlight>
                  <a:srgbClr val="FF00FF"/>
                </a:highlight>
              </a:rPr>
              <a:t> Nous traiterons également </a:t>
            </a:r>
            <a:r>
              <a:rPr lang="fr-CA" dirty="0"/>
              <a:t>de l</a:t>
            </a:r>
            <a:r>
              <a:rPr lang="fr-CA" dirty="0">
                <a:highlight>
                  <a:srgbClr val="FF00FF"/>
                </a:highlight>
              </a:rPr>
              <a:t>’</a:t>
            </a:r>
            <a:r>
              <a:rPr lang="fr-CA" dirty="0"/>
              <a:t>écoute</a:t>
            </a:r>
            <a:r>
              <a:rPr lang="fr-CA" dirty="0">
                <a:highlight>
                  <a:srgbClr val="FF00FF"/>
                </a:highlight>
              </a:rPr>
              <a:t>, de l’importance de son modelage </a:t>
            </a:r>
            <a:r>
              <a:rPr lang="fr-CA" dirty="0"/>
              <a:t>et de ce qu’implique </a:t>
            </a:r>
            <a:r>
              <a:rPr lang="fr-CA" dirty="0">
                <a:highlight>
                  <a:srgbClr val="FF00FF"/>
                </a:highlight>
              </a:rPr>
              <a:t>le fait de </a:t>
            </a:r>
            <a:r>
              <a:rPr lang="fr-CA" dirty="0"/>
              <a:t>prendre la parole en salle de class</a:t>
            </a:r>
            <a:r>
              <a:rPr lang="fr-CA" dirty="0">
                <a:highlight>
                  <a:srgbClr val="FF00FF"/>
                </a:highlight>
              </a:rPr>
              <a:t>e. </a:t>
            </a:r>
            <a:r>
              <a:rPr lang="fr-CA" dirty="0"/>
              <a:t>À ce sujet, </a:t>
            </a:r>
            <a:r>
              <a:rPr lang="fr-CA" dirty="0">
                <a:highlight>
                  <a:srgbClr val="FF00FF"/>
                </a:highlight>
              </a:rPr>
              <a:t>l’approche des </a:t>
            </a:r>
            <a:r>
              <a:rPr lang="fr-CA" dirty="0"/>
              <a:t>« ateliers formatifs »</a:t>
            </a:r>
            <a:r>
              <a:rPr lang="fr-CA" dirty="0">
                <a:highlight>
                  <a:srgbClr val="FF00FF"/>
                </a:highlight>
              </a:rPr>
              <a:t>, q</a:t>
            </a:r>
            <a:r>
              <a:rPr lang="fr-CA" dirty="0"/>
              <a:t>ui fait ses preuves depuis quelques années, vous sera proposée.</a:t>
            </a:r>
            <a:endParaRPr lang="fr-CA" dirty="0">
              <a:cs typeface="Calibri"/>
            </a:endParaRPr>
          </a:p>
          <a:p>
            <a:endParaRPr lang="fr-CA" dirty="0">
              <a:cs typeface="Calibri"/>
            </a:endParaRPr>
          </a:p>
          <a:p>
            <a:r>
              <a:rPr lang="fr-CA" dirty="0"/>
              <a:t>-</a:t>
            </a:r>
            <a:r>
              <a:rPr lang="fr-CA" dirty="0">
                <a:highlight>
                  <a:srgbClr val="FF00FF"/>
                </a:highlight>
              </a:rPr>
              <a:t> </a:t>
            </a:r>
            <a:r>
              <a:rPr lang="fr-CA" dirty="0"/>
              <a:t>Finalement, </a:t>
            </a:r>
            <a:r>
              <a:rPr lang="fr-CA" dirty="0">
                <a:highlight>
                  <a:srgbClr val="FF00FF"/>
                </a:highlight>
              </a:rPr>
              <a:t>nous insisterons </a:t>
            </a:r>
            <a:r>
              <a:rPr lang="fr-CA" dirty="0"/>
              <a:t>sur l’importance de la rétroaction pour l</a:t>
            </a:r>
            <a:r>
              <a:rPr lang="fr-CA" dirty="0">
                <a:highlight>
                  <a:srgbClr val="FF00FF"/>
                </a:highlight>
              </a:rPr>
              <a:t>’</a:t>
            </a:r>
            <a:r>
              <a:rPr lang="fr-CA" dirty="0"/>
              <a:t>enseignement et le développement de la compétence à communiquer ou à interagir à l</a:t>
            </a:r>
            <a:r>
              <a:rPr lang="fr-CA" i="1" dirty="0">
                <a:highlight>
                  <a:srgbClr val="FF00FF"/>
                </a:highlight>
                <a:ea typeface="+mn-lt"/>
                <a:cs typeface="+mn-lt"/>
              </a:rPr>
              <a:t>’</a:t>
            </a:r>
            <a:r>
              <a:rPr lang="fr-CA" dirty="0"/>
              <a:t>oral. </a:t>
            </a:r>
            <a:endParaRPr lang="fr-CA" dirty="0">
              <a:cs typeface="Calibri"/>
            </a:endParaRPr>
          </a:p>
          <a:p>
            <a:endParaRPr lang="fr-CA" dirty="0">
              <a:cs typeface="Calibri"/>
            </a:endParaRPr>
          </a:p>
          <a:p>
            <a:endParaRPr lang="en-US" dirty="0">
              <a:cs typeface="Calibri"/>
            </a:endParaRPr>
          </a:p>
        </p:txBody>
      </p:sp>
      <p:sp>
        <p:nvSpPr>
          <p:cNvPr id="4" name="Espace réservé du numéro de diapositive 3"/>
          <p:cNvSpPr>
            <a:spLocks noGrp="1"/>
          </p:cNvSpPr>
          <p:nvPr>
            <p:ph type="sldNum" sz="quarter" idx="5"/>
          </p:nvPr>
        </p:nvSpPr>
        <p:spPr/>
        <p:txBody>
          <a:bodyPr/>
          <a:lstStyle/>
          <a:p>
            <a:fld id="{FFAD2420-E0A8-45DF-A53E-646625FF8775}" type="slidenum">
              <a:rPr lang="fr-CA" smtClean="0"/>
              <a:t>3</a:t>
            </a:fld>
            <a:endParaRPr lang="fr-CA"/>
          </a:p>
        </p:txBody>
      </p:sp>
    </p:spTree>
    <p:extLst>
      <p:ext uri="{BB962C8B-B14F-4D97-AF65-F5344CB8AC3E}">
        <p14:creationId xmlns:p14="http://schemas.microsoft.com/office/powerpoint/2010/main" val="8928125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0" dirty="0"/>
              <a:t>Mettre l’accent sur le processus plutôt que sur le produit en COMPRÉHENSION permet de d</a:t>
            </a:r>
            <a:r>
              <a:rPr lang="fr-CA" b="0" dirty="0">
                <a:highlight>
                  <a:srgbClr val="FF00FF"/>
                </a:highlight>
              </a:rPr>
              <a:t>é</a:t>
            </a:r>
            <a:r>
              <a:rPr lang="fr-CA" b="0" dirty="0"/>
              <a:t>velop</a:t>
            </a:r>
            <a:r>
              <a:rPr lang="fr-CA" b="0" dirty="0">
                <a:highlight>
                  <a:srgbClr val="FF00FF"/>
                </a:highlight>
              </a:rPr>
              <a:t>p</a:t>
            </a:r>
            <a:r>
              <a:rPr lang="fr-CA" b="0" dirty="0"/>
              <a:t>er la compétence orale.  </a:t>
            </a:r>
            <a:endParaRPr lang="fr-CA" b="0" dirty="0">
              <a:cs typeface="Calibri"/>
            </a:endParaRPr>
          </a:p>
          <a:p>
            <a:r>
              <a:rPr lang="fr-CA" dirty="0"/>
              <a:t> </a:t>
            </a:r>
            <a:endParaRPr lang="fr-CA" dirty="0">
              <a:cs typeface="Calibri"/>
            </a:endParaRPr>
          </a:p>
          <a:p>
            <a:r>
              <a:rPr lang="fr-CA" dirty="0" err="1"/>
              <a:t>Collin</a:t>
            </a:r>
            <a:r>
              <a:rPr lang="fr-CA" dirty="0"/>
              <a:t> </a:t>
            </a:r>
            <a:r>
              <a:rPr lang="fr-CA" dirty="0">
                <a:highlight>
                  <a:srgbClr val="FF00FF"/>
                </a:highlight>
              </a:rPr>
              <a:t>p</a:t>
            </a:r>
            <a:r>
              <a:rPr lang="fr-CA" dirty="0"/>
              <a:t>ropose ici une méthode en</a:t>
            </a:r>
            <a:r>
              <a:rPr lang="fr-CA" dirty="0">
                <a:highlight>
                  <a:srgbClr val="FF00FF"/>
                </a:highlight>
              </a:rPr>
              <a:t> cinq </a:t>
            </a:r>
            <a:r>
              <a:rPr lang="fr-CA" dirty="0"/>
              <a:t>étapes</a:t>
            </a:r>
            <a:r>
              <a:rPr lang="fr-CA" dirty="0">
                <a:highlight>
                  <a:srgbClr val="FF00FF"/>
                </a:highlight>
              </a:rPr>
              <a:t>. Il n’y a</a:t>
            </a:r>
            <a:r>
              <a:rPr lang="fr-CA" dirty="0"/>
              <a:t> pas de recette miracle, mais...</a:t>
            </a:r>
            <a:endParaRPr lang="fr-CA" dirty="0">
              <a:cs typeface="Calibri"/>
            </a:endParaRPr>
          </a:p>
          <a:p>
            <a:endParaRPr lang="fr-CA" dirty="0"/>
          </a:p>
          <a:p>
            <a:r>
              <a:rPr lang="fr-CA" dirty="0"/>
              <a:t>Tout d’abord, une </a:t>
            </a:r>
            <a:r>
              <a:rPr lang="fr-CA" dirty="0" err="1"/>
              <a:t>préécout</a:t>
            </a:r>
            <a:r>
              <a:rPr lang="fr-CA" dirty="0" err="1">
                <a:highlight>
                  <a:srgbClr val="FF00FF"/>
                </a:highlight>
              </a:rPr>
              <a:t>e</a:t>
            </a:r>
            <a:r>
              <a:rPr lang="fr-CA" dirty="0">
                <a:highlight>
                  <a:srgbClr val="FF00FF"/>
                </a:highlight>
              </a:rPr>
              <a:t>, laquelle c</a:t>
            </a:r>
            <a:r>
              <a:rPr lang="fr-CA" dirty="0"/>
              <a:t>onsiste à outiller les apprenants </a:t>
            </a:r>
            <a:r>
              <a:rPr lang="fr-CA" dirty="0">
                <a:highlight>
                  <a:srgbClr val="FF00FF"/>
                </a:highlight>
              </a:rPr>
              <a:t>en vue de l’écoute par une familiarisation</a:t>
            </a:r>
            <a:r>
              <a:rPr lang="fr-CA" dirty="0"/>
              <a:t> avec le vocabulaire essentiel</a:t>
            </a:r>
            <a:r>
              <a:rPr lang="fr-CA" dirty="0">
                <a:highlight>
                  <a:srgbClr val="FF00FF"/>
                </a:highlight>
              </a:rPr>
              <a:t>. </a:t>
            </a:r>
            <a:endParaRPr lang="fr-CA" dirty="0">
              <a:highlight>
                <a:srgbClr val="FF00FF"/>
              </a:highlight>
              <a:cs typeface="Calibri"/>
            </a:endParaRPr>
          </a:p>
          <a:p>
            <a:endParaRPr lang="fr-CA" dirty="0"/>
          </a:p>
          <a:p>
            <a:endParaRPr lang="fr-CA" dirty="0"/>
          </a:p>
          <a:p>
            <a:r>
              <a:rPr lang="fr-CA" dirty="0"/>
              <a:t>Viennent ensuite</a:t>
            </a:r>
            <a:r>
              <a:rPr lang="fr-CA" dirty="0">
                <a:highlight>
                  <a:srgbClr val="FF00FF"/>
                </a:highlight>
              </a:rPr>
              <a:t> </a:t>
            </a:r>
            <a:r>
              <a:rPr lang="fr-CA" dirty="0"/>
              <a:t>:</a:t>
            </a:r>
            <a:endParaRPr lang="fr-CA" dirty="0">
              <a:cs typeface="Calibri"/>
            </a:endParaRPr>
          </a:p>
          <a:p>
            <a:endParaRPr lang="fr-CA" dirty="0"/>
          </a:p>
          <a:p>
            <a:r>
              <a:rPr lang="fr-CA" dirty="0"/>
              <a:t>La </a:t>
            </a:r>
            <a:r>
              <a:rPr lang="fr-CA" dirty="0">
                <a:highlight>
                  <a:srgbClr val="FF00FF"/>
                </a:highlight>
              </a:rPr>
              <a:t>première</a:t>
            </a:r>
            <a:r>
              <a:rPr lang="fr-CA" dirty="0"/>
              <a:t> écoute, accompagnée d’une prise de notes </a:t>
            </a:r>
            <a:r>
              <a:rPr lang="fr-CA" dirty="0">
                <a:highlight>
                  <a:srgbClr val="FF00FF"/>
                </a:highlight>
              </a:rPr>
              <a:t>par les </a:t>
            </a:r>
            <a:r>
              <a:rPr lang="fr-CA" dirty="0"/>
              <a:t>apprenants</a:t>
            </a:r>
            <a:r>
              <a:rPr lang="fr-CA" dirty="0">
                <a:highlight>
                  <a:srgbClr val="FF00FF"/>
                </a:highlight>
              </a:rPr>
              <a:t>;</a:t>
            </a:r>
            <a:r>
              <a:rPr lang="fr-CA" dirty="0"/>
              <a:t> </a:t>
            </a:r>
            <a:endParaRPr lang="fr-CA" dirty="0">
              <a:cs typeface="Calibri"/>
            </a:endParaRPr>
          </a:p>
          <a:p>
            <a:endParaRPr lang="fr-CA" dirty="0"/>
          </a:p>
          <a:p>
            <a:r>
              <a:rPr lang="fr-CA" dirty="0"/>
              <a:t>La </a:t>
            </a:r>
            <a:r>
              <a:rPr lang="fr-CA" dirty="0">
                <a:highlight>
                  <a:srgbClr val="FF00FF"/>
                </a:highlight>
              </a:rPr>
              <a:t>deuxième </a:t>
            </a:r>
            <a:r>
              <a:rPr lang="fr-CA" dirty="0"/>
              <a:t>écoute, accompagnée d’une bonification de la prise de notes </a:t>
            </a:r>
            <a:r>
              <a:rPr lang="fr-CA" dirty="0">
                <a:highlight>
                  <a:srgbClr val="FF00FF"/>
                </a:highlight>
              </a:rPr>
              <a:t>et</a:t>
            </a:r>
            <a:r>
              <a:rPr lang="fr-CA" dirty="0"/>
              <a:t> suivie d’une discussion en dyade </a:t>
            </a:r>
            <a:r>
              <a:rPr lang="fr-CA" dirty="0">
                <a:highlight>
                  <a:srgbClr val="FF00FF"/>
                </a:highlight>
              </a:rPr>
              <a:t>visant à</a:t>
            </a:r>
            <a:r>
              <a:rPr lang="fr-CA" dirty="0"/>
              <a:t> établir les convergences et les divergences </a:t>
            </a:r>
            <a:r>
              <a:rPr lang="fr-CA" dirty="0">
                <a:highlight>
                  <a:srgbClr val="FF00FF"/>
                </a:highlight>
              </a:rPr>
              <a:t>sur le plan de la </a:t>
            </a:r>
            <a:r>
              <a:rPr lang="fr-CA" dirty="0"/>
              <a:t>compréhension</a:t>
            </a:r>
            <a:r>
              <a:rPr lang="fr-CA" dirty="0">
                <a:highlight>
                  <a:srgbClr val="FF00FF"/>
                </a:highlight>
              </a:rPr>
              <a:t>;</a:t>
            </a:r>
            <a:r>
              <a:rPr lang="fr-CA" dirty="0"/>
              <a:t> </a:t>
            </a:r>
            <a:endParaRPr lang="fr-CA" dirty="0">
              <a:cs typeface="Calibri"/>
            </a:endParaRPr>
          </a:p>
          <a:p>
            <a:endParaRPr lang="fr-CA" dirty="0"/>
          </a:p>
          <a:p>
            <a:r>
              <a:rPr lang="fr-CA" dirty="0"/>
              <a:t>Les </a:t>
            </a:r>
            <a:r>
              <a:rPr lang="fr-CA" dirty="0">
                <a:highlight>
                  <a:srgbClr val="FF00FF"/>
                </a:highlight>
              </a:rPr>
              <a:t>troisième et quatrième </a:t>
            </a:r>
            <a:r>
              <a:rPr lang="fr-CA" dirty="0"/>
              <a:t>écoutes</a:t>
            </a:r>
            <a:r>
              <a:rPr lang="fr-CA" dirty="0">
                <a:highlight>
                  <a:srgbClr val="FF00FF"/>
                </a:highlight>
              </a:rPr>
              <a:t>, qui </a:t>
            </a:r>
            <a:r>
              <a:rPr lang="fr-CA" dirty="0"/>
              <a:t>sont suivies soit d’une discussion pour confirmer ou résoudre les convergences et les divergences relevées précédemment </a:t>
            </a:r>
            <a:r>
              <a:rPr lang="fr-CA" dirty="0">
                <a:highlight>
                  <a:srgbClr val="FF00FF"/>
                </a:highlight>
              </a:rPr>
              <a:t>ou </a:t>
            </a:r>
            <a:r>
              <a:rPr lang="fr-CA" dirty="0"/>
              <a:t>de commentaires de l’enseignant.</a:t>
            </a:r>
            <a:endParaRPr lang="fr-CA" dirty="0">
              <a:cs typeface="Calibri"/>
            </a:endParaRPr>
          </a:p>
          <a:p>
            <a:endParaRPr lang="fr-CA" dirty="0"/>
          </a:p>
          <a:p>
            <a:r>
              <a:rPr lang="fr-CA" dirty="0"/>
              <a:t>La </a:t>
            </a:r>
            <a:r>
              <a:rPr lang="fr-CA" dirty="0">
                <a:highlight>
                  <a:srgbClr val="FF00FF"/>
                </a:highlight>
              </a:rPr>
              <a:t>cinquième</a:t>
            </a:r>
            <a:r>
              <a:rPr lang="fr-CA" dirty="0"/>
              <a:t> écoute </a:t>
            </a:r>
            <a:r>
              <a:rPr lang="fr-CA" dirty="0">
                <a:highlight>
                  <a:srgbClr val="FF00FF"/>
                </a:highlight>
              </a:rPr>
              <a:t>qui</a:t>
            </a:r>
            <a:r>
              <a:rPr lang="fr-CA" dirty="0"/>
              <a:t>, pour sa part, termine le processus en s’accompagnant d’une transcription.</a:t>
            </a:r>
            <a:endParaRPr lang="fr-CA" dirty="0">
              <a:cs typeface="Calibri"/>
            </a:endParaRPr>
          </a:p>
          <a:p>
            <a:endParaRPr lang="fr-CA" b="1" dirty="0"/>
          </a:p>
          <a:p>
            <a:endParaRPr lang="fr-CA" b="0" dirty="0"/>
          </a:p>
          <a:p>
            <a:r>
              <a:rPr lang="fr-CA" b="0" dirty="0"/>
              <a:t>Les avantages de cette approche?</a:t>
            </a:r>
            <a:endParaRPr lang="fr-CA" b="0" dirty="0">
              <a:cs typeface="Calibri"/>
            </a:endParaRPr>
          </a:p>
          <a:p>
            <a:endParaRPr lang="fr-CA" b="0" dirty="0"/>
          </a:p>
          <a:p>
            <a:r>
              <a:rPr lang="fr-CA" b="0" dirty="0"/>
              <a:t>1. La phase de </a:t>
            </a:r>
            <a:r>
              <a:rPr lang="fr-CA" b="0" dirty="0" err="1"/>
              <a:t>préécoute</a:t>
            </a:r>
            <a:r>
              <a:rPr lang="fr-CA" b="0" dirty="0"/>
              <a:t> est réduite au strict minimum, ce qui se justifie par le fait qu’elle est généralement absente des interactions de la vie quotidienne</a:t>
            </a:r>
            <a:r>
              <a:rPr lang="fr-CA" b="0" dirty="0">
                <a:highlight>
                  <a:srgbClr val="FF00FF"/>
                </a:highlight>
              </a:rPr>
              <a:t>; </a:t>
            </a:r>
            <a:endParaRPr lang="fr-CA" b="0" dirty="0">
              <a:highlight>
                <a:srgbClr val="FF00FF"/>
              </a:highlight>
              <a:cs typeface="Calibri"/>
            </a:endParaRPr>
          </a:p>
          <a:p>
            <a:endParaRPr lang="fr-CA" b="0" dirty="0"/>
          </a:p>
          <a:p>
            <a:r>
              <a:rPr lang="fr-CA" b="0" dirty="0"/>
              <a:t>2. La phase d’écoute est allongée pour permettre aux apprenants de revenir plusieurs fois sur leur processus de compréhension orale</a:t>
            </a:r>
            <a:r>
              <a:rPr lang="fr-CA" b="0" dirty="0">
                <a:highlight>
                  <a:srgbClr val="FF00FF"/>
                </a:highlight>
              </a:rPr>
              <a:t>;</a:t>
            </a:r>
            <a:r>
              <a:rPr lang="fr-CA" b="0" dirty="0"/>
              <a:t> </a:t>
            </a:r>
            <a:endParaRPr lang="fr-CA" b="0" dirty="0">
              <a:cs typeface="Calibri"/>
            </a:endParaRPr>
          </a:p>
          <a:p>
            <a:endParaRPr lang="fr-CA" b="0" dirty="0"/>
          </a:p>
          <a:p>
            <a:r>
              <a:rPr lang="fr-CA" b="0" dirty="0"/>
              <a:t>3. Les discussions en dyade incitent les apprenants à justifier leur compréhension en s’appuyant sur des éléments précis du document sonore (prise de notes) et à faire évoluer leur construction de sens</a:t>
            </a:r>
            <a:r>
              <a:rPr lang="fr-CA" b="0" dirty="0">
                <a:highlight>
                  <a:srgbClr val="FF00FF"/>
                </a:highlight>
              </a:rPr>
              <a:t>; </a:t>
            </a:r>
            <a:endParaRPr lang="fr-CA" b="0" dirty="0">
              <a:highlight>
                <a:srgbClr val="FF00FF"/>
              </a:highlight>
              <a:cs typeface="Calibri"/>
            </a:endParaRPr>
          </a:p>
          <a:p>
            <a:endParaRPr lang="fr-CA" b="0" dirty="0"/>
          </a:p>
          <a:p>
            <a:r>
              <a:rPr lang="fr-CA" b="0" dirty="0"/>
              <a:t>4. L’enseignant intervient vers la fin de l’activité, retardant ainsi la sanction de la compréhension des apprenants</a:t>
            </a:r>
            <a:r>
              <a:rPr lang="fr-CA" b="0" dirty="0">
                <a:highlight>
                  <a:srgbClr val="FF00FF"/>
                </a:highlight>
              </a:rPr>
              <a:t>; </a:t>
            </a:r>
            <a:endParaRPr lang="fr-CA" b="0" dirty="0">
              <a:highlight>
                <a:srgbClr val="FF00FF"/>
              </a:highlight>
              <a:cs typeface="Calibri"/>
            </a:endParaRPr>
          </a:p>
          <a:p>
            <a:endParaRPr lang="fr-CA" b="0" dirty="0"/>
          </a:p>
          <a:p>
            <a:r>
              <a:rPr lang="fr-CA" b="0" dirty="0"/>
              <a:t>5. La transcription donne la possibilité aux apprenants de conclure l’activité par une compréhension enrichie du document sonore.</a:t>
            </a:r>
            <a:endParaRPr lang="fr-CA" b="0" dirty="0">
              <a:cs typeface="Calibri"/>
            </a:endParaRPr>
          </a:p>
          <a:p>
            <a:endParaRPr lang="fr-CA" b="1" dirty="0">
              <a:cs typeface="Calibri"/>
            </a:endParaRPr>
          </a:p>
        </p:txBody>
      </p:sp>
      <p:sp>
        <p:nvSpPr>
          <p:cNvPr id="4" name="Espace réservé du numéro de diapositive 3"/>
          <p:cNvSpPr>
            <a:spLocks noGrp="1"/>
          </p:cNvSpPr>
          <p:nvPr>
            <p:ph type="sldNum" sz="quarter" idx="5"/>
          </p:nvPr>
        </p:nvSpPr>
        <p:spPr/>
        <p:txBody>
          <a:bodyPr/>
          <a:lstStyle/>
          <a:p>
            <a:fld id="{FFAD2420-E0A8-45DF-A53E-646625FF8775}" type="slidenum">
              <a:rPr lang="fr-CA" smtClean="0"/>
              <a:t>32</a:t>
            </a:fld>
            <a:endParaRPr lang="fr-CA"/>
          </a:p>
        </p:txBody>
      </p:sp>
    </p:spTree>
    <p:extLst>
      <p:ext uri="{BB962C8B-B14F-4D97-AF65-F5344CB8AC3E}">
        <p14:creationId xmlns:p14="http://schemas.microsoft.com/office/powerpoint/2010/main" val="1351675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0" dirty="0"/>
              <a:t>Mettre l’accent sur le processus plutôt que sur le produit lors d</a:t>
            </a:r>
            <a:r>
              <a:rPr lang="fr-CA" b="0" dirty="0">
                <a:highlight>
                  <a:srgbClr val="FF00FF"/>
                </a:highlight>
              </a:rPr>
              <a:t>’</a:t>
            </a:r>
            <a:r>
              <a:rPr lang="fr-CA" b="0" dirty="0"/>
              <a:t>activités où il y a prise de parole permet également de d</a:t>
            </a:r>
            <a:r>
              <a:rPr lang="fr-CA" b="0" dirty="0">
                <a:highlight>
                  <a:srgbClr val="FF00FF"/>
                </a:highlight>
              </a:rPr>
              <a:t>é</a:t>
            </a:r>
            <a:r>
              <a:rPr lang="fr-CA" b="0" dirty="0"/>
              <a:t>velop</a:t>
            </a:r>
            <a:r>
              <a:rPr lang="fr-CA" b="0" dirty="0">
                <a:highlight>
                  <a:srgbClr val="FF00FF"/>
                </a:highlight>
              </a:rPr>
              <a:t>p</a:t>
            </a:r>
            <a:r>
              <a:rPr lang="fr-CA" b="0" dirty="0"/>
              <a:t>er la compétence orale.</a:t>
            </a:r>
            <a:endParaRPr lang="fr-CA" b="0" dirty="0">
              <a:cs typeface="Calibri"/>
            </a:endParaRPr>
          </a:p>
          <a:p>
            <a:endParaRPr lang="fr-CA" b="0" dirty="0"/>
          </a:p>
          <a:p>
            <a:r>
              <a:rPr lang="fr-CA" b="0" dirty="0">
                <a:highlight>
                  <a:srgbClr val="FF00FF"/>
                </a:highlight>
              </a:rPr>
              <a:t>Avec l’</a:t>
            </a:r>
            <a:r>
              <a:rPr lang="fr-CA" b="0" dirty="0"/>
              <a:t>enregistrement audio, par exemple </a:t>
            </a:r>
            <a:r>
              <a:rPr lang="fr-CA" b="0" dirty="0">
                <a:highlight>
                  <a:srgbClr val="FF00FF"/>
                </a:highlight>
              </a:rPr>
              <a:t>:</a:t>
            </a:r>
          </a:p>
          <a:p>
            <a:endParaRPr lang="fr-CA" b="0" dirty="0"/>
          </a:p>
          <a:p>
            <a:r>
              <a:rPr lang="fr-CA" b="0" dirty="0"/>
              <a:t>1. </a:t>
            </a:r>
            <a:r>
              <a:rPr lang="fr-CA" b="0" dirty="0">
                <a:highlight>
                  <a:srgbClr val="FF00FF"/>
                </a:highlight>
              </a:rPr>
              <a:t>L’élève peut </a:t>
            </a:r>
            <a:r>
              <a:rPr lang="fr-CA" b="0" dirty="0"/>
              <a:t>produire </a:t>
            </a:r>
            <a:r>
              <a:rPr lang="fr-CA" b="0" dirty="0">
                <a:highlight>
                  <a:srgbClr val="FF00FF"/>
                </a:highlight>
              </a:rPr>
              <a:t>un discours oral</a:t>
            </a:r>
            <a:r>
              <a:rPr lang="fr-CA" b="0" dirty="0"/>
              <a:t>, </a:t>
            </a:r>
            <a:r>
              <a:rPr lang="fr-CA" b="0" dirty="0">
                <a:highlight>
                  <a:srgbClr val="FF00FF"/>
                </a:highlight>
              </a:rPr>
              <a:t>s’</a:t>
            </a:r>
            <a:r>
              <a:rPr lang="fr-CA" b="0" dirty="0"/>
              <a:t>écouter et </a:t>
            </a:r>
            <a:r>
              <a:rPr lang="fr-CA" b="0" dirty="0">
                <a:highlight>
                  <a:srgbClr val="FF00FF"/>
                </a:highlight>
              </a:rPr>
              <a:t>b</a:t>
            </a:r>
            <a:r>
              <a:rPr lang="fr-CA" b="0" dirty="0"/>
              <a:t>onifier sa production à plusieurs reprises. </a:t>
            </a:r>
            <a:endParaRPr lang="fr-CA" b="0" dirty="0">
              <a:cs typeface="Calibri"/>
            </a:endParaRPr>
          </a:p>
          <a:p>
            <a:endParaRPr lang="fr-CA" b="0" dirty="0"/>
          </a:p>
          <a:p>
            <a:r>
              <a:rPr lang="fr-CA" b="0" dirty="0"/>
              <a:t>2. </a:t>
            </a:r>
            <a:r>
              <a:rPr lang="fr-CA" b="0" dirty="0">
                <a:highlight>
                  <a:srgbClr val="FF00FF"/>
                </a:highlight>
              </a:rPr>
              <a:t>L’élève peut, é</a:t>
            </a:r>
            <a:r>
              <a:rPr lang="fr-CA" b="0" dirty="0"/>
              <a:t>quipé d’une grille d’aut</a:t>
            </a:r>
            <a:r>
              <a:rPr lang="fr-CA" b="0" dirty="0">
                <a:highlight>
                  <a:srgbClr val="FF00FF"/>
                </a:highlight>
              </a:rPr>
              <a:t>oé</a:t>
            </a:r>
            <a:r>
              <a:rPr lang="fr-CA" b="0" dirty="0"/>
              <a:t>valuation de sa production orale</a:t>
            </a:r>
            <a:r>
              <a:rPr lang="fr-CA" b="0" dirty="0">
                <a:highlight>
                  <a:srgbClr val="FF00FF"/>
                </a:highlight>
              </a:rPr>
              <a:t>, o</a:t>
            </a:r>
            <a:r>
              <a:rPr lang="fr-CA" b="0" dirty="0"/>
              <a:t>rienter ses enregistrements successifs en fonction des aspects qu’il souhaite améliorer à la suite de chaque écoute. </a:t>
            </a:r>
            <a:endParaRPr lang="fr-CA" b="0" dirty="0">
              <a:cs typeface="Calibri"/>
            </a:endParaRPr>
          </a:p>
          <a:p>
            <a:endParaRPr lang="fr-CA" b="0" dirty="0"/>
          </a:p>
          <a:p>
            <a:r>
              <a:rPr lang="fr-CA" b="0" dirty="0"/>
              <a:t>3. L’élève est en mesure de faire évaluer sa production orale par l’enseignant lorsqu’il la juge de qualité au regard de la grille d’aut</a:t>
            </a:r>
            <a:r>
              <a:rPr lang="fr-CA" b="0" dirty="0">
                <a:highlight>
                  <a:srgbClr val="FF00FF"/>
                </a:highlight>
              </a:rPr>
              <a:t>oé</a:t>
            </a:r>
            <a:r>
              <a:rPr lang="fr-CA" b="0" dirty="0"/>
              <a:t>valuation, ce qui permet à l’enseignant, en retour, de hausser ses exigences. </a:t>
            </a:r>
            <a:endParaRPr lang="fr-CA" b="0" dirty="0">
              <a:cs typeface="Calibri"/>
            </a:endParaRPr>
          </a:p>
          <a:p>
            <a:endParaRPr lang="fr-CA" b="0" dirty="0">
              <a:cs typeface="Calibri"/>
            </a:endParaRPr>
          </a:p>
          <a:p>
            <a:r>
              <a:rPr lang="fr-CA" b="0" dirty="0"/>
              <a:t>Les avantages de cette approche? </a:t>
            </a:r>
          </a:p>
          <a:p>
            <a:endParaRPr lang="fr-CA" b="0" dirty="0"/>
          </a:p>
          <a:p>
            <a:r>
              <a:rPr lang="fr-CA" b="0" dirty="0"/>
              <a:t>En s’enregistrant et en s’écoutant, les apprenants ont l’occasion de poser un regard distancié et critique sur leur production orale, ce qui permet le développement de </a:t>
            </a:r>
            <a:r>
              <a:rPr lang="fr-CA" b="0" dirty="0">
                <a:highlight>
                  <a:srgbClr val="FF00FF"/>
                </a:highlight>
              </a:rPr>
              <a:t>la compétence orale</a:t>
            </a:r>
            <a:r>
              <a:rPr lang="fr-CA" b="0" dirty="0"/>
              <a:t>. </a:t>
            </a:r>
            <a:endParaRPr lang="fr-CA" b="0" dirty="0">
              <a:cs typeface="Calibri"/>
            </a:endParaRPr>
          </a:p>
          <a:p>
            <a:endParaRPr lang="fr-CA" b="1" dirty="0">
              <a:cs typeface="Calibri"/>
            </a:endParaRPr>
          </a:p>
        </p:txBody>
      </p:sp>
      <p:sp>
        <p:nvSpPr>
          <p:cNvPr id="4" name="Espace réservé du numéro de diapositive 3"/>
          <p:cNvSpPr>
            <a:spLocks noGrp="1"/>
          </p:cNvSpPr>
          <p:nvPr>
            <p:ph type="sldNum" sz="quarter" idx="5"/>
          </p:nvPr>
        </p:nvSpPr>
        <p:spPr/>
        <p:txBody>
          <a:bodyPr/>
          <a:lstStyle/>
          <a:p>
            <a:fld id="{FFAD2420-E0A8-45DF-A53E-646625FF8775}" type="slidenum">
              <a:rPr lang="fr-CA" smtClean="0"/>
              <a:t>33</a:t>
            </a:fld>
            <a:endParaRPr lang="fr-CA"/>
          </a:p>
        </p:txBody>
      </p:sp>
    </p:spTree>
    <p:extLst>
      <p:ext uri="{BB962C8B-B14F-4D97-AF65-F5344CB8AC3E}">
        <p14:creationId xmlns:p14="http://schemas.microsoft.com/office/powerpoint/2010/main" val="26828563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0" dirty="0"/>
              <a:t>Pour identifier les connaissances nécessaires au développement de la compétence </a:t>
            </a:r>
            <a:r>
              <a:rPr lang="fr-CA" b="0" dirty="0">
                <a:highlight>
                  <a:srgbClr val="FF00FF"/>
                </a:highlight>
              </a:rPr>
              <a:t>à</a:t>
            </a:r>
            <a:r>
              <a:rPr lang="fr-CA" b="0" dirty="0"/>
              <a:t> interagir ou </a:t>
            </a:r>
            <a:r>
              <a:rPr lang="fr-CA" b="0" dirty="0">
                <a:highlight>
                  <a:srgbClr val="FF00FF"/>
                </a:highlight>
              </a:rPr>
              <a:t>à</a:t>
            </a:r>
            <a:r>
              <a:rPr lang="fr-CA" b="0" dirty="0"/>
              <a:t> communiquer (</a:t>
            </a:r>
            <a:r>
              <a:rPr lang="fr-CA" b="0" dirty="0">
                <a:highlight>
                  <a:srgbClr val="FF00FF"/>
                </a:highlight>
              </a:rPr>
              <a:t>en</a:t>
            </a:r>
            <a:r>
              <a:rPr lang="fr-CA" b="0" dirty="0"/>
              <a:t> ILSS),</a:t>
            </a:r>
            <a:r>
              <a:rPr lang="fr-CA" b="0" dirty="0">
                <a:highlight>
                  <a:srgbClr val="FF00FF"/>
                </a:highlight>
              </a:rPr>
              <a:t> la </a:t>
            </a:r>
            <a:r>
              <a:rPr lang="fr-CA" dirty="0"/>
              <a:t>P</a:t>
            </a:r>
            <a:r>
              <a:rPr lang="fr-CA" b="0" dirty="0"/>
              <a:t>rogression des apprentissages </a:t>
            </a:r>
            <a:r>
              <a:rPr lang="fr-CA" b="0" dirty="0">
                <a:highlight>
                  <a:srgbClr val="FF00FF"/>
                </a:highlight>
              </a:rPr>
              <a:t>est le document ministériel le plus précis </a:t>
            </a:r>
            <a:r>
              <a:rPr lang="fr-CA" b="0" dirty="0"/>
              <a:t>quant au contenu devant être enseigné. </a:t>
            </a:r>
          </a:p>
          <a:p>
            <a:endParaRPr lang="fr-CA" b="0" dirty="0">
              <a:cs typeface="Calibri"/>
            </a:endParaRPr>
          </a:p>
          <a:p>
            <a:r>
              <a:rPr lang="fr-CA" b="0" dirty="0"/>
              <a:t>Quand on parle de conventions de la communication orale, on parle des éléments </a:t>
            </a:r>
            <a:r>
              <a:rPr lang="fr-CA" b="0" dirty="0">
                <a:highlight>
                  <a:srgbClr val="FF00FF"/>
                </a:highlight>
              </a:rPr>
              <a:t>présentés</a:t>
            </a:r>
            <a:r>
              <a:rPr lang="fr-CA" b="0" dirty="0"/>
              <a:t> à l’écran</a:t>
            </a:r>
            <a:r>
              <a:rPr lang="fr-CA" b="0" dirty="0">
                <a:highlight>
                  <a:srgbClr val="FF00FF"/>
                </a:highlight>
              </a:rPr>
              <a:t> </a:t>
            </a:r>
            <a:r>
              <a:rPr lang="fr-CA" b="0" dirty="0"/>
              <a:t>: le non-verbal et les éléments prosodiques. </a:t>
            </a:r>
          </a:p>
          <a:p>
            <a:endParaRPr lang="fr-CA" b="0" dirty="0">
              <a:cs typeface="Calibri"/>
            </a:endParaRPr>
          </a:p>
          <a:p>
            <a:r>
              <a:rPr lang="fr-CA" b="0" dirty="0"/>
              <a:t>Les connaissances liées à la phrase, </a:t>
            </a:r>
            <a:r>
              <a:rPr lang="fr-CA" b="0" dirty="0">
                <a:highlight>
                  <a:srgbClr val="FF00FF"/>
                </a:highlight>
              </a:rPr>
              <a:t>les repères culturels et le lexique</a:t>
            </a:r>
            <a:r>
              <a:rPr lang="fr-CA" b="0" dirty="0"/>
              <a:t> sont aussi des éléments qui demandent à être travaillés en salle de classe. </a:t>
            </a:r>
          </a:p>
          <a:p>
            <a:endParaRPr lang="fr-CA" b="0" dirty="0"/>
          </a:p>
          <a:p>
            <a:r>
              <a:rPr lang="fr-CA" b="0" dirty="0"/>
              <a:t>Bien que ces connaissances nécessaires au développement de la compétence apparaissent dans tous les programmes </a:t>
            </a:r>
            <a:r>
              <a:rPr lang="fr-CA" b="0" dirty="0">
                <a:highlight>
                  <a:srgbClr val="FF00FF"/>
                </a:highlight>
              </a:rPr>
              <a:t>de langue seconde et de langue tierce</a:t>
            </a:r>
            <a:r>
              <a:rPr lang="fr-CA" b="0" dirty="0"/>
              <a:t>, nous pouvons observer quelques variations entre elles. En un mot, vous devrez vous référer à vos programmes respectifs afin de savoir </a:t>
            </a:r>
            <a:r>
              <a:rPr lang="fr-CA" b="0" dirty="0">
                <a:highlight>
                  <a:srgbClr val="FF00FF"/>
                </a:highlight>
              </a:rPr>
              <a:t>quelles connaissances sont mises </a:t>
            </a:r>
            <a:r>
              <a:rPr lang="fr-CA" b="0" dirty="0"/>
              <a:t>de l</a:t>
            </a:r>
            <a:r>
              <a:rPr lang="fr-CA" b="0" dirty="0">
                <a:highlight>
                  <a:srgbClr val="FF00FF"/>
                </a:highlight>
              </a:rPr>
              <a:t>’</a:t>
            </a:r>
            <a:r>
              <a:rPr lang="fr-CA" b="0" dirty="0"/>
              <a:t>avant, et ce, tant au primaire qu</a:t>
            </a:r>
            <a:r>
              <a:rPr lang="fr-CA" b="0" dirty="0">
                <a:highlight>
                  <a:srgbClr val="FF00FF"/>
                </a:highlight>
              </a:rPr>
              <a:t>’</a:t>
            </a:r>
            <a:r>
              <a:rPr lang="fr-CA" b="0" dirty="0"/>
              <a:t>au secondaire. La liste </a:t>
            </a:r>
            <a:r>
              <a:rPr lang="fr-CA" b="0" dirty="0">
                <a:highlight>
                  <a:srgbClr val="FF00FF"/>
                </a:highlight>
              </a:rPr>
              <a:t>p</a:t>
            </a:r>
            <a:r>
              <a:rPr lang="fr-CA" b="0" dirty="0"/>
              <a:t>résentée ne se veut pas une liste exhaustive de tout ce qui se </a:t>
            </a:r>
            <a:r>
              <a:rPr lang="fr-CA" b="0" dirty="0">
                <a:highlight>
                  <a:srgbClr val="FF00FF"/>
                </a:highlight>
              </a:rPr>
              <a:t>t</a:t>
            </a:r>
            <a:r>
              <a:rPr lang="fr-CA" b="0" dirty="0"/>
              <a:t>rouve dans vos programmes, mais bien un regard général sur ceux-ci.</a:t>
            </a:r>
            <a:endParaRPr lang="fr-CA" b="0" dirty="0">
              <a:cs typeface="Calibri"/>
            </a:endParaRPr>
          </a:p>
          <a:p>
            <a:endParaRPr lang="fr-CA" b="0" dirty="0"/>
          </a:p>
          <a:p>
            <a:r>
              <a:rPr lang="fr-CA" b="0" dirty="0"/>
              <a:t>Précision</a:t>
            </a:r>
            <a:r>
              <a:rPr lang="fr-CA" b="0" dirty="0">
                <a:highlight>
                  <a:srgbClr val="FF00FF"/>
                </a:highlight>
              </a:rPr>
              <a:t> </a:t>
            </a:r>
            <a:r>
              <a:rPr lang="fr-CA" b="0" dirty="0"/>
              <a:t>: </a:t>
            </a:r>
            <a:endParaRPr lang="fr-CA" b="0" dirty="0">
              <a:cs typeface="Calibri"/>
            </a:endParaRPr>
          </a:p>
          <a:p>
            <a:r>
              <a:rPr lang="fr-CA" b="0" dirty="0"/>
              <a:t>Pour cet exercice, nous sommes parti</a:t>
            </a:r>
            <a:r>
              <a:rPr lang="fr-CA" b="0" dirty="0">
                <a:highlight>
                  <a:srgbClr val="00FF00"/>
                </a:highlight>
              </a:rPr>
              <a:t>e</a:t>
            </a:r>
            <a:r>
              <a:rPr lang="fr-CA" b="0" dirty="0"/>
              <a:t>s des programmes de FLS afin </a:t>
            </a:r>
            <a:r>
              <a:rPr lang="fr-CA" b="0" dirty="0">
                <a:highlight>
                  <a:srgbClr val="FF00FF"/>
                </a:highlight>
              </a:rPr>
              <a:t>d’</a:t>
            </a:r>
            <a:r>
              <a:rPr lang="fr-CA" b="0" dirty="0"/>
              <a:t>identifier </a:t>
            </a:r>
            <a:r>
              <a:rPr lang="fr-CA" b="0" dirty="0">
                <a:highlight>
                  <a:srgbClr val="FF00FF"/>
                </a:highlight>
              </a:rPr>
              <a:t>les connaissances nécessaires au développement de la compétence interagir ou communiquer</a:t>
            </a:r>
            <a:r>
              <a:rPr lang="fr-CA" b="0" dirty="0"/>
              <a:t> et sommes ensuite allé</a:t>
            </a:r>
            <a:r>
              <a:rPr lang="fr-CA" b="0" dirty="0">
                <a:highlight>
                  <a:srgbClr val="00FF00"/>
                </a:highlight>
              </a:rPr>
              <a:t>e</a:t>
            </a:r>
            <a:r>
              <a:rPr lang="fr-CA" b="0" dirty="0"/>
              <a:t>s vérifier s</a:t>
            </a:r>
            <a:r>
              <a:rPr lang="fr-CA" b="0" dirty="0">
                <a:highlight>
                  <a:srgbClr val="FF00FF"/>
                </a:highlight>
              </a:rPr>
              <a:t>i elles </a:t>
            </a:r>
            <a:r>
              <a:rPr lang="fr-CA" b="0" dirty="0"/>
              <a:t>se retrouvaient également en ILSS et </a:t>
            </a:r>
            <a:r>
              <a:rPr lang="fr-CA" b="0" dirty="0">
                <a:highlight>
                  <a:srgbClr val="FF00FF"/>
                </a:highlight>
              </a:rPr>
              <a:t>en </a:t>
            </a:r>
            <a:r>
              <a:rPr lang="fr-CA" dirty="0">
                <a:highlight>
                  <a:srgbClr val="FF00FF"/>
                </a:highlight>
              </a:rPr>
              <a:t>e</a:t>
            </a:r>
            <a:r>
              <a:rPr lang="fr-CA" b="0" dirty="0"/>
              <a:t>spagnol. </a:t>
            </a:r>
            <a:endParaRPr lang="fr-CA" b="1" dirty="0"/>
          </a:p>
          <a:p>
            <a:endParaRPr lang="fr-CA" b="1" dirty="0">
              <a:cs typeface="Calibri"/>
            </a:endParaRPr>
          </a:p>
          <a:p>
            <a:endParaRPr lang="fr-CA" dirty="0">
              <a:cs typeface="Calibri"/>
            </a:endParaRPr>
          </a:p>
        </p:txBody>
      </p:sp>
      <p:sp>
        <p:nvSpPr>
          <p:cNvPr id="4" name="Espace réservé du numéro de diapositive 3"/>
          <p:cNvSpPr>
            <a:spLocks noGrp="1"/>
          </p:cNvSpPr>
          <p:nvPr>
            <p:ph type="sldNum" sz="quarter" idx="5"/>
          </p:nvPr>
        </p:nvSpPr>
        <p:spPr/>
        <p:txBody>
          <a:bodyPr/>
          <a:lstStyle/>
          <a:p>
            <a:fld id="{FFAD2420-E0A8-45DF-A53E-646625FF8775}" type="slidenum">
              <a:rPr lang="fr-CA" smtClean="0"/>
              <a:t>34</a:t>
            </a:fld>
            <a:endParaRPr lang="fr-CA"/>
          </a:p>
        </p:txBody>
      </p:sp>
    </p:spTree>
    <p:extLst>
      <p:ext uri="{BB962C8B-B14F-4D97-AF65-F5344CB8AC3E}">
        <p14:creationId xmlns:p14="http://schemas.microsoft.com/office/powerpoint/2010/main" val="738605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0" i="0" dirty="0">
                <a:solidFill>
                  <a:srgbClr val="000000"/>
                </a:solidFill>
                <a:effectLst/>
                <a:latin typeface="Calibri" panose="020F0502020204030204" pitchFamily="34" charset="0"/>
              </a:rPr>
              <a:t>​</a:t>
            </a:r>
            <a:r>
              <a:rPr lang="fr-CA" b="0" dirty="0">
                <a:cs typeface="Calibri" panose="020F0502020204030204"/>
              </a:rPr>
              <a:t>Pour</a:t>
            </a:r>
            <a:r>
              <a:rPr lang="fr-CA" b="0" dirty="0"/>
              <a:t> apprendre </a:t>
            </a:r>
            <a:r>
              <a:rPr lang="fr-CA" b="0" dirty="0">
                <a:highlight>
                  <a:srgbClr val="FF00FF"/>
                </a:highlight>
              </a:rPr>
              <a:t>u</a:t>
            </a:r>
            <a:r>
              <a:rPr lang="fr-CA" b="0" dirty="0"/>
              <a:t>ne langu</a:t>
            </a:r>
            <a:r>
              <a:rPr lang="fr-CA" b="0" dirty="0">
                <a:highlight>
                  <a:srgbClr val="FF00FF"/>
                </a:highlight>
              </a:rPr>
              <a:t>e</a:t>
            </a:r>
            <a:r>
              <a:rPr lang="fr-CA" b="0" dirty="0"/>
              <a:t>, l’apprenant doit être en contact </a:t>
            </a:r>
            <a:r>
              <a:rPr lang="fr-CA" b="0" dirty="0">
                <a:highlight>
                  <a:srgbClr val="FF00FF"/>
                </a:highlight>
              </a:rPr>
              <a:t>r</a:t>
            </a:r>
            <a:r>
              <a:rPr lang="fr-CA" b="0" dirty="0"/>
              <a:t>égulie</a:t>
            </a:r>
            <a:r>
              <a:rPr lang="fr-CA" b="0" dirty="0">
                <a:highlight>
                  <a:srgbClr val="FF00FF"/>
                </a:highlight>
              </a:rPr>
              <a:t>r</a:t>
            </a:r>
            <a:r>
              <a:rPr lang="fr-CA" b="0" dirty="0"/>
              <a:t> avec un apport langagier riche, varié et compréhensible, </a:t>
            </a:r>
          </a:p>
          <a:p>
            <a:pPr algn="l" rtl="0" fontAlgn="base"/>
            <a:r>
              <a:rPr lang="fr-CA" b="0" dirty="0"/>
              <a:t>particulièrement s’il entend et utilise le français (ou l</a:t>
            </a:r>
            <a:r>
              <a:rPr lang="fr-CA" b="0" dirty="0">
                <a:highlight>
                  <a:srgbClr val="FF00FF"/>
                </a:highlight>
              </a:rPr>
              <a:t>’</a:t>
            </a:r>
            <a:r>
              <a:rPr lang="fr-CA" b="0" dirty="0"/>
              <a:t>espagnol) uniquement en milieu scolaire. </a:t>
            </a:r>
            <a:endParaRPr lang="fr-CA" b="0" dirty="0">
              <a:cs typeface="Calibri"/>
            </a:endParaRPr>
          </a:p>
          <a:p>
            <a:endParaRPr lang="fr-CA" b="0" dirty="0"/>
          </a:p>
          <a:p>
            <a:r>
              <a:rPr lang="fr-CA" b="0" dirty="0"/>
              <a:t>Il y a trois sources d’apports langagiers en salle de classe : le discours de l’enseignant, l’interaction entre les apprenants ainsi que les documents sonores et authentiques (Painchaud</a:t>
            </a:r>
            <a:r>
              <a:rPr lang="fr-CA" b="0" dirty="0">
                <a:highlight>
                  <a:srgbClr val="FF00FF"/>
                </a:highlight>
              </a:rPr>
              <a:t>, </a:t>
            </a:r>
            <a:r>
              <a:rPr lang="fr-CA" b="0" dirty="0"/>
              <a:t>1990)</a:t>
            </a:r>
            <a:r>
              <a:rPr lang="fr-CA" b="0" dirty="0">
                <a:highlight>
                  <a:srgbClr val="FF00FF"/>
                </a:highlight>
              </a:rPr>
              <a:t>.</a:t>
            </a:r>
            <a:r>
              <a:rPr lang="fr-CA" b="0" dirty="0"/>
              <a:t> </a:t>
            </a:r>
            <a:endParaRPr lang="fr-CA" b="0" dirty="0">
              <a:cs typeface="Calibri"/>
            </a:endParaRPr>
          </a:p>
          <a:p>
            <a:endParaRPr lang="fr-CA" b="0" dirty="0"/>
          </a:p>
          <a:p>
            <a:r>
              <a:rPr lang="fr-CA" b="0" dirty="0"/>
              <a:t>Assurez-vous que ces </a:t>
            </a:r>
            <a:r>
              <a:rPr lang="fr-CA" b="0" dirty="0">
                <a:highlight>
                  <a:srgbClr val="FF00FF"/>
                </a:highlight>
              </a:rPr>
              <a:t>trois</a:t>
            </a:r>
            <a:r>
              <a:rPr lang="fr-CA" b="0" dirty="0"/>
              <a:t> sources </a:t>
            </a:r>
            <a:r>
              <a:rPr lang="fr-CA" b="0" dirty="0">
                <a:highlight>
                  <a:srgbClr val="FF00FF"/>
                </a:highlight>
              </a:rPr>
              <a:t>soient</a:t>
            </a:r>
            <a:r>
              <a:rPr lang="fr-CA" b="0" dirty="0"/>
              <a:t> très présentes, voir</a:t>
            </a:r>
            <a:r>
              <a:rPr lang="fr-CA" b="0" dirty="0">
                <a:highlight>
                  <a:srgbClr val="FF00FF"/>
                </a:highlight>
              </a:rPr>
              <a:t>e</a:t>
            </a:r>
            <a:r>
              <a:rPr lang="fr-CA" b="0" dirty="0"/>
              <a:t> omniprésentes, </a:t>
            </a:r>
            <a:r>
              <a:rPr lang="fr-CA" b="0" dirty="0">
                <a:highlight>
                  <a:srgbClr val="FF00FF"/>
                </a:highlight>
              </a:rPr>
              <a:t>dans vos </a:t>
            </a:r>
            <a:r>
              <a:rPr lang="fr-CA" b="0" dirty="0"/>
              <a:t>cours. </a:t>
            </a:r>
            <a:br>
              <a:rPr lang="fr-CA" b="0" dirty="0"/>
            </a:br>
            <a:br>
              <a:rPr lang="fr-CA" b="0" dirty="0"/>
            </a:br>
            <a:r>
              <a:rPr lang="fr-CA" b="0" dirty="0"/>
              <a:t>Dans la vidéo, on</a:t>
            </a:r>
            <a:r>
              <a:rPr lang="fr-CA" b="0" dirty="0">
                <a:highlight>
                  <a:srgbClr val="FF00FF"/>
                </a:highlight>
              </a:rPr>
              <a:t> nous dit qu’une </a:t>
            </a:r>
            <a:r>
              <a:rPr lang="fr-CA" b="0" dirty="0"/>
              <a:t>classe où le silence règne en roi et maîtr</a:t>
            </a:r>
            <a:r>
              <a:rPr lang="fr-CA" b="0" dirty="0">
                <a:highlight>
                  <a:srgbClr val="FF00FF"/>
                </a:highlight>
              </a:rPr>
              <a:t>e</a:t>
            </a:r>
            <a:r>
              <a:rPr lang="fr-CA" b="0" dirty="0"/>
              <a:t> </a:t>
            </a:r>
            <a:r>
              <a:rPr lang="fr-CA" b="0" dirty="0">
                <a:highlight>
                  <a:srgbClr val="FF00FF"/>
                </a:highlight>
              </a:rPr>
              <a:t>f</a:t>
            </a:r>
            <a:r>
              <a:rPr lang="fr-CA" b="0" dirty="0"/>
              <a:t>avorise peu l</a:t>
            </a:r>
            <a:r>
              <a:rPr lang="fr-CA" b="0" dirty="0">
                <a:highlight>
                  <a:srgbClr val="FF00FF"/>
                </a:highlight>
              </a:rPr>
              <a:t>’</a:t>
            </a:r>
            <a:r>
              <a:rPr lang="fr-CA" b="0" dirty="0"/>
              <a:t>apprentissage de la langue. </a:t>
            </a:r>
            <a:r>
              <a:rPr lang="fr-CA" dirty="0">
                <a:highlight>
                  <a:srgbClr val="FF00FF"/>
                </a:highlight>
              </a:rPr>
              <a:t>« </a:t>
            </a:r>
            <a:r>
              <a:rPr lang="fr-CA" b="0" dirty="0"/>
              <a:t>Parler pour apprendre </a:t>
            </a:r>
            <a:r>
              <a:rPr lang="fr-CA" b="0" dirty="0">
                <a:highlight>
                  <a:srgbClr val="FF00FF"/>
                </a:highlight>
              </a:rPr>
              <a:t>»</a:t>
            </a:r>
            <a:r>
              <a:rPr lang="fr-CA" b="0" dirty="0"/>
              <a:t> devrait donc être notre devise.</a:t>
            </a:r>
            <a:endParaRPr lang="fr-CA" b="0" dirty="0">
              <a:cs typeface="Calibri"/>
            </a:endParaRPr>
          </a:p>
          <a:p>
            <a:endParaRPr lang="fr-CA" dirty="0"/>
          </a:p>
          <a:p>
            <a:endParaRPr lang="fr-CA" dirty="0">
              <a:cs typeface="Calibri"/>
            </a:endParaRPr>
          </a:p>
          <a:p>
            <a:endParaRPr lang="fr-CA" dirty="0">
              <a:cs typeface="Calibri"/>
            </a:endParaRPr>
          </a:p>
          <a:p>
            <a:endParaRPr lang="fr-CA" dirty="0">
              <a:cs typeface="Calibri"/>
            </a:endParaRPr>
          </a:p>
          <a:p>
            <a:endParaRPr lang="fr-CA" dirty="0">
              <a:cs typeface="Calibri"/>
            </a:endParaRPr>
          </a:p>
          <a:p>
            <a:endParaRPr lang="fr-CA" dirty="0">
              <a:cs typeface="Calibri"/>
            </a:endParaRPr>
          </a:p>
        </p:txBody>
      </p:sp>
      <p:sp>
        <p:nvSpPr>
          <p:cNvPr id="4" name="Espace réservé du numéro de diapositive 3"/>
          <p:cNvSpPr>
            <a:spLocks noGrp="1"/>
          </p:cNvSpPr>
          <p:nvPr>
            <p:ph type="sldNum" sz="quarter" idx="5"/>
          </p:nvPr>
        </p:nvSpPr>
        <p:spPr/>
        <p:txBody>
          <a:bodyPr/>
          <a:lstStyle/>
          <a:p>
            <a:fld id="{FFAD2420-E0A8-45DF-A53E-646625FF8775}" type="slidenum">
              <a:rPr lang="fr-CA" smtClean="0"/>
              <a:t>35</a:t>
            </a:fld>
            <a:endParaRPr lang="fr-CA"/>
          </a:p>
        </p:txBody>
      </p:sp>
    </p:spTree>
    <p:extLst>
      <p:ext uri="{BB962C8B-B14F-4D97-AF65-F5344CB8AC3E}">
        <p14:creationId xmlns:p14="http://schemas.microsoft.com/office/powerpoint/2010/main" val="16591464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0" dirty="0">
                <a:cs typeface="Calibri"/>
              </a:rPr>
              <a:t>Nous avons tendance à répéter souvent les mêmes gestes en salle de classe. Réfléchir sur sa pratique permet de comprendre et d</a:t>
            </a:r>
            <a:r>
              <a:rPr lang="fr-CA" b="0" dirty="0">
                <a:highlight>
                  <a:srgbClr val="FF00FF"/>
                </a:highlight>
                <a:cs typeface="Calibri"/>
              </a:rPr>
              <a:t>’</a:t>
            </a:r>
            <a:r>
              <a:rPr lang="fr-CA" b="0" dirty="0">
                <a:cs typeface="Calibri"/>
              </a:rPr>
              <a:t>analyser ce que l</a:t>
            </a:r>
            <a:r>
              <a:rPr lang="fr-CA" b="0" dirty="0">
                <a:highlight>
                  <a:srgbClr val="FF00FF"/>
                </a:highlight>
                <a:cs typeface="Calibri"/>
              </a:rPr>
              <a:t>’</a:t>
            </a:r>
            <a:r>
              <a:rPr lang="fr-CA" b="0" dirty="0">
                <a:cs typeface="Calibri"/>
              </a:rPr>
              <a:t>on fait et de déterminer s</a:t>
            </a:r>
            <a:r>
              <a:rPr lang="fr-CA" b="0" dirty="0">
                <a:highlight>
                  <a:srgbClr val="FF00FF"/>
                </a:highlight>
                <a:cs typeface="Calibri"/>
              </a:rPr>
              <a:t>’</a:t>
            </a:r>
            <a:r>
              <a:rPr lang="fr-CA" b="0" dirty="0">
                <a:cs typeface="Calibri"/>
              </a:rPr>
              <a:t>il </a:t>
            </a:r>
            <a:r>
              <a:rPr lang="fr-CA" b="0" dirty="0">
                <a:highlight>
                  <a:srgbClr val="FF00FF"/>
                </a:highlight>
                <a:cs typeface="Calibri"/>
              </a:rPr>
              <a:t>y a m</a:t>
            </a:r>
            <a:r>
              <a:rPr lang="fr-CA" b="0" dirty="0">
                <a:cs typeface="Calibri"/>
              </a:rPr>
              <a:t>atière à changement. N</a:t>
            </a:r>
            <a:r>
              <a:rPr lang="fr-CA" b="0" dirty="0">
                <a:highlight>
                  <a:srgbClr val="FF00FF"/>
                </a:highlight>
                <a:cs typeface="Calibri"/>
              </a:rPr>
              <a:t>’</a:t>
            </a:r>
            <a:r>
              <a:rPr lang="fr-CA" b="0" dirty="0">
                <a:cs typeface="Calibri"/>
              </a:rPr>
              <a:t>oublions pas que nous sommes amenés à répondre aux besoins différenciés de nos élèves et qu</a:t>
            </a:r>
            <a:r>
              <a:rPr lang="fr-CA" b="0" dirty="0">
                <a:highlight>
                  <a:srgbClr val="FF00FF"/>
                </a:highlight>
                <a:cs typeface="Calibri"/>
              </a:rPr>
              <a:t>’</a:t>
            </a:r>
            <a:r>
              <a:rPr lang="fr-CA" b="0" dirty="0">
                <a:cs typeface="Calibri"/>
              </a:rPr>
              <a:t>utiliser toujours les mêmes stratégies peut, à la longue, favoriser un type d</a:t>
            </a:r>
            <a:r>
              <a:rPr lang="fr-CA" b="0" dirty="0">
                <a:highlight>
                  <a:srgbClr val="FF00FF"/>
                </a:highlight>
                <a:cs typeface="Calibri"/>
              </a:rPr>
              <a:t>’</a:t>
            </a:r>
            <a:r>
              <a:rPr lang="fr-CA" b="0" dirty="0">
                <a:cs typeface="Calibri"/>
              </a:rPr>
              <a:t>apprenant au détriment d</a:t>
            </a:r>
            <a:r>
              <a:rPr lang="fr-CA" b="0" dirty="0">
                <a:highlight>
                  <a:srgbClr val="FF00FF"/>
                </a:highlight>
                <a:cs typeface="Calibri"/>
              </a:rPr>
              <a:t>’</a:t>
            </a:r>
            <a:r>
              <a:rPr lang="fr-CA" b="0" dirty="0">
                <a:cs typeface="Calibri"/>
              </a:rPr>
              <a:t>un autre. </a:t>
            </a:r>
          </a:p>
          <a:p>
            <a:endParaRPr lang="fr-CA" b="0" dirty="0">
              <a:cs typeface="Calibri"/>
            </a:endParaRPr>
          </a:p>
          <a:p>
            <a:r>
              <a:rPr lang="fr-CA" b="0" dirty="0">
                <a:cs typeface="Calibri"/>
              </a:rPr>
              <a:t>Voici quelques strat</a:t>
            </a:r>
            <a:r>
              <a:rPr lang="fr-CA" b="0" dirty="0">
                <a:highlight>
                  <a:srgbClr val="FF00FF"/>
                </a:highlight>
                <a:cs typeface="Calibri"/>
              </a:rPr>
              <a:t>é</a:t>
            </a:r>
            <a:r>
              <a:rPr lang="fr-CA" b="0" dirty="0">
                <a:cs typeface="Calibri"/>
              </a:rPr>
              <a:t>gies qu’il importe de mettre à l’avant-sc</a:t>
            </a:r>
            <a:r>
              <a:rPr lang="fr-CA" b="0" dirty="0">
                <a:highlight>
                  <a:srgbClr val="FF00FF"/>
                </a:highlight>
                <a:cs typeface="Calibri"/>
              </a:rPr>
              <a:t>è</a:t>
            </a:r>
            <a:r>
              <a:rPr lang="fr-CA" b="0" dirty="0">
                <a:cs typeface="Calibri"/>
              </a:rPr>
              <a:t>ne dan</a:t>
            </a:r>
            <a:r>
              <a:rPr lang="fr-CA" b="0" dirty="0">
                <a:highlight>
                  <a:srgbClr val="FF00FF"/>
                </a:highlight>
                <a:cs typeface="Calibri"/>
              </a:rPr>
              <a:t>s n</a:t>
            </a:r>
            <a:r>
              <a:rPr lang="fr-CA" b="0" dirty="0">
                <a:cs typeface="Calibri"/>
              </a:rPr>
              <a:t>os cours. </a:t>
            </a:r>
          </a:p>
          <a:p>
            <a:endParaRPr lang="fr-CA" u="sng" dirty="0"/>
          </a:p>
          <a:p>
            <a:r>
              <a:rPr lang="fr-CA" u="none" dirty="0"/>
              <a:t>Prenez quelques secondes pour réfléchir à </a:t>
            </a:r>
            <a:r>
              <a:rPr lang="fr-CA" u="none" dirty="0">
                <a:highlight>
                  <a:srgbClr val="FF00FF"/>
                </a:highlight>
              </a:rPr>
              <a:t>la</a:t>
            </a:r>
            <a:r>
              <a:rPr lang="fr-CA" u="none" dirty="0"/>
              <a:t> stratégie </a:t>
            </a:r>
            <a:r>
              <a:rPr lang="fr-CA" u="none" dirty="0">
                <a:highlight>
                  <a:srgbClr val="FF00FF"/>
                </a:highlight>
              </a:rPr>
              <a:t>qui vous est la moins familière</a:t>
            </a:r>
            <a:r>
              <a:rPr lang="fr-CA" u="none" dirty="0"/>
              <a:t> et tentez de voir s</a:t>
            </a:r>
            <a:r>
              <a:rPr lang="fr-CA" u="none" dirty="0">
                <a:highlight>
                  <a:srgbClr val="FF00FF"/>
                </a:highlight>
              </a:rPr>
              <a:t>’</a:t>
            </a:r>
            <a:r>
              <a:rPr lang="fr-CA" u="none" dirty="0"/>
              <a:t>il </a:t>
            </a:r>
            <a:r>
              <a:rPr lang="fr-CA" u="none" dirty="0">
                <a:highlight>
                  <a:srgbClr val="FF00FF"/>
                </a:highlight>
              </a:rPr>
              <a:t>serait possible </a:t>
            </a:r>
            <a:r>
              <a:rPr lang="fr-CA" u="none" dirty="0"/>
              <a:t>de l</a:t>
            </a:r>
            <a:r>
              <a:rPr lang="fr-CA" u="none" dirty="0">
                <a:highlight>
                  <a:srgbClr val="FF00FF"/>
                </a:highlight>
              </a:rPr>
              <a:t>’</a:t>
            </a:r>
            <a:r>
              <a:rPr lang="fr-CA" u="none" dirty="0"/>
              <a:t>intégrer davantage </a:t>
            </a:r>
            <a:r>
              <a:rPr lang="fr-CA" u="none" dirty="0">
                <a:highlight>
                  <a:srgbClr val="FF00FF"/>
                </a:highlight>
              </a:rPr>
              <a:t>dans votre </a:t>
            </a:r>
            <a:r>
              <a:rPr lang="fr-CA" u="none" dirty="0"/>
              <a:t>salle de classe.</a:t>
            </a:r>
          </a:p>
          <a:p>
            <a:endParaRPr lang="fr-CA" dirty="0"/>
          </a:p>
        </p:txBody>
      </p:sp>
      <p:sp>
        <p:nvSpPr>
          <p:cNvPr id="4" name="Espace réservé du numéro de diapositive 3"/>
          <p:cNvSpPr>
            <a:spLocks noGrp="1"/>
          </p:cNvSpPr>
          <p:nvPr>
            <p:ph type="sldNum" sz="quarter" idx="5"/>
          </p:nvPr>
        </p:nvSpPr>
        <p:spPr/>
        <p:txBody>
          <a:bodyPr/>
          <a:lstStyle/>
          <a:p>
            <a:fld id="{FFAD2420-E0A8-45DF-A53E-646625FF8775}" type="slidenum">
              <a:rPr lang="fr-CA" smtClean="0"/>
              <a:t>36</a:t>
            </a:fld>
            <a:endParaRPr lang="fr-CA"/>
          </a:p>
        </p:txBody>
      </p:sp>
    </p:spTree>
    <p:extLst>
      <p:ext uri="{BB962C8B-B14F-4D97-AF65-F5344CB8AC3E}">
        <p14:creationId xmlns:p14="http://schemas.microsoft.com/office/powerpoint/2010/main" val="36024109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0" dirty="0"/>
              <a:t>Le travail en petits groupes, autour de tâches complexes, encourage la participation active des élèves qui, autrement, pourraient se sentir intimidés devant un grand groupe. Cela leur permet de prendre des risques, et, éventuellement, de trouver un certain plaisir à explorer une situation avec leurs collègues de classe. À cette étape, c’est ce qui leur permettra de se forger une place dans le groupe </a:t>
            </a:r>
            <a:r>
              <a:rPr lang="fr-CA" b="0" dirty="0">
                <a:highlight>
                  <a:srgbClr val="FF00FF"/>
                </a:highlight>
              </a:rPr>
              <a:t>et</a:t>
            </a:r>
            <a:r>
              <a:rPr lang="fr-CA" b="0" dirty="0"/>
              <a:t> de s’engage</a:t>
            </a:r>
            <a:r>
              <a:rPr lang="fr-CA" dirty="0"/>
              <a:t>r</a:t>
            </a:r>
            <a:r>
              <a:rPr lang="fr-CA" dirty="0">
                <a:highlight>
                  <a:srgbClr val="FF00FF"/>
                </a:highlight>
              </a:rPr>
              <a:t>.</a:t>
            </a:r>
            <a:r>
              <a:rPr lang="fr-CA" b="0" dirty="0">
                <a:highlight>
                  <a:srgbClr val="FF00FF"/>
                </a:highlight>
              </a:rPr>
              <a:t> Cela favorisera </a:t>
            </a:r>
            <a:r>
              <a:rPr lang="fr-CA" b="0" dirty="0"/>
              <a:t>leur réussite scolaire et sociale. </a:t>
            </a:r>
            <a:endParaRPr lang="fr-CA" b="0" dirty="0">
              <a:cs typeface="Calibri"/>
            </a:endParaRPr>
          </a:p>
          <a:p>
            <a:endParaRPr lang="fr-CA" b="0" dirty="0"/>
          </a:p>
          <a:p>
            <a:r>
              <a:rPr lang="fr-CA" b="0" dirty="0"/>
              <a:t>Du point de vue de l’organisation de l’enseignement, le travail en</a:t>
            </a:r>
            <a:r>
              <a:rPr lang="fr-CA" dirty="0"/>
              <a:t> </a:t>
            </a:r>
            <a:r>
              <a:rPr lang="fr-CA" b="0" dirty="0"/>
              <a:t>petits group</a:t>
            </a:r>
            <a:r>
              <a:rPr lang="fr-CA" b="0" dirty="0">
                <a:highlight>
                  <a:srgbClr val="FF00FF"/>
                </a:highlight>
              </a:rPr>
              <a:t>e</a:t>
            </a:r>
            <a:r>
              <a:rPr lang="fr-CA" b="0" dirty="0"/>
              <a:t>s</a:t>
            </a:r>
            <a:r>
              <a:rPr lang="fr-CA" dirty="0"/>
              <a:t> </a:t>
            </a:r>
            <a:r>
              <a:rPr lang="fr-CA" b="0" dirty="0"/>
              <a:t>permet</a:t>
            </a:r>
            <a:r>
              <a:rPr lang="fr-CA" dirty="0"/>
              <a:t> </a:t>
            </a:r>
            <a:r>
              <a:rPr lang="fr-CA" b="0" dirty="0"/>
              <a:t>à l’enseignant de</a:t>
            </a:r>
            <a:r>
              <a:rPr lang="fr-CA" b="0" dirty="0">
                <a:highlight>
                  <a:srgbClr val="FF00FF"/>
                </a:highlight>
              </a:rPr>
              <a:t> jumeler </a:t>
            </a:r>
            <a:r>
              <a:rPr lang="fr-CA" b="0" dirty="0"/>
              <a:t>des élèves </a:t>
            </a:r>
            <a:r>
              <a:rPr lang="fr-CA" b="0" dirty="0">
                <a:highlight>
                  <a:srgbClr val="FF00FF"/>
                </a:highlight>
              </a:rPr>
              <a:t>de</a:t>
            </a:r>
            <a:r>
              <a:rPr lang="fr-CA" b="0" dirty="0"/>
              <a:t> niveaux</a:t>
            </a:r>
            <a:r>
              <a:rPr lang="fr-CA" dirty="0"/>
              <a:t> </a:t>
            </a:r>
            <a:r>
              <a:rPr lang="fr-CA" b="0" dirty="0"/>
              <a:t>différents</a:t>
            </a:r>
            <a:r>
              <a:rPr lang="fr-CA" dirty="0"/>
              <a:t> </a:t>
            </a:r>
            <a:r>
              <a:rPr lang="fr-CA" b="0" dirty="0"/>
              <a:t>ou</a:t>
            </a:r>
            <a:r>
              <a:rPr lang="fr-CA" dirty="0"/>
              <a:t> </a:t>
            </a:r>
            <a:r>
              <a:rPr lang="fr-CA" b="0" dirty="0"/>
              <a:t>similaires, selon son intention. </a:t>
            </a:r>
            <a:endParaRPr lang="fr-CA" b="0" dirty="0">
              <a:cs typeface="Calibri"/>
            </a:endParaRPr>
          </a:p>
          <a:p>
            <a:endParaRPr lang="fr-CA" b="0" dirty="0">
              <a:cs typeface="Calibri"/>
            </a:endParaRPr>
          </a:p>
          <a:p>
            <a:r>
              <a:rPr lang="fr-CA" b="0" dirty="0"/>
              <a:t>Ces façons de faire permettent à l’enseignant de circuler en classe, d’être plus près</a:t>
            </a:r>
            <a:r>
              <a:rPr lang="fr-CA" dirty="0"/>
              <a:t> </a:t>
            </a:r>
            <a:r>
              <a:rPr lang="fr-CA" b="0" dirty="0"/>
              <a:t>des élèves et de leur donner de la rétroaction spontanément. </a:t>
            </a:r>
            <a:br>
              <a:rPr lang="fr-CA" dirty="0">
                <a:cs typeface="+mn-lt"/>
              </a:rPr>
            </a:br>
            <a:br>
              <a:rPr lang="fr-CA" dirty="0">
                <a:cs typeface="+mn-lt"/>
              </a:rPr>
            </a:br>
            <a:endParaRPr lang="fr-CA" dirty="0">
              <a:cs typeface="Calibri"/>
            </a:endParaRPr>
          </a:p>
          <a:p>
            <a:br>
              <a:rPr lang="fr-CA" dirty="0">
                <a:cs typeface="+mn-lt"/>
              </a:rPr>
            </a:br>
            <a:endParaRPr lang="fr-CA" dirty="0"/>
          </a:p>
          <a:p>
            <a:endParaRPr lang="fr-CA" dirty="0"/>
          </a:p>
          <a:p>
            <a:endParaRPr lang="fr-CA" dirty="0">
              <a:cs typeface="Calibri"/>
            </a:endParaRPr>
          </a:p>
        </p:txBody>
      </p:sp>
      <p:sp>
        <p:nvSpPr>
          <p:cNvPr id="4" name="Espace réservé du numéro de diapositive 3"/>
          <p:cNvSpPr>
            <a:spLocks noGrp="1"/>
          </p:cNvSpPr>
          <p:nvPr>
            <p:ph type="sldNum" sz="quarter" idx="5"/>
          </p:nvPr>
        </p:nvSpPr>
        <p:spPr/>
        <p:txBody>
          <a:bodyPr/>
          <a:lstStyle/>
          <a:p>
            <a:fld id="{FFAD2420-E0A8-45DF-A53E-646625FF8775}" type="slidenum">
              <a:rPr lang="fr-CA" smtClean="0"/>
              <a:t>37</a:t>
            </a:fld>
            <a:endParaRPr lang="fr-CA"/>
          </a:p>
        </p:txBody>
      </p:sp>
    </p:spTree>
    <p:extLst>
      <p:ext uri="{BB962C8B-B14F-4D97-AF65-F5344CB8AC3E}">
        <p14:creationId xmlns:p14="http://schemas.microsoft.com/office/powerpoint/2010/main" val="21300813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cs typeface="Calibri"/>
              </a:rPr>
              <a:t>Voici quelques strat</a:t>
            </a:r>
            <a:r>
              <a:rPr lang="fr-CA" dirty="0">
                <a:highlight>
                  <a:srgbClr val="FF00FF"/>
                </a:highlight>
                <a:cs typeface="Calibri"/>
              </a:rPr>
              <a:t>é</a:t>
            </a:r>
            <a:r>
              <a:rPr lang="fr-CA" dirty="0">
                <a:cs typeface="Calibri"/>
              </a:rPr>
              <a:t>gies d’apprentissage auxquelles l’élève devra être exposé. </a:t>
            </a:r>
          </a:p>
          <a:p>
            <a:endParaRPr lang="fr-CA" dirty="0">
              <a:cs typeface="Calibri"/>
            </a:endParaRPr>
          </a:p>
          <a:p>
            <a:r>
              <a:rPr lang="fr-CA" b="0" dirty="0">
                <a:cs typeface="Calibri"/>
              </a:rPr>
              <a:t>Il est important de </a:t>
            </a:r>
            <a:r>
              <a:rPr lang="fr-CA" b="0" dirty="0">
                <a:highlight>
                  <a:srgbClr val="FF00FF"/>
                </a:highlight>
                <a:cs typeface="Calibri"/>
              </a:rPr>
              <a:t>modeler</a:t>
            </a:r>
            <a:r>
              <a:rPr lang="fr-CA" b="0" dirty="0">
                <a:cs typeface="Calibri"/>
              </a:rPr>
              <a:t> les stratégies d</a:t>
            </a:r>
            <a:r>
              <a:rPr lang="fr-CA" b="0" dirty="0">
                <a:highlight>
                  <a:srgbClr val="FF00FF"/>
                </a:highlight>
                <a:cs typeface="Calibri"/>
              </a:rPr>
              <a:t>’</a:t>
            </a:r>
            <a:r>
              <a:rPr lang="fr-CA" b="0" dirty="0">
                <a:cs typeface="Calibri"/>
              </a:rPr>
              <a:t>apprentissage.</a:t>
            </a:r>
          </a:p>
          <a:p>
            <a:endParaRPr lang="fr-CA" b="0" dirty="0">
              <a:cs typeface="Calibri"/>
            </a:endParaRPr>
          </a:p>
          <a:p>
            <a:r>
              <a:rPr lang="fr-CA" b="0" dirty="0"/>
              <a:t>Le modelage est une technique pédagogique pendant laquelle un enseignant met en œuvre, devant des élèves qui l’observent, un acte, une démarche, un processus ou une stratégie d’apprentissage tout en verbalisant à voix haute sa réflexion dans le but que ces derniers se l</a:t>
            </a:r>
            <a:r>
              <a:rPr lang="fr-CA" b="0" dirty="0">
                <a:highlight>
                  <a:srgbClr val="FF00FF"/>
                </a:highlight>
              </a:rPr>
              <a:t>’</a:t>
            </a:r>
            <a:r>
              <a:rPr lang="fr-CA" b="0" dirty="0"/>
              <a:t>approprient et le réinvestissent (Gauthier, Bissonnette et Richard, 2013; </a:t>
            </a:r>
            <a:r>
              <a:rPr lang="fr-CA" b="0" dirty="0" err="1"/>
              <a:t>Hollingsworth</a:t>
            </a:r>
            <a:r>
              <a:rPr lang="fr-CA" b="0" dirty="0"/>
              <a:t> et </a:t>
            </a:r>
            <a:r>
              <a:rPr lang="fr-CA" b="0" dirty="0" err="1"/>
              <a:t>Ybarra</a:t>
            </a:r>
            <a:r>
              <a:rPr lang="fr-CA" b="0" dirty="0"/>
              <a:t>, 2009). </a:t>
            </a:r>
            <a:endParaRPr lang="fr-CA" b="0" dirty="0">
              <a:cs typeface="Calibri"/>
            </a:endParaRPr>
          </a:p>
          <a:p>
            <a:endParaRPr lang="fr-CA" b="0" dirty="0">
              <a:cs typeface="Calibri"/>
            </a:endParaRPr>
          </a:p>
          <a:p>
            <a:r>
              <a:rPr lang="fr-CA" b="0" dirty="0"/>
              <a:t>Ce savoir-faire que l’enseignant expose devant ses élèves est enrichi par sa réflexion</a:t>
            </a:r>
            <a:r>
              <a:rPr lang="fr-CA" b="0" dirty="0">
                <a:highlight>
                  <a:srgbClr val="FF00FF"/>
                </a:highlight>
              </a:rPr>
              <a:t>,</a:t>
            </a:r>
            <a:r>
              <a:rPr lang="fr-CA" b="0" dirty="0"/>
              <a:t> qu’il livre en simultané</a:t>
            </a:r>
            <a:r>
              <a:rPr lang="fr-CA" b="0" dirty="0">
                <a:highlight>
                  <a:srgbClr val="FF00FF"/>
                </a:highlight>
              </a:rPr>
              <a:t> </a:t>
            </a:r>
            <a:r>
              <a:rPr lang="fr-CA" b="0" dirty="0"/>
              <a:t>: les questions qu’il a, </a:t>
            </a:r>
            <a:r>
              <a:rPr lang="fr-CA" b="0" dirty="0">
                <a:highlight>
                  <a:srgbClr val="FF00FF"/>
                </a:highlight>
              </a:rPr>
              <a:t>s</a:t>
            </a:r>
            <a:r>
              <a:rPr lang="fr-CA" b="0" dirty="0"/>
              <a:t>es hésitation</a:t>
            </a:r>
            <a:r>
              <a:rPr lang="fr-CA" b="0" dirty="0">
                <a:highlight>
                  <a:srgbClr val="FF00FF"/>
                </a:highlight>
              </a:rPr>
              <a:t>s, </a:t>
            </a:r>
            <a:r>
              <a:rPr lang="fr-CA" b="0" dirty="0"/>
              <a:t>les choix qu’il fait, etc. L’élève qui l’observe a donc accès à la fois à l’action en direct (ce qu’il voit) et à la pensée dans l’action (ce qu’il entend sur l’action).</a:t>
            </a:r>
            <a:endParaRPr lang="fr-CA" b="0" dirty="0">
              <a:cs typeface="Calibri"/>
            </a:endParaRPr>
          </a:p>
          <a:p>
            <a:endParaRPr lang="fr-CA" dirty="0">
              <a:cs typeface="Calibri"/>
            </a:endParaRPr>
          </a:p>
          <a:p>
            <a:r>
              <a:rPr lang="fr-CA" dirty="0"/>
              <a:t>Il est suggér</a:t>
            </a:r>
            <a:r>
              <a:rPr lang="fr-CA" dirty="0">
                <a:highlight>
                  <a:srgbClr val="FF00FF"/>
                </a:highlight>
              </a:rPr>
              <a:t>é d</a:t>
            </a:r>
            <a:r>
              <a:rPr lang="fr-CA" dirty="0"/>
              <a:t>e présente</a:t>
            </a:r>
            <a:r>
              <a:rPr lang="fr-CA" dirty="0">
                <a:highlight>
                  <a:srgbClr val="FF00FF"/>
                </a:highlight>
              </a:rPr>
              <a:t>r u</a:t>
            </a:r>
            <a:r>
              <a:rPr lang="fr-CA" dirty="0"/>
              <a:t>n « scénario » rédigé à la première personne du singulier si l</a:t>
            </a:r>
            <a:r>
              <a:rPr lang="fr-CA" dirty="0">
                <a:highlight>
                  <a:srgbClr val="FF00FF"/>
                </a:highlight>
              </a:rPr>
              <a:t>’</a:t>
            </a:r>
            <a:r>
              <a:rPr lang="fr-CA" dirty="0"/>
              <a:t>on désire que l</a:t>
            </a:r>
            <a:r>
              <a:rPr lang="fr-CA" dirty="0">
                <a:highlight>
                  <a:srgbClr val="FF00FF"/>
                </a:highlight>
              </a:rPr>
              <a:t>’</a:t>
            </a:r>
            <a:r>
              <a:rPr lang="fr-CA" dirty="0"/>
              <a:t>élève s</a:t>
            </a:r>
            <a:r>
              <a:rPr lang="fr-CA" dirty="0">
                <a:highlight>
                  <a:srgbClr val="FF00FF"/>
                </a:highlight>
              </a:rPr>
              <a:t>’</a:t>
            </a:r>
            <a:r>
              <a:rPr lang="fr-CA" dirty="0"/>
              <a:t>appropri</a:t>
            </a:r>
            <a:r>
              <a:rPr lang="fr-CA" dirty="0">
                <a:highlight>
                  <a:srgbClr val="FF00FF"/>
                </a:highlight>
              </a:rPr>
              <a:t>e l</a:t>
            </a:r>
            <a:r>
              <a:rPr lang="fr-CA" dirty="0"/>
              <a:t>a démarche. </a:t>
            </a:r>
            <a:r>
              <a:rPr lang="fr-CA" dirty="0">
                <a:cs typeface="Calibri"/>
              </a:rPr>
              <a:t>Vous pouvez également enseigner des stratégies d</a:t>
            </a:r>
            <a:r>
              <a:rPr lang="fr-CA" dirty="0">
                <a:highlight>
                  <a:srgbClr val="FF00FF"/>
                </a:highlight>
                <a:cs typeface="Calibri"/>
              </a:rPr>
              <a:t>’</a:t>
            </a:r>
            <a:r>
              <a:rPr lang="fr-CA" dirty="0">
                <a:cs typeface="Calibri"/>
              </a:rPr>
              <a:t>apprentissage en créant des jeux de rôles ou en présentant des contre-exemples</a:t>
            </a:r>
            <a:r>
              <a:rPr lang="fr-CA" dirty="0">
                <a:highlight>
                  <a:srgbClr val="FF00FF"/>
                </a:highlight>
                <a:cs typeface="Calibri"/>
              </a:rPr>
              <a:t>.</a:t>
            </a:r>
            <a:r>
              <a:rPr lang="fr-CA" dirty="0">
                <a:cs typeface="Calibri"/>
              </a:rPr>
              <a:t> </a:t>
            </a:r>
            <a:r>
              <a:rPr lang="fr-CA" dirty="0">
                <a:highlight>
                  <a:srgbClr val="FF00FF"/>
                </a:highlight>
                <a:cs typeface="Calibri"/>
              </a:rPr>
              <a:t>À</a:t>
            </a:r>
            <a:r>
              <a:rPr lang="fr-CA" dirty="0">
                <a:cs typeface="Calibri"/>
              </a:rPr>
              <a:t> vous de voir!</a:t>
            </a:r>
            <a:endParaRPr lang="fr-CA" b="1" dirty="0">
              <a:cs typeface="Calibri"/>
            </a:endParaRPr>
          </a:p>
        </p:txBody>
      </p:sp>
      <p:sp>
        <p:nvSpPr>
          <p:cNvPr id="4" name="Slide Number Placeholder 3"/>
          <p:cNvSpPr>
            <a:spLocks noGrp="1"/>
          </p:cNvSpPr>
          <p:nvPr>
            <p:ph type="sldNum" sz="quarter" idx="5"/>
          </p:nvPr>
        </p:nvSpPr>
        <p:spPr/>
        <p:txBody>
          <a:bodyPr/>
          <a:lstStyle/>
          <a:p>
            <a:fld id="{FFAD2420-E0A8-45DF-A53E-646625FF8775}" type="slidenum">
              <a:rPr lang="fr-CA" smtClean="0"/>
              <a:t>38</a:t>
            </a:fld>
            <a:endParaRPr lang="fr-CA"/>
          </a:p>
        </p:txBody>
      </p:sp>
    </p:spTree>
    <p:extLst>
      <p:ext uri="{BB962C8B-B14F-4D97-AF65-F5344CB8AC3E}">
        <p14:creationId xmlns:p14="http://schemas.microsoft.com/office/powerpoint/2010/main" val="38686090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cs typeface="Calibri"/>
            </a:endParaRPr>
          </a:p>
        </p:txBody>
      </p:sp>
      <p:sp>
        <p:nvSpPr>
          <p:cNvPr id="4" name="Espace réservé du numéro de diapositive 3"/>
          <p:cNvSpPr>
            <a:spLocks noGrp="1"/>
          </p:cNvSpPr>
          <p:nvPr>
            <p:ph type="sldNum" sz="quarter" idx="5"/>
          </p:nvPr>
        </p:nvSpPr>
        <p:spPr/>
        <p:txBody>
          <a:bodyPr/>
          <a:lstStyle/>
          <a:p>
            <a:fld id="{FFAD2420-E0A8-45DF-A53E-646625FF8775}" type="slidenum">
              <a:rPr lang="fr-CA" smtClean="0"/>
              <a:t>39</a:t>
            </a:fld>
            <a:endParaRPr lang="fr-CA"/>
          </a:p>
        </p:txBody>
      </p:sp>
    </p:spTree>
    <p:extLst>
      <p:ext uri="{BB962C8B-B14F-4D97-AF65-F5344CB8AC3E}">
        <p14:creationId xmlns:p14="http://schemas.microsoft.com/office/powerpoint/2010/main" val="4137760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0" dirty="0">
                <a:cs typeface="Calibri"/>
              </a:rPr>
              <a:t>On dit souvent qu</a:t>
            </a:r>
            <a:r>
              <a:rPr lang="fr-CA" b="0" dirty="0">
                <a:highlight>
                  <a:srgbClr val="FF00FF"/>
                </a:highlight>
                <a:cs typeface="Calibri"/>
              </a:rPr>
              <a:t>’</a:t>
            </a:r>
            <a:r>
              <a:rPr lang="fr-CA" b="0" dirty="0">
                <a:cs typeface="Calibri"/>
              </a:rPr>
              <a:t>on apprend une langue en la parlant, mais on pourrait aussi ajouter </a:t>
            </a:r>
            <a:r>
              <a:rPr lang="fr-CA" b="0" dirty="0">
                <a:highlight>
                  <a:srgbClr val="FF00FF"/>
                </a:highlight>
                <a:cs typeface="Calibri"/>
              </a:rPr>
              <a:t>« </a:t>
            </a:r>
            <a:r>
              <a:rPr lang="fr-CA" b="0" dirty="0">
                <a:cs typeface="Calibri"/>
              </a:rPr>
              <a:t>en l</a:t>
            </a:r>
            <a:r>
              <a:rPr lang="fr-CA" b="0" dirty="0">
                <a:highlight>
                  <a:srgbClr val="FF00FF"/>
                </a:highlight>
                <a:cs typeface="Calibri"/>
              </a:rPr>
              <a:t>’</a:t>
            </a:r>
            <a:r>
              <a:rPr lang="fr-CA" b="0" dirty="0">
                <a:cs typeface="Calibri"/>
              </a:rPr>
              <a:t>écoutant </a:t>
            </a:r>
            <a:r>
              <a:rPr lang="fr-CA" b="0" dirty="0">
                <a:highlight>
                  <a:srgbClr val="FF00FF"/>
                </a:highlight>
                <a:cs typeface="Calibri"/>
              </a:rPr>
              <a:t>»</a:t>
            </a:r>
            <a:r>
              <a:rPr lang="fr-CA" b="0" dirty="0">
                <a:cs typeface="Calibri"/>
              </a:rPr>
              <a:t>.</a:t>
            </a:r>
          </a:p>
          <a:p>
            <a:endParaRPr lang="fr-CA" b="0" dirty="0">
              <a:cs typeface="Calibri"/>
            </a:endParaRPr>
          </a:p>
          <a:p>
            <a:r>
              <a:rPr lang="fr-CA" b="0" dirty="0">
                <a:cs typeface="Calibri"/>
              </a:rPr>
              <a:t>Parce que l</a:t>
            </a:r>
            <a:r>
              <a:rPr lang="fr-CA" b="0" dirty="0">
                <a:highlight>
                  <a:srgbClr val="FF00FF"/>
                </a:highlight>
                <a:cs typeface="Calibri"/>
              </a:rPr>
              <a:t>’</a:t>
            </a:r>
            <a:r>
              <a:rPr lang="fr-CA" b="0" dirty="0">
                <a:cs typeface="Calibri"/>
              </a:rPr>
              <a:t>écoute n</a:t>
            </a:r>
            <a:r>
              <a:rPr lang="fr-CA" b="0" dirty="0">
                <a:highlight>
                  <a:srgbClr val="FF00FF"/>
                </a:highlight>
                <a:cs typeface="Calibri"/>
              </a:rPr>
              <a:t>’</a:t>
            </a:r>
            <a:r>
              <a:rPr lang="fr-CA" b="0" dirty="0">
                <a:cs typeface="Calibri"/>
              </a:rPr>
              <a:t>est habituellement pas visible ou explicite</a:t>
            </a:r>
            <a:r>
              <a:rPr lang="fr-CA" b="0" dirty="0">
                <a:highlight>
                  <a:srgbClr val="FF00FF"/>
                </a:highlight>
                <a:cs typeface="Calibri"/>
              </a:rPr>
              <a:t>, </a:t>
            </a:r>
            <a:r>
              <a:rPr lang="fr-CA" dirty="0">
                <a:highlight>
                  <a:srgbClr val="FF00FF"/>
                </a:highlight>
                <a:cs typeface="Calibri"/>
              </a:rPr>
              <a:t>i</a:t>
            </a:r>
            <a:r>
              <a:rPr lang="fr-CA" b="0" dirty="0">
                <a:cs typeface="Calibri"/>
              </a:rPr>
              <a:t>l import</a:t>
            </a:r>
            <a:r>
              <a:rPr lang="fr-CA" b="0" dirty="0">
                <a:highlight>
                  <a:srgbClr val="FF00FF"/>
                </a:highlight>
                <a:cs typeface="Calibri"/>
              </a:rPr>
              <a:t>e d’</a:t>
            </a:r>
            <a:r>
              <a:rPr lang="fr-CA" b="0" dirty="0">
                <a:cs typeface="Calibri"/>
              </a:rPr>
              <a:t>enseigner explicitement cette compétence tout en respectant, bien évidemment, les besoins spécifiques d</a:t>
            </a:r>
            <a:r>
              <a:rPr lang="fr-CA" b="0" dirty="0">
                <a:highlight>
                  <a:srgbClr val="FF00FF"/>
                </a:highlight>
                <a:cs typeface="Calibri"/>
              </a:rPr>
              <a:t>es</a:t>
            </a:r>
            <a:r>
              <a:rPr lang="fr-CA" b="0" dirty="0">
                <a:cs typeface="Calibri"/>
              </a:rPr>
              <a:t> élèves.</a:t>
            </a:r>
          </a:p>
          <a:p>
            <a:endParaRPr lang="fr-CA" b="0" dirty="0">
              <a:cs typeface="Calibri"/>
            </a:endParaRPr>
          </a:p>
          <a:p>
            <a:r>
              <a:rPr lang="fr-CA" b="0" dirty="0">
                <a:cs typeface="Calibri"/>
              </a:rPr>
              <a:t>Adopter une approche différenciée pour travailler l</a:t>
            </a:r>
            <a:r>
              <a:rPr lang="fr-CA" b="0" dirty="0">
                <a:highlight>
                  <a:srgbClr val="FF00FF"/>
                </a:highlight>
                <a:cs typeface="Calibri"/>
              </a:rPr>
              <a:t>’</a:t>
            </a:r>
            <a:r>
              <a:rPr lang="fr-CA" b="0" dirty="0">
                <a:cs typeface="Calibri"/>
              </a:rPr>
              <a:t>écoute en salle de classe est </a:t>
            </a:r>
            <a:r>
              <a:rPr lang="fr-CA" b="0" dirty="0">
                <a:highlight>
                  <a:srgbClr val="FF00FF"/>
                </a:highlight>
                <a:cs typeface="Calibri"/>
              </a:rPr>
              <a:t>assurément</a:t>
            </a:r>
            <a:r>
              <a:rPr lang="fr-CA" b="0" dirty="0">
                <a:cs typeface="Calibri"/>
              </a:rPr>
              <a:t> gagnant. </a:t>
            </a:r>
            <a:endParaRPr lang="fr-CA" b="0" dirty="0"/>
          </a:p>
        </p:txBody>
      </p:sp>
      <p:sp>
        <p:nvSpPr>
          <p:cNvPr id="4" name="Espace réservé du numéro de diapositive 3"/>
          <p:cNvSpPr>
            <a:spLocks noGrp="1"/>
          </p:cNvSpPr>
          <p:nvPr>
            <p:ph type="sldNum" sz="quarter" idx="5"/>
          </p:nvPr>
        </p:nvSpPr>
        <p:spPr/>
        <p:txBody>
          <a:bodyPr/>
          <a:lstStyle/>
          <a:p>
            <a:fld id="{FFAD2420-E0A8-45DF-A53E-646625FF8775}" type="slidenum">
              <a:rPr lang="fr-CA" smtClean="0"/>
              <a:t>40</a:t>
            </a:fld>
            <a:endParaRPr lang="fr-CA"/>
          </a:p>
        </p:txBody>
      </p:sp>
    </p:spTree>
    <p:extLst>
      <p:ext uri="{BB962C8B-B14F-4D97-AF65-F5344CB8AC3E}">
        <p14:creationId xmlns:p14="http://schemas.microsoft.com/office/powerpoint/2010/main" val="27853199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cs typeface="Calibri"/>
            </a:endParaRPr>
          </a:p>
          <a:p>
            <a:r>
              <a:rPr lang="fr-CA" dirty="0">
                <a:cs typeface="Calibri"/>
              </a:rPr>
              <a:t> </a:t>
            </a:r>
          </a:p>
          <a:p>
            <a:endParaRPr lang="fr-CA" dirty="0">
              <a:cs typeface="Calibri"/>
            </a:endParaRPr>
          </a:p>
        </p:txBody>
      </p:sp>
      <p:sp>
        <p:nvSpPr>
          <p:cNvPr id="4" name="Espace réservé du numéro de diapositive 3"/>
          <p:cNvSpPr>
            <a:spLocks noGrp="1"/>
          </p:cNvSpPr>
          <p:nvPr>
            <p:ph type="sldNum" sz="quarter" idx="5"/>
          </p:nvPr>
        </p:nvSpPr>
        <p:spPr/>
        <p:txBody>
          <a:bodyPr/>
          <a:lstStyle/>
          <a:p>
            <a:fld id="{FFAD2420-E0A8-45DF-A53E-646625FF8775}" type="slidenum">
              <a:rPr lang="fr-CA" smtClean="0"/>
              <a:t>41</a:t>
            </a:fld>
            <a:endParaRPr lang="fr-CA"/>
          </a:p>
        </p:txBody>
      </p:sp>
    </p:spTree>
    <p:extLst>
      <p:ext uri="{BB962C8B-B14F-4D97-AF65-F5344CB8AC3E}">
        <p14:creationId xmlns:p14="http://schemas.microsoft.com/office/powerpoint/2010/main" val="27216100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cs typeface="Calibri"/>
            </a:endParaRPr>
          </a:p>
        </p:txBody>
      </p:sp>
      <p:sp>
        <p:nvSpPr>
          <p:cNvPr id="4" name="Espace réservé du numéro de diapositive 3"/>
          <p:cNvSpPr>
            <a:spLocks noGrp="1"/>
          </p:cNvSpPr>
          <p:nvPr>
            <p:ph type="sldNum" sz="quarter" idx="5"/>
          </p:nvPr>
        </p:nvSpPr>
        <p:spPr/>
        <p:txBody>
          <a:bodyPr/>
          <a:lstStyle/>
          <a:p>
            <a:fld id="{FFAD2420-E0A8-45DF-A53E-646625FF8775}" type="slidenum">
              <a:rPr lang="fr-CA" smtClean="0"/>
              <a:t>4</a:t>
            </a:fld>
            <a:endParaRPr lang="fr-CA"/>
          </a:p>
        </p:txBody>
      </p:sp>
    </p:spTree>
    <p:extLst>
      <p:ext uri="{BB962C8B-B14F-4D97-AF65-F5344CB8AC3E}">
        <p14:creationId xmlns:p14="http://schemas.microsoft.com/office/powerpoint/2010/main" val="4070445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u="none" dirty="0">
                <a:cs typeface="Calibri"/>
              </a:rPr>
              <a:t>Prenez conscience des gestes que vous posez au quotidien lorsqu</a:t>
            </a:r>
            <a:r>
              <a:rPr lang="fr-CA" u="none" dirty="0">
                <a:highlight>
                  <a:srgbClr val="FF00FF"/>
                </a:highlight>
                <a:cs typeface="Calibri"/>
              </a:rPr>
              <a:t>’</a:t>
            </a:r>
            <a:r>
              <a:rPr lang="fr-CA" u="none" dirty="0">
                <a:cs typeface="Calibri"/>
              </a:rPr>
              <a:t>il s</a:t>
            </a:r>
            <a:r>
              <a:rPr lang="fr-CA" u="none" dirty="0">
                <a:highlight>
                  <a:srgbClr val="FF00FF"/>
                </a:highlight>
                <a:cs typeface="Calibri"/>
              </a:rPr>
              <a:t>’</a:t>
            </a:r>
            <a:r>
              <a:rPr lang="fr-CA" u="none" dirty="0">
                <a:cs typeface="Calibri"/>
              </a:rPr>
              <a:t>agit de travailler l</a:t>
            </a:r>
            <a:r>
              <a:rPr lang="fr-CA" u="none" dirty="0">
                <a:highlight>
                  <a:srgbClr val="FF00FF"/>
                </a:highlight>
                <a:cs typeface="Calibri"/>
              </a:rPr>
              <a:t>’</a:t>
            </a:r>
            <a:r>
              <a:rPr lang="fr-CA" u="none" dirty="0">
                <a:cs typeface="Calibri"/>
              </a:rPr>
              <a:t>écoute en salle de classe et tentez de voir </a:t>
            </a:r>
            <a:r>
              <a:rPr lang="fr-CA" u="none" dirty="0">
                <a:highlight>
                  <a:srgbClr val="FF00FF"/>
                </a:highlight>
                <a:cs typeface="Calibri"/>
              </a:rPr>
              <a:t>s’il est possible </a:t>
            </a:r>
            <a:r>
              <a:rPr lang="fr-CA" u="none" dirty="0">
                <a:cs typeface="Calibri"/>
              </a:rPr>
              <a:t>ou non de différencier vos interventions.</a:t>
            </a:r>
          </a:p>
          <a:p>
            <a:endParaRPr lang="fr-CA" b="1" dirty="0">
              <a:cs typeface="Calibri"/>
            </a:endParaRPr>
          </a:p>
        </p:txBody>
      </p:sp>
      <p:sp>
        <p:nvSpPr>
          <p:cNvPr id="4" name="Espace réservé du numéro de diapositive 3"/>
          <p:cNvSpPr>
            <a:spLocks noGrp="1"/>
          </p:cNvSpPr>
          <p:nvPr>
            <p:ph type="sldNum" sz="quarter" idx="5"/>
          </p:nvPr>
        </p:nvSpPr>
        <p:spPr/>
        <p:txBody>
          <a:bodyPr/>
          <a:lstStyle/>
          <a:p>
            <a:fld id="{FFAD2420-E0A8-45DF-A53E-646625FF8775}" type="slidenum">
              <a:rPr lang="fr-CA" smtClean="0"/>
              <a:t>42</a:t>
            </a:fld>
            <a:endParaRPr lang="fr-CA"/>
          </a:p>
        </p:txBody>
      </p:sp>
    </p:spTree>
    <p:extLst>
      <p:ext uri="{BB962C8B-B14F-4D97-AF65-F5344CB8AC3E}">
        <p14:creationId xmlns:p14="http://schemas.microsoft.com/office/powerpoint/2010/main" val="29385800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381500"/>
            <a:ext cx="5486400" cy="3600450"/>
          </a:xfrm>
        </p:spPr>
        <p:txBody>
          <a:bodyPr/>
          <a:lstStyle/>
          <a:p>
            <a:r>
              <a:rPr lang="fr-CA" b="0" dirty="0">
                <a:cs typeface="Calibri"/>
              </a:rPr>
              <a:t>Même si vous posez des gestes pour vous assurer que vos élèves </a:t>
            </a:r>
            <a:r>
              <a:rPr lang="fr-CA" b="0" dirty="0">
                <a:highlight>
                  <a:srgbClr val="FF00FF"/>
                </a:highlight>
                <a:cs typeface="Calibri"/>
              </a:rPr>
              <a:t>sont</a:t>
            </a:r>
            <a:r>
              <a:rPr lang="fr-CA" b="0" dirty="0">
                <a:cs typeface="Calibri"/>
              </a:rPr>
              <a:t> en mesure de bien comprendre les textes oraux qui leur sont présentés au quotidien en salle de classe, vous devez garder en tête que ces situations seront toujours plus ou moins authentiques, parce qu</a:t>
            </a:r>
            <a:r>
              <a:rPr lang="fr-CA" b="0" dirty="0">
                <a:highlight>
                  <a:srgbClr val="FF00FF"/>
                </a:highlight>
                <a:cs typeface="Calibri"/>
              </a:rPr>
              <a:t>’</a:t>
            </a:r>
            <a:r>
              <a:rPr lang="fr-CA" b="0" dirty="0">
                <a:cs typeface="Calibri"/>
              </a:rPr>
              <a:t>étayées par vous. </a:t>
            </a:r>
          </a:p>
          <a:p>
            <a:endParaRPr lang="fr-CA" b="0" dirty="0">
              <a:cs typeface="Calibri"/>
            </a:endParaRPr>
          </a:p>
          <a:p>
            <a:r>
              <a:rPr lang="fr-CA" b="0" dirty="0">
                <a:cs typeface="Calibri"/>
              </a:rPr>
              <a:t>Pour </a:t>
            </a:r>
            <a:r>
              <a:rPr lang="fr-CA" b="0" dirty="0">
                <a:highlight>
                  <a:srgbClr val="FF00FF"/>
                </a:highlight>
                <a:cs typeface="Calibri"/>
              </a:rPr>
              <a:t>permettre à vos élèves </a:t>
            </a:r>
            <a:r>
              <a:rPr lang="fr-CA" b="0" dirty="0">
                <a:cs typeface="Calibri"/>
              </a:rPr>
              <a:t>de naviguer dans le vrai monde, vous devrez </a:t>
            </a:r>
            <a:r>
              <a:rPr lang="fr-CA" b="0" dirty="0">
                <a:highlight>
                  <a:srgbClr val="FF00FF"/>
                </a:highlight>
                <a:cs typeface="Calibri"/>
              </a:rPr>
              <a:t>les</a:t>
            </a:r>
            <a:r>
              <a:rPr lang="fr-CA" b="0" dirty="0">
                <a:cs typeface="Calibri"/>
              </a:rPr>
              <a:t> outille</a:t>
            </a:r>
            <a:r>
              <a:rPr lang="fr-CA" b="0" dirty="0">
                <a:highlight>
                  <a:srgbClr val="FF00FF"/>
                </a:highlight>
                <a:cs typeface="Calibri"/>
              </a:rPr>
              <a:t>r,</a:t>
            </a:r>
            <a:r>
              <a:rPr lang="fr-CA" b="0" dirty="0">
                <a:cs typeface="Calibri"/>
              </a:rPr>
              <a:t> leur enseigner des strat</a:t>
            </a:r>
            <a:r>
              <a:rPr lang="fr-CA" b="0" dirty="0">
                <a:highlight>
                  <a:srgbClr val="FF00FF"/>
                </a:highlight>
                <a:cs typeface="Calibri"/>
              </a:rPr>
              <a:t>é</a:t>
            </a:r>
            <a:r>
              <a:rPr lang="fr-CA" b="0" dirty="0">
                <a:cs typeface="Calibri"/>
              </a:rPr>
              <a:t>gies </a:t>
            </a:r>
            <a:r>
              <a:rPr lang="fr-CA" b="0" dirty="0">
                <a:highlight>
                  <a:srgbClr val="FF00FF"/>
                </a:highlight>
                <a:cs typeface="Calibri"/>
              </a:rPr>
              <a:t>auxquelles ils pourront recourir </a:t>
            </a:r>
            <a:r>
              <a:rPr lang="fr-CA" b="0" dirty="0">
                <a:cs typeface="Calibri"/>
              </a:rPr>
              <a:t>au moment opportun. </a:t>
            </a:r>
          </a:p>
          <a:p>
            <a:endParaRPr lang="fr-CA" b="0" dirty="0">
              <a:cs typeface="Calibri"/>
            </a:endParaRPr>
          </a:p>
          <a:p>
            <a:r>
              <a:rPr lang="fr-CA" dirty="0">
                <a:highlight>
                  <a:srgbClr val="FF00FF"/>
                </a:highlight>
                <a:cs typeface="Calibri"/>
              </a:rPr>
              <a:t>Les élèves devront, pour </a:t>
            </a:r>
            <a:r>
              <a:rPr lang="fr-CA" b="0" u="none" dirty="0">
                <a:cs typeface="Calibri"/>
              </a:rPr>
              <a:t>être en mesure de faire </a:t>
            </a:r>
            <a:r>
              <a:rPr lang="fr-CA" b="0" u="none" dirty="0">
                <a:highlight>
                  <a:srgbClr val="FF00FF"/>
                </a:highlight>
                <a:cs typeface="Calibri"/>
              </a:rPr>
              <a:t>les bons </a:t>
            </a:r>
            <a:r>
              <a:rPr lang="fr-CA" b="0" u="none" dirty="0">
                <a:cs typeface="Calibri"/>
              </a:rPr>
              <a:t>choix</a:t>
            </a:r>
            <a:r>
              <a:rPr lang="fr-CA" dirty="0">
                <a:cs typeface="Calibri"/>
              </a:rPr>
              <a:t> </a:t>
            </a:r>
            <a:r>
              <a:rPr lang="fr-CA" dirty="0">
                <a:highlight>
                  <a:srgbClr val="FF00FF"/>
                </a:highlight>
                <a:cs typeface="Calibri"/>
              </a:rPr>
              <a:t>et</a:t>
            </a:r>
            <a:r>
              <a:rPr lang="fr-CA" b="0" u="none" dirty="0">
                <a:cs typeface="Calibri"/>
              </a:rPr>
              <a:t> de sélectionner la bonne stratégi</a:t>
            </a:r>
            <a:r>
              <a:rPr lang="fr-CA" b="0" u="none" dirty="0">
                <a:highlight>
                  <a:srgbClr val="FF00FF"/>
                </a:highlight>
                <a:cs typeface="Calibri"/>
              </a:rPr>
              <a:t>e a</a:t>
            </a:r>
            <a:r>
              <a:rPr lang="fr-CA" b="0" u="none" dirty="0">
                <a:cs typeface="Calibri"/>
              </a:rPr>
              <a:t>u bon moment, avoir reçu un enseignement explicite </a:t>
            </a:r>
            <a:r>
              <a:rPr lang="fr-CA" b="0" u="none" dirty="0">
                <a:highlight>
                  <a:srgbClr val="FF00FF"/>
                </a:highlight>
                <a:cs typeface="Calibri"/>
              </a:rPr>
              <a:t>des stratégies d’écoute</a:t>
            </a:r>
            <a:r>
              <a:rPr lang="fr-CA" b="0" u="none" dirty="0">
                <a:cs typeface="Calibri"/>
              </a:rPr>
              <a:t>. </a:t>
            </a:r>
            <a:endParaRPr lang="fr-CA" b="0" u="none" dirty="0"/>
          </a:p>
          <a:p>
            <a:endParaRPr lang="fr-CA" b="0" dirty="0">
              <a:cs typeface="Calibri"/>
            </a:endParaRPr>
          </a:p>
          <a:p>
            <a:r>
              <a:rPr lang="fr-CA" b="0" dirty="0">
                <a:cs typeface="Calibri"/>
              </a:rPr>
              <a:t>Dans ce contexte, quelles stratégies d</a:t>
            </a:r>
            <a:r>
              <a:rPr lang="fr-CA" b="0" dirty="0">
                <a:highlight>
                  <a:srgbClr val="FF00FF"/>
                </a:highlight>
                <a:cs typeface="Calibri"/>
              </a:rPr>
              <a:t>’</a:t>
            </a:r>
            <a:r>
              <a:rPr lang="fr-CA" b="0" dirty="0">
                <a:cs typeface="Calibri"/>
              </a:rPr>
              <a:t>écoute pourriez-vous travailler avec les élèves?</a:t>
            </a:r>
          </a:p>
          <a:p>
            <a:r>
              <a:rPr lang="fr-CA" b="0" dirty="0">
                <a:cs typeface="Calibri"/>
              </a:rPr>
              <a:t>  </a:t>
            </a:r>
          </a:p>
          <a:p>
            <a:r>
              <a:rPr lang="fr-CA" b="0" dirty="0">
                <a:cs typeface="Calibri"/>
              </a:rPr>
              <a:t>En voici une courte liste, qui peut aisément être abordée en salle de classe avec les élèves, que l</a:t>
            </a:r>
            <a:r>
              <a:rPr lang="fr-CA" b="0" dirty="0">
                <a:highlight>
                  <a:srgbClr val="FF00FF"/>
                </a:highlight>
                <a:cs typeface="Calibri"/>
              </a:rPr>
              <a:t>’</a:t>
            </a:r>
            <a:r>
              <a:rPr lang="fr-CA" b="0" dirty="0">
                <a:cs typeface="Calibri"/>
              </a:rPr>
              <a:t>on enseigne au primaire ou au secondaire. </a:t>
            </a:r>
          </a:p>
          <a:p>
            <a:endParaRPr lang="fr-CA" b="0" dirty="0">
              <a:cs typeface="Calibri"/>
            </a:endParaRPr>
          </a:p>
          <a:p>
            <a:r>
              <a:rPr lang="fr-CA" b="0" dirty="0">
                <a:cs typeface="Calibri"/>
              </a:rPr>
              <a:t>L</a:t>
            </a:r>
            <a:r>
              <a:rPr lang="fr-CA" b="0" dirty="0">
                <a:highlight>
                  <a:srgbClr val="FF00FF"/>
                </a:highlight>
                <a:cs typeface="Calibri"/>
              </a:rPr>
              <a:t>’</a:t>
            </a:r>
            <a:r>
              <a:rPr lang="fr-CA" b="0" dirty="0">
                <a:cs typeface="Calibri"/>
              </a:rPr>
              <a:t>important, ici, c</a:t>
            </a:r>
            <a:r>
              <a:rPr lang="fr-CA" b="0" dirty="0">
                <a:highlight>
                  <a:srgbClr val="FF00FF"/>
                </a:highlight>
                <a:cs typeface="Calibri"/>
              </a:rPr>
              <a:t>’</a:t>
            </a:r>
            <a:r>
              <a:rPr lang="fr-CA" b="0" dirty="0">
                <a:cs typeface="Calibri"/>
              </a:rPr>
              <a:t>est que l</a:t>
            </a:r>
            <a:r>
              <a:rPr lang="fr-CA" b="0" dirty="0">
                <a:highlight>
                  <a:srgbClr val="FF00FF"/>
                </a:highlight>
                <a:cs typeface="Calibri"/>
              </a:rPr>
              <a:t>’</a:t>
            </a:r>
            <a:r>
              <a:rPr lang="fr-CA" b="0" dirty="0">
                <a:cs typeface="Calibri"/>
              </a:rPr>
              <a:t>on prenne le temps de comprendre ce qu</a:t>
            </a:r>
            <a:r>
              <a:rPr lang="fr-CA" b="0" dirty="0">
                <a:highlight>
                  <a:srgbClr val="FF00FF"/>
                </a:highlight>
                <a:cs typeface="Calibri"/>
              </a:rPr>
              <a:t>’</a:t>
            </a:r>
            <a:r>
              <a:rPr lang="fr-CA" b="0" dirty="0">
                <a:cs typeface="Calibri"/>
              </a:rPr>
              <a:t>elles sont, pourquoi et comment les utiliser.</a:t>
            </a:r>
          </a:p>
          <a:p>
            <a:endParaRPr lang="fr-CA" b="0" dirty="0">
              <a:cs typeface="Calibri"/>
            </a:endParaRPr>
          </a:p>
          <a:p>
            <a:r>
              <a:rPr lang="fr-CA" b="0" dirty="0">
                <a:cs typeface="Calibri"/>
              </a:rPr>
              <a:t>Si </a:t>
            </a:r>
            <a:r>
              <a:rPr lang="fr-CA" b="0" dirty="0">
                <a:highlight>
                  <a:srgbClr val="FF00FF"/>
                </a:highlight>
                <a:cs typeface="Calibri"/>
              </a:rPr>
              <a:t>vous offrez à vos élèves </a:t>
            </a:r>
            <a:r>
              <a:rPr lang="fr-CA" b="0" dirty="0">
                <a:cs typeface="Calibri"/>
              </a:rPr>
              <a:t>la possibilité </a:t>
            </a:r>
            <a:r>
              <a:rPr lang="fr-CA" b="0" dirty="0">
                <a:highlight>
                  <a:srgbClr val="FF00FF"/>
                </a:highlight>
                <a:cs typeface="Calibri"/>
              </a:rPr>
              <a:t>de mettre ces stratégies </a:t>
            </a:r>
            <a:r>
              <a:rPr lang="fr-CA" b="0" dirty="0">
                <a:cs typeface="Calibri"/>
              </a:rPr>
              <a:t>en pratique dans des contextes variés, il y a fort à parier </a:t>
            </a:r>
            <a:r>
              <a:rPr lang="fr-CA" b="0" dirty="0">
                <a:highlight>
                  <a:srgbClr val="FF00FF"/>
                </a:highlight>
                <a:cs typeface="Calibri"/>
              </a:rPr>
              <a:t>qu’ils les reprendront </a:t>
            </a:r>
            <a:r>
              <a:rPr lang="fr-CA" b="0" dirty="0">
                <a:cs typeface="Calibri"/>
              </a:rPr>
              <a:t>dans la vraie vie. </a:t>
            </a:r>
          </a:p>
          <a:p>
            <a:endParaRPr lang="fr-CA" b="0" dirty="0">
              <a:cs typeface="Calibri"/>
            </a:endParaRPr>
          </a:p>
          <a:p>
            <a:r>
              <a:rPr lang="fr-CA" b="0" dirty="0">
                <a:cs typeface="Calibri"/>
              </a:rPr>
              <a:t>On ne reproduit, après tout, que ce que l</a:t>
            </a:r>
            <a:r>
              <a:rPr lang="fr-CA" b="0" dirty="0">
                <a:highlight>
                  <a:srgbClr val="FF00FF"/>
                </a:highlight>
                <a:cs typeface="Calibri"/>
              </a:rPr>
              <a:t>’</a:t>
            </a:r>
            <a:r>
              <a:rPr lang="fr-CA" b="0" dirty="0">
                <a:cs typeface="Calibri"/>
              </a:rPr>
              <a:t>on a l</a:t>
            </a:r>
            <a:r>
              <a:rPr lang="fr-CA" b="0" dirty="0">
                <a:highlight>
                  <a:srgbClr val="FF00FF"/>
                </a:highlight>
                <a:cs typeface="Calibri"/>
              </a:rPr>
              <a:t>’</a:t>
            </a:r>
            <a:r>
              <a:rPr lang="fr-CA" b="0" dirty="0">
                <a:cs typeface="Calibri"/>
              </a:rPr>
              <a:t>habitude de faire. Il ne suffit pas, comme enseignant, de </a:t>
            </a:r>
            <a:r>
              <a:rPr lang="fr-CA" b="0" dirty="0">
                <a:highlight>
                  <a:srgbClr val="FF00FF"/>
                </a:highlight>
                <a:cs typeface="Calibri"/>
              </a:rPr>
              <a:t>mentionner les stratégies </a:t>
            </a:r>
            <a:r>
              <a:rPr lang="fr-CA" b="0" dirty="0">
                <a:cs typeface="Calibri"/>
              </a:rPr>
              <a:t>à nos élèves, mais de les leur faire </a:t>
            </a:r>
            <a:r>
              <a:rPr lang="fr-CA" b="0" dirty="0">
                <a:highlight>
                  <a:srgbClr val="FF00FF"/>
                </a:highlight>
                <a:cs typeface="Calibri"/>
              </a:rPr>
              <a:t>expérimenter</a:t>
            </a:r>
            <a:r>
              <a:rPr lang="fr-CA" b="0" dirty="0">
                <a:cs typeface="Calibri"/>
              </a:rPr>
              <a:t>. </a:t>
            </a:r>
          </a:p>
          <a:p>
            <a:endParaRPr lang="fr-CA" b="0" dirty="0"/>
          </a:p>
          <a:p>
            <a:r>
              <a:rPr lang="fr-CA" b="0" dirty="0"/>
              <a:t>Dans la prochaine section, nous verrons comment la prise de parole informelle (</a:t>
            </a:r>
            <a:r>
              <a:rPr lang="fr-CA" b="0" dirty="0">
                <a:highlight>
                  <a:srgbClr val="FF00FF"/>
                </a:highlight>
              </a:rPr>
              <a:t>c’est-à-dir</a:t>
            </a:r>
            <a:r>
              <a:rPr lang="fr-CA" b="0" dirty="0"/>
              <a:t>e spontanée) peut être enseignée dans les cours de langue dans le cadre d</a:t>
            </a:r>
            <a:r>
              <a:rPr lang="fr-CA" b="0" dirty="0">
                <a:highlight>
                  <a:srgbClr val="FF00FF"/>
                </a:highlight>
              </a:rPr>
              <a:t>’</a:t>
            </a:r>
            <a:r>
              <a:rPr lang="fr-CA" b="0" dirty="0"/>
              <a:t>ateliers formatifs où les pratiques guidée et autonome sont mises de l</a:t>
            </a:r>
            <a:r>
              <a:rPr lang="fr-CA" b="0" dirty="0">
                <a:highlight>
                  <a:srgbClr val="FF00FF"/>
                </a:highlight>
              </a:rPr>
              <a:t>’</a:t>
            </a:r>
            <a:r>
              <a:rPr lang="fr-CA" b="0" dirty="0"/>
              <a:t>avant. </a:t>
            </a:r>
            <a:endParaRPr lang="fr-CA" b="0" dirty="0">
              <a:cs typeface="Calibri"/>
            </a:endParaRPr>
          </a:p>
          <a:p>
            <a:endParaRPr lang="fr-CA" b="1" dirty="0">
              <a:cs typeface="Calibri"/>
            </a:endParaRPr>
          </a:p>
          <a:p>
            <a:endParaRPr lang="fr-CA" b="1" dirty="0">
              <a:cs typeface="Calibri"/>
            </a:endParaRPr>
          </a:p>
          <a:p>
            <a:endParaRPr lang="fr-CA" b="1" dirty="0">
              <a:cs typeface="Calibri"/>
            </a:endParaRPr>
          </a:p>
        </p:txBody>
      </p:sp>
      <p:sp>
        <p:nvSpPr>
          <p:cNvPr id="4" name="Espace réservé du numéro de diapositive 3"/>
          <p:cNvSpPr>
            <a:spLocks noGrp="1"/>
          </p:cNvSpPr>
          <p:nvPr>
            <p:ph type="sldNum" sz="quarter" idx="5"/>
          </p:nvPr>
        </p:nvSpPr>
        <p:spPr/>
        <p:txBody>
          <a:bodyPr/>
          <a:lstStyle/>
          <a:p>
            <a:fld id="{FFAD2420-E0A8-45DF-A53E-646625FF8775}" type="slidenum">
              <a:rPr lang="fr-CA" smtClean="0"/>
              <a:t>43</a:t>
            </a:fld>
            <a:endParaRPr lang="fr-CA"/>
          </a:p>
        </p:txBody>
      </p:sp>
    </p:spTree>
    <p:extLst>
      <p:ext uri="{BB962C8B-B14F-4D97-AF65-F5344CB8AC3E}">
        <p14:creationId xmlns:p14="http://schemas.microsoft.com/office/powerpoint/2010/main" val="5313590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cs typeface="Calibri"/>
            </a:endParaRPr>
          </a:p>
        </p:txBody>
      </p:sp>
      <p:sp>
        <p:nvSpPr>
          <p:cNvPr id="4" name="Espace réservé du numéro de diapositive 3"/>
          <p:cNvSpPr>
            <a:spLocks noGrp="1"/>
          </p:cNvSpPr>
          <p:nvPr>
            <p:ph type="sldNum" sz="quarter" idx="5"/>
          </p:nvPr>
        </p:nvSpPr>
        <p:spPr/>
        <p:txBody>
          <a:bodyPr/>
          <a:lstStyle/>
          <a:p>
            <a:fld id="{FFAD2420-E0A8-45DF-A53E-646625FF8775}" type="slidenum">
              <a:rPr lang="fr-CA" smtClean="0"/>
              <a:t>44</a:t>
            </a:fld>
            <a:endParaRPr lang="fr-CA"/>
          </a:p>
        </p:txBody>
      </p:sp>
    </p:spTree>
    <p:extLst>
      <p:ext uri="{BB962C8B-B14F-4D97-AF65-F5344CB8AC3E}">
        <p14:creationId xmlns:p14="http://schemas.microsoft.com/office/powerpoint/2010/main" val="14041434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0" dirty="0">
                <a:cs typeface="Calibri"/>
              </a:rPr>
              <a:t>Mais qu’est-ce qu’un atelier formatif?</a:t>
            </a:r>
            <a:endParaRPr lang="fr-CA" b="0" dirty="0"/>
          </a:p>
          <a:p>
            <a:r>
              <a:rPr lang="fr-CA" b="0" dirty="0">
                <a:hlinkClick r:id="rId3"/>
              </a:rPr>
              <a:t>https://www.youtube.com/watch?v=QFVb11_E490</a:t>
            </a:r>
            <a:endParaRPr lang="fr-CA" b="0" dirty="0"/>
          </a:p>
          <a:p>
            <a:endParaRPr lang="fr-CA" b="0" dirty="0">
              <a:cs typeface="Calibri"/>
            </a:endParaRPr>
          </a:p>
          <a:p>
            <a:r>
              <a:rPr lang="fr-CA" b="0" dirty="0">
                <a:cs typeface="Calibri"/>
              </a:rPr>
              <a:t>Voyon</a:t>
            </a:r>
            <a:r>
              <a:rPr lang="fr-CA" b="0" dirty="0">
                <a:highlight>
                  <a:srgbClr val="FF00FF"/>
                </a:highlight>
                <a:cs typeface="Calibri"/>
              </a:rPr>
              <a:t>s l’</a:t>
            </a:r>
            <a:r>
              <a:rPr lang="fr-CA" b="0" dirty="0">
                <a:cs typeface="Calibri"/>
              </a:rPr>
              <a:t>approche que Christian Dumais, professeur de didactique du français à </a:t>
            </a:r>
            <a:r>
              <a:rPr lang="fr-CA" b="0" dirty="0">
                <a:highlight>
                  <a:srgbClr val="FF00FF"/>
                </a:highlight>
                <a:cs typeface="Calibri"/>
              </a:rPr>
              <a:t>l’Université du Québec à </a:t>
            </a:r>
            <a:r>
              <a:rPr lang="fr-CA" dirty="0">
                <a:highlight>
                  <a:srgbClr val="FF00FF"/>
                </a:highlight>
                <a:cs typeface="Calibri"/>
              </a:rPr>
              <a:t>Trois-Rivières</a:t>
            </a:r>
            <a:r>
              <a:rPr lang="fr-CA" b="0" dirty="0">
                <a:highlight>
                  <a:srgbClr val="FF00FF"/>
                </a:highlight>
                <a:cs typeface="Calibri"/>
              </a:rPr>
              <a:t>, p</a:t>
            </a:r>
            <a:r>
              <a:rPr lang="fr-CA" b="0" dirty="0">
                <a:cs typeface="Calibri"/>
              </a:rPr>
              <a:t>ropose pour l</a:t>
            </a:r>
            <a:r>
              <a:rPr lang="fr-CA" b="0" dirty="0">
                <a:highlight>
                  <a:srgbClr val="FF00FF"/>
                </a:highlight>
                <a:cs typeface="Calibri"/>
              </a:rPr>
              <a:t>’</a:t>
            </a:r>
            <a:r>
              <a:rPr lang="fr-CA" b="0" dirty="0">
                <a:cs typeface="Calibri"/>
              </a:rPr>
              <a:t>enseignement de l</a:t>
            </a:r>
            <a:r>
              <a:rPr lang="fr-CA" b="0" dirty="0">
                <a:highlight>
                  <a:srgbClr val="FF00FF"/>
                </a:highlight>
                <a:cs typeface="Calibri"/>
              </a:rPr>
              <a:t>’</a:t>
            </a:r>
            <a:r>
              <a:rPr lang="fr-CA" b="0" dirty="0">
                <a:cs typeface="Calibri"/>
              </a:rPr>
              <a:t>oral spontané. </a:t>
            </a:r>
          </a:p>
          <a:p>
            <a:endParaRPr lang="fr-CA" dirty="0"/>
          </a:p>
        </p:txBody>
      </p:sp>
      <p:sp>
        <p:nvSpPr>
          <p:cNvPr id="4" name="Espace réservé du numéro de diapositive 3"/>
          <p:cNvSpPr>
            <a:spLocks noGrp="1"/>
          </p:cNvSpPr>
          <p:nvPr>
            <p:ph type="sldNum" sz="quarter" idx="5"/>
          </p:nvPr>
        </p:nvSpPr>
        <p:spPr/>
        <p:txBody>
          <a:bodyPr/>
          <a:lstStyle/>
          <a:p>
            <a:fld id="{FFAD2420-E0A8-45DF-A53E-646625FF8775}" type="slidenum">
              <a:rPr lang="fr-CA" smtClean="0"/>
              <a:t>45</a:t>
            </a:fld>
            <a:endParaRPr lang="fr-CA"/>
          </a:p>
        </p:txBody>
      </p:sp>
    </p:spTree>
    <p:extLst>
      <p:ext uri="{BB962C8B-B14F-4D97-AF65-F5344CB8AC3E}">
        <p14:creationId xmlns:p14="http://schemas.microsoft.com/office/powerpoint/2010/main" val="2172731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0" dirty="0">
                <a:cs typeface="Calibri"/>
              </a:rPr>
              <a:t>Si vous prenez le temps de jeter un </a:t>
            </a:r>
            <a:r>
              <a:rPr lang="fr-CA" b="0" dirty="0">
                <a:highlight>
                  <a:srgbClr val="FF00FF"/>
                </a:highlight>
                <a:cs typeface="Calibri"/>
              </a:rPr>
              <a:t>œ</a:t>
            </a:r>
            <a:r>
              <a:rPr lang="fr-CA" b="0" dirty="0">
                <a:cs typeface="Calibri"/>
              </a:rPr>
              <a:t>il à cette diapositive, vous comprendre</a:t>
            </a:r>
            <a:r>
              <a:rPr lang="fr-CA" b="0" dirty="0">
                <a:highlight>
                  <a:srgbClr val="FF00FF"/>
                </a:highlight>
                <a:cs typeface="Calibri"/>
              </a:rPr>
              <a:t>z</a:t>
            </a:r>
            <a:r>
              <a:rPr lang="fr-CA" b="0" dirty="0">
                <a:cs typeface="Calibri"/>
              </a:rPr>
              <a:t> </a:t>
            </a:r>
            <a:r>
              <a:rPr lang="fr-CA" b="0" dirty="0">
                <a:highlight>
                  <a:srgbClr val="FF00FF"/>
                </a:highlight>
                <a:cs typeface="Calibri"/>
              </a:rPr>
              <a:t>a</a:t>
            </a:r>
            <a:r>
              <a:rPr lang="fr-CA" b="0" dirty="0">
                <a:cs typeface="Calibri"/>
              </a:rPr>
              <a:t>ssez vite que l</a:t>
            </a:r>
            <a:r>
              <a:rPr lang="fr-CA" b="0" dirty="0">
                <a:highlight>
                  <a:srgbClr val="FF00FF"/>
                </a:highlight>
                <a:cs typeface="Calibri"/>
              </a:rPr>
              <a:t>’</a:t>
            </a:r>
            <a:r>
              <a:rPr lang="fr-CA" b="0" dirty="0">
                <a:cs typeface="Calibri"/>
              </a:rPr>
              <a:t>on </a:t>
            </a:r>
            <a:r>
              <a:rPr lang="fr-CA" b="0" dirty="0">
                <a:highlight>
                  <a:srgbClr val="FF00FF"/>
                </a:highlight>
                <a:cs typeface="Calibri"/>
              </a:rPr>
              <a:t>résume ici </a:t>
            </a:r>
            <a:r>
              <a:rPr lang="fr-CA" b="0" dirty="0">
                <a:cs typeface="Calibri"/>
              </a:rPr>
              <a:t>l</a:t>
            </a:r>
            <a:r>
              <a:rPr lang="fr-CA" b="0" dirty="0">
                <a:highlight>
                  <a:srgbClr val="FF00FF"/>
                </a:highlight>
                <a:cs typeface="Calibri"/>
              </a:rPr>
              <a:t>’</a:t>
            </a:r>
            <a:r>
              <a:rPr lang="fr-CA" b="0" dirty="0">
                <a:cs typeface="Calibri"/>
              </a:rPr>
              <a:t>approche de Christian Dumais en quelques mots.</a:t>
            </a:r>
          </a:p>
          <a:p>
            <a:endParaRPr lang="fr-CA" b="0" dirty="0">
              <a:cs typeface="Calibri"/>
            </a:endParaRPr>
          </a:p>
          <a:p>
            <a:r>
              <a:rPr lang="fr-CA" b="0" dirty="0">
                <a:cs typeface="Calibri"/>
              </a:rPr>
              <a:t>Chacune des étapes proposées dans la vidéo s</a:t>
            </a:r>
            <a:r>
              <a:rPr lang="fr-CA" b="0" dirty="0">
                <a:highlight>
                  <a:srgbClr val="FF00FF"/>
                </a:highlight>
                <a:cs typeface="Calibri"/>
              </a:rPr>
              <a:t>’</a:t>
            </a:r>
            <a:r>
              <a:rPr lang="fr-CA" b="0" dirty="0">
                <a:cs typeface="Calibri"/>
              </a:rPr>
              <a:t>y retrouve.</a:t>
            </a:r>
          </a:p>
          <a:p>
            <a:endParaRPr lang="fr-CA" b="0" dirty="0">
              <a:cs typeface="Calibri"/>
            </a:endParaRPr>
          </a:p>
          <a:p>
            <a:r>
              <a:rPr lang="fr-CA" b="0" dirty="0">
                <a:cs typeface="Calibri"/>
              </a:rPr>
              <a:t>N</a:t>
            </a:r>
            <a:r>
              <a:rPr lang="fr-CA" b="0" dirty="0">
                <a:highlight>
                  <a:srgbClr val="FF00FF"/>
                </a:highlight>
                <a:cs typeface="Calibri"/>
              </a:rPr>
              <a:t>’</a:t>
            </a:r>
            <a:r>
              <a:rPr lang="fr-CA" b="0" dirty="0">
                <a:cs typeface="Calibri"/>
              </a:rPr>
              <a:t>hésitez pas à vous </a:t>
            </a:r>
            <a:r>
              <a:rPr lang="fr-CA" b="0" dirty="0">
                <a:highlight>
                  <a:srgbClr val="FF00FF"/>
                </a:highlight>
                <a:cs typeface="Calibri"/>
              </a:rPr>
              <a:t>référer à cette diapositive </a:t>
            </a:r>
            <a:r>
              <a:rPr lang="fr-CA" b="0" dirty="0">
                <a:cs typeface="Calibri"/>
              </a:rPr>
              <a:t>lorsque vous serez de retour en salle de classe et que vous planifierez vos propres ateliers formatifs. </a:t>
            </a:r>
          </a:p>
        </p:txBody>
      </p:sp>
      <p:sp>
        <p:nvSpPr>
          <p:cNvPr id="4" name="Espace réservé du numéro de diapositive 3"/>
          <p:cNvSpPr>
            <a:spLocks noGrp="1"/>
          </p:cNvSpPr>
          <p:nvPr>
            <p:ph type="sldNum" sz="quarter" idx="5"/>
          </p:nvPr>
        </p:nvSpPr>
        <p:spPr/>
        <p:txBody>
          <a:bodyPr/>
          <a:lstStyle/>
          <a:p>
            <a:fld id="{FFAD2420-E0A8-45DF-A53E-646625FF8775}" type="slidenum">
              <a:rPr lang="fr-CA" smtClean="0"/>
              <a:t>46</a:t>
            </a:fld>
            <a:endParaRPr lang="fr-CA"/>
          </a:p>
        </p:txBody>
      </p:sp>
    </p:spTree>
    <p:extLst>
      <p:ext uri="{BB962C8B-B14F-4D97-AF65-F5344CB8AC3E}">
        <p14:creationId xmlns:p14="http://schemas.microsoft.com/office/powerpoint/2010/main" val="34437997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0" dirty="0"/>
              <a:t>Qu’est-ce qu’un déclencheur de parole? </a:t>
            </a:r>
          </a:p>
          <a:p>
            <a:endParaRPr lang="fr-CA" b="0" dirty="0"/>
          </a:p>
          <a:p>
            <a:r>
              <a:rPr lang="fr-CA" b="0" dirty="0"/>
              <a:t>Il s’agit, selon Dumais </a:t>
            </a:r>
            <a:r>
              <a:rPr lang="fr-CA" b="0" dirty="0">
                <a:highlight>
                  <a:srgbClr val="FF00FF"/>
                </a:highlight>
              </a:rPr>
              <a:t>et Soucy</a:t>
            </a:r>
            <a:r>
              <a:rPr lang="fr-CA" b="0" dirty="0"/>
              <a:t>, </a:t>
            </a:r>
            <a:r>
              <a:rPr lang="fr-CA" b="0" dirty="0">
                <a:highlight>
                  <a:srgbClr val="00FF00"/>
                </a:highlight>
              </a:rPr>
              <a:t>de m</a:t>
            </a:r>
            <a:r>
              <a:rPr lang="fr-CA" b="0" dirty="0"/>
              <a:t>atériel (</a:t>
            </a:r>
            <a:r>
              <a:rPr lang="fr-CA" b="0" dirty="0">
                <a:highlight>
                  <a:srgbClr val="00FF00"/>
                </a:highlight>
              </a:rPr>
              <a:t>comme des jeux éducatifs, des </a:t>
            </a:r>
            <a:r>
              <a:rPr lang="fr-CA" b="0" dirty="0"/>
              <a:t>livres, de</a:t>
            </a:r>
            <a:r>
              <a:rPr lang="fr-CA" b="0" dirty="0">
                <a:highlight>
                  <a:srgbClr val="00FF00"/>
                </a:highlight>
              </a:rPr>
              <a:t>s</a:t>
            </a:r>
            <a:r>
              <a:rPr lang="fr-CA" b="0" dirty="0"/>
              <a:t> dés, d</a:t>
            </a:r>
            <a:r>
              <a:rPr lang="fr-CA" dirty="0">
                <a:highlight>
                  <a:srgbClr val="00FF00"/>
                </a:highlight>
              </a:rPr>
              <a:t>es </a:t>
            </a:r>
            <a:r>
              <a:rPr lang="fr-CA" b="0" dirty="0"/>
              <a:t>images, de</a:t>
            </a:r>
            <a:r>
              <a:rPr lang="fr-CA" b="0" dirty="0">
                <a:highlight>
                  <a:srgbClr val="00FF00"/>
                </a:highlight>
              </a:rPr>
              <a:t>s </a:t>
            </a:r>
            <a:r>
              <a:rPr lang="fr-CA" b="0" dirty="0"/>
              <a:t>dispositifs d’enregistrement, etc.) </a:t>
            </a:r>
            <a:r>
              <a:rPr lang="fr-CA" b="0" dirty="0">
                <a:highlight>
                  <a:srgbClr val="00FF00"/>
                </a:highlight>
              </a:rPr>
              <a:t>qui est p</a:t>
            </a:r>
            <a:r>
              <a:rPr lang="fr-CA" b="0" dirty="0"/>
              <a:t>résent dans les écoles </a:t>
            </a:r>
            <a:r>
              <a:rPr lang="fr-CA" b="0" dirty="0">
                <a:highlight>
                  <a:srgbClr val="00FF00"/>
                </a:highlight>
              </a:rPr>
              <a:t>et qui est </a:t>
            </a:r>
            <a:r>
              <a:rPr lang="fr-CA" b="0" dirty="0"/>
              <a:t>utilisé dans ses fonctions premières ou adapté. L’important, c</a:t>
            </a:r>
            <a:r>
              <a:rPr lang="fr-CA" b="0" dirty="0">
                <a:highlight>
                  <a:srgbClr val="FF00FF"/>
                </a:highlight>
              </a:rPr>
              <a:t>’</a:t>
            </a:r>
            <a:r>
              <a:rPr lang="fr-CA" b="0" dirty="0"/>
              <a:t>est que ce matériel amène les élèves à prendre la parole de façon spontanée. </a:t>
            </a:r>
          </a:p>
          <a:p>
            <a:endParaRPr lang="fr-CA" b="0"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b="0" dirty="0"/>
              <a:t>Les déclencheurs permettent de mettre en pratique l’oral spontané, c’est-à-dire l’oral « en train de se faire », donc sans temps de préparation et sans mise en pratique préalable. Pour découvrir une variété de déclencheurs de parole, n’hésitez pas à consulter le document </a:t>
            </a:r>
            <a:r>
              <a:rPr lang="fr-CA" b="0" i="1" dirty="0">
                <a:highlight>
                  <a:srgbClr val="FF00FF"/>
                </a:highlight>
              </a:rPr>
              <a:t>Des déclencheurs de parole pour stimuler l’oral spontané des élèves du primaire</a:t>
            </a:r>
            <a:r>
              <a:rPr lang="fr-CA" b="0" dirty="0"/>
              <a:t> (Dumais et Soucy</a:t>
            </a:r>
            <a:r>
              <a:rPr lang="fr-CA" b="0" dirty="0">
                <a:highlight>
                  <a:srgbClr val="FF00FF"/>
                </a:highlight>
              </a:rPr>
              <a:t>,</a:t>
            </a:r>
            <a:r>
              <a:rPr lang="fr-CA" b="0" dirty="0"/>
              <a:t> 2019) en cliquant sur le mot </a:t>
            </a:r>
            <a:r>
              <a:rPr lang="fr-CA" b="0" i="1" dirty="0">
                <a:highlight>
                  <a:srgbClr val="FF00FF"/>
                </a:highlight>
              </a:rPr>
              <a:t>déclencheurs</a:t>
            </a:r>
            <a:r>
              <a:rPr lang="fr-CA" b="0" dirty="0"/>
              <a:t> </a:t>
            </a:r>
            <a:r>
              <a:rPr lang="fr-CA" b="0" dirty="0">
                <a:highlight>
                  <a:srgbClr val="FF00FF"/>
                </a:highlight>
              </a:rPr>
              <a:t>du titre </a:t>
            </a:r>
            <a:r>
              <a:rPr lang="fr-CA" b="0" dirty="0"/>
              <a:t>de cette diapositive.</a:t>
            </a:r>
            <a:endParaRPr lang="fr-FR" b="0" dirty="0">
              <a:cs typeface="Calibri"/>
            </a:endParaRPr>
          </a:p>
          <a:p>
            <a:endParaRPr lang="fr-CA" dirty="0"/>
          </a:p>
          <a:p>
            <a:endParaRPr lang="fr-CA" dirty="0">
              <a:cs typeface="Calibri"/>
            </a:endParaRPr>
          </a:p>
          <a:p>
            <a:r>
              <a:rPr lang="fr-CA" dirty="0">
                <a:cs typeface="Calibri"/>
              </a:rPr>
              <a:t>Petite précision</a:t>
            </a:r>
            <a:r>
              <a:rPr lang="fr-CA" dirty="0">
                <a:highlight>
                  <a:srgbClr val="FF00FF"/>
                </a:highlight>
                <a:cs typeface="Calibri"/>
              </a:rPr>
              <a:t> </a:t>
            </a:r>
            <a:r>
              <a:rPr lang="fr-CA" dirty="0">
                <a:cs typeface="Calibri"/>
              </a:rPr>
              <a:t>: </a:t>
            </a:r>
            <a:r>
              <a:rPr lang="fr-CA" dirty="0">
                <a:highlight>
                  <a:srgbClr val="FF00FF"/>
                </a:highlight>
                <a:cs typeface="Calibri"/>
              </a:rPr>
              <a:t>c</a:t>
            </a:r>
            <a:r>
              <a:rPr lang="fr-CA" dirty="0">
                <a:cs typeface="Calibri"/>
              </a:rPr>
              <a:t>et </a:t>
            </a:r>
            <a:r>
              <a:rPr lang="fr-CA" dirty="0">
                <a:highlight>
                  <a:srgbClr val="FF00FF"/>
                </a:highlight>
                <a:cs typeface="Calibri"/>
              </a:rPr>
              <a:t>«</a:t>
            </a:r>
            <a:r>
              <a:rPr lang="fr-CA" dirty="0">
                <a:cs typeface="Calibri"/>
              </a:rPr>
              <a:t> oral spontané </a:t>
            </a:r>
            <a:r>
              <a:rPr lang="fr-CA" dirty="0">
                <a:highlight>
                  <a:srgbClr val="FF00FF"/>
                </a:highlight>
                <a:cs typeface="Calibri"/>
              </a:rPr>
              <a:t>»</a:t>
            </a:r>
            <a:r>
              <a:rPr lang="fr-CA" dirty="0">
                <a:cs typeface="Calibri"/>
              </a:rPr>
              <a:t> fait référence à la compétence </a:t>
            </a:r>
            <a:r>
              <a:rPr lang="fr-CA" dirty="0">
                <a:highlight>
                  <a:srgbClr val="FF00FF"/>
                </a:highlight>
                <a:cs typeface="Calibri"/>
              </a:rPr>
              <a:t>à i</a:t>
            </a:r>
            <a:r>
              <a:rPr lang="fr-CA" dirty="0">
                <a:cs typeface="Calibri"/>
              </a:rPr>
              <a:t>nteragir en FLS et</a:t>
            </a:r>
            <a:r>
              <a:rPr lang="fr-CA" dirty="0">
                <a:highlight>
                  <a:srgbClr val="FF00FF"/>
                </a:highlight>
                <a:cs typeface="Calibri"/>
              </a:rPr>
              <a:t> en </a:t>
            </a:r>
            <a:r>
              <a:rPr lang="fr-CA" i="1" dirty="0">
                <a:highlight>
                  <a:srgbClr val="FF00FF"/>
                </a:highlight>
                <a:cs typeface="Calibri"/>
              </a:rPr>
              <a:t>Espagnol, langue tierce</a:t>
            </a:r>
            <a:r>
              <a:rPr lang="fr-CA" dirty="0">
                <a:cs typeface="Calibri"/>
              </a:rPr>
              <a:t>.</a:t>
            </a:r>
            <a:endParaRPr lang="fr-CA" dirty="0"/>
          </a:p>
          <a:p>
            <a:endParaRPr lang="fr-CA" dirty="0">
              <a:cs typeface="Calibri"/>
            </a:endParaRPr>
          </a:p>
          <a:p>
            <a:r>
              <a:rPr lang="fr-CA" dirty="0">
                <a:cs typeface="Calibri"/>
              </a:rPr>
              <a:t>_____________</a:t>
            </a:r>
          </a:p>
          <a:p>
            <a:endParaRPr lang="fr-CA" dirty="0">
              <a:cs typeface="Calibri"/>
            </a:endParaRPr>
          </a:p>
          <a:p>
            <a:r>
              <a:rPr lang="fr-CA" dirty="0">
                <a:cs typeface="Calibri"/>
              </a:rPr>
              <a:t>Lien de cette diapo</a:t>
            </a:r>
            <a:r>
              <a:rPr lang="fr-CA" dirty="0">
                <a:highlight>
                  <a:srgbClr val="FF00FF"/>
                </a:highlight>
                <a:cs typeface="Calibri"/>
              </a:rPr>
              <a:t> </a:t>
            </a:r>
            <a:r>
              <a:rPr lang="fr-CA" dirty="0">
                <a:cs typeface="Calibri"/>
              </a:rPr>
              <a:t>:</a:t>
            </a:r>
            <a:endParaRPr lang="fr-CA" dirty="0"/>
          </a:p>
          <a:p>
            <a:r>
              <a:rPr lang="fr-CA" dirty="0">
                <a:hlinkClick r:id="rId3"/>
              </a:rPr>
              <a:t>https://www.researchgate.net/publication/356192478_Des_declencheurs_de_parole_pour_stimuler_l'oral_spontane_des_eleves_du_primaire</a:t>
            </a:r>
            <a:endParaRPr lang="fr-CA" dirty="0"/>
          </a:p>
          <a:p>
            <a:endParaRPr lang="fr-CA" dirty="0"/>
          </a:p>
          <a:p>
            <a:endParaRPr lang="fr-CA" dirty="0">
              <a:cs typeface="Calibri" panose="020F0502020204030204"/>
            </a:endParaRPr>
          </a:p>
        </p:txBody>
      </p:sp>
      <p:sp>
        <p:nvSpPr>
          <p:cNvPr id="4" name="Espace réservé du numéro de diapositive 3"/>
          <p:cNvSpPr>
            <a:spLocks noGrp="1"/>
          </p:cNvSpPr>
          <p:nvPr>
            <p:ph type="sldNum" sz="quarter" idx="5"/>
          </p:nvPr>
        </p:nvSpPr>
        <p:spPr/>
        <p:txBody>
          <a:bodyPr/>
          <a:lstStyle/>
          <a:p>
            <a:fld id="{FFAD2420-E0A8-45DF-A53E-646625FF8775}" type="slidenum">
              <a:rPr lang="fr-CA" smtClean="0"/>
              <a:t>47</a:t>
            </a:fld>
            <a:endParaRPr lang="fr-CA"/>
          </a:p>
        </p:txBody>
      </p:sp>
    </p:spTree>
    <p:extLst>
      <p:ext uri="{BB962C8B-B14F-4D97-AF65-F5344CB8AC3E}">
        <p14:creationId xmlns:p14="http://schemas.microsoft.com/office/powerpoint/2010/main" val="14421717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cs typeface="Calibri"/>
              </a:rPr>
              <a:t>Prenons le temps de lire </a:t>
            </a:r>
            <a:r>
              <a:rPr lang="fr-CA" dirty="0">
                <a:highlight>
                  <a:srgbClr val="FF00FF"/>
                </a:highlight>
                <a:cs typeface="Calibri"/>
              </a:rPr>
              <a:t>cette </a:t>
            </a:r>
            <a:r>
              <a:rPr lang="fr-CA" dirty="0">
                <a:cs typeface="Calibri"/>
              </a:rPr>
              <a:t>citatio</a:t>
            </a:r>
            <a:r>
              <a:rPr lang="fr-CA" dirty="0">
                <a:highlight>
                  <a:srgbClr val="FF00FF"/>
                </a:highlight>
                <a:cs typeface="Calibri"/>
              </a:rPr>
              <a:t>n : « </a:t>
            </a:r>
            <a:r>
              <a:rPr lang="fr-CA" dirty="0">
                <a:cs typeface="Calibri"/>
              </a:rPr>
              <a:t>Il faut donner la possibilité d</a:t>
            </a:r>
            <a:r>
              <a:rPr lang="fr-CA" dirty="0">
                <a:highlight>
                  <a:srgbClr val="FF00FF"/>
                </a:highlight>
                <a:cs typeface="Calibri"/>
              </a:rPr>
              <a:t>’</a:t>
            </a:r>
            <a:r>
              <a:rPr lang="fr-CA" dirty="0">
                <a:cs typeface="Calibri"/>
              </a:rPr>
              <a:t>interagir, puisque c</a:t>
            </a:r>
            <a:r>
              <a:rPr lang="fr-CA" dirty="0">
                <a:highlight>
                  <a:srgbClr val="FF00FF"/>
                </a:highlight>
                <a:cs typeface="Calibri"/>
              </a:rPr>
              <a:t>’</a:t>
            </a:r>
            <a:r>
              <a:rPr lang="fr-CA" dirty="0">
                <a:cs typeface="Calibri"/>
              </a:rPr>
              <a:t>est</a:t>
            </a:r>
            <a:r>
              <a:rPr lang="fr-CA" dirty="0">
                <a:highlight>
                  <a:srgbClr val="FF00FF"/>
                </a:highlight>
                <a:cs typeface="Calibri"/>
              </a:rPr>
              <a:t>… »</a:t>
            </a:r>
            <a:endParaRPr lang="fr-FR" dirty="0">
              <a:highlight>
                <a:srgbClr val="FF00FF"/>
              </a:highlight>
              <a:cs typeface="Calibri" panose="020F0502020204030204"/>
            </a:endParaRPr>
          </a:p>
          <a:p>
            <a:endParaRPr lang="fr-CA" b="1" dirty="0">
              <a:cs typeface="Calibri"/>
            </a:endParaRPr>
          </a:p>
          <a:p>
            <a:r>
              <a:rPr lang="fr-CA" dirty="0">
                <a:cs typeface="Calibri"/>
              </a:rPr>
              <a:t>Si vous prévoyez, comme plusieurs, utiliser la littérature jeunesse en salle de classe comme déclencheur de parole entre autres, différents dispositifs sont possibles... </a:t>
            </a:r>
          </a:p>
          <a:p>
            <a:endParaRPr lang="fr-CA" dirty="0">
              <a:cs typeface="Calibri"/>
            </a:endParaRPr>
          </a:p>
          <a:p>
            <a:r>
              <a:rPr lang="fr-CA" dirty="0">
                <a:cs typeface="Calibri"/>
              </a:rPr>
              <a:t>N’hésitez pas à cliquer sur le </a:t>
            </a:r>
            <a:r>
              <a:rPr lang="fr-CA" dirty="0">
                <a:highlight>
                  <a:srgbClr val="FF00FF"/>
                </a:highlight>
                <a:cs typeface="Calibri"/>
              </a:rPr>
              <a:t>lien Dispositifs </a:t>
            </a:r>
            <a:r>
              <a:rPr lang="fr-CA" dirty="0">
                <a:cs typeface="Calibri"/>
              </a:rPr>
              <a:t>de</a:t>
            </a:r>
            <a:r>
              <a:rPr lang="fr-CA" dirty="0">
                <a:highlight>
                  <a:srgbClr val="FF00FF"/>
                </a:highlight>
                <a:cs typeface="Calibri"/>
              </a:rPr>
              <a:t> lecture </a:t>
            </a:r>
            <a:r>
              <a:rPr lang="fr-CA" dirty="0">
                <a:cs typeface="Calibri"/>
              </a:rPr>
              <a:t>pour accéder au document proposé par Constellations. Vous </a:t>
            </a:r>
            <a:r>
              <a:rPr lang="fr-CA" dirty="0">
                <a:highlight>
                  <a:srgbClr val="FF00FF"/>
                </a:highlight>
                <a:cs typeface="Calibri"/>
              </a:rPr>
              <a:t>t</a:t>
            </a:r>
            <a:r>
              <a:rPr lang="fr-CA" dirty="0">
                <a:cs typeface="Calibri"/>
              </a:rPr>
              <a:t>rouverez sur la diapositive suivante </a:t>
            </a:r>
            <a:r>
              <a:rPr lang="fr-CA" dirty="0">
                <a:highlight>
                  <a:srgbClr val="FF00FF"/>
                </a:highlight>
                <a:cs typeface="Calibri"/>
              </a:rPr>
              <a:t>les dispositifs </a:t>
            </a:r>
            <a:r>
              <a:rPr lang="fr-CA" dirty="0">
                <a:cs typeface="Calibri"/>
              </a:rPr>
              <a:t>encourageant l’utilisation de l’oral spontané en salle de classe. </a:t>
            </a:r>
          </a:p>
          <a:p>
            <a:endParaRPr lang="fr-CA" dirty="0">
              <a:cs typeface="Calibri"/>
            </a:endParaRPr>
          </a:p>
          <a:p>
            <a:endParaRPr lang="fr-CA" dirty="0">
              <a:cs typeface="Calibri"/>
            </a:endParaRPr>
          </a:p>
          <a:p>
            <a:endParaRPr lang="fr-CA" dirty="0">
              <a:cs typeface="Calibri"/>
            </a:endParaRPr>
          </a:p>
          <a:p>
            <a:endParaRPr lang="fr-CA" dirty="0">
              <a:cs typeface="Calibri"/>
            </a:endParaRPr>
          </a:p>
          <a:p>
            <a:endParaRPr lang="fr-CA" dirty="0">
              <a:cs typeface="Calibri"/>
            </a:endParaRPr>
          </a:p>
          <a:p>
            <a:endParaRPr lang="fr-CA" dirty="0">
              <a:cs typeface="Calibri"/>
            </a:endParaRPr>
          </a:p>
        </p:txBody>
      </p:sp>
      <p:sp>
        <p:nvSpPr>
          <p:cNvPr id="4" name="Espace réservé du numéro de diapositive 3"/>
          <p:cNvSpPr>
            <a:spLocks noGrp="1"/>
          </p:cNvSpPr>
          <p:nvPr>
            <p:ph type="sldNum" sz="quarter" idx="5"/>
          </p:nvPr>
        </p:nvSpPr>
        <p:spPr/>
        <p:txBody>
          <a:bodyPr/>
          <a:lstStyle/>
          <a:p>
            <a:fld id="{FFAD2420-E0A8-45DF-A53E-646625FF8775}" type="slidenum">
              <a:rPr lang="fr-CA" smtClean="0"/>
              <a:t>48</a:t>
            </a:fld>
            <a:endParaRPr lang="fr-CA"/>
          </a:p>
        </p:txBody>
      </p:sp>
    </p:spTree>
    <p:extLst>
      <p:ext uri="{BB962C8B-B14F-4D97-AF65-F5344CB8AC3E}">
        <p14:creationId xmlns:p14="http://schemas.microsoft.com/office/powerpoint/2010/main" val="9307951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0" dirty="0">
                <a:cs typeface="Calibri" panose="020F0502020204030204"/>
              </a:rPr>
              <a:t>Voici quelques exemples tirés de Constellations qui vous permettront de constater à quel point lire peut non seulement permettre </a:t>
            </a:r>
            <a:r>
              <a:rPr lang="fr-CA" b="0" dirty="0">
                <a:highlight>
                  <a:srgbClr val="FF00FF"/>
                </a:highlight>
                <a:cs typeface="Calibri" panose="020F0502020204030204"/>
              </a:rPr>
              <a:t>d</a:t>
            </a:r>
            <a:r>
              <a:rPr lang="fr-CA" b="0" dirty="0">
                <a:cs typeface="Calibri" panose="020F0502020204030204"/>
              </a:rPr>
              <a:t>es échanges spontanés, mais également accro</a:t>
            </a:r>
            <a:r>
              <a:rPr lang="fr-CA" b="0" dirty="0">
                <a:highlight>
                  <a:srgbClr val="FF00FF"/>
                </a:highlight>
                <a:cs typeface="Calibri" panose="020F0502020204030204"/>
              </a:rPr>
              <a:t>î</a:t>
            </a:r>
            <a:r>
              <a:rPr lang="fr-CA" b="0" dirty="0">
                <a:cs typeface="Calibri" panose="020F0502020204030204"/>
              </a:rPr>
              <a:t>tre le niveau de compréhension des lecteurs. </a:t>
            </a:r>
          </a:p>
          <a:p>
            <a:endParaRPr lang="fr-CA" b="0" dirty="0">
              <a:ea typeface="Calibri"/>
              <a:cs typeface="Calibri"/>
            </a:endParaRPr>
          </a:p>
          <a:p>
            <a:r>
              <a:rPr lang="fr-CA" b="0" dirty="0">
                <a:ea typeface="Calibri"/>
                <a:cs typeface="Calibri"/>
              </a:rPr>
              <a:t>Si certains dispositifs présentés </a:t>
            </a:r>
            <a:r>
              <a:rPr lang="fr-CA" b="0" dirty="0">
                <a:highlight>
                  <a:srgbClr val="FF00FF"/>
                </a:highlight>
                <a:ea typeface="Calibri"/>
                <a:cs typeface="Calibri"/>
              </a:rPr>
              <a:t>dans</a:t>
            </a:r>
            <a:r>
              <a:rPr lang="fr-CA" b="0" dirty="0">
                <a:ea typeface="Calibri"/>
                <a:cs typeface="Calibri"/>
              </a:rPr>
              <a:t> la liste de Constellations visent une lecture en solo, la majorité, vous </a:t>
            </a:r>
            <a:r>
              <a:rPr lang="fr-CA" b="0" dirty="0">
                <a:highlight>
                  <a:srgbClr val="FF00FF"/>
                </a:highlight>
                <a:ea typeface="Calibri"/>
                <a:cs typeface="Calibri"/>
              </a:rPr>
              <a:t>le</a:t>
            </a:r>
            <a:r>
              <a:rPr lang="fr-CA" b="0" dirty="0">
                <a:ea typeface="Calibri"/>
                <a:cs typeface="Calibri"/>
              </a:rPr>
              <a:t> remarquerez, exigent des élèves qu</a:t>
            </a:r>
            <a:r>
              <a:rPr lang="fr-CA" b="0" dirty="0">
                <a:highlight>
                  <a:srgbClr val="FF00FF"/>
                </a:highlight>
                <a:ea typeface="Calibri"/>
                <a:cs typeface="Calibri"/>
              </a:rPr>
              <a:t>’</a:t>
            </a:r>
            <a:r>
              <a:rPr lang="fr-CA" b="0" dirty="0">
                <a:ea typeface="Calibri"/>
                <a:cs typeface="Calibri"/>
              </a:rPr>
              <a:t>ils échangent entre eux</a:t>
            </a:r>
            <a:r>
              <a:rPr lang="fr-CA" b="0" dirty="0">
                <a:highlight>
                  <a:srgbClr val="FF00FF"/>
                </a:highlight>
                <a:ea typeface="Calibri"/>
                <a:cs typeface="Calibri"/>
              </a:rPr>
              <a:t>.</a:t>
            </a:r>
            <a:r>
              <a:rPr lang="fr-CA" b="0" dirty="0">
                <a:ea typeface="Calibri"/>
                <a:cs typeface="Calibri"/>
              </a:rPr>
              <a:t> </a:t>
            </a:r>
            <a:r>
              <a:rPr lang="fr-CA" dirty="0">
                <a:highlight>
                  <a:srgbClr val="FF00FF"/>
                </a:highlight>
                <a:ea typeface="Calibri"/>
                <a:cs typeface="Calibri"/>
              </a:rPr>
              <a:t>C’</a:t>
            </a:r>
            <a:r>
              <a:rPr lang="fr-CA" b="0" dirty="0">
                <a:ea typeface="Calibri"/>
                <a:cs typeface="Calibri"/>
              </a:rPr>
              <a:t>est le cas, notamment, des suivants</a:t>
            </a:r>
            <a:r>
              <a:rPr lang="fr-CA" b="0" dirty="0">
                <a:highlight>
                  <a:srgbClr val="FF00FF"/>
                </a:highlight>
                <a:ea typeface="Calibri"/>
                <a:cs typeface="Calibri"/>
              </a:rPr>
              <a:t> </a:t>
            </a:r>
            <a:r>
              <a:rPr lang="fr-CA" b="0" dirty="0">
                <a:ea typeface="Calibri"/>
                <a:cs typeface="Calibri"/>
              </a:rPr>
              <a:t>:</a:t>
            </a:r>
          </a:p>
          <a:p>
            <a:r>
              <a:rPr lang="fr-CA" b="0" dirty="0">
                <a:ea typeface="Calibri"/>
                <a:cs typeface="Calibri"/>
              </a:rPr>
              <a:t> </a:t>
            </a:r>
          </a:p>
          <a:p>
            <a:r>
              <a:rPr lang="fr-CA" b="0" dirty="0">
                <a:highlight>
                  <a:srgbClr val="FF00FF"/>
                </a:highlight>
                <a:ea typeface="Calibri"/>
                <a:cs typeface="Calibri"/>
              </a:rPr>
              <a:t>La l</a:t>
            </a:r>
            <a:r>
              <a:rPr lang="fr-CA" b="0" dirty="0">
                <a:ea typeface="Calibri"/>
                <a:cs typeface="Calibri"/>
              </a:rPr>
              <a:t>ecture à voix haute</a:t>
            </a:r>
            <a:r>
              <a:rPr lang="fr-CA" b="0" dirty="0">
                <a:highlight>
                  <a:srgbClr val="FF00FF"/>
                </a:highlight>
                <a:ea typeface="Calibri"/>
                <a:cs typeface="Calibri"/>
              </a:rPr>
              <a:t> </a:t>
            </a:r>
            <a:r>
              <a:rPr lang="fr-CA" b="0" dirty="0">
                <a:ea typeface="Calibri"/>
                <a:cs typeface="Calibri"/>
              </a:rPr>
              <a:t>: </a:t>
            </a:r>
            <a:r>
              <a:rPr lang="fr-CA" b="0" dirty="0">
                <a:highlight>
                  <a:srgbClr val="FF00FF"/>
                </a:highlight>
                <a:ea typeface="Calibri"/>
                <a:cs typeface="Calibri"/>
              </a:rPr>
              <a:t>dans</a:t>
            </a:r>
            <a:r>
              <a:rPr lang="fr-CA" b="0" dirty="0">
                <a:ea typeface="Calibri"/>
                <a:cs typeface="Calibri"/>
              </a:rPr>
              <a:t> le bu</a:t>
            </a:r>
            <a:r>
              <a:rPr lang="fr-CA" b="0" dirty="0">
                <a:highlight>
                  <a:srgbClr val="FF00FF"/>
                </a:highlight>
                <a:ea typeface="Calibri"/>
                <a:cs typeface="Calibri"/>
              </a:rPr>
              <a:t>t d</a:t>
            </a:r>
            <a:r>
              <a:rPr lang="fr-CA" b="0" dirty="0">
                <a:ea typeface="Calibri"/>
                <a:cs typeface="Calibri"/>
              </a:rPr>
              <a:t>e familiariser les élèves avec l</a:t>
            </a:r>
            <a:r>
              <a:rPr lang="fr-CA" b="0" dirty="0">
                <a:highlight>
                  <a:srgbClr val="FF00FF"/>
                </a:highlight>
                <a:ea typeface="Calibri"/>
                <a:cs typeface="Calibri"/>
              </a:rPr>
              <a:t>’</a:t>
            </a:r>
            <a:r>
              <a:rPr lang="fr-CA" b="0" dirty="0">
                <a:ea typeface="Calibri"/>
                <a:cs typeface="Calibri"/>
              </a:rPr>
              <a:t>acte</a:t>
            </a:r>
            <a:r>
              <a:rPr lang="fr-CA" b="0" dirty="0"/>
              <a:t> de lire</a:t>
            </a:r>
            <a:r>
              <a:rPr lang="fr-CA" b="0" dirty="0">
                <a:highlight>
                  <a:srgbClr val="FF00FF"/>
                </a:highlight>
              </a:rPr>
              <a:t>, o</a:t>
            </a:r>
            <a:r>
              <a:rPr lang="fr-CA" b="0" dirty="0"/>
              <a:t>n propos</a:t>
            </a:r>
            <a:r>
              <a:rPr lang="fr-CA" b="0" dirty="0">
                <a:highlight>
                  <a:srgbClr val="FF00FF"/>
                </a:highlight>
              </a:rPr>
              <a:t>e d</a:t>
            </a:r>
            <a:r>
              <a:rPr lang="fr-CA" b="0" dirty="0"/>
              <a:t>es activités de modelage diverses (pour travailler le rythme, l</a:t>
            </a:r>
            <a:r>
              <a:rPr lang="fr-CA" b="0" dirty="0">
                <a:highlight>
                  <a:srgbClr val="FF00FF"/>
                </a:highlight>
              </a:rPr>
              <a:t>’</a:t>
            </a:r>
            <a:r>
              <a:rPr lang="fr-CA" b="0" dirty="0"/>
              <a:t>intonation, les pauses, le questionnement)</a:t>
            </a:r>
            <a:r>
              <a:rPr lang="fr-CA" b="0" dirty="0">
                <a:highlight>
                  <a:srgbClr val="FF00FF"/>
                </a:highlight>
              </a:rPr>
              <a:t>. </a:t>
            </a:r>
            <a:r>
              <a:rPr lang="fr-CA" dirty="0">
                <a:highlight>
                  <a:srgbClr val="FF00FF"/>
                </a:highlight>
              </a:rPr>
              <a:t>O</a:t>
            </a:r>
            <a:r>
              <a:rPr lang="fr-CA" b="0" dirty="0"/>
              <a:t>n mise ici sur la discussion en vue de coconstruire les sens d</a:t>
            </a:r>
            <a:r>
              <a:rPr lang="fr-CA" b="0" dirty="0">
                <a:highlight>
                  <a:srgbClr val="FF00FF"/>
                </a:highlight>
              </a:rPr>
              <a:t>’</a:t>
            </a:r>
            <a:r>
              <a:rPr lang="fr-CA" b="0" dirty="0"/>
              <a:t>une œuvre. Les élèves n</a:t>
            </a:r>
            <a:r>
              <a:rPr lang="fr-CA" b="0" dirty="0">
                <a:highlight>
                  <a:srgbClr val="FF00FF"/>
                </a:highlight>
              </a:rPr>
              <a:t>’</a:t>
            </a:r>
            <a:r>
              <a:rPr lang="fr-CA" b="0" dirty="0"/>
              <a:t>ont pas accès au texte.</a:t>
            </a:r>
            <a:endParaRPr lang="fr-CA" b="0" dirty="0">
              <a:cs typeface="Calibri"/>
            </a:endParaRPr>
          </a:p>
          <a:p>
            <a:endParaRPr lang="fr-CA" b="0" dirty="0">
              <a:highlight>
                <a:srgbClr val="FF00FF"/>
              </a:highlight>
              <a:cs typeface="Calibri"/>
            </a:endParaRPr>
          </a:p>
          <a:p>
            <a:r>
              <a:rPr lang="fr-CA" b="0" dirty="0">
                <a:highlight>
                  <a:srgbClr val="FF00FF"/>
                </a:highlight>
                <a:cs typeface="Calibri"/>
              </a:rPr>
              <a:t>La l</a:t>
            </a:r>
            <a:r>
              <a:rPr lang="fr-CA" b="0" dirty="0">
                <a:cs typeface="Calibri"/>
              </a:rPr>
              <a:t>ecture interactive</a:t>
            </a:r>
            <a:r>
              <a:rPr lang="fr-CA" b="0" dirty="0">
                <a:highlight>
                  <a:srgbClr val="FF00FF"/>
                </a:highlight>
                <a:cs typeface="Calibri"/>
              </a:rPr>
              <a:t> </a:t>
            </a:r>
            <a:r>
              <a:rPr lang="fr-CA" b="0" dirty="0">
                <a:cs typeface="Calibri"/>
              </a:rPr>
              <a:t>: </a:t>
            </a:r>
            <a:r>
              <a:rPr lang="fr-CA" b="0" dirty="0">
                <a:highlight>
                  <a:srgbClr val="FF00FF"/>
                </a:highlight>
                <a:cs typeface="Calibri"/>
              </a:rPr>
              <a:t>ce dispositif </a:t>
            </a:r>
            <a:r>
              <a:rPr lang="fr-CA" b="0" dirty="0">
                <a:cs typeface="Calibri"/>
              </a:rPr>
              <a:t>laisse la place à la discussion entre l</a:t>
            </a:r>
            <a:r>
              <a:rPr lang="fr-CA" b="0" dirty="0">
                <a:highlight>
                  <a:srgbClr val="FF00FF"/>
                </a:highlight>
                <a:cs typeface="Calibri"/>
              </a:rPr>
              <a:t>’</a:t>
            </a:r>
            <a:r>
              <a:rPr lang="fr-CA" b="0" dirty="0">
                <a:cs typeface="Calibri"/>
              </a:rPr>
              <a:t>enseignant et les élèves </a:t>
            </a:r>
            <a:r>
              <a:rPr lang="fr-CA" dirty="0">
                <a:highlight>
                  <a:srgbClr val="FF00FF"/>
                </a:highlight>
                <a:cs typeface="Calibri"/>
              </a:rPr>
              <a:t>(ou entre élèves seulement) </a:t>
            </a:r>
            <a:r>
              <a:rPr lang="fr-CA" dirty="0">
                <a:cs typeface="Calibri"/>
              </a:rPr>
              <a:t>à </a:t>
            </a:r>
            <a:r>
              <a:rPr lang="fr-CA" b="0" dirty="0">
                <a:cs typeface="Calibri"/>
              </a:rPr>
              <a:t>la suite d</a:t>
            </a:r>
            <a:r>
              <a:rPr lang="fr-CA" b="0" dirty="0">
                <a:highlight>
                  <a:srgbClr val="FF00FF"/>
                </a:highlight>
                <a:cs typeface="Calibri"/>
              </a:rPr>
              <a:t>’</a:t>
            </a:r>
            <a:r>
              <a:rPr lang="fr-CA" b="0" dirty="0">
                <a:cs typeface="Calibri"/>
              </a:rPr>
              <a:t>une lecture à voix haute</a:t>
            </a:r>
            <a:r>
              <a:rPr lang="fr-CA" b="0" dirty="0">
                <a:highlight>
                  <a:srgbClr val="FF00FF"/>
                </a:highlight>
                <a:cs typeface="Calibri"/>
              </a:rPr>
              <a:t>.</a:t>
            </a:r>
          </a:p>
          <a:p>
            <a:endParaRPr lang="fr-CA" b="0" dirty="0">
              <a:highlight>
                <a:srgbClr val="FF00FF"/>
              </a:highlight>
              <a:cs typeface="Calibri"/>
            </a:endParaRPr>
          </a:p>
          <a:p>
            <a:r>
              <a:rPr lang="fr-CA" b="0" dirty="0">
                <a:highlight>
                  <a:srgbClr val="FF00FF"/>
                </a:highlight>
                <a:cs typeface="Calibri"/>
              </a:rPr>
              <a:t>La l</a:t>
            </a:r>
            <a:r>
              <a:rPr lang="fr-CA" b="0" dirty="0">
                <a:cs typeface="Calibri"/>
              </a:rPr>
              <a:t>ecture collective/partagée</a:t>
            </a:r>
            <a:r>
              <a:rPr lang="fr-CA" b="0" dirty="0">
                <a:highlight>
                  <a:srgbClr val="FF00FF"/>
                </a:highlight>
                <a:cs typeface="Calibri"/>
              </a:rPr>
              <a:t> </a:t>
            </a:r>
            <a:r>
              <a:rPr lang="fr-CA" b="0" dirty="0">
                <a:cs typeface="Calibri"/>
              </a:rPr>
              <a:t>: ici, </a:t>
            </a:r>
            <a:r>
              <a:rPr lang="fr-CA" b="0" dirty="0">
                <a:highlight>
                  <a:srgbClr val="FF00FF"/>
                </a:highlight>
                <a:cs typeface="Calibri"/>
              </a:rPr>
              <a:t>le principe est le même que dans la </a:t>
            </a:r>
            <a:r>
              <a:rPr lang="fr-CA" b="0" dirty="0">
                <a:cs typeface="Calibri"/>
              </a:rPr>
              <a:t>lecture interactive, mais les élèves ont accès au texte (</a:t>
            </a:r>
            <a:r>
              <a:rPr lang="fr-CA" b="0" dirty="0">
                <a:highlight>
                  <a:srgbClr val="FF00FF"/>
                </a:highlight>
                <a:cs typeface="Calibri"/>
              </a:rPr>
              <a:t>ce qui permet un </a:t>
            </a:r>
            <a:r>
              <a:rPr lang="fr-CA" b="0" dirty="0">
                <a:cs typeface="Calibri"/>
              </a:rPr>
              <a:t>questionnement réciproque</a:t>
            </a:r>
            <a:r>
              <a:rPr lang="fr-CA" b="0" dirty="0">
                <a:highlight>
                  <a:srgbClr val="FF00FF"/>
                </a:highlight>
                <a:cs typeface="Calibri"/>
              </a:rPr>
              <a:t>, par exemple</a:t>
            </a:r>
            <a:r>
              <a:rPr lang="fr-CA" b="0" dirty="0">
                <a:cs typeface="Calibri"/>
              </a:rPr>
              <a:t>)</a:t>
            </a:r>
            <a:r>
              <a:rPr lang="fr-CA" b="0" dirty="0">
                <a:highlight>
                  <a:srgbClr val="FF00FF"/>
                </a:highlight>
                <a:cs typeface="Calibri"/>
              </a:rPr>
              <a:t>.</a:t>
            </a:r>
          </a:p>
          <a:p>
            <a:endParaRPr lang="fr-CA" b="0" dirty="0">
              <a:highlight>
                <a:srgbClr val="FF00FF"/>
              </a:highlight>
              <a:cs typeface="Calibri"/>
            </a:endParaRPr>
          </a:p>
          <a:p>
            <a:r>
              <a:rPr lang="fr-CA" b="0" dirty="0">
                <a:highlight>
                  <a:srgbClr val="FF00FF"/>
                </a:highlight>
                <a:cs typeface="Calibri"/>
              </a:rPr>
              <a:t>La l</a:t>
            </a:r>
            <a:r>
              <a:rPr lang="fr-CA" b="0" dirty="0">
                <a:cs typeface="Calibri"/>
              </a:rPr>
              <a:t>ecture guidée</a:t>
            </a:r>
            <a:r>
              <a:rPr lang="fr-CA" b="0" dirty="0">
                <a:highlight>
                  <a:srgbClr val="FF00FF"/>
                </a:highlight>
                <a:cs typeface="Calibri"/>
              </a:rPr>
              <a:t> </a:t>
            </a:r>
            <a:r>
              <a:rPr lang="fr-CA" b="0" dirty="0">
                <a:cs typeface="Calibri"/>
              </a:rPr>
              <a:t>: </a:t>
            </a:r>
            <a:r>
              <a:rPr lang="fr-CA" b="0" dirty="0">
                <a:highlight>
                  <a:srgbClr val="FF00FF"/>
                </a:highlight>
                <a:cs typeface="Calibri"/>
              </a:rPr>
              <a:t>après</a:t>
            </a:r>
            <a:r>
              <a:rPr lang="fr-CA" b="0" dirty="0">
                <a:cs typeface="Calibri"/>
              </a:rPr>
              <a:t> une lecture en silence et individuelle, des regroupements </a:t>
            </a:r>
            <a:r>
              <a:rPr lang="fr-CA" b="0" dirty="0">
                <a:highlight>
                  <a:srgbClr val="00FF00"/>
                </a:highlight>
                <a:cs typeface="Calibri"/>
              </a:rPr>
              <a:t>d’élèves</a:t>
            </a:r>
            <a:r>
              <a:rPr lang="fr-CA" b="0" dirty="0">
                <a:cs typeface="Calibri"/>
              </a:rPr>
              <a:t> son</a:t>
            </a:r>
            <a:r>
              <a:rPr lang="fr-CA" b="0" dirty="0">
                <a:highlight>
                  <a:srgbClr val="FF00FF"/>
                </a:highlight>
                <a:cs typeface="Calibri"/>
              </a:rPr>
              <a:t>t p</a:t>
            </a:r>
            <a:r>
              <a:rPr lang="fr-CA" b="0" dirty="0">
                <a:cs typeface="Calibri"/>
              </a:rPr>
              <a:t>ossibles pour travailler la compréhension et l</a:t>
            </a:r>
            <a:r>
              <a:rPr lang="fr-CA" b="0" dirty="0">
                <a:highlight>
                  <a:srgbClr val="FF00FF"/>
                </a:highlight>
                <a:cs typeface="Calibri"/>
              </a:rPr>
              <a:t>’</a:t>
            </a:r>
            <a:r>
              <a:rPr lang="fr-CA" b="0" dirty="0">
                <a:cs typeface="Calibri"/>
              </a:rPr>
              <a:t>interprétation. </a:t>
            </a:r>
            <a:r>
              <a:rPr lang="fr-CA" b="0" dirty="0">
                <a:highlight>
                  <a:srgbClr val="FF00FF"/>
                </a:highlight>
                <a:cs typeface="Calibri"/>
              </a:rPr>
              <a:t>L</a:t>
            </a:r>
            <a:r>
              <a:rPr lang="fr-CA" b="0" dirty="0">
                <a:cs typeface="Calibri"/>
              </a:rPr>
              <a:t>e modelage est ici à l</a:t>
            </a:r>
            <a:r>
              <a:rPr lang="fr-CA" b="0" dirty="0">
                <a:highlight>
                  <a:srgbClr val="FF00FF"/>
                </a:highlight>
                <a:cs typeface="Calibri"/>
              </a:rPr>
              <a:t>’</a:t>
            </a:r>
            <a:r>
              <a:rPr lang="fr-CA" b="0" dirty="0">
                <a:cs typeface="Calibri"/>
              </a:rPr>
              <a:t>honneur</a:t>
            </a:r>
            <a:r>
              <a:rPr lang="fr-CA" b="0" dirty="0">
                <a:highlight>
                  <a:srgbClr val="FF00FF"/>
                </a:highlight>
                <a:cs typeface="Calibri"/>
              </a:rPr>
              <a:t>.</a:t>
            </a:r>
          </a:p>
          <a:p>
            <a:endParaRPr lang="fr-CA" b="0" dirty="0">
              <a:highlight>
                <a:srgbClr val="FF00FF"/>
              </a:highlight>
              <a:cs typeface="Calibri"/>
            </a:endParaRPr>
          </a:p>
          <a:p>
            <a:r>
              <a:rPr lang="fr-CA" b="0" dirty="0">
                <a:highlight>
                  <a:srgbClr val="FF00FF"/>
                </a:highlight>
                <a:cs typeface="Calibri"/>
              </a:rPr>
              <a:t>La l</a:t>
            </a:r>
            <a:r>
              <a:rPr lang="fr-CA" b="0" dirty="0">
                <a:cs typeface="Calibri"/>
              </a:rPr>
              <a:t>ecture en duo</a:t>
            </a:r>
            <a:r>
              <a:rPr lang="fr-CA" b="0" dirty="0">
                <a:highlight>
                  <a:srgbClr val="FF00FF"/>
                </a:highlight>
                <a:cs typeface="Calibri"/>
              </a:rPr>
              <a:t> </a:t>
            </a:r>
            <a:r>
              <a:rPr lang="fr-CA" b="0" dirty="0">
                <a:cs typeface="Calibri"/>
              </a:rPr>
              <a:t>: les élèves lisent un passage à tour de rôle</a:t>
            </a:r>
            <a:r>
              <a:rPr lang="fr-CA" b="0" dirty="0">
                <a:highlight>
                  <a:srgbClr val="FF00FF"/>
                </a:highlight>
                <a:cs typeface="Calibri"/>
              </a:rPr>
              <a:t>. </a:t>
            </a:r>
            <a:r>
              <a:rPr lang="fr-CA" b="0" dirty="0">
                <a:cs typeface="Calibri"/>
              </a:rPr>
              <a:t>O</a:t>
            </a:r>
            <a:r>
              <a:rPr lang="fr-CA" b="0" dirty="0"/>
              <a:t>n a généralement un exemplaire pour deux élèves</a:t>
            </a:r>
            <a:r>
              <a:rPr lang="fr-CA" b="0" dirty="0">
                <a:highlight>
                  <a:srgbClr val="FF00FF"/>
                </a:highlight>
              </a:rPr>
              <a:t>. L</a:t>
            </a:r>
            <a:r>
              <a:rPr lang="fr-CA" b="0" dirty="0"/>
              <a:t>a lecture en duo est idéale pour travailler le questionnement entre partenaires de lecture</a:t>
            </a:r>
            <a:r>
              <a:rPr lang="fr-CA" b="0" dirty="0">
                <a:highlight>
                  <a:srgbClr val="FF00FF"/>
                </a:highlight>
              </a:rPr>
              <a:t>.</a:t>
            </a:r>
          </a:p>
          <a:p>
            <a:endParaRPr lang="fr-CA" b="0" dirty="0">
              <a:highlight>
                <a:srgbClr val="FF00FF"/>
              </a:highlight>
              <a:cs typeface="Calibri"/>
            </a:endParaRPr>
          </a:p>
          <a:p>
            <a:r>
              <a:rPr lang="fr-CA" b="0" dirty="0">
                <a:highlight>
                  <a:srgbClr val="FF00FF"/>
                </a:highlight>
                <a:cs typeface="Calibri"/>
              </a:rPr>
              <a:t>La l</a:t>
            </a:r>
            <a:r>
              <a:rPr lang="fr-CA" b="0" dirty="0">
                <a:cs typeface="Calibri"/>
              </a:rPr>
              <a:t>ecture en tandem</a:t>
            </a:r>
            <a:r>
              <a:rPr lang="fr-CA" b="0" dirty="0">
                <a:highlight>
                  <a:srgbClr val="FF00FF"/>
                </a:highlight>
                <a:cs typeface="Calibri"/>
              </a:rPr>
              <a:t> </a:t>
            </a:r>
            <a:r>
              <a:rPr lang="fr-CA" b="0" dirty="0">
                <a:cs typeface="Calibri"/>
              </a:rPr>
              <a:t>: </a:t>
            </a:r>
            <a:r>
              <a:rPr lang="fr-CA" b="0" dirty="0">
                <a:highlight>
                  <a:srgbClr val="FF00FF"/>
                </a:highlight>
                <a:cs typeface="Calibri"/>
              </a:rPr>
              <a:t>c</a:t>
            </a:r>
            <a:r>
              <a:rPr lang="fr-CA" b="0" dirty="0">
                <a:cs typeface="Calibri"/>
              </a:rPr>
              <a:t>hacun a son propre exemplaire et lit individuellement</a:t>
            </a:r>
            <a:r>
              <a:rPr lang="fr-CA" b="0" dirty="0">
                <a:highlight>
                  <a:srgbClr val="FF00FF"/>
                </a:highlight>
                <a:cs typeface="Calibri"/>
              </a:rPr>
              <a:t>. A</a:t>
            </a:r>
            <a:r>
              <a:rPr lang="fr-CA" b="0" dirty="0">
                <a:cs typeface="Calibri"/>
              </a:rPr>
              <a:t>près la lecture du texte ou de l</a:t>
            </a:r>
            <a:r>
              <a:rPr lang="fr-CA" b="0" dirty="0">
                <a:highlight>
                  <a:srgbClr val="FF00FF"/>
                </a:highlight>
                <a:cs typeface="Calibri"/>
              </a:rPr>
              <a:t>’</a:t>
            </a:r>
            <a:r>
              <a:rPr lang="fr-CA" b="0" dirty="0">
                <a:cs typeface="Calibri"/>
              </a:rPr>
              <a:t>extrait choisi, les élèves discutent </a:t>
            </a:r>
            <a:r>
              <a:rPr lang="fr-CA" b="0" dirty="0">
                <a:highlight>
                  <a:srgbClr val="FF00FF"/>
                </a:highlight>
                <a:cs typeface="Calibri"/>
              </a:rPr>
              <a:t>et </a:t>
            </a:r>
            <a:r>
              <a:rPr lang="fr-CA" b="0" dirty="0">
                <a:cs typeface="Calibri"/>
              </a:rPr>
              <a:t>partagent leur</a:t>
            </a:r>
            <a:r>
              <a:rPr lang="fr-CA" b="0" dirty="0">
                <a:highlight>
                  <a:srgbClr val="FF00FF"/>
                </a:highlight>
                <a:cs typeface="Calibri"/>
              </a:rPr>
              <a:t>s</a:t>
            </a:r>
            <a:r>
              <a:rPr lang="fr-CA" b="0" dirty="0">
                <a:cs typeface="Calibri"/>
              </a:rPr>
              <a:t> réaction</a:t>
            </a:r>
            <a:r>
              <a:rPr lang="fr-CA" b="0" dirty="0">
                <a:highlight>
                  <a:srgbClr val="FF00FF"/>
                </a:highlight>
                <a:cs typeface="Calibri"/>
              </a:rPr>
              <a:t>s</a:t>
            </a:r>
            <a:r>
              <a:rPr lang="fr-CA" b="0" dirty="0">
                <a:cs typeface="Calibri"/>
              </a:rPr>
              <a:t>, </a:t>
            </a:r>
            <a:r>
              <a:rPr lang="fr-CA" b="0" dirty="0">
                <a:highlight>
                  <a:srgbClr val="FF00FF"/>
                </a:highlight>
                <a:cs typeface="Calibri"/>
              </a:rPr>
              <a:t>leur </a:t>
            </a:r>
            <a:r>
              <a:rPr lang="fr-CA" b="0" dirty="0">
                <a:cs typeface="Calibri"/>
              </a:rPr>
              <a:t>compréhension, leur appréciation</a:t>
            </a:r>
            <a:r>
              <a:rPr lang="fr-CA" b="0" dirty="0">
                <a:highlight>
                  <a:srgbClr val="FF00FF"/>
                </a:highlight>
                <a:cs typeface="Calibri"/>
              </a:rPr>
              <a:t>.</a:t>
            </a:r>
          </a:p>
          <a:p>
            <a:endParaRPr lang="fr-CA" b="0" dirty="0">
              <a:highlight>
                <a:srgbClr val="FF00FF"/>
              </a:highlight>
              <a:cs typeface="Calibri"/>
            </a:endParaRPr>
          </a:p>
          <a:p>
            <a:r>
              <a:rPr lang="fr-CA" b="0" dirty="0">
                <a:cs typeface="Calibri"/>
              </a:rPr>
              <a:t>Entretien en lecture</a:t>
            </a:r>
            <a:r>
              <a:rPr lang="fr-CA" b="0" dirty="0">
                <a:highlight>
                  <a:srgbClr val="FF00FF"/>
                </a:highlight>
                <a:cs typeface="Calibri"/>
              </a:rPr>
              <a:t> </a:t>
            </a:r>
            <a:r>
              <a:rPr lang="fr-CA" b="0" dirty="0">
                <a:cs typeface="Calibri"/>
              </a:rPr>
              <a:t>: </a:t>
            </a:r>
            <a:r>
              <a:rPr lang="fr-CA" b="0" dirty="0">
                <a:highlight>
                  <a:srgbClr val="FF00FF"/>
                </a:highlight>
                <a:cs typeface="Calibri"/>
              </a:rPr>
              <a:t>au cours d’une </a:t>
            </a:r>
            <a:r>
              <a:rPr lang="fr-CA" b="0" dirty="0">
                <a:cs typeface="Calibri"/>
              </a:rPr>
              <a:t>rencontre </a:t>
            </a:r>
            <a:r>
              <a:rPr lang="fr-CA" b="0" dirty="0">
                <a:highlight>
                  <a:srgbClr val="FF00FF"/>
                </a:highlight>
                <a:cs typeface="Calibri"/>
              </a:rPr>
              <a:t>individuelle</a:t>
            </a:r>
            <a:r>
              <a:rPr lang="fr-CA" b="0" dirty="0">
                <a:cs typeface="Calibri"/>
              </a:rPr>
              <a:t> après la lecture</a:t>
            </a:r>
            <a:r>
              <a:rPr lang="fr-CA" b="0" dirty="0">
                <a:highlight>
                  <a:srgbClr val="FF00FF"/>
                </a:highlight>
                <a:cs typeface="Calibri"/>
              </a:rPr>
              <a:t>, l’enseignant </a:t>
            </a:r>
            <a:r>
              <a:rPr lang="fr-CA" b="0" dirty="0">
                <a:cs typeface="Calibri"/>
              </a:rPr>
              <a:t>vérifie la compréhension de l</a:t>
            </a:r>
            <a:r>
              <a:rPr lang="fr-CA" b="0" dirty="0">
                <a:highlight>
                  <a:srgbClr val="FF00FF"/>
                </a:highlight>
                <a:cs typeface="Calibri"/>
              </a:rPr>
              <a:t>’</a:t>
            </a:r>
            <a:r>
              <a:rPr lang="fr-CA" b="0" dirty="0">
                <a:cs typeface="Calibri"/>
              </a:rPr>
              <a:t>élève en le questionnant</a:t>
            </a:r>
            <a:r>
              <a:rPr lang="fr-CA" b="0" dirty="0">
                <a:highlight>
                  <a:srgbClr val="FF00FF"/>
                </a:highlight>
                <a:cs typeface="Calibri"/>
              </a:rPr>
              <a:t>. I</a:t>
            </a:r>
            <a:r>
              <a:rPr lang="fr-CA" b="0" dirty="0">
                <a:cs typeface="Calibri"/>
              </a:rPr>
              <a:t>l peut également lui donner des trucs, une rétroaction susceptible de l</a:t>
            </a:r>
            <a:r>
              <a:rPr lang="fr-CA" b="0" dirty="0">
                <a:highlight>
                  <a:srgbClr val="FF00FF"/>
                </a:highlight>
                <a:cs typeface="Calibri"/>
              </a:rPr>
              <a:t>’</a:t>
            </a:r>
            <a:r>
              <a:rPr lang="fr-CA" b="0" dirty="0">
                <a:cs typeface="Calibri"/>
              </a:rPr>
              <a:t>aider lors de ses prochaines lectures, etc</a:t>
            </a:r>
            <a:r>
              <a:rPr lang="fr-CA" b="0" dirty="0">
                <a:highlight>
                  <a:srgbClr val="FF00FF"/>
                </a:highlight>
                <a:cs typeface="Calibri"/>
              </a:rPr>
              <a:t>.</a:t>
            </a:r>
          </a:p>
          <a:p>
            <a:endParaRPr lang="fr-CA" b="0" dirty="0">
              <a:cs typeface="Calibri"/>
            </a:endParaRPr>
          </a:p>
          <a:p>
            <a:r>
              <a:rPr lang="fr-CA" b="0" dirty="0">
                <a:cs typeface="Calibri"/>
              </a:rPr>
              <a:t>Si l</a:t>
            </a:r>
            <a:r>
              <a:rPr lang="fr-CA" b="0" dirty="0">
                <a:highlight>
                  <a:srgbClr val="FF00FF"/>
                </a:highlight>
                <a:cs typeface="Calibri"/>
              </a:rPr>
              <a:t>’</a:t>
            </a:r>
            <a:r>
              <a:rPr lang="fr-CA" b="0" dirty="0">
                <a:cs typeface="Calibri"/>
              </a:rPr>
              <a:t>idée d</a:t>
            </a:r>
            <a:r>
              <a:rPr lang="fr-CA" b="0" dirty="0">
                <a:highlight>
                  <a:srgbClr val="FF00FF"/>
                </a:highlight>
                <a:cs typeface="Calibri"/>
              </a:rPr>
              <a:t>’</a:t>
            </a:r>
            <a:r>
              <a:rPr lang="fr-CA" b="0" dirty="0">
                <a:cs typeface="Calibri"/>
              </a:rPr>
              <a:t>exploiter les albums jeunesse comme déclencheurs en salle de classe vous interpelle, n</a:t>
            </a:r>
            <a:r>
              <a:rPr lang="fr-CA" b="0" dirty="0">
                <a:highlight>
                  <a:srgbClr val="FF00FF"/>
                </a:highlight>
                <a:cs typeface="Calibri"/>
              </a:rPr>
              <a:t>’</a:t>
            </a:r>
            <a:r>
              <a:rPr lang="fr-CA" b="0" dirty="0">
                <a:cs typeface="Calibri"/>
              </a:rPr>
              <a:t>hésitez surtout pas à vous inscrire aux formations de Constellations qui sont offertes tout au long de l</a:t>
            </a:r>
            <a:r>
              <a:rPr lang="fr-CA" b="0" dirty="0">
                <a:highlight>
                  <a:srgbClr val="FF00FF"/>
                </a:highlight>
                <a:cs typeface="Calibri"/>
              </a:rPr>
              <a:t>’</a:t>
            </a:r>
            <a:r>
              <a:rPr lang="fr-CA" b="0" dirty="0">
                <a:cs typeface="Calibri"/>
              </a:rPr>
              <a:t>année. (Voir </a:t>
            </a:r>
            <a:r>
              <a:rPr lang="fr-CA" b="0" dirty="0">
                <a:highlight>
                  <a:srgbClr val="FF00FF"/>
                </a:highlight>
                <a:cs typeface="Calibri"/>
              </a:rPr>
              <a:t>l’offre de formation </a:t>
            </a:r>
            <a:r>
              <a:rPr lang="fr-CA" b="0" dirty="0">
                <a:cs typeface="Calibri"/>
              </a:rPr>
              <a:t>du </a:t>
            </a:r>
            <a:r>
              <a:rPr lang="fr-CA" b="0" dirty="0">
                <a:highlight>
                  <a:srgbClr val="FF00FF"/>
                </a:highlight>
                <a:cs typeface="Calibri"/>
              </a:rPr>
              <a:t>Ministère, </a:t>
            </a:r>
            <a:r>
              <a:rPr lang="fr-CA" b="0" dirty="0">
                <a:cs typeface="Calibri"/>
              </a:rPr>
              <a:t>qui est publiée chaque année à l</a:t>
            </a:r>
            <a:r>
              <a:rPr lang="fr-CA" b="0" dirty="0">
                <a:highlight>
                  <a:srgbClr val="FF00FF"/>
                </a:highlight>
                <a:cs typeface="Calibri"/>
              </a:rPr>
              <a:t>’</a:t>
            </a:r>
            <a:r>
              <a:rPr lang="fr-CA" b="0" dirty="0">
                <a:cs typeface="Calibri"/>
              </a:rPr>
              <a:t>automne et à l</a:t>
            </a:r>
            <a:r>
              <a:rPr lang="fr-CA" b="0" dirty="0">
                <a:highlight>
                  <a:srgbClr val="FF00FF"/>
                </a:highlight>
                <a:cs typeface="Calibri"/>
              </a:rPr>
              <a:t>’</a:t>
            </a:r>
            <a:r>
              <a:rPr lang="fr-CA" b="0" dirty="0">
                <a:cs typeface="Calibri"/>
              </a:rPr>
              <a:t>hiver.</a:t>
            </a:r>
            <a:r>
              <a:rPr lang="fr-CA" b="0" dirty="0">
                <a:highlight>
                  <a:srgbClr val="FF00FF"/>
                </a:highlight>
                <a:cs typeface="Calibri"/>
              </a:rPr>
              <a:t>)</a:t>
            </a:r>
            <a:r>
              <a:rPr lang="fr-CA" b="0" dirty="0">
                <a:cs typeface="Calibri"/>
              </a:rPr>
              <a:t> </a:t>
            </a:r>
            <a:endParaRPr lang="fr-CA" b="0" dirty="0">
              <a:cs typeface="Calibri"/>
              <a:hlinkClick r:id="rId3"/>
            </a:endParaRPr>
          </a:p>
          <a:p>
            <a:endParaRPr lang="fr-CA" b="1" dirty="0">
              <a:cs typeface="Calibri"/>
            </a:endParaRPr>
          </a:p>
          <a:p>
            <a:endParaRPr lang="fr-CA" b="1" dirty="0">
              <a:cs typeface="Calibri"/>
            </a:endParaRPr>
          </a:p>
          <a:p>
            <a:endParaRPr lang="fr-CA" dirty="0"/>
          </a:p>
        </p:txBody>
      </p:sp>
      <p:sp>
        <p:nvSpPr>
          <p:cNvPr id="4" name="Espace réservé du numéro de diapositive 3"/>
          <p:cNvSpPr>
            <a:spLocks noGrp="1"/>
          </p:cNvSpPr>
          <p:nvPr>
            <p:ph type="sldNum" sz="quarter" idx="5"/>
          </p:nvPr>
        </p:nvSpPr>
        <p:spPr/>
        <p:txBody>
          <a:bodyPr/>
          <a:lstStyle/>
          <a:p>
            <a:fld id="{FFAD2420-E0A8-45DF-A53E-646625FF8775}" type="slidenum">
              <a:rPr lang="fr-CA" smtClean="0"/>
              <a:t>49</a:t>
            </a:fld>
            <a:endParaRPr lang="fr-CA" dirty="0"/>
          </a:p>
        </p:txBody>
      </p:sp>
    </p:spTree>
    <p:extLst>
      <p:ext uri="{BB962C8B-B14F-4D97-AF65-F5344CB8AC3E}">
        <p14:creationId xmlns:p14="http://schemas.microsoft.com/office/powerpoint/2010/main" val="11478044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0" dirty="0">
                <a:cs typeface="Calibri" panose="020F0502020204030204"/>
              </a:rPr>
              <a:t>Revenons maintenant sur quelques considérations à prendre en compte lors de la planification de vos prochains ateliers formatifs, si jamais vous êtes tentés de mettre </a:t>
            </a:r>
            <a:r>
              <a:rPr lang="fr-CA" b="0" dirty="0">
                <a:highlight>
                  <a:srgbClr val="FF00FF"/>
                </a:highlight>
                <a:cs typeface="Calibri" panose="020F0502020204030204"/>
              </a:rPr>
              <a:t>de tels ateliers </a:t>
            </a:r>
            <a:r>
              <a:rPr lang="fr-CA" b="0" dirty="0">
                <a:cs typeface="Calibri" panose="020F0502020204030204"/>
              </a:rPr>
              <a:t>en application dans vos cours de français ou d</a:t>
            </a:r>
            <a:r>
              <a:rPr lang="fr-CA" b="0" dirty="0">
                <a:highlight>
                  <a:srgbClr val="FF00FF"/>
                </a:highlight>
                <a:cs typeface="Calibri" panose="020F0502020204030204"/>
              </a:rPr>
              <a:t>’</a:t>
            </a:r>
            <a:r>
              <a:rPr lang="fr-CA" b="0" dirty="0">
                <a:cs typeface="Calibri" panose="020F0502020204030204"/>
              </a:rPr>
              <a:t>espagnol.</a:t>
            </a:r>
          </a:p>
          <a:p>
            <a:endParaRPr lang="fr-CA" b="0" dirty="0">
              <a:cs typeface="Calibri" panose="020F0502020204030204"/>
            </a:endParaRPr>
          </a:p>
          <a:p>
            <a:r>
              <a:rPr lang="fr-CA" b="0" dirty="0">
                <a:cs typeface="Calibri" panose="020F0502020204030204"/>
              </a:rPr>
              <a:t>Comme </a:t>
            </a:r>
            <a:r>
              <a:rPr lang="fr-CA" b="0" dirty="0">
                <a:highlight>
                  <a:srgbClr val="FF00FF"/>
                </a:highlight>
                <a:cs typeface="Calibri" panose="020F0502020204030204"/>
              </a:rPr>
              <a:t>nous l’avons </a:t>
            </a:r>
            <a:r>
              <a:rPr lang="fr-CA" b="0" dirty="0">
                <a:cs typeface="Calibri" panose="020F0502020204030204"/>
              </a:rPr>
              <a:t>vu précédemment...</a:t>
            </a:r>
          </a:p>
          <a:p>
            <a:endParaRPr lang="fr-CA" b="0" dirty="0">
              <a:cs typeface="Calibri" panose="020F0502020204030204"/>
            </a:endParaRPr>
          </a:p>
          <a:p>
            <a:pPr>
              <a:buAutoNum type="arabicPeriod"/>
            </a:pPr>
            <a:r>
              <a:rPr lang="fr-CA" b="0" dirty="0">
                <a:cs typeface="Calibri" panose="020F0502020204030204"/>
              </a:rPr>
              <a:t> Favoriser l</a:t>
            </a:r>
            <a:r>
              <a:rPr lang="fr-CA" b="0" dirty="0">
                <a:highlight>
                  <a:srgbClr val="FF00FF"/>
                </a:highlight>
                <a:cs typeface="Calibri" panose="020F0502020204030204"/>
              </a:rPr>
              <a:t>’</a:t>
            </a:r>
            <a:r>
              <a:rPr lang="fr-CA" b="0" dirty="0">
                <a:cs typeface="Calibri" panose="020F0502020204030204"/>
              </a:rPr>
              <a:t>homogénéité en contexte formatif </a:t>
            </a:r>
            <a:r>
              <a:rPr lang="fr-CA" b="0" dirty="0">
                <a:highlight>
                  <a:srgbClr val="FF00FF"/>
                </a:highlight>
                <a:cs typeface="Calibri" panose="020F0502020204030204"/>
              </a:rPr>
              <a:t>donne </a:t>
            </a:r>
            <a:r>
              <a:rPr lang="fr-CA" b="0" dirty="0">
                <a:cs typeface="Calibri" panose="020F0502020204030204"/>
              </a:rPr>
              <a:t>à tous les élève</a:t>
            </a:r>
            <a:r>
              <a:rPr lang="fr-CA" b="0" dirty="0">
                <a:highlight>
                  <a:srgbClr val="FF00FF"/>
                </a:highlight>
                <a:cs typeface="Calibri" panose="020F0502020204030204"/>
              </a:rPr>
              <a:t>s l</a:t>
            </a:r>
            <a:r>
              <a:rPr lang="fr-CA" b="0" dirty="0">
                <a:cs typeface="Calibri" panose="020F0502020204030204"/>
              </a:rPr>
              <a:t>a chance de prendre la parole. On </a:t>
            </a:r>
            <a:r>
              <a:rPr lang="fr-CA" b="0" dirty="0">
                <a:highlight>
                  <a:srgbClr val="FF00FF"/>
                </a:highlight>
                <a:cs typeface="Calibri" panose="020F0502020204030204"/>
              </a:rPr>
              <a:t>pense</a:t>
            </a:r>
            <a:r>
              <a:rPr lang="fr-CA" b="0" dirty="0">
                <a:cs typeface="Calibri" panose="020F0502020204030204"/>
              </a:rPr>
              <a:t> ici </a:t>
            </a:r>
            <a:r>
              <a:rPr lang="fr-CA" b="0" dirty="0">
                <a:highlight>
                  <a:srgbClr val="FF00FF"/>
                </a:highlight>
                <a:cs typeface="Calibri" panose="020F0502020204030204"/>
              </a:rPr>
              <a:t>aux </a:t>
            </a:r>
            <a:r>
              <a:rPr lang="fr-CA" dirty="0">
                <a:highlight>
                  <a:srgbClr val="FF00FF"/>
                </a:highlight>
                <a:cs typeface="Calibri" panose="020F0502020204030204"/>
              </a:rPr>
              <a:t>définitions de</a:t>
            </a:r>
            <a:r>
              <a:rPr lang="fr-CA" b="0" dirty="0">
                <a:highlight>
                  <a:srgbClr val="FF00FF"/>
                </a:highlight>
                <a:cs typeface="Calibri" panose="020F0502020204030204"/>
              </a:rPr>
              <a:t> « </a:t>
            </a:r>
            <a:r>
              <a:rPr lang="fr-CA" b="0" dirty="0">
                <a:cs typeface="Calibri" panose="020F0502020204030204"/>
              </a:rPr>
              <a:t>petit parleur </a:t>
            </a:r>
            <a:r>
              <a:rPr lang="fr-CA" b="0" dirty="0">
                <a:highlight>
                  <a:srgbClr val="FF00FF"/>
                </a:highlight>
                <a:cs typeface="Calibri" panose="020F0502020204030204"/>
              </a:rPr>
              <a:t>»</a:t>
            </a:r>
            <a:r>
              <a:rPr lang="fr-CA" b="0" dirty="0">
                <a:cs typeface="Calibri" panose="020F0502020204030204"/>
              </a:rPr>
              <a:t> et </a:t>
            </a:r>
            <a:r>
              <a:rPr lang="fr-CA" b="0" dirty="0">
                <a:highlight>
                  <a:srgbClr val="FF00FF"/>
                </a:highlight>
                <a:cs typeface="Calibri" panose="020F0502020204030204"/>
              </a:rPr>
              <a:t>de</a:t>
            </a:r>
            <a:r>
              <a:rPr lang="fr-CA" b="0" dirty="0">
                <a:cs typeface="Calibri" panose="020F0502020204030204"/>
              </a:rPr>
              <a:t> </a:t>
            </a:r>
            <a:r>
              <a:rPr lang="fr-CA" b="0" dirty="0">
                <a:highlight>
                  <a:srgbClr val="FF00FF"/>
                </a:highlight>
                <a:cs typeface="Calibri" panose="020F0502020204030204"/>
              </a:rPr>
              <a:t>«</a:t>
            </a:r>
            <a:r>
              <a:rPr lang="fr-CA" b="0" dirty="0">
                <a:cs typeface="Calibri" panose="020F0502020204030204"/>
              </a:rPr>
              <a:t> grand parleur </a:t>
            </a:r>
            <a:r>
              <a:rPr lang="fr-CA" b="0" dirty="0">
                <a:highlight>
                  <a:srgbClr val="FF00FF"/>
                </a:highlight>
                <a:cs typeface="Calibri" panose="020F0502020204030204"/>
              </a:rPr>
              <a:t>»</a:t>
            </a:r>
            <a:r>
              <a:rPr lang="fr-CA" b="0" dirty="0">
                <a:cs typeface="Calibri" panose="020F0502020204030204"/>
              </a:rPr>
              <a:t>... </a:t>
            </a:r>
            <a:r>
              <a:rPr lang="fr-CA" dirty="0">
                <a:highlight>
                  <a:srgbClr val="FF00FF"/>
                </a:highlight>
                <a:cs typeface="Calibri" panose="020F0502020204030204"/>
              </a:rPr>
              <a:t>Il</a:t>
            </a:r>
            <a:r>
              <a:rPr lang="fr-CA" b="0" dirty="0">
                <a:highlight>
                  <a:srgbClr val="FF00FF"/>
                </a:highlight>
                <a:cs typeface="Calibri" panose="020F0502020204030204"/>
              </a:rPr>
              <a:t> peut en effet arriver qu’un </a:t>
            </a:r>
            <a:r>
              <a:rPr lang="fr-CA" b="0" dirty="0">
                <a:cs typeface="Calibri" panose="020F0502020204030204"/>
              </a:rPr>
              <a:t>élève </a:t>
            </a:r>
            <a:r>
              <a:rPr lang="fr-CA" b="0" dirty="0">
                <a:highlight>
                  <a:srgbClr val="FF00FF"/>
                </a:highlight>
                <a:cs typeface="Calibri" panose="020F0502020204030204"/>
              </a:rPr>
              <a:t>soit</a:t>
            </a:r>
            <a:r>
              <a:rPr lang="fr-CA" b="0" dirty="0">
                <a:cs typeface="Calibri" panose="020F0502020204030204"/>
              </a:rPr>
              <a:t> tout à fait apte à s</a:t>
            </a:r>
            <a:r>
              <a:rPr lang="fr-CA" b="0" dirty="0">
                <a:highlight>
                  <a:srgbClr val="FF00FF"/>
                </a:highlight>
                <a:cs typeface="Calibri" panose="020F0502020204030204"/>
              </a:rPr>
              <a:t>’</a:t>
            </a:r>
            <a:r>
              <a:rPr lang="fr-CA" b="0" dirty="0">
                <a:cs typeface="Calibri" panose="020F0502020204030204"/>
              </a:rPr>
              <a:t>exprimer en français</a:t>
            </a:r>
            <a:r>
              <a:rPr lang="fr-CA" b="0" dirty="0">
                <a:highlight>
                  <a:srgbClr val="FF00FF"/>
                </a:highlight>
                <a:cs typeface="Calibri" panose="020F0502020204030204"/>
              </a:rPr>
              <a:t>,</a:t>
            </a:r>
            <a:r>
              <a:rPr lang="fr-CA" b="0" dirty="0">
                <a:cs typeface="Calibri" panose="020F0502020204030204"/>
              </a:rPr>
              <a:t> mais </a:t>
            </a:r>
            <a:r>
              <a:rPr lang="fr-CA" b="0" dirty="0">
                <a:highlight>
                  <a:srgbClr val="FF00FF"/>
                </a:highlight>
                <a:cs typeface="Calibri" panose="020F0502020204030204"/>
              </a:rPr>
              <a:t>que</a:t>
            </a:r>
            <a:r>
              <a:rPr lang="fr-CA" b="0" dirty="0">
                <a:cs typeface="Calibri" panose="020F0502020204030204"/>
              </a:rPr>
              <a:t> sa timidité </a:t>
            </a:r>
            <a:r>
              <a:rPr lang="fr-CA" b="0" dirty="0">
                <a:highlight>
                  <a:srgbClr val="FF00FF"/>
                </a:highlight>
                <a:cs typeface="Calibri" panose="020F0502020204030204"/>
              </a:rPr>
              <a:t>fasse</a:t>
            </a:r>
            <a:r>
              <a:rPr lang="fr-CA" b="0" dirty="0">
                <a:cs typeface="Calibri" panose="020F0502020204030204"/>
              </a:rPr>
              <a:t> en sorte qu</a:t>
            </a:r>
            <a:r>
              <a:rPr lang="fr-CA" b="0" dirty="0">
                <a:highlight>
                  <a:srgbClr val="FF00FF"/>
                </a:highlight>
                <a:cs typeface="Calibri" panose="020F0502020204030204"/>
              </a:rPr>
              <a:t>’</a:t>
            </a:r>
            <a:r>
              <a:rPr lang="fr-CA" b="0" dirty="0">
                <a:cs typeface="Calibri" panose="020F0502020204030204"/>
              </a:rPr>
              <a:t>il </a:t>
            </a:r>
            <a:r>
              <a:rPr lang="fr-CA" b="0" dirty="0">
                <a:highlight>
                  <a:srgbClr val="FF00FF"/>
                </a:highlight>
                <a:cs typeface="Calibri" panose="020F0502020204030204"/>
              </a:rPr>
              <a:t>évite de prendre </a:t>
            </a:r>
            <a:r>
              <a:rPr lang="fr-CA" b="0" dirty="0">
                <a:cs typeface="Calibri" panose="020F0502020204030204"/>
              </a:rPr>
              <a:t>la parole, demeure silencieux, en retrait, bref </a:t>
            </a:r>
            <a:r>
              <a:rPr lang="fr-CA" b="0" dirty="0">
                <a:highlight>
                  <a:srgbClr val="FF00FF"/>
                </a:highlight>
                <a:cs typeface="Calibri" panose="020F0502020204030204"/>
              </a:rPr>
              <a:t>qu’il</a:t>
            </a:r>
            <a:r>
              <a:rPr lang="fr-CA" b="0" dirty="0">
                <a:cs typeface="Calibri" panose="020F0502020204030204"/>
              </a:rPr>
              <a:t> n</a:t>
            </a:r>
            <a:r>
              <a:rPr lang="fr-CA" b="0" dirty="0">
                <a:highlight>
                  <a:srgbClr val="FF00FF"/>
                </a:highlight>
                <a:cs typeface="Calibri" panose="020F0502020204030204"/>
              </a:rPr>
              <a:t>’</a:t>
            </a:r>
            <a:r>
              <a:rPr lang="fr-CA" b="0" dirty="0">
                <a:cs typeface="Calibri" panose="020F0502020204030204"/>
              </a:rPr>
              <a:t>adopte pas des comportements susceptibles de </a:t>
            </a:r>
            <a:r>
              <a:rPr lang="fr-CA" b="0" dirty="0">
                <a:highlight>
                  <a:srgbClr val="FF00FF"/>
                </a:highlight>
                <a:cs typeface="Calibri" panose="020F0502020204030204"/>
              </a:rPr>
              <a:t>l’amener à </a:t>
            </a:r>
            <a:r>
              <a:rPr lang="fr-CA" b="0" dirty="0">
                <a:cs typeface="Calibri" panose="020F0502020204030204"/>
              </a:rPr>
              <a:t>contribuer positivement à la discussion. </a:t>
            </a:r>
            <a:r>
              <a:rPr lang="fr-CA" b="0" dirty="0">
                <a:highlight>
                  <a:srgbClr val="FF00FF"/>
                </a:highlight>
                <a:cs typeface="Calibri" panose="020F0502020204030204"/>
              </a:rPr>
              <a:t>À l’opposé, un élève </a:t>
            </a:r>
            <a:r>
              <a:rPr lang="fr-CA" b="0" dirty="0">
                <a:cs typeface="Calibri" panose="020F0502020204030204"/>
              </a:rPr>
              <a:t>peut être un grand parleur même </a:t>
            </a:r>
            <a:r>
              <a:rPr lang="fr-CA" b="0" dirty="0">
                <a:highlight>
                  <a:srgbClr val="FF00FF"/>
                </a:highlight>
                <a:cs typeface="Calibri" panose="020F0502020204030204"/>
              </a:rPr>
              <a:t>s’il</a:t>
            </a:r>
            <a:r>
              <a:rPr lang="fr-CA" b="0" dirty="0">
                <a:cs typeface="Calibri" panose="020F0502020204030204"/>
              </a:rPr>
              <a:t> ne maîtrise pas </a:t>
            </a:r>
            <a:r>
              <a:rPr lang="fr-CA" b="0" dirty="0">
                <a:highlight>
                  <a:srgbClr val="FF00FF"/>
                </a:highlight>
                <a:cs typeface="Calibri" panose="020F0502020204030204"/>
              </a:rPr>
              <a:t>« </a:t>
            </a:r>
            <a:r>
              <a:rPr lang="fr-CA" b="0" dirty="0">
                <a:cs typeface="Calibri" panose="020F0502020204030204"/>
              </a:rPr>
              <a:t>parfaitement </a:t>
            </a:r>
            <a:r>
              <a:rPr lang="fr-CA" b="0" dirty="0">
                <a:highlight>
                  <a:srgbClr val="FF00FF"/>
                </a:highlight>
                <a:cs typeface="Calibri" panose="020F0502020204030204"/>
              </a:rPr>
              <a:t>» </a:t>
            </a:r>
            <a:r>
              <a:rPr lang="fr-CA" b="0" dirty="0">
                <a:cs typeface="Calibri" panose="020F0502020204030204"/>
              </a:rPr>
              <a:t>la grammaire d</a:t>
            </a:r>
            <a:r>
              <a:rPr lang="fr-CA" b="0" dirty="0">
                <a:highlight>
                  <a:srgbClr val="FF00FF"/>
                </a:highlight>
                <a:cs typeface="Calibri" panose="020F0502020204030204"/>
              </a:rPr>
              <a:t>’</a:t>
            </a:r>
            <a:r>
              <a:rPr lang="fr-CA" b="0" dirty="0">
                <a:cs typeface="Calibri" panose="020F0502020204030204"/>
              </a:rPr>
              <a:t>une langue. Il </a:t>
            </a:r>
            <a:r>
              <a:rPr lang="fr-CA" b="0" dirty="0">
                <a:highlight>
                  <a:srgbClr val="FF00FF"/>
                </a:highlight>
                <a:cs typeface="Calibri" panose="020F0502020204030204"/>
              </a:rPr>
              <a:t>est donc </a:t>
            </a:r>
            <a:r>
              <a:rPr lang="fr-CA" b="0" dirty="0">
                <a:cs typeface="Calibri" panose="020F0502020204030204"/>
              </a:rPr>
              <a:t>important de voir quelles sont les forces et </a:t>
            </a:r>
            <a:r>
              <a:rPr lang="fr-CA" b="0" dirty="0">
                <a:highlight>
                  <a:srgbClr val="FF00FF"/>
                </a:highlight>
                <a:cs typeface="Calibri" panose="020F0502020204030204"/>
              </a:rPr>
              <a:t>les</a:t>
            </a:r>
            <a:r>
              <a:rPr lang="fr-CA" b="0" dirty="0">
                <a:cs typeface="Calibri" panose="020F0502020204030204"/>
              </a:rPr>
              <a:t> faiblesses de vos élèves quant à l</a:t>
            </a:r>
            <a:r>
              <a:rPr lang="fr-CA" b="0" dirty="0">
                <a:highlight>
                  <a:srgbClr val="FF00FF"/>
                </a:highlight>
                <a:cs typeface="Calibri" panose="020F0502020204030204"/>
              </a:rPr>
              <a:t>’</a:t>
            </a:r>
            <a:r>
              <a:rPr lang="fr-CA" b="0" dirty="0">
                <a:cs typeface="Calibri" panose="020F0502020204030204"/>
              </a:rPr>
              <a:t>aspect abordé, et ce, avant de les regrouper. </a:t>
            </a:r>
            <a:br>
              <a:rPr lang="fr-CA" b="0" dirty="0">
                <a:cs typeface="Calibri" panose="020F0502020204030204"/>
              </a:rPr>
            </a:br>
            <a:endParaRPr lang="fr-CA" b="0" dirty="0">
              <a:cs typeface="Calibri" panose="020F0502020204030204"/>
            </a:endParaRPr>
          </a:p>
          <a:p>
            <a:pPr>
              <a:buAutoNum type="arabicPeriod"/>
            </a:pPr>
            <a:r>
              <a:rPr lang="fr-CA" b="0" dirty="0">
                <a:cs typeface="Calibri" panose="020F0502020204030204"/>
              </a:rPr>
              <a:t> Autre point important</a:t>
            </a:r>
            <a:r>
              <a:rPr lang="fr-CA" b="0" dirty="0">
                <a:highlight>
                  <a:srgbClr val="FF00FF"/>
                </a:highlight>
                <a:cs typeface="Calibri" panose="020F0502020204030204"/>
              </a:rPr>
              <a:t>: </a:t>
            </a:r>
            <a:r>
              <a:rPr lang="fr-CA" b="0" dirty="0">
                <a:cs typeface="Calibri" panose="020F0502020204030204"/>
              </a:rPr>
              <a:t>Vérifier les connaissances antérieures </a:t>
            </a:r>
            <a:r>
              <a:rPr lang="fr-CA" b="0" dirty="0">
                <a:highlight>
                  <a:srgbClr val="FF00FF"/>
                </a:highlight>
                <a:cs typeface="Calibri" panose="020F0502020204030204"/>
              </a:rPr>
              <a:t>des élèves...</a:t>
            </a:r>
            <a:r>
              <a:rPr lang="fr-CA" b="0" u="none" dirty="0">
                <a:cs typeface="Calibri"/>
              </a:rPr>
              <a:t> Si </a:t>
            </a:r>
            <a:r>
              <a:rPr lang="fr-CA" b="0" u="none" dirty="0">
                <a:highlight>
                  <a:srgbClr val="FF00FF"/>
                </a:highlight>
                <a:cs typeface="Calibri"/>
              </a:rPr>
              <a:t>aucun</a:t>
            </a:r>
            <a:r>
              <a:rPr lang="fr-CA" b="0" u="none" dirty="0">
                <a:cs typeface="Calibri"/>
              </a:rPr>
              <a:t> ou très peu d</a:t>
            </a:r>
            <a:r>
              <a:rPr lang="fr-CA" u="none" dirty="0">
                <a:highlight>
                  <a:srgbClr val="FF00FF"/>
                </a:highlight>
                <a:cs typeface="Calibri"/>
              </a:rPr>
              <a:t>e vos </a:t>
            </a:r>
            <a:r>
              <a:rPr lang="fr-CA" b="0" u="none" dirty="0">
                <a:cs typeface="Calibri"/>
              </a:rPr>
              <a:t>élèves ont de la difficulté à utiliser, par exemple,</a:t>
            </a:r>
            <a:r>
              <a:rPr lang="fr-CA" b="0" u="none" dirty="0">
                <a:highlight>
                  <a:srgbClr val="FF00FF"/>
                </a:highlight>
                <a:cs typeface="Calibri"/>
              </a:rPr>
              <a:t> </a:t>
            </a:r>
            <a:r>
              <a:rPr lang="fr-CA" b="0" u="none" dirty="0">
                <a:cs typeface="Calibri"/>
              </a:rPr>
              <a:t>une gestuelle appropriée pendant leurs interactions, ça ne servira à rien, alors</a:t>
            </a:r>
            <a:r>
              <a:rPr lang="fr-CA" b="0" u="none" dirty="0">
                <a:highlight>
                  <a:srgbClr val="FF00FF"/>
                </a:highlight>
                <a:cs typeface="Calibri"/>
              </a:rPr>
              <a:t>,</a:t>
            </a:r>
            <a:r>
              <a:rPr lang="fr-CA" b="0" u="none" dirty="0">
                <a:cs typeface="Calibri"/>
              </a:rPr>
              <a:t> d</a:t>
            </a:r>
            <a:r>
              <a:rPr lang="fr-CA" b="0" u="none" dirty="0">
                <a:highlight>
                  <a:srgbClr val="FF00FF"/>
                </a:highlight>
                <a:cs typeface="Calibri"/>
              </a:rPr>
              <a:t>’</a:t>
            </a:r>
            <a:r>
              <a:rPr lang="fr-CA" b="0" u="none" dirty="0">
                <a:cs typeface="Calibri"/>
              </a:rPr>
              <a:t>insister sur cet aspect dan</a:t>
            </a:r>
            <a:r>
              <a:rPr lang="fr-CA" b="0" u="none" dirty="0">
                <a:highlight>
                  <a:srgbClr val="FF00FF"/>
                </a:highlight>
                <a:cs typeface="Calibri"/>
              </a:rPr>
              <a:t>s v</a:t>
            </a:r>
            <a:r>
              <a:rPr lang="fr-CA" b="0" u="none" dirty="0">
                <a:cs typeface="Calibri"/>
              </a:rPr>
              <a:t>os cours...</a:t>
            </a:r>
          </a:p>
          <a:p>
            <a:endParaRPr lang="fr-CA" b="0" u="sng" dirty="0">
              <a:cs typeface="Calibri"/>
            </a:endParaRPr>
          </a:p>
          <a:p>
            <a:r>
              <a:rPr lang="fr-CA" b="0" dirty="0">
                <a:cs typeface="Calibri"/>
              </a:rPr>
              <a:t>3. Les déclencheurs de parole sont de bons moyens d</a:t>
            </a:r>
            <a:r>
              <a:rPr lang="fr-CA" b="0" dirty="0">
                <a:highlight>
                  <a:srgbClr val="FF00FF"/>
                </a:highlight>
                <a:cs typeface="Calibri"/>
              </a:rPr>
              <a:t>’</a:t>
            </a:r>
            <a:r>
              <a:rPr lang="fr-CA" b="0" dirty="0">
                <a:cs typeface="Calibri"/>
              </a:rPr>
              <a:t>amener les élèves à s</a:t>
            </a:r>
            <a:r>
              <a:rPr lang="fr-CA" b="0" dirty="0">
                <a:highlight>
                  <a:srgbClr val="FF00FF"/>
                </a:highlight>
                <a:cs typeface="Calibri"/>
              </a:rPr>
              <a:t>’</a:t>
            </a:r>
            <a:r>
              <a:rPr lang="fr-CA" b="0" dirty="0">
                <a:cs typeface="Calibri"/>
              </a:rPr>
              <a:t>exprimer librement, sans qu</a:t>
            </a:r>
            <a:r>
              <a:rPr lang="fr-CA" b="0" dirty="0">
                <a:highlight>
                  <a:srgbClr val="FF00FF"/>
                </a:highlight>
                <a:cs typeface="Calibri"/>
              </a:rPr>
              <a:t>’</a:t>
            </a:r>
            <a:r>
              <a:rPr lang="fr-CA" b="0" dirty="0">
                <a:cs typeface="Calibri"/>
              </a:rPr>
              <a:t>une pression </a:t>
            </a:r>
            <a:r>
              <a:rPr lang="fr-CA" b="0" dirty="0">
                <a:highlight>
                  <a:srgbClr val="FF00FF"/>
                </a:highlight>
                <a:cs typeface="Calibri"/>
              </a:rPr>
              <a:t>«</a:t>
            </a:r>
            <a:r>
              <a:rPr lang="fr-CA" b="0" dirty="0">
                <a:cs typeface="Calibri"/>
              </a:rPr>
              <a:t> scolaire</a:t>
            </a:r>
            <a:r>
              <a:rPr lang="fr-CA" dirty="0">
                <a:cs typeface="Calibri"/>
              </a:rPr>
              <a:t> </a:t>
            </a:r>
            <a:r>
              <a:rPr lang="fr-CA" dirty="0">
                <a:highlight>
                  <a:srgbClr val="FF00FF"/>
                </a:highlight>
                <a:cs typeface="Calibri"/>
              </a:rPr>
              <a:t>»</a:t>
            </a:r>
            <a:r>
              <a:rPr lang="fr-CA" b="0" dirty="0">
                <a:cs typeface="Calibri"/>
              </a:rPr>
              <a:t> y soit toujours rattachée. Assurez-vous également de diversifier vos déclencheurs</a:t>
            </a:r>
            <a:r>
              <a:rPr lang="fr-CA" b="0" dirty="0">
                <a:highlight>
                  <a:srgbClr val="FF00FF"/>
                </a:highlight>
                <a:cs typeface="Calibri"/>
              </a:rPr>
              <a:t>. </a:t>
            </a:r>
            <a:r>
              <a:rPr lang="fr-CA" b="0" u="none" dirty="0">
                <a:highlight>
                  <a:srgbClr val="FF00FF"/>
                </a:highlight>
                <a:cs typeface="Calibri"/>
              </a:rPr>
              <a:t>Utiliser toujours </a:t>
            </a:r>
            <a:r>
              <a:rPr lang="fr-CA" b="0" u="none" dirty="0">
                <a:cs typeface="Calibri"/>
              </a:rPr>
              <a:t>les mêmes peut rapidement </a:t>
            </a:r>
            <a:r>
              <a:rPr lang="fr-CA" b="0" u="none" dirty="0">
                <a:highlight>
                  <a:srgbClr val="FF00FF"/>
                </a:highlight>
                <a:cs typeface="Calibri"/>
              </a:rPr>
              <a:t>amener vos élèves à se désengager...</a:t>
            </a:r>
          </a:p>
          <a:p>
            <a:endParaRPr lang="fr-CA" b="0" u="sng" dirty="0">
              <a:cs typeface="Calibri"/>
            </a:endParaRPr>
          </a:p>
          <a:p>
            <a:r>
              <a:rPr lang="fr-CA" b="0" dirty="0">
                <a:cs typeface="Calibri"/>
              </a:rPr>
              <a:t>4. </a:t>
            </a:r>
            <a:r>
              <a:rPr lang="fr-CA" b="0" dirty="0">
                <a:highlight>
                  <a:srgbClr val="FF00FF"/>
                </a:highlight>
                <a:cs typeface="Calibri"/>
              </a:rPr>
              <a:t>E</a:t>
            </a:r>
            <a:r>
              <a:rPr lang="fr-CA" b="0" dirty="0">
                <a:cs typeface="Calibri"/>
              </a:rPr>
              <a:t>nseigner des stratégies. </a:t>
            </a:r>
            <a:r>
              <a:rPr lang="fr-CA" b="0" dirty="0">
                <a:highlight>
                  <a:srgbClr val="FF00FF"/>
                </a:highlight>
                <a:cs typeface="Calibri"/>
              </a:rPr>
              <a:t>Le m</a:t>
            </a:r>
            <a:r>
              <a:rPr lang="fr-CA" b="0" dirty="0">
                <a:cs typeface="Calibri"/>
              </a:rPr>
              <a:t>eilleur moyen d</a:t>
            </a:r>
            <a:r>
              <a:rPr lang="fr-CA" b="0" dirty="0">
                <a:highlight>
                  <a:srgbClr val="FF00FF"/>
                </a:highlight>
                <a:cs typeface="Calibri"/>
              </a:rPr>
              <a:t>’</a:t>
            </a:r>
            <a:r>
              <a:rPr lang="fr-CA" b="0" dirty="0">
                <a:cs typeface="Calibri"/>
              </a:rPr>
              <a:t>y parvenir</a:t>
            </a:r>
            <a:r>
              <a:rPr lang="fr-CA" b="0" dirty="0">
                <a:highlight>
                  <a:srgbClr val="FF00FF"/>
                </a:highlight>
                <a:cs typeface="Calibri"/>
              </a:rPr>
              <a:t>? M</a:t>
            </a:r>
            <a:r>
              <a:rPr lang="fr-CA" b="0" dirty="0">
                <a:cs typeface="Calibri"/>
              </a:rPr>
              <a:t>o</a:t>
            </a:r>
            <a:r>
              <a:rPr lang="fr-CA" b="0" dirty="0">
                <a:highlight>
                  <a:srgbClr val="FF00FF"/>
                </a:highlight>
                <a:cs typeface="Calibri"/>
              </a:rPr>
              <a:t>deler</a:t>
            </a:r>
            <a:r>
              <a:rPr lang="fr-CA" b="0" dirty="0">
                <a:cs typeface="Calibri"/>
              </a:rPr>
              <a:t> les comportements à adopter. Je crois qu</a:t>
            </a:r>
            <a:r>
              <a:rPr lang="fr-CA" b="0" dirty="0">
                <a:highlight>
                  <a:srgbClr val="FF00FF"/>
                </a:highlight>
                <a:cs typeface="Calibri"/>
              </a:rPr>
              <a:t>’</a:t>
            </a:r>
            <a:r>
              <a:rPr lang="fr-CA" b="0" dirty="0">
                <a:cs typeface="Calibri"/>
              </a:rPr>
              <a:t>on a suffisamment insisté sur cet aspect dan</a:t>
            </a:r>
            <a:r>
              <a:rPr lang="fr-CA" b="0" dirty="0">
                <a:highlight>
                  <a:srgbClr val="FF00FF"/>
                </a:highlight>
                <a:cs typeface="Calibri"/>
              </a:rPr>
              <a:t>s c</a:t>
            </a:r>
            <a:r>
              <a:rPr lang="fr-CA" b="0" dirty="0">
                <a:cs typeface="Calibri"/>
              </a:rPr>
              <a:t>ette formatio</a:t>
            </a:r>
            <a:r>
              <a:rPr lang="fr-CA" b="0" dirty="0">
                <a:highlight>
                  <a:srgbClr val="FF00FF"/>
                </a:highlight>
                <a:cs typeface="Calibri"/>
              </a:rPr>
              <a:t>n p</a:t>
            </a:r>
            <a:r>
              <a:rPr lang="fr-CA" b="0" dirty="0">
                <a:cs typeface="Calibri"/>
              </a:rPr>
              <a:t>our que vous puissiez en être maintenant conscient</a:t>
            </a:r>
            <a:r>
              <a:rPr lang="fr-CA" b="0" dirty="0">
                <a:highlight>
                  <a:srgbClr val="FF00FF"/>
                </a:highlight>
                <a:cs typeface="Calibri"/>
              </a:rPr>
              <a:t>s</a:t>
            </a:r>
            <a:r>
              <a:rPr lang="fr-CA" b="0" dirty="0">
                <a:cs typeface="Calibri"/>
              </a:rPr>
              <a:t>, n</a:t>
            </a:r>
            <a:r>
              <a:rPr lang="fr-CA" b="0" dirty="0">
                <a:highlight>
                  <a:srgbClr val="FF00FF"/>
                </a:highlight>
                <a:cs typeface="Calibri"/>
              </a:rPr>
              <a:t>’</a:t>
            </a:r>
            <a:r>
              <a:rPr lang="fr-CA" b="0" dirty="0">
                <a:cs typeface="Calibri"/>
              </a:rPr>
              <a:t>est-ce pas?</a:t>
            </a:r>
          </a:p>
          <a:p>
            <a:endParaRPr lang="fr-CA" b="0" dirty="0">
              <a:cs typeface="Calibri"/>
            </a:endParaRPr>
          </a:p>
          <a:p>
            <a:r>
              <a:rPr lang="fr-CA" b="0" dirty="0">
                <a:cs typeface="Calibri"/>
              </a:rPr>
              <a:t>5. </a:t>
            </a:r>
            <a:r>
              <a:rPr lang="fr-CA" b="0" dirty="0">
                <a:highlight>
                  <a:srgbClr val="FF00FF"/>
                </a:highlight>
                <a:cs typeface="Calibri"/>
              </a:rPr>
              <a:t>Donner aux élèves </a:t>
            </a:r>
            <a:r>
              <a:rPr lang="fr-CA" b="0" dirty="0">
                <a:cs typeface="Calibri"/>
              </a:rPr>
              <a:t>plus qu</a:t>
            </a:r>
            <a:r>
              <a:rPr lang="fr-CA" b="0" dirty="0">
                <a:highlight>
                  <a:srgbClr val="FF00FF"/>
                </a:highlight>
                <a:cs typeface="Calibri"/>
              </a:rPr>
              <a:t>’</a:t>
            </a:r>
            <a:r>
              <a:rPr lang="fr-CA" b="0" dirty="0">
                <a:cs typeface="Calibri"/>
              </a:rPr>
              <a:t>une chance dans l</a:t>
            </a:r>
            <a:r>
              <a:rPr lang="fr-CA" b="0" dirty="0">
                <a:highlight>
                  <a:srgbClr val="FF00FF"/>
                </a:highlight>
                <a:cs typeface="Calibri"/>
              </a:rPr>
              <a:t>’</a:t>
            </a:r>
            <a:r>
              <a:rPr lang="fr-CA" b="0" dirty="0">
                <a:cs typeface="Calibri"/>
              </a:rPr>
              <a:t>année </a:t>
            </a:r>
            <a:r>
              <a:rPr lang="fr-CA" b="0" dirty="0">
                <a:highlight>
                  <a:srgbClr val="FF00FF"/>
                </a:highlight>
                <a:cs typeface="Calibri"/>
              </a:rPr>
              <a:t>de s’exercer</a:t>
            </a:r>
            <a:r>
              <a:rPr lang="fr-CA" b="0" dirty="0">
                <a:cs typeface="Calibri"/>
              </a:rPr>
              <a:t>! Plus ils répéteront </a:t>
            </a:r>
            <a:r>
              <a:rPr lang="fr-CA" b="0" dirty="0">
                <a:highlight>
                  <a:srgbClr val="FF00FF"/>
                </a:highlight>
                <a:cs typeface="Calibri"/>
              </a:rPr>
              <a:t>un</a:t>
            </a:r>
            <a:r>
              <a:rPr lang="fr-CA" b="0" dirty="0">
                <a:cs typeface="Calibri"/>
              </a:rPr>
              <a:t> type d</a:t>
            </a:r>
            <a:r>
              <a:rPr lang="fr-CA" b="0" dirty="0">
                <a:highlight>
                  <a:srgbClr val="FF00FF"/>
                </a:highlight>
                <a:cs typeface="Calibri"/>
              </a:rPr>
              <a:t>’</a:t>
            </a:r>
            <a:r>
              <a:rPr lang="fr-CA" b="0" dirty="0">
                <a:cs typeface="Calibri"/>
              </a:rPr>
              <a:t>exercice, plus il leur sera possible de s</a:t>
            </a:r>
            <a:r>
              <a:rPr lang="fr-CA" b="0" dirty="0">
                <a:highlight>
                  <a:srgbClr val="FF00FF"/>
                </a:highlight>
                <a:cs typeface="Calibri"/>
              </a:rPr>
              <a:t>’</a:t>
            </a:r>
            <a:r>
              <a:rPr lang="fr-CA" b="0" dirty="0">
                <a:cs typeface="Calibri"/>
              </a:rPr>
              <a:t>y référer le moment venu.</a:t>
            </a:r>
          </a:p>
          <a:p>
            <a:endParaRPr lang="fr-CA" b="0" dirty="0">
              <a:cs typeface="Calibri"/>
            </a:endParaRPr>
          </a:p>
          <a:p>
            <a:r>
              <a:rPr lang="fr-CA" b="0" dirty="0">
                <a:cs typeface="Calibri"/>
              </a:rPr>
              <a:t>6. </a:t>
            </a:r>
            <a:r>
              <a:rPr lang="fr-CA" b="0" dirty="0">
                <a:highlight>
                  <a:srgbClr val="FF00FF"/>
                </a:highlight>
                <a:cs typeface="Calibri"/>
              </a:rPr>
              <a:t>Laisser aux élèves de </a:t>
            </a:r>
            <a:r>
              <a:rPr lang="fr-CA" b="0" dirty="0">
                <a:cs typeface="Calibri"/>
              </a:rPr>
              <a:t>la place, une certaine autonomie pour se corriger entre eux. </a:t>
            </a:r>
            <a:r>
              <a:rPr lang="fr-CA" b="0" u="none" dirty="0">
                <a:cs typeface="Calibri"/>
              </a:rPr>
              <a:t>Tout n</a:t>
            </a:r>
            <a:r>
              <a:rPr lang="fr-CA" b="0" u="none" dirty="0">
                <a:highlight>
                  <a:srgbClr val="FF00FF"/>
                </a:highlight>
                <a:cs typeface="Calibri"/>
              </a:rPr>
              <a:t>’</a:t>
            </a:r>
            <a:r>
              <a:rPr lang="fr-CA" b="0" u="none" dirty="0">
                <a:cs typeface="Calibri"/>
              </a:rPr>
              <a:t>a pas à venir de l</a:t>
            </a:r>
            <a:r>
              <a:rPr lang="fr-CA" b="0" u="none" dirty="0">
                <a:highlight>
                  <a:srgbClr val="FF00FF"/>
                </a:highlight>
                <a:cs typeface="Calibri"/>
              </a:rPr>
              <a:t>’</a:t>
            </a:r>
            <a:r>
              <a:rPr lang="fr-CA" b="0" u="none" dirty="0">
                <a:cs typeface="Calibri"/>
              </a:rPr>
              <a:t>enseignant. </a:t>
            </a:r>
            <a:r>
              <a:rPr lang="fr-CA" b="0" dirty="0">
                <a:cs typeface="Calibri"/>
              </a:rPr>
              <a:t>Leur montrer comment formuler des commentaires positifs et constructifs </a:t>
            </a:r>
            <a:r>
              <a:rPr lang="fr-CA" b="0" dirty="0">
                <a:highlight>
                  <a:srgbClr val="FF00FF"/>
                </a:highlight>
                <a:cs typeface="Calibri"/>
              </a:rPr>
              <a:t>:</a:t>
            </a:r>
            <a:r>
              <a:rPr lang="fr-CA" b="0" dirty="0">
                <a:cs typeface="Calibri"/>
              </a:rPr>
              <a:t> </a:t>
            </a:r>
            <a:r>
              <a:rPr lang="fr-CA" dirty="0">
                <a:highlight>
                  <a:srgbClr val="FF00FF"/>
                </a:highlight>
                <a:cs typeface="Calibri"/>
              </a:rPr>
              <a:t>é</a:t>
            </a:r>
            <a:r>
              <a:rPr lang="fr-CA" b="0" dirty="0">
                <a:cs typeface="Calibri"/>
              </a:rPr>
              <a:t>viter de dire </a:t>
            </a:r>
            <a:r>
              <a:rPr lang="fr-CA" b="0" dirty="0">
                <a:highlight>
                  <a:srgbClr val="FF00FF"/>
                </a:highlight>
                <a:cs typeface="Calibri"/>
              </a:rPr>
              <a:t>« tu », </a:t>
            </a:r>
            <a:r>
              <a:rPr lang="fr-CA" b="0" dirty="0">
                <a:cs typeface="Calibri"/>
              </a:rPr>
              <a:t>par exemple, de mettre l</a:t>
            </a:r>
            <a:r>
              <a:rPr lang="fr-CA" b="0" dirty="0">
                <a:highlight>
                  <a:srgbClr val="FF00FF"/>
                </a:highlight>
                <a:cs typeface="Calibri"/>
              </a:rPr>
              <a:t>’</a:t>
            </a:r>
            <a:r>
              <a:rPr lang="fr-CA" b="0" dirty="0">
                <a:cs typeface="Calibri"/>
              </a:rPr>
              <a:t>élève en situation de faute. Tenter d</a:t>
            </a:r>
            <a:r>
              <a:rPr lang="fr-CA" b="0" dirty="0">
                <a:highlight>
                  <a:srgbClr val="FF00FF"/>
                </a:highlight>
                <a:cs typeface="Calibri"/>
              </a:rPr>
              <a:t>’</a:t>
            </a:r>
            <a:r>
              <a:rPr lang="fr-CA" b="0" dirty="0">
                <a:cs typeface="Calibri"/>
              </a:rPr>
              <a:t>objectiver les commentaires lorsque </a:t>
            </a:r>
            <a:r>
              <a:rPr lang="fr-CA" b="0" dirty="0">
                <a:highlight>
                  <a:srgbClr val="FF00FF"/>
                </a:highlight>
                <a:cs typeface="Calibri"/>
              </a:rPr>
              <a:t>c’est </a:t>
            </a:r>
            <a:r>
              <a:rPr lang="fr-CA" b="0" dirty="0">
                <a:cs typeface="Calibri"/>
              </a:rPr>
              <a:t>possible. Pour y parvenir, offrez des modèles de phrases pouvant être utilisés par vos élèves pour rétroagir entre eux.</a:t>
            </a:r>
          </a:p>
          <a:p>
            <a:endParaRPr lang="fr-CA" b="0" dirty="0">
              <a:cs typeface="Calibri"/>
            </a:endParaRPr>
          </a:p>
          <a:p>
            <a:r>
              <a:rPr lang="fr-CA" b="0" dirty="0">
                <a:cs typeface="Calibri"/>
              </a:rPr>
              <a:t>7. N</a:t>
            </a:r>
            <a:r>
              <a:rPr lang="fr-CA" b="0" dirty="0">
                <a:highlight>
                  <a:srgbClr val="FF00FF"/>
                </a:highlight>
                <a:cs typeface="Calibri"/>
              </a:rPr>
              <a:t>’</a:t>
            </a:r>
            <a:r>
              <a:rPr lang="fr-CA" b="0" dirty="0">
                <a:cs typeface="Calibri"/>
              </a:rPr>
              <a:t>évaluer que ce qui a été enseigné! Comment, en effet, pénaliser un élève à l</a:t>
            </a:r>
            <a:r>
              <a:rPr lang="fr-CA" b="0" dirty="0">
                <a:highlight>
                  <a:srgbClr val="FF00FF"/>
                </a:highlight>
                <a:cs typeface="Calibri"/>
              </a:rPr>
              <a:t>’</a:t>
            </a:r>
            <a:r>
              <a:rPr lang="fr-CA" b="0" dirty="0">
                <a:cs typeface="Calibri"/>
              </a:rPr>
              <a:t>oral </a:t>
            </a:r>
            <a:r>
              <a:rPr lang="fr-CA" b="0" dirty="0">
                <a:highlight>
                  <a:srgbClr val="FF00FF"/>
                </a:highlight>
                <a:cs typeface="Calibri"/>
              </a:rPr>
              <a:t>par rapport à </a:t>
            </a:r>
            <a:r>
              <a:rPr lang="fr-CA" b="0" dirty="0">
                <a:cs typeface="Calibri"/>
              </a:rPr>
              <a:t>un élément précis alors que vous n</a:t>
            </a:r>
            <a:r>
              <a:rPr lang="fr-CA" b="0" dirty="0">
                <a:highlight>
                  <a:srgbClr val="FF00FF"/>
                </a:highlight>
                <a:cs typeface="Calibri"/>
              </a:rPr>
              <a:t>’</a:t>
            </a:r>
            <a:r>
              <a:rPr lang="fr-CA" b="0" dirty="0">
                <a:cs typeface="Calibri"/>
              </a:rPr>
              <a:t>avez passé aucun moment </a:t>
            </a:r>
            <a:r>
              <a:rPr lang="fr-CA" b="0" dirty="0">
                <a:highlight>
                  <a:srgbClr val="FF00FF"/>
                </a:highlight>
                <a:cs typeface="Calibri"/>
              </a:rPr>
              <a:t>en classe </a:t>
            </a:r>
            <a:r>
              <a:rPr lang="fr-CA" b="0" dirty="0">
                <a:cs typeface="Calibri"/>
              </a:rPr>
              <a:t>à travailler cet objet</a:t>
            </a:r>
            <a:r>
              <a:rPr lang="fr-CA" b="0" dirty="0">
                <a:highlight>
                  <a:srgbClr val="FF00FF"/>
                </a:highlight>
                <a:cs typeface="Calibri"/>
              </a:rPr>
              <a:t>? </a:t>
            </a:r>
          </a:p>
          <a:p>
            <a:endParaRPr lang="fr-CA" dirty="0">
              <a:cs typeface="Calibri" panose="020F0502020204030204"/>
            </a:endParaRPr>
          </a:p>
          <a:p>
            <a:endParaRPr lang="fr-CA" dirty="0">
              <a:cs typeface="Calibri" panose="020F0502020204030204"/>
            </a:endParaRPr>
          </a:p>
          <a:p>
            <a:endParaRPr lang="fr-CA" dirty="0">
              <a:cs typeface="Calibri" panose="020F0502020204030204"/>
            </a:endParaRPr>
          </a:p>
          <a:p>
            <a:endParaRPr lang="fr-CA" dirty="0">
              <a:cs typeface="Calibri" panose="020F0502020204030204"/>
            </a:endParaRPr>
          </a:p>
          <a:p>
            <a:endParaRPr lang="fr-CA" dirty="0">
              <a:cs typeface="Calibri" panose="020F0502020204030204"/>
            </a:endParaRPr>
          </a:p>
          <a:p>
            <a:endParaRPr lang="fr-CA" dirty="0">
              <a:cs typeface="Calibri" panose="020F0502020204030204"/>
            </a:endParaRPr>
          </a:p>
          <a:p>
            <a:endParaRPr lang="fr-CA" dirty="0">
              <a:cs typeface="Calibri" panose="020F0502020204030204"/>
            </a:endParaRPr>
          </a:p>
          <a:p>
            <a:endParaRPr lang="fr-CA" dirty="0">
              <a:cs typeface="Calibri" panose="020F0502020204030204"/>
            </a:endParaRPr>
          </a:p>
          <a:p>
            <a:endParaRPr lang="fr-CA" dirty="0">
              <a:cs typeface="Calibri" panose="020F0502020204030204"/>
            </a:endParaRPr>
          </a:p>
          <a:p>
            <a:endParaRPr lang="fr-CA" dirty="0">
              <a:cs typeface="Calibri" panose="020F0502020204030204"/>
            </a:endParaRPr>
          </a:p>
          <a:p>
            <a:endParaRPr lang="fr-CA" dirty="0">
              <a:cs typeface="Calibri" panose="020F0502020204030204"/>
            </a:endParaRPr>
          </a:p>
          <a:p>
            <a:endParaRPr lang="fr-CA" dirty="0">
              <a:cs typeface="Calibri" panose="020F0502020204030204"/>
            </a:endParaRPr>
          </a:p>
          <a:p>
            <a:r>
              <a:rPr lang="fr-CA" dirty="0">
                <a:cs typeface="Calibri" panose="020F0502020204030204"/>
              </a:rPr>
              <a:t>  </a:t>
            </a:r>
          </a:p>
          <a:p>
            <a:endParaRPr lang="fr-CA" dirty="0">
              <a:cs typeface="Calibri" panose="020F0502020204030204"/>
            </a:endParaRPr>
          </a:p>
        </p:txBody>
      </p:sp>
      <p:sp>
        <p:nvSpPr>
          <p:cNvPr id="4" name="Espace réservé du numéro de diapositive 3"/>
          <p:cNvSpPr>
            <a:spLocks noGrp="1"/>
          </p:cNvSpPr>
          <p:nvPr>
            <p:ph type="sldNum" sz="quarter" idx="5"/>
          </p:nvPr>
        </p:nvSpPr>
        <p:spPr/>
        <p:txBody>
          <a:bodyPr/>
          <a:lstStyle/>
          <a:p>
            <a:fld id="{FFAD2420-E0A8-45DF-A53E-646625FF8775}" type="slidenum">
              <a:rPr lang="fr-CA" smtClean="0"/>
              <a:t>50</a:t>
            </a:fld>
            <a:endParaRPr lang="fr-CA" dirty="0"/>
          </a:p>
        </p:txBody>
      </p:sp>
    </p:spTree>
    <p:extLst>
      <p:ext uri="{BB962C8B-B14F-4D97-AF65-F5344CB8AC3E}">
        <p14:creationId xmlns:p14="http://schemas.microsoft.com/office/powerpoint/2010/main" val="30338461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FFAD2420-E0A8-45DF-A53E-646625FF8775}" type="slidenum">
              <a:rPr lang="fr-CA" smtClean="0"/>
              <a:t>52</a:t>
            </a:fld>
            <a:endParaRPr lang="fr-CA"/>
          </a:p>
        </p:txBody>
      </p:sp>
    </p:spTree>
    <p:extLst>
      <p:ext uri="{BB962C8B-B14F-4D97-AF65-F5344CB8AC3E}">
        <p14:creationId xmlns:p14="http://schemas.microsoft.com/office/powerpoint/2010/main" val="40233577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0" i="1" dirty="0"/>
              <a:t>Un vrai vivre</a:t>
            </a:r>
            <a:r>
              <a:rPr lang="fr-CA" b="0" i="1" dirty="0">
                <a:highlight>
                  <a:srgbClr val="FF00FF"/>
                </a:highlight>
              </a:rPr>
              <a:t>-</a:t>
            </a:r>
            <a:r>
              <a:rPr lang="fr-CA" b="0" i="1" dirty="0"/>
              <a:t>ensemble</a:t>
            </a:r>
            <a:r>
              <a:rPr lang="fr-CA" i="1" dirty="0">
                <a:highlight>
                  <a:srgbClr val="FF00FF"/>
                </a:highlight>
              </a:rPr>
              <a:t>,</a:t>
            </a:r>
            <a:r>
              <a:rPr lang="fr-CA" b="0" i="1" dirty="0"/>
              <a:t> </a:t>
            </a:r>
            <a:r>
              <a:rPr lang="fr-CA" i="1" dirty="0">
                <a:highlight>
                  <a:srgbClr val="FF00FF"/>
                </a:highlight>
              </a:rPr>
              <a:t>c</a:t>
            </a:r>
            <a:r>
              <a:rPr lang="fr-CA" b="0" i="1" dirty="0"/>
              <a:t>’est former des citoyens capables de communiquer et d</a:t>
            </a:r>
            <a:r>
              <a:rPr lang="fr-CA" b="0" i="1" dirty="0">
                <a:highlight>
                  <a:srgbClr val="FF00FF"/>
                </a:highlight>
              </a:rPr>
              <a:t>’</a:t>
            </a:r>
            <a:r>
              <a:rPr lang="fr-CA" b="0" i="1" dirty="0"/>
              <a:t>interagir, de participer à la société de demain, bref, de la transformer à leur image.</a:t>
            </a:r>
            <a:endParaRPr lang="fr-CA" b="0" i="1" dirty="0">
              <a:cs typeface="Calibri"/>
            </a:endParaRPr>
          </a:p>
          <a:p>
            <a:endParaRPr lang="fr-CA" b="0" dirty="0">
              <a:cs typeface="Calibri"/>
            </a:endParaRPr>
          </a:p>
          <a:p>
            <a:r>
              <a:rPr lang="fr-CA" b="0" dirty="0"/>
              <a:t>Dans le contexte scolaire, </a:t>
            </a:r>
            <a:r>
              <a:rPr lang="fr-CA" dirty="0">
                <a:highlight>
                  <a:srgbClr val="FF00FF"/>
                </a:highlight>
              </a:rPr>
              <a:t>o</a:t>
            </a:r>
            <a:r>
              <a:rPr lang="fr-CA" b="0" dirty="0"/>
              <a:t>n parler</a:t>
            </a:r>
            <a:r>
              <a:rPr lang="fr-CA" b="0" dirty="0">
                <a:highlight>
                  <a:srgbClr val="FF00FF"/>
                </a:highlight>
              </a:rPr>
              <a:t>a d</a:t>
            </a:r>
            <a:r>
              <a:rPr lang="fr-CA" b="0" dirty="0"/>
              <a:t>e former des élèves capables</a:t>
            </a:r>
            <a:r>
              <a:rPr lang="fr-CA" b="0" dirty="0">
                <a:highlight>
                  <a:srgbClr val="FF00FF"/>
                </a:highlight>
              </a:rPr>
              <a:t> </a:t>
            </a:r>
            <a:r>
              <a:rPr lang="fr-CA" b="0" dirty="0"/>
              <a:t>:</a:t>
            </a:r>
          </a:p>
          <a:p>
            <a:endParaRPr lang="fr-CA" b="0" dirty="0"/>
          </a:p>
          <a:p>
            <a:r>
              <a:rPr lang="fr-CA" b="0" dirty="0"/>
              <a:t>1. D’exprimer leur pensée oralement</a:t>
            </a:r>
            <a:r>
              <a:rPr lang="fr-CA" b="0" dirty="0">
                <a:highlight>
                  <a:srgbClr val="FF00FF"/>
                </a:highlight>
              </a:rPr>
              <a:t>,</a:t>
            </a:r>
            <a:r>
              <a:rPr lang="fr-CA" b="0" dirty="0"/>
              <a:t> peu importe la discipline</a:t>
            </a:r>
            <a:r>
              <a:rPr lang="fr-CA" b="0" dirty="0">
                <a:highlight>
                  <a:srgbClr val="FF00FF"/>
                </a:highlight>
              </a:rPr>
              <a:t>;</a:t>
            </a:r>
            <a:r>
              <a:rPr lang="fr-CA" b="0" dirty="0"/>
              <a:t> </a:t>
            </a:r>
            <a:endParaRPr lang="fr-CA" b="0" dirty="0">
              <a:cs typeface="Calibri"/>
            </a:endParaRPr>
          </a:p>
          <a:p>
            <a:endParaRPr lang="fr-CA" b="0" dirty="0"/>
          </a:p>
          <a:p>
            <a:r>
              <a:rPr lang="fr-CA" b="0" dirty="0"/>
              <a:t>2. De prendre conscience </a:t>
            </a:r>
            <a:r>
              <a:rPr lang="fr-CA" b="0" dirty="0">
                <a:highlight>
                  <a:srgbClr val="FF00FF"/>
                </a:highlight>
              </a:rPr>
              <a:t>du fait </a:t>
            </a:r>
            <a:r>
              <a:rPr lang="fr-CA" b="0" dirty="0"/>
              <a:t>que la langue est un puissant véhicule de la cultur</a:t>
            </a:r>
            <a:r>
              <a:rPr lang="fr-CA" b="0" dirty="0">
                <a:highlight>
                  <a:srgbClr val="FF00FF"/>
                </a:highlight>
              </a:rPr>
              <a:t>e</a:t>
            </a:r>
            <a:r>
              <a:rPr lang="fr-CA" b="0" dirty="0"/>
              <a:t> </a:t>
            </a:r>
            <a:r>
              <a:rPr lang="fr-CA" b="0" dirty="0">
                <a:highlight>
                  <a:srgbClr val="FF00FF"/>
                </a:highlight>
              </a:rPr>
              <a:t>et d’en tirer profit </a:t>
            </a:r>
            <a:r>
              <a:rPr lang="fr-CA" b="0" dirty="0"/>
              <a:t>en assistant à des spectacles d’humour</a:t>
            </a:r>
            <a:r>
              <a:rPr lang="fr-CA" dirty="0"/>
              <a:t> </a:t>
            </a:r>
            <a:r>
              <a:rPr lang="fr-CA" dirty="0">
                <a:highlight>
                  <a:srgbClr val="FF00FF"/>
                </a:highlight>
              </a:rPr>
              <a:t>et à </a:t>
            </a:r>
            <a:r>
              <a:rPr lang="fr-CA" b="0" dirty="0">
                <a:highlight>
                  <a:srgbClr val="FF00FF"/>
                </a:highlight>
              </a:rPr>
              <a:t>des </a:t>
            </a:r>
            <a:r>
              <a:rPr lang="fr-CA" b="0" dirty="0"/>
              <a:t>pièces de théâtre, en écoutant des </a:t>
            </a:r>
            <a:r>
              <a:rPr lang="fr-CA" b="0" dirty="0">
                <a:highlight>
                  <a:srgbClr val="FF00FF"/>
                </a:highlight>
              </a:rPr>
              <a:t>œ</a:t>
            </a:r>
            <a:r>
              <a:rPr lang="fr-CA" b="0" dirty="0"/>
              <a:t>uvres d’auteurs</a:t>
            </a:r>
            <a:r>
              <a:rPr lang="fr-CA" dirty="0">
                <a:highlight>
                  <a:srgbClr val="FF00FF"/>
                </a:highlight>
              </a:rPr>
              <a:t>-</a:t>
            </a:r>
            <a:r>
              <a:rPr lang="fr-CA" b="0" dirty="0"/>
              <a:t>compositeurs d’ici, en se familiarisant avec le cin</a:t>
            </a:r>
            <a:r>
              <a:rPr lang="fr-CA" b="0" dirty="0">
                <a:highlight>
                  <a:srgbClr val="FF00FF"/>
                </a:highlight>
              </a:rPr>
              <a:t>é</a:t>
            </a:r>
            <a:r>
              <a:rPr lang="fr-CA" b="0" dirty="0"/>
              <a:t>ma québécois</a:t>
            </a:r>
            <a:r>
              <a:rPr lang="fr-CA" dirty="0"/>
              <a:t>, etc.</a:t>
            </a:r>
            <a:r>
              <a:rPr lang="fr-CA" dirty="0">
                <a:highlight>
                  <a:srgbClr val="FF00FF"/>
                </a:highlight>
              </a:rPr>
              <a:t>;</a:t>
            </a:r>
          </a:p>
          <a:p>
            <a:r>
              <a:rPr lang="fr-CA" dirty="0"/>
              <a:t> </a:t>
            </a:r>
          </a:p>
          <a:p>
            <a:r>
              <a:rPr lang="fr-CA" b="0" dirty="0"/>
              <a:t>3. De réaliser que plus </a:t>
            </a:r>
            <a:r>
              <a:rPr lang="fr-CA" b="0" dirty="0">
                <a:highlight>
                  <a:srgbClr val="FF00FF"/>
                </a:highlight>
              </a:rPr>
              <a:t>o</a:t>
            </a:r>
            <a:r>
              <a:rPr lang="fr-CA" b="0" dirty="0"/>
              <a:t>n interagit, plus </a:t>
            </a:r>
            <a:r>
              <a:rPr lang="fr-CA" b="0" dirty="0">
                <a:highlight>
                  <a:srgbClr val="FF00FF"/>
                </a:highlight>
              </a:rPr>
              <a:t>o</a:t>
            </a:r>
            <a:r>
              <a:rPr lang="fr-CA" b="0" dirty="0"/>
              <a:t>n apprend. La classe, dans ce contexte, est un formidable laboratoire où l’élève peut prendre des risques</a:t>
            </a:r>
            <a:r>
              <a:rPr lang="fr-CA" dirty="0"/>
              <a:t> </a:t>
            </a:r>
            <a:r>
              <a:rPr lang="fr-CA" dirty="0">
                <a:highlight>
                  <a:srgbClr val="FF00FF"/>
                </a:highlight>
              </a:rPr>
              <a:t>et</a:t>
            </a:r>
            <a:r>
              <a:rPr lang="fr-CA" b="0" dirty="0">
                <a:highlight>
                  <a:srgbClr val="FF00FF"/>
                </a:highlight>
              </a:rPr>
              <a:t> </a:t>
            </a:r>
            <a:r>
              <a:rPr lang="fr-CA" b="0" dirty="0"/>
              <a:t>se tromper, où il apprend à se sortir de </a:t>
            </a:r>
            <a:r>
              <a:rPr lang="fr-CA" dirty="0">
                <a:highlight>
                  <a:srgbClr val="FF00FF"/>
                </a:highlight>
              </a:rPr>
              <a:t>l’« </a:t>
            </a:r>
            <a:r>
              <a:rPr lang="fr-CA" dirty="0"/>
              <a:t>intuition</a:t>
            </a:r>
            <a:r>
              <a:rPr lang="fr-CA" dirty="0">
                <a:highlight>
                  <a:srgbClr val="FF00FF"/>
                </a:highlight>
              </a:rPr>
              <a:t> </a:t>
            </a:r>
            <a:r>
              <a:rPr lang="fr-CA" b="0" dirty="0">
                <a:highlight>
                  <a:srgbClr val="FF00FF"/>
                </a:highlight>
              </a:rPr>
              <a:t>» </a:t>
            </a:r>
            <a:r>
              <a:rPr lang="fr-CA" b="0" dirty="0"/>
              <a:t>et à mettre en place des mécanismes pour qu’un véritable apprentissage ait lieu</a:t>
            </a:r>
            <a:r>
              <a:rPr lang="fr-CA" dirty="0">
                <a:highlight>
                  <a:srgbClr val="FF00FF"/>
                </a:highlight>
              </a:rPr>
              <a:t>;</a:t>
            </a:r>
            <a:endParaRPr lang="fr-CA" b="0" dirty="0">
              <a:highlight>
                <a:srgbClr val="FF00FF"/>
              </a:highlight>
            </a:endParaRPr>
          </a:p>
          <a:p>
            <a:endParaRPr lang="fr-CA" b="0" dirty="0"/>
          </a:p>
          <a:p>
            <a:r>
              <a:rPr lang="fr-CA" b="0" dirty="0"/>
              <a:t>4. De comprendre que la socialisation passe avant tout par l’oral. </a:t>
            </a:r>
          </a:p>
          <a:p>
            <a:endParaRPr lang="fr-CA" b="0" dirty="0"/>
          </a:p>
          <a:p>
            <a:r>
              <a:rPr lang="fr-CA" b="0" dirty="0"/>
              <a:t>Finalement, </a:t>
            </a:r>
            <a:r>
              <a:rPr lang="fr-CA" b="0" dirty="0">
                <a:highlight>
                  <a:srgbClr val="FF00FF"/>
                </a:highlight>
              </a:rPr>
              <a:t>puis</a:t>
            </a:r>
            <a:r>
              <a:rPr lang="fr-CA" b="0" dirty="0"/>
              <a:t>que c’est par l’oral, ou la mise en place d’activités interactives, que tout apprenant est amené à construire son identité, il va y parvenir en débattant de valeurs de démocratie, de morale ou d’éthique. L’écol</a:t>
            </a:r>
            <a:r>
              <a:rPr lang="fr-CA" b="0" dirty="0">
                <a:highlight>
                  <a:srgbClr val="FF00FF"/>
                </a:highlight>
              </a:rPr>
              <a:t>e va </a:t>
            </a:r>
            <a:r>
              <a:rPr lang="fr-CA" b="0" dirty="0"/>
              <a:t>lui permettre cette construction identitaire, ne serait-ce que par les matières qui y sont enseignées.</a:t>
            </a:r>
            <a:endParaRPr lang="fr-CA" b="0" dirty="0">
              <a:cs typeface="Calibri"/>
            </a:endParaRPr>
          </a:p>
          <a:p>
            <a:endParaRPr lang="fr-CA" i="1" dirty="0"/>
          </a:p>
          <a:p>
            <a:endParaRPr lang="fr-CA" i="1" dirty="0">
              <a:cs typeface="Calibri"/>
            </a:endParaRPr>
          </a:p>
          <a:p>
            <a:endParaRPr lang="fr-CA" b="1" dirty="0">
              <a:cs typeface="Calibri"/>
            </a:endParaRPr>
          </a:p>
        </p:txBody>
      </p:sp>
      <p:sp>
        <p:nvSpPr>
          <p:cNvPr id="4" name="Slide Number Placeholder 3"/>
          <p:cNvSpPr>
            <a:spLocks noGrp="1"/>
          </p:cNvSpPr>
          <p:nvPr>
            <p:ph type="sldNum" sz="quarter" idx="5"/>
          </p:nvPr>
        </p:nvSpPr>
        <p:spPr/>
        <p:txBody>
          <a:bodyPr/>
          <a:lstStyle/>
          <a:p>
            <a:fld id="{FFAD2420-E0A8-45DF-A53E-646625FF8775}" type="slidenum">
              <a:rPr lang="fr-CA" smtClean="0"/>
              <a:t>5</a:t>
            </a:fld>
            <a:endParaRPr lang="fr-CA" dirty="0"/>
          </a:p>
        </p:txBody>
      </p:sp>
    </p:spTree>
    <p:extLst>
      <p:ext uri="{BB962C8B-B14F-4D97-AF65-F5344CB8AC3E}">
        <p14:creationId xmlns:p14="http://schemas.microsoft.com/office/powerpoint/2010/main" val="38311820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90000"/>
              </a:lnSpc>
              <a:spcBef>
                <a:spcPts val="1000"/>
              </a:spcBef>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FFAD2420-E0A8-45DF-A53E-646625FF8775}" type="slidenum">
              <a:rPr lang="fr-CA" smtClean="0"/>
              <a:t>53</a:t>
            </a:fld>
            <a:endParaRPr lang="fr-CA"/>
          </a:p>
        </p:txBody>
      </p:sp>
    </p:spTree>
    <p:extLst>
      <p:ext uri="{BB962C8B-B14F-4D97-AF65-F5344CB8AC3E}">
        <p14:creationId xmlns:p14="http://schemas.microsoft.com/office/powerpoint/2010/main" val="22812607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FFAD2420-E0A8-45DF-A53E-646625FF8775}" type="slidenum">
              <a:rPr lang="fr-CA" smtClean="0"/>
              <a:t>54</a:t>
            </a:fld>
            <a:endParaRPr lang="fr-CA"/>
          </a:p>
        </p:txBody>
      </p:sp>
    </p:spTree>
    <p:extLst>
      <p:ext uri="{BB962C8B-B14F-4D97-AF65-F5344CB8AC3E}">
        <p14:creationId xmlns:p14="http://schemas.microsoft.com/office/powerpoint/2010/main" val="54448804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FFAD2420-E0A8-45DF-A53E-646625FF8775}" type="slidenum">
              <a:rPr lang="fr-CA" smtClean="0"/>
              <a:t>55</a:t>
            </a:fld>
            <a:endParaRPr lang="fr-CA"/>
          </a:p>
        </p:txBody>
      </p:sp>
    </p:spTree>
    <p:extLst>
      <p:ext uri="{BB962C8B-B14F-4D97-AF65-F5344CB8AC3E}">
        <p14:creationId xmlns:p14="http://schemas.microsoft.com/office/powerpoint/2010/main" val="41717781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FFAD2420-E0A8-45DF-A53E-646625FF8775}" type="slidenum">
              <a:rPr lang="fr-CA" smtClean="0"/>
              <a:t>56</a:t>
            </a:fld>
            <a:endParaRPr lang="fr-CA"/>
          </a:p>
        </p:txBody>
      </p:sp>
    </p:spTree>
    <p:extLst>
      <p:ext uri="{BB962C8B-B14F-4D97-AF65-F5344CB8AC3E}">
        <p14:creationId xmlns:p14="http://schemas.microsoft.com/office/powerpoint/2010/main" val="33267472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FFAD2420-E0A8-45DF-A53E-646625FF8775}" type="slidenum">
              <a:rPr lang="fr-CA" smtClean="0"/>
              <a:t>57</a:t>
            </a:fld>
            <a:endParaRPr lang="fr-CA"/>
          </a:p>
        </p:txBody>
      </p:sp>
    </p:spTree>
    <p:extLst>
      <p:ext uri="{BB962C8B-B14F-4D97-AF65-F5344CB8AC3E}">
        <p14:creationId xmlns:p14="http://schemas.microsoft.com/office/powerpoint/2010/main" val="3161260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0" dirty="0"/>
              <a:t>Par simple curiosité, </a:t>
            </a:r>
            <a:r>
              <a:rPr lang="fr-CA" b="0" dirty="0">
                <a:highlight>
                  <a:srgbClr val="FF00FF"/>
                </a:highlight>
              </a:rPr>
              <a:t>que permet le fait de communiquer ou d’interagir selon vous?</a:t>
            </a:r>
            <a:endParaRPr lang="en-US" b="0" dirty="0">
              <a:highlight>
                <a:srgbClr val="FF00FF"/>
              </a:highlight>
              <a:ea typeface="Calibri"/>
              <a:cs typeface="Calibri"/>
            </a:endParaRPr>
          </a:p>
          <a:p>
            <a:endParaRPr lang="fr-CA" b="0" dirty="0">
              <a:highlight>
                <a:srgbClr val="FF00FF"/>
              </a:highlight>
              <a:ea typeface="Calibri"/>
              <a:cs typeface="Calibri"/>
            </a:endParaRPr>
          </a:p>
          <a:p>
            <a:r>
              <a:rPr lang="fr-CA" b="0" dirty="0"/>
              <a:t>Prenez la prochaine minute pour </a:t>
            </a:r>
            <a:r>
              <a:rPr lang="fr-CA" b="0" dirty="0">
                <a:highlight>
                  <a:srgbClr val="FF00FF"/>
                </a:highlight>
              </a:rPr>
              <a:t>y réfléchir.</a:t>
            </a:r>
            <a:endParaRPr lang="fr-CA" b="0" dirty="0">
              <a:highlight>
                <a:srgbClr val="FF00FF"/>
              </a:highlight>
              <a:ea typeface="Calibri"/>
              <a:cs typeface="Calibri"/>
            </a:endParaRPr>
          </a:p>
          <a:p>
            <a:endParaRPr lang="fr-CA" b="1" dirty="0"/>
          </a:p>
          <a:p>
            <a:endParaRPr lang="fr-CA" dirty="0"/>
          </a:p>
          <a:p>
            <a:endParaRPr lang="fr-CA" dirty="0">
              <a:cs typeface="Calibri"/>
            </a:endParaRPr>
          </a:p>
          <a:p>
            <a:endParaRPr lang="fr-CA" dirty="0">
              <a:cs typeface="Calibri"/>
            </a:endParaRPr>
          </a:p>
        </p:txBody>
      </p:sp>
      <p:sp>
        <p:nvSpPr>
          <p:cNvPr id="4" name="Espace réservé du numéro de diapositive 3"/>
          <p:cNvSpPr>
            <a:spLocks noGrp="1"/>
          </p:cNvSpPr>
          <p:nvPr>
            <p:ph type="sldNum" sz="quarter" idx="5"/>
          </p:nvPr>
        </p:nvSpPr>
        <p:spPr/>
        <p:txBody>
          <a:bodyPr/>
          <a:lstStyle/>
          <a:p>
            <a:fld id="{FFAD2420-E0A8-45DF-A53E-646625FF8775}" type="slidenum">
              <a:rPr lang="fr-CA" smtClean="0"/>
              <a:t>6</a:t>
            </a:fld>
            <a:endParaRPr lang="fr-CA"/>
          </a:p>
        </p:txBody>
      </p:sp>
    </p:spTree>
    <p:extLst>
      <p:ext uri="{BB962C8B-B14F-4D97-AF65-F5344CB8AC3E}">
        <p14:creationId xmlns:p14="http://schemas.microsoft.com/office/powerpoint/2010/main" val="39943949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0" dirty="0"/>
              <a:t>Bien que les programmes dont il est question aujourd</a:t>
            </a:r>
            <a:r>
              <a:rPr lang="fr-CA" i="1" dirty="0">
                <a:highlight>
                  <a:srgbClr val="FF00FF"/>
                </a:highlight>
                <a:ea typeface="+mn-lt"/>
                <a:cs typeface="+mn-lt"/>
              </a:rPr>
              <a:t>’</a:t>
            </a:r>
            <a:r>
              <a:rPr lang="fr-CA" b="0" dirty="0"/>
              <a:t>hui présentent de manière plus ou moins explicite le</a:t>
            </a:r>
            <a:r>
              <a:rPr lang="fr-CA" b="0" dirty="0">
                <a:highlight>
                  <a:srgbClr val="FF00FF"/>
                </a:highlight>
              </a:rPr>
              <a:t>ur</a:t>
            </a:r>
            <a:r>
              <a:rPr lang="fr-CA" b="0" dirty="0"/>
              <a:t>s différentes intentions de communication ou d</a:t>
            </a:r>
            <a:r>
              <a:rPr lang="fr-CA" i="1" dirty="0">
                <a:highlight>
                  <a:srgbClr val="FF00FF"/>
                </a:highlight>
                <a:ea typeface="+mn-lt"/>
                <a:cs typeface="+mn-lt"/>
              </a:rPr>
              <a:t>’</a:t>
            </a:r>
            <a:r>
              <a:rPr lang="fr-CA" b="0" dirty="0"/>
              <a:t>interaction, voici celles qui sont le plus souvent mises de l</a:t>
            </a:r>
            <a:r>
              <a:rPr lang="fr-CA" i="1" dirty="0">
                <a:highlight>
                  <a:srgbClr val="FF00FF"/>
                </a:highlight>
                <a:ea typeface="+mn-lt"/>
                <a:cs typeface="+mn-lt"/>
              </a:rPr>
              <a:t>’</a:t>
            </a:r>
            <a:r>
              <a:rPr lang="fr-CA" b="0" dirty="0"/>
              <a:t>avant</a:t>
            </a:r>
            <a:r>
              <a:rPr lang="fr-CA" dirty="0">
                <a:highlight>
                  <a:srgbClr val="FF00FF"/>
                </a:highlight>
              </a:rPr>
              <a:t>.</a:t>
            </a:r>
            <a:r>
              <a:rPr lang="fr-CA" b="0" dirty="0">
                <a:cs typeface="Calibri"/>
              </a:rPr>
              <a:t> </a:t>
            </a:r>
            <a:r>
              <a:rPr lang="fr-CA" b="0" dirty="0">
                <a:highlight>
                  <a:srgbClr val="FF00FF"/>
                </a:highlight>
                <a:cs typeface="Calibri"/>
              </a:rPr>
              <a:t>[</a:t>
            </a:r>
            <a:r>
              <a:rPr lang="fr-CA" dirty="0">
                <a:highlight>
                  <a:srgbClr val="FF00FF"/>
                </a:highlight>
                <a:cs typeface="Calibri"/>
              </a:rPr>
              <a:t>L</a:t>
            </a:r>
            <a:r>
              <a:rPr lang="fr-CA" b="0" dirty="0">
                <a:cs typeface="Calibri"/>
              </a:rPr>
              <a:t>ire les réponses</a:t>
            </a:r>
            <a:r>
              <a:rPr lang="fr-CA" b="0" dirty="0">
                <a:highlight>
                  <a:srgbClr val="0000FF"/>
                </a:highlight>
                <a:cs typeface="Calibri"/>
              </a:rPr>
              <a:t>.</a:t>
            </a:r>
            <a:r>
              <a:rPr lang="fr-CA" b="0" dirty="0">
                <a:highlight>
                  <a:srgbClr val="FF00FF"/>
                </a:highlight>
                <a:cs typeface="Calibri"/>
              </a:rPr>
              <a:t>]</a:t>
            </a:r>
            <a:endParaRPr lang="fr-CA" b="0" dirty="0">
              <a:highlight>
                <a:srgbClr val="FF00FF"/>
              </a:highlight>
            </a:endParaRPr>
          </a:p>
          <a:p>
            <a:endParaRPr lang="fr-CA" b="0" dirty="0"/>
          </a:p>
          <a:p>
            <a:r>
              <a:rPr lang="fr-CA" b="0" dirty="0">
                <a:highlight>
                  <a:srgbClr val="FF00FF"/>
                </a:highlight>
              </a:rPr>
              <a:t>L’expression </a:t>
            </a:r>
            <a:r>
              <a:rPr lang="fr-CA" b="0" dirty="0"/>
              <a:t>« </a:t>
            </a:r>
            <a:r>
              <a:rPr lang="fr-CA" dirty="0">
                <a:highlight>
                  <a:srgbClr val="FF00FF"/>
                </a:highlight>
              </a:rPr>
              <a:t>i</a:t>
            </a:r>
            <a:r>
              <a:rPr lang="fr-CA" b="0" dirty="0"/>
              <a:t>ntentions de communication » désign</a:t>
            </a:r>
            <a:r>
              <a:rPr lang="fr-CA" b="0" dirty="0">
                <a:highlight>
                  <a:srgbClr val="FF00FF"/>
                </a:highlight>
              </a:rPr>
              <a:t>e</a:t>
            </a:r>
            <a:r>
              <a:rPr lang="fr-CA" b="0" dirty="0"/>
              <a:t> les raisons qui incitent les gens à parler. </a:t>
            </a:r>
            <a:r>
              <a:rPr lang="fr-CA" b="0" dirty="0">
                <a:highlight>
                  <a:srgbClr val="FF00FF"/>
                </a:highlight>
              </a:rPr>
              <a:t>L</a:t>
            </a:r>
            <a:r>
              <a:rPr lang="fr-CA" b="0" dirty="0"/>
              <a:t>es intentions de communication sont aussi appelées </a:t>
            </a:r>
            <a:r>
              <a:rPr lang="fr-CA" b="0" dirty="0">
                <a:highlight>
                  <a:srgbClr val="FF00FF"/>
                </a:highlight>
              </a:rPr>
              <a:t>« </a:t>
            </a:r>
            <a:r>
              <a:rPr lang="fr-CA" b="0" dirty="0"/>
              <a:t>fonctions du langage </a:t>
            </a:r>
            <a:r>
              <a:rPr lang="fr-CA" b="0" dirty="0">
                <a:highlight>
                  <a:srgbClr val="FF00FF"/>
                </a:highlight>
              </a:rPr>
              <a:t>»</a:t>
            </a:r>
            <a:r>
              <a:rPr lang="fr-CA" b="0" dirty="0"/>
              <a:t>. </a:t>
            </a:r>
            <a:endParaRPr lang="fr-CA" b="0" dirty="0">
              <a:cs typeface="Calibri"/>
            </a:endParaRPr>
          </a:p>
          <a:p>
            <a:endParaRPr lang="fr-CA" b="0" dirty="0">
              <a:cs typeface="Calibri"/>
            </a:endParaRPr>
          </a:p>
          <a:p>
            <a:r>
              <a:rPr lang="fr-CA" b="0" dirty="0">
                <a:solidFill>
                  <a:srgbClr val="231F20"/>
                </a:solidFill>
                <a:latin typeface="Frutiger-Cn"/>
              </a:rPr>
              <a:t>Communiquer ou interagir</a:t>
            </a:r>
            <a:r>
              <a:rPr lang="fr-CA" sz="1200" b="0" i="0" u="none" strike="noStrike" baseline="0" dirty="0">
                <a:solidFill>
                  <a:srgbClr val="231F20"/>
                </a:solidFill>
                <a:latin typeface="Frutiger-Cn"/>
              </a:rPr>
              <a:t> permet de répondre à divers besoins de la vie </a:t>
            </a:r>
            <a:r>
              <a:rPr lang="fr-CA" sz="1200" b="0" i="0" u="none" strike="noStrike" baseline="0" dirty="0">
                <a:solidFill>
                  <a:srgbClr val="231F20"/>
                </a:solidFill>
                <a:highlight>
                  <a:srgbClr val="FF00FF"/>
                </a:highlight>
                <a:latin typeface="Frutiger-Cn"/>
              </a:rPr>
              <a:t>q</a:t>
            </a:r>
            <a:r>
              <a:rPr lang="fr-CA" sz="1200" b="0" i="0" u="none" strike="noStrike" baseline="0" dirty="0">
                <a:solidFill>
                  <a:srgbClr val="231F20"/>
                </a:solidFill>
                <a:latin typeface="Frutiger-Cn"/>
              </a:rPr>
              <a:t>uotidienne :</a:t>
            </a:r>
            <a:r>
              <a:rPr lang="fr-CA" b="0" dirty="0">
                <a:solidFill>
                  <a:srgbClr val="231F20"/>
                </a:solidFill>
                <a:latin typeface="Frutiger-Cn"/>
              </a:rPr>
              <a:t> </a:t>
            </a:r>
          </a:p>
          <a:p>
            <a:endParaRPr lang="fr-CA" b="0" dirty="0">
              <a:solidFill>
                <a:srgbClr val="231F20"/>
              </a:solidFill>
              <a:latin typeface="Frutiger-Cn"/>
            </a:endParaRPr>
          </a:p>
          <a:p>
            <a:r>
              <a:rPr lang="fr-CA" b="0" dirty="0">
                <a:solidFill>
                  <a:srgbClr val="231F20"/>
                </a:solidFill>
                <a:latin typeface="Calibri (Corps)"/>
              </a:rPr>
              <a:t>- </a:t>
            </a:r>
            <a:r>
              <a:rPr lang="fr-CA" dirty="0">
                <a:solidFill>
                  <a:srgbClr val="231F20"/>
                </a:solidFill>
                <a:highlight>
                  <a:srgbClr val="FF00FF"/>
                </a:highlight>
                <a:latin typeface="Calibri (Corps)"/>
              </a:rPr>
              <a:t>c</a:t>
            </a:r>
            <a:r>
              <a:rPr lang="fr-CA" b="0" i="0" u="none" strike="noStrike" baseline="0" dirty="0">
                <a:solidFill>
                  <a:srgbClr val="231F20"/>
                </a:solidFill>
                <a:latin typeface="Calibri (Corps)"/>
              </a:rPr>
              <a:t>onsommation (ex</a:t>
            </a:r>
            <a:r>
              <a:rPr lang="fr-CA" b="0" i="0" u="none" strike="noStrike" baseline="0" dirty="0">
                <a:solidFill>
                  <a:srgbClr val="231F20"/>
                </a:solidFill>
                <a:highlight>
                  <a:srgbClr val="FF00FF"/>
                </a:highlight>
                <a:latin typeface="Calibri (Corps)"/>
              </a:rPr>
              <a:t>. : f</a:t>
            </a:r>
            <a:r>
              <a:rPr lang="fr-CA" b="0" i="0" u="none" strike="noStrike" baseline="0" dirty="0">
                <a:solidFill>
                  <a:srgbClr val="231F20"/>
                </a:solidFill>
                <a:latin typeface="Calibri (Corps)"/>
              </a:rPr>
              <a:t>aire des </a:t>
            </a:r>
            <a:r>
              <a:rPr lang="fr-CA" b="0" dirty="0">
                <a:solidFill>
                  <a:srgbClr val="231F20"/>
                </a:solidFill>
                <a:latin typeface="Calibri (Corps)"/>
              </a:rPr>
              <a:t>courses</a:t>
            </a:r>
            <a:r>
              <a:rPr lang="fr-CA" b="0" i="0" u="none" strike="noStrike" baseline="0" dirty="0">
                <a:solidFill>
                  <a:srgbClr val="231F20"/>
                </a:solidFill>
                <a:latin typeface="Calibri (Corps)"/>
              </a:rPr>
              <a:t>)</a:t>
            </a:r>
            <a:r>
              <a:rPr lang="fr-CA" b="0" i="0" u="none" strike="noStrike" baseline="0" dirty="0">
                <a:solidFill>
                  <a:srgbClr val="231F20"/>
                </a:solidFill>
                <a:highlight>
                  <a:srgbClr val="FF00FF"/>
                </a:highlight>
                <a:latin typeface="Calibri (Corps)"/>
              </a:rPr>
              <a:t>;</a:t>
            </a:r>
            <a:r>
              <a:rPr lang="fr-CA" b="0" dirty="0">
                <a:solidFill>
                  <a:srgbClr val="231F20"/>
                </a:solidFill>
                <a:latin typeface="Calibri (Corps)"/>
              </a:rPr>
              <a:t> </a:t>
            </a:r>
            <a:endParaRPr lang="fr-CA" b="0" dirty="0">
              <a:solidFill>
                <a:srgbClr val="000000"/>
              </a:solidFill>
              <a:latin typeface="Calibri (Corps)"/>
              <a:cs typeface="Calibri"/>
            </a:endParaRPr>
          </a:p>
          <a:p>
            <a:r>
              <a:rPr lang="fr-CA" b="0" dirty="0">
                <a:solidFill>
                  <a:srgbClr val="231F20"/>
                </a:solidFill>
                <a:latin typeface="Calibri (Corps)"/>
              </a:rPr>
              <a:t>- </a:t>
            </a:r>
            <a:r>
              <a:rPr lang="fr-CA" dirty="0">
                <a:solidFill>
                  <a:srgbClr val="231F20"/>
                </a:solidFill>
                <a:highlight>
                  <a:srgbClr val="FF00FF"/>
                </a:highlight>
                <a:latin typeface="Calibri (Corps)"/>
              </a:rPr>
              <a:t>i</a:t>
            </a:r>
            <a:r>
              <a:rPr lang="fr-CA" b="0" i="0" u="none" strike="noStrike" baseline="0" dirty="0">
                <a:solidFill>
                  <a:srgbClr val="231F20"/>
                </a:solidFill>
                <a:latin typeface="Calibri (Corps)"/>
              </a:rPr>
              <a:t>ntégration (ex</a:t>
            </a:r>
            <a:r>
              <a:rPr lang="fr-CA" b="0" i="0" u="none" strike="noStrike" baseline="0" dirty="0">
                <a:solidFill>
                  <a:srgbClr val="231F20"/>
                </a:solidFill>
                <a:highlight>
                  <a:srgbClr val="FF00FF"/>
                </a:highlight>
                <a:latin typeface="Calibri (Corps)"/>
              </a:rPr>
              <a:t>. : f</a:t>
            </a:r>
            <a:r>
              <a:rPr lang="fr-CA" b="0" i="0" u="none" strike="noStrike" baseline="0" dirty="0">
                <a:solidFill>
                  <a:srgbClr val="231F20"/>
                </a:solidFill>
                <a:latin typeface="Calibri (Corps)"/>
              </a:rPr>
              <a:t>aire partie d’une équipe de soccer, offrir ses services à un </a:t>
            </a:r>
            <a:br>
              <a:rPr lang="fr-CA" b="0" i="0" u="none" strike="noStrike" baseline="0" dirty="0">
                <a:solidFill>
                  <a:srgbClr val="231F20"/>
                </a:solidFill>
                <a:latin typeface="Calibri (Corps)"/>
              </a:rPr>
            </a:br>
            <a:r>
              <a:rPr lang="fr-CA" b="0" i="0" u="none" strike="noStrike" baseline="0" dirty="0">
                <a:solidFill>
                  <a:srgbClr val="231F20"/>
                </a:solidFill>
                <a:latin typeface="Calibri (Corps)"/>
              </a:rPr>
              <a:t>voisin</a:t>
            </a:r>
            <a:r>
              <a:rPr lang="fr-CA" b="0" dirty="0">
                <a:solidFill>
                  <a:srgbClr val="231F20"/>
                </a:solidFill>
                <a:latin typeface="Calibri (Corps)"/>
              </a:rPr>
              <a:t>)</a:t>
            </a:r>
            <a:r>
              <a:rPr lang="fr-CA" b="0" dirty="0">
                <a:solidFill>
                  <a:srgbClr val="231F20"/>
                </a:solidFill>
                <a:highlight>
                  <a:srgbClr val="FF00FF"/>
                </a:highlight>
                <a:latin typeface="Calibri (Corps)"/>
              </a:rPr>
              <a:t> </a:t>
            </a:r>
            <a:r>
              <a:rPr lang="fr-CA" b="0" dirty="0">
                <a:solidFill>
                  <a:srgbClr val="231F20"/>
                </a:solidFill>
                <a:latin typeface="Calibri (Corps)"/>
              </a:rPr>
              <a:t>: </a:t>
            </a:r>
            <a:r>
              <a:rPr lang="fr-CA" b="0" dirty="0">
                <a:latin typeface="Calibri (Corps)"/>
              </a:rPr>
              <a:t>s’outiller pour agir en société, pour entretenir des relations harmonieuses avec différents types d’interlocuteurs et pour apprendre à mieux connaître la culture francophone</a:t>
            </a:r>
            <a:r>
              <a:rPr lang="fr-CA" b="0" dirty="0">
                <a:highlight>
                  <a:srgbClr val="FF00FF"/>
                </a:highlight>
                <a:latin typeface="Calibri (Corps)"/>
              </a:rPr>
              <a:t>;</a:t>
            </a:r>
            <a:r>
              <a:rPr lang="fr-CA" b="0" dirty="0">
                <a:solidFill>
                  <a:srgbClr val="231F20"/>
                </a:solidFill>
                <a:highlight>
                  <a:srgbClr val="FF00FF"/>
                </a:highlight>
                <a:latin typeface="Calibri (Corps)"/>
              </a:rPr>
              <a:t> </a:t>
            </a:r>
            <a:endParaRPr lang="fr-CA" b="0" dirty="0">
              <a:solidFill>
                <a:srgbClr val="000000"/>
              </a:solidFill>
              <a:highlight>
                <a:srgbClr val="FF00FF"/>
              </a:highlight>
              <a:latin typeface="Calibri (Corps)"/>
              <a:cs typeface="Calibri"/>
            </a:endParaRPr>
          </a:p>
          <a:p>
            <a:r>
              <a:rPr lang="fr-CA" b="0" dirty="0">
                <a:solidFill>
                  <a:srgbClr val="231F20"/>
                </a:solidFill>
                <a:latin typeface="Calibri (Corps)"/>
              </a:rPr>
              <a:t>- </a:t>
            </a:r>
            <a:r>
              <a:rPr lang="fr-CA" b="0" dirty="0">
                <a:solidFill>
                  <a:srgbClr val="231F20"/>
                </a:solidFill>
                <a:highlight>
                  <a:srgbClr val="FF00FF"/>
                </a:highlight>
                <a:latin typeface="Calibri (Corps)"/>
              </a:rPr>
              <a:t>i</a:t>
            </a:r>
            <a:r>
              <a:rPr lang="fr-CA" b="0" i="0" u="none" strike="noStrike" baseline="0" dirty="0">
                <a:solidFill>
                  <a:srgbClr val="231F20"/>
                </a:solidFill>
                <a:latin typeface="Calibri (Corps)"/>
              </a:rPr>
              <a:t>nformation (ex. </a:t>
            </a:r>
            <a:r>
              <a:rPr lang="fr-CA" b="0" i="0" u="none" strike="noStrike" baseline="0" dirty="0">
                <a:solidFill>
                  <a:srgbClr val="231F20"/>
                </a:solidFill>
                <a:highlight>
                  <a:srgbClr val="FF00FF"/>
                </a:highlight>
                <a:latin typeface="Calibri (Corps)"/>
              </a:rPr>
              <a:t>: </a:t>
            </a:r>
            <a:r>
              <a:rPr lang="fr-CA" dirty="0">
                <a:solidFill>
                  <a:srgbClr val="231F20"/>
                </a:solidFill>
                <a:highlight>
                  <a:srgbClr val="FF00FF"/>
                </a:highlight>
                <a:latin typeface="Calibri (Corps)"/>
              </a:rPr>
              <a:t>d</a:t>
            </a:r>
            <a:r>
              <a:rPr lang="fr-CA" b="0" i="0" u="none" strike="noStrike" baseline="0" dirty="0">
                <a:solidFill>
                  <a:srgbClr val="231F20"/>
                </a:solidFill>
                <a:latin typeface="Calibri (Corps)"/>
              </a:rPr>
              <a:t>emander des renseignements sur un objet ou un itinéraire).</a:t>
            </a:r>
            <a:r>
              <a:rPr lang="fr-CA" b="0" dirty="0">
                <a:solidFill>
                  <a:srgbClr val="231F20"/>
                </a:solidFill>
                <a:latin typeface="Calibri (Corps)"/>
              </a:rPr>
              <a:t> </a:t>
            </a:r>
            <a:endParaRPr lang="fr-CA" b="0" dirty="0">
              <a:solidFill>
                <a:srgbClr val="000000"/>
              </a:solidFill>
              <a:latin typeface="Calibri (Corps)"/>
              <a:cs typeface="Calibri"/>
            </a:endParaRPr>
          </a:p>
          <a:p>
            <a:endParaRPr lang="fr-CA" b="0" dirty="0">
              <a:solidFill>
                <a:srgbClr val="231F20"/>
              </a:solidFill>
              <a:latin typeface="Frutiger-Cn"/>
            </a:endParaRPr>
          </a:p>
          <a:p>
            <a:r>
              <a:rPr lang="fr-CA" b="0" dirty="0">
                <a:solidFill>
                  <a:srgbClr val="231F20"/>
                </a:solidFill>
                <a:latin typeface="Frutiger-Cn"/>
              </a:rPr>
              <a:t>En résumé, communiquer ou interagir est </a:t>
            </a:r>
            <a:r>
              <a:rPr lang="fr-CA" sz="1200" b="0" i="0" u="none" strike="noStrike" baseline="0" dirty="0">
                <a:solidFill>
                  <a:srgbClr val="231F20"/>
                </a:solidFill>
                <a:latin typeface="Frutiger-Cn"/>
              </a:rPr>
              <a:t>essentiellement </a:t>
            </a:r>
            <a:r>
              <a:rPr lang="fr-CA" b="0" dirty="0">
                <a:solidFill>
                  <a:srgbClr val="231F20"/>
                </a:solidFill>
                <a:latin typeface="Frutiger-Cn"/>
              </a:rPr>
              <a:t>axé</a:t>
            </a:r>
            <a:r>
              <a:rPr lang="fr-CA" sz="1200" b="0" i="0" u="none" strike="noStrike" baseline="0" dirty="0">
                <a:solidFill>
                  <a:srgbClr val="231F20"/>
                </a:solidFill>
                <a:latin typeface="Frutiger-Cn"/>
              </a:rPr>
              <a:t> sur l’aspect social de la communication.</a:t>
            </a:r>
            <a:endParaRPr lang="fr-CA" b="0" dirty="0">
              <a:cs typeface="Calibri"/>
            </a:endParaRPr>
          </a:p>
          <a:p>
            <a:pPr algn="l"/>
            <a:endParaRPr lang="fr-CA" b="0" dirty="0">
              <a:cs typeface="Calibri"/>
            </a:endParaRPr>
          </a:p>
          <a:p>
            <a:pPr algn="l"/>
            <a:r>
              <a:rPr lang="fr-CA" b="0" dirty="0">
                <a:cs typeface="Calibri"/>
              </a:rPr>
              <a:t>Pour les élèves plus âgés</a:t>
            </a:r>
            <a:r>
              <a:rPr lang="fr-CA" b="0" dirty="0">
                <a:highlight>
                  <a:srgbClr val="FF00FF"/>
                </a:highlight>
                <a:cs typeface="Calibri"/>
              </a:rPr>
              <a:t> </a:t>
            </a:r>
            <a:r>
              <a:rPr lang="fr-CA" b="0" dirty="0">
                <a:cs typeface="Calibri"/>
              </a:rPr>
              <a:t>:</a:t>
            </a:r>
          </a:p>
          <a:p>
            <a:endParaRPr lang="fr-CA" b="0" dirty="0">
              <a:latin typeface="Calibri"/>
              <a:cs typeface="Calibri"/>
            </a:endParaRPr>
          </a:p>
          <a:p>
            <a:r>
              <a:rPr lang="fr-CA" sz="1200" b="0" i="0" u="none" strike="noStrike" baseline="0" dirty="0">
                <a:latin typeface="Frutiger-Cn"/>
              </a:rPr>
              <a:t>L’interaction demeure orientée vers la satisfaction de besoins liés</a:t>
            </a:r>
            <a:r>
              <a:rPr lang="fr-CA" sz="1200" b="0" i="0" u="none" strike="noStrike" baseline="0" dirty="0">
                <a:latin typeface="Calibri" panose="020F0502020204030204"/>
                <a:cs typeface="Calibri"/>
              </a:rPr>
              <a:t> </a:t>
            </a:r>
            <a:r>
              <a:rPr lang="fr-CA" sz="1200" b="0" i="0" u="none" strike="noStrike" baseline="0" dirty="0">
                <a:latin typeface="Frutiger-Cn"/>
              </a:rPr>
              <a:t>à la vie scolaire,</a:t>
            </a:r>
            <a:r>
              <a:rPr lang="fr-CA" b="0" dirty="0">
                <a:latin typeface="Frutiger-Cn"/>
              </a:rPr>
              <a:t> </a:t>
            </a:r>
            <a:r>
              <a:rPr lang="fr-CA" sz="1200" b="0" i="0" u="none" strike="noStrike" baseline="0" dirty="0">
                <a:latin typeface="Frutiger-Cn"/>
              </a:rPr>
              <a:t>personnelle (ex. </a:t>
            </a:r>
            <a:r>
              <a:rPr lang="fr-CA" sz="1200" b="0" i="0" u="none" strike="noStrike" baseline="0" dirty="0">
                <a:highlight>
                  <a:srgbClr val="FF00FF"/>
                </a:highlight>
                <a:latin typeface="Frutiger-Cn"/>
              </a:rPr>
              <a:t>:</a:t>
            </a:r>
            <a:r>
              <a:rPr lang="fr-CA" sz="1200" b="0" i="0" u="none" strike="noStrike" baseline="0" dirty="0">
                <a:latin typeface="Frutiger-Cn"/>
              </a:rPr>
              <a:t> information)</a:t>
            </a:r>
            <a:r>
              <a:rPr lang="fr-CA" b="0" dirty="0">
                <a:latin typeface="Frutiger-Cn"/>
              </a:rPr>
              <a:t> ou </a:t>
            </a:r>
            <a:r>
              <a:rPr lang="fr-CA" sz="1200" b="0" i="0" u="none" strike="noStrike" baseline="0" dirty="0">
                <a:latin typeface="Frutiger-Cn"/>
              </a:rPr>
              <a:t>social</a:t>
            </a:r>
            <a:r>
              <a:rPr lang="fr-CA" sz="1200" b="0" i="0" u="none" strike="noStrike" baseline="0" dirty="0">
                <a:highlight>
                  <a:srgbClr val="FF00FF"/>
                </a:highlight>
                <a:latin typeface="Frutiger-Cn"/>
              </a:rPr>
              <a:t>e (</a:t>
            </a:r>
            <a:r>
              <a:rPr lang="fr-CA" sz="1200" b="0" i="0" u="none" strike="noStrike" baseline="0" dirty="0">
                <a:latin typeface="Frutiger-Cn"/>
              </a:rPr>
              <a:t>ex. </a:t>
            </a:r>
            <a:r>
              <a:rPr lang="fr-CA" sz="1200" b="0" i="0" u="none" strike="noStrike" baseline="0" dirty="0">
                <a:highlight>
                  <a:srgbClr val="FF00FF"/>
                </a:highlight>
                <a:latin typeface="Frutiger-Cn"/>
              </a:rPr>
              <a:t>:</a:t>
            </a:r>
            <a:r>
              <a:rPr lang="fr-CA" sz="1200" b="0" i="0" u="none" strike="noStrike" baseline="0" dirty="0">
                <a:latin typeface="Frutiger-Cn"/>
              </a:rPr>
              <a:t> intégration dans la communauté), mais elle sert </a:t>
            </a:r>
            <a:r>
              <a:rPr lang="fr-CA" b="0" dirty="0">
                <a:latin typeface="Frutiger-Cn"/>
              </a:rPr>
              <a:t>également à</a:t>
            </a:r>
            <a:r>
              <a:rPr lang="fr-CA" sz="1200" b="0" i="0" u="none" strike="noStrike" baseline="0" dirty="0">
                <a:latin typeface="Frutiger-Cn"/>
              </a:rPr>
              <a:t> </a:t>
            </a:r>
            <a:r>
              <a:rPr lang="fr-CA" sz="1200" b="0" i="0" u="none" strike="noStrike" baseline="0" dirty="0">
                <a:highlight>
                  <a:srgbClr val="FF00FF"/>
                </a:highlight>
                <a:latin typeface="Frutiger-Cn"/>
              </a:rPr>
              <a:t>s</a:t>
            </a:r>
            <a:r>
              <a:rPr lang="fr-CA" sz="1200" b="0" i="0" u="none" strike="noStrike" baseline="0" dirty="0">
                <a:latin typeface="Frutiger-Cn"/>
              </a:rPr>
              <a:t>e préparer à la vie professionnelle (ex.</a:t>
            </a:r>
            <a:r>
              <a:rPr lang="fr-CA" sz="1200" b="0" i="0" u="none" strike="noStrike" baseline="0" dirty="0">
                <a:highlight>
                  <a:srgbClr val="FF00FF"/>
                </a:highlight>
                <a:latin typeface="Frutiger-Cn"/>
              </a:rPr>
              <a:t> : </a:t>
            </a:r>
            <a:r>
              <a:rPr lang="fr-CA" sz="1200" b="0" i="0" u="none" strike="noStrike" baseline="0" dirty="0">
                <a:latin typeface="Frutiger-Cn"/>
              </a:rPr>
              <a:t>passer une entrevue en français) ou à la poursuite </a:t>
            </a:r>
            <a:r>
              <a:rPr lang="fr-CA" sz="1200" b="0" i="0" u="none" strike="noStrike" baseline="0" dirty="0">
                <a:highlight>
                  <a:srgbClr val="FF00FF"/>
                </a:highlight>
                <a:latin typeface="Frutiger-Cn"/>
              </a:rPr>
              <a:t>des</a:t>
            </a:r>
            <a:r>
              <a:rPr lang="fr-CA" sz="1200" b="0" i="0" u="none" strike="noStrike" baseline="0" dirty="0">
                <a:latin typeface="Frutiger-Cn"/>
              </a:rPr>
              <a:t> études.</a:t>
            </a:r>
            <a:endParaRPr lang="fr-CA" b="0" dirty="0">
              <a:cs typeface="Calibri"/>
            </a:endParaRPr>
          </a:p>
          <a:p>
            <a:endParaRPr lang="fr-CA" dirty="0">
              <a:cs typeface="Calibri"/>
            </a:endParaRPr>
          </a:p>
          <a:p>
            <a:endParaRPr lang="fr-CA" b="1" dirty="0">
              <a:cs typeface="Calibri"/>
            </a:endParaRPr>
          </a:p>
          <a:p>
            <a:endParaRPr lang="fr-CA" dirty="0">
              <a:cs typeface="Calibri"/>
            </a:endParaRPr>
          </a:p>
        </p:txBody>
      </p:sp>
      <p:sp>
        <p:nvSpPr>
          <p:cNvPr id="4" name="Espace réservé du numéro de diapositive 3"/>
          <p:cNvSpPr>
            <a:spLocks noGrp="1"/>
          </p:cNvSpPr>
          <p:nvPr>
            <p:ph type="sldNum" sz="quarter" idx="5"/>
          </p:nvPr>
        </p:nvSpPr>
        <p:spPr/>
        <p:txBody>
          <a:bodyPr/>
          <a:lstStyle/>
          <a:p>
            <a:fld id="{FFAD2420-E0A8-45DF-A53E-646625FF8775}" type="slidenum">
              <a:rPr lang="fr-CA" smtClean="0"/>
              <a:t>7</a:t>
            </a:fld>
            <a:endParaRPr lang="fr-CA"/>
          </a:p>
        </p:txBody>
      </p:sp>
    </p:spTree>
    <p:extLst>
      <p:ext uri="{BB962C8B-B14F-4D97-AF65-F5344CB8AC3E}">
        <p14:creationId xmlns:p14="http://schemas.microsoft.com/office/powerpoint/2010/main" val="32421405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cs typeface="+mn-lt"/>
              </a:rPr>
              <a:t>Voici deux tableaux permettant de mieux saisir les différences entre l’approche dite communicativ</a:t>
            </a:r>
            <a:r>
              <a:rPr lang="fr-CA" dirty="0">
                <a:highlight>
                  <a:srgbClr val="FF00FF"/>
                </a:highlight>
                <a:cs typeface="+mn-lt"/>
              </a:rPr>
              <a:t>e</a:t>
            </a:r>
            <a:r>
              <a:rPr lang="fr-CA" dirty="0">
                <a:cs typeface="+mn-lt"/>
              </a:rPr>
              <a:t> et celle vers laquelle on tend de plus en plus aujourd’hui en salle de classe, soit l’approche actionnelle.</a:t>
            </a:r>
          </a:p>
          <a:p>
            <a:endParaRPr lang="fr-CA" dirty="0">
              <a:cs typeface="+mn-lt"/>
            </a:endParaRPr>
          </a:p>
          <a:p>
            <a:r>
              <a:rPr lang="fr-CA" dirty="0"/>
              <a:t>Si l’on jette un œil </a:t>
            </a:r>
            <a:r>
              <a:rPr lang="fr-CA" dirty="0">
                <a:highlight>
                  <a:srgbClr val="FF00FF"/>
                </a:highlight>
              </a:rPr>
              <a:t>aux tableaux</a:t>
            </a:r>
            <a:r>
              <a:rPr lang="fr-CA" dirty="0"/>
              <a:t>, on comprend que dans </a:t>
            </a:r>
            <a:r>
              <a:rPr lang="fr-CA" b="0" dirty="0"/>
              <a:t>l</a:t>
            </a:r>
            <a:r>
              <a:rPr lang="fr-CA" b="0" dirty="0">
                <a:highlight>
                  <a:srgbClr val="FF00FF"/>
                </a:highlight>
              </a:rPr>
              <a:t>’</a:t>
            </a:r>
            <a:r>
              <a:rPr lang="fr-CA" b="0" dirty="0"/>
              <a:t>approche communicative, l</a:t>
            </a:r>
            <a:r>
              <a:rPr lang="fr-CA" i="1" dirty="0">
                <a:highlight>
                  <a:srgbClr val="FF00FF"/>
                </a:highlight>
                <a:ea typeface="+mn-lt"/>
                <a:cs typeface="+mn-lt"/>
              </a:rPr>
              <a:t>’</a:t>
            </a:r>
            <a:r>
              <a:rPr lang="fr-CA" b="0" dirty="0"/>
              <a:t>élèv</a:t>
            </a:r>
            <a:r>
              <a:rPr lang="fr-CA" b="0" dirty="0">
                <a:highlight>
                  <a:srgbClr val="FF00FF"/>
                </a:highlight>
              </a:rPr>
              <a:t>e e</a:t>
            </a:r>
            <a:r>
              <a:rPr lang="fr-CA" b="0" dirty="0"/>
              <a:t>st </a:t>
            </a:r>
            <a:r>
              <a:rPr lang="fr-CA" b="0" dirty="0">
                <a:highlight>
                  <a:srgbClr val="FF00FF"/>
                </a:highlight>
              </a:rPr>
              <a:t>responsable </a:t>
            </a:r>
            <a:r>
              <a:rPr lang="fr-CA" b="0" dirty="0"/>
              <a:t>de comprendre et </a:t>
            </a:r>
            <a:r>
              <a:rPr lang="fr-CA" b="0" dirty="0">
                <a:highlight>
                  <a:srgbClr val="FF00FF"/>
                </a:highlight>
              </a:rPr>
              <a:t>de</a:t>
            </a:r>
            <a:r>
              <a:rPr lang="fr-CA" b="0" dirty="0"/>
              <a:t> produire </a:t>
            </a:r>
            <a:r>
              <a:rPr lang="fr-CA" dirty="0">
                <a:highlight>
                  <a:srgbClr val="FF00FF"/>
                </a:highlight>
              </a:rPr>
              <a:t>seul </a:t>
            </a:r>
            <a:r>
              <a:rPr lang="fr-CA" b="0" dirty="0"/>
              <a:t>un message, </a:t>
            </a:r>
            <a:r>
              <a:rPr lang="fr-CA" b="0" dirty="0">
                <a:highlight>
                  <a:srgbClr val="FF00FF"/>
                </a:highlight>
              </a:rPr>
              <a:t>alors que </a:t>
            </a:r>
            <a:r>
              <a:rPr lang="fr-CA" b="0" dirty="0"/>
              <a:t>dans l</a:t>
            </a:r>
            <a:r>
              <a:rPr lang="fr-CA" b="0" dirty="0">
                <a:highlight>
                  <a:srgbClr val="FF00FF"/>
                </a:highlight>
              </a:rPr>
              <a:t>’</a:t>
            </a:r>
            <a:r>
              <a:rPr lang="fr-CA" b="0" dirty="0"/>
              <a:t>approche actionnelle, </a:t>
            </a:r>
            <a:r>
              <a:rPr lang="fr-CA" b="0" dirty="0">
                <a:highlight>
                  <a:srgbClr val="FF00FF"/>
                </a:highlight>
              </a:rPr>
              <a:t>les élèves </a:t>
            </a:r>
            <a:r>
              <a:rPr lang="fr-CA" b="0" dirty="0"/>
              <a:t>interagissent ensemble à l’oral et à l’écrit </a:t>
            </a:r>
            <a:r>
              <a:rPr lang="fr-CA" dirty="0"/>
              <a:t>et </a:t>
            </a:r>
            <a:r>
              <a:rPr lang="fr-CA" dirty="0">
                <a:highlight>
                  <a:srgbClr val="FF00FF"/>
                </a:highlight>
              </a:rPr>
              <a:t>cherchent à comprendre</a:t>
            </a:r>
            <a:r>
              <a:rPr lang="fr-CA" dirty="0"/>
              <a:t>, </a:t>
            </a:r>
            <a:r>
              <a:rPr lang="fr-CA" b="0" dirty="0"/>
              <a:t>par le biais de la négociation, le sens du message (contenu et forme). Les élèves agissent avec les autres pour coconstruire du </a:t>
            </a:r>
            <a:r>
              <a:rPr lang="fr-CA" b="0" dirty="0">
                <a:highlight>
                  <a:srgbClr val="FF00FF"/>
                </a:highlight>
              </a:rPr>
              <a:t>«</a:t>
            </a:r>
            <a:r>
              <a:rPr lang="fr-CA" b="0" dirty="0"/>
              <a:t> sens</a:t>
            </a:r>
            <a:r>
              <a:rPr lang="fr-CA" dirty="0"/>
              <a:t> </a:t>
            </a:r>
            <a:r>
              <a:rPr lang="fr-CA" dirty="0">
                <a:highlight>
                  <a:srgbClr val="FF00FF"/>
                </a:highlight>
              </a:rPr>
              <a:t>»</a:t>
            </a:r>
            <a:r>
              <a:rPr lang="fr-CA" b="0" dirty="0"/>
              <a:t>. Ce n’est donc plus l’élève </a:t>
            </a:r>
            <a:r>
              <a:rPr lang="fr-CA" b="0" dirty="0">
                <a:highlight>
                  <a:srgbClr val="FF00FF"/>
                </a:highlight>
              </a:rPr>
              <a:t>seul</a:t>
            </a:r>
            <a:r>
              <a:rPr lang="fr-CA" b="0" dirty="0"/>
              <a:t> qui est au centre de l’apprentissage, mais le groupe. </a:t>
            </a:r>
          </a:p>
          <a:p>
            <a:endParaRPr lang="fr-CA" b="0" dirty="0">
              <a:cs typeface="Calibri"/>
            </a:endParaRPr>
          </a:p>
          <a:p>
            <a:r>
              <a:rPr lang="fr-CA" b="0" dirty="0">
                <a:cs typeface="Calibri"/>
              </a:rPr>
              <a:t>Certains parlent d</a:t>
            </a:r>
            <a:r>
              <a:rPr lang="fr-CA" b="0" dirty="0">
                <a:highlight>
                  <a:srgbClr val="FF00FF"/>
                </a:highlight>
                <a:cs typeface="Calibri"/>
              </a:rPr>
              <a:t>’</a:t>
            </a:r>
            <a:r>
              <a:rPr lang="fr-CA" b="0" dirty="0">
                <a:cs typeface="Calibri"/>
              </a:rPr>
              <a:t>une approche communicative renouvelée.</a:t>
            </a:r>
          </a:p>
          <a:p>
            <a:endParaRPr lang="fr-CA" dirty="0">
              <a:cs typeface="Calibri"/>
            </a:endParaRPr>
          </a:p>
          <a:p>
            <a:endParaRPr lang="en-US" b="1" i="1" dirty="0">
              <a:cs typeface="Calibri"/>
            </a:endParaRPr>
          </a:p>
          <a:p>
            <a:endParaRPr lang="en-US" b="1" i="1" dirty="0">
              <a:cs typeface="Calibri"/>
            </a:endParaRPr>
          </a:p>
        </p:txBody>
      </p:sp>
      <p:sp>
        <p:nvSpPr>
          <p:cNvPr id="4" name="Espace réservé du numéro de diapositive 3"/>
          <p:cNvSpPr>
            <a:spLocks noGrp="1"/>
          </p:cNvSpPr>
          <p:nvPr>
            <p:ph type="sldNum" sz="quarter" idx="5"/>
          </p:nvPr>
        </p:nvSpPr>
        <p:spPr/>
        <p:txBody>
          <a:bodyPr/>
          <a:lstStyle/>
          <a:p>
            <a:fld id="{FFAD2420-E0A8-45DF-A53E-646625FF8775}" type="slidenum">
              <a:rPr lang="fr-CA" smtClean="0"/>
              <a:t>8</a:t>
            </a:fld>
            <a:endParaRPr lang="fr-CA"/>
          </a:p>
        </p:txBody>
      </p:sp>
    </p:spTree>
    <p:extLst>
      <p:ext uri="{BB962C8B-B14F-4D97-AF65-F5344CB8AC3E}">
        <p14:creationId xmlns:p14="http://schemas.microsoft.com/office/powerpoint/2010/main" val="894916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0" dirty="0">
                <a:highlight>
                  <a:srgbClr val="FF00FF"/>
                </a:highlight>
                <a:ea typeface="Calibri"/>
                <a:cs typeface="Calibri"/>
              </a:rPr>
              <a:t>« </a:t>
            </a:r>
            <a:r>
              <a:rPr lang="fr-CA" b="0" dirty="0">
                <a:ea typeface="Calibri"/>
                <a:cs typeface="Calibri"/>
              </a:rPr>
              <a:t>On ne peut pas lire ce qu</a:t>
            </a:r>
            <a:r>
              <a:rPr lang="fr-CA" b="0" dirty="0">
                <a:highlight>
                  <a:srgbClr val="FF00FF"/>
                </a:highlight>
                <a:ea typeface="Calibri"/>
                <a:cs typeface="Calibri"/>
              </a:rPr>
              <a:t>’</a:t>
            </a:r>
            <a:r>
              <a:rPr lang="fr-CA" b="0" dirty="0">
                <a:ea typeface="Calibri"/>
                <a:cs typeface="Calibri"/>
              </a:rPr>
              <a:t>on ne peut pas dire. On ne peut pas écrire ce qu</a:t>
            </a:r>
            <a:r>
              <a:rPr lang="fr-CA" b="0" i="1" dirty="0">
                <a:highlight>
                  <a:srgbClr val="FF00FF"/>
                </a:highlight>
                <a:ea typeface="+mn-lt"/>
                <a:cs typeface="+mn-lt"/>
              </a:rPr>
              <a:t>’</a:t>
            </a:r>
            <a:r>
              <a:rPr lang="fr-CA" b="0" dirty="0">
                <a:ea typeface="Calibri"/>
                <a:cs typeface="Calibri"/>
              </a:rPr>
              <a:t>on ne peut pas lire. </a:t>
            </a:r>
            <a:r>
              <a:rPr lang="fr-CA" b="0" dirty="0">
                <a:highlight>
                  <a:srgbClr val="FF00FF"/>
                </a:highlight>
                <a:ea typeface="Calibri"/>
                <a:cs typeface="Calibri"/>
              </a:rPr>
              <a:t>» (Germain et </a:t>
            </a:r>
            <a:r>
              <a:rPr lang="fr-CA" b="0" dirty="0" err="1">
                <a:highlight>
                  <a:srgbClr val="FF00FF"/>
                </a:highlight>
                <a:ea typeface="Calibri"/>
                <a:cs typeface="Calibri"/>
              </a:rPr>
              <a:t>Netten</a:t>
            </a:r>
            <a:r>
              <a:rPr lang="fr-CA" b="0" dirty="0">
                <a:highlight>
                  <a:srgbClr val="FF00FF"/>
                </a:highlight>
                <a:ea typeface="Calibri"/>
                <a:cs typeface="Calibri"/>
              </a:rPr>
              <a:t>, 2010)</a:t>
            </a:r>
            <a:endParaRPr lang="fr-CA" b="0" dirty="0">
              <a:highlight>
                <a:srgbClr val="FF00FF"/>
              </a:highlight>
              <a:cs typeface="Calibri"/>
            </a:endParaRPr>
          </a:p>
          <a:p>
            <a:endParaRPr lang="fr-CA" b="0" dirty="0">
              <a:ea typeface="Calibri" panose="020F0502020204030204"/>
              <a:cs typeface="Calibri" panose="020F0502020204030204"/>
            </a:endParaRPr>
          </a:p>
          <a:p>
            <a:r>
              <a:rPr lang="fr-CA" b="0" dirty="0"/>
              <a:t>Ce que nou</a:t>
            </a:r>
            <a:r>
              <a:rPr lang="fr-CA" b="0" dirty="0">
                <a:highlight>
                  <a:srgbClr val="FF00FF"/>
                </a:highlight>
              </a:rPr>
              <a:t>s t</a:t>
            </a:r>
            <a:r>
              <a:rPr lang="fr-CA" b="0" dirty="0"/>
              <a:t>irons ici </a:t>
            </a:r>
            <a:r>
              <a:rPr lang="fr-CA" b="0" dirty="0">
                <a:highlight>
                  <a:srgbClr val="FF00FF"/>
                </a:highlight>
              </a:rPr>
              <a:t>de cette citation</a:t>
            </a:r>
            <a:r>
              <a:rPr lang="fr-CA" b="0" dirty="0"/>
              <a:t>, c</a:t>
            </a:r>
            <a:r>
              <a:rPr lang="fr-CA" b="0" i="1" dirty="0">
                <a:highlight>
                  <a:srgbClr val="FF00FF"/>
                </a:highlight>
                <a:ea typeface="+mn-lt"/>
                <a:cs typeface="+mn-lt"/>
              </a:rPr>
              <a:t>’</a:t>
            </a:r>
            <a:r>
              <a:rPr lang="fr-CA" b="0" dirty="0"/>
              <a:t>est qu</a:t>
            </a:r>
            <a:r>
              <a:rPr lang="fr-CA" b="0" i="1" dirty="0">
                <a:highlight>
                  <a:srgbClr val="FF00FF"/>
                </a:highlight>
                <a:ea typeface="+mn-lt"/>
                <a:cs typeface="+mn-lt"/>
              </a:rPr>
              <a:t>’</a:t>
            </a:r>
            <a:r>
              <a:rPr lang="fr-CA" b="0" dirty="0"/>
              <a:t>il est impératif de développer l</a:t>
            </a:r>
            <a:r>
              <a:rPr lang="fr-CA" b="0" i="1" dirty="0">
                <a:highlight>
                  <a:srgbClr val="FF00FF"/>
                </a:highlight>
                <a:ea typeface="+mn-lt"/>
                <a:cs typeface="+mn-lt"/>
              </a:rPr>
              <a:t>’</a:t>
            </a:r>
            <a:r>
              <a:rPr lang="fr-CA" b="0" dirty="0"/>
              <a:t>aisance et la précision à l</a:t>
            </a:r>
            <a:r>
              <a:rPr lang="fr-CA" b="0" i="1" dirty="0">
                <a:highlight>
                  <a:srgbClr val="FF00FF"/>
                </a:highlight>
                <a:ea typeface="+mn-lt"/>
                <a:cs typeface="+mn-lt"/>
              </a:rPr>
              <a:t>’</a:t>
            </a:r>
            <a:r>
              <a:rPr lang="fr-CA" b="0" dirty="0"/>
              <a:t>oral de tous nos élèves pour assurer un transfert en lecture </a:t>
            </a:r>
            <a:r>
              <a:rPr lang="fr-CA" b="0" dirty="0">
                <a:highlight>
                  <a:srgbClr val="FF00FF"/>
                </a:highlight>
              </a:rPr>
              <a:t>et</a:t>
            </a:r>
            <a:r>
              <a:rPr lang="fr-CA" b="0" dirty="0"/>
              <a:t> à l</a:t>
            </a:r>
            <a:r>
              <a:rPr lang="fr-CA" b="0" i="1" dirty="0">
                <a:highlight>
                  <a:srgbClr val="FF00FF"/>
                </a:highlight>
                <a:ea typeface="+mn-lt"/>
                <a:cs typeface="+mn-lt"/>
              </a:rPr>
              <a:t>’</a:t>
            </a:r>
            <a:r>
              <a:rPr lang="fr-CA" b="0" dirty="0"/>
              <a:t>écrit.</a:t>
            </a:r>
            <a:endParaRPr lang="fr-FR" b="0" dirty="0">
              <a:ea typeface="Calibri"/>
              <a:cs typeface="Calibri"/>
            </a:endParaRPr>
          </a:p>
          <a:p>
            <a:endParaRPr lang="fr-CA" b="0" dirty="0">
              <a:cs typeface="Calibri"/>
            </a:endParaRPr>
          </a:p>
          <a:p>
            <a:r>
              <a:rPr lang="fr-CA" b="0" dirty="0"/>
              <a:t>L</a:t>
            </a:r>
            <a:r>
              <a:rPr lang="fr-CA" b="0" i="1" dirty="0">
                <a:highlight>
                  <a:srgbClr val="FF00FF"/>
                </a:highlight>
                <a:ea typeface="+mn-lt"/>
                <a:cs typeface="+mn-lt"/>
              </a:rPr>
              <a:t>’</a:t>
            </a:r>
            <a:r>
              <a:rPr lang="fr-CA" b="0" dirty="0"/>
              <a:t>approche neurolinguistique préconise que l’enseignant présente tout d</a:t>
            </a:r>
            <a:r>
              <a:rPr lang="fr-CA" b="0" i="1" dirty="0">
                <a:highlight>
                  <a:srgbClr val="FF00FF"/>
                </a:highlight>
                <a:ea typeface="+mn-lt"/>
                <a:cs typeface="+mn-lt"/>
              </a:rPr>
              <a:t>’</a:t>
            </a:r>
            <a:r>
              <a:rPr lang="fr-CA" b="0" dirty="0"/>
              <a:t>abord une phrase modèle à l’oral. Il la rend compréhensible en utilisant des gestes, d</a:t>
            </a:r>
            <a:r>
              <a:rPr lang="fr-CA" b="0" dirty="0">
                <a:highlight>
                  <a:srgbClr val="FF00FF"/>
                </a:highlight>
              </a:rPr>
              <a:t>u</a:t>
            </a:r>
            <a:r>
              <a:rPr lang="fr-CA" b="0" dirty="0"/>
              <a:t> mim</a:t>
            </a:r>
            <a:r>
              <a:rPr lang="fr-CA" b="0" dirty="0">
                <a:highlight>
                  <a:srgbClr val="FF00FF"/>
                </a:highlight>
              </a:rPr>
              <a:t>e</a:t>
            </a:r>
            <a:r>
              <a:rPr lang="fr-CA" b="0" dirty="0"/>
              <a:t>, des expressions faciales, des objets et des aides visuelles. </a:t>
            </a:r>
            <a:endParaRPr lang="fr-CA" b="0" dirty="0">
              <a:cs typeface="Calibri"/>
            </a:endParaRPr>
          </a:p>
          <a:p>
            <a:endParaRPr lang="fr-CA" b="0" dirty="0"/>
          </a:p>
          <a:p>
            <a:r>
              <a:rPr lang="fr-CA" b="0" dirty="0"/>
              <a:t>Selon cette approche, les élèves doivent d’abord être capables de comprendre et de produire une phras</a:t>
            </a:r>
            <a:r>
              <a:rPr lang="fr-CA" b="0" dirty="0">
                <a:highlight>
                  <a:srgbClr val="FF00FF"/>
                </a:highlight>
              </a:rPr>
              <a:t>e</a:t>
            </a:r>
            <a:r>
              <a:rPr lang="fr-CA" b="0" dirty="0"/>
              <a:t> avant de pouvoir la voir à l’écrit. </a:t>
            </a:r>
            <a:endParaRPr lang="fr-CA" b="0" dirty="0">
              <a:cs typeface="Calibri"/>
            </a:endParaRPr>
          </a:p>
          <a:p>
            <a:endParaRPr lang="fr-CA" b="0" dirty="0">
              <a:cs typeface="Calibri"/>
            </a:endParaRPr>
          </a:p>
          <a:p>
            <a:r>
              <a:rPr lang="fr-CA" b="0" dirty="0"/>
              <a:t>Une fois que les élèves comprennent le sens d’une phrase, qu’ils peuvent la produire et qu’ils ont eu plusieurs occasions de </a:t>
            </a:r>
            <a:r>
              <a:rPr lang="fr-CA" b="0" dirty="0">
                <a:highlight>
                  <a:srgbClr val="FF00FF"/>
                </a:highlight>
              </a:rPr>
              <a:t>l’employer</a:t>
            </a:r>
            <a:r>
              <a:rPr lang="fr-CA" b="0" dirty="0"/>
              <a:t> à l’oral, ils apprennent à lire ce qu’ils sont capables de dire. Rapidement, on enchaîne ensuite avec l</a:t>
            </a:r>
            <a:r>
              <a:rPr lang="fr-CA" b="0" i="1" dirty="0">
                <a:highlight>
                  <a:srgbClr val="FF00FF"/>
                </a:highlight>
                <a:ea typeface="+mn-lt"/>
                <a:cs typeface="+mn-lt"/>
              </a:rPr>
              <a:t>’</a:t>
            </a:r>
            <a:r>
              <a:rPr lang="fr-CA" b="0" dirty="0"/>
              <a:t>écriture. </a:t>
            </a:r>
            <a:endParaRPr lang="fr-CA" b="0" dirty="0">
              <a:cs typeface="Calibri"/>
            </a:endParaRPr>
          </a:p>
          <a:p>
            <a:endParaRPr lang="fr-CA" b="0" dirty="0"/>
          </a:p>
          <a:p>
            <a:r>
              <a:rPr lang="fr-CA" b="0" dirty="0"/>
              <a:t>Bien qu</a:t>
            </a:r>
            <a:r>
              <a:rPr lang="fr-CA" b="0" i="1" dirty="0">
                <a:highlight>
                  <a:srgbClr val="FF00FF"/>
                </a:highlight>
                <a:ea typeface="+mn-lt"/>
                <a:cs typeface="+mn-lt"/>
              </a:rPr>
              <a:t>’</a:t>
            </a:r>
            <a:r>
              <a:rPr lang="fr-CA" b="0" dirty="0"/>
              <a:t>il soit préférable d</a:t>
            </a:r>
            <a:r>
              <a:rPr lang="fr-CA" b="0" i="1" dirty="0">
                <a:highlight>
                  <a:srgbClr val="FF00FF"/>
                </a:highlight>
                <a:ea typeface="+mn-lt"/>
                <a:cs typeface="+mn-lt"/>
              </a:rPr>
              <a:t>’</a:t>
            </a:r>
            <a:r>
              <a:rPr lang="fr-CA" b="0" dirty="0"/>
              <a:t>observer cet ordre, </a:t>
            </a:r>
            <a:r>
              <a:rPr lang="fr-CA" b="0" dirty="0">
                <a:highlight>
                  <a:srgbClr val="FF00FF"/>
                </a:highlight>
              </a:rPr>
              <a:t>l</a:t>
            </a:r>
            <a:r>
              <a:rPr lang="fr-CA" b="0" dirty="0"/>
              <a:t>es trois compétences doivent être travaillées en synergie et non de façon séquentielle dans le temps (c</a:t>
            </a:r>
            <a:r>
              <a:rPr lang="fr-CA" b="0" i="1" dirty="0">
                <a:highlight>
                  <a:srgbClr val="FF00FF"/>
                </a:highlight>
                <a:ea typeface="+mn-lt"/>
                <a:cs typeface="+mn-lt"/>
              </a:rPr>
              <a:t>’</a:t>
            </a:r>
            <a:r>
              <a:rPr lang="fr-CA" b="0" dirty="0"/>
              <a:t>est-à-dire l</a:t>
            </a:r>
            <a:r>
              <a:rPr lang="fr-CA" b="0" i="1" dirty="0">
                <a:highlight>
                  <a:srgbClr val="FF00FF"/>
                </a:highlight>
                <a:ea typeface="+mn-lt"/>
                <a:cs typeface="+mn-lt"/>
              </a:rPr>
              <a:t>’</a:t>
            </a:r>
            <a:r>
              <a:rPr lang="fr-CA" b="0" dirty="0"/>
              <a:t>oral, pui</a:t>
            </a:r>
            <a:r>
              <a:rPr lang="fr-CA" b="0" dirty="0">
                <a:highlight>
                  <a:srgbClr val="FF00FF"/>
                </a:highlight>
              </a:rPr>
              <a:t>s l</a:t>
            </a:r>
            <a:r>
              <a:rPr lang="fr-CA" b="0" dirty="0"/>
              <a:t>a lecture et plus tard l</a:t>
            </a:r>
            <a:r>
              <a:rPr lang="fr-CA" b="0" i="1" dirty="0">
                <a:highlight>
                  <a:srgbClr val="FF00FF"/>
                </a:highlight>
                <a:ea typeface="+mn-lt"/>
                <a:cs typeface="+mn-lt"/>
              </a:rPr>
              <a:t>’</a:t>
            </a:r>
            <a:r>
              <a:rPr lang="fr-CA" b="0" dirty="0"/>
              <a:t>écriture). </a:t>
            </a:r>
          </a:p>
          <a:p>
            <a:endParaRPr lang="fr-CA" b="0" dirty="0"/>
          </a:p>
          <a:p>
            <a:r>
              <a:rPr lang="fr-CA" b="0" dirty="0"/>
              <a:t>L</a:t>
            </a:r>
            <a:r>
              <a:rPr lang="fr-CA" b="0" i="1" dirty="0">
                <a:highlight>
                  <a:srgbClr val="FF00FF"/>
                </a:highlight>
                <a:ea typeface="+mn-lt"/>
                <a:cs typeface="+mn-lt"/>
              </a:rPr>
              <a:t>’</a:t>
            </a:r>
            <a:r>
              <a:rPr lang="fr-CA" b="0" dirty="0"/>
              <a:t>enchaînement d</a:t>
            </a:r>
            <a:r>
              <a:rPr lang="fr-CA" b="0" i="1" dirty="0">
                <a:highlight>
                  <a:srgbClr val="FF00FF"/>
                </a:highlight>
                <a:ea typeface="+mn-lt"/>
                <a:cs typeface="+mn-lt"/>
              </a:rPr>
              <a:t>’</a:t>
            </a:r>
            <a:r>
              <a:rPr lang="fr-CA" b="0" dirty="0"/>
              <a:t>une compétence à l</a:t>
            </a:r>
            <a:r>
              <a:rPr lang="fr-CA" b="0" i="1" dirty="0">
                <a:highlight>
                  <a:srgbClr val="FF00FF"/>
                </a:highlight>
                <a:ea typeface="+mn-lt"/>
                <a:cs typeface="+mn-lt"/>
              </a:rPr>
              <a:t>’</a:t>
            </a:r>
            <a:r>
              <a:rPr lang="fr-CA" b="0" dirty="0"/>
              <a:t>autre devrait se faire de façon naturelle. </a:t>
            </a:r>
            <a:r>
              <a:rPr lang="fr-CA" b="0" dirty="0">
                <a:highlight>
                  <a:srgbClr val="FF00FF"/>
                </a:highlight>
              </a:rPr>
              <a:t>Lorsqu’on encourage </a:t>
            </a:r>
            <a:r>
              <a:rPr lang="fr-CA" b="0" dirty="0"/>
              <a:t>cette synergie, les élèves sont poussés à réinvestir leurs apprentissages dans de nouveaux contextes à l</a:t>
            </a:r>
            <a:r>
              <a:rPr lang="fr-CA" b="0" i="1" dirty="0">
                <a:highlight>
                  <a:srgbClr val="FF00FF"/>
                </a:highlight>
                <a:ea typeface="+mn-lt"/>
                <a:cs typeface="+mn-lt"/>
              </a:rPr>
              <a:t>’</a:t>
            </a:r>
            <a:r>
              <a:rPr lang="fr-CA" b="0" dirty="0"/>
              <a:t>oral. En neurolinguistique, on appelle ce cycle (oral – lecture – écriture – oral) </a:t>
            </a:r>
            <a:r>
              <a:rPr lang="fr-CA" b="0" dirty="0">
                <a:highlight>
                  <a:srgbClr val="FF00FF"/>
                </a:highlight>
              </a:rPr>
              <a:t>«</a:t>
            </a:r>
            <a:r>
              <a:rPr lang="fr-CA" b="0" dirty="0"/>
              <a:t> boucler la boucle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b="0" dirty="0">
              <a:effectLst/>
              <a:latin typeface="Calibri (Corp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0" dirty="0">
                <a:effectLst/>
                <a:latin typeface="Calibri (Corps)"/>
              </a:rPr>
              <a:t>On peut difficilement, dans la pratique, isoler l</a:t>
            </a:r>
            <a:r>
              <a:rPr lang="fr-CA" b="0" i="1" dirty="0">
                <a:highlight>
                  <a:srgbClr val="FF00FF"/>
                </a:highlight>
                <a:latin typeface="Calibri (Corps)"/>
                <a:ea typeface="+mn-lt"/>
                <a:cs typeface="+mn-lt"/>
              </a:rPr>
              <a:t>’</a:t>
            </a:r>
            <a:r>
              <a:rPr lang="fr-CA" sz="1200" b="0" dirty="0">
                <a:effectLst/>
                <a:latin typeface="Calibri (Corps)"/>
              </a:rPr>
              <a:t>oral</a:t>
            </a:r>
            <a:r>
              <a:rPr lang="fr-CA" sz="1200" b="0" dirty="0">
                <a:effectLst/>
                <a:highlight>
                  <a:srgbClr val="FF00FF"/>
                </a:highlight>
                <a:latin typeface="Calibri (Corps)"/>
              </a:rPr>
              <a:t> </a:t>
            </a:r>
            <a:r>
              <a:rPr lang="fr-CA" sz="1200" b="0" dirty="0">
                <a:effectLst/>
                <a:latin typeface="Calibri (Corps)"/>
              </a:rPr>
              <a:t>de la lecture et de l</a:t>
            </a:r>
            <a:r>
              <a:rPr lang="fr-CA" b="0" i="1" dirty="0">
                <a:highlight>
                  <a:srgbClr val="FF00FF"/>
                </a:highlight>
                <a:latin typeface="Calibri (Corps)"/>
                <a:ea typeface="+mn-lt"/>
                <a:cs typeface="+mn-lt"/>
              </a:rPr>
              <a:t>’</a:t>
            </a:r>
            <a:r>
              <a:rPr lang="fr-CA" sz="1200" b="0" dirty="0">
                <a:effectLst/>
                <a:latin typeface="Calibri (Corps)"/>
              </a:rPr>
              <a:t>écriture. C’est pourquoi il est préférable de ne pas le faire</a:t>
            </a:r>
            <a:r>
              <a:rPr lang="fr-CA" sz="1200" b="0" dirty="0">
                <a:effectLst/>
                <a:highlight>
                  <a:srgbClr val="FF00FF"/>
                </a:highlight>
                <a:latin typeface="Calibri (Corps)"/>
              </a:rPr>
              <a:t>,</a:t>
            </a:r>
            <a:r>
              <a:rPr lang="fr-CA" sz="1200" b="0" dirty="0">
                <a:effectLst/>
                <a:latin typeface="Calibri (Corps)"/>
              </a:rPr>
              <a:t> car </a:t>
            </a:r>
            <a:r>
              <a:rPr lang="fr-CA" sz="1200" b="0" dirty="0">
                <a:effectLst/>
                <a:highlight>
                  <a:srgbClr val="FF00FF"/>
                </a:highlight>
                <a:latin typeface="Calibri (Corps)"/>
              </a:rPr>
              <a:t>ces dimensions </a:t>
            </a:r>
            <a:r>
              <a:rPr lang="fr-CA" sz="1200" b="0" dirty="0">
                <a:effectLst/>
                <a:latin typeface="Calibri (Corps)"/>
              </a:rPr>
              <a:t>se nourrissent mutuellement.</a:t>
            </a:r>
            <a:endParaRPr lang="fr-CA" b="0" dirty="0">
              <a:latin typeface="Calibri (Corps)"/>
              <a:ea typeface="Calibri"/>
              <a:cs typeface="Calibri"/>
            </a:endParaRPr>
          </a:p>
          <a:p>
            <a:r>
              <a:rPr lang="fr-CA" b="0" dirty="0"/>
              <a:t> </a:t>
            </a:r>
            <a:endParaRPr lang="fr-CA" b="0" dirty="0">
              <a:cs typeface="Calibri" panose="020F0502020204030204"/>
            </a:endParaRPr>
          </a:p>
          <a:p>
            <a:endParaRPr lang="fr-CA" b="0" dirty="0">
              <a:cs typeface="Calibri" panose="020F0502020204030204"/>
            </a:endParaRPr>
          </a:p>
          <a:p>
            <a:endParaRPr lang="fr-CA" b="1" dirty="0">
              <a:cs typeface="Calibri"/>
            </a:endParaRPr>
          </a:p>
        </p:txBody>
      </p:sp>
      <p:sp>
        <p:nvSpPr>
          <p:cNvPr id="4" name="Espace réservé du numéro de diapositive 3"/>
          <p:cNvSpPr>
            <a:spLocks noGrp="1"/>
          </p:cNvSpPr>
          <p:nvPr>
            <p:ph type="sldNum" sz="quarter" idx="5"/>
          </p:nvPr>
        </p:nvSpPr>
        <p:spPr/>
        <p:txBody>
          <a:bodyPr/>
          <a:lstStyle/>
          <a:p>
            <a:fld id="{FFAD2420-E0A8-45DF-A53E-646625FF8775}" type="slidenum">
              <a:rPr lang="fr-CA" smtClean="0"/>
              <a:t>9</a:t>
            </a:fld>
            <a:endParaRPr lang="fr-CA" dirty="0"/>
          </a:p>
        </p:txBody>
      </p:sp>
    </p:spTree>
    <p:extLst>
      <p:ext uri="{BB962C8B-B14F-4D97-AF65-F5344CB8AC3E}">
        <p14:creationId xmlns:p14="http://schemas.microsoft.com/office/powerpoint/2010/main" val="11304400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F05431-6F78-D096-7B3C-97982B727152}"/>
              </a:ext>
            </a:extLst>
          </p:cNvPr>
          <p:cNvSpPr>
            <a:spLocks noGrp="1"/>
          </p:cNvSpPr>
          <p:nvPr>
            <p:ph type="ctrTitle"/>
          </p:nvPr>
        </p:nvSpPr>
        <p:spPr>
          <a:xfrm>
            <a:off x="518160" y="1242161"/>
            <a:ext cx="9144000" cy="1243039"/>
          </a:xfrm>
          <a:prstGeom prst="rect">
            <a:avLst/>
          </a:prstGeom>
        </p:spPr>
        <p:txBody>
          <a:bodyPr anchor="b">
            <a:noAutofit/>
          </a:bodyPr>
          <a:lstStyle>
            <a:lvl1pPr algn="l">
              <a:defRPr sz="5400" b="1" i="0" baseline="0">
                <a:solidFill>
                  <a:schemeClr val="bg1"/>
                </a:solidFill>
                <a:latin typeface="Calibri" panose="020F0502020204030204" pitchFamily="34" charset="0"/>
                <a:cs typeface="Calibri" panose="020F0502020204030204" pitchFamily="34" charset="0"/>
              </a:defRPr>
            </a:lvl1pPr>
          </a:lstStyle>
          <a:p>
            <a:r>
              <a:rPr lang="fr-CA"/>
              <a:t>Modifier le style du titre</a:t>
            </a:r>
            <a:endParaRPr lang="fr-FR"/>
          </a:p>
        </p:txBody>
      </p:sp>
      <p:sp>
        <p:nvSpPr>
          <p:cNvPr id="3" name="Sous-titre 2">
            <a:extLst>
              <a:ext uri="{FF2B5EF4-FFF2-40B4-BE49-F238E27FC236}">
                <a16:creationId xmlns:a16="http://schemas.microsoft.com/office/drawing/2014/main" id="{76BE6CF8-BE10-B416-89F5-72B330719450}"/>
              </a:ext>
            </a:extLst>
          </p:cNvPr>
          <p:cNvSpPr>
            <a:spLocks noGrp="1"/>
          </p:cNvSpPr>
          <p:nvPr>
            <p:ph type="subTitle" idx="1" hasCustomPrompt="1"/>
          </p:nvPr>
        </p:nvSpPr>
        <p:spPr>
          <a:xfrm>
            <a:off x="518160" y="2601119"/>
            <a:ext cx="9144000" cy="1655762"/>
          </a:xfrm>
          <a:prstGeom prst="rect">
            <a:avLst/>
          </a:prstGeom>
        </p:spPr>
        <p:txBody>
          <a:bodyPr/>
          <a:lstStyle>
            <a:lvl1pPr marL="0" indent="0" algn="l">
              <a:buNone/>
              <a:defRPr sz="2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a:t>Ministère de l’Éducation </a:t>
            </a:r>
            <a:br>
              <a:rPr lang="fr-CA"/>
            </a:br>
            <a:r>
              <a:rPr lang="fr-CA"/>
              <a:t>Nom de l’auteur</a:t>
            </a:r>
            <a:endParaRPr lang="fr-FR"/>
          </a:p>
        </p:txBody>
      </p:sp>
    </p:spTree>
    <p:extLst>
      <p:ext uri="{BB962C8B-B14F-4D97-AF65-F5344CB8AC3E}">
        <p14:creationId xmlns:p14="http://schemas.microsoft.com/office/powerpoint/2010/main" val="39746607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re et conten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541811-5374-D294-E0CF-4BEF7DAAF14A}"/>
              </a:ext>
            </a:extLst>
          </p:cNvPr>
          <p:cNvSpPr>
            <a:spLocks noGrp="1"/>
          </p:cNvSpPr>
          <p:nvPr>
            <p:ph type="title"/>
          </p:nvPr>
        </p:nvSpPr>
        <p:spPr>
          <a:xfrm>
            <a:off x="518159" y="365125"/>
            <a:ext cx="11152797" cy="648129"/>
          </a:xfrm>
          <a:prstGeom prst="rect">
            <a:avLst/>
          </a:prstGeom>
        </p:spPr>
        <p:txBody>
          <a:bodyPr anchor="t"/>
          <a:lstStyle>
            <a:lvl1pPr>
              <a:defRPr b="1" i="0">
                <a:solidFill>
                  <a:srgbClr val="333333"/>
                </a:solidFill>
                <a:latin typeface="Calibri" panose="020F0502020204030204" pitchFamily="34" charset="0"/>
                <a:cs typeface="Calibri" panose="020F0502020204030204" pitchFamily="34" charset="0"/>
              </a:defRPr>
            </a:lvl1pPr>
          </a:lstStyle>
          <a:p>
            <a:r>
              <a:rPr lang="fr-CA"/>
              <a:t>Modifier le style du titre</a:t>
            </a:r>
            <a:endParaRPr lang="fr-FR"/>
          </a:p>
        </p:txBody>
      </p:sp>
      <p:sp>
        <p:nvSpPr>
          <p:cNvPr id="3" name="Espace réservé du contenu 2">
            <a:extLst>
              <a:ext uri="{FF2B5EF4-FFF2-40B4-BE49-F238E27FC236}">
                <a16:creationId xmlns:a16="http://schemas.microsoft.com/office/drawing/2014/main" id="{13AC54A9-8F2F-D2B9-83CC-07322E4B6097}"/>
              </a:ext>
            </a:extLst>
          </p:cNvPr>
          <p:cNvSpPr>
            <a:spLocks noGrp="1"/>
          </p:cNvSpPr>
          <p:nvPr>
            <p:ph idx="1"/>
          </p:nvPr>
        </p:nvSpPr>
        <p:spPr>
          <a:xfrm>
            <a:off x="518160" y="1683522"/>
            <a:ext cx="11152796" cy="4351338"/>
          </a:xfrm>
          <a:prstGeom prst="rect">
            <a:avLst/>
          </a:prstGeom>
        </p:spPr>
        <p:txBody>
          <a:bodyPr/>
          <a:lstStyle>
            <a:lvl1pPr>
              <a:buClr>
                <a:srgbClr val="999999"/>
              </a:buClr>
              <a:defRPr>
                <a:solidFill>
                  <a:srgbClr val="333333"/>
                </a:solidFill>
              </a:defRPr>
            </a:lvl1pPr>
            <a:lvl2pPr>
              <a:buClr>
                <a:srgbClr val="999999"/>
              </a:buClr>
              <a:defRPr>
                <a:solidFill>
                  <a:srgbClr val="333333"/>
                </a:solidFill>
              </a:defRPr>
            </a:lvl2pPr>
            <a:lvl3pPr>
              <a:buClr>
                <a:srgbClr val="999999"/>
              </a:buClr>
              <a:defRPr>
                <a:solidFill>
                  <a:srgbClr val="333333"/>
                </a:solidFill>
              </a:defRPr>
            </a:lvl3pPr>
            <a:lvl4pPr>
              <a:buClr>
                <a:srgbClr val="999999"/>
              </a:buClr>
              <a:defRPr>
                <a:solidFill>
                  <a:srgbClr val="333333"/>
                </a:solidFill>
              </a:defRPr>
            </a:lvl4pPr>
            <a:lvl5pPr>
              <a:buClr>
                <a:srgbClr val="999999"/>
              </a:buClr>
              <a:defRPr>
                <a:solidFill>
                  <a:srgbClr val="333333"/>
                </a:solidFill>
              </a:defRPr>
            </a:lvl5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pic>
        <p:nvPicPr>
          <p:cNvPr id="5" name="Graphique 4">
            <a:extLst>
              <a:ext uri="{FF2B5EF4-FFF2-40B4-BE49-F238E27FC236}">
                <a16:creationId xmlns:a16="http://schemas.microsoft.com/office/drawing/2014/main" id="{4BA8A210-1935-0076-7073-D32B01B86C7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667246" y="6102000"/>
            <a:ext cx="2524754" cy="756000"/>
          </a:xfrm>
          <a:prstGeom prst="rect">
            <a:avLst/>
          </a:prstGeom>
        </p:spPr>
      </p:pic>
    </p:spTree>
    <p:extLst>
      <p:ext uri="{BB962C8B-B14F-4D97-AF65-F5344CB8AC3E}">
        <p14:creationId xmlns:p14="http://schemas.microsoft.com/office/powerpoint/2010/main" val="34561151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re et conten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541811-5374-D294-E0CF-4BEF7DAAF14A}"/>
              </a:ext>
            </a:extLst>
          </p:cNvPr>
          <p:cNvSpPr>
            <a:spLocks noGrp="1"/>
          </p:cNvSpPr>
          <p:nvPr>
            <p:ph type="title"/>
          </p:nvPr>
        </p:nvSpPr>
        <p:spPr>
          <a:xfrm>
            <a:off x="518159" y="365125"/>
            <a:ext cx="11152797" cy="648129"/>
          </a:xfrm>
          <a:prstGeom prst="rect">
            <a:avLst/>
          </a:prstGeom>
        </p:spPr>
        <p:txBody>
          <a:bodyPr anchor="t"/>
          <a:lstStyle>
            <a:lvl1pPr>
              <a:defRPr b="1" i="0">
                <a:solidFill>
                  <a:srgbClr val="333333"/>
                </a:solidFill>
                <a:latin typeface="Calibri" panose="020F0502020204030204" pitchFamily="34" charset="0"/>
                <a:cs typeface="Calibri" panose="020F0502020204030204" pitchFamily="34" charset="0"/>
              </a:defRPr>
            </a:lvl1pPr>
          </a:lstStyle>
          <a:p>
            <a:r>
              <a:rPr lang="fr-CA"/>
              <a:t>Modifier le style du titre</a:t>
            </a:r>
            <a:endParaRPr lang="fr-FR"/>
          </a:p>
        </p:txBody>
      </p:sp>
      <p:sp>
        <p:nvSpPr>
          <p:cNvPr id="13" name="Espace réservé du contenu 2">
            <a:extLst>
              <a:ext uri="{FF2B5EF4-FFF2-40B4-BE49-F238E27FC236}">
                <a16:creationId xmlns:a16="http://schemas.microsoft.com/office/drawing/2014/main" id="{197EF968-9EC2-3C5E-3B27-B7BF6E305488}"/>
              </a:ext>
            </a:extLst>
          </p:cNvPr>
          <p:cNvSpPr>
            <a:spLocks noGrp="1"/>
          </p:cNvSpPr>
          <p:nvPr>
            <p:ph idx="10"/>
          </p:nvPr>
        </p:nvSpPr>
        <p:spPr>
          <a:xfrm>
            <a:off x="6189911" y="1683522"/>
            <a:ext cx="5481045" cy="4351338"/>
          </a:xfrm>
          <a:prstGeom prst="rect">
            <a:avLst/>
          </a:prstGeom>
        </p:spPr>
        <p:txBody>
          <a:bodyPr/>
          <a:lstStyle>
            <a:lvl1pPr marL="228600" indent="-228600">
              <a:buClr>
                <a:srgbClr val="999999"/>
              </a:buClr>
              <a:buFont typeface="Arial" panose="020B0604020202020204" pitchFamily="34" charset="0"/>
              <a:buChar char="•"/>
              <a:defRPr>
                <a:solidFill>
                  <a:srgbClr val="333333"/>
                </a:solidFill>
              </a:defRPr>
            </a:lvl1pPr>
            <a:lvl2pPr marL="685800" indent="-228600">
              <a:buClr>
                <a:srgbClr val="999999"/>
              </a:buClr>
              <a:buFont typeface="Arial" panose="020B0604020202020204" pitchFamily="34" charset="0"/>
              <a:buChar char="•"/>
              <a:defRPr>
                <a:solidFill>
                  <a:srgbClr val="333333"/>
                </a:solidFill>
              </a:defRPr>
            </a:lvl2pPr>
            <a:lvl3pPr marL="1143000" indent="-228600">
              <a:buClr>
                <a:srgbClr val="999999"/>
              </a:buClr>
              <a:buFont typeface="Arial" panose="020B0604020202020204" pitchFamily="34" charset="0"/>
              <a:buChar char="•"/>
              <a:defRPr>
                <a:solidFill>
                  <a:srgbClr val="333333"/>
                </a:solidFill>
              </a:defRPr>
            </a:lvl3pPr>
            <a:lvl4pPr marL="1600200" indent="-228600">
              <a:buClr>
                <a:srgbClr val="999999"/>
              </a:buClr>
              <a:buFont typeface="Arial" panose="020B0604020202020204" pitchFamily="34" charset="0"/>
              <a:buChar char="•"/>
              <a:defRPr>
                <a:solidFill>
                  <a:srgbClr val="333333"/>
                </a:solidFill>
              </a:defRPr>
            </a:lvl4pPr>
            <a:lvl5pPr marL="2057400" indent="-228600">
              <a:buClr>
                <a:srgbClr val="999999"/>
              </a:buClr>
              <a:buFont typeface="Arial" panose="020B0604020202020204" pitchFamily="34" charset="0"/>
              <a:buChar char="•"/>
              <a:defRPr>
                <a:solidFill>
                  <a:srgbClr val="333333"/>
                </a:solidFill>
              </a:defRPr>
            </a:lvl5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14" name="Espace réservé du contenu 2">
            <a:extLst>
              <a:ext uri="{FF2B5EF4-FFF2-40B4-BE49-F238E27FC236}">
                <a16:creationId xmlns:a16="http://schemas.microsoft.com/office/drawing/2014/main" id="{D15E4798-5BA1-41FC-7918-B1FAB5F6777C}"/>
              </a:ext>
            </a:extLst>
          </p:cNvPr>
          <p:cNvSpPr>
            <a:spLocks noGrp="1"/>
          </p:cNvSpPr>
          <p:nvPr>
            <p:ph idx="11"/>
          </p:nvPr>
        </p:nvSpPr>
        <p:spPr>
          <a:xfrm>
            <a:off x="518159" y="1683522"/>
            <a:ext cx="5481045" cy="4351338"/>
          </a:xfrm>
          <a:prstGeom prst="rect">
            <a:avLst/>
          </a:prstGeom>
        </p:spPr>
        <p:txBody>
          <a:bodyPr/>
          <a:lstStyle>
            <a:lvl1pPr>
              <a:buClr>
                <a:srgbClr val="999999"/>
              </a:buClr>
              <a:defRPr>
                <a:solidFill>
                  <a:srgbClr val="333333"/>
                </a:solidFill>
              </a:defRPr>
            </a:lvl1pPr>
            <a:lvl2pPr>
              <a:buClr>
                <a:srgbClr val="999999"/>
              </a:buClr>
              <a:defRPr>
                <a:solidFill>
                  <a:srgbClr val="333333"/>
                </a:solidFill>
              </a:defRPr>
            </a:lvl2pPr>
            <a:lvl3pPr>
              <a:buClr>
                <a:srgbClr val="999999"/>
              </a:buClr>
              <a:defRPr>
                <a:solidFill>
                  <a:srgbClr val="333333"/>
                </a:solidFill>
              </a:defRPr>
            </a:lvl3pPr>
            <a:lvl4pPr>
              <a:buClr>
                <a:srgbClr val="999999"/>
              </a:buClr>
              <a:defRPr>
                <a:solidFill>
                  <a:srgbClr val="333333"/>
                </a:solidFill>
              </a:defRPr>
            </a:lvl4pPr>
            <a:lvl5pPr>
              <a:buClr>
                <a:srgbClr val="999999"/>
              </a:buClr>
              <a:defRPr>
                <a:solidFill>
                  <a:srgbClr val="333333"/>
                </a:solidFill>
              </a:defRPr>
            </a:lvl5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pic>
        <p:nvPicPr>
          <p:cNvPr id="5" name="Graphique 4">
            <a:extLst>
              <a:ext uri="{FF2B5EF4-FFF2-40B4-BE49-F238E27FC236}">
                <a16:creationId xmlns:a16="http://schemas.microsoft.com/office/drawing/2014/main" id="{C9ECE7E4-95B3-6CFB-D661-58CD062696D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667246" y="6102000"/>
            <a:ext cx="2524754" cy="756000"/>
          </a:xfrm>
          <a:prstGeom prst="rect">
            <a:avLst/>
          </a:prstGeom>
        </p:spPr>
      </p:pic>
    </p:spTree>
    <p:extLst>
      <p:ext uri="{BB962C8B-B14F-4D97-AF65-F5344CB8AC3E}">
        <p14:creationId xmlns:p14="http://schemas.microsoft.com/office/powerpoint/2010/main" val="2475791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re et conten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541811-5374-D294-E0CF-4BEF7DAAF14A}"/>
              </a:ext>
            </a:extLst>
          </p:cNvPr>
          <p:cNvSpPr>
            <a:spLocks noGrp="1"/>
          </p:cNvSpPr>
          <p:nvPr>
            <p:ph type="title"/>
          </p:nvPr>
        </p:nvSpPr>
        <p:spPr>
          <a:xfrm>
            <a:off x="518159" y="365125"/>
            <a:ext cx="11152797" cy="648129"/>
          </a:xfrm>
          <a:prstGeom prst="rect">
            <a:avLst/>
          </a:prstGeom>
        </p:spPr>
        <p:txBody>
          <a:bodyPr anchor="t"/>
          <a:lstStyle>
            <a:lvl1pPr>
              <a:defRPr b="1" i="0">
                <a:solidFill>
                  <a:schemeClr val="bg1"/>
                </a:solidFill>
                <a:latin typeface="Calibri" panose="020F0502020204030204" pitchFamily="34" charset="0"/>
                <a:cs typeface="Calibri" panose="020F0502020204030204" pitchFamily="34" charset="0"/>
              </a:defRPr>
            </a:lvl1pPr>
          </a:lstStyle>
          <a:p>
            <a:r>
              <a:rPr lang="fr-CA"/>
              <a:t>Modifier le style du titre</a:t>
            </a:r>
            <a:endParaRPr lang="fr-FR"/>
          </a:p>
        </p:txBody>
      </p:sp>
      <p:sp>
        <p:nvSpPr>
          <p:cNvPr id="3" name="Espace réservé du contenu 2">
            <a:extLst>
              <a:ext uri="{FF2B5EF4-FFF2-40B4-BE49-F238E27FC236}">
                <a16:creationId xmlns:a16="http://schemas.microsoft.com/office/drawing/2014/main" id="{13AC54A9-8F2F-D2B9-83CC-07322E4B6097}"/>
              </a:ext>
            </a:extLst>
          </p:cNvPr>
          <p:cNvSpPr>
            <a:spLocks noGrp="1"/>
          </p:cNvSpPr>
          <p:nvPr>
            <p:ph idx="1"/>
          </p:nvPr>
        </p:nvSpPr>
        <p:spPr>
          <a:xfrm>
            <a:off x="518160" y="1683522"/>
            <a:ext cx="11152796" cy="4351338"/>
          </a:xfrm>
          <a:prstGeom prst="rect">
            <a:avLst/>
          </a:prstGeom>
        </p:spPr>
        <p:txBody>
          <a:bodyPr/>
          <a:lstStyle>
            <a:lvl1pPr>
              <a:buClr>
                <a:srgbClr val="999999"/>
              </a:buClr>
              <a:defRPr>
                <a:solidFill>
                  <a:schemeClr val="bg1"/>
                </a:solidFill>
              </a:defRPr>
            </a:lvl1pPr>
            <a:lvl2pPr>
              <a:buClr>
                <a:srgbClr val="999999"/>
              </a:buClr>
              <a:defRPr>
                <a:solidFill>
                  <a:schemeClr val="bg1"/>
                </a:solidFill>
              </a:defRPr>
            </a:lvl2pPr>
            <a:lvl3pPr>
              <a:buClr>
                <a:srgbClr val="999999"/>
              </a:buClr>
              <a:defRPr>
                <a:solidFill>
                  <a:schemeClr val="bg1"/>
                </a:solidFill>
              </a:defRPr>
            </a:lvl3pPr>
            <a:lvl4pPr>
              <a:buClr>
                <a:srgbClr val="999999"/>
              </a:buClr>
              <a:defRPr>
                <a:solidFill>
                  <a:schemeClr val="bg1"/>
                </a:solidFill>
              </a:defRPr>
            </a:lvl4pPr>
            <a:lvl5pPr>
              <a:buClr>
                <a:srgbClr val="999999"/>
              </a:buClr>
              <a:defRPr>
                <a:solidFill>
                  <a:schemeClr val="bg1"/>
                </a:solidFill>
              </a:defRPr>
            </a:lvl5pPr>
          </a:lstStyle>
          <a:p>
            <a:pPr lvl="0"/>
            <a:r>
              <a:rPr lang="fr-CA" dirty="0"/>
              <a:t>Cliquez pour modifier les styles du texte du masque</a:t>
            </a:r>
          </a:p>
          <a:p>
            <a:pPr lvl="1"/>
            <a:r>
              <a:rPr lang="fr-CA" dirty="0"/>
              <a:t>Deuxième niveau</a:t>
            </a:r>
          </a:p>
          <a:p>
            <a:pPr lvl="2"/>
            <a:r>
              <a:rPr lang="fr-CA" dirty="0"/>
              <a:t>Troisième niveau</a:t>
            </a:r>
          </a:p>
          <a:p>
            <a:pPr lvl="3"/>
            <a:r>
              <a:rPr lang="fr-CA" dirty="0"/>
              <a:t>Quatrième niveau</a:t>
            </a:r>
          </a:p>
          <a:p>
            <a:pPr lvl="4"/>
            <a:r>
              <a:rPr lang="fr-CA" dirty="0"/>
              <a:t>Cinquième niveau</a:t>
            </a:r>
            <a:endParaRPr lang="fr-FR" dirty="0"/>
          </a:p>
        </p:txBody>
      </p:sp>
      <p:pic>
        <p:nvPicPr>
          <p:cNvPr id="5" name="Graphique 4">
            <a:extLst>
              <a:ext uri="{FF2B5EF4-FFF2-40B4-BE49-F238E27FC236}">
                <a16:creationId xmlns:a16="http://schemas.microsoft.com/office/drawing/2014/main" id="{F61CC83D-FE46-ED04-9593-9D15F17F85C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667246" y="6102000"/>
            <a:ext cx="2524754" cy="756000"/>
          </a:xfrm>
          <a:prstGeom prst="rect">
            <a:avLst/>
          </a:prstGeom>
        </p:spPr>
      </p:pic>
    </p:spTree>
    <p:extLst>
      <p:ext uri="{BB962C8B-B14F-4D97-AF65-F5344CB8AC3E}">
        <p14:creationId xmlns:p14="http://schemas.microsoft.com/office/powerpoint/2010/main" val="11080641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ébec - Fin">
    <p:bg>
      <p:bgPr>
        <a:solidFill>
          <a:schemeClr val="bg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2379995-ADFD-0FFF-B713-98A96558D22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26988" y="2685286"/>
            <a:ext cx="3938024" cy="1487427"/>
          </a:xfrm>
          <a:prstGeom prst="rect">
            <a:avLst/>
          </a:prstGeom>
        </p:spPr>
      </p:pic>
    </p:spTree>
    <p:extLst>
      <p:ext uri="{BB962C8B-B14F-4D97-AF65-F5344CB8AC3E}">
        <p14:creationId xmlns:p14="http://schemas.microsoft.com/office/powerpoint/2010/main" val="1654512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de se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52A72C0C-0FC3-C8A6-4690-24FA72380899}"/>
              </a:ext>
            </a:extLst>
          </p:cNvPr>
          <p:cNvSpPr>
            <a:spLocks noGrp="1"/>
          </p:cNvSpPr>
          <p:nvPr>
            <p:ph type="body" idx="1"/>
          </p:nvPr>
        </p:nvSpPr>
        <p:spPr>
          <a:xfrm>
            <a:off x="518160" y="2872614"/>
            <a:ext cx="10515600" cy="1500187"/>
          </a:xfrm>
          <a:prstGeom prst="rect">
            <a:avLst/>
          </a:prstGeom>
        </p:spPr>
        <p:txBody>
          <a:bodyPr/>
          <a:lstStyle>
            <a:lvl1pPr marL="0" indent="0">
              <a:buNone/>
              <a:defRPr sz="2400">
                <a:solidFill>
                  <a:srgbClr val="325EA8"/>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CA"/>
              <a:t>Cliquez pour modifier les styles du texte du masque</a:t>
            </a:r>
          </a:p>
        </p:txBody>
      </p:sp>
      <p:sp>
        <p:nvSpPr>
          <p:cNvPr id="7" name="Titre 1">
            <a:extLst>
              <a:ext uri="{FF2B5EF4-FFF2-40B4-BE49-F238E27FC236}">
                <a16:creationId xmlns:a16="http://schemas.microsoft.com/office/drawing/2014/main" id="{40FB71E6-764E-C210-4950-BB0E5592C01B}"/>
              </a:ext>
            </a:extLst>
          </p:cNvPr>
          <p:cNvSpPr>
            <a:spLocks noGrp="1"/>
          </p:cNvSpPr>
          <p:nvPr>
            <p:ph type="ctrTitle"/>
          </p:nvPr>
        </p:nvSpPr>
        <p:spPr>
          <a:xfrm>
            <a:off x="518160" y="1242161"/>
            <a:ext cx="9144000" cy="1243039"/>
          </a:xfrm>
          <a:prstGeom prst="rect">
            <a:avLst/>
          </a:prstGeom>
        </p:spPr>
        <p:txBody>
          <a:bodyPr anchor="b">
            <a:noAutofit/>
          </a:bodyPr>
          <a:lstStyle>
            <a:lvl1pPr algn="l">
              <a:defRPr sz="5400" b="1" i="0" baseline="0">
                <a:solidFill>
                  <a:schemeClr val="bg1"/>
                </a:solidFill>
                <a:latin typeface="Calibri" panose="020F0502020204030204" pitchFamily="34" charset="0"/>
                <a:cs typeface="Calibri" panose="020F0502020204030204" pitchFamily="34" charset="0"/>
              </a:defRPr>
            </a:lvl1pPr>
          </a:lstStyle>
          <a:p>
            <a:r>
              <a:rPr lang="fr-CA"/>
              <a:t>Modifier le style du titre</a:t>
            </a:r>
            <a:endParaRPr lang="fr-FR"/>
          </a:p>
        </p:txBody>
      </p:sp>
      <p:pic>
        <p:nvPicPr>
          <p:cNvPr id="4" name="Graphique 3">
            <a:extLst>
              <a:ext uri="{FF2B5EF4-FFF2-40B4-BE49-F238E27FC236}">
                <a16:creationId xmlns:a16="http://schemas.microsoft.com/office/drawing/2014/main" id="{01EF939B-6745-28EA-CE55-337E8AE681E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667246" y="6102000"/>
            <a:ext cx="2524754" cy="756000"/>
          </a:xfrm>
          <a:prstGeom prst="rect">
            <a:avLst/>
          </a:prstGeom>
        </p:spPr>
      </p:pic>
    </p:spTree>
    <p:extLst>
      <p:ext uri="{BB962C8B-B14F-4D97-AF65-F5344CB8AC3E}">
        <p14:creationId xmlns:p14="http://schemas.microsoft.com/office/powerpoint/2010/main" val="3092022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re et conten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541811-5374-D294-E0CF-4BEF7DAAF14A}"/>
              </a:ext>
            </a:extLst>
          </p:cNvPr>
          <p:cNvSpPr>
            <a:spLocks noGrp="1"/>
          </p:cNvSpPr>
          <p:nvPr>
            <p:ph type="title"/>
          </p:nvPr>
        </p:nvSpPr>
        <p:spPr>
          <a:xfrm>
            <a:off x="518159" y="365125"/>
            <a:ext cx="11152797" cy="648129"/>
          </a:xfrm>
          <a:prstGeom prst="rect">
            <a:avLst/>
          </a:prstGeom>
        </p:spPr>
        <p:txBody>
          <a:bodyPr anchor="t"/>
          <a:lstStyle>
            <a:lvl1pPr>
              <a:defRPr b="1" i="0">
                <a:solidFill>
                  <a:srgbClr val="325EA8"/>
                </a:solidFill>
                <a:latin typeface="Calibri" panose="020F0502020204030204" pitchFamily="34" charset="0"/>
                <a:cs typeface="Calibri" panose="020F0502020204030204" pitchFamily="34" charset="0"/>
              </a:defRPr>
            </a:lvl1pPr>
          </a:lstStyle>
          <a:p>
            <a:r>
              <a:rPr lang="fr-CA"/>
              <a:t>Modifier le style du titre</a:t>
            </a:r>
            <a:endParaRPr lang="fr-FR"/>
          </a:p>
        </p:txBody>
      </p:sp>
      <p:sp>
        <p:nvSpPr>
          <p:cNvPr id="3" name="Espace réservé du contenu 2">
            <a:extLst>
              <a:ext uri="{FF2B5EF4-FFF2-40B4-BE49-F238E27FC236}">
                <a16:creationId xmlns:a16="http://schemas.microsoft.com/office/drawing/2014/main" id="{13AC54A9-8F2F-D2B9-83CC-07322E4B6097}"/>
              </a:ext>
            </a:extLst>
          </p:cNvPr>
          <p:cNvSpPr>
            <a:spLocks noGrp="1"/>
          </p:cNvSpPr>
          <p:nvPr>
            <p:ph idx="1"/>
          </p:nvPr>
        </p:nvSpPr>
        <p:spPr>
          <a:xfrm>
            <a:off x="518160" y="1683522"/>
            <a:ext cx="11152796" cy="4351338"/>
          </a:xfrm>
          <a:prstGeom prst="rect">
            <a:avLst/>
          </a:prstGeom>
        </p:spPr>
        <p:txBody>
          <a:bodyPr/>
          <a:lstStyle>
            <a:lvl1pPr>
              <a:buClr>
                <a:srgbClr val="325EA8"/>
              </a:buClr>
              <a:defRPr>
                <a:solidFill>
                  <a:srgbClr val="333333"/>
                </a:solidFill>
              </a:defRPr>
            </a:lvl1pPr>
            <a:lvl2pPr>
              <a:buClr>
                <a:srgbClr val="325EA8"/>
              </a:buClr>
              <a:defRPr>
                <a:solidFill>
                  <a:srgbClr val="333333"/>
                </a:solidFill>
              </a:defRPr>
            </a:lvl2pPr>
            <a:lvl3pPr>
              <a:buClr>
                <a:srgbClr val="325EA8"/>
              </a:buClr>
              <a:defRPr>
                <a:solidFill>
                  <a:srgbClr val="333333"/>
                </a:solidFill>
              </a:defRPr>
            </a:lvl3pPr>
            <a:lvl4pPr>
              <a:buClr>
                <a:srgbClr val="325EA8"/>
              </a:buClr>
              <a:defRPr>
                <a:solidFill>
                  <a:srgbClr val="333333"/>
                </a:solidFill>
              </a:defRPr>
            </a:lvl4pPr>
            <a:lvl5pPr>
              <a:buClr>
                <a:srgbClr val="325EA8"/>
              </a:buClr>
              <a:defRPr>
                <a:solidFill>
                  <a:srgbClr val="333333"/>
                </a:solidFill>
              </a:defRPr>
            </a:lvl5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pic>
        <p:nvPicPr>
          <p:cNvPr id="5" name="Graphique 4">
            <a:extLst>
              <a:ext uri="{FF2B5EF4-FFF2-40B4-BE49-F238E27FC236}">
                <a16:creationId xmlns:a16="http://schemas.microsoft.com/office/drawing/2014/main" id="{F6AE41A0-9818-FA7F-FA64-642EA56D84C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667246" y="6102000"/>
            <a:ext cx="2524754" cy="756000"/>
          </a:xfrm>
          <a:prstGeom prst="rect">
            <a:avLst/>
          </a:prstGeom>
        </p:spPr>
      </p:pic>
    </p:spTree>
    <p:extLst>
      <p:ext uri="{BB962C8B-B14F-4D97-AF65-F5344CB8AC3E}">
        <p14:creationId xmlns:p14="http://schemas.microsoft.com/office/powerpoint/2010/main" val="2459052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re et conten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541811-5374-D294-E0CF-4BEF7DAAF14A}"/>
              </a:ext>
            </a:extLst>
          </p:cNvPr>
          <p:cNvSpPr>
            <a:spLocks noGrp="1"/>
          </p:cNvSpPr>
          <p:nvPr>
            <p:ph type="title"/>
          </p:nvPr>
        </p:nvSpPr>
        <p:spPr>
          <a:xfrm>
            <a:off x="518159" y="365125"/>
            <a:ext cx="11152797" cy="648129"/>
          </a:xfrm>
          <a:prstGeom prst="rect">
            <a:avLst/>
          </a:prstGeom>
        </p:spPr>
        <p:txBody>
          <a:bodyPr anchor="t"/>
          <a:lstStyle>
            <a:lvl1pPr>
              <a:defRPr b="1" i="0">
                <a:solidFill>
                  <a:srgbClr val="325EA8"/>
                </a:solidFill>
                <a:latin typeface="Calibri" panose="020F0502020204030204" pitchFamily="34" charset="0"/>
                <a:cs typeface="Calibri" panose="020F0502020204030204" pitchFamily="34" charset="0"/>
              </a:defRPr>
            </a:lvl1pPr>
          </a:lstStyle>
          <a:p>
            <a:r>
              <a:rPr lang="fr-CA"/>
              <a:t>Modifier le style du titre</a:t>
            </a:r>
            <a:endParaRPr lang="fr-FR"/>
          </a:p>
        </p:txBody>
      </p:sp>
      <p:graphicFrame>
        <p:nvGraphicFramePr>
          <p:cNvPr id="4" name="Tableau 4">
            <a:extLst>
              <a:ext uri="{FF2B5EF4-FFF2-40B4-BE49-F238E27FC236}">
                <a16:creationId xmlns:a16="http://schemas.microsoft.com/office/drawing/2014/main" id="{DD79B94A-47C6-7B4C-2157-586C2C9AD2AC}"/>
              </a:ext>
            </a:extLst>
          </p:cNvPr>
          <p:cNvGraphicFramePr>
            <a:graphicFrameLocks noGrp="1"/>
          </p:cNvGraphicFramePr>
          <p:nvPr userDrawn="1">
            <p:extLst>
              <p:ext uri="{D42A27DB-BD31-4B8C-83A1-F6EECF244321}">
                <p14:modId xmlns:p14="http://schemas.microsoft.com/office/powerpoint/2010/main" val="3355670478"/>
              </p:ext>
            </p:extLst>
          </p:nvPr>
        </p:nvGraphicFramePr>
        <p:xfrm>
          <a:off x="518159" y="1341035"/>
          <a:ext cx="11152797" cy="1854200"/>
        </p:xfrm>
        <a:graphic>
          <a:graphicData uri="http://schemas.openxmlformats.org/drawingml/2006/table">
            <a:tbl>
              <a:tblPr firstRow="1" bandRow="1">
                <a:tableStyleId>{5C22544A-7EE6-4342-B048-85BDC9FD1C3A}</a:tableStyleId>
              </a:tblPr>
              <a:tblGrid>
                <a:gridCol w="3717599">
                  <a:extLst>
                    <a:ext uri="{9D8B030D-6E8A-4147-A177-3AD203B41FA5}">
                      <a16:colId xmlns:a16="http://schemas.microsoft.com/office/drawing/2014/main" val="774679215"/>
                    </a:ext>
                  </a:extLst>
                </a:gridCol>
                <a:gridCol w="3717599">
                  <a:extLst>
                    <a:ext uri="{9D8B030D-6E8A-4147-A177-3AD203B41FA5}">
                      <a16:colId xmlns:a16="http://schemas.microsoft.com/office/drawing/2014/main" val="466315570"/>
                    </a:ext>
                  </a:extLst>
                </a:gridCol>
                <a:gridCol w="3717599">
                  <a:extLst>
                    <a:ext uri="{9D8B030D-6E8A-4147-A177-3AD203B41FA5}">
                      <a16:colId xmlns:a16="http://schemas.microsoft.com/office/drawing/2014/main" val="507358787"/>
                    </a:ext>
                  </a:extLst>
                </a:gridCol>
              </a:tblGrid>
              <a:tr h="370840">
                <a:tc>
                  <a:txBody>
                    <a:bodyPr/>
                    <a:lstStyle/>
                    <a:p>
                      <a:endParaRPr lang="fr-FR"/>
                    </a:p>
                  </a:txBody>
                  <a:tcPr/>
                </a:tc>
                <a:tc>
                  <a:txBody>
                    <a:bodyPr/>
                    <a:lstStyle/>
                    <a:p>
                      <a:endParaRPr lang="fr-FR"/>
                    </a:p>
                  </a:txBody>
                  <a:tcPr/>
                </a:tc>
                <a:tc>
                  <a:txBody>
                    <a:bodyPr/>
                    <a:lstStyle/>
                    <a:p>
                      <a:endParaRPr lang="fr-FR"/>
                    </a:p>
                  </a:txBody>
                  <a:tcPr/>
                </a:tc>
                <a:extLst>
                  <a:ext uri="{0D108BD9-81ED-4DB2-BD59-A6C34878D82A}">
                    <a16:rowId xmlns:a16="http://schemas.microsoft.com/office/drawing/2014/main" val="590220041"/>
                  </a:ext>
                </a:extLst>
              </a:tr>
              <a:tr h="370840">
                <a:tc>
                  <a:txBody>
                    <a:bodyPr/>
                    <a:lstStyle/>
                    <a:p>
                      <a:endParaRPr lang="fr-FR"/>
                    </a:p>
                  </a:txBody>
                  <a:tcPr/>
                </a:tc>
                <a:tc>
                  <a:txBody>
                    <a:bodyPr/>
                    <a:lstStyle/>
                    <a:p>
                      <a:endParaRPr lang="fr-FR"/>
                    </a:p>
                  </a:txBody>
                  <a:tcPr/>
                </a:tc>
                <a:tc>
                  <a:txBody>
                    <a:bodyPr/>
                    <a:lstStyle/>
                    <a:p>
                      <a:endParaRPr lang="fr-FR"/>
                    </a:p>
                  </a:txBody>
                  <a:tcPr/>
                </a:tc>
                <a:extLst>
                  <a:ext uri="{0D108BD9-81ED-4DB2-BD59-A6C34878D82A}">
                    <a16:rowId xmlns:a16="http://schemas.microsoft.com/office/drawing/2014/main" val="2322556544"/>
                  </a:ext>
                </a:extLst>
              </a:tr>
              <a:tr h="370840">
                <a:tc>
                  <a:txBody>
                    <a:bodyPr/>
                    <a:lstStyle/>
                    <a:p>
                      <a:endParaRPr lang="fr-FR"/>
                    </a:p>
                  </a:txBody>
                  <a:tcPr/>
                </a:tc>
                <a:tc>
                  <a:txBody>
                    <a:bodyPr/>
                    <a:lstStyle/>
                    <a:p>
                      <a:endParaRPr lang="fr-FR"/>
                    </a:p>
                  </a:txBody>
                  <a:tcPr/>
                </a:tc>
                <a:tc>
                  <a:txBody>
                    <a:bodyPr/>
                    <a:lstStyle/>
                    <a:p>
                      <a:endParaRPr lang="fr-FR"/>
                    </a:p>
                  </a:txBody>
                  <a:tcPr/>
                </a:tc>
                <a:extLst>
                  <a:ext uri="{0D108BD9-81ED-4DB2-BD59-A6C34878D82A}">
                    <a16:rowId xmlns:a16="http://schemas.microsoft.com/office/drawing/2014/main" val="106546322"/>
                  </a:ext>
                </a:extLst>
              </a:tr>
              <a:tr h="370840">
                <a:tc>
                  <a:txBody>
                    <a:bodyPr/>
                    <a:lstStyle/>
                    <a:p>
                      <a:endParaRPr lang="fr-FR"/>
                    </a:p>
                  </a:txBody>
                  <a:tcPr/>
                </a:tc>
                <a:tc>
                  <a:txBody>
                    <a:bodyPr/>
                    <a:lstStyle/>
                    <a:p>
                      <a:endParaRPr lang="fr-FR"/>
                    </a:p>
                  </a:txBody>
                  <a:tcPr/>
                </a:tc>
                <a:tc>
                  <a:txBody>
                    <a:bodyPr/>
                    <a:lstStyle/>
                    <a:p>
                      <a:endParaRPr lang="fr-FR"/>
                    </a:p>
                  </a:txBody>
                  <a:tcPr/>
                </a:tc>
                <a:extLst>
                  <a:ext uri="{0D108BD9-81ED-4DB2-BD59-A6C34878D82A}">
                    <a16:rowId xmlns:a16="http://schemas.microsoft.com/office/drawing/2014/main" val="3656884630"/>
                  </a:ext>
                </a:extLst>
              </a:tr>
              <a:tr h="370840">
                <a:tc>
                  <a:txBody>
                    <a:bodyPr/>
                    <a:lstStyle/>
                    <a:p>
                      <a:endParaRPr lang="fr-FR"/>
                    </a:p>
                  </a:txBody>
                  <a:tcPr/>
                </a:tc>
                <a:tc>
                  <a:txBody>
                    <a:bodyPr/>
                    <a:lstStyle/>
                    <a:p>
                      <a:endParaRPr lang="fr-FR"/>
                    </a:p>
                  </a:txBody>
                  <a:tcPr/>
                </a:tc>
                <a:tc>
                  <a:txBody>
                    <a:bodyPr/>
                    <a:lstStyle/>
                    <a:p>
                      <a:endParaRPr lang="fr-FR"/>
                    </a:p>
                  </a:txBody>
                  <a:tcPr/>
                </a:tc>
                <a:extLst>
                  <a:ext uri="{0D108BD9-81ED-4DB2-BD59-A6C34878D82A}">
                    <a16:rowId xmlns:a16="http://schemas.microsoft.com/office/drawing/2014/main" val="4184793779"/>
                  </a:ext>
                </a:extLst>
              </a:tr>
            </a:tbl>
          </a:graphicData>
        </a:graphic>
      </p:graphicFrame>
      <p:pic>
        <p:nvPicPr>
          <p:cNvPr id="5" name="Graphique 4">
            <a:extLst>
              <a:ext uri="{FF2B5EF4-FFF2-40B4-BE49-F238E27FC236}">
                <a16:creationId xmlns:a16="http://schemas.microsoft.com/office/drawing/2014/main" id="{88739644-AF2D-5B4D-0A39-0AD175D0526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667246" y="6102000"/>
            <a:ext cx="2524754" cy="756000"/>
          </a:xfrm>
          <a:prstGeom prst="rect">
            <a:avLst/>
          </a:prstGeom>
        </p:spPr>
      </p:pic>
    </p:spTree>
    <p:extLst>
      <p:ext uri="{BB962C8B-B14F-4D97-AF65-F5344CB8AC3E}">
        <p14:creationId xmlns:p14="http://schemas.microsoft.com/office/powerpoint/2010/main" val="1796202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et conten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541811-5374-D294-E0CF-4BEF7DAAF14A}"/>
              </a:ext>
            </a:extLst>
          </p:cNvPr>
          <p:cNvSpPr>
            <a:spLocks noGrp="1"/>
          </p:cNvSpPr>
          <p:nvPr>
            <p:ph type="title"/>
          </p:nvPr>
        </p:nvSpPr>
        <p:spPr>
          <a:xfrm>
            <a:off x="518159" y="365125"/>
            <a:ext cx="11152797" cy="648129"/>
          </a:xfrm>
          <a:prstGeom prst="rect">
            <a:avLst/>
          </a:prstGeom>
        </p:spPr>
        <p:txBody>
          <a:bodyPr anchor="t"/>
          <a:lstStyle>
            <a:lvl1pPr>
              <a:defRPr b="1" i="0">
                <a:solidFill>
                  <a:srgbClr val="325EA8"/>
                </a:solidFill>
                <a:latin typeface="Calibri" panose="020F0502020204030204" pitchFamily="34" charset="0"/>
                <a:cs typeface="Calibri" panose="020F0502020204030204" pitchFamily="34" charset="0"/>
              </a:defRPr>
            </a:lvl1pPr>
          </a:lstStyle>
          <a:p>
            <a:r>
              <a:rPr lang="fr-CA"/>
              <a:t>Modifier le style du titre</a:t>
            </a:r>
            <a:endParaRPr lang="fr-FR"/>
          </a:p>
        </p:txBody>
      </p:sp>
      <p:sp>
        <p:nvSpPr>
          <p:cNvPr id="13" name="Espace réservé du contenu 2">
            <a:extLst>
              <a:ext uri="{FF2B5EF4-FFF2-40B4-BE49-F238E27FC236}">
                <a16:creationId xmlns:a16="http://schemas.microsoft.com/office/drawing/2014/main" id="{197EF968-9EC2-3C5E-3B27-B7BF6E305488}"/>
              </a:ext>
            </a:extLst>
          </p:cNvPr>
          <p:cNvSpPr>
            <a:spLocks noGrp="1"/>
          </p:cNvSpPr>
          <p:nvPr>
            <p:ph idx="10"/>
          </p:nvPr>
        </p:nvSpPr>
        <p:spPr>
          <a:xfrm>
            <a:off x="6189911" y="1683522"/>
            <a:ext cx="5481045" cy="4351338"/>
          </a:xfrm>
          <a:prstGeom prst="rect">
            <a:avLst/>
          </a:prstGeom>
        </p:spPr>
        <p:txBody>
          <a:bodyPr/>
          <a:lstStyle>
            <a:lvl1pPr>
              <a:buClr>
                <a:srgbClr val="325EA8"/>
              </a:buClr>
              <a:defRPr>
                <a:solidFill>
                  <a:srgbClr val="333333"/>
                </a:solidFill>
              </a:defRPr>
            </a:lvl1pPr>
            <a:lvl2pPr>
              <a:buClr>
                <a:srgbClr val="325EA8"/>
              </a:buClr>
              <a:defRPr>
                <a:solidFill>
                  <a:srgbClr val="333333"/>
                </a:solidFill>
              </a:defRPr>
            </a:lvl2pPr>
            <a:lvl3pPr>
              <a:buClr>
                <a:srgbClr val="325EA8"/>
              </a:buClr>
              <a:defRPr>
                <a:solidFill>
                  <a:srgbClr val="333333"/>
                </a:solidFill>
              </a:defRPr>
            </a:lvl3pPr>
            <a:lvl4pPr>
              <a:buClr>
                <a:srgbClr val="325EA8"/>
              </a:buClr>
              <a:defRPr>
                <a:solidFill>
                  <a:srgbClr val="333333"/>
                </a:solidFill>
              </a:defRPr>
            </a:lvl4pPr>
            <a:lvl5pPr>
              <a:buClr>
                <a:srgbClr val="325EA8"/>
              </a:buClr>
              <a:defRPr>
                <a:solidFill>
                  <a:srgbClr val="333333"/>
                </a:solidFill>
              </a:defRPr>
            </a:lvl5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14" name="Espace réservé du contenu 2">
            <a:extLst>
              <a:ext uri="{FF2B5EF4-FFF2-40B4-BE49-F238E27FC236}">
                <a16:creationId xmlns:a16="http://schemas.microsoft.com/office/drawing/2014/main" id="{D15E4798-5BA1-41FC-7918-B1FAB5F6777C}"/>
              </a:ext>
            </a:extLst>
          </p:cNvPr>
          <p:cNvSpPr>
            <a:spLocks noGrp="1"/>
          </p:cNvSpPr>
          <p:nvPr>
            <p:ph idx="11"/>
          </p:nvPr>
        </p:nvSpPr>
        <p:spPr>
          <a:xfrm>
            <a:off x="518159" y="1683522"/>
            <a:ext cx="5481045" cy="4351338"/>
          </a:xfrm>
          <a:prstGeom prst="rect">
            <a:avLst/>
          </a:prstGeom>
        </p:spPr>
        <p:txBody>
          <a:bodyPr/>
          <a:lstStyle>
            <a:lvl1pPr>
              <a:buClr>
                <a:srgbClr val="325EA8"/>
              </a:buClr>
              <a:defRPr>
                <a:solidFill>
                  <a:srgbClr val="333333"/>
                </a:solidFill>
              </a:defRPr>
            </a:lvl1pPr>
            <a:lvl2pPr>
              <a:buClr>
                <a:srgbClr val="325EA8"/>
              </a:buClr>
              <a:defRPr>
                <a:solidFill>
                  <a:srgbClr val="333333"/>
                </a:solidFill>
              </a:defRPr>
            </a:lvl2pPr>
            <a:lvl3pPr>
              <a:buClr>
                <a:srgbClr val="325EA8"/>
              </a:buClr>
              <a:defRPr>
                <a:solidFill>
                  <a:srgbClr val="333333"/>
                </a:solidFill>
              </a:defRPr>
            </a:lvl3pPr>
            <a:lvl4pPr>
              <a:buClr>
                <a:srgbClr val="325EA8"/>
              </a:buClr>
              <a:defRPr>
                <a:solidFill>
                  <a:srgbClr val="333333"/>
                </a:solidFill>
              </a:defRPr>
            </a:lvl4pPr>
            <a:lvl5pPr>
              <a:buClr>
                <a:srgbClr val="325EA8"/>
              </a:buClr>
              <a:defRPr>
                <a:solidFill>
                  <a:srgbClr val="333333"/>
                </a:solidFill>
              </a:defRPr>
            </a:lvl5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pic>
        <p:nvPicPr>
          <p:cNvPr id="4" name="Graphique 3">
            <a:extLst>
              <a:ext uri="{FF2B5EF4-FFF2-40B4-BE49-F238E27FC236}">
                <a16:creationId xmlns:a16="http://schemas.microsoft.com/office/drawing/2014/main" id="{281A5085-7848-5745-5EE7-2C7569AB168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667246" y="6102000"/>
            <a:ext cx="2524754" cy="756000"/>
          </a:xfrm>
          <a:prstGeom prst="rect">
            <a:avLst/>
          </a:prstGeom>
        </p:spPr>
      </p:pic>
    </p:spTree>
    <p:extLst>
      <p:ext uri="{BB962C8B-B14F-4D97-AF65-F5344CB8AC3E}">
        <p14:creationId xmlns:p14="http://schemas.microsoft.com/office/powerpoint/2010/main" val="19127694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re et conten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541811-5374-D294-E0CF-4BEF7DAAF14A}"/>
              </a:ext>
            </a:extLst>
          </p:cNvPr>
          <p:cNvSpPr>
            <a:spLocks noGrp="1"/>
          </p:cNvSpPr>
          <p:nvPr>
            <p:ph type="title"/>
          </p:nvPr>
        </p:nvSpPr>
        <p:spPr>
          <a:xfrm>
            <a:off x="518159" y="365125"/>
            <a:ext cx="11152797" cy="648129"/>
          </a:xfrm>
          <a:prstGeom prst="rect">
            <a:avLst/>
          </a:prstGeom>
        </p:spPr>
        <p:txBody>
          <a:bodyPr anchor="t"/>
          <a:lstStyle>
            <a:lvl1pPr>
              <a:defRPr b="1" i="0">
                <a:solidFill>
                  <a:schemeClr val="bg1"/>
                </a:solidFill>
                <a:latin typeface="Calibri" panose="020F0502020204030204" pitchFamily="34" charset="0"/>
                <a:cs typeface="Calibri" panose="020F0502020204030204" pitchFamily="34" charset="0"/>
              </a:defRPr>
            </a:lvl1pPr>
          </a:lstStyle>
          <a:p>
            <a:r>
              <a:rPr lang="fr-CA"/>
              <a:t>Modifier le style du titre</a:t>
            </a:r>
            <a:endParaRPr lang="fr-FR"/>
          </a:p>
        </p:txBody>
      </p:sp>
      <p:sp>
        <p:nvSpPr>
          <p:cNvPr id="3" name="Espace réservé du contenu 2">
            <a:extLst>
              <a:ext uri="{FF2B5EF4-FFF2-40B4-BE49-F238E27FC236}">
                <a16:creationId xmlns:a16="http://schemas.microsoft.com/office/drawing/2014/main" id="{13AC54A9-8F2F-D2B9-83CC-07322E4B6097}"/>
              </a:ext>
            </a:extLst>
          </p:cNvPr>
          <p:cNvSpPr>
            <a:spLocks noGrp="1"/>
          </p:cNvSpPr>
          <p:nvPr>
            <p:ph idx="1"/>
          </p:nvPr>
        </p:nvSpPr>
        <p:spPr>
          <a:xfrm>
            <a:off x="518160" y="1683522"/>
            <a:ext cx="11152796" cy="4351338"/>
          </a:xfrm>
          <a:prstGeom prst="rect">
            <a:avLst/>
          </a:prstGeom>
        </p:spPr>
        <p:txBody>
          <a:bodyPr/>
          <a:lstStyle>
            <a:lvl1pPr>
              <a:buClr>
                <a:srgbClr val="ADBFDC"/>
              </a:buClr>
              <a:defRPr>
                <a:solidFill>
                  <a:schemeClr val="bg1"/>
                </a:solidFill>
              </a:defRPr>
            </a:lvl1pPr>
            <a:lvl2pPr>
              <a:buClr>
                <a:srgbClr val="ADBFDC"/>
              </a:buClr>
              <a:defRPr>
                <a:solidFill>
                  <a:schemeClr val="bg1"/>
                </a:solidFill>
              </a:defRPr>
            </a:lvl2pPr>
            <a:lvl3pPr>
              <a:buClr>
                <a:srgbClr val="ADBFDC"/>
              </a:buClr>
              <a:defRPr>
                <a:solidFill>
                  <a:schemeClr val="bg1"/>
                </a:solidFill>
              </a:defRPr>
            </a:lvl3pPr>
            <a:lvl4pPr>
              <a:buClr>
                <a:srgbClr val="ADBFDC"/>
              </a:buClr>
              <a:defRPr>
                <a:solidFill>
                  <a:schemeClr val="bg1"/>
                </a:solidFill>
              </a:defRPr>
            </a:lvl4pPr>
            <a:lvl5pPr>
              <a:buClr>
                <a:srgbClr val="ADBFDC"/>
              </a:buClr>
              <a:defRPr>
                <a:solidFill>
                  <a:schemeClr val="bg1"/>
                </a:solidFill>
              </a:defRPr>
            </a:lvl5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pic>
        <p:nvPicPr>
          <p:cNvPr id="4" name="Graphique 3">
            <a:extLst>
              <a:ext uri="{FF2B5EF4-FFF2-40B4-BE49-F238E27FC236}">
                <a16:creationId xmlns:a16="http://schemas.microsoft.com/office/drawing/2014/main" id="{AF5F3480-E49C-CA05-4CB3-6A1A82EE58C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667246" y="6102000"/>
            <a:ext cx="2524754" cy="756000"/>
          </a:xfrm>
          <a:prstGeom prst="rect">
            <a:avLst/>
          </a:prstGeom>
        </p:spPr>
      </p:pic>
    </p:spTree>
    <p:extLst>
      <p:ext uri="{BB962C8B-B14F-4D97-AF65-F5344CB8AC3E}">
        <p14:creationId xmlns:p14="http://schemas.microsoft.com/office/powerpoint/2010/main" val="15813719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ébec - Fin">
    <p:bg>
      <p:bgPr>
        <a:solidFill>
          <a:schemeClr val="bg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2379995-ADFD-0FFF-B713-98A96558D22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26988" y="2685286"/>
            <a:ext cx="3938024" cy="1487427"/>
          </a:xfrm>
          <a:prstGeom prst="rect">
            <a:avLst/>
          </a:prstGeom>
        </p:spPr>
      </p:pic>
    </p:spTree>
    <p:extLst>
      <p:ext uri="{BB962C8B-B14F-4D97-AF65-F5344CB8AC3E}">
        <p14:creationId xmlns:p14="http://schemas.microsoft.com/office/powerpoint/2010/main" val="15940487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Diapositive de tit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F05431-6F78-D096-7B3C-97982B727152}"/>
              </a:ext>
            </a:extLst>
          </p:cNvPr>
          <p:cNvSpPr>
            <a:spLocks noGrp="1"/>
          </p:cNvSpPr>
          <p:nvPr>
            <p:ph type="ctrTitle"/>
          </p:nvPr>
        </p:nvSpPr>
        <p:spPr>
          <a:xfrm>
            <a:off x="518160" y="1242161"/>
            <a:ext cx="9144000" cy="1243039"/>
          </a:xfrm>
          <a:prstGeom prst="rect">
            <a:avLst/>
          </a:prstGeom>
        </p:spPr>
        <p:txBody>
          <a:bodyPr anchor="b">
            <a:noAutofit/>
          </a:bodyPr>
          <a:lstStyle>
            <a:lvl1pPr algn="l">
              <a:defRPr sz="5400" b="1" i="0" baseline="0">
                <a:solidFill>
                  <a:schemeClr val="bg1"/>
                </a:solidFill>
                <a:latin typeface="Calibri" panose="020F0502020204030204" pitchFamily="34" charset="0"/>
                <a:cs typeface="Calibri" panose="020F0502020204030204" pitchFamily="34" charset="0"/>
              </a:defRPr>
            </a:lvl1pPr>
          </a:lstStyle>
          <a:p>
            <a:r>
              <a:rPr lang="fr-CA"/>
              <a:t>Modifier le style du titre</a:t>
            </a:r>
            <a:endParaRPr lang="fr-FR"/>
          </a:p>
        </p:txBody>
      </p:sp>
      <p:sp>
        <p:nvSpPr>
          <p:cNvPr id="4" name="Sous-titre 2">
            <a:extLst>
              <a:ext uri="{FF2B5EF4-FFF2-40B4-BE49-F238E27FC236}">
                <a16:creationId xmlns:a16="http://schemas.microsoft.com/office/drawing/2014/main" id="{22BEDDA5-3E4F-C2B8-FF69-C6F4379CE5D1}"/>
              </a:ext>
            </a:extLst>
          </p:cNvPr>
          <p:cNvSpPr>
            <a:spLocks noGrp="1"/>
          </p:cNvSpPr>
          <p:nvPr>
            <p:ph type="subTitle" idx="1" hasCustomPrompt="1"/>
          </p:nvPr>
        </p:nvSpPr>
        <p:spPr>
          <a:xfrm>
            <a:off x="518160" y="2601119"/>
            <a:ext cx="9144000" cy="1655762"/>
          </a:xfrm>
          <a:prstGeom prst="rect">
            <a:avLst/>
          </a:prstGeom>
        </p:spPr>
        <p:txBody>
          <a:bodyPr/>
          <a:lstStyle>
            <a:lvl1pPr marL="0" indent="0" algn="l">
              <a:buNone/>
              <a:defRPr sz="2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a:t>Ministère de l’Éducation </a:t>
            </a:r>
            <a:br>
              <a:rPr lang="fr-CA"/>
            </a:br>
            <a:r>
              <a:rPr lang="fr-CA"/>
              <a:t>Nom de l’auteur</a:t>
            </a:r>
            <a:endParaRPr lang="fr-FR"/>
          </a:p>
        </p:txBody>
      </p:sp>
    </p:spTree>
    <p:extLst>
      <p:ext uri="{BB962C8B-B14F-4D97-AF65-F5344CB8AC3E}">
        <p14:creationId xmlns:p14="http://schemas.microsoft.com/office/powerpoint/2010/main" val="3059892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re de se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52A72C0C-0FC3-C8A6-4690-24FA72380899}"/>
              </a:ext>
            </a:extLst>
          </p:cNvPr>
          <p:cNvSpPr>
            <a:spLocks noGrp="1"/>
          </p:cNvSpPr>
          <p:nvPr>
            <p:ph type="body" idx="1"/>
          </p:nvPr>
        </p:nvSpPr>
        <p:spPr>
          <a:xfrm>
            <a:off x="518160" y="2872614"/>
            <a:ext cx="10515600" cy="1500187"/>
          </a:xfrm>
          <a:prstGeom prst="rect">
            <a:avLst/>
          </a:prstGeom>
        </p:spPr>
        <p:txBody>
          <a:bodyPr/>
          <a:lstStyle>
            <a:lvl1pPr marL="0" indent="0">
              <a:buNone/>
              <a:defRPr sz="2400">
                <a:solidFill>
                  <a:srgbClr val="33333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CA"/>
              <a:t>Cliquez pour modifier les styles du texte du masque</a:t>
            </a:r>
          </a:p>
        </p:txBody>
      </p:sp>
      <p:sp>
        <p:nvSpPr>
          <p:cNvPr id="7" name="Titre 1">
            <a:extLst>
              <a:ext uri="{FF2B5EF4-FFF2-40B4-BE49-F238E27FC236}">
                <a16:creationId xmlns:a16="http://schemas.microsoft.com/office/drawing/2014/main" id="{40FB71E6-764E-C210-4950-BB0E5592C01B}"/>
              </a:ext>
            </a:extLst>
          </p:cNvPr>
          <p:cNvSpPr>
            <a:spLocks noGrp="1"/>
          </p:cNvSpPr>
          <p:nvPr>
            <p:ph type="ctrTitle"/>
          </p:nvPr>
        </p:nvSpPr>
        <p:spPr>
          <a:xfrm>
            <a:off x="518160" y="1242161"/>
            <a:ext cx="9144000" cy="1243039"/>
          </a:xfrm>
          <a:prstGeom prst="rect">
            <a:avLst/>
          </a:prstGeom>
        </p:spPr>
        <p:txBody>
          <a:bodyPr anchor="b">
            <a:noAutofit/>
          </a:bodyPr>
          <a:lstStyle>
            <a:lvl1pPr algn="l">
              <a:defRPr sz="5400" b="1" i="0" baseline="0">
                <a:solidFill>
                  <a:schemeClr val="bg1"/>
                </a:solidFill>
                <a:latin typeface="Calibri" panose="020F0502020204030204" pitchFamily="34" charset="0"/>
                <a:cs typeface="Calibri" panose="020F0502020204030204" pitchFamily="34" charset="0"/>
              </a:defRPr>
            </a:lvl1pPr>
          </a:lstStyle>
          <a:p>
            <a:r>
              <a:rPr lang="fr-CA"/>
              <a:t>Modifier le style du titre</a:t>
            </a:r>
            <a:endParaRPr lang="fr-FR"/>
          </a:p>
        </p:txBody>
      </p:sp>
      <p:pic>
        <p:nvPicPr>
          <p:cNvPr id="4" name="Graphique 3">
            <a:extLst>
              <a:ext uri="{FF2B5EF4-FFF2-40B4-BE49-F238E27FC236}">
                <a16:creationId xmlns:a16="http://schemas.microsoft.com/office/drawing/2014/main" id="{87DDD0CA-1CA0-63FB-3971-F66AE531A97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667246" y="6102000"/>
            <a:ext cx="2524754" cy="756000"/>
          </a:xfrm>
          <a:prstGeom prst="rect">
            <a:avLst/>
          </a:prstGeom>
        </p:spPr>
      </p:pic>
    </p:spTree>
    <p:extLst>
      <p:ext uri="{BB962C8B-B14F-4D97-AF65-F5344CB8AC3E}">
        <p14:creationId xmlns:p14="http://schemas.microsoft.com/office/powerpoint/2010/main" val="2157578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1547931"/>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6" r:id="rId3"/>
    <p:sldLayoutId id="2147483668" r:id="rId4"/>
    <p:sldLayoutId id="2147483650" r:id="rId5"/>
    <p:sldLayoutId id="2147483663" r:id="rId6"/>
    <p:sldLayoutId id="2147483665"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160792"/>
      </p:ext>
    </p:extLst>
  </p:cSld>
  <p:clrMap bg1="lt1" tx1="dk1" bg2="lt2" tx2="dk2" accent1="accent1" accent2="accent2" accent3="accent3" accent4="accent4" accent5="accent5" accent6="accent6" hlink="hlink" folHlink="folHlink"/>
  <p:sldLayoutIdLst>
    <p:sldLayoutId id="2147483667" r:id="rId1"/>
    <p:sldLayoutId id="2147483662" r:id="rId2"/>
    <p:sldLayoutId id="2147483660" r:id="rId3"/>
    <p:sldLayoutId id="2147483661" r:id="rId4"/>
    <p:sldLayoutId id="2147483664" r:id="rId5"/>
    <p:sldLayoutId id="214748366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14.sv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image" Target="../media/image17.png"/><Relationship Id="rId3" Type="http://schemas.openxmlformats.org/officeDocument/2006/relationships/tags" Target="../tags/tag60.xml"/><Relationship Id="rId7" Type="http://schemas.openxmlformats.org/officeDocument/2006/relationships/notesSlide" Target="../notesSlides/notesSlide10.xml"/><Relationship Id="rId12" Type="http://schemas.openxmlformats.org/officeDocument/2006/relationships/hyperlink" Target="https://eduqc.sharepoint.com/:p:/r/sites/TM-Commun-DFGJ-EPEPS/Documents%20partages/Fran%C3%A7ais%20langue%20seconde/FORMATION%20INTERACTION%20ORALE%20(ILLS%20%26%20FLS%20%26%20L3)/Offre%20de%20formation/VF%20(IA)%20retravaill%C3%A9e%20par%20MF_Structure%20formation%20int%C3%A9ragir%20oralement%20%E2%80%93%20Copie1.pptx?d=w72d790db41b546e5aa4731d39dbdb1ba&amp;csf=1&amp;web=1&amp;e=FsWC3G&amp;nav=eyJzSWQiOjM2MiwiY0lkIjo1NDMwOTMyODN9" TargetMode="Externa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Layout" Target="../slideLayouts/slideLayout3.xml"/><Relationship Id="rId11" Type="http://schemas.openxmlformats.org/officeDocument/2006/relationships/slide" Target="slide13.xml"/><Relationship Id="rId5" Type="http://schemas.openxmlformats.org/officeDocument/2006/relationships/audio" Target="../media/media8.m4a"/><Relationship Id="rId10" Type="http://schemas.openxmlformats.org/officeDocument/2006/relationships/slide" Target="slide12.xml"/><Relationship Id="rId4" Type="http://schemas.microsoft.com/office/2007/relationships/media" Target="../media/media8.m4a"/><Relationship Id="rId9" Type="http://schemas.openxmlformats.org/officeDocument/2006/relationships/hyperlink" Target="https://eduqc.sharepoint.com/:p:/r/sites/TM-Commun-DFGJ-EPEPS/Documents%20partages/Fran%C3%A7ais%20langue%20seconde/FORMATION%20INTERACTION%20ORALE%20(ILLS%20%26%20FLS%20%26%20L3)/Offre%20de%20formation/VF%20(IA)%20retravaill%C3%A9e%20par%20MF_Structure%20formation%20int%C3%A9ragir%20oralement%20%E2%80%93%20Copie1.pptx?d=w72d790db41b546e5aa4731d39dbdb1ba&amp;csf=1&amp;web=1&amp;e=gatKGW&amp;nav=eyJzSWQiOjM2MSwiY0lkIjoyNDMxMjc4ODkxfQ" TargetMode="External"/></Relationships>
</file>

<file path=ppt/slides/_rels/slide11.xml.rels><?xml version="1.0" encoding="UTF-8" standalone="yes"?>
<Relationships xmlns="http://schemas.openxmlformats.org/package/2006/relationships"><Relationship Id="rId8" Type="http://schemas.openxmlformats.org/officeDocument/2006/relationships/tags" Target="../tags/tag68.xml"/><Relationship Id="rId13" Type="http://schemas.openxmlformats.org/officeDocument/2006/relationships/slideLayout" Target="../slideLayouts/slideLayout3.xml"/><Relationship Id="rId3" Type="http://schemas.openxmlformats.org/officeDocument/2006/relationships/tags" Target="../tags/tag63.xml"/><Relationship Id="rId7" Type="http://schemas.openxmlformats.org/officeDocument/2006/relationships/tags" Target="../tags/tag67.xml"/><Relationship Id="rId12" Type="http://schemas.openxmlformats.org/officeDocument/2006/relationships/tags" Target="../tags/tag72.xml"/><Relationship Id="rId17" Type="http://schemas.openxmlformats.org/officeDocument/2006/relationships/image" Target="../media/image24.png"/><Relationship Id="rId2" Type="http://schemas.openxmlformats.org/officeDocument/2006/relationships/tags" Target="../tags/tag62.xml"/><Relationship Id="rId16" Type="http://schemas.openxmlformats.org/officeDocument/2006/relationships/slide" Target="slide14.xml"/><Relationship Id="rId1" Type="http://schemas.openxmlformats.org/officeDocument/2006/relationships/tags" Target="../tags/tag61.xml"/><Relationship Id="rId6" Type="http://schemas.openxmlformats.org/officeDocument/2006/relationships/tags" Target="../tags/tag66.xml"/><Relationship Id="rId11" Type="http://schemas.openxmlformats.org/officeDocument/2006/relationships/tags" Target="../tags/tag71.xml"/><Relationship Id="rId5" Type="http://schemas.openxmlformats.org/officeDocument/2006/relationships/tags" Target="../tags/tag65.xml"/><Relationship Id="rId15" Type="http://schemas.openxmlformats.org/officeDocument/2006/relationships/hyperlink" Target="https://cdn-contenu.quebec.ca/cdn-contenu/education/pfeq/secondaire/programmes/PFEQ-espagnol-langue-tierce-secondaire.pdf#page=6" TargetMode="External"/><Relationship Id="rId10" Type="http://schemas.openxmlformats.org/officeDocument/2006/relationships/tags" Target="../tags/tag70.xml"/><Relationship Id="rId4" Type="http://schemas.openxmlformats.org/officeDocument/2006/relationships/tags" Target="../tags/tag64.xml"/><Relationship Id="rId9" Type="http://schemas.openxmlformats.org/officeDocument/2006/relationships/tags" Target="../tags/tag69.xml"/><Relationship Id="rId1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tags" Target="../tags/tag80.xml"/><Relationship Id="rId13" Type="http://schemas.openxmlformats.org/officeDocument/2006/relationships/notesSlide" Target="../notesSlides/notesSlide12.xml"/><Relationship Id="rId3" Type="http://schemas.openxmlformats.org/officeDocument/2006/relationships/tags" Target="../tags/tag75.xml"/><Relationship Id="rId7" Type="http://schemas.openxmlformats.org/officeDocument/2006/relationships/tags" Target="../tags/tag79.xml"/><Relationship Id="rId12" Type="http://schemas.openxmlformats.org/officeDocument/2006/relationships/slideLayout" Target="../slideLayouts/slideLayout3.xml"/><Relationship Id="rId17" Type="http://schemas.openxmlformats.org/officeDocument/2006/relationships/image" Target="../media/image24.png"/><Relationship Id="rId2" Type="http://schemas.openxmlformats.org/officeDocument/2006/relationships/tags" Target="../tags/tag74.xml"/><Relationship Id="rId16" Type="http://schemas.openxmlformats.org/officeDocument/2006/relationships/slide" Target="slide14.xml"/><Relationship Id="rId1" Type="http://schemas.openxmlformats.org/officeDocument/2006/relationships/tags" Target="../tags/tag73.xml"/><Relationship Id="rId6" Type="http://schemas.openxmlformats.org/officeDocument/2006/relationships/tags" Target="../tags/tag78.xml"/><Relationship Id="rId11" Type="http://schemas.openxmlformats.org/officeDocument/2006/relationships/tags" Target="../tags/tag83.xml"/><Relationship Id="rId5" Type="http://schemas.openxmlformats.org/officeDocument/2006/relationships/tags" Target="../tags/tag77.xml"/><Relationship Id="rId15" Type="http://schemas.openxmlformats.org/officeDocument/2006/relationships/hyperlink" Target="https://cdn-contenu.quebec.ca/cdn-contenu/education/pfeq/secondaire/programmes/PFEQ-francais-langue-seconde-premier-cycle-secondaire.pdf#page=29" TargetMode="External"/><Relationship Id="rId10" Type="http://schemas.openxmlformats.org/officeDocument/2006/relationships/tags" Target="../tags/tag82.xml"/><Relationship Id="rId4" Type="http://schemas.openxmlformats.org/officeDocument/2006/relationships/tags" Target="../tags/tag76.xml"/><Relationship Id="rId9" Type="http://schemas.openxmlformats.org/officeDocument/2006/relationships/tags" Target="../tags/tag81.xml"/><Relationship Id="rId14" Type="http://schemas.openxmlformats.org/officeDocument/2006/relationships/hyperlink" Target="https://cdn-contenu.quebec.ca/cdn-contenu/education/pfeq/primaire/programmes/PFEQ-francais-langue-seconde-base-primaire.pdf#page=6" TargetMode="External"/></Relationships>
</file>

<file path=ppt/slides/_rels/slide13.xml.rels><?xml version="1.0" encoding="UTF-8" standalone="yes"?>
<Relationships xmlns="http://schemas.openxmlformats.org/package/2006/relationships"><Relationship Id="rId8" Type="http://schemas.openxmlformats.org/officeDocument/2006/relationships/tags" Target="../tags/tag91.xml"/><Relationship Id="rId13" Type="http://schemas.openxmlformats.org/officeDocument/2006/relationships/notesSlide" Target="../notesSlides/notesSlide13.xml"/><Relationship Id="rId3" Type="http://schemas.openxmlformats.org/officeDocument/2006/relationships/tags" Target="../tags/tag86.xml"/><Relationship Id="rId7" Type="http://schemas.openxmlformats.org/officeDocument/2006/relationships/tags" Target="../tags/tag90.xml"/><Relationship Id="rId12" Type="http://schemas.openxmlformats.org/officeDocument/2006/relationships/slideLayout" Target="../slideLayouts/slideLayout3.xml"/><Relationship Id="rId17" Type="http://schemas.openxmlformats.org/officeDocument/2006/relationships/image" Target="../media/image24.png"/><Relationship Id="rId2" Type="http://schemas.openxmlformats.org/officeDocument/2006/relationships/tags" Target="../tags/tag85.xml"/><Relationship Id="rId16" Type="http://schemas.openxmlformats.org/officeDocument/2006/relationships/slide" Target="slide14.xml"/><Relationship Id="rId1" Type="http://schemas.openxmlformats.org/officeDocument/2006/relationships/tags" Target="../tags/tag84.xml"/><Relationship Id="rId6" Type="http://schemas.openxmlformats.org/officeDocument/2006/relationships/tags" Target="../tags/tag89.xml"/><Relationship Id="rId11" Type="http://schemas.openxmlformats.org/officeDocument/2006/relationships/tags" Target="../tags/tag94.xml"/><Relationship Id="rId5" Type="http://schemas.openxmlformats.org/officeDocument/2006/relationships/tags" Target="../tags/tag88.xml"/><Relationship Id="rId15" Type="http://schemas.openxmlformats.org/officeDocument/2006/relationships/hyperlink" Target="https://cdn-contenu.quebec.ca/cdn-contenu/education/pfeq/secondaire/programmes/PFEQ-integration-linguistique-scolaire-sociale-secondaire.pdf#page=13" TargetMode="External"/><Relationship Id="rId10" Type="http://schemas.openxmlformats.org/officeDocument/2006/relationships/tags" Target="../tags/tag93.xml"/><Relationship Id="rId4" Type="http://schemas.openxmlformats.org/officeDocument/2006/relationships/tags" Target="../tags/tag87.xml"/><Relationship Id="rId9" Type="http://schemas.openxmlformats.org/officeDocument/2006/relationships/tags" Target="../tags/tag92.xml"/><Relationship Id="rId14" Type="http://schemas.openxmlformats.org/officeDocument/2006/relationships/hyperlink" Target="https://cdn-contenu.quebec.ca/cdn-contenu/education/pfeq/primaire/programmes/PFEQ-integration-linguistique-scolaire-sociale-primaire.pdf#page=13" TargetMode="External"/></Relationships>
</file>

<file path=ppt/slides/_rels/slide14.xml.rels><?xml version="1.0" encoding="UTF-8" standalone="yes"?>
<Relationships xmlns="http://schemas.openxmlformats.org/package/2006/relationships"><Relationship Id="rId8" Type="http://schemas.microsoft.com/office/2007/relationships/media" Target="../media/media9.m4a"/><Relationship Id="rId3" Type="http://schemas.openxmlformats.org/officeDocument/2006/relationships/tags" Target="../tags/tag97.xml"/><Relationship Id="rId7" Type="http://schemas.openxmlformats.org/officeDocument/2006/relationships/tags" Target="../tags/tag101.xml"/><Relationship Id="rId12" Type="http://schemas.openxmlformats.org/officeDocument/2006/relationships/image" Target="../media/image17.png"/><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tags" Target="../tags/tag100.xml"/><Relationship Id="rId11" Type="http://schemas.openxmlformats.org/officeDocument/2006/relationships/notesSlide" Target="../notesSlides/notesSlide14.xml"/><Relationship Id="rId5" Type="http://schemas.openxmlformats.org/officeDocument/2006/relationships/tags" Target="../tags/tag99.xml"/><Relationship Id="rId10" Type="http://schemas.openxmlformats.org/officeDocument/2006/relationships/slideLayout" Target="../slideLayouts/slideLayout3.xml"/><Relationship Id="rId4" Type="http://schemas.openxmlformats.org/officeDocument/2006/relationships/tags" Target="../tags/tag98.xml"/><Relationship Id="rId9" Type="http://schemas.openxmlformats.org/officeDocument/2006/relationships/audio" Target="../media/media9.m4a"/></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03.xml"/><Relationship Id="rId1" Type="http://schemas.openxmlformats.org/officeDocument/2006/relationships/tags" Target="../tags/tag102.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hyperlink" Target="https://youtu.be/edHsnESB11o" TargetMode="External"/><Relationship Id="rId3" Type="http://schemas.openxmlformats.org/officeDocument/2006/relationships/tags" Target="../tags/tag105.xml"/><Relationship Id="rId7" Type="http://schemas.openxmlformats.org/officeDocument/2006/relationships/image" Target="../media/image32.jpeg"/><Relationship Id="rId2" Type="http://schemas.openxmlformats.org/officeDocument/2006/relationships/tags" Target="../tags/tag104.xml"/><Relationship Id="rId1" Type="http://schemas.openxmlformats.org/officeDocument/2006/relationships/video" Target="https://www.youtube.com/embed/edHsnESB11o?feature=oembed" TargetMode="External"/><Relationship Id="rId6" Type="http://schemas.openxmlformats.org/officeDocument/2006/relationships/slideLayout" Target="../slideLayouts/slideLayout3.xml"/><Relationship Id="rId11" Type="http://schemas.openxmlformats.org/officeDocument/2006/relationships/image" Target="../media/image17.png"/><Relationship Id="rId5" Type="http://schemas.openxmlformats.org/officeDocument/2006/relationships/audio" Target="../media/media10.m4a"/><Relationship Id="rId10" Type="http://schemas.openxmlformats.org/officeDocument/2006/relationships/image" Target="../media/image34.svg"/><Relationship Id="rId4" Type="http://schemas.microsoft.com/office/2007/relationships/media" Target="../media/media10.m4a"/><Relationship Id="rId9"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3.xml"/><Relationship Id="rId13" Type="http://schemas.openxmlformats.org/officeDocument/2006/relationships/image" Target="../media/image38.png"/><Relationship Id="rId18" Type="http://schemas.openxmlformats.org/officeDocument/2006/relationships/image" Target="../media/image43.svg"/><Relationship Id="rId3" Type="http://schemas.openxmlformats.org/officeDocument/2006/relationships/tags" Target="../tags/tag108.xml"/><Relationship Id="rId7" Type="http://schemas.openxmlformats.org/officeDocument/2006/relationships/audio" Target="../media/media11.m4a"/><Relationship Id="rId12" Type="http://schemas.openxmlformats.org/officeDocument/2006/relationships/image" Target="../media/image37.svg"/><Relationship Id="rId17" Type="http://schemas.openxmlformats.org/officeDocument/2006/relationships/image" Target="../media/image42.png"/><Relationship Id="rId2" Type="http://schemas.openxmlformats.org/officeDocument/2006/relationships/tags" Target="../tags/tag107.xml"/><Relationship Id="rId16" Type="http://schemas.openxmlformats.org/officeDocument/2006/relationships/image" Target="../media/image41.svg"/><Relationship Id="rId1" Type="http://schemas.openxmlformats.org/officeDocument/2006/relationships/tags" Target="../tags/tag106.xml"/><Relationship Id="rId6" Type="http://schemas.microsoft.com/office/2007/relationships/media" Target="../media/media11.m4a"/><Relationship Id="rId11" Type="http://schemas.openxmlformats.org/officeDocument/2006/relationships/image" Target="../media/image36.png"/><Relationship Id="rId5" Type="http://schemas.openxmlformats.org/officeDocument/2006/relationships/tags" Target="../tags/tag110.xml"/><Relationship Id="rId15" Type="http://schemas.openxmlformats.org/officeDocument/2006/relationships/image" Target="../media/image40.png"/><Relationship Id="rId10" Type="http://schemas.openxmlformats.org/officeDocument/2006/relationships/image" Target="../media/image24.png"/><Relationship Id="rId19" Type="http://schemas.openxmlformats.org/officeDocument/2006/relationships/image" Target="../media/image17.png"/><Relationship Id="rId4" Type="http://schemas.openxmlformats.org/officeDocument/2006/relationships/tags" Target="../tags/tag109.xml"/><Relationship Id="rId9" Type="http://schemas.openxmlformats.org/officeDocument/2006/relationships/image" Target="../media/image35.jpeg"/><Relationship Id="rId14" Type="http://schemas.openxmlformats.org/officeDocument/2006/relationships/image" Target="../media/image39.svg"/></Relationships>
</file>

<file path=ppt/slides/_rels/slide18.xml.rels><?xml version="1.0" encoding="UTF-8" standalone="yes"?>
<Relationships xmlns="http://schemas.openxmlformats.org/package/2006/relationships"><Relationship Id="rId13" Type="http://schemas.openxmlformats.org/officeDocument/2006/relationships/tags" Target="../tags/tag123.xml"/><Relationship Id="rId18" Type="http://schemas.openxmlformats.org/officeDocument/2006/relationships/tags" Target="../tags/tag128.xml"/><Relationship Id="rId26" Type="http://schemas.openxmlformats.org/officeDocument/2006/relationships/image" Target="../media/image47.svg"/><Relationship Id="rId21" Type="http://schemas.openxmlformats.org/officeDocument/2006/relationships/slideLayout" Target="../slideLayouts/slideLayout5.xml"/><Relationship Id="rId34" Type="http://schemas.openxmlformats.org/officeDocument/2006/relationships/image" Target="../media/image55.svg"/><Relationship Id="rId7" Type="http://schemas.openxmlformats.org/officeDocument/2006/relationships/tags" Target="../tags/tag117.xml"/><Relationship Id="rId12" Type="http://schemas.openxmlformats.org/officeDocument/2006/relationships/tags" Target="../tags/tag122.xml"/><Relationship Id="rId17" Type="http://schemas.openxmlformats.org/officeDocument/2006/relationships/tags" Target="../tags/tag127.xml"/><Relationship Id="rId25" Type="http://schemas.openxmlformats.org/officeDocument/2006/relationships/image" Target="../media/image46.png"/><Relationship Id="rId33" Type="http://schemas.openxmlformats.org/officeDocument/2006/relationships/image" Target="../media/image54.png"/><Relationship Id="rId38" Type="http://schemas.openxmlformats.org/officeDocument/2006/relationships/image" Target="../media/image17.png"/><Relationship Id="rId2" Type="http://schemas.openxmlformats.org/officeDocument/2006/relationships/tags" Target="../tags/tag112.xml"/><Relationship Id="rId16" Type="http://schemas.openxmlformats.org/officeDocument/2006/relationships/tags" Target="../tags/tag126.xml"/><Relationship Id="rId20" Type="http://schemas.openxmlformats.org/officeDocument/2006/relationships/audio" Target="../media/media12.m4a"/><Relationship Id="rId29" Type="http://schemas.openxmlformats.org/officeDocument/2006/relationships/image" Target="../media/image50.png"/><Relationship Id="rId1" Type="http://schemas.openxmlformats.org/officeDocument/2006/relationships/tags" Target="../tags/tag111.xml"/><Relationship Id="rId6" Type="http://schemas.openxmlformats.org/officeDocument/2006/relationships/tags" Target="../tags/tag116.xml"/><Relationship Id="rId11" Type="http://schemas.openxmlformats.org/officeDocument/2006/relationships/tags" Target="../tags/tag121.xml"/><Relationship Id="rId24" Type="http://schemas.openxmlformats.org/officeDocument/2006/relationships/image" Target="../media/image45.svg"/><Relationship Id="rId32" Type="http://schemas.openxmlformats.org/officeDocument/2006/relationships/image" Target="../media/image53.svg"/><Relationship Id="rId37" Type="http://schemas.openxmlformats.org/officeDocument/2006/relationships/image" Target="../media/image58.png"/><Relationship Id="rId5" Type="http://schemas.openxmlformats.org/officeDocument/2006/relationships/tags" Target="../tags/tag115.xml"/><Relationship Id="rId15" Type="http://schemas.openxmlformats.org/officeDocument/2006/relationships/tags" Target="../tags/tag125.xml"/><Relationship Id="rId23" Type="http://schemas.openxmlformats.org/officeDocument/2006/relationships/image" Target="../media/image44.png"/><Relationship Id="rId28" Type="http://schemas.openxmlformats.org/officeDocument/2006/relationships/image" Target="../media/image49.svg"/><Relationship Id="rId36" Type="http://schemas.openxmlformats.org/officeDocument/2006/relationships/image" Target="../media/image57.svg"/><Relationship Id="rId10" Type="http://schemas.openxmlformats.org/officeDocument/2006/relationships/tags" Target="../tags/tag120.xml"/><Relationship Id="rId19" Type="http://schemas.microsoft.com/office/2007/relationships/media" Target="../media/media12.m4a"/><Relationship Id="rId31" Type="http://schemas.openxmlformats.org/officeDocument/2006/relationships/image" Target="../media/image52.png"/><Relationship Id="rId4" Type="http://schemas.openxmlformats.org/officeDocument/2006/relationships/tags" Target="../tags/tag114.xml"/><Relationship Id="rId9" Type="http://schemas.openxmlformats.org/officeDocument/2006/relationships/tags" Target="../tags/tag119.xml"/><Relationship Id="rId14" Type="http://schemas.openxmlformats.org/officeDocument/2006/relationships/tags" Target="../tags/tag124.xml"/><Relationship Id="rId22" Type="http://schemas.openxmlformats.org/officeDocument/2006/relationships/notesSlide" Target="../notesSlides/notesSlide16.xml"/><Relationship Id="rId27" Type="http://schemas.openxmlformats.org/officeDocument/2006/relationships/image" Target="../media/image48.png"/><Relationship Id="rId30" Type="http://schemas.openxmlformats.org/officeDocument/2006/relationships/image" Target="../media/image51.svg"/><Relationship Id="rId35" Type="http://schemas.openxmlformats.org/officeDocument/2006/relationships/image" Target="../media/image56.png"/><Relationship Id="rId8" Type="http://schemas.openxmlformats.org/officeDocument/2006/relationships/tags" Target="../tags/tag118.xml"/><Relationship Id="rId3" Type="http://schemas.openxmlformats.org/officeDocument/2006/relationships/tags" Target="../tags/tag113.xml"/></Relationships>
</file>

<file path=ppt/slides/_rels/slide19.xml.rels><?xml version="1.0" encoding="UTF-8" standalone="yes"?>
<Relationships xmlns="http://schemas.openxmlformats.org/package/2006/relationships"><Relationship Id="rId8" Type="http://schemas.microsoft.com/office/2007/relationships/media" Target="../media/media13.m4a"/><Relationship Id="rId13" Type="http://schemas.openxmlformats.org/officeDocument/2006/relationships/hyperlink" Target="https://eduqc.sharepoint.com/:p:/r/sites/TM-Commun-DFGJ-EPEPS/Documents%20partages/Fran%C3%A7ais%20langue%20seconde/FORMATION%20INTERACTION%20ORALE%20(ILLS%20%26%20FLS%20%26%20L3)/Offre%20de%20formation/VF%20(IA)%20retravaill%C3%A9e%20par%20MF_Structure%20formation%20int%C3%A9ragir%20oralement%20%E2%80%93%20Copie1.pptx?d=w72d790db41b546e5aa4731d39dbdb1ba&amp;csf=1&amp;web=1&amp;e=XylrSi&amp;nav=eyJzSWQiOjM2NywiY0lkIjoxMTgwNTM3MDcxfQ" TargetMode="External"/><Relationship Id="rId3" Type="http://schemas.openxmlformats.org/officeDocument/2006/relationships/tags" Target="../tags/tag131.xml"/><Relationship Id="rId7" Type="http://schemas.openxmlformats.org/officeDocument/2006/relationships/tags" Target="../tags/tag135.xml"/><Relationship Id="rId12" Type="http://schemas.openxmlformats.org/officeDocument/2006/relationships/slide" Target="slide20.xml"/><Relationship Id="rId17" Type="http://schemas.openxmlformats.org/officeDocument/2006/relationships/image" Target="../media/image17.png"/><Relationship Id="rId2" Type="http://schemas.openxmlformats.org/officeDocument/2006/relationships/tags" Target="../tags/tag130.xml"/><Relationship Id="rId16" Type="http://schemas.openxmlformats.org/officeDocument/2006/relationships/hyperlink" Target="https://eduqc.sharepoint.com/:p:/r/sites/TM-Commun-DFGJ-EPEPS/Documents%20partages/Fran%C3%A7ais%20langue%20seconde/FORMATION%20INTERACTION%20ORALE%20(ILLS%20%26%20FLS%20%26%20L3)/Offre%20de%20formation/VF%20(IA)%20retravaill%C3%A9e%20par%20MF_Structure%20formation%20int%C3%A9ragir%20oralement%20%E2%80%93%20Copie1.pptx?d=w72d790db41b546e5aa4731d39dbdb1ba&amp;csf=1&amp;web=1&amp;e=INaCCM&amp;nav=eyJzSWQiOjM2OSwiY0lkIjoyMTIxMDE2NDEwfQ" TargetMode="External"/><Relationship Id="rId1" Type="http://schemas.openxmlformats.org/officeDocument/2006/relationships/tags" Target="../tags/tag129.xml"/><Relationship Id="rId6" Type="http://schemas.openxmlformats.org/officeDocument/2006/relationships/tags" Target="../tags/tag134.xml"/><Relationship Id="rId11" Type="http://schemas.openxmlformats.org/officeDocument/2006/relationships/notesSlide" Target="../notesSlides/notesSlide17.xml"/><Relationship Id="rId5" Type="http://schemas.openxmlformats.org/officeDocument/2006/relationships/tags" Target="../tags/tag133.xml"/><Relationship Id="rId15" Type="http://schemas.openxmlformats.org/officeDocument/2006/relationships/slide" Target="slide22.xml"/><Relationship Id="rId10" Type="http://schemas.openxmlformats.org/officeDocument/2006/relationships/slideLayout" Target="../slideLayouts/slideLayout3.xml"/><Relationship Id="rId4" Type="http://schemas.openxmlformats.org/officeDocument/2006/relationships/tags" Target="../tags/tag132.xml"/><Relationship Id="rId9" Type="http://schemas.openxmlformats.org/officeDocument/2006/relationships/audio" Target="../media/media13.m4a"/><Relationship Id="rId14" Type="http://schemas.openxmlformats.org/officeDocument/2006/relationships/slide" Target="slide21.xml"/></Relationships>
</file>

<file path=ppt/slides/_rels/slide2.xml.rels><?xml version="1.0" encoding="UTF-8" standalone="yes"?>
<Relationships xmlns="http://schemas.openxmlformats.org/package/2006/relationships"><Relationship Id="rId8" Type="http://schemas.openxmlformats.org/officeDocument/2006/relationships/diagramData" Target="../diagrams/data1.xml"/><Relationship Id="rId13" Type="http://schemas.openxmlformats.org/officeDocument/2006/relationships/image" Target="../media/image15.png"/><Relationship Id="rId3" Type="http://schemas.openxmlformats.org/officeDocument/2006/relationships/tags" Target="../tags/tag4.xml"/><Relationship Id="rId7" Type="http://schemas.openxmlformats.org/officeDocument/2006/relationships/notesSlide" Target="../notesSlides/notesSlide2.xml"/><Relationship Id="rId12" Type="http://schemas.microsoft.com/office/2007/relationships/diagramDrawing" Target="../diagrams/drawing1.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3.xml"/><Relationship Id="rId11" Type="http://schemas.openxmlformats.org/officeDocument/2006/relationships/diagramColors" Target="../diagrams/colors1.xml"/><Relationship Id="rId5" Type="http://schemas.openxmlformats.org/officeDocument/2006/relationships/audio" Target="../media/media1.m4a"/><Relationship Id="rId15" Type="http://schemas.openxmlformats.org/officeDocument/2006/relationships/image" Target="../media/image17.png"/><Relationship Id="rId10" Type="http://schemas.openxmlformats.org/officeDocument/2006/relationships/diagramQuickStyle" Target="../diagrams/quickStyle1.xml"/><Relationship Id="rId4" Type="http://schemas.microsoft.com/office/2007/relationships/media" Target="../media/media1.m4a"/><Relationship Id="rId9" Type="http://schemas.openxmlformats.org/officeDocument/2006/relationships/diagramLayout" Target="../diagrams/layout1.xml"/><Relationship Id="rId14" Type="http://schemas.openxmlformats.org/officeDocument/2006/relationships/image" Target="../media/image16.svg"/></Relationships>
</file>

<file path=ppt/slides/_rels/slide20.xml.rels><?xml version="1.0" encoding="UTF-8" standalone="yes"?>
<Relationships xmlns="http://schemas.openxmlformats.org/package/2006/relationships"><Relationship Id="rId8" Type="http://schemas.openxmlformats.org/officeDocument/2006/relationships/tags" Target="../tags/tag143.xml"/><Relationship Id="rId13" Type="http://schemas.openxmlformats.org/officeDocument/2006/relationships/tags" Target="../tags/tag148.xml"/><Relationship Id="rId18" Type="http://schemas.openxmlformats.org/officeDocument/2006/relationships/image" Target="../media/image24.png"/><Relationship Id="rId3" Type="http://schemas.openxmlformats.org/officeDocument/2006/relationships/tags" Target="../tags/tag138.xml"/><Relationship Id="rId7" Type="http://schemas.openxmlformats.org/officeDocument/2006/relationships/tags" Target="../tags/tag142.xml"/><Relationship Id="rId12" Type="http://schemas.openxmlformats.org/officeDocument/2006/relationships/tags" Target="../tags/tag147.xml"/><Relationship Id="rId17" Type="http://schemas.openxmlformats.org/officeDocument/2006/relationships/slide" Target="slide23.xml"/><Relationship Id="rId2" Type="http://schemas.openxmlformats.org/officeDocument/2006/relationships/tags" Target="../tags/tag137.xml"/><Relationship Id="rId16" Type="http://schemas.openxmlformats.org/officeDocument/2006/relationships/hyperlink" Target="https://cdn-contenu.quebec.ca/cdn-contenu/education/pfeq/secondaire/programmes/PFEQ-espagnol-langue-tierce-secondaire.pdf#page=11" TargetMode="External"/><Relationship Id="rId1" Type="http://schemas.openxmlformats.org/officeDocument/2006/relationships/tags" Target="../tags/tag136.xml"/><Relationship Id="rId6" Type="http://schemas.openxmlformats.org/officeDocument/2006/relationships/tags" Target="../tags/tag141.xml"/><Relationship Id="rId11" Type="http://schemas.openxmlformats.org/officeDocument/2006/relationships/tags" Target="../tags/tag146.xml"/><Relationship Id="rId5" Type="http://schemas.openxmlformats.org/officeDocument/2006/relationships/tags" Target="../tags/tag140.xml"/><Relationship Id="rId15" Type="http://schemas.openxmlformats.org/officeDocument/2006/relationships/notesSlide" Target="../notesSlides/notesSlide18.xml"/><Relationship Id="rId10" Type="http://schemas.openxmlformats.org/officeDocument/2006/relationships/tags" Target="../tags/tag145.xml"/><Relationship Id="rId4" Type="http://schemas.openxmlformats.org/officeDocument/2006/relationships/tags" Target="../tags/tag139.xml"/><Relationship Id="rId9" Type="http://schemas.openxmlformats.org/officeDocument/2006/relationships/tags" Target="../tags/tag144.xml"/><Relationship Id="rId14"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tags" Target="../tags/tag156.xml"/><Relationship Id="rId13" Type="http://schemas.openxmlformats.org/officeDocument/2006/relationships/tags" Target="../tags/tag161.xml"/><Relationship Id="rId18" Type="http://schemas.openxmlformats.org/officeDocument/2006/relationships/image" Target="../media/image24.png"/><Relationship Id="rId3" Type="http://schemas.openxmlformats.org/officeDocument/2006/relationships/tags" Target="../tags/tag151.xml"/><Relationship Id="rId7" Type="http://schemas.openxmlformats.org/officeDocument/2006/relationships/tags" Target="../tags/tag155.xml"/><Relationship Id="rId12" Type="http://schemas.openxmlformats.org/officeDocument/2006/relationships/tags" Target="../tags/tag160.xml"/><Relationship Id="rId17" Type="http://schemas.openxmlformats.org/officeDocument/2006/relationships/slide" Target="slide23.xml"/><Relationship Id="rId2" Type="http://schemas.openxmlformats.org/officeDocument/2006/relationships/tags" Target="../tags/tag150.xml"/><Relationship Id="rId16" Type="http://schemas.openxmlformats.org/officeDocument/2006/relationships/hyperlink" Target="https://cdn-contenu.quebec.ca/cdn-contenu/education/pfeq/secondaire/programmes/PFEQ-francais-langue-seconde-premier-cycle-secondaire.pdf#page=12" TargetMode="External"/><Relationship Id="rId1" Type="http://schemas.openxmlformats.org/officeDocument/2006/relationships/tags" Target="../tags/tag149.xml"/><Relationship Id="rId6" Type="http://schemas.openxmlformats.org/officeDocument/2006/relationships/tags" Target="../tags/tag154.xml"/><Relationship Id="rId11" Type="http://schemas.openxmlformats.org/officeDocument/2006/relationships/tags" Target="../tags/tag159.xml"/><Relationship Id="rId5" Type="http://schemas.openxmlformats.org/officeDocument/2006/relationships/tags" Target="../tags/tag153.xml"/><Relationship Id="rId15" Type="http://schemas.openxmlformats.org/officeDocument/2006/relationships/notesSlide" Target="../notesSlides/notesSlide19.xml"/><Relationship Id="rId10" Type="http://schemas.openxmlformats.org/officeDocument/2006/relationships/tags" Target="../tags/tag158.xml"/><Relationship Id="rId4" Type="http://schemas.openxmlformats.org/officeDocument/2006/relationships/tags" Target="../tags/tag152.xml"/><Relationship Id="rId9" Type="http://schemas.openxmlformats.org/officeDocument/2006/relationships/tags" Target="../tags/tag157.xml"/><Relationship Id="rId14"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tags" Target="../tags/tag169.xml"/><Relationship Id="rId13" Type="http://schemas.openxmlformats.org/officeDocument/2006/relationships/tags" Target="../tags/tag174.xml"/><Relationship Id="rId18" Type="http://schemas.openxmlformats.org/officeDocument/2006/relationships/image" Target="../media/image24.png"/><Relationship Id="rId3" Type="http://schemas.openxmlformats.org/officeDocument/2006/relationships/tags" Target="../tags/tag164.xml"/><Relationship Id="rId7" Type="http://schemas.openxmlformats.org/officeDocument/2006/relationships/tags" Target="../tags/tag168.xml"/><Relationship Id="rId12" Type="http://schemas.openxmlformats.org/officeDocument/2006/relationships/tags" Target="../tags/tag173.xml"/><Relationship Id="rId17" Type="http://schemas.openxmlformats.org/officeDocument/2006/relationships/slide" Target="slide23.xml"/><Relationship Id="rId2" Type="http://schemas.openxmlformats.org/officeDocument/2006/relationships/tags" Target="../tags/tag163.xml"/><Relationship Id="rId16" Type="http://schemas.openxmlformats.org/officeDocument/2006/relationships/hyperlink" Target="https://cdn-contenu.quebec.ca/cdn-contenu/education/pfeq/primaire/programmes/PFEQ-integration-linguistique-scolaire-sociale-primaire.pdf#page=11" TargetMode="External"/><Relationship Id="rId1" Type="http://schemas.openxmlformats.org/officeDocument/2006/relationships/tags" Target="../tags/tag162.xml"/><Relationship Id="rId6" Type="http://schemas.openxmlformats.org/officeDocument/2006/relationships/tags" Target="../tags/tag167.xml"/><Relationship Id="rId11" Type="http://schemas.openxmlformats.org/officeDocument/2006/relationships/tags" Target="../tags/tag172.xml"/><Relationship Id="rId5" Type="http://schemas.openxmlformats.org/officeDocument/2006/relationships/tags" Target="../tags/tag166.xml"/><Relationship Id="rId15" Type="http://schemas.openxmlformats.org/officeDocument/2006/relationships/notesSlide" Target="../notesSlides/notesSlide20.xml"/><Relationship Id="rId10" Type="http://schemas.openxmlformats.org/officeDocument/2006/relationships/tags" Target="../tags/tag171.xml"/><Relationship Id="rId4" Type="http://schemas.openxmlformats.org/officeDocument/2006/relationships/tags" Target="../tags/tag165.xml"/><Relationship Id="rId9" Type="http://schemas.openxmlformats.org/officeDocument/2006/relationships/tags" Target="../tags/tag170.xml"/><Relationship Id="rId14"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76.xml"/><Relationship Id="rId1" Type="http://schemas.openxmlformats.org/officeDocument/2006/relationships/tags" Target="../tags/tag175.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8" Type="http://schemas.openxmlformats.org/officeDocument/2006/relationships/audio" Target="../media/media14.m4a"/><Relationship Id="rId13" Type="http://schemas.openxmlformats.org/officeDocument/2006/relationships/hyperlink" Target="https://ernest.hec.ca/video/DAIP/pdf/Motivation_des_apprenants.PNG" TargetMode="External"/><Relationship Id="rId3" Type="http://schemas.openxmlformats.org/officeDocument/2006/relationships/tags" Target="../tags/tag179.xml"/><Relationship Id="rId7" Type="http://schemas.microsoft.com/office/2007/relationships/media" Target="../media/media14.m4a"/><Relationship Id="rId12" Type="http://schemas.openxmlformats.org/officeDocument/2006/relationships/image" Target="../media/image62.svg"/><Relationship Id="rId2" Type="http://schemas.openxmlformats.org/officeDocument/2006/relationships/tags" Target="../tags/tag178.xml"/><Relationship Id="rId16" Type="http://schemas.openxmlformats.org/officeDocument/2006/relationships/image" Target="../media/image17.png"/><Relationship Id="rId1" Type="http://schemas.openxmlformats.org/officeDocument/2006/relationships/tags" Target="../tags/tag177.xml"/><Relationship Id="rId6" Type="http://schemas.openxmlformats.org/officeDocument/2006/relationships/tags" Target="../tags/tag182.xml"/><Relationship Id="rId11" Type="http://schemas.openxmlformats.org/officeDocument/2006/relationships/image" Target="../media/image61.png"/><Relationship Id="rId5" Type="http://schemas.openxmlformats.org/officeDocument/2006/relationships/tags" Target="../tags/tag181.xml"/><Relationship Id="rId15" Type="http://schemas.openxmlformats.org/officeDocument/2006/relationships/image" Target="../media/image64.svg"/><Relationship Id="rId10" Type="http://schemas.openxmlformats.org/officeDocument/2006/relationships/notesSlide" Target="../notesSlides/notesSlide22.xml"/><Relationship Id="rId4" Type="http://schemas.openxmlformats.org/officeDocument/2006/relationships/tags" Target="../tags/tag180.xml"/><Relationship Id="rId9" Type="http://schemas.openxmlformats.org/officeDocument/2006/relationships/slideLayout" Target="../slideLayouts/slideLayout5.xml"/><Relationship Id="rId14" Type="http://schemas.openxmlformats.org/officeDocument/2006/relationships/image" Target="../media/image63.png"/></Relationships>
</file>

<file path=ppt/slides/_rels/slide25.xml.rels><?xml version="1.0" encoding="UTF-8" standalone="yes"?>
<Relationships xmlns="http://schemas.openxmlformats.org/package/2006/relationships"><Relationship Id="rId8" Type="http://schemas.openxmlformats.org/officeDocument/2006/relationships/notesSlide" Target="../notesSlides/notesSlide23.xml"/><Relationship Id="rId3" Type="http://schemas.openxmlformats.org/officeDocument/2006/relationships/tags" Target="../tags/tag185.xml"/><Relationship Id="rId7" Type="http://schemas.openxmlformats.org/officeDocument/2006/relationships/slideLayout" Target="../slideLayouts/slideLayout5.xml"/><Relationship Id="rId2" Type="http://schemas.openxmlformats.org/officeDocument/2006/relationships/tags" Target="../tags/tag184.xml"/><Relationship Id="rId1" Type="http://schemas.openxmlformats.org/officeDocument/2006/relationships/tags" Target="../tags/tag183.xml"/><Relationship Id="rId6" Type="http://schemas.openxmlformats.org/officeDocument/2006/relationships/tags" Target="../tags/tag186.xml"/><Relationship Id="rId11" Type="http://schemas.openxmlformats.org/officeDocument/2006/relationships/image" Target="../media/image66.png"/><Relationship Id="rId5" Type="http://schemas.openxmlformats.org/officeDocument/2006/relationships/audio" Target="../media/media15.m4a"/><Relationship Id="rId10" Type="http://schemas.openxmlformats.org/officeDocument/2006/relationships/image" Target="../media/image17.png"/><Relationship Id="rId4" Type="http://schemas.microsoft.com/office/2007/relationships/media" Target="../media/media15.m4a"/><Relationship Id="rId9" Type="http://schemas.openxmlformats.org/officeDocument/2006/relationships/image" Target="../media/image65.png"/></Relationships>
</file>

<file path=ppt/slides/_rels/slide26.xml.rels><?xml version="1.0" encoding="UTF-8" standalone="yes"?>
<Relationships xmlns="http://schemas.openxmlformats.org/package/2006/relationships"><Relationship Id="rId8" Type="http://schemas.openxmlformats.org/officeDocument/2006/relationships/audio" Target="../media/media16.m4a"/><Relationship Id="rId13" Type="http://schemas.openxmlformats.org/officeDocument/2006/relationships/hyperlink" Target="http://www.education.gouv.qc.ca/fileadmin/site_web/documents/dpse/formation_jeunes/prform2001.pdf#page=83" TargetMode="External"/><Relationship Id="rId3" Type="http://schemas.openxmlformats.org/officeDocument/2006/relationships/tags" Target="../tags/tag189.xml"/><Relationship Id="rId7" Type="http://schemas.microsoft.com/office/2007/relationships/media" Target="../media/media16.m4a"/><Relationship Id="rId12" Type="http://schemas.openxmlformats.org/officeDocument/2006/relationships/hyperlink" Target="http://www.education.gouv.qc.ca/fileadmin/site_web/documents/education/jeunes/pfeq/PFEQ_integration-linguistique-scolaire-sociale-primaire_2014.pdf#page=12" TargetMode="External"/><Relationship Id="rId2" Type="http://schemas.openxmlformats.org/officeDocument/2006/relationships/tags" Target="../tags/tag188.xml"/><Relationship Id="rId1" Type="http://schemas.openxmlformats.org/officeDocument/2006/relationships/tags" Target="../tags/tag187.xml"/><Relationship Id="rId6" Type="http://schemas.openxmlformats.org/officeDocument/2006/relationships/tags" Target="../tags/tag192.xml"/><Relationship Id="rId11" Type="http://schemas.openxmlformats.org/officeDocument/2006/relationships/hyperlink" Target="https://view.genial.ly/5fa99a7598306e0d105762d8/interactive-image-principes-cles-pour-lapprentissage-dune-l2" TargetMode="External"/><Relationship Id="rId5" Type="http://schemas.openxmlformats.org/officeDocument/2006/relationships/tags" Target="../tags/tag191.xml"/><Relationship Id="rId15" Type="http://schemas.openxmlformats.org/officeDocument/2006/relationships/image" Target="../media/image17.png"/><Relationship Id="rId10" Type="http://schemas.openxmlformats.org/officeDocument/2006/relationships/notesSlide" Target="../notesSlides/notesSlide24.xml"/><Relationship Id="rId4" Type="http://schemas.openxmlformats.org/officeDocument/2006/relationships/tags" Target="../tags/tag190.xml"/><Relationship Id="rId9" Type="http://schemas.openxmlformats.org/officeDocument/2006/relationships/slideLayout" Target="../slideLayouts/slideLayout5.xml"/><Relationship Id="rId14" Type="http://schemas.openxmlformats.org/officeDocument/2006/relationships/hyperlink" Target="https://www.elodil.umontreal.ca/videos/presentation/video/interactions-orales-et-lecture/" TargetMode="External"/></Relationships>
</file>

<file path=ppt/slides/_rels/slide27.xml.rels><?xml version="1.0" encoding="UTF-8" standalone="yes"?>
<Relationships xmlns="http://schemas.openxmlformats.org/package/2006/relationships"><Relationship Id="rId8" Type="http://schemas.openxmlformats.org/officeDocument/2006/relationships/slideLayout" Target="../slideLayouts/slideLayout5.xml"/><Relationship Id="rId13" Type="http://schemas.openxmlformats.org/officeDocument/2006/relationships/hyperlink" Target="https://www.elodil.umontreal.ca/videos/presentation/video/eveil-aux-langues-et-imagier-plurilingue/" TargetMode="External"/><Relationship Id="rId3" Type="http://schemas.openxmlformats.org/officeDocument/2006/relationships/tags" Target="../tags/tag195.xml"/><Relationship Id="rId7" Type="http://schemas.openxmlformats.org/officeDocument/2006/relationships/audio" Target="../media/media17.m4a"/><Relationship Id="rId12" Type="http://schemas.openxmlformats.org/officeDocument/2006/relationships/hyperlink" Target="https://cybersavoir.csdm.qc.ca/saf-pp/imagier/" TargetMode="External"/><Relationship Id="rId17" Type="http://schemas.openxmlformats.org/officeDocument/2006/relationships/image" Target="../media/image17.png"/><Relationship Id="rId2" Type="http://schemas.openxmlformats.org/officeDocument/2006/relationships/tags" Target="../tags/tag194.xml"/><Relationship Id="rId16" Type="http://schemas.openxmlformats.org/officeDocument/2006/relationships/hyperlink" Target="https://www.elodil.umontreal.ca/videos/presentation/video/les-congeneres-anglais-francais-vocabulaire/" TargetMode="External"/><Relationship Id="rId1" Type="http://schemas.openxmlformats.org/officeDocument/2006/relationships/tags" Target="../tags/tag193.xml"/><Relationship Id="rId6" Type="http://schemas.microsoft.com/office/2007/relationships/media" Target="../media/media17.m4a"/><Relationship Id="rId11" Type="http://schemas.openxmlformats.org/officeDocument/2006/relationships/hyperlink" Target="https://www.elodil.umontreal.ca/videos/presentation/video/enseigner-le-vocabulaire-au-prescolaire-ecole-g/" TargetMode="External"/><Relationship Id="rId5" Type="http://schemas.openxmlformats.org/officeDocument/2006/relationships/tags" Target="../tags/tag197.xml"/><Relationship Id="rId15" Type="http://schemas.openxmlformats.org/officeDocument/2006/relationships/hyperlink" Target="https://cybersavoir.csdm.qc.ca/abc/4-4-vocabulaire-et-orthographe/" TargetMode="External"/><Relationship Id="rId10" Type="http://schemas.openxmlformats.org/officeDocument/2006/relationships/hyperlink" Target="https://view.genial.ly/5fa99a7598306e0d105762d8/interactive-image-principes-cles-pour-lapprentissage-dune-l2" TargetMode="External"/><Relationship Id="rId4" Type="http://schemas.openxmlformats.org/officeDocument/2006/relationships/tags" Target="../tags/tag196.xml"/><Relationship Id="rId9" Type="http://schemas.openxmlformats.org/officeDocument/2006/relationships/notesSlide" Target="../notesSlides/notesSlide25.xml"/><Relationship Id="rId14" Type="http://schemas.openxmlformats.org/officeDocument/2006/relationships/hyperlink" Target="https://www.elodil.umontreal.ca/webdoc/#MENU_-_Vocabulaire" TargetMode="External"/></Relationships>
</file>

<file path=ppt/slides/_rels/slide28.xml.rels><?xml version="1.0" encoding="UTF-8" standalone="yes"?>
<Relationships xmlns="http://schemas.openxmlformats.org/package/2006/relationships"><Relationship Id="rId8" Type="http://schemas.openxmlformats.org/officeDocument/2006/relationships/slideLayout" Target="../slideLayouts/slideLayout5.xml"/><Relationship Id="rId13" Type="http://schemas.openxmlformats.org/officeDocument/2006/relationships/hyperlink" Target="https://www.elodil.umontreal.ca/" TargetMode="External"/><Relationship Id="rId3" Type="http://schemas.openxmlformats.org/officeDocument/2006/relationships/tags" Target="../tags/tag200.xml"/><Relationship Id="rId7" Type="http://schemas.openxmlformats.org/officeDocument/2006/relationships/audio" Target="../media/media18.m4a"/><Relationship Id="rId12" Type="http://schemas.openxmlformats.org/officeDocument/2006/relationships/hyperlink" Target="https://www.elodil.umontreal.ca/videos/presentation/video/eveil-aux-langues-et-grammaire/" TargetMode="External"/><Relationship Id="rId2" Type="http://schemas.openxmlformats.org/officeDocument/2006/relationships/tags" Target="../tags/tag199.xml"/><Relationship Id="rId1" Type="http://schemas.openxmlformats.org/officeDocument/2006/relationships/tags" Target="../tags/tag198.xml"/><Relationship Id="rId6" Type="http://schemas.microsoft.com/office/2007/relationships/media" Target="../media/media18.m4a"/><Relationship Id="rId11" Type="http://schemas.openxmlformats.org/officeDocument/2006/relationships/hyperlink" Target="https://www.elodil.umontreal.ca/videos/presentation/video/lectures-plurilingues-a-lecole-camille-laurin/" TargetMode="External"/><Relationship Id="rId5" Type="http://schemas.openxmlformats.org/officeDocument/2006/relationships/tags" Target="../tags/tag202.xml"/><Relationship Id="rId10" Type="http://schemas.openxmlformats.org/officeDocument/2006/relationships/hyperlink" Target="https://view.genial.ly/5fa99a7598306e0d105762d8/interactive-image-principes-cles-pour-lapprentissage-dune-l2" TargetMode="External"/><Relationship Id="rId4" Type="http://schemas.openxmlformats.org/officeDocument/2006/relationships/tags" Target="../tags/tag201.xml"/><Relationship Id="rId9" Type="http://schemas.openxmlformats.org/officeDocument/2006/relationships/notesSlide" Target="../notesSlides/notesSlide26.xml"/><Relationship Id="rId14" Type="http://schemas.openxmlformats.org/officeDocument/2006/relationships/image" Target="../media/image17.png"/></Relationships>
</file>

<file path=ppt/slides/_rels/slide29.xml.rels><?xml version="1.0" encoding="UTF-8" standalone="yes"?>
<Relationships xmlns="http://schemas.openxmlformats.org/package/2006/relationships"><Relationship Id="rId8" Type="http://schemas.openxmlformats.org/officeDocument/2006/relationships/tags" Target="../tags/tag210.xml"/><Relationship Id="rId13" Type="http://schemas.openxmlformats.org/officeDocument/2006/relationships/slideLayout" Target="../slideLayouts/slideLayout5.xml"/><Relationship Id="rId18" Type="http://schemas.openxmlformats.org/officeDocument/2006/relationships/image" Target="../media/image70.svg"/><Relationship Id="rId3" Type="http://schemas.openxmlformats.org/officeDocument/2006/relationships/tags" Target="../tags/tag205.xml"/><Relationship Id="rId21" Type="http://schemas.openxmlformats.org/officeDocument/2006/relationships/image" Target="../media/image17.png"/><Relationship Id="rId7" Type="http://schemas.openxmlformats.org/officeDocument/2006/relationships/tags" Target="../tags/tag209.xml"/><Relationship Id="rId12" Type="http://schemas.openxmlformats.org/officeDocument/2006/relationships/audio" Target="../media/media19.m4a"/><Relationship Id="rId17" Type="http://schemas.openxmlformats.org/officeDocument/2006/relationships/image" Target="../media/image69.png"/><Relationship Id="rId2" Type="http://schemas.openxmlformats.org/officeDocument/2006/relationships/tags" Target="../tags/tag204.xml"/><Relationship Id="rId16" Type="http://schemas.openxmlformats.org/officeDocument/2006/relationships/image" Target="../media/image68.svg"/><Relationship Id="rId20" Type="http://schemas.openxmlformats.org/officeDocument/2006/relationships/image" Target="../media/image72.svg"/><Relationship Id="rId1" Type="http://schemas.openxmlformats.org/officeDocument/2006/relationships/tags" Target="../tags/tag203.xml"/><Relationship Id="rId6" Type="http://schemas.openxmlformats.org/officeDocument/2006/relationships/tags" Target="../tags/tag208.xml"/><Relationship Id="rId11" Type="http://schemas.microsoft.com/office/2007/relationships/media" Target="../media/media19.m4a"/><Relationship Id="rId5" Type="http://schemas.openxmlformats.org/officeDocument/2006/relationships/tags" Target="../tags/tag207.xml"/><Relationship Id="rId15" Type="http://schemas.openxmlformats.org/officeDocument/2006/relationships/image" Target="../media/image67.png"/><Relationship Id="rId10" Type="http://schemas.openxmlformats.org/officeDocument/2006/relationships/tags" Target="../tags/tag212.xml"/><Relationship Id="rId19" Type="http://schemas.openxmlformats.org/officeDocument/2006/relationships/image" Target="../media/image71.png"/><Relationship Id="rId4" Type="http://schemas.openxmlformats.org/officeDocument/2006/relationships/tags" Target="../tags/tag206.xml"/><Relationship Id="rId9" Type="http://schemas.openxmlformats.org/officeDocument/2006/relationships/tags" Target="../tags/tag211.xml"/><Relationship Id="rId14"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17.png"/><Relationship Id="rId3" Type="http://schemas.openxmlformats.org/officeDocument/2006/relationships/tags" Target="../tags/tag7.xml"/><Relationship Id="rId7" Type="http://schemas.openxmlformats.org/officeDocument/2006/relationships/audio" Target="../media/media2.m4a"/><Relationship Id="rId12" Type="http://schemas.openxmlformats.org/officeDocument/2006/relationships/image" Target="../media/image20.png"/><Relationship Id="rId2" Type="http://schemas.openxmlformats.org/officeDocument/2006/relationships/tags" Target="../tags/tag6.xml"/><Relationship Id="rId1" Type="http://schemas.openxmlformats.org/officeDocument/2006/relationships/tags" Target="../tags/tag5.xml"/><Relationship Id="rId6" Type="http://schemas.microsoft.com/office/2007/relationships/media" Target="../media/media2.m4a"/><Relationship Id="rId11" Type="http://schemas.openxmlformats.org/officeDocument/2006/relationships/image" Target="../media/image19.svg"/><Relationship Id="rId5" Type="http://schemas.openxmlformats.org/officeDocument/2006/relationships/tags" Target="../tags/tag9.xml"/><Relationship Id="rId10" Type="http://schemas.openxmlformats.org/officeDocument/2006/relationships/image" Target="../media/image18.png"/><Relationship Id="rId4" Type="http://schemas.openxmlformats.org/officeDocument/2006/relationships/tags" Target="../tags/tag8.xml"/><Relationship Id="rId9"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214.xml"/><Relationship Id="rId1" Type="http://schemas.openxmlformats.org/officeDocument/2006/relationships/tags" Target="../tags/tag213.xml"/><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8" Type="http://schemas.openxmlformats.org/officeDocument/2006/relationships/tags" Target="../tags/tag222.xml"/><Relationship Id="rId13" Type="http://schemas.microsoft.com/office/2007/relationships/media" Target="../media/media20.m4a"/><Relationship Id="rId18" Type="http://schemas.openxmlformats.org/officeDocument/2006/relationships/image" Target="../media/image68.svg"/><Relationship Id="rId3" Type="http://schemas.openxmlformats.org/officeDocument/2006/relationships/tags" Target="../tags/tag217.xml"/><Relationship Id="rId7" Type="http://schemas.openxmlformats.org/officeDocument/2006/relationships/tags" Target="../tags/tag221.xml"/><Relationship Id="rId12" Type="http://schemas.openxmlformats.org/officeDocument/2006/relationships/tags" Target="../tags/tag226.xml"/><Relationship Id="rId17" Type="http://schemas.openxmlformats.org/officeDocument/2006/relationships/image" Target="../media/image67.png"/><Relationship Id="rId2" Type="http://schemas.openxmlformats.org/officeDocument/2006/relationships/tags" Target="../tags/tag216.xml"/><Relationship Id="rId16" Type="http://schemas.openxmlformats.org/officeDocument/2006/relationships/notesSlide" Target="../notesSlides/notesSlide29.xml"/><Relationship Id="rId1" Type="http://schemas.openxmlformats.org/officeDocument/2006/relationships/tags" Target="../tags/tag215.xml"/><Relationship Id="rId6" Type="http://schemas.openxmlformats.org/officeDocument/2006/relationships/tags" Target="../tags/tag220.xml"/><Relationship Id="rId11" Type="http://schemas.openxmlformats.org/officeDocument/2006/relationships/tags" Target="../tags/tag225.xml"/><Relationship Id="rId5" Type="http://schemas.openxmlformats.org/officeDocument/2006/relationships/tags" Target="../tags/tag219.xml"/><Relationship Id="rId15" Type="http://schemas.openxmlformats.org/officeDocument/2006/relationships/slideLayout" Target="../slideLayouts/slideLayout5.xml"/><Relationship Id="rId10" Type="http://schemas.openxmlformats.org/officeDocument/2006/relationships/tags" Target="../tags/tag224.xml"/><Relationship Id="rId19" Type="http://schemas.openxmlformats.org/officeDocument/2006/relationships/image" Target="../media/image17.png"/><Relationship Id="rId4" Type="http://schemas.openxmlformats.org/officeDocument/2006/relationships/tags" Target="../tags/tag218.xml"/><Relationship Id="rId9" Type="http://schemas.openxmlformats.org/officeDocument/2006/relationships/tags" Target="../tags/tag223.xml"/><Relationship Id="rId14" Type="http://schemas.openxmlformats.org/officeDocument/2006/relationships/audio" Target="../media/media20.m4a"/></Relationships>
</file>

<file path=ppt/slides/_rels/slide32.xml.rels><?xml version="1.0" encoding="UTF-8" standalone="yes"?>
<Relationships xmlns="http://schemas.openxmlformats.org/package/2006/relationships"><Relationship Id="rId8" Type="http://schemas.openxmlformats.org/officeDocument/2006/relationships/tags" Target="../tags/tag234.xml"/><Relationship Id="rId13" Type="http://schemas.openxmlformats.org/officeDocument/2006/relationships/slideLayout" Target="../slideLayouts/slideLayout5.xml"/><Relationship Id="rId3" Type="http://schemas.openxmlformats.org/officeDocument/2006/relationships/tags" Target="../tags/tag229.xml"/><Relationship Id="rId7" Type="http://schemas.openxmlformats.org/officeDocument/2006/relationships/tags" Target="../tags/tag233.xml"/><Relationship Id="rId12" Type="http://schemas.openxmlformats.org/officeDocument/2006/relationships/audio" Target="../media/media21.m4a"/><Relationship Id="rId17" Type="http://schemas.openxmlformats.org/officeDocument/2006/relationships/image" Target="../media/image17.png"/><Relationship Id="rId2" Type="http://schemas.openxmlformats.org/officeDocument/2006/relationships/tags" Target="../tags/tag228.xml"/><Relationship Id="rId16" Type="http://schemas.openxmlformats.org/officeDocument/2006/relationships/image" Target="../media/image70.svg"/><Relationship Id="rId1" Type="http://schemas.openxmlformats.org/officeDocument/2006/relationships/tags" Target="../tags/tag227.xml"/><Relationship Id="rId6" Type="http://schemas.openxmlformats.org/officeDocument/2006/relationships/tags" Target="../tags/tag232.xml"/><Relationship Id="rId11" Type="http://schemas.microsoft.com/office/2007/relationships/media" Target="../media/media21.m4a"/><Relationship Id="rId5" Type="http://schemas.openxmlformats.org/officeDocument/2006/relationships/tags" Target="../tags/tag231.xml"/><Relationship Id="rId15" Type="http://schemas.openxmlformats.org/officeDocument/2006/relationships/image" Target="../media/image69.png"/><Relationship Id="rId10" Type="http://schemas.openxmlformats.org/officeDocument/2006/relationships/tags" Target="../tags/tag236.xml"/><Relationship Id="rId4" Type="http://schemas.openxmlformats.org/officeDocument/2006/relationships/tags" Target="../tags/tag230.xml"/><Relationship Id="rId9" Type="http://schemas.openxmlformats.org/officeDocument/2006/relationships/tags" Target="../tags/tag235.xml"/><Relationship Id="rId14"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8" Type="http://schemas.openxmlformats.org/officeDocument/2006/relationships/tags" Target="../tags/tag244.xml"/><Relationship Id="rId13" Type="http://schemas.openxmlformats.org/officeDocument/2006/relationships/tags" Target="../tags/tag249.xml"/><Relationship Id="rId18" Type="http://schemas.openxmlformats.org/officeDocument/2006/relationships/image" Target="../media/image71.png"/><Relationship Id="rId3" Type="http://schemas.openxmlformats.org/officeDocument/2006/relationships/tags" Target="../tags/tag239.xml"/><Relationship Id="rId7" Type="http://schemas.openxmlformats.org/officeDocument/2006/relationships/tags" Target="../tags/tag243.xml"/><Relationship Id="rId12" Type="http://schemas.openxmlformats.org/officeDocument/2006/relationships/tags" Target="../tags/tag248.xml"/><Relationship Id="rId17" Type="http://schemas.openxmlformats.org/officeDocument/2006/relationships/notesSlide" Target="../notesSlides/notesSlide31.xml"/><Relationship Id="rId2" Type="http://schemas.openxmlformats.org/officeDocument/2006/relationships/tags" Target="../tags/tag238.xml"/><Relationship Id="rId16" Type="http://schemas.openxmlformats.org/officeDocument/2006/relationships/slideLayout" Target="../slideLayouts/slideLayout5.xml"/><Relationship Id="rId20" Type="http://schemas.openxmlformats.org/officeDocument/2006/relationships/image" Target="../media/image17.png"/><Relationship Id="rId1" Type="http://schemas.openxmlformats.org/officeDocument/2006/relationships/tags" Target="../tags/tag237.xml"/><Relationship Id="rId6" Type="http://schemas.openxmlformats.org/officeDocument/2006/relationships/tags" Target="../tags/tag242.xml"/><Relationship Id="rId11" Type="http://schemas.openxmlformats.org/officeDocument/2006/relationships/tags" Target="../tags/tag247.xml"/><Relationship Id="rId5" Type="http://schemas.openxmlformats.org/officeDocument/2006/relationships/tags" Target="../tags/tag241.xml"/><Relationship Id="rId15" Type="http://schemas.openxmlformats.org/officeDocument/2006/relationships/audio" Target="../media/media22.m4a"/><Relationship Id="rId10" Type="http://schemas.openxmlformats.org/officeDocument/2006/relationships/tags" Target="../tags/tag246.xml"/><Relationship Id="rId19" Type="http://schemas.openxmlformats.org/officeDocument/2006/relationships/image" Target="../media/image72.svg"/><Relationship Id="rId4" Type="http://schemas.openxmlformats.org/officeDocument/2006/relationships/tags" Target="../tags/tag240.xml"/><Relationship Id="rId9" Type="http://schemas.openxmlformats.org/officeDocument/2006/relationships/tags" Target="../tags/tag245.xml"/><Relationship Id="rId14" Type="http://schemas.microsoft.com/office/2007/relationships/media" Target="../media/media22.m4a"/></Relationships>
</file>

<file path=ppt/slides/_rels/slide34.xml.rels><?xml version="1.0" encoding="UTF-8" standalone="yes"?>
<Relationships xmlns="http://schemas.openxmlformats.org/package/2006/relationships"><Relationship Id="rId8" Type="http://schemas.microsoft.com/office/2007/relationships/media" Target="../media/media23.m4a"/><Relationship Id="rId3" Type="http://schemas.openxmlformats.org/officeDocument/2006/relationships/tags" Target="../tags/tag252.xml"/><Relationship Id="rId7" Type="http://schemas.openxmlformats.org/officeDocument/2006/relationships/tags" Target="../tags/tag256.xml"/><Relationship Id="rId12" Type="http://schemas.openxmlformats.org/officeDocument/2006/relationships/image" Target="../media/image17.png"/><Relationship Id="rId2" Type="http://schemas.openxmlformats.org/officeDocument/2006/relationships/tags" Target="../tags/tag251.xml"/><Relationship Id="rId1" Type="http://schemas.openxmlformats.org/officeDocument/2006/relationships/tags" Target="../tags/tag250.xml"/><Relationship Id="rId6" Type="http://schemas.openxmlformats.org/officeDocument/2006/relationships/tags" Target="../tags/tag255.xml"/><Relationship Id="rId11" Type="http://schemas.openxmlformats.org/officeDocument/2006/relationships/notesSlide" Target="../notesSlides/notesSlide32.xml"/><Relationship Id="rId5" Type="http://schemas.openxmlformats.org/officeDocument/2006/relationships/tags" Target="../tags/tag254.xml"/><Relationship Id="rId10" Type="http://schemas.openxmlformats.org/officeDocument/2006/relationships/slideLayout" Target="../slideLayouts/slideLayout3.xml"/><Relationship Id="rId4" Type="http://schemas.openxmlformats.org/officeDocument/2006/relationships/tags" Target="../tags/tag253.xml"/><Relationship Id="rId9" Type="http://schemas.openxmlformats.org/officeDocument/2006/relationships/audio" Target="../media/media23.m4a"/></Relationships>
</file>

<file path=ppt/slides/_rels/slide35.xml.rels><?xml version="1.0" encoding="UTF-8" standalone="yes"?>
<Relationships xmlns="http://schemas.openxmlformats.org/package/2006/relationships"><Relationship Id="rId8" Type="http://schemas.openxmlformats.org/officeDocument/2006/relationships/notesSlide" Target="../notesSlides/notesSlide33.xml"/><Relationship Id="rId13" Type="http://schemas.openxmlformats.org/officeDocument/2006/relationships/image" Target="../media/image17.png"/><Relationship Id="rId3" Type="http://schemas.openxmlformats.org/officeDocument/2006/relationships/video" Target="https://www.youtube.com/embed/Q1Y0vV2trLE?feature=oembed" TargetMode="External"/><Relationship Id="rId7" Type="http://schemas.openxmlformats.org/officeDocument/2006/relationships/slideLayout" Target="../slideLayouts/slideLayout3.xml"/><Relationship Id="rId12" Type="http://schemas.openxmlformats.org/officeDocument/2006/relationships/image" Target="../media/image75.jpeg"/><Relationship Id="rId2" Type="http://schemas.openxmlformats.org/officeDocument/2006/relationships/tags" Target="../tags/tag258.xml"/><Relationship Id="rId1" Type="http://schemas.openxmlformats.org/officeDocument/2006/relationships/tags" Target="../tags/tag257.xml"/><Relationship Id="rId6" Type="http://schemas.openxmlformats.org/officeDocument/2006/relationships/audio" Target="../media/media24.m4a"/><Relationship Id="rId11" Type="http://schemas.openxmlformats.org/officeDocument/2006/relationships/hyperlink" Target="https://kaleidoscopeilss.uqam.ca/#Accueil" TargetMode="External"/><Relationship Id="rId5" Type="http://schemas.microsoft.com/office/2007/relationships/media" Target="../media/media24.m4a"/><Relationship Id="rId10" Type="http://schemas.openxmlformats.org/officeDocument/2006/relationships/hyperlink" Target="https://kaleidoscopeilss.uqam.ca/Enseigner_la_comp%C3%A9tence_%C3%A0_communiquer_oralement_en_fran%C3%A7ais_(ILSS)" TargetMode="External"/><Relationship Id="rId4" Type="http://schemas.openxmlformats.org/officeDocument/2006/relationships/tags" Target="../tags/tag259.xml"/><Relationship Id="rId9" Type="http://schemas.openxmlformats.org/officeDocument/2006/relationships/hyperlink" Target="https://kaleidoscopeilss.uqam.ca/#Enseigner_la_comp%C3%A9tence_%C3%A0_communiquer_oralement_en_fran%C3%A7ais_(ILSS)" TargetMode="External"/></Relationships>
</file>

<file path=ppt/slides/_rels/slide36.xml.rels><?xml version="1.0" encoding="UTF-8" standalone="yes"?>
<Relationships xmlns="http://schemas.openxmlformats.org/package/2006/relationships"><Relationship Id="rId13" Type="http://schemas.openxmlformats.org/officeDocument/2006/relationships/tags" Target="../tags/tag272.xml"/><Relationship Id="rId18" Type="http://schemas.openxmlformats.org/officeDocument/2006/relationships/tags" Target="../tags/tag277.xml"/><Relationship Id="rId26" Type="http://schemas.openxmlformats.org/officeDocument/2006/relationships/slideLayout" Target="../slideLayouts/slideLayout3.xml"/><Relationship Id="rId39" Type="http://schemas.openxmlformats.org/officeDocument/2006/relationships/image" Target="../media/image87.svg"/><Relationship Id="rId21" Type="http://schemas.openxmlformats.org/officeDocument/2006/relationships/tags" Target="../tags/tag280.xml"/><Relationship Id="rId34" Type="http://schemas.openxmlformats.org/officeDocument/2006/relationships/image" Target="../media/image82.png"/><Relationship Id="rId42" Type="http://schemas.openxmlformats.org/officeDocument/2006/relationships/image" Target="../media/image88.png"/><Relationship Id="rId47" Type="http://schemas.openxmlformats.org/officeDocument/2006/relationships/image" Target="../media/image91.png"/><Relationship Id="rId50" Type="http://schemas.openxmlformats.org/officeDocument/2006/relationships/image" Target="../media/image94.svg"/><Relationship Id="rId7" Type="http://schemas.openxmlformats.org/officeDocument/2006/relationships/tags" Target="../tags/tag266.xml"/><Relationship Id="rId2" Type="http://schemas.openxmlformats.org/officeDocument/2006/relationships/tags" Target="../tags/tag261.xml"/><Relationship Id="rId16" Type="http://schemas.openxmlformats.org/officeDocument/2006/relationships/tags" Target="../tags/tag275.xml"/><Relationship Id="rId29" Type="http://schemas.openxmlformats.org/officeDocument/2006/relationships/image" Target="../media/image77.svg"/><Relationship Id="rId11" Type="http://schemas.openxmlformats.org/officeDocument/2006/relationships/tags" Target="../tags/tag270.xml"/><Relationship Id="rId24" Type="http://schemas.microsoft.com/office/2007/relationships/media" Target="../media/media25.m4a"/><Relationship Id="rId32" Type="http://schemas.openxmlformats.org/officeDocument/2006/relationships/image" Target="../media/image80.png"/><Relationship Id="rId37" Type="http://schemas.openxmlformats.org/officeDocument/2006/relationships/image" Target="../media/image85.svg"/><Relationship Id="rId40" Type="http://schemas.openxmlformats.org/officeDocument/2006/relationships/image" Target="../media/image48.png"/><Relationship Id="rId45" Type="http://schemas.openxmlformats.org/officeDocument/2006/relationships/image" Target="../media/image54.png"/><Relationship Id="rId53" Type="http://schemas.openxmlformats.org/officeDocument/2006/relationships/image" Target="../media/image17.png"/><Relationship Id="rId5" Type="http://schemas.openxmlformats.org/officeDocument/2006/relationships/tags" Target="../tags/tag264.xml"/><Relationship Id="rId10" Type="http://schemas.openxmlformats.org/officeDocument/2006/relationships/tags" Target="../tags/tag269.xml"/><Relationship Id="rId19" Type="http://schemas.openxmlformats.org/officeDocument/2006/relationships/tags" Target="../tags/tag278.xml"/><Relationship Id="rId31" Type="http://schemas.openxmlformats.org/officeDocument/2006/relationships/image" Target="../media/image79.svg"/><Relationship Id="rId44" Type="http://schemas.openxmlformats.org/officeDocument/2006/relationships/image" Target="../media/image90.svg"/><Relationship Id="rId52" Type="http://schemas.openxmlformats.org/officeDocument/2006/relationships/hyperlink" Target="https://www.elodil.umontreal.ca/videos/presentation/video/eveil-aux-langues-et-conscience-phonologique/" TargetMode="External"/><Relationship Id="rId4" Type="http://schemas.openxmlformats.org/officeDocument/2006/relationships/tags" Target="../tags/tag263.xml"/><Relationship Id="rId9" Type="http://schemas.openxmlformats.org/officeDocument/2006/relationships/tags" Target="../tags/tag268.xml"/><Relationship Id="rId14" Type="http://schemas.openxmlformats.org/officeDocument/2006/relationships/tags" Target="../tags/tag273.xml"/><Relationship Id="rId22" Type="http://schemas.openxmlformats.org/officeDocument/2006/relationships/tags" Target="../tags/tag281.xml"/><Relationship Id="rId27" Type="http://schemas.openxmlformats.org/officeDocument/2006/relationships/notesSlide" Target="../notesSlides/notesSlide34.xml"/><Relationship Id="rId30" Type="http://schemas.openxmlformats.org/officeDocument/2006/relationships/image" Target="../media/image78.png"/><Relationship Id="rId35" Type="http://schemas.openxmlformats.org/officeDocument/2006/relationships/image" Target="../media/image83.svg"/><Relationship Id="rId43" Type="http://schemas.openxmlformats.org/officeDocument/2006/relationships/image" Target="../media/image89.png"/><Relationship Id="rId48" Type="http://schemas.openxmlformats.org/officeDocument/2006/relationships/image" Target="../media/image92.svg"/><Relationship Id="rId8" Type="http://schemas.openxmlformats.org/officeDocument/2006/relationships/tags" Target="../tags/tag267.xml"/><Relationship Id="rId51" Type="http://schemas.openxmlformats.org/officeDocument/2006/relationships/hyperlink" Target="http://www.phonetique.ca/" TargetMode="External"/><Relationship Id="rId3" Type="http://schemas.openxmlformats.org/officeDocument/2006/relationships/tags" Target="../tags/tag262.xml"/><Relationship Id="rId12" Type="http://schemas.openxmlformats.org/officeDocument/2006/relationships/tags" Target="../tags/tag271.xml"/><Relationship Id="rId17" Type="http://schemas.openxmlformats.org/officeDocument/2006/relationships/tags" Target="../tags/tag276.xml"/><Relationship Id="rId25" Type="http://schemas.openxmlformats.org/officeDocument/2006/relationships/audio" Target="../media/media25.m4a"/><Relationship Id="rId33" Type="http://schemas.openxmlformats.org/officeDocument/2006/relationships/image" Target="../media/image81.svg"/><Relationship Id="rId38" Type="http://schemas.openxmlformats.org/officeDocument/2006/relationships/image" Target="../media/image86.png"/><Relationship Id="rId46" Type="http://schemas.openxmlformats.org/officeDocument/2006/relationships/image" Target="../media/image55.svg"/><Relationship Id="rId20" Type="http://schemas.openxmlformats.org/officeDocument/2006/relationships/tags" Target="../tags/tag279.xml"/><Relationship Id="rId41" Type="http://schemas.openxmlformats.org/officeDocument/2006/relationships/image" Target="../media/image49.svg"/><Relationship Id="rId1" Type="http://schemas.openxmlformats.org/officeDocument/2006/relationships/tags" Target="../tags/tag260.xml"/><Relationship Id="rId6" Type="http://schemas.openxmlformats.org/officeDocument/2006/relationships/tags" Target="../tags/tag265.xml"/><Relationship Id="rId15" Type="http://schemas.openxmlformats.org/officeDocument/2006/relationships/tags" Target="../tags/tag274.xml"/><Relationship Id="rId23" Type="http://schemas.openxmlformats.org/officeDocument/2006/relationships/tags" Target="../tags/tag282.xml"/><Relationship Id="rId28" Type="http://schemas.openxmlformats.org/officeDocument/2006/relationships/image" Target="../media/image76.png"/><Relationship Id="rId36" Type="http://schemas.openxmlformats.org/officeDocument/2006/relationships/image" Target="../media/image84.png"/><Relationship Id="rId49" Type="http://schemas.openxmlformats.org/officeDocument/2006/relationships/image" Target="../media/image93.png"/></Relationships>
</file>

<file path=ppt/slides/_rels/slide37.xml.rels><?xml version="1.0" encoding="UTF-8" standalone="yes"?>
<Relationships xmlns="http://schemas.openxmlformats.org/package/2006/relationships"><Relationship Id="rId8" Type="http://schemas.openxmlformats.org/officeDocument/2006/relationships/tags" Target="../tags/tag290.xml"/><Relationship Id="rId13" Type="http://schemas.openxmlformats.org/officeDocument/2006/relationships/tags" Target="../tags/tag295.xml"/><Relationship Id="rId18" Type="http://schemas.openxmlformats.org/officeDocument/2006/relationships/notesSlide" Target="../notesSlides/notesSlide35.xml"/><Relationship Id="rId3" Type="http://schemas.openxmlformats.org/officeDocument/2006/relationships/tags" Target="../tags/tag285.xml"/><Relationship Id="rId21" Type="http://schemas.openxmlformats.org/officeDocument/2006/relationships/image" Target="../media/image96.jpeg"/><Relationship Id="rId7" Type="http://schemas.openxmlformats.org/officeDocument/2006/relationships/tags" Target="../tags/tag289.xml"/><Relationship Id="rId12" Type="http://schemas.openxmlformats.org/officeDocument/2006/relationships/tags" Target="../tags/tag294.xml"/><Relationship Id="rId17" Type="http://schemas.openxmlformats.org/officeDocument/2006/relationships/slideLayout" Target="../slideLayouts/slideLayout3.xml"/><Relationship Id="rId2" Type="http://schemas.openxmlformats.org/officeDocument/2006/relationships/tags" Target="../tags/tag284.xml"/><Relationship Id="rId16" Type="http://schemas.openxmlformats.org/officeDocument/2006/relationships/audio" Target="../media/media26.m4a"/><Relationship Id="rId20" Type="http://schemas.openxmlformats.org/officeDocument/2006/relationships/hyperlink" Target="https://www.literacytoday.ca/home/talk/teaching-talk/talk-strategies" TargetMode="External"/><Relationship Id="rId1" Type="http://schemas.openxmlformats.org/officeDocument/2006/relationships/tags" Target="../tags/tag283.xml"/><Relationship Id="rId6" Type="http://schemas.openxmlformats.org/officeDocument/2006/relationships/tags" Target="../tags/tag288.xml"/><Relationship Id="rId11" Type="http://schemas.openxmlformats.org/officeDocument/2006/relationships/tags" Target="../tags/tag293.xml"/><Relationship Id="rId5" Type="http://schemas.openxmlformats.org/officeDocument/2006/relationships/tags" Target="../tags/tag287.xml"/><Relationship Id="rId15" Type="http://schemas.microsoft.com/office/2007/relationships/media" Target="../media/media26.m4a"/><Relationship Id="rId23" Type="http://schemas.openxmlformats.org/officeDocument/2006/relationships/image" Target="../media/image17.png"/><Relationship Id="rId10" Type="http://schemas.openxmlformats.org/officeDocument/2006/relationships/tags" Target="../tags/tag292.xml"/><Relationship Id="rId19" Type="http://schemas.openxmlformats.org/officeDocument/2006/relationships/image" Target="../media/image95.jpeg"/><Relationship Id="rId4" Type="http://schemas.openxmlformats.org/officeDocument/2006/relationships/tags" Target="../tags/tag286.xml"/><Relationship Id="rId9" Type="http://schemas.openxmlformats.org/officeDocument/2006/relationships/tags" Target="../tags/tag291.xml"/><Relationship Id="rId14" Type="http://schemas.openxmlformats.org/officeDocument/2006/relationships/tags" Target="../tags/tag296.xml"/><Relationship Id="rId22" Type="http://schemas.openxmlformats.org/officeDocument/2006/relationships/hyperlink" Target="https://www.youtube.com/watch?v=ishuu6QpFdA&amp;t=2122s" TargetMode="External"/></Relationships>
</file>

<file path=ppt/slides/_rels/slide38.xml.rels><?xml version="1.0" encoding="UTF-8" standalone="yes"?>
<Relationships xmlns="http://schemas.openxmlformats.org/package/2006/relationships"><Relationship Id="rId13" Type="http://schemas.openxmlformats.org/officeDocument/2006/relationships/tags" Target="../tags/tag309.xml"/><Relationship Id="rId18" Type="http://schemas.openxmlformats.org/officeDocument/2006/relationships/tags" Target="../tags/tag314.xml"/><Relationship Id="rId26" Type="http://schemas.openxmlformats.org/officeDocument/2006/relationships/slideLayout" Target="../slideLayouts/slideLayout3.xml"/><Relationship Id="rId39" Type="http://schemas.openxmlformats.org/officeDocument/2006/relationships/image" Target="../media/image104.svg"/><Relationship Id="rId21" Type="http://schemas.openxmlformats.org/officeDocument/2006/relationships/tags" Target="../tags/tag317.xml"/><Relationship Id="rId34" Type="http://schemas.openxmlformats.org/officeDocument/2006/relationships/image" Target="../media/image99.png"/><Relationship Id="rId42" Type="http://schemas.openxmlformats.org/officeDocument/2006/relationships/image" Target="../media/image107.png"/><Relationship Id="rId47" Type="http://schemas.openxmlformats.org/officeDocument/2006/relationships/image" Target="../media/image112.svg"/><Relationship Id="rId50" Type="http://schemas.openxmlformats.org/officeDocument/2006/relationships/image" Target="../media/image17.png"/><Relationship Id="rId7" Type="http://schemas.openxmlformats.org/officeDocument/2006/relationships/tags" Target="../tags/tag303.xml"/><Relationship Id="rId2" Type="http://schemas.openxmlformats.org/officeDocument/2006/relationships/tags" Target="../tags/tag298.xml"/><Relationship Id="rId16" Type="http://schemas.openxmlformats.org/officeDocument/2006/relationships/tags" Target="../tags/tag312.xml"/><Relationship Id="rId29" Type="http://schemas.openxmlformats.org/officeDocument/2006/relationships/image" Target="../media/image79.svg"/><Relationship Id="rId11" Type="http://schemas.openxmlformats.org/officeDocument/2006/relationships/tags" Target="../tags/tag307.xml"/><Relationship Id="rId24" Type="http://schemas.microsoft.com/office/2007/relationships/media" Target="../media/media27.m4a"/><Relationship Id="rId32" Type="http://schemas.openxmlformats.org/officeDocument/2006/relationships/image" Target="../media/image97.png"/><Relationship Id="rId37" Type="http://schemas.openxmlformats.org/officeDocument/2006/relationships/image" Target="../media/image102.svg"/><Relationship Id="rId40" Type="http://schemas.openxmlformats.org/officeDocument/2006/relationships/image" Target="../media/image105.png"/><Relationship Id="rId45" Type="http://schemas.openxmlformats.org/officeDocument/2006/relationships/image" Target="../media/image110.svg"/><Relationship Id="rId5" Type="http://schemas.openxmlformats.org/officeDocument/2006/relationships/tags" Target="../tags/tag301.xml"/><Relationship Id="rId15" Type="http://schemas.openxmlformats.org/officeDocument/2006/relationships/tags" Target="../tags/tag311.xml"/><Relationship Id="rId23" Type="http://schemas.openxmlformats.org/officeDocument/2006/relationships/tags" Target="../tags/tag319.xml"/><Relationship Id="rId28" Type="http://schemas.openxmlformats.org/officeDocument/2006/relationships/image" Target="../media/image78.png"/><Relationship Id="rId36" Type="http://schemas.openxmlformats.org/officeDocument/2006/relationships/image" Target="../media/image101.png"/><Relationship Id="rId49" Type="http://schemas.openxmlformats.org/officeDocument/2006/relationships/image" Target="../media/image114.svg"/><Relationship Id="rId10" Type="http://schemas.openxmlformats.org/officeDocument/2006/relationships/tags" Target="../tags/tag306.xml"/><Relationship Id="rId19" Type="http://schemas.openxmlformats.org/officeDocument/2006/relationships/tags" Target="../tags/tag315.xml"/><Relationship Id="rId31" Type="http://schemas.openxmlformats.org/officeDocument/2006/relationships/image" Target="../media/image87.svg"/><Relationship Id="rId44" Type="http://schemas.openxmlformats.org/officeDocument/2006/relationships/image" Target="../media/image109.png"/><Relationship Id="rId4" Type="http://schemas.openxmlformats.org/officeDocument/2006/relationships/tags" Target="../tags/tag300.xml"/><Relationship Id="rId9" Type="http://schemas.openxmlformats.org/officeDocument/2006/relationships/tags" Target="../tags/tag305.xml"/><Relationship Id="rId14" Type="http://schemas.openxmlformats.org/officeDocument/2006/relationships/tags" Target="../tags/tag310.xml"/><Relationship Id="rId22" Type="http://schemas.openxmlformats.org/officeDocument/2006/relationships/tags" Target="../tags/tag318.xml"/><Relationship Id="rId27" Type="http://schemas.openxmlformats.org/officeDocument/2006/relationships/notesSlide" Target="../notesSlides/notesSlide36.xml"/><Relationship Id="rId30" Type="http://schemas.openxmlformats.org/officeDocument/2006/relationships/image" Target="../media/image86.png"/><Relationship Id="rId35" Type="http://schemas.openxmlformats.org/officeDocument/2006/relationships/image" Target="../media/image100.svg"/><Relationship Id="rId43" Type="http://schemas.openxmlformats.org/officeDocument/2006/relationships/image" Target="../media/image108.svg"/><Relationship Id="rId48" Type="http://schemas.openxmlformats.org/officeDocument/2006/relationships/image" Target="../media/image113.png"/><Relationship Id="rId8" Type="http://schemas.openxmlformats.org/officeDocument/2006/relationships/tags" Target="../tags/tag304.xml"/><Relationship Id="rId3" Type="http://schemas.openxmlformats.org/officeDocument/2006/relationships/tags" Target="../tags/tag299.xml"/><Relationship Id="rId12" Type="http://schemas.openxmlformats.org/officeDocument/2006/relationships/tags" Target="../tags/tag308.xml"/><Relationship Id="rId17" Type="http://schemas.openxmlformats.org/officeDocument/2006/relationships/tags" Target="../tags/tag313.xml"/><Relationship Id="rId25" Type="http://schemas.openxmlformats.org/officeDocument/2006/relationships/audio" Target="../media/media27.m4a"/><Relationship Id="rId33" Type="http://schemas.openxmlformats.org/officeDocument/2006/relationships/image" Target="../media/image98.svg"/><Relationship Id="rId38" Type="http://schemas.openxmlformats.org/officeDocument/2006/relationships/image" Target="../media/image103.png"/><Relationship Id="rId46" Type="http://schemas.openxmlformats.org/officeDocument/2006/relationships/image" Target="../media/image111.png"/><Relationship Id="rId20" Type="http://schemas.openxmlformats.org/officeDocument/2006/relationships/tags" Target="../tags/tag316.xml"/><Relationship Id="rId41" Type="http://schemas.openxmlformats.org/officeDocument/2006/relationships/image" Target="../media/image106.svg"/><Relationship Id="rId1" Type="http://schemas.openxmlformats.org/officeDocument/2006/relationships/tags" Target="../tags/tag297.xml"/><Relationship Id="rId6" Type="http://schemas.openxmlformats.org/officeDocument/2006/relationships/tags" Target="../tags/tag30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321.xml"/><Relationship Id="rId1" Type="http://schemas.openxmlformats.org/officeDocument/2006/relationships/tags" Target="../tags/tag320.xml"/><Relationship Id="rId6" Type="http://schemas.openxmlformats.org/officeDocument/2006/relationships/image" Target="../media/image116.svg"/><Relationship Id="rId5" Type="http://schemas.openxmlformats.org/officeDocument/2006/relationships/image" Target="../media/image115.png"/><Relationship Id="rId4"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image" Target="../media/image21.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8" Type="http://schemas.openxmlformats.org/officeDocument/2006/relationships/hyperlink" Target="https://transformingfsl.ca/fr/resources/ecouter-pour-apprendre/" TargetMode="External"/><Relationship Id="rId3" Type="http://schemas.openxmlformats.org/officeDocument/2006/relationships/tags" Target="../tags/tag324.xml"/><Relationship Id="rId7" Type="http://schemas.openxmlformats.org/officeDocument/2006/relationships/notesSlide" Target="../notesSlides/notesSlide38.xml"/><Relationship Id="rId2" Type="http://schemas.openxmlformats.org/officeDocument/2006/relationships/tags" Target="../tags/tag323.xml"/><Relationship Id="rId1" Type="http://schemas.openxmlformats.org/officeDocument/2006/relationships/tags" Target="../tags/tag322.xml"/><Relationship Id="rId6" Type="http://schemas.openxmlformats.org/officeDocument/2006/relationships/slideLayout" Target="../slideLayouts/slideLayout3.xml"/><Relationship Id="rId11" Type="http://schemas.openxmlformats.org/officeDocument/2006/relationships/image" Target="../media/image17.png"/><Relationship Id="rId5" Type="http://schemas.openxmlformats.org/officeDocument/2006/relationships/audio" Target="../media/media28.m4a"/><Relationship Id="rId10" Type="http://schemas.openxmlformats.org/officeDocument/2006/relationships/image" Target="../media/image87.svg"/><Relationship Id="rId4" Type="http://schemas.microsoft.com/office/2007/relationships/media" Target="../media/media28.m4a"/><Relationship Id="rId9" Type="http://schemas.openxmlformats.org/officeDocument/2006/relationships/image" Target="../media/image86.png"/></Relationships>
</file>

<file path=ppt/slides/_rels/slide41.xml.rels><?xml version="1.0" encoding="UTF-8" standalone="yes"?>
<Relationships xmlns="http://schemas.openxmlformats.org/package/2006/relationships"><Relationship Id="rId8" Type="http://schemas.openxmlformats.org/officeDocument/2006/relationships/tags" Target="../tags/tag332.xml"/><Relationship Id="rId13" Type="http://schemas.openxmlformats.org/officeDocument/2006/relationships/tags" Target="../tags/tag337.xml"/><Relationship Id="rId18" Type="http://schemas.openxmlformats.org/officeDocument/2006/relationships/image" Target="../media/image117.png"/><Relationship Id="rId3" Type="http://schemas.openxmlformats.org/officeDocument/2006/relationships/tags" Target="../tags/tag327.xml"/><Relationship Id="rId21" Type="http://schemas.openxmlformats.org/officeDocument/2006/relationships/image" Target="../media/image120.png"/><Relationship Id="rId7" Type="http://schemas.openxmlformats.org/officeDocument/2006/relationships/tags" Target="../tags/tag331.xml"/><Relationship Id="rId12" Type="http://schemas.openxmlformats.org/officeDocument/2006/relationships/tags" Target="../tags/tag336.xml"/><Relationship Id="rId17" Type="http://schemas.openxmlformats.org/officeDocument/2006/relationships/notesSlide" Target="../notesSlides/notesSlide39.xml"/><Relationship Id="rId2" Type="http://schemas.openxmlformats.org/officeDocument/2006/relationships/tags" Target="../tags/tag326.xml"/><Relationship Id="rId16" Type="http://schemas.openxmlformats.org/officeDocument/2006/relationships/slideLayout" Target="../slideLayouts/slideLayout3.xml"/><Relationship Id="rId20" Type="http://schemas.openxmlformats.org/officeDocument/2006/relationships/image" Target="../media/image119.png"/><Relationship Id="rId1" Type="http://schemas.openxmlformats.org/officeDocument/2006/relationships/tags" Target="../tags/tag325.xml"/><Relationship Id="rId6" Type="http://schemas.openxmlformats.org/officeDocument/2006/relationships/tags" Target="../tags/tag330.xml"/><Relationship Id="rId11" Type="http://schemas.openxmlformats.org/officeDocument/2006/relationships/tags" Target="../tags/tag335.xml"/><Relationship Id="rId5" Type="http://schemas.openxmlformats.org/officeDocument/2006/relationships/tags" Target="../tags/tag329.xml"/><Relationship Id="rId15" Type="http://schemas.openxmlformats.org/officeDocument/2006/relationships/tags" Target="../tags/tag339.xml"/><Relationship Id="rId23" Type="http://schemas.openxmlformats.org/officeDocument/2006/relationships/image" Target="../media/image122.png"/><Relationship Id="rId10" Type="http://schemas.openxmlformats.org/officeDocument/2006/relationships/tags" Target="../tags/tag334.xml"/><Relationship Id="rId19" Type="http://schemas.openxmlformats.org/officeDocument/2006/relationships/image" Target="../media/image118.png"/><Relationship Id="rId4" Type="http://schemas.openxmlformats.org/officeDocument/2006/relationships/tags" Target="../tags/tag328.xml"/><Relationship Id="rId9" Type="http://schemas.openxmlformats.org/officeDocument/2006/relationships/tags" Target="../tags/tag333.xml"/><Relationship Id="rId14" Type="http://schemas.openxmlformats.org/officeDocument/2006/relationships/tags" Target="../tags/tag338.xml"/><Relationship Id="rId22" Type="http://schemas.openxmlformats.org/officeDocument/2006/relationships/image" Target="../media/image121.png"/></Relationships>
</file>

<file path=ppt/slides/_rels/slide42.xml.rels><?xml version="1.0" encoding="UTF-8" standalone="yes"?>
<Relationships xmlns="http://schemas.openxmlformats.org/package/2006/relationships"><Relationship Id="rId8" Type="http://schemas.openxmlformats.org/officeDocument/2006/relationships/tags" Target="../tags/tag347.xml"/><Relationship Id="rId13" Type="http://schemas.openxmlformats.org/officeDocument/2006/relationships/notesSlide" Target="../notesSlides/notesSlide40.xml"/><Relationship Id="rId3" Type="http://schemas.openxmlformats.org/officeDocument/2006/relationships/tags" Target="../tags/tag342.xml"/><Relationship Id="rId7" Type="http://schemas.openxmlformats.org/officeDocument/2006/relationships/tags" Target="../tags/tag346.xml"/><Relationship Id="rId12" Type="http://schemas.openxmlformats.org/officeDocument/2006/relationships/slideLayout" Target="../slideLayouts/slideLayout3.xml"/><Relationship Id="rId2" Type="http://schemas.openxmlformats.org/officeDocument/2006/relationships/tags" Target="../tags/tag341.xml"/><Relationship Id="rId16" Type="http://schemas.openxmlformats.org/officeDocument/2006/relationships/image" Target="../media/image17.png"/><Relationship Id="rId1" Type="http://schemas.openxmlformats.org/officeDocument/2006/relationships/tags" Target="../tags/tag340.xml"/><Relationship Id="rId6" Type="http://schemas.openxmlformats.org/officeDocument/2006/relationships/tags" Target="../tags/tag345.xml"/><Relationship Id="rId11" Type="http://schemas.openxmlformats.org/officeDocument/2006/relationships/audio" Target="../media/media29.m4a"/><Relationship Id="rId5" Type="http://schemas.openxmlformats.org/officeDocument/2006/relationships/tags" Target="../tags/tag344.xml"/><Relationship Id="rId15" Type="http://schemas.openxmlformats.org/officeDocument/2006/relationships/hyperlink" Target="https://transformingfsl.ca/fr/resources/ecouter-pour-apprendre/" TargetMode="External"/><Relationship Id="rId10" Type="http://schemas.microsoft.com/office/2007/relationships/media" Target="../media/media29.m4a"/><Relationship Id="rId4" Type="http://schemas.openxmlformats.org/officeDocument/2006/relationships/tags" Target="../tags/tag343.xml"/><Relationship Id="rId9" Type="http://schemas.openxmlformats.org/officeDocument/2006/relationships/tags" Target="../tags/tag348.xml"/><Relationship Id="rId14" Type="http://schemas.openxmlformats.org/officeDocument/2006/relationships/image" Target="../media/image123.png"/></Relationships>
</file>

<file path=ppt/slides/_rels/slide43.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media" Target="../media/media30.m4a"/><Relationship Id="rId7" Type="http://schemas.openxmlformats.org/officeDocument/2006/relationships/notesSlide" Target="../notesSlides/notesSlide41.xml"/><Relationship Id="rId2" Type="http://schemas.openxmlformats.org/officeDocument/2006/relationships/tags" Target="../tags/tag350.xml"/><Relationship Id="rId1" Type="http://schemas.openxmlformats.org/officeDocument/2006/relationships/tags" Target="../tags/tag349.xml"/><Relationship Id="rId6" Type="http://schemas.openxmlformats.org/officeDocument/2006/relationships/slideLayout" Target="../slideLayouts/slideLayout2.xml"/><Relationship Id="rId5" Type="http://schemas.openxmlformats.org/officeDocument/2006/relationships/tags" Target="../tags/tag351.xml"/><Relationship Id="rId4" Type="http://schemas.openxmlformats.org/officeDocument/2006/relationships/audio" Target="../media/media30.m4a"/></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353.xml"/><Relationship Id="rId1" Type="http://schemas.openxmlformats.org/officeDocument/2006/relationships/tags" Target="../tags/tag352.xml"/><Relationship Id="rId6" Type="http://schemas.openxmlformats.org/officeDocument/2006/relationships/image" Target="../media/image125.svg"/><Relationship Id="rId5" Type="http://schemas.openxmlformats.org/officeDocument/2006/relationships/image" Target="../media/image124.png"/><Relationship Id="rId4" Type="http://schemas.openxmlformats.org/officeDocument/2006/relationships/notesSlide" Target="../notesSlides/notesSlide42.xml"/></Relationships>
</file>

<file path=ppt/slides/_rels/slide45.xml.rels><?xml version="1.0" encoding="UTF-8" standalone="yes"?>
<Relationships xmlns="http://schemas.openxmlformats.org/package/2006/relationships"><Relationship Id="rId8" Type="http://schemas.openxmlformats.org/officeDocument/2006/relationships/image" Target="../media/image126.jpeg"/><Relationship Id="rId3" Type="http://schemas.openxmlformats.org/officeDocument/2006/relationships/tags" Target="../tags/tag355.xml"/><Relationship Id="rId7" Type="http://schemas.openxmlformats.org/officeDocument/2006/relationships/notesSlide" Target="../notesSlides/notesSlide43.xml"/><Relationship Id="rId2" Type="http://schemas.openxmlformats.org/officeDocument/2006/relationships/tags" Target="../tags/tag354.xml"/><Relationship Id="rId1" Type="http://schemas.openxmlformats.org/officeDocument/2006/relationships/video" Target="https://www.youtube.com/embed/QFVb11_E490?feature=oembed" TargetMode="External"/><Relationship Id="rId6" Type="http://schemas.openxmlformats.org/officeDocument/2006/relationships/slideLayout" Target="../slideLayouts/slideLayout3.xml"/><Relationship Id="rId5" Type="http://schemas.openxmlformats.org/officeDocument/2006/relationships/audio" Target="../media/media31.m4a"/><Relationship Id="rId10" Type="http://schemas.openxmlformats.org/officeDocument/2006/relationships/image" Target="../media/image17.png"/><Relationship Id="rId4" Type="http://schemas.microsoft.com/office/2007/relationships/media" Target="../media/media31.m4a"/><Relationship Id="rId9" Type="http://schemas.openxmlformats.org/officeDocument/2006/relationships/hyperlink" Target="https://oraprdnt.uqtr.uquebec.ca/pls/public/gscw031?owa_no_site=6435" TargetMode="External"/></Relationships>
</file>

<file path=ppt/slides/_rels/slide46.xml.rels><?xml version="1.0" encoding="UTF-8" standalone="yes"?>
<Relationships xmlns="http://schemas.openxmlformats.org/package/2006/relationships"><Relationship Id="rId13" Type="http://schemas.openxmlformats.org/officeDocument/2006/relationships/tags" Target="../tags/tag368.xml"/><Relationship Id="rId18" Type="http://schemas.openxmlformats.org/officeDocument/2006/relationships/tags" Target="../tags/tag373.xml"/><Relationship Id="rId26" Type="http://schemas.microsoft.com/office/2007/relationships/media" Target="../media/media32.m4a"/><Relationship Id="rId39" Type="http://schemas.openxmlformats.org/officeDocument/2006/relationships/image" Target="../media/image136.svg"/><Relationship Id="rId21" Type="http://schemas.openxmlformats.org/officeDocument/2006/relationships/tags" Target="../tags/tag376.xml"/><Relationship Id="rId34" Type="http://schemas.openxmlformats.org/officeDocument/2006/relationships/image" Target="../media/image131.png"/><Relationship Id="rId42" Type="http://schemas.openxmlformats.org/officeDocument/2006/relationships/image" Target="../media/image17.png"/><Relationship Id="rId7" Type="http://schemas.openxmlformats.org/officeDocument/2006/relationships/tags" Target="../tags/tag362.xml"/><Relationship Id="rId2" Type="http://schemas.openxmlformats.org/officeDocument/2006/relationships/tags" Target="../tags/tag357.xml"/><Relationship Id="rId16" Type="http://schemas.openxmlformats.org/officeDocument/2006/relationships/tags" Target="../tags/tag371.xml"/><Relationship Id="rId20" Type="http://schemas.openxmlformats.org/officeDocument/2006/relationships/tags" Target="../tags/tag375.xml"/><Relationship Id="rId29" Type="http://schemas.openxmlformats.org/officeDocument/2006/relationships/notesSlide" Target="../notesSlides/notesSlide44.xml"/><Relationship Id="rId41" Type="http://schemas.openxmlformats.org/officeDocument/2006/relationships/image" Target="../media/image138.svg"/><Relationship Id="rId1" Type="http://schemas.openxmlformats.org/officeDocument/2006/relationships/tags" Target="../tags/tag356.xml"/><Relationship Id="rId6" Type="http://schemas.openxmlformats.org/officeDocument/2006/relationships/tags" Target="../tags/tag361.xml"/><Relationship Id="rId11" Type="http://schemas.openxmlformats.org/officeDocument/2006/relationships/tags" Target="../tags/tag366.xml"/><Relationship Id="rId24" Type="http://schemas.openxmlformats.org/officeDocument/2006/relationships/tags" Target="../tags/tag379.xml"/><Relationship Id="rId32" Type="http://schemas.openxmlformats.org/officeDocument/2006/relationships/image" Target="../media/image129.png"/><Relationship Id="rId37" Type="http://schemas.openxmlformats.org/officeDocument/2006/relationships/image" Target="../media/image134.svg"/><Relationship Id="rId40" Type="http://schemas.openxmlformats.org/officeDocument/2006/relationships/image" Target="../media/image137.png"/><Relationship Id="rId5" Type="http://schemas.openxmlformats.org/officeDocument/2006/relationships/tags" Target="../tags/tag360.xml"/><Relationship Id="rId15" Type="http://schemas.openxmlformats.org/officeDocument/2006/relationships/tags" Target="../tags/tag370.xml"/><Relationship Id="rId23" Type="http://schemas.openxmlformats.org/officeDocument/2006/relationships/tags" Target="../tags/tag378.xml"/><Relationship Id="rId28" Type="http://schemas.openxmlformats.org/officeDocument/2006/relationships/slideLayout" Target="../slideLayouts/slideLayout3.xml"/><Relationship Id="rId36" Type="http://schemas.openxmlformats.org/officeDocument/2006/relationships/image" Target="../media/image133.png"/><Relationship Id="rId10" Type="http://schemas.openxmlformats.org/officeDocument/2006/relationships/tags" Target="../tags/tag365.xml"/><Relationship Id="rId19" Type="http://schemas.openxmlformats.org/officeDocument/2006/relationships/tags" Target="../tags/tag374.xml"/><Relationship Id="rId31" Type="http://schemas.openxmlformats.org/officeDocument/2006/relationships/image" Target="../media/image128.svg"/><Relationship Id="rId4" Type="http://schemas.openxmlformats.org/officeDocument/2006/relationships/tags" Target="../tags/tag359.xml"/><Relationship Id="rId9" Type="http://schemas.openxmlformats.org/officeDocument/2006/relationships/tags" Target="../tags/tag364.xml"/><Relationship Id="rId14" Type="http://schemas.openxmlformats.org/officeDocument/2006/relationships/tags" Target="../tags/tag369.xml"/><Relationship Id="rId22" Type="http://schemas.openxmlformats.org/officeDocument/2006/relationships/tags" Target="../tags/tag377.xml"/><Relationship Id="rId27" Type="http://schemas.openxmlformats.org/officeDocument/2006/relationships/audio" Target="../media/media32.m4a"/><Relationship Id="rId30" Type="http://schemas.openxmlformats.org/officeDocument/2006/relationships/image" Target="../media/image127.png"/><Relationship Id="rId35" Type="http://schemas.openxmlformats.org/officeDocument/2006/relationships/image" Target="../media/image132.svg"/><Relationship Id="rId43" Type="http://schemas.openxmlformats.org/officeDocument/2006/relationships/image" Target="../media/image24.png"/><Relationship Id="rId8" Type="http://schemas.openxmlformats.org/officeDocument/2006/relationships/tags" Target="../tags/tag363.xml"/><Relationship Id="rId3" Type="http://schemas.openxmlformats.org/officeDocument/2006/relationships/tags" Target="../tags/tag358.xml"/><Relationship Id="rId12" Type="http://schemas.openxmlformats.org/officeDocument/2006/relationships/tags" Target="../tags/tag367.xml"/><Relationship Id="rId17" Type="http://schemas.openxmlformats.org/officeDocument/2006/relationships/tags" Target="../tags/tag372.xml"/><Relationship Id="rId25" Type="http://schemas.openxmlformats.org/officeDocument/2006/relationships/tags" Target="../tags/tag380.xml"/><Relationship Id="rId33" Type="http://schemas.openxmlformats.org/officeDocument/2006/relationships/image" Target="../media/image130.svg"/><Relationship Id="rId38" Type="http://schemas.openxmlformats.org/officeDocument/2006/relationships/image" Target="../media/image135.png"/></Relationships>
</file>

<file path=ppt/slides/_rels/slide47.xml.rels><?xml version="1.0" encoding="UTF-8" standalone="yes"?>
<Relationships xmlns="http://schemas.openxmlformats.org/package/2006/relationships"><Relationship Id="rId8" Type="http://schemas.openxmlformats.org/officeDocument/2006/relationships/tags" Target="../tags/tag388.xml"/><Relationship Id="rId13" Type="http://schemas.openxmlformats.org/officeDocument/2006/relationships/tags" Target="../tags/tag393.xml"/><Relationship Id="rId18" Type="http://schemas.openxmlformats.org/officeDocument/2006/relationships/hyperlink" Target="https://www.researchgate.net/publication/356192478_Des_declencheurs_de_parole_pour_stimuler_l'oral_spontane_des_eleves_du_primaire" TargetMode="External"/><Relationship Id="rId26" Type="http://schemas.openxmlformats.org/officeDocument/2006/relationships/image" Target="../media/image146.svg"/><Relationship Id="rId3" Type="http://schemas.openxmlformats.org/officeDocument/2006/relationships/tags" Target="../tags/tag383.xml"/><Relationship Id="rId21" Type="http://schemas.openxmlformats.org/officeDocument/2006/relationships/image" Target="../media/image141.png"/><Relationship Id="rId7" Type="http://schemas.openxmlformats.org/officeDocument/2006/relationships/tags" Target="../tags/tag387.xml"/><Relationship Id="rId12" Type="http://schemas.openxmlformats.org/officeDocument/2006/relationships/tags" Target="../tags/tag392.xml"/><Relationship Id="rId17" Type="http://schemas.openxmlformats.org/officeDocument/2006/relationships/notesSlide" Target="../notesSlides/notesSlide45.xml"/><Relationship Id="rId25" Type="http://schemas.openxmlformats.org/officeDocument/2006/relationships/image" Target="../media/image145.png"/><Relationship Id="rId2" Type="http://schemas.openxmlformats.org/officeDocument/2006/relationships/tags" Target="../tags/tag382.xml"/><Relationship Id="rId16" Type="http://schemas.openxmlformats.org/officeDocument/2006/relationships/slideLayout" Target="../slideLayouts/slideLayout3.xml"/><Relationship Id="rId20" Type="http://schemas.openxmlformats.org/officeDocument/2006/relationships/image" Target="../media/image140.svg"/><Relationship Id="rId1" Type="http://schemas.openxmlformats.org/officeDocument/2006/relationships/tags" Target="../tags/tag381.xml"/><Relationship Id="rId6" Type="http://schemas.openxmlformats.org/officeDocument/2006/relationships/tags" Target="../tags/tag386.xml"/><Relationship Id="rId11" Type="http://schemas.openxmlformats.org/officeDocument/2006/relationships/tags" Target="../tags/tag391.xml"/><Relationship Id="rId24" Type="http://schemas.openxmlformats.org/officeDocument/2006/relationships/image" Target="../media/image144.svg"/><Relationship Id="rId5" Type="http://schemas.openxmlformats.org/officeDocument/2006/relationships/tags" Target="../tags/tag385.xml"/><Relationship Id="rId15" Type="http://schemas.openxmlformats.org/officeDocument/2006/relationships/audio" Target="../media/media33.m4a"/><Relationship Id="rId23" Type="http://schemas.openxmlformats.org/officeDocument/2006/relationships/image" Target="../media/image143.png"/><Relationship Id="rId28" Type="http://schemas.openxmlformats.org/officeDocument/2006/relationships/image" Target="../media/image17.png"/><Relationship Id="rId10" Type="http://schemas.openxmlformats.org/officeDocument/2006/relationships/tags" Target="../tags/tag390.xml"/><Relationship Id="rId19" Type="http://schemas.openxmlformats.org/officeDocument/2006/relationships/image" Target="../media/image139.png"/><Relationship Id="rId4" Type="http://schemas.openxmlformats.org/officeDocument/2006/relationships/tags" Target="../tags/tag384.xml"/><Relationship Id="rId9" Type="http://schemas.openxmlformats.org/officeDocument/2006/relationships/tags" Target="../tags/tag389.xml"/><Relationship Id="rId14" Type="http://schemas.microsoft.com/office/2007/relationships/media" Target="../media/media33.m4a"/><Relationship Id="rId22" Type="http://schemas.openxmlformats.org/officeDocument/2006/relationships/image" Target="../media/image142.svg"/><Relationship Id="rId27" Type="http://schemas.openxmlformats.org/officeDocument/2006/relationships/image" Target="../media/image147.png"/></Relationships>
</file>

<file path=ppt/slides/_rels/slide48.xml.rels><?xml version="1.0" encoding="UTF-8" standalone="yes"?>
<Relationships xmlns="http://schemas.openxmlformats.org/package/2006/relationships"><Relationship Id="rId8" Type="http://schemas.openxmlformats.org/officeDocument/2006/relationships/audio" Target="../media/media34.m4a"/><Relationship Id="rId13" Type="http://schemas.openxmlformats.org/officeDocument/2006/relationships/image" Target="../media/image17.png"/><Relationship Id="rId3" Type="http://schemas.openxmlformats.org/officeDocument/2006/relationships/tags" Target="../tags/tag396.xml"/><Relationship Id="rId7" Type="http://schemas.microsoft.com/office/2007/relationships/media" Target="../media/media34.m4a"/><Relationship Id="rId12" Type="http://schemas.openxmlformats.org/officeDocument/2006/relationships/hyperlink" Target="https://constellations.education.gouv.qc.ca/Documents/FLE/Tableau_resume_des_dispositifs_de_lecture_et_d_ecriture.pdf" TargetMode="External"/><Relationship Id="rId2" Type="http://schemas.openxmlformats.org/officeDocument/2006/relationships/tags" Target="../tags/tag395.xml"/><Relationship Id="rId1" Type="http://schemas.openxmlformats.org/officeDocument/2006/relationships/tags" Target="../tags/tag394.xml"/><Relationship Id="rId6" Type="http://schemas.openxmlformats.org/officeDocument/2006/relationships/tags" Target="../tags/tag399.xml"/><Relationship Id="rId11" Type="http://schemas.openxmlformats.org/officeDocument/2006/relationships/image" Target="../media/image148.png"/><Relationship Id="rId5" Type="http://schemas.openxmlformats.org/officeDocument/2006/relationships/tags" Target="../tags/tag398.xml"/><Relationship Id="rId10" Type="http://schemas.openxmlformats.org/officeDocument/2006/relationships/notesSlide" Target="../notesSlides/notesSlide46.xml"/><Relationship Id="rId4" Type="http://schemas.openxmlformats.org/officeDocument/2006/relationships/tags" Target="../tags/tag397.xml"/><Relationship Id="rId9"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tags" Target="../tags/tag402.xml"/><Relationship Id="rId7" Type="http://schemas.openxmlformats.org/officeDocument/2006/relationships/notesSlide" Target="../notesSlides/notesSlide47.xml"/><Relationship Id="rId2" Type="http://schemas.openxmlformats.org/officeDocument/2006/relationships/tags" Target="../tags/tag401.xml"/><Relationship Id="rId1" Type="http://schemas.openxmlformats.org/officeDocument/2006/relationships/tags" Target="../tags/tag400.xml"/><Relationship Id="rId6" Type="http://schemas.openxmlformats.org/officeDocument/2006/relationships/slideLayout" Target="../slideLayouts/slideLayout3.xml"/><Relationship Id="rId5" Type="http://schemas.openxmlformats.org/officeDocument/2006/relationships/audio" Target="../media/media35.m4a"/><Relationship Id="rId10" Type="http://schemas.openxmlformats.org/officeDocument/2006/relationships/image" Target="../media/image17.png"/><Relationship Id="rId4" Type="http://schemas.microsoft.com/office/2007/relationships/media" Target="../media/media35.m4a"/><Relationship Id="rId9" Type="http://schemas.openxmlformats.org/officeDocument/2006/relationships/image" Target="../media/image150.svg"/></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tags" Target="../tags/tag14.xml"/><Relationship Id="rId7" Type="http://schemas.openxmlformats.org/officeDocument/2006/relationships/notesSlide" Target="../notesSlides/notesSlide5.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Layout" Target="../slideLayouts/slideLayout2.xml"/><Relationship Id="rId5" Type="http://schemas.openxmlformats.org/officeDocument/2006/relationships/audio" Target="../media/media3.m4a"/><Relationship Id="rId4" Type="http://schemas.microsoft.com/office/2007/relationships/media" Target="../media/media3.m4a"/><Relationship Id="rId9" Type="http://schemas.openxmlformats.org/officeDocument/2006/relationships/image" Target="../media/image17.png"/></Relationships>
</file>

<file path=ppt/slides/_rels/slide50.xml.rels><?xml version="1.0" encoding="UTF-8" standalone="yes"?>
<Relationships xmlns="http://schemas.openxmlformats.org/package/2006/relationships"><Relationship Id="rId8" Type="http://schemas.microsoft.com/office/2007/relationships/media" Target="../media/media36.m4a"/><Relationship Id="rId13" Type="http://schemas.openxmlformats.org/officeDocument/2006/relationships/image" Target="../media/image24.png"/><Relationship Id="rId3" Type="http://schemas.openxmlformats.org/officeDocument/2006/relationships/tags" Target="../tags/tag405.xml"/><Relationship Id="rId7" Type="http://schemas.openxmlformats.org/officeDocument/2006/relationships/tags" Target="../tags/tag409.xml"/><Relationship Id="rId12" Type="http://schemas.openxmlformats.org/officeDocument/2006/relationships/image" Target="../media/image17.png"/><Relationship Id="rId2" Type="http://schemas.openxmlformats.org/officeDocument/2006/relationships/tags" Target="../tags/tag404.xml"/><Relationship Id="rId1" Type="http://schemas.openxmlformats.org/officeDocument/2006/relationships/tags" Target="../tags/tag403.xml"/><Relationship Id="rId6" Type="http://schemas.openxmlformats.org/officeDocument/2006/relationships/tags" Target="../tags/tag408.xml"/><Relationship Id="rId11" Type="http://schemas.openxmlformats.org/officeDocument/2006/relationships/notesSlide" Target="../notesSlides/notesSlide48.xml"/><Relationship Id="rId5" Type="http://schemas.openxmlformats.org/officeDocument/2006/relationships/tags" Target="../tags/tag407.xml"/><Relationship Id="rId10" Type="http://schemas.openxmlformats.org/officeDocument/2006/relationships/slideLayout" Target="../slideLayouts/slideLayout2.xml"/><Relationship Id="rId4" Type="http://schemas.openxmlformats.org/officeDocument/2006/relationships/tags" Target="../tags/tag406.xml"/><Relationship Id="rId9" Type="http://schemas.openxmlformats.org/officeDocument/2006/relationships/audio" Target="../media/media36.m4a"/></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411.xml"/><Relationship Id="rId1" Type="http://schemas.openxmlformats.org/officeDocument/2006/relationships/tags" Target="../tags/tag410.xml"/><Relationship Id="rId5" Type="http://schemas.openxmlformats.org/officeDocument/2006/relationships/image" Target="../media/image152.svg"/><Relationship Id="rId4" Type="http://schemas.openxmlformats.org/officeDocument/2006/relationships/image" Target="../media/image151.png"/></Relationships>
</file>

<file path=ppt/slides/_rels/slide52.xml.rels><?xml version="1.0" encoding="UTF-8" standalone="yes"?>
<Relationships xmlns="http://schemas.openxmlformats.org/package/2006/relationships"><Relationship Id="rId8" Type="http://schemas.openxmlformats.org/officeDocument/2006/relationships/hyperlink" Target="http://www.education.gouv.qc.ca/fileadmin/site_web/documents/education/jeunes/pfeq/PFEQ_francais-langue-seconde-premier-cycle-secondaire.pdf" TargetMode="External"/><Relationship Id="rId13" Type="http://schemas.openxmlformats.org/officeDocument/2006/relationships/hyperlink" Target="http://www.education.gouv.qc.ca/fileadmin/site_web/documents/education/jeunes/pfeq/dt-transfert-des-apprentissages_01.pdf" TargetMode="External"/><Relationship Id="rId3" Type="http://schemas.openxmlformats.org/officeDocument/2006/relationships/notesSlide" Target="../notesSlides/notesSlide49.xml"/><Relationship Id="rId7" Type="http://schemas.openxmlformats.org/officeDocument/2006/relationships/hyperlink" Target="http://www.education.gouv.qc.ca/fileadmin/site_web/documents/education/jeunes/pfeq/PFEQ_espagnol-langue-tierce.pdf" TargetMode="External"/><Relationship Id="rId12" Type="http://schemas.openxmlformats.org/officeDocument/2006/relationships/hyperlink" Target="http://www.education.gouv.qc.ca/references/tx-solrtyperecherchepublicationtx-solrpublicationnouveaute/resultats-de-la-recherche/detail/article/accueil-et-integration-des-eleves-issus-de-limmigration-au-quebec-cadre-de-reference/" TargetMode="External"/><Relationship Id="rId2" Type="http://schemas.openxmlformats.org/officeDocument/2006/relationships/slideLayout" Target="../slideLayouts/slideLayout6.xml"/><Relationship Id="rId1" Type="http://schemas.openxmlformats.org/officeDocument/2006/relationships/tags" Target="../tags/tag412.xml"/><Relationship Id="rId6" Type="http://schemas.openxmlformats.org/officeDocument/2006/relationships/hyperlink" Target="http://www.education.gouv.qc.ca/fileadmin/site_web/documents/education/jeunes/pfeq/PFEQ_integration-linguistique-scolaire-sociale-primaire_2014.pdf" TargetMode="External"/><Relationship Id="rId11" Type="http://schemas.openxmlformats.org/officeDocument/2006/relationships/hyperlink" Target="http://www.education.gouv.qc.ca/fileadmin/site_web/documents/education/jeunes/pfeq/PFEQ_integration-linguistique-scolaire-sociale-secondaire.pdf" TargetMode="External"/><Relationship Id="rId5" Type="http://schemas.openxmlformats.org/officeDocument/2006/relationships/hyperlink" Target="http://www.education.gouv.qc.ca/fileadmin/site_web/documents/education/jeunes/pfeq/PFEQ_francais-langue-seconde-immersion-primaire.pdf" TargetMode="External"/><Relationship Id="rId15" Type="http://schemas.openxmlformats.org/officeDocument/2006/relationships/hyperlink" Target="https://www.cse.gouv.qc.ca/trousse-pour-une-ecole-riche/" TargetMode="External"/><Relationship Id="rId10" Type="http://schemas.openxmlformats.org/officeDocument/2006/relationships/hyperlink" Target="http://www.education.gouv.qc.ca/fileadmin/site_web/documents/education/jeunes/pfeq/PFEQ_francais-langue-seconde-enrichi-deuxieme-cycle-secondaire.pdf" TargetMode="External"/><Relationship Id="rId4" Type="http://schemas.openxmlformats.org/officeDocument/2006/relationships/hyperlink" Target="http://www.education.gouv.qc.ca/fileadmin/site_web/documents/education/jeunes/pfeq/PFEQ_francais-langue-seconde-base-primaire.pdf" TargetMode="External"/><Relationship Id="rId9" Type="http://schemas.openxmlformats.org/officeDocument/2006/relationships/hyperlink" Target="http://www.education.gouv.qc.ca/fileadmin/site_web/documents/education/jeunes/pfeq/PFEQ_francais-langue-seconde-base-deuxieme-cycle-secondaire.pdf" TargetMode="External"/><Relationship Id="rId14" Type="http://schemas.openxmlformats.org/officeDocument/2006/relationships/hyperlink" Target="http://www.education.gouv.qc.ca/fileadmin/site_web/documents/education/jeunes/pfeq/Formules-pedagogiques-secondaire.pdf" TargetMode="Externa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8" Type="http://schemas.openxmlformats.org/officeDocument/2006/relationships/hyperlink" Target="https://www.elodil.umontreal.ca/" TargetMode="External"/><Relationship Id="rId13" Type="http://schemas.openxmlformats.org/officeDocument/2006/relationships/hyperlink" Target="https://view.genial.ly/5fa99a7598306e0d105762d8/interactive-image-principes-cles-pour-lapprentissage-dune-l2" TargetMode="External"/><Relationship Id="rId3" Type="http://schemas.openxmlformats.org/officeDocument/2006/relationships/hyperlink" Target="https://www.youtube.com/watch?v=QFVb11_E490" TargetMode="External"/><Relationship Id="rId7" Type="http://schemas.openxmlformats.org/officeDocument/2006/relationships/hyperlink" Target="https://edusourceontario.com/" TargetMode="External"/><Relationship Id="rId12" Type="http://schemas.openxmlformats.org/officeDocument/2006/relationships/hyperlink" Target="http://medifu.pbworks.com/w/file/fetch/129697707/BAGNOLIlaperspectiveactionnelle.pdf" TargetMode="External"/><Relationship Id="rId2" Type="http://schemas.openxmlformats.org/officeDocument/2006/relationships/notesSlide" Target="../notesSlides/notesSlide52.xml"/><Relationship Id="rId1" Type="http://schemas.openxmlformats.org/officeDocument/2006/relationships/slideLayout" Target="../slideLayouts/slideLayout6.xml"/><Relationship Id="rId6" Type="http://schemas.openxmlformats.org/officeDocument/2006/relationships/hyperlink" Target="https://transformingfsl.ca/fr/resources/ecouter-pour-apprendre/" TargetMode="External"/><Relationship Id="rId11" Type="http://schemas.openxmlformats.org/officeDocument/2006/relationships/hyperlink" Target="https://ernest.hec.ca/video/DAIP/pdf/Motivation_des_apprenants.PNG" TargetMode="External"/><Relationship Id="rId5" Type="http://schemas.openxmlformats.org/officeDocument/2006/relationships/hyperlink" Target="https://dulala.fr/ressources/" TargetMode="External"/><Relationship Id="rId10" Type="http://schemas.openxmlformats.org/officeDocument/2006/relationships/hyperlink" Target="https://www.literacytoday.ca/home/talk/teaching-talk/talk-strategies" TargetMode="External"/><Relationship Id="rId4" Type="http://schemas.openxmlformats.org/officeDocument/2006/relationships/hyperlink" Target="https://webdocumentaireaccueil.uqam.ca/index.html#Accueil" TargetMode="External"/><Relationship Id="rId9" Type="http://schemas.openxmlformats.org/officeDocument/2006/relationships/hyperlink" Target="https://kaleidoscopeilss.uqam.ca/#Accueil" TargetMode="External"/><Relationship Id="rId14" Type="http://schemas.openxmlformats.org/officeDocument/2006/relationships/hyperlink" Target="https://www.youtube.com/watch?v=ishuu6QpFdA&amp;t=2122s" TargetMode="Externa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414.xml"/><Relationship Id="rId1" Type="http://schemas.openxmlformats.org/officeDocument/2006/relationships/tags" Target="../tags/tag413.xml"/><Relationship Id="rId6" Type="http://schemas.openxmlformats.org/officeDocument/2006/relationships/image" Target="../media/image154.svg"/><Relationship Id="rId5" Type="http://schemas.openxmlformats.org/officeDocument/2006/relationships/image" Target="../media/image153.png"/><Relationship Id="rId4" Type="http://schemas.openxmlformats.org/officeDocument/2006/relationships/notesSlide" Target="../notesSlides/notesSlide53.xml"/></Relationships>
</file>

<file path=ppt/slides/_rels/slide57.xml.rels><?xml version="1.0" encoding="UTF-8" standalone="yes"?>
<Relationships xmlns="http://schemas.openxmlformats.org/package/2006/relationships"><Relationship Id="rId8" Type="http://schemas.openxmlformats.org/officeDocument/2006/relationships/hyperlink" Target="https://www.elodil.umontreal.ca/litterature-jeunesse/bibliographie-litterature-jeunesse-diversite/" TargetMode="External"/><Relationship Id="rId13" Type="http://schemas.openxmlformats.org/officeDocument/2006/relationships/hyperlink" Target="https://www.banq.qc.ca/" TargetMode="External"/><Relationship Id="rId18" Type="http://schemas.openxmlformats.org/officeDocument/2006/relationships/hyperlink" Target="https://www.onf.ca/education/" TargetMode="External"/><Relationship Id="rId3" Type="http://schemas.openxmlformats.org/officeDocument/2006/relationships/slideLayout" Target="../slideLayouts/slideLayout6.xml"/><Relationship Id="rId7" Type="http://schemas.openxmlformats.org/officeDocument/2006/relationships/hyperlink" Target="https://constellations.education.gouv.qc.ca/" TargetMode="External"/><Relationship Id="rId12" Type="http://schemas.openxmlformats.org/officeDocument/2006/relationships/hyperlink" Target="https://www.bibliothequedesameriques.com/" TargetMode="External"/><Relationship Id="rId17" Type="http://schemas.openxmlformats.org/officeDocument/2006/relationships/hyperlink" Target="https://ici.radio-canada.ca/jeunesse/MAJ" TargetMode="External"/><Relationship Id="rId2" Type="http://schemas.openxmlformats.org/officeDocument/2006/relationships/tags" Target="../tags/tag416.xml"/><Relationship Id="rId16" Type="http://schemas.openxmlformats.org/officeDocument/2006/relationships/hyperlink" Target="https://laboiteauxparoles.com/" TargetMode="External"/><Relationship Id="rId1" Type="http://schemas.openxmlformats.org/officeDocument/2006/relationships/tags" Target="../tags/tag415.xml"/><Relationship Id="rId6" Type="http://schemas.openxmlformats.org/officeDocument/2006/relationships/hyperlink" Target="https://www.communication-jeunesse.qc.ca/" TargetMode="External"/><Relationship Id="rId11" Type="http://schemas.openxmlformats.org/officeDocument/2006/relationships/hyperlink" Target="https://www.1jour1actu.com/" TargetMode="External"/><Relationship Id="rId5" Type="http://schemas.openxmlformats.org/officeDocument/2006/relationships/hyperlink" Target="https://www.agol.ca/espace-mentor/ressources/categories/activites/activites-livroado/" TargetMode="External"/><Relationship Id="rId15" Type="http://schemas.openxmlformats.org/officeDocument/2006/relationships/hyperlink" Target="https://www.lesdebrouillards.com/" TargetMode="External"/><Relationship Id="rId10" Type="http://schemas.openxmlformats.org/officeDocument/2006/relationships/hyperlink" Target="https://enseignerlitteraturejeunesse.com/" TargetMode="External"/><Relationship Id="rId19" Type="http://schemas.openxmlformats.org/officeDocument/2006/relationships/hyperlink" Target="https://enclasse.telequebec.tv/" TargetMode="External"/><Relationship Id="rId4" Type="http://schemas.openxmlformats.org/officeDocument/2006/relationships/notesSlide" Target="../notesSlides/notesSlide54.xml"/><Relationship Id="rId9" Type="http://schemas.openxmlformats.org/officeDocument/2006/relationships/hyperlink" Target="https://espacelivrovore.com/" TargetMode="External"/><Relationship Id="rId14" Type="http://schemas.openxmlformats.org/officeDocument/2006/relationships/hyperlink" Target="https://projetbiblius.ca/" TargetMode="External"/></Relationships>
</file>

<file path=ppt/slides/_rels/slide58.xml.rels><?xml version="1.0" encoding="UTF-8" standalone="yes"?>
<Relationships xmlns="http://schemas.openxmlformats.org/package/2006/relationships"><Relationship Id="rId8" Type="http://schemas.openxmlformats.org/officeDocument/2006/relationships/hyperlink" Target="mailto:FGJ-FLS@education.gouv.qc.ca" TargetMode="External"/><Relationship Id="rId3" Type="http://schemas.openxmlformats.org/officeDocument/2006/relationships/tags" Target="../tags/tag419.xml"/><Relationship Id="rId7" Type="http://schemas.openxmlformats.org/officeDocument/2006/relationships/hyperlink" Target="mailto:FGJ-ILSS@education.gouv.qc.ca" TargetMode="External"/><Relationship Id="rId2" Type="http://schemas.openxmlformats.org/officeDocument/2006/relationships/tags" Target="../tags/tag418.xml"/><Relationship Id="rId1" Type="http://schemas.openxmlformats.org/officeDocument/2006/relationships/tags" Target="../tags/tag417.xml"/><Relationship Id="rId6" Type="http://schemas.openxmlformats.org/officeDocument/2006/relationships/image" Target="../media/image156.svg"/><Relationship Id="rId5" Type="http://schemas.openxmlformats.org/officeDocument/2006/relationships/image" Target="../media/image155.png"/><Relationship Id="rId4" Type="http://schemas.openxmlformats.org/officeDocument/2006/relationships/slideLayout" Target="../slideLayouts/slideLayout1.xml"/><Relationship Id="rId9" Type="http://schemas.openxmlformats.org/officeDocument/2006/relationships/hyperlink" Target="mailto:FGJ-L3@education.gouv.qc.ca" TargetMode="External"/></Relationships>
</file>

<file path=ppt/slides/_rels/slide6.xml.rels><?xml version="1.0" encoding="UTF-8" standalone="yes"?>
<Relationships xmlns="http://schemas.openxmlformats.org/package/2006/relationships"><Relationship Id="rId8" Type="http://schemas.openxmlformats.org/officeDocument/2006/relationships/tags" Target="../tags/tag22.xml"/><Relationship Id="rId13" Type="http://schemas.openxmlformats.org/officeDocument/2006/relationships/tags" Target="../tags/tag27.xml"/><Relationship Id="rId18" Type="http://schemas.microsoft.com/office/2007/relationships/media" Target="../media/media4.m4a"/><Relationship Id="rId3" Type="http://schemas.openxmlformats.org/officeDocument/2006/relationships/tags" Target="../tags/tag17.xml"/><Relationship Id="rId21" Type="http://schemas.openxmlformats.org/officeDocument/2006/relationships/notesSlide" Target="../notesSlides/notesSlide6.xml"/><Relationship Id="rId7" Type="http://schemas.openxmlformats.org/officeDocument/2006/relationships/tags" Target="../tags/tag21.xml"/><Relationship Id="rId12" Type="http://schemas.openxmlformats.org/officeDocument/2006/relationships/tags" Target="../tags/tag26.xml"/><Relationship Id="rId17" Type="http://schemas.openxmlformats.org/officeDocument/2006/relationships/tags" Target="../tags/tag31.xml"/><Relationship Id="rId2" Type="http://schemas.openxmlformats.org/officeDocument/2006/relationships/tags" Target="../tags/tag16.xml"/><Relationship Id="rId16" Type="http://schemas.openxmlformats.org/officeDocument/2006/relationships/tags" Target="../tags/tag30.xml"/><Relationship Id="rId20" Type="http://schemas.openxmlformats.org/officeDocument/2006/relationships/slideLayout" Target="../slideLayouts/slideLayout5.xml"/><Relationship Id="rId1" Type="http://schemas.openxmlformats.org/officeDocument/2006/relationships/tags" Target="../tags/tag15.xml"/><Relationship Id="rId6" Type="http://schemas.openxmlformats.org/officeDocument/2006/relationships/tags" Target="../tags/tag20.xml"/><Relationship Id="rId11" Type="http://schemas.openxmlformats.org/officeDocument/2006/relationships/tags" Target="../tags/tag25.xml"/><Relationship Id="rId24" Type="http://schemas.openxmlformats.org/officeDocument/2006/relationships/image" Target="../media/image17.png"/><Relationship Id="rId5" Type="http://schemas.openxmlformats.org/officeDocument/2006/relationships/tags" Target="../tags/tag19.xml"/><Relationship Id="rId15" Type="http://schemas.openxmlformats.org/officeDocument/2006/relationships/tags" Target="../tags/tag29.xml"/><Relationship Id="rId23" Type="http://schemas.openxmlformats.org/officeDocument/2006/relationships/image" Target="../media/image23.jpeg"/><Relationship Id="rId10" Type="http://schemas.openxmlformats.org/officeDocument/2006/relationships/tags" Target="../tags/tag24.xml"/><Relationship Id="rId19" Type="http://schemas.openxmlformats.org/officeDocument/2006/relationships/audio" Target="../media/media4.m4a"/><Relationship Id="rId4" Type="http://schemas.openxmlformats.org/officeDocument/2006/relationships/tags" Target="../tags/tag18.xml"/><Relationship Id="rId9" Type="http://schemas.openxmlformats.org/officeDocument/2006/relationships/tags" Target="../tags/tag23.xml"/><Relationship Id="rId14" Type="http://schemas.openxmlformats.org/officeDocument/2006/relationships/tags" Target="../tags/tag28.xml"/><Relationship Id="rId22" Type="http://schemas.openxmlformats.org/officeDocument/2006/relationships/hyperlink" Target="Image%20par%20%3ca%20href=%22https:/pixabay.com/fr/users/geralt-9301?utm_source=link-attribution&amp;amp;utm_medium=referral&amp;amp;utm_campaign=image&amp;amp;utm_content=2990424%22%3eGerd%20Altmann%3c\a%3e%20de%20%3ca%20href=%22https:\\pixabay.com\fr\\?utm_source=link-attribution&amp;amp;utm_medium=referral&amp;amp;utm_campaign=image&amp;amp;utm_content=2990424%22%3ePixabay%3c\a%3e" TargetMode="External"/></Relationships>
</file>

<file path=ppt/slides/_rels/slide7.xml.rels><?xml version="1.0" encoding="UTF-8" standalone="yes"?>
<Relationships xmlns="http://schemas.openxmlformats.org/package/2006/relationships"><Relationship Id="rId8" Type="http://schemas.openxmlformats.org/officeDocument/2006/relationships/tags" Target="../tags/tag39.xml"/><Relationship Id="rId13" Type="http://schemas.openxmlformats.org/officeDocument/2006/relationships/audio" Target="../media/media5.m4a"/><Relationship Id="rId18" Type="http://schemas.openxmlformats.org/officeDocument/2006/relationships/diagramQuickStyle" Target="../diagrams/quickStyle2.xml"/><Relationship Id="rId3" Type="http://schemas.openxmlformats.org/officeDocument/2006/relationships/tags" Target="../tags/tag34.xml"/><Relationship Id="rId21" Type="http://schemas.openxmlformats.org/officeDocument/2006/relationships/image" Target="../media/image17.png"/><Relationship Id="rId7" Type="http://schemas.openxmlformats.org/officeDocument/2006/relationships/tags" Target="../tags/tag38.xml"/><Relationship Id="rId12" Type="http://schemas.microsoft.com/office/2007/relationships/media" Target="../media/media5.m4a"/><Relationship Id="rId17" Type="http://schemas.openxmlformats.org/officeDocument/2006/relationships/diagramLayout" Target="../diagrams/layout2.xml"/><Relationship Id="rId2" Type="http://schemas.openxmlformats.org/officeDocument/2006/relationships/tags" Target="../tags/tag33.xml"/><Relationship Id="rId16" Type="http://schemas.openxmlformats.org/officeDocument/2006/relationships/diagramData" Target="../diagrams/data2.xml"/><Relationship Id="rId20" Type="http://schemas.microsoft.com/office/2007/relationships/diagramDrawing" Target="../diagrams/drawing2.xml"/><Relationship Id="rId1" Type="http://schemas.openxmlformats.org/officeDocument/2006/relationships/tags" Target="../tags/tag32.xml"/><Relationship Id="rId6" Type="http://schemas.openxmlformats.org/officeDocument/2006/relationships/tags" Target="../tags/tag37.xml"/><Relationship Id="rId11" Type="http://schemas.openxmlformats.org/officeDocument/2006/relationships/tags" Target="../tags/tag42.xml"/><Relationship Id="rId5" Type="http://schemas.openxmlformats.org/officeDocument/2006/relationships/tags" Target="../tags/tag36.xml"/><Relationship Id="rId15" Type="http://schemas.openxmlformats.org/officeDocument/2006/relationships/notesSlide" Target="../notesSlides/notesSlide7.xml"/><Relationship Id="rId10" Type="http://schemas.openxmlformats.org/officeDocument/2006/relationships/tags" Target="../tags/tag41.xml"/><Relationship Id="rId19" Type="http://schemas.openxmlformats.org/officeDocument/2006/relationships/diagramColors" Target="../diagrams/colors2.xml"/><Relationship Id="rId4" Type="http://schemas.openxmlformats.org/officeDocument/2006/relationships/tags" Target="../tags/tag35.xml"/><Relationship Id="rId9" Type="http://schemas.openxmlformats.org/officeDocument/2006/relationships/tags" Target="../tags/tag40.xml"/><Relationship Id="rId14" Type="http://schemas.openxmlformats.org/officeDocument/2006/relationships/slideLayout" Target="../slideLayouts/slideLayout3.xml"/><Relationship Id="rId22"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26.jpeg"/><Relationship Id="rId3" Type="http://schemas.microsoft.com/office/2007/relationships/media" Target="../media/media6.m4a"/><Relationship Id="rId7" Type="http://schemas.openxmlformats.org/officeDocument/2006/relationships/image" Target="../media/image25.jpeg"/><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notesSlide" Target="../notesSlides/notesSlide8.xml"/><Relationship Id="rId11" Type="http://schemas.openxmlformats.org/officeDocument/2006/relationships/image" Target="../media/image24.png"/><Relationship Id="rId5" Type="http://schemas.openxmlformats.org/officeDocument/2006/relationships/slideLayout" Target="../slideLayouts/slideLayout2.xml"/><Relationship Id="rId10" Type="http://schemas.openxmlformats.org/officeDocument/2006/relationships/image" Target="../media/image17.png"/><Relationship Id="rId4" Type="http://schemas.openxmlformats.org/officeDocument/2006/relationships/audio" Target="../media/media6.m4a"/><Relationship Id="rId9" Type="http://schemas.openxmlformats.org/officeDocument/2006/relationships/hyperlink" Target="http://medifu.pbworks.com/w/file/fetch/129697707/BAGNOLIlaperspectiveactionnelle.pdf" TargetMode="External"/></Relationships>
</file>

<file path=ppt/slides/_rels/slide9.xml.rels><?xml version="1.0" encoding="UTF-8" standalone="yes"?>
<Relationships xmlns="http://schemas.openxmlformats.org/package/2006/relationships"><Relationship Id="rId8" Type="http://schemas.openxmlformats.org/officeDocument/2006/relationships/tags" Target="../tags/tag52.xml"/><Relationship Id="rId13" Type="http://schemas.openxmlformats.org/officeDocument/2006/relationships/tags" Target="../tags/tag57.xml"/><Relationship Id="rId18" Type="http://schemas.openxmlformats.org/officeDocument/2006/relationships/image" Target="../media/image27.png"/><Relationship Id="rId3" Type="http://schemas.openxmlformats.org/officeDocument/2006/relationships/tags" Target="../tags/tag47.xml"/><Relationship Id="rId21" Type="http://schemas.openxmlformats.org/officeDocument/2006/relationships/image" Target="../media/image17.png"/><Relationship Id="rId7" Type="http://schemas.openxmlformats.org/officeDocument/2006/relationships/tags" Target="../tags/tag51.xml"/><Relationship Id="rId12" Type="http://schemas.openxmlformats.org/officeDocument/2006/relationships/tags" Target="../tags/tag56.xml"/><Relationship Id="rId17" Type="http://schemas.openxmlformats.org/officeDocument/2006/relationships/notesSlide" Target="../notesSlides/notesSlide9.xml"/><Relationship Id="rId2" Type="http://schemas.openxmlformats.org/officeDocument/2006/relationships/tags" Target="../tags/tag46.xml"/><Relationship Id="rId16" Type="http://schemas.openxmlformats.org/officeDocument/2006/relationships/slideLayout" Target="../slideLayouts/slideLayout3.xml"/><Relationship Id="rId20" Type="http://schemas.openxmlformats.org/officeDocument/2006/relationships/image" Target="../media/image29.jpeg"/><Relationship Id="rId1" Type="http://schemas.openxmlformats.org/officeDocument/2006/relationships/tags" Target="../tags/tag45.xml"/><Relationship Id="rId6" Type="http://schemas.openxmlformats.org/officeDocument/2006/relationships/tags" Target="../tags/tag50.xml"/><Relationship Id="rId11" Type="http://schemas.openxmlformats.org/officeDocument/2006/relationships/tags" Target="../tags/tag55.xml"/><Relationship Id="rId5" Type="http://schemas.openxmlformats.org/officeDocument/2006/relationships/tags" Target="../tags/tag49.xml"/><Relationship Id="rId15" Type="http://schemas.openxmlformats.org/officeDocument/2006/relationships/audio" Target="../media/media7.m4a"/><Relationship Id="rId10" Type="http://schemas.openxmlformats.org/officeDocument/2006/relationships/tags" Target="../tags/tag54.xml"/><Relationship Id="rId19" Type="http://schemas.openxmlformats.org/officeDocument/2006/relationships/image" Target="../media/image28.svg"/><Relationship Id="rId4" Type="http://schemas.openxmlformats.org/officeDocument/2006/relationships/tags" Target="../tags/tag48.xml"/><Relationship Id="rId9" Type="http://schemas.openxmlformats.org/officeDocument/2006/relationships/tags" Target="../tags/tag53.xml"/><Relationship Id="rId14" Type="http://schemas.microsoft.com/office/2007/relationships/media" Target="../media/media7.m4a"/><Relationship Id="rId22"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que 6" descr="Chat contour">
            <a:extLst>
              <a:ext uri="{FF2B5EF4-FFF2-40B4-BE49-F238E27FC236}">
                <a16:creationId xmlns:a16="http://schemas.microsoft.com/office/drawing/2014/main" id="{3D86C59D-F4B6-422B-A0CC-99D5FD703108}"/>
              </a:ext>
            </a:extLst>
          </p:cNvPr>
          <p:cNvPicPr>
            <a:picLocks noChangeAspect="1"/>
          </p:cNvPicPr>
          <p:nvPr>
            <p:custDataLst>
              <p:tags r:id="rId1"/>
            </p:custDataLst>
          </p:nvPr>
        </p:nvPicPr>
        <p:blipFill>
          <a:blip r:embed="rId4">
            <a:extLst>
              <a:ext uri="{96DAC541-7B7A-43D3-8B79-37D633B846F1}">
                <asvg:svgBlip xmlns:asvg="http://schemas.microsoft.com/office/drawing/2016/SVG/main" r:embed="rId5"/>
              </a:ext>
            </a:extLst>
          </a:blip>
          <a:stretch>
            <a:fillRect/>
          </a:stretch>
        </p:blipFill>
        <p:spPr>
          <a:xfrm>
            <a:off x="382852" y="1725433"/>
            <a:ext cx="2045516" cy="2045516"/>
          </a:xfrm>
          <a:prstGeom prst="rect">
            <a:avLst/>
          </a:prstGeom>
        </p:spPr>
      </p:pic>
      <p:sp>
        <p:nvSpPr>
          <p:cNvPr id="4" name="ZoneTexte 3">
            <a:extLst>
              <a:ext uri="{FF2B5EF4-FFF2-40B4-BE49-F238E27FC236}">
                <a16:creationId xmlns:a16="http://schemas.microsoft.com/office/drawing/2014/main" id="{6D971DC9-0CDD-8594-5FFE-8E71218D3396}"/>
              </a:ext>
            </a:extLst>
          </p:cNvPr>
          <p:cNvSpPr txBox="1"/>
          <p:nvPr/>
        </p:nvSpPr>
        <p:spPr>
          <a:xfrm>
            <a:off x="256674" y="210026"/>
            <a:ext cx="11065165" cy="6647974"/>
          </a:xfrm>
          <a:prstGeom prst="rect">
            <a:avLst/>
          </a:prstGeom>
          <a:noFill/>
        </p:spPr>
        <p:txBody>
          <a:bodyPr wrap="square" rtlCol="0">
            <a:spAutoFit/>
          </a:bodyPr>
          <a:lstStyle/>
          <a:p>
            <a:pPr>
              <a:spcBef>
                <a:spcPts val="1800"/>
              </a:spcBef>
            </a:pPr>
            <a:r>
              <a:rPr lang="fr-FR" sz="32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Soutenir le développement de la compétence </a:t>
            </a:r>
            <a:br>
              <a:rPr lang="fr-FR" sz="32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r>
              <a:rPr lang="fr-FR" sz="32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à communiquer ou à interagir à l’oral à l’enseignement primaire et secondaire</a:t>
            </a:r>
            <a:endParaRPr lang="fr-CA" sz="3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spcBef>
                <a:spcPts val="1800"/>
              </a:spcBef>
            </a:pPr>
            <a:endParaRPr lang="fr-FR" sz="2400" b="1" i="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spcBef>
                <a:spcPts val="1800"/>
              </a:spcBef>
            </a:pPr>
            <a:endParaRPr lang="fr-FR" sz="2400" b="1" i="1" kern="1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spcBef>
                <a:spcPts val="1800"/>
              </a:spcBef>
            </a:pPr>
            <a:endParaRPr lang="fr-FR" sz="2400" b="1" i="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spcBef>
                <a:spcPts val="1800"/>
              </a:spcBef>
            </a:pPr>
            <a:r>
              <a:rPr lang="fr-FR" sz="2400" b="1" i="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Français, langue seconde </a:t>
            </a:r>
            <a:r>
              <a:rPr lang="fr-FR" sz="24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(FLS), </a:t>
            </a:r>
            <a:r>
              <a:rPr lang="fr-FR" sz="2400" b="1" i="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Intégration linguistique, scolaire </a:t>
            </a:r>
            <a:br>
              <a:rPr lang="fr-FR" sz="2400" b="1" i="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r>
              <a:rPr lang="fr-FR" sz="2400" b="1" i="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et sociale</a:t>
            </a:r>
            <a:r>
              <a:rPr lang="fr-FR" sz="24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(ILSS) et </a:t>
            </a:r>
            <a:r>
              <a:rPr lang="fr-FR" sz="2400" b="1" i="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Espagnol, langue tierce</a:t>
            </a:r>
            <a:endParaRPr lang="fr-CA" sz="2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spcBef>
                <a:spcPts val="1800"/>
              </a:spcBef>
            </a:pPr>
            <a:endParaRPr lang="fr-FR"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spcBef>
                <a:spcPts val="1800"/>
              </a:spcBef>
            </a:pPr>
            <a:r>
              <a:rPr lang="fr-FR"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Direction des programmes d’études en formation générale des jeunes (DPEFGJ)</a:t>
            </a:r>
            <a:endParaRPr lang="fr-CA"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spcBef>
                <a:spcPts val="1800"/>
              </a:spcBef>
            </a:pPr>
            <a:endParaRPr lang="fr-FR"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spcBef>
                <a:spcPts val="1800"/>
              </a:spcBef>
            </a:pPr>
            <a:r>
              <a:rPr lang="fr-FR"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Avril 2023</a:t>
            </a:r>
            <a:endParaRPr lang="fr-CA"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solidFill>
                <a:schemeClr val="bg1"/>
              </a:solidFill>
            </a:endParaRPr>
          </a:p>
        </p:txBody>
      </p:sp>
    </p:spTree>
    <p:extLst>
      <p:ext uri="{BB962C8B-B14F-4D97-AF65-F5344CB8AC3E}">
        <p14:creationId xmlns:p14="http://schemas.microsoft.com/office/powerpoint/2010/main" val="5268818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B0D8CA3-9B0C-16AA-9445-09B7A1F1ECBA}"/>
              </a:ext>
            </a:extLst>
          </p:cNvPr>
          <p:cNvSpPr>
            <a:spLocks noGrp="1"/>
          </p:cNvSpPr>
          <p:nvPr>
            <p:ph type="title"/>
            <p:custDataLst>
              <p:tags r:id="rId1"/>
            </p:custDataLst>
          </p:nvPr>
        </p:nvSpPr>
        <p:spPr>
          <a:xfrm>
            <a:off x="443300" y="282291"/>
            <a:ext cx="11152797" cy="648129"/>
          </a:xfrm>
        </p:spPr>
        <p:txBody>
          <a:bodyPr lIns="91440" tIns="45720" rIns="91440" bIns="45720" anchor="t"/>
          <a:lstStyle/>
          <a:p>
            <a:r>
              <a:rPr lang="fr-FR" sz="4000" dirty="0">
                <a:latin typeface="Calibri"/>
                <a:cs typeface="Calibri"/>
              </a:rPr>
              <a:t>Interrelation des compétences linguistiques</a:t>
            </a:r>
            <a:endParaRPr lang="fr-FR" sz="4000" dirty="0"/>
          </a:p>
        </p:txBody>
      </p:sp>
      <p:grpSp>
        <p:nvGrpSpPr>
          <p:cNvPr id="17" name="Groupe 16">
            <a:extLst>
              <a:ext uri="{FF2B5EF4-FFF2-40B4-BE49-F238E27FC236}">
                <a16:creationId xmlns:a16="http://schemas.microsoft.com/office/drawing/2014/main" id="{2280D5C3-3507-09A2-B604-FCE790A76D4E}"/>
              </a:ext>
            </a:extLst>
          </p:cNvPr>
          <p:cNvGrpSpPr/>
          <p:nvPr>
            <p:custDataLst>
              <p:tags r:id="rId2"/>
            </p:custDataLst>
          </p:nvPr>
        </p:nvGrpSpPr>
        <p:grpSpPr>
          <a:xfrm>
            <a:off x="521918" y="1886441"/>
            <a:ext cx="11330834" cy="4241963"/>
            <a:chOff x="730685" y="2541738"/>
            <a:chExt cx="11330834" cy="4241963"/>
          </a:xfrm>
        </p:grpSpPr>
        <p:sp>
          <p:nvSpPr>
            <p:cNvPr id="7" name="Rectangle : coins arrondis 6">
              <a:extLst>
                <a:ext uri="{FF2B5EF4-FFF2-40B4-BE49-F238E27FC236}">
                  <a16:creationId xmlns:a16="http://schemas.microsoft.com/office/drawing/2014/main" id="{A641195C-7E71-2F45-21EC-A6D4FE495FEB}"/>
                </a:ext>
              </a:extLst>
            </p:cNvPr>
            <p:cNvSpPr/>
            <p:nvPr/>
          </p:nvSpPr>
          <p:spPr>
            <a:xfrm>
              <a:off x="4394547" y="2922739"/>
              <a:ext cx="3058436" cy="2181616"/>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a:cs typeface="Calibri"/>
                </a:rPr>
                <a:t>Interagir = action réciproque qui intègre la compréhension et la production de textes </a:t>
              </a:r>
            </a:p>
          </p:txBody>
        </p:sp>
        <p:sp>
          <p:nvSpPr>
            <p:cNvPr id="8" name="Rectangle : coins arrondis 7">
              <a:extLst>
                <a:ext uri="{FF2B5EF4-FFF2-40B4-BE49-F238E27FC236}">
                  <a16:creationId xmlns:a16="http://schemas.microsoft.com/office/drawing/2014/main" id="{B24F0B8E-6B48-69C4-DD7F-150F7EDE3317}"/>
                </a:ext>
              </a:extLst>
            </p:cNvPr>
            <p:cNvSpPr/>
            <p:nvPr/>
          </p:nvSpPr>
          <p:spPr>
            <a:xfrm>
              <a:off x="730685" y="4785988"/>
              <a:ext cx="2484325" cy="1638820"/>
            </a:xfrm>
            <a:prstGeom prst="roundRect">
              <a:avLst/>
            </a:prstGeom>
            <a:solidFill>
              <a:srgbClr val="325EA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cs typeface="Calibri"/>
                </a:rPr>
                <a:t>Les compétences ne peuvent être abordées isolément</a:t>
              </a:r>
            </a:p>
          </p:txBody>
        </p:sp>
        <p:sp>
          <p:nvSpPr>
            <p:cNvPr id="9" name="Rectangle : coins arrondis 8">
              <a:extLst>
                <a:ext uri="{FF2B5EF4-FFF2-40B4-BE49-F238E27FC236}">
                  <a16:creationId xmlns:a16="http://schemas.microsoft.com/office/drawing/2014/main" id="{005C6584-DE6A-B30C-980E-59F608E03D27}"/>
                </a:ext>
              </a:extLst>
            </p:cNvPr>
            <p:cNvSpPr/>
            <p:nvPr/>
          </p:nvSpPr>
          <p:spPr>
            <a:xfrm>
              <a:off x="1184752" y="2907084"/>
              <a:ext cx="2891424" cy="1779439"/>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cs typeface="Calibri"/>
                </a:rPr>
                <a:t>Les compétences s’alimentent mutuellement et se développent en synergie</a:t>
              </a:r>
            </a:p>
          </p:txBody>
        </p:sp>
        <p:sp>
          <p:nvSpPr>
            <p:cNvPr id="10" name="Rectangle : coins arrondis 9">
              <a:extLst>
                <a:ext uri="{FF2B5EF4-FFF2-40B4-BE49-F238E27FC236}">
                  <a16:creationId xmlns:a16="http://schemas.microsoft.com/office/drawing/2014/main" id="{4E13A65E-0750-A888-ED09-FB829D11E2F0}"/>
                </a:ext>
              </a:extLst>
            </p:cNvPr>
            <p:cNvSpPr/>
            <p:nvPr/>
          </p:nvSpPr>
          <p:spPr>
            <a:xfrm>
              <a:off x="7771354" y="2917521"/>
              <a:ext cx="3883067" cy="2045916"/>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cs typeface="Calibri"/>
                </a:rPr>
                <a:t>Démarche intégrée de compréhension et de production qui prend appui sur la collaboration et la discussion</a:t>
              </a:r>
            </a:p>
          </p:txBody>
        </p:sp>
        <p:sp>
          <p:nvSpPr>
            <p:cNvPr id="11" name="Rectangle : coins arrondis 10">
              <a:extLst>
                <a:ext uri="{FF2B5EF4-FFF2-40B4-BE49-F238E27FC236}">
                  <a16:creationId xmlns:a16="http://schemas.microsoft.com/office/drawing/2014/main" id="{AF28636F-3DD8-31FE-08FE-FD54F1FFD247}"/>
                </a:ext>
              </a:extLst>
            </p:cNvPr>
            <p:cNvSpPr/>
            <p:nvPr/>
          </p:nvSpPr>
          <p:spPr>
            <a:xfrm>
              <a:off x="3763027" y="5318342"/>
              <a:ext cx="8298492" cy="81419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cs typeface="Calibri"/>
                </a:rPr>
                <a:t>L’oral n’est pas isolé de l’écrit = dans une interrelation constante</a:t>
              </a:r>
            </a:p>
          </p:txBody>
        </p:sp>
        <p:sp>
          <p:nvSpPr>
            <p:cNvPr id="12" name="ZoneTexte 11">
              <a:extLst>
                <a:ext uri="{FF2B5EF4-FFF2-40B4-BE49-F238E27FC236}">
                  <a16:creationId xmlns:a16="http://schemas.microsoft.com/office/drawing/2014/main" id="{A7EAF13D-D1FE-B721-9C5A-8F5E0A186D57}"/>
                </a:ext>
              </a:extLst>
            </p:cNvPr>
            <p:cNvSpPr txBox="1"/>
            <p:nvPr/>
          </p:nvSpPr>
          <p:spPr>
            <a:xfrm>
              <a:off x="1541423" y="2541738"/>
              <a:ext cx="253475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dirty="0">
                  <a:solidFill>
                    <a:srgbClr val="002060"/>
                  </a:solidFill>
                  <a:cs typeface="Calibri"/>
                  <a:hlinkClick r:id="rId8" action="ppaction://hlinksldjump">
                    <a:extLst>
                      <a:ext uri="{A12FA001-AC4F-418D-AE19-62706E023703}">
                        <ahyp:hlinkClr xmlns:ahyp="http://schemas.microsoft.com/office/drawing/2018/hyperlinkcolor" val="tx"/>
                      </a:ext>
                    </a:extLst>
                  </a:hlinkClick>
                </a:rPr>
                <a:t>Espagnol, secondaire</a:t>
              </a:r>
              <a:endParaRPr lang="fr-FR" dirty="0">
                <a:solidFill>
                  <a:srgbClr val="002060"/>
                </a:solidFill>
                <a:ea typeface="Calibri"/>
                <a:cs typeface="Calibri"/>
                <a:hlinkClick r:id="rId9">
                  <a:extLst>
                    <a:ext uri="{A12FA001-AC4F-418D-AE19-62706E023703}">
                      <ahyp:hlinkClr xmlns:ahyp="http://schemas.microsoft.com/office/drawing/2018/hyperlinkcolor" val="tx"/>
                    </a:ext>
                  </a:extLst>
                </a:hlinkClick>
              </a:endParaRPr>
            </a:p>
          </p:txBody>
        </p:sp>
        <p:sp>
          <p:nvSpPr>
            <p:cNvPr id="13" name="ZoneTexte 12">
              <a:extLst>
                <a:ext uri="{FF2B5EF4-FFF2-40B4-BE49-F238E27FC236}">
                  <a16:creationId xmlns:a16="http://schemas.microsoft.com/office/drawing/2014/main" id="{51A230DC-7553-735B-B5D9-39F2CE1C5AFA}"/>
                </a:ext>
              </a:extLst>
            </p:cNvPr>
            <p:cNvSpPr txBox="1"/>
            <p:nvPr/>
          </p:nvSpPr>
          <p:spPr>
            <a:xfrm>
              <a:off x="5287028" y="2541740"/>
              <a:ext cx="143840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a:solidFill>
                    <a:srgbClr val="00B0F0"/>
                  </a:solidFill>
                  <a:cs typeface="Calibri"/>
                  <a:hlinkClick r:id="rId10" action="ppaction://hlinksldjump">
                    <a:extLst>
                      <a:ext uri="{A12FA001-AC4F-418D-AE19-62706E023703}">
                        <ahyp:hlinkClr xmlns:ahyp="http://schemas.microsoft.com/office/drawing/2018/hyperlinkcolor" val="tx"/>
                      </a:ext>
                    </a:extLst>
                  </a:hlinkClick>
                </a:rPr>
                <a:t>FLS, primaire</a:t>
              </a:r>
              <a:endParaRPr lang="fr-FR">
                <a:solidFill>
                  <a:srgbClr val="00B0F0"/>
                </a:solidFill>
              </a:endParaRPr>
            </a:p>
          </p:txBody>
        </p:sp>
        <p:sp>
          <p:nvSpPr>
            <p:cNvPr id="14" name="ZoneTexte 13">
              <a:extLst>
                <a:ext uri="{FF2B5EF4-FFF2-40B4-BE49-F238E27FC236}">
                  <a16:creationId xmlns:a16="http://schemas.microsoft.com/office/drawing/2014/main" id="{C42FD1DB-8E3D-724E-697F-DB2E3BB24CAA}"/>
                </a:ext>
              </a:extLst>
            </p:cNvPr>
            <p:cNvSpPr txBox="1"/>
            <p:nvPr/>
          </p:nvSpPr>
          <p:spPr>
            <a:xfrm>
              <a:off x="9013520" y="2541738"/>
              <a:ext cx="173067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a:solidFill>
                    <a:srgbClr val="00B0F0"/>
                  </a:solidFill>
                  <a:cs typeface="Calibri"/>
                  <a:hlinkClick r:id="rId10" action="ppaction://hlinksldjump">
                    <a:extLst>
                      <a:ext uri="{A12FA001-AC4F-418D-AE19-62706E023703}">
                        <ahyp:hlinkClr xmlns:ahyp="http://schemas.microsoft.com/office/drawing/2018/hyperlinkcolor" val="tx"/>
                      </a:ext>
                    </a:extLst>
                  </a:hlinkClick>
                </a:rPr>
                <a:t>FLS, secondaire</a:t>
              </a:r>
              <a:endParaRPr lang="fr-FR">
                <a:solidFill>
                  <a:srgbClr val="00B0F0"/>
                </a:solidFill>
              </a:endParaRPr>
            </a:p>
          </p:txBody>
        </p:sp>
        <p:sp>
          <p:nvSpPr>
            <p:cNvPr id="15" name="ZoneTexte 14">
              <a:extLst>
                <a:ext uri="{FF2B5EF4-FFF2-40B4-BE49-F238E27FC236}">
                  <a16:creationId xmlns:a16="http://schemas.microsoft.com/office/drawing/2014/main" id="{BFB535FA-6CA8-203F-9F7C-7159C03329FA}"/>
                </a:ext>
              </a:extLst>
            </p:cNvPr>
            <p:cNvSpPr txBox="1"/>
            <p:nvPr/>
          </p:nvSpPr>
          <p:spPr>
            <a:xfrm>
              <a:off x="1184753" y="6414369"/>
              <a:ext cx="150103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a:solidFill>
                    <a:srgbClr val="325EA8"/>
                  </a:solidFill>
                  <a:cs typeface="Calibri"/>
                  <a:hlinkClick r:id="rId11" action="ppaction://hlinksldjump">
                    <a:extLst>
                      <a:ext uri="{A12FA001-AC4F-418D-AE19-62706E023703}">
                        <ahyp:hlinkClr xmlns:ahyp="http://schemas.microsoft.com/office/drawing/2018/hyperlinkcolor" val="tx"/>
                      </a:ext>
                    </a:extLst>
                  </a:hlinkClick>
                </a:rPr>
                <a:t>ILSS, primaire</a:t>
              </a:r>
              <a:endParaRPr lang="fr-FR">
                <a:solidFill>
                  <a:srgbClr val="325EA8"/>
                </a:solidFill>
                <a:ea typeface="Calibri"/>
                <a:cs typeface="Calibri"/>
                <a:hlinkClick r:id="rId12">
                  <a:extLst>
                    <a:ext uri="{A12FA001-AC4F-418D-AE19-62706E023703}">
                      <ahyp:hlinkClr xmlns:ahyp="http://schemas.microsoft.com/office/drawing/2018/hyperlinkcolor" val="tx"/>
                    </a:ext>
                  </a:extLst>
                </a:hlinkClick>
              </a:endParaRPr>
            </a:p>
          </p:txBody>
        </p:sp>
        <p:sp>
          <p:nvSpPr>
            <p:cNvPr id="16" name="ZoneTexte 15">
              <a:extLst>
                <a:ext uri="{FF2B5EF4-FFF2-40B4-BE49-F238E27FC236}">
                  <a16:creationId xmlns:a16="http://schemas.microsoft.com/office/drawing/2014/main" id="{EE3B1D9A-247A-E9F4-F2A2-0E4F467F4345}"/>
                </a:ext>
              </a:extLst>
            </p:cNvPr>
            <p:cNvSpPr txBox="1"/>
            <p:nvPr/>
          </p:nvSpPr>
          <p:spPr>
            <a:xfrm>
              <a:off x="7009355" y="6132534"/>
              <a:ext cx="175155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a:solidFill>
                    <a:srgbClr val="325EA8"/>
                  </a:solidFill>
                  <a:cs typeface="Calibri"/>
                  <a:hlinkClick r:id="rId11" action="ppaction://hlinksldjump">
                    <a:extLst>
                      <a:ext uri="{A12FA001-AC4F-418D-AE19-62706E023703}">
                        <ahyp:hlinkClr xmlns:ahyp="http://schemas.microsoft.com/office/drawing/2018/hyperlinkcolor" val="tx"/>
                      </a:ext>
                    </a:extLst>
                  </a:hlinkClick>
                </a:rPr>
                <a:t>ILSS, secondaire</a:t>
              </a:r>
              <a:endParaRPr lang="fr-FR">
                <a:solidFill>
                  <a:srgbClr val="325EA8"/>
                </a:solidFill>
                <a:ea typeface="Calibri"/>
                <a:cs typeface="Calibri"/>
                <a:hlinkClick r:id="rId12">
                  <a:extLst>
                    <a:ext uri="{A12FA001-AC4F-418D-AE19-62706E023703}">
                      <ahyp:hlinkClr xmlns:ahyp="http://schemas.microsoft.com/office/drawing/2018/hyperlinkcolor" val="tx"/>
                    </a:ext>
                  </a:extLst>
                </a:hlinkClick>
              </a:endParaRPr>
            </a:p>
          </p:txBody>
        </p:sp>
      </p:grpSp>
      <p:sp>
        <p:nvSpPr>
          <p:cNvPr id="18" name="ZoneTexte 17">
            <a:extLst>
              <a:ext uri="{FF2B5EF4-FFF2-40B4-BE49-F238E27FC236}">
                <a16:creationId xmlns:a16="http://schemas.microsoft.com/office/drawing/2014/main" id="{144B7CD1-02AD-0DA4-56EC-8527B663CA9D}"/>
              </a:ext>
            </a:extLst>
          </p:cNvPr>
          <p:cNvSpPr txBox="1"/>
          <p:nvPr>
            <p:custDataLst>
              <p:tags r:id="rId3"/>
            </p:custDataLst>
          </p:nvPr>
        </p:nvSpPr>
        <p:spPr>
          <a:xfrm>
            <a:off x="443300" y="786541"/>
            <a:ext cx="803022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800" b="1" dirty="0">
                <a:solidFill>
                  <a:srgbClr val="325EA8"/>
                </a:solidFill>
                <a:cs typeface="Calibri"/>
              </a:rPr>
              <a:t>Ce qu’en disent les programmes</a:t>
            </a:r>
          </a:p>
        </p:txBody>
      </p:sp>
      <p:pic>
        <p:nvPicPr>
          <p:cNvPr id="3" name="Son enregistré">
            <a:hlinkClick r:id="" action="ppaction://media"/>
            <a:extLst>
              <a:ext uri="{FF2B5EF4-FFF2-40B4-BE49-F238E27FC236}">
                <a16:creationId xmlns:a16="http://schemas.microsoft.com/office/drawing/2014/main" id="{BC60652C-60A6-AFDF-57F0-7938E31F64B9}"/>
              </a:ext>
            </a:extLst>
          </p:cNvPr>
          <p:cNvPicPr>
            <a:picLocks noChangeAspect="1"/>
          </p:cNvPicPr>
          <p:nvPr>
            <a:audioFile r:link="rId5"/>
            <p:extLst>
              <p:ext uri="{DAA4B4D4-6D71-4841-9C94-3DE7FCFB9230}">
                <p14:media xmlns:p14="http://schemas.microsoft.com/office/powerpoint/2010/main" r:embed="rId4"/>
              </p:ext>
            </p:extLst>
          </p:nvPr>
        </p:nvPicPr>
        <p:blipFill>
          <a:blip r:embed="rId13"/>
          <a:stretch>
            <a:fillRect/>
          </a:stretch>
        </p:blipFill>
        <p:spPr>
          <a:xfrm>
            <a:off x="11373847" y="239893"/>
            <a:ext cx="406400" cy="406400"/>
          </a:xfrm>
          <a:prstGeom prst="rect">
            <a:avLst/>
          </a:prstGeom>
        </p:spPr>
      </p:pic>
    </p:spTree>
    <p:extLst>
      <p:ext uri="{BB962C8B-B14F-4D97-AF65-F5344CB8AC3E}">
        <p14:creationId xmlns:p14="http://schemas.microsoft.com/office/powerpoint/2010/main" val="2610178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1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2"/>
            </p:custDataLst>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3"/>
            </p:custDataLst>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4"/>
            </p:custDataLst>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5"/>
            </p:custDataLst>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Rectangle 19">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6"/>
            </p:custDataLst>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ZoneTexte 4">
            <a:extLst>
              <a:ext uri="{FF2B5EF4-FFF2-40B4-BE49-F238E27FC236}">
                <a16:creationId xmlns:a16="http://schemas.microsoft.com/office/drawing/2014/main" id="{6DC73B12-27D5-8687-28BC-EABF0767E4EA}"/>
              </a:ext>
            </a:extLst>
          </p:cNvPr>
          <p:cNvSpPr txBox="1"/>
          <p:nvPr>
            <p:custDataLst>
              <p:tags r:id="rId7"/>
            </p:custDataLst>
          </p:nvPr>
        </p:nvSpPr>
        <p:spPr>
          <a:xfrm>
            <a:off x="1273678" y="2177286"/>
            <a:ext cx="10116090" cy="4684076"/>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gn="just">
              <a:lnSpc>
                <a:spcPct val="90000"/>
              </a:lnSpc>
              <a:spcAft>
                <a:spcPts val="600"/>
              </a:spcAft>
            </a:pPr>
            <a:r>
              <a:rPr lang="fr-CA" sz="2200" dirty="0"/>
              <a:t>« </a:t>
            </a:r>
            <a:r>
              <a:rPr lang="fr-CA" sz="2200" b="1" dirty="0"/>
              <a:t>Les compétences s’alimentent mutuellement et</a:t>
            </a:r>
            <a:r>
              <a:rPr lang="fr-CA" sz="2200" dirty="0"/>
              <a:t> </a:t>
            </a:r>
            <a:r>
              <a:rPr lang="fr-CA" sz="2200" b="1" dirty="0"/>
              <a:t>se développent en synergie.</a:t>
            </a:r>
            <a:r>
              <a:rPr lang="fr-CA" sz="2200" dirty="0"/>
              <a:t> En effet, ce que l’élève entend, lit ou voit peut être source d’inspiration pour une interaction ou une production subséquentes qui peuvent, à leur tour, fournir des sujets à approfondir dans des lectures ultérieures. »</a:t>
            </a:r>
            <a:endParaRPr lang="fr-CA" sz="2200" dirty="0">
              <a:solidFill>
                <a:srgbClr val="FF0000"/>
              </a:solidFill>
            </a:endParaRPr>
          </a:p>
          <a:p>
            <a:pPr algn="r">
              <a:lnSpc>
                <a:spcPct val="90000"/>
              </a:lnSpc>
              <a:spcAft>
                <a:spcPts val="600"/>
              </a:spcAft>
            </a:pPr>
            <a:r>
              <a:rPr lang="en-US" sz="1900" dirty="0">
                <a:solidFill>
                  <a:srgbClr val="002060"/>
                </a:solidFill>
                <a:hlinkClick r:id="rId15">
                  <a:extLst>
                    <a:ext uri="{A12FA001-AC4F-418D-AE19-62706E023703}">
                      <ahyp:hlinkClr xmlns:ahyp="http://schemas.microsoft.com/office/drawing/2018/hyperlinkcolor" val="tx"/>
                    </a:ext>
                  </a:extLst>
                </a:hlinkClick>
              </a:rPr>
              <a:t>PFEQ, Espagnol, langu</a:t>
            </a:r>
            <a:r>
              <a:rPr lang="en-US" sz="2200" dirty="0">
                <a:solidFill>
                  <a:srgbClr val="002060"/>
                </a:solidFill>
                <a:hlinkClick r:id="rId15">
                  <a:extLst>
                    <a:ext uri="{A12FA001-AC4F-418D-AE19-62706E023703}">
                      <ahyp:hlinkClr xmlns:ahyp="http://schemas.microsoft.com/office/drawing/2018/hyperlinkcolor" val="tx"/>
                    </a:ext>
                  </a:extLst>
                </a:hlinkClick>
              </a:rPr>
              <a:t>e tierce, p. 2</a:t>
            </a:r>
            <a:endParaRPr lang="en-US" sz="2200">
              <a:solidFill>
                <a:srgbClr val="002060"/>
              </a:solidFill>
              <a:cs typeface="Calibri"/>
              <a:hlinkClick r:id="" action="ppaction://noaction">
                <a:extLst>
                  <a:ext uri="{A12FA001-AC4F-418D-AE19-62706E023703}">
                    <ahyp:hlinkClr xmlns:ahyp="http://schemas.microsoft.com/office/drawing/2018/hyperlinkcolor" val="tx"/>
                  </a:ext>
                </a:extLst>
              </a:hlinkClick>
            </a:endParaRPr>
          </a:p>
          <a:p>
            <a:pPr marL="342900" indent="-342900">
              <a:lnSpc>
                <a:spcPct val="90000"/>
              </a:lnSpc>
              <a:spcAft>
                <a:spcPts val="600"/>
              </a:spcAft>
              <a:buFont typeface="Arial"/>
              <a:buChar char="•"/>
            </a:pPr>
            <a:endParaRPr lang="en-US" sz="2400" u="sng" dirty="0">
              <a:solidFill>
                <a:srgbClr val="00B0F0"/>
              </a:solidFill>
              <a:ea typeface="+mn-lt"/>
              <a:cs typeface="+mn-lt"/>
            </a:endParaRPr>
          </a:p>
        </p:txBody>
      </p:sp>
      <p:sp>
        <p:nvSpPr>
          <p:cNvPr id="8" name="ZoneTexte 7">
            <a:extLst>
              <a:ext uri="{FF2B5EF4-FFF2-40B4-BE49-F238E27FC236}">
                <a16:creationId xmlns:a16="http://schemas.microsoft.com/office/drawing/2014/main" id="{EE3380D1-E662-7648-E183-EF697C2466C9}"/>
              </a:ext>
            </a:extLst>
          </p:cNvPr>
          <p:cNvSpPr txBox="1"/>
          <p:nvPr>
            <p:custDataLst>
              <p:tags r:id="rId8"/>
            </p:custDataLst>
          </p:nvPr>
        </p:nvSpPr>
        <p:spPr>
          <a:xfrm>
            <a:off x="1228473" y="835959"/>
            <a:ext cx="1057610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4000" b="1" dirty="0">
                <a:solidFill>
                  <a:srgbClr val="FFFFFF"/>
                </a:solidFill>
                <a:latin typeface="Calibri"/>
                <a:cs typeface="Calibri"/>
              </a:rPr>
              <a:t>Interrelation des compétences linguistiques</a:t>
            </a:r>
            <a:r>
              <a:rPr lang="fr-CA" sz="4400" dirty="0">
                <a:latin typeface="Calibri Light"/>
                <a:cs typeface="Segoe UI"/>
              </a:rPr>
              <a:t>​</a:t>
            </a:r>
          </a:p>
          <a:p>
            <a:r>
              <a:rPr lang="fr-CA" sz="2800" b="1" dirty="0">
                <a:solidFill>
                  <a:srgbClr val="FFFFFF"/>
                </a:solidFill>
                <a:latin typeface="Calibri Light"/>
                <a:cs typeface="Segoe UI"/>
              </a:rPr>
              <a:t>Ce qu’en disent les programmes</a:t>
            </a:r>
            <a:endParaRPr lang="fr-CA" sz="2800" b="1" dirty="0">
              <a:latin typeface="Calibri Light"/>
              <a:cs typeface="Segoe UI"/>
            </a:endParaRPr>
          </a:p>
        </p:txBody>
      </p:sp>
      <p:sp>
        <p:nvSpPr>
          <p:cNvPr id="3" name="Rectangle 2">
            <a:extLst>
              <a:ext uri="{FF2B5EF4-FFF2-40B4-BE49-F238E27FC236}">
                <a16:creationId xmlns:a16="http://schemas.microsoft.com/office/drawing/2014/main" id="{60785368-87D6-8108-C3FD-AFD966B903A9}"/>
              </a:ext>
            </a:extLst>
          </p:cNvPr>
          <p:cNvSpPr/>
          <p:nvPr>
            <p:custDataLst>
              <p:tags r:id="rId9"/>
            </p:custDataLst>
          </p:nvPr>
        </p:nvSpPr>
        <p:spPr>
          <a:xfrm>
            <a:off x="0" y="0"/>
            <a:ext cx="12191999" cy="935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llipse 1">
            <a:hlinkClick r:id="rId16" action="ppaction://hlinksldjump"/>
            <a:extLst>
              <a:ext uri="{FF2B5EF4-FFF2-40B4-BE49-F238E27FC236}">
                <a16:creationId xmlns:a16="http://schemas.microsoft.com/office/drawing/2014/main" id="{36505D7F-1770-4923-B186-7E9C2E7D5814}"/>
              </a:ext>
            </a:extLst>
          </p:cNvPr>
          <p:cNvSpPr/>
          <p:nvPr>
            <p:custDataLst>
              <p:tags r:id="rId10"/>
            </p:custDataLst>
          </p:nvPr>
        </p:nvSpPr>
        <p:spPr>
          <a:xfrm>
            <a:off x="10018220" y="1719972"/>
            <a:ext cx="9144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 name="Flèche : droite rayée 3">
            <a:extLst>
              <a:ext uri="{FF2B5EF4-FFF2-40B4-BE49-F238E27FC236}">
                <a16:creationId xmlns:a16="http://schemas.microsoft.com/office/drawing/2014/main" id="{EA4BF410-80C1-4FB5-A3E8-82D38A6545AF}"/>
              </a:ext>
            </a:extLst>
          </p:cNvPr>
          <p:cNvSpPr/>
          <p:nvPr>
            <p:custDataLst>
              <p:tags r:id="rId11"/>
            </p:custDataLst>
          </p:nvPr>
        </p:nvSpPr>
        <p:spPr>
          <a:xfrm>
            <a:off x="10232532" y="2001038"/>
            <a:ext cx="485775" cy="376377"/>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5" name="Flèche : droite rayée 14">
            <a:hlinkClick r:id="rId16" action="ppaction://hlinksldjump"/>
            <a:extLst>
              <a:ext uri="{FF2B5EF4-FFF2-40B4-BE49-F238E27FC236}">
                <a16:creationId xmlns:a16="http://schemas.microsoft.com/office/drawing/2014/main" id="{74591C28-2988-4657-B7C0-6D5ED8912B9A}"/>
              </a:ext>
            </a:extLst>
          </p:cNvPr>
          <p:cNvSpPr/>
          <p:nvPr>
            <p:custDataLst>
              <p:tags r:id="rId12"/>
            </p:custDataLst>
          </p:nvPr>
        </p:nvSpPr>
        <p:spPr>
          <a:xfrm>
            <a:off x="10218234" y="1988983"/>
            <a:ext cx="485775" cy="376377"/>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6" name="Image 5" descr="Une image contenant obscurité, capture d’écran, noir, lune&#10;&#10;Description générée automatiquement">
            <a:extLst>
              <a:ext uri="{FF2B5EF4-FFF2-40B4-BE49-F238E27FC236}">
                <a16:creationId xmlns:a16="http://schemas.microsoft.com/office/drawing/2014/main" id="{F8C900D2-0F31-2F85-B6C1-3D0C7F88D753}"/>
              </a:ext>
            </a:extLst>
          </p:cNvPr>
          <p:cNvPicPr>
            <a:picLocks noChangeAspect="1"/>
          </p:cNvPicPr>
          <p:nvPr/>
        </p:nvPicPr>
        <p:blipFill>
          <a:blip r:embed="rId17"/>
          <a:stretch>
            <a:fillRect/>
          </a:stretch>
        </p:blipFill>
        <p:spPr>
          <a:xfrm>
            <a:off x="9759311" y="6088380"/>
            <a:ext cx="2364109" cy="712603"/>
          </a:xfrm>
          <a:prstGeom prst="rect">
            <a:avLst/>
          </a:prstGeom>
        </p:spPr>
      </p:pic>
    </p:spTree>
    <p:extLst>
      <p:ext uri="{BB962C8B-B14F-4D97-AF65-F5344CB8AC3E}">
        <p14:creationId xmlns:p14="http://schemas.microsoft.com/office/powerpoint/2010/main" val="24312788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2"/>
            </p:custDataLst>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3"/>
            </p:custDataLst>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4"/>
            </p:custDataLst>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5"/>
            </p:custDataLst>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Rectangle 19">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6"/>
            </p:custDataLst>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re 1">
            <a:extLst>
              <a:ext uri="{FF2B5EF4-FFF2-40B4-BE49-F238E27FC236}">
                <a16:creationId xmlns:a16="http://schemas.microsoft.com/office/drawing/2014/main" id="{D994DB9F-80BE-E62A-720B-223F9E5E15AC}"/>
              </a:ext>
            </a:extLst>
          </p:cNvPr>
          <p:cNvSpPr>
            <a:spLocks noGrp="1"/>
          </p:cNvSpPr>
          <p:nvPr>
            <p:ph type="title"/>
            <p:custDataLst>
              <p:tags r:id="rId7"/>
            </p:custDataLst>
          </p:nvPr>
        </p:nvSpPr>
        <p:spPr>
          <a:xfrm>
            <a:off x="1234076" y="757102"/>
            <a:ext cx="11161167" cy="1178485"/>
          </a:xfrm>
        </p:spPr>
        <p:txBody>
          <a:bodyPr vert="horz" lIns="91440" tIns="45720" rIns="91440" bIns="45720" rtlCol="0" anchor="ctr">
            <a:normAutofit/>
          </a:bodyPr>
          <a:lstStyle/>
          <a:p>
            <a:r>
              <a:rPr lang="fr-CA" sz="4000" dirty="0">
                <a:solidFill>
                  <a:schemeClr val="bg1"/>
                </a:solidFill>
                <a:latin typeface="+mn-lt"/>
                <a:cs typeface="+mj-cs"/>
              </a:rPr>
              <a:t>Interrelation des compétences linguistiques</a:t>
            </a:r>
            <a:endParaRPr lang="fr-CA" sz="4000" b="0" dirty="0">
              <a:solidFill>
                <a:schemeClr val="bg1"/>
              </a:solidFill>
              <a:latin typeface="+mn-lt"/>
              <a:cs typeface="Calibri"/>
            </a:endParaRPr>
          </a:p>
          <a:p>
            <a:r>
              <a:rPr lang="fr-CA" sz="2800" dirty="0">
                <a:solidFill>
                  <a:srgbClr val="FFFFFF"/>
                </a:solidFill>
                <a:latin typeface="+mj-lt"/>
                <a:cs typeface="+mj-cs"/>
              </a:rPr>
              <a:t>Ce</a:t>
            </a:r>
            <a:r>
              <a:rPr lang="fr-CA" sz="2800" kern="1200" dirty="0">
                <a:solidFill>
                  <a:srgbClr val="FFFFFF"/>
                </a:solidFill>
                <a:latin typeface="+mj-lt"/>
                <a:ea typeface="+mj-ea"/>
                <a:cs typeface="+mj-cs"/>
              </a:rPr>
              <a:t> qu’en disent les programmes</a:t>
            </a:r>
            <a:endParaRPr lang="fr-CA" sz="2800" dirty="0">
              <a:cs typeface="Calibri"/>
            </a:endParaRPr>
          </a:p>
        </p:txBody>
      </p:sp>
      <p:sp>
        <p:nvSpPr>
          <p:cNvPr id="5" name="ZoneTexte 4">
            <a:extLst>
              <a:ext uri="{FF2B5EF4-FFF2-40B4-BE49-F238E27FC236}">
                <a16:creationId xmlns:a16="http://schemas.microsoft.com/office/drawing/2014/main" id="{6DC73B12-27D5-8687-28BC-EABF0767E4EA}"/>
              </a:ext>
            </a:extLst>
          </p:cNvPr>
          <p:cNvSpPr txBox="1"/>
          <p:nvPr>
            <p:custDataLst>
              <p:tags r:id="rId8"/>
            </p:custDataLst>
          </p:nvPr>
        </p:nvSpPr>
        <p:spPr>
          <a:xfrm>
            <a:off x="1275961" y="2070100"/>
            <a:ext cx="9740951" cy="4922545"/>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Aft>
                <a:spcPts val="600"/>
              </a:spcAft>
            </a:pPr>
            <a:endParaRPr lang="fr-CA" sz="2400" b="1" dirty="0">
              <a:ea typeface="+mn-lt"/>
              <a:cs typeface="+mn-lt"/>
            </a:endParaRPr>
          </a:p>
          <a:p>
            <a:pPr algn="just">
              <a:lnSpc>
                <a:spcPct val="90000"/>
              </a:lnSpc>
              <a:spcAft>
                <a:spcPts val="600"/>
              </a:spcAft>
            </a:pPr>
            <a:r>
              <a:rPr lang="fr-CA" sz="2200" dirty="0">
                <a:ea typeface="+mn-lt"/>
                <a:cs typeface="+mn-lt"/>
              </a:rPr>
              <a:t>«</a:t>
            </a:r>
            <a:r>
              <a:rPr lang="fr-CA" sz="2200" b="1" dirty="0">
                <a:ea typeface="+mn-lt"/>
                <a:cs typeface="+mn-lt"/>
              </a:rPr>
              <a:t> L’interaction suppose une action réciproque complexe qui intègre la compréhension et la production de textes variés</a:t>
            </a:r>
            <a:r>
              <a:rPr lang="fr-CA" sz="2200" dirty="0">
                <a:ea typeface="+mn-lt"/>
                <a:cs typeface="+mn-lt"/>
              </a:rPr>
              <a:t>, un texte étant compris comme une structure complète qui peut prendre une forme orale, écrite ou visuelle</a:t>
            </a:r>
            <a:r>
              <a:rPr lang="fr-CA" sz="2200" i="1" dirty="0">
                <a:ea typeface="+mn-lt"/>
                <a:cs typeface="+mn-lt"/>
              </a:rPr>
              <a:t>. </a:t>
            </a:r>
            <a:r>
              <a:rPr lang="fr-CA" sz="2200" dirty="0">
                <a:ea typeface="+mn-lt"/>
                <a:cs typeface="+mn-lt"/>
              </a:rPr>
              <a:t>» </a:t>
            </a:r>
            <a:endParaRPr lang="fr-CA" sz="2200" dirty="0">
              <a:solidFill>
                <a:srgbClr val="00B0F0"/>
              </a:solidFill>
              <a:ea typeface="+mn-lt"/>
              <a:cs typeface="+mn-lt"/>
            </a:endParaRPr>
          </a:p>
          <a:p>
            <a:pPr algn="r">
              <a:lnSpc>
                <a:spcPct val="90000"/>
              </a:lnSpc>
              <a:spcAft>
                <a:spcPts val="600"/>
              </a:spcAft>
            </a:pPr>
            <a:r>
              <a:rPr lang="fr-CA" sz="1900" u="sng" dirty="0">
                <a:solidFill>
                  <a:srgbClr val="00B0F0"/>
                </a:solidFill>
                <a:ea typeface="+mn-lt"/>
                <a:cs typeface="+mn-lt"/>
                <a:hlinkClick r:id="rId14">
                  <a:extLst>
                    <a:ext uri="{A12FA001-AC4F-418D-AE19-62706E023703}">
                      <ahyp:hlinkClr xmlns:ahyp="http://schemas.microsoft.com/office/drawing/2018/hyperlinkcolor" val="tx"/>
                    </a:ext>
                  </a:extLst>
                </a:hlinkClick>
              </a:rPr>
              <a:t>PFEQ, FLS, primaire, programme de base, p. 112</a:t>
            </a:r>
            <a:endParaRPr lang="fr-CA" sz="1900">
              <a:solidFill>
                <a:srgbClr val="00B0F0"/>
              </a:solidFill>
              <a:cs typeface="Calibri" panose="020F0502020204030204"/>
              <a:hlinkClick r:id="" action="ppaction://noaction">
                <a:extLst>
                  <a:ext uri="{A12FA001-AC4F-418D-AE19-62706E023703}">
                    <ahyp:hlinkClr xmlns:ahyp="http://schemas.microsoft.com/office/drawing/2018/hyperlinkcolor" val="tx"/>
                  </a:ext>
                </a:extLst>
              </a:hlinkClick>
            </a:endParaRPr>
          </a:p>
          <a:p>
            <a:pPr>
              <a:lnSpc>
                <a:spcPct val="90000"/>
              </a:lnSpc>
              <a:spcAft>
                <a:spcPts val="600"/>
              </a:spcAft>
            </a:pPr>
            <a:endParaRPr lang="fr-CA" sz="1900" b="1" i="1" dirty="0">
              <a:solidFill>
                <a:srgbClr val="00B0F0"/>
              </a:solidFill>
              <a:ea typeface="+mn-lt"/>
              <a:cs typeface="+mn-lt"/>
            </a:endParaRPr>
          </a:p>
          <a:p>
            <a:pPr algn="just">
              <a:lnSpc>
                <a:spcPct val="90000"/>
              </a:lnSpc>
              <a:spcAft>
                <a:spcPts val="600"/>
              </a:spcAft>
            </a:pPr>
            <a:r>
              <a:rPr lang="fr-CA" sz="2200" b="1" dirty="0">
                <a:ea typeface="+mn-lt"/>
                <a:cs typeface="+mn-lt"/>
              </a:rPr>
              <a:t>« … une démarche intégrée de compréhension et de production [...] prend appui sur la collaboration et la discussion avec les pairs ou l’enseignant et contribue de ce fait au développement de la compétence </a:t>
            </a:r>
            <a:r>
              <a:rPr lang="fr-CA" sz="2200" b="1" i="1" dirty="0">
                <a:ea typeface="+mn-lt"/>
                <a:cs typeface="+mn-lt"/>
              </a:rPr>
              <a:t>Interagir en français</a:t>
            </a:r>
            <a:r>
              <a:rPr lang="fr-CA" sz="2200" b="1" dirty="0">
                <a:ea typeface="+mn-lt"/>
                <a:cs typeface="+mn-lt"/>
              </a:rPr>
              <a:t>. »</a:t>
            </a:r>
            <a:r>
              <a:rPr lang="fr-CA" sz="2200" dirty="0">
                <a:ea typeface="+mn-lt"/>
                <a:cs typeface="+mn-lt"/>
              </a:rPr>
              <a:t> </a:t>
            </a:r>
            <a:endParaRPr lang="fr-CA" sz="2200" b="1" u="sng" dirty="0">
              <a:solidFill>
                <a:srgbClr val="00B0F0"/>
              </a:solidFill>
              <a:ea typeface="+mn-lt"/>
              <a:cs typeface="+mn-lt"/>
            </a:endParaRPr>
          </a:p>
          <a:p>
            <a:pPr algn="r">
              <a:lnSpc>
                <a:spcPct val="90000"/>
              </a:lnSpc>
              <a:spcAft>
                <a:spcPts val="600"/>
              </a:spcAft>
            </a:pPr>
            <a:r>
              <a:rPr lang="en-US" sz="1900" u="sng" dirty="0">
                <a:solidFill>
                  <a:srgbClr val="00B0F0"/>
                </a:solidFill>
                <a:ea typeface="+mn-lt"/>
                <a:cs typeface="+mn-lt"/>
                <a:hlinkClick r:id="rId15">
                  <a:extLst>
                    <a:ext uri="{A12FA001-AC4F-418D-AE19-62706E023703}">
                      <ahyp:hlinkClr xmlns:ahyp="http://schemas.microsoft.com/office/drawing/2018/hyperlinkcolor" val="tx"/>
                    </a:ext>
                  </a:extLst>
                </a:hlinkClick>
              </a:rPr>
              <a:t>PFEQ, FLS, secondaire, 1er cycle, p. 160</a:t>
            </a:r>
            <a:endParaRPr lang="en-US" sz="1900" u="sng">
              <a:solidFill>
                <a:srgbClr val="00B0F0"/>
              </a:solidFill>
              <a:ea typeface="+mn-lt"/>
              <a:cs typeface="+mn-lt"/>
              <a:hlinkClick r:id="rId15">
                <a:extLst>
                  <a:ext uri="{A12FA001-AC4F-418D-AE19-62706E023703}">
                    <ahyp:hlinkClr xmlns:ahyp="http://schemas.microsoft.com/office/drawing/2018/hyperlinkcolor" val="tx"/>
                  </a:ext>
                </a:extLst>
              </a:hlinkClick>
            </a:endParaRPr>
          </a:p>
          <a:p>
            <a:pPr indent="-228600">
              <a:lnSpc>
                <a:spcPct val="90000"/>
              </a:lnSpc>
              <a:spcAft>
                <a:spcPts val="600"/>
              </a:spcAft>
              <a:buFont typeface="Arial" panose="020B0604020202020204" pitchFamily="34" charset="0"/>
              <a:buChar char="•"/>
            </a:pPr>
            <a:endParaRPr lang="en-US" sz="2200" dirty="0">
              <a:ea typeface="+mn-lt"/>
              <a:cs typeface="+mn-lt"/>
            </a:endParaRPr>
          </a:p>
          <a:p>
            <a:pPr>
              <a:lnSpc>
                <a:spcPct val="90000"/>
              </a:lnSpc>
              <a:spcAft>
                <a:spcPts val="600"/>
              </a:spcAft>
            </a:pPr>
            <a:endParaRPr lang="en-US" sz="2400" u="sng" dirty="0">
              <a:cs typeface="Calibri"/>
            </a:endParaRPr>
          </a:p>
        </p:txBody>
      </p:sp>
      <p:sp>
        <p:nvSpPr>
          <p:cNvPr id="4" name="Rectangle 3">
            <a:extLst>
              <a:ext uri="{FF2B5EF4-FFF2-40B4-BE49-F238E27FC236}">
                <a16:creationId xmlns:a16="http://schemas.microsoft.com/office/drawing/2014/main" id="{2BA403FE-E8C5-F2FF-F607-1513A70F6F7E}"/>
              </a:ext>
            </a:extLst>
          </p:cNvPr>
          <p:cNvSpPr/>
          <p:nvPr>
            <p:custDataLst>
              <p:tags r:id="rId9"/>
            </p:custDataLst>
          </p:nvPr>
        </p:nvSpPr>
        <p:spPr>
          <a:xfrm>
            <a:off x="0" y="0"/>
            <a:ext cx="12191999" cy="935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hlinkClick r:id="rId16" action="ppaction://hlinksldjump"/>
            <a:extLst>
              <a:ext uri="{FF2B5EF4-FFF2-40B4-BE49-F238E27FC236}">
                <a16:creationId xmlns:a16="http://schemas.microsoft.com/office/drawing/2014/main" id="{9DA5B4CC-4B9D-44F2-AAEC-86622713E522}"/>
              </a:ext>
            </a:extLst>
          </p:cNvPr>
          <p:cNvSpPr/>
          <p:nvPr>
            <p:custDataLst>
              <p:tags r:id="rId10"/>
            </p:custDataLst>
          </p:nvPr>
        </p:nvSpPr>
        <p:spPr>
          <a:xfrm>
            <a:off x="10018220" y="1719972"/>
            <a:ext cx="9144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3" name="Flèche : droite rayée 12">
            <a:hlinkClick r:id="rId16" action="ppaction://hlinksldjump"/>
            <a:extLst>
              <a:ext uri="{FF2B5EF4-FFF2-40B4-BE49-F238E27FC236}">
                <a16:creationId xmlns:a16="http://schemas.microsoft.com/office/drawing/2014/main" id="{064487D2-2C51-443C-9462-13A323EADA96}"/>
              </a:ext>
            </a:extLst>
          </p:cNvPr>
          <p:cNvSpPr/>
          <p:nvPr>
            <p:custDataLst>
              <p:tags r:id="rId11"/>
            </p:custDataLst>
          </p:nvPr>
        </p:nvSpPr>
        <p:spPr>
          <a:xfrm>
            <a:off x="10242149" y="2001699"/>
            <a:ext cx="485775" cy="376377"/>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3" name="Image 2" descr="Une image contenant obscurité, capture d’écran, noir, lune&#10;&#10;Description générée automatiquement">
            <a:extLst>
              <a:ext uri="{FF2B5EF4-FFF2-40B4-BE49-F238E27FC236}">
                <a16:creationId xmlns:a16="http://schemas.microsoft.com/office/drawing/2014/main" id="{38B1C956-659E-97EB-AD7B-FE192C0198E1}"/>
              </a:ext>
            </a:extLst>
          </p:cNvPr>
          <p:cNvPicPr>
            <a:picLocks noChangeAspect="1"/>
          </p:cNvPicPr>
          <p:nvPr/>
        </p:nvPicPr>
        <p:blipFill>
          <a:blip r:embed="rId17"/>
          <a:stretch>
            <a:fillRect/>
          </a:stretch>
        </p:blipFill>
        <p:spPr>
          <a:xfrm>
            <a:off x="9759311" y="6088380"/>
            <a:ext cx="2364109" cy="712603"/>
          </a:xfrm>
          <a:prstGeom prst="rect">
            <a:avLst/>
          </a:prstGeom>
        </p:spPr>
      </p:pic>
    </p:spTree>
    <p:extLst>
      <p:ext uri="{BB962C8B-B14F-4D97-AF65-F5344CB8AC3E}">
        <p14:creationId xmlns:p14="http://schemas.microsoft.com/office/powerpoint/2010/main" val="20250399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2"/>
            </p:custDataLst>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3"/>
            </p:custDataLst>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4"/>
            </p:custDataLst>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5"/>
            </p:custDataLst>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Rectangle 19">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6"/>
            </p:custDataLst>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re 1">
            <a:extLst>
              <a:ext uri="{FF2B5EF4-FFF2-40B4-BE49-F238E27FC236}">
                <a16:creationId xmlns:a16="http://schemas.microsoft.com/office/drawing/2014/main" id="{D994DB9F-80BE-E62A-720B-223F9E5E15AC}"/>
              </a:ext>
            </a:extLst>
          </p:cNvPr>
          <p:cNvSpPr>
            <a:spLocks noGrp="1"/>
          </p:cNvSpPr>
          <p:nvPr>
            <p:ph type="title"/>
            <p:custDataLst>
              <p:tags r:id="rId7"/>
            </p:custDataLst>
          </p:nvPr>
        </p:nvSpPr>
        <p:spPr>
          <a:xfrm>
            <a:off x="1188484" y="803155"/>
            <a:ext cx="10264697" cy="1212102"/>
          </a:xfrm>
        </p:spPr>
        <p:txBody>
          <a:bodyPr vert="horz" lIns="91440" tIns="45720" rIns="91440" bIns="45720" rtlCol="0" anchor="ctr">
            <a:normAutofit fontScale="90000"/>
          </a:bodyPr>
          <a:lstStyle/>
          <a:p>
            <a:r>
              <a:rPr lang="fr-CA" dirty="0">
                <a:solidFill>
                  <a:srgbClr val="FFFFFF"/>
                </a:solidFill>
                <a:latin typeface="Calibri"/>
                <a:cs typeface="Calibri"/>
              </a:rPr>
              <a:t>Interrelation des compétences linguistiques</a:t>
            </a:r>
            <a:br>
              <a:rPr lang="fr-CA" dirty="0">
                <a:latin typeface="+mj-lt"/>
                <a:cs typeface="+mj-cs"/>
              </a:rPr>
            </a:br>
            <a:r>
              <a:rPr lang="fr-CA" sz="3100" dirty="0">
                <a:solidFill>
                  <a:srgbClr val="FFFFFF"/>
                </a:solidFill>
                <a:latin typeface="+mn-lt"/>
                <a:cs typeface="+mj-cs"/>
              </a:rPr>
              <a:t> Ce</a:t>
            </a:r>
            <a:r>
              <a:rPr lang="fr-CA" sz="3100" kern="1200" dirty="0">
                <a:solidFill>
                  <a:srgbClr val="FFFFFF"/>
                </a:solidFill>
                <a:latin typeface="+mn-lt"/>
                <a:ea typeface="+mj-ea"/>
                <a:cs typeface="+mj-cs"/>
              </a:rPr>
              <a:t> qu’en disent les programmes</a:t>
            </a:r>
          </a:p>
        </p:txBody>
      </p:sp>
      <p:sp>
        <p:nvSpPr>
          <p:cNvPr id="5" name="ZoneTexte 4">
            <a:extLst>
              <a:ext uri="{FF2B5EF4-FFF2-40B4-BE49-F238E27FC236}">
                <a16:creationId xmlns:a16="http://schemas.microsoft.com/office/drawing/2014/main" id="{6DC73B12-27D5-8687-28BC-EABF0767E4EA}"/>
              </a:ext>
            </a:extLst>
          </p:cNvPr>
          <p:cNvSpPr txBox="1"/>
          <p:nvPr>
            <p:custDataLst>
              <p:tags r:id="rId8"/>
            </p:custDataLst>
          </p:nvPr>
        </p:nvSpPr>
        <p:spPr>
          <a:xfrm>
            <a:off x="1210033" y="1687038"/>
            <a:ext cx="10221598" cy="4684076"/>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Autofit/>
          </a:bodyPr>
          <a:lstStyle/>
          <a:p>
            <a:pPr>
              <a:lnSpc>
                <a:spcPct val="90000"/>
              </a:lnSpc>
              <a:spcAft>
                <a:spcPts val="600"/>
              </a:spcAft>
            </a:pPr>
            <a:endParaRPr lang="en-US" sz="2400" b="1" dirty="0">
              <a:cs typeface="Calibri" panose="020F0502020204030204"/>
            </a:endParaRPr>
          </a:p>
          <a:p>
            <a:pPr>
              <a:lnSpc>
                <a:spcPct val="90000"/>
              </a:lnSpc>
              <a:spcAft>
                <a:spcPts val="600"/>
              </a:spcAft>
            </a:pPr>
            <a:endParaRPr lang="en-US" sz="2200" dirty="0">
              <a:ea typeface="+mn-lt"/>
              <a:cs typeface="+mn-lt"/>
            </a:endParaRPr>
          </a:p>
          <a:p>
            <a:pPr algn="just">
              <a:spcAft>
                <a:spcPts val="600"/>
              </a:spcAft>
            </a:pPr>
            <a:r>
              <a:rPr lang="fr-CA" sz="1900" b="1">
                <a:ea typeface="+mn-lt"/>
                <a:cs typeface="+mn-lt"/>
              </a:rPr>
              <a:t>« Les compétences de ce programme étant étroitement liées entre elles</a:t>
            </a:r>
            <a:r>
              <a:rPr lang="fr-CA" sz="1900">
                <a:ea typeface="+mn-lt"/>
                <a:cs typeface="+mn-lt"/>
              </a:rPr>
              <a:t>, </a:t>
            </a:r>
            <a:r>
              <a:rPr lang="fr-CA" sz="1900" b="1">
                <a:ea typeface="+mn-lt"/>
                <a:cs typeface="+mn-lt"/>
              </a:rPr>
              <a:t>les connaissances qui leur sont associées</a:t>
            </a:r>
            <a:r>
              <a:rPr lang="fr-CA" sz="1900">
                <a:ea typeface="+mn-lt"/>
                <a:cs typeface="+mn-lt"/>
              </a:rPr>
              <a:t>, qu’elles soient d’ordre phonétique, lexical, grammatical ou culturel, </a:t>
            </a:r>
            <a:r>
              <a:rPr lang="fr-CA" sz="1900" b="1">
                <a:ea typeface="+mn-lt"/>
                <a:cs typeface="+mn-lt"/>
              </a:rPr>
              <a:t>ne </a:t>
            </a:r>
            <a:r>
              <a:rPr lang="fr-CA" sz="1900" b="1" err="1">
                <a:ea typeface="+mn-lt"/>
                <a:cs typeface="+mn-lt"/>
              </a:rPr>
              <a:t>sau-raient</a:t>
            </a:r>
            <a:r>
              <a:rPr lang="fr-CA" sz="1900" b="1">
                <a:ea typeface="+mn-lt"/>
                <a:cs typeface="+mn-lt"/>
              </a:rPr>
              <a:t> être abordées isolément. »</a:t>
            </a:r>
            <a:r>
              <a:rPr lang="fr-CA" sz="1900" dirty="0">
                <a:ea typeface="+mn-lt"/>
                <a:cs typeface="+mn-lt"/>
              </a:rPr>
              <a:t> </a:t>
            </a:r>
            <a:r>
              <a:rPr lang="fr-CA" sz="1900" dirty="0">
                <a:solidFill>
                  <a:srgbClr val="333333"/>
                </a:solidFill>
                <a:ea typeface="+mn-lt"/>
                <a:cs typeface="+mn-lt"/>
              </a:rPr>
              <a:t>					</a:t>
            </a:r>
            <a:r>
              <a:rPr lang="fr-CA" sz="1900" u="sng" dirty="0">
                <a:solidFill>
                  <a:srgbClr val="325EA8"/>
                </a:solidFill>
                <a:ea typeface="+mn-lt"/>
                <a:cs typeface="+mn-lt"/>
                <a:hlinkClick r:id="rId14"/>
              </a:rPr>
              <a:t>PFEQ, ILSS, primaire, p. 9</a:t>
            </a:r>
            <a:r>
              <a:rPr lang="fr-CA" sz="1900" dirty="0">
                <a:solidFill>
                  <a:srgbClr val="237AF1"/>
                </a:solidFill>
                <a:ea typeface="+mn-lt"/>
                <a:cs typeface="+mn-lt"/>
              </a:rPr>
              <a:t> </a:t>
            </a:r>
            <a:endParaRPr lang="fr-CA" sz="1900" dirty="0">
              <a:ea typeface="+mn-lt"/>
              <a:cs typeface="+mn-lt"/>
            </a:endParaRPr>
          </a:p>
          <a:p>
            <a:pPr algn="just">
              <a:lnSpc>
                <a:spcPct val="90000"/>
              </a:lnSpc>
              <a:spcAft>
                <a:spcPts val="600"/>
              </a:spcAft>
            </a:pPr>
            <a:endParaRPr lang="fr-CA" sz="1900" dirty="0">
              <a:ea typeface="+mn-lt"/>
              <a:cs typeface="+mn-lt"/>
            </a:endParaRPr>
          </a:p>
          <a:p>
            <a:pPr algn="just">
              <a:lnSpc>
                <a:spcPct val="90000"/>
              </a:lnSpc>
              <a:spcAft>
                <a:spcPts val="600"/>
              </a:spcAft>
            </a:pPr>
            <a:r>
              <a:rPr lang="fr-CA" sz="1900" dirty="0">
                <a:ea typeface="+mn-lt"/>
                <a:cs typeface="+mn-lt"/>
              </a:rPr>
              <a:t>« Il va sans dire que l’</a:t>
            </a:r>
            <a:r>
              <a:rPr lang="fr-CA" sz="1900" b="1" dirty="0">
                <a:ea typeface="+mn-lt"/>
                <a:cs typeface="+mn-lt"/>
              </a:rPr>
              <a:t>oral n’est pas isolé de l’écrit et que ces deux modalités sont exploitées dans une interrelation constante.</a:t>
            </a:r>
            <a:r>
              <a:rPr lang="fr-CA" sz="1900" dirty="0">
                <a:ea typeface="+mn-lt"/>
                <a:cs typeface="+mn-lt"/>
              </a:rPr>
              <a:t> […] À titre d’exemple, des tâches prenant appui sur l’oral et mettant notamment en relation la phonétique et l’orthographe, l’intonation et la ponctuation ou encore la syntaxe de l’oral et la syntaxe de l’écrit peuvent faciliter l’accès à l’écrit. Inversement, amener l’élève à faire des observations sur le fonctionnement de la langue lors de tâches de lecture et d’écriture favorise l’acquisition d’outils linguistiques indispensables au développement de la compétence à communiquer oralement. »</a:t>
            </a:r>
            <a:r>
              <a:rPr lang="fr-CA" sz="1900" dirty="0">
                <a:solidFill>
                  <a:srgbClr val="325EA8"/>
                </a:solidFill>
                <a:ea typeface="+mn-lt"/>
                <a:cs typeface="+mn-lt"/>
              </a:rPr>
              <a:t>						</a:t>
            </a:r>
            <a:r>
              <a:rPr lang="fr-CA" sz="1900" dirty="0">
                <a:solidFill>
                  <a:srgbClr val="325EA8"/>
                </a:solidFill>
                <a:ea typeface="+mn-lt"/>
                <a:cs typeface="+mn-lt"/>
                <a:hlinkClick r:id="rId15"/>
              </a:rPr>
              <a:t>PFEQ, ILSS, secondaire, p. 9</a:t>
            </a:r>
            <a:endParaRPr lang="fr-CA" sz="1900" dirty="0">
              <a:solidFill>
                <a:srgbClr val="325EA8"/>
              </a:solidFill>
              <a:cs typeface="Calibri"/>
              <a:hlinkClick r:id="rId15"/>
            </a:endParaRPr>
          </a:p>
        </p:txBody>
      </p:sp>
      <p:sp>
        <p:nvSpPr>
          <p:cNvPr id="4" name="Rectangle 3">
            <a:extLst>
              <a:ext uri="{FF2B5EF4-FFF2-40B4-BE49-F238E27FC236}">
                <a16:creationId xmlns:a16="http://schemas.microsoft.com/office/drawing/2014/main" id="{DE01DCAB-8E9E-E2ED-3EE1-C979A82673B5}"/>
              </a:ext>
            </a:extLst>
          </p:cNvPr>
          <p:cNvSpPr/>
          <p:nvPr>
            <p:custDataLst>
              <p:tags r:id="rId9"/>
            </p:custDataLst>
          </p:nvPr>
        </p:nvSpPr>
        <p:spPr>
          <a:xfrm>
            <a:off x="0" y="0"/>
            <a:ext cx="12191999" cy="935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hlinkClick r:id="rId16" action="ppaction://hlinksldjump"/>
            <a:extLst>
              <a:ext uri="{FF2B5EF4-FFF2-40B4-BE49-F238E27FC236}">
                <a16:creationId xmlns:a16="http://schemas.microsoft.com/office/drawing/2014/main" id="{4FAAB1DF-BC50-4D27-9693-C7F5EACF81B1}"/>
              </a:ext>
            </a:extLst>
          </p:cNvPr>
          <p:cNvSpPr/>
          <p:nvPr>
            <p:custDataLst>
              <p:tags r:id="rId10"/>
            </p:custDataLst>
          </p:nvPr>
        </p:nvSpPr>
        <p:spPr>
          <a:xfrm>
            <a:off x="10018220" y="1719972"/>
            <a:ext cx="9144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3" name="Flèche : droite rayée 12">
            <a:hlinkClick r:id="rId16" action="ppaction://hlinksldjump"/>
            <a:extLst>
              <a:ext uri="{FF2B5EF4-FFF2-40B4-BE49-F238E27FC236}">
                <a16:creationId xmlns:a16="http://schemas.microsoft.com/office/drawing/2014/main" id="{287538D5-BDE6-41D3-873C-4E9D38A4B333}"/>
              </a:ext>
            </a:extLst>
          </p:cNvPr>
          <p:cNvSpPr/>
          <p:nvPr>
            <p:custDataLst>
              <p:tags r:id="rId11"/>
            </p:custDataLst>
          </p:nvPr>
        </p:nvSpPr>
        <p:spPr>
          <a:xfrm>
            <a:off x="10242149" y="2001699"/>
            <a:ext cx="485775" cy="376377"/>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3" name="Image 2" descr="Une image contenant obscurité, capture d’écran, noir, lune&#10;&#10;Description générée automatiquement">
            <a:extLst>
              <a:ext uri="{FF2B5EF4-FFF2-40B4-BE49-F238E27FC236}">
                <a16:creationId xmlns:a16="http://schemas.microsoft.com/office/drawing/2014/main" id="{21867079-24D9-AE58-6545-C470C1B3BC82}"/>
              </a:ext>
            </a:extLst>
          </p:cNvPr>
          <p:cNvPicPr>
            <a:picLocks noChangeAspect="1"/>
          </p:cNvPicPr>
          <p:nvPr/>
        </p:nvPicPr>
        <p:blipFill>
          <a:blip r:embed="rId17"/>
          <a:stretch>
            <a:fillRect/>
          </a:stretch>
        </p:blipFill>
        <p:spPr>
          <a:xfrm>
            <a:off x="9759311" y="6088380"/>
            <a:ext cx="2364109" cy="712603"/>
          </a:xfrm>
          <a:prstGeom prst="rect">
            <a:avLst/>
          </a:prstGeom>
        </p:spPr>
      </p:pic>
    </p:spTree>
    <p:extLst>
      <p:ext uri="{BB962C8B-B14F-4D97-AF65-F5344CB8AC3E}">
        <p14:creationId xmlns:p14="http://schemas.microsoft.com/office/powerpoint/2010/main" val="5430932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2ED36E-1C28-F427-01A5-A97E3E9F27BC}"/>
              </a:ext>
            </a:extLst>
          </p:cNvPr>
          <p:cNvSpPr>
            <a:spLocks noGrp="1"/>
          </p:cNvSpPr>
          <p:nvPr>
            <p:ph type="title"/>
            <p:custDataLst>
              <p:tags r:id="rId1"/>
            </p:custDataLst>
          </p:nvPr>
        </p:nvSpPr>
        <p:spPr>
          <a:xfrm>
            <a:off x="-264703" y="552578"/>
            <a:ext cx="12721406" cy="648129"/>
          </a:xfrm>
        </p:spPr>
        <p:txBody>
          <a:bodyPr lIns="91440" tIns="45720" rIns="91440" bIns="45720" anchor="t"/>
          <a:lstStyle/>
          <a:p>
            <a:pPr algn="ctr"/>
            <a:r>
              <a:rPr lang="fr-FR" sz="3200" dirty="0">
                <a:latin typeface="Calibri"/>
                <a:cs typeface="Calibri"/>
              </a:rPr>
              <a:t>Les avantages d’enseigner les compétences de manière interreliée</a:t>
            </a:r>
            <a:endParaRPr lang="fr-FR" sz="3200" dirty="0"/>
          </a:p>
        </p:txBody>
      </p:sp>
      <p:sp>
        <p:nvSpPr>
          <p:cNvPr id="4" name="Rectangle : coins arrondis 3">
            <a:extLst>
              <a:ext uri="{FF2B5EF4-FFF2-40B4-BE49-F238E27FC236}">
                <a16:creationId xmlns:a16="http://schemas.microsoft.com/office/drawing/2014/main" id="{2E983695-EDE6-6DE6-8C52-FCE5B7509BED}"/>
              </a:ext>
            </a:extLst>
          </p:cNvPr>
          <p:cNvSpPr/>
          <p:nvPr>
            <p:custDataLst>
              <p:tags r:id="rId2"/>
            </p:custDataLst>
          </p:nvPr>
        </p:nvSpPr>
        <p:spPr>
          <a:xfrm>
            <a:off x="4785063" y="4121155"/>
            <a:ext cx="3204575" cy="2004164"/>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2400" dirty="0">
                <a:solidFill>
                  <a:schemeClr val="tx1"/>
                </a:solidFill>
                <a:cs typeface="Calibri"/>
              </a:rPr>
              <a:t>Rendre les apprentissages plus signifiants</a:t>
            </a:r>
          </a:p>
        </p:txBody>
      </p:sp>
      <p:sp>
        <p:nvSpPr>
          <p:cNvPr id="6" name="Rectangle : coins arrondis 5">
            <a:extLst>
              <a:ext uri="{FF2B5EF4-FFF2-40B4-BE49-F238E27FC236}">
                <a16:creationId xmlns:a16="http://schemas.microsoft.com/office/drawing/2014/main" id="{0D18C99A-736B-3CC5-5B60-542089769EE5}"/>
              </a:ext>
            </a:extLst>
          </p:cNvPr>
          <p:cNvSpPr/>
          <p:nvPr>
            <p:custDataLst>
              <p:tags r:id="rId3"/>
            </p:custDataLst>
          </p:nvPr>
        </p:nvSpPr>
        <p:spPr>
          <a:xfrm>
            <a:off x="4681448" y="1345164"/>
            <a:ext cx="3204575" cy="2004164"/>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2400" dirty="0">
                <a:solidFill>
                  <a:schemeClr val="tx1"/>
                </a:solidFill>
                <a:cs typeface="Calibri"/>
              </a:rPr>
              <a:t>Tisser des liens</a:t>
            </a:r>
          </a:p>
        </p:txBody>
      </p:sp>
      <p:sp>
        <p:nvSpPr>
          <p:cNvPr id="8" name="Rectangle : coins arrondis 7">
            <a:extLst>
              <a:ext uri="{FF2B5EF4-FFF2-40B4-BE49-F238E27FC236}">
                <a16:creationId xmlns:a16="http://schemas.microsoft.com/office/drawing/2014/main" id="{EFF10649-F8EA-A4FC-4F82-0D7A4F44C086}"/>
              </a:ext>
            </a:extLst>
          </p:cNvPr>
          <p:cNvSpPr/>
          <p:nvPr>
            <p:custDataLst>
              <p:tags r:id="rId4"/>
            </p:custDataLst>
          </p:nvPr>
        </p:nvSpPr>
        <p:spPr>
          <a:xfrm>
            <a:off x="783642" y="4121154"/>
            <a:ext cx="3204575" cy="2004164"/>
          </a:xfrm>
          <a:prstGeom prst="roundRect">
            <a:avLst/>
          </a:prstGeom>
          <a:solidFill>
            <a:srgbClr val="CDFFE4"/>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2400">
                <a:solidFill>
                  <a:schemeClr val="tx1"/>
                </a:solidFill>
                <a:cs typeface="Calibri"/>
              </a:rPr>
              <a:t>Se rapprocher du contexte authentique</a:t>
            </a:r>
          </a:p>
        </p:txBody>
      </p:sp>
      <p:sp>
        <p:nvSpPr>
          <p:cNvPr id="9" name="Rectangle : coins arrondis 8">
            <a:extLst>
              <a:ext uri="{FF2B5EF4-FFF2-40B4-BE49-F238E27FC236}">
                <a16:creationId xmlns:a16="http://schemas.microsoft.com/office/drawing/2014/main" id="{A0D88B4E-2968-4B20-9604-C44208FBB768}"/>
              </a:ext>
            </a:extLst>
          </p:cNvPr>
          <p:cNvSpPr/>
          <p:nvPr>
            <p:custDataLst>
              <p:tags r:id="rId5"/>
            </p:custDataLst>
          </p:nvPr>
        </p:nvSpPr>
        <p:spPr>
          <a:xfrm>
            <a:off x="8523528" y="4121768"/>
            <a:ext cx="3204575" cy="2004164"/>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2400">
                <a:solidFill>
                  <a:schemeClr val="tx1"/>
                </a:solidFill>
                <a:cs typeface="Calibri"/>
              </a:rPr>
              <a:t>Favoriser la motivation</a:t>
            </a:r>
          </a:p>
        </p:txBody>
      </p:sp>
      <p:sp>
        <p:nvSpPr>
          <p:cNvPr id="10" name="Rectangle : coins arrondis 9">
            <a:extLst>
              <a:ext uri="{FF2B5EF4-FFF2-40B4-BE49-F238E27FC236}">
                <a16:creationId xmlns:a16="http://schemas.microsoft.com/office/drawing/2014/main" id="{94448F63-1733-0482-9DC1-64CF3529FEC6}"/>
              </a:ext>
            </a:extLst>
          </p:cNvPr>
          <p:cNvSpPr/>
          <p:nvPr>
            <p:custDataLst>
              <p:tags r:id="rId6"/>
            </p:custDataLst>
          </p:nvPr>
        </p:nvSpPr>
        <p:spPr>
          <a:xfrm>
            <a:off x="8523529" y="1335091"/>
            <a:ext cx="3204575" cy="2004164"/>
          </a:xfrm>
          <a:prstGeom prst="roundRect">
            <a:avLst/>
          </a:prstGeom>
          <a:solidFill>
            <a:srgbClr val="DEFABE"/>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2400" dirty="0">
                <a:solidFill>
                  <a:schemeClr val="tx1"/>
                </a:solidFill>
                <a:cs typeface="Calibri"/>
              </a:rPr>
              <a:t>Gagner du temps</a:t>
            </a:r>
          </a:p>
        </p:txBody>
      </p:sp>
      <p:sp>
        <p:nvSpPr>
          <p:cNvPr id="7" name="Rectangle : coins arrondis 6">
            <a:extLst>
              <a:ext uri="{FF2B5EF4-FFF2-40B4-BE49-F238E27FC236}">
                <a16:creationId xmlns:a16="http://schemas.microsoft.com/office/drawing/2014/main" id="{AA9978AC-41D1-2731-2A36-E3BDF057A87C}"/>
              </a:ext>
            </a:extLst>
          </p:cNvPr>
          <p:cNvSpPr/>
          <p:nvPr>
            <p:custDataLst>
              <p:tags r:id="rId7"/>
            </p:custDataLst>
          </p:nvPr>
        </p:nvSpPr>
        <p:spPr>
          <a:xfrm>
            <a:off x="788250" y="1344552"/>
            <a:ext cx="3204575" cy="2004164"/>
          </a:xfrm>
          <a:prstGeom prst="roundRect">
            <a:avLst/>
          </a:prstGeom>
          <a:solidFill>
            <a:srgbClr val="81E385"/>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2400" dirty="0">
                <a:solidFill>
                  <a:schemeClr val="tx1"/>
                </a:solidFill>
                <a:cs typeface="Calibri"/>
              </a:rPr>
              <a:t>Faciliter le transfert des apprentissages</a:t>
            </a:r>
          </a:p>
        </p:txBody>
      </p:sp>
      <p:pic>
        <p:nvPicPr>
          <p:cNvPr id="5" name="Son enregistré">
            <a:hlinkClick r:id="" action="ppaction://media"/>
            <a:extLst>
              <a:ext uri="{FF2B5EF4-FFF2-40B4-BE49-F238E27FC236}">
                <a16:creationId xmlns:a16="http://schemas.microsoft.com/office/drawing/2014/main" id="{FBD0CCA8-1887-5E1E-A9BA-46F263FC4E47}"/>
              </a:ext>
            </a:extLst>
          </p:cNvPr>
          <p:cNvPicPr>
            <a:picLocks noChangeAspect="1"/>
          </p:cNvPicPr>
          <p:nvPr>
            <a:audioFile r:link="rId9"/>
            <p:extLst>
              <p:ext uri="{DAA4B4D4-6D71-4841-9C94-3DE7FCFB9230}">
                <p14:media xmlns:p14="http://schemas.microsoft.com/office/powerpoint/2010/main" r:embed="rId8"/>
              </p:ext>
            </p:extLst>
          </p:nvPr>
        </p:nvPicPr>
        <p:blipFill>
          <a:blip r:embed="rId12"/>
          <a:stretch>
            <a:fillRect/>
          </a:stretch>
        </p:blipFill>
        <p:spPr>
          <a:xfrm>
            <a:off x="11661473" y="204921"/>
            <a:ext cx="406400" cy="406400"/>
          </a:xfrm>
          <a:prstGeom prst="rect">
            <a:avLst/>
          </a:prstGeom>
        </p:spPr>
      </p:pic>
    </p:spTree>
    <p:extLst>
      <p:ext uri="{BB962C8B-B14F-4D97-AF65-F5344CB8AC3E}">
        <p14:creationId xmlns:p14="http://schemas.microsoft.com/office/powerpoint/2010/main" val="2493068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9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ous-titre 2">
            <a:extLst>
              <a:ext uri="{FF2B5EF4-FFF2-40B4-BE49-F238E27FC236}">
                <a16:creationId xmlns:a16="http://schemas.microsoft.com/office/drawing/2014/main" id="{6FD9C043-06B1-655B-E593-BBB5BC28A7E7}"/>
              </a:ext>
            </a:extLst>
          </p:cNvPr>
          <p:cNvSpPr txBox="1">
            <a:spLocks/>
          </p:cNvSpPr>
          <p:nvPr>
            <p:custDataLst>
              <p:tags r:id="rId1"/>
            </p:custDataLst>
          </p:nvPr>
        </p:nvSpPr>
        <p:spPr>
          <a:xfrm>
            <a:off x="356627" y="575939"/>
            <a:ext cx="12118826" cy="449898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rgbClr val="ADBFDC"/>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rgbClr val="ADBFDC"/>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rgbClr val="ADBFDC"/>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rgbClr val="ADBFDC"/>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rgbClr val="ADBFDC"/>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fr-CA" sz="4000" b="1" dirty="0">
                <a:latin typeface="Calibri"/>
                <a:ea typeface="+mn-lt"/>
                <a:cs typeface="Calibri"/>
              </a:rPr>
              <a:t>Créer un climat propice à la communication </a:t>
            </a:r>
          </a:p>
          <a:p>
            <a:pPr marL="0" indent="0">
              <a:lnSpc>
                <a:spcPct val="100000"/>
              </a:lnSpc>
              <a:buNone/>
            </a:pPr>
            <a:r>
              <a:rPr lang="fr-CA" sz="4000" b="1" dirty="0">
                <a:latin typeface="Calibri"/>
                <a:ea typeface="+mn-lt"/>
                <a:cs typeface="Calibri"/>
              </a:rPr>
              <a:t>spontanée ou aux interactions orales </a:t>
            </a:r>
          </a:p>
          <a:p>
            <a:pPr marL="0" indent="0">
              <a:lnSpc>
                <a:spcPct val="100000"/>
              </a:lnSpc>
              <a:buNone/>
            </a:pPr>
            <a:r>
              <a:rPr lang="fr-CA" sz="4000" b="1" dirty="0">
                <a:latin typeface="Calibri"/>
                <a:ea typeface="+mn-lt"/>
                <a:cs typeface="Calibri"/>
              </a:rPr>
              <a:t>en salle de classe</a:t>
            </a:r>
          </a:p>
          <a:p>
            <a:endParaRPr lang="fr-CA" dirty="0"/>
          </a:p>
        </p:txBody>
      </p:sp>
      <p:pic>
        <p:nvPicPr>
          <p:cNvPr id="8" name="Graphique 7" descr="Main ouverte avec une plante contour">
            <a:extLst>
              <a:ext uri="{FF2B5EF4-FFF2-40B4-BE49-F238E27FC236}">
                <a16:creationId xmlns:a16="http://schemas.microsoft.com/office/drawing/2014/main" id="{18072FC6-627E-4A73-874A-D7952172CBCD}"/>
              </a:ext>
            </a:extLst>
          </p:cNvPr>
          <p:cNvPicPr>
            <a:picLocks noChangeAspect="1"/>
          </p:cNvPicPr>
          <p:nvPr>
            <p:custDataLst>
              <p:tags r:id="rId2"/>
            </p:custDataLst>
          </p:nvPr>
        </p:nvPicPr>
        <p:blipFill>
          <a:blip r:embed="rId5">
            <a:extLst>
              <a:ext uri="{96DAC541-7B7A-43D3-8B79-37D633B846F1}">
                <asvg:svgBlip xmlns:asvg="http://schemas.microsoft.com/office/drawing/2016/SVG/main" r:embed="rId6"/>
              </a:ext>
            </a:extLst>
          </a:blip>
          <a:stretch>
            <a:fillRect/>
          </a:stretch>
        </p:blipFill>
        <p:spPr>
          <a:xfrm>
            <a:off x="910303" y="2633640"/>
            <a:ext cx="2805607" cy="2805607"/>
          </a:xfrm>
          <a:prstGeom prst="rect">
            <a:avLst/>
          </a:prstGeom>
        </p:spPr>
      </p:pic>
    </p:spTree>
    <p:extLst>
      <p:ext uri="{BB962C8B-B14F-4D97-AF65-F5344CB8AC3E}">
        <p14:creationId xmlns:p14="http://schemas.microsoft.com/office/powerpoint/2010/main" val="22242365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14" title="Oral spontané ou préparé?">
            <a:hlinkClick r:id="" action="ppaction://media"/>
            <a:extLst>
              <a:ext uri="{FF2B5EF4-FFF2-40B4-BE49-F238E27FC236}">
                <a16:creationId xmlns:a16="http://schemas.microsoft.com/office/drawing/2014/main" id="{ABEB77E5-F5C8-9BD2-1441-B29BB7D1DF01}"/>
              </a:ext>
            </a:extLst>
          </p:cNvPr>
          <p:cNvPicPr>
            <a:picLocks noRot="1" noChangeAspect="1"/>
          </p:cNvPicPr>
          <p:nvPr>
            <a:videoFile r:link="rId1"/>
            <p:custDataLst>
              <p:tags r:id="rId2"/>
            </p:custDataLst>
          </p:nvPr>
        </p:nvPicPr>
        <p:blipFill>
          <a:blip r:embed="rId7"/>
          <a:stretch>
            <a:fillRect/>
          </a:stretch>
        </p:blipFill>
        <p:spPr>
          <a:xfrm>
            <a:off x="2063302" y="1364616"/>
            <a:ext cx="7951164" cy="4811048"/>
          </a:xfrm>
          <a:prstGeom prst="rect">
            <a:avLst/>
          </a:prstGeom>
        </p:spPr>
      </p:pic>
      <p:sp>
        <p:nvSpPr>
          <p:cNvPr id="6" name="ZoneTexte 5">
            <a:extLst>
              <a:ext uri="{FF2B5EF4-FFF2-40B4-BE49-F238E27FC236}">
                <a16:creationId xmlns:a16="http://schemas.microsoft.com/office/drawing/2014/main" id="{B3B059A3-F0EC-9FFF-A600-ADD86C5690CE}"/>
              </a:ext>
            </a:extLst>
          </p:cNvPr>
          <p:cNvSpPr txBox="1"/>
          <p:nvPr/>
        </p:nvSpPr>
        <p:spPr>
          <a:xfrm>
            <a:off x="450334" y="238590"/>
            <a:ext cx="8228845" cy="707886"/>
          </a:xfrm>
          <a:prstGeom prst="rect">
            <a:avLst/>
          </a:prstGeom>
          <a:noFill/>
        </p:spPr>
        <p:txBody>
          <a:bodyPr wrap="square">
            <a:spAutoFit/>
          </a:bodyPr>
          <a:lstStyle/>
          <a:p>
            <a:r>
              <a:rPr lang="fr-CA" sz="4000" b="1" dirty="0">
                <a:solidFill>
                  <a:srgbClr val="325EA8"/>
                </a:solidFill>
                <a:latin typeface="Calibri"/>
                <a:cs typeface="Calibri"/>
              </a:rPr>
              <a:t>L’oral spontané ou planifié/préparé</a:t>
            </a:r>
          </a:p>
        </p:txBody>
      </p:sp>
      <p:pic>
        <p:nvPicPr>
          <p:cNvPr id="7" name="Graphique 9" descr="Caméra vidéo contour">
            <a:hlinkClick r:id="rId8"/>
            <a:extLst>
              <a:ext uri="{FF2B5EF4-FFF2-40B4-BE49-F238E27FC236}">
                <a16:creationId xmlns:a16="http://schemas.microsoft.com/office/drawing/2014/main" id="{5BFCBB2B-2399-EB1D-6EE8-4FD3D5840F7F}"/>
              </a:ext>
            </a:extLst>
          </p:cNvPr>
          <p:cNvPicPr>
            <a:picLocks noChangeAspect="1"/>
          </p:cNvPicPr>
          <p:nvPr>
            <p:custDataLst>
              <p:tags r:id="rId3"/>
            </p:custDataLst>
          </p:nvPr>
        </p:nvPicPr>
        <p:blipFill>
          <a:blip r:embed="rId9">
            <a:extLst>
              <a:ext uri="{96DAC541-7B7A-43D3-8B79-37D633B846F1}">
                <asvg:svgBlip xmlns:asvg="http://schemas.microsoft.com/office/drawing/2016/SVG/main" r:embed="rId10"/>
              </a:ext>
            </a:extLst>
          </a:blip>
          <a:stretch>
            <a:fillRect/>
          </a:stretch>
        </p:blipFill>
        <p:spPr>
          <a:xfrm>
            <a:off x="995750" y="1057757"/>
            <a:ext cx="914400" cy="914400"/>
          </a:xfrm>
          <a:prstGeom prst="rect">
            <a:avLst/>
          </a:prstGeom>
        </p:spPr>
      </p:pic>
      <p:sp>
        <p:nvSpPr>
          <p:cNvPr id="9" name="ZoneTexte 8">
            <a:extLst>
              <a:ext uri="{FF2B5EF4-FFF2-40B4-BE49-F238E27FC236}">
                <a16:creationId xmlns:a16="http://schemas.microsoft.com/office/drawing/2014/main" id="{A87B124D-A6B9-C353-CA86-2D53810F0462}"/>
              </a:ext>
            </a:extLst>
          </p:cNvPr>
          <p:cNvSpPr txBox="1"/>
          <p:nvPr/>
        </p:nvSpPr>
        <p:spPr>
          <a:xfrm>
            <a:off x="1125292" y="1485899"/>
            <a:ext cx="673028" cy="307777"/>
          </a:xfrm>
          <a:prstGeom prst="rect">
            <a:avLst/>
          </a:prstGeom>
          <a:noFill/>
        </p:spPr>
        <p:txBody>
          <a:bodyPr wrap="square">
            <a:spAutoFit/>
          </a:bodyPr>
          <a:lstStyle/>
          <a:p>
            <a:pPr algn="l"/>
            <a:r>
              <a:rPr lang="fr-FR" sz="1400" dirty="0">
                <a:cs typeface="Calibri"/>
              </a:rPr>
              <a:t>Intro</a:t>
            </a:r>
            <a:endParaRPr lang="fr-FR" sz="1400" dirty="0"/>
          </a:p>
        </p:txBody>
      </p:sp>
      <p:pic>
        <p:nvPicPr>
          <p:cNvPr id="12" name="Son enregistré">
            <a:hlinkClick r:id="" action="ppaction://media"/>
            <a:extLst>
              <a:ext uri="{FF2B5EF4-FFF2-40B4-BE49-F238E27FC236}">
                <a16:creationId xmlns:a16="http://schemas.microsoft.com/office/drawing/2014/main" id="{C406CDDC-2A68-E206-3402-D42F2D938E4E}"/>
              </a:ext>
            </a:extLst>
          </p:cNvPr>
          <p:cNvPicPr>
            <a:picLocks noChangeAspect="1"/>
          </p:cNvPicPr>
          <p:nvPr>
            <a:audioFile r:link="rId5"/>
            <p:extLst>
              <p:ext uri="{DAA4B4D4-6D71-4841-9C94-3DE7FCFB9230}">
                <p14:media xmlns:p14="http://schemas.microsoft.com/office/powerpoint/2010/main" r:embed="rId4"/>
              </p:ext>
            </p:extLst>
          </p:nvPr>
        </p:nvPicPr>
        <p:blipFill>
          <a:blip r:embed="rId11"/>
          <a:stretch>
            <a:fillRect/>
          </a:stretch>
        </p:blipFill>
        <p:spPr>
          <a:xfrm>
            <a:off x="11520753" y="284532"/>
            <a:ext cx="406400" cy="406400"/>
          </a:xfrm>
          <a:prstGeom prst="rect">
            <a:avLst/>
          </a:prstGeom>
        </p:spPr>
      </p:pic>
    </p:spTree>
    <p:extLst>
      <p:ext uri="{BB962C8B-B14F-4D97-AF65-F5344CB8AC3E}">
        <p14:creationId xmlns:p14="http://schemas.microsoft.com/office/powerpoint/2010/main" val="22390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54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27AC05F-3F0E-C28D-1E95-F379651BE43D}"/>
              </a:ext>
            </a:extLst>
          </p:cNvPr>
          <p:cNvPicPr>
            <a:picLocks noChangeAspect="1"/>
          </p:cNvPicPr>
          <p:nvPr>
            <p:custDataLst>
              <p:tags r:id="rId1"/>
            </p:custDataLst>
          </p:nvPr>
        </p:nvPicPr>
        <p:blipFill>
          <a:blip r:embed="rId9"/>
          <a:stretch>
            <a:fillRect/>
          </a:stretch>
        </p:blipFill>
        <p:spPr>
          <a:xfrm>
            <a:off x="0" y="707886"/>
            <a:ext cx="12252960" cy="6150114"/>
          </a:xfrm>
          <a:prstGeom prst="rect">
            <a:avLst/>
          </a:prstGeom>
        </p:spPr>
      </p:pic>
      <p:sp>
        <p:nvSpPr>
          <p:cNvPr id="6" name="ZoneTexte 5">
            <a:extLst>
              <a:ext uri="{FF2B5EF4-FFF2-40B4-BE49-F238E27FC236}">
                <a16:creationId xmlns:a16="http://schemas.microsoft.com/office/drawing/2014/main" id="{08258E1F-2EDE-B407-881B-33FA1459A928}"/>
              </a:ext>
            </a:extLst>
          </p:cNvPr>
          <p:cNvSpPr txBox="1"/>
          <p:nvPr/>
        </p:nvSpPr>
        <p:spPr>
          <a:xfrm>
            <a:off x="-73916" y="48069"/>
            <a:ext cx="12380216" cy="707886"/>
          </a:xfrm>
          <a:prstGeom prst="rect">
            <a:avLst/>
          </a:prstGeom>
          <a:noFill/>
        </p:spPr>
        <p:txBody>
          <a:bodyPr wrap="square">
            <a:spAutoFit/>
          </a:bodyPr>
          <a:lstStyle/>
          <a:p>
            <a:pPr algn="ctr"/>
            <a:r>
              <a:rPr lang="fr-CA" sz="4000" b="1" dirty="0">
                <a:solidFill>
                  <a:srgbClr val="325EA8"/>
                </a:solidFill>
                <a:latin typeface="Calibri"/>
                <a:cs typeface="Calibri"/>
              </a:rPr>
              <a:t>La communication orale spontanée ou planifiée/préparée</a:t>
            </a:r>
          </a:p>
        </p:txBody>
      </p:sp>
      <p:pic>
        <p:nvPicPr>
          <p:cNvPr id="7" name="Image 6" descr="Une image contenant obscurité, capture d’écran, noir, lune&#10;&#10;Description générée automatiquement">
            <a:extLst>
              <a:ext uri="{FF2B5EF4-FFF2-40B4-BE49-F238E27FC236}">
                <a16:creationId xmlns:a16="http://schemas.microsoft.com/office/drawing/2014/main" id="{96A6D7BF-A3F9-CDDB-7AA5-7B4CDA7F7F10}"/>
              </a:ext>
            </a:extLst>
          </p:cNvPr>
          <p:cNvPicPr>
            <a:picLocks noChangeAspect="1"/>
          </p:cNvPicPr>
          <p:nvPr/>
        </p:nvPicPr>
        <p:blipFill>
          <a:blip r:embed="rId10"/>
          <a:stretch>
            <a:fillRect/>
          </a:stretch>
        </p:blipFill>
        <p:spPr>
          <a:xfrm>
            <a:off x="9824451" y="6146339"/>
            <a:ext cx="2364109" cy="712603"/>
          </a:xfrm>
          <a:prstGeom prst="rect">
            <a:avLst/>
          </a:prstGeom>
        </p:spPr>
      </p:pic>
      <p:sp>
        <p:nvSpPr>
          <p:cNvPr id="9" name="ZoneTexte 8">
            <a:extLst>
              <a:ext uri="{FF2B5EF4-FFF2-40B4-BE49-F238E27FC236}">
                <a16:creationId xmlns:a16="http://schemas.microsoft.com/office/drawing/2014/main" id="{CCE51F8B-0C63-51C6-7547-B77D954A3BC8}"/>
              </a:ext>
            </a:extLst>
          </p:cNvPr>
          <p:cNvSpPr txBox="1"/>
          <p:nvPr/>
        </p:nvSpPr>
        <p:spPr>
          <a:xfrm>
            <a:off x="203835" y="6502154"/>
            <a:ext cx="1358265" cy="307777"/>
          </a:xfrm>
          <a:prstGeom prst="rect">
            <a:avLst/>
          </a:prstGeom>
          <a:noFill/>
        </p:spPr>
        <p:txBody>
          <a:bodyPr wrap="square">
            <a:spAutoFit/>
          </a:bodyPr>
          <a:lstStyle/>
          <a:p>
            <a:r>
              <a:rPr lang="fr-FR" sz="1400" dirty="0">
                <a:cs typeface="Calibri"/>
              </a:rPr>
              <a:t>CFORP, 2015</a:t>
            </a:r>
            <a:endParaRPr lang="fr-FR" sz="1400" dirty="0"/>
          </a:p>
        </p:txBody>
      </p:sp>
      <p:pic>
        <p:nvPicPr>
          <p:cNvPr id="10" name="Graphique 7" descr="Salle de conseil avec un remplissage uni">
            <a:extLst>
              <a:ext uri="{FF2B5EF4-FFF2-40B4-BE49-F238E27FC236}">
                <a16:creationId xmlns:a16="http://schemas.microsoft.com/office/drawing/2014/main" id="{401AE8FE-AAE8-C1A5-A02E-D27618D6925F}"/>
              </a:ext>
            </a:extLst>
          </p:cNvPr>
          <p:cNvPicPr>
            <a:picLocks noChangeAspect="1"/>
          </p:cNvPicPr>
          <p:nvPr>
            <p:custDataLst>
              <p:tags r:id="rId2"/>
            </p:custDataLst>
          </p:nvPr>
        </p:nvPicPr>
        <p:blipFill>
          <a:blip r:embed="rId11">
            <a:extLst>
              <a:ext uri="{96DAC541-7B7A-43D3-8B79-37D633B846F1}">
                <asvg:svgBlip xmlns:asvg="http://schemas.microsoft.com/office/drawing/2016/SVG/main" r:embed="rId12"/>
              </a:ext>
            </a:extLst>
          </a:blip>
          <a:stretch>
            <a:fillRect/>
          </a:stretch>
        </p:blipFill>
        <p:spPr>
          <a:xfrm>
            <a:off x="1683123" y="5874124"/>
            <a:ext cx="1116105" cy="1116105"/>
          </a:xfrm>
          <a:prstGeom prst="rect">
            <a:avLst/>
          </a:prstGeom>
        </p:spPr>
      </p:pic>
      <p:pic>
        <p:nvPicPr>
          <p:cNvPr id="11" name="Graphique 8" descr="Chat avec un remplissage uni">
            <a:extLst>
              <a:ext uri="{FF2B5EF4-FFF2-40B4-BE49-F238E27FC236}">
                <a16:creationId xmlns:a16="http://schemas.microsoft.com/office/drawing/2014/main" id="{B35B192A-7882-4EB5-92A5-777B9F917320}"/>
              </a:ext>
            </a:extLst>
          </p:cNvPr>
          <p:cNvPicPr>
            <a:picLocks noChangeAspect="1"/>
          </p:cNvPicPr>
          <p:nvPr>
            <p:custDataLst>
              <p:tags r:id="rId3"/>
            </p:custDataLst>
          </p:nvPr>
        </p:nvPicPr>
        <p:blipFill>
          <a:blip r:embed="rId13">
            <a:extLst>
              <a:ext uri="{96DAC541-7B7A-43D3-8B79-37D633B846F1}">
                <asvg:svgBlip xmlns:asvg="http://schemas.microsoft.com/office/drawing/2016/SVG/main" r:embed="rId14"/>
              </a:ext>
            </a:extLst>
          </a:blip>
          <a:stretch>
            <a:fillRect/>
          </a:stretch>
        </p:blipFill>
        <p:spPr>
          <a:xfrm>
            <a:off x="1727947" y="5414682"/>
            <a:ext cx="914400" cy="914400"/>
          </a:xfrm>
          <a:prstGeom prst="rect">
            <a:avLst/>
          </a:prstGeom>
        </p:spPr>
      </p:pic>
      <p:sp>
        <p:nvSpPr>
          <p:cNvPr id="13" name="ZoneTexte 12">
            <a:extLst>
              <a:ext uri="{FF2B5EF4-FFF2-40B4-BE49-F238E27FC236}">
                <a16:creationId xmlns:a16="http://schemas.microsoft.com/office/drawing/2014/main" id="{ED9305EB-C427-F214-E578-36F00AA8330B}"/>
              </a:ext>
            </a:extLst>
          </p:cNvPr>
          <p:cNvSpPr txBox="1"/>
          <p:nvPr/>
        </p:nvSpPr>
        <p:spPr>
          <a:xfrm>
            <a:off x="2718435" y="6502154"/>
            <a:ext cx="2295525" cy="307777"/>
          </a:xfrm>
          <a:prstGeom prst="rect">
            <a:avLst/>
          </a:prstGeom>
          <a:noFill/>
        </p:spPr>
        <p:txBody>
          <a:bodyPr wrap="square">
            <a:spAutoFit/>
          </a:bodyPr>
          <a:lstStyle/>
          <a:p>
            <a:r>
              <a:rPr lang="fr-FR" sz="1400" dirty="0">
                <a:cs typeface="Calibri"/>
              </a:rPr>
              <a:t>FLS et espagnol : Interagir</a:t>
            </a:r>
          </a:p>
        </p:txBody>
      </p:sp>
      <p:pic>
        <p:nvPicPr>
          <p:cNvPr id="14" name="Graphique 13" descr="Conférencier avec un remplissage uni">
            <a:extLst>
              <a:ext uri="{FF2B5EF4-FFF2-40B4-BE49-F238E27FC236}">
                <a16:creationId xmlns:a16="http://schemas.microsoft.com/office/drawing/2014/main" id="{BB40DA00-B263-DB27-8177-F6313A04DF1A}"/>
              </a:ext>
            </a:extLst>
          </p:cNvPr>
          <p:cNvPicPr>
            <a:picLocks noChangeAspect="1"/>
          </p:cNvPicPr>
          <p:nvPr>
            <p:custDataLst>
              <p:tags r:id="rId4"/>
            </p:custDataLst>
          </p:nvPr>
        </p:nvPicPr>
        <p:blipFill>
          <a:blip r:embed="rId15">
            <a:extLst>
              <a:ext uri="{96DAC541-7B7A-43D3-8B79-37D633B846F1}">
                <asvg:svgBlip xmlns:asvg="http://schemas.microsoft.com/office/drawing/2016/SVG/main" r:embed="rId16"/>
              </a:ext>
            </a:extLst>
          </a:blip>
          <a:stretch>
            <a:fillRect/>
          </a:stretch>
        </p:blipFill>
        <p:spPr>
          <a:xfrm>
            <a:off x="7294597" y="5969523"/>
            <a:ext cx="746312" cy="757517"/>
          </a:xfrm>
          <a:prstGeom prst="rect">
            <a:avLst/>
          </a:prstGeom>
        </p:spPr>
      </p:pic>
      <p:pic>
        <p:nvPicPr>
          <p:cNvPr id="15" name="Graphique 14" descr="Discours avec un remplissage uni">
            <a:extLst>
              <a:ext uri="{FF2B5EF4-FFF2-40B4-BE49-F238E27FC236}">
                <a16:creationId xmlns:a16="http://schemas.microsoft.com/office/drawing/2014/main" id="{78FF09F3-39C5-0085-84DE-58AABC82BA5B}"/>
              </a:ext>
            </a:extLst>
          </p:cNvPr>
          <p:cNvPicPr>
            <a:picLocks noChangeAspect="1"/>
          </p:cNvPicPr>
          <p:nvPr>
            <p:custDataLst>
              <p:tags r:id="rId5"/>
            </p:custDataLst>
          </p:nvPr>
        </p:nvPicPr>
        <p:blipFill>
          <a:blip r:embed="rId17">
            <a:extLst>
              <a:ext uri="{96DAC541-7B7A-43D3-8B79-37D633B846F1}">
                <asvg:svgBlip xmlns:asvg="http://schemas.microsoft.com/office/drawing/2016/SVG/main" r:embed="rId18"/>
              </a:ext>
            </a:extLst>
          </a:blip>
          <a:stretch>
            <a:fillRect/>
          </a:stretch>
        </p:blipFill>
        <p:spPr>
          <a:xfrm flipH="1">
            <a:off x="7725787" y="5608726"/>
            <a:ext cx="362368" cy="555812"/>
          </a:xfrm>
          <a:prstGeom prst="rect">
            <a:avLst/>
          </a:prstGeom>
        </p:spPr>
      </p:pic>
      <p:sp>
        <p:nvSpPr>
          <p:cNvPr id="17" name="ZoneTexte 16">
            <a:extLst>
              <a:ext uri="{FF2B5EF4-FFF2-40B4-BE49-F238E27FC236}">
                <a16:creationId xmlns:a16="http://schemas.microsoft.com/office/drawing/2014/main" id="{7D0D5B9F-222C-ED28-BF5C-6D62459AF98D}"/>
              </a:ext>
            </a:extLst>
          </p:cNvPr>
          <p:cNvSpPr txBox="1"/>
          <p:nvPr/>
        </p:nvSpPr>
        <p:spPr>
          <a:xfrm>
            <a:off x="7799268" y="6481093"/>
            <a:ext cx="2089785" cy="307777"/>
          </a:xfrm>
          <a:prstGeom prst="rect">
            <a:avLst/>
          </a:prstGeom>
          <a:noFill/>
        </p:spPr>
        <p:txBody>
          <a:bodyPr wrap="square">
            <a:spAutoFit/>
          </a:bodyPr>
          <a:lstStyle/>
          <a:p>
            <a:r>
              <a:rPr lang="fr-FR" sz="1400" dirty="0"/>
              <a:t>FLS et espagnol : Produire</a:t>
            </a:r>
          </a:p>
        </p:txBody>
      </p:sp>
      <p:pic>
        <p:nvPicPr>
          <p:cNvPr id="18" name="Son enregistré">
            <a:hlinkClick r:id="" action="ppaction://media"/>
            <a:extLst>
              <a:ext uri="{FF2B5EF4-FFF2-40B4-BE49-F238E27FC236}">
                <a16:creationId xmlns:a16="http://schemas.microsoft.com/office/drawing/2014/main" id="{CF54EE8F-A489-0500-9AE4-5349350147CC}"/>
              </a:ext>
            </a:extLst>
          </p:cNvPr>
          <p:cNvPicPr>
            <a:picLocks noChangeAspect="1"/>
          </p:cNvPicPr>
          <p:nvPr>
            <a:audioFile r:link="rId7"/>
            <p:extLst>
              <p:ext uri="{DAA4B4D4-6D71-4841-9C94-3DE7FCFB9230}">
                <p14:media xmlns:p14="http://schemas.microsoft.com/office/powerpoint/2010/main" r:embed="rId6"/>
              </p:ext>
            </p:extLst>
          </p:nvPr>
        </p:nvPicPr>
        <p:blipFill>
          <a:blip r:embed="rId19"/>
          <a:stretch>
            <a:fillRect/>
          </a:stretch>
        </p:blipFill>
        <p:spPr>
          <a:xfrm>
            <a:off x="11628732" y="760737"/>
            <a:ext cx="406400" cy="406400"/>
          </a:xfrm>
          <a:prstGeom prst="rect">
            <a:avLst/>
          </a:prstGeom>
        </p:spPr>
      </p:pic>
    </p:spTree>
    <p:extLst>
      <p:ext uri="{BB962C8B-B14F-4D97-AF65-F5344CB8AC3E}">
        <p14:creationId xmlns:p14="http://schemas.microsoft.com/office/powerpoint/2010/main" val="2772958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508"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0524784-2109-007B-6ABD-368B1BCED97C}"/>
              </a:ext>
            </a:extLst>
          </p:cNvPr>
          <p:cNvSpPr txBox="1"/>
          <p:nvPr>
            <p:custDataLst>
              <p:tags r:id="rId1"/>
            </p:custDataLst>
          </p:nvPr>
        </p:nvSpPr>
        <p:spPr>
          <a:xfrm>
            <a:off x="370520" y="286125"/>
            <a:ext cx="1292629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4000" b="1" dirty="0">
                <a:solidFill>
                  <a:srgbClr val="325EA8"/>
                </a:solidFill>
                <a:latin typeface="Calibri"/>
                <a:cs typeface="Calibri"/>
              </a:rPr>
              <a:t>Un climat de classe chaleureux et respectueux</a:t>
            </a:r>
            <a:endParaRPr lang="fr-FR" sz="4000" dirty="0">
              <a:solidFill>
                <a:srgbClr val="325EA8"/>
              </a:solidFill>
              <a:latin typeface="Calibri"/>
              <a:cs typeface="Calibri"/>
            </a:endParaRPr>
          </a:p>
        </p:txBody>
      </p:sp>
      <p:pic>
        <p:nvPicPr>
          <p:cNvPr id="3" name="Graphique 3" descr="Contour de Visage grimaçant avec larmes de bonheur contour">
            <a:extLst>
              <a:ext uri="{FF2B5EF4-FFF2-40B4-BE49-F238E27FC236}">
                <a16:creationId xmlns:a16="http://schemas.microsoft.com/office/drawing/2014/main" id="{A766C025-0DC3-0CDD-607C-A834D4ACEF3F}"/>
              </a:ext>
            </a:extLst>
          </p:cNvPr>
          <p:cNvPicPr>
            <a:picLocks noChangeAspect="1"/>
          </p:cNvPicPr>
          <p:nvPr>
            <p:custDataLst>
              <p:tags r:id="rId2"/>
            </p:custDataLst>
          </p:nvPr>
        </p:nvPicPr>
        <p:blipFill>
          <a:blip r:embed="rId23">
            <a:extLst>
              <a:ext uri="{96DAC541-7B7A-43D3-8B79-37D633B846F1}">
                <asvg:svgBlip xmlns:asvg="http://schemas.microsoft.com/office/drawing/2016/SVG/main" r:embed="rId24"/>
              </a:ext>
            </a:extLst>
          </a:blip>
          <a:stretch>
            <a:fillRect/>
          </a:stretch>
        </p:blipFill>
        <p:spPr>
          <a:xfrm>
            <a:off x="567951" y="1677103"/>
            <a:ext cx="1719779" cy="1633748"/>
          </a:xfrm>
          <a:prstGeom prst="rect">
            <a:avLst/>
          </a:prstGeom>
        </p:spPr>
      </p:pic>
      <p:pic>
        <p:nvPicPr>
          <p:cNvPr id="4" name="Graphique 5" descr="Main levée contour">
            <a:extLst>
              <a:ext uri="{FF2B5EF4-FFF2-40B4-BE49-F238E27FC236}">
                <a16:creationId xmlns:a16="http://schemas.microsoft.com/office/drawing/2014/main" id="{6BB14FAE-960D-C043-4FEE-CA36EFCDA139}"/>
              </a:ext>
            </a:extLst>
          </p:cNvPr>
          <p:cNvPicPr>
            <a:picLocks noChangeAspect="1"/>
          </p:cNvPicPr>
          <p:nvPr>
            <p:custDataLst>
              <p:tags r:id="rId3"/>
            </p:custDataLst>
          </p:nvPr>
        </p:nvPicPr>
        <p:blipFill>
          <a:blip r:embed="rId25">
            <a:extLst>
              <a:ext uri="{96DAC541-7B7A-43D3-8B79-37D633B846F1}">
                <asvg:svgBlip xmlns:asvg="http://schemas.microsoft.com/office/drawing/2016/SVG/main" r:embed="rId26"/>
              </a:ext>
            </a:extLst>
          </a:blip>
          <a:stretch>
            <a:fillRect/>
          </a:stretch>
        </p:blipFill>
        <p:spPr>
          <a:xfrm rot="19440000">
            <a:off x="4298705" y="3016907"/>
            <a:ext cx="1435521" cy="1688686"/>
          </a:xfrm>
          <a:prstGeom prst="rect">
            <a:avLst/>
          </a:prstGeom>
        </p:spPr>
      </p:pic>
      <p:pic>
        <p:nvPicPr>
          <p:cNvPr id="6" name="Graphique 6" descr="Sablier 60% contour">
            <a:extLst>
              <a:ext uri="{FF2B5EF4-FFF2-40B4-BE49-F238E27FC236}">
                <a16:creationId xmlns:a16="http://schemas.microsoft.com/office/drawing/2014/main" id="{43A9294D-48EC-CCAE-3FBC-F593757402B5}"/>
              </a:ext>
            </a:extLst>
          </p:cNvPr>
          <p:cNvPicPr>
            <a:picLocks noChangeAspect="1"/>
          </p:cNvPicPr>
          <p:nvPr>
            <p:custDataLst>
              <p:tags r:id="rId4"/>
            </p:custDataLst>
          </p:nvPr>
        </p:nvPicPr>
        <p:blipFill>
          <a:blip r:embed="rId27">
            <a:extLst>
              <a:ext uri="{96DAC541-7B7A-43D3-8B79-37D633B846F1}">
                <asvg:svgBlip xmlns:asvg="http://schemas.microsoft.com/office/drawing/2016/SVG/main" r:embed="rId28"/>
              </a:ext>
            </a:extLst>
          </a:blip>
          <a:stretch>
            <a:fillRect/>
          </a:stretch>
        </p:blipFill>
        <p:spPr>
          <a:xfrm>
            <a:off x="7975269" y="4615953"/>
            <a:ext cx="1378690" cy="1293521"/>
          </a:xfrm>
          <a:prstGeom prst="rect">
            <a:avLst/>
          </a:prstGeom>
        </p:spPr>
      </p:pic>
      <p:pic>
        <p:nvPicPr>
          <p:cNvPr id="7" name="Graphique 7" descr="Réseau utilisateur contour">
            <a:extLst>
              <a:ext uri="{FF2B5EF4-FFF2-40B4-BE49-F238E27FC236}">
                <a16:creationId xmlns:a16="http://schemas.microsoft.com/office/drawing/2014/main" id="{490E6852-23AE-739A-08B4-EF40A366250C}"/>
              </a:ext>
            </a:extLst>
          </p:cNvPr>
          <p:cNvPicPr>
            <a:picLocks noChangeAspect="1"/>
          </p:cNvPicPr>
          <p:nvPr>
            <p:custDataLst>
              <p:tags r:id="rId5"/>
            </p:custDataLst>
          </p:nvPr>
        </p:nvPicPr>
        <p:blipFill>
          <a:blip r:embed="rId29">
            <a:extLst>
              <a:ext uri="{96DAC541-7B7A-43D3-8B79-37D633B846F1}">
                <asvg:svgBlip xmlns:asvg="http://schemas.microsoft.com/office/drawing/2016/SVG/main" r:embed="rId30"/>
              </a:ext>
            </a:extLst>
          </a:blip>
          <a:stretch>
            <a:fillRect/>
          </a:stretch>
        </p:blipFill>
        <p:spPr>
          <a:xfrm>
            <a:off x="2070048" y="4010071"/>
            <a:ext cx="1767600" cy="1634139"/>
          </a:xfrm>
          <a:prstGeom prst="rect">
            <a:avLst/>
          </a:prstGeom>
        </p:spPr>
      </p:pic>
      <p:sp>
        <p:nvSpPr>
          <p:cNvPr id="9" name="Ellipse 8">
            <a:extLst>
              <a:ext uri="{FF2B5EF4-FFF2-40B4-BE49-F238E27FC236}">
                <a16:creationId xmlns:a16="http://schemas.microsoft.com/office/drawing/2014/main" id="{166D19D4-11B8-24C9-3A4F-DA1B91B55EC2}"/>
              </a:ext>
            </a:extLst>
          </p:cNvPr>
          <p:cNvSpPr/>
          <p:nvPr>
            <p:custDataLst>
              <p:tags r:id="rId6"/>
            </p:custDataLst>
          </p:nvPr>
        </p:nvSpPr>
        <p:spPr>
          <a:xfrm>
            <a:off x="5015029" y="1505384"/>
            <a:ext cx="1544316" cy="1541561"/>
          </a:xfrm>
          <a:prstGeom prst="ellipse">
            <a:avLst/>
          </a:prstGeom>
          <a:solidFill>
            <a:srgbClr val="DEFAB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Graphique 8" descr="Commentaire barre oblique silence contour">
            <a:extLst>
              <a:ext uri="{FF2B5EF4-FFF2-40B4-BE49-F238E27FC236}">
                <a16:creationId xmlns:a16="http://schemas.microsoft.com/office/drawing/2014/main" id="{241A003C-4EA8-FB04-AD43-F66CB5FEC9A0}"/>
              </a:ext>
            </a:extLst>
          </p:cNvPr>
          <p:cNvPicPr>
            <a:picLocks noChangeAspect="1"/>
          </p:cNvPicPr>
          <p:nvPr>
            <p:custDataLst>
              <p:tags r:id="rId7"/>
            </p:custDataLst>
          </p:nvPr>
        </p:nvPicPr>
        <p:blipFill>
          <a:blip r:embed="rId31">
            <a:extLst>
              <a:ext uri="{96DAC541-7B7A-43D3-8B79-37D633B846F1}">
                <asvg:svgBlip xmlns:asvg="http://schemas.microsoft.com/office/drawing/2016/SVG/main" r:embed="rId32"/>
              </a:ext>
            </a:extLst>
          </a:blip>
          <a:stretch>
            <a:fillRect/>
          </a:stretch>
        </p:blipFill>
        <p:spPr>
          <a:xfrm>
            <a:off x="5355998" y="1822367"/>
            <a:ext cx="1018615" cy="1018615"/>
          </a:xfrm>
          <a:prstGeom prst="rect">
            <a:avLst/>
          </a:prstGeom>
        </p:spPr>
      </p:pic>
      <p:pic>
        <p:nvPicPr>
          <p:cNvPr id="11" name="Graphique 11" descr="Langue des signes contour">
            <a:extLst>
              <a:ext uri="{FF2B5EF4-FFF2-40B4-BE49-F238E27FC236}">
                <a16:creationId xmlns:a16="http://schemas.microsoft.com/office/drawing/2014/main" id="{B9ED7887-1A5C-CF0B-9618-298D2EFB2F88}"/>
              </a:ext>
            </a:extLst>
          </p:cNvPr>
          <p:cNvPicPr>
            <a:picLocks noChangeAspect="1"/>
          </p:cNvPicPr>
          <p:nvPr>
            <p:custDataLst>
              <p:tags r:id="rId8"/>
            </p:custDataLst>
          </p:nvPr>
        </p:nvPicPr>
        <p:blipFill>
          <a:blip r:embed="rId33">
            <a:extLst>
              <a:ext uri="{96DAC541-7B7A-43D3-8B79-37D633B846F1}">
                <asvg:svgBlip xmlns:asvg="http://schemas.microsoft.com/office/drawing/2016/SVG/main" r:embed="rId34"/>
              </a:ext>
            </a:extLst>
          </a:blip>
          <a:stretch>
            <a:fillRect/>
          </a:stretch>
        </p:blipFill>
        <p:spPr>
          <a:xfrm>
            <a:off x="9846745" y="1141102"/>
            <a:ext cx="1488139" cy="1943049"/>
          </a:xfrm>
          <a:prstGeom prst="rect">
            <a:avLst/>
          </a:prstGeom>
        </p:spPr>
      </p:pic>
      <p:pic>
        <p:nvPicPr>
          <p:cNvPr id="15" name="Graphique 15" descr="Bulle de discussion contour">
            <a:extLst>
              <a:ext uri="{FF2B5EF4-FFF2-40B4-BE49-F238E27FC236}">
                <a16:creationId xmlns:a16="http://schemas.microsoft.com/office/drawing/2014/main" id="{13D0C22B-84DB-98A3-4F68-9D866156ED73}"/>
              </a:ext>
            </a:extLst>
          </p:cNvPr>
          <p:cNvPicPr>
            <a:picLocks noChangeAspect="1"/>
          </p:cNvPicPr>
          <p:nvPr>
            <p:custDataLst>
              <p:tags r:id="rId9"/>
            </p:custDataLst>
          </p:nvPr>
        </p:nvPicPr>
        <p:blipFill>
          <a:blip r:embed="rId35">
            <a:extLst>
              <a:ext uri="{96DAC541-7B7A-43D3-8B79-37D633B846F1}">
                <asvg:svgBlip xmlns:asvg="http://schemas.microsoft.com/office/drawing/2016/SVG/main" r:embed="rId36"/>
              </a:ext>
            </a:extLst>
          </a:blip>
          <a:stretch>
            <a:fillRect/>
          </a:stretch>
        </p:blipFill>
        <p:spPr>
          <a:xfrm>
            <a:off x="8883493" y="1137445"/>
            <a:ext cx="1249103" cy="1617189"/>
          </a:xfrm>
          <a:prstGeom prst="rect">
            <a:avLst/>
          </a:prstGeom>
        </p:spPr>
      </p:pic>
      <p:cxnSp>
        <p:nvCxnSpPr>
          <p:cNvPr id="17" name="Connecteur droit avec flèche 16">
            <a:extLst>
              <a:ext uri="{FF2B5EF4-FFF2-40B4-BE49-F238E27FC236}">
                <a16:creationId xmlns:a16="http://schemas.microsoft.com/office/drawing/2014/main" id="{875FF624-146C-A720-D757-718988115142}"/>
              </a:ext>
            </a:extLst>
          </p:cNvPr>
          <p:cNvCxnSpPr/>
          <p:nvPr>
            <p:custDataLst>
              <p:tags r:id="rId10"/>
            </p:custDataLst>
          </p:nvPr>
        </p:nvCxnSpPr>
        <p:spPr>
          <a:xfrm>
            <a:off x="8922432" y="1304821"/>
            <a:ext cx="1087306" cy="1154818"/>
          </a:xfrm>
          <a:prstGeom prst="straightConnector1">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0" name="Image 20">
            <a:extLst>
              <a:ext uri="{FF2B5EF4-FFF2-40B4-BE49-F238E27FC236}">
                <a16:creationId xmlns:a16="http://schemas.microsoft.com/office/drawing/2014/main" id="{06ABE8B7-AFAB-9BA0-E6C5-27D81E3B8122}"/>
              </a:ext>
            </a:extLst>
          </p:cNvPr>
          <p:cNvPicPr>
            <a:picLocks noChangeAspect="1"/>
          </p:cNvPicPr>
          <p:nvPr>
            <p:custDataLst>
              <p:tags r:id="rId11"/>
            </p:custDataLst>
          </p:nvPr>
        </p:nvPicPr>
        <p:blipFill>
          <a:blip r:embed="rId37"/>
          <a:stretch>
            <a:fillRect/>
          </a:stretch>
        </p:blipFill>
        <p:spPr>
          <a:xfrm>
            <a:off x="11062514" y="2050071"/>
            <a:ext cx="404630" cy="351059"/>
          </a:xfrm>
          <a:prstGeom prst="rect">
            <a:avLst/>
          </a:prstGeom>
        </p:spPr>
      </p:pic>
      <p:sp>
        <p:nvSpPr>
          <p:cNvPr id="5" name="ZoneTexte 4">
            <a:extLst>
              <a:ext uri="{FF2B5EF4-FFF2-40B4-BE49-F238E27FC236}">
                <a16:creationId xmlns:a16="http://schemas.microsoft.com/office/drawing/2014/main" id="{61886F53-D911-DC48-9DE7-BA12126C93BF}"/>
              </a:ext>
            </a:extLst>
          </p:cNvPr>
          <p:cNvSpPr txBox="1"/>
          <p:nvPr>
            <p:custDataLst>
              <p:tags r:id="rId12"/>
            </p:custDataLst>
          </p:nvPr>
        </p:nvSpPr>
        <p:spPr>
          <a:xfrm>
            <a:off x="687867" y="6218294"/>
            <a:ext cx="167394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400" dirty="0">
                <a:cs typeface="Calibri"/>
              </a:rPr>
              <a:t>Armand, 2009</a:t>
            </a:r>
          </a:p>
        </p:txBody>
      </p:sp>
      <p:sp>
        <p:nvSpPr>
          <p:cNvPr id="10" name="ZoneTexte 9">
            <a:extLst>
              <a:ext uri="{FF2B5EF4-FFF2-40B4-BE49-F238E27FC236}">
                <a16:creationId xmlns:a16="http://schemas.microsoft.com/office/drawing/2014/main" id="{B0BFC373-9842-9B40-5E53-F812383FBA21}"/>
              </a:ext>
            </a:extLst>
          </p:cNvPr>
          <p:cNvSpPr txBox="1"/>
          <p:nvPr>
            <p:custDataLst>
              <p:tags r:id="rId13"/>
            </p:custDataLst>
          </p:nvPr>
        </p:nvSpPr>
        <p:spPr>
          <a:xfrm>
            <a:off x="2279562" y="1598326"/>
            <a:ext cx="1723104"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dirty="0">
                <a:cs typeface="Calibri"/>
              </a:rPr>
              <a:t>Créer un contexte où l’humour et les rires sont bienvenus, où l’erreur est autorisée</a:t>
            </a:r>
            <a:endParaRPr lang="fr-FR" dirty="0"/>
          </a:p>
        </p:txBody>
      </p:sp>
      <p:sp>
        <p:nvSpPr>
          <p:cNvPr id="12" name="ZoneTexte 11">
            <a:extLst>
              <a:ext uri="{FF2B5EF4-FFF2-40B4-BE49-F238E27FC236}">
                <a16:creationId xmlns:a16="http://schemas.microsoft.com/office/drawing/2014/main" id="{E622A7F2-12C6-6CB4-65B9-46B1F279FC77}"/>
              </a:ext>
            </a:extLst>
          </p:cNvPr>
          <p:cNvSpPr txBox="1"/>
          <p:nvPr>
            <p:custDataLst>
              <p:tags r:id="rId14"/>
            </p:custDataLst>
          </p:nvPr>
        </p:nvSpPr>
        <p:spPr>
          <a:xfrm>
            <a:off x="687867" y="5648475"/>
            <a:ext cx="523813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dirty="0">
                <a:cs typeface="Calibri"/>
              </a:rPr>
              <a:t>Établir une relation, un contact avec chaque enfant</a:t>
            </a:r>
          </a:p>
        </p:txBody>
      </p:sp>
      <p:sp>
        <p:nvSpPr>
          <p:cNvPr id="18" name="ZoneTexte 17">
            <a:extLst>
              <a:ext uri="{FF2B5EF4-FFF2-40B4-BE49-F238E27FC236}">
                <a16:creationId xmlns:a16="http://schemas.microsoft.com/office/drawing/2014/main" id="{EBF4FFEF-E6BB-8DBA-A2AA-0BDB80841A0B}"/>
              </a:ext>
            </a:extLst>
          </p:cNvPr>
          <p:cNvSpPr txBox="1"/>
          <p:nvPr>
            <p:custDataLst>
              <p:tags r:id="rId15"/>
            </p:custDataLst>
          </p:nvPr>
        </p:nvSpPr>
        <p:spPr>
          <a:xfrm>
            <a:off x="5412423" y="4351749"/>
            <a:ext cx="162478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a:cs typeface="Calibri"/>
              </a:rPr>
              <a:t>Solliciter la participation de tous</a:t>
            </a:r>
            <a:endParaRPr lang="fr-FR"/>
          </a:p>
        </p:txBody>
      </p:sp>
      <p:sp>
        <p:nvSpPr>
          <p:cNvPr id="19" name="ZoneTexte 18">
            <a:extLst>
              <a:ext uri="{FF2B5EF4-FFF2-40B4-BE49-F238E27FC236}">
                <a16:creationId xmlns:a16="http://schemas.microsoft.com/office/drawing/2014/main" id="{562E4263-C5B6-05D6-6A27-4AB8F33DC013}"/>
              </a:ext>
            </a:extLst>
          </p:cNvPr>
          <p:cNvSpPr txBox="1"/>
          <p:nvPr>
            <p:custDataLst>
              <p:tags r:id="rId16"/>
            </p:custDataLst>
          </p:nvPr>
        </p:nvSpPr>
        <p:spPr>
          <a:xfrm>
            <a:off x="6124481" y="2964308"/>
            <a:ext cx="184600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a:cs typeface="Calibri"/>
              </a:rPr>
              <a:t>Respecter la </a:t>
            </a:r>
          </a:p>
          <a:p>
            <a:r>
              <a:rPr lang="fr-FR">
                <a:cs typeface="Calibri"/>
              </a:rPr>
              <a:t>« période de silence »</a:t>
            </a:r>
          </a:p>
        </p:txBody>
      </p:sp>
      <p:sp>
        <p:nvSpPr>
          <p:cNvPr id="21" name="ZoneTexte 20">
            <a:extLst>
              <a:ext uri="{FF2B5EF4-FFF2-40B4-BE49-F238E27FC236}">
                <a16:creationId xmlns:a16="http://schemas.microsoft.com/office/drawing/2014/main" id="{B3338FFC-4567-A3DC-51F3-C42F93A9C4CC}"/>
              </a:ext>
            </a:extLst>
          </p:cNvPr>
          <p:cNvSpPr txBox="1"/>
          <p:nvPr>
            <p:custDataLst>
              <p:tags r:id="rId17"/>
            </p:custDataLst>
          </p:nvPr>
        </p:nvSpPr>
        <p:spPr>
          <a:xfrm>
            <a:off x="9119419" y="4805517"/>
            <a:ext cx="167394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a:cs typeface="Calibri"/>
              </a:rPr>
              <a:t>Laisser du temps, être patient </a:t>
            </a:r>
            <a:endParaRPr lang="fr-FR"/>
          </a:p>
        </p:txBody>
      </p:sp>
      <p:sp>
        <p:nvSpPr>
          <p:cNvPr id="22" name="ZoneTexte 21">
            <a:extLst>
              <a:ext uri="{FF2B5EF4-FFF2-40B4-BE49-F238E27FC236}">
                <a16:creationId xmlns:a16="http://schemas.microsoft.com/office/drawing/2014/main" id="{9D1BBBDE-5940-56D6-227F-CE7835A56A32}"/>
              </a:ext>
            </a:extLst>
          </p:cNvPr>
          <p:cNvSpPr txBox="1"/>
          <p:nvPr>
            <p:custDataLst>
              <p:tags r:id="rId18"/>
            </p:custDataLst>
          </p:nvPr>
        </p:nvSpPr>
        <p:spPr>
          <a:xfrm>
            <a:off x="8247586" y="2408319"/>
            <a:ext cx="2780070"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dirty="0">
                <a:cs typeface="Calibri"/>
              </a:rPr>
              <a:t>Trouver des </a:t>
            </a:r>
            <a:br>
              <a:rPr lang="fr-FR" dirty="0">
                <a:cs typeface="Calibri"/>
              </a:rPr>
            </a:br>
            <a:r>
              <a:rPr lang="fr-FR" dirty="0">
                <a:cs typeface="Calibri"/>
              </a:rPr>
              <a:t>moyens pour permettre aux élèves de participer activement malgré leur difficulté à s’exprimer et à se faire comprendre</a:t>
            </a:r>
          </a:p>
        </p:txBody>
      </p:sp>
      <p:pic>
        <p:nvPicPr>
          <p:cNvPr id="25" name="Son enregistré">
            <a:hlinkClick r:id="" action="ppaction://media"/>
            <a:extLst>
              <a:ext uri="{FF2B5EF4-FFF2-40B4-BE49-F238E27FC236}">
                <a16:creationId xmlns:a16="http://schemas.microsoft.com/office/drawing/2014/main" id="{F94D07A7-4387-80B9-DD68-2169B8B80222}"/>
              </a:ext>
            </a:extLst>
          </p:cNvPr>
          <p:cNvPicPr>
            <a:picLocks noChangeAspect="1"/>
          </p:cNvPicPr>
          <p:nvPr>
            <a:audioFile r:link="rId20"/>
            <p:extLst>
              <p:ext uri="{DAA4B4D4-6D71-4841-9C94-3DE7FCFB9230}">
                <p14:media xmlns:p14="http://schemas.microsoft.com/office/powerpoint/2010/main" r:embed="rId19"/>
              </p:ext>
            </p:extLst>
          </p:nvPr>
        </p:nvPicPr>
        <p:blipFill>
          <a:blip r:embed="rId38"/>
          <a:stretch>
            <a:fillRect/>
          </a:stretch>
        </p:blipFill>
        <p:spPr>
          <a:xfrm>
            <a:off x="11548883" y="291865"/>
            <a:ext cx="406400" cy="406400"/>
          </a:xfrm>
          <a:prstGeom prst="rect">
            <a:avLst/>
          </a:prstGeom>
        </p:spPr>
      </p:pic>
    </p:spTree>
    <p:extLst>
      <p:ext uri="{BB962C8B-B14F-4D97-AF65-F5344CB8AC3E}">
        <p14:creationId xmlns:p14="http://schemas.microsoft.com/office/powerpoint/2010/main" val="4120560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723"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057E25-FFD2-2950-92F2-D310B723C4D2}"/>
              </a:ext>
            </a:extLst>
          </p:cNvPr>
          <p:cNvSpPr>
            <a:spLocks noGrp="1"/>
          </p:cNvSpPr>
          <p:nvPr>
            <p:ph type="title"/>
            <p:custDataLst>
              <p:tags r:id="rId1"/>
            </p:custDataLst>
          </p:nvPr>
        </p:nvSpPr>
        <p:spPr/>
        <p:txBody>
          <a:bodyPr lIns="91440" tIns="45720" rIns="91440" bIns="45720" anchor="t"/>
          <a:lstStyle/>
          <a:p>
            <a:r>
              <a:rPr lang="fr-FR" sz="4000" dirty="0">
                <a:latin typeface="+mn-lt"/>
                <a:cs typeface="Calibri"/>
              </a:rPr>
              <a:t>Le climat de la classe</a:t>
            </a:r>
            <a:br>
              <a:rPr lang="fr-FR" dirty="0">
                <a:latin typeface="Calibri"/>
                <a:cs typeface="Calibri"/>
              </a:rPr>
            </a:br>
            <a:r>
              <a:rPr lang="fr-FR" sz="2800" dirty="0">
                <a:latin typeface="Calibri"/>
                <a:cs typeface="Calibri"/>
              </a:rPr>
              <a:t>Ce qu’en disent les programmes</a:t>
            </a:r>
            <a:endParaRPr lang="fr-FR" sz="2800" dirty="0"/>
          </a:p>
        </p:txBody>
      </p:sp>
      <p:sp>
        <p:nvSpPr>
          <p:cNvPr id="16" name="Rectangle : coins arrondis 15">
            <a:extLst>
              <a:ext uri="{FF2B5EF4-FFF2-40B4-BE49-F238E27FC236}">
                <a16:creationId xmlns:a16="http://schemas.microsoft.com/office/drawing/2014/main" id="{5C472657-4384-7B07-59C8-C557F5853A67}"/>
              </a:ext>
            </a:extLst>
          </p:cNvPr>
          <p:cNvSpPr/>
          <p:nvPr>
            <p:custDataLst>
              <p:tags r:id="rId2"/>
            </p:custDataLst>
          </p:nvPr>
        </p:nvSpPr>
        <p:spPr>
          <a:xfrm>
            <a:off x="975985" y="1802611"/>
            <a:ext cx="2891424" cy="4352793"/>
          </a:xfrm>
          <a:prstGeom prst="roundRect">
            <a:avLst/>
          </a:prstGeom>
          <a:solidFill>
            <a:srgbClr val="002060"/>
          </a:solidFill>
          <a:ln>
            <a:solidFill>
              <a:srgbClr val="325EA8"/>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2400" dirty="0">
                <a:solidFill>
                  <a:schemeClr val="bg1"/>
                </a:solidFill>
                <a:cs typeface="Calibri"/>
              </a:rPr>
              <a:t>Ne pas craindre d’être jugé par ses pairs / ambiance positive et dynamique / dimension ludique / atmosphère détendue / faire tomber les barrières de la timidité</a:t>
            </a:r>
            <a:r>
              <a:rPr lang="fr-FR" sz="2400" dirty="0">
                <a:cs typeface="Calibri"/>
              </a:rPr>
              <a:t> </a:t>
            </a:r>
          </a:p>
        </p:txBody>
      </p:sp>
      <p:sp>
        <p:nvSpPr>
          <p:cNvPr id="17" name="Rectangle : coins arrondis 16">
            <a:extLst>
              <a:ext uri="{FF2B5EF4-FFF2-40B4-BE49-F238E27FC236}">
                <a16:creationId xmlns:a16="http://schemas.microsoft.com/office/drawing/2014/main" id="{7EA495EA-6F49-8C85-0990-AB18B696A3D2}"/>
              </a:ext>
            </a:extLst>
          </p:cNvPr>
          <p:cNvSpPr/>
          <p:nvPr>
            <p:custDataLst>
              <p:tags r:id="rId3"/>
            </p:custDataLst>
          </p:nvPr>
        </p:nvSpPr>
        <p:spPr>
          <a:xfrm>
            <a:off x="4530245" y="1802611"/>
            <a:ext cx="7045888" cy="2244245"/>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2400" dirty="0">
                <a:cs typeface="Calibri"/>
              </a:rPr>
              <a:t>Un climat qui donne le goût d’apprendre, de prendre des risques / respect de l’autre, ouverture d’esprit et tolérance à l’égard de l’erreur / activités d’équipe / discussions intégrées où apprendre de ses pairs, c’est possible... </a:t>
            </a:r>
          </a:p>
        </p:txBody>
      </p:sp>
      <p:sp>
        <p:nvSpPr>
          <p:cNvPr id="19" name="Rectangle : coins arrondis 18">
            <a:extLst>
              <a:ext uri="{FF2B5EF4-FFF2-40B4-BE49-F238E27FC236}">
                <a16:creationId xmlns:a16="http://schemas.microsoft.com/office/drawing/2014/main" id="{D6F05B79-AB6E-55AA-A78C-4F9564E5A2BF}"/>
              </a:ext>
            </a:extLst>
          </p:cNvPr>
          <p:cNvSpPr/>
          <p:nvPr>
            <p:custDataLst>
              <p:tags r:id="rId4"/>
            </p:custDataLst>
          </p:nvPr>
        </p:nvSpPr>
        <p:spPr>
          <a:xfrm>
            <a:off x="4523982" y="4416188"/>
            <a:ext cx="7045889" cy="16805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2400" dirty="0">
                <a:cs typeface="Calibri"/>
              </a:rPr>
              <a:t>Une cadre positif, sécurisant et stimulant / climat de confiance et d’ouverture / se sentir accepté, respecté, valorisé / ne pas craindre de prendre des risques / avoir le goût d’interagir en français  </a:t>
            </a:r>
          </a:p>
        </p:txBody>
      </p:sp>
      <p:sp>
        <p:nvSpPr>
          <p:cNvPr id="20" name="ZoneTexte 19">
            <a:extLst>
              <a:ext uri="{FF2B5EF4-FFF2-40B4-BE49-F238E27FC236}">
                <a16:creationId xmlns:a16="http://schemas.microsoft.com/office/drawing/2014/main" id="{7297FD40-1CFC-3ECF-B67A-4E6AD68FF88C}"/>
              </a:ext>
            </a:extLst>
          </p:cNvPr>
          <p:cNvSpPr txBox="1"/>
          <p:nvPr>
            <p:custDataLst>
              <p:tags r:id="rId5"/>
            </p:custDataLst>
          </p:nvPr>
        </p:nvSpPr>
        <p:spPr>
          <a:xfrm>
            <a:off x="1869508" y="1377654"/>
            <a:ext cx="110437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FR" dirty="0">
                <a:solidFill>
                  <a:srgbClr val="002060"/>
                </a:solidFill>
                <a:cs typeface="Calibri"/>
                <a:hlinkClick r:id="rId12" action="ppaction://hlinksldjump">
                  <a:extLst>
                    <a:ext uri="{A12FA001-AC4F-418D-AE19-62706E023703}">
                      <ahyp:hlinkClr xmlns:ahyp="http://schemas.microsoft.com/office/drawing/2018/hyperlinkcolor" val="tx"/>
                    </a:ext>
                  </a:extLst>
                </a:hlinkClick>
              </a:rPr>
              <a:t>Espagnol</a:t>
            </a:r>
            <a:endParaRPr lang="fr-FR" dirty="0">
              <a:solidFill>
                <a:srgbClr val="002060"/>
              </a:solidFill>
              <a:hlinkClick r:id="rId13">
                <a:extLst>
                  <a:ext uri="{A12FA001-AC4F-418D-AE19-62706E023703}">
                    <ahyp:hlinkClr xmlns:ahyp="http://schemas.microsoft.com/office/drawing/2018/hyperlinkcolor" val="tx"/>
                  </a:ext>
                </a:extLst>
              </a:hlinkClick>
            </a:endParaRPr>
          </a:p>
        </p:txBody>
      </p:sp>
      <p:sp>
        <p:nvSpPr>
          <p:cNvPr id="21" name="ZoneTexte 20">
            <a:extLst>
              <a:ext uri="{FF2B5EF4-FFF2-40B4-BE49-F238E27FC236}">
                <a16:creationId xmlns:a16="http://schemas.microsoft.com/office/drawing/2014/main" id="{12BF9F24-3B9C-94F1-523E-60DBF3083FF8}"/>
              </a:ext>
            </a:extLst>
          </p:cNvPr>
          <p:cNvSpPr txBox="1"/>
          <p:nvPr>
            <p:custDataLst>
              <p:tags r:id="rId6"/>
            </p:custDataLst>
          </p:nvPr>
        </p:nvSpPr>
        <p:spPr>
          <a:xfrm>
            <a:off x="7740040" y="1433279"/>
            <a:ext cx="61377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FR" dirty="0">
                <a:solidFill>
                  <a:srgbClr val="00B0F0"/>
                </a:solidFill>
                <a:cs typeface="Calibri"/>
                <a:hlinkClick r:id="rId14" action="ppaction://hlinksldjump">
                  <a:extLst>
                    <a:ext uri="{A12FA001-AC4F-418D-AE19-62706E023703}">
                      <ahyp:hlinkClr xmlns:ahyp="http://schemas.microsoft.com/office/drawing/2018/hyperlinkcolor" val="tx"/>
                    </a:ext>
                  </a:extLst>
                </a:hlinkClick>
              </a:rPr>
              <a:t>FLS</a:t>
            </a:r>
            <a:endParaRPr lang="fr-FR" dirty="0">
              <a:solidFill>
                <a:srgbClr val="00B0F0"/>
              </a:solidFill>
            </a:endParaRPr>
          </a:p>
        </p:txBody>
      </p:sp>
      <p:sp>
        <p:nvSpPr>
          <p:cNvPr id="22" name="ZoneTexte 21">
            <a:extLst>
              <a:ext uri="{FF2B5EF4-FFF2-40B4-BE49-F238E27FC236}">
                <a16:creationId xmlns:a16="http://schemas.microsoft.com/office/drawing/2014/main" id="{12C1D72F-FCF6-680A-DC4E-42B5DCC354A8}"/>
              </a:ext>
            </a:extLst>
          </p:cNvPr>
          <p:cNvSpPr txBox="1"/>
          <p:nvPr>
            <p:custDataLst>
              <p:tags r:id="rId7"/>
            </p:custDataLst>
          </p:nvPr>
        </p:nvSpPr>
        <p:spPr>
          <a:xfrm>
            <a:off x="7740040" y="4046856"/>
            <a:ext cx="72859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FR" dirty="0">
                <a:solidFill>
                  <a:srgbClr val="325EA8"/>
                </a:solidFill>
                <a:cs typeface="Calibri"/>
                <a:hlinkClick r:id="rId15" action="ppaction://hlinksldjump">
                  <a:extLst>
                    <a:ext uri="{A12FA001-AC4F-418D-AE19-62706E023703}">
                      <ahyp:hlinkClr xmlns:ahyp="http://schemas.microsoft.com/office/drawing/2018/hyperlinkcolor" val="tx"/>
                    </a:ext>
                  </a:extLst>
                </a:hlinkClick>
              </a:rPr>
              <a:t>ILSS</a:t>
            </a:r>
            <a:endParaRPr lang="fr-FR" dirty="0">
              <a:solidFill>
                <a:srgbClr val="325EA8"/>
              </a:solidFill>
              <a:cs typeface="Calibri"/>
              <a:hlinkClick r:id="rId16">
                <a:extLst>
                  <a:ext uri="{A12FA001-AC4F-418D-AE19-62706E023703}">
                    <ahyp:hlinkClr xmlns:ahyp="http://schemas.microsoft.com/office/drawing/2018/hyperlinkcolor" val="tx"/>
                  </a:ext>
                </a:extLst>
              </a:hlinkClick>
            </a:endParaRPr>
          </a:p>
        </p:txBody>
      </p:sp>
      <p:pic>
        <p:nvPicPr>
          <p:cNvPr id="3" name="Son enregistré">
            <a:hlinkClick r:id="" action="ppaction://media"/>
            <a:extLst>
              <a:ext uri="{FF2B5EF4-FFF2-40B4-BE49-F238E27FC236}">
                <a16:creationId xmlns:a16="http://schemas.microsoft.com/office/drawing/2014/main" id="{065A764F-E299-E405-54C9-D18E8DD2037C}"/>
              </a:ext>
            </a:extLst>
          </p:cNvPr>
          <p:cNvPicPr>
            <a:picLocks noChangeAspect="1"/>
          </p:cNvPicPr>
          <p:nvPr>
            <a:audioFile r:link="rId9"/>
            <p:extLst>
              <p:ext uri="{DAA4B4D4-6D71-4841-9C94-3DE7FCFB9230}">
                <p14:media xmlns:p14="http://schemas.microsoft.com/office/powerpoint/2010/main" r:embed="rId8"/>
              </p:ext>
            </p:extLst>
          </p:nvPr>
        </p:nvPicPr>
        <p:blipFill>
          <a:blip r:embed="rId17"/>
          <a:stretch>
            <a:fillRect/>
          </a:stretch>
        </p:blipFill>
        <p:spPr>
          <a:xfrm>
            <a:off x="11576133" y="282789"/>
            <a:ext cx="406400" cy="406400"/>
          </a:xfrm>
          <a:prstGeom prst="rect">
            <a:avLst/>
          </a:prstGeom>
        </p:spPr>
      </p:pic>
    </p:spTree>
    <p:extLst>
      <p:ext uri="{BB962C8B-B14F-4D97-AF65-F5344CB8AC3E}">
        <p14:creationId xmlns:p14="http://schemas.microsoft.com/office/powerpoint/2010/main" val="1463081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6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2">
            <a:extLst>
              <a:ext uri="{FF2B5EF4-FFF2-40B4-BE49-F238E27FC236}">
                <a16:creationId xmlns:a16="http://schemas.microsoft.com/office/drawing/2014/main" id="{B78CCBFE-5060-9A0D-48A5-4BBFD5B7BD90}"/>
              </a:ext>
            </a:extLst>
          </p:cNvPr>
          <p:cNvGraphicFramePr>
            <a:graphicFrameLocks noGrp="1"/>
          </p:cNvGraphicFramePr>
          <p:nvPr>
            <p:custDataLst>
              <p:tags r:id="rId1"/>
            </p:custDataLst>
            <p:extLst>
              <p:ext uri="{D42A27DB-BD31-4B8C-83A1-F6EECF244321}">
                <p14:modId xmlns:p14="http://schemas.microsoft.com/office/powerpoint/2010/main" val="214825368"/>
              </p:ext>
            </p:extLst>
          </p:nvPr>
        </p:nvGraphicFramePr>
        <p:xfrm>
          <a:off x="647424" y="2172541"/>
          <a:ext cx="11024202" cy="425603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5" name="Titre 1">
            <a:extLst>
              <a:ext uri="{FF2B5EF4-FFF2-40B4-BE49-F238E27FC236}">
                <a16:creationId xmlns:a16="http://schemas.microsoft.com/office/drawing/2014/main" id="{9E9EC0D7-1058-C69A-3943-28EF9349A2D9}"/>
              </a:ext>
            </a:extLst>
          </p:cNvPr>
          <p:cNvSpPr>
            <a:spLocks noGrp="1"/>
          </p:cNvSpPr>
          <p:nvPr>
            <p:custDataLst>
              <p:tags r:id="rId2"/>
            </p:custDataLst>
          </p:nvPr>
        </p:nvSpPr>
        <p:spPr>
          <a:xfrm>
            <a:off x="565767" y="48117"/>
            <a:ext cx="10173010" cy="15544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bg1"/>
                </a:solidFill>
                <a:latin typeface="Calibri" panose="020F0502020204030204" pitchFamily="34" charset="0"/>
                <a:ea typeface="+mj-ea"/>
                <a:cs typeface="Calibri" panose="020F0502020204030204" pitchFamily="34" charset="0"/>
              </a:defRPr>
            </a:lvl1pPr>
          </a:lstStyle>
          <a:p>
            <a:r>
              <a:rPr lang="en-US" sz="4000" kern="1200" dirty="0" err="1">
                <a:solidFill>
                  <a:schemeClr val="accent1"/>
                </a:solidFill>
                <a:latin typeface="+mn-lt"/>
                <a:ea typeface="+mj-ea"/>
                <a:cs typeface="+mj-cs"/>
              </a:rPr>
              <a:t>Objectifs</a:t>
            </a:r>
            <a:r>
              <a:rPr lang="en-US" sz="4000" kern="1200" dirty="0">
                <a:solidFill>
                  <a:schemeClr val="accent1"/>
                </a:solidFill>
                <a:latin typeface="+mn-lt"/>
                <a:ea typeface="+mj-ea"/>
                <a:cs typeface="+mj-cs"/>
              </a:rPr>
              <a:t> de la formation</a:t>
            </a:r>
            <a:endParaRPr lang="en-US" sz="4000" dirty="0">
              <a:latin typeface="+mn-lt"/>
              <a:ea typeface="+mj-ea"/>
              <a:cs typeface="+mj-cs"/>
            </a:endParaRPr>
          </a:p>
        </p:txBody>
      </p:sp>
      <p:pic>
        <p:nvPicPr>
          <p:cNvPr id="13" name="Graphic 13" descr="Enseignant avec un remplissage uni">
            <a:extLst>
              <a:ext uri="{FF2B5EF4-FFF2-40B4-BE49-F238E27FC236}">
                <a16:creationId xmlns:a16="http://schemas.microsoft.com/office/drawing/2014/main" id="{B487B964-988D-5BE7-E736-085BD32FD607}"/>
              </a:ext>
            </a:extLst>
          </p:cNvPr>
          <p:cNvPicPr>
            <a:picLocks noChangeAspect="1"/>
          </p:cNvPicPr>
          <p:nvPr>
            <p:custDataLst>
              <p:tags r:id="rId3"/>
            </p:custDataLst>
          </p:nvPr>
        </p:nvPicPr>
        <p:blipFill>
          <a:blip r:embed="rId13">
            <a:extLst>
              <a:ext uri="{96DAC541-7B7A-43D3-8B79-37D633B846F1}">
                <asvg:svgBlip xmlns:asvg="http://schemas.microsoft.com/office/drawing/2016/SVG/main" r:embed="rId14"/>
              </a:ext>
            </a:extLst>
          </a:blip>
          <a:stretch>
            <a:fillRect/>
          </a:stretch>
        </p:blipFill>
        <p:spPr>
          <a:xfrm>
            <a:off x="6022717" y="48117"/>
            <a:ext cx="1705335" cy="1714981"/>
          </a:xfrm>
          <a:prstGeom prst="rect">
            <a:avLst/>
          </a:prstGeom>
        </p:spPr>
      </p:pic>
      <p:pic>
        <p:nvPicPr>
          <p:cNvPr id="6" name="Son enregistré">
            <a:hlinkClick r:id="" action="ppaction://media"/>
            <a:extLst>
              <a:ext uri="{FF2B5EF4-FFF2-40B4-BE49-F238E27FC236}">
                <a16:creationId xmlns:a16="http://schemas.microsoft.com/office/drawing/2014/main" id="{451931B4-1681-ED87-C2AF-5505B41C1A17}"/>
              </a:ext>
            </a:extLst>
          </p:cNvPr>
          <p:cNvPicPr>
            <a:picLocks noChangeAspect="1"/>
          </p:cNvPicPr>
          <p:nvPr>
            <a:audioFile r:link="rId5"/>
            <p:extLst>
              <p:ext uri="{DAA4B4D4-6D71-4841-9C94-3DE7FCFB9230}">
                <p14:media xmlns:p14="http://schemas.microsoft.com/office/powerpoint/2010/main" r:embed="rId4"/>
              </p:ext>
            </p:extLst>
          </p:nvPr>
        </p:nvPicPr>
        <p:blipFill>
          <a:blip r:embed="rId15"/>
          <a:stretch>
            <a:fillRect/>
          </a:stretch>
        </p:blipFill>
        <p:spPr>
          <a:xfrm>
            <a:off x="11540251" y="226223"/>
            <a:ext cx="406400" cy="406400"/>
          </a:xfrm>
          <a:prstGeom prst="rect">
            <a:avLst/>
          </a:prstGeom>
        </p:spPr>
      </p:pic>
    </p:spTree>
    <p:extLst>
      <p:ext uri="{BB962C8B-B14F-4D97-AF65-F5344CB8AC3E}">
        <p14:creationId xmlns:p14="http://schemas.microsoft.com/office/powerpoint/2010/main" val="4258283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05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2"/>
            </p:custDataLst>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3"/>
            </p:custDataLst>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4"/>
            </p:custDataLst>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5"/>
            </p:custDataLst>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Rectangle 19">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6"/>
            </p:custDataLst>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re 1">
            <a:extLst>
              <a:ext uri="{FF2B5EF4-FFF2-40B4-BE49-F238E27FC236}">
                <a16:creationId xmlns:a16="http://schemas.microsoft.com/office/drawing/2014/main" id="{D994DB9F-80BE-E62A-720B-223F9E5E15AC}"/>
              </a:ext>
            </a:extLst>
          </p:cNvPr>
          <p:cNvSpPr>
            <a:spLocks noGrp="1"/>
          </p:cNvSpPr>
          <p:nvPr>
            <p:ph type="title"/>
            <p:custDataLst>
              <p:tags r:id="rId7"/>
            </p:custDataLst>
          </p:nvPr>
        </p:nvSpPr>
        <p:spPr>
          <a:xfrm>
            <a:off x="1929491" y="770124"/>
            <a:ext cx="8491314" cy="1212102"/>
          </a:xfrm>
        </p:spPr>
        <p:txBody>
          <a:bodyPr vert="horz" lIns="91440" tIns="45720" rIns="91440" bIns="45720" rtlCol="0" anchor="ctr">
            <a:noAutofit/>
          </a:bodyPr>
          <a:lstStyle/>
          <a:p>
            <a:pPr algn="ctr"/>
            <a:r>
              <a:rPr lang="fr-CA" sz="4000" dirty="0">
                <a:solidFill>
                  <a:srgbClr val="FFFFFF"/>
                </a:solidFill>
                <a:latin typeface="Calibri"/>
                <a:cs typeface="Calibri"/>
              </a:rPr>
              <a:t>Le climat de la classe</a:t>
            </a:r>
            <a:br>
              <a:rPr lang="fr-CA" dirty="0">
                <a:latin typeface="+mj-lt"/>
                <a:cs typeface="Calibri Light"/>
              </a:rPr>
            </a:br>
            <a:r>
              <a:rPr lang="fr-CA" sz="2800" dirty="0">
                <a:solidFill>
                  <a:srgbClr val="FFFFFF"/>
                </a:solidFill>
                <a:latin typeface="Calibri"/>
                <a:cs typeface="Calibri"/>
              </a:rPr>
              <a:t>Ce qu’en disent les programmes</a:t>
            </a:r>
            <a:endParaRPr lang="fr-CA" sz="2800" dirty="0">
              <a:latin typeface="Calibri"/>
              <a:cs typeface="Calibri"/>
            </a:endParaRPr>
          </a:p>
        </p:txBody>
      </p:sp>
      <p:sp>
        <p:nvSpPr>
          <p:cNvPr id="5" name="ZoneTexte 4">
            <a:extLst>
              <a:ext uri="{FF2B5EF4-FFF2-40B4-BE49-F238E27FC236}">
                <a16:creationId xmlns:a16="http://schemas.microsoft.com/office/drawing/2014/main" id="{6DC73B12-27D5-8687-28BC-EABF0767E4EA}"/>
              </a:ext>
            </a:extLst>
          </p:cNvPr>
          <p:cNvSpPr txBox="1"/>
          <p:nvPr>
            <p:custDataLst>
              <p:tags r:id="rId8"/>
            </p:custDataLst>
          </p:nvPr>
        </p:nvSpPr>
        <p:spPr>
          <a:xfrm>
            <a:off x="1117103" y="2072902"/>
            <a:ext cx="10116090" cy="4684076"/>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Aft>
                <a:spcPts val="600"/>
              </a:spcAft>
            </a:pPr>
            <a:endParaRPr lang="en-US" sz="2400" b="1">
              <a:cs typeface="Calibri" panose="020F0502020204030204"/>
            </a:endParaRPr>
          </a:p>
          <a:p>
            <a:pPr>
              <a:lnSpc>
                <a:spcPct val="90000"/>
              </a:lnSpc>
              <a:spcAft>
                <a:spcPts val="600"/>
              </a:spcAft>
            </a:pPr>
            <a:endParaRPr lang="en-US" u="sng">
              <a:solidFill>
                <a:srgbClr val="0070C0"/>
              </a:solidFill>
              <a:cs typeface="Calibri"/>
            </a:endParaRPr>
          </a:p>
        </p:txBody>
      </p:sp>
      <p:sp>
        <p:nvSpPr>
          <p:cNvPr id="3" name="ZoneTexte 2">
            <a:extLst>
              <a:ext uri="{FF2B5EF4-FFF2-40B4-BE49-F238E27FC236}">
                <a16:creationId xmlns:a16="http://schemas.microsoft.com/office/drawing/2014/main" id="{1DEF4EA2-A71F-6F26-B479-D06E413EB702}"/>
              </a:ext>
            </a:extLst>
          </p:cNvPr>
          <p:cNvSpPr txBox="1"/>
          <p:nvPr>
            <p:custDataLst>
              <p:tags r:id="rId9"/>
            </p:custDataLst>
          </p:nvPr>
        </p:nvSpPr>
        <p:spPr>
          <a:xfrm>
            <a:off x="688524" y="3134303"/>
            <a:ext cx="10967284" cy="28315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fr-CA" sz="2200" dirty="0"/>
              <a:t>« Le climat de classe doit </a:t>
            </a:r>
            <a:r>
              <a:rPr lang="fr-CA" sz="2200" b="1" dirty="0"/>
              <a:t>faciliter la prise de parole et encourager les élèves à s’exprimer sans craindre le jugement de leurs pairs</a:t>
            </a:r>
            <a:r>
              <a:rPr lang="fr-CA" sz="2200" dirty="0"/>
              <a:t>. Une </a:t>
            </a:r>
            <a:r>
              <a:rPr lang="fr-CA" sz="2200" b="1" dirty="0"/>
              <a:t>ambiance positive</a:t>
            </a:r>
            <a:r>
              <a:rPr lang="fr-CA" sz="2200" dirty="0"/>
              <a:t> et </a:t>
            </a:r>
            <a:r>
              <a:rPr lang="fr-CA" sz="2200" b="1" dirty="0"/>
              <a:t>dynamique</a:t>
            </a:r>
            <a:r>
              <a:rPr lang="fr-CA" sz="2200" dirty="0"/>
              <a:t> est susceptible de les amener à s’investir de plus en plus dans l’apprentissage de l’espagnol et à utiliser cette langue dès que la situation le permet, que ce soit à l’intérieur ou à l’extérieur de la classe. L’exploitation de la </a:t>
            </a:r>
            <a:r>
              <a:rPr lang="fr-CA" sz="2200" b="1" dirty="0"/>
              <a:t>dimension ludique </a:t>
            </a:r>
            <a:r>
              <a:rPr lang="fr-CA" sz="2200" dirty="0"/>
              <a:t>de l’apprentissage permet également d’établir une </a:t>
            </a:r>
            <a:r>
              <a:rPr lang="fr-CA" sz="2200" b="1" dirty="0"/>
              <a:t>atmosphère détendue </a:t>
            </a:r>
            <a:r>
              <a:rPr lang="fr-CA" sz="2200" dirty="0"/>
              <a:t>en classe. </a:t>
            </a:r>
            <a:r>
              <a:rPr lang="fr-CA" sz="2200" b="1" dirty="0"/>
              <a:t>Un contexte où le jeu s’associe à l’apprentissage aide ainsi à faire tomber les barrières de la timidité et peut encourager chacun à s’exprimer plus spontanément en espagnol.</a:t>
            </a:r>
            <a:r>
              <a:rPr lang="fr-CA" sz="2200" dirty="0">
                <a:solidFill>
                  <a:srgbClr val="333333"/>
                </a:solidFill>
              </a:rPr>
              <a:t> »</a:t>
            </a:r>
            <a:r>
              <a:rPr lang="fr-CA" sz="2200" b="1" dirty="0">
                <a:solidFill>
                  <a:srgbClr val="FF0000"/>
                </a:solidFill>
              </a:rPr>
              <a:t> </a:t>
            </a:r>
            <a:r>
              <a:rPr lang="fr-CA" sz="2400" b="1" dirty="0">
                <a:solidFill>
                  <a:srgbClr val="002060"/>
                </a:solidFill>
              </a:rPr>
              <a:t>					</a:t>
            </a:r>
            <a:r>
              <a:rPr lang="en-US" sz="1900" dirty="0">
                <a:solidFill>
                  <a:srgbClr val="002060"/>
                </a:solidFill>
                <a:cs typeface="Calibri"/>
                <a:hlinkClick r:id="rId16">
                  <a:extLst>
                    <a:ext uri="{A12FA001-AC4F-418D-AE19-62706E023703}">
                      <ahyp:hlinkClr xmlns:ahyp="http://schemas.microsoft.com/office/drawing/2018/hyperlinkcolor" val="tx"/>
                    </a:ext>
                  </a:extLst>
                </a:hlinkClick>
              </a:rPr>
              <a:t>PFEQ, Espagnol, langue tierce, p. 7</a:t>
            </a:r>
          </a:p>
        </p:txBody>
      </p:sp>
      <p:sp>
        <p:nvSpPr>
          <p:cNvPr id="4" name="ZoneTexte 3">
            <a:extLst>
              <a:ext uri="{FF2B5EF4-FFF2-40B4-BE49-F238E27FC236}">
                <a16:creationId xmlns:a16="http://schemas.microsoft.com/office/drawing/2014/main" id="{3141F636-B370-14FB-0AD2-2771ECC8B390}"/>
              </a:ext>
            </a:extLst>
          </p:cNvPr>
          <p:cNvSpPr txBox="1"/>
          <p:nvPr>
            <p:custDataLst>
              <p:tags r:id="rId10"/>
            </p:custDataLst>
          </p:nvPr>
        </p:nvSpPr>
        <p:spPr>
          <a:xfrm>
            <a:off x="4299126" y="2223094"/>
            <a:ext cx="393317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400" b="1" dirty="0">
                <a:solidFill>
                  <a:srgbClr val="002060"/>
                </a:solidFill>
                <a:cs typeface="Calibri"/>
              </a:rPr>
              <a:t>Espagnol, langue tierce</a:t>
            </a:r>
          </a:p>
        </p:txBody>
      </p:sp>
      <p:sp>
        <p:nvSpPr>
          <p:cNvPr id="7" name="Rectangle 6">
            <a:extLst>
              <a:ext uri="{FF2B5EF4-FFF2-40B4-BE49-F238E27FC236}">
                <a16:creationId xmlns:a16="http://schemas.microsoft.com/office/drawing/2014/main" id="{E4F901A7-EF5C-D076-2623-436EDA836F3C}"/>
              </a:ext>
            </a:extLst>
          </p:cNvPr>
          <p:cNvSpPr/>
          <p:nvPr>
            <p:custDataLst>
              <p:tags r:id="rId11"/>
            </p:custDataLst>
          </p:nvPr>
        </p:nvSpPr>
        <p:spPr>
          <a:xfrm>
            <a:off x="0" y="0"/>
            <a:ext cx="12191999" cy="935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Oval 7">
            <a:hlinkClick r:id="rId17" action="ppaction://hlinksldjump"/>
            <a:extLst>
              <a:ext uri="{FF2B5EF4-FFF2-40B4-BE49-F238E27FC236}">
                <a16:creationId xmlns:a16="http://schemas.microsoft.com/office/drawing/2014/main" id="{74F7ED73-0674-122C-0E55-937B4FF06EEF}"/>
              </a:ext>
            </a:extLst>
          </p:cNvPr>
          <p:cNvSpPr/>
          <p:nvPr>
            <p:custDataLst>
              <p:tags r:id="rId12"/>
            </p:custDataLst>
          </p:nvPr>
        </p:nvSpPr>
        <p:spPr>
          <a:xfrm>
            <a:off x="10207924" y="920151"/>
            <a:ext cx="920150" cy="9201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Striped Right 5">
            <a:hlinkClick r:id="rId17" action="ppaction://hlinksldjump"/>
            <a:extLst>
              <a:ext uri="{FF2B5EF4-FFF2-40B4-BE49-F238E27FC236}">
                <a16:creationId xmlns:a16="http://schemas.microsoft.com/office/drawing/2014/main" id="{3755C2CC-03DC-3F70-01D5-D3E6494A7B97}"/>
              </a:ext>
            </a:extLst>
          </p:cNvPr>
          <p:cNvSpPr/>
          <p:nvPr>
            <p:custDataLst>
              <p:tags r:id="rId13"/>
            </p:custDataLst>
          </p:nvPr>
        </p:nvSpPr>
        <p:spPr>
          <a:xfrm>
            <a:off x="10423585" y="1222074"/>
            <a:ext cx="517585" cy="359434"/>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 8" descr="Une image contenant obscurité, capture d’écran, noir, lune&#10;&#10;Description générée automatiquement">
            <a:extLst>
              <a:ext uri="{FF2B5EF4-FFF2-40B4-BE49-F238E27FC236}">
                <a16:creationId xmlns:a16="http://schemas.microsoft.com/office/drawing/2014/main" id="{70306FFB-BE5D-00D3-1E77-06D104169748}"/>
              </a:ext>
            </a:extLst>
          </p:cNvPr>
          <p:cNvPicPr>
            <a:picLocks noChangeAspect="1"/>
          </p:cNvPicPr>
          <p:nvPr/>
        </p:nvPicPr>
        <p:blipFill>
          <a:blip r:embed="rId18"/>
          <a:stretch>
            <a:fillRect/>
          </a:stretch>
        </p:blipFill>
        <p:spPr>
          <a:xfrm>
            <a:off x="9824451" y="6146339"/>
            <a:ext cx="2364109" cy="712603"/>
          </a:xfrm>
          <a:prstGeom prst="rect">
            <a:avLst/>
          </a:prstGeom>
        </p:spPr>
      </p:pic>
    </p:spTree>
    <p:extLst>
      <p:ext uri="{BB962C8B-B14F-4D97-AF65-F5344CB8AC3E}">
        <p14:creationId xmlns:p14="http://schemas.microsoft.com/office/powerpoint/2010/main" val="11805370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2"/>
            </p:custDataLst>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3"/>
            </p:custDataLst>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4"/>
            </p:custDataLst>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5"/>
            </p:custDataLst>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Rectangle 19">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6"/>
            </p:custDataLst>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re 1">
            <a:extLst>
              <a:ext uri="{FF2B5EF4-FFF2-40B4-BE49-F238E27FC236}">
                <a16:creationId xmlns:a16="http://schemas.microsoft.com/office/drawing/2014/main" id="{D994DB9F-80BE-E62A-720B-223F9E5E15AC}"/>
              </a:ext>
            </a:extLst>
          </p:cNvPr>
          <p:cNvSpPr>
            <a:spLocks noGrp="1"/>
          </p:cNvSpPr>
          <p:nvPr>
            <p:ph type="title"/>
            <p:custDataLst>
              <p:tags r:id="rId7"/>
            </p:custDataLst>
          </p:nvPr>
        </p:nvSpPr>
        <p:spPr>
          <a:xfrm>
            <a:off x="1925605" y="799540"/>
            <a:ext cx="8491314" cy="1212102"/>
          </a:xfrm>
        </p:spPr>
        <p:txBody>
          <a:bodyPr vert="horz" lIns="91440" tIns="45720" rIns="91440" bIns="45720" rtlCol="0" anchor="ctr">
            <a:noAutofit/>
          </a:bodyPr>
          <a:lstStyle/>
          <a:p>
            <a:pPr algn="ctr"/>
            <a:r>
              <a:rPr lang="fr-CA" sz="4000" dirty="0">
                <a:solidFill>
                  <a:srgbClr val="FFFFFF"/>
                </a:solidFill>
                <a:latin typeface="+mn-lt"/>
                <a:cs typeface="Calibri Light"/>
              </a:rPr>
              <a:t>Le climat de la classe</a:t>
            </a:r>
            <a:br>
              <a:rPr lang="fr-CA" dirty="0">
                <a:latin typeface="+mj-lt"/>
                <a:cs typeface="Calibri Light"/>
              </a:rPr>
            </a:br>
            <a:r>
              <a:rPr lang="fr-CA" sz="2800" dirty="0">
                <a:solidFill>
                  <a:srgbClr val="FFFFFF"/>
                </a:solidFill>
                <a:latin typeface="+mn-lt"/>
                <a:cs typeface="Calibri Light"/>
              </a:rPr>
              <a:t>Ce qu’en disent les programmes</a:t>
            </a:r>
            <a:endParaRPr lang="fr-CA" sz="2800" dirty="0">
              <a:latin typeface="+mn-lt"/>
            </a:endParaRPr>
          </a:p>
        </p:txBody>
      </p:sp>
      <p:sp>
        <p:nvSpPr>
          <p:cNvPr id="5" name="ZoneTexte 4">
            <a:extLst>
              <a:ext uri="{FF2B5EF4-FFF2-40B4-BE49-F238E27FC236}">
                <a16:creationId xmlns:a16="http://schemas.microsoft.com/office/drawing/2014/main" id="{6DC73B12-27D5-8687-28BC-EABF0767E4EA}"/>
              </a:ext>
            </a:extLst>
          </p:cNvPr>
          <p:cNvSpPr txBox="1"/>
          <p:nvPr>
            <p:custDataLst>
              <p:tags r:id="rId8"/>
            </p:custDataLst>
          </p:nvPr>
        </p:nvSpPr>
        <p:spPr>
          <a:xfrm>
            <a:off x="1117103" y="2072902"/>
            <a:ext cx="10116090" cy="4684076"/>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Aft>
                <a:spcPts val="600"/>
              </a:spcAft>
            </a:pPr>
            <a:endParaRPr lang="en-US" sz="2400" b="1">
              <a:cs typeface="Calibri" panose="020F0502020204030204"/>
            </a:endParaRPr>
          </a:p>
          <a:p>
            <a:pPr>
              <a:lnSpc>
                <a:spcPct val="90000"/>
              </a:lnSpc>
              <a:spcAft>
                <a:spcPts val="600"/>
              </a:spcAft>
            </a:pPr>
            <a:endParaRPr lang="en-US" u="sng">
              <a:solidFill>
                <a:srgbClr val="0070C0"/>
              </a:solidFill>
              <a:cs typeface="Calibri"/>
            </a:endParaRPr>
          </a:p>
        </p:txBody>
      </p:sp>
      <p:sp>
        <p:nvSpPr>
          <p:cNvPr id="4" name="ZoneTexte 3">
            <a:extLst>
              <a:ext uri="{FF2B5EF4-FFF2-40B4-BE49-F238E27FC236}">
                <a16:creationId xmlns:a16="http://schemas.microsoft.com/office/drawing/2014/main" id="{3141F636-B370-14FB-0AD2-2771ECC8B390}"/>
              </a:ext>
            </a:extLst>
          </p:cNvPr>
          <p:cNvSpPr txBox="1"/>
          <p:nvPr>
            <p:custDataLst>
              <p:tags r:id="rId9"/>
            </p:custDataLst>
          </p:nvPr>
        </p:nvSpPr>
        <p:spPr>
          <a:xfrm>
            <a:off x="3241710" y="2346072"/>
            <a:ext cx="585822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2400" b="1">
                <a:solidFill>
                  <a:srgbClr val="00B0F0"/>
                </a:solidFill>
                <a:cs typeface="Calibri"/>
              </a:rPr>
              <a:t>Français, langue seconde </a:t>
            </a:r>
          </a:p>
        </p:txBody>
      </p:sp>
      <p:sp>
        <p:nvSpPr>
          <p:cNvPr id="6" name="ZoneTexte 5">
            <a:extLst>
              <a:ext uri="{FF2B5EF4-FFF2-40B4-BE49-F238E27FC236}">
                <a16:creationId xmlns:a16="http://schemas.microsoft.com/office/drawing/2014/main" id="{01BF8B62-7CBB-6DA1-0C1B-637BDB146F94}"/>
              </a:ext>
            </a:extLst>
          </p:cNvPr>
          <p:cNvSpPr txBox="1"/>
          <p:nvPr>
            <p:custDataLst>
              <p:tags r:id="rId10"/>
            </p:custDataLst>
          </p:nvPr>
        </p:nvSpPr>
        <p:spPr>
          <a:xfrm>
            <a:off x="215029" y="3022949"/>
            <a:ext cx="11782816"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fr-CA" sz="2200" dirty="0"/>
              <a:t>« L’élève est appelé à échanger en classe dans un </a:t>
            </a:r>
            <a:r>
              <a:rPr lang="fr-CA" sz="2200" b="1" dirty="0"/>
              <a:t>climat qui lui donne le goût d’apprendre, de prendre des risques et de s’exprimer en français</a:t>
            </a:r>
            <a:r>
              <a:rPr lang="fr-CA" sz="2200" dirty="0"/>
              <a:t>. Certaines conditions doivent toutefois être réunies pour que l’élève communique en français en tout temps dans la classe. Il s’agit essentiellement du </a:t>
            </a:r>
            <a:r>
              <a:rPr lang="fr-CA" sz="2200" b="1" dirty="0"/>
              <a:t>respect de l’autre</a:t>
            </a:r>
            <a:r>
              <a:rPr lang="fr-CA" sz="2200" dirty="0"/>
              <a:t>, de l’</a:t>
            </a:r>
            <a:r>
              <a:rPr lang="fr-CA" sz="2200" b="1" dirty="0"/>
              <a:t>ouverture d’esprit </a:t>
            </a:r>
            <a:r>
              <a:rPr lang="fr-CA" sz="2200" dirty="0"/>
              <a:t>et de la </a:t>
            </a:r>
            <a:r>
              <a:rPr lang="fr-CA" sz="2200" b="1" dirty="0"/>
              <a:t>tolérance à l’égard de l’erreur</a:t>
            </a:r>
            <a:r>
              <a:rPr lang="fr-CA" sz="2200" dirty="0"/>
              <a:t>. […] L’élève prend part à des </a:t>
            </a:r>
            <a:r>
              <a:rPr lang="fr-CA" sz="2200" b="1" dirty="0"/>
              <a:t>activités d’équipe</a:t>
            </a:r>
            <a:r>
              <a:rPr lang="fr-CA" sz="2200" dirty="0"/>
              <a:t> et apprend, par le fait même, à </a:t>
            </a:r>
            <a:r>
              <a:rPr lang="fr-CA" sz="2200" b="1" dirty="0"/>
              <a:t>respecter les points de vue des autres et à exprimer le sien avec confiance</a:t>
            </a:r>
            <a:r>
              <a:rPr lang="fr-CA" sz="2200" dirty="0"/>
              <a:t>. Des </a:t>
            </a:r>
            <a:r>
              <a:rPr lang="fr-CA" sz="2200" b="1" dirty="0"/>
              <a:t>discussions</a:t>
            </a:r>
            <a:r>
              <a:rPr lang="fr-CA" sz="2200" dirty="0"/>
              <a:t> peuvent s’engager </a:t>
            </a:r>
            <a:r>
              <a:rPr lang="fr-CA" sz="2200" b="1" dirty="0"/>
              <a:t>autour des apprentissages réalisés</a:t>
            </a:r>
            <a:r>
              <a:rPr lang="fr-CA" sz="2200" dirty="0"/>
              <a:t>, ce qui </a:t>
            </a:r>
            <a:r>
              <a:rPr lang="fr-CA" sz="2200" b="1" dirty="0"/>
              <a:t>favorise l’exercice de la compétence </a:t>
            </a:r>
            <a:r>
              <a:rPr lang="fr-CA" sz="2200" b="1" i="1" dirty="0"/>
              <a:t>Interagir en français </a:t>
            </a:r>
            <a:r>
              <a:rPr lang="fr-CA" sz="2200" dirty="0"/>
              <a:t>tout en permettant aux élèves de découvrir que leurs </a:t>
            </a:r>
            <a:r>
              <a:rPr lang="fr-CA" sz="2200" b="1" dirty="0"/>
              <a:t>pairs</a:t>
            </a:r>
            <a:r>
              <a:rPr lang="fr-CA" sz="2200" dirty="0"/>
              <a:t> représentent </a:t>
            </a:r>
            <a:r>
              <a:rPr lang="fr-CA" sz="2200" b="1" dirty="0"/>
              <a:t>une ressource essentielle à l’enrichissement de leurs connaissances</a:t>
            </a:r>
            <a:r>
              <a:rPr lang="fr-CA" sz="2200" dirty="0"/>
              <a:t>. »</a:t>
            </a:r>
            <a:r>
              <a:rPr lang="fr-CA" sz="2200" dirty="0">
                <a:solidFill>
                  <a:srgbClr val="00B0F0"/>
                </a:solidFill>
              </a:rPr>
              <a:t>						</a:t>
            </a:r>
            <a:r>
              <a:rPr lang="fr-CA" sz="1900" dirty="0">
                <a:solidFill>
                  <a:srgbClr val="00B0F0"/>
                </a:solidFill>
                <a:hlinkClick r:id="rId16">
                  <a:extLst>
                    <a:ext uri="{A12FA001-AC4F-418D-AE19-62706E023703}">
                      <ahyp:hlinkClr xmlns:ahyp="http://schemas.microsoft.com/office/drawing/2018/hyperlinkcolor" val="tx"/>
                    </a:ext>
                  </a:extLst>
                </a:hlinkClick>
              </a:rPr>
              <a:t>PFEQ, FLS, secondaire, 1</a:t>
            </a:r>
            <a:r>
              <a:rPr lang="fr-CA" sz="1900" baseline="30000" dirty="0">
                <a:solidFill>
                  <a:srgbClr val="00B0F0"/>
                </a:solidFill>
                <a:hlinkClick r:id="rId16">
                  <a:extLst>
                    <a:ext uri="{A12FA001-AC4F-418D-AE19-62706E023703}">
                      <ahyp:hlinkClr xmlns:ahyp="http://schemas.microsoft.com/office/drawing/2018/hyperlinkcolor" val="tx"/>
                    </a:ext>
                  </a:extLst>
                </a:hlinkClick>
              </a:rPr>
              <a:t>er</a:t>
            </a:r>
            <a:r>
              <a:rPr lang="fr-CA" sz="1900" dirty="0">
                <a:solidFill>
                  <a:srgbClr val="00B0F0"/>
                </a:solidFill>
                <a:hlinkClick r:id="rId16">
                  <a:extLst>
                    <a:ext uri="{A12FA001-AC4F-418D-AE19-62706E023703}">
                      <ahyp:hlinkClr xmlns:ahyp="http://schemas.microsoft.com/office/drawing/2018/hyperlinkcolor" val="tx"/>
                    </a:ext>
                  </a:extLst>
                </a:hlinkClick>
              </a:rPr>
              <a:t> cycle, p. 141</a:t>
            </a:r>
            <a:endParaRPr lang="fr-CA" sz="1900">
              <a:solidFill>
                <a:srgbClr val="00B0F0"/>
              </a:solidFill>
              <a:cs typeface="Calibri"/>
              <a:hlinkClick r:id="" action="ppaction://noaction">
                <a:extLst>
                  <a:ext uri="{A12FA001-AC4F-418D-AE19-62706E023703}">
                    <ahyp:hlinkClr xmlns:ahyp="http://schemas.microsoft.com/office/drawing/2018/hyperlinkcolor" val="tx"/>
                  </a:ext>
                </a:extLst>
              </a:hlinkClick>
            </a:endParaRPr>
          </a:p>
        </p:txBody>
      </p:sp>
      <p:sp>
        <p:nvSpPr>
          <p:cNvPr id="7" name="Rectangle 6">
            <a:extLst>
              <a:ext uri="{FF2B5EF4-FFF2-40B4-BE49-F238E27FC236}">
                <a16:creationId xmlns:a16="http://schemas.microsoft.com/office/drawing/2014/main" id="{26AEF434-088E-0DB8-AED6-01258E7B9B3B}"/>
              </a:ext>
            </a:extLst>
          </p:cNvPr>
          <p:cNvSpPr/>
          <p:nvPr>
            <p:custDataLst>
              <p:tags r:id="rId11"/>
            </p:custDataLst>
          </p:nvPr>
        </p:nvSpPr>
        <p:spPr>
          <a:xfrm>
            <a:off x="0" y="0"/>
            <a:ext cx="12191999" cy="935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Oval 7">
            <a:hlinkClick r:id="rId17" action="ppaction://hlinksldjump"/>
            <a:extLst>
              <a:ext uri="{FF2B5EF4-FFF2-40B4-BE49-F238E27FC236}">
                <a16:creationId xmlns:a16="http://schemas.microsoft.com/office/drawing/2014/main" id="{44EB5C14-1958-5F2E-A10F-D123F1B4C827}"/>
              </a:ext>
            </a:extLst>
          </p:cNvPr>
          <p:cNvSpPr/>
          <p:nvPr>
            <p:custDataLst>
              <p:tags r:id="rId12"/>
            </p:custDataLst>
          </p:nvPr>
        </p:nvSpPr>
        <p:spPr>
          <a:xfrm>
            <a:off x="10207924" y="920151"/>
            <a:ext cx="920150" cy="9201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Striped Right 10">
            <a:hlinkClick r:id="rId17" action="ppaction://hlinksldjump"/>
            <a:extLst>
              <a:ext uri="{FF2B5EF4-FFF2-40B4-BE49-F238E27FC236}">
                <a16:creationId xmlns:a16="http://schemas.microsoft.com/office/drawing/2014/main" id="{86EB9185-4CF4-7CDF-6F24-BC3B8F4FE278}"/>
              </a:ext>
            </a:extLst>
          </p:cNvPr>
          <p:cNvSpPr/>
          <p:nvPr>
            <p:custDataLst>
              <p:tags r:id="rId13"/>
            </p:custDataLst>
          </p:nvPr>
        </p:nvSpPr>
        <p:spPr>
          <a:xfrm>
            <a:off x="10423585" y="1222074"/>
            <a:ext cx="517585" cy="359434"/>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descr="Une image contenant obscurité, capture d’écran, noir, lune&#10;&#10;Description générée automatiquement">
            <a:extLst>
              <a:ext uri="{FF2B5EF4-FFF2-40B4-BE49-F238E27FC236}">
                <a16:creationId xmlns:a16="http://schemas.microsoft.com/office/drawing/2014/main" id="{8CDE06BC-4CA9-314A-CF8A-88EFAB1F95C6}"/>
              </a:ext>
            </a:extLst>
          </p:cNvPr>
          <p:cNvPicPr>
            <a:picLocks noChangeAspect="1"/>
          </p:cNvPicPr>
          <p:nvPr/>
        </p:nvPicPr>
        <p:blipFill>
          <a:blip r:embed="rId18"/>
          <a:stretch>
            <a:fillRect/>
          </a:stretch>
        </p:blipFill>
        <p:spPr>
          <a:xfrm>
            <a:off x="9824451" y="6146339"/>
            <a:ext cx="2364109" cy="712603"/>
          </a:xfrm>
          <a:prstGeom prst="rect">
            <a:avLst/>
          </a:prstGeom>
        </p:spPr>
      </p:pic>
    </p:spTree>
    <p:extLst>
      <p:ext uri="{BB962C8B-B14F-4D97-AF65-F5344CB8AC3E}">
        <p14:creationId xmlns:p14="http://schemas.microsoft.com/office/powerpoint/2010/main" val="30180291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2"/>
            </p:custDataLst>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3"/>
            </p:custDataLst>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4"/>
            </p:custDataLst>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5"/>
            </p:custDataLst>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Rectangle 19">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6"/>
            </p:custDataLst>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re 1">
            <a:extLst>
              <a:ext uri="{FF2B5EF4-FFF2-40B4-BE49-F238E27FC236}">
                <a16:creationId xmlns:a16="http://schemas.microsoft.com/office/drawing/2014/main" id="{D994DB9F-80BE-E62A-720B-223F9E5E15AC}"/>
              </a:ext>
            </a:extLst>
          </p:cNvPr>
          <p:cNvSpPr>
            <a:spLocks noGrp="1"/>
          </p:cNvSpPr>
          <p:nvPr>
            <p:ph type="title"/>
            <p:custDataLst>
              <p:tags r:id="rId7"/>
            </p:custDataLst>
          </p:nvPr>
        </p:nvSpPr>
        <p:spPr>
          <a:xfrm>
            <a:off x="1772412" y="800392"/>
            <a:ext cx="8491314" cy="1212102"/>
          </a:xfrm>
        </p:spPr>
        <p:txBody>
          <a:bodyPr vert="horz" lIns="91440" tIns="45720" rIns="91440" bIns="45720" rtlCol="0" anchor="ctr">
            <a:noAutofit/>
          </a:bodyPr>
          <a:lstStyle/>
          <a:p>
            <a:pPr algn="ctr"/>
            <a:r>
              <a:rPr lang="fr-CA" sz="4000" dirty="0">
                <a:solidFill>
                  <a:srgbClr val="FFFFFF"/>
                </a:solidFill>
                <a:latin typeface="+mn-lt"/>
                <a:cs typeface="Calibri Light"/>
              </a:rPr>
              <a:t>Le climat de la classe</a:t>
            </a:r>
            <a:br>
              <a:rPr lang="fr-CA" dirty="0">
                <a:latin typeface="+mj-lt"/>
                <a:cs typeface="Calibri Light"/>
              </a:rPr>
            </a:br>
            <a:r>
              <a:rPr lang="fr-CA" sz="2800" dirty="0">
                <a:solidFill>
                  <a:srgbClr val="FFFFFF"/>
                </a:solidFill>
                <a:latin typeface="+mn-lt"/>
                <a:cs typeface="Calibri Light"/>
              </a:rPr>
              <a:t>Ce qu’en disent les programmes</a:t>
            </a:r>
            <a:endParaRPr lang="fr-CA" sz="2800" dirty="0">
              <a:latin typeface="+mn-lt"/>
            </a:endParaRPr>
          </a:p>
        </p:txBody>
      </p:sp>
      <p:sp>
        <p:nvSpPr>
          <p:cNvPr id="5" name="ZoneTexte 4">
            <a:extLst>
              <a:ext uri="{FF2B5EF4-FFF2-40B4-BE49-F238E27FC236}">
                <a16:creationId xmlns:a16="http://schemas.microsoft.com/office/drawing/2014/main" id="{6DC73B12-27D5-8687-28BC-EABF0767E4EA}"/>
              </a:ext>
            </a:extLst>
          </p:cNvPr>
          <p:cNvSpPr txBox="1"/>
          <p:nvPr>
            <p:custDataLst>
              <p:tags r:id="rId8"/>
            </p:custDataLst>
          </p:nvPr>
        </p:nvSpPr>
        <p:spPr>
          <a:xfrm>
            <a:off x="1117103" y="2072902"/>
            <a:ext cx="10116090" cy="4684076"/>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Aft>
                <a:spcPts val="600"/>
              </a:spcAft>
            </a:pPr>
            <a:endParaRPr lang="en-US" sz="2400" b="1">
              <a:cs typeface="Calibri" panose="020F0502020204030204"/>
            </a:endParaRPr>
          </a:p>
          <a:p>
            <a:pPr>
              <a:lnSpc>
                <a:spcPct val="90000"/>
              </a:lnSpc>
              <a:spcAft>
                <a:spcPts val="600"/>
              </a:spcAft>
            </a:pPr>
            <a:endParaRPr lang="en-US" u="sng">
              <a:solidFill>
                <a:srgbClr val="0070C0"/>
              </a:solidFill>
              <a:cs typeface="Calibri"/>
            </a:endParaRPr>
          </a:p>
        </p:txBody>
      </p:sp>
      <p:sp>
        <p:nvSpPr>
          <p:cNvPr id="4" name="ZoneTexte 3">
            <a:extLst>
              <a:ext uri="{FF2B5EF4-FFF2-40B4-BE49-F238E27FC236}">
                <a16:creationId xmlns:a16="http://schemas.microsoft.com/office/drawing/2014/main" id="{3141F636-B370-14FB-0AD2-2771ECC8B390}"/>
              </a:ext>
            </a:extLst>
          </p:cNvPr>
          <p:cNvSpPr txBox="1"/>
          <p:nvPr>
            <p:custDataLst>
              <p:tags r:id="rId9"/>
            </p:custDataLst>
          </p:nvPr>
        </p:nvSpPr>
        <p:spPr>
          <a:xfrm>
            <a:off x="3392583" y="2542015"/>
            <a:ext cx="682074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400" b="1" dirty="0">
                <a:solidFill>
                  <a:srgbClr val="325EA8"/>
                </a:solidFill>
                <a:cs typeface="Calibri"/>
              </a:rPr>
              <a:t>Intégration linguistique, scolaire et sociale</a:t>
            </a:r>
          </a:p>
        </p:txBody>
      </p:sp>
      <p:sp>
        <p:nvSpPr>
          <p:cNvPr id="3" name="ZoneTexte 2">
            <a:extLst>
              <a:ext uri="{FF2B5EF4-FFF2-40B4-BE49-F238E27FC236}">
                <a16:creationId xmlns:a16="http://schemas.microsoft.com/office/drawing/2014/main" id="{23C76A69-6EDB-C378-575C-CA621780FC04}"/>
              </a:ext>
            </a:extLst>
          </p:cNvPr>
          <p:cNvSpPr txBox="1"/>
          <p:nvPr>
            <p:custDataLst>
              <p:tags r:id="rId10"/>
            </p:custDataLst>
          </p:nvPr>
        </p:nvSpPr>
        <p:spPr>
          <a:xfrm>
            <a:off x="970837" y="3204612"/>
            <a:ext cx="10416672" cy="24929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fr-CA" sz="2200" dirty="0"/>
              <a:t>« Un </a:t>
            </a:r>
            <a:r>
              <a:rPr lang="fr-CA" sz="2200" b="1" dirty="0"/>
              <a:t>cadre positif, sécurisant et stimulant</a:t>
            </a:r>
            <a:r>
              <a:rPr lang="fr-CA" sz="2200" dirty="0"/>
              <a:t> lui permettra de mieux apprendre et de s’adapter plus facilement à son nouveau contexte scolaire. Un </a:t>
            </a:r>
            <a:r>
              <a:rPr lang="fr-CA" sz="2200" b="1" dirty="0"/>
              <a:t>climat de confiance et d’ouverture</a:t>
            </a:r>
            <a:r>
              <a:rPr lang="fr-CA" sz="2200" dirty="0"/>
              <a:t> étant établi dès le départ, la classe deviendra un milieu familier où l’élève se sentira </a:t>
            </a:r>
            <a:r>
              <a:rPr lang="fr-CA" sz="2200" b="1" dirty="0"/>
              <a:t>accepté, respecté et valorisé</a:t>
            </a:r>
            <a:r>
              <a:rPr lang="fr-CA" sz="2200" dirty="0"/>
              <a:t> tant par ses pairs que par l’enseignant dans un environnement qui se caractérise par sa diversité linguistique et culturelle. Il ne craindra pas alors de</a:t>
            </a:r>
            <a:r>
              <a:rPr lang="fr-CA" sz="2200" b="1" dirty="0"/>
              <a:t> prendre des risques </a:t>
            </a:r>
            <a:r>
              <a:rPr lang="fr-CA" sz="2200" dirty="0"/>
              <a:t>et aura davantage</a:t>
            </a:r>
            <a:r>
              <a:rPr lang="fr-CA" sz="2200" b="1" dirty="0"/>
              <a:t> le goût d’interagir en français.</a:t>
            </a:r>
            <a:r>
              <a:rPr lang="fr-CA" sz="2200" dirty="0">
                <a:solidFill>
                  <a:srgbClr val="325EA8"/>
                </a:solidFill>
              </a:rPr>
              <a:t> </a:t>
            </a:r>
            <a:r>
              <a:rPr lang="fr-CA" sz="2200" dirty="0"/>
              <a:t>»</a:t>
            </a:r>
            <a:r>
              <a:rPr lang="fr-CA" sz="2200" dirty="0">
                <a:solidFill>
                  <a:srgbClr val="325EA8"/>
                </a:solidFill>
              </a:rPr>
              <a:t> </a:t>
            </a:r>
          </a:p>
          <a:p>
            <a:pPr algn="r"/>
            <a:r>
              <a:rPr lang="fr-CA" sz="1900" dirty="0">
                <a:solidFill>
                  <a:srgbClr val="0070C0"/>
                </a:solidFill>
                <a:hlinkClick r:id="rId16">
                  <a:extLst>
                    <a:ext uri="{A12FA001-AC4F-418D-AE19-62706E023703}">
                      <ahyp:hlinkClr xmlns:ahyp="http://schemas.microsoft.com/office/drawing/2018/hyperlinkcolor" val="tx"/>
                    </a:ext>
                  </a:extLst>
                </a:hlinkClick>
              </a:rPr>
              <a:t>PFEQ, ILSS, primaire, p. 7</a:t>
            </a:r>
            <a:endParaRPr lang="fr-CA" sz="1900">
              <a:solidFill>
                <a:srgbClr val="0070C0"/>
              </a:solidFill>
              <a:cs typeface="Calibri"/>
              <a:hlinkClick r:id="" action="ppaction://noaction">
                <a:extLst>
                  <a:ext uri="{A12FA001-AC4F-418D-AE19-62706E023703}">
                    <ahyp:hlinkClr xmlns:ahyp="http://schemas.microsoft.com/office/drawing/2018/hyperlinkcolor" val="tx"/>
                  </a:ext>
                </a:extLst>
              </a:hlinkClick>
            </a:endParaRPr>
          </a:p>
        </p:txBody>
      </p:sp>
      <p:sp>
        <p:nvSpPr>
          <p:cNvPr id="7" name="Rectangle 6">
            <a:extLst>
              <a:ext uri="{FF2B5EF4-FFF2-40B4-BE49-F238E27FC236}">
                <a16:creationId xmlns:a16="http://schemas.microsoft.com/office/drawing/2014/main" id="{96201B3D-14E1-3356-2E76-216DED248010}"/>
              </a:ext>
            </a:extLst>
          </p:cNvPr>
          <p:cNvSpPr/>
          <p:nvPr>
            <p:custDataLst>
              <p:tags r:id="rId11"/>
            </p:custDataLst>
          </p:nvPr>
        </p:nvSpPr>
        <p:spPr>
          <a:xfrm>
            <a:off x="0" y="0"/>
            <a:ext cx="12191999" cy="935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Oval 7">
            <a:hlinkClick r:id="rId17" action="ppaction://hlinksldjump"/>
            <a:extLst>
              <a:ext uri="{FF2B5EF4-FFF2-40B4-BE49-F238E27FC236}">
                <a16:creationId xmlns:a16="http://schemas.microsoft.com/office/drawing/2014/main" id="{6F53F1B7-1B67-2821-FCD2-2768F895BD92}"/>
              </a:ext>
            </a:extLst>
          </p:cNvPr>
          <p:cNvSpPr/>
          <p:nvPr>
            <p:custDataLst>
              <p:tags r:id="rId12"/>
            </p:custDataLst>
          </p:nvPr>
        </p:nvSpPr>
        <p:spPr>
          <a:xfrm>
            <a:off x="10207924" y="920151"/>
            <a:ext cx="920150" cy="9201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Striped Right 10">
            <a:hlinkClick r:id="rId17" action="ppaction://hlinksldjump"/>
            <a:extLst>
              <a:ext uri="{FF2B5EF4-FFF2-40B4-BE49-F238E27FC236}">
                <a16:creationId xmlns:a16="http://schemas.microsoft.com/office/drawing/2014/main" id="{5859449F-2602-F8B2-0B61-BEB8E0E83DC4}"/>
              </a:ext>
            </a:extLst>
          </p:cNvPr>
          <p:cNvSpPr/>
          <p:nvPr>
            <p:custDataLst>
              <p:tags r:id="rId13"/>
            </p:custDataLst>
          </p:nvPr>
        </p:nvSpPr>
        <p:spPr>
          <a:xfrm>
            <a:off x="10423585" y="1222074"/>
            <a:ext cx="517585" cy="359434"/>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 5" descr="Une image contenant obscurité, capture d’écran, noir, lune&#10;&#10;Description générée automatiquement">
            <a:extLst>
              <a:ext uri="{FF2B5EF4-FFF2-40B4-BE49-F238E27FC236}">
                <a16:creationId xmlns:a16="http://schemas.microsoft.com/office/drawing/2014/main" id="{9BAC8C45-2F13-49D1-079B-B0BE0CE8B5BE}"/>
              </a:ext>
            </a:extLst>
          </p:cNvPr>
          <p:cNvPicPr>
            <a:picLocks noChangeAspect="1"/>
          </p:cNvPicPr>
          <p:nvPr/>
        </p:nvPicPr>
        <p:blipFill>
          <a:blip r:embed="rId18"/>
          <a:stretch>
            <a:fillRect/>
          </a:stretch>
        </p:blipFill>
        <p:spPr>
          <a:xfrm>
            <a:off x="9824451" y="6146339"/>
            <a:ext cx="2364109" cy="712603"/>
          </a:xfrm>
          <a:prstGeom prst="rect">
            <a:avLst/>
          </a:prstGeom>
        </p:spPr>
      </p:pic>
    </p:spTree>
    <p:extLst>
      <p:ext uri="{BB962C8B-B14F-4D97-AF65-F5344CB8AC3E}">
        <p14:creationId xmlns:p14="http://schemas.microsoft.com/office/powerpoint/2010/main" val="21210164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ous-titre 2">
            <a:extLst>
              <a:ext uri="{FF2B5EF4-FFF2-40B4-BE49-F238E27FC236}">
                <a16:creationId xmlns:a16="http://schemas.microsoft.com/office/drawing/2014/main" id="{B180E2AD-9C39-27B5-7131-BA3AB0F48C1C}"/>
              </a:ext>
            </a:extLst>
          </p:cNvPr>
          <p:cNvSpPr txBox="1">
            <a:spLocks/>
          </p:cNvSpPr>
          <p:nvPr>
            <p:custDataLst>
              <p:tags r:id="rId1"/>
            </p:custDataLst>
          </p:nvPr>
        </p:nvSpPr>
        <p:spPr>
          <a:xfrm>
            <a:off x="439616" y="910671"/>
            <a:ext cx="11009444" cy="196178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rgbClr val="ADBFDC"/>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rgbClr val="ADBFDC"/>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rgbClr val="ADBFDC"/>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rgbClr val="ADBFDC"/>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rgbClr val="ADBFDC"/>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Tx/>
              <a:buFont typeface="Arial" panose="020B0604020202020204" pitchFamily="34" charset="0"/>
              <a:buNone/>
              <a:defRPr/>
            </a:pPr>
            <a:r>
              <a:rPr lang="fr-CA" sz="4000" b="1" dirty="0">
                <a:latin typeface="Calibri" panose="020F0502020204030204" pitchFamily="34" charset="0"/>
                <a:cs typeface="Calibri" panose="020F0502020204030204" pitchFamily="34" charset="0"/>
              </a:rPr>
              <a:t>Soutenir l’apprentissage </a:t>
            </a:r>
          </a:p>
          <a:p>
            <a:pPr marL="0" indent="0">
              <a:buClrTx/>
              <a:buFont typeface="Arial" panose="020B0604020202020204" pitchFamily="34" charset="0"/>
              <a:buNone/>
              <a:defRPr/>
            </a:pPr>
            <a:r>
              <a:rPr lang="fr-CA" sz="4000" b="1" dirty="0">
                <a:latin typeface="Calibri" panose="020F0502020204030204" pitchFamily="34" charset="0"/>
                <a:cs typeface="Calibri" panose="020F0502020204030204" pitchFamily="34" charset="0"/>
              </a:rPr>
              <a:t>d’une langue seconde ou tierce</a:t>
            </a:r>
          </a:p>
          <a:p>
            <a:endParaRPr lang="fr-CA" dirty="0"/>
          </a:p>
        </p:txBody>
      </p:sp>
      <p:pic>
        <p:nvPicPr>
          <p:cNvPr id="6" name="Graphique 6" descr="Main ouverte contour">
            <a:extLst>
              <a:ext uri="{FF2B5EF4-FFF2-40B4-BE49-F238E27FC236}">
                <a16:creationId xmlns:a16="http://schemas.microsoft.com/office/drawing/2014/main" id="{CBC6F964-490D-FE1C-0FB6-0F03873C7347}"/>
              </a:ext>
            </a:extLst>
          </p:cNvPr>
          <p:cNvPicPr>
            <a:picLocks noChangeAspect="1"/>
          </p:cNvPicPr>
          <p:nvPr>
            <p:custDataLst>
              <p:tags r:id="rId2"/>
            </p:custDataLst>
          </p:nvPr>
        </p:nvPicPr>
        <p:blipFill>
          <a:blip r:embed="rId5">
            <a:extLst>
              <a:ext uri="{96DAC541-7B7A-43D3-8B79-37D633B846F1}">
                <asvg:svgBlip xmlns:asvg="http://schemas.microsoft.com/office/drawing/2016/SVG/main" r:embed="rId6"/>
              </a:ext>
            </a:extLst>
          </a:blip>
          <a:stretch>
            <a:fillRect/>
          </a:stretch>
        </p:blipFill>
        <p:spPr>
          <a:xfrm>
            <a:off x="1139501" y="1623060"/>
            <a:ext cx="3724893" cy="3611880"/>
          </a:xfrm>
          <a:prstGeom prst="rect">
            <a:avLst/>
          </a:prstGeom>
        </p:spPr>
      </p:pic>
    </p:spTree>
    <p:extLst>
      <p:ext uri="{BB962C8B-B14F-4D97-AF65-F5344CB8AC3E}">
        <p14:creationId xmlns:p14="http://schemas.microsoft.com/office/powerpoint/2010/main" val="27168667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que 8" descr="Enseignant contour">
            <a:extLst>
              <a:ext uri="{FF2B5EF4-FFF2-40B4-BE49-F238E27FC236}">
                <a16:creationId xmlns:a16="http://schemas.microsoft.com/office/drawing/2014/main" id="{C011FA6D-0F3B-F0E6-964F-EB4CE5B2ECC7}"/>
              </a:ext>
            </a:extLst>
          </p:cNvPr>
          <p:cNvPicPr>
            <a:picLocks noChangeAspect="1"/>
          </p:cNvPicPr>
          <p:nvPr>
            <p:custDataLst>
              <p:tags r:id="rId1"/>
            </p:custDataLst>
          </p:nvPr>
        </p:nvPicPr>
        <p:blipFill>
          <a:blip r:embed="rId11">
            <a:extLst>
              <a:ext uri="{96DAC541-7B7A-43D3-8B79-37D633B846F1}">
                <asvg:svgBlip xmlns:asvg="http://schemas.microsoft.com/office/drawing/2016/SVG/main" r:embed="rId12"/>
              </a:ext>
            </a:extLst>
          </a:blip>
          <a:stretch>
            <a:fillRect/>
          </a:stretch>
        </p:blipFill>
        <p:spPr>
          <a:xfrm>
            <a:off x="0" y="81997"/>
            <a:ext cx="10992597" cy="7924799"/>
          </a:xfrm>
          <a:prstGeom prst="rect">
            <a:avLst/>
          </a:prstGeom>
        </p:spPr>
      </p:pic>
      <p:sp>
        <p:nvSpPr>
          <p:cNvPr id="17" name="ZoneTexte 16">
            <a:extLst>
              <a:ext uri="{FF2B5EF4-FFF2-40B4-BE49-F238E27FC236}">
                <a16:creationId xmlns:a16="http://schemas.microsoft.com/office/drawing/2014/main" id="{ED950648-5934-4797-BCCD-B3853874A2AB}"/>
              </a:ext>
            </a:extLst>
          </p:cNvPr>
          <p:cNvSpPr txBox="1"/>
          <p:nvPr>
            <p:custDataLst>
              <p:tags r:id="rId2"/>
            </p:custDataLst>
          </p:nvPr>
        </p:nvSpPr>
        <p:spPr>
          <a:xfrm>
            <a:off x="8450215" y="4678170"/>
            <a:ext cx="1608185" cy="307777"/>
          </a:xfrm>
          <a:prstGeom prst="rect">
            <a:avLst/>
          </a:prstGeom>
          <a:noFill/>
        </p:spPr>
        <p:txBody>
          <a:bodyPr wrap="square" lIns="91440" tIns="45720" rIns="91440" bIns="45720" anchor="t">
            <a:spAutoFit/>
          </a:bodyPr>
          <a:lstStyle/>
          <a:p>
            <a:r>
              <a:rPr lang="fr-CA" sz="1400" dirty="0"/>
              <a:t>Armand, 2009</a:t>
            </a:r>
            <a:endParaRPr lang="fr-CA" sz="1400" dirty="0">
              <a:cs typeface="Calibri"/>
            </a:endParaRPr>
          </a:p>
        </p:txBody>
      </p:sp>
      <p:sp>
        <p:nvSpPr>
          <p:cNvPr id="6" name="ZoneTexte 5">
            <a:extLst>
              <a:ext uri="{FF2B5EF4-FFF2-40B4-BE49-F238E27FC236}">
                <a16:creationId xmlns:a16="http://schemas.microsoft.com/office/drawing/2014/main" id="{B181BA4D-35D2-4417-9DC4-C24C3653C671}"/>
              </a:ext>
            </a:extLst>
          </p:cNvPr>
          <p:cNvSpPr txBox="1"/>
          <p:nvPr>
            <p:custDataLst>
              <p:tags r:id="rId3"/>
            </p:custDataLst>
          </p:nvPr>
        </p:nvSpPr>
        <p:spPr>
          <a:xfrm>
            <a:off x="85113" y="86745"/>
            <a:ext cx="6299054" cy="1384995"/>
          </a:xfrm>
          <a:prstGeom prst="rect">
            <a:avLst/>
          </a:prstGeom>
          <a:noFill/>
        </p:spPr>
        <p:txBody>
          <a:bodyPr wrap="square" lIns="91440" tIns="45720" rIns="91440" bIns="45720" anchor="t">
            <a:spAutoFit/>
          </a:bodyPr>
          <a:lstStyle/>
          <a:p>
            <a:r>
              <a:rPr lang="fr-CA" sz="4000" b="1">
                <a:solidFill>
                  <a:srgbClr val="325EA8"/>
                </a:solidFill>
                <a:latin typeface="Calibri" panose="020F0502020204030204" pitchFamily="34" charset="0"/>
                <a:cs typeface="Calibri" panose="020F0502020204030204" pitchFamily="34" charset="0"/>
              </a:rPr>
              <a:t>Les clés de la motivation? </a:t>
            </a:r>
            <a:endParaRPr lang="fr-FR" sz="4000">
              <a:solidFill>
                <a:srgbClr val="325EA8"/>
              </a:solidFill>
              <a:latin typeface="Calibri" panose="020F0502020204030204" pitchFamily="34" charset="0"/>
              <a:cs typeface="Calibri" panose="020F0502020204030204" pitchFamily="34" charset="0"/>
            </a:endParaRPr>
          </a:p>
          <a:p>
            <a:pPr algn="r"/>
            <a:endParaRPr lang="fr-CA" sz="4400" b="1">
              <a:cs typeface="Calibri"/>
            </a:endParaRPr>
          </a:p>
        </p:txBody>
      </p:sp>
      <p:sp>
        <p:nvSpPr>
          <p:cNvPr id="3" name="ZoneTexte 2">
            <a:extLst>
              <a:ext uri="{FF2B5EF4-FFF2-40B4-BE49-F238E27FC236}">
                <a16:creationId xmlns:a16="http://schemas.microsoft.com/office/drawing/2014/main" id="{3DF150AA-3740-9524-D4A6-944D1787B963}"/>
              </a:ext>
            </a:extLst>
          </p:cNvPr>
          <p:cNvSpPr txBox="1"/>
          <p:nvPr>
            <p:custDataLst>
              <p:tags r:id="rId4"/>
            </p:custDataLst>
          </p:nvPr>
        </p:nvSpPr>
        <p:spPr>
          <a:xfrm>
            <a:off x="3462136" y="2011530"/>
            <a:ext cx="6142545"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fr-FR" sz="2800" dirty="0">
                <a:cs typeface="Calibri"/>
              </a:rPr>
              <a:t>« Pour que l’enfant parle, il doit avoir quelque chose à dire, savoir le dire, avoir envie de le dire, avoir le droit de le dire, et avoir l’occasion de le dire... »</a:t>
            </a:r>
          </a:p>
        </p:txBody>
      </p:sp>
      <p:sp>
        <p:nvSpPr>
          <p:cNvPr id="2" name="ZoneTexte 1">
            <a:extLst>
              <a:ext uri="{FF2B5EF4-FFF2-40B4-BE49-F238E27FC236}">
                <a16:creationId xmlns:a16="http://schemas.microsoft.com/office/drawing/2014/main" id="{528D57DD-B447-BCEB-9123-E3586FF991FC}"/>
              </a:ext>
            </a:extLst>
          </p:cNvPr>
          <p:cNvSpPr txBox="1"/>
          <p:nvPr>
            <p:custDataLst>
              <p:tags r:id="rId5"/>
            </p:custDataLst>
          </p:nvPr>
        </p:nvSpPr>
        <p:spPr>
          <a:xfrm>
            <a:off x="1028656" y="950478"/>
            <a:ext cx="1002552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800" dirty="0">
                <a:solidFill>
                  <a:srgbClr val="325EA8"/>
                </a:solidFill>
                <a:cs typeface="Calibri"/>
              </a:rPr>
              <a:t>Proposer des tâches</a:t>
            </a:r>
            <a:r>
              <a:rPr lang="fr-FR" sz="2800" b="1" dirty="0">
                <a:solidFill>
                  <a:srgbClr val="325EA8"/>
                </a:solidFill>
                <a:cs typeface="Calibri"/>
              </a:rPr>
              <a:t> authentiques </a:t>
            </a:r>
            <a:r>
              <a:rPr lang="fr-FR" sz="2800" dirty="0">
                <a:solidFill>
                  <a:srgbClr val="325EA8"/>
                </a:solidFill>
                <a:cs typeface="Calibri"/>
              </a:rPr>
              <a:t>et</a:t>
            </a:r>
            <a:r>
              <a:rPr lang="fr-FR" sz="2800" b="1" dirty="0">
                <a:solidFill>
                  <a:srgbClr val="325EA8"/>
                </a:solidFill>
                <a:cs typeface="Calibri"/>
              </a:rPr>
              <a:t> signifiantes </a:t>
            </a:r>
            <a:r>
              <a:rPr lang="fr-FR" sz="2800" dirty="0">
                <a:solidFill>
                  <a:srgbClr val="325EA8"/>
                </a:solidFill>
                <a:cs typeface="Calibri"/>
              </a:rPr>
              <a:t>pour l’élève...</a:t>
            </a:r>
          </a:p>
        </p:txBody>
      </p:sp>
      <p:sp>
        <p:nvSpPr>
          <p:cNvPr id="4" name="ZoneTexte 3">
            <a:extLst>
              <a:ext uri="{FF2B5EF4-FFF2-40B4-BE49-F238E27FC236}">
                <a16:creationId xmlns:a16="http://schemas.microsoft.com/office/drawing/2014/main" id="{EA31F429-2575-F434-0448-BCC488D75B30}"/>
              </a:ext>
            </a:extLst>
          </p:cNvPr>
          <p:cNvSpPr txBox="1"/>
          <p:nvPr>
            <p:custDataLst>
              <p:tags r:id="rId6"/>
            </p:custDataLst>
          </p:nvPr>
        </p:nvSpPr>
        <p:spPr>
          <a:xfrm>
            <a:off x="956442" y="6261759"/>
            <a:ext cx="250569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400" dirty="0">
                <a:cs typeface="Calibri"/>
                <a:hlinkClick r:id="rId13"/>
              </a:rPr>
              <a:t>La motivation des apprenants</a:t>
            </a:r>
            <a:endParaRPr lang="fr-FR" sz="1400" dirty="0"/>
          </a:p>
        </p:txBody>
      </p:sp>
      <p:pic>
        <p:nvPicPr>
          <p:cNvPr id="8" name="Graphique 7" descr="Étoiles contour">
            <a:extLst>
              <a:ext uri="{FF2B5EF4-FFF2-40B4-BE49-F238E27FC236}">
                <a16:creationId xmlns:a16="http://schemas.microsoft.com/office/drawing/2014/main" id="{1C4AB152-A52C-6228-89A4-9CD7BA96866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469464" y="3646168"/>
            <a:ext cx="914400" cy="914400"/>
          </a:xfrm>
          <a:prstGeom prst="rect">
            <a:avLst/>
          </a:prstGeom>
        </p:spPr>
      </p:pic>
      <p:pic>
        <p:nvPicPr>
          <p:cNvPr id="5" name="Son enregistré">
            <a:hlinkClick r:id="" action="ppaction://media"/>
            <a:extLst>
              <a:ext uri="{FF2B5EF4-FFF2-40B4-BE49-F238E27FC236}">
                <a16:creationId xmlns:a16="http://schemas.microsoft.com/office/drawing/2014/main" id="{FC6CB193-49CD-3075-FE3F-B42D26A0105C}"/>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11465362" y="372842"/>
            <a:ext cx="406400" cy="406400"/>
          </a:xfrm>
          <a:prstGeom prst="rect">
            <a:avLst/>
          </a:prstGeom>
        </p:spPr>
      </p:pic>
    </p:spTree>
    <p:extLst>
      <p:ext uri="{BB962C8B-B14F-4D97-AF65-F5344CB8AC3E}">
        <p14:creationId xmlns:p14="http://schemas.microsoft.com/office/powerpoint/2010/main" val="2020437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9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ZoneTexte 12">
            <a:extLst>
              <a:ext uri="{FF2B5EF4-FFF2-40B4-BE49-F238E27FC236}">
                <a16:creationId xmlns:a16="http://schemas.microsoft.com/office/drawing/2014/main" id="{F491C3DB-62F9-4392-BBC5-EE8A5121922E}"/>
              </a:ext>
            </a:extLst>
          </p:cNvPr>
          <p:cNvSpPr txBox="1"/>
          <p:nvPr>
            <p:custDataLst>
              <p:tags r:id="rId1"/>
            </p:custDataLst>
          </p:nvPr>
        </p:nvSpPr>
        <p:spPr>
          <a:xfrm>
            <a:off x="186049" y="249421"/>
            <a:ext cx="12100647" cy="707886"/>
          </a:xfrm>
          <a:prstGeom prst="rect">
            <a:avLst/>
          </a:prstGeom>
          <a:noFill/>
        </p:spPr>
        <p:txBody>
          <a:bodyPr wrap="square" lIns="91440" tIns="45720" rIns="91440" bIns="45720" anchor="t">
            <a:spAutoFit/>
          </a:bodyPr>
          <a:lstStyle/>
          <a:p>
            <a:r>
              <a:rPr lang="fr-CA" sz="4000" b="1" dirty="0">
                <a:solidFill>
                  <a:schemeClr val="accent1"/>
                </a:solidFill>
                <a:cs typeface="Calibri"/>
              </a:rPr>
              <a:t>Soutenir l’apprentissage d’une langue seconde ou tierce</a:t>
            </a:r>
          </a:p>
        </p:txBody>
      </p:sp>
      <p:sp>
        <p:nvSpPr>
          <p:cNvPr id="17" name="ZoneTexte 16">
            <a:extLst>
              <a:ext uri="{FF2B5EF4-FFF2-40B4-BE49-F238E27FC236}">
                <a16:creationId xmlns:a16="http://schemas.microsoft.com/office/drawing/2014/main" id="{ED950648-5934-4797-BCCD-B3853874A2AB}"/>
              </a:ext>
            </a:extLst>
          </p:cNvPr>
          <p:cNvSpPr txBox="1"/>
          <p:nvPr>
            <p:custDataLst>
              <p:tags r:id="rId2"/>
            </p:custDataLst>
          </p:nvPr>
        </p:nvSpPr>
        <p:spPr>
          <a:xfrm>
            <a:off x="519192" y="6300802"/>
            <a:ext cx="1627323" cy="307777"/>
          </a:xfrm>
          <a:prstGeom prst="rect">
            <a:avLst/>
          </a:prstGeom>
          <a:noFill/>
        </p:spPr>
        <p:txBody>
          <a:bodyPr wrap="square" lIns="91440" tIns="45720" rIns="91440" bIns="45720" anchor="t">
            <a:spAutoFit/>
          </a:bodyPr>
          <a:lstStyle/>
          <a:p>
            <a:r>
              <a:rPr lang="fr-CA" sz="1400" dirty="0">
                <a:ea typeface="+mn-lt"/>
                <a:cs typeface="+mn-lt"/>
              </a:rPr>
              <a:t>   </a:t>
            </a:r>
            <a:r>
              <a:rPr lang="en-US" sz="1400" dirty="0">
                <a:ea typeface="+mn-lt"/>
                <a:cs typeface="+mn-lt"/>
              </a:rPr>
              <a:t>Armand, 2017  </a:t>
            </a:r>
            <a:endParaRPr lang="fr-CA" sz="1400" dirty="0"/>
          </a:p>
        </p:txBody>
      </p:sp>
      <p:pic>
        <p:nvPicPr>
          <p:cNvPr id="7" name="Picture 7">
            <a:extLst>
              <a:ext uri="{FF2B5EF4-FFF2-40B4-BE49-F238E27FC236}">
                <a16:creationId xmlns:a16="http://schemas.microsoft.com/office/drawing/2014/main" id="{FFF12531-CE0B-8F3B-25A8-AB236A1BF327}"/>
              </a:ext>
            </a:extLst>
          </p:cNvPr>
          <p:cNvPicPr>
            <a:picLocks noChangeAspect="1"/>
          </p:cNvPicPr>
          <p:nvPr>
            <p:custDataLst>
              <p:tags r:id="rId3"/>
            </p:custDataLst>
          </p:nvPr>
        </p:nvPicPr>
        <p:blipFill>
          <a:blip r:embed="rId9"/>
          <a:stretch>
            <a:fillRect/>
          </a:stretch>
        </p:blipFill>
        <p:spPr>
          <a:xfrm>
            <a:off x="306668" y="1098088"/>
            <a:ext cx="5194972" cy="1698479"/>
          </a:xfrm>
          <a:prstGeom prst="rect">
            <a:avLst/>
          </a:prstGeom>
        </p:spPr>
      </p:pic>
      <p:pic>
        <p:nvPicPr>
          <p:cNvPr id="5" name="Son enregistré">
            <a:hlinkClick r:id="" action="ppaction://media"/>
            <a:extLst>
              <a:ext uri="{FF2B5EF4-FFF2-40B4-BE49-F238E27FC236}">
                <a16:creationId xmlns:a16="http://schemas.microsoft.com/office/drawing/2014/main" id="{D24D68F6-B138-8B50-59CB-6181E6A055AB}"/>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1389826" y="894888"/>
            <a:ext cx="406400" cy="406400"/>
          </a:xfrm>
          <a:prstGeom prst="rect">
            <a:avLst/>
          </a:prstGeom>
        </p:spPr>
      </p:pic>
      <p:pic>
        <p:nvPicPr>
          <p:cNvPr id="6" name="Picture 6">
            <a:extLst>
              <a:ext uri="{FF2B5EF4-FFF2-40B4-BE49-F238E27FC236}">
                <a16:creationId xmlns:a16="http://schemas.microsoft.com/office/drawing/2014/main" id="{7F533E50-6A20-618A-D968-86E5A7EA0187}"/>
              </a:ext>
            </a:extLst>
          </p:cNvPr>
          <p:cNvPicPr>
            <a:picLocks noChangeAspect="1"/>
          </p:cNvPicPr>
          <p:nvPr>
            <p:custDataLst>
              <p:tags r:id="rId6"/>
            </p:custDataLst>
          </p:nvPr>
        </p:nvPicPr>
        <p:blipFill>
          <a:blip r:embed="rId11"/>
          <a:stretch>
            <a:fillRect/>
          </a:stretch>
        </p:blipFill>
        <p:spPr>
          <a:xfrm>
            <a:off x="4827140" y="2193252"/>
            <a:ext cx="4781680" cy="4261438"/>
          </a:xfrm>
          <a:prstGeom prst="rect">
            <a:avLst/>
          </a:prstGeom>
        </p:spPr>
      </p:pic>
    </p:spTree>
    <p:extLst>
      <p:ext uri="{BB962C8B-B14F-4D97-AF65-F5344CB8AC3E}">
        <p14:creationId xmlns:p14="http://schemas.microsoft.com/office/powerpoint/2010/main" val="1019002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68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ZoneTexte 12">
            <a:extLst>
              <a:ext uri="{FF2B5EF4-FFF2-40B4-BE49-F238E27FC236}">
                <a16:creationId xmlns:a16="http://schemas.microsoft.com/office/drawing/2014/main" id="{F491C3DB-62F9-4392-BBC5-EE8A5121922E}"/>
              </a:ext>
            </a:extLst>
          </p:cNvPr>
          <p:cNvSpPr txBox="1"/>
          <p:nvPr>
            <p:custDataLst>
              <p:tags r:id="rId1"/>
            </p:custDataLst>
          </p:nvPr>
        </p:nvSpPr>
        <p:spPr>
          <a:xfrm>
            <a:off x="243205" y="118863"/>
            <a:ext cx="11948795" cy="707886"/>
          </a:xfrm>
          <a:prstGeom prst="rect">
            <a:avLst/>
          </a:prstGeom>
          <a:noFill/>
        </p:spPr>
        <p:txBody>
          <a:bodyPr wrap="square" lIns="91440" tIns="45720" rIns="91440" bIns="45720" anchor="t">
            <a:spAutoFit/>
          </a:bodyPr>
          <a:lstStyle/>
          <a:p>
            <a:r>
              <a:rPr lang="fr-CA" sz="4000" b="1" dirty="0">
                <a:solidFill>
                  <a:schemeClr val="accent1"/>
                </a:solidFill>
                <a:cs typeface="+mj-cs"/>
              </a:rPr>
              <a:t>Soutenir l’apprentissage d’une langue seconde ou tierce</a:t>
            </a:r>
            <a:endParaRPr lang="fr-CA" sz="4000" b="1" dirty="0">
              <a:solidFill>
                <a:schemeClr val="accent1"/>
              </a:solidFill>
            </a:endParaRPr>
          </a:p>
        </p:txBody>
      </p:sp>
      <p:sp>
        <p:nvSpPr>
          <p:cNvPr id="14" name="Rectangle : coins arrondis 13">
            <a:extLst>
              <a:ext uri="{FF2B5EF4-FFF2-40B4-BE49-F238E27FC236}">
                <a16:creationId xmlns:a16="http://schemas.microsoft.com/office/drawing/2014/main" id="{3CD9F818-6160-477F-8A4E-AF662D142587}"/>
              </a:ext>
            </a:extLst>
          </p:cNvPr>
          <p:cNvSpPr/>
          <p:nvPr>
            <p:custDataLst>
              <p:tags r:id="rId2"/>
            </p:custDataLst>
          </p:nvPr>
        </p:nvSpPr>
        <p:spPr>
          <a:xfrm>
            <a:off x="558111" y="1163721"/>
            <a:ext cx="2480868" cy="1795387"/>
          </a:xfrm>
          <a:prstGeom prst="roundRect">
            <a:avLst/>
          </a:prstGeom>
          <a:solidFill>
            <a:schemeClr val="accent2">
              <a:lumMod val="20000"/>
              <a:lumOff val="80000"/>
            </a:schemeClr>
          </a:solidFill>
          <a:ln w="28575">
            <a:solidFill>
              <a:schemeClr val="tx1"/>
            </a:solidFill>
          </a:ln>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lgn="ctr"/>
            <a:r>
              <a:rPr lang="fr-CA" sz="2400" b="1" dirty="0">
                <a:solidFill>
                  <a:srgbClr val="7030A0"/>
                </a:solidFill>
              </a:rPr>
              <a:t>Favoriser les interactions orales</a:t>
            </a:r>
          </a:p>
        </p:txBody>
      </p:sp>
      <p:sp>
        <p:nvSpPr>
          <p:cNvPr id="17" name="ZoneTexte 16">
            <a:extLst>
              <a:ext uri="{FF2B5EF4-FFF2-40B4-BE49-F238E27FC236}">
                <a16:creationId xmlns:a16="http://schemas.microsoft.com/office/drawing/2014/main" id="{ED950648-5934-4797-BCCD-B3853874A2AB}"/>
              </a:ext>
            </a:extLst>
          </p:cNvPr>
          <p:cNvSpPr txBox="1"/>
          <p:nvPr>
            <p:custDataLst>
              <p:tags r:id="rId3"/>
            </p:custDataLst>
          </p:nvPr>
        </p:nvSpPr>
        <p:spPr>
          <a:xfrm>
            <a:off x="8868046" y="6343996"/>
            <a:ext cx="2967468" cy="369332"/>
          </a:xfrm>
          <a:prstGeom prst="rect">
            <a:avLst/>
          </a:prstGeom>
          <a:noFill/>
        </p:spPr>
        <p:txBody>
          <a:bodyPr wrap="square" lIns="91440" tIns="45720" rIns="91440" bIns="45720" anchor="t">
            <a:spAutoFit/>
          </a:bodyPr>
          <a:lstStyle/>
          <a:p>
            <a:endParaRPr lang="fr-CA">
              <a:cs typeface="Calibri"/>
            </a:endParaRPr>
          </a:p>
        </p:txBody>
      </p:sp>
      <p:sp>
        <p:nvSpPr>
          <p:cNvPr id="2" name="ZoneTexte 1">
            <a:extLst>
              <a:ext uri="{FF2B5EF4-FFF2-40B4-BE49-F238E27FC236}">
                <a16:creationId xmlns:a16="http://schemas.microsoft.com/office/drawing/2014/main" id="{E40A1EBE-250C-0E0A-320B-79EFB925752F}"/>
              </a:ext>
            </a:extLst>
          </p:cNvPr>
          <p:cNvSpPr txBox="1"/>
          <p:nvPr>
            <p:custDataLst>
              <p:tags r:id="rId4"/>
            </p:custDataLst>
          </p:nvPr>
        </p:nvSpPr>
        <p:spPr>
          <a:xfrm>
            <a:off x="356486" y="5426101"/>
            <a:ext cx="514350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i="1" dirty="0"/>
              <a:t>    </a:t>
            </a:r>
            <a:endParaRPr lang="en-US" sz="2400" b="1" i="1" dirty="0">
              <a:solidFill>
                <a:srgbClr val="325EA7"/>
              </a:solidFill>
            </a:endParaRPr>
          </a:p>
          <a:p>
            <a:r>
              <a:rPr lang="fr-CA" sz="1400" dirty="0">
                <a:solidFill>
                  <a:srgbClr val="333333"/>
                </a:solidFill>
              </a:rPr>
              <a:t>Réf. </a:t>
            </a:r>
            <a:r>
              <a:rPr lang="fr-CA" sz="1400" dirty="0">
                <a:ea typeface="+mn-lt"/>
                <a:cs typeface="+mn-lt"/>
              </a:rPr>
              <a:t>: Armand, 2016</a:t>
            </a:r>
            <a:endParaRPr lang="fr-CA" sz="1400" b="1" i="1" dirty="0">
              <a:solidFill>
                <a:schemeClr val="accent1"/>
              </a:solidFill>
              <a:ea typeface="+mn-lt"/>
              <a:cs typeface="+mn-lt"/>
            </a:endParaRPr>
          </a:p>
          <a:p>
            <a:r>
              <a:rPr lang="fr-CA" sz="1400" dirty="0">
                <a:cs typeface="Calibri"/>
              </a:rPr>
              <a:t>Voir </a:t>
            </a:r>
            <a:r>
              <a:rPr lang="fr-CA" sz="1400" dirty="0" err="1">
                <a:cs typeface="Calibri"/>
                <a:hlinkClick r:id="rId11"/>
              </a:rPr>
              <a:t>Genially</a:t>
            </a:r>
            <a:r>
              <a:rPr lang="fr-CA" sz="1400" dirty="0">
                <a:cs typeface="Calibri"/>
                <a:hlinkClick r:id="rId11"/>
              </a:rPr>
              <a:t> du Centre de services scolaire de Montréal (CSSDM)</a:t>
            </a:r>
          </a:p>
          <a:p>
            <a:r>
              <a:rPr lang="fr-CA" sz="1400" dirty="0">
                <a:cs typeface="Calibri"/>
                <a:hlinkClick r:id="rId12"/>
              </a:rPr>
              <a:t>PFEQ, ILSS, primaire, p. 8</a:t>
            </a:r>
            <a:endParaRPr lang="fr-CA" sz="1400" dirty="0">
              <a:cs typeface="Calibri"/>
            </a:endParaRPr>
          </a:p>
          <a:p>
            <a:r>
              <a:rPr lang="fr-CA" sz="1400" dirty="0">
                <a:cs typeface="Calibri"/>
                <a:hlinkClick r:id="rId13"/>
              </a:rPr>
              <a:t>PFEQ, </a:t>
            </a:r>
            <a:r>
              <a:rPr lang="fr-CA" sz="1400" i="1" dirty="0">
                <a:cs typeface="Calibri"/>
                <a:hlinkClick r:id="rId13"/>
              </a:rPr>
              <a:t>Français, langue d’enseignement</a:t>
            </a:r>
            <a:r>
              <a:rPr lang="fr-CA" sz="1400" dirty="0">
                <a:cs typeface="Calibri"/>
                <a:hlinkClick r:id="rId13"/>
              </a:rPr>
              <a:t>, p. 82</a:t>
            </a:r>
            <a:endParaRPr lang="fr-CA" sz="1400" dirty="0">
              <a:cs typeface="Calibri"/>
            </a:endParaRPr>
          </a:p>
          <a:p>
            <a:endParaRPr lang="en-US" dirty="0"/>
          </a:p>
        </p:txBody>
      </p:sp>
      <p:sp>
        <p:nvSpPr>
          <p:cNvPr id="3" name="TextBox 2">
            <a:extLst>
              <a:ext uri="{FF2B5EF4-FFF2-40B4-BE49-F238E27FC236}">
                <a16:creationId xmlns:a16="http://schemas.microsoft.com/office/drawing/2014/main" id="{83AF1AB5-CF4B-563F-288A-E5A3356363BF}"/>
              </a:ext>
            </a:extLst>
          </p:cNvPr>
          <p:cNvSpPr txBox="1"/>
          <p:nvPr>
            <p:custDataLst>
              <p:tags r:id="rId5"/>
            </p:custDataLst>
          </p:nvPr>
        </p:nvSpPr>
        <p:spPr>
          <a:xfrm>
            <a:off x="3238500" y="1129345"/>
            <a:ext cx="8594911"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b="1" dirty="0">
                <a:ea typeface="+mn-lt"/>
                <a:cs typeface="+mn-lt"/>
              </a:rPr>
              <a:t>Pourquoi?</a:t>
            </a:r>
            <a:endParaRPr lang="fr-CA" dirty="0"/>
          </a:p>
          <a:p>
            <a:pPr marL="285750" indent="-285750">
              <a:buFont typeface="Arial"/>
              <a:buChar char="•"/>
            </a:pPr>
            <a:r>
              <a:rPr lang="fr-CA" dirty="0">
                <a:ea typeface="+mn-lt"/>
                <a:cs typeface="+mn-lt"/>
              </a:rPr>
              <a:t>Pour le développement cognitif des enfants : ils apprennent par l’interaction orale.</a:t>
            </a:r>
            <a:endParaRPr lang="fr-CA" dirty="0"/>
          </a:p>
          <a:p>
            <a:pPr marL="285750" indent="-285750">
              <a:buFont typeface="Arial"/>
              <a:buChar char="•"/>
            </a:pPr>
            <a:r>
              <a:rPr lang="fr-CA" dirty="0">
                <a:ea typeface="+mn-lt"/>
                <a:cs typeface="+mn-lt"/>
              </a:rPr>
              <a:t>Pour l’apprentissage de la lecture et de l’écriture : le code écrit est une représentation du code oral.</a:t>
            </a:r>
            <a:endParaRPr lang="fr-CA" dirty="0"/>
          </a:p>
          <a:p>
            <a:pPr marL="285750" indent="-285750">
              <a:buFont typeface="Arial"/>
              <a:buChar char="•"/>
            </a:pPr>
            <a:r>
              <a:rPr lang="fr-CA" dirty="0">
                <a:ea typeface="+mn-lt"/>
                <a:cs typeface="+mn-lt"/>
              </a:rPr>
              <a:t>Pour le développement de la conscience phonologique et syntaxique.</a:t>
            </a:r>
            <a:endParaRPr lang="fr-CA" dirty="0"/>
          </a:p>
          <a:p>
            <a:pPr marL="285750" indent="-285750">
              <a:buFont typeface="Arial"/>
              <a:buChar char="•"/>
            </a:pPr>
            <a:r>
              <a:rPr lang="fr-CA" dirty="0">
                <a:ea typeface="+mn-lt"/>
                <a:cs typeface="+mn-lt"/>
              </a:rPr>
              <a:t>Pour l’acquisition du vocabulaire.</a:t>
            </a:r>
            <a:endParaRPr lang="fr-CA" dirty="0"/>
          </a:p>
          <a:p>
            <a:pPr marL="285750" indent="-285750">
              <a:buFont typeface="Arial"/>
              <a:buChar char="•"/>
            </a:pPr>
            <a:r>
              <a:rPr lang="fr-CA" dirty="0">
                <a:ea typeface="+mn-lt"/>
                <a:cs typeface="+mn-lt"/>
              </a:rPr>
              <a:t>Parce que l’oral est un outil de construction de la pensée.</a:t>
            </a:r>
            <a:endParaRPr lang="fr-CA" dirty="0"/>
          </a:p>
          <a:p>
            <a:pPr algn="l"/>
            <a:endParaRPr lang="en-US" dirty="0">
              <a:cs typeface="Calibri"/>
            </a:endParaRPr>
          </a:p>
        </p:txBody>
      </p:sp>
      <p:sp>
        <p:nvSpPr>
          <p:cNvPr id="5" name="TextBox 4">
            <a:extLst>
              <a:ext uri="{FF2B5EF4-FFF2-40B4-BE49-F238E27FC236}">
                <a16:creationId xmlns:a16="http://schemas.microsoft.com/office/drawing/2014/main" id="{2571A2AC-D10C-F431-EA44-2DDF98B0EB95}"/>
              </a:ext>
            </a:extLst>
          </p:cNvPr>
          <p:cNvSpPr txBox="1"/>
          <p:nvPr>
            <p:custDataLst>
              <p:tags r:id="rId6"/>
            </p:custDataLst>
          </p:nvPr>
        </p:nvSpPr>
        <p:spPr>
          <a:xfrm>
            <a:off x="356486" y="3293742"/>
            <a:ext cx="11911849" cy="20005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1600" b="1" dirty="0">
                <a:ea typeface="+mn-lt"/>
                <a:cs typeface="+mn-lt"/>
              </a:rPr>
              <a:t>Attitudes et approches à privilégier :</a:t>
            </a:r>
            <a:endParaRPr lang="fr-CA" sz="1600" b="1" dirty="0">
              <a:cs typeface="Calibri"/>
            </a:endParaRPr>
          </a:p>
          <a:p>
            <a:pPr marL="285750" indent="-285750">
              <a:buFont typeface="Arial"/>
              <a:buChar char="•"/>
            </a:pPr>
            <a:r>
              <a:rPr lang="fr-CA" dirty="0">
                <a:latin typeface="Calibri Light"/>
                <a:ea typeface="+mn-lt"/>
                <a:cs typeface="+mn-lt"/>
              </a:rPr>
              <a:t>Encourager les élèves à s’exprimer sur ce qu’ils ont vu ou entendu.</a:t>
            </a:r>
            <a:endParaRPr lang="fr-CA" dirty="0">
              <a:latin typeface="Calibri Light"/>
              <a:cs typeface="Calibri"/>
            </a:endParaRPr>
          </a:p>
          <a:p>
            <a:pPr marL="285750" indent="-285750">
              <a:buFont typeface="Arial"/>
              <a:buChar char="•"/>
            </a:pPr>
            <a:r>
              <a:rPr lang="fr-CA" dirty="0">
                <a:latin typeface="Calibri Light"/>
                <a:ea typeface="+mn-lt"/>
                <a:cs typeface="+mn-lt"/>
              </a:rPr>
              <a:t>Inviter les élèves à reformuler dans leurs mots ce qu’ils ont compris des concepts enseignés.</a:t>
            </a:r>
            <a:endParaRPr lang="fr-CA" dirty="0">
              <a:latin typeface="Calibri Light"/>
              <a:cs typeface="Calibri"/>
            </a:endParaRPr>
          </a:p>
          <a:p>
            <a:pPr marL="285750" indent="-285750">
              <a:buFont typeface="Arial"/>
              <a:buChar char="•"/>
            </a:pPr>
            <a:r>
              <a:rPr lang="fr-CA" dirty="0">
                <a:latin typeface="Calibri Light"/>
                <a:ea typeface="+mn-lt"/>
                <a:cs typeface="+mn-lt"/>
              </a:rPr>
              <a:t>Offrir des débats, des tâches complexes, des tâches à informations manquantes, des problèmes à résoudre.</a:t>
            </a:r>
            <a:endParaRPr lang="fr-CA" dirty="0">
              <a:latin typeface="Calibri Light"/>
              <a:cs typeface="Calibri"/>
            </a:endParaRPr>
          </a:p>
          <a:p>
            <a:pPr marL="285750" indent="-285750">
              <a:buFont typeface="Arial"/>
              <a:buChar char="•"/>
            </a:pPr>
            <a:r>
              <a:rPr lang="fr-CA" dirty="0">
                <a:latin typeface="Calibri Light"/>
                <a:ea typeface="+mn-lt"/>
                <a:cs typeface="+mn-lt"/>
              </a:rPr>
              <a:t>Mettre en place des activités de discrimination auditive et de conscience phonologique.</a:t>
            </a:r>
            <a:endParaRPr lang="fr-CA" dirty="0">
              <a:latin typeface="Calibri Light"/>
              <a:cs typeface="Calibri"/>
            </a:endParaRPr>
          </a:p>
          <a:p>
            <a:pPr marL="285750" indent="-285750">
              <a:buFont typeface="Arial"/>
              <a:buChar char="•"/>
            </a:pPr>
            <a:r>
              <a:rPr lang="fr-CA" dirty="0">
                <a:latin typeface="Calibri Light"/>
                <a:ea typeface="+mn-lt"/>
                <a:cs typeface="+mn-lt"/>
              </a:rPr>
              <a:t>Faire une place aux </a:t>
            </a:r>
            <a:r>
              <a:rPr lang="fr-CA" dirty="0">
                <a:latin typeface="Calibri Light"/>
                <a:ea typeface="+mn-lt"/>
                <a:cs typeface="+mn-lt"/>
                <a:hlinkClick r:id="rId14"/>
              </a:rPr>
              <a:t>interactions orales lors des activités de lecture et d’écriture</a:t>
            </a:r>
            <a:r>
              <a:rPr lang="fr-CA" dirty="0">
                <a:latin typeface="Calibri Light"/>
                <a:ea typeface="+mn-lt"/>
                <a:cs typeface="+mn-lt"/>
              </a:rPr>
              <a:t>.</a:t>
            </a:r>
            <a:endParaRPr lang="fr-CA" dirty="0">
              <a:latin typeface="Calibri Light"/>
              <a:cs typeface="Calibri"/>
            </a:endParaRPr>
          </a:p>
          <a:p>
            <a:pPr marL="285750" indent="-285750">
              <a:buFont typeface="Arial"/>
              <a:buChar char="•"/>
            </a:pPr>
            <a:r>
              <a:rPr lang="fr-CA" dirty="0">
                <a:latin typeface="Calibri Light"/>
                <a:ea typeface="+mn-lt"/>
                <a:cs typeface="+mn-lt"/>
              </a:rPr>
              <a:t>Planifier régulièrement des activités d’écoute.</a:t>
            </a:r>
            <a:endParaRPr lang="fr-CA" dirty="0">
              <a:latin typeface="Calibri Light"/>
              <a:cs typeface="Calibri"/>
            </a:endParaRPr>
          </a:p>
        </p:txBody>
      </p:sp>
      <p:pic>
        <p:nvPicPr>
          <p:cNvPr id="10" name="Son enregistré">
            <a:hlinkClick r:id="" action="ppaction://media"/>
            <a:extLst>
              <a:ext uri="{FF2B5EF4-FFF2-40B4-BE49-F238E27FC236}">
                <a16:creationId xmlns:a16="http://schemas.microsoft.com/office/drawing/2014/main" id="{93D7EE2F-36D5-2F69-9338-457636372D93}"/>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11469829" y="801696"/>
            <a:ext cx="406400" cy="406400"/>
          </a:xfrm>
          <a:prstGeom prst="rect">
            <a:avLst/>
          </a:prstGeom>
        </p:spPr>
      </p:pic>
    </p:spTree>
    <p:extLst>
      <p:ext uri="{BB962C8B-B14F-4D97-AF65-F5344CB8AC3E}">
        <p14:creationId xmlns:p14="http://schemas.microsoft.com/office/powerpoint/2010/main" val="1659012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04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ZoneTexte 12">
            <a:extLst>
              <a:ext uri="{FF2B5EF4-FFF2-40B4-BE49-F238E27FC236}">
                <a16:creationId xmlns:a16="http://schemas.microsoft.com/office/drawing/2014/main" id="{F491C3DB-62F9-4392-BBC5-EE8A5121922E}"/>
              </a:ext>
            </a:extLst>
          </p:cNvPr>
          <p:cNvSpPr txBox="1"/>
          <p:nvPr>
            <p:custDataLst>
              <p:tags r:id="rId1"/>
            </p:custDataLst>
          </p:nvPr>
        </p:nvSpPr>
        <p:spPr>
          <a:xfrm>
            <a:off x="134322" y="169861"/>
            <a:ext cx="12217251" cy="707886"/>
          </a:xfrm>
          <a:prstGeom prst="rect">
            <a:avLst/>
          </a:prstGeom>
          <a:noFill/>
        </p:spPr>
        <p:txBody>
          <a:bodyPr wrap="square" lIns="91440" tIns="45720" rIns="91440" bIns="45720" anchor="t">
            <a:spAutoFit/>
          </a:bodyPr>
          <a:lstStyle/>
          <a:p>
            <a:r>
              <a:rPr lang="fr-CA" sz="4000" b="1" dirty="0">
                <a:solidFill>
                  <a:schemeClr val="accent1"/>
                </a:solidFill>
                <a:cs typeface="+mj-cs"/>
              </a:rPr>
              <a:t>Soutenir l’apprentissage d’une langue seconde ou tierce</a:t>
            </a:r>
            <a:endParaRPr lang="fr-CA" sz="4000" b="1" dirty="0">
              <a:solidFill>
                <a:schemeClr val="accent1"/>
              </a:solidFill>
            </a:endParaRPr>
          </a:p>
        </p:txBody>
      </p:sp>
      <p:sp>
        <p:nvSpPr>
          <p:cNvPr id="15" name="Rectangle : coins arrondis 14">
            <a:extLst>
              <a:ext uri="{FF2B5EF4-FFF2-40B4-BE49-F238E27FC236}">
                <a16:creationId xmlns:a16="http://schemas.microsoft.com/office/drawing/2014/main" id="{3BCFDF69-106B-40DA-84C2-45A7EFE438F2}"/>
              </a:ext>
            </a:extLst>
          </p:cNvPr>
          <p:cNvSpPr/>
          <p:nvPr>
            <p:custDataLst>
              <p:tags r:id="rId2"/>
            </p:custDataLst>
          </p:nvPr>
        </p:nvSpPr>
        <p:spPr>
          <a:xfrm>
            <a:off x="552876" y="1078903"/>
            <a:ext cx="2453530" cy="1625309"/>
          </a:xfrm>
          <a:prstGeom prst="roundRect">
            <a:avLst/>
          </a:prstGeom>
          <a:solidFill>
            <a:schemeClr val="accent1">
              <a:lumMod val="20000"/>
              <a:lumOff val="80000"/>
            </a:schemeClr>
          </a:solidFill>
          <a:ln w="28575">
            <a:solidFill>
              <a:schemeClr val="tx1"/>
            </a:solid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algn="ctr"/>
            <a:r>
              <a:rPr lang="fr-CA" b="1" dirty="0">
                <a:solidFill>
                  <a:schemeClr val="tx1"/>
                </a:solidFill>
              </a:rPr>
              <a:t>Soutenir l’apprentissage du vocabulaire</a:t>
            </a:r>
          </a:p>
        </p:txBody>
      </p:sp>
      <p:sp>
        <p:nvSpPr>
          <p:cNvPr id="17" name="ZoneTexte 16">
            <a:extLst>
              <a:ext uri="{FF2B5EF4-FFF2-40B4-BE49-F238E27FC236}">
                <a16:creationId xmlns:a16="http://schemas.microsoft.com/office/drawing/2014/main" id="{ED950648-5934-4797-BCCD-B3853874A2AB}"/>
              </a:ext>
            </a:extLst>
          </p:cNvPr>
          <p:cNvSpPr txBox="1"/>
          <p:nvPr>
            <p:custDataLst>
              <p:tags r:id="rId3"/>
            </p:custDataLst>
          </p:nvPr>
        </p:nvSpPr>
        <p:spPr>
          <a:xfrm>
            <a:off x="366512" y="6202016"/>
            <a:ext cx="2967468" cy="584775"/>
          </a:xfrm>
          <a:prstGeom prst="rect">
            <a:avLst/>
          </a:prstGeom>
          <a:noFill/>
        </p:spPr>
        <p:txBody>
          <a:bodyPr wrap="square" lIns="91440" tIns="45720" rIns="91440" bIns="45720" anchor="t">
            <a:spAutoFit/>
          </a:bodyPr>
          <a:lstStyle/>
          <a:p>
            <a:r>
              <a:rPr lang="fr-CA" sz="1600" dirty="0"/>
              <a:t>Réf. : Armand, 2016</a:t>
            </a:r>
          </a:p>
          <a:p>
            <a:r>
              <a:rPr lang="fr-CA" sz="1600" dirty="0">
                <a:ea typeface="+mn-lt"/>
                <a:cs typeface="+mn-lt"/>
              </a:rPr>
              <a:t>Voir </a:t>
            </a:r>
            <a:r>
              <a:rPr lang="fr-CA" sz="1600" dirty="0" err="1">
                <a:ea typeface="+mn-lt"/>
                <a:cs typeface="+mn-lt"/>
                <a:hlinkClick r:id="rId10"/>
              </a:rPr>
              <a:t>Genially</a:t>
            </a:r>
            <a:r>
              <a:rPr lang="fr-CA" sz="1600" dirty="0">
                <a:ea typeface="+mn-lt"/>
                <a:cs typeface="+mn-lt"/>
                <a:hlinkClick r:id="rId10"/>
              </a:rPr>
              <a:t> du CSSDM</a:t>
            </a:r>
            <a:endParaRPr lang="fr-CA" dirty="0"/>
          </a:p>
        </p:txBody>
      </p:sp>
      <p:sp>
        <p:nvSpPr>
          <p:cNvPr id="5" name="TextBox 4">
            <a:extLst>
              <a:ext uri="{FF2B5EF4-FFF2-40B4-BE49-F238E27FC236}">
                <a16:creationId xmlns:a16="http://schemas.microsoft.com/office/drawing/2014/main" id="{39DFC64D-EF27-2F15-C856-BD926FA4C662}"/>
              </a:ext>
            </a:extLst>
          </p:cNvPr>
          <p:cNvSpPr txBox="1"/>
          <p:nvPr>
            <p:custDataLst>
              <p:tags r:id="rId4"/>
            </p:custDataLst>
          </p:nvPr>
        </p:nvSpPr>
        <p:spPr>
          <a:xfrm>
            <a:off x="3413462" y="994934"/>
            <a:ext cx="8673352"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b="1" dirty="0">
                <a:ea typeface="+mn-lt"/>
                <a:cs typeface="+mn-lt"/>
              </a:rPr>
              <a:t>Pourquoi?</a:t>
            </a:r>
            <a:endParaRPr lang="fr-CA" dirty="0"/>
          </a:p>
          <a:p>
            <a:pPr marL="285750" indent="-285750">
              <a:buFont typeface="Arial"/>
              <a:buChar char="•"/>
            </a:pPr>
            <a:r>
              <a:rPr lang="fr-CA" dirty="0">
                <a:ea typeface="+mn-lt"/>
                <a:cs typeface="+mn-lt"/>
              </a:rPr>
              <a:t>Parce que l’élève, pour développer ses compétences linguistiques en français, doit apposer une étiquette en français sur des mots qu’il possède déjà dans son bagage lexical grâce aux langues de son répertoire. </a:t>
            </a:r>
            <a:endParaRPr lang="fr-CA" dirty="0"/>
          </a:p>
          <a:p>
            <a:pPr marL="285750" indent="-285750">
              <a:buFont typeface="Arial"/>
              <a:buChar char="•"/>
            </a:pPr>
            <a:r>
              <a:rPr lang="fr-CA" dirty="0">
                <a:ea typeface="+mn-lt"/>
                <a:cs typeface="+mn-lt"/>
              </a:rPr>
              <a:t>Parce que l’élève a besoin d’avoir à sa disposition une variété de mots justes et appropriés au contexte pour apprendre</a:t>
            </a:r>
            <a:r>
              <a:rPr lang="fr-CA" b="1" dirty="0">
                <a:ea typeface="+mn-lt"/>
                <a:cs typeface="+mn-lt"/>
              </a:rPr>
              <a:t> LE</a:t>
            </a:r>
            <a:r>
              <a:rPr lang="fr-CA" dirty="0">
                <a:ea typeface="+mn-lt"/>
                <a:cs typeface="+mn-lt"/>
              </a:rPr>
              <a:t> français </a:t>
            </a:r>
            <a:r>
              <a:rPr lang="fr-CA" b="1" dirty="0">
                <a:ea typeface="+mn-lt"/>
                <a:cs typeface="+mn-lt"/>
              </a:rPr>
              <a:t>EN </a:t>
            </a:r>
            <a:r>
              <a:rPr lang="fr-CA" dirty="0">
                <a:ea typeface="+mn-lt"/>
                <a:cs typeface="+mn-lt"/>
              </a:rPr>
              <a:t>français, dans toutes les disciplines scolaires.</a:t>
            </a:r>
            <a:endParaRPr lang="fr-CA" dirty="0"/>
          </a:p>
          <a:p>
            <a:pPr algn="l"/>
            <a:endParaRPr lang="fr-CA" dirty="0">
              <a:cs typeface="Calibri"/>
            </a:endParaRPr>
          </a:p>
        </p:txBody>
      </p:sp>
      <p:sp>
        <p:nvSpPr>
          <p:cNvPr id="6" name="TextBox 5">
            <a:extLst>
              <a:ext uri="{FF2B5EF4-FFF2-40B4-BE49-F238E27FC236}">
                <a16:creationId xmlns:a16="http://schemas.microsoft.com/office/drawing/2014/main" id="{1061F7DF-31C4-0CE7-81E0-14AA449CE9B6}"/>
              </a:ext>
            </a:extLst>
          </p:cNvPr>
          <p:cNvSpPr txBox="1"/>
          <p:nvPr>
            <p:custDataLst>
              <p:tags r:id="rId5"/>
            </p:custDataLst>
          </p:nvPr>
        </p:nvSpPr>
        <p:spPr>
          <a:xfrm>
            <a:off x="366512" y="2994119"/>
            <a:ext cx="11458976"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b="1" dirty="0">
                <a:ea typeface="+mn-lt"/>
                <a:cs typeface="+mn-lt"/>
              </a:rPr>
              <a:t>Attitudes et approches à privilégier :</a:t>
            </a:r>
            <a:endParaRPr lang="fr-CA" b="1" dirty="0">
              <a:cs typeface="Calibri"/>
            </a:endParaRPr>
          </a:p>
          <a:p>
            <a:pPr marL="285750" indent="-285750">
              <a:buFont typeface="Arial"/>
              <a:buChar char="•"/>
            </a:pPr>
            <a:r>
              <a:rPr lang="fr-CA" dirty="0">
                <a:ea typeface="+mn-lt"/>
                <a:cs typeface="+mn-lt"/>
              </a:rPr>
              <a:t>Lors de la phase de préparation, prendre le temps de faire un survol des connaissances antérieures des élèves ainsi que des concepts et du vocabulaire requis pour la phase de réalisation.</a:t>
            </a:r>
            <a:endParaRPr lang="fr-CA" dirty="0">
              <a:cs typeface="Calibri"/>
            </a:endParaRPr>
          </a:p>
          <a:p>
            <a:pPr marL="285750" indent="-285750">
              <a:buFont typeface="Arial"/>
              <a:buChar char="•"/>
            </a:pPr>
            <a:r>
              <a:rPr lang="fr-CA" dirty="0">
                <a:ea typeface="+mn-lt"/>
                <a:cs typeface="+mn-lt"/>
              </a:rPr>
              <a:t>Enseigner à l’aide d’une approche par thèmes et </a:t>
            </a:r>
            <a:r>
              <a:rPr lang="fr-CA" dirty="0">
                <a:ea typeface="+mn-lt"/>
                <a:cs typeface="+mn-lt"/>
                <a:hlinkClick r:id="rId11"/>
              </a:rPr>
              <a:t>enseigner explicitement les mots propres à ces thèmes</a:t>
            </a:r>
            <a:r>
              <a:rPr lang="fr-CA" dirty="0">
                <a:ea typeface="+mn-lt"/>
                <a:cs typeface="+mn-lt"/>
              </a:rPr>
              <a:t>.</a:t>
            </a:r>
            <a:endParaRPr lang="fr-CA" dirty="0">
              <a:cs typeface="Calibri"/>
            </a:endParaRPr>
          </a:p>
          <a:p>
            <a:pPr marL="285750" indent="-285750">
              <a:buFont typeface="Arial"/>
              <a:buChar char="•"/>
            </a:pPr>
            <a:r>
              <a:rPr lang="fr-CA" dirty="0">
                <a:ea typeface="+mn-lt"/>
                <a:cs typeface="+mn-lt"/>
              </a:rPr>
              <a:t>Réutiliser les nouveaux mots dans différents contextes, à plusieurs occasions (à l’oral, en lecture et en écriture).</a:t>
            </a:r>
            <a:endParaRPr lang="fr-CA" dirty="0">
              <a:cs typeface="Calibri"/>
            </a:endParaRPr>
          </a:p>
          <a:p>
            <a:pPr marL="285750" indent="-285750">
              <a:buFont typeface="Arial"/>
              <a:buChar char="•"/>
            </a:pPr>
            <a:r>
              <a:rPr lang="fr-CA" dirty="0">
                <a:ea typeface="+mn-lt"/>
                <a:cs typeface="+mn-lt"/>
              </a:rPr>
              <a:t>Utiliser des supports visuels (vidéos, photos, illustrations, objets) liés au thème.</a:t>
            </a:r>
            <a:endParaRPr lang="fr-CA" dirty="0">
              <a:cs typeface="Calibri"/>
            </a:endParaRPr>
          </a:p>
          <a:p>
            <a:pPr marL="285750" indent="-285750">
              <a:buFont typeface="Arial"/>
              <a:buChar char="•"/>
            </a:pPr>
            <a:r>
              <a:rPr lang="fr-CA" dirty="0">
                <a:ea typeface="+mn-lt"/>
                <a:cs typeface="+mn-lt"/>
              </a:rPr>
              <a:t>Mettre à la disposition de l’élève un</a:t>
            </a:r>
            <a:r>
              <a:rPr lang="fr-CA" dirty="0">
                <a:solidFill>
                  <a:srgbClr val="237AF1"/>
                </a:solidFill>
                <a:ea typeface="+mn-lt"/>
                <a:cs typeface="+mn-lt"/>
              </a:rPr>
              <a:t> </a:t>
            </a:r>
            <a:r>
              <a:rPr lang="fr-CA" dirty="0">
                <a:solidFill>
                  <a:srgbClr val="237AF1"/>
                </a:solidFill>
                <a:ea typeface="+mn-lt"/>
                <a:cs typeface="+mn-lt"/>
                <a:hlinkClick r:id="rId12">
                  <a:extLst>
                    <a:ext uri="{A12FA001-AC4F-418D-AE19-62706E023703}">
                      <ahyp:hlinkClr xmlns:ahyp="http://schemas.microsoft.com/office/drawing/2018/hyperlinkcolor" val="tx"/>
                    </a:ext>
                  </a:extLst>
                </a:hlinkClick>
              </a:rPr>
              <a:t>imagier</a:t>
            </a:r>
            <a:r>
              <a:rPr lang="fr-CA" dirty="0">
                <a:ea typeface="+mn-lt"/>
                <a:cs typeface="+mn-lt"/>
              </a:rPr>
              <a:t>, un dictionnaire visuel ou un dictionnaire bilingue.</a:t>
            </a:r>
            <a:endParaRPr lang="fr-CA" dirty="0">
              <a:cs typeface="Calibri"/>
            </a:endParaRPr>
          </a:p>
          <a:p>
            <a:pPr marL="285750" indent="-285750">
              <a:buFont typeface="Arial"/>
              <a:buChar char="•"/>
            </a:pPr>
            <a:r>
              <a:rPr lang="fr-CA" dirty="0">
                <a:ea typeface="+mn-lt"/>
                <a:cs typeface="+mn-lt"/>
                <a:hlinkClick r:id="rId13"/>
              </a:rPr>
              <a:t>Encourager les élèves à se construire eux-mêmes un lexique imagé, annoté dans leur langue maternelle, au besoin.</a:t>
            </a:r>
            <a:endParaRPr lang="fr-CA" dirty="0">
              <a:cs typeface="Calibri"/>
            </a:endParaRPr>
          </a:p>
          <a:p>
            <a:pPr marL="285750" indent="-285750">
              <a:buFont typeface="Arial"/>
              <a:buChar char="•"/>
            </a:pPr>
            <a:r>
              <a:rPr lang="fr-CA" dirty="0">
                <a:ea typeface="+mn-lt"/>
                <a:cs typeface="+mn-lt"/>
                <a:hlinkClick r:id="rId14"/>
              </a:rPr>
              <a:t>Construire un mur de mots dynamique avec les élèves et s’y référer régulièrement.</a:t>
            </a:r>
            <a:endParaRPr lang="fr-CA" dirty="0">
              <a:cs typeface="Calibri"/>
            </a:endParaRPr>
          </a:p>
          <a:p>
            <a:pPr marL="285750" indent="-285750">
              <a:buFont typeface="Arial"/>
              <a:buChar char="•"/>
            </a:pPr>
            <a:r>
              <a:rPr lang="fr-CA" dirty="0">
                <a:ea typeface="+mn-lt"/>
                <a:cs typeface="+mn-lt"/>
                <a:hlinkClick r:id="rId15"/>
              </a:rPr>
              <a:t>Travailler la forme, le sens et l’emploi des nouveaux mots. </a:t>
            </a:r>
            <a:endParaRPr lang="fr-CA" dirty="0">
              <a:cs typeface="Calibri"/>
            </a:endParaRPr>
          </a:p>
          <a:p>
            <a:pPr marL="285750" indent="-285750">
              <a:buFont typeface="Arial"/>
              <a:buChar char="•"/>
            </a:pPr>
            <a:r>
              <a:rPr lang="fr-CA" dirty="0">
                <a:ea typeface="+mn-lt"/>
                <a:cs typeface="+mn-lt"/>
                <a:hlinkClick r:id="rId16"/>
              </a:rPr>
              <a:t>Utiliser les congénères lors de l’apprentissage de nouveaux mots.</a:t>
            </a:r>
            <a:r>
              <a:rPr lang="fr-CA" dirty="0">
                <a:ea typeface="+mn-lt"/>
                <a:cs typeface="+mn-lt"/>
              </a:rPr>
              <a:t>  				</a:t>
            </a:r>
            <a:endParaRPr lang="fr-CA" dirty="0"/>
          </a:p>
        </p:txBody>
      </p:sp>
      <p:pic>
        <p:nvPicPr>
          <p:cNvPr id="3" name="Son enregistré">
            <a:hlinkClick r:id="" action="ppaction://media"/>
            <a:extLst>
              <a:ext uri="{FF2B5EF4-FFF2-40B4-BE49-F238E27FC236}">
                <a16:creationId xmlns:a16="http://schemas.microsoft.com/office/drawing/2014/main" id="{5C72D45C-44BD-43E8-4167-E5FD9E3D3D51}"/>
              </a:ext>
            </a:extLst>
          </p:cNvPr>
          <p:cNvPicPr>
            <a:picLocks noChangeAspect="1"/>
          </p:cNvPicPr>
          <p:nvPr>
            <a:audioFile r:link="rId7"/>
            <p:extLst>
              <p:ext uri="{DAA4B4D4-6D71-4841-9C94-3DE7FCFB9230}">
                <p14:media xmlns:p14="http://schemas.microsoft.com/office/powerpoint/2010/main" r:embed="rId6"/>
              </p:ext>
            </p:extLst>
          </p:nvPr>
        </p:nvPicPr>
        <p:blipFill>
          <a:blip r:embed="rId17"/>
          <a:stretch>
            <a:fillRect/>
          </a:stretch>
        </p:blipFill>
        <p:spPr>
          <a:xfrm>
            <a:off x="11419088" y="791734"/>
            <a:ext cx="406400" cy="406400"/>
          </a:xfrm>
          <a:prstGeom prst="rect">
            <a:avLst/>
          </a:prstGeom>
        </p:spPr>
      </p:pic>
    </p:spTree>
    <p:extLst>
      <p:ext uri="{BB962C8B-B14F-4D97-AF65-F5344CB8AC3E}">
        <p14:creationId xmlns:p14="http://schemas.microsoft.com/office/powerpoint/2010/main" val="2803492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25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ZoneTexte 12">
            <a:extLst>
              <a:ext uri="{FF2B5EF4-FFF2-40B4-BE49-F238E27FC236}">
                <a16:creationId xmlns:a16="http://schemas.microsoft.com/office/drawing/2014/main" id="{F491C3DB-62F9-4392-BBC5-EE8A5121922E}"/>
              </a:ext>
            </a:extLst>
          </p:cNvPr>
          <p:cNvSpPr txBox="1"/>
          <p:nvPr>
            <p:custDataLst>
              <p:tags r:id="rId1"/>
            </p:custDataLst>
          </p:nvPr>
        </p:nvSpPr>
        <p:spPr>
          <a:xfrm>
            <a:off x="159756" y="71018"/>
            <a:ext cx="12162091" cy="707886"/>
          </a:xfrm>
          <a:prstGeom prst="rect">
            <a:avLst/>
          </a:prstGeom>
          <a:noFill/>
        </p:spPr>
        <p:txBody>
          <a:bodyPr wrap="square" lIns="91440" tIns="45720" rIns="91440" bIns="45720" anchor="t">
            <a:spAutoFit/>
          </a:bodyPr>
          <a:lstStyle/>
          <a:p>
            <a:r>
              <a:rPr lang="fr-CA" sz="4000" b="1" dirty="0">
                <a:solidFill>
                  <a:schemeClr val="accent1"/>
                </a:solidFill>
                <a:latin typeface="Calibri" panose="020F0502020204030204" pitchFamily="34" charset="0"/>
                <a:cs typeface="Calibri" panose="020F0502020204030204" pitchFamily="34" charset="0"/>
              </a:rPr>
              <a:t>Soutenir l’apprentissage d’une langue seconde ou tierce</a:t>
            </a:r>
          </a:p>
        </p:txBody>
      </p:sp>
      <p:sp>
        <p:nvSpPr>
          <p:cNvPr id="17" name="ZoneTexte 16">
            <a:extLst>
              <a:ext uri="{FF2B5EF4-FFF2-40B4-BE49-F238E27FC236}">
                <a16:creationId xmlns:a16="http://schemas.microsoft.com/office/drawing/2014/main" id="{ED950648-5934-4797-BCCD-B3853874A2AB}"/>
              </a:ext>
            </a:extLst>
          </p:cNvPr>
          <p:cNvSpPr txBox="1"/>
          <p:nvPr>
            <p:custDataLst>
              <p:tags r:id="rId2"/>
            </p:custDataLst>
          </p:nvPr>
        </p:nvSpPr>
        <p:spPr>
          <a:xfrm>
            <a:off x="442633" y="6150002"/>
            <a:ext cx="2967468" cy="584775"/>
          </a:xfrm>
          <a:prstGeom prst="rect">
            <a:avLst/>
          </a:prstGeom>
          <a:noFill/>
        </p:spPr>
        <p:txBody>
          <a:bodyPr wrap="square" lIns="91440" tIns="45720" rIns="91440" bIns="45720" anchor="t">
            <a:spAutoFit/>
          </a:bodyPr>
          <a:lstStyle/>
          <a:p>
            <a:r>
              <a:rPr lang="fr-CA" sz="1600" dirty="0"/>
              <a:t>Réf. : Armand, 2016</a:t>
            </a:r>
          </a:p>
          <a:p>
            <a:r>
              <a:rPr lang="fr-CA" sz="1600" dirty="0">
                <a:ea typeface="+mn-lt"/>
                <a:cs typeface="+mn-lt"/>
              </a:rPr>
              <a:t>Voir </a:t>
            </a:r>
            <a:r>
              <a:rPr lang="fr-CA" sz="1600" dirty="0" err="1">
                <a:ea typeface="+mn-lt"/>
                <a:cs typeface="+mn-lt"/>
                <a:hlinkClick r:id="rId10"/>
              </a:rPr>
              <a:t>Genially</a:t>
            </a:r>
            <a:r>
              <a:rPr lang="fr-CA" sz="1600" dirty="0">
                <a:ea typeface="+mn-lt"/>
                <a:cs typeface="+mn-lt"/>
                <a:hlinkClick r:id="rId10"/>
              </a:rPr>
              <a:t> du CSSDM</a:t>
            </a:r>
            <a:endParaRPr lang="fr-CA" dirty="0"/>
          </a:p>
        </p:txBody>
      </p:sp>
      <p:sp>
        <p:nvSpPr>
          <p:cNvPr id="2" name="Espace réservé du contenu 16">
            <a:extLst>
              <a:ext uri="{FF2B5EF4-FFF2-40B4-BE49-F238E27FC236}">
                <a16:creationId xmlns:a16="http://schemas.microsoft.com/office/drawing/2014/main" id="{C092A35A-05F7-B96C-9209-48190DF2AC63}"/>
              </a:ext>
            </a:extLst>
          </p:cNvPr>
          <p:cNvSpPr txBox="1">
            <a:spLocks/>
          </p:cNvSpPr>
          <p:nvPr>
            <p:custDataLst>
              <p:tags r:id="rId3"/>
            </p:custDataLst>
          </p:nvPr>
        </p:nvSpPr>
        <p:spPr>
          <a:xfrm>
            <a:off x="442633" y="1348779"/>
            <a:ext cx="2518935" cy="1723323"/>
          </a:xfrm>
          <a:prstGeom prst="roundRect">
            <a:avLst/>
          </a:prstGeom>
          <a:solidFill>
            <a:srgbClr val="CCFFCC"/>
          </a:solidFill>
          <a:ln w="28575" cap="flat" cmpd="sng" algn="ctr">
            <a:solidFill>
              <a:schemeClr val="tx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indent="0" algn="ctr">
              <a:buFont typeface="Arial" panose="020B0604020202020204" pitchFamily="34" charset="0"/>
              <a:buNone/>
            </a:pPr>
            <a:r>
              <a:rPr lang="fr-CA" sz="1800" b="1">
                <a:solidFill>
                  <a:schemeClr val="tx1"/>
                </a:solidFill>
              </a:rPr>
              <a:t>Légitimer le bagage linguistique et culturel de l’élève</a:t>
            </a:r>
          </a:p>
        </p:txBody>
      </p:sp>
      <p:sp>
        <p:nvSpPr>
          <p:cNvPr id="9" name="TextBox 8">
            <a:extLst>
              <a:ext uri="{FF2B5EF4-FFF2-40B4-BE49-F238E27FC236}">
                <a16:creationId xmlns:a16="http://schemas.microsoft.com/office/drawing/2014/main" id="{C45E2DE3-6BD6-6897-DCE2-4E2099A177B3}"/>
              </a:ext>
            </a:extLst>
          </p:cNvPr>
          <p:cNvSpPr txBox="1"/>
          <p:nvPr>
            <p:custDataLst>
              <p:tags r:id="rId4"/>
            </p:custDataLst>
          </p:nvPr>
        </p:nvSpPr>
        <p:spPr>
          <a:xfrm>
            <a:off x="3202464" y="1086300"/>
            <a:ext cx="8426822"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b="1" dirty="0">
                <a:ea typeface="+mn-lt"/>
                <a:cs typeface="+mn-lt"/>
              </a:rPr>
              <a:t>Pourquoi?</a:t>
            </a:r>
            <a:endParaRPr lang="fr-CA" dirty="0"/>
          </a:p>
          <a:p>
            <a:pPr marL="285750" indent="-285750">
              <a:buFont typeface="Arial"/>
              <a:buChar char="•"/>
            </a:pPr>
            <a:r>
              <a:rPr lang="fr-CA" dirty="0">
                <a:ea typeface="+mn-lt"/>
                <a:cs typeface="+mn-lt"/>
              </a:rPr>
              <a:t>Pour aider l’élève à enrichir ses compétences en français et dans les langues de son répertoire.</a:t>
            </a:r>
            <a:endParaRPr lang="fr-CA" dirty="0">
              <a:cs typeface="Calibri"/>
            </a:endParaRPr>
          </a:p>
          <a:p>
            <a:pPr marL="285750" indent="-285750">
              <a:buFont typeface="Arial"/>
              <a:buChar char="•"/>
            </a:pPr>
            <a:r>
              <a:rPr lang="fr-CA" dirty="0">
                <a:ea typeface="+mn-lt"/>
                <a:cs typeface="+mn-lt"/>
              </a:rPr>
              <a:t>Parce que cela fournit à l’élève un outil d’apprentissage complémentaire, une ressource ou une stratégie supplémentaire.</a:t>
            </a:r>
            <a:endParaRPr lang="fr-CA" dirty="0">
              <a:cs typeface="Calibri"/>
            </a:endParaRPr>
          </a:p>
          <a:p>
            <a:pPr marL="285750" indent="-285750">
              <a:buFont typeface="Arial"/>
              <a:buChar char="•"/>
            </a:pPr>
            <a:r>
              <a:rPr lang="fr-CA" dirty="0">
                <a:ea typeface="+mn-lt"/>
                <a:cs typeface="+mn-lt"/>
              </a:rPr>
              <a:t>Parce que la reconnaissance de son identité linguistique et culturelle permet à l’élève de mieux s’engager dans ses apprentissages.</a:t>
            </a:r>
            <a:endParaRPr lang="fr-CA" dirty="0">
              <a:cs typeface="Calibri"/>
            </a:endParaRPr>
          </a:p>
          <a:p>
            <a:pPr marL="285750" indent="-285750">
              <a:buFont typeface="Arial"/>
              <a:buChar char="•"/>
            </a:pPr>
            <a:r>
              <a:rPr lang="fr-CA" dirty="0">
                <a:solidFill>
                  <a:srgbClr val="000000"/>
                </a:solidFill>
                <a:ea typeface="+mn-lt"/>
                <a:cs typeface="+mn-lt"/>
              </a:rPr>
              <a:t>Pour encourager le bilinguisme additif.</a:t>
            </a:r>
            <a:endParaRPr lang="fr-CA" dirty="0">
              <a:cs typeface="Calibri"/>
            </a:endParaRPr>
          </a:p>
          <a:p>
            <a:pPr algn="l"/>
            <a:endParaRPr lang="fr-CA" sz="1600" dirty="0">
              <a:cs typeface="Calibri"/>
            </a:endParaRPr>
          </a:p>
        </p:txBody>
      </p:sp>
      <p:sp>
        <p:nvSpPr>
          <p:cNvPr id="10" name="TextBox 9">
            <a:extLst>
              <a:ext uri="{FF2B5EF4-FFF2-40B4-BE49-F238E27FC236}">
                <a16:creationId xmlns:a16="http://schemas.microsoft.com/office/drawing/2014/main" id="{595EC515-DCEE-8A5C-C75C-34EA33E44CF7}"/>
              </a:ext>
            </a:extLst>
          </p:cNvPr>
          <p:cNvSpPr txBox="1"/>
          <p:nvPr>
            <p:custDataLst>
              <p:tags r:id="rId5"/>
            </p:custDataLst>
          </p:nvPr>
        </p:nvSpPr>
        <p:spPr>
          <a:xfrm>
            <a:off x="442633" y="3429000"/>
            <a:ext cx="11306733"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1600" b="1" dirty="0">
                <a:ea typeface="+mn-lt"/>
                <a:cs typeface="+mn-lt"/>
              </a:rPr>
              <a:t>Attitudes et approches à privilégier</a:t>
            </a:r>
            <a:endParaRPr lang="fr-CA" sz="1600" b="1" dirty="0">
              <a:cs typeface="Calibri"/>
            </a:endParaRPr>
          </a:p>
          <a:p>
            <a:pPr marL="285750" indent="-285750">
              <a:buFont typeface="Arial"/>
              <a:buChar char="•"/>
            </a:pPr>
            <a:r>
              <a:rPr lang="fr-CA" dirty="0">
                <a:ea typeface="+mn-lt"/>
                <a:cs typeface="+mn-lt"/>
                <a:hlinkClick r:id="rId11"/>
              </a:rPr>
              <a:t>Utiliser les langues du répertoire des élèves comme ressources pour l’apprentissage du français</a:t>
            </a:r>
            <a:r>
              <a:rPr lang="fr-CA" dirty="0">
                <a:solidFill>
                  <a:srgbClr val="000000"/>
                </a:solidFill>
                <a:ea typeface="+mn-lt"/>
                <a:cs typeface="+mn-lt"/>
              </a:rPr>
              <a:t>.</a:t>
            </a:r>
            <a:endParaRPr lang="fr-CA" dirty="0">
              <a:cs typeface="Calibri"/>
            </a:endParaRPr>
          </a:p>
          <a:p>
            <a:pPr marL="285750" indent="-285750">
              <a:buFont typeface="Arial"/>
              <a:buChar char="•"/>
            </a:pPr>
            <a:r>
              <a:rPr lang="fr-CA" dirty="0">
                <a:ea typeface="+mn-lt"/>
                <a:cs typeface="+mn-lt"/>
              </a:rPr>
              <a:t>S</a:t>
            </a:r>
            <a:r>
              <a:rPr lang="fr-CA" dirty="0">
                <a:solidFill>
                  <a:srgbClr val="000000"/>
                </a:solidFill>
                <a:ea typeface="+mn-lt"/>
                <a:cs typeface="+mn-lt"/>
              </a:rPr>
              <a:t>’</a:t>
            </a:r>
            <a:r>
              <a:rPr lang="fr-CA" dirty="0">
                <a:ea typeface="+mn-lt"/>
                <a:cs typeface="+mn-lt"/>
              </a:rPr>
              <a:t>assurer de la compréhension des concepts en permettant aux élèves d’échanger dans leur langue maternelle, s’ils le souhaitent.</a:t>
            </a:r>
            <a:endParaRPr lang="fr-CA" dirty="0">
              <a:cs typeface="Calibri"/>
            </a:endParaRPr>
          </a:p>
          <a:p>
            <a:pPr marL="285750" indent="-285750">
              <a:buFont typeface="Arial"/>
              <a:buChar char="•"/>
            </a:pPr>
            <a:r>
              <a:rPr lang="fr-CA" dirty="0">
                <a:ea typeface="+mn-lt"/>
                <a:cs typeface="+mn-lt"/>
                <a:hlinkClick r:id="rId12"/>
              </a:rPr>
              <a:t>Amener les élèves à comparer les langues, sur le plan par exemple des notions grammaticales.</a:t>
            </a:r>
            <a:endParaRPr lang="fr-CA" dirty="0">
              <a:cs typeface="Calibri"/>
            </a:endParaRPr>
          </a:p>
          <a:p>
            <a:pPr marL="285750" indent="-285750">
              <a:buFont typeface="Arial"/>
              <a:buChar char="•"/>
            </a:pPr>
            <a:r>
              <a:rPr lang="fr-CA" dirty="0">
                <a:ea typeface="+mn-lt"/>
                <a:cs typeface="+mn-lt"/>
              </a:rPr>
              <a:t>Encourager les élèves à annoter les lexiques ou les textes dans leur langue maternelle au besoin.</a:t>
            </a:r>
            <a:endParaRPr lang="fr-CA" dirty="0">
              <a:cs typeface="Calibri"/>
            </a:endParaRPr>
          </a:p>
          <a:p>
            <a:pPr marL="285750" indent="-285750">
              <a:buFont typeface="Arial"/>
              <a:buChar char="•"/>
            </a:pPr>
            <a:r>
              <a:rPr lang="fr-CA" dirty="0">
                <a:ea typeface="+mn-lt"/>
                <a:cs typeface="+mn-lt"/>
              </a:rPr>
              <a:t>S’assurer que les référents culturels présents dans une tâche ne sont pas un obstacle à la compréhension.</a:t>
            </a:r>
            <a:endParaRPr lang="fr-CA" dirty="0">
              <a:cs typeface="Calibri"/>
            </a:endParaRPr>
          </a:p>
          <a:p>
            <a:pPr marL="285750" indent="-285750">
              <a:buFont typeface="Arial"/>
              <a:buChar char="•"/>
            </a:pPr>
            <a:r>
              <a:rPr lang="fr-CA" dirty="0">
                <a:ea typeface="+mn-lt"/>
                <a:cs typeface="+mn-lt"/>
                <a:hlinkClick r:id="rId13"/>
              </a:rPr>
              <a:t>Utiliser le site ELODIL pour trouver des idées d’activités.</a:t>
            </a:r>
            <a:endParaRPr lang="fr-CA" dirty="0">
              <a:cs typeface="Calibri"/>
            </a:endParaRPr>
          </a:p>
          <a:p>
            <a:pPr algn="l"/>
            <a:endParaRPr lang="fr-CA" dirty="0">
              <a:cs typeface="Calibri"/>
            </a:endParaRPr>
          </a:p>
        </p:txBody>
      </p:sp>
      <p:pic>
        <p:nvPicPr>
          <p:cNvPr id="6" name="Son enregistré">
            <a:hlinkClick r:id="" action="ppaction://media"/>
            <a:extLst>
              <a:ext uri="{FF2B5EF4-FFF2-40B4-BE49-F238E27FC236}">
                <a16:creationId xmlns:a16="http://schemas.microsoft.com/office/drawing/2014/main" id="{84BA917F-85A1-083A-9283-22DAFD9538D0}"/>
              </a:ext>
            </a:extLst>
          </p:cNvPr>
          <p:cNvPicPr>
            <a:picLocks noChangeAspect="1"/>
          </p:cNvPicPr>
          <p:nvPr>
            <a:audioFile r:link="rId7"/>
            <p:extLst>
              <p:ext uri="{DAA4B4D4-6D71-4841-9C94-3DE7FCFB9230}">
                <p14:media xmlns:p14="http://schemas.microsoft.com/office/powerpoint/2010/main" r:embed="rId6"/>
              </p:ext>
            </p:extLst>
          </p:nvPr>
        </p:nvPicPr>
        <p:blipFill>
          <a:blip r:embed="rId14"/>
          <a:stretch>
            <a:fillRect/>
          </a:stretch>
        </p:blipFill>
        <p:spPr>
          <a:xfrm>
            <a:off x="11342966" y="729402"/>
            <a:ext cx="406400" cy="406400"/>
          </a:xfrm>
          <a:prstGeom prst="rect">
            <a:avLst/>
          </a:prstGeom>
        </p:spPr>
      </p:pic>
    </p:spTree>
    <p:extLst>
      <p:ext uri="{BB962C8B-B14F-4D97-AF65-F5344CB8AC3E}">
        <p14:creationId xmlns:p14="http://schemas.microsoft.com/office/powerpoint/2010/main" val="835985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46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37FDE67-B21C-9376-FFC3-E6EE6E293508}"/>
              </a:ext>
            </a:extLst>
          </p:cNvPr>
          <p:cNvSpPr txBox="1"/>
          <p:nvPr>
            <p:custDataLst>
              <p:tags r:id="rId1"/>
            </p:custDataLst>
          </p:nvPr>
        </p:nvSpPr>
        <p:spPr>
          <a:xfrm>
            <a:off x="1265677" y="190031"/>
            <a:ext cx="1141274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4000" b="1" dirty="0">
                <a:solidFill>
                  <a:srgbClr val="325EA8"/>
                </a:solidFill>
                <a:cs typeface="Calibri"/>
              </a:rPr>
              <a:t>Un contexte </a:t>
            </a:r>
            <a:r>
              <a:rPr lang="fr-FR" sz="4000" b="1" i="1" dirty="0">
                <a:solidFill>
                  <a:srgbClr val="325EA8"/>
                </a:solidFill>
                <a:cs typeface="Calibri"/>
              </a:rPr>
              <a:t>authentique </a:t>
            </a:r>
            <a:r>
              <a:rPr lang="fr-FR" sz="4000" b="1" dirty="0">
                <a:solidFill>
                  <a:srgbClr val="325EA8"/>
                </a:solidFill>
                <a:cs typeface="Calibri"/>
              </a:rPr>
              <a:t>en salle de classe</a:t>
            </a:r>
          </a:p>
        </p:txBody>
      </p:sp>
      <p:sp>
        <p:nvSpPr>
          <p:cNvPr id="4" name="ZoneTexte 3">
            <a:extLst>
              <a:ext uri="{FF2B5EF4-FFF2-40B4-BE49-F238E27FC236}">
                <a16:creationId xmlns:a16="http://schemas.microsoft.com/office/drawing/2014/main" id="{20B3F009-E1C0-C1A3-AD2A-5FD2F1B345FB}"/>
              </a:ext>
            </a:extLst>
          </p:cNvPr>
          <p:cNvSpPr txBox="1"/>
          <p:nvPr>
            <p:custDataLst>
              <p:tags r:id="rId2"/>
            </p:custDataLst>
          </p:nvPr>
        </p:nvSpPr>
        <p:spPr>
          <a:xfrm>
            <a:off x="6062901" y="987574"/>
            <a:ext cx="596854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800" b="1" dirty="0">
                <a:solidFill>
                  <a:srgbClr val="325EA8"/>
                </a:solidFill>
                <a:cs typeface="Calibri"/>
              </a:rPr>
              <a:t>Un mandat ambitieux, mais possible...</a:t>
            </a:r>
            <a:endParaRPr lang="fr-FR" sz="2800" dirty="0">
              <a:solidFill>
                <a:srgbClr val="325EA8"/>
              </a:solidFill>
              <a:cs typeface="Calibri" panose="020F0502020204030204"/>
            </a:endParaRPr>
          </a:p>
        </p:txBody>
      </p:sp>
      <p:sp>
        <p:nvSpPr>
          <p:cNvPr id="6" name="Rectangle : coins arrondis 5">
            <a:extLst>
              <a:ext uri="{FF2B5EF4-FFF2-40B4-BE49-F238E27FC236}">
                <a16:creationId xmlns:a16="http://schemas.microsoft.com/office/drawing/2014/main" id="{AC0E9833-EA79-A393-C78A-3C1333931CDC}"/>
              </a:ext>
            </a:extLst>
          </p:cNvPr>
          <p:cNvSpPr/>
          <p:nvPr>
            <p:custDataLst>
              <p:tags r:id="rId3"/>
            </p:custDataLst>
          </p:nvPr>
        </p:nvSpPr>
        <p:spPr>
          <a:xfrm>
            <a:off x="7927662" y="2702688"/>
            <a:ext cx="3455357" cy="3359004"/>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2400" b="1" dirty="0">
                <a:solidFill>
                  <a:schemeClr val="bg1"/>
                </a:solidFill>
                <a:cs typeface="Calibri"/>
              </a:rPr>
              <a:t>La réponse des apprenants est souvent étayée par l’intervention de l’enseignant (dans la vraie vie, les interlocuteurs sont moins intrusifs...)</a:t>
            </a:r>
          </a:p>
        </p:txBody>
      </p:sp>
      <p:sp>
        <p:nvSpPr>
          <p:cNvPr id="7" name="Rectangle : coins arrondis 6">
            <a:extLst>
              <a:ext uri="{FF2B5EF4-FFF2-40B4-BE49-F238E27FC236}">
                <a16:creationId xmlns:a16="http://schemas.microsoft.com/office/drawing/2014/main" id="{9DB3D194-C9FC-B12A-5263-AC5B3D82C9FC}"/>
              </a:ext>
            </a:extLst>
          </p:cNvPr>
          <p:cNvSpPr/>
          <p:nvPr>
            <p:custDataLst>
              <p:tags r:id="rId4"/>
            </p:custDataLst>
          </p:nvPr>
        </p:nvSpPr>
        <p:spPr>
          <a:xfrm>
            <a:off x="4535533" y="2703330"/>
            <a:ext cx="2603561" cy="335925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2400" b="1" dirty="0">
                <a:solidFill>
                  <a:schemeClr val="bg1"/>
                </a:solidFill>
                <a:cs typeface="Calibri"/>
              </a:rPr>
              <a:t>L’interaction</a:t>
            </a:r>
            <a:endParaRPr lang="fr-FR" dirty="0">
              <a:solidFill>
                <a:schemeClr val="bg1"/>
              </a:solidFill>
            </a:endParaRPr>
          </a:p>
          <a:p>
            <a:pPr algn="ctr"/>
            <a:r>
              <a:rPr lang="fr-FR" sz="2400" b="1" dirty="0">
                <a:solidFill>
                  <a:schemeClr val="bg1"/>
                </a:solidFill>
                <a:cs typeface="Calibri"/>
              </a:rPr>
              <a:t>  porte sur un nombre limité d’objets, d’actions et d’interlocuteurs</a:t>
            </a:r>
            <a:endParaRPr lang="fr-FR" dirty="0">
              <a:solidFill>
                <a:schemeClr val="bg1"/>
              </a:solidFill>
            </a:endParaRPr>
          </a:p>
        </p:txBody>
      </p:sp>
      <p:sp>
        <p:nvSpPr>
          <p:cNvPr id="5" name="Rectangle : coins arrondis 4">
            <a:extLst>
              <a:ext uri="{FF2B5EF4-FFF2-40B4-BE49-F238E27FC236}">
                <a16:creationId xmlns:a16="http://schemas.microsoft.com/office/drawing/2014/main" id="{24796335-9D49-E79C-4E44-ACC1DE6BF259}"/>
              </a:ext>
            </a:extLst>
          </p:cNvPr>
          <p:cNvSpPr/>
          <p:nvPr>
            <p:custDataLst>
              <p:tags r:id="rId5"/>
            </p:custDataLst>
          </p:nvPr>
        </p:nvSpPr>
        <p:spPr>
          <a:xfrm>
            <a:off x="1120142" y="2699463"/>
            <a:ext cx="2592280" cy="3365657"/>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2400" b="1" dirty="0">
                <a:cs typeface="Calibri"/>
              </a:rPr>
              <a:t>L’enseignant</a:t>
            </a:r>
            <a:endParaRPr lang="fr-FR" dirty="0"/>
          </a:p>
          <a:p>
            <a:pPr algn="ctr"/>
            <a:r>
              <a:rPr lang="fr-FR" sz="2400" b="1" dirty="0">
                <a:cs typeface="Calibri"/>
              </a:rPr>
              <a:t> contrôle le sujet et les interventions orales au sein de la classe</a:t>
            </a:r>
            <a:endParaRPr lang="fr-FR" dirty="0"/>
          </a:p>
        </p:txBody>
      </p:sp>
      <p:pic>
        <p:nvPicPr>
          <p:cNvPr id="10" name="Graphique 10" descr="Badge 1 contour">
            <a:extLst>
              <a:ext uri="{FF2B5EF4-FFF2-40B4-BE49-F238E27FC236}">
                <a16:creationId xmlns:a16="http://schemas.microsoft.com/office/drawing/2014/main" id="{47A7090E-A436-4BA8-B525-58A7C6867A27}"/>
              </a:ext>
            </a:extLst>
          </p:cNvPr>
          <p:cNvPicPr>
            <a:picLocks noChangeAspect="1"/>
          </p:cNvPicPr>
          <p:nvPr>
            <p:custDataLst>
              <p:tags r:id="rId6"/>
            </p:custDataLst>
          </p:nvPr>
        </p:nvPicPr>
        <p:blipFill>
          <a:blip r:embed="rId15">
            <a:extLst>
              <a:ext uri="{96DAC541-7B7A-43D3-8B79-37D633B846F1}">
                <asvg:svgBlip xmlns:asvg="http://schemas.microsoft.com/office/drawing/2016/SVG/main" r:embed="rId16"/>
              </a:ext>
            </a:extLst>
          </a:blip>
          <a:stretch>
            <a:fillRect/>
          </a:stretch>
        </p:blipFill>
        <p:spPr>
          <a:xfrm>
            <a:off x="1964499" y="1719197"/>
            <a:ext cx="914400" cy="914400"/>
          </a:xfrm>
          <a:prstGeom prst="rect">
            <a:avLst/>
          </a:prstGeom>
        </p:spPr>
      </p:pic>
      <p:pic>
        <p:nvPicPr>
          <p:cNvPr id="11" name="Graphique 11" descr="Badge contour">
            <a:extLst>
              <a:ext uri="{FF2B5EF4-FFF2-40B4-BE49-F238E27FC236}">
                <a16:creationId xmlns:a16="http://schemas.microsoft.com/office/drawing/2014/main" id="{17098958-7312-86D8-F387-5BCD43792BEC}"/>
              </a:ext>
            </a:extLst>
          </p:cNvPr>
          <p:cNvPicPr>
            <a:picLocks noChangeAspect="1"/>
          </p:cNvPicPr>
          <p:nvPr>
            <p:custDataLst>
              <p:tags r:id="rId7"/>
            </p:custDataLst>
          </p:nvPr>
        </p:nvPicPr>
        <p:blipFill>
          <a:blip r:embed="rId17">
            <a:extLst>
              <a:ext uri="{96DAC541-7B7A-43D3-8B79-37D633B846F1}">
                <asvg:svgBlip xmlns:asvg="http://schemas.microsoft.com/office/drawing/2016/SVG/main" r:embed="rId18"/>
              </a:ext>
            </a:extLst>
          </a:blip>
          <a:stretch>
            <a:fillRect/>
          </a:stretch>
        </p:blipFill>
        <p:spPr>
          <a:xfrm>
            <a:off x="5325649" y="1719197"/>
            <a:ext cx="914400" cy="914400"/>
          </a:xfrm>
          <a:prstGeom prst="rect">
            <a:avLst/>
          </a:prstGeom>
        </p:spPr>
      </p:pic>
      <p:pic>
        <p:nvPicPr>
          <p:cNvPr id="12" name="Graphique 12" descr="Badge 3 contour">
            <a:extLst>
              <a:ext uri="{FF2B5EF4-FFF2-40B4-BE49-F238E27FC236}">
                <a16:creationId xmlns:a16="http://schemas.microsoft.com/office/drawing/2014/main" id="{3D237187-0FD3-8C99-F5C8-2488657AAE1E}"/>
              </a:ext>
            </a:extLst>
          </p:cNvPr>
          <p:cNvPicPr>
            <a:picLocks noChangeAspect="1"/>
          </p:cNvPicPr>
          <p:nvPr>
            <p:custDataLst>
              <p:tags r:id="rId8"/>
            </p:custDataLst>
          </p:nvPr>
        </p:nvPicPr>
        <p:blipFill>
          <a:blip r:embed="rId19">
            <a:extLst>
              <a:ext uri="{96DAC541-7B7A-43D3-8B79-37D633B846F1}">
                <asvg:svgBlip xmlns:asvg="http://schemas.microsoft.com/office/drawing/2016/SVG/main" r:embed="rId20"/>
              </a:ext>
            </a:extLst>
          </a:blip>
          <a:stretch>
            <a:fillRect/>
          </a:stretch>
        </p:blipFill>
        <p:spPr>
          <a:xfrm>
            <a:off x="9198279" y="1719198"/>
            <a:ext cx="914400" cy="914400"/>
          </a:xfrm>
          <a:prstGeom prst="rect">
            <a:avLst/>
          </a:prstGeom>
        </p:spPr>
      </p:pic>
      <p:sp>
        <p:nvSpPr>
          <p:cNvPr id="13" name="Flèche : courbe vers la droite 12">
            <a:extLst>
              <a:ext uri="{FF2B5EF4-FFF2-40B4-BE49-F238E27FC236}">
                <a16:creationId xmlns:a16="http://schemas.microsoft.com/office/drawing/2014/main" id="{B63C7B87-6905-E61F-292B-1A2074DD124C}"/>
              </a:ext>
            </a:extLst>
          </p:cNvPr>
          <p:cNvSpPr/>
          <p:nvPr>
            <p:custDataLst>
              <p:tags r:id="rId9"/>
            </p:custDataLst>
          </p:nvPr>
        </p:nvSpPr>
        <p:spPr>
          <a:xfrm>
            <a:off x="5325649" y="901328"/>
            <a:ext cx="730684" cy="480165"/>
          </a:xfrm>
          <a:prstGeom prst="curvedRightArrow">
            <a:avLst/>
          </a:prstGeom>
          <a:solidFill>
            <a:srgbClr val="325EA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6" name="ZoneTexte 15">
            <a:extLst>
              <a:ext uri="{FF2B5EF4-FFF2-40B4-BE49-F238E27FC236}">
                <a16:creationId xmlns:a16="http://schemas.microsoft.com/office/drawing/2014/main" id="{97E563A6-AB09-A2E8-6CFE-1D487DA4E075}"/>
              </a:ext>
            </a:extLst>
          </p:cNvPr>
          <p:cNvSpPr txBox="1"/>
          <p:nvPr>
            <p:custDataLst>
              <p:tags r:id="rId10"/>
            </p:custDataLst>
          </p:nvPr>
        </p:nvSpPr>
        <p:spPr>
          <a:xfrm>
            <a:off x="1120142" y="6392594"/>
            <a:ext cx="177560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dirty="0" err="1">
                <a:cs typeface="Calibri"/>
              </a:rPr>
              <a:t>Collin</a:t>
            </a:r>
            <a:r>
              <a:rPr lang="fr-FR" dirty="0">
                <a:cs typeface="Calibri"/>
              </a:rPr>
              <a:t>, 2012</a:t>
            </a:r>
            <a:endParaRPr lang="fr-FR" dirty="0"/>
          </a:p>
        </p:txBody>
      </p:sp>
      <p:pic>
        <p:nvPicPr>
          <p:cNvPr id="3" name="Son enregistré">
            <a:hlinkClick r:id="" action="ppaction://media"/>
            <a:extLst>
              <a:ext uri="{FF2B5EF4-FFF2-40B4-BE49-F238E27FC236}">
                <a16:creationId xmlns:a16="http://schemas.microsoft.com/office/drawing/2014/main" id="{55C06896-E995-7554-8A8B-09B8EF27661C}"/>
              </a:ext>
            </a:extLst>
          </p:cNvPr>
          <p:cNvPicPr>
            <a:picLocks noChangeAspect="1"/>
          </p:cNvPicPr>
          <p:nvPr>
            <a:audioFile r:link="rId12"/>
            <p:extLst>
              <p:ext uri="{DAA4B4D4-6D71-4841-9C94-3DE7FCFB9230}">
                <p14:media xmlns:p14="http://schemas.microsoft.com/office/powerpoint/2010/main" r:embed="rId11"/>
              </p:ext>
            </p:extLst>
          </p:nvPr>
        </p:nvPicPr>
        <p:blipFill>
          <a:blip r:embed="rId21"/>
          <a:stretch>
            <a:fillRect/>
          </a:stretch>
        </p:blipFill>
        <p:spPr>
          <a:xfrm>
            <a:off x="11454581" y="333146"/>
            <a:ext cx="406400" cy="406400"/>
          </a:xfrm>
          <a:prstGeom prst="rect">
            <a:avLst/>
          </a:prstGeom>
        </p:spPr>
      </p:pic>
    </p:spTree>
    <p:extLst>
      <p:ext uri="{BB962C8B-B14F-4D97-AF65-F5344CB8AC3E}">
        <p14:creationId xmlns:p14="http://schemas.microsoft.com/office/powerpoint/2010/main" val="3422479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9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C8965-85DF-6987-828F-7CCAE04693FC}"/>
              </a:ext>
            </a:extLst>
          </p:cNvPr>
          <p:cNvSpPr>
            <a:spLocks noGrp="1"/>
          </p:cNvSpPr>
          <p:nvPr>
            <p:ph type="ctrTitle"/>
            <p:custDataLst>
              <p:tags r:id="rId1"/>
            </p:custDataLst>
          </p:nvPr>
        </p:nvSpPr>
        <p:spPr>
          <a:xfrm>
            <a:off x="310030" y="475626"/>
            <a:ext cx="10706582" cy="1243039"/>
          </a:xfrm>
        </p:spPr>
        <p:txBody>
          <a:bodyPr lIns="91440" tIns="45720" rIns="91440" bIns="45720" anchor="t"/>
          <a:lstStyle/>
          <a:p>
            <a:r>
              <a:rPr lang="fr-CA" sz="4000" dirty="0">
                <a:latin typeface="Calibri"/>
                <a:ea typeface="Calibri"/>
                <a:cs typeface="Calibri"/>
              </a:rPr>
              <a:t>Soutenir le développement de la compétence à communiquer ou à interagir à l’oral</a:t>
            </a:r>
            <a:endParaRPr lang="en-US" dirty="0"/>
          </a:p>
        </p:txBody>
      </p:sp>
      <p:pic>
        <p:nvPicPr>
          <p:cNvPr id="4" name="Graphique 4" descr="Chat contour">
            <a:extLst>
              <a:ext uri="{FF2B5EF4-FFF2-40B4-BE49-F238E27FC236}">
                <a16:creationId xmlns:a16="http://schemas.microsoft.com/office/drawing/2014/main" id="{592FC728-5B5E-9512-E40E-4EF7E302CB0B}"/>
              </a:ext>
            </a:extLst>
          </p:cNvPr>
          <p:cNvPicPr>
            <a:picLocks noChangeAspect="1"/>
          </p:cNvPicPr>
          <p:nvPr>
            <p:custDataLst>
              <p:tags r:id="rId2"/>
            </p:custDataLst>
          </p:nvPr>
        </p:nvPicPr>
        <p:blipFill>
          <a:blip r:embed="rId10">
            <a:extLst>
              <a:ext uri="{96DAC541-7B7A-43D3-8B79-37D633B846F1}">
                <asvg:svgBlip xmlns:asvg="http://schemas.microsoft.com/office/drawing/2016/SVG/main" r:embed="rId11"/>
              </a:ext>
            </a:extLst>
          </a:blip>
          <a:stretch>
            <a:fillRect/>
          </a:stretch>
        </p:blipFill>
        <p:spPr>
          <a:xfrm>
            <a:off x="8881139" y="683303"/>
            <a:ext cx="1878266" cy="2230273"/>
          </a:xfrm>
          <a:prstGeom prst="rect">
            <a:avLst/>
          </a:prstGeom>
        </p:spPr>
      </p:pic>
      <p:pic>
        <p:nvPicPr>
          <p:cNvPr id="8" name="Image 8" descr="Une image contenant logo&#10;&#10;Description générée automatiquement">
            <a:extLst>
              <a:ext uri="{FF2B5EF4-FFF2-40B4-BE49-F238E27FC236}">
                <a16:creationId xmlns:a16="http://schemas.microsoft.com/office/drawing/2014/main" id="{ED5EEE20-1814-C3F9-E1B2-F2B155423827}"/>
              </a:ext>
            </a:extLst>
          </p:cNvPr>
          <p:cNvPicPr>
            <a:picLocks noChangeAspect="1"/>
          </p:cNvPicPr>
          <p:nvPr>
            <p:custDataLst>
              <p:tags r:id="rId3"/>
            </p:custDataLst>
          </p:nvPr>
        </p:nvPicPr>
        <p:blipFill>
          <a:blip r:embed="rId12"/>
          <a:stretch>
            <a:fillRect/>
          </a:stretch>
        </p:blipFill>
        <p:spPr>
          <a:xfrm>
            <a:off x="576563" y="2094447"/>
            <a:ext cx="2743200" cy="552559"/>
          </a:xfrm>
          <a:prstGeom prst="rect">
            <a:avLst/>
          </a:prstGeom>
        </p:spPr>
      </p:pic>
      <p:sp>
        <p:nvSpPr>
          <p:cNvPr id="9" name="Flèche : courbe vers la gauche 8">
            <a:extLst>
              <a:ext uri="{FF2B5EF4-FFF2-40B4-BE49-F238E27FC236}">
                <a16:creationId xmlns:a16="http://schemas.microsoft.com/office/drawing/2014/main" id="{3EC3CD99-689F-6D42-EC7F-ECD13AA78D87}"/>
              </a:ext>
            </a:extLst>
          </p:cNvPr>
          <p:cNvSpPr/>
          <p:nvPr>
            <p:custDataLst>
              <p:tags r:id="rId4"/>
            </p:custDataLst>
          </p:nvPr>
        </p:nvSpPr>
        <p:spPr>
          <a:xfrm rot="-1800000">
            <a:off x="3715908" y="2074450"/>
            <a:ext cx="468923" cy="773724"/>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6" name="ZoneTexte 5">
            <a:extLst>
              <a:ext uri="{FF2B5EF4-FFF2-40B4-BE49-F238E27FC236}">
                <a16:creationId xmlns:a16="http://schemas.microsoft.com/office/drawing/2014/main" id="{47C6DF41-5859-CA7B-B8D9-C1DB6B6227E2}"/>
              </a:ext>
            </a:extLst>
          </p:cNvPr>
          <p:cNvSpPr txBox="1"/>
          <p:nvPr>
            <p:custDataLst>
              <p:tags r:id="rId5"/>
            </p:custDataLst>
          </p:nvPr>
        </p:nvSpPr>
        <p:spPr>
          <a:xfrm>
            <a:off x="580292" y="3048000"/>
            <a:ext cx="10890738"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Ø"/>
            </a:pPr>
            <a:r>
              <a:rPr lang="fr-FR" sz="2400" dirty="0">
                <a:cs typeface="Calibri" panose="020F0502020204030204"/>
              </a:rPr>
              <a:t>La communication (ILSS) et l’interaction (FLS et </a:t>
            </a:r>
            <a:r>
              <a:rPr lang="fr-FR" sz="2400" i="1" dirty="0">
                <a:cs typeface="Calibri" panose="020F0502020204030204"/>
              </a:rPr>
              <a:t>Espagnol, langue tierce</a:t>
            </a:r>
            <a:r>
              <a:rPr lang="fr-FR" sz="2400" dirty="0">
                <a:cs typeface="Calibri" panose="020F0502020204030204"/>
              </a:rPr>
              <a:t>) à l’oral</a:t>
            </a:r>
          </a:p>
          <a:p>
            <a:pPr marL="285750" indent="-285750">
              <a:buFont typeface="Wingdings"/>
              <a:buChar char="Ø"/>
            </a:pPr>
            <a:r>
              <a:rPr lang="fr-FR" sz="2400" dirty="0">
                <a:cs typeface="Calibri" panose="020F0502020204030204"/>
              </a:rPr>
              <a:t>La création d’un climat propice à la communication spontanée ou aux interactions orales en salle de classe</a:t>
            </a:r>
          </a:p>
          <a:p>
            <a:pPr marL="285750" indent="-285750">
              <a:buFont typeface="Wingdings"/>
              <a:buChar char="Ø"/>
            </a:pPr>
            <a:r>
              <a:rPr lang="fr-FR" sz="2400" dirty="0">
                <a:cs typeface="Calibri" panose="020F0502020204030204"/>
              </a:rPr>
              <a:t>Le soutien aux apprentissages en langue seconde ou tierce : les fondements</a:t>
            </a:r>
          </a:p>
          <a:p>
            <a:pPr marL="285750" indent="-285750">
              <a:buFont typeface="Wingdings"/>
              <a:buChar char="Ø"/>
            </a:pPr>
            <a:r>
              <a:rPr lang="fr-FR" sz="2400" dirty="0">
                <a:cs typeface="Calibri" panose="020F0502020204030204"/>
              </a:rPr>
              <a:t>L’enseignement de la compétence : différentes stratégies à explorer</a:t>
            </a:r>
          </a:p>
          <a:p>
            <a:pPr marL="285750" indent="-285750">
              <a:buFont typeface="Wingdings"/>
              <a:buChar char="Ø"/>
            </a:pPr>
            <a:r>
              <a:rPr lang="fr-FR" sz="2400" dirty="0">
                <a:cs typeface="Calibri" panose="020F0502020204030204"/>
              </a:rPr>
              <a:t>L’écoute : le modelage</a:t>
            </a:r>
          </a:p>
          <a:p>
            <a:pPr marL="285750" indent="-285750">
              <a:buFont typeface="Wingdings"/>
              <a:buChar char="Ø"/>
            </a:pPr>
            <a:r>
              <a:rPr lang="fr-FR" sz="2400" dirty="0">
                <a:cs typeface="Calibri" panose="020F0502020204030204"/>
              </a:rPr>
              <a:t>La prise de parole : les « ateliers formatifs »</a:t>
            </a:r>
          </a:p>
          <a:p>
            <a:pPr marL="285750" indent="-285750">
              <a:buFont typeface="Wingdings"/>
              <a:buChar char="Ø"/>
            </a:pPr>
            <a:r>
              <a:rPr lang="fr-FR" sz="2400" dirty="0">
                <a:cs typeface="Calibri" panose="020F0502020204030204"/>
              </a:rPr>
              <a:t>L’importance de la rétroaction pour l’enseignement et le développement de la compétence à communiquer ou à interagir à l’oral</a:t>
            </a:r>
            <a:endParaRPr lang="fr-FR" dirty="0"/>
          </a:p>
          <a:p>
            <a:pPr marL="285750" indent="-285750">
              <a:buFont typeface="Wingdings"/>
              <a:buChar char="Ø"/>
            </a:pPr>
            <a:endParaRPr lang="fr-FR" dirty="0">
              <a:cs typeface="Calibri" panose="020F0502020204030204"/>
            </a:endParaRPr>
          </a:p>
        </p:txBody>
      </p:sp>
      <p:pic>
        <p:nvPicPr>
          <p:cNvPr id="10" name="Son enregistré">
            <a:hlinkClick r:id="" action="ppaction://media"/>
            <a:extLst>
              <a:ext uri="{FF2B5EF4-FFF2-40B4-BE49-F238E27FC236}">
                <a16:creationId xmlns:a16="http://schemas.microsoft.com/office/drawing/2014/main" id="{C1CC8392-D1E1-AF3F-5FCE-AB03B0E3F42F}"/>
              </a:ext>
            </a:extLst>
          </p:cNvPr>
          <p:cNvPicPr>
            <a:picLocks noChangeAspect="1"/>
          </p:cNvPicPr>
          <p:nvPr>
            <a:audioFile r:link="rId7"/>
            <p:extLst>
              <p:ext uri="{DAA4B4D4-6D71-4841-9C94-3DE7FCFB9230}">
                <p14:media xmlns:p14="http://schemas.microsoft.com/office/powerpoint/2010/main" r:embed="rId6"/>
              </p:ext>
            </p:extLst>
          </p:nvPr>
        </p:nvPicPr>
        <p:blipFill>
          <a:blip r:embed="rId13"/>
          <a:stretch>
            <a:fillRect/>
          </a:stretch>
        </p:blipFill>
        <p:spPr>
          <a:xfrm>
            <a:off x="11388825" y="174544"/>
            <a:ext cx="406400" cy="406400"/>
          </a:xfrm>
          <a:prstGeom prst="rect">
            <a:avLst/>
          </a:prstGeom>
        </p:spPr>
      </p:pic>
    </p:spTree>
    <p:extLst>
      <p:ext uri="{BB962C8B-B14F-4D97-AF65-F5344CB8AC3E}">
        <p14:creationId xmlns:p14="http://schemas.microsoft.com/office/powerpoint/2010/main" val="3596751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36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que 5" descr="Pomme contour">
            <a:extLst>
              <a:ext uri="{FF2B5EF4-FFF2-40B4-BE49-F238E27FC236}">
                <a16:creationId xmlns:a16="http://schemas.microsoft.com/office/drawing/2014/main" id="{D584315D-EF5B-4727-AA00-75F20AE6644B}"/>
              </a:ext>
            </a:extLst>
          </p:cNvPr>
          <p:cNvPicPr>
            <a:picLocks noChangeAspect="1"/>
          </p:cNvPicPr>
          <p:nvPr>
            <p:custDataLst>
              <p:tags r:id="rId1"/>
            </p:custDataLst>
          </p:nvPr>
        </p:nvPicPr>
        <p:blipFill>
          <a:blip r:embed="rId5">
            <a:extLst>
              <a:ext uri="{96DAC541-7B7A-43D3-8B79-37D633B846F1}">
                <asvg:svgBlip xmlns:asvg="http://schemas.microsoft.com/office/drawing/2016/SVG/main" r:embed="rId6"/>
              </a:ext>
            </a:extLst>
          </a:blip>
          <a:stretch>
            <a:fillRect/>
          </a:stretch>
        </p:blipFill>
        <p:spPr>
          <a:xfrm>
            <a:off x="693301" y="2297549"/>
            <a:ext cx="3096830" cy="3096830"/>
          </a:xfrm>
          <a:prstGeom prst="rect">
            <a:avLst/>
          </a:prstGeom>
        </p:spPr>
      </p:pic>
      <p:sp>
        <p:nvSpPr>
          <p:cNvPr id="5" name="Sous-titre 2">
            <a:extLst>
              <a:ext uri="{FF2B5EF4-FFF2-40B4-BE49-F238E27FC236}">
                <a16:creationId xmlns:a16="http://schemas.microsoft.com/office/drawing/2014/main" id="{50A3C913-FCB9-0C6A-CD91-B9760072F6B0}"/>
              </a:ext>
            </a:extLst>
          </p:cNvPr>
          <p:cNvSpPr txBox="1">
            <a:spLocks/>
          </p:cNvSpPr>
          <p:nvPr>
            <p:custDataLst>
              <p:tags r:id="rId2"/>
            </p:custDataLst>
          </p:nvPr>
        </p:nvSpPr>
        <p:spPr>
          <a:xfrm>
            <a:off x="413809" y="791694"/>
            <a:ext cx="11009444" cy="460268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rgbClr val="ADBFDC"/>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rgbClr val="ADBFDC"/>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rgbClr val="ADBFDC"/>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rgbClr val="ADBFDC"/>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rgbClr val="ADBFDC"/>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fr-CA" sz="4000" b="1" dirty="0"/>
              <a:t>Enseigner à communiquer ou à interagir à l’oral</a:t>
            </a:r>
          </a:p>
          <a:p>
            <a:pPr marL="0" indent="0">
              <a:buNone/>
              <a:defRPr/>
            </a:pPr>
            <a:r>
              <a:rPr lang="fr-CA" sz="4000" b="1" dirty="0"/>
              <a:t>en langue seconde ou tierce</a:t>
            </a:r>
            <a:endParaRPr lang="fr-CA" sz="4000" b="1" dirty="0">
              <a:cs typeface="Calibri Light"/>
            </a:endParaRPr>
          </a:p>
          <a:p>
            <a:pPr lvl="1"/>
            <a:endParaRPr lang="fr-CA" dirty="0"/>
          </a:p>
        </p:txBody>
      </p:sp>
    </p:spTree>
    <p:extLst>
      <p:ext uri="{BB962C8B-B14F-4D97-AF65-F5344CB8AC3E}">
        <p14:creationId xmlns:p14="http://schemas.microsoft.com/office/powerpoint/2010/main" val="19891467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CDC268-5F3E-C34F-EFA8-000B89D3DB53}"/>
              </a:ext>
            </a:extLst>
          </p:cNvPr>
          <p:cNvSpPr>
            <a:spLocks noGrp="1"/>
          </p:cNvSpPr>
          <p:nvPr>
            <p:ph type="title"/>
            <p:custDataLst>
              <p:tags r:id="rId1"/>
            </p:custDataLst>
          </p:nvPr>
        </p:nvSpPr>
        <p:spPr/>
        <p:txBody>
          <a:bodyPr lIns="91440" tIns="45720" rIns="91440" bIns="45720" anchor="t"/>
          <a:lstStyle/>
          <a:p>
            <a:pPr algn="ctr"/>
            <a:r>
              <a:rPr lang="fr-FR" sz="4000" dirty="0">
                <a:latin typeface="Calibri"/>
                <a:cs typeface="Calibri"/>
              </a:rPr>
              <a:t>Quelques options didactiques pour développer la compétence orale en langue seconde ou tierce</a:t>
            </a:r>
            <a:endParaRPr lang="fr-FR" sz="4000" dirty="0"/>
          </a:p>
        </p:txBody>
      </p:sp>
      <p:sp>
        <p:nvSpPr>
          <p:cNvPr id="8" name="Rectangle : coins arrondis 7">
            <a:extLst>
              <a:ext uri="{FF2B5EF4-FFF2-40B4-BE49-F238E27FC236}">
                <a16:creationId xmlns:a16="http://schemas.microsoft.com/office/drawing/2014/main" id="{8496310B-9924-EC1C-A0A4-84A86861B252}"/>
              </a:ext>
            </a:extLst>
          </p:cNvPr>
          <p:cNvSpPr/>
          <p:nvPr>
            <p:custDataLst>
              <p:tags r:id="rId2"/>
            </p:custDataLst>
          </p:nvPr>
        </p:nvSpPr>
        <p:spPr>
          <a:xfrm>
            <a:off x="2878748" y="1731112"/>
            <a:ext cx="7463423" cy="1430054"/>
          </a:xfrm>
          <a:prstGeom prst="roundRect">
            <a:avLst/>
          </a:prstGeom>
          <a:solidFill>
            <a:srgbClr val="81E385"/>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2400" dirty="0">
                <a:solidFill>
                  <a:schemeClr val="tx1"/>
                </a:solidFill>
                <a:cs typeface="Calibri"/>
              </a:rPr>
              <a:t>Utiliser des documents authentiques</a:t>
            </a:r>
          </a:p>
        </p:txBody>
      </p:sp>
      <p:sp>
        <p:nvSpPr>
          <p:cNvPr id="9" name="Rectangle : coins arrondis 8">
            <a:extLst>
              <a:ext uri="{FF2B5EF4-FFF2-40B4-BE49-F238E27FC236}">
                <a16:creationId xmlns:a16="http://schemas.microsoft.com/office/drawing/2014/main" id="{4F99D351-FB61-A443-AEA5-A3A7265860C4}"/>
              </a:ext>
            </a:extLst>
          </p:cNvPr>
          <p:cNvSpPr/>
          <p:nvPr>
            <p:custDataLst>
              <p:tags r:id="rId3"/>
            </p:custDataLst>
          </p:nvPr>
        </p:nvSpPr>
        <p:spPr>
          <a:xfrm>
            <a:off x="5674757" y="4029660"/>
            <a:ext cx="1831168" cy="1676469"/>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2400" dirty="0">
                <a:solidFill>
                  <a:schemeClr val="tx1"/>
                </a:solidFill>
                <a:cs typeface="Calibri"/>
              </a:rPr>
              <a:t> </a:t>
            </a:r>
            <a:r>
              <a:rPr lang="fr-FR" sz="2000" dirty="0">
                <a:solidFill>
                  <a:schemeClr val="tx1"/>
                </a:solidFill>
                <a:cs typeface="Calibri"/>
              </a:rPr>
              <a:t>Fournir une aide visuelle</a:t>
            </a:r>
          </a:p>
        </p:txBody>
      </p:sp>
      <p:sp>
        <p:nvSpPr>
          <p:cNvPr id="10" name="Rectangle : coins arrondis 9">
            <a:extLst>
              <a:ext uri="{FF2B5EF4-FFF2-40B4-BE49-F238E27FC236}">
                <a16:creationId xmlns:a16="http://schemas.microsoft.com/office/drawing/2014/main" id="{8FCB126B-DE72-749C-4FAB-3A58F4E64BD6}"/>
              </a:ext>
            </a:extLst>
          </p:cNvPr>
          <p:cNvSpPr/>
          <p:nvPr>
            <p:custDataLst>
              <p:tags r:id="rId4"/>
            </p:custDataLst>
          </p:nvPr>
        </p:nvSpPr>
        <p:spPr>
          <a:xfrm>
            <a:off x="8139444" y="4029658"/>
            <a:ext cx="1865414" cy="1676469"/>
          </a:xfrm>
          <a:prstGeom prst="roundRect">
            <a:avLst/>
          </a:prstGeom>
          <a:solidFill>
            <a:srgbClr val="CDFFE4"/>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2000" dirty="0">
                <a:solidFill>
                  <a:schemeClr val="tx1"/>
                </a:solidFill>
                <a:cs typeface="Calibri"/>
              </a:rPr>
              <a:t>Accepter une </a:t>
            </a:r>
            <a:r>
              <a:rPr lang="fr-FR" sz="2000" dirty="0" err="1">
                <a:solidFill>
                  <a:schemeClr val="tx1"/>
                </a:solidFill>
                <a:cs typeface="Calibri"/>
              </a:rPr>
              <a:t>com-préhension</a:t>
            </a:r>
            <a:r>
              <a:rPr lang="fr-FR" sz="2000" dirty="0">
                <a:solidFill>
                  <a:schemeClr val="tx1"/>
                </a:solidFill>
                <a:cs typeface="Calibri"/>
              </a:rPr>
              <a:t> </a:t>
            </a:r>
            <a:endParaRPr lang="fr-FR" dirty="0">
              <a:solidFill>
                <a:schemeClr val="tx1"/>
              </a:solidFill>
            </a:endParaRPr>
          </a:p>
          <a:p>
            <a:pPr algn="ctr"/>
            <a:r>
              <a:rPr lang="fr-FR" sz="2000" dirty="0">
                <a:solidFill>
                  <a:schemeClr val="tx1"/>
                </a:solidFill>
                <a:cs typeface="Calibri"/>
              </a:rPr>
              <a:t>globale</a:t>
            </a:r>
            <a:endParaRPr lang="fr-FR" dirty="0">
              <a:solidFill>
                <a:schemeClr val="tx1"/>
              </a:solidFill>
            </a:endParaRPr>
          </a:p>
        </p:txBody>
      </p:sp>
      <p:sp>
        <p:nvSpPr>
          <p:cNvPr id="11" name="Rectangle : coins arrondis 10">
            <a:extLst>
              <a:ext uri="{FF2B5EF4-FFF2-40B4-BE49-F238E27FC236}">
                <a16:creationId xmlns:a16="http://schemas.microsoft.com/office/drawing/2014/main" id="{43842FE7-0AB7-4A7D-C1ED-4909ABDC7665}"/>
              </a:ext>
            </a:extLst>
          </p:cNvPr>
          <p:cNvSpPr/>
          <p:nvPr>
            <p:custDataLst>
              <p:tags r:id="rId5"/>
            </p:custDataLst>
          </p:nvPr>
        </p:nvSpPr>
        <p:spPr>
          <a:xfrm>
            <a:off x="3200469" y="4029659"/>
            <a:ext cx="1873976" cy="1676469"/>
          </a:xfrm>
          <a:prstGeom prst="roundRect">
            <a:avLst/>
          </a:prstGeom>
          <a:solidFill>
            <a:srgbClr val="DEFABE"/>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fr-FR" sz="2000" dirty="0">
              <a:solidFill>
                <a:schemeClr val="tx1"/>
              </a:solidFill>
              <a:cs typeface="Calibri"/>
            </a:endParaRPr>
          </a:p>
          <a:p>
            <a:pPr algn="ctr"/>
            <a:r>
              <a:rPr lang="fr-FR" sz="2000" dirty="0">
                <a:solidFill>
                  <a:schemeClr val="tx1"/>
                </a:solidFill>
                <a:cs typeface="Calibri"/>
              </a:rPr>
              <a:t>Limiter la durée (choisir des extraits)</a:t>
            </a:r>
            <a:endParaRPr lang="fr-FR" dirty="0">
              <a:solidFill>
                <a:schemeClr val="tx1"/>
              </a:solidFill>
            </a:endParaRPr>
          </a:p>
          <a:p>
            <a:pPr algn="ctr"/>
            <a:endParaRPr lang="fr-FR" sz="2400" dirty="0">
              <a:solidFill>
                <a:schemeClr val="tx1"/>
              </a:solidFill>
              <a:cs typeface="Calibri"/>
            </a:endParaRPr>
          </a:p>
        </p:txBody>
      </p:sp>
      <p:pic>
        <p:nvPicPr>
          <p:cNvPr id="12" name="Graphique 12" descr="Badge 1 contour">
            <a:extLst>
              <a:ext uri="{FF2B5EF4-FFF2-40B4-BE49-F238E27FC236}">
                <a16:creationId xmlns:a16="http://schemas.microsoft.com/office/drawing/2014/main" id="{52492FB6-0753-9B86-6994-6B72142BE3E2}"/>
              </a:ext>
            </a:extLst>
          </p:cNvPr>
          <p:cNvPicPr>
            <a:picLocks noChangeAspect="1"/>
          </p:cNvPicPr>
          <p:nvPr>
            <p:custDataLst>
              <p:tags r:id="rId6"/>
            </p:custDataLst>
          </p:nvPr>
        </p:nvPicPr>
        <p:blipFill>
          <a:blip r:embed="rId17">
            <a:extLst>
              <a:ext uri="{96DAC541-7B7A-43D3-8B79-37D633B846F1}">
                <asvg:svgBlip xmlns:asvg="http://schemas.microsoft.com/office/drawing/2016/SVG/main" r:embed="rId18"/>
              </a:ext>
            </a:extLst>
          </a:blip>
          <a:stretch>
            <a:fillRect/>
          </a:stretch>
        </p:blipFill>
        <p:spPr>
          <a:xfrm>
            <a:off x="1557200" y="1846371"/>
            <a:ext cx="914400" cy="914400"/>
          </a:xfrm>
          <a:prstGeom prst="rect">
            <a:avLst/>
          </a:prstGeom>
        </p:spPr>
      </p:pic>
      <p:sp>
        <p:nvSpPr>
          <p:cNvPr id="13" name="Flèche : bas 12">
            <a:extLst>
              <a:ext uri="{FF2B5EF4-FFF2-40B4-BE49-F238E27FC236}">
                <a16:creationId xmlns:a16="http://schemas.microsoft.com/office/drawing/2014/main" id="{03DB7448-50A8-2C82-3C02-7E6DEC6E3AD3}"/>
              </a:ext>
            </a:extLst>
          </p:cNvPr>
          <p:cNvSpPr/>
          <p:nvPr>
            <p:custDataLst>
              <p:tags r:id="rId7"/>
            </p:custDataLst>
          </p:nvPr>
        </p:nvSpPr>
        <p:spPr>
          <a:xfrm>
            <a:off x="6401691" y="3444056"/>
            <a:ext cx="208768" cy="302714"/>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Flèche : bas 13">
            <a:extLst>
              <a:ext uri="{FF2B5EF4-FFF2-40B4-BE49-F238E27FC236}">
                <a16:creationId xmlns:a16="http://schemas.microsoft.com/office/drawing/2014/main" id="{3E9D9ED9-899E-E7C3-1DD8-D142A4501AE7}"/>
              </a:ext>
            </a:extLst>
          </p:cNvPr>
          <p:cNvSpPr/>
          <p:nvPr>
            <p:custDataLst>
              <p:tags r:id="rId8"/>
            </p:custDataLst>
          </p:nvPr>
        </p:nvSpPr>
        <p:spPr>
          <a:xfrm>
            <a:off x="4078320" y="3444056"/>
            <a:ext cx="208768" cy="302714"/>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Flèche : bas 14">
            <a:extLst>
              <a:ext uri="{FF2B5EF4-FFF2-40B4-BE49-F238E27FC236}">
                <a16:creationId xmlns:a16="http://schemas.microsoft.com/office/drawing/2014/main" id="{FD7E191C-7215-3E0B-9237-16BB090B5450}"/>
              </a:ext>
            </a:extLst>
          </p:cNvPr>
          <p:cNvSpPr/>
          <p:nvPr>
            <p:custDataLst>
              <p:tags r:id="rId9"/>
            </p:custDataLst>
          </p:nvPr>
        </p:nvSpPr>
        <p:spPr>
          <a:xfrm>
            <a:off x="8863383" y="3450128"/>
            <a:ext cx="208768" cy="302714"/>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a:extLst>
              <a:ext uri="{FF2B5EF4-FFF2-40B4-BE49-F238E27FC236}">
                <a16:creationId xmlns:a16="http://schemas.microsoft.com/office/drawing/2014/main" id="{5953E3F0-7982-BE0B-2DE3-CC465F0E1B87}"/>
              </a:ext>
            </a:extLst>
          </p:cNvPr>
          <p:cNvSpPr txBox="1"/>
          <p:nvPr>
            <p:custDataLst>
              <p:tags r:id="rId10"/>
            </p:custDataLst>
          </p:nvPr>
        </p:nvSpPr>
        <p:spPr>
          <a:xfrm>
            <a:off x="151832" y="6304380"/>
            <a:ext cx="1461953" cy="37698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fr-FR" dirty="0" err="1"/>
              <a:t>Collin</a:t>
            </a:r>
            <a:r>
              <a:rPr lang="fr-FR" dirty="0"/>
              <a:t>, 2012</a:t>
            </a:r>
            <a:r>
              <a:rPr lang="fr-FR" dirty="0">
                <a:cs typeface="Calibri"/>
              </a:rPr>
              <a:t>​</a:t>
            </a:r>
            <a:endParaRPr lang="fr-FR" dirty="0"/>
          </a:p>
        </p:txBody>
      </p:sp>
      <p:sp>
        <p:nvSpPr>
          <p:cNvPr id="3" name="ZoneTexte 2">
            <a:extLst>
              <a:ext uri="{FF2B5EF4-FFF2-40B4-BE49-F238E27FC236}">
                <a16:creationId xmlns:a16="http://schemas.microsoft.com/office/drawing/2014/main" id="{384391C8-F63F-5FDB-3891-3ACFE3ECF093}"/>
              </a:ext>
            </a:extLst>
          </p:cNvPr>
          <p:cNvSpPr txBox="1"/>
          <p:nvPr>
            <p:custDataLst>
              <p:tags r:id="rId11"/>
            </p:custDataLst>
          </p:nvPr>
        </p:nvSpPr>
        <p:spPr>
          <a:xfrm>
            <a:off x="319918" y="2674500"/>
            <a:ext cx="1874252"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400" dirty="0">
                <a:cs typeface="Calibri"/>
              </a:rPr>
              <a:t>Trois paramètres peuvent </a:t>
            </a:r>
            <a:r>
              <a:rPr lang="fr-FR" sz="2400" u="sng" dirty="0">
                <a:cs typeface="Calibri"/>
              </a:rPr>
              <a:t>faciliter l’inclusion de documents authentiques</a:t>
            </a:r>
            <a:r>
              <a:rPr lang="fr-FR" sz="2400" dirty="0">
                <a:cs typeface="Calibri"/>
              </a:rPr>
              <a:t> en salle de classe...</a:t>
            </a:r>
          </a:p>
        </p:txBody>
      </p:sp>
      <p:sp>
        <p:nvSpPr>
          <p:cNvPr id="4" name="Flèche : droite 3">
            <a:extLst>
              <a:ext uri="{FF2B5EF4-FFF2-40B4-BE49-F238E27FC236}">
                <a16:creationId xmlns:a16="http://schemas.microsoft.com/office/drawing/2014/main" id="{4BCE7F0E-3670-0F38-1DFC-75A94B36314F}"/>
              </a:ext>
            </a:extLst>
          </p:cNvPr>
          <p:cNvSpPr/>
          <p:nvPr>
            <p:custDataLst>
              <p:tags r:id="rId12"/>
            </p:custDataLst>
          </p:nvPr>
        </p:nvSpPr>
        <p:spPr>
          <a:xfrm>
            <a:off x="2291126" y="4610817"/>
            <a:ext cx="360948" cy="294104"/>
          </a:xfrm>
          <a:prstGeom prst="rightArrow">
            <a:avLst/>
          </a:prstGeom>
          <a:solidFill>
            <a:srgbClr val="33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Son enregistré">
            <a:hlinkClick r:id="" action="ppaction://media"/>
            <a:extLst>
              <a:ext uri="{FF2B5EF4-FFF2-40B4-BE49-F238E27FC236}">
                <a16:creationId xmlns:a16="http://schemas.microsoft.com/office/drawing/2014/main" id="{5B6A205C-F3E3-0246-0E6C-AFB58624B072}"/>
              </a:ext>
            </a:extLst>
          </p:cNvPr>
          <p:cNvPicPr>
            <a:picLocks noChangeAspect="1"/>
          </p:cNvPicPr>
          <p:nvPr>
            <a:audioFile r:link="rId14"/>
            <p:extLst>
              <p:ext uri="{DAA4B4D4-6D71-4841-9C94-3DE7FCFB9230}">
                <p14:media xmlns:p14="http://schemas.microsoft.com/office/powerpoint/2010/main" r:embed="rId13"/>
              </p:ext>
            </p:extLst>
          </p:nvPr>
        </p:nvPicPr>
        <p:blipFill>
          <a:blip r:embed="rId19"/>
          <a:stretch>
            <a:fillRect/>
          </a:stretch>
        </p:blipFill>
        <p:spPr>
          <a:xfrm>
            <a:off x="11534648" y="282789"/>
            <a:ext cx="406400" cy="406400"/>
          </a:xfrm>
          <a:prstGeom prst="rect">
            <a:avLst/>
          </a:prstGeom>
        </p:spPr>
      </p:pic>
    </p:spTree>
    <p:extLst>
      <p:ext uri="{BB962C8B-B14F-4D97-AF65-F5344CB8AC3E}">
        <p14:creationId xmlns:p14="http://schemas.microsoft.com/office/powerpoint/2010/main" val="206765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96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que 5" descr="Badge contour">
            <a:extLst>
              <a:ext uri="{FF2B5EF4-FFF2-40B4-BE49-F238E27FC236}">
                <a16:creationId xmlns:a16="http://schemas.microsoft.com/office/drawing/2014/main" id="{5A746BA1-62E6-9ED7-9962-1964D4523EE0}"/>
              </a:ext>
            </a:extLst>
          </p:cNvPr>
          <p:cNvPicPr>
            <a:picLocks noChangeAspect="1"/>
          </p:cNvPicPr>
          <p:nvPr>
            <p:custDataLst>
              <p:tags r:id="rId1"/>
            </p:custDataLst>
          </p:nvPr>
        </p:nvPicPr>
        <p:blipFill>
          <a:blip r:embed="rId15">
            <a:extLst>
              <a:ext uri="{96DAC541-7B7A-43D3-8B79-37D633B846F1}">
                <asvg:svgBlip xmlns:asvg="http://schemas.microsoft.com/office/drawing/2016/SVG/main" r:embed="rId16"/>
              </a:ext>
            </a:extLst>
          </a:blip>
          <a:stretch>
            <a:fillRect/>
          </a:stretch>
        </p:blipFill>
        <p:spPr>
          <a:xfrm>
            <a:off x="918316" y="1998819"/>
            <a:ext cx="914400" cy="914400"/>
          </a:xfrm>
          <a:prstGeom prst="rect">
            <a:avLst/>
          </a:prstGeom>
        </p:spPr>
      </p:pic>
      <p:sp>
        <p:nvSpPr>
          <p:cNvPr id="6" name="ZoneTexte 5">
            <a:extLst>
              <a:ext uri="{FF2B5EF4-FFF2-40B4-BE49-F238E27FC236}">
                <a16:creationId xmlns:a16="http://schemas.microsoft.com/office/drawing/2014/main" id="{306167D7-7442-CA55-E0E9-1B6F7EBA0723}"/>
              </a:ext>
            </a:extLst>
          </p:cNvPr>
          <p:cNvSpPr txBox="1"/>
          <p:nvPr>
            <p:custDataLst>
              <p:tags r:id="rId2"/>
            </p:custDataLst>
          </p:nvPr>
        </p:nvSpPr>
        <p:spPr>
          <a:xfrm>
            <a:off x="219242" y="266675"/>
            <a:ext cx="11753515"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4000" b="1" dirty="0">
                <a:solidFill>
                  <a:srgbClr val="325EA8"/>
                </a:solidFill>
              </a:rPr>
              <a:t>Quelques options didactiques pour développer</a:t>
            </a:r>
            <a:endParaRPr lang="fr-FR" sz="4000" b="1" dirty="0">
              <a:solidFill>
                <a:srgbClr val="325EA8"/>
              </a:solidFill>
              <a:cs typeface="Calibri"/>
            </a:endParaRPr>
          </a:p>
          <a:p>
            <a:r>
              <a:rPr lang="fr-FR" sz="4000" b="1" dirty="0">
                <a:solidFill>
                  <a:srgbClr val="325EA8"/>
                </a:solidFill>
              </a:rPr>
              <a:t> la compétence orale en langue seconde ou tierce</a:t>
            </a:r>
            <a:endParaRPr lang="fr-FR" sz="4000" b="1" dirty="0">
              <a:solidFill>
                <a:srgbClr val="325EA8"/>
              </a:solidFill>
              <a:cs typeface="Calibri"/>
            </a:endParaRPr>
          </a:p>
        </p:txBody>
      </p:sp>
      <p:sp>
        <p:nvSpPr>
          <p:cNvPr id="11" name="Rectangle : coins arrondis 10">
            <a:extLst>
              <a:ext uri="{FF2B5EF4-FFF2-40B4-BE49-F238E27FC236}">
                <a16:creationId xmlns:a16="http://schemas.microsoft.com/office/drawing/2014/main" id="{414ED683-7686-A963-F98A-30DDA8591E5A}"/>
              </a:ext>
            </a:extLst>
          </p:cNvPr>
          <p:cNvSpPr/>
          <p:nvPr>
            <p:custDataLst>
              <p:tags r:id="rId3"/>
            </p:custDataLst>
          </p:nvPr>
        </p:nvSpPr>
        <p:spPr>
          <a:xfrm>
            <a:off x="2147357" y="1952426"/>
            <a:ext cx="7744159" cy="962159"/>
          </a:xfrm>
          <a:prstGeom prst="roundRect">
            <a:avLst/>
          </a:prstGeom>
          <a:solidFill>
            <a:srgbClr val="81E385"/>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2400" dirty="0">
                <a:solidFill>
                  <a:schemeClr val="tx1"/>
                </a:solidFill>
                <a:cs typeface="Calibri"/>
              </a:rPr>
              <a:t>Mettre l’accent sur le processus plutôt que sur le produit </a:t>
            </a:r>
            <a:endParaRPr lang="fr-FR" dirty="0">
              <a:solidFill>
                <a:schemeClr val="tx1"/>
              </a:solidFill>
            </a:endParaRPr>
          </a:p>
          <a:p>
            <a:pPr algn="ctr"/>
            <a:r>
              <a:rPr lang="fr-FR" sz="2400" b="1" dirty="0">
                <a:solidFill>
                  <a:schemeClr val="tx1"/>
                </a:solidFill>
                <a:cs typeface="Calibri"/>
              </a:rPr>
              <a:t> </a:t>
            </a:r>
            <a:r>
              <a:rPr lang="fr-FR" sz="2400" dirty="0">
                <a:solidFill>
                  <a:schemeClr val="tx1"/>
                </a:solidFill>
                <a:cs typeface="Calibri"/>
              </a:rPr>
              <a:t>EN </a:t>
            </a:r>
            <a:r>
              <a:rPr lang="fr-FR" sz="2400" b="1" dirty="0">
                <a:solidFill>
                  <a:schemeClr val="tx1"/>
                </a:solidFill>
                <a:cs typeface="Calibri"/>
              </a:rPr>
              <a:t>COMPRÉHENSION </a:t>
            </a:r>
            <a:r>
              <a:rPr lang="fr-FR" sz="2400" dirty="0">
                <a:solidFill>
                  <a:schemeClr val="tx1"/>
                </a:solidFill>
                <a:cs typeface="Calibri"/>
              </a:rPr>
              <a:t>ORALE</a:t>
            </a:r>
            <a:endParaRPr lang="fr-FR" dirty="0">
              <a:solidFill>
                <a:schemeClr val="tx1"/>
              </a:solidFill>
              <a:cs typeface="Calibri"/>
            </a:endParaRPr>
          </a:p>
        </p:txBody>
      </p:sp>
      <p:sp>
        <p:nvSpPr>
          <p:cNvPr id="12" name="Rectangle : coins arrondis 11">
            <a:extLst>
              <a:ext uri="{FF2B5EF4-FFF2-40B4-BE49-F238E27FC236}">
                <a16:creationId xmlns:a16="http://schemas.microsoft.com/office/drawing/2014/main" id="{D3F413E5-05D8-A868-A77E-3599D405CFD8}"/>
              </a:ext>
            </a:extLst>
          </p:cNvPr>
          <p:cNvSpPr/>
          <p:nvPr>
            <p:custDataLst>
              <p:tags r:id="rId4"/>
            </p:custDataLst>
          </p:nvPr>
        </p:nvSpPr>
        <p:spPr>
          <a:xfrm>
            <a:off x="54591" y="3275531"/>
            <a:ext cx="1925052" cy="2553366"/>
          </a:xfrm>
          <a:prstGeom prst="roundRect">
            <a:avLst/>
          </a:prstGeom>
          <a:solidFill>
            <a:srgbClr val="DEFAB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err="1">
                <a:solidFill>
                  <a:schemeClr val="tx1"/>
                </a:solidFill>
                <a:cs typeface="Calibri"/>
              </a:rPr>
              <a:t>Préécoute</a:t>
            </a:r>
            <a:r>
              <a:rPr lang="fr-FR" sz="2400" b="1" dirty="0">
                <a:solidFill>
                  <a:schemeClr val="tx1"/>
                </a:solidFill>
                <a:cs typeface="Calibri"/>
              </a:rPr>
              <a:t> :</a:t>
            </a:r>
            <a:r>
              <a:rPr lang="fr-FR" sz="2400" dirty="0">
                <a:solidFill>
                  <a:schemeClr val="tx1"/>
                </a:solidFill>
                <a:cs typeface="Calibri"/>
              </a:rPr>
              <a:t> vocabulaire essentiel</a:t>
            </a:r>
          </a:p>
        </p:txBody>
      </p:sp>
      <p:sp>
        <p:nvSpPr>
          <p:cNvPr id="13" name="Rectangle : coins arrondis 12">
            <a:extLst>
              <a:ext uri="{FF2B5EF4-FFF2-40B4-BE49-F238E27FC236}">
                <a16:creationId xmlns:a16="http://schemas.microsoft.com/office/drawing/2014/main" id="{8D498420-ACA6-DC19-DECF-99811BC7F087}"/>
              </a:ext>
            </a:extLst>
          </p:cNvPr>
          <p:cNvSpPr/>
          <p:nvPr>
            <p:custDataLst>
              <p:tags r:id="rId5"/>
            </p:custDataLst>
          </p:nvPr>
        </p:nvSpPr>
        <p:spPr>
          <a:xfrm>
            <a:off x="2039230" y="3275531"/>
            <a:ext cx="1671051" cy="2553366"/>
          </a:xfrm>
          <a:prstGeom prst="roundRect">
            <a:avLst/>
          </a:prstGeom>
          <a:solidFill>
            <a:srgbClr val="DEFABE"/>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2400" b="1" dirty="0">
                <a:solidFill>
                  <a:schemeClr val="tx1"/>
                </a:solidFill>
                <a:cs typeface="Calibri"/>
              </a:rPr>
              <a:t>Écoute 1 :</a:t>
            </a:r>
          </a:p>
          <a:p>
            <a:pPr algn="ctr"/>
            <a:r>
              <a:rPr lang="fr-FR" sz="2400" dirty="0">
                <a:solidFill>
                  <a:schemeClr val="tx1"/>
                </a:solidFill>
                <a:cs typeface="Calibri"/>
              </a:rPr>
              <a:t>avec prise de notes</a:t>
            </a:r>
            <a:endParaRPr lang="fr-FR" dirty="0">
              <a:solidFill>
                <a:schemeClr val="tx1"/>
              </a:solidFill>
              <a:cs typeface="Calibri"/>
            </a:endParaRPr>
          </a:p>
        </p:txBody>
      </p:sp>
      <p:sp>
        <p:nvSpPr>
          <p:cNvPr id="14" name="Rectangle : coins arrondis 13">
            <a:extLst>
              <a:ext uri="{FF2B5EF4-FFF2-40B4-BE49-F238E27FC236}">
                <a16:creationId xmlns:a16="http://schemas.microsoft.com/office/drawing/2014/main" id="{252A72B4-23A5-F755-2E5F-B76EDFE54221}"/>
              </a:ext>
            </a:extLst>
          </p:cNvPr>
          <p:cNvSpPr/>
          <p:nvPr>
            <p:custDataLst>
              <p:tags r:id="rId6"/>
            </p:custDataLst>
          </p:nvPr>
        </p:nvSpPr>
        <p:spPr>
          <a:xfrm>
            <a:off x="3769868" y="3275532"/>
            <a:ext cx="1860497" cy="2553365"/>
          </a:xfrm>
          <a:prstGeom prst="roundRect">
            <a:avLst/>
          </a:prstGeom>
          <a:solidFill>
            <a:srgbClr val="DEFABE"/>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2400" b="1" dirty="0">
                <a:solidFill>
                  <a:schemeClr val="tx1"/>
                </a:solidFill>
                <a:cs typeface="Calibri"/>
              </a:rPr>
              <a:t>Écoute 2 :</a:t>
            </a:r>
          </a:p>
          <a:p>
            <a:pPr algn="ctr"/>
            <a:r>
              <a:rPr lang="fr-FR" sz="2400" dirty="0">
                <a:solidFill>
                  <a:schemeClr val="tx1"/>
                </a:solidFill>
                <a:cs typeface="Calibri"/>
              </a:rPr>
              <a:t>bonification des notes et discussion en dyade</a:t>
            </a:r>
          </a:p>
        </p:txBody>
      </p:sp>
      <p:sp>
        <p:nvSpPr>
          <p:cNvPr id="15" name="Rectangle : coins arrondis 14">
            <a:extLst>
              <a:ext uri="{FF2B5EF4-FFF2-40B4-BE49-F238E27FC236}">
                <a16:creationId xmlns:a16="http://schemas.microsoft.com/office/drawing/2014/main" id="{880253B6-6BDD-B251-5A3E-BC378DBC23B9}"/>
              </a:ext>
            </a:extLst>
          </p:cNvPr>
          <p:cNvSpPr/>
          <p:nvPr>
            <p:custDataLst>
              <p:tags r:id="rId7"/>
            </p:custDataLst>
          </p:nvPr>
        </p:nvSpPr>
        <p:spPr>
          <a:xfrm>
            <a:off x="5718058" y="3275532"/>
            <a:ext cx="1657685" cy="2553365"/>
          </a:xfrm>
          <a:prstGeom prst="roundRect">
            <a:avLst/>
          </a:prstGeom>
          <a:solidFill>
            <a:srgbClr val="DEFABE"/>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2400" b="1" dirty="0">
                <a:solidFill>
                  <a:schemeClr val="tx1"/>
                </a:solidFill>
                <a:cs typeface="Calibri"/>
              </a:rPr>
              <a:t>Écoute 3 :</a:t>
            </a:r>
          </a:p>
          <a:p>
            <a:pPr algn="ctr"/>
            <a:r>
              <a:rPr lang="fr-FR" sz="2400" dirty="0">
                <a:solidFill>
                  <a:schemeClr val="tx1"/>
                </a:solidFill>
                <a:cs typeface="Calibri"/>
              </a:rPr>
              <a:t>suivie d’une autre discussion en dyade</a:t>
            </a:r>
          </a:p>
        </p:txBody>
      </p:sp>
      <p:sp>
        <p:nvSpPr>
          <p:cNvPr id="16" name="Rectangle : coins arrondis 15">
            <a:extLst>
              <a:ext uri="{FF2B5EF4-FFF2-40B4-BE49-F238E27FC236}">
                <a16:creationId xmlns:a16="http://schemas.microsoft.com/office/drawing/2014/main" id="{DBFE4AAC-CFDF-CB97-A9F5-95941D5D0DD9}"/>
              </a:ext>
            </a:extLst>
          </p:cNvPr>
          <p:cNvSpPr/>
          <p:nvPr>
            <p:custDataLst>
              <p:tags r:id="rId8"/>
            </p:custDataLst>
          </p:nvPr>
        </p:nvSpPr>
        <p:spPr>
          <a:xfrm>
            <a:off x="7460551" y="3298811"/>
            <a:ext cx="2346157" cy="2536244"/>
          </a:xfrm>
          <a:prstGeom prst="roundRect">
            <a:avLst/>
          </a:prstGeom>
          <a:solidFill>
            <a:srgbClr val="DEFABE"/>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2400" b="1" dirty="0">
                <a:solidFill>
                  <a:schemeClr val="tx1"/>
                </a:solidFill>
                <a:cs typeface="Calibri"/>
              </a:rPr>
              <a:t>Écoute 4 :</a:t>
            </a:r>
            <a:r>
              <a:rPr lang="fr-FR" sz="2400" dirty="0">
                <a:solidFill>
                  <a:schemeClr val="tx1"/>
                </a:solidFill>
                <a:cs typeface="Calibri"/>
              </a:rPr>
              <a:t> suivie de commentaires de l’enseignant</a:t>
            </a:r>
          </a:p>
        </p:txBody>
      </p:sp>
      <p:sp>
        <p:nvSpPr>
          <p:cNvPr id="17" name="Rectangle : coins arrondis 16">
            <a:extLst>
              <a:ext uri="{FF2B5EF4-FFF2-40B4-BE49-F238E27FC236}">
                <a16:creationId xmlns:a16="http://schemas.microsoft.com/office/drawing/2014/main" id="{C3A98B78-3DEF-6833-39C8-5B9A1369C7BB}"/>
              </a:ext>
            </a:extLst>
          </p:cNvPr>
          <p:cNvSpPr/>
          <p:nvPr>
            <p:custDataLst>
              <p:tags r:id="rId9"/>
            </p:custDataLst>
          </p:nvPr>
        </p:nvSpPr>
        <p:spPr>
          <a:xfrm>
            <a:off x="9891516" y="3298811"/>
            <a:ext cx="2245893" cy="2553366"/>
          </a:xfrm>
          <a:prstGeom prst="roundRect">
            <a:avLst/>
          </a:prstGeom>
          <a:solidFill>
            <a:srgbClr val="DEFABE"/>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2400" b="1" dirty="0">
                <a:solidFill>
                  <a:schemeClr val="tx1"/>
                </a:solidFill>
                <a:cs typeface="Calibri"/>
              </a:rPr>
              <a:t>Écoute 5 :</a:t>
            </a:r>
            <a:r>
              <a:rPr lang="fr-FR" sz="2400" dirty="0">
                <a:solidFill>
                  <a:schemeClr val="tx1"/>
                </a:solidFill>
                <a:cs typeface="Calibri"/>
              </a:rPr>
              <a:t> accompagnée de la transcription</a:t>
            </a:r>
          </a:p>
        </p:txBody>
      </p:sp>
      <p:sp>
        <p:nvSpPr>
          <p:cNvPr id="3" name="ZoneTexte 2">
            <a:extLst>
              <a:ext uri="{FF2B5EF4-FFF2-40B4-BE49-F238E27FC236}">
                <a16:creationId xmlns:a16="http://schemas.microsoft.com/office/drawing/2014/main" id="{AF95A6A3-DA5A-DDF2-89DC-29379806F9A0}"/>
              </a:ext>
            </a:extLst>
          </p:cNvPr>
          <p:cNvSpPr txBox="1"/>
          <p:nvPr>
            <p:custDataLst>
              <p:tags r:id="rId10"/>
            </p:custDataLst>
          </p:nvPr>
        </p:nvSpPr>
        <p:spPr>
          <a:xfrm>
            <a:off x="137160" y="6288692"/>
            <a:ext cx="130555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fr-FR" dirty="0" err="1"/>
              <a:t>Collin</a:t>
            </a:r>
            <a:r>
              <a:rPr lang="fr-FR" dirty="0"/>
              <a:t>, 2012​</a:t>
            </a:r>
            <a:r>
              <a:rPr lang="fr-FR" dirty="0">
                <a:cs typeface="Calibri"/>
              </a:rPr>
              <a:t>​</a:t>
            </a:r>
            <a:endParaRPr lang="fr-FR" dirty="0"/>
          </a:p>
        </p:txBody>
      </p:sp>
      <p:pic>
        <p:nvPicPr>
          <p:cNvPr id="19" name="Son enregistré">
            <a:hlinkClick r:id="" action="ppaction://media"/>
            <a:extLst>
              <a:ext uri="{FF2B5EF4-FFF2-40B4-BE49-F238E27FC236}">
                <a16:creationId xmlns:a16="http://schemas.microsoft.com/office/drawing/2014/main" id="{9850C757-B45E-A187-2D24-5232A491D89D}"/>
              </a:ext>
            </a:extLst>
          </p:cNvPr>
          <p:cNvPicPr>
            <a:picLocks noChangeAspect="1"/>
          </p:cNvPicPr>
          <p:nvPr>
            <a:audioFile r:link="rId12"/>
            <p:extLst>
              <p:ext uri="{DAA4B4D4-6D71-4841-9C94-3DE7FCFB9230}">
                <p14:media xmlns:p14="http://schemas.microsoft.com/office/powerpoint/2010/main" r:embed="rId11"/>
              </p:ext>
            </p:extLst>
          </p:nvPr>
        </p:nvPicPr>
        <p:blipFill>
          <a:blip r:embed="rId17"/>
          <a:stretch>
            <a:fillRect/>
          </a:stretch>
        </p:blipFill>
        <p:spPr>
          <a:xfrm>
            <a:off x="11415776" y="338223"/>
            <a:ext cx="406400" cy="406400"/>
          </a:xfrm>
          <a:prstGeom prst="rect">
            <a:avLst/>
          </a:prstGeom>
        </p:spPr>
      </p:pic>
    </p:spTree>
    <p:extLst>
      <p:ext uri="{BB962C8B-B14F-4D97-AF65-F5344CB8AC3E}">
        <p14:creationId xmlns:p14="http://schemas.microsoft.com/office/powerpoint/2010/main" val="2573342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11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9"/>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306167D7-7442-CA55-E0E9-1B6F7EBA0723}"/>
              </a:ext>
            </a:extLst>
          </p:cNvPr>
          <p:cNvSpPr txBox="1"/>
          <p:nvPr>
            <p:custDataLst>
              <p:tags r:id="rId1"/>
            </p:custDataLst>
          </p:nvPr>
        </p:nvSpPr>
        <p:spPr>
          <a:xfrm>
            <a:off x="221012" y="391624"/>
            <a:ext cx="11753515"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4000" b="1" dirty="0">
                <a:solidFill>
                  <a:srgbClr val="325EA8"/>
                </a:solidFill>
              </a:rPr>
              <a:t>Quelques options didactiques pour développer</a:t>
            </a:r>
            <a:endParaRPr lang="fr-FR" sz="4000" b="1" dirty="0">
              <a:solidFill>
                <a:srgbClr val="325EA8"/>
              </a:solidFill>
              <a:cs typeface="Calibri"/>
            </a:endParaRPr>
          </a:p>
          <a:p>
            <a:pPr algn="ctr"/>
            <a:r>
              <a:rPr lang="fr-FR" sz="4000" b="1" dirty="0">
                <a:solidFill>
                  <a:srgbClr val="325EA8"/>
                </a:solidFill>
              </a:rPr>
              <a:t> la compétence orale en langue seconde ou tierce</a:t>
            </a:r>
            <a:endParaRPr lang="fr-FR" sz="4000" b="1" dirty="0">
              <a:solidFill>
                <a:srgbClr val="325EA8"/>
              </a:solidFill>
              <a:cs typeface="Calibri"/>
            </a:endParaRPr>
          </a:p>
        </p:txBody>
      </p:sp>
      <p:sp>
        <p:nvSpPr>
          <p:cNvPr id="11" name="Rectangle : coins arrondis 10">
            <a:extLst>
              <a:ext uri="{FF2B5EF4-FFF2-40B4-BE49-F238E27FC236}">
                <a16:creationId xmlns:a16="http://schemas.microsoft.com/office/drawing/2014/main" id="{414ED683-7686-A963-F98A-30DDA8591E5A}"/>
              </a:ext>
            </a:extLst>
          </p:cNvPr>
          <p:cNvSpPr/>
          <p:nvPr>
            <p:custDataLst>
              <p:tags r:id="rId2"/>
            </p:custDataLst>
          </p:nvPr>
        </p:nvSpPr>
        <p:spPr>
          <a:xfrm>
            <a:off x="2375152" y="1912485"/>
            <a:ext cx="7744159" cy="962159"/>
          </a:xfrm>
          <a:prstGeom prst="roundRect">
            <a:avLst/>
          </a:prstGeom>
          <a:solidFill>
            <a:srgbClr val="81E385"/>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2400" dirty="0">
                <a:solidFill>
                  <a:schemeClr val="tx1"/>
                </a:solidFill>
                <a:cs typeface="Calibri"/>
              </a:rPr>
              <a:t>Mettre l’accent sur le processus plutôt que sur le produit </a:t>
            </a:r>
            <a:endParaRPr lang="fr-FR" dirty="0">
              <a:solidFill>
                <a:schemeClr val="tx1"/>
              </a:solidFill>
            </a:endParaRPr>
          </a:p>
          <a:p>
            <a:pPr algn="ctr"/>
            <a:r>
              <a:rPr lang="fr-FR" sz="2400" dirty="0">
                <a:solidFill>
                  <a:schemeClr val="tx1"/>
                </a:solidFill>
                <a:cs typeface="Calibri"/>
              </a:rPr>
              <a:t>LORS DE LA </a:t>
            </a:r>
            <a:r>
              <a:rPr lang="fr-FR" sz="2400" b="1" dirty="0">
                <a:solidFill>
                  <a:schemeClr val="tx1"/>
                </a:solidFill>
                <a:cs typeface="Calibri"/>
              </a:rPr>
              <a:t>PRISE DE PAROLE</a:t>
            </a:r>
            <a:endParaRPr lang="fr-FR" b="1" dirty="0">
              <a:solidFill>
                <a:schemeClr val="tx1"/>
              </a:solidFill>
              <a:cs typeface="Calibri"/>
            </a:endParaRPr>
          </a:p>
        </p:txBody>
      </p:sp>
      <p:pic>
        <p:nvPicPr>
          <p:cNvPr id="3" name="Graphique 3" descr="Badge 3 contour">
            <a:extLst>
              <a:ext uri="{FF2B5EF4-FFF2-40B4-BE49-F238E27FC236}">
                <a16:creationId xmlns:a16="http://schemas.microsoft.com/office/drawing/2014/main" id="{264DA762-01AF-E494-A26F-D0DB36E9F7C6}"/>
              </a:ext>
            </a:extLst>
          </p:cNvPr>
          <p:cNvPicPr>
            <a:picLocks noChangeAspect="1"/>
          </p:cNvPicPr>
          <p:nvPr>
            <p:custDataLst>
              <p:tags r:id="rId3"/>
            </p:custDataLst>
          </p:nvPr>
        </p:nvPicPr>
        <p:blipFill>
          <a:blip r:embed="rId18">
            <a:extLst>
              <a:ext uri="{96DAC541-7B7A-43D3-8B79-37D633B846F1}">
                <asvg:svgBlip xmlns:asvg="http://schemas.microsoft.com/office/drawing/2016/SVG/main" r:embed="rId19"/>
              </a:ext>
            </a:extLst>
          </a:blip>
          <a:stretch>
            <a:fillRect/>
          </a:stretch>
        </p:blipFill>
        <p:spPr>
          <a:xfrm>
            <a:off x="978855" y="2110933"/>
            <a:ext cx="914400" cy="914400"/>
          </a:xfrm>
          <a:prstGeom prst="rect">
            <a:avLst/>
          </a:prstGeom>
        </p:spPr>
      </p:pic>
      <p:sp>
        <p:nvSpPr>
          <p:cNvPr id="10" name="Rectangle : coins arrondis 9">
            <a:extLst>
              <a:ext uri="{FF2B5EF4-FFF2-40B4-BE49-F238E27FC236}">
                <a16:creationId xmlns:a16="http://schemas.microsoft.com/office/drawing/2014/main" id="{85640B30-202F-8098-ACE8-2A301CD036ED}"/>
              </a:ext>
            </a:extLst>
          </p:cNvPr>
          <p:cNvSpPr/>
          <p:nvPr>
            <p:custDataLst>
              <p:tags r:id="rId4"/>
            </p:custDataLst>
          </p:nvPr>
        </p:nvSpPr>
        <p:spPr>
          <a:xfrm>
            <a:off x="5007200" y="5757563"/>
            <a:ext cx="1943335" cy="827661"/>
          </a:xfrm>
          <a:prstGeom prst="roundRect">
            <a:avLst/>
          </a:prstGeom>
          <a:solidFill>
            <a:srgbClr val="DEFABE"/>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2400" dirty="0">
                <a:solidFill>
                  <a:schemeClr val="tx1"/>
                </a:solidFill>
                <a:cs typeface="Calibri"/>
              </a:rPr>
              <a:t>S’enregistrer à nouveau</a:t>
            </a:r>
          </a:p>
        </p:txBody>
      </p:sp>
      <p:sp>
        <p:nvSpPr>
          <p:cNvPr id="4" name="Rectangle : coins arrondis 3">
            <a:extLst>
              <a:ext uri="{FF2B5EF4-FFF2-40B4-BE49-F238E27FC236}">
                <a16:creationId xmlns:a16="http://schemas.microsoft.com/office/drawing/2014/main" id="{10235456-6A4A-A693-DC88-E874258C242A}"/>
              </a:ext>
            </a:extLst>
          </p:cNvPr>
          <p:cNvSpPr/>
          <p:nvPr>
            <p:custDataLst>
              <p:tags r:id="rId5"/>
            </p:custDataLst>
          </p:nvPr>
        </p:nvSpPr>
        <p:spPr>
          <a:xfrm>
            <a:off x="5007887" y="3122079"/>
            <a:ext cx="1943335" cy="861278"/>
          </a:xfrm>
          <a:prstGeom prst="roundRect">
            <a:avLst/>
          </a:prstGeom>
          <a:solidFill>
            <a:srgbClr val="DEFABE"/>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2400" dirty="0">
                <a:solidFill>
                  <a:schemeClr val="tx1"/>
                </a:solidFill>
                <a:cs typeface="Calibri"/>
              </a:rPr>
              <a:t>S’écouter </a:t>
            </a:r>
          </a:p>
        </p:txBody>
      </p:sp>
      <p:sp>
        <p:nvSpPr>
          <p:cNvPr id="18" name="Rectangle : coins arrondis 17">
            <a:extLst>
              <a:ext uri="{FF2B5EF4-FFF2-40B4-BE49-F238E27FC236}">
                <a16:creationId xmlns:a16="http://schemas.microsoft.com/office/drawing/2014/main" id="{FBA5A510-D984-A16A-E52F-E99F33D792C7}"/>
              </a:ext>
            </a:extLst>
          </p:cNvPr>
          <p:cNvSpPr/>
          <p:nvPr>
            <p:custDataLst>
              <p:tags r:id="rId6"/>
            </p:custDataLst>
          </p:nvPr>
        </p:nvSpPr>
        <p:spPr>
          <a:xfrm>
            <a:off x="540633" y="4648476"/>
            <a:ext cx="3669038" cy="861278"/>
          </a:xfrm>
          <a:prstGeom prst="roundRect">
            <a:avLst/>
          </a:prstGeom>
          <a:solidFill>
            <a:srgbClr val="DEFABE"/>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2400" dirty="0">
                <a:solidFill>
                  <a:schemeClr val="tx1"/>
                </a:solidFill>
                <a:cs typeface="Calibri"/>
              </a:rPr>
              <a:t>Rechercher la rétroaction de l’enseignant</a:t>
            </a:r>
          </a:p>
        </p:txBody>
      </p:sp>
      <p:sp>
        <p:nvSpPr>
          <p:cNvPr id="8" name="Rectangle : coins arrondis 7">
            <a:extLst>
              <a:ext uri="{FF2B5EF4-FFF2-40B4-BE49-F238E27FC236}">
                <a16:creationId xmlns:a16="http://schemas.microsoft.com/office/drawing/2014/main" id="{9A790B67-2790-18B4-6FB9-70B065FE844A}"/>
              </a:ext>
            </a:extLst>
          </p:cNvPr>
          <p:cNvSpPr/>
          <p:nvPr>
            <p:custDataLst>
              <p:tags r:id="rId7"/>
            </p:custDataLst>
          </p:nvPr>
        </p:nvSpPr>
        <p:spPr>
          <a:xfrm>
            <a:off x="7858074" y="4648477"/>
            <a:ext cx="3669040" cy="861278"/>
          </a:xfrm>
          <a:prstGeom prst="roundRect">
            <a:avLst/>
          </a:prstGeom>
          <a:solidFill>
            <a:srgbClr val="DEFABE"/>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2400" dirty="0">
                <a:solidFill>
                  <a:schemeClr val="tx1"/>
                </a:solidFill>
                <a:cs typeface="Calibri"/>
              </a:rPr>
              <a:t>Identifier </a:t>
            </a:r>
            <a:endParaRPr lang="fr-FR" dirty="0">
              <a:solidFill>
                <a:schemeClr val="tx1"/>
              </a:solidFill>
            </a:endParaRPr>
          </a:p>
          <a:p>
            <a:pPr algn="ctr"/>
            <a:r>
              <a:rPr lang="fr-FR" sz="2400" dirty="0">
                <a:solidFill>
                  <a:schemeClr val="tx1"/>
                </a:solidFill>
                <a:cs typeface="Calibri"/>
              </a:rPr>
              <a:t>les aspects à améliorer</a:t>
            </a:r>
            <a:endParaRPr lang="fr-FR" dirty="0">
              <a:solidFill>
                <a:schemeClr val="tx1"/>
              </a:solidFill>
            </a:endParaRPr>
          </a:p>
        </p:txBody>
      </p:sp>
      <p:sp>
        <p:nvSpPr>
          <p:cNvPr id="19" name="ZoneTexte 18">
            <a:extLst>
              <a:ext uri="{FF2B5EF4-FFF2-40B4-BE49-F238E27FC236}">
                <a16:creationId xmlns:a16="http://schemas.microsoft.com/office/drawing/2014/main" id="{401224DF-CBDE-C481-650A-9624864D6BBE}"/>
              </a:ext>
            </a:extLst>
          </p:cNvPr>
          <p:cNvSpPr txBox="1"/>
          <p:nvPr>
            <p:custDataLst>
              <p:tags r:id="rId8"/>
            </p:custDataLst>
          </p:nvPr>
        </p:nvSpPr>
        <p:spPr>
          <a:xfrm>
            <a:off x="4644838" y="4846543"/>
            <a:ext cx="321384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400" b="1" dirty="0">
                <a:cs typeface="Calibri"/>
              </a:rPr>
              <a:t>Enregistrement audio</a:t>
            </a:r>
            <a:endParaRPr lang="fr-FR" sz="2400" b="1" dirty="0"/>
          </a:p>
        </p:txBody>
      </p:sp>
      <p:sp>
        <p:nvSpPr>
          <p:cNvPr id="21" name="Flèche : double flèche verticale 20">
            <a:extLst>
              <a:ext uri="{FF2B5EF4-FFF2-40B4-BE49-F238E27FC236}">
                <a16:creationId xmlns:a16="http://schemas.microsoft.com/office/drawing/2014/main" id="{D65B5F4F-A348-A085-4E7C-3D89AF43EB16}"/>
              </a:ext>
            </a:extLst>
          </p:cNvPr>
          <p:cNvSpPr/>
          <p:nvPr>
            <p:custDataLst>
              <p:tags r:id="rId9"/>
            </p:custDataLst>
          </p:nvPr>
        </p:nvSpPr>
        <p:spPr>
          <a:xfrm rot="-3180000">
            <a:off x="7401027" y="3821370"/>
            <a:ext cx="246529" cy="862853"/>
          </a:xfrm>
          <a:prstGeom prst="up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Flèche : double flèche verticale 21">
            <a:extLst>
              <a:ext uri="{FF2B5EF4-FFF2-40B4-BE49-F238E27FC236}">
                <a16:creationId xmlns:a16="http://schemas.microsoft.com/office/drawing/2014/main" id="{BAE91292-D457-FBAF-0BF6-BDB79CF310EC}"/>
              </a:ext>
            </a:extLst>
          </p:cNvPr>
          <p:cNvSpPr/>
          <p:nvPr>
            <p:custDataLst>
              <p:tags r:id="rId10"/>
            </p:custDataLst>
          </p:nvPr>
        </p:nvSpPr>
        <p:spPr>
          <a:xfrm rot="3540000">
            <a:off x="7412233" y="5524664"/>
            <a:ext cx="246529" cy="862853"/>
          </a:xfrm>
          <a:prstGeom prst="up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Flèche : double flèche verticale 22">
            <a:extLst>
              <a:ext uri="{FF2B5EF4-FFF2-40B4-BE49-F238E27FC236}">
                <a16:creationId xmlns:a16="http://schemas.microsoft.com/office/drawing/2014/main" id="{B6DA83D6-5954-5E6B-08F4-28E0CBDA7640}"/>
              </a:ext>
            </a:extLst>
          </p:cNvPr>
          <p:cNvSpPr/>
          <p:nvPr>
            <p:custDataLst>
              <p:tags r:id="rId11"/>
            </p:custDataLst>
          </p:nvPr>
        </p:nvSpPr>
        <p:spPr>
          <a:xfrm rot="7740000">
            <a:off x="4319410" y="5479840"/>
            <a:ext cx="246529" cy="862853"/>
          </a:xfrm>
          <a:prstGeom prst="up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Flèche : double flèche verticale 23">
            <a:extLst>
              <a:ext uri="{FF2B5EF4-FFF2-40B4-BE49-F238E27FC236}">
                <a16:creationId xmlns:a16="http://schemas.microsoft.com/office/drawing/2014/main" id="{1024599A-29B2-77D3-F8BE-AE9C4F363DBF}"/>
              </a:ext>
            </a:extLst>
          </p:cNvPr>
          <p:cNvSpPr/>
          <p:nvPr>
            <p:custDataLst>
              <p:tags r:id="rId12"/>
            </p:custDataLst>
          </p:nvPr>
        </p:nvSpPr>
        <p:spPr>
          <a:xfrm rot="3540000">
            <a:off x="4296997" y="3787752"/>
            <a:ext cx="246529" cy="862853"/>
          </a:xfrm>
          <a:prstGeom prst="up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70B110B7-1642-1134-EB73-2502251E4C47}"/>
              </a:ext>
            </a:extLst>
          </p:cNvPr>
          <p:cNvSpPr txBox="1"/>
          <p:nvPr>
            <p:custDataLst>
              <p:tags r:id="rId13"/>
            </p:custDataLst>
          </p:nvPr>
        </p:nvSpPr>
        <p:spPr>
          <a:xfrm>
            <a:off x="325591" y="6278567"/>
            <a:ext cx="130652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fr-FR" dirty="0" err="1"/>
              <a:t>Collin</a:t>
            </a:r>
            <a:r>
              <a:rPr lang="fr-FR" dirty="0"/>
              <a:t>, 2012​</a:t>
            </a:r>
            <a:r>
              <a:rPr lang="fr-FR" dirty="0">
                <a:cs typeface="Calibri"/>
              </a:rPr>
              <a:t>​</a:t>
            </a:r>
            <a:endParaRPr lang="fr-FR" dirty="0"/>
          </a:p>
        </p:txBody>
      </p:sp>
      <p:pic>
        <p:nvPicPr>
          <p:cNvPr id="12" name="Son enregistré">
            <a:hlinkClick r:id="" action="ppaction://media"/>
            <a:extLst>
              <a:ext uri="{FF2B5EF4-FFF2-40B4-BE49-F238E27FC236}">
                <a16:creationId xmlns:a16="http://schemas.microsoft.com/office/drawing/2014/main" id="{9CCA6F8D-343C-EA33-F58B-6CE1B5D3DE3E}"/>
              </a:ext>
            </a:extLst>
          </p:cNvPr>
          <p:cNvPicPr>
            <a:picLocks noChangeAspect="1"/>
          </p:cNvPicPr>
          <p:nvPr>
            <a:audioFile r:link="rId15"/>
            <p:extLst>
              <p:ext uri="{DAA4B4D4-6D71-4841-9C94-3DE7FCFB9230}">
                <p14:media xmlns:p14="http://schemas.microsoft.com/office/powerpoint/2010/main" r:embed="rId14"/>
              </p:ext>
            </p:extLst>
          </p:nvPr>
        </p:nvPicPr>
        <p:blipFill>
          <a:blip r:embed="rId20"/>
          <a:stretch>
            <a:fillRect/>
          </a:stretch>
        </p:blipFill>
        <p:spPr>
          <a:xfrm>
            <a:off x="11527114" y="528320"/>
            <a:ext cx="406400" cy="406400"/>
          </a:xfrm>
          <a:prstGeom prst="rect">
            <a:avLst/>
          </a:prstGeom>
        </p:spPr>
      </p:pic>
    </p:spTree>
    <p:extLst>
      <p:ext uri="{BB962C8B-B14F-4D97-AF65-F5344CB8AC3E}">
        <p14:creationId xmlns:p14="http://schemas.microsoft.com/office/powerpoint/2010/main" val="2794086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49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C8965-85DF-6987-828F-7CCAE04693FC}"/>
              </a:ext>
            </a:extLst>
          </p:cNvPr>
          <p:cNvSpPr>
            <a:spLocks noGrp="1"/>
          </p:cNvSpPr>
          <p:nvPr>
            <p:ph type="title"/>
            <p:custDataLst>
              <p:tags r:id="rId1"/>
            </p:custDataLst>
          </p:nvPr>
        </p:nvSpPr>
        <p:spPr>
          <a:xfrm>
            <a:off x="178282" y="184388"/>
            <a:ext cx="11835436" cy="648129"/>
          </a:xfrm>
        </p:spPr>
        <p:txBody>
          <a:bodyPr lIns="91440" tIns="45720" rIns="91440" bIns="45720" anchor="t"/>
          <a:lstStyle/>
          <a:p>
            <a:r>
              <a:rPr lang="fr-CA" sz="3200" dirty="0">
                <a:latin typeface="Calibri"/>
                <a:cs typeface="Calibri"/>
              </a:rPr>
              <a:t>Les connaissances nécessaires au développement de la compétence</a:t>
            </a:r>
            <a:endParaRPr lang="fr-CA" sz="3200" dirty="0"/>
          </a:p>
        </p:txBody>
      </p:sp>
      <p:sp>
        <p:nvSpPr>
          <p:cNvPr id="7" name="Rectangle : coins arrondis 6">
            <a:extLst>
              <a:ext uri="{FF2B5EF4-FFF2-40B4-BE49-F238E27FC236}">
                <a16:creationId xmlns:a16="http://schemas.microsoft.com/office/drawing/2014/main" id="{6226E033-702D-51DF-5038-C84CF4438C66}"/>
              </a:ext>
            </a:extLst>
          </p:cNvPr>
          <p:cNvSpPr/>
          <p:nvPr>
            <p:custDataLst>
              <p:tags r:id="rId2"/>
            </p:custDataLst>
          </p:nvPr>
        </p:nvSpPr>
        <p:spPr>
          <a:xfrm>
            <a:off x="6269176" y="1440631"/>
            <a:ext cx="5549658" cy="1594478"/>
          </a:xfrm>
          <a:prstGeom prst="roundRect">
            <a:avLst/>
          </a:prstGeom>
          <a:solidFill>
            <a:schemeClr val="tx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2000" b="1" dirty="0">
                <a:solidFill>
                  <a:schemeClr val="bg1"/>
                </a:solidFill>
                <a:latin typeface="Calibri"/>
              </a:rPr>
              <a:t>Le non-verbal</a:t>
            </a:r>
            <a:endParaRPr lang="fr-FR" sz="2000" b="1" dirty="0">
              <a:solidFill>
                <a:schemeClr val="bg1"/>
              </a:solidFill>
              <a:latin typeface="Calibri"/>
              <a:cs typeface="Calibri"/>
            </a:endParaRPr>
          </a:p>
          <a:p>
            <a:pPr algn="ctr"/>
            <a:endParaRPr lang="fr-FR" sz="2000" b="1" dirty="0">
              <a:solidFill>
                <a:schemeClr val="bg1"/>
              </a:solidFill>
              <a:latin typeface="Calibri"/>
            </a:endParaRPr>
          </a:p>
          <a:p>
            <a:pPr algn="ctr"/>
            <a:r>
              <a:rPr lang="fr-FR" sz="2000" dirty="0">
                <a:solidFill>
                  <a:schemeClr val="bg1"/>
                </a:solidFill>
                <a:latin typeface="Calibri"/>
              </a:rPr>
              <a:t>La posture, la mimique, le regard, le contact visuel, la gestuelle, la distance physique, etc.</a:t>
            </a:r>
            <a:r>
              <a:rPr lang="fr-FR" sz="2400" dirty="0">
                <a:solidFill>
                  <a:schemeClr val="bg1"/>
                </a:solidFill>
                <a:latin typeface="Calibri"/>
              </a:rPr>
              <a:t>​</a:t>
            </a:r>
            <a:endParaRPr lang="fr-FR" sz="2400" dirty="0">
              <a:solidFill>
                <a:schemeClr val="bg1"/>
              </a:solidFill>
              <a:cs typeface="Calibri"/>
            </a:endParaRPr>
          </a:p>
        </p:txBody>
      </p:sp>
      <p:sp>
        <p:nvSpPr>
          <p:cNvPr id="8" name="Rectangle : coins arrondis 7">
            <a:extLst>
              <a:ext uri="{FF2B5EF4-FFF2-40B4-BE49-F238E27FC236}">
                <a16:creationId xmlns:a16="http://schemas.microsoft.com/office/drawing/2014/main" id="{7BD2A352-A146-FA0F-189E-8028747FB2F2}"/>
              </a:ext>
            </a:extLst>
          </p:cNvPr>
          <p:cNvSpPr/>
          <p:nvPr>
            <p:custDataLst>
              <p:tags r:id="rId3"/>
            </p:custDataLst>
          </p:nvPr>
        </p:nvSpPr>
        <p:spPr>
          <a:xfrm>
            <a:off x="367946" y="1221925"/>
            <a:ext cx="5581739" cy="2933807"/>
          </a:xfrm>
          <a:prstGeom prst="round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2000" b="1" dirty="0">
                <a:solidFill>
                  <a:schemeClr val="bg1"/>
                </a:solidFill>
                <a:latin typeface="Calibri"/>
                <a:cs typeface="Calibri"/>
              </a:rPr>
              <a:t>Les connaissances liées à la phrase</a:t>
            </a:r>
          </a:p>
          <a:p>
            <a:pPr algn="ctr"/>
            <a:endParaRPr lang="fr-FR" sz="2000" b="1" dirty="0">
              <a:solidFill>
                <a:schemeClr val="bg1"/>
              </a:solidFill>
              <a:ea typeface="+mn-lt"/>
              <a:cs typeface="+mn-lt"/>
            </a:endParaRPr>
          </a:p>
          <a:p>
            <a:pPr algn="ctr"/>
            <a:r>
              <a:rPr lang="fr-FR" sz="2000" dirty="0">
                <a:ea typeface="+mn-lt"/>
                <a:cs typeface="+mn-lt"/>
              </a:rPr>
              <a:t>Les types et formes de phrases, les éléments obligatoires et facultatifs de la phrase de base, </a:t>
            </a:r>
            <a:r>
              <a:rPr lang="fr-FR" sz="2000" dirty="0">
                <a:solidFill>
                  <a:schemeClr val="bg1"/>
                </a:solidFill>
                <a:ea typeface="+mn-lt"/>
                <a:cs typeface="+mn-lt"/>
              </a:rPr>
              <a:t>les </a:t>
            </a:r>
            <a:r>
              <a:rPr lang="fr-FR" sz="2000" dirty="0">
                <a:ea typeface="+mn-lt"/>
                <a:cs typeface="+mn-lt"/>
              </a:rPr>
              <a:t>règles de formation du féminin et du pluriel, les règles d</a:t>
            </a:r>
            <a:r>
              <a:rPr lang="fr-FR" sz="2000" dirty="0">
                <a:solidFill>
                  <a:schemeClr val="bg1"/>
                </a:solidFill>
                <a:ea typeface="+mn-lt"/>
                <a:cs typeface="+mn-lt"/>
              </a:rPr>
              <a:t>’</a:t>
            </a:r>
            <a:r>
              <a:rPr lang="fr-FR" sz="2000" dirty="0">
                <a:ea typeface="+mn-lt"/>
                <a:cs typeface="+mn-lt"/>
              </a:rPr>
              <a:t>accord, la conjugaison, les pronoms et le « vous »</a:t>
            </a:r>
            <a:r>
              <a:rPr lang="fr-FR" sz="2000" i="1" dirty="0">
                <a:ea typeface="+mn-lt"/>
                <a:cs typeface="+mn-lt"/>
              </a:rPr>
              <a:t> </a:t>
            </a:r>
            <a:r>
              <a:rPr lang="fr-FR" sz="2000" dirty="0">
                <a:ea typeface="+mn-lt"/>
                <a:cs typeface="+mn-lt"/>
              </a:rPr>
              <a:t>de politesse, les déterminants et les prépositions, les subordonnants, les organisateurs textuels, </a:t>
            </a:r>
            <a:r>
              <a:rPr lang="fr-FR" sz="2000" dirty="0">
                <a:solidFill>
                  <a:schemeClr val="bg1"/>
                </a:solidFill>
                <a:ea typeface="+mn-lt"/>
                <a:cs typeface="+mn-lt"/>
              </a:rPr>
              <a:t>les contractions</a:t>
            </a:r>
            <a:r>
              <a:rPr lang="fr-FR" sz="2000" dirty="0">
                <a:ea typeface="+mn-lt"/>
                <a:cs typeface="+mn-lt"/>
              </a:rPr>
              <a:t>, etc.</a:t>
            </a:r>
          </a:p>
        </p:txBody>
      </p:sp>
      <p:sp>
        <p:nvSpPr>
          <p:cNvPr id="9" name="Rectangle : coins arrondis 8">
            <a:extLst>
              <a:ext uri="{FF2B5EF4-FFF2-40B4-BE49-F238E27FC236}">
                <a16:creationId xmlns:a16="http://schemas.microsoft.com/office/drawing/2014/main" id="{869D07C5-84C3-7E7C-4EF4-A75C309C8BC4}"/>
              </a:ext>
            </a:extLst>
          </p:cNvPr>
          <p:cNvSpPr/>
          <p:nvPr>
            <p:custDataLst>
              <p:tags r:id="rId4"/>
            </p:custDataLst>
          </p:nvPr>
        </p:nvSpPr>
        <p:spPr>
          <a:xfrm>
            <a:off x="6269176" y="3124200"/>
            <a:ext cx="5539220" cy="2599934"/>
          </a:xfrm>
          <a:prstGeom prst="roundRect">
            <a:avLst/>
          </a:prstGeom>
          <a:solidFill>
            <a:schemeClr val="tx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fr-FR" sz="2400" dirty="0">
              <a:solidFill>
                <a:schemeClr val="bg1"/>
              </a:solidFill>
              <a:latin typeface="Calibri"/>
            </a:endParaRPr>
          </a:p>
          <a:p>
            <a:pPr algn="ctr"/>
            <a:r>
              <a:rPr lang="fr-FR" sz="2000" b="1" dirty="0">
                <a:solidFill>
                  <a:schemeClr val="bg1"/>
                </a:solidFill>
                <a:latin typeface="Calibri"/>
              </a:rPr>
              <a:t>Les éléments prosodiques</a:t>
            </a:r>
            <a:endParaRPr lang="fr-FR" sz="2000" b="1" dirty="0">
              <a:solidFill>
                <a:schemeClr val="bg1"/>
              </a:solidFill>
              <a:latin typeface="Calibri"/>
              <a:cs typeface="Calibri"/>
            </a:endParaRPr>
          </a:p>
          <a:p>
            <a:pPr algn="ctr"/>
            <a:endParaRPr lang="fr-FR" sz="2000" b="1" dirty="0">
              <a:solidFill>
                <a:schemeClr val="bg1"/>
              </a:solidFill>
              <a:ea typeface="+mn-lt"/>
              <a:cs typeface="+mn-lt"/>
            </a:endParaRPr>
          </a:p>
          <a:p>
            <a:pPr algn="ctr"/>
            <a:r>
              <a:rPr lang="fr-FR" sz="2000" dirty="0">
                <a:solidFill>
                  <a:schemeClr val="bg1"/>
                </a:solidFill>
                <a:ea typeface="+mn-lt"/>
                <a:cs typeface="+mn-lt"/>
              </a:rPr>
              <a:t>La prononciation, les enchaînements, les liaisons, la syllabation, l’articulation, l’accentuation, le rythme, le débit, le ton, le volume, la projection,  l’intonation, les hésitations, les redondances, etc.</a:t>
            </a:r>
          </a:p>
          <a:p>
            <a:pPr algn="ctr"/>
            <a:r>
              <a:rPr lang="fr-FR" sz="2400" dirty="0">
                <a:solidFill>
                  <a:schemeClr val="bg1"/>
                </a:solidFill>
                <a:latin typeface="Calibri"/>
              </a:rPr>
              <a:t>​</a:t>
            </a:r>
            <a:endParaRPr lang="fr-FR" sz="2400" dirty="0">
              <a:solidFill>
                <a:schemeClr val="bg1"/>
              </a:solidFill>
              <a:cs typeface="Calibri"/>
            </a:endParaRPr>
          </a:p>
        </p:txBody>
      </p:sp>
      <p:sp>
        <p:nvSpPr>
          <p:cNvPr id="10" name="Rectangle : coins arrondis 9">
            <a:extLst>
              <a:ext uri="{FF2B5EF4-FFF2-40B4-BE49-F238E27FC236}">
                <a16:creationId xmlns:a16="http://schemas.microsoft.com/office/drawing/2014/main" id="{24EFCA74-63D8-5AB9-ED9C-6A7BA4E26FD7}"/>
              </a:ext>
            </a:extLst>
          </p:cNvPr>
          <p:cNvSpPr/>
          <p:nvPr>
            <p:custDataLst>
              <p:tags r:id="rId5"/>
            </p:custDataLst>
          </p:nvPr>
        </p:nvSpPr>
        <p:spPr>
          <a:xfrm>
            <a:off x="367946" y="4259991"/>
            <a:ext cx="5583274" cy="2465926"/>
          </a:xfrm>
          <a:prstGeom prst="round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2000" b="1" dirty="0">
                <a:solidFill>
                  <a:schemeClr val="bg1"/>
                </a:solidFill>
                <a:cs typeface="Calibri"/>
              </a:rPr>
              <a:t>Les repères culturels et le lexique</a:t>
            </a:r>
            <a:endParaRPr lang="fr-FR" sz="2000" dirty="0">
              <a:solidFill>
                <a:schemeClr val="bg1"/>
              </a:solidFill>
              <a:cs typeface="Calibri"/>
            </a:endParaRPr>
          </a:p>
          <a:p>
            <a:pPr algn="ctr"/>
            <a:endParaRPr lang="fr-FR" sz="2000" b="1" dirty="0">
              <a:solidFill>
                <a:schemeClr val="bg1"/>
              </a:solidFill>
              <a:ea typeface="+mn-lt"/>
              <a:cs typeface="+mn-lt"/>
            </a:endParaRPr>
          </a:p>
          <a:p>
            <a:pPr algn="ctr"/>
            <a:r>
              <a:rPr lang="fr-FR" sz="2000" dirty="0">
                <a:ea typeface="+mn-lt"/>
                <a:cs typeface="+mn-lt"/>
              </a:rPr>
              <a:t>Les registres de langue, les variétés de langue et leurs traits phonétiques, l</a:t>
            </a:r>
            <a:r>
              <a:rPr lang="fr-FR" sz="2000" dirty="0">
                <a:solidFill>
                  <a:schemeClr val="bg1"/>
                </a:solidFill>
                <a:ea typeface="+mn-lt"/>
                <a:cs typeface="+mn-lt"/>
              </a:rPr>
              <a:t>’</a:t>
            </a:r>
            <a:r>
              <a:rPr lang="fr-FR" sz="2000" dirty="0">
                <a:ea typeface="+mn-lt"/>
                <a:cs typeface="+mn-lt"/>
              </a:rPr>
              <a:t>humour, l</a:t>
            </a:r>
            <a:r>
              <a:rPr lang="fr-FR" sz="2000" dirty="0">
                <a:solidFill>
                  <a:schemeClr val="bg1"/>
                </a:solidFill>
                <a:ea typeface="+mn-lt"/>
                <a:cs typeface="+mn-lt"/>
              </a:rPr>
              <a:t>’</a:t>
            </a:r>
            <a:r>
              <a:rPr lang="fr-FR" sz="2000" dirty="0">
                <a:ea typeface="+mn-lt"/>
                <a:cs typeface="+mn-lt"/>
              </a:rPr>
              <a:t>influence des autres langues sur la formation de certains mots ou expressions, les anglicismes ou gallicismes, etc.</a:t>
            </a:r>
            <a:endParaRPr lang="fr-FR" sz="2000" dirty="0">
              <a:cs typeface="Calibri"/>
            </a:endParaRPr>
          </a:p>
        </p:txBody>
      </p:sp>
      <p:sp>
        <p:nvSpPr>
          <p:cNvPr id="5" name="ZoneTexte 4">
            <a:extLst>
              <a:ext uri="{FF2B5EF4-FFF2-40B4-BE49-F238E27FC236}">
                <a16:creationId xmlns:a16="http://schemas.microsoft.com/office/drawing/2014/main" id="{69651B24-4756-F85E-EA8D-B27127583782}"/>
              </a:ext>
            </a:extLst>
          </p:cNvPr>
          <p:cNvSpPr txBox="1"/>
          <p:nvPr>
            <p:custDataLst>
              <p:tags r:id="rId6"/>
            </p:custDataLst>
          </p:nvPr>
        </p:nvSpPr>
        <p:spPr>
          <a:xfrm>
            <a:off x="432728" y="656001"/>
            <a:ext cx="585018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400" b="1" dirty="0">
                <a:solidFill>
                  <a:srgbClr val="325EA8"/>
                </a:solidFill>
                <a:cs typeface="Calibri"/>
              </a:rPr>
              <a:t>Les conventions de la communication orale</a:t>
            </a:r>
          </a:p>
        </p:txBody>
      </p:sp>
      <p:sp>
        <p:nvSpPr>
          <p:cNvPr id="6" name="Flèche : bas 5">
            <a:extLst>
              <a:ext uri="{FF2B5EF4-FFF2-40B4-BE49-F238E27FC236}">
                <a16:creationId xmlns:a16="http://schemas.microsoft.com/office/drawing/2014/main" id="{D0FBB2E3-1952-CFA8-BC45-A821095BBBE7}"/>
              </a:ext>
            </a:extLst>
          </p:cNvPr>
          <p:cNvSpPr/>
          <p:nvPr>
            <p:custDataLst>
              <p:tags r:id="rId7"/>
            </p:custDataLst>
          </p:nvPr>
        </p:nvSpPr>
        <p:spPr>
          <a:xfrm>
            <a:off x="8775065" y="833830"/>
            <a:ext cx="537881" cy="4258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Son enregistré">
            <a:hlinkClick r:id="" action="ppaction://media"/>
            <a:extLst>
              <a:ext uri="{FF2B5EF4-FFF2-40B4-BE49-F238E27FC236}">
                <a16:creationId xmlns:a16="http://schemas.microsoft.com/office/drawing/2014/main" id="{C1E53093-2D70-2605-2A61-1FD80F2230BE}"/>
              </a:ext>
            </a:extLst>
          </p:cNvPr>
          <p:cNvPicPr>
            <a:picLocks noChangeAspect="1"/>
          </p:cNvPicPr>
          <p:nvPr>
            <a:audioFile r:link="rId9"/>
            <p:extLst>
              <p:ext uri="{DAA4B4D4-6D71-4841-9C94-3DE7FCFB9230}">
                <p14:media xmlns:p14="http://schemas.microsoft.com/office/powerpoint/2010/main" r:embed="rId8"/>
              </p:ext>
            </p:extLst>
          </p:nvPr>
        </p:nvPicPr>
        <p:blipFill>
          <a:blip r:embed="rId12"/>
          <a:stretch>
            <a:fillRect/>
          </a:stretch>
        </p:blipFill>
        <p:spPr>
          <a:xfrm>
            <a:off x="11388344" y="640341"/>
            <a:ext cx="406400" cy="406400"/>
          </a:xfrm>
          <a:prstGeom prst="rect">
            <a:avLst/>
          </a:prstGeom>
        </p:spPr>
      </p:pic>
    </p:spTree>
    <p:extLst>
      <p:ext uri="{BB962C8B-B14F-4D97-AF65-F5344CB8AC3E}">
        <p14:creationId xmlns:p14="http://schemas.microsoft.com/office/powerpoint/2010/main" val="75734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013"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C8965-85DF-6987-828F-7CCAE04693FC}"/>
              </a:ext>
            </a:extLst>
          </p:cNvPr>
          <p:cNvSpPr>
            <a:spLocks noGrp="1"/>
          </p:cNvSpPr>
          <p:nvPr>
            <p:ph type="title"/>
            <p:custDataLst>
              <p:tags r:id="rId1"/>
            </p:custDataLst>
          </p:nvPr>
        </p:nvSpPr>
        <p:spPr>
          <a:xfrm>
            <a:off x="190016" y="215317"/>
            <a:ext cx="11799777" cy="1112416"/>
          </a:xfrm>
        </p:spPr>
        <p:txBody>
          <a:bodyPr lIns="91440" tIns="45720" rIns="91440" bIns="45720" anchor="t"/>
          <a:lstStyle/>
          <a:p>
            <a:r>
              <a:rPr lang="fr-CA" sz="4000" dirty="0">
                <a:solidFill>
                  <a:schemeClr val="accent1"/>
                </a:solidFill>
                <a:latin typeface="Calibri"/>
                <a:ea typeface="Calibri"/>
                <a:cs typeface="Calibri"/>
              </a:rPr>
              <a:t>Quelles sont les stratégies d’enseignement qui vous parlent le plus dans cet extrait?</a:t>
            </a:r>
            <a:endParaRPr lang="fr-CA" sz="4000" dirty="0">
              <a:solidFill>
                <a:schemeClr val="accent1"/>
              </a:solidFill>
              <a:ea typeface="Calibri" panose="020F0502020204030204" pitchFamily="34" charset="0"/>
            </a:endParaRPr>
          </a:p>
        </p:txBody>
      </p:sp>
      <p:sp>
        <p:nvSpPr>
          <p:cNvPr id="3" name="Content Placeholder 2">
            <a:extLst>
              <a:ext uri="{FF2B5EF4-FFF2-40B4-BE49-F238E27FC236}">
                <a16:creationId xmlns:a16="http://schemas.microsoft.com/office/drawing/2014/main" id="{7EF04EF6-DC1D-19CF-A881-2AB4C97E8738}"/>
              </a:ext>
            </a:extLst>
          </p:cNvPr>
          <p:cNvSpPr>
            <a:spLocks noGrp="1"/>
          </p:cNvSpPr>
          <p:nvPr>
            <p:ph idx="1"/>
            <p:custDataLst>
              <p:tags r:id="rId2"/>
            </p:custDataLst>
          </p:nvPr>
        </p:nvSpPr>
        <p:spPr>
          <a:xfrm>
            <a:off x="427753" y="1399387"/>
            <a:ext cx="11152796" cy="5164998"/>
          </a:xfrm>
        </p:spPr>
        <p:txBody>
          <a:bodyPr lIns="91440" tIns="45720" rIns="91440" bIns="45720" anchor="t"/>
          <a:lstStyle/>
          <a:p>
            <a:endParaRPr lang="en-US" dirty="0">
              <a:cs typeface="Calibri"/>
              <a:hlinkClick r:id="rId9"/>
            </a:endParaRPr>
          </a:p>
          <a:p>
            <a:pPr marL="0" indent="0">
              <a:buNone/>
            </a:pPr>
            <a:endParaRPr lang="en-US" dirty="0">
              <a:cs typeface="Calibri"/>
              <a:hlinkClick r:id="rId10"/>
            </a:endParaRPr>
          </a:p>
          <a:p>
            <a:pPr marL="0" indent="0">
              <a:buNone/>
            </a:pPr>
            <a:endParaRPr lang="en-US" dirty="0">
              <a:cs typeface="Calibri"/>
              <a:hlinkClick r:id="rId9"/>
            </a:endParaRPr>
          </a:p>
          <a:p>
            <a:pPr marL="0" indent="0">
              <a:buNone/>
            </a:pPr>
            <a:endParaRPr lang="en-US" dirty="0">
              <a:cs typeface="Calibri"/>
              <a:hlinkClick r:id="rId9"/>
            </a:endParaRPr>
          </a:p>
          <a:p>
            <a:pPr marL="0" indent="0">
              <a:buNone/>
            </a:pPr>
            <a:endParaRPr lang="en-US" dirty="0">
              <a:cs typeface="Calibri"/>
              <a:hlinkClick r:id="rId9"/>
            </a:endParaRPr>
          </a:p>
          <a:p>
            <a:pPr marL="0" indent="0">
              <a:buNone/>
            </a:pPr>
            <a:endParaRPr lang="en-US" dirty="0">
              <a:cs typeface="Calibri"/>
              <a:hlinkClick r:id="rId9"/>
            </a:endParaRPr>
          </a:p>
          <a:p>
            <a:pPr marL="0" indent="0">
              <a:buNone/>
            </a:pPr>
            <a:endParaRPr lang="en-US" dirty="0">
              <a:cs typeface="Calibri"/>
              <a:hlinkClick r:id="rId9"/>
            </a:endParaRPr>
          </a:p>
          <a:p>
            <a:pPr marL="0" indent="0">
              <a:buNone/>
            </a:pPr>
            <a:endParaRPr lang="en-US" dirty="0">
              <a:cs typeface="Calibri"/>
              <a:hlinkClick r:id="rId9"/>
            </a:endParaRPr>
          </a:p>
          <a:p>
            <a:pPr marL="0" indent="0" algn="ctr">
              <a:buNone/>
            </a:pPr>
            <a:endParaRPr lang="en-US" dirty="0">
              <a:cs typeface="Calibri"/>
            </a:endParaRPr>
          </a:p>
          <a:p>
            <a:pPr marL="0" indent="0" algn="ctr">
              <a:buNone/>
            </a:pPr>
            <a:r>
              <a:rPr lang="fr-CA" dirty="0">
                <a:cs typeface="Calibri"/>
                <a:hlinkClick r:id="rId11"/>
              </a:rPr>
              <a:t>Kaléidoscope</a:t>
            </a:r>
            <a:endParaRPr lang="fr-CA" dirty="0">
              <a:ea typeface="Calibri" panose="020F0502020204030204"/>
              <a:cs typeface="Calibri"/>
              <a:hlinkClick r:id="" action="ppaction://noaction"/>
            </a:endParaRPr>
          </a:p>
        </p:txBody>
      </p:sp>
      <p:pic>
        <p:nvPicPr>
          <p:cNvPr id="4" name="Online Media 3" title="Interactions à l'oral">
            <a:hlinkClick r:id="" action="ppaction://media"/>
            <a:extLst>
              <a:ext uri="{FF2B5EF4-FFF2-40B4-BE49-F238E27FC236}">
                <a16:creationId xmlns:a16="http://schemas.microsoft.com/office/drawing/2014/main" id="{E4664C94-868D-AB71-052B-E4E3E83C6E21}"/>
              </a:ext>
            </a:extLst>
          </p:cNvPr>
          <p:cNvPicPr>
            <a:picLocks noRot="1" noChangeAspect="1"/>
          </p:cNvPicPr>
          <p:nvPr>
            <a:videoFile r:link="rId3"/>
            <p:custDataLst>
              <p:tags r:id="rId4"/>
            </p:custDataLst>
          </p:nvPr>
        </p:nvPicPr>
        <p:blipFill>
          <a:blip r:embed="rId12"/>
          <a:stretch>
            <a:fillRect/>
          </a:stretch>
        </p:blipFill>
        <p:spPr>
          <a:xfrm>
            <a:off x="2168970" y="1772225"/>
            <a:ext cx="7794399" cy="4234407"/>
          </a:xfrm>
          <a:prstGeom prst="rect">
            <a:avLst/>
          </a:prstGeom>
        </p:spPr>
      </p:pic>
      <p:pic>
        <p:nvPicPr>
          <p:cNvPr id="9" name="Son enregistré">
            <a:hlinkClick r:id="" action="ppaction://media"/>
            <a:extLst>
              <a:ext uri="{FF2B5EF4-FFF2-40B4-BE49-F238E27FC236}">
                <a16:creationId xmlns:a16="http://schemas.microsoft.com/office/drawing/2014/main" id="{7B334313-B378-B1ED-9156-B3AAA4720E05}"/>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1595584" y="365125"/>
            <a:ext cx="406400" cy="406400"/>
          </a:xfrm>
          <a:prstGeom prst="rect">
            <a:avLst/>
          </a:prstGeom>
        </p:spPr>
      </p:pic>
    </p:spTree>
    <p:extLst>
      <p:ext uri="{BB962C8B-B14F-4D97-AF65-F5344CB8AC3E}">
        <p14:creationId xmlns:p14="http://schemas.microsoft.com/office/powerpoint/2010/main" val="630686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50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3A75B73-D9F4-6E7B-0FF0-C437EDB31BDD}"/>
              </a:ext>
            </a:extLst>
          </p:cNvPr>
          <p:cNvSpPr txBox="1"/>
          <p:nvPr>
            <p:custDataLst>
              <p:tags r:id="rId1"/>
            </p:custDataLst>
          </p:nvPr>
        </p:nvSpPr>
        <p:spPr>
          <a:xfrm>
            <a:off x="-516045" y="95983"/>
            <a:ext cx="945910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CA" sz="4000" b="1" dirty="0">
                <a:solidFill>
                  <a:srgbClr val="325EA8"/>
                </a:solidFill>
              </a:rPr>
              <a:t>Quelques stratégies d’enseignement</a:t>
            </a:r>
            <a:r>
              <a:rPr lang="fr-CA" sz="4000" dirty="0">
                <a:solidFill>
                  <a:srgbClr val="325EA8"/>
                </a:solidFill>
                <a:cs typeface="Calibri"/>
              </a:rPr>
              <a:t>​</a:t>
            </a:r>
          </a:p>
        </p:txBody>
      </p:sp>
      <p:pic>
        <p:nvPicPr>
          <p:cNvPr id="5" name="Graphique 5" descr="Croquis de silhouette contour">
            <a:extLst>
              <a:ext uri="{FF2B5EF4-FFF2-40B4-BE49-F238E27FC236}">
                <a16:creationId xmlns:a16="http://schemas.microsoft.com/office/drawing/2014/main" id="{79ADD6FE-6936-B33F-B7D3-BF0F53CDB548}"/>
              </a:ext>
            </a:extLst>
          </p:cNvPr>
          <p:cNvPicPr>
            <a:picLocks noChangeAspect="1"/>
          </p:cNvPicPr>
          <p:nvPr>
            <p:custDataLst>
              <p:tags r:id="rId2"/>
            </p:custDataLst>
          </p:nvPr>
        </p:nvPicPr>
        <p:blipFill>
          <a:blip r:embed="rId28">
            <a:extLst>
              <a:ext uri="{96DAC541-7B7A-43D3-8B79-37D633B846F1}">
                <asvg:svgBlip xmlns:asvg="http://schemas.microsoft.com/office/drawing/2016/SVG/main" r:embed="rId29"/>
              </a:ext>
            </a:extLst>
          </a:blip>
          <a:stretch>
            <a:fillRect/>
          </a:stretch>
        </p:blipFill>
        <p:spPr>
          <a:xfrm>
            <a:off x="377710" y="883878"/>
            <a:ext cx="1013979" cy="932800"/>
          </a:xfrm>
          <a:prstGeom prst="rect">
            <a:avLst/>
          </a:prstGeom>
        </p:spPr>
      </p:pic>
      <p:pic>
        <p:nvPicPr>
          <p:cNvPr id="6" name="Graphique 6" descr="Tableau décisionnel contour">
            <a:extLst>
              <a:ext uri="{FF2B5EF4-FFF2-40B4-BE49-F238E27FC236}">
                <a16:creationId xmlns:a16="http://schemas.microsoft.com/office/drawing/2014/main" id="{C6E70525-9D71-78DD-B265-2770572760F6}"/>
              </a:ext>
            </a:extLst>
          </p:cNvPr>
          <p:cNvPicPr>
            <a:picLocks noChangeAspect="1"/>
          </p:cNvPicPr>
          <p:nvPr>
            <p:custDataLst>
              <p:tags r:id="rId3"/>
            </p:custDataLst>
          </p:nvPr>
        </p:nvPicPr>
        <p:blipFill>
          <a:blip r:embed="rId30">
            <a:extLst>
              <a:ext uri="{96DAC541-7B7A-43D3-8B79-37D633B846F1}">
                <asvg:svgBlip xmlns:asvg="http://schemas.microsoft.com/office/drawing/2016/SVG/main" r:embed="rId31"/>
              </a:ext>
            </a:extLst>
          </a:blip>
          <a:stretch>
            <a:fillRect/>
          </a:stretch>
        </p:blipFill>
        <p:spPr>
          <a:xfrm>
            <a:off x="427497" y="2140526"/>
            <a:ext cx="914400" cy="914400"/>
          </a:xfrm>
          <a:prstGeom prst="rect">
            <a:avLst/>
          </a:prstGeom>
        </p:spPr>
      </p:pic>
      <p:pic>
        <p:nvPicPr>
          <p:cNvPr id="7" name="Graphique 7" descr="Diagramme de Venn contour">
            <a:extLst>
              <a:ext uri="{FF2B5EF4-FFF2-40B4-BE49-F238E27FC236}">
                <a16:creationId xmlns:a16="http://schemas.microsoft.com/office/drawing/2014/main" id="{664494A1-1D46-EC2E-4090-BCC153D62C9C}"/>
              </a:ext>
            </a:extLst>
          </p:cNvPr>
          <p:cNvPicPr>
            <a:picLocks noChangeAspect="1"/>
          </p:cNvPicPr>
          <p:nvPr>
            <p:custDataLst>
              <p:tags r:id="rId4"/>
            </p:custDataLst>
          </p:nvPr>
        </p:nvPicPr>
        <p:blipFill>
          <a:blip r:embed="rId32">
            <a:extLst>
              <a:ext uri="{96DAC541-7B7A-43D3-8B79-37D633B846F1}">
                <asvg:svgBlip xmlns:asvg="http://schemas.microsoft.com/office/drawing/2016/SVG/main" r:embed="rId33"/>
              </a:ext>
            </a:extLst>
          </a:blip>
          <a:stretch>
            <a:fillRect/>
          </a:stretch>
        </p:blipFill>
        <p:spPr>
          <a:xfrm>
            <a:off x="427497" y="3178753"/>
            <a:ext cx="914400" cy="914400"/>
          </a:xfrm>
          <a:prstGeom prst="rect">
            <a:avLst/>
          </a:prstGeom>
        </p:spPr>
      </p:pic>
      <p:pic>
        <p:nvPicPr>
          <p:cNvPr id="8" name="Graphique 8" descr="Point d’interrogation avec un remplissage uni">
            <a:extLst>
              <a:ext uri="{FF2B5EF4-FFF2-40B4-BE49-F238E27FC236}">
                <a16:creationId xmlns:a16="http://schemas.microsoft.com/office/drawing/2014/main" id="{1A0E066A-8DD4-7BF8-4ED0-5592CD8E7A3E}"/>
              </a:ext>
            </a:extLst>
          </p:cNvPr>
          <p:cNvPicPr>
            <a:picLocks noChangeAspect="1"/>
          </p:cNvPicPr>
          <p:nvPr>
            <p:custDataLst>
              <p:tags r:id="rId5"/>
            </p:custDataLst>
          </p:nvPr>
        </p:nvPicPr>
        <p:blipFill>
          <a:blip r:embed="rId34">
            <a:extLst>
              <a:ext uri="{96DAC541-7B7A-43D3-8B79-37D633B846F1}">
                <asvg:svgBlip xmlns:asvg="http://schemas.microsoft.com/office/drawing/2016/SVG/main" r:embed="rId35"/>
              </a:ext>
            </a:extLst>
          </a:blip>
          <a:stretch>
            <a:fillRect/>
          </a:stretch>
        </p:blipFill>
        <p:spPr>
          <a:xfrm>
            <a:off x="469061" y="4161126"/>
            <a:ext cx="914400" cy="914400"/>
          </a:xfrm>
          <a:prstGeom prst="rect">
            <a:avLst/>
          </a:prstGeom>
        </p:spPr>
      </p:pic>
      <p:pic>
        <p:nvPicPr>
          <p:cNvPr id="9" name="Graphique 9" descr="Répéter contour">
            <a:extLst>
              <a:ext uri="{FF2B5EF4-FFF2-40B4-BE49-F238E27FC236}">
                <a16:creationId xmlns:a16="http://schemas.microsoft.com/office/drawing/2014/main" id="{54CF67A9-D813-20F1-559B-F6567B0C7E75}"/>
              </a:ext>
            </a:extLst>
          </p:cNvPr>
          <p:cNvPicPr>
            <a:picLocks noChangeAspect="1"/>
          </p:cNvPicPr>
          <p:nvPr>
            <p:custDataLst>
              <p:tags r:id="rId6"/>
            </p:custDataLst>
          </p:nvPr>
        </p:nvPicPr>
        <p:blipFill>
          <a:blip r:embed="rId36">
            <a:extLst>
              <a:ext uri="{96DAC541-7B7A-43D3-8B79-37D633B846F1}">
                <asvg:svgBlip xmlns:asvg="http://schemas.microsoft.com/office/drawing/2016/SVG/main" r:embed="rId37"/>
              </a:ext>
            </a:extLst>
          </a:blip>
          <a:stretch>
            <a:fillRect/>
          </a:stretch>
        </p:blipFill>
        <p:spPr>
          <a:xfrm>
            <a:off x="424467" y="5131593"/>
            <a:ext cx="914400" cy="914400"/>
          </a:xfrm>
          <a:prstGeom prst="rect">
            <a:avLst/>
          </a:prstGeom>
        </p:spPr>
      </p:pic>
      <p:pic>
        <p:nvPicPr>
          <p:cNvPr id="10" name="Graphique 10" descr="Oreille contour">
            <a:extLst>
              <a:ext uri="{FF2B5EF4-FFF2-40B4-BE49-F238E27FC236}">
                <a16:creationId xmlns:a16="http://schemas.microsoft.com/office/drawing/2014/main" id="{654BE54B-3B34-E24C-2758-7F665130937D}"/>
              </a:ext>
            </a:extLst>
          </p:cNvPr>
          <p:cNvPicPr>
            <a:picLocks noChangeAspect="1"/>
          </p:cNvPicPr>
          <p:nvPr>
            <p:custDataLst>
              <p:tags r:id="rId7"/>
            </p:custDataLst>
          </p:nvPr>
        </p:nvPicPr>
        <p:blipFill>
          <a:blip r:embed="rId38">
            <a:extLst>
              <a:ext uri="{96DAC541-7B7A-43D3-8B79-37D633B846F1}">
                <asvg:svgBlip xmlns:asvg="http://schemas.microsoft.com/office/drawing/2016/SVG/main" r:embed="rId39"/>
              </a:ext>
            </a:extLst>
          </a:blip>
          <a:stretch>
            <a:fillRect/>
          </a:stretch>
        </p:blipFill>
        <p:spPr>
          <a:xfrm>
            <a:off x="6375862" y="962890"/>
            <a:ext cx="914400" cy="914400"/>
          </a:xfrm>
          <a:prstGeom prst="rect">
            <a:avLst/>
          </a:prstGeom>
        </p:spPr>
      </p:pic>
      <p:pic>
        <p:nvPicPr>
          <p:cNvPr id="11" name="Graphique 11" descr="Sablier 60% contour">
            <a:extLst>
              <a:ext uri="{FF2B5EF4-FFF2-40B4-BE49-F238E27FC236}">
                <a16:creationId xmlns:a16="http://schemas.microsoft.com/office/drawing/2014/main" id="{D0EB1651-3739-F574-E5D3-CFBA9ADE0DBC}"/>
              </a:ext>
            </a:extLst>
          </p:cNvPr>
          <p:cNvPicPr>
            <a:picLocks noChangeAspect="1"/>
          </p:cNvPicPr>
          <p:nvPr>
            <p:custDataLst>
              <p:tags r:id="rId8"/>
            </p:custDataLst>
          </p:nvPr>
        </p:nvPicPr>
        <p:blipFill>
          <a:blip r:embed="rId40">
            <a:extLst>
              <a:ext uri="{96DAC541-7B7A-43D3-8B79-37D633B846F1}">
                <asvg:svgBlip xmlns:asvg="http://schemas.microsoft.com/office/drawing/2016/SVG/main" r:embed="rId41"/>
              </a:ext>
            </a:extLst>
          </a:blip>
          <a:stretch>
            <a:fillRect/>
          </a:stretch>
        </p:blipFill>
        <p:spPr>
          <a:xfrm>
            <a:off x="6445134" y="2140528"/>
            <a:ext cx="914400" cy="914400"/>
          </a:xfrm>
          <a:prstGeom prst="rect">
            <a:avLst/>
          </a:prstGeom>
        </p:spPr>
      </p:pic>
      <p:pic>
        <p:nvPicPr>
          <p:cNvPr id="12" name="Image 12">
            <a:extLst>
              <a:ext uri="{FF2B5EF4-FFF2-40B4-BE49-F238E27FC236}">
                <a16:creationId xmlns:a16="http://schemas.microsoft.com/office/drawing/2014/main" id="{D16DCDFB-D343-F9EC-24A6-7B9033504528}"/>
              </a:ext>
            </a:extLst>
          </p:cNvPr>
          <p:cNvPicPr>
            <a:picLocks noChangeAspect="1"/>
          </p:cNvPicPr>
          <p:nvPr>
            <p:custDataLst>
              <p:tags r:id="rId9"/>
            </p:custDataLst>
          </p:nvPr>
        </p:nvPicPr>
        <p:blipFill>
          <a:blip r:embed="rId42"/>
          <a:stretch>
            <a:fillRect/>
          </a:stretch>
        </p:blipFill>
        <p:spPr>
          <a:xfrm>
            <a:off x="6375860" y="3174789"/>
            <a:ext cx="928256" cy="910201"/>
          </a:xfrm>
          <a:prstGeom prst="rect">
            <a:avLst/>
          </a:prstGeom>
        </p:spPr>
      </p:pic>
      <p:pic>
        <p:nvPicPr>
          <p:cNvPr id="13" name="Graphique 13" descr="Signe de la main contour">
            <a:extLst>
              <a:ext uri="{FF2B5EF4-FFF2-40B4-BE49-F238E27FC236}">
                <a16:creationId xmlns:a16="http://schemas.microsoft.com/office/drawing/2014/main" id="{E9FC61F4-1F5A-E4BE-1C89-14D3E138B3D1}"/>
              </a:ext>
            </a:extLst>
          </p:cNvPr>
          <p:cNvPicPr>
            <a:picLocks noChangeAspect="1"/>
          </p:cNvPicPr>
          <p:nvPr>
            <p:custDataLst>
              <p:tags r:id="rId10"/>
            </p:custDataLst>
          </p:nvPr>
        </p:nvPicPr>
        <p:blipFill>
          <a:blip r:embed="rId43">
            <a:extLst>
              <a:ext uri="{96DAC541-7B7A-43D3-8B79-37D633B846F1}">
                <asvg:svgBlip xmlns:asvg="http://schemas.microsoft.com/office/drawing/2016/SVG/main" r:embed="rId44"/>
              </a:ext>
            </a:extLst>
          </a:blip>
          <a:stretch>
            <a:fillRect/>
          </a:stretch>
        </p:blipFill>
        <p:spPr>
          <a:xfrm>
            <a:off x="6016457" y="4290630"/>
            <a:ext cx="914400" cy="914400"/>
          </a:xfrm>
          <a:prstGeom prst="rect">
            <a:avLst/>
          </a:prstGeom>
        </p:spPr>
      </p:pic>
      <p:pic>
        <p:nvPicPr>
          <p:cNvPr id="14" name="Graphique 14" descr="Langue des signes contour">
            <a:extLst>
              <a:ext uri="{FF2B5EF4-FFF2-40B4-BE49-F238E27FC236}">
                <a16:creationId xmlns:a16="http://schemas.microsoft.com/office/drawing/2014/main" id="{3612D9AD-4AAD-9BA3-38F1-4996944A4119}"/>
              </a:ext>
            </a:extLst>
          </p:cNvPr>
          <p:cNvPicPr>
            <a:picLocks noChangeAspect="1"/>
          </p:cNvPicPr>
          <p:nvPr>
            <p:custDataLst>
              <p:tags r:id="rId11"/>
            </p:custDataLst>
          </p:nvPr>
        </p:nvPicPr>
        <p:blipFill>
          <a:blip r:embed="rId45">
            <a:extLst>
              <a:ext uri="{96DAC541-7B7A-43D3-8B79-37D633B846F1}">
                <asvg:svgBlip xmlns:asvg="http://schemas.microsoft.com/office/drawing/2016/SVG/main" r:embed="rId46"/>
              </a:ext>
            </a:extLst>
          </a:blip>
          <a:stretch>
            <a:fillRect/>
          </a:stretch>
        </p:blipFill>
        <p:spPr>
          <a:xfrm>
            <a:off x="6656417" y="4290630"/>
            <a:ext cx="914400" cy="914400"/>
          </a:xfrm>
          <a:prstGeom prst="rect">
            <a:avLst/>
          </a:prstGeom>
        </p:spPr>
      </p:pic>
      <p:pic>
        <p:nvPicPr>
          <p:cNvPr id="15" name="Graphique 15" descr="En haut contour">
            <a:extLst>
              <a:ext uri="{FF2B5EF4-FFF2-40B4-BE49-F238E27FC236}">
                <a16:creationId xmlns:a16="http://schemas.microsoft.com/office/drawing/2014/main" id="{6B6FCEEB-15AA-6E87-417F-AB6047D3506E}"/>
              </a:ext>
            </a:extLst>
          </p:cNvPr>
          <p:cNvPicPr>
            <a:picLocks noChangeAspect="1"/>
          </p:cNvPicPr>
          <p:nvPr>
            <p:custDataLst>
              <p:tags r:id="rId12"/>
            </p:custDataLst>
          </p:nvPr>
        </p:nvPicPr>
        <p:blipFill>
          <a:blip r:embed="rId47">
            <a:extLst>
              <a:ext uri="{96DAC541-7B7A-43D3-8B79-37D633B846F1}">
                <asvg:svgBlip xmlns:asvg="http://schemas.microsoft.com/office/drawing/2016/SVG/main" r:embed="rId48"/>
              </a:ext>
            </a:extLst>
          </a:blip>
          <a:stretch>
            <a:fillRect/>
          </a:stretch>
        </p:blipFill>
        <p:spPr>
          <a:xfrm>
            <a:off x="6016459" y="5269006"/>
            <a:ext cx="914400" cy="914400"/>
          </a:xfrm>
          <a:prstGeom prst="rect">
            <a:avLst/>
          </a:prstGeom>
        </p:spPr>
      </p:pic>
      <p:pic>
        <p:nvPicPr>
          <p:cNvPr id="16" name="Graphique 16" descr="Commentaire, J’aime contour">
            <a:extLst>
              <a:ext uri="{FF2B5EF4-FFF2-40B4-BE49-F238E27FC236}">
                <a16:creationId xmlns:a16="http://schemas.microsoft.com/office/drawing/2014/main" id="{50E075FD-DDE3-29B0-909F-2D839465EDC4}"/>
              </a:ext>
            </a:extLst>
          </p:cNvPr>
          <p:cNvPicPr>
            <a:picLocks noChangeAspect="1"/>
          </p:cNvPicPr>
          <p:nvPr>
            <p:custDataLst>
              <p:tags r:id="rId13"/>
            </p:custDataLst>
          </p:nvPr>
        </p:nvPicPr>
        <p:blipFill>
          <a:blip r:embed="rId49">
            <a:extLst>
              <a:ext uri="{96DAC541-7B7A-43D3-8B79-37D633B846F1}">
                <asvg:svgBlip xmlns:asvg="http://schemas.microsoft.com/office/drawing/2016/SVG/main" r:embed="rId50"/>
              </a:ext>
            </a:extLst>
          </a:blip>
          <a:stretch>
            <a:fillRect/>
          </a:stretch>
        </p:blipFill>
        <p:spPr>
          <a:xfrm>
            <a:off x="6822672" y="5523073"/>
            <a:ext cx="748146" cy="762000"/>
          </a:xfrm>
          <a:prstGeom prst="rect">
            <a:avLst/>
          </a:prstGeom>
        </p:spPr>
      </p:pic>
      <p:sp>
        <p:nvSpPr>
          <p:cNvPr id="17" name="ZoneTexte 16">
            <a:extLst>
              <a:ext uri="{FF2B5EF4-FFF2-40B4-BE49-F238E27FC236}">
                <a16:creationId xmlns:a16="http://schemas.microsoft.com/office/drawing/2014/main" id="{C292DD1B-3157-8BD4-BBA4-07A8C4DE702D}"/>
              </a:ext>
            </a:extLst>
          </p:cNvPr>
          <p:cNvSpPr txBox="1"/>
          <p:nvPr>
            <p:custDataLst>
              <p:tags r:id="rId14"/>
            </p:custDataLst>
          </p:nvPr>
        </p:nvSpPr>
        <p:spPr>
          <a:xfrm>
            <a:off x="1470307" y="135027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dirty="0">
                <a:cs typeface="Calibri"/>
              </a:rPr>
              <a:t>Modeler</a:t>
            </a:r>
          </a:p>
        </p:txBody>
      </p:sp>
      <p:sp>
        <p:nvSpPr>
          <p:cNvPr id="18" name="ZoneTexte 17">
            <a:extLst>
              <a:ext uri="{FF2B5EF4-FFF2-40B4-BE49-F238E27FC236}">
                <a16:creationId xmlns:a16="http://schemas.microsoft.com/office/drawing/2014/main" id="{C9E13156-F3A8-7286-C540-8656987FEC51}"/>
              </a:ext>
            </a:extLst>
          </p:cNvPr>
          <p:cNvSpPr txBox="1"/>
          <p:nvPr>
            <p:custDataLst>
              <p:tags r:id="rId15"/>
            </p:custDataLst>
          </p:nvPr>
        </p:nvSpPr>
        <p:spPr>
          <a:xfrm>
            <a:off x="1485207" y="2244436"/>
            <a:ext cx="471054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dirty="0"/>
              <a:t>Utiliser un support visuel comme un mur de thèmes et/ou de mots (images, pictogrammes, vidéos, objets concrets, dessins, etc.) </a:t>
            </a:r>
            <a:endParaRPr lang="fr-CA" dirty="0">
              <a:cs typeface="Calibri"/>
            </a:endParaRPr>
          </a:p>
        </p:txBody>
      </p:sp>
      <p:sp>
        <p:nvSpPr>
          <p:cNvPr id="19" name="ZoneTexte 18">
            <a:extLst>
              <a:ext uri="{FF2B5EF4-FFF2-40B4-BE49-F238E27FC236}">
                <a16:creationId xmlns:a16="http://schemas.microsoft.com/office/drawing/2014/main" id="{8D873CF0-0F06-D5AA-165F-F4A92EE4BCB3}"/>
              </a:ext>
            </a:extLst>
          </p:cNvPr>
          <p:cNvSpPr txBox="1"/>
          <p:nvPr>
            <p:custDataLst>
              <p:tags r:id="rId16"/>
            </p:custDataLst>
          </p:nvPr>
        </p:nvSpPr>
        <p:spPr>
          <a:xfrm>
            <a:off x="1485206" y="3519054"/>
            <a:ext cx="432261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dirty="0">
                <a:cs typeface="Calibri"/>
              </a:rPr>
              <a:t>Faire des comparaisons entre langue maternelle et langue seconde</a:t>
            </a:r>
          </a:p>
        </p:txBody>
      </p:sp>
      <p:sp>
        <p:nvSpPr>
          <p:cNvPr id="20" name="ZoneTexte 19">
            <a:extLst>
              <a:ext uri="{FF2B5EF4-FFF2-40B4-BE49-F238E27FC236}">
                <a16:creationId xmlns:a16="http://schemas.microsoft.com/office/drawing/2014/main" id="{6F6DCE12-CA5D-39A4-DACA-32360A8164D5}"/>
              </a:ext>
            </a:extLst>
          </p:cNvPr>
          <p:cNvSpPr txBox="1"/>
          <p:nvPr>
            <p:custDataLst>
              <p:tags r:id="rId17"/>
            </p:custDataLst>
          </p:nvPr>
        </p:nvSpPr>
        <p:spPr>
          <a:xfrm>
            <a:off x="1554479" y="4294909"/>
            <a:ext cx="458585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dirty="0">
                <a:cs typeface="Calibri"/>
              </a:rPr>
              <a:t>Questionner les élèves sur ce qu’ils ont vu ou entendu </a:t>
            </a:r>
          </a:p>
        </p:txBody>
      </p:sp>
      <p:sp>
        <p:nvSpPr>
          <p:cNvPr id="21" name="ZoneTexte 20">
            <a:extLst>
              <a:ext uri="{FF2B5EF4-FFF2-40B4-BE49-F238E27FC236}">
                <a16:creationId xmlns:a16="http://schemas.microsoft.com/office/drawing/2014/main" id="{3129DED5-A620-640F-BB3A-8B25E9C0B44C}"/>
              </a:ext>
            </a:extLst>
          </p:cNvPr>
          <p:cNvSpPr txBox="1"/>
          <p:nvPr>
            <p:custDataLst>
              <p:tags r:id="rId18"/>
            </p:custDataLst>
          </p:nvPr>
        </p:nvSpPr>
        <p:spPr>
          <a:xfrm>
            <a:off x="1554479" y="5264727"/>
            <a:ext cx="451658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dirty="0"/>
              <a:t>Inviter les élèves à reformuler dans leurs mots ce qu’ils ont compris des concepts enseignés (paraphraser, répéter, négocier le sens)</a:t>
            </a:r>
            <a:endParaRPr lang="fr-CA" dirty="0">
              <a:cs typeface="Calibri"/>
            </a:endParaRPr>
          </a:p>
        </p:txBody>
      </p:sp>
      <p:sp>
        <p:nvSpPr>
          <p:cNvPr id="22" name="ZoneTexte 21">
            <a:extLst>
              <a:ext uri="{FF2B5EF4-FFF2-40B4-BE49-F238E27FC236}">
                <a16:creationId xmlns:a16="http://schemas.microsoft.com/office/drawing/2014/main" id="{70A6CACE-C59E-41C1-A116-77D8629D44A9}"/>
              </a:ext>
            </a:extLst>
          </p:cNvPr>
          <p:cNvSpPr txBox="1"/>
          <p:nvPr>
            <p:custDataLst>
              <p:tags r:id="rId19"/>
            </p:custDataLst>
          </p:nvPr>
        </p:nvSpPr>
        <p:spPr>
          <a:xfrm>
            <a:off x="7438152" y="1066800"/>
            <a:ext cx="512367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dirty="0"/>
              <a:t>Mettre en place des activités de </a:t>
            </a:r>
            <a:r>
              <a:rPr lang="fr-CA" dirty="0">
                <a:cs typeface="Arial"/>
                <a:hlinkClick r:id="rId51">
                  <a:extLst>
                    <a:ext uri="{A12FA001-AC4F-418D-AE19-62706E023703}">
                      <ahyp:hlinkClr xmlns:ahyp="http://schemas.microsoft.com/office/drawing/2018/hyperlinkcolor" val="tx"/>
                    </a:ext>
                  </a:extLst>
                </a:hlinkClick>
              </a:rPr>
              <a:t>discrimination auditive</a:t>
            </a:r>
            <a:r>
              <a:rPr lang="fr-CA" dirty="0"/>
              <a:t> et de </a:t>
            </a:r>
            <a:r>
              <a:rPr lang="fr-CA" dirty="0">
                <a:cs typeface="Arial"/>
                <a:hlinkClick r:id="rId52">
                  <a:extLst>
                    <a:ext uri="{A12FA001-AC4F-418D-AE19-62706E023703}">
                      <ahyp:hlinkClr xmlns:ahyp="http://schemas.microsoft.com/office/drawing/2018/hyperlinkcolor" val="tx"/>
                    </a:ext>
                  </a:extLst>
                </a:hlinkClick>
              </a:rPr>
              <a:t>conscience phonologique</a:t>
            </a:r>
            <a:r>
              <a:rPr lang="fr-CA" dirty="0"/>
              <a:t> (ILSS, </a:t>
            </a:r>
          </a:p>
          <a:p>
            <a:r>
              <a:rPr lang="fr-CA" dirty="0"/>
              <a:t>allophones en FLS)</a:t>
            </a:r>
            <a:endParaRPr lang="fr-CA" dirty="0">
              <a:cs typeface="Calibri"/>
            </a:endParaRPr>
          </a:p>
          <a:p>
            <a:endParaRPr lang="fr-CA" dirty="0">
              <a:cs typeface="Calibri"/>
            </a:endParaRPr>
          </a:p>
        </p:txBody>
      </p:sp>
      <p:sp>
        <p:nvSpPr>
          <p:cNvPr id="23" name="ZoneTexte 22">
            <a:extLst>
              <a:ext uri="{FF2B5EF4-FFF2-40B4-BE49-F238E27FC236}">
                <a16:creationId xmlns:a16="http://schemas.microsoft.com/office/drawing/2014/main" id="{FEE5D38D-C87E-60E0-C399-513CFAA463D4}"/>
              </a:ext>
            </a:extLst>
          </p:cNvPr>
          <p:cNvSpPr txBox="1"/>
          <p:nvPr>
            <p:custDataLst>
              <p:tags r:id="rId20"/>
            </p:custDataLst>
          </p:nvPr>
        </p:nvSpPr>
        <p:spPr>
          <a:xfrm>
            <a:off x="7456515" y="2258291"/>
            <a:ext cx="493221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dirty="0">
                <a:cs typeface="Calibri"/>
              </a:rPr>
              <a:t>Laisser du temps à l’élève pour qu’il puisse formuler sa pensée et répondre</a:t>
            </a:r>
          </a:p>
        </p:txBody>
      </p:sp>
      <p:sp>
        <p:nvSpPr>
          <p:cNvPr id="24" name="ZoneTexte 23">
            <a:extLst>
              <a:ext uri="{FF2B5EF4-FFF2-40B4-BE49-F238E27FC236}">
                <a16:creationId xmlns:a16="http://schemas.microsoft.com/office/drawing/2014/main" id="{C8853A4C-B0BC-2637-1472-24137782377F}"/>
              </a:ext>
            </a:extLst>
          </p:cNvPr>
          <p:cNvSpPr txBox="1"/>
          <p:nvPr>
            <p:custDataLst>
              <p:tags r:id="rId21"/>
            </p:custDataLst>
          </p:nvPr>
        </p:nvSpPr>
        <p:spPr>
          <a:xfrm>
            <a:off x="7442663" y="3186545"/>
            <a:ext cx="4655125" cy="9510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dirty="0">
                <a:cs typeface="Calibri"/>
              </a:rPr>
              <a:t>Ajuster son débit, articuler de façon claire, se servir de l’intonation pour insister sur des mots-clés, etc. </a:t>
            </a:r>
          </a:p>
        </p:txBody>
      </p:sp>
      <p:sp>
        <p:nvSpPr>
          <p:cNvPr id="25" name="ZoneTexte 24">
            <a:extLst>
              <a:ext uri="{FF2B5EF4-FFF2-40B4-BE49-F238E27FC236}">
                <a16:creationId xmlns:a16="http://schemas.microsoft.com/office/drawing/2014/main" id="{46B076FC-9F7E-BA42-22BE-1D7A6F118DFA}"/>
              </a:ext>
            </a:extLst>
          </p:cNvPr>
          <p:cNvSpPr txBox="1"/>
          <p:nvPr>
            <p:custDataLst>
              <p:tags r:id="rId22"/>
            </p:custDataLst>
          </p:nvPr>
        </p:nvSpPr>
        <p:spPr>
          <a:xfrm>
            <a:off x="7465276" y="4339733"/>
            <a:ext cx="464127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dirty="0"/>
              <a:t>Utiliser des gestes de la main, des expressions faciales et un langage corporel pour offrir des indices complémentaires  </a:t>
            </a:r>
            <a:r>
              <a:rPr lang="fr-CA" dirty="0">
                <a:solidFill>
                  <a:srgbClr val="FF0000"/>
                </a:solidFill>
              </a:rPr>
              <a:t> </a:t>
            </a:r>
            <a:endParaRPr lang="fr-CA" dirty="0"/>
          </a:p>
        </p:txBody>
      </p:sp>
      <p:sp>
        <p:nvSpPr>
          <p:cNvPr id="26" name="ZoneTexte 25">
            <a:extLst>
              <a:ext uri="{FF2B5EF4-FFF2-40B4-BE49-F238E27FC236}">
                <a16:creationId xmlns:a16="http://schemas.microsoft.com/office/drawing/2014/main" id="{12F1A73F-8479-C661-ADBF-025754B9233B}"/>
              </a:ext>
            </a:extLst>
          </p:cNvPr>
          <p:cNvSpPr txBox="1"/>
          <p:nvPr>
            <p:custDataLst>
              <p:tags r:id="rId23"/>
            </p:custDataLst>
          </p:nvPr>
        </p:nvSpPr>
        <p:spPr>
          <a:xfrm>
            <a:off x="7503580" y="5527963"/>
            <a:ext cx="400396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dirty="0">
                <a:cs typeface="Calibri"/>
              </a:rPr>
              <a:t>Employer un vocabulaire adapté (zone proximale de développement)</a:t>
            </a:r>
          </a:p>
        </p:txBody>
      </p:sp>
      <p:pic>
        <p:nvPicPr>
          <p:cNvPr id="27" name="Son enregistré">
            <a:hlinkClick r:id="" action="ppaction://media"/>
            <a:extLst>
              <a:ext uri="{FF2B5EF4-FFF2-40B4-BE49-F238E27FC236}">
                <a16:creationId xmlns:a16="http://schemas.microsoft.com/office/drawing/2014/main" id="{8410A69F-6DA1-54CC-A77D-0AE3CFDE60DB}"/>
              </a:ext>
            </a:extLst>
          </p:cNvPr>
          <p:cNvPicPr>
            <a:picLocks noChangeAspect="1"/>
          </p:cNvPicPr>
          <p:nvPr>
            <a:audioFile r:link="rId25"/>
            <p:extLst>
              <p:ext uri="{DAA4B4D4-6D71-4841-9C94-3DE7FCFB9230}">
                <p14:media xmlns:p14="http://schemas.microsoft.com/office/powerpoint/2010/main" r:embed="rId24"/>
              </p:ext>
            </p:extLst>
          </p:nvPr>
        </p:nvPicPr>
        <p:blipFill>
          <a:blip r:embed="rId53"/>
          <a:stretch>
            <a:fillRect/>
          </a:stretch>
        </p:blipFill>
        <p:spPr>
          <a:xfrm>
            <a:off x="11691388" y="316239"/>
            <a:ext cx="406400" cy="406400"/>
          </a:xfrm>
          <a:prstGeom prst="rect">
            <a:avLst/>
          </a:prstGeom>
        </p:spPr>
      </p:pic>
    </p:spTree>
    <p:extLst>
      <p:ext uri="{BB962C8B-B14F-4D97-AF65-F5344CB8AC3E}">
        <p14:creationId xmlns:p14="http://schemas.microsoft.com/office/powerpoint/2010/main" val="1285645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216"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7"/>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5">
            <a:extLst>
              <a:ext uri="{FF2B5EF4-FFF2-40B4-BE49-F238E27FC236}">
                <a16:creationId xmlns:a16="http://schemas.microsoft.com/office/drawing/2014/main" id="{C46E43AF-41A5-099A-F551-92E820C16D70}"/>
              </a:ext>
            </a:extLst>
          </p:cNvPr>
          <p:cNvPicPr>
            <a:picLocks noChangeAspect="1"/>
          </p:cNvPicPr>
          <p:nvPr>
            <p:custDataLst>
              <p:tags r:id="rId1"/>
            </p:custDataLst>
          </p:nvPr>
        </p:nvPicPr>
        <p:blipFill>
          <a:blip r:embed="rId19"/>
          <a:stretch>
            <a:fillRect/>
          </a:stretch>
        </p:blipFill>
        <p:spPr>
          <a:xfrm>
            <a:off x="6399412" y="3424672"/>
            <a:ext cx="5491264" cy="2557117"/>
          </a:xfrm>
          <a:prstGeom prst="rect">
            <a:avLst/>
          </a:prstGeom>
        </p:spPr>
      </p:pic>
      <p:sp>
        <p:nvSpPr>
          <p:cNvPr id="7" name="Rectangle 6">
            <a:extLst>
              <a:ext uri="{FF2B5EF4-FFF2-40B4-BE49-F238E27FC236}">
                <a16:creationId xmlns:a16="http://schemas.microsoft.com/office/drawing/2014/main" id="{6F3DC919-02FC-90E3-CFB1-1C3142A48036}"/>
              </a:ext>
            </a:extLst>
          </p:cNvPr>
          <p:cNvSpPr/>
          <p:nvPr>
            <p:custDataLst>
              <p:tags r:id="rId2"/>
            </p:custDataLst>
          </p:nvPr>
        </p:nvSpPr>
        <p:spPr>
          <a:xfrm>
            <a:off x="1220117" y="1952654"/>
            <a:ext cx="914400" cy="6373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7B2DB5AF-26BB-CC64-B8BF-CF39A5A3847F}"/>
              </a:ext>
            </a:extLst>
          </p:cNvPr>
          <p:cNvSpPr/>
          <p:nvPr>
            <p:custDataLst>
              <p:tags r:id="rId3"/>
            </p:custDataLst>
          </p:nvPr>
        </p:nvSpPr>
        <p:spPr>
          <a:xfrm>
            <a:off x="4044776" y="2347344"/>
            <a:ext cx="1233054" cy="5818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36601C2F-7418-EF68-D598-83E03F81B9B1}"/>
              </a:ext>
            </a:extLst>
          </p:cNvPr>
          <p:cNvSpPr/>
          <p:nvPr>
            <p:custDataLst>
              <p:tags r:id="rId4"/>
            </p:custDataLst>
          </p:nvPr>
        </p:nvSpPr>
        <p:spPr>
          <a:xfrm>
            <a:off x="9423177" y="1770926"/>
            <a:ext cx="1462070" cy="5389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B8FAD584-2CF3-09FB-96DD-90BD43543AAD}"/>
              </a:ext>
            </a:extLst>
          </p:cNvPr>
          <p:cNvSpPr txBox="1"/>
          <p:nvPr>
            <p:custDataLst>
              <p:tags r:id="rId5"/>
            </p:custDataLst>
          </p:nvPr>
        </p:nvSpPr>
        <p:spPr>
          <a:xfrm>
            <a:off x="87533" y="6276008"/>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400" dirty="0" err="1">
                <a:solidFill>
                  <a:srgbClr val="0070C0"/>
                </a:solidFill>
                <a:ea typeface="+mn-lt"/>
                <a:cs typeface="+mn-lt"/>
                <a:hlinkClick r:id="rId20">
                  <a:extLst>
                    <a:ext uri="{A12FA001-AC4F-418D-AE19-62706E023703}">
                      <ahyp:hlinkClr xmlns:ahyp="http://schemas.microsoft.com/office/drawing/2018/hyperlinkcolor" val="tx"/>
                    </a:ext>
                  </a:extLst>
                </a:hlinkClick>
              </a:rPr>
              <a:t>Literacy</a:t>
            </a:r>
            <a:r>
              <a:rPr lang="fr-FR" sz="1400" dirty="0">
                <a:solidFill>
                  <a:srgbClr val="0070C0"/>
                </a:solidFill>
                <a:ea typeface="+mn-lt"/>
                <a:cs typeface="+mn-lt"/>
                <a:hlinkClick r:id="rId20">
                  <a:extLst>
                    <a:ext uri="{A12FA001-AC4F-418D-AE19-62706E023703}">
                      <ahyp:hlinkClr xmlns:ahyp="http://schemas.microsoft.com/office/drawing/2018/hyperlinkcolor" val="tx"/>
                    </a:ext>
                  </a:extLst>
                </a:hlinkClick>
              </a:rPr>
              <a:t> </a:t>
            </a:r>
            <a:r>
              <a:rPr lang="fr-FR" sz="1400" dirty="0" err="1">
                <a:solidFill>
                  <a:srgbClr val="0070C0"/>
                </a:solidFill>
                <a:ea typeface="+mn-lt"/>
                <a:cs typeface="+mn-lt"/>
                <a:hlinkClick r:id="rId20">
                  <a:extLst>
                    <a:ext uri="{A12FA001-AC4F-418D-AE19-62706E023703}">
                      <ahyp:hlinkClr xmlns:ahyp="http://schemas.microsoft.com/office/drawing/2018/hyperlinkcolor" val="tx"/>
                    </a:ext>
                  </a:extLst>
                </a:hlinkClick>
              </a:rPr>
              <a:t>Today</a:t>
            </a:r>
            <a:r>
              <a:rPr lang="fr-FR" sz="1400" dirty="0">
                <a:solidFill>
                  <a:srgbClr val="0070C0"/>
                </a:solidFill>
                <a:ea typeface="+mn-lt"/>
                <a:cs typeface="+mn-lt"/>
                <a:hlinkClick r:id="rId20">
                  <a:extLst>
                    <a:ext uri="{A12FA001-AC4F-418D-AE19-62706E023703}">
                      <ahyp:hlinkClr xmlns:ahyp="http://schemas.microsoft.com/office/drawing/2018/hyperlinkcolor" val="tx"/>
                    </a:ext>
                  </a:extLst>
                </a:hlinkClick>
              </a:rPr>
              <a:t> – TALK STRATEGIES</a:t>
            </a:r>
            <a:endParaRPr lang="fr-FR" sz="1400" dirty="0">
              <a:solidFill>
                <a:srgbClr val="0070C0"/>
              </a:solidFill>
              <a:cs typeface="Calibri"/>
            </a:endParaRPr>
          </a:p>
        </p:txBody>
      </p:sp>
      <p:sp>
        <p:nvSpPr>
          <p:cNvPr id="3" name="Légende : flèche vers le bas 2">
            <a:extLst>
              <a:ext uri="{FF2B5EF4-FFF2-40B4-BE49-F238E27FC236}">
                <a16:creationId xmlns:a16="http://schemas.microsoft.com/office/drawing/2014/main" id="{9F88B54C-DC2F-833B-8FA3-7D336196D62E}"/>
              </a:ext>
            </a:extLst>
          </p:cNvPr>
          <p:cNvSpPr/>
          <p:nvPr>
            <p:custDataLst>
              <p:tags r:id="rId6"/>
            </p:custDataLst>
          </p:nvPr>
        </p:nvSpPr>
        <p:spPr>
          <a:xfrm>
            <a:off x="414631" y="429201"/>
            <a:ext cx="11415060" cy="2986713"/>
          </a:xfrm>
          <a:prstGeom prst="downArrowCallou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fr-FR" sz="3200" dirty="0">
                <a:solidFill>
                  <a:schemeClr val="bg1"/>
                </a:solidFill>
                <a:ea typeface="Calibri"/>
                <a:cs typeface="Calibri"/>
              </a:rPr>
              <a:t>Varier l’aménagement physique et les dispositifs pour favoriser les     interactions entre les élèves et maintenir leur motivation</a:t>
            </a:r>
            <a:r>
              <a:rPr lang="fr-FR" sz="3200" dirty="0">
                <a:ea typeface="Calibri"/>
                <a:cs typeface="Calibri"/>
              </a:rPr>
              <a:t> </a:t>
            </a:r>
            <a:endParaRPr lang="fr-FR" sz="3200" dirty="0">
              <a:cs typeface="Calibri" panose="020F0502020204030204"/>
            </a:endParaRPr>
          </a:p>
        </p:txBody>
      </p:sp>
      <p:pic>
        <p:nvPicPr>
          <p:cNvPr id="6" name="Image 6">
            <a:extLst>
              <a:ext uri="{FF2B5EF4-FFF2-40B4-BE49-F238E27FC236}">
                <a16:creationId xmlns:a16="http://schemas.microsoft.com/office/drawing/2014/main" id="{32D95B8B-FD85-DFD3-1DD7-A539DC7F3807}"/>
              </a:ext>
            </a:extLst>
          </p:cNvPr>
          <p:cNvPicPr>
            <a:picLocks noChangeAspect="1"/>
          </p:cNvPicPr>
          <p:nvPr>
            <p:custDataLst>
              <p:tags r:id="rId7"/>
            </p:custDataLst>
          </p:nvPr>
        </p:nvPicPr>
        <p:blipFill>
          <a:blip r:embed="rId21"/>
          <a:stretch>
            <a:fillRect/>
          </a:stretch>
        </p:blipFill>
        <p:spPr>
          <a:xfrm>
            <a:off x="414631" y="3679031"/>
            <a:ext cx="5571488" cy="2221151"/>
          </a:xfrm>
          <a:prstGeom prst="rect">
            <a:avLst/>
          </a:prstGeom>
        </p:spPr>
      </p:pic>
      <p:sp>
        <p:nvSpPr>
          <p:cNvPr id="14" name="ZoneTexte 13">
            <a:extLst>
              <a:ext uri="{FF2B5EF4-FFF2-40B4-BE49-F238E27FC236}">
                <a16:creationId xmlns:a16="http://schemas.microsoft.com/office/drawing/2014/main" id="{B3111D7E-60F9-AFDA-BC81-30FC7482E15C}"/>
              </a:ext>
            </a:extLst>
          </p:cNvPr>
          <p:cNvSpPr txBox="1"/>
          <p:nvPr>
            <p:custDataLst>
              <p:tags r:id="rId8"/>
            </p:custDataLst>
          </p:nvPr>
        </p:nvSpPr>
        <p:spPr>
          <a:xfrm>
            <a:off x="73063" y="6536484"/>
            <a:ext cx="596048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FR" sz="1400" dirty="0" err="1">
                <a:ea typeface="+mn-lt"/>
                <a:cs typeface="+mn-lt"/>
                <a:hlinkClick r:id="rId22"/>
              </a:rPr>
              <a:t>Seating</a:t>
            </a:r>
            <a:r>
              <a:rPr lang="fr-FR" sz="1400" dirty="0">
                <a:ea typeface="+mn-lt"/>
                <a:cs typeface="+mn-lt"/>
                <a:hlinkClick r:id="rId22"/>
              </a:rPr>
              <a:t> for talk: </a:t>
            </a:r>
            <a:r>
              <a:rPr lang="fr-FR" sz="1400" dirty="0" err="1">
                <a:ea typeface="+mn-lt"/>
                <a:cs typeface="+mn-lt"/>
                <a:hlinkClick r:id="rId22"/>
              </a:rPr>
              <a:t>creating</a:t>
            </a:r>
            <a:r>
              <a:rPr lang="fr-FR" sz="1400" dirty="0">
                <a:ea typeface="+mn-lt"/>
                <a:cs typeface="+mn-lt"/>
                <a:hlinkClick r:id="rId22"/>
              </a:rPr>
              <a:t> </a:t>
            </a:r>
            <a:r>
              <a:rPr lang="fr-FR" sz="1400" dirty="0" err="1">
                <a:ea typeface="+mn-lt"/>
                <a:cs typeface="+mn-lt"/>
                <a:hlinkClick r:id="rId22"/>
              </a:rPr>
              <a:t>atmosphere</a:t>
            </a:r>
            <a:r>
              <a:rPr lang="fr-FR" sz="1400" dirty="0">
                <a:ea typeface="+mn-lt"/>
                <a:cs typeface="+mn-lt"/>
                <a:hlinkClick r:id="rId22"/>
              </a:rPr>
              <a:t>, </a:t>
            </a:r>
            <a:r>
              <a:rPr lang="fr-FR" sz="1400" dirty="0" err="1">
                <a:ea typeface="+mn-lt"/>
                <a:cs typeface="+mn-lt"/>
                <a:hlinkClick r:id="rId22"/>
              </a:rPr>
              <a:t>preparing</a:t>
            </a:r>
            <a:r>
              <a:rPr lang="fr-FR" sz="1400" dirty="0">
                <a:ea typeface="+mn-lt"/>
                <a:cs typeface="+mn-lt"/>
                <a:hlinkClick r:id="rId22"/>
              </a:rPr>
              <a:t>, </a:t>
            </a:r>
            <a:r>
              <a:rPr lang="fr-FR" sz="1400" dirty="0" err="1">
                <a:ea typeface="+mn-lt"/>
                <a:cs typeface="+mn-lt"/>
                <a:hlinkClick r:id="rId22"/>
              </a:rPr>
              <a:t>Listening</a:t>
            </a:r>
            <a:r>
              <a:rPr lang="fr-FR" sz="1400" dirty="0">
                <a:ea typeface="+mn-lt"/>
                <a:cs typeface="+mn-lt"/>
                <a:hlinkClick r:id="rId22"/>
              </a:rPr>
              <a:t>, </a:t>
            </a:r>
            <a:r>
              <a:rPr lang="fr-FR" sz="1400" dirty="0" err="1">
                <a:ea typeface="+mn-lt"/>
                <a:cs typeface="+mn-lt"/>
                <a:hlinkClick r:id="rId22"/>
              </a:rPr>
              <a:t>Reacting</a:t>
            </a:r>
            <a:r>
              <a:rPr lang="fr-FR" sz="1400" dirty="0">
                <a:ea typeface="+mn-lt"/>
                <a:cs typeface="+mn-lt"/>
                <a:hlinkClick r:id="rId22"/>
              </a:rPr>
              <a:t> (vidéo)</a:t>
            </a:r>
            <a:endParaRPr lang="fr-FR" sz="1400" dirty="0"/>
          </a:p>
        </p:txBody>
      </p:sp>
      <p:sp>
        <p:nvSpPr>
          <p:cNvPr id="15" name="Rectangle 14">
            <a:extLst>
              <a:ext uri="{FF2B5EF4-FFF2-40B4-BE49-F238E27FC236}">
                <a16:creationId xmlns:a16="http://schemas.microsoft.com/office/drawing/2014/main" id="{3EE58760-1C2B-52C9-88A6-2C00203D2371}"/>
              </a:ext>
            </a:extLst>
          </p:cNvPr>
          <p:cNvSpPr/>
          <p:nvPr>
            <p:custDataLst>
              <p:tags r:id="rId9"/>
            </p:custDataLst>
          </p:nvPr>
        </p:nvSpPr>
        <p:spPr>
          <a:xfrm>
            <a:off x="6519333" y="3606800"/>
            <a:ext cx="661358" cy="2156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ED4EC590-E255-720A-3CCD-50155519AA40}"/>
              </a:ext>
            </a:extLst>
          </p:cNvPr>
          <p:cNvSpPr/>
          <p:nvPr>
            <p:custDataLst>
              <p:tags r:id="rId10"/>
            </p:custDataLst>
          </p:nvPr>
        </p:nvSpPr>
        <p:spPr>
          <a:xfrm>
            <a:off x="6824133" y="4639733"/>
            <a:ext cx="460075" cy="2300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F11C457E-328F-0D47-F128-48A69931B70A}"/>
              </a:ext>
            </a:extLst>
          </p:cNvPr>
          <p:cNvSpPr/>
          <p:nvPr>
            <p:custDataLst>
              <p:tags r:id="rId11"/>
            </p:custDataLst>
          </p:nvPr>
        </p:nvSpPr>
        <p:spPr>
          <a:xfrm>
            <a:off x="8195732" y="3809999"/>
            <a:ext cx="646981" cy="1869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E5356B2F-57A3-0E57-FA0F-C433DBA5334F}"/>
              </a:ext>
            </a:extLst>
          </p:cNvPr>
          <p:cNvSpPr/>
          <p:nvPr>
            <p:custDataLst>
              <p:tags r:id="rId12"/>
            </p:custDataLst>
          </p:nvPr>
        </p:nvSpPr>
        <p:spPr>
          <a:xfrm>
            <a:off x="9939866" y="4301066"/>
            <a:ext cx="733245" cy="2156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A3449BF7-0CB6-FA21-03CE-DEE22E6B24BA}"/>
              </a:ext>
            </a:extLst>
          </p:cNvPr>
          <p:cNvSpPr/>
          <p:nvPr>
            <p:custDataLst>
              <p:tags r:id="rId13"/>
            </p:custDataLst>
          </p:nvPr>
        </p:nvSpPr>
        <p:spPr>
          <a:xfrm>
            <a:off x="11125200" y="3437466"/>
            <a:ext cx="704490" cy="2300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7C0A4AC7-B93F-54C1-2AA0-F5FC8F4C59AB}"/>
              </a:ext>
            </a:extLst>
          </p:cNvPr>
          <p:cNvSpPr/>
          <p:nvPr>
            <p:custDataLst>
              <p:tags r:id="rId14"/>
            </p:custDataLst>
          </p:nvPr>
        </p:nvSpPr>
        <p:spPr>
          <a:xfrm>
            <a:off x="11768666" y="5689599"/>
            <a:ext cx="215660" cy="2731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Son enregistré">
            <a:hlinkClick r:id="" action="ppaction://media"/>
            <a:extLst>
              <a:ext uri="{FF2B5EF4-FFF2-40B4-BE49-F238E27FC236}">
                <a16:creationId xmlns:a16="http://schemas.microsoft.com/office/drawing/2014/main" id="{0E882482-723D-238E-572D-7A946C45B956}"/>
              </a:ext>
            </a:extLst>
          </p:cNvPr>
          <p:cNvPicPr>
            <a:picLocks noChangeAspect="1"/>
          </p:cNvPicPr>
          <p:nvPr>
            <a:audioFile r:link="rId16"/>
            <p:extLst>
              <p:ext uri="{DAA4B4D4-6D71-4841-9C94-3DE7FCFB9230}">
                <p14:media xmlns:p14="http://schemas.microsoft.com/office/powerpoint/2010/main" r:embed="rId15"/>
              </p:ext>
            </p:extLst>
          </p:nvPr>
        </p:nvPicPr>
        <p:blipFill>
          <a:blip r:embed="rId23"/>
          <a:stretch>
            <a:fillRect/>
          </a:stretch>
        </p:blipFill>
        <p:spPr>
          <a:xfrm>
            <a:off x="11274245" y="537464"/>
            <a:ext cx="406400" cy="406400"/>
          </a:xfrm>
          <a:prstGeom prst="rect">
            <a:avLst/>
          </a:prstGeom>
        </p:spPr>
      </p:pic>
    </p:spTree>
    <p:extLst>
      <p:ext uri="{BB962C8B-B14F-4D97-AF65-F5344CB8AC3E}">
        <p14:creationId xmlns:p14="http://schemas.microsoft.com/office/powerpoint/2010/main" val="2631445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8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DA95A5B9-2F71-0A73-93C7-0F1829CAE7E7}"/>
              </a:ext>
            </a:extLst>
          </p:cNvPr>
          <p:cNvSpPr txBox="1"/>
          <p:nvPr>
            <p:custDataLst>
              <p:tags r:id="rId1"/>
            </p:custDataLst>
          </p:nvPr>
        </p:nvSpPr>
        <p:spPr>
          <a:xfrm>
            <a:off x="442866" y="35369"/>
            <a:ext cx="898441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4000" b="1" dirty="0">
                <a:solidFill>
                  <a:srgbClr val="325EA8"/>
                </a:solidFill>
              </a:rPr>
              <a:t>Quelques stratégies d’apprentissage</a:t>
            </a:r>
            <a:endParaRPr lang="fr-CA" sz="4000" dirty="0">
              <a:solidFill>
                <a:srgbClr val="325EA8"/>
              </a:solidFill>
              <a:cs typeface="Calibri"/>
            </a:endParaRPr>
          </a:p>
        </p:txBody>
      </p:sp>
      <p:pic>
        <p:nvPicPr>
          <p:cNvPr id="6" name="Graphique 6" descr="Tableau décisionnel contour">
            <a:extLst>
              <a:ext uri="{FF2B5EF4-FFF2-40B4-BE49-F238E27FC236}">
                <a16:creationId xmlns:a16="http://schemas.microsoft.com/office/drawing/2014/main" id="{418ED948-E196-5696-2DA7-3186351443FE}"/>
              </a:ext>
            </a:extLst>
          </p:cNvPr>
          <p:cNvPicPr>
            <a:picLocks noChangeAspect="1"/>
          </p:cNvPicPr>
          <p:nvPr>
            <p:custDataLst>
              <p:tags r:id="rId2"/>
            </p:custDataLst>
          </p:nvPr>
        </p:nvPicPr>
        <p:blipFill>
          <a:blip r:embed="rId28">
            <a:extLst>
              <a:ext uri="{96DAC541-7B7A-43D3-8B79-37D633B846F1}">
                <asvg:svgBlip xmlns:asvg="http://schemas.microsoft.com/office/drawing/2016/SVG/main" r:embed="rId29"/>
              </a:ext>
            </a:extLst>
          </a:blip>
          <a:stretch>
            <a:fillRect/>
          </a:stretch>
        </p:blipFill>
        <p:spPr>
          <a:xfrm>
            <a:off x="6463148" y="5315810"/>
            <a:ext cx="914400" cy="914400"/>
          </a:xfrm>
          <a:prstGeom prst="rect">
            <a:avLst/>
          </a:prstGeom>
        </p:spPr>
      </p:pic>
      <p:pic>
        <p:nvPicPr>
          <p:cNvPr id="10" name="Graphique 10" descr="Oreille contour">
            <a:extLst>
              <a:ext uri="{FF2B5EF4-FFF2-40B4-BE49-F238E27FC236}">
                <a16:creationId xmlns:a16="http://schemas.microsoft.com/office/drawing/2014/main" id="{B8B3B227-D6E2-E82A-B183-92E435C18895}"/>
              </a:ext>
            </a:extLst>
          </p:cNvPr>
          <p:cNvPicPr>
            <a:picLocks noChangeAspect="1"/>
          </p:cNvPicPr>
          <p:nvPr>
            <p:custDataLst>
              <p:tags r:id="rId3"/>
            </p:custDataLst>
          </p:nvPr>
        </p:nvPicPr>
        <p:blipFill>
          <a:blip r:embed="rId30">
            <a:extLst>
              <a:ext uri="{96DAC541-7B7A-43D3-8B79-37D633B846F1}">
                <asvg:svgBlip xmlns:asvg="http://schemas.microsoft.com/office/drawing/2016/SVG/main" r:embed="rId31"/>
              </a:ext>
            </a:extLst>
          </a:blip>
          <a:stretch>
            <a:fillRect/>
          </a:stretch>
        </p:blipFill>
        <p:spPr>
          <a:xfrm>
            <a:off x="540105" y="767983"/>
            <a:ext cx="884565" cy="884565"/>
          </a:xfrm>
          <a:prstGeom prst="rect">
            <a:avLst/>
          </a:prstGeom>
        </p:spPr>
      </p:pic>
      <p:sp>
        <p:nvSpPr>
          <p:cNvPr id="20" name="ZoneTexte 19">
            <a:extLst>
              <a:ext uri="{FF2B5EF4-FFF2-40B4-BE49-F238E27FC236}">
                <a16:creationId xmlns:a16="http://schemas.microsoft.com/office/drawing/2014/main" id="{A590A107-22F0-78BE-F8BC-0E312109E619}"/>
              </a:ext>
            </a:extLst>
          </p:cNvPr>
          <p:cNvSpPr txBox="1"/>
          <p:nvPr>
            <p:custDataLst>
              <p:tags r:id="rId4"/>
            </p:custDataLst>
          </p:nvPr>
        </p:nvSpPr>
        <p:spPr>
          <a:xfrm>
            <a:off x="1427018" y="1153704"/>
            <a:ext cx="30711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dirty="0">
                <a:cs typeface="Calibri"/>
              </a:rPr>
              <a:t>Prendre une posture d’écoute</a:t>
            </a:r>
          </a:p>
        </p:txBody>
      </p:sp>
      <p:sp>
        <p:nvSpPr>
          <p:cNvPr id="21" name="ZoneTexte 20">
            <a:extLst>
              <a:ext uri="{FF2B5EF4-FFF2-40B4-BE49-F238E27FC236}">
                <a16:creationId xmlns:a16="http://schemas.microsoft.com/office/drawing/2014/main" id="{7EE0ACF9-6DB1-666D-96A1-95047C73D659}"/>
              </a:ext>
            </a:extLst>
          </p:cNvPr>
          <p:cNvSpPr txBox="1"/>
          <p:nvPr>
            <p:custDataLst>
              <p:tags r:id="rId5"/>
            </p:custDataLst>
          </p:nvPr>
        </p:nvSpPr>
        <p:spPr>
          <a:xfrm>
            <a:off x="1424670" y="2518143"/>
            <a:ext cx="471054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dirty="0"/>
              <a:t>Anticiper le contenu du message à partir du langage non verbal, d’indices contextuels et de ses connaissances antérieures </a:t>
            </a:r>
            <a:endParaRPr lang="fr-CA" dirty="0">
              <a:cs typeface="Calibri"/>
            </a:endParaRPr>
          </a:p>
        </p:txBody>
      </p:sp>
      <p:sp>
        <p:nvSpPr>
          <p:cNvPr id="22" name="ZoneTexte 21">
            <a:extLst>
              <a:ext uri="{FF2B5EF4-FFF2-40B4-BE49-F238E27FC236}">
                <a16:creationId xmlns:a16="http://schemas.microsoft.com/office/drawing/2014/main" id="{9FFF889D-0596-3B74-E488-5939792DBD21}"/>
              </a:ext>
            </a:extLst>
          </p:cNvPr>
          <p:cNvSpPr txBox="1"/>
          <p:nvPr>
            <p:custDataLst>
              <p:tags r:id="rId6"/>
            </p:custDataLst>
          </p:nvPr>
        </p:nvSpPr>
        <p:spPr>
          <a:xfrm>
            <a:off x="1427018" y="3532652"/>
            <a:ext cx="432261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dirty="0">
                <a:cs typeface="Calibri"/>
              </a:rPr>
              <a:t>Insérer en contexte de nouveaux mots et de nouvelles expressions</a:t>
            </a:r>
          </a:p>
        </p:txBody>
      </p:sp>
      <p:sp>
        <p:nvSpPr>
          <p:cNvPr id="23" name="ZoneTexte 22">
            <a:extLst>
              <a:ext uri="{FF2B5EF4-FFF2-40B4-BE49-F238E27FC236}">
                <a16:creationId xmlns:a16="http://schemas.microsoft.com/office/drawing/2014/main" id="{58EB07FC-B08C-6E97-C5ED-9435164231D7}"/>
              </a:ext>
            </a:extLst>
          </p:cNvPr>
          <p:cNvSpPr txBox="1"/>
          <p:nvPr>
            <p:custDataLst>
              <p:tags r:id="rId7"/>
            </p:custDataLst>
          </p:nvPr>
        </p:nvSpPr>
        <p:spPr>
          <a:xfrm>
            <a:off x="1427018" y="4288464"/>
            <a:ext cx="458585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dirty="0">
                <a:cs typeface="Calibri"/>
              </a:rPr>
              <a:t>Vérifier sa compréhension (demander de répéter, de reformuler ou de préciser lorsqu’on ne comprend pas)</a:t>
            </a:r>
          </a:p>
        </p:txBody>
      </p:sp>
      <p:sp>
        <p:nvSpPr>
          <p:cNvPr id="24" name="ZoneTexte 23">
            <a:extLst>
              <a:ext uri="{FF2B5EF4-FFF2-40B4-BE49-F238E27FC236}">
                <a16:creationId xmlns:a16="http://schemas.microsoft.com/office/drawing/2014/main" id="{155BA0A8-ECEC-6471-B43F-3786B1E7A5D0}"/>
              </a:ext>
            </a:extLst>
          </p:cNvPr>
          <p:cNvSpPr txBox="1"/>
          <p:nvPr>
            <p:custDataLst>
              <p:tags r:id="rId8"/>
            </p:custDataLst>
          </p:nvPr>
        </p:nvSpPr>
        <p:spPr>
          <a:xfrm>
            <a:off x="1427018" y="5446420"/>
            <a:ext cx="451658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dirty="0"/>
              <a:t>Respecter les conventions de communication</a:t>
            </a:r>
            <a:endParaRPr lang="fr-CA" dirty="0">
              <a:cs typeface="Calibri"/>
            </a:endParaRPr>
          </a:p>
        </p:txBody>
      </p:sp>
      <p:sp>
        <p:nvSpPr>
          <p:cNvPr id="25" name="ZoneTexte 24">
            <a:extLst>
              <a:ext uri="{FF2B5EF4-FFF2-40B4-BE49-F238E27FC236}">
                <a16:creationId xmlns:a16="http://schemas.microsoft.com/office/drawing/2014/main" id="{C1BA94CF-6507-0D1A-273A-7460C8934CD8}"/>
              </a:ext>
            </a:extLst>
          </p:cNvPr>
          <p:cNvSpPr txBox="1"/>
          <p:nvPr>
            <p:custDataLst>
              <p:tags r:id="rId9"/>
            </p:custDataLst>
          </p:nvPr>
        </p:nvSpPr>
        <p:spPr>
          <a:xfrm>
            <a:off x="7301113" y="969134"/>
            <a:ext cx="4780287"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dirty="0"/>
              <a:t>Recourir à divers moyens pour exprimer sa pensée et se faire comprendre (faire des gestes, se servir de formes figées, utiliser une paraphrase, prendre des risques sur le plan de la formulation)</a:t>
            </a:r>
            <a:endParaRPr lang="fr-CA" dirty="0">
              <a:cs typeface="Calibri"/>
            </a:endParaRPr>
          </a:p>
        </p:txBody>
      </p:sp>
      <p:sp>
        <p:nvSpPr>
          <p:cNvPr id="26" name="ZoneTexte 25">
            <a:extLst>
              <a:ext uri="{FF2B5EF4-FFF2-40B4-BE49-F238E27FC236}">
                <a16:creationId xmlns:a16="http://schemas.microsoft.com/office/drawing/2014/main" id="{D68420A1-07BD-C43D-A1DB-41FCAA9ED013}"/>
              </a:ext>
            </a:extLst>
          </p:cNvPr>
          <p:cNvSpPr txBox="1"/>
          <p:nvPr>
            <p:custDataLst>
              <p:tags r:id="rId10"/>
            </p:custDataLst>
          </p:nvPr>
        </p:nvSpPr>
        <p:spPr>
          <a:xfrm>
            <a:off x="7363695" y="2677320"/>
            <a:ext cx="493221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dirty="0">
                <a:cs typeface="Calibri"/>
              </a:rPr>
              <a:t>Adapter ses propos en tenant compte du sujet de la conversation et de son interlocuteur</a:t>
            </a:r>
          </a:p>
        </p:txBody>
      </p:sp>
      <p:sp>
        <p:nvSpPr>
          <p:cNvPr id="27" name="ZoneTexte 26">
            <a:extLst>
              <a:ext uri="{FF2B5EF4-FFF2-40B4-BE49-F238E27FC236}">
                <a16:creationId xmlns:a16="http://schemas.microsoft.com/office/drawing/2014/main" id="{2E3242EC-22E8-B575-D632-27C7FC15653C}"/>
              </a:ext>
            </a:extLst>
          </p:cNvPr>
          <p:cNvSpPr txBox="1"/>
          <p:nvPr>
            <p:custDataLst>
              <p:tags r:id="rId11"/>
            </p:custDataLst>
          </p:nvPr>
        </p:nvSpPr>
        <p:spPr>
          <a:xfrm>
            <a:off x="7363695" y="3492590"/>
            <a:ext cx="465512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dirty="0">
                <a:cs typeface="Calibri"/>
              </a:rPr>
              <a:t>S’autoriser à utiliser un mot d’une autre langue pour éviter un bris de communication</a:t>
            </a:r>
          </a:p>
        </p:txBody>
      </p:sp>
      <p:sp>
        <p:nvSpPr>
          <p:cNvPr id="28" name="ZoneTexte 27">
            <a:extLst>
              <a:ext uri="{FF2B5EF4-FFF2-40B4-BE49-F238E27FC236}">
                <a16:creationId xmlns:a16="http://schemas.microsoft.com/office/drawing/2014/main" id="{FC39E7C7-1D2C-0478-7532-E43A40C85B8A}"/>
              </a:ext>
            </a:extLst>
          </p:cNvPr>
          <p:cNvSpPr txBox="1"/>
          <p:nvPr>
            <p:custDataLst>
              <p:tags r:id="rId12"/>
            </p:custDataLst>
          </p:nvPr>
        </p:nvSpPr>
        <p:spPr>
          <a:xfrm>
            <a:off x="7377548" y="4401410"/>
            <a:ext cx="464127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dirty="0"/>
              <a:t>Poser des questions à ses pairs ou à l’enseignant pour clarifier des concepts</a:t>
            </a:r>
          </a:p>
        </p:txBody>
      </p:sp>
      <p:sp>
        <p:nvSpPr>
          <p:cNvPr id="30" name="ZoneTexte 29">
            <a:extLst>
              <a:ext uri="{FF2B5EF4-FFF2-40B4-BE49-F238E27FC236}">
                <a16:creationId xmlns:a16="http://schemas.microsoft.com/office/drawing/2014/main" id="{68FA0D3E-7339-42BB-9F11-283672F01737}"/>
              </a:ext>
            </a:extLst>
          </p:cNvPr>
          <p:cNvSpPr txBox="1"/>
          <p:nvPr>
            <p:custDataLst>
              <p:tags r:id="rId13"/>
            </p:custDataLst>
          </p:nvPr>
        </p:nvSpPr>
        <p:spPr>
          <a:xfrm>
            <a:off x="7377548" y="5300689"/>
            <a:ext cx="464127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dirty="0"/>
              <a:t>Élaborer des schémas, des tableaux ou d’autres représentations graphiques pour comprendre et organiser l’information</a:t>
            </a:r>
          </a:p>
        </p:txBody>
      </p:sp>
      <p:pic>
        <p:nvPicPr>
          <p:cNvPr id="18" name="Graphique 17" descr="Loupe contour">
            <a:extLst>
              <a:ext uri="{FF2B5EF4-FFF2-40B4-BE49-F238E27FC236}">
                <a16:creationId xmlns:a16="http://schemas.microsoft.com/office/drawing/2014/main" id="{0FD4CC0F-F531-41B8-9409-0A47CBA728B4}"/>
              </a:ext>
            </a:extLst>
          </p:cNvPr>
          <p:cNvPicPr>
            <a:picLocks noChangeAspect="1"/>
          </p:cNvPicPr>
          <p:nvPr>
            <p:custDataLst>
              <p:tags r:id="rId14"/>
            </p:custDataLst>
          </p:nvPr>
        </p:nvPicPr>
        <p:blipFill>
          <a:blip r:embed="rId32">
            <a:extLst>
              <a:ext uri="{96DAC541-7B7A-43D3-8B79-37D633B846F1}">
                <asvg:svgBlip xmlns:asvg="http://schemas.microsoft.com/office/drawing/2016/SVG/main" r:embed="rId33"/>
              </a:ext>
            </a:extLst>
          </a:blip>
          <a:stretch>
            <a:fillRect/>
          </a:stretch>
        </p:blipFill>
        <p:spPr>
          <a:xfrm>
            <a:off x="479071" y="2434858"/>
            <a:ext cx="854257" cy="854257"/>
          </a:xfrm>
          <a:prstGeom prst="rect">
            <a:avLst/>
          </a:prstGeom>
        </p:spPr>
      </p:pic>
      <p:pic>
        <p:nvPicPr>
          <p:cNvPr id="31" name="Graphique 30" descr="Porte-bloc contour">
            <a:extLst>
              <a:ext uri="{FF2B5EF4-FFF2-40B4-BE49-F238E27FC236}">
                <a16:creationId xmlns:a16="http://schemas.microsoft.com/office/drawing/2014/main" id="{1A7FCB77-29E4-432D-B40D-3B254729D759}"/>
              </a:ext>
            </a:extLst>
          </p:cNvPr>
          <p:cNvPicPr>
            <a:picLocks noChangeAspect="1"/>
          </p:cNvPicPr>
          <p:nvPr>
            <p:custDataLst>
              <p:tags r:id="rId15"/>
            </p:custDataLst>
          </p:nvPr>
        </p:nvPicPr>
        <p:blipFill>
          <a:blip r:embed="rId34">
            <a:extLst>
              <a:ext uri="{96DAC541-7B7A-43D3-8B79-37D633B846F1}">
                <asvg:svgBlip xmlns:asvg="http://schemas.microsoft.com/office/drawing/2016/SVG/main" r:embed="rId35"/>
              </a:ext>
            </a:extLst>
          </a:blip>
          <a:stretch>
            <a:fillRect/>
          </a:stretch>
        </p:blipFill>
        <p:spPr>
          <a:xfrm>
            <a:off x="447311" y="3394147"/>
            <a:ext cx="842268" cy="842268"/>
          </a:xfrm>
          <a:prstGeom prst="rect">
            <a:avLst/>
          </a:prstGeom>
        </p:spPr>
      </p:pic>
      <p:pic>
        <p:nvPicPr>
          <p:cNvPr id="33" name="Graphique 32" descr="Poignée de main contour">
            <a:extLst>
              <a:ext uri="{FF2B5EF4-FFF2-40B4-BE49-F238E27FC236}">
                <a16:creationId xmlns:a16="http://schemas.microsoft.com/office/drawing/2014/main" id="{86B07AC9-B5F2-47D4-BF92-9EBEC9EBF37E}"/>
              </a:ext>
            </a:extLst>
          </p:cNvPr>
          <p:cNvPicPr>
            <a:picLocks noChangeAspect="1"/>
          </p:cNvPicPr>
          <p:nvPr>
            <p:custDataLst>
              <p:tags r:id="rId16"/>
            </p:custDataLst>
          </p:nvPr>
        </p:nvPicPr>
        <p:blipFill>
          <a:blip r:embed="rId36">
            <a:extLst>
              <a:ext uri="{96DAC541-7B7A-43D3-8B79-37D633B846F1}">
                <asvg:svgBlip xmlns:asvg="http://schemas.microsoft.com/office/drawing/2016/SVG/main" r:embed="rId37"/>
              </a:ext>
            </a:extLst>
          </a:blip>
          <a:stretch>
            <a:fillRect/>
          </a:stretch>
        </p:blipFill>
        <p:spPr>
          <a:xfrm>
            <a:off x="442866" y="5241106"/>
            <a:ext cx="914400" cy="914400"/>
          </a:xfrm>
          <a:prstGeom prst="rect">
            <a:avLst/>
          </a:prstGeom>
        </p:spPr>
      </p:pic>
      <p:pic>
        <p:nvPicPr>
          <p:cNvPr id="35" name="Graphique 34" descr="Signe pouce en haut contour">
            <a:extLst>
              <a:ext uri="{FF2B5EF4-FFF2-40B4-BE49-F238E27FC236}">
                <a16:creationId xmlns:a16="http://schemas.microsoft.com/office/drawing/2014/main" id="{21CC2FF2-4A96-4694-AFD9-4B8934429984}"/>
              </a:ext>
            </a:extLst>
          </p:cNvPr>
          <p:cNvPicPr>
            <a:picLocks noChangeAspect="1"/>
          </p:cNvPicPr>
          <p:nvPr>
            <p:custDataLst>
              <p:tags r:id="rId17"/>
            </p:custDataLst>
          </p:nvPr>
        </p:nvPicPr>
        <p:blipFill>
          <a:blip r:embed="rId38">
            <a:extLst>
              <a:ext uri="{96DAC541-7B7A-43D3-8B79-37D633B846F1}">
                <asvg:svgBlip xmlns:asvg="http://schemas.microsoft.com/office/drawing/2016/SVG/main" r:embed="rId39"/>
              </a:ext>
            </a:extLst>
          </a:blip>
          <a:stretch>
            <a:fillRect/>
          </a:stretch>
        </p:blipFill>
        <p:spPr>
          <a:xfrm>
            <a:off x="532724" y="4316866"/>
            <a:ext cx="804406" cy="804406"/>
          </a:xfrm>
          <a:prstGeom prst="rect">
            <a:avLst/>
          </a:prstGeom>
        </p:spPr>
      </p:pic>
      <p:pic>
        <p:nvPicPr>
          <p:cNvPr id="37" name="Graphique 36" descr="Croquis de silhouette contour">
            <a:extLst>
              <a:ext uri="{FF2B5EF4-FFF2-40B4-BE49-F238E27FC236}">
                <a16:creationId xmlns:a16="http://schemas.microsoft.com/office/drawing/2014/main" id="{88B6F85C-B322-4EEF-8B3C-2E20B9E3D1D8}"/>
              </a:ext>
            </a:extLst>
          </p:cNvPr>
          <p:cNvPicPr>
            <a:picLocks noChangeAspect="1"/>
          </p:cNvPicPr>
          <p:nvPr>
            <p:custDataLst>
              <p:tags r:id="rId18"/>
            </p:custDataLst>
          </p:nvPr>
        </p:nvPicPr>
        <p:blipFill>
          <a:blip r:embed="rId40">
            <a:extLst>
              <a:ext uri="{96DAC541-7B7A-43D3-8B79-37D633B846F1}">
                <asvg:svgBlip xmlns:asvg="http://schemas.microsoft.com/office/drawing/2016/SVG/main" r:embed="rId41"/>
              </a:ext>
            </a:extLst>
          </a:blip>
          <a:stretch>
            <a:fillRect/>
          </a:stretch>
        </p:blipFill>
        <p:spPr>
          <a:xfrm>
            <a:off x="6354026" y="1179382"/>
            <a:ext cx="1009669" cy="1009669"/>
          </a:xfrm>
          <a:prstGeom prst="rect">
            <a:avLst/>
          </a:prstGeom>
        </p:spPr>
      </p:pic>
      <p:pic>
        <p:nvPicPr>
          <p:cNvPr id="39" name="Graphique 38" descr="Salle de conseil contour">
            <a:extLst>
              <a:ext uri="{FF2B5EF4-FFF2-40B4-BE49-F238E27FC236}">
                <a16:creationId xmlns:a16="http://schemas.microsoft.com/office/drawing/2014/main" id="{52A04BAF-931C-4A5D-AF9A-B81222619535}"/>
              </a:ext>
            </a:extLst>
          </p:cNvPr>
          <p:cNvPicPr>
            <a:picLocks noChangeAspect="1"/>
          </p:cNvPicPr>
          <p:nvPr>
            <p:custDataLst>
              <p:tags r:id="rId19"/>
            </p:custDataLst>
          </p:nvPr>
        </p:nvPicPr>
        <p:blipFill>
          <a:blip r:embed="rId42">
            <a:extLst>
              <a:ext uri="{96DAC541-7B7A-43D3-8B79-37D633B846F1}">
                <asvg:svgBlip xmlns:asvg="http://schemas.microsoft.com/office/drawing/2016/SVG/main" r:embed="rId43"/>
              </a:ext>
            </a:extLst>
          </a:blip>
          <a:stretch>
            <a:fillRect/>
          </a:stretch>
        </p:blipFill>
        <p:spPr>
          <a:xfrm>
            <a:off x="6366874" y="2439542"/>
            <a:ext cx="1004155" cy="1004155"/>
          </a:xfrm>
          <a:prstGeom prst="rect">
            <a:avLst/>
          </a:prstGeom>
        </p:spPr>
      </p:pic>
      <p:pic>
        <p:nvPicPr>
          <p:cNvPr id="41" name="Graphique 40" descr="Brainstorming de groupe contour">
            <a:extLst>
              <a:ext uri="{FF2B5EF4-FFF2-40B4-BE49-F238E27FC236}">
                <a16:creationId xmlns:a16="http://schemas.microsoft.com/office/drawing/2014/main" id="{41B9CCE8-45CC-4EB5-9CF2-6569B4B3ABE8}"/>
              </a:ext>
            </a:extLst>
          </p:cNvPr>
          <p:cNvPicPr>
            <a:picLocks noChangeAspect="1"/>
          </p:cNvPicPr>
          <p:nvPr>
            <p:custDataLst>
              <p:tags r:id="rId20"/>
            </p:custDataLst>
          </p:nvPr>
        </p:nvPicPr>
        <p:blipFill>
          <a:blip r:embed="rId44">
            <a:extLst>
              <a:ext uri="{96DAC541-7B7A-43D3-8B79-37D633B846F1}">
                <asvg:svgBlip xmlns:asvg="http://schemas.microsoft.com/office/drawing/2016/SVG/main" r:embed="rId45"/>
              </a:ext>
            </a:extLst>
          </a:blip>
          <a:stretch>
            <a:fillRect/>
          </a:stretch>
        </p:blipFill>
        <p:spPr>
          <a:xfrm>
            <a:off x="6398921" y="3314746"/>
            <a:ext cx="914400" cy="914400"/>
          </a:xfrm>
          <a:prstGeom prst="rect">
            <a:avLst/>
          </a:prstGeom>
        </p:spPr>
      </p:pic>
      <p:pic>
        <p:nvPicPr>
          <p:cNvPr id="43" name="Graphique 42" descr="Questions contour">
            <a:extLst>
              <a:ext uri="{FF2B5EF4-FFF2-40B4-BE49-F238E27FC236}">
                <a16:creationId xmlns:a16="http://schemas.microsoft.com/office/drawing/2014/main" id="{021468A3-F4C4-4B0F-B8F7-E1D7FBF5F82D}"/>
              </a:ext>
            </a:extLst>
          </p:cNvPr>
          <p:cNvPicPr>
            <a:picLocks noChangeAspect="1"/>
          </p:cNvPicPr>
          <p:nvPr>
            <p:custDataLst>
              <p:tags r:id="rId21"/>
            </p:custDataLst>
          </p:nvPr>
        </p:nvPicPr>
        <p:blipFill>
          <a:blip r:embed="rId46">
            <a:extLst>
              <a:ext uri="{96DAC541-7B7A-43D3-8B79-37D633B846F1}">
                <asvg:svgBlip xmlns:asvg="http://schemas.microsoft.com/office/drawing/2016/SVG/main" r:embed="rId47"/>
              </a:ext>
            </a:extLst>
          </a:blip>
          <a:stretch>
            <a:fillRect/>
          </a:stretch>
        </p:blipFill>
        <p:spPr>
          <a:xfrm>
            <a:off x="6411751" y="4189950"/>
            <a:ext cx="914400" cy="914400"/>
          </a:xfrm>
          <a:prstGeom prst="rect">
            <a:avLst/>
          </a:prstGeom>
        </p:spPr>
      </p:pic>
      <p:sp>
        <p:nvSpPr>
          <p:cNvPr id="2" name="ZoneTexte 19">
            <a:extLst>
              <a:ext uri="{FF2B5EF4-FFF2-40B4-BE49-F238E27FC236}">
                <a16:creationId xmlns:a16="http://schemas.microsoft.com/office/drawing/2014/main" id="{22F096B7-B53C-A8D5-C80A-633114DB9579}"/>
              </a:ext>
            </a:extLst>
          </p:cNvPr>
          <p:cNvSpPr txBox="1"/>
          <p:nvPr>
            <p:custDataLst>
              <p:tags r:id="rId22"/>
            </p:custDataLst>
          </p:nvPr>
        </p:nvSpPr>
        <p:spPr>
          <a:xfrm>
            <a:off x="1427017" y="1817381"/>
            <a:ext cx="30711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dirty="0">
                <a:cs typeface="Calibri"/>
              </a:rPr>
              <a:t>Prendre des risques</a:t>
            </a:r>
          </a:p>
        </p:txBody>
      </p:sp>
      <p:pic>
        <p:nvPicPr>
          <p:cNvPr id="3" name="Graphic 4" descr="Aspiration contour">
            <a:extLst>
              <a:ext uri="{FF2B5EF4-FFF2-40B4-BE49-F238E27FC236}">
                <a16:creationId xmlns:a16="http://schemas.microsoft.com/office/drawing/2014/main" id="{B4D07CD3-34B4-1B3F-A489-A34607AFED0C}"/>
              </a:ext>
            </a:extLst>
          </p:cNvPr>
          <p:cNvPicPr>
            <a:picLocks noChangeAspect="1"/>
          </p:cNvPicPr>
          <p:nvPr>
            <p:custDataLst>
              <p:tags r:id="rId23"/>
            </p:custDataLst>
          </p:nvPr>
        </p:nvPicPr>
        <p:blipFill>
          <a:blip r:embed="rId48">
            <a:extLst>
              <a:ext uri="{96DAC541-7B7A-43D3-8B79-37D633B846F1}">
                <asvg:svgBlip xmlns:asvg="http://schemas.microsoft.com/office/drawing/2016/SVG/main" r:embed="rId49"/>
              </a:ext>
            </a:extLst>
          </a:blip>
          <a:stretch>
            <a:fillRect/>
          </a:stretch>
        </p:blipFill>
        <p:spPr>
          <a:xfrm>
            <a:off x="444687" y="1608670"/>
            <a:ext cx="791497" cy="779207"/>
          </a:xfrm>
          <a:prstGeom prst="rect">
            <a:avLst/>
          </a:prstGeom>
        </p:spPr>
      </p:pic>
      <p:pic>
        <p:nvPicPr>
          <p:cNvPr id="11" name="Son enregistré">
            <a:hlinkClick r:id="" action="ppaction://media"/>
            <a:extLst>
              <a:ext uri="{FF2B5EF4-FFF2-40B4-BE49-F238E27FC236}">
                <a16:creationId xmlns:a16="http://schemas.microsoft.com/office/drawing/2014/main" id="{6033282D-37B2-1AF8-745F-92A17420904C}"/>
              </a:ext>
            </a:extLst>
          </p:cNvPr>
          <p:cNvPicPr>
            <a:picLocks noChangeAspect="1"/>
          </p:cNvPicPr>
          <p:nvPr>
            <a:audioFile r:link="rId25"/>
            <p:extLst>
              <p:ext uri="{DAA4B4D4-6D71-4841-9C94-3DE7FCFB9230}">
                <p14:media xmlns:p14="http://schemas.microsoft.com/office/powerpoint/2010/main" r:embed="rId24"/>
              </p:ext>
            </p:extLst>
          </p:nvPr>
        </p:nvPicPr>
        <p:blipFill>
          <a:blip r:embed="rId50"/>
          <a:stretch>
            <a:fillRect/>
          </a:stretch>
        </p:blipFill>
        <p:spPr>
          <a:xfrm>
            <a:off x="11493916" y="302294"/>
            <a:ext cx="406400" cy="406400"/>
          </a:xfrm>
          <a:prstGeom prst="rect">
            <a:avLst/>
          </a:prstGeom>
        </p:spPr>
      </p:pic>
    </p:spTree>
    <p:extLst>
      <p:ext uri="{BB962C8B-B14F-4D97-AF65-F5344CB8AC3E}">
        <p14:creationId xmlns:p14="http://schemas.microsoft.com/office/powerpoint/2010/main" val="3652509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08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ous-titre 2">
            <a:extLst>
              <a:ext uri="{FF2B5EF4-FFF2-40B4-BE49-F238E27FC236}">
                <a16:creationId xmlns:a16="http://schemas.microsoft.com/office/drawing/2014/main" id="{8A838325-29B2-E88A-D23B-6DFBCE183960}"/>
              </a:ext>
            </a:extLst>
          </p:cNvPr>
          <p:cNvSpPr txBox="1">
            <a:spLocks/>
          </p:cNvSpPr>
          <p:nvPr>
            <p:custDataLst>
              <p:tags r:id="rId1"/>
            </p:custDataLst>
          </p:nvPr>
        </p:nvSpPr>
        <p:spPr>
          <a:xfrm>
            <a:off x="-2697944" y="561391"/>
            <a:ext cx="11009444" cy="1655762"/>
          </a:xfrm>
          <a:prstGeom prst="rect">
            <a:avLst/>
          </a:prstGeom>
        </p:spPr>
        <p:txBody>
          <a:bodyPr/>
          <a:lstStyle>
            <a:lvl1pPr marL="228600" indent="-228600" algn="l" defTabSz="914400" rtl="0" eaLnBrk="1" latinLnBrk="0" hangingPunct="1">
              <a:lnSpc>
                <a:spcPct val="90000"/>
              </a:lnSpc>
              <a:spcBef>
                <a:spcPts val="1000"/>
              </a:spcBef>
              <a:buClr>
                <a:srgbClr val="ADBFDC"/>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rgbClr val="ADBFDC"/>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rgbClr val="ADBFDC"/>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rgbClr val="ADBFDC"/>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rgbClr val="ADBFDC"/>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Tx/>
              <a:buFont typeface="Arial" panose="020B0604020202020204" pitchFamily="34" charset="0"/>
              <a:buNone/>
              <a:defRPr/>
            </a:pPr>
            <a:r>
              <a:rPr lang="fr-CA" sz="4000" b="1" dirty="0">
                <a:latin typeface="Calibri Corps"/>
                <a:cs typeface="Calibri" panose="020F0502020204030204" pitchFamily="34" charset="0"/>
              </a:rPr>
              <a:t>L’écoute : le modelage</a:t>
            </a:r>
          </a:p>
          <a:p>
            <a:endParaRPr lang="fr-CA" dirty="0"/>
          </a:p>
        </p:txBody>
      </p:sp>
      <p:pic>
        <p:nvPicPr>
          <p:cNvPr id="6" name="Graphique 5" descr="Casque audio contour">
            <a:extLst>
              <a:ext uri="{FF2B5EF4-FFF2-40B4-BE49-F238E27FC236}">
                <a16:creationId xmlns:a16="http://schemas.microsoft.com/office/drawing/2014/main" id="{3BEF0F3E-6A29-4707-B1F2-71C395CD4605}"/>
              </a:ext>
            </a:extLst>
          </p:cNvPr>
          <p:cNvPicPr>
            <a:picLocks noChangeAspect="1"/>
          </p:cNvPicPr>
          <p:nvPr>
            <p:custDataLst>
              <p:tags r:id="rId2"/>
            </p:custDataLst>
          </p:nvPr>
        </p:nvPicPr>
        <p:blipFill>
          <a:blip r:embed="rId5">
            <a:extLst>
              <a:ext uri="{96DAC541-7B7A-43D3-8B79-37D633B846F1}">
                <asvg:svgBlip xmlns:asvg="http://schemas.microsoft.com/office/drawing/2016/SVG/main" r:embed="rId6"/>
              </a:ext>
            </a:extLst>
          </a:blip>
          <a:stretch>
            <a:fillRect/>
          </a:stretch>
        </p:blipFill>
        <p:spPr>
          <a:xfrm>
            <a:off x="282172" y="1087158"/>
            <a:ext cx="2276565" cy="2163118"/>
          </a:xfrm>
          <a:prstGeom prst="rect">
            <a:avLst/>
          </a:prstGeom>
        </p:spPr>
      </p:pic>
    </p:spTree>
    <p:extLst>
      <p:ext uri="{BB962C8B-B14F-4D97-AF65-F5344CB8AC3E}">
        <p14:creationId xmlns:p14="http://schemas.microsoft.com/office/powerpoint/2010/main" val="1804388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us-titre 2">
            <a:extLst>
              <a:ext uri="{FF2B5EF4-FFF2-40B4-BE49-F238E27FC236}">
                <a16:creationId xmlns:a16="http://schemas.microsoft.com/office/drawing/2014/main" id="{06E3DBD0-D28C-494F-B253-26D1682C2A42}"/>
              </a:ext>
            </a:extLst>
          </p:cNvPr>
          <p:cNvSpPr txBox="1">
            <a:spLocks/>
          </p:cNvSpPr>
          <p:nvPr>
            <p:custDataLst>
              <p:tags r:id="rId1"/>
            </p:custDataLst>
          </p:nvPr>
        </p:nvSpPr>
        <p:spPr>
          <a:xfrm>
            <a:off x="-2376616" y="579697"/>
            <a:ext cx="11251898" cy="191978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rgbClr val="ADBFDC"/>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rgbClr val="ADBFDC"/>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rgbClr val="ADBFDC"/>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rgbClr val="ADBFDC"/>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rgbClr val="ADBFDC"/>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Tx/>
              <a:buFont typeface="Arial" panose="020B0604020202020204" pitchFamily="34" charset="0"/>
              <a:buNone/>
              <a:defRPr/>
            </a:pPr>
            <a:r>
              <a:rPr lang="fr-CA" sz="4000" b="1" dirty="0">
                <a:latin typeface="Calibri" panose="020F0502020204030204" pitchFamily="34" charset="0"/>
                <a:cs typeface="Calibri" panose="020F0502020204030204" pitchFamily="34" charset="0"/>
              </a:rPr>
              <a:t>Communiquer et interagir</a:t>
            </a:r>
          </a:p>
        </p:txBody>
      </p:sp>
      <p:pic>
        <p:nvPicPr>
          <p:cNvPr id="5" name="Picture 3">
            <a:extLst>
              <a:ext uri="{FF2B5EF4-FFF2-40B4-BE49-F238E27FC236}">
                <a16:creationId xmlns:a16="http://schemas.microsoft.com/office/drawing/2014/main" id="{6BD6AEFF-55D8-4DB6-B396-E93E9677D16B}"/>
              </a:ext>
            </a:extLst>
          </p:cNvPr>
          <p:cNvPicPr>
            <a:picLocks noChangeAspect="1"/>
          </p:cNvPicPr>
          <p:nvPr>
            <p:custDataLst>
              <p:tags r:id="rId2"/>
            </p:custDataLst>
          </p:nvPr>
        </p:nvPicPr>
        <p:blipFill>
          <a:blip r:embed="rId5"/>
          <a:stretch>
            <a:fillRect/>
          </a:stretch>
        </p:blipFill>
        <p:spPr>
          <a:xfrm>
            <a:off x="1314431" y="2040260"/>
            <a:ext cx="3688464" cy="3714342"/>
          </a:xfrm>
          <a:prstGeom prst="rect">
            <a:avLst/>
          </a:prstGeom>
        </p:spPr>
      </p:pic>
    </p:spTree>
    <p:extLst>
      <p:ext uri="{BB962C8B-B14F-4D97-AF65-F5344CB8AC3E}">
        <p14:creationId xmlns:p14="http://schemas.microsoft.com/office/powerpoint/2010/main" val="42363328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E30619-BC0E-42C4-A7CA-47DC1FD023C6}"/>
              </a:ext>
            </a:extLst>
          </p:cNvPr>
          <p:cNvSpPr>
            <a:spLocks noGrp="1"/>
          </p:cNvSpPr>
          <p:nvPr>
            <p:ph type="title"/>
            <p:custDataLst>
              <p:tags r:id="rId1"/>
            </p:custDataLst>
          </p:nvPr>
        </p:nvSpPr>
        <p:spPr>
          <a:xfrm>
            <a:off x="518159" y="560434"/>
            <a:ext cx="11152797" cy="648129"/>
          </a:xfrm>
        </p:spPr>
        <p:txBody>
          <a:bodyPr lIns="91440" tIns="45720" rIns="91440" bIns="45720" anchor="t"/>
          <a:lstStyle/>
          <a:p>
            <a:r>
              <a:rPr lang="fr-CA" sz="4000" dirty="0">
                <a:latin typeface="Calibri"/>
                <a:cs typeface="Calibri"/>
                <a:hlinkClick r:id="rId8">
                  <a:extLst>
                    <a:ext uri="{A12FA001-AC4F-418D-AE19-62706E023703}">
                      <ahyp:hlinkClr xmlns:ahyp="http://schemas.microsoft.com/office/drawing/2018/hyperlinkcolor" val="tx"/>
                    </a:ext>
                  </a:extLst>
                </a:hlinkClick>
              </a:rPr>
              <a:t>Écouter pour apprendre</a:t>
            </a:r>
            <a:br>
              <a:rPr lang="fr-CA" dirty="0"/>
            </a:br>
            <a:br>
              <a:rPr lang="fr-CA" sz="2400" i="1" dirty="0"/>
            </a:br>
            <a:br>
              <a:rPr lang="fr-CA" sz="2400" dirty="0"/>
            </a:br>
            <a:endParaRPr lang="fr-CA" sz="2400" dirty="0"/>
          </a:p>
        </p:txBody>
      </p:sp>
      <p:sp>
        <p:nvSpPr>
          <p:cNvPr id="3" name="Espace réservé du contenu 2">
            <a:extLst>
              <a:ext uri="{FF2B5EF4-FFF2-40B4-BE49-F238E27FC236}">
                <a16:creationId xmlns:a16="http://schemas.microsoft.com/office/drawing/2014/main" id="{BD6B4DF2-7CCD-4D33-9503-03E8B0AD338F}"/>
              </a:ext>
            </a:extLst>
          </p:cNvPr>
          <p:cNvSpPr>
            <a:spLocks noGrp="1"/>
          </p:cNvSpPr>
          <p:nvPr>
            <p:ph idx="1"/>
            <p:custDataLst>
              <p:tags r:id="rId2"/>
            </p:custDataLst>
          </p:nvPr>
        </p:nvSpPr>
        <p:spPr>
          <a:xfrm>
            <a:off x="518160" y="1679307"/>
            <a:ext cx="11152796" cy="3517691"/>
          </a:xfrm>
        </p:spPr>
        <p:txBody>
          <a:bodyPr lIns="91440" tIns="45720" rIns="91440" bIns="45720" anchor="t"/>
          <a:lstStyle/>
          <a:p>
            <a:pPr marL="0" indent="0">
              <a:buNone/>
            </a:pPr>
            <a:r>
              <a:rPr lang="fr-CA" dirty="0"/>
              <a:t>Parce que l’écoute n’est habituellement </a:t>
            </a:r>
            <a:r>
              <a:rPr lang="fr-CA" b="1" dirty="0"/>
              <a:t>pas visible ou explicite</a:t>
            </a:r>
            <a:r>
              <a:rPr lang="fr-CA" dirty="0"/>
              <a:t>,</a:t>
            </a:r>
            <a:endParaRPr lang="fr-FR" dirty="0"/>
          </a:p>
          <a:p>
            <a:pPr marL="0" indent="0">
              <a:buNone/>
            </a:pPr>
            <a:r>
              <a:rPr lang="fr-CA" dirty="0">
                <a:cs typeface="Calibri"/>
              </a:rPr>
              <a:t>il importe  :</a:t>
            </a:r>
          </a:p>
          <a:p>
            <a:pPr marL="0" indent="0">
              <a:buNone/>
            </a:pPr>
            <a:endParaRPr lang="fr-CA" dirty="0"/>
          </a:p>
          <a:p>
            <a:pPr>
              <a:buFont typeface="Wingdings" panose="020B0604020202020204" pitchFamily="34" charset="0"/>
              <a:buChar char="§"/>
            </a:pPr>
            <a:r>
              <a:rPr lang="fr-CA" dirty="0"/>
              <a:t>de </a:t>
            </a:r>
            <a:r>
              <a:rPr lang="fr-CA" b="1" dirty="0"/>
              <a:t>comprendre l’interdépendance des capacités à écouter, à parler, à lire et à écrire</a:t>
            </a:r>
            <a:r>
              <a:rPr lang="fr-CA" dirty="0"/>
              <a:t>, l’importance fondamentale de la communication orale et le </a:t>
            </a:r>
            <a:r>
              <a:rPr lang="fr-CA" b="1" dirty="0"/>
              <a:t>besoin d’enseigner explicitement l’écoute</a:t>
            </a:r>
            <a:r>
              <a:rPr lang="fr-CA" dirty="0"/>
              <a:t>;</a:t>
            </a:r>
            <a:endParaRPr lang="fr-CA" dirty="0">
              <a:ea typeface="+mn-lt"/>
              <a:cs typeface="+mn-lt"/>
            </a:endParaRPr>
          </a:p>
          <a:p>
            <a:pPr>
              <a:buFont typeface="Wingdings" panose="020B0604020202020204" pitchFamily="34" charset="0"/>
              <a:buChar char="§"/>
            </a:pPr>
            <a:r>
              <a:rPr lang="fr-CA" dirty="0">
                <a:ea typeface="+mn-lt"/>
                <a:cs typeface="+mn-lt"/>
              </a:rPr>
              <a:t>d’</a:t>
            </a:r>
            <a:r>
              <a:rPr lang="fr-CA" b="1" dirty="0">
                <a:ea typeface="+mn-lt"/>
                <a:cs typeface="+mn-lt"/>
              </a:rPr>
              <a:t>enseigner l’écoute en fonction des besoins spécifiques des élèves (adopter une approche différenciée)</a:t>
            </a:r>
            <a:r>
              <a:rPr lang="fr-CA" dirty="0">
                <a:ea typeface="+mn-lt"/>
                <a:cs typeface="+mn-lt"/>
              </a:rPr>
              <a:t>.</a:t>
            </a:r>
            <a:endParaRPr lang="fr-CA" dirty="0">
              <a:cs typeface="Calibri"/>
            </a:endParaRPr>
          </a:p>
          <a:p>
            <a:endParaRPr lang="fr-CA" dirty="0">
              <a:cs typeface="Calibri"/>
            </a:endParaRPr>
          </a:p>
        </p:txBody>
      </p:sp>
      <p:pic>
        <p:nvPicPr>
          <p:cNvPr id="4" name="Graphique 4" descr="Oreille contour">
            <a:extLst>
              <a:ext uri="{FF2B5EF4-FFF2-40B4-BE49-F238E27FC236}">
                <a16:creationId xmlns:a16="http://schemas.microsoft.com/office/drawing/2014/main" id="{734A8538-873B-6B50-9191-F8FCB6F0D8F3}"/>
              </a:ext>
            </a:extLst>
          </p:cNvPr>
          <p:cNvPicPr>
            <a:picLocks noChangeAspect="1"/>
          </p:cNvPicPr>
          <p:nvPr>
            <p:custDataLst>
              <p:tags r:id="rId3"/>
            </p:custDataLst>
          </p:nvPr>
        </p:nvPicPr>
        <p:blipFill>
          <a:blip r:embed="rId9">
            <a:extLst>
              <a:ext uri="{96DAC541-7B7A-43D3-8B79-37D633B846F1}">
                <asvg:svgBlip xmlns:asvg="http://schemas.microsoft.com/office/drawing/2016/SVG/main" r:embed="rId10"/>
              </a:ext>
            </a:extLst>
          </a:blip>
          <a:stretch>
            <a:fillRect/>
          </a:stretch>
        </p:blipFill>
        <p:spPr>
          <a:xfrm>
            <a:off x="9506310" y="779247"/>
            <a:ext cx="2079049" cy="2287444"/>
          </a:xfrm>
          <a:prstGeom prst="rect">
            <a:avLst/>
          </a:prstGeom>
        </p:spPr>
      </p:pic>
      <p:sp>
        <p:nvSpPr>
          <p:cNvPr id="5" name="ZoneTexte 4">
            <a:extLst>
              <a:ext uri="{FF2B5EF4-FFF2-40B4-BE49-F238E27FC236}">
                <a16:creationId xmlns:a16="http://schemas.microsoft.com/office/drawing/2014/main" id="{B9CD2AF4-B93E-3EF7-C113-77F190104ECA}"/>
              </a:ext>
            </a:extLst>
          </p:cNvPr>
          <p:cNvSpPr txBox="1"/>
          <p:nvPr/>
        </p:nvSpPr>
        <p:spPr>
          <a:xfrm>
            <a:off x="446597" y="6297566"/>
            <a:ext cx="2437719" cy="369332"/>
          </a:xfrm>
          <a:prstGeom prst="rect">
            <a:avLst/>
          </a:prstGeom>
          <a:noFill/>
        </p:spPr>
        <p:txBody>
          <a:bodyPr wrap="none" rtlCol="0">
            <a:spAutoFit/>
          </a:bodyPr>
          <a:lstStyle/>
          <a:p>
            <a:r>
              <a:rPr lang="fr-CA" dirty="0">
                <a:hlinkClick r:id="rId8"/>
              </a:rPr>
              <a:t>Écouter pour apprendre</a:t>
            </a:r>
            <a:endParaRPr lang="fr-CA" dirty="0"/>
          </a:p>
        </p:txBody>
      </p:sp>
      <p:pic>
        <p:nvPicPr>
          <p:cNvPr id="6" name="Son enregistré">
            <a:hlinkClick r:id="" action="ppaction://media"/>
            <a:extLst>
              <a:ext uri="{FF2B5EF4-FFF2-40B4-BE49-F238E27FC236}">
                <a16:creationId xmlns:a16="http://schemas.microsoft.com/office/drawing/2014/main" id="{D3E32F06-829C-D9B3-1321-0C9CC0EAEBF7}"/>
              </a:ext>
            </a:extLst>
          </p:cNvPr>
          <p:cNvPicPr>
            <a:picLocks noChangeAspect="1"/>
          </p:cNvPicPr>
          <p:nvPr>
            <a:audioFile r:link="rId5"/>
            <p:extLst>
              <p:ext uri="{DAA4B4D4-6D71-4841-9C94-3DE7FCFB9230}">
                <p14:media xmlns:p14="http://schemas.microsoft.com/office/powerpoint/2010/main" r:embed="rId4"/>
              </p:ext>
            </p:extLst>
          </p:nvPr>
        </p:nvPicPr>
        <p:blipFill>
          <a:blip r:embed="rId11"/>
          <a:stretch>
            <a:fillRect/>
          </a:stretch>
        </p:blipFill>
        <p:spPr>
          <a:xfrm>
            <a:off x="11467756" y="301576"/>
            <a:ext cx="406400" cy="406400"/>
          </a:xfrm>
          <a:prstGeom prst="rect">
            <a:avLst/>
          </a:prstGeom>
        </p:spPr>
      </p:pic>
    </p:spTree>
    <p:extLst>
      <p:ext uri="{BB962C8B-B14F-4D97-AF65-F5344CB8AC3E}">
        <p14:creationId xmlns:p14="http://schemas.microsoft.com/office/powerpoint/2010/main" val="88761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74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291081-FFFC-4464-92F9-2C8176096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a:extLst>
              <a:ext uri="{FF2B5EF4-FFF2-40B4-BE49-F238E27FC236}">
                <a16:creationId xmlns:a16="http://schemas.microsoft.com/office/drawing/2014/main" id="{26D8629B-ED7A-4AAC-A534-63DD2D5FA94D}"/>
              </a:ext>
            </a:extLst>
          </p:cNvPr>
          <p:cNvPicPr>
            <a:picLocks noChangeAspect="1"/>
          </p:cNvPicPr>
          <p:nvPr>
            <p:custDataLst>
              <p:tags r:id="rId2"/>
            </p:custDataLst>
          </p:nvPr>
        </p:nvPicPr>
        <p:blipFill>
          <a:blip r:embed="rId18"/>
          <a:stretch>
            <a:fillRect/>
          </a:stretch>
        </p:blipFill>
        <p:spPr>
          <a:xfrm>
            <a:off x="795810" y="4175247"/>
            <a:ext cx="1402336" cy="1264920"/>
          </a:xfrm>
          <a:prstGeom prst="rect">
            <a:avLst/>
          </a:prstGeom>
        </p:spPr>
      </p:pic>
      <p:pic>
        <p:nvPicPr>
          <p:cNvPr id="6" name="Image 5" descr="Une image contenant texte, signe, extérieur, rotation&#10;&#10;Description générée automatiquement">
            <a:extLst>
              <a:ext uri="{FF2B5EF4-FFF2-40B4-BE49-F238E27FC236}">
                <a16:creationId xmlns:a16="http://schemas.microsoft.com/office/drawing/2014/main" id="{7DC61D42-8BED-46A9-AE7C-E62E5EB1277B}"/>
              </a:ext>
            </a:extLst>
          </p:cNvPr>
          <p:cNvPicPr>
            <a:picLocks noChangeAspect="1"/>
          </p:cNvPicPr>
          <p:nvPr>
            <p:custDataLst>
              <p:tags r:id="rId3"/>
            </p:custDataLst>
          </p:nvPr>
        </p:nvPicPr>
        <p:blipFill>
          <a:blip r:embed="rId19"/>
          <a:stretch>
            <a:fillRect/>
          </a:stretch>
        </p:blipFill>
        <p:spPr>
          <a:xfrm>
            <a:off x="2337984" y="2282426"/>
            <a:ext cx="1319552" cy="1325250"/>
          </a:xfrm>
          <a:prstGeom prst="rect">
            <a:avLst/>
          </a:prstGeom>
        </p:spPr>
      </p:pic>
      <p:pic>
        <p:nvPicPr>
          <p:cNvPr id="9" name="Image 8">
            <a:extLst>
              <a:ext uri="{FF2B5EF4-FFF2-40B4-BE49-F238E27FC236}">
                <a16:creationId xmlns:a16="http://schemas.microsoft.com/office/drawing/2014/main" id="{6FB23506-02CB-4557-B639-87FA4BBA9BEA}"/>
              </a:ext>
            </a:extLst>
          </p:cNvPr>
          <p:cNvPicPr>
            <a:picLocks noChangeAspect="1"/>
          </p:cNvPicPr>
          <p:nvPr>
            <p:custDataLst>
              <p:tags r:id="rId4"/>
            </p:custDataLst>
          </p:nvPr>
        </p:nvPicPr>
        <p:blipFill>
          <a:blip r:embed="rId20"/>
          <a:stretch>
            <a:fillRect/>
          </a:stretch>
        </p:blipFill>
        <p:spPr>
          <a:xfrm>
            <a:off x="4202003" y="4240150"/>
            <a:ext cx="2110660" cy="1135115"/>
          </a:xfrm>
          <a:prstGeom prst="rect">
            <a:avLst/>
          </a:prstGeom>
        </p:spPr>
      </p:pic>
      <p:pic>
        <p:nvPicPr>
          <p:cNvPr id="10" name="Image 9">
            <a:extLst>
              <a:ext uri="{FF2B5EF4-FFF2-40B4-BE49-F238E27FC236}">
                <a16:creationId xmlns:a16="http://schemas.microsoft.com/office/drawing/2014/main" id="{CDC52195-A0C0-487C-AD61-9184E35A49DE}"/>
              </a:ext>
            </a:extLst>
          </p:cNvPr>
          <p:cNvPicPr>
            <a:picLocks noChangeAspect="1"/>
          </p:cNvPicPr>
          <p:nvPr>
            <p:custDataLst>
              <p:tags r:id="rId5"/>
            </p:custDataLst>
          </p:nvPr>
        </p:nvPicPr>
        <p:blipFill>
          <a:blip r:embed="rId21"/>
          <a:stretch>
            <a:fillRect/>
          </a:stretch>
        </p:blipFill>
        <p:spPr>
          <a:xfrm>
            <a:off x="6875294" y="2232149"/>
            <a:ext cx="909518" cy="1456429"/>
          </a:xfrm>
          <a:prstGeom prst="rect">
            <a:avLst/>
          </a:prstGeom>
        </p:spPr>
      </p:pic>
      <p:pic>
        <p:nvPicPr>
          <p:cNvPr id="11" name="Image 10" descr="Une image contenant texte, graphiques vectoriels&#10;&#10;Description générée automatiquement">
            <a:extLst>
              <a:ext uri="{FF2B5EF4-FFF2-40B4-BE49-F238E27FC236}">
                <a16:creationId xmlns:a16="http://schemas.microsoft.com/office/drawing/2014/main" id="{5E9A8F0E-7451-4007-A774-B1A1CD10478F}"/>
              </a:ext>
            </a:extLst>
          </p:cNvPr>
          <p:cNvPicPr>
            <a:picLocks noChangeAspect="1"/>
          </p:cNvPicPr>
          <p:nvPr>
            <p:custDataLst>
              <p:tags r:id="rId6"/>
            </p:custDataLst>
          </p:nvPr>
        </p:nvPicPr>
        <p:blipFill>
          <a:blip r:embed="rId22"/>
          <a:stretch>
            <a:fillRect/>
          </a:stretch>
        </p:blipFill>
        <p:spPr>
          <a:xfrm>
            <a:off x="8623016" y="4137153"/>
            <a:ext cx="1565127" cy="1284464"/>
          </a:xfrm>
          <a:prstGeom prst="rect">
            <a:avLst/>
          </a:prstGeom>
        </p:spPr>
      </p:pic>
      <p:pic>
        <p:nvPicPr>
          <p:cNvPr id="12" name="Image 11">
            <a:extLst>
              <a:ext uri="{FF2B5EF4-FFF2-40B4-BE49-F238E27FC236}">
                <a16:creationId xmlns:a16="http://schemas.microsoft.com/office/drawing/2014/main" id="{7FF13DFE-DFF6-4805-BD4C-A0BA1CF117D1}"/>
              </a:ext>
            </a:extLst>
          </p:cNvPr>
          <p:cNvPicPr>
            <a:picLocks noChangeAspect="1"/>
          </p:cNvPicPr>
          <p:nvPr>
            <p:custDataLst>
              <p:tags r:id="rId7"/>
            </p:custDataLst>
          </p:nvPr>
        </p:nvPicPr>
        <p:blipFill>
          <a:blip r:embed="rId23"/>
          <a:stretch>
            <a:fillRect/>
          </a:stretch>
        </p:blipFill>
        <p:spPr>
          <a:xfrm>
            <a:off x="10188143" y="2282426"/>
            <a:ext cx="1239607" cy="1294624"/>
          </a:xfrm>
          <a:prstGeom prst="rect">
            <a:avLst/>
          </a:prstGeom>
        </p:spPr>
      </p:pic>
      <p:sp>
        <p:nvSpPr>
          <p:cNvPr id="14" name="ZoneTexte 13">
            <a:extLst>
              <a:ext uri="{FF2B5EF4-FFF2-40B4-BE49-F238E27FC236}">
                <a16:creationId xmlns:a16="http://schemas.microsoft.com/office/drawing/2014/main" id="{2FE71A0A-F921-4995-B153-334944760790}"/>
              </a:ext>
            </a:extLst>
          </p:cNvPr>
          <p:cNvSpPr txBox="1"/>
          <p:nvPr>
            <p:custDataLst>
              <p:tags r:id="rId8"/>
            </p:custDataLst>
          </p:nvPr>
        </p:nvSpPr>
        <p:spPr>
          <a:xfrm>
            <a:off x="888333" y="5355357"/>
            <a:ext cx="965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dirty="0">
                <a:cs typeface="Calibri"/>
              </a:rPr>
              <a:t>Le sujet</a:t>
            </a:r>
            <a:endParaRPr lang="fr-FR" dirty="0"/>
          </a:p>
        </p:txBody>
      </p:sp>
      <p:sp>
        <p:nvSpPr>
          <p:cNvPr id="15" name="ZoneTexte 14">
            <a:extLst>
              <a:ext uri="{FF2B5EF4-FFF2-40B4-BE49-F238E27FC236}">
                <a16:creationId xmlns:a16="http://schemas.microsoft.com/office/drawing/2014/main" id="{572BBF5F-C5E8-48CE-B552-9719A838CB9A}"/>
              </a:ext>
            </a:extLst>
          </p:cNvPr>
          <p:cNvSpPr txBox="1"/>
          <p:nvPr>
            <p:custDataLst>
              <p:tags r:id="rId9"/>
            </p:custDataLst>
          </p:nvPr>
        </p:nvSpPr>
        <p:spPr>
          <a:xfrm>
            <a:off x="2597000" y="3754608"/>
            <a:ext cx="100584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dirty="0">
                <a:cs typeface="Calibri"/>
              </a:rPr>
              <a:t>Le but</a:t>
            </a:r>
            <a:endParaRPr lang="fr-FR" dirty="0"/>
          </a:p>
        </p:txBody>
      </p:sp>
      <p:sp>
        <p:nvSpPr>
          <p:cNvPr id="16" name="ZoneTexte 15">
            <a:extLst>
              <a:ext uri="{FF2B5EF4-FFF2-40B4-BE49-F238E27FC236}">
                <a16:creationId xmlns:a16="http://schemas.microsoft.com/office/drawing/2014/main" id="{99FDD686-69CB-43EB-B548-D63379DBE9EF}"/>
              </a:ext>
            </a:extLst>
          </p:cNvPr>
          <p:cNvSpPr txBox="1"/>
          <p:nvPr>
            <p:custDataLst>
              <p:tags r:id="rId10"/>
            </p:custDataLst>
          </p:nvPr>
        </p:nvSpPr>
        <p:spPr>
          <a:xfrm>
            <a:off x="4549942" y="5375265"/>
            <a:ext cx="15849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dirty="0">
                <a:cs typeface="Calibri"/>
              </a:rPr>
              <a:t>La complexité</a:t>
            </a:r>
            <a:endParaRPr lang="fr-FR" dirty="0"/>
          </a:p>
        </p:txBody>
      </p:sp>
      <p:sp>
        <p:nvSpPr>
          <p:cNvPr id="17" name="ZoneTexte 16">
            <a:extLst>
              <a:ext uri="{FF2B5EF4-FFF2-40B4-BE49-F238E27FC236}">
                <a16:creationId xmlns:a16="http://schemas.microsoft.com/office/drawing/2014/main" id="{3294CD9B-AD3F-45D2-AEF1-5EA3953420C9}"/>
              </a:ext>
            </a:extLst>
          </p:cNvPr>
          <p:cNvSpPr txBox="1"/>
          <p:nvPr>
            <p:custDataLst>
              <p:tags r:id="rId11"/>
            </p:custDataLst>
          </p:nvPr>
        </p:nvSpPr>
        <p:spPr>
          <a:xfrm>
            <a:off x="6797279" y="3754608"/>
            <a:ext cx="134112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dirty="0">
                <a:cs typeface="Calibri"/>
              </a:rPr>
              <a:t>L’accent et le registre</a:t>
            </a:r>
            <a:endParaRPr lang="fr-FR" dirty="0"/>
          </a:p>
        </p:txBody>
      </p:sp>
      <p:sp>
        <p:nvSpPr>
          <p:cNvPr id="18" name="ZoneTexte 17">
            <a:extLst>
              <a:ext uri="{FF2B5EF4-FFF2-40B4-BE49-F238E27FC236}">
                <a16:creationId xmlns:a16="http://schemas.microsoft.com/office/drawing/2014/main" id="{B57DF4D2-4FC8-496B-9222-9FE161708EC1}"/>
              </a:ext>
            </a:extLst>
          </p:cNvPr>
          <p:cNvSpPr txBox="1"/>
          <p:nvPr>
            <p:custDataLst>
              <p:tags r:id="rId12"/>
            </p:custDataLst>
          </p:nvPr>
        </p:nvSpPr>
        <p:spPr>
          <a:xfrm>
            <a:off x="8714942" y="5421617"/>
            <a:ext cx="167136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dirty="0">
                <a:cs typeface="Calibri"/>
              </a:rPr>
              <a:t>Le non-verbal et le paraverbal</a:t>
            </a:r>
            <a:endParaRPr lang="fr-FR" dirty="0"/>
          </a:p>
        </p:txBody>
      </p:sp>
      <p:sp>
        <p:nvSpPr>
          <p:cNvPr id="19" name="ZoneTexte 18">
            <a:extLst>
              <a:ext uri="{FF2B5EF4-FFF2-40B4-BE49-F238E27FC236}">
                <a16:creationId xmlns:a16="http://schemas.microsoft.com/office/drawing/2014/main" id="{6AE10F71-43FC-47C4-9041-E38C1A2E8843}"/>
              </a:ext>
            </a:extLst>
          </p:cNvPr>
          <p:cNvSpPr txBox="1"/>
          <p:nvPr>
            <p:custDataLst>
              <p:tags r:id="rId13"/>
            </p:custDataLst>
          </p:nvPr>
        </p:nvSpPr>
        <p:spPr>
          <a:xfrm>
            <a:off x="10319591" y="3663457"/>
            <a:ext cx="124968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dirty="0">
                <a:cs typeface="Calibri"/>
              </a:rPr>
              <a:t>Les appuis</a:t>
            </a:r>
            <a:endParaRPr lang="fr-FR" dirty="0"/>
          </a:p>
        </p:txBody>
      </p:sp>
      <p:sp>
        <p:nvSpPr>
          <p:cNvPr id="20" name="Rectangle 19">
            <a:extLst>
              <a:ext uri="{FF2B5EF4-FFF2-40B4-BE49-F238E27FC236}">
                <a16:creationId xmlns:a16="http://schemas.microsoft.com/office/drawing/2014/main" id="{598687A8-639E-467D-85BE-A3AB80AAE379}"/>
              </a:ext>
            </a:extLst>
          </p:cNvPr>
          <p:cNvSpPr/>
          <p:nvPr>
            <p:custDataLst>
              <p:tags r:id="rId14"/>
            </p:custDataLst>
          </p:nvPr>
        </p:nvSpPr>
        <p:spPr>
          <a:xfrm>
            <a:off x="0" y="0"/>
            <a:ext cx="12191999" cy="935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ZoneTexte 24">
            <a:extLst>
              <a:ext uri="{FF2B5EF4-FFF2-40B4-BE49-F238E27FC236}">
                <a16:creationId xmlns:a16="http://schemas.microsoft.com/office/drawing/2014/main" id="{4E81F1D6-2282-EB66-24BE-5DDD23871F9F}"/>
              </a:ext>
            </a:extLst>
          </p:cNvPr>
          <p:cNvSpPr txBox="1"/>
          <p:nvPr>
            <p:custDataLst>
              <p:tags r:id="rId15"/>
            </p:custDataLst>
          </p:nvPr>
        </p:nvSpPr>
        <p:spPr>
          <a:xfrm>
            <a:off x="184217" y="328051"/>
            <a:ext cx="12666141" cy="1323439"/>
          </a:xfrm>
          <a:prstGeom prst="rect">
            <a:avLst/>
          </a:prstGeom>
          <a:noFill/>
        </p:spPr>
        <p:txBody>
          <a:bodyPr wrap="square">
            <a:spAutoFit/>
          </a:bodyPr>
          <a:lstStyle/>
          <a:p>
            <a:r>
              <a:rPr lang="fr-FR" sz="4000" b="1" dirty="0">
                <a:solidFill>
                  <a:schemeClr val="tx2"/>
                </a:solidFill>
                <a:latin typeface="Calibri"/>
                <a:cs typeface="Calibri"/>
              </a:rPr>
              <a:t>Six facteurs sur lesquels l’enseignant peut intervenir </a:t>
            </a:r>
          </a:p>
          <a:p>
            <a:r>
              <a:rPr lang="fr-FR" sz="4000" b="1" dirty="0">
                <a:solidFill>
                  <a:schemeClr val="tx2"/>
                </a:solidFill>
                <a:latin typeface="Calibri"/>
                <a:cs typeface="Calibri"/>
              </a:rPr>
              <a:t>pour différencier l’enseignement de l’écoute</a:t>
            </a:r>
            <a:endParaRPr lang="fr-CA" sz="4000" b="1" dirty="0">
              <a:solidFill>
                <a:schemeClr val="tx2"/>
              </a:solidFill>
            </a:endParaRPr>
          </a:p>
        </p:txBody>
      </p:sp>
    </p:spTree>
    <p:extLst>
      <p:ext uri="{BB962C8B-B14F-4D97-AF65-F5344CB8AC3E}">
        <p14:creationId xmlns:p14="http://schemas.microsoft.com/office/powerpoint/2010/main" val="27656429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8">
            <a:extLst>
              <a:ext uri="{FF2B5EF4-FFF2-40B4-BE49-F238E27FC236}">
                <a16:creationId xmlns:a16="http://schemas.microsoft.com/office/drawing/2014/main" id="{D9934140-39DF-478A-97F6-1C0319C04D75}"/>
              </a:ext>
            </a:extLst>
          </p:cNvPr>
          <p:cNvSpPr>
            <a:spLocks noGrp="1"/>
          </p:cNvSpPr>
          <p:nvPr>
            <p:ph type="title"/>
            <p:custDataLst>
              <p:tags r:id="rId1"/>
            </p:custDataLst>
          </p:nvPr>
        </p:nvSpPr>
        <p:spPr>
          <a:xfrm>
            <a:off x="154993" y="213390"/>
            <a:ext cx="13572091" cy="648129"/>
          </a:xfrm>
        </p:spPr>
        <p:txBody>
          <a:bodyPr lIns="91440" tIns="45720" rIns="91440" bIns="45720" anchor="t"/>
          <a:lstStyle/>
          <a:p>
            <a:r>
              <a:rPr lang="fr-FR" sz="4000" dirty="0">
                <a:latin typeface="Calibri"/>
                <a:cs typeface="Calibri"/>
              </a:rPr>
              <a:t>Six facteurs sur lesquels l’enseignant peut  intervenir </a:t>
            </a:r>
            <a:br>
              <a:rPr lang="fr-FR" sz="4000" dirty="0">
                <a:latin typeface="Calibri"/>
                <a:cs typeface="Calibri"/>
              </a:rPr>
            </a:br>
            <a:r>
              <a:rPr lang="fr-FR" sz="4000" dirty="0">
                <a:latin typeface="Calibri"/>
                <a:cs typeface="Calibri"/>
              </a:rPr>
              <a:t>pour différencier l’enseignement de l’écoute</a:t>
            </a:r>
            <a:endParaRPr lang="fr-FR" sz="4000" dirty="0"/>
          </a:p>
        </p:txBody>
      </p:sp>
      <p:sp>
        <p:nvSpPr>
          <p:cNvPr id="25" name="Espace réservé du contenu 2">
            <a:extLst>
              <a:ext uri="{FF2B5EF4-FFF2-40B4-BE49-F238E27FC236}">
                <a16:creationId xmlns:a16="http://schemas.microsoft.com/office/drawing/2014/main" id="{7613E503-64D3-4C76-93B3-DE77C414A7BB}"/>
              </a:ext>
            </a:extLst>
          </p:cNvPr>
          <p:cNvSpPr>
            <a:spLocks noGrp="1"/>
          </p:cNvSpPr>
          <p:nvPr>
            <p:ph idx="1"/>
            <p:custDataLst>
              <p:tags r:id="rId2"/>
            </p:custDataLst>
          </p:nvPr>
        </p:nvSpPr>
        <p:spPr>
          <a:xfrm>
            <a:off x="518160" y="1683522"/>
            <a:ext cx="11152796" cy="4351338"/>
          </a:xfrm>
        </p:spPr>
        <p:txBody>
          <a:bodyPr vert="horz" lIns="91440" tIns="45720" rIns="91440" bIns="45720" rtlCol="0" anchor="t">
            <a:normAutofit fontScale="40000" lnSpcReduction="20000"/>
          </a:bodyPr>
          <a:lstStyle/>
          <a:p>
            <a:pPr>
              <a:lnSpc>
                <a:spcPct val="150000"/>
              </a:lnSpc>
              <a:buFont typeface="Wingdings" panose="05000000000000000000" pitchFamily="2" charset="2"/>
              <a:buChar char="§"/>
            </a:pPr>
            <a:r>
              <a:rPr lang="en-US" sz="7600" dirty="0">
                <a:solidFill>
                  <a:schemeClr val="tx1"/>
                </a:solidFill>
              </a:rPr>
              <a:t>Le </a:t>
            </a:r>
            <a:r>
              <a:rPr lang="en-US" sz="7600" dirty="0" err="1">
                <a:solidFill>
                  <a:schemeClr val="tx1"/>
                </a:solidFill>
              </a:rPr>
              <a:t>sujet</a:t>
            </a:r>
            <a:r>
              <a:rPr lang="en-US" sz="7600" dirty="0">
                <a:solidFill>
                  <a:schemeClr val="tx1"/>
                </a:solidFill>
              </a:rPr>
              <a:t> :</a:t>
            </a:r>
            <a:endParaRPr lang="en-US" sz="2000" dirty="0">
              <a:solidFill>
                <a:schemeClr val="tx1"/>
              </a:solidFill>
              <a:cs typeface="Calibri" panose="020F0502020204030204"/>
            </a:endParaRPr>
          </a:p>
          <a:p>
            <a:pPr>
              <a:lnSpc>
                <a:spcPct val="150000"/>
              </a:lnSpc>
              <a:buFont typeface="Wingdings" panose="020B0604020202020204" pitchFamily="34" charset="0"/>
              <a:buChar char="§"/>
            </a:pPr>
            <a:r>
              <a:rPr lang="en-US" sz="7600" dirty="0">
                <a:solidFill>
                  <a:schemeClr val="tx1"/>
                </a:solidFill>
              </a:rPr>
              <a:t>Le but :</a:t>
            </a:r>
            <a:endParaRPr lang="en-US" sz="7600" dirty="0">
              <a:solidFill>
                <a:schemeClr val="tx1"/>
              </a:solidFill>
              <a:cs typeface="Calibri" panose="020F0502020204030204"/>
            </a:endParaRPr>
          </a:p>
          <a:p>
            <a:pPr>
              <a:lnSpc>
                <a:spcPct val="150000"/>
              </a:lnSpc>
              <a:buFont typeface="Wingdings" panose="020B0604020202020204" pitchFamily="34" charset="0"/>
              <a:buChar char="§"/>
            </a:pPr>
            <a:r>
              <a:rPr lang="en-US" sz="7600" dirty="0">
                <a:solidFill>
                  <a:schemeClr val="tx1"/>
                </a:solidFill>
              </a:rPr>
              <a:t>La </a:t>
            </a:r>
            <a:r>
              <a:rPr lang="en-US" sz="7600" dirty="0" err="1">
                <a:solidFill>
                  <a:schemeClr val="tx1"/>
                </a:solidFill>
              </a:rPr>
              <a:t>complexité</a:t>
            </a:r>
            <a:r>
              <a:rPr lang="en-US" sz="7600" dirty="0">
                <a:solidFill>
                  <a:schemeClr val="tx1"/>
                </a:solidFill>
              </a:rPr>
              <a:t> : </a:t>
            </a:r>
            <a:endParaRPr lang="en-US" sz="7600" dirty="0">
              <a:solidFill>
                <a:schemeClr val="tx1"/>
              </a:solidFill>
              <a:cs typeface="Calibri" panose="020F0502020204030204"/>
            </a:endParaRPr>
          </a:p>
          <a:p>
            <a:pPr>
              <a:lnSpc>
                <a:spcPct val="150000"/>
              </a:lnSpc>
              <a:buFont typeface="Wingdings" panose="020B0604020202020204" pitchFamily="34" charset="0"/>
              <a:buChar char="§"/>
            </a:pPr>
            <a:r>
              <a:rPr lang="en-US" sz="7600" dirty="0" err="1">
                <a:solidFill>
                  <a:schemeClr val="tx1"/>
                </a:solidFill>
              </a:rPr>
              <a:t>L’accent</a:t>
            </a:r>
            <a:r>
              <a:rPr lang="en-US" sz="7600" dirty="0">
                <a:solidFill>
                  <a:schemeClr val="tx1"/>
                </a:solidFill>
              </a:rPr>
              <a:t> et le </a:t>
            </a:r>
            <a:r>
              <a:rPr lang="en-US" sz="7600" dirty="0" err="1">
                <a:solidFill>
                  <a:schemeClr val="tx1"/>
                </a:solidFill>
              </a:rPr>
              <a:t>registre</a:t>
            </a:r>
            <a:r>
              <a:rPr lang="en-US" sz="7600" dirty="0">
                <a:solidFill>
                  <a:schemeClr val="tx1"/>
                </a:solidFill>
              </a:rPr>
              <a:t> :</a:t>
            </a:r>
            <a:endParaRPr lang="en-US" sz="7600" dirty="0">
              <a:solidFill>
                <a:schemeClr val="tx1"/>
              </a:solidFill>
              <a:cs typeface="Calibri" panose="020F0502020204030204"/>
            </a:endParaRPr>
          </a:p>
          <a:p>
            <a:pPr>
              <a:lnSpc>
                <a:spcPct val="150000"/>
              </a:lnSpc>
              <a:buFont typeface="Wingdings" panose="020B0604020202020204" pitchFamily="34" charset="0"/>
              <a:buChar char="§"/>
            </a:pPr>
            <a:r>
              <a:rPr lang="en-US" sz="7600" dirty="0">
                <a:solidFill>
                  <a:schemeClr val="tx1"/>
                </a:solidFill>
              </a:rPr>
              <a:t>Le non-verbal et le paraverbal:</a:t>
            </a:r>
            <a:endParaRPr lang="en-US" sz="7600" dirty="0">
              <a:solidFill>
                <a:schemeClr val="tx1"/>
              </a:solidFill>
              <a:cs typeface="Calibri" panose="020F0502020204030204"/>
            </a:endParaRPr>
          </a:p>
          <a:p>
            <a:pPr>
              <a:lnSpc>
                <a:spcPct val="150000"/>
              </a:lnSpc>
              <a:buFont typeface="Wingdings" panose="020B0604020202020204" pitchFamily="34" charset="0"/>
              <a:buChar char="§"/>
            </a:pPr>
            <a:r>
              <a:rPr lang="en-US" sz="7600" dirty="0">
                <a:solidFill>
                  <a:schemeClr val="tx1"/>
                </a:solidFill>
              </a:rPr>
              <a:t>Les </a:t>
            </a:r>
            <a:r>
              <a:rPr lang="en-US" sz="7600" dirty="0" err="1">
                <a:solidFill>
                  <a:schemeClr val="tx1"/>
                </a:solidFill>
              </a:rPr>
              <a:t>appuis</a:t>
            </a:r>
            <a:r>
              <a:rPr lang="en-US" sz="7600" dirty="0">
                <a:solidFill>
                  <a:schemeClr val="tx1"/>
                </a:solidFill>
              </a:rPr>
              <a:t> :</a:t>
            </a:r>
            <a:endParaRPr lang="en-US" sz="7600" dirty="0">
              <a:solidFill>
                <a:schemeClr val="tx1"/>
              </a:solidFill>
              <a:cs typeface="Calibri" panose="020F0502020204030204"/>
            </a:endParaRPr>
          </a:p>
          <a:p>
            <a:endParaRPr lang="en-US" sz="2000" dirty="0">
              <a:solidFill>
                <a:schemeClr val="tx1"/>
              </a:solidFill>
              <a:cs typeface="Calibri" panose="020F0502020204030204"/>
            </a:endParaRPr>
          </a:p>
        </p:txBody>
      </p:sp>
      <p:pic>
        <p:nvPicPr>
          <p:cNvPr id="27" name="Image 26">
            <a:extLst>
              <a:ext uri="{FF2B5EF4-FFF2-40B4-BE49-F238E27FC236}">
                <a16:creationId xmlns:a16="http://schemas.microsoft.com/office/drawing/2014/main" id="{FA4DF926-E953-4291-B1BE-1FBB93518AD7}"/>
              </a:ext>
            </a:extLst>
          </p:cNvPr>
          <p:cNvPicPr>
            <a:picLocks noChangeAspect="1"/>
          </p:cNvPicPr>
          <p:nvPr>
            <p:custDataLst>
              <p:tags r:id="rId3"/>
            </p:custDataLst>
          </p:nvPr>
        </p:nvPicPr>
        <p:blipFill>
          <a:blip r:embed="rId14"/>
          <a:stretch>
            <a:fillRect/>
          </a:stretch>
        </p:blipFill>
        <p:spPr>
          <a:xfrm>
            <a:off x="9194396" y="1679262"/>
            <a:ext cx="2470019" cy="2228546"/>
          </a:xfrm>
          <a:prstGeom prst="rect">
            <a:avLst/>
          </a:prstGeom>
        </p:spPr>
      </p:pic>
      <p:sp>
        <p:nvSpPr>
          <p:cNvPr id="29" name="ZoneTexte 28">
            <a:extLst>
              <a:ext uri="{FF2B5EF4-FFF2-40B4-BE49-F238E27FC236}">
                <a16:creationId xmlns:a16="http://schemas.microsoft.com/office/drawing/2014/main" id="{16736807-14D1-4824-8713-A7A46278759D}"/>
              </a:ext>
            </a:extLst>
          </p:cNvPr>
          <p:cNvSpPr txBox="1"/>
          <p:nvPr>
            <p:custDataLst>
              <p:tags r:id="rId4"/>
            </p:custDataLst>
          </p:nvPr>
        </p:nvSpPr>
        <p:spPr>
          <a:xfrm>
            <a:off x="2297386" y="1868260"/>
            <a:ext cx="847133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000" dirty="0">
                <a:cs typeface="Calibri"/>
              </a:rPr>
              <a:t>Comment choisir, aborder et traiter un sujet à l’oral?</a:t>
            </a:r>
          </a:p>
        </p:txBody>
      </p:sp>
      <p:sp>
        <p:nvSpPr>
          <p:cNvPr id="30" name="ZoneTexte 29">
            <a:extLst>
              <a:ext uri="{FF2B5EF4-FFF2-40B4-BE49-F238E27FC236}">
                <a16:creationId xmlns:a16="http://schemas.microsoft.com/office/drawing/2014/main" id="{F8B2F936-B369-452A-81D5-E15950BC5F26}"/>
              </a:ext>
            </a:extLst>
          </p:cNvPr>
          <p:cNvSpPr txBox="1"/>
          <p:nvPr>
            <p:custDataLst>
              <p:tags r:id="rId5"/>
            </p:custDataLst>
          </p:nvPr>
        </p:nvSpPr>
        <p:spPr>
          <a:xfrm>
            <a:off x="2084255" y="2614037"/>
            <a:ext cx="632558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000" dirty="0">
                <a:cs typeface="Calibri"/>
              </a:rPr>
              <a:t>Comment favoriser une écoute optimale chez les élèves?</a:t>
            </a:r>
          </a:p>
        </p:txBody>
      </p:sp>
      <p:sp>
        <p:nvSpPr>
          <p:cNvPr id="31" name="ZoneTexte 30">
            <a:extLst>
              <a:ext uri="{FF2B5EF4-FFF2-40B4-BE49-F238E27FC236}">
                <a16:creationId xmlns:a16="http://schemas.microsoft.com/office/drawing/2014/main" id="{A24504D9-3370-4BCE-B32E-16EDE7279DF0}"/>
              </a:ext>
            </a:extLst>
          </p:cNvPr>
          <p:cNvSpPr txBox="1"/>
          <p:nvPr>
            <p:custDataLst>
              <p:tags r:id="rId6"/>
            </p:custDataLst>
          </p:nvPr>
        </p:nvSpPr>
        <p:spPr>
          <a:xfrm>
            <a:off x="3296577" y="3315482"/>
            <a:ext cx="728892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000" dirty="0">
                <a:cs typeface="Calibri"/>
              </a:rPr>
              <a:t>Comment réduire la complexité de certains textes oraux?</a:t>
            </a:r>
          </a:p>
        </p:txBody>
      </p:sp>
      <p:sp>
        <p:nvSpPr>
          <p:cNvPr id="32" name="ZoneTexte 31">
            <a:extLst>
              <a:ext uri="{FF2B5EF4-FFF2-40B4-BE49-F238E27FC236}">
                <a16:creationId xmlns:a16="http://schemas.microsoft.com/office/drawing/2014/main" id="{93A11191-91FD-4BB4-B7C3-5DDE0CC7555C}"/>
              </a:ext>
            </a:extLst>
          </p:cNvPr>
          <p:cNvSpPr txBox="1"/>
          <p:nvPr>
            <p:custDataLst>
              <p:tags r:id="rId7"/>
            </p:custDataLst>
          </p:nvPr>
        </p:nvSpPr>
        <p:spPr>
          <a:xfrm>
            <a:off x="4305821" y="3887568"/>
            <a:ext cx="722323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000" dirty="0">
                <a:cs typeface="Calibri"/>
              </a:rPr>
              <a:t>Comment s’assurer que l’accent ou le registre de langue employé n’interfèrent pas dans la compréhension de l’élève? </a:t>
            </a:r>
          </a:p>
        </p:txBody>
      </p:sp>
      <p:sp>
        <p:nvSpPr>
          <p:cNvPr id="33" name="ZoneTexte 32">
            <a:extLst>
              <a:ext uri="{FF2B5EF4-FFF2-40B4-BE49-F238E27FC236}">
                <a16:creationId xmlns:a16="http://schemas.microsoft.com/office/drawing/2014/main" id="{46CFA245-2662-4171-B618-68D3106FC616}"/>
              </a:ext>
            </a:extLst>
          </p:cNvPr>
          <p:cNvSpPr txBox="1"/>
          <p:nvPr>
            <p:custDataLst>
              <p:tags r:id="rId8"/>
            </p:custDataLst>
          </p:nvPr>
        </p:nvSpPr>
        <p:spPr>
          <a:xfrm>
            <a:off x="5622145" y="4659568"/>
            <a:ext cx="540145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000" dirty="0">
                <a:cs typeface="Calibri"/>
              </a:rPr>
              <a:t>Comment agir sur le non-verbal et le paraverbal pour soutenir la compréhension des apprenants?</a:t>
            </a:r>
            <a:endParaRPr lang="fr-FR" dirty="0">
              <a:cs typeface="Calibri"/>
            </a:endParaRPr>
          </a:p>
        </p:txBody>
      </p:sp>
      <p:sp>
        <p:nvSpPr>
          <p:cNvPr id="35" name="ZoneTexte 34">
            <a:extLst>
              <a:ext uri="{FF2B5EF4-FFF2-40B4-BE49-F238E27FC236}">
                <a16:creationId xmlns:a16="http://schemas.microsoft.com/office/drawing/2014/main" id="{1E1E5280-40A1-4BEB-9D31-8AAAB47E7BF1}"/>
              </a:ext>
            </a:extLst>
          </p:cNvPr>
          <p:cNvSpPr txBox="1"/>
          <p:nvPr>
            <p:custDataLst>
              <p:tags r:id="rId9"/>
            </p:custDataLst>
          </p:nvPr>
        </p:nvSpPr>
        <p:spPr>
          <a:xfrm>
            <a:off x="2697262" y="5351078"/>
            <a:ext cx="773214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000" dirty="0">
                <a:cs typeface="Calibri"/>
              </a:rPr>
              <a:t>Quels appuis additionnels peut-on offrir aux jeunes sur le plan de la compréhension?</a:t>
            </a:r>
          </a:p>
        </p:txBody>
      </p:sp>
      <p:sp>
        <p:nvSpPr>
          <p:cNvPr id="3" name="ZoneTexte 2">
            <a:extLst>
              <a:ext uri="{FF2B5EF4-FFF2-40B4-BE49-F238E27FC236}">
                <a16:creationId xmlns:a16="http://schemas.microsoft.com/office/drawing/2014/main" id="{270D32EC-FD52-551B-AC7E-7CE6CF510909}"/>
              </a:ext>
            </a:extLst>
          </p:cNvPr>
          <p:cNvSpPr txBox="1"/>
          <p:nvPr/>
        </p:nvSpPr>
        <p:spPr>
          <a:xfrm>
            <a:off x="518160" y="6387343"/>
            <a:ext cx="2574245" cy="369332"/>
          </a:xfrm>
          <a:prstGeom prst="rect">
            <a:avLst/>
          </a:prstGeom>
          <a:noFill/>
        </p:spPr>
        <p:txBody>
          <a:bodyPr wrap="square">
            <a:spAutoFit/>
          </a:bodyPr>
          <a:lstStyle/>
          <a:p>
            <a:r>
              <a:rPr lang="fr-CA" dirty="0">
                <a:hlinkClick r:id="rId15"/>
              </a:rPr>
              <a:t>Écouter pour apprendre</a:t>
            </a:r>
            <a:endParaRPr lang="fr-CA" dirty="0"/>
          </a:p>
        </p:txBody>
      </p:sp>
      <p:pic>
        <p:nvPicPr>
          <p:cNvPr id="2" name="Son enregistré">
            <a:hlinkClick r:id="" action="ppaction://media"/>
            <a:extLst>
              <a:ext uri="{FF2B5EF4-FFF2-40B4-BE49-F238E27FC236}">
                <a16:creationId xmlns:a16="http://schemas.microsoft.com/office/drawing/2014/main" id="{BFA207E8-89CA-3866-28EE-5F73CAF4EA98}"/>
              </a:ext>
            </a:extLst>
          </p:cNvPr>
          <p:cNvPicPr>
            <a:picLocks noChangeAspect="1"/>
          </p:cNvPicPr>
          <p:nvPr>
            <a:audioFile r:link="rId11"/>
            <p:extLst>
              <p:ext uri="{DAA4B4D4-6D71-4841-9C94-3DE7FCFB9230}">
                <p14:media xmlns:p14="http://schemas.microsoft.com/office/powerpoint/2010/main" r:embed="rId10"/>
              </p:ext>
            </p:extLst>
          </p:nvPr>
        </p:nvPicPr>
        <p:blipFill>
          <a:blip r:embed="rId16"/>
          <a:stretch>
            <a:fillRect/>
          </a:stretch>
        </p:blipFill>
        <p:spPr>
          <a:xfrm>
            <a:off x="11467756" y="374039"/>
            <a:ext cx="406400" cy="406400"/>
          </a:xfrm>
          <a:prstGeom prst="rect">
            <a:avLst/>
          </a:prstGeom>
        </p:spPr>
      </p:pic>
    </p:spTree>
    <p:extLst>
      <p:ext uri="{BB962C8B-B14F-4D97-AF65-F5344CB8AC3E}">
        <p14:creationId xmlns:p14="http://schemas.microsoft.com/office/powerpoint/2010/main" val="1947215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D0A4E59A-D071-2C32-2251-0B1EABCABF03}"/>
              </a:ext>
            </a:extLst>
          </p:cNvPr>
          <p:cNvSpPr>
            <a:spLocks noGrp="1"/>
          </p:cNvSpPr>
          <p:nvPr>
            <p:ph type="ctrTitle"/>
            <p:custDataLst>
              <p:tags r:id="rId1"/>
            </p:custDataLst>
          </p:nvPr>
        </p:nvSpPr>
        <p:spPr>
          <a:xfrm>
            <a:off x="326035" y="-204782"/>
            <a:ext cx="11797228" cy="1243039"/>
          </a:xfrm>
        </p:spPr>
        <p:txBody>
          <a:bodyPr lIns="91440" tIns="45720" rIns="91440" bIns="45720" anchor="b">
            <a:noAutofit/>
          </a:bodyPr>
          <a:lstStyle/>
          <a:p>
            <a:r>
              <a:rPr lang="fr-FR" sz="4000" dirty="0">
                <a:latin typeface="Calibri"/>
                <a:cs typeface="Calibri"/>
              </a:rPr>
              <a:t>Quelques stratégies d’écoute</a:t>
            </a:r>
            <a:endParaRPr lang="fr-FR" sz="4000" dirty="0">
              <a:solidFill>
                <a:srgbClr val="FF0000"/>
              </a:solidFill>
            </a:endParaRPr>
          </a:p>
        </p:txBody>
      </p:sp>
      <p:sp>
        <p:nvSpPr>
          <p:cNvPr id="9" name="Étoile : 5 branches 8">
            <a:extLst>
              <a:ext uri="{FF2B5EF4-FFF2-40B4-BE49-F238E27FC236}">
                <a16:creationId xmlns:a16="http://schemas.microsoft.com/office/drawing/2014/main" id="{53ED6CA9-CCA5-1899-EFB5-4CE80A9ACA48}"/>
              </a:ext>
            </a:extLst>
          </p:cNvPr>
          <p:cNvSpPr/>
          <p:nvPr>
            <p:custDataLst>
              <p:tags r:id="rId2"/>
            </p:custDataLst>
          </p:nvPr>
        </p:nvSpPr>
        <p:spPr>
          <a:xfrm rot="14736264">
            <a:off x="7068015" y="983154"/>
            <a:ext cx="1274009" cy="1060451"/>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Son enregistré">
            <a:hlinkClick r:id="" action="ppaction://media"/>
            <a:extLst>
              <a:ext uri="{FF2B5EF4-FFF2-40B4-BE49-F238E27FC236}">
                <a16:creationId xmlns:a16="http://schemas.microsoft.com/office/drawing/2014/main" id="{F6815647-C45D-722B-BF0C-81944FAB8AB6}"/>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474805" y="213537"/>
            <a:ext cx="406400" cy="406400"/>
          </a:xfrm>
          <a:prstGeom prst="rect">
            <a:avLst/>
          </a:prstGeom>
        </p:spPr>
      </p:pic>
      <p:sp>
        <p:nvSpPr>
          <p:cNvPr id="13" name="ZoneTexte 12">
            <a:extLst>
              <a:ext uri="{FF2B5EF4-FFF2-40B4-BE49-F238E27FC236}">
                <a16:creationId xmlns:a16="http://schemas.microsoft.com/office/drawing/2014/main" id="{05D3440B-D67A-F88C-24FD-C0B63F042FEF}"/>
              </a:ext>
            </a:extLst>
          </p:cNvPr>
          <p:cNvSpPr txBox="1"/>
          <p:nvPr/>
        </p:nvSpPr>
        <p:spPr>
          <a:xfrm>
            <a:off x="291666" y="2682894"/>
            <a:ext cx="11865965" cy="4093428"/>
          </a:xfrm>
          <a:prstGeom prst="rect">
            <a:avLst/>
          </a:prstGeom>
          <a:noFill/>
        </p:spPr>
        <p:txBody>
          <a:bodyPr wrap="square" lIns="91440" tIns="45720" rIns="91440" bIns="45720" rtlCol="0" anchor="t">
            <a:spAutoFit/>
          </a:bodyPr>
          <a:lstStyle/>
          <a:p>
            <a:pPr marL="285750" indent="-285750">
              <a:buFontTx/>
              <a:buChar char="-"/>
            </a:pPr>
            <a:r>
              <a:rPr lang="fr-CA" sz="2000" dirty="0"/>
              <a:t>Activer ses connaissances antérieures</a:t>
            </a:r>
          </a:p>
          <a:p>
            <a:pPr marL="285750" indent="-285750">
              <a:buFontTx/>
              <a:buChar char="-"/>
            </a:pPr>
            <a:r>
              <a:rPr lang="fr-CA" sz="2000" dirty="0"/>
              <a:t>Adopter une attitude d’ouverture</a:t>
            </a:r>
          </a:p>
          <a:p>
            <a:pPr marL="285750" indent="-285750">
              <a:buFontTx/>
              <a:buChar char="-"/>
            </a:pPr>
            <a:r>
              <a:rPr lang="fr-CA" sz="2000" dirty="0"/>
              <a:t>Prendre une position d’écoute</a:t>
            </a:r>
          </a:p>
          <a:p>
            <a:pPr marL="285750" indent="-285750">
              <a:buFontTx/>
              <a:buChar char="-"/>
            </a:pPr>
            <a:r>
              <a:rPr lang="fr-CA" sz="2000" dirty="0"/>
              <a:t>Prendre des notes</a:t>
            </a:r>
          </a:p>
          <a:p>
            <a:pPr marL="285750" indent="-285750">
              <a:buFontTx/>
              <a:buChar char="-"/>
            </a:pPr>
            <a:r>
              <a:rPr lang="fr-CA" sz="2000" dirty="0"/>
              <a:t>Interpréter le langage non-verbal (signes d’attention, d’intérêt ou d’ennui)</a:t>
            </a:r>
          </a:p>
          <a:p>
            <a:pPr marL="285750" indent="-285750">
              <a:buFontTx/>
              <a:buChar char="-"/>
            </a:pPr>
            <a:r>
              <a:rPr lang="fr-CA" sz="2000" dirty="0"/>
              <a:t>Utiliser le langage non-verbal pour montrer son incompréhension, son intérêt, son accord ou son désaccord</a:t>
            </a:r>
          </a:p>
          <a:p>
            <a:pPr marL="285750" indent="-285750">
              <a:buFontTx/>
              <a:buChar char="-"/>
            </a:pPr>
            <a:r>
              <a:rPr lang="fr-CA" sz="2000" dirty="0"/>
              <a:t>Vérifier sa compréhension des propos des autres</a:t>
            </a:r>
          </a:p>
          <a:p>
            <a:pPr marL="285750" indent="-285750">
              <a:buFontTx/>
              <a:buChar char="-"/>
            </a:pPr>
            <a:r>
              <a:rPr lang="fr-CA" sz="2000" dirty="0"/>
              <a:t>Faire écho, répéter ou reformuler ce qui a été dit</a:t>
            </a:r>
          </a:p>
          <a:p>
            <a:pPr marL="285750" indent="-285750">
              <a:buFontTx/>
              <a:buChar char="-"/>
            </a:pPr>
            <a:r>
              <a:rPr lang="fr-CA" sz="2000" dirty="0"/>
              <a:t>Trouver le sens du message</a:t>
            </a:r>
          </a:p>
          <a:p>
            <a:pPr marL="285750" indent="-285750">
              <a:buFontTx/>
              <a:buChar char="-"/>
            </a:pPr>
            <a:r>
              <a:rPr lang="fr-CA" sz="2000" dirty="0"/>
              <a:t>Dégager des liens entre les propos échangés</a:t>
            </a:r>
          </a:p>
          <a:p>
            <a:pPr marL="285750" indent="-285750">
              <a:buFontTx/>
              <a:buChar char="-"/>
            </a:pPr>
            <a:r>
              <a:rPr lang="fr-CA" sz="2000" dirty="0"/>
              <a:t>Réagir au message</a:t>
            </a:r>
          </a:p>
          <a:p>
            <a:pPr marL="285750" indent="-285750">
              <a:buFontTx/>
              <a:buChar char="-"/>
            </a:pPr>
            <a:r>
              <a:rPr lang="fr-CA" sz="2000" dirty="0"/>
              <a:t>Traiter l’information en relevant les idées essentielles</a:t>
            </a:r>
          </a:p>
          <a:p>
            <a:pPr marL="285750" indent="-285750">
              <a:buFontTx/>
              <a:buChar char="-"/>
            </a:pPr>
            <a:r>
              <a:rPr lang="fr-CA" sz="2000" dirty="0"/>
              <a:t>Regrouper l’information (selon des thèmes par exemple)</a:t>
            </a:r>
            <a:endParaRPr lang="fr-CA" dirty="0"/>
          </a:p>
        </p:txBody>
      </p:sp>
      <p:sp>
        <p:nvSpPr>
          <p:cNvPr id="14" name="Étoile : 5 branches 13">
            <a:extLst>
              <a:ext uri="{FF2B5EF4-FFF2-40B4-BE49-F238E27FC236}">
                <a16:creationId xmlns:a16="http://schemas.microsoft.com/office/drawing/2014/main" id="{E5E503C6-AB71-9116-D170-69F92438DC83}"/>
              </a:ext>
            </a:extLst>
          </p:cNvPr>
          <p:cNvSpPr/>
          <p:nvPr>
            <p:custDataLst>
              <p:tags r:id="rId5"/>
            </p:custDataLst>
          </p:nvPr>
        </p:nvSpPr>
        <p:spPr>
          <a:xfrm rot="1466359">
            <a:off x="8780386" y="754081"/>
            <a:ext cx="822562" cy="803907"/>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852079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12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ous-titre 2">
            <a:extLst>
              <a:ext uri="{FF2B5EF4-FFF2-40B4-BE49-F238E27FC236}">
                <a16:creationId xmlns:a16="http://schemas.microsoft.com/office/drawing/2014/main" id="{5D788E89-06C1-AE46-1FDD-5EFFDA86DAD7}"/>
              </a:ext>
            </a:extLst>
          </p:cNvPr>
          <p:cNvSpPr txBox="1">
            <a:spLocks/>
          </p:cNvSpPr>
          <p:nvPr>
            <p:custDataLst>
              <p:tags r:id="rId1"/>
            </p:custDataLst>
          </p:nvPr>
        </p:nvSpPr>
        <p:spPr>
          <a:xfrm>
            <a:off x="347299" y="365854"/>
            <a:ext cx="5568471" cy="165576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rgbClr val="ADBFDC"/>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rgbClr val="ADBFDC"/>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rgbClr val="ADBFDC"/>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rgbClr val="ADBFDC"/>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rgbClr val="ADBFDC"/>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fr-CA" sz="4000" b="1" dirty="0"/>
              <a:t>La prise de parole  et </a:t>
            </a:r>
            <a:endParaRPr lang="fr-FR" sz="4000" b="1" dirty="0"/>
          </a:p>
          <a:p>
            <a:pPr marL="0" indent="0">
              <a:buNone/>
              <a:defRPr/>
            </a:pPr>
            <a:r>
              <a:rPr lang="fr-CA" sz="4000" b="1" dirty="0">
                <a:latin typeface="Calibri"/>
                <a:cs typeface="Calibri"/>
              </a:rPr>
              <a:t>les « ateliers formatifs »</a:t>
            </a:r>
            <a:endParaRPr lang="fr-CA" sz="4000" b="1" dirty="0">
              <a:solidFill>
                <a:srgbClr val="FF0000"/>
              </a:solidFill>
              <a:latin typeface="Calibri" panose="020F0502020204030204"/>
              <a:cs typeface="Calibri" panose="020F0502020204030204"/>
            </a:endParaRPr>
          </a:p>
        </p:txBody>
      </p:sp>
      <p:pic>
        <p:nvPicPr>
          <p:cNvPr id="6" name="Graphique 6" descr="Bulle de discussion contour">
            <a:extLst>
              <a:ext uri="{FF2B5EF4-FFF2-40B4-BE49-F238E27FC236}">
                <a16:creationId xmlns:a16="http://schemas.microsoft.com/office/drawing/2014/main" id="{6BA5FE55-F5E4-BBB8-D53E-6DDB7C1AB3E8}"/>
              </a:ext>
            </a:extLst>
          </p:cNvPr>
          <p:cNvPicPr>
            <a:picLocks noChangeAspect="1"/>
          </p:cNvPicPr>
          <p:nvPr>
            <p:custDataLst>
              <p:tags r:id="rId2"/>
            </p:custDataLst>
          </p:nvPr>
        </p:nvPicPr>
        <p:blipFill>
          <a:blip r:embed="rId5">
            <a:extLst>
              <a:ext uri="{96DAC541-7B7A-43D3-8B79-37D633B846F1}">
                <asvg:svgBlip xmlns:asvg="http://schemas.microsoft.com/office/drawing/2016/SVG/main" r:embed="rId6"/>
              </a:ext>
            </a:extLst>
          </a:blip>
          <a:stretch>
            <a:fillRect/>
          </a:stretch>
        </p:blipFill>
        <p:spPr>
          <a:xfrm rot="-1080000">
            <a:off x="493050" y="1769492"/>
            <a:ext cx="2190838" cy="2212012"/>
          </a:xfrm>
          <a:prstGeom prst="rect">
            <a:avLst/>
          </a:prstGeom>
        </p:spPr>
      </p:pic>
    </p:spTree>
    <p:extLst>
      <p:ext uri="{BB962C8B-B14F-4D97-AF65-F5344CB8AC3E}">
        <p14:creationId xmlns:p14="http://schemas.microsoft.com/office/powerpoint/2010/main" val="4420637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re 22">
            <a:extLst>
              <a:ext uri="{FF2B5EF4-FFF2-40B4-BE49-F238E27FC236}">
                <a16:creationId xmlns:a16="http://schemas.microsoft.com/office/drawing/2014/main" id="{B16098D5-F8B4-B282-B156-40C105FBD0D4}"/>
              </a:ext>
            </a:extLst>
          </p:cNvPr>
          <p:cNvSpPr>
            <a:spLocks noGrp="1"/>
          </p:cNvSpPr>
          <p:nvPr>
            <p:ph type="title"/>
          </p:nvPr>
        </p:nvSpPr>
        <p:spPr/>
        <p:txBody>
          <a:bodyPr/>
          <a:lstStyle/>
          <a:p>
            <a:r>
              <a:rPr lang="fr-CA" dirty="0"/>
              <a:t>Qu’est-ce qu’un atelier formatif?</a:t>
            </a:r>
          </a:p>
        </p:txBody>
      </p:sp>
      <p:pic>
        <p:nvPicPr>
          <p:cNvPr id="25" name="Online Media 3" title="Enseigner l'oral par l'atelier formatif - Capsule 2">
            <a:hlinkClick r:id="" action="ppaction://media"/>
            <a:extLst>
              <a:ext uri="{FF2B5EF4-FFF2-40B4-BE49-F238E27FC236}">
                <a16:creationId xmlns:a16="http://schemas.microsoft.com/office/drawing/2014/main" id="{423756DA-C256-76D6-86BD-5642D8997B79}"/>
              </a:ext>
            </a:extLst>
          </p:cNvPr>
          <p:cNvPicPr>
            <a:picLocks noRot="1" noChangeAspect="1"/>
          </p:cNvPicPr>
          <p:nvPr>
            <a:videoFile r:link="rId1"/>
            <p:custDataLst>
              <p:tags r:id="rId2"/>
            </p:custDataLst>
          </p:nvPr>
        </p:nvPicPr>
        <p:blipFill>
          <a:blip r:embed="rId8"/>
          <a:stretch>
            <a:fillRect/>
          </a:stretch>
        </p:blipFill>
        <p:spPr>
          <a:xfrm>
            <a:off x="1530655" y="1503030"/>
            <a:ext cx="8298402" cy="4704945"/>
          </a:xfrm>
          <a:prstGeom prst="rect">
            <a:avLst/>
          </a:prstGeom>
        </p:spPr>
      </p:pic>
      <p:sp>
        <p:nvSpPr>
          <p:cNvPr id="26" name="ZoneTexte 25">
            <a:extLst>
              <a:ext uri="{FF2B5EF4-FFF2-40B4-BE49-F238E27FC236}">
                <a16:creationId xmlns:a16="http://schemas.microsoft.com/office/drawing/2014/main" id="{5B061B8C-05AE-CBA4-2AD7-0F73D3AD3C35}"/>
              </a:ext>
            </a:extLst>
          </p:cNvPr>
          <p:cNvSpPr txBox="1"/>
          <p:nvPr>
            <p:custDataLst>
              <p:tags r:id="rId3"/>
            </p:custDataLst>
          </p:nvPr>
        </p:nvSpPr>
        <p:spPr>
          <a:xfrm>
            <a:off x="598726" y="1013253"/>
            <a:ext cx="351957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1400" dirty="0">
                <a:solidFill>
                  <a:srgbClr val="325EA8"/>
                </a:solidFill>
                <a:cs typeface="Calibri"/>
              </a:rPr>
              <a:t>Méthode proposée par </a:t>
            </a:r>
            <a:r>
              <a:rPr lang="fr-CA" sz="1400" dirty="0">
                <a:solidFill>
                  <a:srgbClr val="325EA8"/>
                </a:solidFill>
                <a:cs typeface="Calibri"/>
                <a:hlinkClick r:id="rId9"/>
              </a:rPr>
              <a:t>Christian Dumais</a:t>
            </a:r>
            <a:endParaRPr lang="fr-CA" sz="1400" dirty="0">
              <a:solidFill>
                <a:srgbClr val="325EA8"/>
              </a:solidFill>
              <a:cs typeface="Calibri"/>
            </a:endParaRPr>
          </a:p>
        </p:txBody>
      </p:sp>
      <p:pic>
        <p:nvPicPr>
          <p:cNvPr id="27" name="Son enregistré">
            <a:hlinkClick r:id="" action="ppaction://media"/>
            <a:extLst>
              <a:ext uri="{FF2B5EF4-FFF2-40B4-BE49-F238E27FC236}">
                <a16:creationId xmlns:a16="http://schemas.microsoft.com/office/drawing/2014/main" id="{8B9B457D-EBDB-4427-E823-BE46CD522AF6}"/>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1566013" y="372636"/>
            <a:ext cx="406400" cy="406400"/>
          </a:xfrm>
          <a:prstGeom prst="rect">
            <a:avLst/>
          </a:prstGeom>
        </p:spPr>
      </p:pic>
      <p:sp>
        <p:nvSpPr>
          <p:cNvPr id="30" name="ZoneTexte 29">
            <a:extLst>
              <a:ext uri="{FF2B5EF4-FFF2-40B4-BE49-F238E27FC236}">
                <a16:creationId xmlns:a16="http://schemas.microsoft.com/office/drawing/2014/main" id="{3D38C847-474F-137A-631A-1BD80598EC45}"/>
              </a:ext>
            </a:extLst>
          </p:cNvPr>
          <p:cNvSpPr txBox="1"/>
          <p:nvPr/>
        </p:nvSpPr>
        <p:spPr>
          <a:xfrm>
            <a:off x="598726" y="6338986"/>
            <a:ext cx="2295549" cy="307777"/>
          </a:xfrm>
          <a:prstGeom prst="rect">
            <a:avLst/>
          </a:prstGeom>
          <a:noFill/>
        </p:spPr>
        <p:txBody>
          <a:bodyPr wrap="square">
            <a:spAutoFit/>
          </a:bodyPr>
          <a:lstStyle/>
          <a:p>
            <a:r>
              <a:rPr lang="fr-CA" sz="1400" dirty="0">
                <a:cs typeface="Calibri"/>
              </a:rPr>
              <a:t>Dumais et Lafontaine, 2013</a:t>
            </a:r>
            <a:endParaRPr lang="fr-CA" sz="1400" dirty="0"/>
          </a:p>
        </p:txBody>
      </p:sp>
    </p:spTree>
    <p:extLst>
      <p:ext uri="{BB962C8B-B14F-4D97-AF65-F5344CB8AC3E}">
        <p14:creationId xmlns:p14="http://schemas.microsoft.com/office/powerpoint/2010/main" val="2430882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82"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5"/>
                                        </p:tgtEl>
                                      </p:cBhvr>
                                    </p:cmd>
                                  </p:childTnLst>
                                </p:cTn>
                              </p:par>
                            </p:childTnLst>
                          </p:cTn>
                        </p:par>
                      </p:childTnLst>
                    </p:cTn>
                  </p:par>
                </p:childTnLst>
              </p:cTn>
              <p:nextCondLst>
                <p:cond evt="onClick" delay="0">
                  <p:tgtEl>
                    <p:spTgt spid="25"/>
                  </p:tgtEl>
                </p:cond>
              </p:nextCondLst>
            </p:seq>
            <p:video>
              <p:cMediaNode>
                <p:cTn id="12" fill="hold" display="0">
                  <p:stCondLst>
                    <p:cond delay="indefinite"/>
                  </p:stCondLst>
                </p:cTn>
                <p:tgtEl>
                  <p:spTgt spid="25"/>
                </p:tgtEl>
              </p:cMediaNode>
            </p:video>
            <p:audio>
              <p:cMediaNode vol="80000">
                <p:cTn id="13" fill="hold" display="0">
                  <p:stCondLst>
                    <p:cond delay="indefinite"/>
                  </p:stCondLst>
                  <p:endCondLst>
                    <p:cond evt="onStopAudio" delay="0">
                      <p:tgtEl>
                        <p:sldTgt/>
                      </p:tgtEl>
                    </p:cond>
                  </p:endCondLst>
                </p:cTn>
                <p:tgtEl>
                  <p:spTgt spid="27"/>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2309191-CE37-48D5-9A18-A69D4463D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re 4">
            <a:extLst>
              <a:ext uri="{FF2B5EF4-FFF2-40B4-BE49-F238E27FC236}">
                <a16:creationId xmlns:a16="http://schemas.microsoft.com/office/drawing/2014/main" id="{16CF06C1-1E1E-4D7E-A91F-44BBEABDA0C0}"/>
              </a:ext>
            </a:extLst>
          </p:cNvPr>
          <p:cNvSpPr txBox="1">
            <a:spLocks/>
          </p:cNvSpPr>
          <p:nvPr>
            <p:custDataLst>
              <p:tags r:id="rId2"/>
            </p:custDataLst>
          </p:nvPr>
        </p:nvSpPr>
        <p:spPr>
          <a:xfrm>
            <a:off x="-3640403" y="307911"/>
            <a:ext cx="10770194" cy="1302537"/>
          </a:xfrm>
          <a:prstGeom prst="rect">
            <a:avLst/>
          </a:prstGeom>
        </p:spPr>
        <p:txBody>
          <a:bodyPr lIns="91440" tIns="45720" rIns="91440" bIns="45720" anchor="b">
            <a:noAutofit/>
          </a:bodyPr>
          <a:lstStyle>
            <a:lvl1pPr algn="l" defTabSz="914400" rtl="0" eaLnBrk="1" latinLnBrk="0" hangingPunct="1">
              <a:lnSpc>
                <a:spcPct val="90000"/>
              </a:lnSpc>
              <a:spcBef>
                <a:spcPct val="0"/>
              </a:spcBef>
              <a:buNone/>
              <a:defRPr sz="4400" b="1" i="0" kern="1200">
                <a:solidFill>
                  <a:srgbClr val="325EA8"/>
                </a:solidFill>
                <a:latin typeface="Calibri" panose="020F0502020204030204" pitchFamily="34" charset="0"/>
                <a:ea typeface="+mj-ea"/>
                <a:cs typeface="Calibri" panose="020F0502020204030204" pitchFamily="34" charset="0"/>
              </a:defRPr>
            </a:lvl1pPr>
          </a:lstStyle>
          <a:p>
            <a:pPr algn="r"/>
            <a:r>
              <a:rPr lang="fr-CA" sz="4000" dirty="0">
                <a:latin typeface="Calibri"/>
                <a:cs typeface="Calibri"/>
              </a:rPr>
              <a:t>Les étapes d’un atelier formatif</a:t>
            </a:r>
            <a:br>
              <a:rPr lang="fr-CA" dirty="0"/>
            </a:br>
            <a:endParaRPr lang="fr-CA" sz="6000" b="0" dirty="0">
              <a:solidFill>
                <a:schemeClr val="tx1"/>
              </a:solidFill>
            </a:endParaRPr>
          </a:p>
        </p:txBody>
      </p:sp>
      <p:sp>
        <p:nvSpPr>
          <p:cNvPr id="6" name="ZoneTexte 5">
            <a:extLst>
              <a:ext uri="{FF2B5EF4-FFF2-40B4-BE49-F238E27FC236}">
                <a16:creationId xmlns:a16="http://schemas.microsoft.com/office/drawing/2014/main" id="{4C3DBFAF-9541-4D89-9BD1-01E807505753}"/>
              </a:ext>
            </a:extLst>
          </p:cNvPr>
          <p:cNvSpPr txBox="1"/>
          <p:nvPr>
            <p:custDataLst>
              <p:tags r:id="rId3"/>
            </p:custDataLst>
          </p:nvPr>
        </p:nvSpPr>
        <p:spPr>
          <a:xfrm>
            <a:off x="437838" y="702065"/>
            <a:ext cx="1767472" cy="369332"/>
          </a:xfrm>
          <a:prstGeom prst="rect">
            <a:avLst/>
          </a:prstGeom>
          <a:noFill/>
        </p:spPr>
        <p:txBody>
          <a:bodyPr wrap="none" lIns="91440" tIns="45720" rIns="91440" bIns="45720" rtlCol="0" anchor="t">
            <a:spAutoFit/>
          </a:bodyPr>
          <a:lstStyle/>
          <a:p>
            <a:r>
              <a:rPr lang="fr-CA" dirty="0"/>
              <a:t>Christian Dumais</a:t>
            </a:r>
          </a:p>
        </p:txBody>
      </p:sp>
      <p:pic>
        <p:nvPicPr>
          <p:cNvPr id="7" name="Graphique 2" descr="Badge 1 avec un remplissage uni">
            <a:extLst>
              <a:ext uri="{FF2B5EF4-FFF2-40B4-BE49-F238E27FC236}">
                <a16:creationId xmlns:a16="http://schemas.microsoft.com/office/drawing/2014/main" id="{19D7CD7D-C11F-4A60-930D-9F3586884657}"/>
              </a:ext>
            </a:extLst>
          </p:cNvPr>
          <p:cNvPicPr>
            <a:picLocks noChangeAspect="1"/>
          </p:cNvPicPr>
          <p:nvPr>
            <p:custDataLst>
              <p:tags r:id="rId4"/>
            </p:custDataLst>
          </p:nvPr>
        </p:nvPicPr>
        <p:blipFill>
          <a:blip r:embed="rId30">
            <a:extLst>
              <a:ext uri="{96DAC541-7B7A-43D3-8B79-37D633B846F1}">
                <asvg:svgBlip xmlns:asvg="http://schemas.microsoft.com/office/drawing/2016/SVG/main" r:embed="rId31"/>
              </a:ext>
            </a:extLst>
          </a:blip>
          <a:stretch>
            <a:fillRect/>
          </a:stretch>
        </p:blipFill>
        <p:spPr>
          <a:xfrm>
            <a:off x="774353" y="1556186"/>
            <a:ext cx="914400" cy="914400"/>
          </a:xfrm>
          <a:prstGeom prst="rect">
            <a:avLst/>
          </a:prstGeom>
        </p:spPr>
      </p:pic>
      <p:pic>
        <p:nvPicPr>
          <p:cNvPr id="8" name="Graphique 5" descr="Badge avec un remplissage uni">
            <a:extLst>
              <a:ext uri="{FF2B5EF4-FFF2-40B4-BE49-F238E27FC236}">
                <a16:creationId xmlns:a16="http://schemas.microsoft.com/office/drawing/2014/main" id="{777CAEE3-D649-4585-BBF2-6E7D95E2B494}"/>
              </a:ext>
            </a:extLst>
          </p:cNvPr>
          <p:cNvPicPr>
            <a:picLocks noChangeAspect="1"/>
          </p:cNvPicPr>
          <p:nvPr>
            <p:custDataLst>
              <p:tags r:id="rId5"/>
            </p:custDataLst>
          </p:nvPr>
        </p:nvPicPr>
        <p:blipFill>
          <a:blip r:embed="rId32">
            <a:extLst>
              <a:ext uri="{96DAC541-7B7A-43D3-8B79-37D633B846F1}">
                <asvg:svgBlip xmlns:asvg="http://schemas.microsoft.com/office/drawing/2016/SVG/main" r:embed="rId33"/>
              </a:ext>
            </a:extLst>
          </a:blip>
          <a:stretch>
            <a:fillRect/>
          </a:stretch>
        </p:blipFill>
        <p:spPr>
          <a:xfrm>
            <a:off x="751191" y="3127599"/>
            <a:ext cx="914400" cy="914400"/>
          </a:xfrm>
          <a:prstGeom prst="rect">
            <a:avLst/>
          </a:prstGeom>
        </p:spPr>
      </p:pic>
      <p:pic>
        <p:nvPicPr>
          <p:cNvPr id="9" name="Graphique 7" descr="Badge 3 avec un remplissage uni">
            <a:extLst>
              <a:ext uri="{FF2B5EF4-FFF2-40B4-BE49-F238E27FC236}">
                <a16:creationId xmlns:a16="http://schemas.microsoft.com/office/drawing/2014/main" id="{AF88FBCB-ECEC-4344-8BD6-9D50B53A5B3E}"/>
              </a:ext>
            </a:extLst>
          </p:cNvPr>
          <p:cNvPicPr>
            <a:picLocks noChangeAspect="1"/>
          </p:cNvPicPr>
          <p:nvPr>
            <p:custDataLst>
              <p:tags r:id="rId6"/>
            </p:custDataLst>
          </p:nvPr>
        </p:nvPicPr>
        <p:blipFill>
          <a:blip r:embed="rId34">
            <a:extLst>
              <a:ext uri="{96DAC541-7B7A-43D3-8B79-37D633B846F1}">
                <asvg:svgBlip xmlns:asvg="http://schemas.microsoft.com/office/drawing/2016/SVG/main" r:embed="rId35"/>
              </a:ext>
            </a:extLst>
          </a:blip>
          <a:stretch>
            <a:fillRect/>
          </a:stretch>
        </p:blipFill>
        <p:spPr>
          <a:xfrm>
            <a:off x="751191" y="5401206"/>
            <a:ext cx="914400" cy="914400"/>
          </a:xfrm>
          <a:prstGeom prst="rect">
            <a:avLst/>
          </a:prstGeom>
        </p:spPr>
      </p:pic>
      <p:pic>
        <p:nvPicPr>
          <p:cNvPr id="10" name="Graphique 8" descr="Badge 5 avec un remplissage uni">
            <a:extLst>
              <a:ext uri="{FF2B5EF4-FFF2-40B4-BE49-F238E27FC236}">
                <a16:creationId xmlns:a16="http://schemas.microsoft.com/office/drawing/2014/main" id="{5EF66405-F373-4F59-9423-3D722FE84C78}"/>
              </a:ext>
            </a:extLst>
          </p:cNvPr>
          <p:cNvPicPr>
            <a:picLocks noChangeAspect="1"/>
          </p:cNvPicPr>
          <p:nvPr>
            <p:custDataLst>
              <p:tags r:id="rId7"/>
            </p:custDataLst>
          </p:nvPr>
        </p:nvPicPr>
        <p:blipFill>
          <a:blip r:embed="rId36">
            <a:extLst>
              <a:ext uri="{96DAC541-7B7A-43D3-8B79-37D633B846F1}">
                <asvg:svgBlip xmlns:asvg="http://schemas.microsoft.com/office/drawing/2016/SVG/main" r:embed="rId37"/>
              </a:ext>
            </a:extLst>
          </a:blip>
          <a:stretch>
            <a:fillRect/>
          </a:stretch>
        </p:blipFill>
        <p:spPr>
          <a:xfrm>
            <a:off x="5844603" y="3127599"/>
            <a:ext cx="914400" cy="914400"/>
          </a:xfrm>
          <a:prstGeom prst="rect">
            <a:avLst/>
          </a:prstGeom>
        </p:spPr>
      </p:pic>
      <p:pic>
        <p:nvPicPr>
          <p:cNvPr id="11" name="Graphique 11" descr="Badge 4 avec un remplissage uni">
            <a:extLst>
              <a:ext uri="{FF2B5EF4-FFF2-40B4-BE49-F238E27FC236}">
                <a16:creationId xmlns:a16="http://schemas.microsoft.com/office/drawing/2014/main" id="{82F5219C-867F-4D4A-A5CC-E859946E76CE}"/>
              </a:ext>
            </a:extLst>
          </p:cNvPr>
          <p:cNvPicPr>
            <a:picLocks noChangeAspect="1"/>
          </p:cNvPicPr>
          <p:nvPr>
            <p:custDataLst>
              <p:tags r:id="rId8"/>
            </p:custDataLst>
          </p:nvPr>
        </p:nvPicPr>
        <p:blipFill>
          <a:blip r:embed="rId38">
            <a:extLst>
              <a:ext uri="{96DAC541-7B7A-43D3-8B79-37D633B846F1}">
                <asvg:svgBlip xmlns:asvg="http://schemas.microsoft.com/office/drawing/2016/SVG/main" r:embed="rId39"/>
              </a:ext>
            </a:extLst>
          </a:blip>
          <a:stretch>
            <a:fillRect/>
          </a:stretch>
        </p:blipFill>
        <p:spPr>
          <a:xfrm>
            <a:off x="5843403" y="1556186"/>
            <a:ext cx="914400" cy="914400"/>
          </a:xfrm>
          <a:prstGeom prst="rect">
            <a:avLst/>
          </a:prstGeom>
        </p:spPr>
      </p:pic>
      <p:sp>
        <p:nvSpPr>
          <p:cNvPr id="12" name="ZoneTexte 11">
            <a:extLst>
              <a:ext uri="{FF2B5EF4-FFF2-40B4-BE49-F238E27FC236}">
                <a16:creationId xmlns:a16="http://schemas.microsoft.com/office/drawing/2014/main" id="{A711E101-E9EC-467E-B8AB-4509558E55F1}"/>
              </a:ext>
            </a:extLst>
          </p:cNvPr>
          <p:cNvSpPr txBox="1"/>
          <p:nvPr>
            <p:custDataLst>
              <p:tags r:id="rId9"/>
            </p:custDataLst>
          </p:nvPr>
        </p:nvSpPr>
        <p:spPr>
          <a:xfrm>
            <a:off x="1919102" y="1248455"/>
            <a:ext cx="306485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b="1" dirty="0">
                <a:cs typeface="Calibri"/>
              </a:rPr>
              <a:t>L’élément déclencheur</a:t>
            </a:r>
          </a:p>
        </p:txBody>
      </p:sp>
      <p:sp>
        <p:nvSpPr>
          <p:cNvPr id="13" name="ZoneTexte 12">
            <a:extLst>
              <a:ext uri="{FF2B5EF4-FFF2-40B4-BE49-F238E27FC236}">
                <a16:creationId xmlns:a16="http://schemas.microsoft.com/office/drawing/2014/main" id="{066C83D6-9884-4749-8F34-8798B42AB7C5}"/>
              </a:ext>
            </a:extLst>
          </p:cNvPr>
          <p:cNvSpPr txBox="1"/>
          <p:nvPr>
            <p:custDataLst>
              <p:tags r:id="rId10"/>
            </p:custDataLst>
          </p:nvPr>
        </p:nvSpPr>
        <p:spPr>
          <a:xfrm>
            <a:off x="2071503" y="2762771"/>
            <a:ext cx="283698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b="1" dirty="0"/>
              <a:t>L’état des connaissances</a:t>
            </a:r>
            <a:r>
              <a:rPr lang="fr-FR" b="1" dirty="0">
                <a:cs typeface="Calibri"/>
              </a:rPr>
              <a:t>​</a:t>
            </a:r>
          </a:p>
        </p:txBody>
      </p:sp>
      <p:sp>
        <p:nvSpPr>
          <p:cNvPr id="14" name="ZoneTexte 13">
            <a:extLst>
              <a:ext uri="{FF2B5EF4-FFF2-40B4-BE49-F238E27FC236}">
                <a16:creationId xmlns:a16="http://schemas.microsoft.com/office/drawing/2014/main" id="{9F894FD2-2974-4A7D-8B50-9B1400474C3C}"/>
              </a:ext>
            </a:extLst>
          </p:cNvPr>
          <p:cNvSpPr txBox="1"/>
          <p:nvPr>
            <p:custDataLst>
              <p:tags r:id="rId11"/>
            </p:custDataLst>
          </p:nvPr>
        </p:nvSpPr>
        <p:spPr>
          <a:xfrm>
            <a:off x="2692826" y="4601256"/>
            <a:ext cx="172329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b="1" dirty="0"/>
              <a:t>L’enseignement</a:t>
            </a:r>
            <a:endParaRPr lang="fr-FR" b="1" dirty="0">
              <a:cs typeface="Calibri"/>
            </a:endParaRPr>
          </a:p>
        </p:txBody>
      </p:sp>
      <p:sp>
        <p:nvSpPr>
          <p:cNvPr id="15" name="ZoneTexte 14">
            <a:extLst>
              <a:ext uri="{FF2B5EF4-FFF2-40B4-BE49-F238E27FC236}">
                <a16:creationId xmlns:a16="http://schemas.microsoft.com/office/drawing/2014/main" id="{38780CA1-6B09-41F1-BE17-9F59815B01E9}"/>
              </a:ext>
            </a:extLst>
          </p:cNvPr>
          <p:cNvSpPr txBox="1"/>
          <p:nvPr>
            <p:custDataLst>
              <p:tags r:id="rId12"/>
            </p:custDataLst>
          </p:nvPr>
        </p:nvSpPr>
        <p:spPr>
          <a:xfrm>
            <a:off x="8166314" y="1248455"/>
            <a:ext cx="206326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b="1" dirty="0"/>
              <a:t>La mise en pratique</a:t>
            </a:r>
          </a:p>
        </p:txBody>
      </p:sp>
      <p:sp>
        <p:nvSpPr>
          <p:cNvPr id="16" name="ZoneTexte 15">
            <a:extLst>
              <a:ext uri="{FF2B5EF4-FFF2-40B4-BE49-F238E27FC236}">
                <a16:creationId xmlns:a16="http://schemas.microsoft.com/office/drawing/2014/main" id="{7BCF19F6-2CD2-41A4-8838-9222EABE05DE}"/>
              </a:ext>
            </a:extLst>
          </p:cNvPr>
          <p:cNvSpPr txBox="1"/>
          <p:nvPr>
            <p:custDataLst>
              <p:tags r:id="rId13"/>
            </p:custDataLst>
          </p:nvPr>
        </p:nvSpPr>
        <p:spPr>
          <a:xfrm>
            <a:off x="7731030" y="299417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b="1" dirty="0">
                <a:cs typeface="Calibri"/>
              </a:rPr>
              <a:t>Le retour en grand groupe</a:t>
            </a:r>
          </a:p>
        </p:txBody>
      </p:sp>
      <p:sp>
        <p:nvSpPr>
          <p:cNvPr id="17" name="ZoneTexte 16">
            <a:extLst>
              <a:ext uri="{FF2B5EF4-FFF2-40B4-BE49-F238E27FC236}">
                <a16:creationId xmlns:a16="http://schemas.microsoft.com/office/drawing/2014/main" id="{1A2C54C8-249A-4EFD-AEBE-9089FFE97395}"/>
              </a:ext>
            </a:extLst>
          </p:cNvPr>
          <p:cNvSpPr txBox="1"/>
          <p:nvPr>
            <p:custDataLst>
              <p:tags r:id="rId14"/>
            </p:custDataLst>
          </p:nvPr>
        </p:nvSpPr>
        <p:spPr>
          <a:xfrm>
            <a:off x="7519337" y="4604993"/>
            <a:ext cx="336452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b="1" dirty="0"/>
              <a:t>L’activité métacognitive</a:t>
            </a:r>
          </a:p>
        </p:txBody>
      </p:sp>
      <p:sp>
        <p:nvSpPr>
          <p:cNvPr id="18" name="ZoneTexte 17">
            <a:extLst>
              <a:ext uri="{FF2B5EF4-FFF2-40B4-BE49-F238E27FC236}">
                <a16:creationId xmlns:a16="http://schemas.microsoft.com/office/drawing/2014/main" id="{26971EE4-4434-4A7D-8F1A-2CA495593AF4}"/>
              </a:ext>
            </a:extLst>
          </p:cNvPr>
          <p:cNvSpPr txBox="1"/>
          <p:nvPr>
            <p:custDataLst>
              <p:tags r:id="rId15"/>
            </p:custDataLst>
          </p:nvPr>
        </p:nvSpPr>
        <p:spPr>
          <a:xfrm>
            <a:off x="1919103" y="1693932"/>
            <a:ext cx="356381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
            </a:pPr>
            <a:r>
              <a:rPr lang="fr-FR" dirty="0">
                <a:cs typeface="Segoe UI"/>
              </a:rPr>
              <a:t>Présenter l’objet de l’oral :</a:t>
            </a:r>
            <a:r>
              <a:rPr lang="en-US" dirty="0">
                <a:cs typeface="Segoe UI"/>
              </a:rPr>
              <a:t>​</a:t>
            </a:r>
            <a:endParaRPr lang="fr-FR" dirty="0"/>
          </a:p>
          <a:p>
            <a:r>
              <a:rPr lang="fr-FR" dirty="0">
                <a:cs typeface="Segoe UI"/>
              </a:rPr>
              <a:t>contre-exemple et bon exemple</a:t>
            </a:r>
            <a:r>
              <a:rPr lang="en-US" dirty="0">
                <a:cs typeface="Segoe UI"/>
              </a:rPr>
              <a:t>​</a:t>
            </a:r>
          </a:p>
        </p:txBody>
      </p:sp>
      <p:sp>
        <p:nvSpPr>
          <p:cNvPr id="19" name="ZoneTexte 18">
            <a:extLst>
              <a:ext uri="{FF2B5EF4-FFF2-40B4-BE49-F238E27FC236}">
                <a16:creationId xmlns:a16="http://schemas.microsoft.com/office/drawing/2014/main" id="{6E35DCD6-DA50-4F55-B9C9-2817960B59FA}"/>
              </a:ext>
            </a:extLst>
          </p:cNvPr>
          <p:cNvSpPr txBox="1"/>
          <p:nvPr>
            <p:custDataLst>
              <p:tags r:id="rId16"/>
            </p:custDataLst>
          </p:nvPr>
        </p:nvSpPr>
        <p:spPr>
          <a:xfrm>
            <a:off x="1813597" y="3242739"/>
            <a:ext cx="420858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
            </a:pPr>
            <a:r>
              <a:rPr lang="fr-FR" dirty="0">
                <a:cs typeface="Segoe UI"/>
              </a:rPr>
              <a:t>Observer les ​points forts et faibles​ </a:t>
            </a:r>
          </a:p>
          <a:p>
            <a:pPr marL="285750" indent="-285750">
              <a:buFont typeface="Wingdings"/>
              <a:buChar char="§"/>
            </a:pPr>
            <a:r>
              <a:rPr lang="fr-FR" dirty="0">
                <a:cs typeface="Segoe UI"/>
              </a:rPr>
              <a:t>Identifier l’objet de l’oral</a:t>
            </a:r>
            <a:r>
              <a:rPr lang="en-US" dirty="0">
                <a:cs typeface="Segoe UI"/>
              </a:rPr>
              <a:t>​</a:t>
            </a:r>
          </a:p>
          <a:p>
            <a:pPr marL="285750" indent="-285750">
              <a:buFont typeface="Wingdings"/>
              <a:buChar char="§"/>
            </a:pPr>
            <a:r>
              <a:rPr lang="fr-FR" dirty="0">
                <a:cs typeface="Segoe UI"/>
              </a:rPr>
              <a:t>Vérifier les connaissances des élèves sur le sujet</a:t>
            </a:r>
            <a:r>
              <a:rPr lang="en-US" dirty="0">
                <a:cs typeface="Segoe UI"/>
              </a:rPr>
              <a:t>​</a:t>
            </a:r>
          </a:p>
        </p:txBody>
      </p:sp>
      <p:sp>
        <p:nvSpPr>
          <p:cNvPr id="20" name="ZoneTexte 19">
            <a:extLst>
              <a:ext uri="{FF2B5EF4-FFF2-40B4-BE49-F238E27FC236}">
                <a16:creationId xmlns:a16="http://schemas.microsoft.com/office/drawing/2014/main" id="{AF52D8B4-4A4F-4132-94F1-3B3A1F58F43B}"/>
              </a:ext>
            </a:extLst>
          </p:cNvPr>
          <p:cNvSpPr txBox="1"/>
          <p:nvPr>
            <p:custDataLst>
              <p:tags r:id="rId17"/>
            </p:custDataLst>
          </p:nvPr>
        </p:nvSpPr>
        <p:spPr>
          <a:xfrm>
            <a:off x="1813594" y="5079863"/>
            <a:ext cx="3862020"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dirty="0">
                <a:cs typeface="Calibri"/>
              </a:rPr>
              <a:t>Décortiquer l’objet à l’étude et créer un référentiel de classe :</a:t>
            </a:r>
          </a:p>
          <a:p>
            <a:pPr marL="285750" indent="-285750">
              <a:buFont typeface="Wingdings"/>
              <a:buChar char="§"/>
            </a:pPr>
            <a:r>
              <a:rPr lang="fr-FR" dirty="0">
                <a:cs typeface="Calibri"/>
              </a:rPr>
              <a:t>Quoi?</a:t>
            </a:r>
          </a:p>
          <a:p>
            <a:pPr marL="285750" indent="-285750">
              <a:buFont typeface="Wingdings"/>
              <a:buChar char="§"/>
            </a:pPr>
            <a:r>
              <a:rPr lang="fr-FR" dirty="0">
                <a:cs typeface="Calibri"/>
              </a:rPr>
              <a:t>Comment?</a:t>
            </a:r>
          </a:p>
          <a:p>
            <a:pPr marL="285750" indent="-285750">
              <a:buFont typeface="Wingdings"/>
              <a:buChar char="§"/>
            </a:pPr>
            <a:r>
              <a:rPr lang="fr-FR" dirty="0">
                <a:cs typeface="Calibri"/>
              </a:rPr>
              <a:t>Pourquoi?</a:t>
            </a:r>
          </a:p>
          <a:p>
            <a:pPr marL="285750" indent="-285750">
              <a:buFont typeface="Wingdings"/>
              <a:buChar char="§"/>
            </a:pPr>
            <a:r>
              <a:rPr lang="fr-FR" dirty="0">
                <a:cs typeface="Calibri"/>
              </a:rPr>
              <a:t>Quand?</a:t>
            </a:r>
          </a:p>
        </p:txBody>
      </p:sp>
      <p:sp>
        <p:nvSpPr>
          <p:cNvPr id="21" name="ZoneTexte 20">
            <a:extLst>
              <a:ext uri="{FF2B5EF4-FFF2-40B4-BE49-F238E27FC236}">
                <a16:creationId xmlns:a16="http://schemas.microsoft.com/office/drawing/2014/main" id="{6BF7E995-00C3-4823-849B-E53F923A65CA}"/>
              </a:ext>
            </a:extLst>
          </p:cNvPr>
          <p:cNvSpPr txBox="1"/>
          <p:nvPr>
            <p:custDataLst>
              <p:tags r:id="rId18"/>
            </p:custDataLst>
          </p:nvPr>
        </p:nvSpPr>
        <p:spPr>
          <a:xfrm>
            <a:off x="7360140" y="1558691"/>
            <a:ext cx="432227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dirty="0">
                <a:cs typeface="Calibri"/>
              </a:rPr>
              <a:t>Réinvestir les apprentissages :</a:t>
            </a:r>
          </a:p>
          <a:p>
            <a:pPr marL="285750" indent="-285750">
              <a:buFont typeface="Wingdings"/>
              <a:buChar char="§"/>
            </a:pPr>
            <a:r>
              <a:rPr lang="fr-FR" dirty="0">
                <a:cs typeface="Calibri"/>
              </a:rPr>
              <a:t>En petits groupes</a:t>
            </a:r>
          </a:p>
          <a:p>
            <a:pPr marL="285750" indent="-285750">
              <a:buFont typeface="Wingdings"/>
              <a:buChar char="§"/>
            </a:pPr>
            <a:r>
              <a:rPr lang="fr-FR" dirty="0">
                <a:cs typeface="Calibri"/>
              </a:rPr>
              <a:t>En grand groupe</a:t>
            </a:r>
          </a:p>
          <a:p>
            <a:r>
              <a:rPr lang="fr-FR" u="sng" dirty="0">
                <a:cs typeface="Calibri"/>
              </a:rPr>
              <a:t>Modes</a:t>
            </a:r>
            <a:r>
              <a:rPr lang="fr-FR" dirty="0">
                <a:cs typeface="Calibri"/>
              </a:rPr>
              <a:t> : par action / imitation / observation</a:t>
            </a:r>
          </a:p>
        </p:txBody>
      </p:sp>
      <p:sp>
        <p:nvSpPr>
          <p:cNvPr id="22" name="Explosion : 8 points 21">
            <a:extLst>
              <a:ext uri="{FF2B5EF4-FFF2-40B4-BE49-F238E27FC236}">
                <a16:creationId xmlns:a16="http://schemas.microsoft.com/office/drawing/2014/main" id="{F937D895-E477-4788-AB87-0AE6F0983B98}"/>
              </a:ext>
            </a:extLst>
          </p:cNvPr>
          <p:cNvSpPr/>
          <p:nvPr>
            <p:custDataLst>
              <p:tags r:id="rId19"/>
            </p:custDataLst>
          </p:nvPr>
        </p:nvSpPr>
        <p:spPr>
          <a:xfrm rot="960000">
            <a:off x="9822247" y="349954"/>
            <a:ext cx="1965739" cy="1181651"/>
          </a:xfrm>
          <a:prstGeom prst="irregularSeal1">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cs typeface="Calibri"/>
              </a:rPr>
              <a:t>Autant que nécessaire!</a:t>
            </a:r>
            <a:endParaRPr lang="fr-FR" sz="1400" b="1" dirty="0"/>
          </a:p>
        </p:txBody>
      </p:sp>
      <p:sp>
        <p:nvSpPr>
          <p:cNvPr id="23" name="ZoneTexte 22">
            <a:extLst>
              <a:ext uri="{FF2B5EF4-FFF2-40B4-BE49-F238E27FC236}">
                <a16:creationId xmlns:a16="http://schemas.microsoft.com/office/drawing/2014/main" id="{85983F89-D7AB-47AF-B106-712243FF6F0A}"/>
              </a:ext>
            </a:extLst>
          </p:cNvPr>
          <p:cNvSpPr txBox="1"/>
          <p:nvPr>
            <p:custDataLst>
              <p:tags r:id="rId20"/>
            </p:custDataLst>
          </p:nvPr>
        </p:nvSpPr>
        <p:spPr>
          <a:xfrm>
            <a:off x="7459530" y="3303561"/>
            <a:ext cx="436645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dirty="0">
                <a:cs typeface="Calibri"/>
              </a:rPr>
              <a:t>Synthétiser pour assurer la compréhension de l’objet travaillé :</a:t>
            </a:r>
          </a:p>
          <a:p>
            <a:pPr marL="285750" indent="-285750">
              <a:buFont typeface="Wingdings"/>
              <a:buChar char="§"/>
            </a:pPr>
            <a:r>
              <a:rPr lang="fr-FR" dirty="0">
                <a:cs typeface="Calibri"/>
              </a:rPr>
              <a:t>Ex. : Des élèves font une démonstration</a:t>
            </a:r>
          </a:p>
        </p:txBody>
      </p:sp>
      <p:sp>
        <p:nvSpPr>
          <p:cNvPr id="24" name="ZoneTexte 23">
            <a:extLst>
              <a:ext uri="{FF2B5EF4-FFF2-40B4-BE49-F238E27FC236}">
                <a16:creationId xmlns:a16="http://schemas.microsoft.com/office/drawing/2014/main" id="{855067ED-3BF4-4104-BB61-9F32EF2CEBA2}"/>
              </a:ext>
            </a:extLst>
          </p:cNvPr>
          <p:cNvSpPr txBox="1"/>
          <p:nvPr>
            <p:custDataLst>
              <p:tags r:id="rId21"/>
            </p:custDataLst>
          </p:nvPr>
        </p:nvSpPr>
        <p:spPr>
          <a:xfrm>
            <a:off x="7393271" y="4131821"/>
            <a:ext cx="437749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400" u="sng" dirty="0">
                <a:cs typeface="Calibri"/>
              </a:rPr>
              <a:t>* À effectuer aussi à la suite de chaque mise en pratique, s’il y en a plusieurs!</a:t>
            </a:r>
          </a:p>
        </p:txBody>
      </p:sp>
      <p:sp>
        <p:nvSpPr>
          <p:cNvPr id="25" name="ZoneTexte 24">
            <a:extLst>
              <a:ext uri="{FF2B5EF4-FFF2-40B4-BE49-F238E27FC236}">
                <a16:creationId xmlns:a16="http://schemas.microsoft.com/office/drawing/2014/main" id="{2F5CC65A-7CDB-482B-B9FE-39862A01DED4}"/>
              </a:ext>
            </a:extLst>
          </p:cNvPr>
          <p:cNvSpPr txBox="1"/>
          <p:nvPr>
            <p:custDataLst>
              <p:tags r:id="rId22"/>
            </p:custDataLst>
          </p:nvPr>
        </p:nvSpPr>
        <p:spPr>
          <a:xfrm>
            <a:off x="7459531" y="4971127"/>
            <a:ext cx="436645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dirty="0">
                <a:cs typeface="Calibri"/>
              </a:rPr>
              <a:t>Consolider les apprentissages :</a:t>
            </a:r>
          </a:p>
          <a:p>
            <a:pPr marL="285750" indent="-285750">
              <a:buFont typeface="Wingdings"/>
              <a:buChar char="§"/>
            </a:pPr>
            <a:r>
              <a:rPr lang="fr-FR" dirty="0">
                <a:cs typeface="Calibri"/>
              </a:rPr>
              <a:t>Ex. : En répondant à des questions dans un journal de bord ou en concevant des cartes conceptuelles</a:t>
            </a:r>
          </a:p>
        </p:txBody>
      </p:sp>
      <p:sp>
        <p:nvSpPr>
          <p:cNvPr id="26" name="Explosion : 8 points 25">
            <a:extLst>
              <a:ext uri="{FF2B5EF4-FFF2-40B4-BE49-F238E27FC236}">
                <a16:creationId xmlns:a16="http://schemas.microsoft.com/office/drawing/2014/main" id="{7B1F3056-63C3-4A68-A644-D1DD5162028B}"/>
              </a:ext>
            </a:extLst>
          </p:cNvPr>
          <p:cNvSpPr/>
          <p:nvPr>
            <p:custDataLst>
              <p:tags r:id="rId23"/>
            </p:custDataLst>
          </p:nvPr>
        </p:nvSpPr>
        <p:spPr>
          <a:xfrm rot="20820000">
            <a:off x="5723653" y="3901632"/>
            <a:ext cx="1855304" cy="1579217"/>
          </a:xfrm>
          <a:prstGeom prst="irregularSeal1">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cs typeface="Calibri"/>
              </a:rPr>
              <a:t>Réflexions</a:t>
            </a:r>
          </a:p>
          <a:p>
            <a:pPr algn="ctr"/>
            <a:r>
              <a:rPr lang="fr-FR" sz="1400" b="1" dirty="0">
                <a:cs typeface="Calibri"/>
              </a:rPr>
              <a:t>et traces écrites</a:t>
            </a:r>
          </a:p>
        </p:txBody>
      </p:sp>
      <p:pic>
        <p:nvPicPr>
          <p:cNvPr id="27" name="Graphique 3" descr="Badge 6 avec un remplissage uni">
            <a:extLst>
              <a:ext uri="{FF2B5EF4-FFF2-40B4-BE49-F238E27FC236}">
                <a16:creationId xmlns:a16="http://schemas.microsoft.com/office/drawing/2014/main" id="{E2708A50-5554-407E-9A25-7EB5623C0CC3}"/>
              </a:ext>
            </a:extLst>
          </p:cNvPr>
          <p:cNvPicPr>
            <a:picLocks noChangeAspect="1"/>
          </p:cNvPicPr>
          <p:nvPr>
            <p:custDataLst>
              <p:tags r:id="rId24"/>
            </p:custDataLst>
          </p:nvPr>
        </p:nvPicPr>
        <p:blipFill>
          <a:blip r:embed="rId40">
            <a:extLst>
              <a:ext uri="{96DAC541-7B7A-43D3-8B79-37D633B846F1}">
                <asvg:svgBlip xmlns:asvg="http://schemas.microsoft.com/office/drawing/2016/SVG/main" r:embed="rId41"/>
              </a:ext>
            </a:extLst>
          </a:blip>
          <a:stretch>
            <a:fillRect/>
          </a:stretch>
        </p:blipFill>
        <p:spPr>
          <a:xfrm>
            <a:off x="5914900" y="5401206"/>
            <a:ext cx="914400" cy="914400"/>
          </a:xfrm>
          <a:prstGeom prst="rect">
            <a:avLst/>
          </a:prstGeom>
        </p:spPr>
      </p:pic>
      <p:sp>
        <p:nvSpPr>
          <p:cNvPr id="28" name="Rectangle 27">
            <a:extLst>
              <a:ext uri="{FF2B5EF4-FFF2-40B4-BE49-F238E27FC236}">
                <a16:creationId xmlns:a16="http://schemas.microsoft.com/office/drawing/2014/main" id="{A743F4E6-8ECB-4B34-8CF6-07D00DB1DD06}"/>
              </a:ext>
            </a:extLst>
          </p:cNvPr>
          <p:cNvSpPr/>
          <p:nvPr>
            <p:custDataLst>
              <p:tags r:id="rId25"/>
            </p:custDataLst>
          </p:nvPr>
        </p:nvSpPr>
        <p:spPr>
          <a:xfrm>
            <a:off x="1" y="-14798"/>
            <a:ext cx="12191999" cy="935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Son enregistré">
            <a:hlinkClick r:id="" action="ppaction://media"/>
            <a:extLst>
              <a:ext uri="{FF2B5EF4-FFF2-40B4-BE49-F238E27FC236}">
                <a16:creationId xmlns:a16="http://schemas.microsoft.com/office/drawing/2014/main" id="{214C6DC1-C14C-C506-E7BC-6480048506AC}"/>
              </a:ext>
            </a:extLst>
          </p:cNvPr>
          <p:cNvPicPr>
            <a:picLocks noChangeAspect="1"/>
          </p:cNvPicPr>
          <p:nvPr>
            <a:audioFile r:link="rId27"/>
            <p:extLst>
              <p:ext uri="{DAA4B4D4-6D71-4841-9C94-3DE7FCFB9230}">
                <p14:media xmlns:p14="http://schemas.microsoft.com/office/powerpoint/2010/main" r:embed="rId26"/>
              </p:ext>
            </p:extLst>
          </p:nvPr>
        </p:nvPicPr>
        <p:blipFill>
          <a:blip r:embed="rId42"/>
          <a:stretch>
            <a:fillRect/>
          </a:stretch>
        </p:blipFill>
        <p:spPr>
          <a:xfrm>
            <a:off x="11622781" y="233567"/>
            <a:ext cx="406400" cy="406400"/>
          </a:xfrm>
          <a:prstGeom prst="rect">
            <a:avLst/>
          </a:prstGeom>
        </p:spPr>
      </p:pic>
      <p:pic>
        <p:nvPicPr>
          <p:cNvPr id="30" name="Image 29" descr="Une image contenant obscurité, capture d’écran, noir, lune&#10;&#10;Description générée automatiquement">
            <a:extLst>
              <a:ext uri="{FF2B5EF4-FFF2-40B4-BE49-F238E27FC236}">
                <a16:creationId xmlns:a16="http://schemas.microsoft.com/office/drawing/2014/main" id="{E5B66C8D-FB61-3265-DBAB-C0CCD7FEB0C3}"/>
              </a:ext>
            </a:extLst>
          </p:cNvPr>
          <p:cNvPicPr>
            <a:picLocks noChangeAspect="1"/>
          </p:cNvPicPr>
          <p:nvPr/>
        </p:nvPicPr>
        <p:blipFill>
          <a:blip r:embed="rId43"/>
          <a:stretch>
            <a:fillRect/>
          </a:stretch>
        </p:blipFill>
        <p:spPr>
          <a:xfrm>
            <a:off x="9824451" y="6146339"/>
            <a:ext cx="2364109" cy="712603"/>
          </a:xfrm>
          <a:prstGeom prst="rect">
            <a:avLst/>
          </a:prstGeom>
        </p:spPr>
      </p:pic>
    </p:spTree>
    <p:extLst>
      <p:ext uri="{BB962C8B-B14F-4D97-AF65-F5344CB8AC3E}">
        <p14:creationId xmlns:p14="http://schemas.microsoft.com/office/powerpoint/2010/main" val="3756257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5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C8965-85DF-6987-828F-7CCAE04693FC}"/>
              </a:ext>
            </a:extLst>
          </p:cNvPr>
          <p:cNvSpPr>
            <a:spLocks noGrp="1"/>
          </p:cNvSpPr>
          <p:nvPr>
            <p:ph type="title"/>
            <p:custDataLst>
              <p:tags r:id="rId1"/>
            </p:custDataLst>
          </p:nvPr>
        </p:nvSpPr>
        <p:spPr>
          <a:xfrm>
            <a:off x="396522" y="502779"/>
            <a:ext cx="11152797" cy="946317"/>
          </a:xfrm>
        </p:spPr>
        <p:txBody>
          <a:bodyPr lIns="91440" tIns="45720" rIns="91440" bIns="45720" anchor="t"/>
          <a:lstStyle/>
          <a:p>
            <a:r>
              <a:rPr lang="fr-CA" sz="4000" dirty="0">
                <a:latin typeface="Calibri"/>
                <a:cs typeface="Calibri"/>
              </a:rPr>
              <a:t>Les </a:t>
            </a:r>
            <a:r>
              <a:rPr lang="fr-CA" sz="4000" dirty="0">
                <a:latin typeface="Calibri"/>
                <a:cs typeface="Calibri"/>
                <a:hlinkClick r:id="rId18">
                  <a:extLst>
                    <a:ext uri="{A12FA001-AC4F-418D-AE19-62706E023703}">
                      <ahyp:hlinkClr xmlns:ahyp="http://schemas.microsoft.com/office/drawing/2018/hyperlinkcolor" val="tx"/>
                    </a:ext>
                  </a:extLst>
                </a:hlinkClick>
              </a:rPr>
              <a:t>déclencheurs</a:t>
            </a:r>
            <a:r>
              <a:rPr lang="fr-CA" sz="4000" dirty="0">
                <a:latin typeface="Calibri"/>
                <a:cs typeface="Calibri"/>
              </a:rPr>
              <a:t> de parole</a:t>
            </a:r>
            <a:endParaRPr lang="fr-CA" sz="4000" dirty="0"/>
          </a:p>
        </p:txBody>
      </p:sp>
      <p:sp>
        <p:nvSpPr>
          <p:cNvPr id="11" name="Ellipse 10">
            <a:extLst>
              <a:ext uri="{FF2B5EF4-FFF2-40B4-BE49-F238E27FC236}">
                <a16:creationId xmlns:a16="http://schemas.microsoft.com/office/drawing/2014/main" id="{8E5B1379-B970-A27D-F482-9FD47F86896D}"/>
              </a:ext>
            </a:extLst>
          </p:cNvPr>
          <p:cNvSpPr/>
          <p:nvPr>
            <p:custDataLst>
              <p:tags r:id="rId2"/>
            </p:custDataLst>
          </p:nvPr>
        </p:nvSpPr>
        <p:spPr>
          <a:xfrm>
            <a:off x="1221037" y="1758811"/>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b="1">
              <a:cs typeface="Calibri"/>
            </a:endParaRPr>
          </a:p>
        </p:txBody>
      </p:sp>
      <p:sp>
        <p:nvSpPr>
          <p:cNvPr id="12" name="Ellipse 11">
            <a:extLst>
              <a:ext uri="{FF2B5EF4-FFF2-40B4-BE49-F238E27FC236}">
                <a16:creationId xmlns:a16="http://schemas.microsoft.com/office/drawing/2014/main" id="{BDE7D618-3A56-0203-F777-A1693A0539F5}"/>
              </a:ext>
            </a:extLst>
          </p:cNvPr>
          <p:cNvSpPr/>
          <p:nvPr>
            <p:custDataLst>
              <p:tags r:id="rId3"/>
            </p:custDataLst>
          </p:nvPr>
        </p:nvSpPr>
        <p:spPr>
          <a:xfrm>
            <a:off x="3929942" y="1760559"/>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3" name="Ellipse 12">
            <a:extLst>
              <a:ext uri="{FF2B5EF4-FFF2-40B4-BE49-F238E27FC236}">
                <a16:creationId xmlns:a16="http://schemas.microsoft.com/office/drawing/2014/main" id="{8DE0ECAD-D9D8-17AC-65B2-B45CA6FE1321}"/>
              </a:ext>
            </a:extLst>
          </p:cNvPr>
          <p:cNvSpPr/>
          <p:nvPr>
            <p:custDataLst>
              <p:tags r:id="rId4"/>
            </p:custDataLst>
          </p:nvPr>
        </p:nvSpPr>
        <p:spPr>
          <a:xfrm>
            <a:off x="5308366" y="1741313"/>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4" name="Ellipse 13">
            <a:extLst>
              <a:ext uri="{FF2B5EF4-FFF2-40B4-BE49-F238E27FC236}">
                <a16:creationId xmlns:a16="http://schemas.microsoft.com/office/drawing/2014/main" id="{5EFEACB0-F313-A97E-0C3E-BFCEDA84D53F}"/>
              </a:ext>
            </a:extLst>
          </p:cNvPr>
          <p:cNvSpPr/>
          <p:nvPr>
            <p:custDataLst>
              <p:tags r:id="rId5"/>
            </p:custDataLst>
          </p:nvPr>
        </p:nvSpPr>
        <p:spPr>
          <a:xfrm>
            <a:off x="2530520" y="1738339"/>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5" name="Graphique 15" descr="Note de musique avec un remplissage uni">
            <a:extLst>
              <a:ext uri="{FF2B5EF4-FFF2-40B4-BE49-F238E27FC236}">
                <a16:creationId xmlns:a16="http://schemas.microsoft.com/office/drawing/2014/main" id="{7F894145-1CF8-4CE7-15EF-17692C53124D}"/>
              </a:ext>
            </a:extLst>
          </p:cNvPr>
          <p:cNvPicPr>
            <a:picLocks noChangeAspect="1"/>
          </p:cNvPicPr>
          <p:nvPr>
            <p:custDataLst>
              <p:tags r:id="rId6"/>
            </p:custDataLst>
          </p:nvPr>
        </p:nvPicPr>
        <p:blipFill>
          <a:blip r:embed="rId19">
            <a:extLst>
              <a:ext uri="{96DAC541-7B7A-43D3-8B79-37D633B846F1}">
                <asvg:svgBlip xmlns:asvg="http://schemas.microsoft.com/office/drawing/2016/SVG/main" r:embed="rId20"/>
              </a:ext>
            </a:extLst>
          </a:blip>
          <a:stretch>
            <a:fillRect/>
          </a:stretch>
        </p:blipFill>
        <p:spPr>
          <a:xfrm>
            <a:off x="2676710" y="1873153"/>
            <a:ext cx="633047" cy="644770"/>
          </a:xfrm>
          <a:prstGeom prst="rect">
            <a:avLst/>
          </a:prstGeom>
        </p:spPr>
      </p:pic>
      <p:pic>
        <p:nvPicPr>
          <p:cNvPr id="17" name="Graphique 17" descr="Image avec un remplissage uni">
            <a:extLst>
              <a:ext uri="{FF2B5EF4-FFF2-40B4-BE49-F238E27FC236}">
                <a16:creationId xmlns:a16="http://schemas.microsoft.com/office/drawing/2014/main" id="{62A2F53A-102D-6FC2-7C2D-3337346A9163}"/>
              </a:ext>
            </a:extLst>
          </p:cNvPr>
          <p:cNvPicPr>
            <a:picLocks noChangeAspect="1"/>
          </p:cNvPicPr>
          <p:nvPr>
            <p:custDataLst>
              <p:tags r:id="rId7"/>
            </p:custDataLst>
          </p:nvPr>
        </p:nvPicPr>
        <p:blipFill>
          <a:blip r:embed="rId21">
            <a:extLst>
              <a:ext uri="{96DAC541-7B7A-43D3-8B79-37D633B846F1}">
                <asvg:svgBlip xmlns:asvg="http://schemas.microsoft.com/office/drawing/2016/SVG/main" r:embed="rId22"/>
              </a:ext>
            </a:extLst>
          </a:blip>
          <a:stretch>
            <a:fillRect/>
          </a:stretch>
        </p:blipFill>
        <p:spPr>
          <a:xfrm>
            <a:off x="5419736" y="1851283"/>
            <a:ext cx="679939" cy="679939"/>
          </a:xfrm>
          <a:prstGeom prst="rect">
            <a:avLst/>
          </a:prstGeom>
        </p:spPr>
      </p:pic>
      <p:pic>
        <p:nvPicPr>
          <p:cNvPr id="18" name="Graphique 18" descr="Manette de jeu avec un remplissage uni">
            <a:extLst>
              <a:ext uri="{FF2B5EF4-FFF2-40B4-BE49-F238E27FC236}">
                <a16:creationId xmlns:a16="http://schemas.microsoft.com/office/drawing/2014/main" id="{B34C237A-BA55-201F-3C42-EF7CECD7578D}"/>
              </a:ext>
            </a:extLst>
          </p:cNvPr>
          <p:cNvPicPr>
            <a:picLocks noChangeAspect="1"/>
          </p:cNvPicPr>
          <p:nvPr>
            <p:custDataLst>
              <p:tags r:id="rId8"/>
            </p:custDataLst>
          </p:nvPr>
        </p:nvPicPr>
        <p:blipFill>
          <a:blip r:embed="rId23">
            <a:extLst>
              <a:ext uri="{96DAC541-7B7A-43D3-8B79-37D633B846F1}">
                <asvg:svgBlip xmlns:asvg="http://schemas.microsoft.com/office/drawing/2016/SVG/main" r:embed="rId24"/>
              </a:ext>
            </a:extLst>
          </a:blip>
          <a:stretch>
            <a:fillRect/>
          </a:stretch>
        </p:blipFill>
        <p:spPr>
          <a:xfrm>
            <a:off x="1320334" y="1870180"/>
            <a:ext cx="726831" cy="679939"/>
          </a:xfrm>
          <a:prstGeom prst="rect">
            <a:avLst/>
          </a:prstGeom>
        </p:spPr>
      </p:pic>
      <p:pic>
        <p:nvPicPr>
          <p:cNvPr id="19" name="Graphique 19" descr="Création de récits avec un remplissage uni">
            <a:extLst>
              <a:ext uri="{FF2B5EF4-FFF2-40B4-BE49-F238E27FC236}">
                <a16:creationId xmlns:a16="http://schemas.microsoft.com/office/drawing/2014/main" id="{B6DE8C30-D20F-84F5-EE81-07226E61E21D}"/>
              </a:ext>
            </a:extLst>
          </p:cNvPr>
          <p:cNvPicPr>
            <a:picLocks noChangeAspect="1"/>
          </p:cNvPicPr>
          <p:nvPr>
            <p:custDataLst>
              <p:tags r:id="rId9"/>
            </p:custDataLst>
          </p:nvPr>
        </p:nvPicPr>
        <p:blipFill>
          <a:blip r:embed="rId25">
            <a:extLst>
              <a:ext uri="{96DAC541-7B7A-43D3-8B79-37D633B846F1}">
                <asvg:svgBlip xmlns:asvg="http://schemas.microsoft.com/office/drawing/2016/SVG/main" r:embed="rId26"/>
              </a:ext>
            </a:extLst>
          </a:blip>
          <a:stretch>
            <a:fillRect/>
          </a:stretch>
        </p:blipFill>
        <p:spPr>
          <a:xfrm>
            <a:off x="4076131" y="1860556"/>
            <a:ext cx="644770" cy="668216"/>
          </a:xfrm>
          <a:prstGeom prst="rect">
            <a:avLst/>
          </a:prstGeom>
        </p:spPr>
      </p:pic>
      <p:sp>
        <p:nvSpPr>
          <p:cNvPr id="3" name="ZoneTexte 2">
            <a:extLst>
              <a:ext uri="{FF2B5EF4-FFF2-40B4-BE49-F238E27FC236}">
                <a16:creationId xmlns:a16="http://schemas.microsoft.com/office/drawing/2014/main" id="{ECDAF2B3-01F9-6FA1-380C-E3ED20544FD8}"/>
              </a:ext>
            </a:extLst>
          </p:cNvPr>
          <p:cNvSpPr txBox="1"/>
          <p:nvPr>
            <p:custDataLst>
              <p:tags r:id="rId10"/>
            </p:custDataLst>
          </p:nvPr>
        </p:nvSpPr>
        <p:spPr>
          <a:xfrm>
            <a:off x="621579" y="6420396"/>
            <a:ext cx="205513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1400" dirty="0"/>
              <a:t>Dumais et Soucy</a:t>
            </a:r>
            <a:r>
              <a:rPr lang="fr-CA" sz="1400" dirty="0">
                <a:cs typeface="Calibri"/>
              </a:rPr>
              <a:t>, 2019</a:t>
            </a:r>
            <a:endParaRPr lang="fr-CA" dirty="0">
              <a:cs typeface="Calibri"/>
            </a:endParaRPr>
          </a:p>
        </p:txBody>
      </p:sp>
      <p:sp>
        <p:nvSpPr>
          <p:cNvPr id="9" name="Flèche : pentagone 8">
            <a:extLst>
              <a:ext uri="{FF2B5EF4-FFF2-40B4-BE49-F238E27FC236}">
                <a16:creationId xmlns:a16="http://schemas.microsoft.com/office/drawing/2014/main" id="{821D47AE-D982-F53A-4363-B32102CC9BAB}"/>
              </a:ext>
            </a:extLst>
          </p:cNvPr>
          <p:cNvSpPr/>
          <p:nvPr>
            <p:custDataLst>
              <p:tags r:id="rId11"/>
            </p:custDataLst>
          </p:nvPr>
        </p:nvSpPr>
        <p:spPr>
          <a:xfrm>
            <a:off x="625523" y="2854657"/>
            <a:ext cx="7529012" cy="2376983"/>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200" b="1" dirty="0">
                <a:solidFill>
                  <a:srgbClr val="FFFFFF"/>
                </a:solidFill>
                <a:latin typeface="Calibri"/>
              </a:rPr>
              <a:t>« Les DÉCLENCHEURS de parole créent des OCCASIONS IDÉALES pour </a:t>
            </a:r>
            <a:r>
              <a:rPr lang="fr-CA" sz="2200" b="1" u="sng" dirty="0">
                <a:solidFill>
                  <a:srgbClr val="FFFFFF"/>
                </a:solidFill>
                <a:latin typeface="Calibri"/>
              </a:rPr>
              <a:t>observer</a:t>
            </a:r>
            <a:r>
              <a:rPr lang="fr-CA" sz="2200" b="1" dirty="0">
                <a:solidFill>
                  <a:srgbClr val="FFFFFF"/>
                </a:solidFill>
                <a:latin typeface="Calibri"/>
              </a:rPr>
              <a:t> les élèves et, surtout, pour fournir à ces derniers des </a:t>
            </a:r>
            <a:r>
              <a:rPr lang="fr-CA" sz="2200" b="1" u="sng" dirty="0">
                <a:solidFill>
                  <a:srgbClr val="FFFFFF"/>
                </a:solidFill>
                <a:latin typeface="Calibri"/>
              </a:rPr>
              <a:t>rétroactions constructives et précises</a:t>
            </a:r>
            <a:r>
              <a:rPr lang="fr-CA" sz="2200" b="1" dirty="0">
                <a:solidFill>
                  <a:srgbClr val="FFFFFF"/>
                </a:solidFill>
                <a:latin typeface="Calibri"/>
              </a:rPr>
              <a:t> afin qu’ils puissent développer et améliorer leur compétence à communiquer oralement. » </a:t>
            </a:r>
            <a:r>
              <a:rPr lang="fr-CA" sz="2200" dirty="0">
                <a:solidFill>
                  <a:srgbClr val="FFFFFF"/>
                </a:solidFill>
                <a:latin typeface="Calibri"/>
                <a:ea typeface="Calibri"/>
                <a:cs typeface="Calibri"/>
              </a:rPr>
              <a:t>​</a:t>
            </a:r>
            <a:endParaRPr lang="fr-CA" sz="2200" dirty="0">
              <a:solidFill>
                <a:srgbClr val="FFFFFF"/>
              </a:solidFill>
              <a:cs typeface="Calibri"/>
            </a:endParaRPr>
          </a:p>
        </p:txBody>
      </p:sp>
      <p:pic>
        <p:nvPicPr>
          <p:cNvPr id="22" name="Image 22">
            <a:extLst>
              <a:ext uri="{FF2B5EF4-FFF2-40B4-BE49-F238E27FC236}">
                <a16:creationId xmlns:a16="http://schemas.microsoft.com/office/drawing/2014/main" id="{AA912E1A-FE3E-0437-C285-00ADB722D334}"/>
              </a:ext>
            </a:extLst>
          </p:cNvPr>
          <p:cNvPicPr>
            <a:picLocks noChangeAspect="1"/>
          </p:cNvPicPr>
          <p:nvPr>
            <p:custDataLst>
              <p:tags r:id="rId12"/>
            </p:custDataLst>
          </p:nvPr>
        </p:nvPicPr>
        <p:blipFill>
          <a:blip r:embed="rId27"/>
          <a:stretch>
            <a:fillRect/>
          </a:stretch>
        </p:blipFill>
        <p:spPr>
          <a:xfrm>
            <a:off x="8247622" y="1693708"/>
            <a:ext cx="3471080" cy="3171384"/>
          </a:xfrm>
          <a:prstGeom prst="rect">
            <a:avLst/>
          </a:prstGeom>
        </p:spPr>
      </p:pic>
      <p:sp>
        <p:nvSpPr>
          <p:cNvPr id="4" name="ZoneTexte 3">
            <a:extLst>
              <a:ext uri="{FF2B5EF4-FFF2-40B4-BE49-F238E27FC236}">
                <a16:creationId xmlns:a16="http://schemas.microsoft.com/office/drawing/2014/main" id="{54C5EF4F-2A5B-FE41-8A15-AEDF3200B7C1}"/>
              </a:ext>
            </a:extLst>
          </p:cNvPr>
          <p:cNvSpPr txBox="1"/>
          <p:nvPr>
            <p:custDataLst>
              <p:tags r:id="rId13"/>
            </p:custDataLst>
          </p:nvPr>
        </p:nvSpPr>
        <p:spPr>
          <a:xfrm>
            <a:off x="535220" y="5473262"/>
            <a:ext cx="1080988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3200" b="1" dirty="0">
                <a:solidFill>
                  <a:srgbClr val="325EA8"/>
                </a:solidFill>
              </a:rPr>
              <a:t>Un déclencheur par excellence : la littérature jeunesse!</a:t>
            </a:r>
            <a:r>
              <a:rPr lang="fr-CA" sz="3200" dirty="0">
                <a:solidFill>
                  <a:srgbClr val="325EA8"/>
                </a:solidFill>
                <a:cs typeface="Calibri"/>
              </a:rPr>
              <a:t>​</a:t>
            </a:r>
            <a:endParaRPr lang="fr-CA" dirty="0">
              <a:solidFill>
                <a:srgbClr val="325EA8"/>
              </a:solidFill>
            </a:endParaRPr>
          </a:p>
        </p:txBody>
      </p:sp>
      <p:pic>
        <p:nvPicPr>
          <p:cNvPr id="8" name="Son enregistré">
            <a:hlinkClick r:id="" action="ppaction://media"/>
            <a:extLst>
              <a:ext uri="{FF2B5EF4-FFF2-40B4-BE49-F238E27FC236}">
                <a16:creationId xmlns:a16="http://schemas.microsoft.com/office/drawing/2014/main" id="{F7B5E740-AD57-C0A0-94DF-A262E65A94E6}"/>
              </a:ext>
            </a:extLst>
          </p:cNvPr>
          <p:cNvPicPr>
            <a:picLocks noChangeAspect="1"/>
          </p:cNvPicPr>
          <p:nvPr>
            <a:audioFile r:link="rId15"/>
            <p:extLst>
              <p:ext uri="{DAA4B4D4-6D71-4841-9C94-3DE7FCFB9230}">
                <p14:media xmlns:p14="http://schemas.microsoft.com/office/powerpoint/2010/main" r:embed="rId14"/>
              </p:ext>
            </p:extLst>
          </p:nvPr>
        </p:nvPicPr>
        <p:blipFill>
          <a:blip r:embed="rId28"/>
          <a:stretch>
            <a:fillRect/>
          </a:stretch>
        </p:blipFill>
        <p:spPr>
          <a:xfrm>
            <a:off x="11403303" y="299579"/>
            <a:ext cx="406400" cy="406400"/>
          </a:xfrm>
          <a:prstGeom prst="rect">
            <a:avLst/>
          </a:prstGeom>
        </p:spPr>
      </p:pic>
    </p:spTree>
    <p:extLst>
      <p:ext uri="{BB962C8B-B14F-4D97-AF65-F5344CB8AC3E}">
        <p14:creationId xmlns:p14="http://schemas.microsoft.com/office/powerpoint/2010/main" val="1205347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71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C8965-85DF-6987-828F-7CCAE04693FC}"/>
              </a:ext>
            </a:extLst>
          </p:cNvPr>
          <p:cNvSpPr>
            <a:spLocks noGrp="1"/>
          </p:cNvSpPr>
          <p:nvPr>
            <p:ph type="title"/>
            <p:custDataLst>
              <p:tags r:id="rId1"/>
            </p:custDataLst>
          </p:nvPr>
        </p:nvSpPr>
        <p:spPr>
          <a:xfrm>
            <a:off x="661861" y="391644"/>
            <a:ext cx="8163785" cy="749395"/>
          </a:xfrm>
        </p:spPr>
        <p:txBody>
          <a:bodyPr lIns="91440" tIns="45720" rIns="91440" bIns="45720" anchor="t"/>
          <a:lstStyle/>
          <a:p>
            <a:r>
              <a:rPr lang="fr-CA" sz="4000" dirty="0">
                <a:latin typeface="Calibri"/>
                <a:cs typeface="Calibri"/>
              </a:rPr>
              <a:t>Des dispositifs de lecture </a:t>
            </a:r>
            <a:br>
              <a:rPr lang="fr-CA" sz="4000" dirty="0">
                <a:latin typeface="Calibri"/>
                <a:cs typeface="Calibri"/>
              </a:rPr>
            </a:br>
            <a:r>
              <a:rPr lang="fr-CA" sz="4000" dirty="0">
                <a:latin typeface="Calibri"/>
                <a:cs typeface="Calibri"/>
              </a:rPr>
              <a:t>au profit des interactions orales</a:t>
            </a:r>
            <a:endParaRPr lang="fr-CA" sz="4000" dirty="0"/>
          </a:p>
        </p:txBody>
      </p:sp>
      <p:sp>
        <p:nvSpPr>
          <p:cNvPr id="3" name="ZoneTexte 2">
            <a:extLst>
              <a:ext uri="{FF2B5EF4-FFF2-40B4-BE49-F238E27FC236}">
                <a16:creationId xmlns:a16="http://schemas.microsoft.com/office/drawing/2014/main" id="{ECDAF2B3-01F9-6FA1-380C-E3ED20544FD8}"/>
              </a:ext>
            </a:extLst>
          </p:cNvPr>
          <p:cNvSpPr txBox="1"/>
          <p:nvPr>
            <p:custDataLst>
              <p:tags r:id="rId2"/>
            </p:custDataLst>
          </p:nvPr>
        </p:nvSpPr>
        <p:spPr>
          <a:xfrm>
            <a:off x="661543" y="5868168"/>
            <a:ext cx="394694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1400" dirty="0">
                <a:cs typeface="Calibri"/>
              </a:rPr>
              <a:t>Dupin de Saint-André et </a:t>
            </a:r>
            <a:r>
              <a:rPr lang="fr-CA" sz="1400" dirty="0" err="1">
                <a:cs typeface="Calibri"/>
              </a:rPr>
              <a:t>Montésinos-Gelet</a:t>
            </a:r>
            <a:r>
              <a:rPr lang="fr-CA" sz="1400" dirty="0">
                <a:cs typeface="Calibri"/>
              </a:rPr>
              <a:t>, 2022</a:t>
            </a:r>
          </a:p>
        </p:txBody>
      </p:sp>
      <p:sp>
        <p:nvSpPr>
          <p:cNvPr id="4" name="ZoneTexte 3">
            <a:extLst>
              <a:ext uri="{FF2B5EF4-FFF2-40B4-BE49-F238E27FC236}">
                <a16:creationId xmlns:a16="http://schemas.microsoft.com/office/drawing/2014/main" id="{CDEFDBA6-5698-8553-ACD7-23AD8C053C27}"/>
              </a:ext>
            </a:extLst>
          </p:cNvPr>
          <p:cNvSpPr txBox="1"/>
          <p:nvPr>
            <p:custDataLst>
              <p:tags r:id="rId3"/>
            </p:custDataLst>
          </p:nvPr>
        </p:nvSpPr>
        <p:spPr>
          <a:xfrm>
            <a:off x="666074" y="1925280"/>
            <a:ext cx="7008722"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4000" dirty="0">
                <a:latin typeface="Brush Script MT"/>
              </a:rPr>
              <a:t>« Il faut donner la possibilité d’interagir, puisque c’est </a:t>
            </a:r>
            <a:r>
              <a:rPr lang="fr-CA" sz="4000" u="sng" dirty="0">
                <a:latin typeface="Brush Script MT"/>
              </a:rPr>
              <a:t>davantage la qualité des interactions</a:t>
            </a:r>
            <a:r>
              <a:rPr lang="fr-CA" sz="4000" dirty="0">
                <a:latin typeface="Brush Script MT"/>
              </a:rPr>
              <a:t> lors de la lecture </a:t>
            </a:r>
            <a:r>
              <a:rPr lang="fr-CA" sz="4000" u="sng" dirty="0">
                <a:latin typeface="Brush Script MT"/>
              </a:rPr>
              <a:t>que la lecture elle-même</a:t>
            </a:r>
            <a:r>
              <a:rPr lang="fr-CA" sz="4000" dirty="0">
                <a:latin typeface="Brush Script MT"/>
              </a:rPr>
              <a:t> qui assurerait le </a:t>
            </a:r>
            <a:r>
              <a:rPr lang="fr-CA" sz="4000" u="sng" dirty="0">
                <a:latin typeface="Brush Script MT"/>
              </a:rPr>
              <a:t>développement</a:t>
            </a:r>
            <a:r>
              <a:rPr lang="fr-CA" sz="4000" dirty="0">
                <a:latin typeface="Brush Script MT"/>
              </a:rPr>
              <a:t> des habiletés de </a:t>
            </a:r>
            <a:r>
              <a:rPr lang="fr-CA" sz="4000" u="sng" dirty="0">
                <a:latin typeface="Brush Script MT"/>
              </a:rPr>
              <a:t>compréhension</a:t>
            </a:r>
            <a:r>
              <a:rPr lang="fr-CA" sz="4000" dirty="0">
                <a:latin typeface="Brush Script MT"/>
              </a:rPr>
              <a:t>. »</a:t>
            </a:r>
            <a:r>
              <a:rPr lang="fr-CA" sz="4000" dirty="0">
                <a:latin typeface="Brush Script MT"/>
                <a:cs typeface="Calibri"/>
              </a:rPr>
              <a:t>​</a:t>
            </a:r>
          </a:p>
        </p:txBody>
      </p:sp>
      <p:pic>
        <p:nvPicPr>
          <p:cNvPr id="5" name="Image 5">
            <a:extLst>
              <a:ext uri="{FF2B5EF4-FFF2-40B4-BE49-F238E27FC236}">
                <a16:creationId xmlns:a16="http://schemas.microsoft.com/office/drawing/2014/main" id="{0A8D5EBE-BFA5-EFFC-BBF5-8CC804807150}"/>
              </a:ext>
            </a:extLst>
          </p:cNvPr>
          <p:cNvPicPr>
            <a:picLocks noChangeAspect="1"/>
          </p:cNvPicPr>
          <p:nvPr>
            <p:custDataLst>
              <p:tags r:id="rId4"/>
            </p:custDataLst>
          </p:nvPr>
        </p:nvPicPr>
        <p:blipFill>
          <a:blip r:embed="rId11"/>
          <a:stretch>
            <a:fillRect/>
          </a:stretch>
        </p:blipFill>
        <p:spPr>
          <a:xfrm>
            <a:off x="8092927" y="1174701"/>
            <a:ext cx="3355478" cy="2810114"/>
          </a:xfrm>
          <a:prstGeom prst="rect">
            <a:avLst/>
          </a:prstGeom>
        </p:spPr>
      </p:pic>
      <p:sp>
        <p:nvSpPr>
          <p:cNvPr id="8" name="Rectangle : coins arrondis 7">
            <a:extLst>
              <a:ext uri="{FF2B5EF4-FFF2-40B4-BE49-F238E27FC236}">
                <a16:creationId xmlns:a16="http://schemas.microsoft.com/office/drawing/2014/main" id="{22F591CE-6824-FC5E-7650-974922F9D8EC}"/>
              </a:ext>
            </a:extLst>
          </p:cNvPr>
          <p:cNvSpPr/>
          <p:nvPr>
            <p:custDataLst>
              <p:tags r:id="rId5"/>
            </p:custDataLst>
          </p:nvPr>
        </p:nvSpPr>
        <p:spPr>
          <a:xfrm>
            <a:off x="7960510" y="4786137"/>
            <a:ext cx="3908146" cy="918882"/>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CA" sz="2400" dirty="0">
                <a:solidFill>
                  <a:srgbClr val="325EA8"/>
                </a:solidFill>
                <a:cs typeface="Calibri"/>
                <a:hlinkClick r:id="rId12">
                  <a:extLst>
                    <a:ext uri="{A12FA001-AC4F-418D-AE19-62706E023703}">
                      <ahyp:hlinkClr xmlns:ahyp="http://schemas.microsoft.com/office/drawing/2018/hyperlinkcolor" val="tx"/>
                    </a:ext>
                  </a:extLst>
                </a:hlinkClick>
              </a:rPr>
              <a:t>Dispositifs de lecture</a:t>
            </a:r>
            <a:endParaRPr lang="fr-CA" sz="2400" dirty="0">
              <a:solidFill>
                <a:srgbClr val="325EA8"/>
              </a:solidFill>
              <a:hlinkClick r:id="rId12">
                <a:extLst>
                  <a:ext uri="{A12FA001-AC4F-418D-AE19-62706E023703}">
                    <ahyp:hlinkClr xmlns:ahyp="http://schemas.microsoft.com/office/drawing/2018/hyperlinkcolor" val="tx"/>
                  </a:ext>
                </a:extLst>
              </a:hlinkClick>
            </a:endParaRPr>
          </a:p>
        </p:txBody>
      </p:sp>
      <p:sp>
        <p:nvSpPr>
          <p:cNvPr id="6" name="Flèche : bas 5">
            <a:extLst>
              <a:ext uri="{FF2B5EF4-FFF2-40B4-BE49-F238E27FC236}">
                <a16:creationId xmlns:a16="http://schemas.microsoft.com/office/drawing/2014/main" id="{A3CE75CA-E191-C7C4-5883-5252A6F83689}"/>
              </a:ext>
            </a:extLst>
          </p:cNvPr>
          <p:cNvSpPr/>
          <p:nvPr>
            <p:custDataLst>
              <p:tags r:id="rId6"/>
            </p:custDataLst>
          </p:nvPr>
        </p:nvSpPr>
        <p:spPr>
          <a:xfrm>
            <a:off x="9777046" y="4196860"/>
            <a:ext cx="480646" cy="3399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7" name="Son enregistré">
            <a:hlinkClick r:id="" action="ppaction://media"/>
            <a:extLst>
              <a:ext uri="{FF2B5EF4-FFF2-40B4-BE49-F238E27FC236}">
                <a16:creationId xmlns:a16="http://schemas.microsoft.com/office/drawing/2014/main" id="{6D76A31C-FE3C-DDEC-6FD2-F5A7AED66A25}"/>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11462256" y="359941"/>
            <a:ext cx="406400" cy="406400"/>
          </a:xfrm>
          <a:prstGeom prst="rect">
            <a:avLst/>
          </a:prstGeom>
        </p:spPr>
      </p:pic>
    </p:spTree>
    <p:extLst>
      <p:ext uri="{BB962C8B-B14F-4D97-AF65-F5344CB8AC3E}">
        <p14:creationId xmlns:p14="http://schemas.microsoft.com/office/powerpoint/2010/main" val="79850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00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que 7" descr="Création de récits contour">
            <a:extLst>
              <a:ext uri="{FF2B5EF4-FFF2-40B4-BE49-F238E27FC236}">
                <a16:creationId xmlns:a16="http://schemas.microsoft.com/office/drawing/2014/main" id="{0633FED6-E912-AA2C-7156-B9976A976F37}"/>
              </a:ext>
            </a:extLst>
          </p:cNvPr>
          <p:cNvPicPr>
            <a:picLocks noChangeAspect="1"/>
          </p:cNvPicPr>
          <p:nvPr>
            <p:custDataLst>
              <p:tags r:id="rId1"/>
            </p:custDataLst>
          </p:nvPr>
        </p:nvPicPr>
        <p:blipFill>
          <a:blip r:embed="rId8">
            <a:extLst>
              <a:ext uri="{96DAC541-7B7A-43D3-8B79-37D633B846F1}">
                <asvg:svgBlip xmlns:asvg="http://schemas.microsoft.com/office/drawing/2016/SVG/main" r:embed="rId9"/>
              </a:ext>
            </a:extLst>
          </a:blip>
          <a:stretch>
            <a:fillRect/>
          </a:stretch>
        </p:blipFill>
        <p:spPr>
          <a:xfrm>
            <a:off x="7115909" y="674078"/>
            <a:ext cx="4677506" cy="5357444"/>
          </a:xfrm>
          <a:prstGeom prst="rect">
            <a:avLst/>
          </a:prstGeom>
        </p:spPr>
      </p:pic>
      <p:sp>
        <p:nvSpPr>
          <p:cNvPr id="2" name="Titre 1">
            <a:extLst>
              <a:ext uri="{FF2B5EF4-FFF2-40B4-BE49-F238E27FC236}">
                <a16:creationId xmlns:a16="http://schemas.microsoft.com/office/drawing/2014/main" id="{EAD90BAB-1E8F-F174-EAE8-9E9FCAA6DDA2}"/>
              </a:ext>
            </a:extLst>
          </p:cNvPr>
          <p:cNvSpPr>
            <a:spLocks noGrp="1"/>
          </p:cNvSpPr>
          <p:nvPr>
            <p:ph type="title"/>
            <p:custDataLst>
              <p:tags r:id="rId2"/>
            </p:custDataLst>
          </p:nvPr>
        </p:nvSpPr>
        <p:spPr>
          <a:xfrm>
            <a:off x="617169" y="214279"/>
            <a:ext cx="12419736" cy="648129"/>
          </a:xfrm>
        </p:spPr>
        <p:txBody>
          <a:bodyPr lIns="91440" tIns="45720" rIns="91440" bIns="45720" anchor="t"/>
          <a:lstStyle/>
          <a:p>
            <a:r>
              <a:rPr lang="fr-FR" sz="4000" dirty="0">
                <a:latin typeface="Calibri"/>
                <a:cs typeface="Calibri"/>
              </a:rPr>
              <a:t>Des dispositifs de lecture </a:t>
            </a:r>
            <a:br>
              <a:rPr lang="fr-FR" sz="4000" dirty="0">
                <a:latin typeface="Calibri"/>
                <a:cs typeface="Calibri"/>
              </a:rPr>
            </a:br>
            <a:r>
              <a:rPr lang="fr-FR" sz="4000" dirty="0">
                <a:latin typeface="Calibri"/>
                <a:cs typeface="Calibri"/>
              </a:rPr>
              <a:t>au profit des interactions orales </a:t>
            </a:r>
            <a:endParaRPr lang="fr-FR" sz="4000" dirty="0"/>
          </a:p>
        </p:txBody>
      </p:sp>
      <p:sp>
        <p:nvSpPr>
          <p:cNvPr id="3" name="Espace réservé du contenu 2">
            <a:extLst>
              <a:ext uri="{FF2B5EF4-FFF2-40B4-BE49-F238E27FC236}">
                <a16:creationId xmlns:a16="http://schemas.microsoft.com/office/drawing/2014/main" id="{50812D78-CA11-BE37-DDB6-BCB4D7E36857}"/>
              </a:ext>
            </a:extLst>
          </p:cNvPr>
          <p:cNvSpPr>
            <a:spLocks noGrp="1"/>
          </p:cNvSpPr>
          <p:nvPr>
            <p:ph idx="1"/>
            <p:custDataLst>
              <p:tags r:id="rId3"/>
            </p:custDataLst>
          </p:nvPr>
        </p:nvSpPr>
        <p:spPr>
          <a:xfrm>
            <a:off x="448887" y="1597318"/>
            <a:ext cx="11152796" cy="2808977"/>
          </a:xfrm>
        </p:spPr>
        <p:txBody>
          <a:bodyPr lIns="91440" tIns="45720" rIns="91440" bIns="45720" anchor="t"/>
          <a:lstStyle/>
          <a:p>
            <a:pPr>
              <a:lnSpc>
                <a:spcPct val="100000"/>
              </a:lnSpc>
              <a:spcBef>
                <a:spcPts val="0"/>
              </a:spcBef>
            </a:pPr>
            <a:r>
              <a:rPr lang="fr-CA" sz="1600" dirty="0">
                <a:solidFill>
                  <a:srgbClr val="000000"/>
                </a:solidFill>
                <a:cs typeface="Calibri"/>
              </a:rPr>
              <a:t>La lecture à </a:t>
            </a:r>
            <a:r>
              <a:rPr lang="fr-CA" sz="1600" b="1" dirty="0">
                <a:solidFill>
                  <a:srgbClr val="000000"/>
                </a:solidFill>
                <a:cs typeface="Calibri"/>
              </a:rPr>
              <a:t>voix haute </a:t>
            </a:r>
            <a:r>
              <a:rPr lang="fr-CA" sz="1600" dirty="0">
                <a:solidFill>
                  <a:srgbClr val="000000"/>
                </a:solidFill>
                <a:cs typeface="Calibri"/>
              </a:rPr>
              <a:t>: une discussion en vue de coconstruire les sens d’une œuvre </a:t>
            </a:r>
            <a:endParaRPr lang="fr-FR" sz="1600" dirty="0">
              <a:cs typeface="Calibri"/>
            </a:endParaRPr>
          </a:p>
          <a:p>
            <a:pPr marL="0" indent="0">
              <a:lnSpc>
                <a:spcPct val="100000"/>
              </a:lnSpc>
              <a:spcBef>
                <a:spcPts val="0"/>
              </a:spcBef>
              <a:buNone/>
            </a:pPr>
            <a:endParaRPr lang="fr-CA" sz="1600" dirty="0">
              <a:solidFill>
                <a:srgbClr val="000000"/>
              </a:solidFill>
              <a:cs typeface="Calibri"/>
            </a:endParaRPr>
          </a:p>
          <a:p>
            <a:pPr>
              <a:lnSpc>
                <a:spcPct val="100000"/>
              </a:lnSpc>
              <a:spcBef>
                <a:spcPts val="0"/>
              </a:spcBef>
            </a:pPr>
            <a:r>
              <a:rPr lang="fr-CA" sz="1600" dirty="0">
                <a:solidFill>
                  <a:srgbClr val="000000"/>
                </a:solidFill>
                <a:cs typeface="Calibri"/>
              </a:rPr>
              <a:t>La lecture </a:t>
            </a:r>
            <a:r>
              <a:rPr lang="fr-CA" sz="1600" b="1" dirty="0">
                <a:solidFill>
                  <a:srgbClr val="000000"/>
                </a:solidFill>
                <a:cs typeface="Calibri"/>
              </a:rPr>
              <a:t>interactive </a:t>
            </a:r>
            <a:r>
              <a:rPr lang="fr-CA" sz="1600" dirty="0">
                <a:solidFill>
                  <a:srgbClr val="000000"/>
                </a:solidFill>
                <a:cs typeface="Calibri"/>
              </a:rPr>
              <a:t>: une discussion entre l’enseignant et les élèves (ou entre élèves seulement) à la suite d’une lecture à voix haute</a:t>
            </a:r>
          </a:p>
          <a:p>
            <a:pPr>
              <a:lnSpc>
                <a:spcPct val="100000"/>
              </a:lnSpc>
              <a:spcBef>
                <a:spcPts val="0"/>
              </a:spcBef>
            </a:pPr>
            <a:endParaRPr lang="fr-CA" sz="1600" dirty="0">
              <a:solidFill>
                <a:srgbClr val="000000"/>
              </a:solidFill>
              <a:cs typeface="Calibri"/>
            </a:endParaRPr>
          </a:p>
          <a:p>
            <a:pPr>
              <a:lnSpc>
                <a:spcPct val="100000"/>
              </a:lnSpc>
              <a:spcBef>
                <a:spcPts val="0"/>
              </a:spcBef>
            </a:pPr>
            <a:r>
              <a:rPr lang="fr-CA" sz="1600" dirty="0">
                <a:solidFill>
                  <a:srgbClr val="000000"/>
                </a:solidFill>
                <a:cs typeface="Calibri"/>
              </a:rPr>
              <a:t>La lecture </a:t>
            </a:r>
            <a:r>
              <a:rPr lang="fr-CA" sz="1600" b="1" dirty="0">
                <a:solidFill>
                  <a:srgbClr val="000000"/>
                </a:solidFill>
                <a:cs typeface="Calibri"/>
              </a:rPr>
              <a:t>collective/partagée </a:t>
            </a:r>
            <a:r>
              <a:rPr lang="fr-CA" sz="1600" dirty="0">
                <a:solidFill>
                  <a:srgbClr val="000000"/>
                </a:solidFill>
                <a:cs typeface="Calibri"/>
              </a:rPr>
              <a:t>: une lecture interactive où les élèves ont accès au texte (idéal pour une activité de questionnement réciproque)</a:t>
            </a:r>
            <a:endParaRPr lang="en-US" sz="1600" dirty="0">
              <a:solidFill>
                <a:srgbClr val="000000"/>
              </a:solidFill>
              <a:cs typeface="Calibri"/>
            </a:endParaRPr>
          </a:p>
          <a:p>
            <a:pPr>
              <a:lnSpc>
                <a:spcPct val="100000"/>
              </a:lnSpc>
              <a:spcBef>
                <a:spcPts val="0"/>
              </a:spcBef>
            </a:pPr>
            <a:endParaRPr lang="fr-CA" sz="1600" dirty="0">
              <a:solidFill>
                <a:srgbClr val="000000"/>
              </a:solidFill>
              <a:cs typeface="Calibri"/>
            </a:endParaRPr>
          </a:p>
          <a:p>
            <a:pPr>
              <a:lnSpc>
                <a:spcPct val="100000"/>
              </a:lnSpc>
              <a:spcBef>
                <a:spcPts val="0"/>
              </a:spcBef>
            </a:pPr>
            <a:r>
              <a:rPr lang="fr-CA" sz="1600" dirty="0">
                <a:solidFill>
                  <a:srgbClr val="000000"/>
                </a:solidFill>
                <a:cs typeface="Calibri"/>
              </a:rPr>
              <a:t>La lecture </a:t>
            </a:r>
            <a:r>
              <a:rPr lang="fr-CA" sz="1600" b="1" dirty="0">
                <a:solidFill>
                  <a:srgbClr val="000000"/>
                </a:solidFill>
                <a:cs typeface="Calibri"/>
              </a:rPr>
              <a:t>guidée </a:t>
            </a:r>
            <a:r>
              <a:rPr lang="fr-CA" sz="1600" dirty="0">
                <a:solidFill>
                  <a:srgbClr val="000000"/>
                </a:solidFill>
                <a:cs typeface="Calibri"/>
              </a:rPr>
              <a:t>: une lecture en silence et individuelle suivie d’activités de modelage pour travailler la compréhension et l’interprétation </a:t>
            </a:r>
            <a:endParaRPr lang="en-US" sz="1600" dirty="0">
              <a:solidFill>
                <a:srgbClr val="000000"/>
              </a:solidFill>
              <a:cs typeface="Calibri"/>
            </a:endParaRPr>
          </a:p>
          <a:p>
            <a:pPr>
              <a:lnSpc>
                <a:spcPct val="100000"/>
              </a:lnSpc>
              <a:spcBef>
                <a:spcPts val="0"/>
              </a:spcBef>
            </a:pPr>
            <a:endParaRPr lang="fr-CA" sz="1600" dirty="0">
              <a:solidFill>
                <a:srgbClr val="000000"/>
              </a:solidFill>
              <a:cs typeface="Calibri"/>
            </a:endParaRPr>
          </a:p>
          <a:p>
            <a:pPr>
              <a:lnSpc>
                <a:spcPct val="100000"/>
              </a:lnSpc>
              <a:spcBef>
                <a:spcPts val="0"/>
              </a:spcBef>
            </a:pPr>
            <a:r>
              <a:rPr lang="fr-CA" sz="1600" dirty="0">
                <a:solidFill>
                  <a:srgbClr val="000000"/>
                </a:solidFill>
                <a:cs typeface="Calibri"/>
              </a:rPr>
              <a:t>La lecture</a:t>
            </a:r>
            <a:r>
              <a:rPr lang="fr-CA" sz="1600" b="1" dirty="0">
                <a:solidFill>
                  <a:srgbClr val="000000"/>
                </a:solidFill>
                <a:cs typeface="Calibri"/>
              </a:rPr>
              <a:t> en duo </a:t>
            </a:r>
            <a:r>
              <a:rPr lang="fr-CA" sz="1600" dirty="0">
                <a:solidFill>
                  <a:srgbClr val="000000"/>
                </a:solidFill>
                <a:cs typeface="Calibri"/>
              </a:rPr>
              <a:t>: la lecture d’un passage à tour de rôle, généralement à l’aide d’un exemplaire pour deux élèves (idéal pour travailler le questionnement entre partenaires de lecture) </a:t>
            </a:r>
          </a:p>
          <a:p>
            <a:pPr>
              <a:lnSpc>
                <a:spcPct val="100000"/>
              </a:lnSpc>
              <a:spcBef>
                <a:spcPts val="0"/>
              </a:spcBef>
            </a:pPr>
            <a:endParaRPr lang="fr-CA" sz="1600" dirty="0">
              <a:solidFill>
                <a:srgbClr val="000000"/>
              </a:solidFill>
              <a:cs typeface="Calibri"/>
            </a:endParaRPr>
          </a:p>
          <a:p>
            <a:pPr>
              <a:lnSpc>
                <a:spcPct val="100000"/>
              </a:lnSpc>
              <a:spcBef>
                <a:spcPts val="0"/>
              </a:spcBef>
            </a:pPr>
            <a:r>
              <a:rPr lang="fr-CA" sz="1600" dirty="0">
                <a:solidFill>
                  <a:srgbClr val="000000"/>
                </a:solidFill>
                <a:cs typeface="Calibri"/>
              </a:rPr>
              <a:t>La lecture </a:t>
            </a:r>
            <a:r>
              <a:rPr lang="fr-CA" sz="1600" b="1" dirty="0">
                <a:solidFill>
                  <a:srgbClr val="000000"/>
                </a:solidFill>
                <a:cs typeface="Calibri"/>
              </a:rPr>
              <a:t>en tandem </a:t>
            </a:r>
            <a:r>
              <a:rPr lang="fr-CA" sz="1600" dirty="0">
                <a:solidFill>
                  <a:srgbClr val="000000"/>
                </a:solidFill>
                <a:cs typeface="Calibri"/>
              </a:rPr>
              <a:t>: une lecture individuelle du texte ou de l’extrait choisi après laquelle les élèves partagent leurs réactions, leur compréhension et leur appréciation</a:t>
            </a:r>
            <a:endParaRPr lang="en-US" sz="1600" dirty="0" err="1">
              <a:solidFill>
                <a:srgbClr val="000000"/>
              </a:solidFill>
              <a:cs typeface="Calibri"/>
            </a:endParaRPr>
          </a:p>
          <a:p>
            <a:pPr>
              <a:lnSpc>
                <a:spcPct val="100000"/>
              </a:lnSpc>
              <a:spcBef>
                <a:spcPts val="0"/>
              </a:spcBef>
            </a:pPr>
            <a:endParaRPr lang="fr-CA" sz="1600" dirty="0">
              <a:solidFill>
                <a:srgbClr val="000000"/>
              </a:solidFill>
              <a:cs typeface="Calibri"/>
            </a:endParaRPr>
          </a:p>
          <a:p>
            <a:pPr>
              <a:lnSpc>
                <a:spcPct val="100000"/>
              </a:lnSpc>
              <a:spcBef>
                <a:spcPts val="0"/>
              </a:spcBef>
            </a:pPr>
            <a:r>
              <a:rPr lang="fr-CA" sz="1600" b="1" dirty="0">
                <a:solidFill>
                  <a:srgbClr val="000000"/>
                </a:solidFill>
                <a:cs typeface="Calibri"/>
              </a:rPr>
              <a:t>L’entretien en lecture </a:t>
            </a:r>
            <a:r>
              <a:rPr lang="fr-CA" sz="1600" dirty="0">
                <a:solidFill>
                  <a:srgbClr val="000000"/>
                </a:solidFill>
                <a:cs typeface="Calibri"/>
              </a:rPr>
              <a:t>: une rencontre avec l’enseignant après la lecture où ce dernier vérifie la compréhension de l’élève en le questionnant</a:t>
            </a:r>
          </a:p>
        </p:txBody>
      </p:sp>
      <p:pic>
        <p:nvPicPr>
          <p:cNvPr id="8" name="Son enregistré">
            <a:hlinkClick r:id="" action="ppaction://media"/>
            <a:extLst>
              <a:ext uri="{FF2B5EF4-FFF2-40B4-BE49-F238E27FC236}">
                <a16:creationId xmlns:a16="http://schemas.microsoft.com/office/drawing/2014/main" id="{C951FC56-AF19-CEDF-3FDF-1C6C35BCF0EE}"/>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1574831" y="214279"/>
            <a:ext cx="406400" cy="406400"/>
          </a:xfrm>
          <a:prstGeom prst="rect">
            <a:avLst/>
          </a:prstGeom>
        </p:spPr>
      </p:pic>
    </p:spTree>
    <p:extLst>
      <p:ext uri="{BB962C8B-B14F-4D97-AF65-F5344CB8AC3E}">
        <p14:creationId xmlns:p14="http://schemas.microsoft.com/office/powerpoint/2010/main" val="2883407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22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BC4F76F-66BB-E747-4600-A5BB6F557BE8}"/>
              </a:ext>
            </a:extLst>
          </p:cNvPr>
          <p:cNvSpPr>
            <a:spLocks noGrp="1"/>
          </p:cNvSpPr>
          <p:nvPr>
            <p:ph type="body" idx="1"/>
            <p:custDataLst>
              <p:tags r:id="rId1"/>
            </p:custDataLst>
          </p:nvPr>
        </p:nvSpPr>
        <p:spPr>
          <a:xfrm>
            <a:off x="505244" y="2911747"/>
            <a:ext cx="11174277" cy="3592458"/>
          </a:xfrm>
        </p:spPr>
        <p:txBody>
          <a:bodyPr lIns="91440" tIns="45720" rIns="91440" bIns="45720" anchor="t"/>
          <a:lstStyle/>
          <a:p>
            <a:pPr marL="457200" indent="-457200">
              <a:buFont typeface="Wingdings" panose="020B0604020202020204" pitchFamily="34" charset="0"/>
              <a:buChar char="ü"/>
            </a:pPr>
            <a:r>
              <a:rPr lang="fr-CA" sz="2800" b="1" dirty="0">
                <a:solidFill>
                  <a:schemeClr val="tx1"/>
                </a:solidFill>
                <a:ea typeface="+mj-lt"/>
                <a:cs typeface="+mj-lt"/>
              </a:rPr>
              <a:t>L’oral est un véhicule de la pensée, de la culture et des apprentissages.</a:t>
            </a:r>
          </a:p>
          <a:p>
            <a:pPr marL="457200" indent="-457200">
              <a:buFont typeface="Wingdings" panose="020B0604020202020204" pitchFamily="34" charset="0"/>
              <a:buChar char="ü"/>
            </a:pPr>
            <a:r>
              <a:rPr lang="fr-CA" sz="2800" b="1" dirty="0">
                <a:solidFill>
                  <a:schemeClr val="tx1"/>
                </a:solidFill>
                <a:cs typeface="Calibri Light"/>
              </a:rPr>
              <a:t>L’oral représente un défi intéressant et stimulant pour l’élève.</a:t>
            </a:r>
          </a:p>
          <a:p>
            <a:pPr marL="457200" indent="-457200">
              <a:buFont typeface="Wingdings" panose="020B0604020202020204" pitchFamily="34" charset="0"/>
              <a:buChar char="ü"/>
            </a:pPr>
            <a:r>
              <a:rPr lang="fr-CA" sz="2800" b="1" dirty="0">
                <a:solidFill>
                  <a:schemeClr val="tx1"/>
                </a:solidFill>
                <a:cs typeface="Calibri Light"/>
              </a:rPr>
              <a:t>On parle et on écoute plus qu’on écrit.</a:t>
            </a:r>
          </a:p>
          <a:p>
            <a:pPr marL="457200" indent="-457200">
              <a:buFont typeface="Wingdings" panose="020B0604020202020204" pitchFamily="34" charset="0"/>
              <a:buChar char="ü"/>
            </a:pPr>
            <a:r>
              <a:rPr lang="fr-CA" sz="2800" b="1" dirty="0">
                <a:solidFill>
                  <a:schemeClr val="tx1"/>
                </a:solidFill>
                <a:cs typeface="Calibri Light"/>
              </a:rPr>
              <a:t>La maîtrise de la langue à l’oral est essentielle au vivre-ensemble et elle est synonyme de socialisation.</a:t>
            </a:r>
          </a:p>
          <a:p>
            <a:pPr marL="457200" indent="-457200">
              <a:buFont typeface="Wingdings" panose="020B0604020202020204" pitchFamily="34" charset="0"/>
              <a:buChar char="ü"/>
            </a:pPr>
            <a:r>
              <a:rPr lang="fr-CA" sz="2800" b="1" dirty="0">
                <a:solidFill>
                  <a:schemeClr val="tx1"/>
                </a:solidFill>
                <a:ea typeface="+mj-lt"/>
                <a:cs typeface="+mj-lt"/>
              </a:rPr>
              <a:t>L’oral permet de laisser la place à l’élève</a:t>
            </a:r>
            <a:r>
              <a:rPr lang="fr-CA" sz="2800" b="1" dirty="0">
                <a:solidFill>
                  <a:schemeClr val="tx1"/>
                </a:solidFill>
                <a:cs typeface="Calibri Light"/>
              </a:rPr>
              <a:t> et de développer son identité.</a:t>
            </a:r>
          </a:p>
          <a:p>
            <a:endParaRPr lang="fr-CA" b="1" dirty="0">
              <a:solidFill>
                <a:schemeClr val="tx1"/>
              </a:solidFill>
              <a:cs typeface="Calibri Light"/>
            </a:endParaRPr>
          </a:p>
          <a:p>
            <a:endParaRPr lang="fr-CA" b="1" dirty="0">
              <a:solidFill>
                <a:schemeClr val="accent1">
                  <a:lumMod val="75000"/>
                </a:schemeClr>
              </a:solidFill>
              <a:cs typeface="Calibri Light"/>
            </a:endParaRPr>
          </a:p>
          <a:p>
            <a:endParaRPr lang="fr-CA" b="1" dirty="0">
              <a:solidFill>
                <a:schemeClr val="accent1">
                  <a:lumMod val="75000"/>
                </a:schemeClr>
              </a:solidFill>
              <a:cs typeface="Calibri Light"/>
            </a:endParaRPr>
          </a:p>
          <a:p>
            <a:endParaRPr lang="fr-CA" b="1" dirty="0">
              <a:solidFill>
                <a:schemeClr val="accent1">
                  <a:lumMod val="75000"/>
                </a:schemeClr>
              </a:solidFill>
              <a:cs typeface="Calibri Light"/>
            </a:endParaRPr>
          </a:p>
          <a:p>
            <a:endParaRPr lang="fr-CA" b="1" dirty="0">
              <a:solidFill>
                <a:schemeClr val="accent1">
                  <a:lumMod val="75000"/>
                </a:schemeClr>
              </a:solidFill>
              <a:cs typeface="Calibri Light"/>
            </a:endParaRPr>
          </a:p>
        </p:txBody>
      </p:sp>
      <p:sp>
        <p:nvSpPr>
          <p:cNvPr id="6" name="Sous-titre 2">
            <a:extLst>
              <a:ext uri="{FF2B5EF4-FFF2-40B4-BE49-F238E27FC236}">
                <a16:creationId xmlns:a16="http://schemas.microsoft.com/office/drawing/2014/main" id="{FC73FE06-3E95-1EF9-7C66-E0A5FAA99E3C}"/>
              </a:ext>
            </a:extLst>
          </p:cNvPr>
          <p:cNvSpPr txBox="1">
            <a:spLocks/>
          </p:cNvSpPr>
          <p:nvPr>
            <p:custDataLst>
              <p:tags r:id="rId2"/>
            </p:custDataLst>
          </p:nvPr>
        </p:nvSpPr>
        <p:spPr>
          <a:xfrm>
            <a:off x="450931" y="814518"/>
            <a:ext cx="5896209" cy="1671466"/>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325EA8"/>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defRPr/>
            </a:pPr>
            <a:r>
              <a:rPr lang="fr-CA" sz="4000" b="1" dirty="0">
                <a:solidFill>
                  <a:schemeClr val="bg1"/>
                </a:solidFill>
                <a:latin typeface="+mn-lt"/>
                <a:cs typeface="Calibri Light"/>
              </a:rPr>
              <a:t>Constats</a:t>
            </a:r>
          </a:p>
        </p:txBody>
      </p:sp>
      <p:pic>
        <p:nvPicPr>
          <p:cNvPr id="7" name="Picture 7">
            <a:extLst>
              <a:ext uri="{FF2B5EF4-FFF2-40B4-BE49-F238E27FC236}">
                <a16:creationId xmlns:a16="http://schemas.microsoft.com/office/drawing/2014/main" id="{D9563D29-74EC-6715-F6DE-7DE161D48DE0}"/>
              </a:ext>
            </a:extLst>
          </p:cNvPr>
          <p:cNvPicPr>
            <a:picLocks noChangeAspect="1"/>
          </p:cNvPicPr>
          <p:nvPr>
            <p:custDataLst>
              <p:tags r:id="rId3"/>
            </p:custDataLst>
          </p:nvPr>
        </p:nvPicPr>
        <p:blipFill>
          <a:blip r:embed="rId8"/>
          <a:stretch>
            <a:fillRect/>
          </a:stretch>
        </p:blipFill>
        <p:spPr>
          <a:xfrm>
            <a:off x="3053038" y="0"/>
            <a:ext cx="9138962" cy="2567147"/>
          </a:xfrm>
          <a:prstGeom prst="rect">
            <a:avLst/>
          </a:prstGeom>
        </p:spPr>
      </p:pic>
      <p:pic>
        <p:nvPicPr>
          <p:cNvPr id="5" name="Son enregistré">
            <a:hlinkClick r:id="" action="ppaction://media"/>
            <a:extLst>
              <a:ext uri="{FF2B5EF4-FFF2-40B4-BE49-F238E27FC236}">
                <a16:creationId xmlns:a16="http://schemas.microsoft.com/office/drawing/2014/main" id="{83566397-3264-F17B-CCAA-A2EB99732DF2}"/>
              </a:ext>
            </a:extLst>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11476321" y="86460"/>
            <a:ext cx="406400" cy="406400"/>
          </a:xfrm>
          <a:prstGeom prst="rect">
            <a:avLst/>
          </a:prstGeom>
        </p:spPr>
      </p:pic>
    </p:spTree>
    <p:extLst>
      <p:ext uri="{BB962C8B-B14F-4D97-AF65-F5344CB8AC3E}">
        <p14:creationId xmlns:p14="http://schemas.microsoft.com/office/powerpoint/2010/main" val="2758567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55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9">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custDataLst>
              <p:tags r:id="rId2"/>
            </p:custDataLst>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11"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fr-CA"/>
            </a:p>
          </p:txBody>
        </p:sp>
        <p:sp>
          <p:nvSpPr>
            <p:cNvPr id="7"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fr-CA"/>
            </a:p>
          </p:txBody>
        </p:sp>
        <p:sp>
          <p:nvSpPr>
            <p:cNvPr id="13"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fr-CA"/>
            </a:p>
          </p:txBody>
        </p:sp>
      </p:grpSp>
      <p:sp>
        <p:nvSpPr>
          <p:cNvPr id="3" name="Titre 2">
            <a:extLst>
              <a:ext uri="{FF2B5EF4-FFF2-40B4-BE49-F238E27FC236}">
                <a16:creationId xmlns:a16="http://schemas.microsoft.com/office/drawing/2014/main" id="{3ACA4258-EA97-4D09-9E97-4CAEF39DE496}"/>
              </a:ext>
            </a:extLst>
          </p:cNvPr>
          <p:cNvSpPr>
            <a:spLocks noGrp="1"/>
          </p:cNvSpPr>
          <p:nvPr>
            <p:ph type="ctrTitle"/>
            <p:custDataLst>
              <p:tags r:id="rId3"/>
            </p:custDataLst>
          </p:nvPr>
        </p:nvSpPr>
        <p:spPr>
          <a:xfrm>
            <a:off x="1119796" y="559106"/>
            <a:ext cx="3229803" cy="2822749"/>
          </a:xfrm>
        </p:spPr>
        <p:txBody>
          <a:bodyPr vert="horz" lIns="91440" tIns="45720" rIns="91440" bIns="45720" rtlCol="0" anchor="ctr">
            <a:normAutofit/>
          </a:bodyPr>
          <a:lstStyle/>
          <a:p>
            <a:pPr algn="ctr"/>
            <a:r>
              <a:rPr lang="fr-CA" sz="4000">
                <a:latin typeface="+mn-lt"/>
                <a:cs typeface="Calibri"/>
              </a:rPr>
              <a:t>À retenir!</a:t>
            </a:r>
            <a:endParaRPr lang="fr-CA" sz="4000" kern="1200">
              <a:latin typeface="+mn-lt"/>
              <a:cs typeface="Calibri"/>
            </a:endParaRPr>
          </a:p>
        </p:txBody>
      </p:sp>
      <p:sp>
        <p:nvSpPr>
          <p:cNvPr id="2" name="Espace réservé du texte 1">
            <a:extLst>
              <a:ext uri="{FF2B5EF4-FFF2-40B4-BE49-F238E27FC236}">
                <a16:creationId xmlns:a16="http://schemas.microsoft.com/office/drawing/2014/main" id="{0A51DCFD-3E88-44EA-BBB7-62FCDF30810B}"/>
              </a:ext>
            </a:extLst>
          </p:cNvPr>
          <p:cNvSpPr>
            <a:spLocks noGrp="1"/>
          </p:cNvSpPr>
          <p:nvPr>
            <p:ph type="body" idx="1"/>
            <p:custDataLst>
              <p:tags r:id="rId4"/>
            </p:custDataLst>
          </p:nvPr>
        </p:nvSpPr>
        <p:spPr>
          <a:xfrm>
            <a:off x="5026782" y="676218"/>
            <a:ext cx="6489701" cy="6502001"/>
          </a:xfrm>
        </p:spPr>
        <p:txBody>
          <a:bodyPr vert="horz" lIns="91440" tIns="45720" rIns="91440" bIns="45720" rtlCol="0" anchor="ctr">
            <a:noAutofit/>
          </a:bodyPr>
          <a:lstStyle/>
          <a:p>
            <a:pPr marL="457200" indent="-342900">
              <a:lnSpc>
                <a:spcPct val="100000"/>
              </a:lnSpc>
              <a:buFont typeface="+mj-lt"/>
              <a:buAutoNum type="arabicPeriod"/>
            </a:pPr>
            <a:r>
              <a:rPr lang="fr-CA" sz="2800" dirty="0">
                <a:solidFill>
                  <a:schemeClr val="tx1"/>
                </a:solidFill>
                <a:latin typeface="+mn-lt"/>
              </a:rPr>
              <a:t>Favoriser l’homogénéité des groupes</a:t>
            </a:r>
          </a:p>
          <a:p>
            <a:pPr marL="457200" indent="-342900">
              <a:lnSpc>
                <a:spcPct val="100000"/>
              </a:lnSpc>
              <a:buFont typeface="+mj-lt"/>
              <a:buAutoNum type="arabicPeriod"/>
            </a:pPr>
            <a:r>
              <a:rPr lang="fr-CA" sz="2800" dirty="0">
                <a:solidFill>
                  <a:schemeClr val="tx1"/>
                </a:solidFill>
                <a:latin typeface="+mn-lt"/>
              </a:rPr>
              <a:t>Dynamiser les interactions (ex. : utiliser et varier les déclencheurs de parole)</a:t>
            </a:r>
            <a:endParaRPr lang="fr-CA" sz="2800" dirty="0">
              <a:solidFill>
                <a:schemeClr val="tx1"/>
              </a:solidFill>
              <a:latin typeface="+mn-lt"/>
              <a:cs typeface="Calibri"/>
            </a:endParaRPr>
          </a:p>
          <a:p>
            <a:pPr marL="457200" indent="-342900">
              <a:lnSpc>
                <a:spcPct val="100000"/>
              </a:lnSpc>
              <a:buFont typeface="+mj-lt"/>
              <a:buAutoNum type="arabicPeriod"/>
            </a:pPr>
            <a:r>
              <a:rPr lang="fr-CA" sz="2800" dirty="0">
                <a:solidFill>
                  <a:schemeClr val="tx1"/>
                </a:solidFill>
                <a:latin typeface="+mn-lt"/>
              </a:rPr>
              <a:t>Vérifier les connaissances antérieures des élèves</a:t>
            </a:r>
          </a:p>
          <a:p>
            <a:pPr marL="457200" indent="-342900">
              <a:lnSpc>
                <a:spcPct val="100000"/>
              </a:lnSpc>
              <a:buFont typeface="+mj-lt"/>
              <a:buAutoNum type="arabicPeriod"/>
            </a:pPr>
            <a:r>
              <a:rPr lang="fr-CA" sz="2800" dirty="0">
                <a:solidFill>
                  <a:schemeClr val="tx1"/>
                </a:solidFill>
                <a:latin typeface="+mn-lt"/>
              </a:rPr>
              <a:t>Enseigner de manière explicite les stratégies de prise de parole</a:t>
            </a:r>
            <a:endParaRPr lang="fr-CA" sz="2800" dirty="0">
              <a:solidFill>
                <a:schemeClr val="tx1"/>
              </a:solidFill>
              <a:latin typeface="+mn-lt"/>
              <a:cs typeface="Calibri"/>
            </a:endParaRPr>
          </a:p>
          <a:p>
            <a:pPr marL="457200" indent="-342900">
              <a:lnSpc>
                <a:spcPct val="100000"/>
              </a:lnSpc>
              <a:buFont typeface="+mj-lt"/>
              <a:buAutoNum type="arabicPeriod"/>
            </a:pPr>
            <a:r>
              <a:rPr lang="fr-CA" sz="2800" dirty="0">
                <a:solidFill>
                  <a:schemeClr val="tx1"/>
                </a:solidFill>
                <a:latin typeface="+mn-lt"/>
              </a:rPr>
              <a:t>Permettre aux élèves de s’exercer et de s’autoévaluer</a:t>
            </a:r>
            <a:endParaRPr lang="fr-CA" sz="2800" dirty="0">
              <a:solidFill>
                <a:schemeClr val="tx1"/>
              </a:solidFill>
              <a:latin typeface="+mn-lt"/>
              <a:cs typeface="Calibri"/>
            </a:endParaRPr>
          </a:p>
          <a:p>
            <a:pPr marL="457200" indent="-342900">
              <a:lnSpc>
                <a:spcPct val="100000"/>
              </a:lnSpc>
              <a:buFont typeface="+mj-lt"/>
              <a:buAutoNum type="arabicPeriod"/>
            </a:pPr>
            <a:r>
              <a:rPr lang="fr-CA" sz="2800" dirty="0">
                <a:solidFill>
                  <a:schemeClr val="tx1"/>
                </a:solidFill>
                <a:latin typeface="+mn-lt"/>
              </a:rPr>
              <a:t>Laisser les élèves rétroagir entre eux* </a:t>
            </a:r>
            <a:endParaRPr lang="fr-CA" sz="2800" strike="sngStrike" dirty="0">
              <a:solidFill>
                <a:schemeClr val="tx1"/>
              </a:solidFill>
              <a:latin typeface="+mn-lt"/>
            </a:endParaRPr>
          </a:p>
          <a:p>
            <a:pPr marL="457200" indent="-342900">
              <a:lnSpc>
                <a:spcPct val="100000"/>
              </a:lnSpc>
              <a:buAutoNum type="arabicPeriod"/>
            </a:pPr>
            <a:r>
              <a:rPr lang="fr-CA" sz="2800" dirty="0">
                <a:ln w="22225">
                  <a:solidFill>
                    <a:schemeClr val="accent2"/>
                  </a:solidFill>
                  <a:prstDash val="solid"/>
                </a:ln>
                <a:solidFill>
                  <a:schemeClr val="accent2"/>
                </a:solidFill>
                <a:latin typeface="+mn-lt"/>
              </a:rPr>
              <a:t>N’évaluer que ce qui a été enseigné!</a:t>
            </a:r>
            <a:endParaRPr lang="fr-CA" sz="2800" dirty="0">
              <a:solidFill>
                <a:schemeClr val="accent2"/>
              </a:solidFill>
              <a:latin typeface="+mn-lt"/>
              <a:cs typeface="Calibri" panose="020F0502020204030204"/>
            </a:endParaRPr>
          </a:p>
          <a:p>
            <a:pPr marL="114300">
              <a:lnSpc>
                <a:spcPct val="100000"/>
              </a:lnSpc>
            </a:pPr>
            <a:endParaRPr lang="fr-CA" strike="sngStrike" dirty="0">
              <a:solidFill>
                <a:srgbClr val="FF0000"/>
              </a:solidFill>
              <a:latin typeface="+mn-lt"/>
            </a:endParaRPr>
          </a:p>
          <a:p>
            <a:pPr>
              <a:lnSpc>
                <a:spcPct val="100000"/>
              </a:lnSpc>
            </a:pPr>
            <a:endParaRPr lang="fr-CA" dirty="0">
              <a:solidFill>
                <a:schemeClr val="tx1"/>
              </a:solidFill>
              <a:latin typeface="+mn-lt"/>
              <a:cs typeface="Calibri" panose="020F0502020204030204"/>
            </a:endParaRPr>
          </a:p>
          <a:p>
            <a:pPr indent="-228600">
              <a:buFont typeface="Arial" panose="020B0604020202020204" pitchFamily="34" charset="0"/>
              <a:buChar char="•"/>
            </a:pPr>
            <a:endParaRPr lang="fr-CA" dirty="0">
              <a:solidFill>
                <a:schemeClr val="tx1"/>
              </a:solidFill>
              <a:latin typeface="+mn-lt"/>
            </a:endParaRPr>
          </a:p>
        </p:txBody>
      </p:sp>
      <p:sp>
        <p:nvSpPr>
          <p:cNvPr id="9" name="Bulle narrative : ronde 8">
            <a:extLst>
              <a:ext uri="{FF2B5EF4-FFF2-40B4-BE49-F238E27FC236}">
                <a16:creationId xmlns:a16="http://schemas.microsoft.com/office/drawing/2014/main" id="{B1BF142A-C90E-411C-B2CE-A712E5B0D6A2}"/>
              </a:ext>
            </a:extLst>
          </p:cNvPr>
          <p:cNvSpPr/>
          <p:nvPr>
            <p:custDataLst>
              <p:tags r:id="rId5"/>
            </p:custDataLst>
          </p:nvPr>
        </p:nvSpPr>
        <p:spPr>
          <a:xfrm rot="19951424" flipH="1">
            <a:off x="1583188" y="3018708"/>
            <a:ext cx="3085230" cy="2310728"/>
          </a:xfrm>
          <a:prstGeom prst="wedgeEllipseCallout">
            <a:avLst>
              <a:gd name="adj1" fmla="val -43146"/>
              <a:gd name="adj2" fmla="val 76888"/>
            </a:avLst>
          </a:prstGeom>
        </p:spPr>
        <p:style>
          <a:lnRef idx="2">
            <a:schemeClr val="accent2">
              <a:shade val="50000"/>
            </a:schemeClr>
          </a:lnRef>
          <a:fillRef idx="1">
            <a:schemeClr val="accent2"/>
          </a:fillRef>
          <a:effectRef idx="0">
            <a:schemeClr val="accent2"/>
          </a:effectRef>
          <a:fontRef idx="minor">
            <a:schemeClr val="lt1"/>
          </a:fontRef>
        </p:style>
        <p:txBody>
          <a:bodyPr lIns="91440" tIns="45720" rIns="91440" bIns="45720" rtlCol="0" anchor="ctr"/>
          <a:lstStyle/>
          <a:p>
            <a:pPr algn="ctr"/>
            <a:r>
              <a:rPr lang="fr-CA" sz="2000" b="1" dirty="0">
                <a:solidFill>
                  <a:schemeClr val="bg1"/>
                </a:solidFill>
              </a:rPr>
              <a:t>* Enseigner comment formuler des rétroactions constructives!</a:t>
            </a:r>
            <a:endParaRPr lang="fr-CA" sz="2000" b="1" dirty="0">
              <a:solidFill>
                <a:schemeClr val="bg1"/>
              </a:solidFill>
              <a:cs typeface="Calibri"/>
            </a:endParaRPr>
          </a:p>
        </p:txBody>
      </p:sp>
      <p:sp>
        <p:nvSpPr>
          <p:cNvPr id="10" name="Rectangle 9">
            <a:extLst>
              <a:ext uri="{FF2B5EF4-FFF2-40B4-BE49-F238E27FC236}">
                <a16:creationId xmlns:a16="http://schemas.microsoft.com/office/drawing/2014/main" id="{DD8113F5-705B-44A6-9300-66040A4EF179}"/>
              </a:ext>
            </a:extLst>
          </p:cNvPr>
          <p:cNvSpPr/>
          <p:nvPr>
            <p:custDataLst>
              <p:tags r:id="rId6"/>
            </p:custDataLst>
          </p:nvPr>
        </p:nvSpPr>
        <p:spPr>
          <a:xfrm>
            <a:off x="10261600" y="5003800"/>
            <a:ext cx="914400" cy="914400"/>
          </a:xfrm>
          <a:prstGeom prst="rect">
            <a:avLst/>
          </a:prstGeom>
          <a:noFill/>
          <a:ln>
            <a:noFill/>
          </a:ln>
        </p:spPr>
        <p:style>
          <a:lnRef idx="0">
            <a:scrgbClr r="0" g="0" b="0"/>
          </a:lnRef>
          <a:fillRef idx="0">
            <a:scrgbClr r="0" g="0" b="0"/>
          </a:fillRef>
          <a:effectRef idx="0">
            <a:scrgbClr r="0" g="0" b="0"/>
          </a:effectRef>
          <a:fontRef idx="minor">
            <a:schemeClr val="accent2"/>
          </a:fontRef>
        </p:style>
        <p:txBody>
          <a:bodyPr rtlCol="0" anchor="ctr"/>
          <a:lstStyle/>
          <a:p>
            <a:pPr algn="ctr"/>
            <a:endParaRPr lang="fr-CA"/>
          </a:p>
        </p:txBody>
      </p:sp>
      <p:sp>
        <p:nvSpPr>
          <p:cNvPr id="8" name="Rectangle 7">
            <a:extLst>
              <a:ext uri="{FF2B5EF4-FFF2-40B4-BE49-F238E27FC236}">
                <a16:creationId xmlns:a16="http://schemas.microsoft.com/office/drawing/2014/main" id="{3AE6DE20-5231-2926-2E8E-1FF382AFE0FE}"/>
              </a:ext>
            </a:extLst>
          </p:cNvPr>
          <p:cNvSpPr/>
          <p:nvPr>
            <p:custDataLst>
              <p:tags r:id="rId7"/>
            </p:custDataLst>
          </p:nvPr>
        </p:nvSpPr>
        <p:spPr>
          <a:xfrm>
            <a:off x="0" y="0"/>
            <a:ext cx="12191999" cy="935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5" name="Son enregistré">
            <a:hlinkClick r:id="" action="ppaction://media"/>
            <a:extLst>
              <a:ext uri="{FF2B5EF4-FFF2-40B4-BE49-F238E27FC236}">
                <a16:creationId xmlns:a16="http://schemas.microsoft.com/office/drawing/2014/main" id="{F207FC8D-1565-75CB-493C-465811D5C4F3}"/>
              </a:ext>
            </a:extLst>
          </p:cNvPr>
          <p:cNvPicPr>
            <a:picLocks noChangeAspect="1"/>
          </p:cNvPicPr>
          <p:nvPr>
            <a:audioFile r:link="rId9"/>
            <p:extLst>
              <p:ext uri="{DAA4B4D4-6D71-4841-9C94-3DE7FCFB9230}">
                <p14:media xmlns:p14="http://schemas.microsoft.com/office/powerpoint/2010/main" r:embed="rId8"/>
              </p:ext>
            </p:extLst>
          </p:nvPr>
        </p:nvPicPr>
        <p:blipFill>
          <a:blip r:embed="rId12"/>
          <a:stretch>
            <a:fillRect/>
          </a:stretch>
        </p:blipFill>
        <p:spPr>
          <a:xfrm>
            <a:off x="11513435" y="181698"/>
            <a:ext cx="406400" cy="406400"/>
          </a:xfrm>
          <a:prstGeom prst="rect">
            <a:avLst/>
          </a:prstGeom>
        </p:spPr>
      </p:pic>
      <p:pic>
        <p:nvPicPr>
          <p:cNvPr id="4" name="Image 3" descr="Une image contenant obscurité, capture d’écran, noir, lune&#10;&#10;Description générée automatiquement">
            <a:extLst>
              <a:ext uri="{FF2B5EF4-FFF2-40B4-BE49-F238E27FC236}">
                <a16:creationId xmlns:a16="http://schemas.microsoft.com/office/drawing/2014/main" id="{F004845C-60A2-FE55-860E-381AF50F5B92}"/>
              </a:ext>
            </a:extLst>
          </p:cNvPr>
          <p:cNvPicPr>
            <a:picLocks noChangeAspect="1"/>
          </p:cNvPicPr>
          <p:nvPr/>
        </p:nvPicPr>
        <p:blipFill>
          <a:blip r:embed="rId13"/>
          <a:stretch>
            <a:fillRect/>
          </a:stretch>
        </p:blipFill>
        <p:spPr>
          <a:xfrm>
            <a:off x="9824451" y="6146339"/>
            <a:ext cx="2364109" cy="712603"/>
          </a:xfrm>
          <a:prstGeom prst="rect">
            <a:avLst/>
          </a:prstGeom>
        </p:spPr>
      </p:pic>
    </p:spTree>
    <p:extLst>
      <p:ext uri="{BB962C8B-B14F-4D97-AF65-F5344CB8AC3E}">
        <p14:creationId xmlns:p14="http://schemas.microsoft.com/office/powerpoint/2010/main" val="1890724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439"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que 3" descr="Livres sur une étagère contour">
            <a:extLst>
              <a:ext uri="{FF2B5EF4-FFF2-40B4-BE49-F238E27FC236}">
                <a16:creationId xmlns:a16="http://schemas.microsoft.com/office/drawing/2014/main" id="{C4D5CAE1-882A-CDE5-CC7C-FC1DBAEC1AF0}"/>
              </a:ext>
            </a:extLst>
          </p:cNvPr>
          <p:cNvPicPr>
            <a:picLocks noChangeAspect="1"/>
          </p:cNvPicPr>
          <p:nvPr>
            <p:custDataLst>
              <p:tags r:id="rId1"/>
            </p:custDataLst>
          </p:nvPr>
        </p:nvPicPr>
        <p:blipFill>
          <a:blip r:embed="rId4">
            <a:extLst>
              <a:ext uri="{96DAC541-7B7A-43D3-8B79-37D633B846F1}">
                <asvg:svgBlip xmlns:asvg="http://schemas.microsoft.com/office/drawing/2016/SVG/main" r:embed="rId5"/>
              </a:ext>
            </a:extLst>
          </a:blip>
          <a:stretch>
            <a:fillRect/>
          </a:stretch>
        </p:blipFill>
        <p:spPr>
          <a:xfrm>
            <a:off x="417144" y="1221267"/>
            <a:ext cx="2228295" cy="2228295"/>
          </a:xfrm>
          <a:prstGeom prst="rect">
            <a:avLst/>
          </a:prstGeom>
        </p:spPr>
      </p:pic>
      <p:sp>
        <p:nvSpPr>
          <p:cNvPr id="5" name="ZoneTexte 4">
            <a:extLst>
              <a:ext uri="{FF2B5EF4-FFF2-40B4-BE49-F238E27FC236}">
                <a16:creationId xmlns:a16="http://schemas.microsoft.com/office/drawing/2014/main" id="{84ADC8E3-DB95-73A8-64B8-A1BAEB4AC94B}"/>
              </a:ext>
            </a:extLst>
          </p:cNvPr>
          <p:cNvSpPr txBox="1"/>
          <p:nvPr>
            <p:custDataLst>
              <p:tags r:id="rId2"/>
            </p:custDataLst>
          </p:nvPr>
        </p:nvSpPr>
        <p:spPr>
          <a:xfrm>
            <a:off x="542668" y="513381"/>
            <a:ext cx="6097554" cy="707886"/>
          </a:xfrm>
          <a:prstGeom prst="rect">
            <a:avLst/>
          </a:prstGeom>
          <a:noFill/>
        </p:spPr>
        <p:txBody>
          <a:bodyPr wrap="square" lIns="91440" tIns="45720" rIns="91440" bIns="45720" anchor="t">
            <a:spAutoFit/>
          </a:bodyPr>
          <a:lstStyle/>
          <a:p>
            <a:pPr>
              <a:defRPr/>
            </a:pPr>
            <a:r>
              <a:rPr lang="fr-CA" sz="4000" b="1" dirty="0">
                <a:solidFill>
                  <a:schemeClr val="bg1"/>
                </a:solidFill>
                <a:cs typeface="Calibri Light"/>
              </a:rPr>
              <a:t>Références</a:t>
            </a:r>
            <a:endParaRPr lang="fr-CA" sz="4000" b="1" i="1" dirty="0">
              <a:solidFill>
                <a:schemeClr val="bg1"/>
              </a:solidFill>
              <a:cs typeface="Calibri Light"/>
            </a:endParaRPr>
          </a:p>
        </p:txBody>
      </p:sp>
    </p:spTree>
    <p:extLst>
      <p:ext uri="{BB962C8B-B14F-4D97-AF65-F5344CB8AC3E}">
        <p14:creationId xmlns:p14="http://schemas.microsoft.com/office/powerpoint/2010/main" val="37983996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27A1B430-F811-478E-ECDC-AF290006DE63}"/>
              </a:ext>
            </a:extLst>
          </p:cNvPr>
          <p:cNvSpPr>
            <a:spLocks noGrp="1"/>
          </p:cNvSpPr>
          <p:nvPr>
            <p:ph idx="1"/>
            <p:custDataLst>
              <p:tags r:id="rId1"/>
            </p:custDataLst>
          </p:nvPr>
        </p:nvSpPr>
        <p:spPr>
          <a:xfrm>
            <a:off x="350610" y="282398"/>
            <a:ext cx="11152796" cy="6512323"/>
          </a:xfrm>
        </p:spPr>
        <p:txBody>
          <a:bodyPr lIns="91440" tIns="45720" rIns="91440" bIns="45720" anchor="t"/>
          <a:lstStyle/>
          <a:p>
            <a:pPr marL="0" indent="0">
              <a:lnSpc>
                <a:spcPct val="114999"/>
              </a:lnSpc>
              <a:spcBef>
                <a:spcPts val="600"/>
              </a:spcBef>
              <a:buNone/>
            </a:pPr>
            <a:r>
              <a:rPr lang="fr-CA" sz="1600" b="1" dirty="0">
                <a:ea typeface="+mn-lt"/>
                <a:cs typeface="+mn-lt"/>
              </a:rPr>
              <a:t>Programmes d’études du primaire</a:t>
            </a:r>
            <a:endParaRPr lang="en-US" sz="1600" b="1" dirty="0">
              <a:ea typeface="+mn-lt"/>
              <a:cs typeface="+mn-lt"/>
            </a:endParaRPr>
          </a:p>
          <a:p>
            <a:pPr>
              <a:lnSpc>
                <a:spcPct val="150000"/>
              </a:lnSpc>
              <a:spcBef>
                <a:spcPts val="0"/>
              </a:spcBef>
              <a:buFont typeface="Wingdings" panose="020B0604020202020204" pitchFamily="34" charset="0"/>
              <a:buChar char="Ø"/>
            </a:pPr>
            <a:r>
              <a:rPr lang="fr-CA" sz="1500" i="1" dirty="0">
                <a:ea typeface="+mn-lt"/>
                <a:cs typeface="+mn-lt"/>
                <a:hlinkClick r:id="rId4">
                  <a:extLst>
                    <a:ext uri="{A12FA001-AC4F-418D-AE19-62706E023703}">
                      <ahyp:hlinkClr xmlns:ahyp="http://schemas.microsoft.com/office/drawing/2018/hyperlinkcolor" val="tx"/>
                    </a:ext>
                  </a:extLst>
                </a:hlinkClick>
              </a:rPr>
              <a:t>FLS, programme de base</a:t>
            </a:r>
            <a:r>
              <a:rPr lang="fr-CA" sz="1500" i="1" dirty="0">
                <a:ea typeface="+mn-lt"/>
                <a:cs typeface="+mn-lt"/>
              </a:rPr>
              <a:t> </a:t>
            </a:r>
          </a:p>
          <a:p>
            <a:pPr>
              <a:lnSpc>
                <a:spcPct val="150000"/>
              </a:lnSpc>
              <a:spcBef>
                <a:spcPts val="0"/>
              </a:spcBef>
              <a:buFont typeface="Wingdings" panose="020B0604020202020204" pitchFamily="34" charset="0"/>
              <a:buChar char="Ø"/>
            </a:pPr>
            <a:r>
              <a:rPr lang="fr-CA" sz="1500" i="1" dirty="0">
                <a:ea typeface="+mn-lt"/>
                <a:cs typeface="+mn-lt"/>
                <a:hlinkClick r:id="rId5">
                  <a:extLst>
                    <a:ext uri="{A12FA001-AC4F-418D-AE19-62706E023703}">
                      <ahyp:hlinkClr xmlns:ahyp="http://schemas.microsoft.com/office/drawing/2018/hyperlinkcolor" val="tx"/>
                    </a:ext>
                  </a:extLst>
                </a:hlinkClick>
              </a:rPr>
              <a:t>FLS, programme d’immersion</a:t>
            </a:r>
            <a:r>
              <a:rPr lang="fr-CA" sz="1500" i="1" dirty="0">
                <a:ea typeface="+mn-lt"/>
                <a:cs typeface="+mn-lt"/>
              </a:rPr>
              <a:t> </a:t>
            </a:r>
          </a:p>
          <a:p>
            <a:pPr>
              <a:lnSpc>
                <a:spcPct val="150000"/>
              </a:lnSpc>
              <a:spcBef>
                <a:spcPts val="0"/>
              </a:spcBef>
              <a:buFont typeface="Wingdings" panose="020B0604020202020204" pitchFamily="34" charset="0"/>
              <a:buChar char="Ø"/>
            </a:pPr>
            <a:r>
              <a:rPr lang="fr-CA" sz="1500" i="1" dirty="0">
                <a:ea typeface="+mn-lt"/>
                <a:cs typeface="+mn-lt"/>
                <a:hlinkClick r:id="rId6">
                  <a:extLst>
                    <a:ext uri="{A12FA001-AC4F-418D-AE19-62706E023703}">
                      <ahyp:hlinkClr xmlns:ahyp="http://schemas.microsoft.com/office/drawing/2018/hyperlinkcolor" val="tx"/>
                    </a:ext>
                  </a:extLst>
                </a:hlinkClick>
              </a:rPr>
              <a:t>ILSS</a:t>
            </a:r>
            <a:endParaRPr lang="en-US" sz="1500" b="1" dirty="0">
              <a:ea typeface="+mn-lt"/>
              <a:cs typeface="+mn-lt"/>
            </a:endParaRPr>
          </a:p>
          <a:p>
            <a:pPr marL="0" indent="0">
              <a:lnSpc>
                <a:spcPct val="100000"/>
              </a:lnSpc>
              <a:spcBef>
                <a:spcPts val="0"/>
              </a:spcBef>
              <a:buNone/>
            </a:pPr>
            <a:endParaRPr lang="fr-CA" sz="1600" b="1" dirty="0">
              <a:ea typeface="+mn-lt"/>
              <a:cs typeface="+mn-lt"/>
            </a:endParaRPr>
          </a:p>
          <a:p>
            <a:pPr marL="0" indent="0">
              <a:lnSpc>
                <a:spcPct val="100000"/>
              </a:lnSpc>
              <a:spcBef>
                <a:spcPts val="0"/>
              </a:spcBef>
              <a:buNone/>
            </a:pPr>
            <a:r>
              <a:rPr lang="fr-CA" sz="1600" b="1" dirty="0">
                <a:ea typeface="+mn-lt"/>
                <a:cs typeface="+mn-lt"/>
              </a:rPr>
              <a:t>Programmes d’études du secondaire</a:t>
            </a:r>
          </a:p>
          <a:p>
            <a:pPr>
              <a:lnSpc>
                <a:spcPct val="150000"/>
              </a:lnSpc>
              <a:spcBef>
                <a:spcPts val="0"/>
              </a:spcBef>
              <a:buFont typeface="Wingdings" panose="05000000000000000000" pitchFamily="2" charset="2"/>
              <a:buChar char="Ø"/>
            </a:pPr>
            <a:r>
              <a:rPr lang="fr-CA" sz="1500" i="1" dirty="0">
                <a:cs typeface="Calibri"/>
                <a:hlinkClick r:id="rId7">
                  <a:extLst>
                    <a:ext uri="{A12FA001-AC4F-418D-AE19-62706E023703}">
                      <ahyp:hlinkClr xmlns:ahyp="http://schemas.microsoft.com/office/drawing/2018/hyperlinkcolor" val="tx"/>
                    </a:ext>
                  </a:extLst>
                </a:hlinkClick>
              </a:rPr>
              <a:t>Espagnol, langue tierce</a:t>
            </a:r>
            <a:endParaRPr lang="en-US" sz="1500" b="1" dirty="0">
              <a:ea typeface="+mn-lt"/>
              <a:cs typeface="+mn-lt"/>
            </a:endParaRPr>
          </a:p>
          <a:p>
            <a:pPr>
              <a:lnSpc>
                <a:spcPct val="150000"/>
              </a:lnSpc>
              <a:spcBef>
                <a:spcPts val="0"/>
              </a:spcBef>
              <a:buFont typeface="Wingdings" panose="020B0604020202020204" pitchFamily="34" charset="0"/>
              <a:buChar char="Ø"/>
            </a:pPr>
            <a:r>
              <a:rPr lang="fr-CA" sz="1500" i="1" dirty="0">
                <a:ea typeface="+mn-lt"/>
                <a:cs typeface="+mn-lt"/>
                <a:hlinkClick r:id="rId8">
                  <a:extLst>
                    <a:ext uri="{A12FA001-AC4F-418D-AE19-62706E023703}">
                      <ahyp:hlinkClr xmlns:ahyp="http://schemas.microsoft.com/office/drawing/2018/hyperlinkcolor" val="tx"/>
                    </a:ext>
                  </a:extLst>
                </a:hlinkClick>
              </a:rPr>
              <a:t>FLS, 1</a:t>
            </a:r>
            <a:r>
              <a:rPr lang="fr-CA" sz="1500" i="1" baseline="30000" dirty="0">
                <a:ea typeface="+mn-lt"/>
                <a:cs typeface="+mn-lt"/>
                <a:hlinkClick r:id="rId8">
                  <a:extLst>
                    <a:ext uri="{A12FA001-AC4F-418D-AE19-62706E023703}">
                      <ahyp:hlinkClr xmlns:ahyp="http://schemas.microsoft.com/office/drawing/2018/hyperlinkcolor" val="tx"/>
                    </a:ext>
                  </a:extLst>
                </a:hlinkClick>
              </a:rPr>
              <a:t>er </a:t>
            </a:r>
            <a:r>
              <a:rPr lang="fr-CA" sz="1500" i="1" dirty="0">
                <a:ea typeface="+mn-lt"/>
                <a:cs typeface="+mn-lt"/>
                <a:hlinkClick r:id="rId8">
                  <a:extLst>
                    <a:ext uri="{A12FA001-AC4F-418D-AE19-62706E023703}">
                      <ahyp:hlinkClr xmlns:ahyp="http://schemas.microsoft.com/office/drawing/2018/hyperlinkcolor" val="tx"/>
                    </a:ext>
                  </a:extLst>
                </a:hlinkClick>
              </a:rPr>
              <a:t>cycle, programmes de base et enrichi</a:t>
            </a:r>
            <a:endParaRPr lang="fr-CA" sz="1500" i="1" dirty="0">
              <a:ea typeface="+mn-lt"/>
              <a:cs typeface="+mn-lt"/>
            </a:endParaRPr>
          </a:p>
          <a:p>
            <a:pPr>
              <a:lnSpc>
                <a:spcPct val="150000"/>
              </a:lnSpc>
              <a:spcBef>
                <a:spcPts val="0"/>
              </a:spcBef>
              <a:buFont typeface="Wingdings" panose="020B0604020202020204" pitchFamily="34" charset="0"/>
              <a:buChar char="Ø"/>
            </a:pPr>
            <a:r>
              <a:rPr lang="fr-CA" sz="1500" i="1" dirty="0">
                <a:ea typeface="+mn-lt"/>
                <a:cs typeface="+mn-lt"/>
                <a:hlinkClick r:id="rId9">
                  <a:extLst>
                    <a:ext uri="{A12FA001-AC4F-418D-AE19-62706E023703}">
                      <ahyp:hlinkClr xmlns:ahyp="http://schemas.microsoft.com/office/drawing/2018/hyperlinkcolor" val="tx"/>
                    </a:ext>
                  </a:extLst>
                </a:hlinkClick>
              </a:rPr>
              <a:t>FLS, 2</a:t>
            </a:r>
            <a:r>
              <a:rPr lang="fr-CA" sz="1500" i="1" baseline="30000" dirty="0">
                <a:ea typeface="+mn-lt"/>
                <a:cs typeface="+mn-lt"/>
                <a:hlinkClick r:id="rId9">
                  <a:extLst>
                    <a:ext uri="{A12FA001-AC4F-418D-AE19-62706E023703}">
                      <ahyp:hlinkClr xmlns:ahyp="http://schemas.microsoft.com/office/drawing/2018/hyperlinkcolor" val="tx"/>
                    </a:ext>
                  </a:extLst>
                </a:hlinkClick>
              </a:rPr>
              <a:t>e </a:t>
            </a:r>
            <a:r>
              <a:rPr lang="fr-CA" sz="1500" i="1" dirty="0">
                <a:ea typeface="+mn-lt"/>
                <a:cs typeface="+mn-lt"/>
                <a:hlinkClick r:id="rId9">
                  <a:extLst>
                    <a:ext uri="{A12FA001-AC4F-418D-AE19-62706E023703}">
                      <ahyp:hlinkClr xmlns:ahyp="http://schemas.microsoft.com/office/drawing/2018/hyperlinkcolor" val="tx"/>
                    </a:ext>
                  </a:extLst>
                </a:hlinkClick>
              </a:rPr>
              <a:t>cycle, programme de base</a:t>
            </a:r>
            <a:endParaRPr lang="fr-CA" sz="1500" i="1" dirty="0">
              <a:ea typeface="+mn-lt"/>
              <a:cs typeface="+mn-lt"/>
            </a:endParaRPr>
          </a:p>
          <a:p>
            <a:pPr>
              <a:lnSpc>
                <a:spcPct val="150000"/>
              </a:lnSpc>
              <a:spcBef>
                <a:spcPts val="0"/>
              </a:spcBef>
              <a:buFont typeface="Wingdings" panose="020B0604020202020204" pitchFamily="34" charset="0"/>
              <a:buChar char="Ø"/>
            </a:pPr>
            <a:r>
              <a:rPr lang="fr-CA" sz="1500" i="1" dirty="0">
                <a:cs typeface="Calibri"/>
                <a:hlinkClick r:id="rId10">
                  <a:extLst>
                    <a:ext uri="{A12FA001-AC4F-418D-AE19-62706E023703}">
                      <ahyp:hlinkClr xmlns:ahyp="http://schemas.microsoft.com/office/drawing/2018/hyperlinkcolor" val="tx"/>
                    </a:ext>
                  </a:extLst>
                </a:hlinkClick>
              </a:rPr>
              <a:t>FLS, 2</a:t>
            </a:r>
            <a:r>
              <a:rPr lang="fr-CA" sz="1500" i="1" baseline="30000" dirty="0">
                <a:cs typeface="Calibri"/>
                <a:hlinkClick r:id="rId10">
                  <a:extLst>
                    <a:ext uri="{A12FA001-AC4F-418D-AE19-62706E023703}">
                      <ahyp:hlinkClr xmlns:ahyp="http://schemas.microsoft.com/office/drawing/2018/hyperlinkcolor" val="tx"/>
                    </a:ext>
                  </a:extLst>
                </a:hlinkClick>
              </a:rPr>
              <a:t>e</a:t>
            </a:r>
            <a:r>
              <a:rPr lang="fr-CA" sz="1500" i="1" dirty="0">
                <a:cs typeface="Calibri"/>
                <a:hlinkClick r:id="rId10">
                  <a:extLst>
                    <a:ext uri="{A12FA001-AC4F-418D-AE19-62706E023703}">
                      <ahyp:hlinkClr xmlns:ahyp="http://schemas.microsoft.com/office/drawing/2018/hyperlinkcolor" val="tx"/>
                    </a:ext>
                  </a:extLst>
                </a:hlinkClick>
              </a:rPr>
              <a:t> cycle, programme enrichi</a:t>
            </a:r>
            <a:endParaRPr lang="fr-CA" sz="1500" i="1" dirty="0">
              <a:cs typeface="Calibri"/>
            </a:endParaRPr>
          </a:p>
          <a:p>
            <a:pPr>
              <a:lnSpc>
                <a:spcPct val="150000"/>
              </a:lnSpc>
              <a:spcBef>
                <a:spcPts val="0"/>
              </a:spcBef>
              <a:buFont typeface="Wingdings" panose="020B0604020202020204" pitchFamily="34" charset="0"/>
              <a:buChar char="Ø"/>
            </a:pPr>
            <a:r>
              <a:rPr lang="fr-CA" sz="1500" i="1" dirty="0">
                <a:ea typeface="+mn-lt"/>
                <a:cs typeface="+mn-lt"/>
                <a:hlinkClick r:id="rId11">
                  <a:extLst>
                    <a:ext uri="{A12FA001-AC4F-418D-AE19-62706E023703}">
                      <ahyp:hlinkClr xmlns:ahyp="http://schemas.microsoft.com/office/drawing/2018/hyperlinkcolor" val="tx"/>
                    </a:ext>
                  </a:extLst>
                </a:hlinkClick>
              </a:rPr>
              <a:t>ILSS</a:t>
            </a:r>
            <a:endParaRPr lang="fr-CA" sz="1500" i="1" dirty="0">
              <a:cs typeface="Calibri"/>
            </a:endParaRPr>
          </a:p>
          <a:p>
            <a:pPr marL="0" indent="0">
              <a:lnSpc>
                <a:spcPct val="100000"/>
              </a:lnSpc>
              <a:spcBef>
                <a:spcPts val="0"/>
              </a:spcBef>
              <a:buNone/>
            </a:pPr>
            <a:endParaRPr lang="fr-CA" sz="1600" b="1" dirty="0">
              <a:solidFill>
                <a:schemeClr val="accent6"/>
              </a:solidFill>
              <a:ea typeface="+mn-lt"/>
              <a:cs typeface="+mn-lt"/>
            </a:endParaRPr>
          </a:p>
          <a:p>
            <a:pPr marL="0" indent="0">
              <a:lnSpc>
                <a:spcPct val="100000"/>
              </a:lnSpc>
              <a:spcBef>
                <a:spcPts val="0"/>
              </a:spcBef>
              <a:buNone/>
            </a:pPr>
            <a:r>
              <a:rPr lang="fr-CA" sz="1600" b="1" dirty="0">
                <a:solidFill>
                  <a:schemeClr val="accent6"/>
                </a:solidFill>
                <a:ea typeface="+mn-lt"/>
                <a:cs typeface="+mn-lt"/>
              </a:rPr>
              <a:t>Autres documents ministériels/gouvernementaux </a:t>
            </a:r>
            <a:endParaRPr lang="fr-CA" sz="1600" dirty="0">
              <a:solidFill>
                <a:schemeClr val="accent6"/>
              </a:solidFill>
              <a:cs typeface="Calibri"/>
            </a:endParaRPr>
          </a:p>
          <a:p>
            <a:pPr>
              <a:lnSpc>
                <a:spcPct val="150000"/>
              </a:lnSpc>
              <a:spcBef>
                <a:spcPts val="0"/>
              </a:spcBef>
              <a:buFont typeface="Wingdings" panose="020B0604020202020204" pitchFamily="34" charset="0"/>
              <a:buChar char="Ø"/>
            </a:pPr>
            <a:r>
              <a:rPr lang="fr-CA" sz="1500" i="1" dirty="0">
                <a:solidFill>
                  <a:schemeClr val="accent6"/>
                </a:solidFill>
                <a:ea typeface="+mn-lt"/>
                <a:cs typeface="+mn-lt"/>
                <a:hlinkClick r:id="rId12">
                  <a:extLst>
                    <a:ext uri="{A12FA001-AC4F-418D-AE19-62706E023703}">
                      <ahyp:hlinkClr xmlns:ahyp="http://schemas.microsoft.com/office/drawing/2018/hyperlinkcolor" val="tx"/>
                    </a:ext>
                  </a:extLst>
                </a:hlinkClick>
              </a:rPr>
              <a:t>Accueil et intégration des élèves issus de l’immigration au Québec : cadre de référence. Partenariat – École, famille et communauté</a:t>
            </a:r>
            <a:r>
              <a:rPr lang="fr-CA" sz="1500" dirty="0">
                <a:solidFill>
                  <a:schemeClr val="accent6"/>
                </a:solidFill>
                <a:ea typeface="+mn-lt"/>
                <a:cs typeface="+mn-lt"/>
                <a:hlinkClick r:id="rId12">
                  <a:extLst>
                    <a:ext uri="{A12FA001-AC4F-418D-AE19-62706E023703}">
                      <ahyp:hlinkClr xmlns:ahyp="http://schemas.microsoft.com/office/drawing/2018/hyperlinkcolor" val="tx"/>
                    </a:ext>
                  </a:extLst>
                </a:hlinkClick>
              </a:rPr>
              <a:t>, Québec, Direction des services aux communautés culturelles, 2013, 13 p.</a:t>
            </a:r>
            <a:endParaRPr lang="fr-CA" sz="1500" dirty="0">
              <a:solidFill>
                <a:schemeClr val="accent6"/>
              </a:solidFill>
              <a:cs typeface="Calibri" panose="020F0502020204030204"/>
              <a:hlinkClick r:id="" action="ppaction://noaction">
                <a:extLst>
                  <a:ext uri="{A12FA001-AC4F-418D-AE19-62706E023703}">
                    <ahyp:hlinkClr xmlns:ahyp="http://schemas.microsoft.com/office/drawing/2018/hyperlinkcolor" val="tx"/>
                  </a:ext>
                </a:extLst>
              </a:hlinkClick>
            </a:endParaRPr>
          </a:p>
          <a:p>
            <a:pPr>
              <a:lnSpc>
                <a:spcPct val="150000"/>
              </a:lnSpc>
              <a:spcBef>
                <a:spcPts val="0"/>
              </a:spcBef>
              <a:buFont typeface="Wingdings" panose="020B0604020202020204" pitchFamily="34" charset="0"/>
              <a:buChar char="Ø"/>
            </a:pPr>
            <a:r>
              <a:rPr lang="fr-CA" sz="1500" i="1" dirty="0">
                <a:solidFill>
                  <a:schemeClr val="accent6"/>
                </a:solidFill>
                <a:cs typeface="Calibri"/>
                <a:hlinkClick r:id="rId13">
                  <a:extLst>
                    <a:ext uri="{A12FA001-AC4F-418D-AE19-62706E023703}">
                      <ahyp:hlinkClr xmlns:ahyp="http://schemas.microsoft.com/office/drawing/2018/hyperlinkcolor" val="tx"/>
                    </a:ext>
                  </a:extLst>
                </a:hlinkClick>
              </a:rPr>
              <a:t>Enseigner pour favoriser le transfert des apprentissages langagiers : complément au Programme de formation de l</a:t>
            </a:r>
            <a:r>
              <a:rPr lang="fr-CA" sz="1500" i="1" dirty="0">
                <a:ea typeface="+mn-lt"/>
                <a:cs typeface="+mn-lt"/>
                <a:hlinkClick r:id="rId5">
                  <a:extLst>
                    <a:ext uri="{A12FA001-AC4F-418D-AE19-62706E023703}">
                      <ahyp:hlinkClr xmlns:ahyp="http://schemas.microsoft.com/office/drawing/2018/hyperlinkcolor" val="tx"/>
                    </a:ext>
                  </a:extLst>
                </a:hlinkClick>
              </a:rPr>
              <a:t>’</a:t>
            </a:r>
            <a:r>
              <a:rPr lang="fr-CA" sz="1500" i="1" dirty="0">
                <a:solidFill>
                  <a:schemeClr val="accent6"/>
                </a:solidFill>
                <a:cs typeface="Calibri"/>
                <a:hlinkClick r:id="rId13">
                  <a:extLst>
                    <a:ext uri="{A12FA001-AC4F-418D-AE19-62706E023703}">
                      <ahyp:hlinkClr xmlns:ahyp="http://schemas.microsoft.com/office/drawing/2018/hyperlinkcolor" val="tx"/>
                    </a:ext>
                  </a:extLst>
                </a:hlinkClick>
              </a:rPr>
              <a:t>école québécoise</a:t>
            </a:r>
            <a:endParaRPr lang="fr-CA" sz="1500" i="1" dirty="0">
              <a:solidFill>
                <a:schemeClr val="accent6"/>
              </a:solidFill>
              <a:cs typeface="Calibri"/>
            </a:endParaRPr>
          </a:p>
          <a:p>
            <a:pPr>
              <a:lnSpc>
                <a:spcPct val="150000"/>
              </a:lnSpc>
              <a:spcBef>
                <a:spcPts val="0"/>
              </a:spcBef>
              <a:buFont typeface="Wingdings" panose="020B0604020202020204" pitchFamily="34" charset="0"/>
              <a:buChar char="Ø"/>
            </a:pPr>
            <a:r>
              <a:rPr lang="fr-CA" sz="1500" i="1" dirty="0">
                <a:ea typeface="+mn-lt"/>
                <a:cs typeface="+mn-lt"/>
                <a:hlinkClick r:id="rId14">
                  <a:extLst>
                    <a:ext uri="{A12FA001-AC4F-418D-AE19-62706E023703}">
                      <ahyp:hlinkClr xmlns:ahyp="http://schemas.microsoft.com/office/drawing/2018/hyperlinkcolor" val="tx"/>
                    </a:ext>
                  </a:extLst>
                </a:hlinkClick>
              </a:rPr>
              <a:t>Formules pédagogiques favorisant l’interaction et la production orale : complément au Programme de formation de l’école québécoise</a:t>
            </a:r>
            <a:endParaRPr lang="fr-CA" sz="1500" i="1" dirty="0">
              <a:cs typeface="Calibri"/>
            </a:endParaRPr>
          </a:p>
          <a:p>
            <a:pPr>
              <a:lnSpc>
                <a:spcPct val="150000"/>
              </a:lnSpc>
              <a:spcBef>
                <a:spcPts val="0"/>
              </a:spcBef>
              <a:buFont typeface="Wingdings" panose="020B0604020202020204" pitchFamily="34" charset="0"/>
              <a:buChar char="Ø"/>
            </a:pPr>
            <a:r>
              <a:rPr lang="fr-FR" sz="1500" i="1" dirty="0">
                <a:solidFill>
                  <a:schemeClr val="accent6"/>
                </a:solidFill>
                <a:ea typeface="+mn-lt"/>
                <a:cs typeface="+mn-lt"/>
                <a:hlinkClick r:id="rId15">
                  <a:extLst>
                    <a:ext uri="{A12FA001-AC4F-418D-AE19-62706E023703}">
                      <ahyp:hlinkClr xmlns:ahyp="http://schemas.microsoft.com/office/drawing/2018/hyperlinkcolor" val="tx"/>
                    </a:ext>
                  </a:extLst>
                </a:hlinkClick>
              </a:rPr>
              <a:t>Pour une école riche de tous ses élèves : trousse d</a:t>
            </a:r>
            <a:r>
              <a:rPr lang="fr-CA" sz="1500" i="1" dirty="0">
                <a:ea typeface="+mn-lt"/>
                <a:cs typeface="+mn-lt"/>
                <a:hlinkClick r:id="rId5">
                  <a:extLst>
                    <a:ext uri="{A12FA001-AC4F-418D-AE19-62706E023703}">
                      <ahyp:hlinkClr xmlns:ahyp="http://schemas.microsoft.com/office/drawing/2018/hyperlinkcolor" val="tx"/>
                    </a:ext>
                  </a:extLst>
                </a:hlinkClick>
              </a:rPr>
              <a:t>’</a:t>
            </a:r>
            <a:r>
              <a:rPr lang="fr-FR" sz="1500" i="1" dirty="0">
                <a:solidFill>
                  <a:schemeClr val="accent6"/>
                </a:solidFill>
                <a:ea typeface="+mn-lt"/>
                <a:cs typeface="+mn-lt"/>
                <a:hlinkClick r:id="rId15">
                  <a:extLst>
                    <a:ext uri="{A12FA001-AC4F-418D-AE19-62706E023703}">
                      <ahyp:hlinkClr xmlns:ahyp="http://schemas.microsoft.com/office/drawing/2018/hyperlinkcolor" val="tx"/>
                    </a:ext>
                  </a:extLst>
                </a:hlinkClick>
              </a:rPr>
              <a:t>appropriation et de mobilisation</a:t>
            </a:r>
            <a:r>
              <a:rPr lang="fr-FR" sz="1500" dirty="0">
                <a:solidFill>
                  <a:schemeClr val="accent6"/>
                </a:solidFill>
                <a:ea typeface="+mn-lt"/>
                <a:cs typeface="+mn-lt"/>
                <a:hlinkClick r:id="rId15">
                  <a:extLst>
                    <a:ext uri="{A12FA001-AC4F-418D-AE19-62706E023703}">
                      <ahyp:hlinkClr xmlns:ahyp="http://schemas.microsoft.com/office/drawing/2018/hyperlinkcolor" val="tx"/>
                    </a:ext>
                  </a:extLst>
                </a:hlinkClick>
              </a:rPr>
              <a:t>, Conseil supérieur de l’éducation.</a:t>
            </a:r>
            <a:endParaRPr lang="fr-FR" sz="1500" dirty="0">
              <a:solidFill>
                <a:schemeClr val="accent6"/>
              </a:solidFill>
              <a:cs typeface="Calibri"/>
            </a:endParaRPr>
          </a:p>
          <a:p>
            <a:pPr marL="0" indent="0">
              <a:lnSpc>
                <a:spcPct val="100000"/>
              </a:lnSpc>
              <a:spcBef>
                <a:spcPts val="0"/>
              </a:spcBef>
              <a:buNone/>
            </a:pPr>
            <a:endParaRPr lang="fr-CA" sz="1600" b="1" dirty="0">
              <a:solidFill>
                <a:schemeClr val="accent6"/>
              </a:solidFill>
              <a:cs typeface="Calibri"/>
            </a:endParaRPr>
          </a:p>
        </p:txBody>
      </p:sp>
    </p:spTree>
    <p:extLst>
      <p:ext uri="{BB962C8B-B14F-4D97-AF65-F5344CB8AC3E}">
        <p14:creationId xmlns:p14="http://schemas.microsoft.com/office/powerpoint/2010/main" val="13706724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F60409E2-D281-FC18-92B1-4EDFC529D6A8}"/>
              </a:ext>
            </a:extLst>
          </p:cNvPr>
          <p:cNvSpPr txBox="1"/>
          <p:nvPr/>
        </p:nvSpPr>
        <p:spPr>
          <a:xfrm>
            <a:off x="175260" y="273695"/>
            <a:ext cx="11841480" cy="6486391"/>
          </a:xfrm>
          <a:prstGeom prst="rect">
            <a:avLst/>
          </a:prstGeom>
          <a:noFill/>
        </p:spPr>
        <p:txBody>
          <a:bodyPr wrap="square">
            <a:spAutoFit/>
          </a:bodyPr>
          <a:lstStyle/>
          <a:p>
            <a:pPr marL="0" indent="0">
              <a:lnSpc>
                <a:spcPct val="100000"/>
              </a:lnSpc>
              <a:spcBef>
                <a:spcPts val="0"/>
              </a:spcBef>
              <a:buNone/>
            </a:pPr>
            <a:r>
              <a:rPr lang="fr-CA" sz="1500" b="1" dirty="0">
                <a:solidFill>
                  <a:schemeClr val="bg1"/>
                </a:solidFill>
                <a:cs typeface="Calibri" panose="020F0502020204030204"/>
              </a:rPr>
              <a:t>Références</a:t>
            </a:r>
          </a:p>
          <a:p>
            <a:pPr marL="0" indent="0">
              <a:lnSpc>
                <a:spcPct val="100000"/>
              </a:lnSpc>
              <a:spcBef>
                <a:spcPts val="0"/>
              </a:spcBef>
              <a:buNone/>
            </a:pPr>
            <a:endParaRPr lang="fr-CA" sz="1500" b="1" dirty="0">
              <a:solidFill>
                <a:schemeClr val="bg1"/>
              </a:solidFill>
              <a:cs typeface="Calibri" panose="020F0502020204030204"/>
            </a:endParaRPr>
          </a:p>
          <a:p>
            <a:pPr marL="285750" indent="-285750">
              <a:lnSpc>
                <a:spcPct val="150000"/>
              </a:lnSpc>
              <a:spcBef>
                <a:spcPts val="0"/>
              </a:spcBef>
              <a:buFont typeface="Wingdings" panose="05000000000000000000" pitchFamily="2" charset="2"/>
              <a:buChar char="Ø"/>
            </a:pPr>
            <a:r>
              <a:rPr lang="fr-CA" sz="1500" dirty="0">
                <a:solidFill>
                  <a:schemeClr val="bg1"/>
                </a:solidFill>
                <a:cs typeface="Calibri"/>
              </a:rPr>
              <a:t>Armand, F. (2009). Faciliter le développement du langage oral, en français langue seconde, chez les élèves allophones au préscolaire</a:t>
            </a:r>
            <a:r>
              <a:rPr lang="fr-CA" sz="1500" i="1" dirty="0">
                <a:solidFill>
                  <a:schemeClr val="bg1"/>
                </a:solidFill>
                <a:cs typeface="Calibri"/>
              </a:rPr>
              <a:t>. Vie pédagogique</a:t>
            </a:r>
            <a:r>
              <a:rPr lang="fr-CA" sz="1500" dirty="0">
                <a:solidFill>
                  <a:schemeClr val="bg1"/>
                </a:solidFill>
                <a:cs typeface="Calibri"/>
              </a:rPr>
              <a:t>, 152.</a:t>
            </a:r>
            <a:endParaRPr lang="fr-CA" sz="1500" dirty="0">
              <a:solidFill>
                <a:schemeClr val="bg1"/>
              </a:solidFill>
              <a:ea typeface="+mn-lt"/>
              <a:cs typeface="+mn-lt"/>
            </a:endParaRPr>
          </a:p>
          <a:p>
            <a:pPr marL="285750" indent="-285750">
              <a:lnSpc>
                <a:spcPct val="150000"/>
              </a:lnSpc>
              <a:spcBef>
                <a:spcPts val="0"/>
              </a:spcBef>
              <a:buFont typeface="Wingdings" panose="05000000000000000000" pitchFamily="2" charset="2"/>
              <a:buChar char="Ø"/>
            </a:pPr>
            <a:r>
              <a:rPr lang="fr-CA" sz="1500" dirty="0">
                <a:solidFill>
                  <a:schemeClr val="bg1"/>
                </a:solidFill>
                <a:ea typeface="+mn-lt"/>
                <a:cs typeface="+mn-lt"/>
              </a:rPr>
              <a:t>Armand, F. (2017).  </a:t>
            </a:r>
            <a:r>
              <a:rPr lang="fr-CA" sz="1500" i="1" dirty="0">
                <a:solidFill>
                  <a:schemeClr val="bg1"/>
                </a:solidFill>
                <a:ea typeface="+mn-lt"/>
                <a:cs typeface="+mn-lt"/>
              </a:rPr>
              <a:t>Intervenir à l’éducation préscolaire en milieu pluriethnique et plurilingue : passer par le prisme.</a:t>
            </a:r>
            <a:r>
              <a:rPr lang="fr-CA" sz="1500" dirty="0">
                <a:solidFill>
                  <a:schemeClr val="bg1"/>
                </a:solidFill>
                <a:ea typeface="+mn-lt"/>
                <a:cs typeface="+mn-lt"/>
              </a:rPr>
              <a:t> Conférence offerte le 31 mars 2017 dans le cadre du colloque Intervenir à l’éducation préscolaire organisé par la Commission scolaire Marguerite-Bourgeoys et la Faculté d’éducation de l’Université de Montréal. </a:t>
            </a:r>
          </a:p>
          <a:p>
            <a:pPr marL="285750" indent="-285750">
              <a:lnSpc>
                <a:spcPct val="150000"/>
              </a:lnSpc>
              <a:spcBef>
                <a:spcPts val="0"/>
              </a:spcBef>
              <a:buFont typeface="Wingdings" panose="05000000000000000000" pitchFamily="2" charset="2"/>
              <a:buChar char="Ø"/>
            </a:pPr>
            <a:r>
              <a:rPr lang="fr-CA" sz="1500" b="0" i="0" dirty="0">
                <a:solidFill>
                  <a:schemeClr val="bg1"/>
                </a:solidFill>
                <a:effectLst/>
              </a:rPr>
              <a:t>Armand, F. Dagenais, D. et </a:t>
            </a:r>
            <a:r>
              <a:rPr lang="fr-CA" sz="1500" b="0" i="0" dirty="0" err="1">
                <a:solidFill>
                  <a:schemeClr val="bg1"/>
                </a:solidFill>
                <a:effectLst/>
              </a:rPr>
              <a:t>Nicollin</a:t>
            </a:r>
            <a:r>
              <a:rPr lang="fr-CA" sz="1500" b="0" i="0" dirty="0">
                <a:solidFill>
                  <a:schemeClr val="bg1"/>
                </a:solidFill>
                <a:effectLst/>
              </a:rPr>
              <a:t>, L. (2008). La dimension linguistique des enjeux interculturels : de l'Éveil aux langues à l'éducation plurilingue. Dans Mc Andrew, M (</a:t>
            </a:r>
            <a:r>
              <a:rPr lang="fr-CA" sz="1500" b="0" i="0" dirty="0" err="1">
                <a:solidFill>
                  <a:schemeClr val="bg1"/>
                </a:solidFill>
                <a:effectLst/>
              </a:rPr>
              <a:t>dir</a:t>
            </a:r>
            <a:r>
              <a:rPr lang="fr-CA" sz="1500" b="0" i="0" dirty="0">
                <a:solidFill>
                  <a:schemeClr val="bg1"/>
                </a:solidFill>
                <a:effectLst/>
              </a:rPr>
              <a:t>.), "</a:t>
            </a:r>
            <a:r>
              <a:rPr lang="fr-CA" sz="1500" b="0" dirty="0">
                <a:solidFill>
                  <a:schemeClr val="bg1"/>
                </a:solidFill>
                <a:effectLst/>
              </a:rPr>
              <a:t>Rapport ethniques et éducation : perspectives nationale et internationale</a:t>
            </a:r>
            <a:r>
              <a:rPr lang="fr-CA" sz="1500" b="0" i="0" dirty="0">
                <a:solidFill>
                  <a:schemeClr val="bg1"/>
                </a:solidFill>
                <a:effectLst/>
              </a:rPr>
              <a:t>", Revue </a:t>
            </a:r>
            <a:r>
              <a:rPr lang="fr-CA" sz="1500" b="0" i="1" dirty="0">
                <a:solidFill>
                  <a:schemeClr val="bg1"/>
                </a:solidFill>
                <a:effectLst/>
              </a:rPr>
              <a:t>Éducation et Francophonie</a:t>
            </a:r>
            <a:r>
              <a:rPr lang="fr-CA" sz="1500" b="0" i="0" dirty="0">
                <a:solidFill>
                  <a:schemeClr val="bg1"/>
                </a:solidFill>
                <a:effectLst/>
              </a:rPr>
              <a:t>, </a:t>
            </a:r>
            <a:r>
              <a:rPr lang="fr-CA" sz="1500" b="0" i="0" dirty="0" err="1">
                <a:solidFill>
                  <a:schemeClr val="bg1"/>
                </a:solidFill>
                <a:effectLst/>
              </a:rPr>
              <a:t>XXXVl</a:t>
            </a:r>
            <a:r>
              <a:rPr lang="fr-CA" sz="1500" b="0" i="0" dirty="0">
                <a:solidFill>
                  <a:schemeClr val="bg1"/>
                </a:solidFill>
                <a:effectLst/>
              </a:rPr>
              <a:t> (1), 44-64.</a:t>
            </a:r>
            <a:endParaRPr lang="fr-CA" sz="1500" dirty="0">
              <a:solidFill>
                <a:schemeClr val="bg1"/>
              </a:solidFill>
              <a:cs typeface="Calibri" panose="020F0502020204030204"/>
            </a:endParaRPr>
          </a:p>
          <a:p>
            <a:pPr marL="285750" indent="-285750">
              <a:lnSpc>
                <a:spcPct val="150000"/>
              </a:lnSpc>
              <a:spcBef>
                <a:spcPts val="0"/>
              </a:spcBef>
              <a:buFont typeface="Wingdings" panose="05000000000000000000" pitchFamily="2" charset="2"/>
              <a:buChar char="Ø"/>
            </a:pPr>
            <a:r>
              <a:rPr lang="fr-CA" sz="1500" dirty="0">
                <a:solidFill>
                  <a:schemeClr val="bg1"/>
                </a:solidFill>
                <a:cs typeface="Calibri" panose="020F0502020204030204"/>
              </a:rPr>
              <a:t>Bissonnette, S. (2018). </a:t>
            </a:r>
            <a:r>
              <a:rPr lang="fr-CA" sz="1500" i="1" dirty="0">
                <a:solidFill>
                  <a:schemeClr val="bg1"/>
                </a:solidFill>
                <a:cs typeface="Calibri"/>
              </a:rPr>
              <a:t>L’enseignement explicite : un modèle capable d’assurer la réussite de tous les élèves? NON, mais d’une forte majorité, OUI!</a:t>
            </a:r>
            <a:r>
              <a:rPr lang="fr-CA" sz="1500" dirty="0">
                <a:solidFill>
                  <a:schemeClr val="bg1"/>
                </a:solidFill>
                <a:cs typeface="Calibri"/>
              </a:rPr>
              <a:t> Présentation offerte à l’Université TÉLUQ.</a:t>
            </a:r>
          </a:p>
          <a:p>
            <a:pPr marL="285750" indent="-285750">
              <a:lnSpc>
                <a:spcPct val="150000"/>
              </a:lnSpc>
              <a:spcBef>
                <a:spcPts val="0"/>
              </a:spcBef>
              <a:buFont typeface="Wingdings" panose="05000000000000000000" pitchFamily="2" charset="2"/>
              <a:buChar char="Ø"/>
            </a:pPr>
            <a:r>
              <a:rPr lang="fr-CA" sz="1500" dirty="0">
                <a:solidFill>
                  <a:schemeClr val="bg1"/>
                </a:solidFill>
                <a:cs typeface="Calibri"/>
              </a:rPr>
              <a:t>Bourgoin, R. et Le Bouthillier, J. (2020). </a:t>
            </a:r>
            <a:r>
              <a:rPr lang="fr-CA" sz="1500" i="1" dirty="0">
                <a:solidFill>
                  <a:schemeClr val="bg1"/>
                </a:solidFill>
                <a:cs typeface="Calibri"/>
              </a:rPr>
              <a:t>Enseigner la langue seconde et la littératie : les principes directeurs et la façon de les mettre en pratique</a:t>
            </a:r>
            <a:r>
              <a:rPr lang="fr-CA" sz="1500" dirty="0">
                <a:solidFill>
                  <a:schemeClr val="bg1"/>
                </a:solidFill>
                <a:cs typeface="Calibri"/>
              </a:rPr>
              <a:t>.</a:t>
            </a:r>
          </a:p>
          <a:p>
            <a:pPr marL="285750" indent="-285750">
              <a:lnSpc>
                <a:spcPct val="150000"/>
              </a:lnSpc>
              <a:spcBef>
                <a:spcPts val="0"/>
              </a:spcBef>
              <a:buFont typeface="Wingdings" panose="05000000000000000000" pitchFamily="2" charset="2"/>
              <a:buChar char="Ø"/>
            </a:pPr>
            <a:r>
              <a:rPr lang="fr-CA" sz="1500" dirty="0">
                <a:solidFill>
                  <a:schemeClr val="bg1"/>
                </a:solidFill>
                <a:cs typeface="Calibri"/>
              </a:rPr>
              <a:t>Centre franco-ontarien de ressources pédagogiques</a:t>
            </a:r>
            <a:r>
              <a:rPr lang="fr-CA" sz="1500" i="1" dirty="0">
                <a:solidFill>
                  <a:schemeClr val="bg1"/>
                </a:solidFill>
                <a:cs typeface="Calibri"/>
              </a:rPr>
              <a:t> </a:t>
            </a:r>
            <a:r>
              <a:rPr lang="fr-CA" sz="1500" dirty="0">
                <a:solidFill>
                  <a:schemeClr val="bg1"/>
                </a:solidFill>
                <a:cs typeface="Calibri"/>
              </a:rPr>
              <a:t>(2015).</a:t>
            </a:r>
            <a:r>
              <a:rPr lang="fr-CA" sz="1500" i="1" dirty="0">
                <a:solidFill>
                  <a:schemeClr val="bg1"/>
                </a:solidFill>
                <a:cs typeface="Calibri"/>
              </a:rPr>
              <a:t> La littératie dans toutes les matières : guide d’enseignement efficace. La communication orale.</a:t>
            </a:r>
          </a:p>
          <a:p>
            <a:pPr marL="285750" indent="-285750">
              <a:lnSpc>
                <a:spcPct val="150000"/>
              </a:lnSpc>
              <a:spcBef>
                <a:spcPts val="0"/>
              </a:spcBef>
              <a:buFont typeface="Wingdings" panose="05000000000000000000" pitchFamily="2" charset="2"/>
              <a:buChar char="Ø"/>
            </a:pPr>
            <a:r>
              <a:rPr lang="fr-CA" sz="1500" dirty="0" err="1">
                <a:solidFill>
                  <a:schemeClr val="bg1"/>
                </a:solidFill>
                <a:ea typeface="+mn-lt"/>
                <a:cs typeface="+mn-lt"/>
              </a:rPr>
              <a:t>Collin</a:t>
            </a:r>
            <a:r>
              <a:rPr lang="fr-CA" sz="1500" dirty="0">
                <a:solidFill>
                  <a:schemeClr val="bg1"/>
                </a:solidFill>
                <a:ea typeface="+mn-lt"/>
                <a:cs typeface="+mn-lt"/>
              </a:rPr>
              <a:t>, S. (2012</a:t>
            </a:r>
            <a:r>
              <a:rPr lang="fr-CA" sz="1500" dirty="0">
                <a:solidFill>
                  <a:schemeClr val="bg1"/>
                </a:solidFill>
                <a:cs typeface="Calibri"/>
              </a:rPr>
              <a:t>, printemps</a:t>
            </a:r>
            <a:r>
              <a:rPr lang="fr-CA" sz="1500" dirty="0">
                <a:solidFill>
                  <a:schemeClr val="bg1"/>
                </a:solidFill>
                <a:ea typeface="+mn-lt"/>
                <a:cs typeface="+mn-lt"/>
              </a:rPr>
              <a:t>). La compétence orale en français langue seconde. </a:t>
            </a:r>
            <a:r>
              <a:rPr lang="fr-CA" sz="1500" i="1" dirty="0">
                <a:solidFill>
                  <a:schemeClr val="bg1"/>
                </a:solidFill>
                <a:ea typeface="+mn-lt"/>
                <a:cs typeface="+mn-lt"/>
              </a:rPr>
              <a:t>Québec français</a:t>
            </a:r>
            <a:r>
              <a:rPr lang="fr-CA" sz="1500" dirty="0">
                <a:solidFill>
                  <a:schemeClr val="bg1"/>
                </a:solidFill>
                <a:ea typeface="+mn-lt"/>
                <a:cs typeface="+mn-lt"/>
              </a:rPr>
              <a:t>, 165, 57-58.</a:t>
            </a:r>
            <a:endParaRPr lang="fr-CA" sz="1500" dirty="0">
              <a:solidFill>
                <a:schemeClr val="bg1"/>
              </a:solidFill>
              <a:cs typeface="Calibri"/>
            </a:endParaRPr>
          </a:p>
          <a:p>
            <a:pPr marL="285750" indent="-285750">
              <a:lnSpc>
                <a:spcPct val="150000"/>
              </a:lnSpc>
              <a:spcBef>
                <a:spcPts val="0"/>
              </a:spcBef>
              <a:buFont typeface="Wingdings" panose="05000000000000000000" pitchFamily="2" charset="2"/>
              <a:buChar char="Ø"/>
            </a:pPr>
            <a:r>
              <a:rPr lang="fr-CA" sz="1500" dirty="0">
                <a:solidFill>
                  <a:schemeClr val="bg1"/>
                </a:solidFill>
                <a:cs typeface="Calibri"/>
              </a:rPr>
              <a:t>CFORP (2015). </a:t>
            </a:r>
            <a:r>
              <a:rPr lang="fr-CA" sz="1500" i="1" dirty="0">
                <a:solidFill>
                  <a:schemeClr val="bg1"/>
                </a:solidFill>
                <a:cs typeface="Calibri"/>
              </a:rPr>
              <a:t>La littératie dans toutes les matières: Guide d'enseignement efficace, de la 7e à la 10e année - La communication orale</a:t>
            </a:r>
            <a:r>
              <a:rPr lang="fr-CA" sz="1500" dirty="0">
                <a:solidFill>
                  <a:schemeClr val="bg1"/>
                </a:solidFill>
                <a:cs typeface="Calibri"/>
              </a:rPr>
              <a:t>, 10.</a:t>
            </a:r>
          </a:p>
          <a:p>
            <a:pPr marL="0" indent="0">
              <a:lnSpc>
                <a:spcPct val="100000"/>
              </a:lnSpc>
              <a:spcBef>
                <a:spcPts val="600"/>
              </a:spcBef>
              <a:spcAft>
                <a:spcPts val="600"/>
              </a:spcAft>
              <a:buNone/>
            </a:pPr>
            <a:endParaRPr lang="fr-CA" sz="2800" i="1" dirty="0">
              <a:cs typeface="Calibri"/>
            </a:endParaRPr>
          </a:p>
        </p:txBody>
      </p:sp>
    </p:spTree>
    <p:extLst>
      <p:ext uri="{BB962C8B-B14F-4D97-AF65-F5344CB8AC3E}">
        <p14:creationId xmlns:p14="http://schemas.microsoft.com/office/powerpoint/2010/main" val="5945092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AA5E669C-FA0A-D260-EA82-F0993E8E056C}"/>
              </a:ext>
            </a:extLst>
          </p:cNvPr>
          <p:cNvSpPr txBox="1"/>
          <p:nvPr/>
        </p:nvSpPr>
        <p:spPr>
          <a:xfrm>
            <a:off x="175260" y="263133"/>
            <a:ext cx="11879580" cy="6219780"/>
          </a:xfrm>
          <a:prstGeom prst="rect">
            <a:avLst/>
          </a:prstGeom>
          <a:noFill/>
        </p:spPr>
        <p:txBody>
          <a:bodyPr wrap="square">
            <a:spAutoFit/>
          </a:bodyPr>
          <a:lstStyle/>
          <a:p>
            <a:r>
              <a:rPr lang="fr-CA" sz="1800" b="1" dirty="0">
                <a:solidFill>
                  <a:schemeClr val="accent6"/>
                </a:solidFill>
                <a:cs typeface="Calibri"/>
              </a:rPr>
              <a:t>Références</a:t>
            </a:r>
          </a:p>
          <a:p>
            <a:endParaRPr lang="fr-CA" sz="1800" b="1" dirty="0">
              <a:solidFill>
                <a:schemeClr val="accent6"/>
              </a:solidFill>
              <a:cs typeface="Calibri"/>
            </a:endParaRPr>
          </a:p>
          <a:p>
            <a:pPr>
              <a:lnSpc>
                <a:spcPct val="150000"/>
              </a:lnSpc>
              <a:spcBef>
                <a:spcPts val="0"/>
              </a:spcBef>
              <a:buFont typeface="Wingdings,Sans-Serif" panose="020B0604020202020204" pitchFamily="34" charset="0"/>
              <a:buChar char="Ø"/>
            </a:pPr>
            <a:r>
              <a:rPr lang="fr-CA" sz="1800" dirty="0">
                <a:solidFill>
                  <a:schemeClr val="accent6"/>
                </a:solidFill>
                <a:cs typeface="Calibri"/>
              </a:rPr>
              <a:t>   </a:t>
            </a:r>
            <a:r>
              <a:rPr lang="fr-CA" sz="1500" dirty="0">
                <a:solidFill>
                  <a:schemeClr val="accent6"/>
                </a:solidFill>
                <a:cs typeface="Calibri"/>
              </a:rPr>
              <a:t>Dumais, C. (2012, hiver). L’enseignement explicite des stratégies d’écoute. </a:t>
            </a:r>
            <a:r>
              <a:rPr lang="fr-CA" sz="1500" i="1" dirty="0">
                <a:solidFill>
                  <a:schemeClr val="accent6"/>
                </a:solidFill>
                <a:cs typeface="Calibri"/>
              </a:rPr>
              <a:t>Québec français</a:t>
            </a:r>
            <a:r>
              <a:rPr lang="fr-CA" sz="1500" dirty="0">
                <a:solidFill>
                  <a:schemeClr val="accent6"/>
                </a:solidFill>
                <a:cs typeface="Calibri"/>
              </a:rPr>
              <a:t>, 164, 57-58.</a:t>
            </a:r>
          </a:p>
          <a:p>
            <a:pPr>
              <a:lnSpc>
                <a:spcPct val="150000"/>
              </a:lnSpc>
              <a:spcBef>
                <a:spcPts val="0"/>
              </a:spcBef>
              <a:buFont typeface="Wingdings,Sans-Serif" panose="020B0604020202020204" pitchFamily="34" charset="0"/>
              <a:buChar char="Ø"/>
            </a:pPr>
            <a:r>
              <a:rPr lang="fr-CA" sz="1500" dirty="0">
                <a:solidFill>
                  <a:schemeClr val="accent6"/>
                </a:solidFill>
                <a:cs typeface="Calibri"/>
              </a:rPr>
              <a:t>   Dumais, C. et Lafontaine, L. (2013). </a:t>
            </a:r>
            <a:r>
              <a:rPr lang="fr-CA" sz="1500" i="1" dirty="0">
                <a:solidFill>
                  <a:schemeClr val="accent6"/>
                </a:solidFill>
                <a:cs typeface="Calibri"/>
              </a:rPr>
              <a:t>Enseigner l’oral, c’est possible! 18 ateliers formatifs clés en main</a:t>
            </a:r>
            <a:r>
              <a:rPr lang="fr-CA" sz="1500" dirty="0">
                <a:solidFill>
                  <a:schemeClr val="accent6"/>
                </a:solidFill>
                <a:cs typeface="Calibri"/>
              </a:rPr>
              <a:t>. Chenelière.</a:t>
            </a:r>
          </a:p>
          <a:p>
            <a:pPr>
              <a:lnSpc>
                <a:spcPct val="150000"/>
              </a:lnSpc>
              <a:spcBef>
                <a:spcPts val="0"/>
              </a:spcBef>
              <a:buFont typeface="Wingdings,Sans-Serif" panose="020B0604020202020204" pitchFamily="34" charset="0"/>
              <a:buChar char="Ø"/>
            </a:pPr>
            <a:r>
              <a:rPr lang="fr-CA" sz="1500" dirty="0">
                <a:solidFill>
                  <a:schemeClr val="accent6"/>
                </a:solidFill>
                <a:cs typeface="Calibri"/>
              </a:rPr>
              <a:t>   Dumais, C. et Soucy, E. (2019). </a:t>
            </a:r>
            <a:r>
              <a:rPr lang="fr-CA" sz="1500" i="1" dirty="0">
                <a:solidFill>
                  <a:schemeClr val="accent6"/>
                </a:solidFill>
                <a:cs typeface="Calibri"/>
              </a:rPr>
              <a:t>Des déclencheurs de parole pour stimuler l’oral spontané des élèves du primaire</a:t>
            </a:r>
            <a:r>
              <a:rPr lang="fr-CA" sz="1500" dirty="0">
                <a:solidFill>
                  <a:schemeClr val="accent6"/>
                </a:solidFill>
                <a:cs typeface="Calibri"/>
              </a:rPr>
              <a:t>. CTREQ.</a:t>
            </a:r>
          </a:p>
          <a:p>
            <a:pPr>
              <a:lnSpc>
                <a:spcPct val="150000"/>
              </a:lnSpc>
              <a:spcBef>
                <a:spcPts val="0"/>
              </a:spcBef>
              <a:buFont typeface="Wingdings,Sans-Serif" panose="020B0604020202020204" pitchFamily="34" charset="0"/>
              <a:buChar char="Ø"/>
            </a:pPr>
            <a:r>
              <a:rPr lang="fr-CA" sz="1500" dirty="0">
                <a:solidFill>
                  <a:schemeClr val="accent6"/>
                </a:solidFill>
                <a:ea typeface="+mn-lt"/>
                <a:cs typeface="+mn-lt"/>
              </a:rPr>
              <a:t>   Dupin de Saint-André, M. et </a:t>
            </a:r>
            <a:r>
              <a:rPr lang="fr-CA" sz="1500" dirty="0" err="1">
                <a:solidFill>
                  <a:schemeClr val="accent6"/>
                </a:solidFill>
                <a:ea typeface="+mn-lt"/>
                <a:cs typeface="+mn-lt"/>
              </a:rPr>
              <a:t>Montésinos-Gelet</a:t>
            </a:r>
            <a:r>
              <a:rPr lang="fr-CA" sz="1500" dirty="0">
                <a:solidFill>
                  <a:schemeClr val="accent6"/>
                </a:solidFill>
                <a:ea typeface="+mn-lt"/>
                <a:cs typeface="+mn-lt"/>
              </a:rPr>
              <a:t>, I. (2022).</a:t>
            </a:r>
            <a:r>
              <a:rPr lang="fr-CA" sz="1500" i="1" dirty="0">
                <a:solidFill>
                  <a:schemeClr val="accent6"/>
                </a:solidFill>
                <a:ea typeface="+mn-lt"/>
                <a:cs typeface="+mn-lt"/>
              </a:rPr>
              <a:t> Des dispositifs d’enseignement pour soutenir les apprentissages en lecture et en écriture</a:t>
            </a:r>
            <a:r>
              <a:rPr lang="fr-CA" sz="1500" dirty="0">
                <a:solidFill>
                  <a:schemeClr val="accent6"/>
                </a:solidFill>
                <a:ea typeface="+mn-lt"/>
                <a:cs typeface="+mn-lt"/>
              </a:rPr>
              <a:t>.</a:t>
            </a:r>
            <a:endParaRPr lang="fr-CA" sz="1500" dirty="0">
              <a:solidFill>
                <a:schemeClr val="bg1"/>
              </a:solidFill>
            </a:endParaRPr>
          </a:p>
          <a:p>
            <a:pPr marL="285750" indent="-285750">
              <a:lnSpc>
                <a:spcPct val="150000"/>
              </a:lnSpc>
              <a:buFont typeface="Wingdings,Sans-Serif"/>
              <a:buChar char="Ø"/>
            </a:pPr>
            <a:r>
              <a:rPr lang="fr-CA" sz="1500" dirty="0">
                <a:solidFill>
                  <a:schemeClr val="bg1"/>
                </a:solidFill>
              </a:rPr>
              <a:t>Gauthier, C., Bissonnette, S. et Richard, M. (2013). Enseignement explicite et réussite des élèves : la gestion des apprentissages. Bruxelles : de Boeck.</a:t>
            </a:r>
          </a:p>
          <a:p>
            <a:pPr marL="285750" indent="-285750">
              <a:lnSpc>
                <a:spcPct val="150000"/>
              </a:lnSpc>
              <a:buFont typeface="Wingdings,Sans-Serif"/>
              <a:buChar char="Ø"/>
            </a:pPr>
            <a:r>
              <a:rPr lang="fr-CA" sz="1500" dirty="0">
                <a:solidFill>
                  <a:schemeClr val="bg1"/>
                </a:solidFill>
              </a:rPr>
              <a:t>Gass, S.M. et </a:t>
            </a:r>
            <a:r>
              <a:rPr lang="fr-CA" sz="1500" dirty="0" err="1">
                <a:solidFill>
                  <a:schemeClr val="bg1"/>
                </a:solidFill>
              </a:rPr>
              <a:t>Selinker</a:t>
            </a:r>
            <a:r>
              <a:rPr lang="fr-CA" sz="1500" dirty="0">
                <a:solidFill>
                  <a:schemeClr val="bg1"/>
                </a:solidFill>
              </a:rPr>
              <a:t>, L. (1994). </a:t>
            </a:r>
            <a:r>
              <a:rPr lang="fr-CA" sz="1500" i="1" dirty="0">
                <a:solidFill>
                  <a:schemeClr val="bg1"/>
                </a:solidFill>
              </a:rPr>
              <a:t>Second </a:t>
            </a:r>
            <a:r>
              <a:rPr lang="fr-CA" sz="1500" i="1" dirty="0" err="1">
                <a:solidFill>
                  <a:schemeClr val="bg1"/>
                </a:solidFill>
              </a:rPr>
              <a:t>language</a:t>
            </a:r>
            <a:r>
              <a:rPr lang="fr-CA" sz="1500" i="1" dirty="0">
                <a:solidFill>
                  <a:schemeClr val="bg1"/>
                </a:solidFill>
              </a:rPr>
              <a:t> acquisition: an </a:t>
            </a:r>
            <a:r>
              <a:rPr lang="fr-CA" sz="1500" i="1" dirty="0" err="1">
                <a:solidFill>
                  <a:schemeClr val="bg1"/>
                </a:solidFill>
              </a:rPr>
              <a:t>introductory</a:t>
            </a:r>
            <a:r>
              <a:rPr lang="fr-CA" sz="1500" i="1" dirty="0">
                <a:solidFill>
                  <a:schemeClr val="bg1"/>
                </a:solidFill>
              </a:rPr>
              <a:t> course</a:t>
            </a:r>
            <a:r>
              <a:rPr lang="fr-CA" sz="1500" dirty="0">
                <a:solidFill>
                  <a:schemeClr val="bg1"/>
                </a:solidFill>
              </a:rPr>
              <a:t>. Lawrence </a:t>
            </a:r>
            <a:r>
              <a:rPr lang="fr-CA" sz="1500" dirty="0" err="1">
                <a:solidFill>
                  <a:schemeClr val="bg1"/>
                </a:solidFill>
              </a:rPr>
              <a:t>Erlbaum</a:t>
            </a:r>
            <a:r>
              <a:rPr lang="fr-CA" sz="1500" dirty="0">
                <a:solidFill>
                  <a:schemeClr val="bg1"/>
                </a:solidFill>
              </a:rPr>
              <a:t> Associates, Inc.</a:t>
            </a:r>
            <a:endParaRPr lang="fr-CA" sz="1500" dirty="0">
              <a:solidFill>
                <a:schemeClr val="bg1"/>
              </a:solidFill>
              <a:cs typeface="Calibri"/>
            </a:endParaRPr>
          </a:p>
          <a:p>
            <a:pPr marL="285750" indent="-285750">
              <a:lnSpc>
                <a:spcPct val="150000"/>
              </a:lnSpc>
              <a:buFont typeface="Wingdings"/>
              <a:buChar char="Ø"/>
            </a:pPr>
            <a:r>
              <a:rPr lang="fr-CA" sz="1500" dirty="0">
                <a:solidFill>
                  <a:srgbClr val="FFFFFF"/>
                </a:solidFill>
                <a:cs typeface="Arial"/>
              </a:rPr>
              <a:t>Germain, C. et </a:t>
            </a:r>
            <a:r>
              <a:rPr lang="fr-CA" sz="1500" dirty="0" err="1">
                <a:solidFill>
                  <a:srgbClr val="FFFFFF"/>
                </a:solidFill>
                <a:cs typeface="Arial"/>
              </a:rPr>
              <a:t>Netten</a:t>
            </a:r>
            <a:r>
              <a:rPr lang="fr-CA" sz="1500" dirty="0">
                <a:solidFill>
                  <a:srgbClr val="FFFFFF"/>
                </a:solidFill>
                <a:cs typeface="Arial"/>
              </a:rPr>
              <a:t>, J. (2010). </a:t>
            </a:r>
            <a:r>
              <a:rPr lang="fr-CA" sz="1500" i="1" dirty="0">
                <a:solidFill>
                  <a:srgbClr val="FFFFFF"/>
                </a:solidFill>
                <a:cs typeface="Arial"/>
              </a:rPr>
              <a:t>La didactique des langues : les relations entre les plans psychologique, linguistique et pédagogique</a:t>
            </a:r>
            <a:r>
              <a:rPr lang="fr-CA" sz="1500" dirty="0">
                <a:solidFill>
                  <a:srgbClr val="FFFFFF"/>
                </a:solidFill>
                <a:cs typeface="Arial"/>
              </a:rPr>
              <a:t>. Congrès mondial de linguistique française.​</a:t>
            </a:r>
            <a:endParaRPr lang="fr-CA" sz="1500" dirty="0">
              <a:cs typeface="Calibri" panose="020F0502020204030204"/>
            </a:endParaRPr>
          </a:p>
          <a:p>
            <a:pPr marL="285750" indent="-285750">
              <a:lnSpc>
                <a:spcPct val="150000"/>
              </a:lnSpc>
              <a:buFont typeface="Wingdings"/>
              <a:buChar char="Ø"/>
            </a:pPr>
            <a:r>
              <a:rPr lang="fr-FR" sz="15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Interrelier les compétences en français au premier cycle du secondaire pour un enseignement plus optimal</a:t>
            </a:r>
            <a:r>
              <a:rPr lang="fr-FR" sz="15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(Ministère de l’Éducation et de l’Enseignement supérieur, formation printemps 2019)</a:t>
            </a:r>
          </a:p>
          <a:p>
            <a:pPr marL="285750" indent="-285750">
              <a:lnSpc>
                <a:spcPct val="150000"/>
              </a:lnSpc>
              <a:buFont typeface="Wingdings"/>
              <a:buChar char="Ø"/>
            </a:pPr>
            <a:r>
              <a:rPr lang="en-US" sz="1500" dirty="0">
                <a:solidFill>
                  <a:schemeClr val="bg1"/>
                </a:solidFill>
              </a:rPr>
              <a:t>Hollingsworth, J. R. et Ybarra, S. E. (2009). Explicit direct instruction (EDI): The power of the well-crafted, well-taught lesson. Thousand Oaks, </a:t>
            </a:r>
            <a:r>
              <a:rPr lang="en-US" sz="1500" dirty="0" err="1">
                <a:solidFill>
                  <a:schemeClr val="bg1"/>
                </a:solidFill>
              </a:rPr>
              <a:t>Californie</a:t>
            </a:r>
            <a:r>
              <a:rPr lang="en-US" sz="1500" dirty="0">
                <a:solidFill>
                  <a:schemeClr val="bg1"/>
                </a:solidFill>
              </a:rPr>
              <a:t>: Corwin Press.</a:t>
            </a:r>
            <a:endParaRPr lang="fr-CA" sz="1500" dirty="0">
              <a:solidFill>
                <a:schemeClr val="bg1"/>
              </a:solidFill>
              <a:cs typeface="Arial"/>
            </a:endParaRPr>
          </a:p>
          <a:p>
            <a:pPr marL="285750" indent="-285750">
              <a:lnSpc>
                <a:spcPct val="150000"/>
              </a:lnSpc>
              <a:buFont typeface="Wingdings"/>
              <a:buChar char="Ø"/>
            </a:pPr>
            <a:r>
              <a:rPr lang="fr-CA" sz="1500" dirty="0">
                <a:solidFill>
                  <a:srgbClr val="FFFFFF"/>
                </a:solidFill>
                <a:cs typeface="Arial"/>
              </a:rPr>
              <a:t>Messier, G. (2017, automne). Le modelage, une technique pédagogique qui rend l’implicite explicite. </a:t>
            </a:r>
            <a:r>
              <a:rPr lang="fr-CA" sz="1500" i="1" dirty="0">
                <a:solidFill>
                  <a:srgbClr val="FFFFFF"/>
                </a:solidFill>
                <a:cs typeface="Arial"/>
              </a:rPr>
              <a:t>Vivre le primaire</a:t>
            </a:r>
            <a:r>
              <a:rPr lang="fr-CA" sz="1500" dirty="0">
                <a:solidFill>
                  <a:srgbClr val="FFFFFF"/>
                </a:solidFill>
                <a:cs typeface="Arial"/>
              </a:rPr>
              <a:t>, </a:t>
            </a:r>
            <a:r>
              <a:rPr lang="fr-CA" sz="1500" i="1" dirty="0">
                <a:solidFill>
                  <a:srgbClr val="FFFFFF"/>
                </a:solidFill>
                <a:cs typeface="Arial"/>
              </a:rPr>
              <a:t>30</a:t>
            </a:r>
            <a:r>
              <a:rPr lang="fr-CA" sz="1500" dirty="0">
                <a:solidFill>
                  <a:srgbClr val="FFFFFF"/>
                </a:solidFill>
                <a:cs typeface="Arial"/>
              </a:rPr>
              <a:t>(3), 41-43</a:t>
            </a:r>
          </a:p>
          <a:p>
            <a:pPr marL="285750" indent="-285750">
              <a:lnSpc>
                <a:spcPct val="150000"/>
              </a:lnSpc>
              <a:buFont typeface="Wingdings"/>
              <a:buChar char="Ø"/>
            </a:pPr>
            <a:r>
              <a:rPr lang="fr-CA" sz="1500" dirty="0">
                <a:solidFill>
                  <a:srgbClr val="FFFFFF"/>
                </a:solidFill>
                <a:cs typeface="Arial"/>
              </a:rPr>
              <a:t>Painchaud, G. (1990). Les stratégies d’enseignement : des recettes aux plans d’action.</a:t>
            </a:r>
            <a:r>
              <a:rPr lang="fr-CA" sz="1500" i="1" dirty="0">
                <a:solidFill>
                  <a:srgbClr val="FFFFFF"/>
                </a:solidFill>
                <a:cs typeface="Arial"/>
              </a:rPr>
              <a:t> Bulletin de l’AQEFLS</a:t>
            </a:r>
            <a:r>
              <a:rPr lang="fr-CA" sz="1500" dirty="0">
                <a:solidFill>
                  <a:srgbClr val="FFFFFF"/>
                </a:solidFill>
                <a:cs typeface="Arial"/>
              </a:rPr>
              <a:t>, </a:t>
            </a:r>
            <a:r>
              <a:rPr lang="fr-CA" sz="1500" i="1" dirty="0">
                <a:solidFill>
                  <a:srgbClr val="FFFFFF"/>
                </a:solidFill>
                <a:cs typeface="Arial"/>
              </a:rPr>
              <a:t>12</a:t>
            </a:r>
            <a:r>
              <a:rPr lang="fr-CA" sz="1500" dirty="0">
                <a:solidFill>
                  <a:srgbClr val="FFFFFF"/>
                </a:solidFill>
                <a:cs typeface="Arial"/>
              </a:rPr>
              <a:t>(1), 19-31.</a:t>
            </a:r>
          </a:p>
          <a:p>
            <a:pPr>
              <a:lnSpc>
                <a:spcPct val="150000"/>
              </a:lnSpc>
              <a:spcBef>
                <a:spcPts val="0"/>
              </a:spcBef>
            </a:pPr>
            <a:r>
              <a:rPr lang="fr-CA" sz="1500" dirty="0">
                <a:solidFill>
                  <a:schemeClr val="accent6"/>
                </a:solidFill>
                <a:cs typeface="Calibri"/>
              </a:rPr>
              <a:t>  </a:t>
            </a:r>
            <a:endParaRPr lang="fr-CA" sz="1500" dirty="0">
              <a:solidFill>
                <a:srgbClr val="FFFFFF"/>
              </a:solidFill>
              <a:cs typeface="Arial"/>
            </a:endParaRPr>
          </a:p>
        </p:txBody>
      </p:sp>
    </p:spTree>
    <p:extLst>
      <p:ext uri="{BB962C8B-B14F-4D97-AF65-F5344CB8AC3E}">
        <p14:creationId xmlns:p14="http://schemas.microsoft.com/office/powerpoint/2010/main" val="33912083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BDFB66F2-7ECD-CD56-5B06-8D9E35250DA3}"/>
              </a:ext>
            </a:extLst>
          </p:cNvPr>
          <p:cNvSpPr txBox="1"/>
          <p:nvPr/>
        </p:nvSpPr>
        <p:spPr>
          <a:xfrm>
            <a:off x="170872" y="243153"/>
            <a:ext cx="11850255" cy="6181308"/>
          </a:xfrm>
          <a:prstGeom prst="rect">
            <a:avLst/>
          </a:prstGeom>
          <a:noFill/>
        </p:spPr>
        <p:txBody>
          <a:bodyPr wrap="square">
            <a:spAutoFit/>
          </a:bodyPr>
          <a:lstStyle/>
          <a:p>
            <a:pPr marL="0" indent="0">
              <a:buNone/>
            </a:pPr>
            <a:r>
              <a:rPr lang="fr-CA" sz="1800" b="1" dirty="0">
                <a:solidFill>
                  <a:schemeClr val="bg1"/>
                </a:solidFill>
                <a:cs typeface="Calibri"/>
              </a:rPr>
              <a:t>Autres ressources sur le Web </a:t>
            </a:r>
            <a:r>
              <a:rPr lang="fr-CA" sz="1800" dirty="0">
                <a:solidFill>
                  <a:schemeClr val="bg1"/>
                </a:solidFill>
                <a:cs typeface="Calibri"/>
              </a:rPr>
              <a:t> </a:t>
            </a:r>
          </a:p>
          <a:p>
            <a:pPr marL="0" indent="0">
              <a:lnSpc>
                <a:spcPct val="150000"/>
              </a:lnSpc>
              <a:buNone/>
            </a:pPr>
            <a:endParaRPr lang="fr-CA" sz="1500" dirty="0">
              <a:solidFill>
                <a:schemeClr val="bg1"/>
              </a:solidFill>
              <a:cs typeface="Calibri"/>
            </a:endParaRPr>
          </a:p>
          <a:p>
            <a:pPr marL="285750" indent="-285750">
              <a:lnSpc>
                <a:spcPct val="150000"/>
              </a:lnSpc>
              <a:buFont typeface="Wingdings" panose="05000000000000000000" pitchFamily="2" charset="2"/>
              <a:buChar char="Ø"/>
            </a:pPr>
            <a:r>
              <a:rPr lang="fr-CA" sz="1500" b="0" dirty="0">
                <a:solidFill>
                  <a:schemeClr val="bg1"/>
                </a:solidFill>
                <a:hlinkClick r:id="rId3">
                  <a:extLst>
                    <a:ext uri="{A12FA001-AC4F-418D-AE19-62706E023703}">
                      <ahyp:hlinkClr xmlns:ahyp="http://schemas.microsoft.com/office/drawing/2018/hyperlinkcolor" val="tx"/>
                    </a:ext>
                  </a:extLst>
                </a:hlinkClick>
              </a:rPr>
              <a:t>L’atelier formatif </a:t>
            </a:r>
            <a:endParaRPr lang="fr-CA" sz="1500" b="0" dirty="0">
              <a:solidFill>
                <a:schemeClr val="bg1"/>
              </a:solidFill>
            </a:endParaRPr>
          </a:p>
          <a:p>
            <a:pPr marL="285750" indent="-285750">
              <a:lnSpc>
                <a:spcPct val="150000"/>
              </a:lnSpc>
              <a:buFont typeface="Wingdings" panose="05000000000000000000" pitchFamily="2" charset="2"/>
              <a:buChar char="Ø"/>
            </a:pPr>
            <a:r>
              <a:rPr lang="fr-CA" sz="1500" dirty="0">
                <a:solidFill>
                  <a:schemeClr val="bg1"/>
                </a:solidFill>
                <a:cs typeface="Calibri"/>
                <a:hlinkClick r:id="rId4">
                  <a:extLst>
                    <a:ext uri="{A12FA001-AC4F-418D-AE19-62706E023703}">
                      <ahyp:hlinkClr xmlns:ahyp="http://schemas.microsoft.com/office/drawing/2018/hyperlinkcolor" val="tx"/>
                    </a:ext>
                  </a:extLst>
                </a:hlinkClick>
              </a:rPr>
              <a:t>Des racines et des ailes</a:t>
            </a:r>
            <a:r>
              <a:rPr lang="fr-CA" sz="1500" dirty="0">
                <a:solidFill>
                  <a:schemeClr val="bg1"/>
                </a:solidFill>
                <a:cs typeface="Calibri"/>
              </a:rPr>
              <a:t> (webdocumentaire portant sur l’accueil et l’intégration des nouveaux arrivants à l’école primaire et secondaire au Québec)</a:t>
            </a:r>
          </a:p>
          <a:p>
            <a:pPr marL="285750" indent="-285750">
              <a:lnSpc>
                <a:spcPct val="150000"/>
              </a:lnSpc>
              <a:buFont typeface="Wingdings" panose="05000000000000000000" pitchFamily="2" charset="2"/>
              <a:buChar char="Ø"/>
            </a:pPr>
            <a:r>
              <a:rPr lang="fr-CA" sz="1500" dirty="0" err="1">
                <a:solidFill>
                  <a:schemeClr val="bg1"/>
                </a:solidFill>
                <a:cs typeface="Calibri"/>
                <a:hlinkClick r:id="rId5">
                  <a:extLst>
                    <a:ext uri="{A12FA001-AC4F-418D-AE19-62706E023703}">
                      <ahyp:hlinkClr xmlns:ahyp="http://schemas.microsoft.com/office/drawing/2018/hyperlinkcolor" val="tx"/>
                    </a:ext>
                  </a:extLst>
                </a:hlinkClick>
              </a:rPr>
              <a:t>Dulala</a:t>
            </a:r>
            <a:r>
              <a:rPr lang="fr-CA" sz="1500" dirty="0">
                <a:solidFill>
                  <a:schemeClr val="bg1"/>
                </a:solidFill>
                <a:cs typeface="Calibri"/>
              </a:rPr>
              <a:t> (plurilinguisme)</a:t>
            </a:r>
          </a:p>
          <a:p>
            <a:pPr marL="285750" indent="-285750">
              <a:lnSpc>
                <a:spcPct val="150000"/>
              </a:lnSpc>
              <a:buFont typeface="Wingdings" panose="05000000000000000000" pitchFamily="2" charset="2"/>
              <a:buChar char="Ø"/>
            </a:pPr>
            <a:r>
              <a:rPr lang="fr-CA" sz="1500" dirty="0">
                <a:solidFill>
                  <a:schemeClr val="bg1"/>
                </a:solidFill>
                <a:cs typeface="Calibri"/>
                <a:hlinkClick r:id="rId6">
                  <a:extLst>
                    <a:ext uri="{A12FA001-AC4F-418D-AE19-62706E023703}">
                      <ahyp:hlinkClr xmlns:ahyp="http://schemas.microsoft.com/office/drawing/2018/hyperlinkcolor" val="tx"/>
                    </a:ext>
                  </a:extLst>
                </a:hlinkClick>
              </a:rPr>
              <a:t>Écouter pour apprendre</a:t>
            </a:r>
            <a:r>
              <a:rPr lang="fr-CA" sz="1500" dirty="0">
                <a:solidFill>
                  <a:schemeClr val="bg1"/>
                </a:solidFill>
                <a:cs typeface="Calibri"/>
              </a:rPr>
              <a:t> (ressource de </a:t>
            </a:r>
            <a:r>
              <a:rPr lang="fr-CA" sz="1500" dirty="0" err="1">
                <a:solidFill>
                  <a:schemeClr val="bg1"/>
                </a:solidFill>
                <a:cs typeface="Calibri"/>
              </a:rPr>
              <a:t>Transforming</a:t>
            </a:r>
            <a:r>
              <a:rPr lang="fr-CA" sz="1500" dirty="0">
                <a:solidFill>
                  <a:schemeClr val="bg1"/>
                </a:solidFill>
                <a:cs typeface="Calibri"/>
              </a:rPr>
              <a:t> FSL, Ontario)</a:t>
            </a:r>
            <a:endParaRPr lang="fr-CA" sz="1500" dirty="0">
              <a:solidFill>
                <a:schemeClr val="bg1"/>
              </a:solidFill>
              <a:ea typeface="+mn-lt"/>
              <a:cs typeface="+mn-lt"/>
            </a:endParaRPr>
          </a:p>
          <a:p>
            <a:pPr marL="285750" indent="-285750">
              <a:lnSpc>
                <a:spcPct val="150000"/>
              </a:lnSpc>
              <a:buFont typeface="Wingdings" panose="05000000000000000000" pitchFamily="2" charset="2"/>
              <a:buChar char="Ø"/>
            </a:pPr>
            <a:r>
              <a:rPr lang="fr-CA" sz="1500" dirty="0" err="1">
                <a:solidFill>
                  <a:schemeClr val="bg1"/>
                </a:solidFill>
                <a:ea typeface="+mn-lt"/>
                <a:cs typeface="+mn-lt"/>
                <a:hlinkClick r:id="rId7">
                  <a:extLst>
                    <a:ext uri="{A12FA001-AC4F-418D-AE19-62706E023703}">
                      <ahyp:hlinkClr xmlns:ahyp="http://schemas.microsoft.com/office/drawing/2018/hyperlinkcolor" val="tx"/>
                    </a:ext>
                  </a:extLst>
                </a:hlinkClick>
              </a:rPr>
              <a:t>Edusource</a:t>
            </a:r>
            <a:r>
              <a:rPr lang="fr-CA" sz="1500" dirty="0">
                <a:solidFill>
                  <a:schemeClr val="bg1"/>
                </a:solidFill>
                <a:ea typeface="+mn-lt"/>
                <a:cs typeface="+mn-lt"/>
              </a:rPr>
              <a:t> (Centre franco-ontarien de ressources pédagogiques)</a:t>
            </a:r>
          </a:p>
          <a:p>
            <a:pPr marL="285750" indent="-285750">
              <a:lnSpc>
                <a:spcPct val="150000"/>
              </a:lnSpc>
              <a:buFont typeface="Wingdings" panose="05000000000000000000" pitchFamily="2" charset="2"/>
              <a:buChar char="Ø"/>
            </a:pPr>
            <a:r>
              <a:rPr lang="fr-CA" sz="1500" dirty="0">
                <a:solidFill>
                  <a:schemeClr val="bg1"/>
                </a:solidFill>
                <a:ea typeface="+mn-lt"/>
                <a:cs typeface="+mn-lt"/>
                <a:hlinkClick r:id="rId3">
                  <a:extLst>
                    <a:ext uri="{A12FA001-AC4F-418D-AE19-62706E023703}">
                      <ahyp:hlinkClr xmlns:ahyp="http://schemas.microsoft.com/office/drawing/2018/hyperlinkcolor" val="tx"/>
                    </a:ext>
                  </a:extLst>
                </a:hlinkClick>
              </a:rPr>
              <a:t>Enseigner l’oral par l’atelier formatif – Capsule 2</a:t>
            </a:r>
            <a:r>
              <a:rPr lang="fr-CA" sz="1500" dirty="0">
                <a:solidFill>
                  <a:schemeClr val="bg1"/>
                </a:solidFill>
                <a:ea typeface="+mn-lt"/>
                <a:cs typeface="+mn-lt"/>
              </a:rPr>
              <a:t> (vidéo de Christian Dumais publiée par Espace conseils FGA)</a:t>
            </a:r>
          </a:p>
          <a:p>
            <a:pPr marL="285750" indent="-285750">
              <a:lnSpc>
                <a:spcPct val="150000"/>
              </a:lnSpc>
              <a:buFont typeface="Wingdings" panose="05000000000000000000" pitchFamily="2" charset="2"/>
              <a:buChar char="Ø"/>
            </a:pPr>
            <a:r>
              <a:rPr lang="fr-CA" sz="1500" dirty="0">
                <a:solidFill>
                  <a:schemeClr val="bg1"/>
                </a:solidFill>
                <a:ea typeface="+mn-lt"/>
                <a:cs typeface="+mn-lt"/>
                <a:hlinkClick r:id="rId8">
                  <a:extLst>
                    <a:ext uri="{A12FA001-AC4F-418D-AE19-62706E023703}">
                      <ahyp:hlinkClr xmlns:ahyp="http://schemas.microsoft.com/office/drawing/2018/hyperlinkcolor" val="tx"/>
                    </a:ext>
                  </a:extLst>
                </a:hlinkClick>
              </a:rPr>
              <a:t>ELODIL</a:t>
            </a:r>
            <a:r>
              <a:rPr lang="fr-CA" sz="1500" dirty="0">
                <a:solidFill>
                  <a:schemeClr val="bg1"/>
                </a:solidFill>
                <a:ea typeface="+mn-lt"/>
                <a:cs typeface="+mn-lt"/>
              </a:rPr>
              <a:t> (enseigner en milieu pluriethnique et plurilingue : compétences interculturelles et langagières des élèves en langue maternelle et en langue seconde ou tierce, Université de Montréal)</a:t>
            </a:r>
          </a:p>
          <a:p>
            <a:pPr marL="285750" indent="-285750">
              <a:lnSpc>
                <a:spcPct val="150000"/>
              </a:lnSpc>
              <a:spcBef>
                <a:spcPts val="600"/>
              </a:spcBef>
              <a:spcAft>
                <a:spcPts val="600"/>
              </a:spcAft>
              <a:buFont typeface="Wingdings" panose="05000000000000000000" pitchFamily="2" charset="2"/>
              <a:buChar char="Ø"/>
            </a:pPr>
            <a:r>
              <a:rPr lang="fr-CA" sz="1500" dirty="0">
                <a:solidFill>
                  <a:schemeClr val="bg1"/>
                </a:solidFill>
                <a:ea typeface="+mn-lt"/>
                <a:cs typeface="+mn-lt"/>
                <a:hlinkClick r:id="rId9">
                  <a:extLst>
                    <a:ext uri="{A12FA001-AC4F-418D-AE19-62706E023703}">
                      <ahyp:hlinkClr xmlns:ahyp="http://schemas.microsoft.com/office/drawing/2018/hyperlinkcolor" val="tx"/>
                    </a:ext>
                  </a:extLst>
                </a:hlinkClick>
              </a:rPr>
              <a:t>Kaléidoscope</a:t>
            </a:r>
            <a:r>
              <a:rPr lang="fr-CA" sz="1500" dirty="0">
                <a:solidFill>
                  <a:schemeClr val="bg1"/>
                </a:solidFill>
                <a:ea typeface="+mn-lt"/>
                <a:cs typeface="+mn-lt"/>
              </a:rPr>
              <a:t> (webdocumentaire pour accueillir et soutenir les élèves en apprentissage de la langue)</a:t>
            </a:r>
          </a:p>
          <a:p>
            <a:pPr marL="285750" indent="-285750">
              <a:lnSpc>
                <a:spcPct val="150000"/>
              </a:lnSpc>
              <a:spcBef>
                <a:spcPts val="600"/>
              </a:spcBef>
              <a:spcAft>
                <a:spcPts val="600"/>
              </a:spcAft>
              <a:buFont typeface="Wingdings" panose="05000000000000000000" pitchFamily="2" charset="2"/>
              <a:buChar char="Ø"/>
            </a:pPr>
            <a:r>
              <a:rPr lang="fr-CA" sz="1500" dirty="0" err="1">
                <a:solidFill>
                  <a:schemeClr val="bg1"/>
                </a:solidFill>
                <a:ea typeface="+mn-lt"/>
                <a:cs typeface="+mn-lt"/>
                <a:hlinkClick r:id="rId10">
                  <a:extLst>
                    <a:ext uri="{A12FA001-AC4F-418D-AE19-62706E023703}">
                      <ahyp:hlinkClr xmlns:ahyp="http://schemas.microsoft.com/office/drawing/2018/hyperlinkcolor" val="tx"/>
                    </a:ext>
                  </a:extLst>
                </a:hlinkClick>
              </a:rPr>
              <a:t>Literacy</a:t>
            </a:r>
            <a:r>
              <a:rPr lang="fr-CA" sz="1500" dirty="0">
                <a:solidFill>
                  <a:schemeClr val="bg1"/>
                </a:solidFill>
                <a:ea typeface="+mn-lt"/>
                <a:cs typeface="+mn-lt"/>
                <a:hlinkClick r:id="rId10">
                  <a:extLst>
                    <a:ext uri="{A12FA001-AC4F-418D-AE19-62706E023703}">
                      <ahyp:hlinkClr xmlns:ahyp="http://schemas.microsoft.com/office/drawing/2018/hyperlinkcolor" val="tx"/>
                    </a:ext>
                  </a:extLst>
                </a:hlinkClick>
              </a:rPr>
              <a:t> </a:t>
            </a:r>
            <a:r>
              <a:rPr lang="fr-CA" sz="1500" dirty="0" err="1">
                <a:solidFill>
                  <a:schemeClr val="bg1"/>
                </a:solidFill>
                <a:ea typeface="+mn-lt"/>
                <a:cs typeface="+mn-lt"/>
                <a:hlinkClick r:id="rId10">
                  <a:extLst>
                    <a:ext uri="{A12FA001-AC4F-418D-AE19-62706E023703}">
                      <ahyp:hlinkClr xmlns:ahyp="http://schemas.microsoft.com/office/drawing/2018/hyperlinkcolor" val="tx"/>
                    </a:ext>
                  </a:extLst>
                </a:hlinkClick>
              </a:rPr>
              <a:t>Today</a:t>
            </a:r>
            <a:r>
              <a:rPr lang="fr-CA" sz="1500" dirty="0">
                <a:solidFill>
                  <a:schemeClr val="bg1"/>
                </a:solidFill>
                <a:ea typeface="+mn-lt"/>
                <a:cs typeface="+mn-lt"/>
                <a:hlinkClick r:id="rId10">
                  <a:extLst>
                    <a:ext uri="{A12FA001-AC4F-418D-AE19-62706E023703}">
                      <ahyp:hlinkClr xmlns:ahyp="http://schemas.microsoft.com/office/drawing/2018/hyperlinkcolor" val="tx"/>
                    </a:ext>
                  </a:extLst>
                </a:hlinkClick>
              </a:rPr>
              <a:t> – Talk </a:t>
            </a:r>
            <a:r>
              <a:rPr lang="fr-CA" sz="1500" dirty="0" err="1">
                <a:solidFill>
                  <a:schemeClr val="bg1"/>
                </a:solidFill>
                <a:ea typeface="+mn-lt"/>
                <a:cs typeface="+mn-lt"/>
                <a:hlinkClick r:id="rId10">
                  <a:extLst>
                    <a:ext uri="{A12FA001-AC4F-418D-AE19-62706E023703}">
                      <ahyp:hlinkClr xmlns:ahyp="http://schemas.microsoft.com/office/drawing/2018/hyperlinkcolor" val="tx"/>
                    </a:ext>
                  </a:extLst>
                </a:hlinkClick>
              </a:rPr>
              <a:t>Strategies</a:t>
            </a:r>
            <a:endParaRPr lang="fr-CA" sz="1500" dirty="0">
              <a:solidFill>
                <a:schemeClr val="bg1"/>
              </a:solidFill>
              <a:ea typeface="+mn-lt"/>
              <a:cs typeface="+mn-lt"/>
            </a:endParaRPr>
          </a:p>
          <a:p>
            <a:pPr marL="285750" indent="-285750">
              <a:lnSpc>
                <a:spcPct val="150000"/>
              </a:lnSpc>
              <a:spcBef>
                <a:spcPts val="0"/>
              </a:spcBef>
              <a:buFont typeface="Wingdings" panose="05000000000000000000" pitchFamily="2" charset="2"/>
              <a:buChar char="Ø"/>
            </a:pPr>
            <a:r>
              <a:rPr lang="fr-CA" sz="1500" dirty="0">
                <a:solidFill>
                  <a:schemeClr val="bg1"/>
                </a:solidFill>
                <a:ea typeface="+mn-lt"/>
                <a:cs typeface="+mn-lt"/>
                <a:hlinkClick r:id="rId11">
                  <a:extLst>
                    <a:ext uri="{A12FA001-AC4F-418D-AE19-62706E023703}">
                      <ahyp:hlinkClr xmlns:ahyp="http://schemas.microsoft.com/office/drawing/2018/hyperlinkcolor" val="tx"/>
                    </a:ext>
                  </a:extLst>
                </a:hlinkClick>
              </a:rPr>
              <a:t>La motivation des apprenants</a:t>
            </a:r>
            <a:r>
              <a:rPr lang="fr-CA" sz="1500" dirty="0">
                <a:solidFill>
                  <a:schemeClr val="bg1"/>
                </a:solidFill>
                <a:ea typeface="+mn-lt"/>
                <a:cs typeface="+mn-lt"/>
              </a:rPr>
              <a:t> (Direction de l’apprentissage et de l’innovation pédagogique, HEC Montréal)</a:t>
            </a:r>
            <a:endParaRPr lang="fr-CA" sz="1500" dirty="0">
              <a:solidFill>
                <a:schemeClr val="bg1"/>
              </a:solidFill>
              <a:cs typeface="Calibri"/>
            </a:endParaRPr>
          </a:p>
          <a:p>
            <a:pPr marL="285750" indent="-285750">
              <a:lnSpc>
                <a:spcPct val="150000"/>
              </a:lnSpc>
              <a:spcBef>
                <a:spcPts val="0"/>
              </a:spcBef>
              <a:buFont typeface="Wingdings" panose="05000000000000000000" pitchFamily="2" charset="2"/>
              <a:buChar char="Ø"/>
            </a:pPr>
            <a:r>
              <a:rPr lang="fr-CA" sz="1500" dirty="0">
                <a:solidFill>
                  <a:schemeClr val="bg1"/>
                </a:solidFill>
                <a:cs typeface="Calibri"/>
                <a:hlinkClick r:id="rId12">
                  <a:extLst>
                    <a:ext uri="{A12FA001-AC4F-418D-AE19-62706E023703}">
                      <ahyp:hlinkClr xmlns:ahyp="http://schemas.microsoft.com/office/drawing/2018/hyperlinkcolor" val="tx"/>
                    </a:ext>
                  </a:extLst>
                </a:hlinkClick>
              </a:rPr>
              <a:t>La perspective actionnelle (</a:t>
            </a:r>
            <a:r>
              <a:rPr lang="fr-CA" sz="1500" dirty="0" err="1">
                <a:solidFill>
                  <a:schemeClr val="bg1"/>
                </a:solidFill>
                <a:cs typeface="Calibri"/>
                <a:hlinkClick r:id="rId12">
                  <a:extLst>
                    <a:ext uri="{A12FA001-AC4F-418D-AE19-62706E023703}">
                      <ahyp:hlinkClr xmlns:ahyp="http://schemas.microsoft.com/office/drawing/2018/hyperlinkcolor" val="tx"/>
                    </a:ext>
                  </a:extLst>
                </a:hlinkClick>
              </a:rPr>
              <a:t>Bagnoli</a:t>
            </a:r>
            <a:r>
              <a:rPr lang="fr-CA" sz="1500" dirty="0">
                <a:solidFill>
                  <a:schemeClr val="bg1"/>
                </a:solidFill>
                <a:cs typeface="Calibri"/>
                <a:hlinkClick r:id="rId12">
                  <a:extLst>
                    <a:ext uri="{A12FA001-AC4F-418D-AE19-62706E023703}">
                      <ahyp:hlinkClr xmlns:ahyp="http://schemas.microsoft.com/office/drawing/2018/hyperlinkcolor" val="tx"/>
                    </a:ext>
                  </a:extLst>
                </a:hlinkClick>
              </a:rPr>
              <a:t>)</a:t>
            </a:r>
            <a:endParaRPr lang="fr-CA" sz="1500" dirty="0">
              <a:solidFill>
                <a:schemeClr val="bg1"/>
              </a:solidFill>
              <a:cs typeface="Calibri"/>
            </a:endParaRPr>
          </a:p>
          <a:p>
            <a:pPr marL="285750" indent="-285750">
              <a:lnSpc>
                <a:spcPct val="150000"/>
              </a:lnSpc>
              <a:spcBef>
                <a:spcPts val="0"/>
              </a:spcBef>
              <a:buFont typeface="Wingdings" panose="05000000000000000000" pitchFamily="2" charset="2"/>
              <a:buChar char="Ø"/>
            </a:pPr>
            <a:r>
              <a:rPr lang="fr-CA" sz="1500" dirty="0">
                <a:solidFill>
                  <a:schemeClr val="bg1"/>
                </a:solidFill>
                <a:cs typeface="Calibri"/>
                <a:hlinkClick r:id="rId13">
                  <a:extLst>
                    <a:ext uri="{A12FA001-AC4F-418D-AE19-62706E023703}">
                      <ahyp:hlinkClr xmlns:ahyp="http://schemas.microsoft.com/office/drawing/2018/hyperlinkcolor" val="tx"/>
                    </a:ext>
                  </a:extLst>
                </a:hlinkClick>
              </a:rPr>
              <a:t>Les principes clés pour favoriser l’apprentissage d’une langue seconde</a:t>
            </a:r>
            <a:r>
              <a:rPr lang="fr-CA" sz="1500" dirty="0">
                <a:solidFill>
                  <a:schemeClr val="bg1"/>
                </a:solidFill>
                <a:cs typeface="Calibri"/>
              </a:rPr>
              <a:t> (présentation </a:t>
            </a:r>
            <a:r>
              <a:rPr lang="fr-CA" sz="1500" dirty="0" err="1">
                <a:solidFill>
                  <a:schemeClr val="bg1"/>
                </a:solidFill>
                <a:cs typeface="Calibri"/>
              </a:rPr>
              <a:t>Genially</a:t>
            </a:r>
            <a:r>
              <a:rPr lang="fr-CA" sz="1500" dirty="0">
                <a:solidFill>
                  <a:schemeClr val="bg1"/>
                </a:solidFill>
                <a:cs typeface="Calibri"/>
              </a:rPr>
              <a:t> créée par le Centre de services scolaires de Montréal d’après Françoise Armand (2016))</a:t>
            </a:r>
          </a:p>
          <a:p>
            <a:pPr marL="285750" indent="-285750">
              <a:lnSpc>
                <a:spcPct val="150000"/>
              </a:lnSpc>
              <a:spcBef>
                <a:spcPts val="0"/>
              </a:spcBef>
              <a:buFont typeface="Wingdings" panose="05000000000000000000" pitchFamily="2" charset="2"/>
              <a:buChar char="Ø"/>
            </a:pPr>
            <a:r>
              <a:rPr lang="fr-CA" sz="1500" dirty="0" err="1">
                <a:solidFill>
                  <a:schemeClr val="bg1"/>
                </a:solidFill>
                <a:cs typeface="Calibri"/>
                <a:hlinkClick r:id="rId14">
                  <a:extLst>
                    <a:ext uri="{A12FA001-AC4F-418D-AE19-62706E023703}">
                      <ahyp:hlinkClr xmlns:ahyp="http://schemas.microsoft.com/office/drawing/2018/hyperlinkcolor" val="tx"/>
                    </a:ext>
                  </a:extLst>
                </a:hlinkClick>
              </a:rPr>
              <a:t>Seating</a:t>
            </a:r>
            <a:r>
              <a:rPr lang="fr-CA" sz="1500" dirty="0">
                <a:solidFill>
                  <a:schemeClr val="bg1"/>
                </a:solidFill>
                <a:cs typeface="Calibri"/>
                <a:hlinkClick r:id="rId14">
                  <a:extLst>
                    <a:ext uri="{A12FA001-AC4F-418D-AE19-62706E023703}">
                      <ahyp:hlinkClr xmlns:ahyp="http://schemas.microsoft.com/office/drawing/2018/hyperlinkcolor" val="tx"/>
                    </a:ext>
                  </a:extLst>
                </a:hlinkClick>
              </a:rPr>
              <a:t> for Talk: </a:t>
            </a:r>
            <a:r>
              <a:rPr lang="fr-CA" sz="1500" dirty="0" err="1">
                <a:solidFill>
                  <a:schemeClr val="bg1"/>
                </a:solidFill>
                <a:cs typeface="Calibri"/>
                <a:hlinkClick r:id="rId14">
                  <a:extLst>
                    <a:ext uri="{A12FA001-AC4F-418D-AE19-62706E023703}">
                      <ahyp:hlinkClr xmlns:ahyp="http://schemas.microsoft.com/office/drawing/2018/hyperlinkcolor" val="tx"/>
                    </a:ext>
                  </a:extLst>
                </a:hlinkClick>
              </a:rPr>
              <a:t>Creating</a:t>
            </a:r>
            <a:r>
              <a:rPr lang="fr-CA" sz="1500" dirty="0">
                <a:solidFill>
                  <a:schemeClr val="bg1"/>
                </a:solidFill>
                <a:cs typeface="Calibri"/>
                <a:hlinkClick r:id="rId14">
                  <a:extLst>
                    <a:ext uri="{A12FA001-AC4F-418D-AE19-62706E023703}">
                      <ahyp:hlinkClr xmlns:ahyp="http://schemas.microsoft.com/office/drawing/2018/hyperlinkcolor" val="tx"/>
                    </a:ext>
                  </a:extLst>
                </a:hlinkClick>
              </a:rPr>
              <a:t> </a:t>
            </a:r>
            <a:r>
              <a:rPr lang="fr-CA" sz="1500" dirty="0" err="1">
                <a:solidFill>
                  <a:schemeClr val="bg1"/>
                </a:solidFill>
                <a:cs typeface="Calibri"/>
                <a:hlinkClick r:id="rId14">
                  <a:extLst>
                    <a:ext uri="{A12FA001-AC4F-418D-AE19-62706E023703}">
                      <ahyp:hlinkClr xmlns:ahyp="http://schemas.microsoft.com/office/drawing/2018/hyperlinkcolor" val="tx"/>
                    </a:ext>
                  </a:extLst>
                </a:hlinkClick>
              </a:rPr>
              <a:t>Atmosphere</a:t>
            </a:r>
            <a:r>
              <a:rPr lang="fr-CA" sz="1500" dirty="0">
                <a:solidFill>
                  <a:schemeClr val="bg1"/>
                </a:solidFill>
                <a:cs typeface="Calibri"/>
                <a:hlinkClick r:id="rId14">
                  <a:extLst>
                    <a:ext uri="{A12FA001-AC4F-418D-AE19-62706E023703}">
                      <ahyp:hlinkClr xmlns:ahyp="http://schemas.microsoft.com/office/drawing/2018/hyperlinkcolor" val="tx"/>
                    </a:ext>
                  </a:extLst>
                </a:hlinkClick>
              </a:rPr>
              <a:t>, </a:t>
            </a:r>
            <a:r>
              <a:rPr lang="fr-CA" sz="1500" dirty="0" err="1">
                <a:solidFill>
                  <a:schemeClr val="bg1"/>
                </a:solidFill>
                <a:cs typeface="Calibri"/>
                <a:hlinkClick r:id="rId14">
                  <a:extLst>
                    <a:ext uri="{A12FA001-AC4F-418D-AE19-62706E023703}">
                      <ahyp:hlinkClr xmlns:ahyp="http://schemas.microsoft.com/office/drawing/2018/hyperlinkcolor" val="tx"/>
                    </a:ext>
                  </a:extLst>
                </a:hlinkClick>
              </a:rPr>
              <a:t>Preparing</a:t>
            </a:r>
            <a:r>
              <a:rPr lang="fr-CA" sz="1500" dirty="0">
                <a:solidFill>
                  <a:schemeClr val="bg1"/>
                </a:solidFill>
                <a:cs typeface="Calibri"/>
                <a:hlinkClick r:id="rId14">
                  <a:extLst>
                    <a:ext uri="{A12FA001-AC4F-418D-AE19-62706E023703}">
                      <ahyp:hlinkClr xmlns:ahyp="http://schemas.microsoft.com/office/drawing/2018/hyperlinkcolor" val="tx"/>
                    </a:ext>
                  </a:extLst>
                </a:hlinkClick>
              </a:rPr>
              <a:t>, </a:t>
            </a:r>
            <a:r>
              <a:rPr lang="fr-CA" sz="1500" dirty="0" err="1">
                <a:solidFill>
                  <a:schemeClr val="bg1"/>
                </a:solidFill>
                <a:cs typeface="Calibri"/>
                <a:hlinkClick r:id="rId14">
                  <a:extLst>
                    <a:ext uri="{A12FA001-AC4F-418D-AE19-62706E023703}">
                      <ahyp:hlinkClr xmlns:ahyp="http://schemas.microsoft.com/office/drawing/2018/hyperlinkcolor" val="tx"/>
                    </a:ext>
                  </a:extLst>
                </a:hlinkClick>
              </a:rPr>
              <a:t>Listening</a:t>
            </a:r>
            <a:r>
              <a:rPr lang="fr-CA" sz="1500" dirty="0">
                <a:solidFill>
                  <a:schemeClr val="bg1"/>
                </a:solidFill>
                <a:cs typeface="Calibri"/>
                <a:hlinkClick r:id="rId14">
                  <a:extLst>
                    <a:ext uri="{A12FA001-AC4F-418D-AE19-62706E023703}">
                      <ahyp:hlinkClr xmlns:ahyp="http://schemas.microsoft.com/office/drawing/2018/hyperlinkcolor" val="tx"/>
                    </a:ext>
                  </a:extLst>
                </a:hlinkClick>
              </a:rPr>
              <a:t>, </a:t>
            </a:r>
            <a:r>
              <a:rPr lang="fr-CA" sz="1500" dirty="0" err="1">
                <a:solidFill>
                  <a:schemeClr val="bg1"/>
                </a:solidFill>
                <a:cs typeface="Calibri"/>
                <a:hlinkClick r:id="rId14">
                  <a:extLst>
                    <a:ext uri="{A12FA001-AC4F-418D-AE19-62706E023703}">
                      <ahyp:hlinkClr xmlns:ahyp="http://schemas.microsoft.com/office/drawing/2018/hyperlinkcolor" val="tx"/>
                    </a:ext>
                  </a:extLst>
                </a:hlinkClick>
              </a:rPr>
              <a:t>Reacting</a:t>
            </a:r>
            <a:r>
              <a:rPr lang="fr-CA" sz="1500" dirty="0">
                <a:solidFill>
                  <a:schemeClr val="bg1"/>
                </a:solidFill>
                <a:cs typeface="Calibri"/>
              </a:rPr>
              <a:t> (vidéo)</a:t>
            </a:r>
          </a:p>
        </p:txBody>
      </p:sp>
    </p:spTree>
    <p:extLst>
      <p:ext uri="{BB962C8B-B14F-4D97-AF65-F5344CB8AC3E}">
        <p14:creationId xmlns:p14="http://schemas.microsoft.com/office/powerpoint/2010/main" val="41014387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1EDB5DB6-1E61-44C1-8E66-242796ED3524}"/>
              </a:ext>
            </a:extLst>
          </p:cNvPr>
          <p:cNvSpPr txBox="1"/>
          <p:nvPr>
            <p:custDataLst>
              <p:tags r:id="rId1"/>
            </p:custDataLst>
          </p:nvPr>
        </p:nvSpPr>
        <p:spPr>
          <a:xfrm>
            <a:off x="487302" y="564370"/>
            <a:ext cx="6097554" cy="2554545"/>
          </a:xfrm>
          <a:prstGeom prst="rect">
            <a:avLst/>
          </a:prstGeom>
          <a:noFill/>
        </p:spPr>
        <p:txBody>
          <a:bodyPr wrap="square" lIns="91440" tIns="45720" rIns="91440" bIns="45720" anchor="t">
            <a:spAutoFit/>
          </a:bodyPr>
          <a:lstStyle/>
          <a:p>
            <a:pPr>
              <a:defRPr/>
            </a:pPr>
            <a:r>
              <a:rPr lang="fr-CA" sz="4000" b="1" dirty="0">
                <a:solidFill>
                  <a:schemeClr val="bg1"/>
                </a:solidFill>
                <a:cs typeface="Calibri Light"/>
              </a:rPr>
              <a:t>Des ressources pour soutenir l’écoute et la prise de parole en français dans la salle de classe  </a:t>
            </a:r>
            <a:endParaRPr lang="fr-CA" sz="4000" b="1" dirty="0">
              <a:solidFill>
                <a:schemeClr val="bg1"/>
              </a:solidFill>
            </a:endParaRPr>
          </a:p>
        </p:txBody>
      </p:sp>
      <p:pic>
        <p:nvPicPr>
          <p:cNvPr id="2" name="Graphique 2" descr="Pomme avec un remplissage uni">
            <a:extLst>
              <a:ext uri="{FF2B5EF4-FFF2-40B4-BE49-F238E27FC236}">
                <a16:creationId xmlns:a16="http://schemas.microsoft.com/office/drawing/2014/main" id="{FFDE194C-5CFF-4803-6A28-743C40DDC354}"/>
              </a:ext>
            </a:extLst>
          </p:cNvPr>
          <p:cNvPicPr>
            <a:picLocks noChangeAspect="1"/>
          </p:cNvPicPr>
          <p:nvPr>
            <p:custDataLst>
              <p:tags r:id="rId2"/>
            </p:custDataLst>
          </p:nvPr>
        </p:nvPicPr>
        <p:blipFill>
          <a:blip r:embed="rId5">
            <a:extLst>
              <a:ext uri="{96DAC541-7B7A-43D3-8B79-37D633B846F1}">
                <asvg:svgBlip xmlns:asvg="http://schemas.microsoft.com/office/drawing/2016/SVG/main" r:embed="rId6"/>
              </a:ext>
            </a:extLst>
          </a:blip>
          <a:stretch>
            <a:fillRect/>
          </a:stretch>
        </p:blipFill>
        <p:spPr>
          <a:xfrm rot="1320000">
            <a:off x="492298" y="3273374"/>
            <a:ext cx="1677491" cy="1650215"/>
          </a:xfrm>
          <a:prstGeom prst="rect">
            <a:avLst/>
          </a:prstGeom>
        </p:spPr>
      </p:pic>
    </p:spTree>
    <p:extLst>
      <p:ext uri="{BB962C8B-B14F-4D97-AF65-F5344CB8AC3E}">
        <p14:creationId xmlns:p14="http://schemas.microsoft.com/office/powerpoint/2010/main" val="743843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901375-BB3B-570B-B12F-BA65A2E1AF56}"/>
              </a:ext>
            </a:extLst>
          </p:cNvPr>
          <p:cNvSpPr>
            <a:spLocks noGrp="1"/>
          </p:cNvSpPr>
          <p:nvPr>
            <p:ph idx="1"/>
            <p:custDataLst>
              <p:tags r:id="rId1"/>
            </p:custDataLst>
          </p:nvPr>
        </p:nvSpPr>
        <p:spPr>
          <a:xfrm>
            <a:off x="1105971" y="1163041"/>
            <a:ext cx="5256089" cy="2237827"/>
          </a:xfrm>
        </p:spPr>
        <p:txBody>
          <a:bodyPr lIns="91440" tIns="45720" rIns="91440" bIns="45720" anchor="t"/>
          <a:lstStyle/>
          <a:p>
            <a:pPr marL="0" indent="0">
              <a:buNone/>
            </a:pPr>
            <a:r>
              <a:rPr lang="fr-CA" sz="1600" b="1" dirty="0">
                <a:solidFill>
                  <a:schemeClr val="accent6"/>
                </a:solidFill>
                <a:ea typeface="+mn-lt"/>
                <a:cs typeface="+mn-lt"/>
              </a:rPr>
              <a:t>Des répertoires intéressants en littérature jeunesse</a:t>
            </a:r>
          </a:p>
          <a:p>
            <a:pPr marL="0" indent="0">
              <a:buNone/>
            </a:pPr>
            <a:endParaRPr lang="fr-CA" sz="1600" b="1" i="1" dirty="0">
              <a:solidFill>
                <a:schemeClr val="accent6"/>
              </a:solidFill>
              <a:ea typeface="+mn-lt"/>
              <a:cs typeface="+mn-lt"/>
            </a:endParaRPr>
          </a:p>
          <a:p>
            <a:pPr>
              <a:buFont typeface="Wingdings" panose="020B0604020202020204" pitchFamily="34" charset="0"/>
              <a:buChar char="Ø"/>
            </a:pPr>
            <a:endParaRPr lang="fr-CA" sz="1500" i="1" dirty="0">
              <a:solidFill>
                <a:schemeClr val="accent6"/>
              </a:solidFill>
              <a:cs typeface="Calibri" panose="020F0502020204030204"/>
            </a:endParaRPr>
          </a:p>
          <a:p>
            <a:pPr>
              <a:buFont typeface="Wingdings" panose="020B0604020202020204" pitchFamily="34" charset="0"/>
              <a:buChar char="Ø"/>
            </a:pPr>
            <a:r>
              <a:rPr lang="fr-CA" sz="1500" dirty="0">
                <a:solidFill>
                  <a:schemeClr val="accent6"/>
                </a:solidFill>
                <a:cs typeface="Calibri"/>
                <a:hlinkClick r:id="rId5">
                  <a:extLst>
                    <a:ext uri="{A12FA001-AC4F-418D-AE19-62706E023703}">
                      <ahyp:hlinkClr xmlns:ahyp="http://schemas.microsoft.com/office/drawing/2018/hyperlinkcolor" val="tx"/>
                    </a:ext>
                  </a:extLst>
                </a:hlinkClick>
              </a:rPr>
              <a:t>À GO, on lit!</a:t>
            </a:r>
            <a:endParaRPr lang="fr-CA" sz="1500" dirty="0">
              <a:solidFill>
                <a:schemeClr val="accent6"/>
              </a:solidFill>
              <a:cs typeface="Calibri"/>
              <a:hlinkClick r:id="rId6">
                <a:extLst>
                  <a:ext uri="{A12FA001-AC4F-418D-AE19-62706E023703}">
                    <ahyp:hlinkClr xmlns:ahyp="http://schemas.microsoft.com/office/drawing/2018/hyperlinkcolor" val="tx"/>
                  </a:ext>
                </a:extLst>
              </a:hlinkClick>
            </a:endParaRPr>
          </a:p>
          <a:p>
            <a:pPr>
              <a:buFont typeface="Wingdings" panose="020B0604020202020204" pitchFamily="34" charset="0"/>
              <a:buChar char="Ø"/>
            </a:pPr>
            <a:r>
              <a:rPr lang="fr-CA" sz="1500" dirty="0">
                <a:solidFill>
                  <a:schemeClr val="accent6"/>
                </a:solidFill>
                <a:cs typeface="Calibri"/>
                <a:hlinkClick r:id="rId6">
                  <a:extLst>
                    <a:ext uri="{A12FA001-AC4F-418D-AE19-62706E023703}">
                      <ahyp:hlinkClr xmlns:ahyp="http://schemas.microsoft.com/office/drawing/2018/hyperlinkcolor" val="tx"/>
                    </a:ext>
                  </a:extLst>
                </a:hlinkClick>
              </a:rPr>
              <a:t>Communication jeunesse</a:t>
            </a:r>
          </a:p>
          <a:p>
            <a:pPr>
              <a:buFont typeface="Wingdings" panose="020B0604020202020204" pitchFamily="34" charset="0"/>
              <a:buChar char="Ø"/>
            </a:pPr>
            <a:r>
              <a:rPr lang="fr-CA" sz="1500" dirty="0">
                <a:solidFill>
                  <a:schemeClr val="accent6"/>
                </a:solidFill>
                <a:cs typeface="Calibri"/>
                <a:hlinkClick r:id="rId7">
                  <a:extLst>
                    <a:ext uri="{A12FA001-AC4F-418D-AE19-62706E023703}">
                      <ahyp:hlinkClr xmlns:ahyp="http://schemas.microsoft.com/office/drawing/2018/hyperlinkcolor" val="tx"/>
                    </a:ext>
                  </a:extLst>
                </a:hlinkClick>
              </a:rPr>
              <a:t>Constellations</a:t>
            </a:r>
          </a:p>
          <a:p>
            <a:pPr>
              <a:buFont typeface="Wingdings" panose="020B0604020202020204" pitchFamily="34" charset="0"/>
              <a:buChar char="Ø"/>
            </a:pPr>
            <a:r>
              <a:rPr lang="fr-CA" sz="1500" dirty="0">
                <a:solidFill>
                  <a:schemeClr val="accent6"/>
                </a:solidFill>
                <a:cs typeface="Calibri" panose="020F0502020204030204"/>
                <a:hlinkClick r:id="rId8">
                  <a:extLst>
                    <a:ext uri="{A12FA001-AC4F-418D-AE19-62706E023703}">
                      <ahyp:hlinkClr xmlns:ahyp="http://schemas.microsoft.com/office/drawing/2018/hyperlinkcolor" val="tx"/>
                    </a:ext>
                  </a:extLst>
                </a:hlinkClick>
              </a:rPr>
              <a:t>ELODIL : bibliographie de littérature jeunesse</a:t>
            </a:r>
            <a:r>
              <a:rPr lang="fr-CA" sz="1500" dirty="0">
                <a:solidFill>
                  <a:schemeClr val="accent6"/>
                </a:solidFill>
                <a:highlight>
                  <a:srgbClr val="00FF00"/>
                </a:highlight>
                <a:cs typeface="Calibri" panose="020F0502020204030204"/>
                <a:hlinkClick r:id="rId8">
                  <a:extLst>
                    <a:ext uri="{A12FA001-AC4F-418D-AE19-62706E023703}">
                      <ahyp:hlinkClr xmlns:ahyp="http://schemas.microsoft.com/office/drawing/2018/hyperlinkcolor" val="tx"/>
                    </a:ext>
                  </a:extLst>
                </a:hlinkClick>
              </a:rPr>
              <a:t> </a:t>
            </a:r>
            <a:br>
              <a:rPr lang="fr-CA" sz="1500" dirty="0">
                <a:solidFill>
                  <a:schemeClr val="accent6"/>
                </a:solidFill>
                <a:highlight>
                  <a:srgbClr val="00FF00"/>
                </a:highlight>
                <a:cs typeface="Calibri" panose="020F0502020204030204"/>
                <a:hlinkClick r:id="rId8">
                  <a:extLst>
                    <a:ext uri="{A12FA001-AC4F-418D-AE19-62706E023703}">
                      <ahyp:hlinkClr xmlns:ahyp="http://schemas.microsoft.com/office/drawing/2018/hyperlinkcolor" val="tx"/>
                    </a:ext>
                  </a:extLst>
                </a:hlinkClick>
              </a:rPr>
            </a:br>
            <a:r>
              <a:rPr lang="fr-CA" sz="1500" dirty="0">
                <a:solidFill>
                  <a:schemeClr val="accent6"/>
                </a:solidFill>
                <a:cs typeface="Calibri" panose="020F0502020204030204"/>
                <a:hlinkClick r:id="rId8">
                  <a:extLst>
                    <a:ext uri="{A12FA001-AC4F-418D-AE19-62706E023703}">
                      <ahyp:hlinkClr xmlns:ahyp="http://schemas.microsoft.com/office/drawing/2018/hyperlinkcolor" val="tx"/>
                    </a:ext>
                  </a:extLst>
                </a:hlinkClick>
              </a:rPr>
              <a:t>« diversité linguistique et culturelle, processus migratoire, contacts, différences et racisme »</a:t>
            </a:r>
            <a:endParaRPr lang="fr-CA" sz="1500" dirty="0">
              <a:solidFill>
                <a:schemeClr val="accent6"/>
              </a:solidFill>
              <a:cs typeface="Calibri" panose="020F0502020204030204"/>
            </a:endParaRPr>
          </a:p>
          <a:p>
            <a:pPr>
              <a:buFont typeface="Wingdings" panose="020B0604020202020204" pitchFamily="34" charset="0"/>
              <a:buChar char="Ø"/>
            </a:pPr>
            <a:r>
              <a:rPr lang="fr-CA" sz="1500" dirty="0">
                <a:cs typeface="Calibri" panose="020F0502020204030204"/>
                <a:hlinkClick r:id="rId9">
                  <a:extLst>
                    <a:ext uri="{A12FA001-AC4F-418D-AE19-62706E023703}">
                      <ahyp:hlinkClr xmlns:ahyp="http://schemas.microsoft.com/office/drawing/2018/hyperlinkcolor" val="tx"/>
                    </a:ext>
                  </a:extLst>
                </a:hlinkClick>
              </a:rPr>
              <a:t>L’espace </a:t>
            </a:r>
            <a:r>
              <a:rPr lang="fr-CA" sz="1500" dirty="0" err="1">
                <a:cs typeface="Calibri" panose="020F0502020204030204"/>
                <a:hlinkClick r:id="rId9">
                  <a:extLst>
                    <a:ext uri="{A12FA001-AC4F-418D-AE19-62706E023703}">
                      <ahyp:hlinkClr xmlns:ahyp="http://schemas.microsoft.com/office/drawing/2018/hyperlinkcolor" val="tx"/>
                    </a:ext>
                  </a:extLst>
                </a:hlinkClick>
              </a:rPr>
              <a:t>livrovore</a:t>
            </a:r>
            <a:endParaRPr lang="fr-CA" sz="1500" dirty="0">
              <a:cs typeface="Calibri" panose="020F0502020204030204"/>
              <a:hlinkClick r:id="rId9">
                <a:extLst>
                  <a:ext uri="{A12FA001-AC4F-418D-AE19-62706E023703}">
                    <ahyp:hlinkClr xmlns:ahyp="http://schemas.microsoft.com/office/drawing/2018/hyperlinkcolor" val="tx"/>
                  </a:ext>
                </a:extLst>
              </a:hlinkClick>
            </a:endParaRPr>
          </a:p>
          <a:p>
            <a:pPr>
              <a:buFont typeface="Wingdings" panose="020B0604020202020204" pitchFamily="34" charset="0"/>
              <a:buChar char="Ø"/>
            </a:pPr>
            <a:r>
              <a:rPr lang="fr-CA" sz="1500" dirty="0">
                <a:solidFill>
                  <a:schemeClr val="accent6"/>
                </a:solidFill>
                <a:cs typeface="Calibri" panose="020F0502020204030204"/>
                <a:hlinkClick r:id="rId10">
                  <a:extLst>
                    <a:ext uri="{A12FA001-AC4F-418D-AE19-62706E023703}">
                      <ahyp:hlinkClr xmlns:ahyp="http://schemas.microsoft.com/office/drawing/2018/hyperlinkcolor" val="tx"/>
                    </a:ext>
                  </a:extLst>
                </a:hlinkClick>
              </a:rPr>
              <a:t>J’enseigne avec la littérature jeunesse</a:t>
            </a:r>
          </a:p>
          <a:p>
            <a:pPr marL="0" indent="0">
              <a:buNone/>
            </a:pPr>
            <a:endParaRPr lang="fr-CA" sz="1800" i="1" dirty="0">
              <a:solidFill>
                <a:schemeClr val="accent6"/>
              </a:solidFill>
              <a:cs typeface="Calibri" panose="020F0502020204030204"/>
              <a:hlinkClick r:id="rId11">
                <a:extLst>
                  <a:ext uri="{A12FA001-AC4F-418D-AE19-62706E023703}">
                    <ahyp:hlinkClr xmlns:ahyp="http://schemas.microsoft.com/office/drawing/2018/hyperlinkcolor" val="tx"/>
                  </a:ext>
                </a:extLst>
              </a:hlinkClick>
            </a:endParaRPr>
          </a:p>
        </p:txBody>
      </p:sp>
      <p:sp>
        <p:nvSpPr>
          <p:cNvPr id="2" name="ZoneTexte 1">
            <a:extLst>
              <a:ext uri="{FF2B5EF4-FFF2-40B4-BE49-F238E27FC236}">
                <a16:creationId xmlns:a16="http://schemas.microsoft.com/office/drawing/2014/main" id="{0C92ED1D-F45B-79B2-9989-16EDB0710866}"/>
              </a:ext>
            </a:extLst>
          </p:cNvPr>
          <p:cNvSpPr txBox="1"/>
          <p:nvPr>
            <p:custDataLst>
              <p:tags r:id="rId2"/>
            </p:custDataLst>
          </p:nvPr>
        </p:nvSpPr>
        <p:spPr>
          <a:xfrm>
            <a:off x="6632813" y="1163041"/>
            <a:ext cx="4923691" cy="4716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fr-CA" sz="1600" b="1" dirty="0">
                <a:solidFill>
                  <a:schemeClr val="accent6"/>
                </a:solidFill>
                <a:cs typeface="Calibri"/>
              </a:rPr>
              <a:t>Des déclencheurs de parole variés pour exploitation immédiate en salle de classe</a:t>
            </a:r>
          </a:p>
          <a:p>
            <a:pPr>
              <a:lnSpc>
                <a:spcPct val="90000"/>
              </a:lnSpc>
              <a:spcBef>
                <a:spcPts val="1000"/>
              </a:spcBef>
            </a:pPr>
            <a:endParaRPr lang="fr-CA" sz="1500" b="1" i="1" dirty="0">
              <a:solidFill>
                <a:schemeClr val="accent6"/>
              </a:solidFill>
              <a:cs typeface="Calibri"/>
            </a:endParaRPr>
          </a:p>
          <a:p>
            <a:pPr marL="285750" indent="-285750">
              <a:lnSpc>
                <a:spcPct val="90000"/>
              </a:lnSpc>
              <a:spcBef>
                <a:spcPts val="1000"/>
              </a:spcBef>
              <a:buFont typeface="Wingdings"/>
              <a:buChar char="Ø"/>
            </a:pPr>
            <a:r>
              <a:rPr lang="fr-CA" sz="1500" dirty="0">
                <a:solidFill>
                  <a:schemeClr val="accent6"/>
                </a:solidFill>
                <a:cs typeface="Calibri"/>
                <a:hlinkClick r:id="rId12">
                  <a:extLst>
                    <a:ext uri="{A12FA001-AC4F-418D-AE19-62706E023703}">
                      <ahyp:hlinkClr xmlns:ahyp="http://schemas.microsoft.com/office/drawing/2018/hyperlinkcolor" val="tx"/>
                    </a:ext>
                  </a:extLst>
                </a:hlinkClick>
              </a:rPr>
              <a:t>Bibliothèque des Amériques</a:t>
            </a:r>
          </a:p>
          <a:p>
            <a:pPr marL="285750" indent="-285750">
              <a:lnSpc>
                <a:spcPct val="90000"/>
              </a:lnSpc>
              <a:spcBef>
                <a:spcPts val="1000"/>
              </a:spcBef>
              <a:buFont typeface="Wingdings"/>
              <a:buChar char="Ø"/>
            </a:pPr>
            <a:r>
              <a:rPr lang="fr-CA" sz="1500" dirty="0">
                <a:solidFill>
                  <a:schemeClr val="accent6"/>
                </a:solidFill>
                <a:cs typeface="Calibri"/>
                <a:hlinkClick r:id="rId13">
                  <a:extLst>
                    <a:ext uri="{A12FA001-AC4F-418D-AE19-62706E023703}">
                      <ahyp:hlinkClr xmlns:ahyp="http://schemas.microsoft.com/office/drawing/2018/hyperlinkcolor" val="tx"/>
                    </a:ext>
                  </a:extLst>
                </a:hlinkClick>
              </a:rPr>
              <a:t>Bibliothèque et Archives nationales du Québec</a:t>
            </a:r>
          </a:p>
          <a:p>
            <a:pPr marL="285750" indent="-285750">
              <a:lnSpc>
                <a:spcPct val="90000"/>
              </a:lnSpc>
              <a:spcBef>
                <a:spcPts val="1000"/>
              </a:spcBef>
              <a:buFont typeface="Wingdings"/>
              <a:buChar char="Ø"/>
            </a:pPr>
            <a:r>
              <a:rPr lang="fr-CA" sz="1500" dirty="0">
                <a:solidFill>
                  <a:schemeClr val="accent6"/>
                </a:solidFill>
                <a:cs typeface="Calibri"/>
                <a:hlinkClick r:id="rId14">
                  <a:extLst>
                    <a:ext uri="{A12FA001-AC4F-418D-AE19-62706E023703}">
                      <ahyp:hlinkClr xmlns:ahyp="http://schemas.microsoft.com/office/drawing/2018/hyperlinkcolor" val="tx"/>
                    </a:ext>
                  </a:extLst>
                </a:hlinkClick>
              </a:rPr>
              <a:t>Biblius.ca</a:t>
            </a:r>
          </a:p>
          <a:p>
            <a:pPr marL="285750" indent="-285750">
              <a:lnSpc>
                <a:spcPct val="90000"/>
              </a:lnSpc>
              <a:spcBef>
                <a:spcPts val="1000"/>
              </a:spcBef>
              <a:buFont typeface="Wingdings,Sans-Serif"/>
              <a:buChar char="Ø"/>
            </a:pPr>
            <a:r>
              <a:rPr lang="fr-CA" sz="1500" dirty="0">
                <a:solidFill>
                  <a:schemeClr val="accent6"/>
                </a:solidFill>
                <a:cs typeface="Calibri"/>
                <a:hlinkClick r:id="rId15">
                  <a:extLst>
                    <a:ext uri="{A12FA001-AC4F-418D-AE19-62706E023703}">
                      <ahyp:hlinkClr xmlns:ahyp="http://schemas.microsoft.com/office/drawing/2018/hyperlinkcolor" val="tx"/>
                    </a:ext>
                  </a:extLst>
                </a:hlinkClick>
              </a:rPr>
              <a:t>Les débrouillards</a:t>
            </a:r>
            <a:endParaRPr lang="fr-CA" sz="1500" dirty="0">
              <a:solidFill>
                <a:schemeClr val="accent6"/>
              </a:solidFill>
              <a:cs typeface="Calibri"/>
              <a:hlinkClick r:id="" action="ppaction://noaction">
                <a:extLst>
                  <a:ext uri="{A12FA001-AC4F-418D-AE19-62706E023703}">
                    <ahyp:hlinkClr xmlns:ahyp="http://schemas.microsoft.com/office/drawing/2018/hyperlinkcolor" val="tx"/>
                  </a:ext>
                </a:extLst>
              </a:hlinkClick>
            </a:endParaRPr>
          </a:p>
          <a:p>
            <a:pPr marL="285750" indent="-285750">
              <a:lnSpc>
                <a:spcPct val="90000"/>
              </a:lnSpc>
              <a:spcBef>
                <a:spcPts val="1000"/>
              </a:spcBef>
              <a:buFont typeface="Wingdings"/>
              <a:buChar char="Ø"/>
            </a:pPr>
            <a:r>
              <a:rPr lang="fr-CA" sz="1500" dirty="0">
                <a:solidFill>
                  <a:schemeClr val="accent6"/>
                </a:solidFill>
                <a:cs typeface="Calibri"/>
                <a:hlinkClick r:id="rId16">
                  <a:extLst>
                    <a:ext uri="{A12FA001-AC4F-418D-AE19-62706E023703}">
                      <ahyp:hlinkClr xmlns:ahyp="http://schemas.microsoft.com/office/drawing/2018/hyperlinkcolor" val="tx"/>
                    </a:ext>
                  </a:extLst>
                </a:hlinkClick>
              </a:rPr>
              <a:t>La Boîte aux paroles</a:t>
            </a:r>
          </a:p>
          <a:p>
            <a:pPr marL="285750" indent="-285750">
              <a:lnSpc>
                <a:spcPct val="90000"/>
              </a:lnSpc>
              <a:spcBef>
                <a:spcPts val="1000"/>
              </a:spcBef>
              <a:buFont typeface="Wingdings,Sans-Serif"/>
              <a:buChar char="Ø"/>
            </a:pPr>
            <a:r>
              <a:rPr lang="fr-CA" sz="1500" dirty="0">
                <a:solidFill>
                  <a:schemeClr val="accent6"/>
                </a:solidFill>
                <a:cs typeface="Calibri"/>
                <a:hlinkClick r:id="rId17">
                  <a:extLst>
                    <a:ext uri="{A12FA001-AC4F-418D-AE19-62706E023703}">
                      <ahyp:hlinkClr xmlns:ahyp="http://schemas.microsoft.com/office/drawing/2018/hyperlinkcolor" val="tx"/>
                    </a:ext>
                  </a:extLst>
                </a:hlinkClick>
              </a:rPr>
              <a:t>MAJ</a:t>
            </a:r>
          </a:p>
          <a:p>
            <a:pPr marL="285750" indent="-285750">
              <a:lnSpc>
                <a:spcPct val="90000"/>
              </a:lnSpc>
              <a:spcBef>
                <a:spcPts val="1000"/>
              </a:spcBef>
              <a:buFont typeface="Wingdings,Sans-Serif"/>
              <a:buChar char="Ø"/>
            </a:pPr>
            <a:r>
              <a:rPr lang="fr-CA" sz="1500" dirty="0">
                <a:solidFill>
                  <a:schemeClr val="accent6"/>
                </a:solidFill>
                <a:cs typeface="Calibri"/>
                <a:hlinkClick r:id="rId18">
                  <a:extLst>
                    <a:ext uri="{A12FA001-AC4F-418D-AE19-62706E023703}">
                      <ahyp:hlinkClr xmlns:ahyp="http://schemas.microsoft.com/office/drawing/2018/hyperlinkcolor" val="tx"/>
                    </a:ext>
                  </a:extLst>
                </a:hlinkClick>
              </a:rPr>
              <a:t>ONF Éducation</a:t>
            </a:r>
          </a:p>
          <a:p>
            <a:pPr marL="285750" indent="-285750">
              <a:lnSpc>
                <a:spcPct val="90000"/>
              </a:lnSpc>
              <a:spcBef>
                <a:spcPts val="1000"/>
              </a:spcBef>
              <a:buFont typeface="Wingdings,Sans-Serif"/>
              <a:buChar char="Ø"/>
            </a:pPr>
            <a:r>
              <a:rPr lang="fr-CA" sz="1500" dirty="0">
                <a:solidFill>
                  <a:schemeClr val="accent6"/>
                </a:solidFill>
                <a:cs typeface="Calibri"/>
                <a:hlinkClick r:id="rId19">
                  <a:extLst>
                    <a:ext uri="{A12FA001-AC4F-418D-AE19-62706E023703}">
                      <ahyp:hlinkClr xmlns:ahyp="http://schemas.microsoft.com/office/drawing/2018/hyperlinkcolor" val="tx"/>
                    </a:ext>
                  </a:extLst>
                </a:hlinkClick>
              </a:rPr>
              <a:t>Télé-Québec en classe</a:t>
            </a:r>
          </a:p>
          <a:p>
            <a:pPr>
              <a:lnSpc>
                <a:spcPct val="90000"/>
              </a:lnSpc>
              <a:spcBef>
                <a:spcPts val="1000"/>
              </a:spcBef>
            </a:pPr>
            <a:endParaRPr lang="fr-CA" i="1" dirty="0">
              <a:solidFill>
                <a:schemeClr val="accent6"/>
              </a:solidFill>
              <a:cs typeface="Calibri"/>
            </a:endParaRPr>
          </a:p>
          <a:p>
            <a:pPr marL="285750" indent="-285750">
              <a:lnSpc>
                <a:spcPct val="90000"/>
              </a:lnSpc>
              <a:spcBef>
                <a:spcPts val="1000"/>
              </a:spcBef>
              <a:buFont typeface="Wingdings,Sans-Serif"/>
              <a:buChar char="Ø"/>
            </a:pPr>
            <a:endParaRPr lang="fr-CA" i="1" dirty="0">
              <a:solidFill>
                <a:schemeClr val="accent6"/>
              </a:solidFill>
              <a:cs typeface="Calibri"/>
            </a:endParaRPr>
          </a:p>
          <a:p>
            <a:pPr algn="l"/>
            <a:endParaRPr lang="fr-CA" dirty="0">
              <a:cs typeface="Calibri"/>
            </a:endParaRPr>
          </a:p>
        </p:txBody>
      </p:sp>
    </p:spTree>
    <p:extLst>
      <p:ext uri="{BB962C8B-B14F-4D97-AF65-F5344CB8AC3E}">
        <p14:creationId xmlns:p14="http://schemas.microsoft.com/office/powerpoint/2010/main" val="572297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41D637BC-D7DF-BABA-5EC7-CC5F11D05211}"/>
              </a:ext>
            </a:extLst>
          </p:cNvPr>
          <p:cNvSpPr txBox="1"/>
          <p:nvPr>
            <p:custDataLst>
              <p:tags r:id="rId1"/>
            </p:custDataLst>
          </p:nvPr>
        </p:nvSpPr>
        <p:spPr>
          <a:xfrm>
            <a:off x="5485500" y="2624900"/>
            <a:ext cx="274319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FR" sz="4000" b="1" dirty="0">
                <a:solidFill>
                  <a:schemeClr val="bg1"/>
                </a:solidFill>
                <a:cs typeface="Calibri"/>
              </a:rPr>
              <a:t>Merci!</a:t>
            </a:r>
            <a:endParaRPr lang="fr-FR" sz="4000" b="1" dirty="0">
              <a:solidFill>
                <a:schemeClr val="bg1"/>
              </a:solidFill>
            </a:endParaRPr>
          </a:p>
        </p:txBody>
      </p:sp>
      <p:pic>
        <p:nvPicPr>
          <p:cNvPr id="5" name="Graphique 5" descr="Poignée de main contour">
            <a:extLst>
              <a:ext uri="{FF2B5EF4-FFF2-40B4-BE49-F238E27FC236}">
                <a16:creationId xmlns:a16="http://schemas.microsoft.com/office/drawing/2014/main" id="{70585A53-9C58-F097-656C-8BE6718DCB84}"/>
              </a:ext>
            </a:extLst>
          </p:cNvPr>
          <p:cNvPicPr>
            <a:picLocks noChangeAspect="1"/>
          </p:cNvPicPr>
          <p:nvPr>
            <p:custDataLst>
              <p:tags r:id="rId2"/>
            </p:custDataLst>
          </p:nvPr>
        </p:nvPicPr>
        <p:blipFill>
          <a:blip r:embed="rId5">
            <a:extLst>
              <a:ext uri="{96DAC541-7B7A-43D3-8B79-37D633B846F1}">
                <asvg:svgBlip xmlns:asvg="http://schemas.microsoft.com/office/drawing/2016/SVG/main" r:embed="rId6"/>
              </a:ext>
            </a:extLst>
          </a:blip>
          <a:stretch>
            <a:fillRect/>
          </a:stretch>
        </p:blipFill>
        <p:spPr>
          <a:xfrm>
            <a:off x="5388297" y="3058322"/>
            <a:ext cx="1763485" cy="1763485"/>
          </a:xfrm>
          <a:prstGeom prst="rect">
            <a:avLst/>
          </a:prstGeom>
        </p:spPr>
      </p:pic>
      <p:sp>
        <p:nvSpPr>
          <p:cNvPr id="6" name="ZoneTexte 5">
            <a:extLst>
              <a:ext uri="{FF2B5EF4-FFF2-40B4-BE49-F238E27FC236}">
                <a16:creationId xmlns:a16="http://schemas.microsoft.com/office/drawing/2014/main" id="{2F398902-C1E4-6B6F-2ECF-306B1E25CC5B}"/>
              </a:ext>
            </a:extLst>
          </p:cNvPr>
          <p:cNvSpPr txBox="1"/>
          <p:nvPr>
            <p:custDataLst>
              <p:tags r:id="rId3"/>
            </p:custDataLst>
          </p:nvPr>
        </p:nvSpPr>
        <p:spPr>
          <a:xfrm>
            <a:off x="748247" y="5221481"/>
            <a:ext cx="3433313" cy="129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fr-FR">
              <a:ea typeface="+mn-lt"/>
              <a:cs typeface="+mn-lt"/>
            </a:endParaRPr>
          </a:p>
          <a:p>
            <a:r>
              <a:rPr lang="fr-FR" sz="1400">
                <a:solidFill>
                  <a:schemeClr val="bg1"/>
                </a:solidFill>
                <a:ea typeface="+mn-lt"/>
                <a:cs typeface="+mn-lt"/>
                <a:hlinkClick r:id="rId7">
                  <a:extLst>
                    <a:ext uri="{A12FA001-AC4F-418D-AE19-62706E023703}">
                      <ahyp:hlinkClr xmlns:ahyp="http://schemas.microsoft.com/office/drawing/2018/hyperlinkcolor" val="tx"/>
                    </a:ext>
                  </a:extLst>
                </a:hlinkClick>
              </a:rPr>
              <a:t>FGJ-ILSS@education.gouv.qc.ca</a:t>
            </a:r>
            <a:endParaRPr lang="fr-FR" sz="1400">
              <a:solidFill>
                <a:schemeClr val="bg1"/>
              </a:solidFill>
              <a:ea typeface="+mn-lt"/>
              <a:cs typeface="+mn-lt"/>
            </a:endParaRPr>
          </a:p>
          <a:p>
            <a:r>
              <a:rPr lang="fr-FR" sz="1400">
                <a:solidFill>
                  <a:schemeClr val="bg1"/>
                </a:solidFill>
                <a:ea typeface="+mn-lt"/>
                <a:cs typeface="+mn-lt"/>
                <a:hlinkClick r:id="rId8">
                  <a:extLst>
                    <a:ext uri="{A12FA001-AC4F-418D-AE19-62706E023703}">
                      <ahyp:hlinkClr xmlns:ahyp="http://schemas.microsoft.com/office/drawing/2018/hyperlinkcolor" val="tx"/>
                    </a:ext>
                  </a:extLst>
                </a:hlinkClick>
              </a:rPr>
              <a:t>FGJ-FLS@education.gouv.qc.ca</a:t>
            </a:r>
            <a:endParaRPr lang="fr-FR">
              <a:solidFill>
                <a:schemeClr val="bg1"/>
              </a:solidFill>
              <a:ea typeface="+mn-lt"/>
              <a:cs typeface="+mn-lt"/>
            </a:endParaRPr>
          </a:p>
          <a:p>
            <a:pPr algn="l"/>
            <a:r>
              <a:rPr lang="fr-FR" sz="1400">
                <a:solidFill>
                  <a:schemeClr val="bg1"/>
                </a:solidFill>
                <a:ea typeface="+mn-lt"/>
                <a:cs typeface="+mn-lt"/>
                <a:hlinkClick r:id="rId9">
                  <a:extLst>
                    <a:ext uri="{A12FA001-AC4F-418D-AE19-62706E023703}">
                      <ahyp:hlinkClr xmlns:ahyp="http://schemas.microsoft.com/office/drawing/2018/hyperlinkcolor" val="tx"/>
                    </a:ext>
                  </a:extLst>
                </a:hlinkClick>
              </a:rPr>
              <a:t>FGJ-L3@education.gouv.qc.ca</a:t>
            </a:r>
            <a:endParaRPr lang="fr-FR">
              <a:solidFill>
                <a:schemeClr val="bg1"/>
              </a:solidFill>
              <a:cs typeface="Calibri"/>
            </a:endParaRPr>
          </a:p>
          <a:p>
            <a:endParaRPr lang="fr-FR">
              <a:cs typeface="Calibri"/>
            </a:endParaRPr>
          </a:p>
        </p:txBody>
      </p:sp>
    </p:spTree>
    <p:extLst>
      <p:ext uri="{BB962C8B-B14F-4D97-AF65-F5344CB8AC3E}">
        <p14:creationId xmlns:p14="http://schemas.microsoft.com/office/powerpoint/2010/main" val="24131117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 3" descr="Une image contenant graphiques vectoriels&#10;&#10;Description générée automatiquement">
            <a:hlinkClick r:id="rId22" action="ppaction://hlinkfile"/>
            <a:extLst>
              <a:ext uri="{FF2B5EF4-FFF2-40B4-BE49-F238E27FC236}">
                <a16:creationId xmlns:a16="http://schemas.microsoft.com/office/drawing/2014/main" id="{BB454710-646F-4392-B622-681A0E9C207A}"/>
              </a:ext>
            </a:extLst>
          </p:cNvPr>
          <p:cNvPicPr>
            <a:picLocks noChangeAspect="1"/>
          </p:cNvPicPr>
          <p:nvPr>
            <p:custDataLst>
              <p:tags r:id="rId1"/>
            </p:custDataLst>
          </p:nvPr>
        </p:nvPicPr>
        <p:blipFill rotWithShape="1">
          <a:blip r:embed="rId23"/>
          <a:srcRect r="3029" b="-2"/>
          <a:stretch/>
        </p:blipFill>
        <p:spPr>
          <a:xfrm>
            <a:off x="3091176" y="143940"/>
            <a:ext cx="8947364" cy="615908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sp>
        <p:nvSpPr>
          <p:cNvPr id="9" name="Freeform 5">
            <a:extLst>
              <a:ext uri="{FF2B5EF4-FFF2-40B4-BE49-F238E27FC236}">
                <a16:creationId xmlns:a16="http://schemas.microsoft.com/office/drawing/2014/main" id="{07322A9E-F1EC-405E-8971-BA906EFFC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2"/>
            </p:custDataLst>
            <p:extLst>
              <p:ext uri="{386F3935-93C4-4BCD-93E2-E3B085C9AB24}">
                <p16:designElem xmlns:p16="http://schemas.microsoft.com/office/powerpoint/2015/main" val="1"/>
              </p:ext>
            </p:extLst>
          </p:nvPr>
        </p:nvSpPr>
        <p:spPr bwMode="auto">
          <a:xfrm>
            <a:off x="-329674" y="1290909"/>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Freeform 6">
            <a:extLst>
              <a:ext uri="{FF2B5EF4-FFF2-40B4-BE49-F238E27FC236}">
                <a16:creationId xmlns:a16="http://schemas.microsoft.com/office/drawing/2014/main" id="{A5704422-1118-4FD1-95AD-29A064EB8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3"/>
            </p:custDataLst>
            <p:extLst>
              <p:ext uri="{386F3935-93C4-4BCD-93E2-E3B085C9AB24}">
                <p16:designElem xmlns:p16="http://schemas.microsoft.com/office/powerpoint/2015/main" val="1"/>
              </p:ext>
            </p:extLst>
          </p:nvPr>
        </p:nvSpPr>
        <p:spPr bwMode="auto">
          <a:xfrm>
            <a:off x="670451" y="2010741"/>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A88B2AAA-B805-498E-A9E6-98B8858554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4"/>
            </p:custDataLst>
            <p:extLst>
              <p:ext uri="{386F3935-93C4-4BCD-93E2-E3B085C9AB24}">
                <p16:designElem xmlns:p16="http://schemas.microsoft.com/office/powerpoint/2015/main" val="1"/>
              </p:ext>
            </p:extLst>
          </p:nvPr>
        </p:nvSpPr>
        <p:spPr bwMode="auto">
          <a:xfrm>
            <a:off x="251351" y="1780905"/>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9B8051E0-19D7-43E1-BFD9-E6DBFEB3A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5"/>
            </p:custDataLst>
            <p:extLst>
              <p:ext uri="{386F3935-93C4-4BCD-93E2-E3B085C9AB24}">
                <p16:designElem xmlns:p16="http://schemas.microsoft.com/office/powerpoint/2015/main" val="1"/>
              </p:ext>
            </p:extLst>
          </p:nvPr>
        </p:nvSpPr>
        <p:spPr bwMode="auto">
          <a:xfrm>
            <a:off x="-1061" y="542347"/>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9">
            <a:extLst>
              <a:ext uri="{FF2B5EF4-FFF2-40B4-BE49-F238E27FC236}">
                <a16:creationId xmlns:a16="http://schemas.microsoft.com/office/drawing/2014/main" id="{4EDB2B02-86A2-46F5-A4BE-B7D9B10411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6"/>
            </p:custDataLst>
            <p:extLst>
              <p:ext uri="{386F3935-93C4-4BCD-93E2-E3B085C9AB24}">
                <p16:designElem xmlns:p16="http://schemas.microsoft.com/office/powerpoint/2015/main" val="1"/>
              </p:ext>
            </p:extLst>
          </p:nvPr>
        </p:nvSpPr>
        <p:spPr bwMode="auto">
          <a:xfrm>
            <a:off x="3701" y="6178751"/>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10">
            <a:extLst>
              <a:ext uri="{FF2B5EF4-FFF2-40B4-BE49-F238E27FC236}">
                <a16:creationId xmlns:a16="http://schemas.microsoft.com/office/drawing/2014/main" id="{43954639-FB5D-41F4-9560-6F6DFE7784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7"/>
            </p:custDataLst>
            <p:extLst>
              <p:ext uri="{386F3935-93C4-4BCD-93E2-E3B085C9AB24}">
                <p16:designElem xmlns:p16="http://schemas.microsoft.com/office/powerpoint/2015/main" val="1"/>
              </p:ext>
            </p:extLst>
          </p:nvPr>
        </p:nvSpPr>
        <p:spPr bwMode="auto">
          <a:xfrm>
            <a:off x="-1061" y="-59376"/>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2">
            <a:extLst>
              <a:ext uri="{FF2B5EF4-FFF2-40B4-BE49-F238E27FC236}">
                <a16:creationId xmlns:a16="http://schemas.microsoft.com/office/drawing/2014/main" id="{E898931C-0323-41FA-A036-20F818B1FF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8"/>
            </p:custDataLst>
            <p:extLst>
              <p:ext uri="{386F3935-93C4-4BCD-93E2-E3B085C9AB24}">
                <p16:designElem xmlns:p16="http://schemas.microsoft.com/office/powerpoint/2015/main" val="1"/>
              </p:ext>
            </p:extLst>
          </p:nvPr>
        </p:nvSpPr>
        <p:spPr bwMode="auto">
          <a:xfrm>
            <a:off x="-1061" y="-1916"/>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4">
            <a:extLst>
              <a:ext uri="{FF2B5EF4-FFF2-40B4-BE49-F238E27FC236}">
                <a16:creationId xmlns:a16="http://schemas.microsoft.com/office/drawing/2014/main" id="{89AFE9DD-0792-4B98-B4EB-97ACA17E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9"/>
            </p:custDataLst>
            <p:extLst>
              <p:ext uri="{386F3935-93C4-4BCD-93E2-E3B085C9AB24}">
                <p16:designElem xmlns:p16="http://schemas.microsoft.com/office/powerpoint/2015/main" val="1"/>
              </p:ext>
            </p:extLst>
          </p:nvPr>
        </p:nvSpPr>
        <p:spPr bwMode="auto">
          <a:xfrm>
            <a:off x="3701" y="-6705"/>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6">
            <a:extLst>
              <a:ext uri="{FF2B5EF4-FFF2-40B4-BE49-F238E27FC236}">
                <a16:creationId xmlns:a16="http://schemas.microsoft.com/office/drawing/2014/main" id="{3981F5C4-9AE1-404E-AF44-A4E6DB374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0"/>
            </p:custDataLst>
            <p:extLst>
              <p:ext uri="{386F3935-93C4-4BCD-93E2-E3B085C9AB24}">
                <p16:designElem xmlns:p16="http://schemas.microsoft.com/office/powerpoint/2015/main" val="1"/>
              </p:ext>
            </p:extLst>
          </p:nvPr>
        </p:nvSpPr>
        <p:spPr bwMode="auto">
          <a:xfrm>
            <a:off x="-1061" y="-1916"/>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11">
            <a:extLst>
              <a:ext uri="{FF2B5EF4-FFF2-40B4-BE49-F238E27FC236}">
                <a16:creationId xmlns:a16="http://schemas.microsoft.com/office/drawing/2014/main" id="{763C1781-8726-4FAC-8C45-FF40376BE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1"/>
            </p:custDataLst>
            <p:extLst>
              <p:ext uri="{386F3935-93C4-4BCD-93E2-E3B085C9AB24}">
                <p16:designElem xmlns:p16="http://schemas.microsoft.com/office/powerpoint/2015/main" val="1"/>
              </p:ext>
            </p:extLst>
          </p:nvPr>
        </p:nvSpPr>
        <p:spPr bwMode="auto">
          <a:xfrm>
            <a:off x="5426601" y="-1916"/>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21">
            <a:extLst>
              <a:ext uri="{FF2B5EF4-FFF2-40B4-BE49-F238E27FC236}">
                <a16:creationId xmlns:a16="http://schemas.microsoft.com/office/drawing/2014/main" id="{301491B5-56C7-43DC-A3D9-861EECCA05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2"/>
            </p:custDataLst>
            <p:extLst>
              <p:ext uri="{386F3935-93C4-4BCD-93E2-E3B085C9AB24}">
                <p16:designElem xmlns:p16="http://schemas.microsoft.com/office/powerpoint/2015/main" val="1"/>
              </p:ext>
            </p:extLst>
          </p:nvPr>
        </p:nvSpPr>
        <p:spPr bwMode="auto">
          <a:xfrm>
            <a:off x="9235014" y="2872"/>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itre 1">
            <a:extLst>
              <a:ext uri="{FF2B5EF4-FFF2-40B4-BE49-F238E27FC236}">
                <a16:creationId xmlns:a16="http://schemas.microsoft.com/office/drawing/2014/main" id="{C6201755-F60C-45FE-A9EA-30D7F323EF24}"/>
              </a:ext>
            </a:extLst>
          </p:cNvPr>
          <p:cNvSpPr>
            <a:spLocks noGrp="1"/>
          </p:cNvSpPr>
          <p:nvPr>
            <p:ph type="title"/>
            <p:custDataLst>
              <p:tags r:id="rId13"/>
            </p:custDataLst>
          </p:nvPr>
        </p:nvSpPr>
        <p:spPr>
          <a:xfrm>
            <a:off x="281716" y="-511776"/>
            <a:ext cx="10027252" cy="1527497"/>
          </a:xfrm>
        </p:spPr>
        <p:txBody>
          <a:bodyPr vert="horz" lIns="91440" tIns="45720" rIns="91440" bIns="45720" rtlCol="0" anchor="b">
            <a:noAutofit/>
          </a:bodyPr>
          <a:lstStyle/>
          <a:p>
            <a:r>
              <a:rPr lang="fr-CA" sz="4000" dirty="0">
                <a:solidFill>
                  <a:schemeClr val="accent1"/>
                </a:solidFill>
                <a:latin typeface="+mn-lt"/>
                <a:cs typeface="+mj-cs"/>
              </a:rPr>
              <a:t>Communiquer ou interagir permet </a:t>
            </a:r>
            <a:r>
              <a:rPr lang="fr-CA" sz="4000" dirty="0">
                <a:latin typeface="+mn-lt"/>
                <a:cs typeface="+mj-cs"/>
              </a:rPr>
              <a:t>de</a:t>
            </a:r>
            <a:r>
              <a:rPr lang="fr-CA" sz="4000" dirty="0">
                <a:solidFill>
                  <a:schemeClr val="accent1"/>
                </a:solidFill>
                <a:latin typeface="+mn-lt"/>
                <a:cs typeface="+mj-cs"/>
              </a:rPr>
              <a:t>…</a:t>
            </a:r>
          </a:p>
        </p:txBody>
      </p:sp>
      <p:sp>
        <p:nvSpPr>
          <p:cNvPr id="31" name="Freeform 22">
            <a:extLst>
              <a:ext uri="{FF2B5EF4-FFF2-40B4-BE49-F238E27FC236}">
                <a16:creationId xmlns:a16="http://schemas.microsoft.com/office/drawing/2014/main" id="{237E2353-22DF-46E0-A200-FB30F8F39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4"/>
            </p:custDataLst>
            <p:extLst>
              <p:ext uri="{386F3935-93C4-4BCD-93E2-E3B085C9AB24}">
                <p16:designElem xmlns:p16="http://schemas.microsoft.com/office/powerpoint/2015/main" val="1"/>
              </p:ext>
            </p:extLst>
          </p:nvPr>
        </p:nvSpPr>
        <p:spPr bwMode="auto">
          <a:xfrm>
            <a:off x="10020826" y="-1916"/>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23">
            <a:extLst>
              <a:ext uri="{FF2B5EF4-FFF2-40B4-BE49-F238E27FC236}">
                <a16:creationId xmlns:a16="http://schemas.microsoft.com/office/drawing/2014/main" id="{DD6138DB-057B-45F7-A5F4-E7BFDA20D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5"/>
            </p:custDataLst>
            <p:extLst>
              <p:ext uri="{386F3935-93C4-4BCD-93E2-E3B085C9AB24}">
                <p16:designElem xmlns:p16="http://schemas.microsoft.com/office/powerpoint/2015/main" val="1"/>
              </p:ext>
            </p:extLst>
          </p:nvPr>
        </p:nvSpPr>
        <p:spPr bwMode="auto">
          <a:xfrm>
            <a:off x="11290826" y="-1916"/>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Freeform: Shape 34">
            <a:extLst>
              <a:ext uri="{FF2B5EF4-FFF2-40B4-BE49-F238E27FC236}">
                <a16:creationId xmlns:a16="http://schemas.microsoft.com/office/drawing/2014/main" id="{79A54AB1-B64F-4843-BFAB-81CB74E66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6"/>
            </p:custDataLst>
            <p:extLst>
              <p:ext uri="{386F3935-93C4-4BCD-93E2-E3B085C9AB24}">
                <p16:designElem xmlns:p16="http://schemas.microsoft.com/office/powerpoint/2015/main" val="1"/>
              </p:ext>
            </p:extLst>
          </p:nvPr>
        </p:nvSpPr>
        <p:spPr>
          <a:xfrm rot="20931529">
            <a:off x="752078" y="2218040"/>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5" name="Rectangle 4">
            <a:extLst>
              <a:ext uri="{FF2B5EF4-FFF2-40B4-BE49-F238E27FC236}">
                <a16:creationId xmlns:a16="http://schemas.microsoft.com/office/drawing/2014/main" id="{A67B1F8A-4964-5220-5328-5B80CC76B591}"/>
              </a:ext>
            </a:extLst>
          </p:cNvPr>
          <p:cNvSpPr/>
          <p:nvPr>
            <p:custDataLst>
              <p:tags r:id="rId17"/>
            </p:custDataLst>
          </p:nvPr>
        </p:nvSpPr>
        <p:spPr>
          <a:xfrm>
            <a:off x="0" y="0"/>
            <a:ext cx="12191999" cy="935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3" name="Son enregistré">
            <a:hlinkClick r:id="" action="ppaction://media"/>
            <a:extLst>
              <a:ext uri="{FF2B5EF4-FFF2-40B4-BE49-F238E27FC236}">
                <a16:creationId xmlns:a16="http://schemas.microsoft.com/office/drawing/2014/main" id="{38869171-2329-AED8-5ACD-EBC36EC48D71}"/>
              </a:ext>
            </a:extLst>
          </p:cNvPr>
          <p:cNvPicPr>
            <a:picLocks noChangeAspect="1"/>
          </p:cNvPicPr>
          <p:nvPr>
            <a:audioFile r:link="rId19"/>
            <p:extLst>
              <p:ext uri="{DAA4B4D4-6D71-4841-9C94-3DE7FCFB9230}">
                <p14:media xmlns:p14="http://schemas.microsoft.com/office/powerpoint/2010/main" r:embed="rId18"/>
              </p:ext>
            </p:extLst>
          </p:nvPr>
        </p:nvPicPr>
        <p:blipFill>
          <a:blip r:embed="rId24"/>
          <a:stretch>
            <a:fillRect/>
          </a:stretch>
        </p:blipFill>
        <p:spPr>
          <a:xfrm>
            <a:off x="11470214" y="251972"/>
            <a:ext cx="406400" cy="406400"/>
          </a:xfrm>
          <a:prstGeom prst="rect">
            <a:avLst/>
          </a:prstGeom>
        </p:spPr>
      </p:pic>
    </p:spTree>
    <p:extLst>
      <p:ext uri="{BB962C8B-B14F-4D97-AF65-F5344CB8AC3E}">
        <p14:creationId xmlns:p14="http://schemas.microsoft.com/office/powerpoint/2010/main" val="882771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2"/>
            </p:custDataLst>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3"/>
            </p:custDataLst>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4"/>
            </p:custDataLst>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5"/>
            </p:custDataLst>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6"/>
            </p:custDataLst>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re 1">
            <a:extLst>
              <a:ext uri="{FF2B5EF4-FFF2-40B4-BE49-F238E27FC236}">
                <a16:creationId xmlns:a16="http://schemas.microsoft.com/office/drawing/2014/main" id="{0374FE0E-9F89-4CB6-AB34-17F70BB84C08}"/>
              </a:ext>
            </a:extLst>
          </p:cNvPr>
          <p:cNvSpPr>
            <a:spLocks noGrp="1"/>
          </p:cNvSpPr>
          <p:nvPr>
            <p:ph type="title"/>
            <p:custDataLst>
              <p:tags r:id="rId7"/>
            </p:custDataLst>
          </p:nvPr>
        </p:nvSpPr>
        <p:spPr>
          <a:xfrm>
            <a:off x="1119322" y="776050"/>
            <a:ext cx="10179612" cy="1334575"/>
          </a:xfrm>
        </p:spPr>
        <p:txBody>
          <a:bodyPr vert="horz" lIns="91440" tIns="45720" rIns="91440" bIns="45720" rtlCol="0" anchor="ctr">
            <a:normAutofit/>
          </a:bodyPr>
          <a:lstStyle/>
          <a:p>
            <a:r>
              <a:rPr lang="fr-CA" sz="4000" dirty="0">
                <a:solidFill>
                  <a:schemeClr val="bg1"/>
                </a:solidFill>
                <a:latin typeface="+mn-lt"/>
                <a:cs typeface="+mj-cs"/>
              </a:rPr>
              <a:t>Communiquer ou interagir : ce que cela permet</a:t>
            </a:r>
            <a:endParaRPr lang="fr-CA" sz="4000" kern="1200" dirty="0">
              <a:solidFill>
                <a:schemeClr val="bg1"/>
              </a:solidFill>
              <a:latin typeface="+mn-lt"/>
              <a:cs typeface="+mj-cs"/>
            </a:endParaRPr>
          </a:p>
        </p:txBody>
      </p:sp>
      <p:sp>
        <p:nvSpPr>
          <p:cNvPr id="25" name="Espace réservé du contenu 2">
            <a:extLst>
              <a:ext uri="{FF2B5EF4-FFF2-40B4-BE49-F238E27FC236}">
                <a16:creationId xmlns:a16="http://schemas.microsoft.com/office/drawing/2014/main" id="{31281910-D498-4F3F-A54E-B26C40BBD9AE}"/>
              </a:ext>
            </a:extLst>
          </p:cNvPr>
          <p:cNvSpPr>
            <a:spLocks noGrp="1"/>
          </p:cNvSpPr>
          <p:nvPr>
            <p:ph idx="1"/>
            <p:custDataLst>
              <p:tags r:id="rId8"/>
            </p:custDataLst>
          </p:nvPr>
        </p:nvSpPr>
        <p:spPr>
          <a:xfrm>
            <a:off x="1610433" y="2255097"/>
            <a:ext cx="9708995" cy="2939757"/>
          </a:xfrm>
        </p:spPr>
        <p:txBody>
          <a:bodyPr vert="horz" lIns="91440" tIns="45720" rIns="91440" bIns="45720" rtlCol="0" anchor="ctr">
            <a:normAutofit/>
          </a:bodyPr>
          <a:lstStyle/>
          <a:p>
            <a:pPr>
              <a:buFont typeface="Wingdings" panose="05000000000000000000" pitchFamily="2" charset="2"/>
              <a:buChar char="Ø"/>
            </a:pPr>
            <a:endParaRPr lang="fr-CA" sz="1400" strike="sngStrike" dirty="0">
              <a:solidFill>
                <a:schemeClr val="tx1"/>
              </a:solidFill>
              <a:cs typeface="Calibri" panose="020F0502020204030204"/>
            </a:endParaRPr>
          </a:p>
          <a:p>
            <a:pPr marL="0" indent="0">
              <a:buNone/>
            </a:pPr>
            <a:endParaRPr lang="fr-CA" sz="800" b="1" dirty="0">
              <a:solidFill>
                <a:schemeClr val="tx1"/>
              </a:solidFill>
            </a:endParaRPr>
          </a:p>
          <a:p>
            <a:pPr marL="0" indent="0">
              <a:buNone/>
            </a:pPr>
            <a:endParaRPr lang="fr-CA" sz="800" b="1" strike="sngStrike" dirty="0">
              <a:solidFill>
                <a:schemeClr val="tx1"/>
              </a:solidFill>
            </a:endParaRPr>
          </a:p>
        </p:txBody>
      </p:sp>
      <p:graphicFrame>
        <p:nvGraphicFramePr>
          <p:cNvPr id="1048" name="Diagram 1048">
            <a:extLst>
              <a:ext uri="{FF2B5EF4-FFF2-40B4-BE49-F238E27FC236}">
                <a16:creationId xmlns:a16="http://schemas.microsoft.com/office/drawing/2014/main" id="{680AB701-FBEA-F511-D8BB-BD01EEDEB31D}"/>
              </a:ext>
            </a:extLst>
          </p:cNvPr>
          <p:cNvGraphicFramePr/>
          <p:nvPr>
            <p:custDataLst>
              <p:tags r:id="rId9"/>
            </p:custDataLst>
            <p:extLst>
              <p:ext uri="{D42A27DB-BD31-4B8C-83A1-F6EECF244321}">
                <p14:modId xmlns:p14="http://schemas.microsoft.com/office/powerpoint/2010/main" val="1206675525"/>
              </p:ext>
            </p:extLst>
          </p:nvPr>
        </p:nvGraphicFramePr>
        <p:xfrm>
          <a:off x="1081457" y="1567526"/>
          <a:ext cx="10388496" cy="5475080"/>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sp>
        <p:nvSpPr>
          <p:cNvPr id="29" name="Rectangle 28">
            <a:extLst>
              <a:ext uri="{FF2B5EF4-FFF2-40B4-BE49-F238E27FC236}">
                <a16:creationId xmlns:a16="http://schemas.microsoft.com/office/drawing/2014/main" id="{FCFE5AC1-7B53-BDEB-3708-633EDC8B09A5}"/>
              </a:ext>
            </a:extLst>
          </p:cNvPr>
          <p:cNvSpPr/>
          <p:nvPr>
            <p:custDataLst>
              <p:tags r:id="rId10"/>
            </p:custDataLst>
          </p:nvPr>
        </p:nvSpPr>
        <p:spPr>
          <a:xfrm>
            <a:off x="1525" y="0"/>
            <a:ext cx="12191999" cy="935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3" name="ZoneTexte 2">
            <a:extLst>
              <a:ext uri="{FF2B5EF4-FFF2-40B4-BE49-F238E27FC236}">
                <a16:creationId xmlns:a16="http://schemas.microsoft.com/office/drawing/2014/main" id="{E5B951D9-82B0-45EA-F0D4-BE9843A11F6A}"/>
              </a:ext>
            </a:extLst>
          </p:cNvPr>
          <p:cNvSpPr txBox="1"/>
          <p:nvPr>
            <p:custDataLst>
              <p:tags r:id="rId11"/>
            </p:custDataLst>
          </p:nvPr>
        </p:nvSpPr>
        <p:spPr>
          <a:xfrm>
            <a:off x="409710" y="6392724"/>
            <a:ext cx="4417047" cy="307777"/>
          </a:xfrm>
          <a:prstGeom prst="rect">
            <a:avLst/>
          </a:prstGeom>
          <a:noFill/>
        </p:spPr>
        <p:txBody>
          <a:bodyPr wrap="square" rtlCol="0">
            <a:spAutoFit/>
          </a:bodyPr>
          <a:lstStyle/>
          <a:p>
            <a:r>
              <a:rPr lang="fr-CA" sz="1400" dirty="0"/>
              <a:t>* PFEQ : Programme de formation de l’école québécoise.</a:t>
            </a:r>
          </a:p>
        </p:txBody>
      </p:sp>
      <p:pic>
        <p:nvPicPr>
          <p:cNvPr id="9" name="Son enregistré">
            <a:hlinkClick r:id="" action="ppaction://media"/>
            <a:extLst>
              <a:ext uri="{FF2B5EF4-FFF2-40B4-BE49-F238E27FC236}">
                <a16:creationId xmlns:a16="http://schemas.microsoft.com/office/drawing/2014/main" id="{DCA3A657-1839-5394-A382-D726DD9E5235}"/>
              </a:ext>
            </a:extLst>
          </p:cNvPr>
          <p:cNvPicPr>
            <a:picLocks noChangeAspect="1"/>
          </p:cNvPicPr>
          <p:nvPr>
            <a:audioFile r:link="rId13"/>
            <p:extLst>
              <p:ext uri="{DAA4B4D4-6D71-4841-9C94-3DE7FCFB9230}">
                <p14:media xmlns:p14="http://schemas.microsoft.com/office/powerpoint/2010/main" r:embed="rId12"/>
              </p:ext>
            </p:extLst>
          </p:nvPr>
        </p:nvPicPr>
        <p:blipFill>
          <a:blip r:embed="rId21"/>
          <a:stretch>
            <a:fillRect/>
          </a:stretch>
        </p:blipFill>
        <p:spPr>
          <a:xfrm>
            <a:off x="11463983" y="212247"/>
            <a:ext cx="406400" cy="406400"/>
          </a:xfrm>
          <a:prstGeom prst="rect">
            <a:avLst/>
          </a:prstGeom>
        </p:spPr>
      </p:pic>
      <p:pic>
        <p:nvPicPr>
          <p:cNvPr id="5" name="Image 4" descr="Une image contenant obscurité, capture d’écran, noir, lune&#10;&#10;Description générée automatiquement">
            <a:extLst>
              <a:ext uri="{FF2B5EF4-FFF2-40B4-BE49-F238E27FC236}">
                <a16:creationId xmlns:a16="http://schemas.microsoft.com/office/drawing/2014/main" id="{9437D4DA-279E-C65E-3160-681CC58DED47}"/>
              </a:ext>
            </a:extLst>
          </p:cNvPr>
          <p:cNvPicPr>
            <a:picLocks noChangeAspect="1"/>
          </p:cNvPicPr>
          <p:nvPr/>
        </p:nvPicPr>
        <p:blipFill>
          <a:blip r:embed="rId22"/>
          <a:stretch>
            <a:fillRect/>
          </a:stretch>
        </p:blipFill>
        <p:spPr>
          <a:xfrm>
            <a:off x="9714952" y="6081950"/>
            <a:ext cx="2365788" cy="713109"/>
          </a:xfrm>
          <a:prstGeom prst="rect">
            <a:avLst/>
          </a:prstGeom>
        </p:spPr>
      </p:pic>
    </p:spTree>
    <p:extLst>
      <p:ext uri="{BB962C8B-B14F-4D97-AF65-F5344CB8AC3E}">
        <p14:creationId xmlns:p14="http://schemas.microsoft.com/office/powerpoint/2010/main" val="1241794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7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re 1">
            <a:extLst>
              <a:ext uri="{FF2B5EF4-FFF2-40B4-BE49-F238E27FC236}">
                <a16:creationId xmlns:a16="http://schemas.microsoft.com/office/drawing/2014/main" id="{2234F12B-C3A9-446E-814C-131BB734BF0E}"/>
              </a:ext>
            </a:extLst>
          </p:cNvPr>
          <p:cNvSpPr>
            <a:spLocks noGrp="1"/>
          </p:cNvSpPr>
          <p:nvPr>
            <p:ph type="ctrTitle"/>
            <p:custDataLst>
              <p:tags r:id="rId1"/>
            </p:custDataLst>
          </p:nvPr>
        </p:nvSpPr>
        <p:spPr>
          <a:xfrm>
            <a:off x="431800" y="490630"/>
            <a:ext cx="8275320" cy="1133693"/>
          </a:xfrm>
        </p:spPr>
        <p:txBody>
          <a:bodyPr vert="horz" lIns="91440" tIns="45720" rIns="91440" bIns="45720" rtlCol="0" anchor="ctr">
            <a:normAutofit/>
          </a:bodyPr>
          <a:lstStyle/>
          <a:p>
            <a:r>
              <a:rPr lang="en-US" sz="5200" kern="1200" dirty="0" err="1">
                <a:solidFill>
                  <a:srgbClr val="325EA8"/>
                </a:solidFill>
                <a:latin typeface="+mn-lt"/>
                <a:ea typeface="+mj-ea"/>
                <a:cs typeface="+mj-cs"/>
              </a:rPr>
              <a:t>Communiquer</a:t>
            </a:r>
            <a:r>
              <a:rPr lang="en-US" sz="5200" kern="1200" dirty="0">
                <a:solidFill>
                  <a:srgbClr val="325EA8"/>
                </a:solidFill>
                <a:latin typeface="+mn-lt"/>
                <a:ea typeface="+mj-ea"/>
                <a:cs typeface="+mj-cs"/>
              </a:rPr>
              <a:t> </a:t>
            </a:r>
            <a:r>
              <a:rPr lang="en-US" sz="5200" kern="1200" dirty="0" err="1">
                <a:solidFill>
                  <a:srgbClr val="325EA8"/>
                </a:solidFill>
                <a:latin typeface="+mn-lt"/>
                <a:ea typeface="+mj-ea"/>
                <a:cs typeface="+mj-cs"/>
              </a:rPr>
              <a:t>ou</a:t>
            </a:r>
            <a:r>
              <a:rPr lang="en-US" sz="5200" kern="1200" dirty="0">
                <a:solidFill>
                  <a:srgbClr val="325EA8"/>
                </a:solidFill>
                <a:latin typeface="+mn-lt"/>
                <a:ea typeface="+mj-ea"/>
                <a:cs typeface="+mj-cs"/>
              </a:rPr>
              <a:t> </a:t>
            </a:r>
            <a:r>
              <a:rPr lang="en-US" sz="5200" kern="1200" dirty="0" err="1">
                <a:solidFill>
                  <a:srgbClr val="325EA8"/>
                </a:solidFill>
                <a:latin typeface="+mn-lt"/>
                <a:ea typeface="+mj-ea"/>
                <a:cs typeface="+mj-cs"/>
              </a:rPr>
              <a:t>interagir</a:t>
            </a:r>
            <a:endParaRPr lang="en-US" sz="5200" kern="1200" dirty="0">
              <a:solidFill>
                <a:srgbClr val="325EA8"/>
              </a:solidFill>
              <a:latin typeface="+mn-lt"/>
              <a:ea typeface="+mj-ea"/>
              <a:cs typeface="+mj-cs"/>
            </a:endParaRPr>
          </a:p>
        </p:txBody>
      </p:sp>
      <p:pic>
        <p:nvPicPr>
          <p:cNvPr id="4" name="Image 3" descr="Une image contenant texte, Police, capture d’écran, ligne&#10;&#10;Description générée automatiquement">
            <a:extLst>
              <a:ext uri="{FF2B5EF4-FFF2-40B4-BE49-F238E27FC236}">
                <a16:creationId xmlns:a16="http://schemas.microsoft.com/office/drawing/2014/main" id="{22A7DF13-2149-1068-7C4D-01334F254BCF}"/>
              </a:ext>
            </a:extLst>
          </p:cNvPr>
          <p:cNvPicPr>
            <a:picLocks noChangeAspect="1"/>
          </p:cNvPicPr>
          <p:nvPr/>
        </p:nvPicPr>
        <p:blipFill>
          <a:blip r:embed="rId7"/>
          <a:stretch>
            <a:fillRect/>
          </a:stretch>
        </p:blipFill>
        <p:spPr>
          <a:xfrm>
            <a:off x="1694437" y="1825625"/>
            <a:ext cx="8623221" cy="1892444"/>
          </a:xfrm>
          <a:prstGeom prst="rect">
            <a:avLst/>
          </a:prstGeom>
        </p:spPr>
      </p:pic>
      <p:pic>
        <p:nvPicPr>
          <p:cNvPr id="7" name="Image 6" descr="Une image contenant texte, capture d’écran, Police, nombre&#10;&#10;Description générée automatiquement">
            <a:extLst>
              <a:ext uri="{FF2B5EF4-FFF2-40B4-BE49-F238E27FC236}">
                <a16:creationId xmlns:a16="http://schemas.microsoft.com/office/drawing/2014/main" id="{FF5D2F8F-CEB5-1613-2B76-AEE789471EC3}"/>
              </a:ext>
            </a:extLst>
          </p:cNvPr>
          <p:cNvPicPr>
            <a:picLocks noChangeAspect="1"/>
          </p:cNvPicPr>
          <p:nvPr/>
        </p:nvPicPr>
        <p:blipFill>
          <a:blip r:embed="rId8"/>
          <a:stretch>
            <a:fillRect/>
          </a:stretch>
        </p:blipFill>
        <p:spPr>
          <a:xfrm>
            <a:off x="1694439" y="3829928"/>
            <a:ext cx="8623221" cy="2112850"/>
          </a:xfrm>
          <a:prstGeom prst="rect">
            <a:avLst/>
          </a:prstGeom>
        </p:spPr>
      </p:pic>
      <p:sp>
        <p:nvSpPr>
          <p:cNvPr id="8" name="ZoneTexte 7">
            <a:extLst>
              <a:ext uri="{FF2B5EF4-FFF2-40B4-BE49-F238E27FC236}">
                <a16:creationId xmlns:a16="http://schemas.microsoft.com/office/drawing/2014/main" id="{57A6AA96-E330-A9D1-2915-D358186A2DF5}"/>
              </a:ext>
            </a:extLst>
          </p:cNvPr>
          <p:cNvSpPr txBox="1"/>
          <p:nvPr/>
        </p:nvSpPr>
        <p:spPr>
          <a:xfrm>
            <a:off x="431800" y="5947135"/>
            <a:ext cx="1715774" cy="2625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722376">
              <a:spcAft>
                <a:spcPts val="600"/>
              </a:spcAft>
            </a:pPr>
            <a:r>
              <a:rPr lang="fr-FR" sz="1106" kern="1200" dirty="0">
                <a:solidFill>
                  <a:schemeClr val="tx1"/>
                </a:solidFill>
                <a:latin typeface="+mn-lt"/>
                <a:ea typeface="+mn-ea"/>
                <a:cs typeface="Calibri"/>
                <a:hlinkClick r:id="rId9"/>
              </a:rPr>
              <a:t>La </a:t>
            </a:r>
            <a:r>
              <a:rPr lang="fr-FR" sz="1106" kern="1200" dirty="0" err="1">
                <a:solidFill>
                  <a:schemeClr val="tx1"/>
                </a:solidFill>
                <a:latin typeface="+mn-lt"/>
                <a:ea typeface="+mn-ea"/>
                <a:cs typeface="Calibri"/>
                <a:hlinkClick r:id="rId9"/>
              </a:rPr>
              <a:t>perpsective</a:t>
            </a:r>
            <a:r>
              <a:rPr lang="fr-FR" sz="1106" kern="1200" dirty="0">
                <a:solidFill>
                  <a:schemeClr val="tx1"/>
                </a:solidFill>
                <a:latin typeface="+mn-lt"/>
                <a:ea typeface="+mn-ea"/>
                <a:cs typeface="Calibri"/>
                <a:hlinkClick r:id="rId9"/>
              </a:rPr>
              <a:t> actionnelle</a:t>
            </a:r>
            <a:endParaRPr lang="fr-FR" sz="1400" dirty="0"/>
          </a:p>
        </p:txBody>
      </p:sp>
      <p:sp>
        <p:nvSpPr>
          <p:cNvPr id="6" name="Rectangle 5">
            <a:extLst>
              <a:ext uri="{FF2B5EF4-FFF2-40B4-BE49-F238E27FC236}">
                <a16:creationId xmlns:a16="http://schemas.microsoft.com/office/drawing/2014/main" id="{EDD77425-E5CA-0182-1131-00D034F8521F}"/>
              </a:ext>
            </a:extLst>
          </p:cNvPr>
          <p:cNvSpPr/>
          <p:nvPr>
            <p:custDataLst>
              <p:tags r:id="rId2"/>
            </p:custDataLst>
          </p:nvPr>
        </p:nvSpPr>
        <p:spPr>
          <a:xfrm>
            <a:off x="0" y="0"/>
            <a:ext cx="12191999" cy="935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9" name="Son enregistré">
            <a:hlinkClick r:id="" action="ppaction://media"/>
            <a:extLst>
              <a:ext uri="{FF2B5EF4-FFF2-40B4-BE49-F238E27FC236}">
                <a16:creationId xmlns:a16="http://schemas.microsoft.com/office/drawing/2014/main" id="{F6C17C59-3D61-BD8F-88D4-D310ECD8956A}"/>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353800" y="353795"/>
            <a:ext cx="406400" cy="406400"/>
          </a:xfrm>
          <a:prstGeom prst="rect">
            <a:avLst/>
          </a:prstGeom>
        </p:spPr>
      </p:pic>
      <p:pic>
        <p:nvPicPr>
          <p:cNvPr id="3" name="Image 2" descr="Une image contenant obscurité, capture d’écran, noir, lune&#10;&#10;Description générée automatiquement">
            <a:extLst>
              <a:ext uri="{FF2B5EF4-FFF2-40B4-BE49-F238E27FC236}">
                <a16:creationId xmlns:a16="http://schemas.microsoft.com/office/drawing/2014/main" id="{22392B98-2D78-8FD1-BA58-513517B0B02C}"/>
              </a:ext>
            </a:extLst>
          </p:cNvPr>
          <p:cNvPicPr>
            <a:picLocks noChangeAspect="1"/>
          </p:cNvPicPr>
          <p:nvPr/>
        </p:nvPicPr>
        <p:blipFill>
          <a:blip r:embed="rId11"/>
          <a:stretch>
            <a:fillRect/>
          </a:stretch>
        </p:blipFill>
        <p:spPr>
          <a:xfrm>
            <a:off x="9875520" y="6123408"/>
            <a:ext cx="2247900" cy="677575"/>
          </a:xfrm>
          <a:prstGeom prst="rect">
            <a:avLst/>
          </a:prstGeom>
        </p:spPr>
      </p:pic>
    </p:spTree>
    <p:extLst>
      <p:ext uri="{BB962C8B-B14F-4D97-AF65-F5344CB8AC3E}">
        <p14:creationId xmlns:p14="http://schemas.microsoft.com/office/powerpoint/2010/main" val="416532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23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2"/>
            </p:custDataLst>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3"/>
            </p:custDataLst>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4"/>
            </p:custDataLst>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5"/>
            </p:custDataLst>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6"/>
            </p:custDataLst>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re 1">
            <a:extLst>
              <a:ext uri="{FF2B5EF4-FFF2-40B4-BE49-F238E27FC236}">
                <a16:creationId xmlns:a16="http://schemas.microsoft.com/office/drawing/2014/main" id="{0374FE0E-9F89-4CB6-AB34-17F70BB84C08}"/>
              </a:ext>
            </a:extLst>
          </p:cNvPr>
          <p:cNvSpPr>
            <a:spLocks noGrp="1"/>
          </p:cNvSpPr>
          <p:nvPr>
            <p:ph type="title"/>
            <p:custDataLst>
              <p:tags r:id="rId7"/>
            </p:custDataLst>
          </p:nvPr>
        </p:nvSpPr>
        <p:spPr>
          <a:xfrm>
            <a:off x="1440414" y="823379"/>
            <a:ext cx="10264697" cy="1212102"/>
          </a:xfrm>
        </p:spPr>
        <p:txBody>
          <a:bodyPr vert="horz" lIns="91440" tIns="45720" rIns="91440" bIns="45720" rtlCol="0" anchor="ctr">
            <a:normAutofit/>
          </a:bodyPr>
          <a:lstStyle/>
          <a:p>
            <a:r>
              <a:rPr lang="en-US" sz="4000">
                <a:solidFill>
                  <a:schemeClr val="bg1"/>
                </a:solidFill>
                <a:latin typeface="+mn-lt"/>
                <a:cs typeface="+mj-cs"/>
              </a:rPr>
              <a:t>Interrelation des </a:t>
            </a:r>
            <a:r>
              <a:rPr lang="en-US" sz="4000" err="1">
                <a:solidFill>
                  <a:schemeClr val="bg1"/>
                </a:solidFill>
                <a:latin typeface="+mn-lt"/>
                <a:cs typeface="+mj-cs"/>
              </a:rPr>
              <a:t>compétences</a:t>
            </a:r>
            <a:r>
              <a:rPr lang="en-US" sz="4000">
                <a:solidFill>
                  <a:schemeClr val="bg1"/>
                </a:solidFill>
                <a:latin typeface="+mn-lt"/>
                <a:cs typeface="+mj-cs"/>
              </a:rPr>
              <a:t> </a:t>
            </a:r>
            <a:r>
              <a:rPr lang="en-US" sz="4000" err="1">
                <a:solidFill>
                  <a:schemeClr val="bg1"/>
                </a:solidFill>
                <a:latin typeface="+mn-lt"/>
                <a:cs typeface="+mj-cs"/>
              </a:rPr>
              <a:t>linguistiques</a:t>
            </a:r>
            <a:endParaRPr lang="en-US" sz="4000" kern="1200">
              <a:solidFill>
                <a:schemeClr val="bg1"/>
              </a:solidFill>
              <a:latin typeface="+mn-lt"/>
              <a:ea typeface="+mj-ea"/>
              <a:cs typeface="+mj-cs"/>
            </a:endParaRPr>
          </a:p>
        </p:txBody>
      </p:sp>
      <p:sp>
        <p:nvSpPr>
          <p:cNvPr id="25" name="Espace réservé du contenu 2">
            <a:extLst>
              <a:ext uri="{FF2B5EF4-FFF2-40B4-BE49-F238E27FC236}">
                <a16:creationId xmlns:a16="http://schemas.microsoft.com/office/drawing/2014/main" id="{31281910-D498-4F3F-A54E-B26C40BBD9AE}"/>
              </a:ext>
            </a:extLst>
          </p:cNvPr>
          <p:cNvSpPr>
            <a:spLocks noGrp="1"/>
          </p:cNvSpPr>
          <p:nvPr>
            <p:ph idx="1"/>
            <p:custDataLst>
              <p:tags r:id="rId8"/>
            </p:custDataLst>
          </p:nvPr>
        </p:nvSpPr>
        <p:spPr>
          <a:xfrm>
            <a:off x="1051201" y="5808059"/>
            <a:ext cx="6179183" cy="948016"/>
          </a:xfrm>
        </p:spPr>
        <p:txBody>
          <a:bodyPr vert="horz" lIns="91440" tIns="45720" rIns="91440" bIns="45720" rtlCol="0" anchor="ctr">
            <a:normAutofit/>
          </a:bodyPr>
          <a:lstStyle/>
          <a:p>
            <a:pPr marL="0" indent="0">
              <a:buNone/>
            </a:pPr>
            <a:r>
              <a:rPr lang="en-US" sz="2400" b="1" i="1" dirty="0" err="1">
                <a:solidFill>
                  <a:schemeClr val="tx1"/>
                </a:solidFill>
              </a:rPr>
              <a:t>L’oral</a:t>
            </a:r>
            <a:r>
              <a:rPr lang="en-US" sz="2400" b="1" i="1" dirty="0">
                <a:solidFill>
                  <a:schemeClr val="tx1"/>
                </a:solidFill>
              </a:rPr>
              <a:t> </a:t>
            </a:r>
            <a:r>
              <a:rPr lang="en-US" sz="2400" b="1" i="1" dirty="0" err="1">
                <a:solidFill>
                  <a:schemeClr val="tx1"/>
                </a:solidFill>
              </a:rPr>
              <a:t>est</a:t>
            </a:r>
            <a:r>
              <a:rPr lang="en-US" sz="2400" b="1" i="1" dirty="0">
                <a:solidFill>
                  <a:schemeClr val="tx1"/>
                </a:solidFill>
              </a:rPr>
              <a:t> le socle sur </a:t>
            </a:r>
            <a:r>
              <a:rPr lang="en-US" sz="2400" b="1" i="1" dirty="0" err="1">
                <a:solidFill>
                  <a:schemeClr val="tx1"/>
                </a:solidFill>
              </a:rPr>
              <a:t>lequel</a:t>
            </a:r>
            <a:r>
              <a:rPr lang="en-US" sz="2400" b="1" i="1" dirty="0">
                <a:solidFill>
                  <a:schemeClr val="tx1"/>
                </a:solidFill>
              </a:rPr>
              <a:t> </a:t>
            </a:r>
            <a:r>
              <a:rPr lang="en-US" sz="2400" b="1" i="1" dirty="0" err="1">
                <a:solidFill>
                  <a:schemeClr val="tx1"/>
                </a:solidFill>
              </a:rPr>
              <a:t>vont</a:t>
            </a:r>
            <a:r>
              <a:rPr lang="en-US" sz="2400" b="1" i="1" dirty="0">
                <a:solidFill>
                  <a:schemeClr val="tx1"/>
                </a:solidFill>
              </a:rPr>
              <a:t> se </a:t>
            </a:r>
            <a:r>
              <a:rPr lang="en-US" sz="2400" b="1" i="1" dirty="0" err="1">
                <a:solidFill>
                  <a:schemeClr val="tx1"/>
                </a:solidFill>
              </a:rPr>
              <a:t>développer</a:t>
            </a:r>
            <a:r>
              <a:rPr lang="en-US" sz="2400" b="1" i="1" dirty="0">
                <a:solidFill>
                  <a:schemeClr val="tx1"/>
                </a:solidFill>
              </a:rPr>
              <a:t> les </a:t>
            </a:r>
            <a:r>
              <a:rPr lang="en-US" sz="2400" b="1" i="1" dirty="0" err="1">
                <a:solidFill>
                  <a:schemeClr val="tx1"/>
                </a:solidFill>
              </a:rPr>
              <a:t>autres</a:t>
            </a:r>
            <a:r>
              <a:rPr lang="en-US" sz="2400" b="1" i="1" dirty="0">
                <a:solidFill>
                  <a:schemeClr val="tx1"/>
                </a:solidFill>
              </a:rPr>
              <a:t> </a:t>
            </a:r>
            <a:r>
              <a:rPr lang="en-US" sz="2400" b="1" i="1" dirty="0" err="1">
                <a:solidFill>
                  <a:schemeClr val="tx1"/>
                </a:solidFill>
              </a:rPr>
              <a:t>compétences</a:t>
            </a:r>
            <a:r>
              <a:rPr lang="en-US" sz="2400" b="1" i="1" dirty="0">
                <a:solidFill>
                  <a:schemeClr val="tx1"/>
                </a:solidFill>
              </a:rPr>
              <a:t> </a:t>
            </a:r>
            <a:r>
              <a:rPr lang="en-US" sz="2400" b="1" i="1" dirty="0" err="1">
                <a:solidFill>
                  <a:schemeClr val="tx1"/>
                </a:solidFill>
              </a:rPr>
              <a:t>langagières</a:t>
            </a:r>
            <a:r>
              <a:rPr lang="en-US" sz="2400" b="1" i="1" dirty="0">
                <a:solidFill>
                  <a:schemeClr val="tx1"/>
                </a:solidFill>
              </a:rPr>
              <a:t>.</a:t>
            </a:r>
            <a:endParaRPr lang="en-US" sz="2400" b="1" i="1" dirty="0">
              <a:solidFill>
                <a:schemeClr val="tx1"/>
              </a:solidFill>
              <a:cs typeface="Calibri"/>
            </a:endParaRPr>
          </a:p>
        </p:txBody>
      </p:sp>
      <p:pic>
        <p:nvPicPr>
          <p:cNvPr id="31" name="Graphique 30" descr="Retour avec un remplissage uni">
            <a:extLst>
              <a:ext uri="{FF2B5EF4-FFF2-40B4-BE49-F238E27FC236}">
                <a16:creationId xmlns:a16="http://schemas.microsoft.com/office/drawing/2014/main" id="{2B145315-9F9C-4C46-ABA2-F6C91BCB0CD8}"/>
              </a:ext>
            </a:extLst>
          </p:cNvPr>
          <p:cNvPicPr>
            <a:picLocks noChangeAspect="1"/>
          </p:cNvPicPr>
          <p:nvPr>
            <p:custDataLst>
              <p:tags r:id="rId9"/>
            </p:custDataLst>
          </p:nvPr>
        </p:nvPicPr>
        <p:blipFill>
          <a:blip r:embed="rId18">
            <a:extLst>
              <a:ext uri="{96DAC541-7B7A-43D3-8B79-37D633B846F1}">
                <asvg:svgBlip xmlns:asvg="http://schemas.microsoft.com/office/drawing/2016/SVG/main" r:embed="rId19"/>
              </a:ext>
            </a:extLst>
          </a:blip>
          <a:stretch>
            <a:fillRect/>
          </a:stretch>
        </p:blipFill>
        <p:spPr>
          <a:xfrm>
            <a:off x="136801" y="5886407"/>
            <a:ext cx="914400" cy="914400"/>
          </a:xfrm>
          <a:prstGeom prst="rect">
            <a:avLst/>
          </a:prstGeom>
        </p:spPr>
      </p:pic>
      <p:pic>
        <p:nvPicPr>
          <p:cNvPr id="3" name="Image 3">
            <a:extLst>
              <a:ext uri="{FF2B5EF4-FFF2-40B4-BE49-F238E27FC236}">
                <a16:creationId xmlns:a16="http://schemas.microsoft.com/office/drawing/2014/main" id="{1984A0C7-7AC0-7932-FD2C-706CDE19281D}"/>
              </a:ext>
            </a:extLst>
          </p:cNvPr>
          <p:cNvPicPr>
            <a:picLocks noChangeAspect="1"/>
          </p:cNvPicPr>
          <p:nvPr>
            <p:custDataLst>
              <p:tags r:id="rId10"/>
            </p:custDataLst>
          </p:nvPr>
        </p:nvPicPr>
        <p:blipFill>
          <a:blip r:embed="rId20"/>
          <a:stretch>
            <a:fillRect/>
          </a:stretch>
        </p:blipFill>
        <p:spPr>
          <a:xfrm>
            <a:off x="1529032" y="2354089"/>
            <a:ext cx="5112326" cy="3261120"/>
          </a:xfrm>
          <a:prstGeom prst="rect">
            <a:avLst/>
          </a:prstGeom>
        </p:spPr>
      </p:pic>
      <p:sp>
        <p:nvSpPr>
          <p:cNvPr id="5" name="ZoneTexte 4">
            <a:extLst>
              <a:ext uri="{FF2B5EF4-FFF2-40B4-BE49-F238E27FC236}">
                <a16:creationId xmlns:a16="http://schemas.microsoft.com/office/drawing/2014/main" id="{378FECA0-E406-FCA5-60B0-7A0FB3B60ED5}"/>
              </a:ext>
            </a:extLst>
          </p:cNvPr>
          <p:cNvSpPr txBox="1"/>
          <p:nvPr>
            <p:custDataLst>
              <p:tags r:id="rId11"/>
            </p:custDataLst>
          </p:nvPr>
        </p:nvSpPr>
        <p:spPr>
          <a:xfrm>
            <a:off x="6891637" y="2830487"/>
            <a:ext cx="4890653"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3600" dirty="0">
                <a:cs typeface="Calibri"/>
              </a:rPr>
              <a:t>«</a:t>
            </a:r>
            <a:r>
              <a:rPr lang="fr-FR" sz="3600" i="1" dirty="0">
                <a:cs typeface="Calibri"/>
              </a:rPr>
              <a:t> </a:t>
            </a:r>
            <a:r>
              <a:rPr lang="fr-FR" sz="3600" dirty="0">
                <a:cs typeface="Calibri"/>
              </a:rPr>
              <a:t>On ne peut pas lire ce qu’on ne peut pas dire. On ne peut pas écrire ce qu’on ne peut pas lire. »</a:t>
            </a:r>
            <a:endParaRPr lang="fr-FR" dirty="0">
              <a:cs typeface="Calibri"/>
            </a:endParaRPr>
          </a:p>
        </p:txBody>
      </p:sp>
      <p:sp>
        <p:nvSpPr>
          <p:cNvPr id="6" name="ZoneTexte 5">
            <a:extLst>
              <a:ext uri="{FF2B5EF4-FFF2-40B4-BE49-F238E27FC236}">
                <a16:creationId xmlns:a16="http://schemas.microsoft.com/office/drawing/2014/main" id="{DF461077-5A08-FCFC-6878-2D40A0C71B43}"/>
              </a:ext>
            </a:extLst>
          </p:cNvPr>
          <p:cNvSpPr txBox="1"/>
          <p:nvPr>
            <p:custDataLst>
              <p:tags r:id="rId12"/>
            </p:custDataLst>
          </p:nvPr>
        </p:nvSpPr>
        <p:spPr>
          <a:xfrm>
            <a:off x="9556494" y="5214860"/>
            <a:ext cx="208765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400" dirty="0">
                <a:ea typeface="+mn-lt"/>
                <a:cs typeface="+mn-lt"/>
              </a:rPr>
              <a:t>Germain et </a:t>
            </a:r>
            <a:r>
              <a:rPr lang="fr-FR" sz="1400" dirty="0" err="1">
                <a:ea typeface="+mn-lt"/>
                <a:cs typeface="+mn-lt"/>
              </a:rPr>
              <a:t>Netten</a:t>
            </a:r>
            <a:r>
              <a:rPr lang="fr-FR" sz="1400" dirty="0">
                <a:ea typeface="+mn-lt"/>
                <a:cs typeface="+mn-lt"/>
              </a:rPr>
              <a:t>, 2010</a:t>
            </a:r>
          </a:p>
          <a:p>
            <a:pPr algn="l"/>
            <a:endParaRPr lang="fr-FR" dirty="0">
              <a:cs typeface="Calibri"/>
            </a:endParaRPr>
          </a:p>
        </p:txBody>
      </p:sp>
      <p:sp>
        <p:nvSpPr>
          <p:cNvPr id="7" name="Rectangle 6">
            <a:extLst>
              <a:ext uri="{FF2B5EF4-FFF2-40B4-BE49-F238E27FC236}">
                <a16:creationId xmlns:a16="http://schemas.microsoft.com/office/drawing/2014/main" id="{903F6D61-B002-4F2F-C3B2-58013B2A7A95}"/>
              </a:ext>
            </a:extLst>
          </p:cNvPr>
          <p:cNvSpPr/>
          <p:nvPr>
            <p:custDataLst>
              <p:tags r:id="rId13"/>
            </p:custDataLst>
          </p:nvPr>
        </p:nvSpPr>
        <p:spPr>
          <a:xfrm>
            <a:off x="0" y="0"/>
            <a:ext cx="12191999" cy="935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Son enregistré">
            <a:hlinkClick r:id="" action="ppaction://media"/>
            <a:extLst>
              <a:ext uri="{FF2B5EF4-FFF2-40B4-BE49-F238E27FC236}">
                <a16:creationId xmlns:a16="http://schemas.microsoft.com/office/drawing/2014/main" id="{E9AF2109-8DB0-97A1-3B2B-A3562F24A21B}"/>
              </a:ext>
            </a:extLst>
          </p:cNvPr>
          <p:cNvPicPr>
            <a:picLocks noChangeAspect="1"/>
          </p:cNvPicPr>
          <p:nvPr>
            <a:audioFile r:link="rId15"/>
            <p:extLst>
              <p:ext uri="{DAA4B4D4-6D71-4841-9C94-3DE7FCFB9230}">
                <p14:media xmlns:p14="http://schemas.microsoft.com/office/powerpoint/2010/main" r:embed="rId14"/>
              </p:ext>
            </p:extLst>
          </p:nvPr>
        </p:nvPicPr>
        <p:blipFill>
          <a:blip r:embed="rId21"/>
          <a:stretch>
            <a:fillRect/>
          </a:stretch>
        </p:blipFill>
        <p:spPr>
          <a:xfrm>
            <a:off x="11501911" y="187365"/>
            <a:ext cx="406400" cy="406400"/>
          </a:xfrm>
          <a:prstGeom prst="rect">
            <a:avLst/>
          </a:prstGeom>
        </p:spPr>
      </p:pic>
      <p:pic>
        <p:nvPicPr>
          <p:cNvPr id="9" name="Image 8" descr="Une image contenant obscurité, capture d’écran, noir, lune&#10;&#10;Description générée automatiquement">
            <a:extLst>
              <a:ext uri="{FF2B5EF4-FFF2-40B4-BE49-F238E27FC236}">
                <a16:creationId xmlns:a16="http://schemas.microsoft.com/office/drawing/2014/main" id="{55DFED35-6D63-B6A9-A511-6FD57DF3FE05}"/>
              </a:ext>
            </a:extLst>
          </p:cNvPr>
          <p:cNvPicPr>
            <a:picLocks noChangeAspect="1"/>
          </p:cNvPicPr>
          <p:nvPr/>
        </p:nvPicPr>
        <p:blipFill>
          <a:blip r:embed="rId22"/>
          <a:stretch>
            <a:fillRect/>
          </a:stretch>
        </p:blipFill>
        <p:spPr>
          <a:xfrm>
            <a:off x="9759311" y="6088380"/>
            <a:ext cx="2364109" cy="712603"/>
          </a:xfrm>
          <a:prstGeom prst="rect">
            <a:avLst/>
          </a:prstGeom>
        </p:spPr>
      </p:pic>
    </p:spTree>
    <p:extLst>
      <p:ext uri="{BB962C8B-B14F-4D97-AF65-F5344CB8AC3E}">
        <p14:creationId xmlns:p14="http://schemas.microsoft.com/office/powerpoint/2010/main" val="1358423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7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1"/>
</p:tagLst>
</file>

<file path=ppt/tags/tag100.xml><?xml version="1.0" encoding="utf-8"?>
<p:tagLst xmlns:a="http://schemas.openxmlformats.org/drawingml/2006/main" xmlns:r="http://schemas.openxmlformats.org/officeDocument/2006/relationships" xmlns:p="http://schemas.openxmlformats.org/presentationml/2006/main">
  <p:tag name="NUM" val="6"/>
</p:tagLst>
</file>

<file path=ppt/tags/tag101.xml><?xml version="1.0" encoding="utf-8"?>
<p:tagLst xmlns:a="http://schemas.openxmlformats.org/drawingml/2006/main" xmlns:r="http://schemas.openxmlformats.org/officeDocument/2006/relationships" xmlns:p="http://schemas.openxmlformats.org/presentationml/2006/main">
  <p:tag name="NUM" val="7"/>
</p:tagLst>
</file>

<file path=ppt/tags/tag102.xml><?xml version="1.0" encoding="utf-8"?>
<p:tagLst xmlns:a="http://schemas.openxmlformats.org/drawingml/2006/main" xmlns:r="http://schemas.openxmlformats.org/officeDocument/2006/relationships" xmlns:p="http://schemas.openxmlformats.org/presentationml/2006/main">
  <p:tag name="NUM" val="1"/>
</p:tagLst>
</file>

<file path=ppt/tags/tag103.xml><?xml version="1.0" encoding="utf-8"?>
<p:tagLst xmlns:a="http://schemas.openxmlformats.org/drawingml/2006/main" xmlns:r="http://schemas.openxmlformats.org/officeDocument/2006/relationships" xmlns:p="http://schemas.openxmlformats.org/presentationml/2006/main">
  <p:tag name="NUM" val="2"/>
</p:tagLst>
</file>

<file path=ppt/tags/tag104.xml><?xml version="1.0" encoding="utf-8"?>
<p:tagLst xmlns:a="http://schemas.openxmlformats.org/drawingml/2006/main" xmlns:r="http://schemas.openxmlformats.org/officeDocument/2006/relationships" xmlns:p="http://schemas.openxmlformats.org/presentationml/2006/main">
  <p:tag name="NUM" val="11"/>
</p:tagLst>
</file>

<file path=ppt/tags/tag105.xml><?xml version="1.0" encoding="utf-8"?>
<p:tagLst xmlns:a="http://schemas.openxmlformats.org/drawingml/2006/main" xmlns:r="http://schemas.openxmlformats.org/officeDocument/2006/relationships" xmlns:p="http://schemas.openxmlformats.org/presentationml/2006/main">
  <p:tag name="NUM" val="9"/>
</p:tagLst>
</file>

<file path=ppt/tags/tag106.xml><?xml version="1.0" encoding="utf-8"?>
<p:tagLst xmlns:a="http://schemas.openxmlformats.org/drawingml/2006/main" xmlns:r="http://schemas.openxmlformats.org/officeDocument/2006/relationships" xmlns:p="http://schemas.openxmlformats.org/presentationml/2006/main">
  <p:tag name="NUM" val="9"/>
</p:tagLst>
</file>

<file path=ppt/tags/tag107.xml><?xml version="1.0" encoding="utf-8"?>
<p:tagLst xmlns:a="http://schemas.openxmlformats.org/drawingml/2006/main" xmlns:r="http://schemas.openxmlformats.org/officeDocument/2006/relationships" xmlns:p="http://schemas.openxmlformats.org/presentationml/2006/main">
  <p:tag name="NUM" val="11"/>
</p:tagLst>
</file>

<file path=ppt/tags/tag108.xml><?xml version="1.0" encoding="utf-8"?>
<p:tagLst xmlns:a="http://schemas.openxmlformats.org/drawingml/2006/main" xmlns:r="http://schemas.openxmlformats.org/officeDocument/2006/relationships" xmlns:p="http://schemas.openxmlformats.org/presentationml/2006/main">
  <p:tag name="NUM" val="12"/>
</p:tagLst>
</file>

<file path=ppt/tags/tag109.xml><?xml version="1.0" encoding="utf-8"?>
<p:tagLst xmlns:a="http://schemas.openxmlformats.org/drawingml/2006/main" xmlns:r="http://schemas.openxmlformats.org/officeDocument/2006/relationships" xmlns:p="http://schemas.openxmlformats.org/presentationml/2006/main">
  <p:tag name="NUM" val="10"/>
</p:tagLst>
</file>

<file path=ppt/tags/tag11.xml><?xml version="1.0" encoding="utf-8"?>
<p:tagLst xmlns:a="http://schemas.openxmlformats.org/drawingml/2006/main" xmlns:r="http://schemas.openxmlformats.org/officeDocument/2006/relationships" xmlns:p="http://schemas.openxmlformats.org/presentationml/2006/main">
  <p:tag name="NUM" val="2"/>
</p:tagLst>
</file>

<file path=ppt/tags/tag110.xml><?xml version="1.0" encoding="utf-8"?>
<p:tagLst xmlns:a="http://schemas.openxmlformats.org/drawingml/2006/main" xmlns:r="http://schemas.openxmlformats.org/officeDocument/2006/relationships" xmlns:p="http://schemas.openxmlformats.org/presentationml/2006/main">
  <p:tag name="NUM" val="13"/>
</p:tagLst>
</file>

<file path=ppt/tags/tag111.xml><?xml version="1.0" encoding="utf-8"?>
<p:tagLst xmlns:a="http://schemas.openxmlformats.org/drawingml/2006/main" xmlns:r="http://schemas.openxmlformats.org/officeDocument/2006/relationships" xmlns:p="http://schemas.openxmlformats.org/presentationml/2006/main">
  <p:tag name="NUM" val="1"/>
</p:tagLst>
</file>

<file path=ppt/tags/tag112.xml><?xml version="1.0" encoding="utf-8"?>
<p:tagLst xmlns:a="http://schemas.openxmlformats.org/drawingml/2006/main" xmlns:r="http://schemas.openxmlformats.org/officeDocument/2006/relationships" xmlns:p="http://schemas.openxmlformats.org/presentationml/2006/main">
  <p:tag name="NUM" val="2"/>
</p:tagLst>
</file>

<file path=ppt/tags/tag113.xml><?xml version="1.0" encoding="utf-8"?>
<p:tagLst xmlns:a="http://schemas.openxmlformats.org/drawingml/2006/main" xmlns:r="http://schemas.openxmlformats.org/officeDocument/2006/relationships" xmlns:p="http://schemas.openxmlformats.org/presentationml/2006/main">
  <p:tag name="NUM" val="3"/>
</p:tagLst>
</file>

<file path=ppt/tags/tag114.xml><?xml version="1.0" encoding="utf-8"?>
<p:tagLst xmlns:a="http://schemas.openxmlformats.org/drawingml/2006/main" xmlns:r="http://schemas.openxmlformats.org/officeDocument/2006/relationships" xmlns:p="http://schemas.openxmlformats.org/presentationml/2006/main">
  <p:tag name="NUM" val="4"/>
</p:tagLst>
</file>

<file path=ppt/tags/tag115.xml><?xml version="1.0" encoding="utf-8"?>
<p:tagLst xmlns:a="http://schemas.openxmlformats.org/drawingml/2006/main" xmlns:r="http://schemas.openxmlformats.org/officeDocument/2006/relationships" xmlns:p="http://schemas.openxmlformats.org/presentationml/2006/main">
  <p:tag name="NUM" val="5"/>
</p:tagLst>
</file>

<file path=ppt/tags/tag116.xml><?xml version="1.0" encoding="utf-8"?>
<p:tagLst xmlns:a="http://schemas.openxmlformats.org/drawingml/2006/main" xmlns:r="http://schemas.openxmlformats.org/officeDocument/2006/relationships" xmlns:p="http://schemas.openxmlformats.org/presentationml/2006/main">
  <p:tag name="NUM" val="6"/>
</p:tagLst>
</file>

<file path=ppt/tags/tag117.xml><?xml version="1.0" encoding="utf-8"?>
<p:tagLst xmlns:a="http://schemas.openxmlformats.org/drawingml/2006/main" xmlns:r="http://schemas.openxmlformats.org/officeDocument/2006/relationships" xmlns:p="http://schemas.openxmlformats.org/presentationml/2006/main">
  <p:tag name="NUM" val="7"/>
</p:tagLst>
</file>

<file path=ppt/tags/tag118.xml><?xml version="1.0" encoding="utf-8"?>
<p:tagLst xmlns:a="http://schemas.openxmlformats.org/drawingml/2006/main" xmlns:r="http://schemas.openxmlformats.org/officeDocument/2006/relationships" xmlns:p="http://schemas.openxmlformats.org/presentationml/2006/main">
  <p:tag name="NUM" val="8"/>
</p:tagLst>
</file>

<file path=ppt/tags/tag119.xml><?xml version="1.0" encoding="utf-8"?>
<p:tagLst xmlns:a="http://schemas.openxmlformats.org/drawingml/2006/main" xmlns:r="http://schemas.openxmlformats.org/officeDocument/2006/relationships" xmlns:p="http://schemas.openxmlformats.org/presentationml/2006/main">
  <p:tag name="NUM" val="9"/>
</p:tagLst>
</file>

<file path=ppt/tags/tag12.xml><?xml version="1.0" encoding="utf-8"?>
<p:tagLst xmlns:a="http://schemas.openxmlformats.org/drawingml/2006/main" xmlns:r="http://schemas.openxmlformats.org/officeDocument/2006/relationships" xmlns:p="http://schemas.openxmlformats.org/presentationml/2006/main">
  <p:tag name="NUM" val="1"/>
</p:tagLst>
</file>

<file path=ppt/tags/tag120.xml><?xml version="1.0" encoding="utf-8"?>
<p:tagLst xmlns:a="http://schemas.openxmlformats.org/drawingml/2006/main" xmlns:r="http://schemas.openxmlformats.org/officeDocument/2006/relationships" xmlns:p="http://schemas.openxmlformats.org/presentationml/2006/main">
  <p:tag name="NUM" val="10"/>
</p:tagLst>
</file>

<file path=ppt/tags/tag121.xml><?xml version="1.0" encoding="utf-8"?>
<p:tagLst xmlns:a="http://schemas.openxmlformats.org/drawingml/2006/main" xmlns:r="http://schemas.openxmlformats.org/officeDocument/2006/relationships" xmlns:p="http://schemas.openxmlformats.org/presentationml/2006/main">
  <p:tag name="NUM" val="11"/>
</p:tagLst>
</file>

<file path=ppt/tags/tag122.xml><?xml version="1.0" encoding="utf-8"?>
<p:tagLst xmlns:a="http://schemas.openxmlformats.org/drawingml/2006/main" xmlns:r="http://schemas.openxmlformats.org/officeDocument/2006/relationships" xmlns:p="http://schemas.openxmlformats.org/presentationml/2006/main">
  <p:tag name="NUM" val="12"/>
</p:tagLst>
</file>

<file path=ppt/tags/tag123.xml><?xml version="1.0" encoding="utf-8"?>
<p:tagLst xmlns:a="http://schemas.openxmlformats.org/drawingml/2006/main" xmlns:r="http://schemas.openxmlformats.org/officeDocument/2006/relationships" xmlns:p="http://schemas.openxmlformats.org/presentationml/2006/main">
  <p:tag name="NUM" val="13"/>
</p:tagLst>
</file>

<file path=ppt/tags/tag124.xml><?xml version="1.0" encoding="utf-8"?>
<p:tagLst xmlns:a="http://schemas.openxmlformats.org/drawingml/2006/main" xmlns:r="http://schemas.openxmlformats.org/officeDocument/2006/relationships" xmlns:p="http://schemas.openxmlformats.org/presentationml/2006/main">
  <p:tag name="NUM" val="14"/>
</p:tagLst>
</file>

<file path=ppt/tags/tag125.xml><?xml version="1.0" encoding="utf-8"?>
<p:tagLst xmlns:a="http://schemas.openxmlformats.org/drawingml/2006/main" xmlns:r="http://schemas.openxmlformats.org/officeDocument/2006/relationships" xmlns:p="http://schemas.openxmlformats.org/presentationml/2006/main">
  <p:tag name="NUM" val="15"/>
</p:tagLst>
</file>

<file path=ppt/tags/tag126.xml><?xml version="1.0" encoding="utf-8"?>
<p:tagLst xmlns:a="http://schemas.openxmlformats.org/drawingml/2006/main" xmlns:r="http://schemas.openxmlformats.org/officeDocument/2006/relationships" xmlns:p="http://schemas.openxmlformats.org/presentationml/2006/main">
  <p:tag name="NUM" val="16"/>
</p:tagLst>
</file>

<file path=ppt/tags/tag127.xml><?xml version="1.0" encoding="utf-8"?>
<p:tagLst xmlns:a="http://schemas.openxmlformats.org/drawingml/2006/main" xmlns:r="http://schemas.openxmlformats.org/officeDocument/2006/relationships" xmlns:p="http://schemas.openxmlformats.org/presentationml/2006/main">
  <p:tag name="NUM" val="17"/>
</p:tagLst>
</file>

<file path=ppt/tags/tag128.xml><?xml version="1.0" encoding="utf-8"?>
<p:tagLst xmlns:a="http://schemas.openxmlformats.org/drawingml/2006/main" xmlns:r="http://schemas.openxmlformats.org/officeDocument/2006/relationships" xmlns:p="http://schemas.openxmlformats.org/presentationml/2006/main">
  <p:tag name="NUM" val="18"/>
</p:tagLst>
</file>

<file path=ppt/tags/tag129.xml><?xml version="1.0" encoding="utf-8"?>
<p:tagLst xmlns:a="http://schemas.openxmlformats.org/drawingml/2006/main" xmlns:r="http://schemas.openxmlformats.org/officeDocument/2006/relationships" xmlns:p="http://schemas.openxmlformats.org/presentationml/2006/main">
  <p:tag name="NUM" val="1"/>
</p:tagLst>
</file>

<file path=ppt/tags/tag13.xml><?xml version="1.0" encoding="utf-8"?>
<p:tagLst xmlns:a="http://schemas.openxmlformats.org/drawingml/2006/main" xmlns:r="http://schemas.openxmlformats.org/officeDocument/2006/relationships" xmlns:p="http://schemas.openxmlformats.org/presentationml/2006/main">
  <p:tag name="NUM" val="2"/>
</p:tagLst>
</file>

<file path=ppt/tags/tag130.xml><?xml version="1.0" encoding="utf-8"?>
<p:tagLst xmlns:a="http://schemas.openxmlformats.org/drawingml/2006/main" xmlns:r="http://schemas.openxmlformats.org/officeDocument/2006/relationships" xmlns:p="http://schemas.openxmlformats.org/presentationml/2006/main">
  <p:tag name="NUM" val="2"/>
</p:tagLst>
</file>

<file path=ppt/tags/tag131.xml><?xml version="1.0" encoding="utf-8"?>
<p:tagLst xmlns:a="http://schemas.openxmlformats.org/drawingml/2006/main" xmlns:r="http://schemas.openxmlformats.org/officeDocument/2006/relationships" xmlns:p="http://schemas.openxmlformats.org/presentationml/2006/main">
  <p:tag name="NUM" val="3"/>
</p:tagLst>
</file>

<file path=ppt/tags/tag132.xml><?xml version="1.0" encoding="utf-8"?>
<p:tagLst xmlns:a="http://schemas.openxmlformats.org/drawingml/2006/main" xmlns:r="http://schemas.openxmlformats.org/officeDocument/2006/relationships" xmlns:p="http://schemas.openxmlformats.org/presentationml/2006/main">
  <p:tag name="NUM" val="4"/>
</p:tagLst>
</file>

<file path=ppt/tags/tag133.xml><?xml version="1.0" encoding="utf-8"?>
<p:tagLst xmlns:a="http://schemas.openxmlformats.org/drawingml/2006/main" xmlns:r="http://schemas.openxmlformats.org/officeDocument/2006/relationships" xmlns:p="http://schemas.openxmlformats.org/presentationml/2006/main">
  <p:tag name="NUM" val="5"/>
</p:tagLst>
</file>

<file path=ppt/tags/tag134.xml><?xml version="1.0" encoding="utf-8"?>
<p:tagLst xmlns:a="http://schemas.openxmlformats.org/drawingml/2006/main" xmlns:r="http://schemas.openxmlformats.org/officeDocument/2006/relationships" xmlns:p="http://schemas.openxmlformats.org/presentationml/2006/main">
  <p:tag name="NUM" val="6"/>
</p:tagLst>
</file>

<file path=ppt/tags/tag135.xml><?xml version="1.0" encoding="utf-8"?>
<p:tagLst xmlns:a="http://schemas.openxmlformats.org/drawingml/2006/main" xmlns:r="http://schemas.openxmlformats.org/officeDocument/2006/relationships" xmlns:p="http://schemas.openxmlformats.org/presentationml/2006/main">
  <p:tag name="NUM" val="7"/>
</p:tagLst>
</file>

<file path=ppt/tags/tag136.xml><?xml version="1.0" encoding="utf-8"?>
<p:tagLst xmlns:a="http://schemas.openxmlformats.org/drawingml/2006/main" xmlns:r="http://schemas.openxmlformats.org/officeDocument/2006/relationships" xmlns:p="http://schemas.openxmlformats.org/presentationml/2006/main">
  <p:tag name="NUM" val="1"/>
</p:tagLst>
</file>

<file path=ppt/tags/tag137.xml><?xml version="1.0" encoding="utf-8"?>
<p:tagLst xmlns:a="http://schemas.openxmlformats.org/drawingml/2006/main" xmlns:r="http://schemas.openxmlformats.org/officeDocument/2006/relationships" xmlns:p="http://schemas.openxmlformats.org/presentationml/2006/main">
  <p:tag name="NUM" val="2"/>
</p:tagLst>
</file>

<file path=ppt/tags/tag138.xml><?xml version="1.0" encoding="utf-8"?>
<p:tagLst xmlns:a="http://schemas.openxmlformats.org/drawingml/2006/main" xmlns:r="http://schemas.openxmlformats.org/officeDocument/2006/relationships" xmlns:p="http://schemas.openxmlformats.org/presentationml/2006/main">
  <p:tag name="NUM" val="3"/>
</p:tagLst>
</file>

<file path=ppt/tags/tag139.xml><?xml version="1.0" encoding="utf-8"?>
<p:tagLst xmlns:a="http://schemas.openxmlformats.org/drawingml/2006/main" xmlns:r="http://schemas.openxmlformats.org/officeDocument/2006/relationships" xmlns:p="http://schemas.openxmlformats.org/presentationml/2006/main">
  <p:tag name="NUM" val="4"/>
</p:tagLst>
</file>

<file path=ppt/tags/tag14.xml><?xml version="1.0" encoding="utf-8"?>
<p:tagLst xmlns:a="http://schemas.openxmlformats.org/drawingml/2006/main" xmlns:r="http://schemas.openxmlformats.org/officeDocument/2006/relationships" xmlns:p="http://schemas.openxmlformats.org/presentationml/2006/main">
  <p:tag name="NUM" val="3"/>
</p:tagLst>
</file>

<file path=ppt/tags/tag140.xml><?xml version="1.0" encoding="utf-8"?>
<p:tagLst xmlns:a="http://schemas.openxmlformats.org/drawingml/2006/main" xmlns:r="http://schemas.openxmlformats.org/officeDocument/2006/relationships" xmlns:p="http://schemas.openxmlformats.org/presentationml/2006/main">
  <p:tag name="NUM" val="5"/>
</p:tagLst>
</file>

<file path=ppt/tags/tag141.xml><?xml version="1.0" encoding="utf-8"?>
<p:tagLst xmlns:a="http://schemas.openxmlformats.org/drawingml/2006/main" xmlns:r="http://schemas.openxmlformats.org/officeDocument/2006/relationships" xmlns:p="http://schemas.openxmlformats.org/presentationml/2006/main">
  <p:tag name="NUM" val="6"/>
</p:tagLst>
</file>

<file path=ppt/tags/tag142.xml><?xml version="1.0" encoding="utf-8"?>
<p:tagLst xmlns:a="http://schemas.openxmlformats.org/drawingml/2006/main" xmlns:r="http://schemas.openxmlformats.org/officeDocument/2006/relationships" xmlns:p="http://schemas.openxmlformats.org/presentationml/2006/main">
  <p:tag name="NUM" val="7"/>
</p:tagLst>
</file>

<file path=ppt/tags/tag143.xml><?xml version="1.0" encoding="utf-8"?>
<p:tagLst xmlns:a="http://schemas.openxmlformats.org/drawingml/2006/main" xmlns:r="http://schemas.openxmlformats.org/officeDocument/2006/relationships" xmlns:p="http://schemas.openxmlformats.org/presentationml/2006/main">
  <p:tag name="NUM" val="8"/>
</p:tagLst>
</file>

<file path=ppt/tags/tag144.xml><?xml version="1.0" encoding="utf-8"?>
<p:tagLst xmlns:a="http://schemas.openxmlformats.org/drawingml/2006/main" xmlns:r="http://schemas.openxmlformats.org/officeDocument/2006/relationships" xmlns:p="http://schemas.openxmlformats.org/presentationml/2006/main">
  <p:tag name="NUM" val="9"/>
</p:tagLst>
</file>

<file path=ppt/tags/tag145.xml><?xml version="1.0" encoding="utf-8"?>
<p:tagLst xmlns:a="http://schemas.openxmlformats.org/drawingml/2006/main" xmlns:r="http://schemas.openxmlformats.org/officeDocument/2006/relationships" xmlns:p="http://schemas.openxmlformats.org/presentationml/2006/main">
  <p:tag name="NUM" val="10"/>
</p:tagLst>
</file>

<file path=ppt/tags/tag146.xml><?xml version="1.0" encoding="utf-8"?>
<p:tagLst xmlns:a="http://schemas.openxmlformats.org/drawingml/2006/main" xmlns:r="http://schemas.openxmlformats.org/officeDocument/2006/relationships" xmlns:p="http://schemas.openxmlformats.org/presentationml/2006/main">
  <p:tag name="NUM" val="11"/>
</p:tagLst>
</file>

<file path=ppt/tags/tag147.xml><?xml version="1.0" encoding="utf-8"?>
<p:tagLst xmlns:a="http://schemas.openxmlformats.org/drawingml/2006/main" xmlns:r="http://schemas.openxmlformats.org/officeDocument/2006/relationships" xmlns:p="http://schemas.openxmlformats.org/presentationml/2006/main">
  <p:tag name="NUM" val="12"/>
</p:tagLst>
</file>

<file path=ppt/tags/tag148.xml><?xml version="1.0" encoding="utf-8"?>
<p:tagLst xmlns:a="http://schemas.openxmlformats.org/drawingml/2006/main" xmlns:r="http://schemas.openxmlformats.org/officeDocument/2006/relationships" xmlns:p="http://schemas.openxmlformats.org/presentationml/2006/main">
  <p:tag name="NUM" val="13"/>
</p:tagLst>
</file>

<file path=ppt/tags/tag149.xml><?xml version="1.0" encoding="utf-8"?>
<p:tagLst xmlns:a="http://schemas.openxmlformats.org/drawingml/2006/main" xmlns:r="http://schemas.openxmlformats.org/officeDocument/2006/relationships" xmlns:p="http://schemas.openxmlformats.org/presentationml/2006/main">
  <p:tag name="NUM" val="1"/>
</p:tagLst>
</file>

<file path=ppt/tags/tag15.xml><?xml version="1.0" encoding="utf-8"?>
<p:tagLst xmlns:a="http://schemas.openxmlformats.org/drawingml/2006/main" xmlns:r="http://schemas.openxmlformats.org/officeDocument/2006/relationships" xmlns:p="http://schemas.openxmlformats.org/presentationml/2006/main">
  <p:tag name="NUM" val="1"/>
</p:tagLst>
</file>

<file path=ppt/tags/tag150.xml><?xml version="1.0" encoding="utf-8"?>
<p:tagLst xmlns:a="http://schemas.openxmlformats.org/drawingml/2006/main" xmlns:r="http://schemas.openxmlformats.org/officeDocument/2006/relationships" xmlns:p="http://schemas.openxmlformats.org/presentationml/2006/main">
  <p:tag name="NUM" val="2"/>
</p:tagLst>
</file>

<file path=ppt/tags/tag151.xml><?xml version="1.0" encoding="utf-8"?>
<p:tagLst xmlns:a="http://schemas.openxmlformats.org/drawingml/2006/main" xmlns:r="http://schemas.openxmlformats.org/officeDocument/2006/relationships" xmlns:p="http://schemas.openxmlformats.org/presentationml/2006/main">
  <p:tag name="NUM" val="3"/>
</p:tagLst>
</file>

<file path=ppt/tags/tag152.xml><?xml version="1.0" encoding="utf-8"?>
<p:tagLst xmlns:a="http://schemas.openxmlformats.org/drawingml/2006/main" xmlns:r="http://schemas.openxmlformats.org/officeDocument/2006/relationships" xmlns:p="http://schemas.openxmlformats.org/presentationml/2006/main">
  <p:tag name="NUM" val="4"/>
</p:tagLst>
</file>

<file path=ppt/tags/tag153.xml><?xml version="1.0" encoding="utf-8"?>
<p:tagLst xmlns:a="http://schemas.openxmlformats.org/drawingml/2006/main" xmlns:r="http://schemas.openxmlformats.org/officeDocument/2006/relationships" xmlns:p="http://schemas.openxmlformats.org/presentationml/2006/main">
  <p:tag name="NUM" val="5"/>
</p:tagLst>
</file>

<file path=ppt/tags/tag154.xml><?xml version="1.0" encoding="utf-8"?>
<p:tagLst xmlns:a="http://schemas.openxmlformats.org/drawingml/2006/main" xmlns:r="http://schemas.openxmlformats.org/officeDocument/2006/relationships" xmlns:p="http://schemas.openxmlformats.org/presentationml/2006/main">
  <p:tag name="NUM" val="6"/>
</p:tagLst>
</file>

<file path=ppt/tags/tag155.xml><?xml version="1.0" encoding="utf-8"?>
<p:tagLst xmlns:a="http://schemas.openxmlformats.org/drawingml/2006/main" xmlns:r="http://schemas.openxmlformats.org/officeDocument/2006/relationships" xmlns:p="http://schemas.openxmlformats.org/presentationml/2006/main">
  <p:tag name="NUM" val="7"/>
</p:tagLst>
</file>

<file path=ppt/tags/tag156.xml><?xml version="1.0" encoding="utf-8"?>
<p:tagLst xmlns:a="http://schemas.openxmlformats.org/drawingml/2006/main" xmlns:r="http://schemas.openxmlformats.org/officeDocument/2006/relationships" xmlns:p="http://schemas.openxmlformats.org/presentationml/2006/main">
  <p:tag name="NUM" val="8"/>
</p:tagLst>
</file>

<file path=ppt/tags/tag157.xml><?xml version="1.0" encoding="utf-8"?>
<p:tagLst xmlns:a="http://schemas.openxmlformats.org/drawingml/2006/main" xmlns:r="http://schemas.openxmlformats.org/officeDocument/2006/relationships" xmlns:p="http://schemas.openxmlformats.org/presentationml/2006/main">
  <p:tag name="NUM" val="9"/>
</p:tagLst>
</file>

<file path=ppt/tags/tag158.xml><?xml version="1.0" encoding="utf-8"?>
<p:tagLst xmlns:a="http://schemas.openxmlformats.org/drawingml/2006/main" xmlns:r="http://schemas.openxmlformats.org/officeDocument/2006/relationships" xmlns:p="http://schemas.openxmlformats.org/presentationml/2006/main">
  <p:tag name="NUM" val="10"/>
</p:tagLst>
</file>

<file path=ppt/tags/tag159.xml><?xml version="1.0" encoding="utf-8"?>
<p:tagLst xmlns:a="http://schemas.openxmlformats.org/drawingml/2006/main" xmlns:r="http://schemas.openxmlformats.org/officeDocument/2006/relationships" xmlns:p="http://schemas.openxmlformats.org/presentationml/2006/main">
  <p:tag name="NUM" val="11"/>
</p:tagLst>
</file>

<file path=ppt/tags/tag16.xml><?xml version="1.0" encoding="utf-8"?>
<p:tagLst xmlns:a="http://schemas.openxmlformats.org/drawingml/2006/main" xmlns:r="http://schemas.openxmlformats.org/officeDocument/2006/relationships" xmlns:p="http://schemas.openxmlformats.org/presentationml/2006/main">
  <p:tag name="NUM" val="2"/>
</p:tagLst>
</file>

<file path=ppt/tags/tag160.xml><?xml version="1.0" encoding="utf-8"?>
<p:tagLst xmlns:a="http://schemas.openxmlformats.org/drawingml/2006/main" xmlns:r="http://schemas.openxmlformats.org/officeDocument/2006/relationships" xmlns:p="http://schemas.openxmlformats.org/presentationml/2006/main">
  <p:tag name="NUM" val="12"/>
</p:tagLst>
</file>

<file path=ppt/tags/tag161.xml><?xml version="1.0" encoding="utf-8"?>
<p:tagLst xmlns:a="http://schemas.openxmlformats.org/drawingml/2006/main" xmlns:r="http://schemas.openxmlformats.org/officeDocument/2006/relationships" xmlns:p="http://schemas.openxmlformats.org/presentationml/2006/main">
  <p:tag name="NUM" val="13"/>
</p:tagLst>
</file>

<file path=ppt/tags/tag162.xml><?xml version="1.0" encoding="utf-8"?>
<p:tagLst xmlns:a="http://schemas.openxmlformats.org/drawingml/2006/main" xmlns:r="http://schemas.openxmlformats.org/officeDocument/2006/relationships" xmlns:p="http://schemas.openxmlformats.org/presentationml/2006/main">
  <p:tag name="NUM" val="1"/>
</p:tagLst>
</file>

<file path=ppt/tags/tag163.xml><?xml version="1.0" encoding="utf-8"?>
<p:tagLst xmlns:a="http://schemas.openxmlformats.org/drawingml/2006/main" xmlns:r="http://schemas.openxmlformats.org/officeDocument/2006/relationships" xmlns:p="http://schemas.openxmlformats.org/presentationml/2006/main">
  <p:tag name="NUM" val="2"/>
</p:tagLst>
</file>

<file path=ppt/tags/tag164.xml><?xml version="1.0" encoding="utf-8"?>
<p:tagLst xmlns:a="http://schemas.openxmlformats.org/drawingml/2006/main" xmlns:r="http://schemas.openxmlformats.org/officeDocument/2006/relationships" xmlns:p="http://schemas.openxmlformats.org/presentationml/2006/main">
  <p:tag name="NUM" val="3"/>
</p:tagLst>
</file>

<file path=ppt/tags/tag165.xml><?xml version="1.0" encoding="utf-8"?>
<p:tagLst xmlns:a="http://schemas.openxmlformats.org/drawingml/2006/main" xmlns:r="http://schemas.openxmlformats.org/officeDocument/2006/relationships" xmlns:p="http://schemas.openxmlformats.org/presentationml/2006/main">
  <p:tag name="NUM" val="4"/>
</p:tagLst>
</file>

<file path=ppt/tags/tag166.xml><?xml version="1.0" encoding="utf-8"?>
<p:tagLst xmlns:a="http://schemas.openxmlformats.org/drawingml/2006/main" xmlns:r="http://schemas.openxmlformats.org/officeDocument/2006/relationships" xmlns:p="http://schemas.openxmlformats.org/presentationml/2006/main">
  <p:tag name="NUM" val="5"/>
</p:tagLst>
</file>

<file path=ppt/tags/tag167.xml><?xml version="1.0" encoding="utf-8"?>
<p:tagLst xmlns:a="http://schemas.openxmlformats.org/drawingml/2006/main" xmlns:r="http://schemas.openxmlformats.org/officeDocument/2006/relationships" xmlns:p="http://schemas.openxmlformats.org/presentationml/2006/main">
  <p:tag name="NUM" val="6"/>
</p:tagLst>
</file>

<file path=ppt/tags/tag168.xml><?xml version="1.0" encoding="utf-8"?>
<p:tagLst xmlns:a="http://schemas.openxmlformats.org/drawingml/2006/main" xmlns:r="http://schemas.openxmlformats.org/officeDocument/2006/relationships" xmlns:p="http://schemas.openxmlformats.org/presentationml/2006/main">
  <p:tag name="NUM" val="7"/>
</p:tagLst>
</file>

<file path=ppt/tags/tag169.xml><?xml version="1.0" encoding="utf-8"?>
<p:tagLst xmlns:a="http://schemas.openxmlformats.org/drawingml/2006/main" xmlns:r="http://schemas.openxmlformats.org/officeDocument/2006/relationships" xmlns:p="http://schemas.openxmlformats.org/presentationml/2006/main">
  <p:tag name="NUM" val="8"/>
</p:tagLst>
</file>

<file path=ppt/tags/tag17.xml><?xml version="1.0" encoding="utf-8"?>
<p:tagLst xmlns:a="http://schemas.openxmlformats.org/drawingml/2006/main" xmlns:r="http://schemas.openxmlformats.org/officeDocument/2006/relationships" xmlns:p="http://schemas.openxmlformats.org/presentationml/2006/main">
  <p:tag name="NUM" val="3"/>
</p:tagLst>
</file>

<file path=ppt/tags/tag170.xml><?xml version="1.0" encoding="utf-8"?>
<p:tagLst xmlns:a="http://schemas.openxmlformats.org/drawingml/2006/main" xmlns:r="http://schemas.openxmlformats.org/officeDocument/2006/relationships" xmlns:p="http://schemas.openxmlformats.org/presentationml/2006/main">
  <p:tag name="NUM" val="9"/>
</p:tagLst>
</file>

<file path=ppt/tags/tag171.xml><?xml version="1.0" encoding="utf-8"?>
<p:tagLst xmlns:a="http://schemas.openxmlformats.org/drawingml/2006/main" xmlns:r="http://schemas.openxmlformats.org/officeDocument/2006/relationships" xmlns:p="http://schemas.openxmlformats.org/presentationml/2006/main">
  <p:tag name="NUM" val="10"/>
</p:tagLst>
</file>

<file path=ppt/tags/tag172.xml><?xml version="1.0" encoding="utf-8"?>
<p:tagLst xmlns:a="http://schemas.openxmlformats.org/drawingml/2006/main" xmlns:r="http://schemas.openxmlformats.org/officeDocument/2006/relationships" xmlns:p="http://schemas.openxmlformats.org/presentationml/2006/main">
  <p:tag name="NUM" val="11"/>
</p:tagLst>
</file>

<file path=ppt/tags/tag173.xml><?xml version="1.0" encoding="utf-8"?>
<p:tagLst xmlns:a="http://schemas.openxmlformats.org/drawingml/2006/main" xmlns:r="http://schemas.openxmlformats.org/officeDocument/2006/relationships" xmlns:p="http://schemas.openxmlformats.org/presentationml/2006/main">
  <p:tag name="NUM" val="12"/>
</p:tagLst>
</file>

<file path=ppt/tags/tag174.xml><?xml version="1.0" encoding="utf-8"?>
<p:tagLst xmlns:a="http://schemas.openxmlformats.org/drawingml/2006/main" xmlns:r="http://schemas.openxmlformats.org/officeDocument/2006/relationships" xmlns:p="http://schemas.openxmlformats.org/presentationml/2006/main">
  <p:tag name="NUM" val="13"/>
</p:tagLst>
</file>

<file path=ppt/tags/tag175.xml><?xml version="1.0" encoding="utf-8"?>
<p:tagLst xmlns:a="http://schemas.openxmlformats.org/drawingml/2006/main" xmlns:r="http://schemas.openxmlformats.org/officeDocument/2006/relationships" xmlns:p="http://schemas.openxmlformats.org/presentationml/2006/main">
  <p:tag name="NUM" val="1"/>
</p:tagLst>
</file>

<file path=ppt/tags/tag176.xml><?xml version="1.0" encoding="utf-8"?>
<p:tagLst xmlns:a="http://schemas.openxmlformats.org/drawingml/2006/main" xmlns:r="http://schemas.openxmlformats.org/officeDocument/2006/relationships" xmlns:p="http://schemas.openxmlformats.org/presentationml/2006/main">
  <p:tag name="NUM" val="2"/>
</p:tagLst>
</file>

<file path=ppt/tags/tag177.xml><?xml version="1.0" encoding="utf-8"?>
<p:tagLst xmlns:a="http://schemas.openxmlformats.org/drawingml/2006/main" xmlns:r="http://schemas.openxmlformats.org/officeDocument/2006/relationships" xmlns:p="http://schemas.openxmlformats.org/presentationml/2006/main">
  <p:tag name="NUM" val="1"/>
</p:tagLst>
</file>

<file path=ppt/tags/tag178.xml><?xml version="1.0" encoding="utf-8"?>
<p:tagLst xmlns:a="http://schemas.openxmlformats.org/drawingml/2006/main" xmlns:r="http://schemas.openxmlformats.org/officeDocument/2006/relationships" xmlns:p="http://schemas.openxmlformats.org/presentationml/2006/main">
  <p:tag name="NUM" val="2"/>
</p:tagLst>
</file>

<file path=ppt/tags/tag179.xml><?xml version="1.0" encoding="utf-8"?>
<p:tagLst xmlns:a="http://schemas.openxmlformats.org/drawingml/2006/main" xmlns:r="http://schemas.openxmlformats.org/officeDocument/2006/relationships" xmlns:p="http://schemas.openxmlformats.org/presentationml/2006/main">
  <p:tag name="NUM" val="3"/>
</p:tagLst>
</file>

<file path=ppt/tags/tag18.xml><?xml version="1.0" encoding="utf-8"?>
<p:tagLst xmlns:a="http://schemas.openxmlformats.org/drawingml/2006/main" xmlns:r="http://schemas.openxmlformats.org/officeDocument/2006/relationships" xmlns:p="http://schemas.openxmlformats.org/presentationml/2006/main">
  <p:tag name="NUM" val="4"/>
</p:tagLst>
</file>

<file path=ppt/tags/tag180.xml><?xml version="1.0" encoding="utf-8"?>
<p:tagLst xmlns:a="http://schemas.openxmlformats.org/drawingml/2006/main" xmlns:r="http://schemas.openxmlformats.org/officeDocument/2006/relationships" xmlns:p="http://schemas.openxmlformats.org/presentationml/2006/main">
  <p:tag name="NUM" val="4"/>
</p:tagLst>
</file>

<file path=ppt/tags/tag181.xml><?xml version="1.0" encoding="utf-8"?>
<p:tagLst xmlns:a="http://schemas.openxmlformats.org/drawingml/2006/main" xmlns:r="http://schemas.openxmlformats.org/officeDocument/2006/relationships" xmlns:p="http://schemas.openxmlformats.org/presentationml/2006/main">
  <p:tag name="NUM" val="5"/>
</p:tagLst>
</file>

<file path=ppt/tags/tag182.xml><?xml version="1.0" encoding="utf-8"?>
<p:tagLst xmlns:a="http://schemas.openxmlformats.org/drawingml/2006/main" xmlns:r="http://schemas.openxmlformats.org/officeDocument/2006/relationships" xmlns:p="http://schemas.openxmlformats.org/presentationml/2006/main">
  <p:tag name="NUM" val="6"/>
</p:tagLst>
</file>

<file path=ppt/tags/tag183.xml><?xml version="1.0" encoding="utf-8"?>
<p:tagLst xmlns:a="http://schemas.openxmlformats.org/drawingml/2006/main" xmlns:r="http://schemas.openxmlformats.org/officeDocument/2006/relationships" xmlns:p="http://schemas.openxmlformats.org/presentationml/2006/main">
  <p:tag name="NUM" val="1"/>
</p:tagLst>
</file>

<file path=ppt/tags/tag184.xml><?xml version="1.0" encoding="utf-8"?>
<p:tagLst xmlns:a="http://schemas.openxmlformats.org/drawingml/2006/main" xmlns:r="http://schemas.openxmlformats.org/officeDocument/2006/relationships" xmlns:p="http://schemas.openxmlformats.org/presentationml/2006/main">
  <p:tag name="NUM" val="2"/>
</p:tagLst>
</file>

<file path=ppt/tags/tag185.xml><?xml version="1.0" encoding="utf-8"?>
<p:tagLst xmlns:a="http://schemas.openxmlformats.org/drawingml/2006/main" xmlns:r="http://schemas.openxmlformats.org/officeDocument/2006/relationships" xmlns:p="http://schemas.openxmlformats.org/presentationml/2006/main">
  <p:tag name="NUM" val="4"/>
</p:tagLst>
</file>

<file path=ppt/tags/tag186.xml><?xml version="1.0" encoding="utf-8"?>
<p:tagLst xmlns:a="http://schemas.openxmlformats.org/drawingml/2006/main" xmlns:r="http://schemas.openxmlformats.org/officeDocument/2006/relationships" xmlns:p="http://schemas.openxmlformats.org/presentationml/2006/main">
  <p:tag name="NUM" val="3"/>
</p:tagLst>
</file>

<file path=ppt/tags/tag187.xml><?xml version="1.0" encoding="utf-8"?>
<p:tagLst xmlns:a="http://schemas.openxmlformats.org/drawingml/2006/main" xmlns:r="http://schemas.openxmlformats.org/officeDocument/2006/relationships" xmlns:p="http://schemas.openxmlformats.org/presentationml/2006/main">
  <p:tag name="NUM" val="1"/>
</p:tagLst>
</file>

<file path=ppt/tags/tag188.xml><?xml version="1.0" encoding="utf-8"?>
<p:tagLst xmlns:a="http://schemas.openxmlformats.org/drawingml/2006/main" xmlns:r="http://schemas.openxmlformats.org/officeDocument/2006/relationships" xmlns:p="http://schemas.openxmlformats.org/presentationml/2006/main">
  <p:tag name="NUM" val="2"/>
</p:tagLst>
</file>

<file path=ppt/tags/tag189.xml><?xml version="1.0" encoding="utf-8"?>
<p:tagLst xmlns:a="http://schemas.openxmlformats.org/drawingml/2006/main" xmlns:r="http://schemas.openxmlformats.org/officeDocument/2006/relationships" xmlns:p="http://schemas.openxmlformats.org/presentationml/2006/main">
  <p:tag name="NUM" val="3"/>
</p:tagLst>
</file>

<file path=ppt/tags/tag19.xml><?xml version="1.0" encoding="utf-8"?>
<p:tagLst xmlns:a="http://schemas.openxmlformats.org/drawingml/2006/main" xmlns:r="http://schemas.openxmlformats.org/officeDocument/2006/relationships" xmlns:p="http://schemas.openxmlformats.org/presentationml/2006/main">
  <p:tag name="NUM" val="5"/>
</p:tagLst>
</file>

<file path=ppt/tags/tag190.xml><?xml version="1.0" encoding="utf-8"?>
<p:tagLst xmlns:a="http://schemas.openxmlformats.org/drawingml/2006/main" xmlns:r="http://schemas.openxmlformats.org/officeDocument/2006/relationships" xmlns:p="http://schemas.openxmlformats.org/presentationml/2006/main">
  <p:tag name="NUM" val="4"/>
</p:tagLst>
</file>

<file path=ppt/tags/tag191.xml><?xml version="1.0" encoding="utf-8"?>
<p:tagLst xmlns:a="http://schemas.openxmlformats.org/drawingml/2006/main" xmlns:r="http://schemas.openxmlformats.org/officeDocument/2006/relationships" xmlns:p="http://schemas.openxmlformats.org/presentationml/2006/main">
  <p:tag name="NUM" val="5"/>
</p:tagLst>
</file>

<file path=ppt/tags/tag192.xml><?xml version="1.0" encoding="utf-8"?>
<p:tagLst xmlns:a="http://schemas.openxmlformats.org/drawingml/2006/main" xmlns:r="http://schemas.openxmlformats.org/officeDocument/2006/relationships" xmlns:p="http://schemas.openxmlformats.org/presentationml/2006/main">
  <p:tag name="NUM" val="6"/>
</p:tagLst>
</file>

<file path=ppt/tags/tag193.xml><?xml version="1.0" encoding="utf-8"?>
<p:tagLst xmlns:a="http://schemas.openxmlformats.org/drawingml/2006/main" xmlns:r="http://schemas.openxmlformats.org/officeDocument/2006/relationships" xmlns:p="http://schemas.openxmlformats.org/presentationml/2006/main">
  <p:tag name="NUM" val="1"/>
</p:tagLst>
</file>

<file path=ppt/tags/tag194.xml><?xml version="1.0" encoding="utf-8"?>
<p:tagLst xmlns:a="http://schemas.openxmlformats.org/drawingml/2006/main" xmlns:r="http://schemas.openxmlformats.org/officeDocument/2006/relationships" xmlns:p="http://schemas.openxmlformats.org/presentationml/2006/main">
  <p:tag name="NUM" val="2"/>
</p:tagLst>
</file>

<file path=ppt/tags/tag195.xml><?xml version="1.0" encoding="utf-8"?>
<p:tagLst xmlns:a="http://schemas.openxmlformats.org/drawingml/2006/main" xmlns:r="http://schemas.openxmlformats.org/officeDocument/2006/relationships" xmlns:p="http://schemas.openxmlformats.org/presentationml/2006/main">
  <p:tag name="NUM" val="3"/>
</p:tagLst>
</file>

<file path=ppt/tags/tag196.xml><?xml version="1.0" encoding="utf-8"?>
<p:tagLst xmlns:a="http://schemas.openxmlformats.org/drawingml/2006/main" xmlns:r="http://schemas.openxmlformats.org/officeDocument/2006/relationships" xmlns:p="http://schemas.openxmlformats.org/presentationml/2006/main">
  <p:tag name="NUM" val="4"/>
</p:tagLst>
</file>

<file path=ppt/tags/tag197.xml><?xml version="1.0" encoding="utf-8"?>
<p:tagLst xmlns:a="http://schemas.openxmlformats.org/drawingml/2006/main" xmlns:r="http://schemas.openxmlformats.org/officeDocument/2006/relationships" xmlns:p="http://schemas.openxmlformats.org/presentationml/2006/main">
  <p:tag name="NUM" val="5"/>
</p:tagLst>
</file>

<file path=ppt/tags/tag198.xml><?xml version="1.0" encoding="utf-8"?>
<p:tagLst xmlns:a="http://schemas.openxmlformats.org/drawingml/2006/main" xmlns:r="http://schemas.openxmlformats.org/officeDocument/2006/relationships" xmlns:p="http://schemas.openxmlformats.org/presentationml/2006/main">
  <p:tag name="NUM" val="1"/>
</p:tagLst>
</file>

<file path=ppt/tags/tag199.xml><?xml version="1.0" encoding="utf-8"?>
<p:tagLst xmlns:a="http://schemas.openxmlformats.org/drawingml/2006/main" xmlns:r="http://schemas.openxmlformats.org/officeDocument/2006/relationships" xmlns:p="http://schemas.openxmlformats.org/presentationml/2006/main">
  <p:tag name="NUM" val="2"/>
</p:tagLst>
</file>

<file path=ppt/tags/tag2.xml><?xml version="1.0" encoding="utf-8"?>
<p:tagLst xmlns:a="http://schemas.openxmlformats.org/drawingml/2006/main" xmlns:r="http://schemas.openxmlformats.org/officeDocument/2006/relationships" xmlns:p="http://schemas.openxmlformats.org/presentationml/2006/main">
  <p:tag name="NUM" val="1"/>
</p:tagLst>
</file>

<file path=ppt/tags/tag20.xml><?xml version="1.0" encoding="utf-8"?>
<p:tagLst xmlns:a="http://schemas.openxmlformats.org/drawingml/2006/main" xmlns:r="http://schemas.openxmlformats.org/officeDocument/2006/relationships" xmlns:p="http://schemas.openxmlformats.org/presentationml/2006/main">
  <p:tag name="NUM" val="6"/>
</p:tagLst>
</file>

<file path=ppt/tags/tag200.xml><?xml version="1.0" encoding="utf-8"?>
<p:tagLst xmlns:a="http://schemas.openxmlformats.org/drawingml/2006/main" xmlns:r="http://schemas.openxmlformats.org/officeDocument/2006/relationships" xmlns:p="http://schemas.openxmlformats.org/presentationml/2006/main">
  <p:tag name="NUM" val="3"/>
</p:tagLst>
</file>

<file path=ppt/tags/tag201.xml><?xml version="1.0" encoding="utf-8"?>
<p:tagLst xmlns:a="http://schemas.openxmlformats.org/drawingml/2006/main" xmlns:r="http://schemas.openxmlformats.org/officeDocument/2006/relationships" xmlns:p="http://schemas.openxmlformats.org/presentationml/2006/main">
  <p:tag name="NUM" val="4"/>
</p:tagLst>
</file>

<file path=ppt/tags/tag202.xml><?xml version="1.0" encoding="utf-8"?>
<p:tagLst xmlns:a="http://schemas.openxmlformats.org/drawingml/2006/main" xmlns:r="http://schemas.openxmlformats.org/officeDocument/2006/relationships" xmlns:p="http://schemas.openxmlformats.org/presentationml/2006/main">
  <p:tag name="NUM" val="5"/>
</p:tagLst>
</file>

<file path=ppt/tags/tag203.xml><?xml version="1.0" encoding="utf-8"?>
<p:tagLst xmlns:a="http://schemas.openxmlformats.org/drawingml/2006/main" xmlns:r="http://schemas.openxmlformats.org/officeDocument/2006/relationships" xmlns:p="http://schemas.openxmlformats.org/presentationml/2006/main">
  <p:tag name="NUM" val="1"/>
</p:tagLst>
</file>

<file path=ppt/tags/tag204.xml><?xml version="1.0" encoding="utf-8"?>
<p:tagLst xmlns:a="http://schemas.openxmlformats.org/drawingml/2006/main" xmlns:r="http://schemas.openxmlformats.org/officeDocument/2006/relationships" xmlns:p="http://schemas.openxmlformats.org/presentationml/2006/main">
  <p:tag name="NUM" val="2"/>
</p:tagLst>
</file>

<file path=ppt/tags/tag205.xml><?xml version="1.0" encoding="utf-8"?>
<p:tagLst xmlns:a="http://schemas.openxmlformats.org/drawingml/2006/main" xmlns:r="http://schemas.openxmlformats.org/officeDocument/2006/relationships" xmlns:p="http://schemas.openxmlformats.org/presentationml/2006/main">
  <p:tag name="NUM" val="3"/>
</p:tagLst>
</file>

<file path=ppt/tags/tag206.xml><?xml version="1.0" encoding="utf-8"?>
<p:tagLst xmlns:a="http://schemas.openxmlformats.org/drawingml/2006/main" xmlns:r="http://schemas.openxmlformats.org/officeDocument/2006/relationships" xmlns:p="http://schemas.openxmlformats.org/presentationml/2006/main">
  <p:tag name="NUM" val="4"/>
</p:tagLst>
</file>

<file path=ppt/tags/tag207.xml><?xml version="1.0" encoding="utf-8"?>
<p:tagLst xmlns:a="http://schemas.openxmlformats.org/drawingml/2006/main" xmlns:r="http://schemas.openxmlformats.org/officeDocument/2006/relationships" xmlns:p="http://schemas.openxmlformats.org/presentationml/2006/main">
  <p:tag name="NUM" val="5"/>
</p:tagLst>
</file>

<file path=ppt/tags/tag208.xml><?xml version="1.0" encoding="utf-8"?>
<p:tagLst xmlns:a="http://schemas.openxmlformats.org/drawingml/2006/main" xmlns:r="http://schemas.openxmlformats.org/officeDocument/2006/relationships" xmlns:p="http://schemas.openxmlformats.org/presentationml/2006/main">
  <p:tag name="NUM" val="6"/>
</p:tagLst>
</file>

<file path=ppt/tags/tag209.xml><?xml version="1.0" encoding="utf-8"?>
<p:tagLst xmlns:a="http://schemas.openxmlformats.org/drawingml/2006/main" xmlns:r="http://schemas.openxmlformats.org/officeDocument/2006/relationships" xmlns:p="http://schemas.openxmlformats.org/presentationml/2006/main">
  <p:tag name="NUM" val="7"/>
</p:tagLst>
</file>

<file path=ppt/tags/tag21.xml><?xml version="1.0" encoding="utf-8"?>
<p:tagLst xmlns:a="http://schemas.openxmlformats.org/drawingml/2006/main" xmlns:r="http://schemas.openxmlformats.org/officeDocument/2006/relationships" xmlns:p="http://schemas.openxmlformats.org/presentationml/2006/main">
  <p:tag name="NUM" val="7"/>
</p:tagLst>
</file>

<file path=ppt/tags/tag210.xml><?xml version="1.0" encoding="utf-8"?>
<p:tagLst xmlns:a="http://schemas.openxmlformats.org/drawingml/2006/main" xmlns:r="http://schemas.openxmlformats.org/officeDocument/2006/relationships" xmlns:p="http://schemas.openxmlformats.org/presentationml/2006/main">
  <p:tag name="NUM" val="8"/>
</p:tagLst>
</file>

<file path=ppt/tags/tag211.xml><?xml version="1.0" encoding="utf-8"?>
<p:tagLst xmlns:a="http://schemas.openxmlformats.org/drawingml/2006/main" xmlns:r="http://schemas.openxmlformats.org/officeDocument/2006/relationships" xmlns:p="http://schemas.openxmlformats.org/presentationml/2006/main">
  <p:tag name="NUM" val="9"/>
</p:tagLst>
</file>

<file path=ppt/tags/tag212.xml><?xml version="1.0" encoding="utf-8"?>
<p:tagLst xmlns:a="http://schemas.openxmlformats.org/drawingml/2006/main" xmlns:r="http://schemas.openxmlformats.org/officeDocument/2006/relationships" xmlns:p="http://schemas.openxmlformats.org/presentationml/2006/main">
  <p:tag name="NUM" val="10"/>
</p:tagLst>
</file>

<file path=ppt/tags/tag213.xml><?xml version="1.0" encoding="utf-8"?>
<p:tagLst xmlns:a="http://schemas.openxmlformats.org/drawingml/2006/main" xmlns:r="http://schemas.openxmlformats.org/officeDocument/2006/relationships" xmlns:p="http://schemas.openxmlformats.org/presentationml/2006/main">
  <p:tag name="NUM" val="1"/>
</p:tagLst>
</file>

<file path=ppt/tags/tag214.xml><?xml version="1.0" encoding="utf-8"?>
<p:tagLst xmlns:a="http://schemas.openxmlformats.org/drawingml/2006/main" xmlns:r="http://schemas.openxmlformats.org/officeDocument/2006/relationships" xmlns:p="http://schemas.openxmlformats.org/presentationml/2006/main">
  <p:tag name="NUM" val="2"/>
</p:tagLst>
</file>

<file path=ppt/tags/tag215.xml><?xml version="1.0" encoding="utf-8"?>
<p:tagLst xmlns:a="http://schemas.openxmlformats.org/drawingml/2006/main" xmlns:r="http://schemas.openxmlformats.org/officeDocument/2006/relationships" xmlns:p="http://schemas.openxmlformats.org/presentationml/2006/main">
  <p:tag name="NUM" val="1"/>
</p:tagLst>
</file>

<file path=ppt/tags/tag216.xml><?xml version="1.0" encoding="utf-8"?>
<p:tagLst xmlns:a="http://schemas.openxmlformats.org/drawingml/2006/main" xmlns:r="http://schemas.openxmlformats.org/officeDocument/2006/relationships" xmlns:p="http://schemas.openxmlformats.org/presentationml/2006/main">
  <p:tag name="NUM" val="2"/>
</p:tagLst>
</file>

<file path=ppt/tags/tag217.xml><?xml version="1.0" encoding="utf-8"?>
<p:tagLst xmlns:a="http://schemas.openxmlformats.org/drawingml/2006/main" xmlns:r="http://schemas.openxmlformats.org/officeDocument/2006/relationships" xmlns:p="http://schemas.openxmlformats.org/presentationml/2006/main">
  <p:tag name="NUM" val="3"/>
</p:tagLst>
</file>

<file path=ppt/tags/tag218.xml><?xml version="1.0" encoding="utf-8"?>
<p:tagLst xmlns:a="http://schemas.openxmlformats.org/drawingml/2006/main" xmlns:r="http://schemas.openxmlformats.org/officeDocument/2006/relationships" xmlns:p="http://schemas.openxmlformats.org/presentationml/2006/main">
  <p:tag name="NUM" val="4"/>
</p:tagLst>
</file>

<file path=ppt/tags/tag219.xml><?xml version="1.0" encoding="utf-8"?>
<p:tagLst xmlns:a="http://schemas.openxmlformats.org/drawingml/2006/main" xmlns:r="http://schemas.openxmlformats.org/officeDocument/2006/relationships" xmlns:p="http://schemas.openxmlformats.org/presentationml/2006/main">
  <p:tag name="NUM" val="5"/>
</p:tagLst>
</file>

<file path=ppt/tags/tag22.xml><?xml version="1.0" encoding="utf-8"?>
<p:tagLst xmlns:a="http://schemas.openxmlformats.org/drawingml/2006/main" xmlns:r="http://schemas.openxmlformats.org/officeDocument/2006/relationships" xmlns:p="http://schemas.openxmlformats.org/presentationml/2006/main">
  <p:tag name="NUM" val="8"/>
</p:tagLst>
</file>

<file path=ppt/tags/tag220.xml><?xml version="1.0" encoding="utf-8"?>
<p:tagLst xmlns:a="http://schemas.openxmlformats.org/drawingml/2006/main" xmlns:r="http://schemas.openxmlformats.org/officeDocument/2006/relationships" xmlns:p="http://schemas.openxmlformats.org/presentationml/2006/main">
  <p:tag name="NUM" val="6"/>
</p:tagLst>
</file>

<file path=ppt/tags/tag221.xml><?xml version="1.0" encoding="utf-8"?>
<p:tagLst xmlns:a="http://schemas.openxmlformats.org/drawingml/2006/main" xmlns:r="http://schemas.openxmlformats.org/officeDocument/2006/relationships" xmlns:p="http://schemas.openxmlformats.org/presentationml/2006/main">
  <p:tag name="NUM" val="7"/>
</p:tagLst>
</file>

<file path=ppt/tags/tag222.xml><?xml version="1.0" encoding="utf-8"?>
<p:tagLst xmlns:a="http://schemas.openxmlformats.org/drawingml/2006/main" xmlns:r="http://schemas.openxmlformats.org/officeDocument/2006/relationships" xmlns:p="http://schemas.openxmlformats.org/presentationml/2006/main">
  <p:tag name="NUM" val="8"/>
</p:tagLst>
</file>

<file path=ppt/tags/tag223.xml><?xml version="1.0" encoding="utf-8"?>
<p:tagLst xmlns:a="http://schemas.openxmlformats.org/drawingml/2006/main" xmlns:r="http://schemas.openxmlformats.org/officeDocument/2006/relationships" xmlns:p="http://schemas.openxmlformats.org/presentationml/2006/main">
  <p:tag name="NUM" val="9"/>
</p:tagLst>
</file>

<file path=ppt/tags/tag224.xml><?xml version="1.0" encoding="utf-8"?>
<p:tagLst xmlns:a="http://schemas.openxmlformats.org/drawingml/2006/main" xmlns:r="http://schemas.openxmlformats.org/officeDocument/2006/relationships" xmlns:p="http://schemas.openxmlformats.org/presentationml/2006/main">
  <p:tag name="NUM" val="10"/>
</p:tagLst>
</file>

<file path=ppt/tags/tag225.xml><?xml version="1.0" encoding="utf-8"?>
<p:tagLst xmlns:a="http://schemas.openxmlformats.org/drawingml/2006/main" xmlns:r="http://schemas.openxmlformats.org/officeDocument/2006/relationships" xmlns:p="http://schemas.openxmlformats.org/presentationml/2006/main">
  <p:tag name="NUM" val="11"/>
</p:tagLst>
</file>

<file path=ppt/tags/tag226.xml><?xml version="1.0" encoding="utf-8"?>
<p:tagLst xmlns:a="http://schemas.openxmlformats.org/drawingml/2006/main" xmlns:r="http://schemas.openxmlformats.org/officeDocument/2006/relationships" xmlns:p="http://schemas.openxmlformats.org/presentationml/2006/main">
  <p:tag name="NUM" val="12"/>
</p:tagLst>
</file>

<file path=ppt/tags/tag227.xml><?xml version="1.0" encoding="utf-8"?>
<p:tagLst xmlns:a="http://schemas.openxmlformats.org/drawingml/2006/main" xmlns:r="http://schemas.openxmlformats.org/officeDocument/2006/relationships" xmlns:p="http://schemas.openxmlformats.org/presentationml/2006/main">
  <p:tag name="NUM" val="1"/>
</p:tagLst>
</file>

<file path=ppt/tags/tag228.xml><?xml version="1.0" encoding="utf-8"?>
<p:tagLst xmlns:a="http://schemas.openxmlformats.org/drawingml/2006/main" xmlns:r="http://schemas.openxmlformats.org/officeDocument/2006/relationships" xmlns:p="http://schemas.openxmlformats.org/presentationml/2006/main">
  <p:tag name="NUM" val="2"/>
</p:tagLst>
</file>

<file path=ppt/tags/tag229.xml><?xml version="1.0" encoding="utf-8"?>
<p:tagLst xmlns:a="http://schemas.openxmlformats.org/drawingml/2006/main" xmlns:r="http://schemas.openxmlformats.org/officeDocument/2006/relationships" xmlns:p="http://schemas.openxmlformats.org/presentationml/2006/main">
  <p:tag name="NUM" val="3"/>
</p:tagLst>
</file>

<file path=ppt/tags/tag23.xml><?xml version="1.0" encoding="utf-8"?>
<p:tagLst xmlns:a="http://schemas.openxmlformats.org/drawingml/2006/main" xmlns:r="http://schemas.openxmlformats.org/officeDocument/2006/relationships" xmlns:p="http://schemas.openxmlformats.org/presentationml/2006/main">
  <p:tag name="NUM" val="9"/>
</p:tagLst>
</file>

<file path=ppt/tags/tag230.xml><?xml version="1.0" encoding="utf-8"?>
<p:tagLst xmlns:a="http://schemas.openxmlformats.org/drawingml/2006/main" xmlns:r="http://schemas.openxmlformats.org/officeDocument/2006/relationships" xmlns:p="http://schemas.openxmlformats.org/presentationml/2006/main">
  <p:tag name="NUM" val="4"/>
</p:tagLst>
</file>

<file path=ppt/tags/tag231.xml><?xml version="1.0" encoding="utf-8"?>
<p:tagLst xmlns:a="http://schemas.openxmlformats.org/drawingml/2006/main" xmlns:r="http://schemas.openxmlformats.org/officeDocument/2006/relationships" xmlns:p="http://schemas.openxmlformats.org/presentationml/2006/main">
  <p:tag name="NUM" val="5"/>
</p:tagLst>
</file>

<file path=ppt/tags/tag232.xml><?xml version="1.0" encoding="utf-8"?>
<p:tagLst xmlns:a="http://schemas.openxmlformats.org/drawingml/2006/main" xmlns:r="http://schemas.openxmlformats.org/officeDocument/2006/relationships" xmlns:p="http://schemas.openxmlformats.org/presentationml/2006/main">
  <p:tag name="NUM" val="6"/>
</p:tagLst>
</file>

<file path=ppt/tags/tag233.xml><?xml version="1.0" encoding="utf-8"?>
<p:tagLst xmlns:a="http://schemas.openxmlformats.org/drawingml/2006/main" xmlns:r="http://schemas.openxmlformats.org/officeDocument/2006/relationships" xmlns:p="http://schemas.openxmlformats.org/presentationml/2006/main">
  <p:tag name="NUM" val="7"/>
</p:tagLst>
</file>

<file path=ppt/tags/tag234.xml><?xml version="1.0" encoding="utf-8"?>
<p:tagLst xmlns:a="http://schemas.openxmlformats.org/drawingml/2006/main" xmlns:r="http://schemas.openxmlformats.org/officeDocument/2006/relationships" xmlns:p="http://schemas.openxmlformats.org/presentationml/2006/main">
  <p:tag name="NUM" val="8"/>
</p:tagLst>
</file>

<file path=ppt/tags/tag235.xml><?xml version="1.0" encoding="utf-8"?>
<p:tagLst xmlns:a="http://schemas.openxmlformats.org/drawingml/2006/main" xmlns:r="http://schemas.openxmlformats.org/officeDocument/2006/relationships" xmlns:p="http://schemas.openxmlformats.org/presentationml/2006/main">
  <p:tag name="NUM" val="9"/>
</p:tagLst>
</file>

<file path=ppt/tags/tag236.xml><?xml version="1.0" encoding="utf-8"?>
<p:tagLst xmlns:a="http://schemas.openxmlformats.org/drawingml/2006/main" xmlns:r="http://schemas.openxmlformats.org/officeDocument/2006/relationships" xmlns:p="http://schemas.openxmlformats.org/presentationml/2006/main">
  <p:tag name="NUM" val="10"/>
</p:tagLst>
</file>

<file path=ppt/tags/tag237.xml><?xml version="1.0" encoding="utf-8"?>
<p:tagLst xmlns:a="http://schemas.openxmlformats.org/drawingml/2006/main" xmlns:r="http://schemas.openxmlformats.org/officeDocument/2006/relationships" xmlns:p="http://schemas.openxmlformats.org/presentationml/2006/main">
  <p:tag name="NUM" val="1"/>
</p:tagLst>
</file>

<file path=ppt/tags/tag238.xml><?xml version="1.0" encoding="utf-8"?>
<p:tagLst xmlns:a="http://schemas.openxmlformats.org/drawingml/2006/main" xmlns:r="http://schemas.openxmlformats.org/officeDocument/2006/relationships" xmlns:p="http://schemas.openxmlformats.org/presentationml/2006/main">
  <p:tag name="NUM" val="2"/>
</p:tagLst>
</file>

<file path=ppt/tags/tag239.xml><?xml version="1.0" encoding="utf-8"?>
<p:tagLst xmlns:a="http://schemas.openxmlformats.org/drawingml/2006/main" xmlns:r="http://schemas.openxmlformats.org/officeDocument/2006/relationships" xmlns:p="http://schemas.openxmlformats.org/presentationml/2006/main">
  <p:tag name="NUM" val="3"/>
</p:tagLst>
</file>

<file path=ppt/tags/tag24.xml><?xml version="1.0" encoding="utf-8"?>
<p:tagLst xmlns:a="http://schemas.openxmlformats.org/drawingml/2006/main" xmlns:r="http://schemas.openxmlformats.org/officeDocument/2006/relationships" xmlns:p="http://schemas.openxmlformats.org/presentationml/2006/main">
  <p:tag name="NUM" val="10"/>
</p:tagLst>
</file>

<file path=ppt/tags/tag240.xml><?xml version="1.0" encoding="utf-8"?>
<p:tagLst xmlns:a="http://schemas.openxmlformats.org/drawingml/2006/main" xmlns:r="http://schemas.openxmlformats.org/officeDocument/2006/relationships" xmlns:p="http://schemas.openxmlformats.org/presentationml/2006/main">
  <p:tag name="NUM" val="4"/>
</p:tagLst>
</file>

<file path=ppt/tags/tag241.xml><?xml version="1.0" encoding="utf-8"?>
<p:tagLst xmlns:a="http://schemas.openxmlformats.org/drawingml/2006/main" xmlns:r="http://schemas.openxmlformats.org/officeDocument/2006/relationships" xmlns:p="http://schemas.openxmlformats.org/presentationml/2006/main">
  <p:tag name="NUM" val="5"/>
</p:tagLst>
</file>

<file path=ppt/tags/tag242.xml><?xml version="1.0" encoding="utf-8"?>
<p:tagLst xmlns:a="http://schemas.openxmlformats.org/drawingml/2006/main" xmlns:r="http://schemas.openxmlformats.org/officeDocument/2006/relationships" xmlns:p="http://schemas.openxmlformats.org/presentationml/2006/main">
  <p:tag name="NUM" val="6"/>
</p:tagLst>
</file>

<file path=ppt/tags/tag243.xml><?xml version="1.0" encoding="utf-8"?>
<p:tagLst xmlns:a="http://schemas.openxmlformats.org/drawingml/2006/main" xmlns:r="http://schemas.openxmlformats.org/officeDocument/2006/relationships" xmlns:p="http://schemas.openxmlformats.org/presentationml/2006/main">
  <p:tag name="NUM" val="7"/>
</p:tagLst>
</file>

<file path=ppt/tags/tag244.xml><?xml version="1.0" encoding="utf-8"?>
<p:tagLst xmlns:a="http://schemas.openxmlformats.org/drawingml/2006/main" xmlns:r="http://schemas.openxmlformats.org/officeDocument/2006/relationships" xmlns:p="http://schemas.openxmlformats.org/presentationml/2006/main">
  <p:tag name="NUM" val="8"/>
</p:tagLst>
</file>

<file path=ppt/tags/tag245.xml><?xml version="1.0" encoding="utf-8"?>
<p:tagLst xmlns:a="http://schemas.openxmlformats.org/drawingml/2006/main" xmlns:r="http://schemas.openxmlformats.org/officeDocument/2006/relationships" xmlns:p="http://schemas.openxmlformats.org/presentationml/2006/main">
  <p:tag name="NUM" val="9"/>
</p:tagLst>
</file>

<file path=ppt/tags/tag246.xml><?xml version="1.0" encoding="utf-8"?>
<p:tagLst xmlns:a="http://schemas.openxmlformats.org/drawingml/2006/main" xmlns:r="http://schemas.openxmlformats.org/officeDocument/2006/relationships" xmlns:p="http://schemas.openxmlformats.org/presentationml/2006/main">
  <p:tag name="NUM" val="10"/>
</p:tagLst>
</file>

<file path=ppt/tags/tag247.xml><?xml version="1.0" encoding="utf-8"?>
<p:tagLst xmlns:a="http://schemas.openxmlformats.org/drawingml/2006/main" xmlns:r="http://schemas.openxmlformats.org/officeDocument/2006/relationships" xmlns:p="http://schemas.openxmlformats.org/presentationml/2006/main">
  <p:tag name="NUM" val="11"/>
</p:tagLst>
</file>

<file path=ppt/tags/tag248.xml><?xml version="1.0" encoding="utf-8"?>
<p:tagLst xmlns:a="http://schemas.openxmlformats.org/drawingml/2006/main" xmlns:r="http://schemas.openxmlformats.org/officeDocument/2006/relationships" xmlns:p="http://schemas.openxmlformats.org/presentationml/2006/main">
  <p:tag name="NUM" val="12"/>
</p:tagLst>
</file>

<file path=ppt/tags/tag249.xml><?xml version="1.0" encoding="utf-8"?>
<p:tagLst xmlns:a="http://schemas.openxmlformats.org/drawingml/2006/main" xmlns:r="http://schemas.openxmlformats.org/officeDocument/2006/relationships" xmlns:p="http://schemas.openxmlformats.org/presentationml/2006/main">
  <p:tag name="NUM" val="13"/>
</p:tagLst>
</file>

<file path=ppt/tags/tag25.xml><?xml version="1.0" encoding="utf-8"?>
<p:tagLst xmlns:a="http://schemas.openxmlformats.org/drawingml/2006/main" xmlns:r="http://schemas.openxmlformats.org/officeDocument/2006/relationships" xmlns:p="http://schemas.openxmlformats.org/presentationml/2006/main">
  <p:tag name="NUM" val="11"/>
</p:tagLst>
</file>

<file path=ppt/tags/tag250.xml><?xml version="1.0" encoding="utf-8"?>
<p:tagLst xmlns:a="http://schemas.openxmlformats.org/drawingml/2006/main" xmlns:r="http://schemas.openxmlformats.org/officeDocument/2006/relationships" xmlns:p="http://schemas.openxmlformats.org/presentationml/2006/main">
  <p:tag name="NUM" val="1"/>
</p:tagLst>
</file>

<file path=ppt/tags/tag251.xml><?xml version="1.0" encoding="utf-8"?>
<p:tagLst xmlns:a="http://schemas.openxmlformats.org/drawingml/2006/main" xmlns:r="http://schemas.openxmlformats.org/officeDocument/2006/relationships" xmlns:p="http://schemas.openxmlformats.org/presentationml/2006/main">
  <p:tag name="NUM" val="2"/>
</p:tagLst>
</file>

<file path=ppt/tags/tag252.xml><?xml version="1.0" encoding="utf-8"?>
<p:tagLst xmlns:a="http://schemas.openxmlformats.org/drawingml/2006/main" xmlns:r="http://schemas.openxmlformats.org/officeDocument/2006/relationships" xmlns:p="http://schemas.openxmlformats.org/presentationml/2006/main">
  <p:tag name="NUM" val="3"/>
</p:tagLst>
</file>

<file path=ppt/tags/tag253.xml><?xml version="1.0" encoding="utf-8"?>
<p:tagLst xmlns:a="http://schemas.openxmlformats.org/drawingml/2006/main" xmlns:r="http://schemas.openxmlformats.org/officeDocument/2006/relationships" xmlns:p="http://schemas.openxmlformats.org/presentationml/2006/main">
  <p:tag name="NUM" val="4"/>
</p:tagLst>
</file>

<file path=ppt/tags/tag254.xml><?xml version="1.0" encoding="utf-8"?>
<p:tagLst xmlns:a="http://schemas.openxmlformats.org/drawingml/2006/main" xmlns:r="http://schemas.openxmlformats.org/officeDocument/2006/relationships" xmlns:p="http://schemas.openxmlformats.org/presentationml/2006/main">
  <p:tag name="NUM" val="5"/>
</p:tagLst>
</file>

<file path=ppt/tags/tag255.xml><?xml version="1.0" encoding="utf-8"?>
<p:tagLst xmlns:a="http://schemas.openxmlformats.org/drawingml/2006/main" xmlns:r="http://schemas.openxmlformats.org/officeDocument/2006/relationships" xmlns:p="http://schemas.openxmlformats.org/presentationml/2006/main">
  <p:tag name="NUM" val="6"/>
</p:tagLst>
</file>

<file path=ppt/tags/tag256.xml><?xml version="1.0" encoding="utf-8"?>
<p:tagLst xmlns:a="http://schemas.openxmlformats.org/drawingml/2006/main" xmlns:r="http://schemas.openxmlformats.org/officeDocument/2006/relationships" xmlns:p="http://schemas.openxmlformats.org/presentationml/2006/main">
  <p:tag name="NUM" val="7"/>
</p:tagLst>
</file>

<file path=ppt/tags/tag257.xml><?xml version="1.0" encoding="utf-8"?>
<p:tagLst xmlns:a="http://schemas.openxmlformats.org/drawingml/2006/main" xmlns:r="http://schemas.openxmlformats.org/officeDocument/2006/relationships" xmlns:p="http://schemas.openxmlformats.org/presentationml/2006/main">
  <p:tag name="NUM" val="1"/>
</p:tagLst>
</file>

<file path=ppt/tags/tag258.xml><?xml version="1.0" encoding="utf-8"?>
<p:tagLst xmlns:a="http://schemas.openxmlformats.org/drawingml/2006/main" xmlns:r="http://schemas.openxmlformats.org/officeDocument/2006/relationships" xmlns:p="http://schemas.openxmlformats.org/presentationml/2006/main">
  <p:tag name="NUM" val="2"/>
</p:tagLst>
</file>

<file path=ppt/tags/tag259.xml><?xml version="1.0" encoding="utf-8"?>
<p:tagLst xmlns:a="http://schemas.openxmlformats.org/drawingml/2006/main" xmlns:r="http://schemas.openxmlformats.org/officeDocument/2006/relationships" xmlns:p="http://schemas.openxmlformats.org/presentationml/2006/main">
  <p:tag name="NUM" val="3"/>
</p:tagLst>
</file>

<file path=ppt/tags/tag26.xml><?xml version="1.0" encoding="utf-8"?>
<p:tagLst xmlns:a="http://schemas.openxmlformats.org/drawingml/2006/main" xmlns:r="http://schemas.openxmlformats.org/officeDocument/2006/relationships" xmlns:p="http://schemas.openxmlformats.org/presentationml/2006/main">
  <p:tag name="NUM" val="12"/>
</p:tagLst>
</file>

<file path=ppt/tags/tag260.xml><?xml version="1.0" encoding="utf-8"?>
<p:tagLst xmlns:a="http://schemas.openxmlformats.org/drawingml/2006/main" xmlns:r="http://schemas.openxmlformats.org/officeDocument/2006/relationships" xmlns:p="http://schemas.openxmlformats.org/presentationml/2006/main">
  <p:tag name="NUM" val="1"/>
</p:tagLst>
</file>

<file path=ppt/tags/tag261.xml><?xml version="1.0" encoding="utf-8"?>
<p:tagLst xmlns:a="http://schemas.openxmlformats.org/drawingml/2006/main" xmlns:r="http://schemas.openxmlformats.org/officeDocument/2006/relationships" xmlns:p="http://schemas.openxmlformats.org/presentationml/2006/main">
  <p:tag name="NUM" val="2"/>
</p:tagLst>
</file>

<file path=ppt/tags/tag262.xml><?xml version="1.0" encoding="utf-8"?>
<p:tagLst xmlns:a="http://schemas.openxmlformats.org/drawingml/2006/main" xmlns:r="http://schemas.openxmlformats.org/officeDocument/2006/relationships" xmlns:p="http://schemas.openxmlformats.org/presentationml/2006/main">
  <p:tag name="NUM" val="3"/>
</p:tagLst>
</file>

<file path=ppt/tags/tag263.xml><?xml version="1.0" encoding="utf-8"?>
<p:tagLst xmlns:a="http://schemas.openxmlformats.org/drawingml/2006/main" xmlns:r="http://schemas.openxmlformats.org/officeDocument/2006/relationships" xmlns:p="http://schemas.openxmlformats.org/presentationml/2006/main">
  <p:tag name="NUM" val="4"/>
</p:tagLst>
</file>

<file path=ppt/tags/tag264.xml><?xml version="1.0" encoding="utf-8"?>
<p:tagLst xmlns:a="http://schemas.openxmlformats.org/drawingml/2006/main" xmlns:r="http://schemas.openxmlformats.org/officeDocument/2006/relationships" xmlns:p="http://schemas.openxmlformats.org/presentationml/2006/main">
  <p:tag name="NUM" val="5"/>
</p:tagLst>
</file>

<file path=ppt/tags/tag265.xml><?xml version="1.0" encoding="utf-8"?>
<p:tagLst xmlns:a="http://schemas.openxmlformats.org/drawingml/2006/main" xmlns:r="http://schemas.openxmlformats.org/officeDocument/2006/relationships" xmlns:p="http://schemas.openxmlformats.org/presentationml/2006/main">
  <p:tag name="NUM" val="6"/>
</p:tagLst>
</file>

<file path=ppt/tags/tag266.xml><?xml version="1.0" encoding="utf-8"?>
<p:tagLst xmlns:a="http://schemas.openxmlformats.org/drawingml/2006/main" xmlns:r="http://schemas.openxmlformats.org/officeDocument/2006/relationships" xmlns:p="http://schemas.openxmlformats.org/presentationml/2006/main">
  <p:tag name="NUM" val="7"/>
</p:tagLst>
</file>

<file path=ppt/tags/tag267.xml><?xml version="1.0" encoding="utf-8"?>
<p:tagLst xmlns:a="http://schemas.openxmlformats.org/drawingml/2006/main" xmlns:r="http://schemas.openxmlformats.org/officeDocument/2006/relationships" xmlns:p="http://schemas.openxmlformats.org/presentationml/2006/main">
  <p:tag name="NUM" val="8"/>
</p:tagLst>
</file>

<file path=ppt/tags/tag268.xml><?xml version="1.0" encoding="utf-8"?>
<p:tagLst xmlns:a="http://schemas.openxmlformats.org/drawingml/2006/main" xmlns:r="http://schemas.openxmlformats.org/officeDocument/2006/relationships" xmlns:p="http://schemas.openxmlformats.org/presentationml/2006/main">
  <p:tag name="NUM" val="9"/>
</p:tagLst>
</file>

<file path=ppt/tags/tag269.xml><?xml version="1.0" encoding="utf-8"?>
<p:tagLst xmlns:a="http://schemas.openxmlformats.org/drawingml/2006/main" xmlns:r="http://schemas.openxmlformats.org/officeDocument/2006/relationships" xmlns:p="http://schemas.openxmlformats.org/presentationml/2006/main">
  <p:tag name="NUM" val="10"/>
</p:tagLst>
</file>

<file path=ppt/tags/tag27.xml><?xml version="1.0" encoding="utf-8"?>
<p:tagLst xmlns:a="http://schemas.openxmlformats.org/drawingml/2006/main" xmlns:r="http://schemas.openxmlformats.org/officeDocument/2006/relationships" xmlns:p="http://schemas.openxmlformats.org/presentationml/2006/main">
  <p:tag name="NUM" val="13"/>
</p:tagLst>
</file>

<file path=ppt/tags/tag270.xml><?xml version="1.0" encoding="utf-8"?>
<p:tagLst xmlns:a="http://schemas.openxmlformats.org/drawingml/2006/main" xmlns:r="http://schemas.openxmlformats.org/officeDocument/2006/relationships" xmlns:p="http://schemas.openxmlformats.org/presentationml/2006/main">
  <p:tag name="NUM" val="11"/>
</p:tagLst>
</file>

<file path=ppt/tags/tag271.xml><?xml version="1.0" encoding="utf-8"?>
<p:tagLst xmlns:a="http://schemas.openxmlformats.org/drawingml/2006/main" xmlns:r="http://schemas.openxmlformats.org/officeDocument/2006/relationships" xmlns:p="http://schemas.openxmlformats.org/presentationml/2006/main">
  <p:tag name="NUM" val="12"/>
</p:tagLst>
</file>

<file path=ppt/tags/tag272.xml><?xml version="1.0" encoding="utf-8"?>
<p:tagLst xmlns:a="http://schemas.openxmlformats.org/drawingml/2006/main" xmlns:r="http://schemas.openxmlformats.org/officeDocument/2006/relationships" xmlns:p="http://schemas.openxmlformats.org/presentationml/2006/main">
  <p:tag name="NUM" val="13"/>
</p:tagLst>
</file>

<file path=ppt/tags/tag273.xml><?xml version="1.0" encoding="utf-8"?>
<p:tagLst xmlns:a="http://schemas.openxmlformats.org/drawingml/2006/main" xmlns:r="http://schemas.openxmlformats.org/officeDocument/2006/relationships" xmlns:p="http://schemas.openxmlformats.org/presentationml/2006/main">
  <p:tag name="NUM" val="14"/>
</p:tagLst>
</file>

<file path=ppt/tags/tag274.xml><?xml version="1.0" encoding="utf-8"?>
<p:tagLst xmlns:a="http://schemas.openxmlformats.org/drawingml/2006/main" xmlns:r="http://schemas.openxmlformats.org/officeDocument/2006/relationships" xmlns:p="http://schemas.openxmlformats.org/presentationml/2006/main">
  <p:tag name="NUM" val="15"/>
</p:tagLst>
</file>

<file path=ppt/tags/tag275.xml><?xml version="1.0" encoding="utf-8"?>
<p:tagLst xmlns:a="http://schemas.openxmlformats.org/drawingml/2006/main" xmlns:r="http://schemas.openxmlformats.org/officeDocument/2006/relationships" xmlns:p="http://schemas.openxmlformats.org/presentationml/2006/main">
  <p:tag name="NUM" val="16"/>
</p:tagLst>
</file>

<file path=ppt/tags/tag276.xml><?xml version="1.0" encoding="utf-8"?>
<p:tagLst xmlns:a="http://schemas.openxmlformats.org/drawingml/2006/main" xmlns:r="http://schemas.openxmlformats.org/officeDocument/2006/relationships" xmlns:p="http://schemas.openxmlformats.org/presentationml/2006/main">
  <p:tag name="NUM" val="17"/>
</p:tagLst>
</file>

<file path=ppt/tags/tag277.xml><?xml version="1.0" encoding="utf-8"?>
<p:tagLst xmlns:a="http://schemas.openxmlformats.org/drawingml/2006/main" xmlns:r="http://schemas.openxmlformats.org/officeDocument/2006/relationships" xmlns:p="http://schemas.openxmlformats.org/presentationml/2006/main">
  <p:tag name="NUM" val="18"/>
</p:tagLst>
</file>

<file path=ppt/tags/tag278.xml><?xml version="1.0" encoding="utf-8"?>
<p:tagLst xmlns:a="http://schemas.openxmlformats.org/drawingml/2006/main" xmlns:r="http://schemas.openxmlformats.org/officeDocument/2006/relationships" xmlns:p="http://schemas.openxmlformats.org/presentationml/2006/main">
  <p:tag name="NUM" val="19"/>
</p:tagLst>
</file>

<file path=ppt/tags/tag279.xml><?xml version="1.0" encoding="utf-8"?>
<p:tagLst xmlns:a="http://schemas.openxmlformats.org/drawingml/2006/main" xmlns:r="http://schemas.openxmlformats.org/officeDocument/2006/relationships" xmlns:p="http://schemas.openxmlformats.org/presentationml/2006/main">
  <p:tag name="NUM" val="20"/>
</p:tagLst>
</file>

<file path=ppt/tags/tag28.xml><?xml version="1.0" encoding="utf-8"?>
<p:tagLst xmlns:a="http://schemas.openxmlformats.org/drawingml/2006/main" xmlns:r="http://schemas.openxmlformats.org/officeDocument/2006/relationships" xmlns:p="http://schemas.openxmlformats.org/presentationml/2006/main">
  <p:tag name="NUM" val="14"/>
</p:tagLst>
</file>

<file path=ppt/tags/tag280.xml><?xml version="1.0" encoding="utf-8"?>
<p:tagLst xmlns:a="http://schemas.openxmlformats.org/drawingml/2006/main" xmlns:r="http://schemas.openxmlformats.org/officeDocument/2006/relationships" xmlns:p="http://schemas.openxmlformats.org/presentationml/2006/main">
  <p:tag name="NUM" val="21"/>
</p:tagLst>
</file>

<file path=ppt/tags/tag281.xml><?xml version="1.0" encoding="utf-8"?>
<p:tagLst xmlns:a="http://schemas.openxmlformats.org/drawingml/2006/main" xmlns:r="http://schemas.openxmlformats.org/officeDocument/2006/relationships" xmlns:p="http://schemas.openxmlformats.org/presentationml/2006/main">
  <p:tag name="NUM" val="22"/>
</p:tagLst>
</file>

<file path=ppt/tags/tag282.xml><?xml version="1.0" encoding="utf-8"?>
<p:tagLst xmlns:a="http://schemas.openxmlformats.org/drawingml/2006/main" xmlns:r="http://schemas.openxmlformats.org/officeDocument/2006/relationships" xmlns:p="http://schemas.openxmlformats.org/presentationml/2006/main">
  <p:tag name="NUM" val="23"/>
</p:tagLst>
</file>

<file path=ppt/tags/tag283.xml><?xml version="1.0" encoding="utf-8"?>
<p:tagLst xmlns:a="http://schemas.openxmlformats.org/drawingml/2006/main" xmlns:r="http://schemas.openxmlformats.org/officeDocument/2006/relationships" xmlns:p="http://schemas.openxmlformats.org/presentationml/2006/main">
  <p:tag name="NUM" val="1"/>
</p:tagLst>
</file>

<file path=ppt/tags/tag284.xml><?xml version="1.0" encoding="utf-8"?>
<p:tagLst xmlns:a="http://schemas.openxmlformats.org/drawingml/2006/main" xmlns:r="http://schemas.openxmlformats.org/officeDocument/2006/relationships" xmlns:p="http://schemas.openxmlformats.org/presentationml/2006/main">
  <p:tag name="NUM" val="2"/>
</p:tagLst>
</file>

<file path=ppt/tags/tag285.xml><?xml version="1.0" encoding="utf-8"?>
<p:tagLst xmlns:a="http://schemas.openxmlformats.org/drawingml/2006/main" xmlns:r="http://schemas.openxmlformats.org/officeDocument/2006/relationships" xmlns:p="http://schemas.openxmlformats.org/presentationml/2006/main">
  <p:tag name="NUM" val="3"/>
</p:tagLst>
</file>

<file path=ppt/tags/tag286.xml><?xml version="1.0" encoding="utf-8"?>
<p:tagLst xmlns:a="http://schemas.openxmlformats.org/drawingml/2006/main" xmlns:r="http://schemas.openxmlformats.org/officeDocument/2006/relationships" xmlns:p="http://schemas.openxmlformats.org/presentationml/2006/main">
  <p:tag name="NUM" val="4"/>
</p:tagLst>
</file>

<file path=ppt/tags/tag287.xml><?xml version="1.0" encoding="utf-8"?>
<p:tagLst xmlns:a="http://schemas.openxmlformats.org/drawingml/2006/main" xmlns:r="http://schemas.openxmlformats.org/officeDocument/2006/relationships" xmlns:p="http://schemas.openxmlformats.org/presentationml/2006/main">
  <p:tag name="NUM" val="5"/>
</p:tagLst>
</file>

<file path=ppt/tags/tag288.xml><?xml version="1.0" encoding="utf-8"?>
<p:tagLst xmlns:a="http://schemas.openxmlformats.org/drawingml/2006/main" xmlns:r="http://schemas.openxmlformats.org/officeDocument/2006/relationships" xmlns:p="http://schemas.openxmlformats.org/presentationml/2006/main">
  <p:tag name="NUM" val="6"/>
</p:tagLst>
</file>

<file path=ppt/tags/tag289.xml><?xml version="1.0" encoding="utf-8"?>
<p:tagLst xmlns:a="http://schemas.openxmlformats.org/drawingml/2006/main" xmlns:r="http://schemas.openxmlformats.org/officeDocument/2006/relationships" xmlns:p="http://schemas.openxmlformats.org/presentationml/2006/main">
  <p:tag name="NUM" val="8"/>
</p:tagLst>
</file>

<file path=ppt/tags/tag29.xml><?xml version="1.0" encoding="utf-8"?>
<p:tagLst xmlns:a="http://schemas.openxmlformats.org/drawingml/2006/main" xmlns:r="http://schemas.openxmlformats.org/officeDocument/2006/relationships" xmlns:p="http://schemas.openxmlformats.org/presentationml/2006/main">
  <p:tag name="NUM" val="15"/>
</p:tagLst>
</file>

<file path=ppt/tags/tag290.xml><?xml version="1.0" encoding="utf-8"?>
<p:tagLst xmlns:a="http://schemas.openxmlformats.org/drawingml/2006/main" xmlns:r="http://schemas.openxmlformats.org/officeDocument/2006/relationships" xmlns:p="http://schemas.openxmlformats.org/presentationml/2006/main">
  <p:tag name="NUM" val="9"/>
</p:tagLst>
</file>

<file path=ppt/tags/tag291.xml><?xml version="1.0" encoding="utf-8"?>
<p:tagLst xmlns:a="http://schemas.openxmlformats.org/drawingml/2006/main" xmlns:r="http://schemas.openxmlformats.org/officeDocument/2006/relationships" xmlns:p="http://schemas.openxmlformats.org/presentationml/2006/main">
  <p:tag name="NUM" val="10"/>
</p:tagLst>
</file>

<file path=ppt/tags/tag292.xml><?xml version="1.0" encoding="utf-8"?>
<p:tagLst xmlns:a="http://schemas.openxmlformats.org/drawingml/2006/main" xmlns:r="http://schemas.openxmlformats.org/officeDocument/2006/relationships" xmlns:p="http://schemas.openxmlformats.org/presentationml/2006/main">
  <p:tag name="NUM" val="11"/>
</p:tagLst>
</file>

<file path=ppt/tags/tag293.xml><?xml version="1.0" encoding="utf-8"?>
<p:tagLst xmlns:a="http://schemas.openxmlformats.org/drawingml/2006/main" xmlns:r="http://schemas.openxmlformats.org/officeDocument/2006/relationships" xmlns:p="http://schemas.openxmlformats.org/presentationml/2006/main">
  <p:tag name="NUM" val="12"/>
</p:tagLst>
</file>

<file path=ppt/tags/tag294.xml><?xml version="1.0" encoding="utf-8"?>
<p:tagLst xmlns:a="http://schemas.openxmlformats.org/drawingml/2006/main" xmlns:r="http://schemas.openxmlformats.org/officeDocument/2006/relationships" xmlns:p="http://schemas.openxmlformats.org/presentationml/2006/main">
  <p:tag name="NUM" val="13"/>
</p:tagLst>
</file>

<file path=ppt/tags/tag295.xml><?xml version="1.0" encoding="utf-8"?>
<p:tagLst xmlns:a="http://schemas.openxmlformats.org/drawingml/2006/main" xmlns:r="http://schemas.openxmlformats.org/officeDocument/2006/relationships" xmlns:p="http://schemas.openxmlformats.org/presentationml/2006/main">
  <p:tag name="NUM" val="14"/>
</p:tagLst>
</file>

<file path=ppt/tags/tag296.xml><?xml version="1.0" encoding="utf-8"?>
<p:tagLst xmlns:a="http://schemas.openxmlformats.org/drawingml/2006/main" xmlns:r="http://schemas.openxmlformats.org/officeDocument/2006/relationships" xmlns:p="http://schemas.openxmlformats.org/presentationml/2006/main">
  <p:tag name="NUM" val="15"/>
</p:tagLst>
</file>

<file path=ppt/tags/tag297.xml><?xml version="1.0" encoding="utf-8"?>
<p:tagLst xmlns:a="http://schemas.openxmlformats.org/drawingml/2006/main" xmlns:r="http://schemas.openxmlformats.org/officeDocument/2006/relationships" xmlns:p="http://schemas.openxmlformats.org/presentationml/2006/main">
  <p:tag name="NUM" val="1"/>
</p:tagLst>
</file>

<file path=ppt/tags/tag298.xml><?xml version="1.0" encoding="utf-8"?>
<p:tagLst xmlns:a="http://schemas.openxmlformats.org/drawingml/2006/main" xmlns:r="http://schemas.openxmlformats.org/officeDocument/2006/relationships" xmlns:p="http://schemas.openxmlformats.org/presentationml/2006/main">
  <p:tag name="NUM" val="2"/>
</p:tagLst>
</file>

<file path=ppt/tags/tag299.xml><?xml version="1.0" encoding="utf-8"?>
<p:tagLst xmlns:a="http://schemas.openxmlformats.org/drawingml/2006/main" xmlns:r="http://schemas.openxmlformats.org/officeDocument/2006/relationships" xmlns:p="http://schemas.openxmlformats.org/presentationml/2006/main">
  <p:tag name="NUM" val="3"/>
</p:tagLst>
</file>

<file path=ppt/tags/tag3.xml><?xml version="1.0" encoding="utf-8"?>
<p:tagLst xmlns:a="http://schemas.openxmlformats.org/drawingml/2006/main" xmlns:r="http://schemas.openxmlformats.org/officeDocument/2006/relationships" xmlns:p="http://schemas.openxmlformats.org/presentationml/2006/main">
  <p:tag name="NUM" val="2"/>
</p:tagLst>
</file>

<file path=ppt/tags/tag30.xml><?xml version="1.0" encoding="utf-8"?>
<p:tagLst xmlns:a="http://schemas.openxmlformats.org/drawingml/2006/main" xmlns:r="http://schemas.openxmlformats.org/officeDocument/2006/relationships" xmlns:p="http://schemas.openxmlformats.org/presentationml/2006/main">
  <p:tag name="NUM" val="16"/>
</p:tagLst>
</file>

<file path=ppt/tags/tag300.xml><?xml version="1.0" encoding="utf-8"?>
<p:tagLst xmlns:a="http://schemas.openxmlformats.org/drawingml/2006/main" xmlns:r="http://schemas.openxmlformats.org/officeDocument/2006/relationships" xmlns:p="http://schemas.openxmlformats.org/presentationml/2006/main">
  <p:tag name="NUM" val="4"/>
</p:tagLst>
</file>

<file path=ppt/tags/tag301.xml><?xml version="1.0" encoding="utf-8"?>
<p:tagLst xmlns:a="http://schemas.openxmlformats.org/drawingml/2006/main" xmlns:r="http://schemas.openxmlformats.org/officeDocument/2006/relationships" xmlns:p="http://schemas.openxmlformats.org/presentationml/2006/main">
  <p:tag name="NUM" val="5"/>
</p:tagLst>
</file>

<file path=ppt/tags/tag302.xml><?xml version="1.0" encoding="utf-8"?>
<p:tagLst xmlns:a="http://schemas.openxmlformats.org/drawingml/2006/main" xmlns:r="http://schemas.openxmlformats.org/officeDocument/2006/relationships" xmlns:p="http://schemas.openxmlformats.org/presentationml/2006/main">
  <p:tag name="NUM" val="6"/>
</p:tagLst>
</file>

<file path=ppt/tags/tag303.xml><?xml version="1.0" encoding="utf-8"?>
<p:tagLst xmlns:a="http://schemas.openxmlformats.org/drawingml/2006/main" xmlns:r="http://schemas.openxmlformats.org/officeDocument/2006/relationships" xmlns:p="http://schemas.openxmlformats.org/presentationml/2006/main">
  <p:tag name="NUM" val="7"/>
</p:tagLst>
</file>

<file path=ppt/tags/tag304.xml><?xml version="1.0" encoding="utf-8"?>
<p:tagLst xmlns:a="http://schemas.openxmlformats.org/drawingml/2006/main" xmlns:r="http://schemas.openxmlformats.org/officeDocument/2006/relationships" xmlns:p="http://schemas.openxmlformats.org/presentationml/2006/main">
  <p:tag name="NUM" val="8"/>
</p:tagLst>
</file>

<file path=ppt/tags/tag305.xml><?xml version="1.0" encoding="utf-8"?>
<p:tagLst xmlns:a="http://schemas.openxmlformats.org/drawingml/2006/main" xmlns:r="http://schemas.openxmlformats.org/officeDocument/2006/relationships" xmlns:p="http://schemas.openxmlformats.org/presentationml/2006/main">
  <p:tag name="NUM" val="9"/>
</p:tagLst>
</file>

<file path=ppt/tags/tag306.xml><?xml version="1.0" encoding="utf-8"?>
<p:tagLst xmlns:a="http://schemas.openxmlformats.org/drawingml/2006/main" xmlns:r="http://schemas.openxmlformats.org/officeDocument/2006/relationships" xmlns:p="http://schemas.openxmlformats.org/presentationml/2006/main">
  <p:tag name="NUM" val="10"/>
</p:tagLst>
</file>

<file path=ppt/tags/tag307.xml><?xml version="1.0" encoding="utf-8"?>
<p:tagLst xmlns:a="http://schemas.openxmlformats.org/drawingml/2006/main" xmlns:r="http://schemas.openxmlformats.org/officeDocument/2006/relationships" xmlns:p="http://schemas.openxmlformats.org/presentationml/2006/main">
  <p:tag name="NUM" val="11"/>
</p:tagLst>
</file>

<file path=ppt/tags/tag308.xml><?xml version="1.0" encoding="utf-8"?>
<p:tagLst xmlns:a="http://schemas.openxmlformats.org/drawingml/2006/main" xmlns:r="http://schemas.openxmlformats.org/officeDocument/2006/relationships" xmlns:p="http://schemas.openxmlformats.org/presentationml/2006/main">
  <p:tag name="NUM" val="12"/>
</p:tagLst>
</file>

<file path=ppt/tags/tag309.xml><?xml version="1.0" encoding="utf-8"?>
<p:tagLst xmlns:a="http://schemas.openxmlformats.org/drawingml/2006/main" xmlns:r="http://schemas.openxmlformats.org/officeDocument/2006/relationships" xmlns:p="http://schemas.openxmlformats.org/presentationml/2006/main">
  <p:tag name="NUM" val="13"/>
</p:tagLst>
</file>

<file path=ppt/tags/tag31.xml><?xml version="1.0" encoding="utf-8"?>
<p:tagLst xmlns:a="http://schemas.openxmlformats.org/drawingml/2006/main" xmlns:r="http://schemas.openxmlformats.org/officeDocument/2006/relationships" xmlns:p="http://schemas.openxmlformats.org/presentationml/2006/main">
  <p:tag name="NUM" val="17"/>
</p:tagLst>
</file>

<file path=ppt/tags/tag310.xml><?xml version="1.0" encoding="utf-8"?>
<p:tagLst xmlns:a="http://schemas.openxmlformats.org/drawingml/2006/main" xmlns:r="http://schemas.openxmlformats.org/officeDocument/2006/relationships" xmlns:p="http://schemas.openxmlformats.org/presentationml/2006/main">
  <p:tag name="NUM" val="14"/>
</p:tagLst>
</file>

<file path=ppt/tags/tag311.xml><?xml version="1.0" encoding="utf-8"?>
<p:tagLst xmlns:a="http://schemas.openxmlformats.org/drawingml/2006/main" xmlns:r="http://schemas.openxmlformats.org/officeDocument/2006/relationships" xmlns:p="http://schemas.openxmlformats.org/presentationml/2006/main">
  <p:tag name="NUM" val="15"/>
</p:tagLst>
</file>

<file path=ppt/tags/tag312.xml><?xml version="1.0" encoding="utf-8"?>
<p:tagLst xmlns:a="http://schemas.openxmlformats.org/drawingml/2006/main" xmlns:r="http://schemas.openxmlformats.org/officeDocument/2006/relationships" xmlns:p="http://schemas.openxmlformats.org/presentationml/2006/main">
  <p:tag name="NUM" val="16"/>
</p:tagLst>
</file>

<file path=ppt/tags/tag313.xml><?xml version="1.0" encoding="utf-8"?>
<p:tagLst xmlns:a="http://schemas.openxmlformats.org/drawingml/2006/main" xmlns:r="http://schemas.openxmlformats.org/officeDocument/2006/relationships" xmlns:p="http://schemas.openxmlformats.org/presentationml/2006/main">
  <p:tag name="NUM" val="17"/>
</p:tagLst>
</file>

<file path=ppt/tags/tag314.xml><?xml version="1.0" encoding="utf-8"?>
<p:tagLst xmlns:a="http://schemas.openxmlformats.org/drawingml/2006/main" xmlns:r="http://schemas.openxmlformats.org/officeDocument/2006/relationships" xmlns:p="http://schemas.openxmlformats.org/presentationml/2006/main">
  <p:tag name="NUM" val="18"/>
</p:tagLst>
</file>

<file path=ppt/tags/tag315.xml><?xml version="1.0" encoding="utf-8"?>
<p:tagLst xmlns:a="http://schemas.openxmlformats.org/drawingml/2006/main" xmlns:r="http://schemas.openxmlformats.org/officeDocument/2006/relationships" xmlns:p="http://schemas.openxmlformats.org/presentationml/2006/main">
  <p:tag name="NUM" val="19"/>
</p:tagLst>
</file>

<file path=ppt/tags/tag316.xml><?xml version="1.0" encoding="utf-8"?>
<p:tagLst xmlns:a="http://schemas.openxmlformats.org/drawingml/2006/main" xmlns:r="http://schemas.openxmlformats.org/officeDocument/2006/relationships" xmlns:p="http://schemas.openxmlformats.org/presentationml/2006/main">
  <p:tag name="NUM" val="20"/>
</p:tagLst>
</file>

<file path=ppt/tags/tag317.xml><?xml version="1.0" encoding="utf-8"?>
<p:tagLst xmlns:a="http://schemas.openxmlformats.org/drawingml/2006/main" xmlns:r="http://schemas.openxmlformats.org/officeDocument/2006/relationships" xmlns:p="http://schemas.openxmlformats.org/presentationml/2006/main">
  <p:tag name="NUM" val="21"/>
</p:tagLst>
</file>

<file path=ppt/tags/tag318.xml><?xml version="1.0" encoding="utf-8"?>
<p:tagLst xmlns:a="http://schemas.openxmlformats.org/drawingml/2006/main" xmlns:r="http://schemas.openxmlformats.org/officeDocument/2006/relationships" xmlns:p="http://schemas.openxmlformats.org/presentationml/2006/main">
  <p:tag name="NUM" val="22"/>
</p:tagLst>
</file>

<file path=ppt/tags/tag319.xml><?xml version="1.0" encoding="utf-8"?>
<p:tagLst xmlns:a="http://schemas.openxmlformats.org/drawingml/2006/main" xmlns:r="http://schemas.openxmlformats.org/officeDocument/2006/relationships" xmlns:p="http://schemas.openxmlformats.org/presentationml/2006/main">
  <p:tag name="NUM" val="23"/>
</p:tagLst>
</file>

<file path=ppt/tags/tag32.xml><?xml version="1.0" encoding="utf-8"?>
<p:tagLst xmlns:a="http://schemas.openxmlformats.org/drawingml/2006/main" xmlns:r="http://schemas.openxmlformats.org/officeDocument/2006/relationships" xmlns:p="http://schemas.openxmlformats.org/presentationml/2006/main">
  <p:tag name="NUM" val="1"/>
</p:tagLst>
</file>

<file path=ppt/tags/tag320.xml><?xml version="1.0" encoding="utf-8"?>
<p:tagLst xmlns:a="http://schemas.openxmlformats.org/drawingml/2006/main" xmlns:r="http://schemas.openxmlformats.org/officeDocument/2006/relationships" xmlns:p="http://schemas.openxmlformats.org/presentationml/2006/main">
  <p:tag name="NUM" val="1"/>
</p:tagLst>
</file>

<file path=ppt/tags/tag321.xml><?xml version="1.0" encoding="utf-8"?>
<p:tagLst xmlns:a="http://schemas.openxmlformats.org/drawingml/2006/main" xmlns:r="http://schemas.openxmlformats.org/officeDocument/2006/relationships" xmlns:p="http://schemas.openxmlformats.org/presentationml/2006/main">
  <p:tag name="NUM" val="2"/>
</p:tagLst>
</file>

<file path=ppt/tags/tag322.xml><?xml version="1.0" encoding="utf-8"?>
<p:tagLst xmlns:a="http://schemas.openxmlformats.org/drawingml/2006/main" xmlns:r="http://schemas.openxmlformats.org/officeDocument/2006/relationships" xmlns:p="http://schemas.openxmlformats.org/presentationml/2006/main">
  <p:tag name="NUM" val="1"/>
</p:tagLst>
</file>

<file path=ppt/tags/tag323.xml><?xml version="1.0" encoding="utf-8"?>
<p:tagLst xmlns:a="http://schemas.openxmlformats.org/drawingml/2006/main" xmlns:r="http://schemas.openxmlformats.org/officeDocument/2006/relationships" xmlns:p="http://schemas.openxmlformats.org/presentationml/2006/main">
  <p:tag name="NUM" val="2"/>
</p:tagLst>
</file>

<file path=ppt/tags/tag324.xml><?xml version="1.0" encoding="utf-8"?>
<p:tagLst xmlns:a="http://schemas.openxmlformats.org/drawingml/2006/main" xmlns:r="http://schemas.openxmlformats.org/officeDocument/2006/relationships" xmlns:p="http://schemas.openxmlformats.org/presentationml/2006/main">
  <p:tag name="NUM" val="3"/>
</p:tagLst>
</file>

<file path=ppt/tags/tag325.xml><?xml version="1.0" encoding="utf-8"?>
<p:tagLst xmlns:a="http://schemas.openxmlformats.org/drawingml/2006/main" xmlns:r="http://schemas.openxmlformats.org/officeDocument/2006/relationships" xmlns:p="http://schemas.openxmlformats.org/presentationml/2006/main">
  <p:tag name="NUM" val="1"/>
</p:tagLst>
</file>

<file path=ppt/tags/tag326.xml><?xml version="1.0" encoding="utf-8"?>
<p:tagLst xmlns:a="http://schemas.openxmlformats.org/drawingml/2006/main" xmlns:r="http://schemas.openxmlformats.org/officeDocument/2006/relationships" xmlns:p="http://schemas.openxmlformats.org/presentationml/2006/main">
  <p:tag name="NUM" val="2"/>
</p:tagLst>
</file>

<file path=ppt/tags/tag327.xml><?xml version="1.0" encoding="utf-8"?>
<p:tagLst xmlns:a="http://schemas.openxmlformats.org/drawingml/2006/main" xmlns:r="http://schemas.openxmlformats.org/officeDocument/2006/relationships" xmlns:p="http://schemas.openxmlformats.org/presentationml/2006/main">
  <p:tag name="NUM" val="3"/>
</p:tagLst>
</file>

<file path=ppt/tags/tag328.xml><?xml version="1.0" encoding="utf-8"?>
<p:tagLst xmlns:a="http://schemas.openxmlformats.org/drawingml/2006/main" xmlns:r="http://schemas.openxmlformats.org/officeDocument/2006/relationships" xmlns:p="http://schemas.openxmlformats.org/presentationml/2006/main">
  <p:tag name="NUM" val="4"/>
</p:tagLst>
</file>

<file path=ppt/tags/tag329.xml><?xml version="1.0" encoding="utf-8"?>
<p:tagLst xmlns:a="http://schemas.openxmlformats.org/drawingml/2006/main" xmlns:r="http://schemas.openxmlformats.org/officeDocument/2006/relationships" xmlns:p="http://schemas.openxmlformats.org/presentationml/2006/main">
  <p:tag name="NUM" val="5"/>
</p:tagLst>
</file>

<file path=ppt/tags/tag33.xml><?xml version="1.0" encoding="utf-8"?>
<p:tagLst xmlns:a="http://schemas.openxmlformats.org/drawingml/2006/main" xmlns:r="http://schemas.openxmlformats.org/officeDocument/2006/relationships" xmlns:p="http://schemas.openxmlformats.org/presentationml/2006/main">
  <p:tag name="NUM" val="2"/>
</p:tagLst>
</file>

<file path=ppt/tags/tag330.xml><?xml version="1.0" encoding="utf-8"?>
<p:tagLst xmlns:a="http://schemas.openxmlformats.org/drawingml/2006/main" xmlns:r="http://schemas.openxmlformats.org/officeDocument/2006/relationships" xmlns:p="http://schemas.openxmlformats.org/presentationml/2006/main">
  <p:tag name="NUM" val="6"/>
</p:tagLst>
</file>

<file path=ppt/tags/tag331.xml><?xml version="1.0" encoding="utf-8"?>
<p:tagLst xmlns:a="http://schemas.openxmlformats.org/drawingml/2006/main" xmlns:r="http://schemas.openxmlformats.org/officeDocument/2006/relationships" xmlns:p="http://schemas.openxmlformats.org/presentationml/2006/main">
  <p:tag name="NUM" val="7"/>
</p:tagLst>
</file>

<file path=ppt/tags/tag332.xml><?xml version="1.0" encoding="utf-8"?>
<p:tagLst xmlns:a="http://schemas.openxmlformats.org/drawingml/2006/main" xmlns:r="http://schemas.openxmlformats.org/officeDocument/2006/relationships" xmlns:p="http://schemas.openxmlformats.org/presentationml/2006/main">
  <p:tag name="NUM" val="8"/>
</p:tagLst>
</file>

<file path=ppt/tags/tag333.xml><?xml version="1.0" encoding="utf-8"?>
<p:tagLst xmlns:a="http://schemas.openxmlformats.org/drawingml/2006/main" xmlns:r="http://schemas.openxmlformats.org/officeDocument/2006/relationships" xmlns:p="http://schemas.openxmlformats.org/presentationml/2006/main">
  <p:tag name="NUM" val="9"/>
</p:tagLst>
</file>

<file path=ppt/tags/tag334.xml><?xml version="1.0" encoding="utf-8"?>
<p:tagLst xmlns:a="http://schemas.openxmlformats.org/drawingml/2006/main" xmlns:r="http://schemas.openxmlformats.org/officeDocument/2006/relationships" xmlns:p="http://schemas.openxmlformats.org/presentationml/2006/main">
  <p:tag name="NUM" val="10"/>
</p:tagLst>
</file>

<file path=ppt/tags/tag335.xml><?xml version="1.0" encoding="utf-8"?>
<p:tagLst xmlns:a="http://schemas.openxmlformats.org/drawingml/2006/main" xmlns:r="http://schemas.openxmlformats.org/officeDocument/2006/relationships" xmlns:p="http://schemas.openxmlformats.org/presentationml/2006/main">
  <p:tag name="NUM" val="11"/>
</p:tagLst>
</file>

<file path=ppt/tags/tag336.xml><?xml version="1.0" encoding="utf-8"?>
<p:tagLst xmlns:a="http://schemas.openxmlformats.org/drawingml/2006/main" xmlns:r="http://schemas.openxmlformats.org/officeDocument/2006/relationships" xmlns:p="http://schemas.openxmlformats.org/presentationml/2006/main">
  <p:tag name="NUM" val="12"/>
</p:tagLst>
</file>

<file path=ppt/tags/tag337.xml><?xml version="1.0" encoding="utf-8"?>
<p:tagLst xmlns:a="http://schemas.openxmlformats.org/drawingml/2006/main" xmlns:r="http://schemas.openxmlformats.org/officeDocument/2006/relationships" xmlns:p="http://schemas.openxmlformats.org/presentationml/2006/main">
  <p:tag name="NUM" val="13"/>
</p:tagLst>
</file>

<file path=ppt/tags/tag338.xml><?xml version="1.0" encoding="utf-8"?>
<p:tagLst xmlns:a="http://schemas.openxmlformats.org/drawingml/2006/main" xmlns:r="http://schemas.openxmlformats.org/officeDocument/2006/relationships" xmlns:p="http://schemas.openxmlformats.org/presentationml/2006/main">
  <p:tag name="NUM" val="14"/>
</p:tagLst>
</file>

<file path=ppt/tags/tag339.xml><?xml version="1.0" encoding="utf-8"?>
<p:tagLst xmlns:a="http://schemas.openxmlformats.org/drawingml/2006/main" xmlns:r="http://schemas.openxmlformats.org/officeDocument/2006/relationships" xmlns:p="http://schemas.openxmlformats.org/presentationml/2006/main">
  <p:tag name="NUM" val="15"/>
</p:tagLst>
</file>

<file path=ppt/tags/tag34.xml><?xml version="1.0" encoding="utf-8"?>
<p:tagLst xmlns:a="http://schemas.openxmlformats.org/drawingml/2006/main" xmlns:r="http://schemas.openxmlformats.org/officeDocument/2006/relationships" xmlns:p="http://schemas.openxmlformats.org/presentationml/2006/main">
  <p:tag name="NUM" val="3"/>
</p:tagLst>
</file>

<file path=ppt/tags/tag340.xml><?xml version="1.0" encoding="utf-8"?>
<p:tagLst xmlns:a="http://schemas.openxmlformats.org/drawingml/2006/main" xmlns:r="http://schemas.openxmlformats.org/officeDocument/2006/relationships" xmlns:p="http://schemas.openxmlformats.org/presentationml/2006/main">
  <p:tag name="NUM" val="1"/>
</p:tagLst>
</file>

<file path=ppt/tags/tag341.xml><?xml version="1.0" encoding="utf-8"?>
<p:tagLst xmlns:a="http://schemas.openxmlformats.org/drawingml/2006/main" xmlns:r="http://schemas.openxmlformats.org/officeDocument/2006/relationships" xmlns:p="http://schemas.openxmlformats.org/presentationml/2006/main">
  <p:tag name="NUM" val="2"/>
</p:tagLst>
</file>

<file path=ppt/tags/tag342.xml><?xml version="1.0" encoding="utf-8"?>
<p:tagLst xmlns:a="http://schemas.openxmlformats.org/drawingml/2006/main" xmlns:r="http://schemas.openxmlformats.org/officeDocument/2006/relationships" xmlns:p="http://schemas.openxmlformats.org/presentationml/2006/main">
  <p:tag name="NUM" val="4"/>
</p:tagLst>
</file>

<file path=ppt/tags/tag343.xml><?xml version="1.0" encoding="utf-8"?>
<p:tagLst xmlns:a="http://schemas.openxmlformats.org/drawingml/2006/main" xmlns:r="http://schemas.openxmlformats.org/officeDocument/2006/relationships" xmlns:p="http://schemas.openxmlformats.org/presentationml/2006/main">
  <p:tag name="NUM" val="5"/>
</p:tagLst>
</file>

<file path=ppt/tags/tag344.xml><?xml version="1.0" encoding="utf-8"?>
<p:tagLst xmlns:a="http://schemas.openxmlformats.org/drawingml/2006/main" xmlns:r="http://schemas.openxmlformats.org/officeDocument/2006/relationships" xmlns:p="http://schemas.openxmlformats.org/presentationml/2006/main">
  <p:tag name="NUM" val="6"/>
</p:tagLst>
</file>

<file path=ppt/tags/tag345.xml><?xml version="1.0" encoding="utf-8"?>
<p:tagLst xmlns:a="http://schemas.openxmlformats.org/drawingml/2006/main" xmlns:r="http://schemas.openxmlformats.org/officeDocument/2006/relationships" xmlns:p="http://schemas.openxmlformats.org/presentationml/2006/main">
  <p:tag name="NUM" val="7"/>
</p:tagLst>
</file>

<file path=ppt/tags/tag346.xml><?xml version="1.0" encoding="utf-8"?>
<p:tagLst xmlns:a="http://schemas.openxmlformats.org/drawingml/2006/main" xmlns:r="http://schemas.openxmlformats.org/officeDocument/2006/relationships" xmlns:p="http://schemas.openxmlformats.org/presentationml/2006/main">
  <p:tag name="NUM" val="8"/>
</p:tagLst>
</file>

<file path=ppt/tags/tag347.xml><?xml version="1.0" encoding="utf-8"?>
<p:tagLst xmlns:a="http://schemas.openxmlformats.org/drawingml/2006/main" xmlns:r="http://schemas.openxmlformats.org/officeDocument/2006/relationships" xmlns:p="http://schemas.openxmlformats.org/presentationml/2006/main">
  <p:tag name="NUM" val="9"/>
</p:tagLst>
</file>

<file path=ppt/tags/tag348.xml><?xml version="1.0" encoding="utf-8"?>
<p:tagLst xmlns:a="http://schemas.openxmlformats.org/drawingml/2006/main" xmlns:r="http://schemas.openxmlformats.org/officeDocument/2006/relationships" xmlns:p="http://schemas.openxmlformats.org/presentationml/2006/main">
  <p:tag name="NUM" val="10"/>
</p:tagLst>
</file>

<file path=ppt/tags/tag349.xml><?xml version="1.0" encoding="utf-8"?>
<p:tagLst xmlns:a="http://schemas.openxmlformats.org/drawingml/2006/main" xmlns:r="http://schemas.openxmlformats.org/officeDocument/2006/relationships" xmlns:p="http://schemas.openxmlformats.org/presentationml/2006/main">
  <p:tag name="NUM" val="1"/>
</p:tagLst>
</file>

<file path=ppt/tags/tag35.xml><?xml version="1.0" encoding="utf-8"?>
<p:tagLst xmlns:a="http://schemas.openxmlformats.org/drawingml/2006/main" xmlns:r="http://schemas.openxmlformats.org/officeDocument/2006/relationships" xmlns:p="http://schemas.openxmlformats.org/presentationml/2006/main">
  <p:tag name="NUM" val="4"/>
</p:tagLst>
</file>

<file path=ppt/tags/tag350.xml><?xml version="1.0" encoding="utf-8"?>
<p:tagLst xmlns:a="http://schemas.openxmlformats.org/drawingml/2006/main" xmlns:r="http://schemas.openxmlformats.org/officeDocument/2006/relationships" xmlns:p="http://schemas.openxmlformats.org/presentationml/2006/main">
  <p:tag name="NUM" val="4"/>
</p:tagLst>
</file>

<file path=ppt/tags/tag351.xml><?xml version="1.0" encoding="utf-8"?>
<p:tagLst xmlns:a="http://schemas.openxmlformats.org/drawingml/2006/main" xmlns:r="http://schemas.openxmlformats.org/officeDocument/2006/relationships" xmlns:p="http://schemas.openxmlformats.org/presentationml/2006/main">
  <p:tag name="NUM" val="4"/>
</p:tagLst>
</file>

<file path=ppt/tags/tag352.xml><?xml version="1.0" encoding="utf-8"?>
<p:tagLst xmlns:a="http://schemas.openxmlformats.org/drawingml/2006/main" xmlns:r="http://schemas.openxmlformats.org/officeDocument/2006/relationships" xmlns:p="http://schemas.openxmlformats.org/presentationml/2006/main">
  <p:tag name="NUM" val="1"/>
</p:tagLst>
</file>

<file path=ppt/tags/tag353.xml><?xml version="1.0" encoding="utf-8"?>
<p:tagLst xmlns:a="http://schemas.openxmlformats.org/drawingml/2006/main" xmlns:r="http://schemas.openxmlformats.org/officeDocument/2006/relationships" xmlns:p="http://schemas.openxmlformats.org/presentationml/2006/main">
  <p:tag name="NUM" val="2"/>
</p:tagLst>
</file>

<file path=ppt/tags/tag354.xml><?xml version="1.0" encoding="utf-8"?>
<p:tagLst xmlns:a="http://schemas.openxmlformats.org/drawingml/2006/main" xmlns:r="http://schemas.openxmlformats.org/officeDocument/2006/relationships" xmlns:p="http://schemas.openxmlformats.org/presentationml/2006/main">
  <p:tag name="NUM" val="19"/>
</p:tagLst>
</file>

<file path=ppt/tags/tag355.xml><?xml version="1.0" encoding="utf-8"?>
<p:tagLst xmlns:a="http://schemas.openxmlformats.org/drawingml/2006/main" xmlns:r="http://schemas.openxmlformats.org/officeDocument/2006/relationships" xmlns:p="http://schemas.openxmlformats.org/presentationml/2006/main">
  <p:tag name="NUM" val="16"/>
</p:tagLst>
</file>

<file path=ppt/tags/tag356.xml><?xml version="1.0" encoding="utf-8"?>
<p:tagLst xmlns:a="http://schemas.openxmlformats.org/drawingml/2006/main" xmlns:r="http://schemas.openxmlformats.org/officeDocument/2006/relationships" xmlns:p="http://schemas.openxmlformats.org/presentationml/2006/main">
  <p:tag name="NUM" val="1"/>
</p:tagLst>
</file>

<file path=ppt/tags/tag357.xml><?xml version="1.0" encoding="utf-8"?>
<p:tagLst xmlns:a="http://schemas.openxmlformats.org/drawingml/2006/main" xmlns:r="http://schemas.openxmlformats.org/officeDocument/2006/relationships" xmlns:p="http://schemas.openxmlformats.org/presentationml/2006/main">
  <p:tag name="NUM" val="2"/>
</p:tagLst>
</file>

<file path=ppt/tags/tag358.xml><?xml version="1.0" encoding="utf-8"?>
<p:tagLst xmlns:a="http://schemas.openxmlformats.org/drawingml/2006/main" xmlns:r="http://schemas.openxmlformats.org/officeDocument/2006/relationships" xmlns:p="http://schemas.openxmlformats.org/presentationml/2006/main">
  <p:tag name="NUM" val="3"/>
</p:tagLst>
</file>

<file path=ppt/tags/tag359.xml><?xml version="1.0" encoding="utf-8"?>
<p:tagLst xmlns:a="http://schemas.openxmlformats.org/drawingml/2006/main" xmlns:r="http://schemas.openxmlformats.org/officeDocument/2006/relationships" xmlns:p="http://schemas.openxmlformats.org/presentationml/2006/main">
  <p:tag name="NUM" val="4"/>
</p:tagLst>
</file>

<file path=ppt/tags/tag36.xml><?xml version="1.0" encoding="utf-8"?>
<p:tagLst xmlns:a="http://schemas.openxmlformats.org/drawingml/2006/main" xmlns:r="http://schemas.openxmlformats.org/officeDocument/2006/relationships" xmlns:p="http://schemas.openxmlformats.org/presentationml/2006/main">
  <p:tag name="NUM" val="5"/>
</p:tagLst>
</file>

<file path=ppt/tags/tag360.xml><?xml version="1.0" encoding="utf-8"?>
<p:tagLst xmlns:a="http://schemas.openxmlformats.org/drawingml/2006/main" xmlns:r="http://schemas.openxmlformats.org/officeDocument/2006/relationships" xmlns:p="http://schemas.openxmlformats.org/presentationml/2006/main">
  <p:tag name="NUM" val="5"/>
</p:tagLst>
</file>

<file path=ppt/tags/tag361.xml><?xml version="1.0" encoding="utf-8"?>
<p:tagLst xmlns:a="http://schemas.openxmlformats.org/drawingml/2006/main" xmlns:r="http://schemas.openxmlformats.org/officeDocument/2006/relationships" xmlns:p="http://schemas.openxmlformats.org/presentationml/2006/main">
  <p:tag name="NUM" val="6"/>
</p:tagLst>
</file>

<file path=ppt/tags/tag362.xml><?xml version="1.0" encoding="utf-8"?>
<p:tagLst xmlns:a="http://schemas.openxmlformats.org/drawingml/2006/main" xmlns:r="http://schemas.openxmlformats.org/officeDocument/2006/relationships" xmlns:p="http://schemas.openxmlformats.org/presentationml/2006/main">
  <p:tag name="NUM" val="7"/>
</p:tagLst>
</file>

<file path=ppt/tags/tag363.xml><?xml version="1.0" encoding="utf-8"?>
<p:tagLst xmlns:a="http://schemas.openxmlformats.org/drawingml/2006/main" xmlns:r="http://schemas.openxmlformats.org/officeDocument/2006/relationships" xmlns:p="http://schemas.openxmlformats.org/presentationml/2006/main">
  <p:tag name="NUM" val="8"/>
</p:tagLst>
</file>

<file path=ppt/tags/tag364.xml><?xml version="1.0" encoding="utf-8"?>
<p:tagLst xmlns:a="http://schemas.openxmlformats.org/drawingml/2006/main" xmlns:r="http://schemas.openxmlformats.org/officeDocument/2006/relationships" xmlns:p="http://schemas.openxmlformats.org/presentationml/2006/main">
  <p:tag name="NUM" val="9"/>
</p:tagLst>
</file>

<file path=ppt/tags/tag365.xml><?xml version="1.0" encoding="utf-8"?>
<p:tagLst xmlns:a="http://schemas.openxmlformats.org/drawingml/2006/main" xmlns:r="http://schemas.openxmlformats.org/officeDocument/2006/relationships" xmlns:p="http://schemas.openxmlformats.org/presentationml/2006/main">
  <p:tag name="NUM" val="10"/>
</p:tagLst>
</file>

<file path=ppt/tags/tag366.xml><?xml version="1.0" encoding="utf-8"?>
<p:tagLst xmlns:a="http://schemas.openxmlformats.org/drawingml/2006/main" xmlns:r="http://schemas.openxmlformats.org/officeDocument/2006/relationships" xmlns:p="http://schemas.openxmlformats.org/presentationml/2006/main">
  <p:tag name="NUM" val="11"/>
</p:tagLst>
</file>

<file path=ppt/tags/tag367.xml><?xml version="1.0" encoding="utf-8"?>
<p:tagLst xmlns:a="http://schemas.openxmlformats.org/drawingml/2006/main" xmlns:r="http://schemas.openxmlformats.org/officeDocument/2006/relationships" xmlns:p="http://schemas.openxmlformats.org/presentationml/2006/main">
  <p:tag name="NUM" val="12"/>
</p:tagLst>
</file>

<file path=ppt/tags/tag368.xml><?xml version="1.0" encoding="utf-8"?>
<p:tagLst xmlns:a="http://schemas.openxmlformats.org/drawingml/2006/main" xmlns:r="http://schemas.openxmlformats.org/officeDocument/2006/relationships" xmlns:p="http://schemas.openxmlformats.org/presentationml/2006/main">
  <p:tag name="NUM" val="13"/>
</p:tagLst>
</file>

<file path=ppt/tags/tag369.xml><?xml version="1.0" encoding="utf-8"?>
<p:tagLst xmlns:a="http://schemas.openxmlformats.org/drawingml/2006/main" xmlns:r="http://schemas.openxmlformats.org/officeDocument/2006/relationships" xmlns:p="http://schemas.openxmlformats.org/presentationml/2006/main">
  <p:tag name="NUM" val="14"/>
</p:tagLst>
</file>

<file path=ppt/tags/tag37.xml><?xml version="1.0" encoding="utf-8"?>
<p:tagLst xmlns:a="http://schemas.openxmlformats.org/drawingml/2006/main" xmlns:r="http://schemas.openxmlformats.org/officeDocument/2006/relationships" xmlns:p="http://schemas.openxmlformats.org/presentationml/2006/main">
  <p:tag name="NUM" val="6"/>
</p:tagLst>
</file>

<file path=ppt/tags/tag370.xml><?xml version="1.0" encoding="utf-8"?>
<p:tagLst xmlns:a="http://schemas.openxmlformats.org/drawingml/2006/main" xmlns:r="http://schemas.openxmlformats.org/officeDocument/2006/relationships" xmlns:p="http://schemas.openxmlformats.org/presentationml/2006/main">
  <p:tag name="NUM" val="15"/>
</p:tagLst>
</file>

<file path=ppt/tags/tag371.xml><?xml version="1.0" encoding="utf-8"?>
<p:tagLst xmlns:a="http://schemas.openxmlformats.org/drawingml/2006/main" xmlns:r="http://schemas.openxmlformats.org/officeDocument/2006/relationships" xmlns:p="http://schemas.openxmlformats.org/presentationml/2006/main">
  <p:tag name="NUM" val="16"/>
</p:tagLst>
</file>

<file path=ppt/tags/tag372.xml><?xml version="1.0" encoding="utf-8"?>
<p:tagLst xmlns:a="http://schemas.openxmlformats.org/drawingml/2006/main" xmlns:r="http://schemas.openxmlformats.org/officeDocument/2006/relationships" xmlns:p="http://schemas.openxmlformats.org/presentationml/2006/main">
  <p:tag name="NUM" val="17"/>
</p:tagLst>
</file>

<file path=ppt/tags/tag373.xml><?xml version="1.0" encoding="utf-8"?>
<p:tagLst xmlns:a="http://schemas.openxmlformats.org/drawingml/2006/main" xmlns:r="http://schemas.openxmlformats.org/officeDocument/2006/relationships" xmlns:p="http://schemas.openxmlformats.org/presentationml/2006/main">
  <p:tag name="NUM" val="18"/>
</p:tagLst>
</file>

<file path=ppt/tags/tag374.xml><?xml version="1.0" encoding="utf-8"?>
<p:tagLst xmlns:a="http://schemas.openxmlformats.org/drawingml/2006/main" xmlns:r="http://schemas.openxmlformats.org/officeDocument/2006/relationships" xmlns:p="http://schemas.openxmlformats.org/presentationml/2006/main">
  <p:tag name="NUM" val="19"/>
</p:tagLst>
</file>

<file path=ppt/tags/tag375.xml><?xml version="1.0" encoding="utf-8"?>
<p:tagLst xmlns:a="http://schemas.openxmlformats.org/drawingml/2006/main" xmlns:r="http://schemas.openxmlformats.org/officeDocument/2006/relationships" xmlns:p="http://schemas.openxmlformats.org/presentationml/2006/main">
  <p:tag name="NUM" val="20"/>
</p:tagLst>
</file>

<file path=ppt/tags/tag376.xml><?xml version="1.0" encoding="utf-8"?>
<p:tagLst xmlns:a="http://schemas.openxmlformats.org/drawingml/2006/main" xmlns:r="http://schemas.openxmlformats.org/officeDocument/2006/relationships" xmlns:p="http://schemas.openxmlformats.org/presentationml/2006/main">
  <p:tag name="NUM" val="21"/>
</p:tagLst>
</file>

<file path=ppt/tags/tag377.xml><?xml version="1.0" encoding="utf-8"?>
<p:tagLst xmlns:a="http://schemas.openxmlformats.org/drawingml/2006/main" xmlns:r="http://schemas.openxmlformats.org/officeDocument/2006/relationships" xmlns:p="http://schemas.openxmlformats.org/presentationml/2006/main">
  <p:tag name="NUM" val="22"/>
</p:tagLst>
</file>

<file path=ppt/tags/tag378.xml><?xml version="1.0" encoding="utf-8"?>
<p:tagLst xmlns:a="http://schemas.openxmlformats.org/drawingml/2006/main" xmlns:r="http://schemas.openxmlformats.org/officeDocument/2006/relationships" xmlns:p="http://schemas.openxmlformats.org/presentationml/2006/main">
  <p:tag name="NUM" val="23"/>
</p:tagLst>
</file>

<file path=ppt/tags/tag379.xml><?xml version="1.0" encoding="utf-8"?>
<p:tagLst xmlns:a="http://schemas.openxmlformats.org/drawingml/2006/main" xmlns:r="http://schemas.openxmlformats.org/officeDocument/2006/relationships" xmlns:p="http://schemas.openxmlformats.org/presentationml/2006/main">
  <p:tag name="NUM" val="24"/>
</p:tagLst>
</file>

<file path=ppt/tags/tag38.xml><?xml version="1.0" encoding="utf-8"?>
<p:tagLst xmlns:a="http://schemas.openxmlformats.org/drawingml/2006/main" xmlns:r="http://schemas.openxmlformats.org/officeDocument/2006/relationships" xmlns:p="http://schemas.openxmlformats.org/presentationml/2006/main">
  <p:tag name="NUM" val="7"/>
</p:tagLst>
</file>

<file path=ppt/tags/tag380.xml><?xml version="1.0" encoding="utf-8"?>
<p:tagLst xmlns:a="http://schemas.openxmlformats.org/drawingml/2006/main" xmlns:r="http://schemas.openxmlformats.org/officeDocument/2006/relationships" xmlns:p="http://schemas.openxmlformats.org/presentationml/2006/main">
  <p:tag name="NUM" val="25"/>
</p:tagLst>
</file>

<file path=ppt/tags/tag381.xml><?xml version="1.0" encoding="utf-8"?>
<p:tagLst xmlns:a="http://schemas.openxmlformats.org/drawingml/2006/main" xmlns:r="http://schemas.openxmlformats.org/officeDocument/2006/relationships" xmlns:p="http://schemas.openxmlformats.org/presentationml/2006/main">
  <p:tag name="NUM" val="1"/>
</p:tagLst>
</file>

<file path=ppt/tags/tag382.xml><?xml version="1.0" encoding="utf-8"?>
<p:tagLst xmlns:a="http://schemas.openxmlformats.org/drawingml/2006/main" xmlns:r="http://schemas.openxmlformats.org/officeDocument/2006/relationships" xmlns:p="http://schemas.openxmlformats.org/presentationml/2006/main">
  <p:tag name="NUM" val="2"/>
</p:tagLst>
</file>

<file path=ppt/tags/tag383.xml><?xml version="1.0" encoding="utf-8"?>
<p:tagLst xmlns:a="http://schemas.openxmlformats.org/drawingml/2006/main" xmlns:r="http://schemas.openxmlformats.org/officeDocument/2006/relationships" xmlns:p="http://schemas.openxmlformats.org/presentationml/2006/main">
  <p:tag name="NUM" val="3"/>
</p:tagLst>
</file>

<file path=ppt/tags/tag384.xml><?xml version="1.0" encoding="utf-8"?>
<p:tagLst xmlns:a="http://schemas.openxmlformats.org/drawingml/2006/main" xmlns:r="http://schemas.openxmlformats.org/officeDocument/2006/relationships" xmlns:p="http://schemas.openxmlformats.org/presentationml/2006/main">
  <p:tag name="NUM" val="4"/>
</p:tagLst>
</file>

<file path=ppt/tags/tag385.xml><?xml version="1.0" encoding="utf-8"?>
<p:tagLst xmlns:a="http://schemas.openxmlformats.org/drawingml/2006/main" xmlns:r="http://schemas.openxmlformats.org/officeDocument/2006/relationships" xmlns:p="http://schemas.openxmlformats.org/presentationml/2006/main">
  <p:tag name="NUM" val="5"/>
</p:tagLst>
</file>

<file path=ppt/tags/tag386.xml><?xml version="1.0" encoding="utf-8"?>
<p:tagLst xmlns:a="http://schemas.openxmlformats.org/drawingml/2006/main" xmlns:r="http://schemas.openxmlformats.org/officeDocument/2006/relationships" xmlns:p="http://schemas.openxmlformats.org/presentationml/2006/main">
  <p:tag name="NUM" val="6"/>
</p:tagLst>
</file>

<file path=ppt/tags/tag387.xml><?xml version="1.0" encoding="utf-8"?>
<p:tagLst xmlns:a="http://schemas.openxmlformats.org/drawingml/2006/main" xmlns:r="http://schemas.openxmlformats.org/officeDocument/2006/relationships" xmlns:p="http://schemas.openxmlformats.org/presentationml/2006/main">
  <p:tag name="NUM" val="7"/>
</p:tagLst>
</file>

<file path=ppt/tags/tag388.xml><?xml version="1.0" encoding="utf-8"?>
<p:tagLst xmlns:a="http://schemas.openxmlformats.org/drawingml/2006/main" xmlns:r="http://schemas.openxmlformats.org/officeDocument/2006/relationships" xmlns:p="http://schemas.openxmlformats.org/presentationml/2006/main">
  <p:tag name="NUM" val="8"/>
</p:tagLst>
</file>

<file path=ppt/tags/tag389.xml><?xml version="1.0" encoding="utf-8"?>
<p:tagLst xmlns:a="http://schemas.openxmlformats.org/drawingml/2006/main" xmlns:r="http://schemas.openxmlformats.org/officeDocument/2006/relationships" xmlns:p="http://schemas.openxmlformats.org/presentationml/2006/main">
  <p:tag name="NUM" val="9"/>
</p:tagLst>
</file>

<file path=ppt/tags/tag39.xml><?xml version="1.0" encoding="utf-8"?>
<p:tagLst xmlns:a="http://schemas.openxmlformats.org/drawingml/2006/main" xmlns:r="http://schemas.openxmlformats.org/officeDocument/2006/relationships" xmlns:p="http://schemas.openxmlformats.org/presentationml/2006/main">
  <p:tag name="NUM" val="8"/>
</p:tagLst>
</file>

<file path=ppt/tags/tag390.xml><?xml version="1.0" encoding="utf-8"?>
<p:tagLst xmlns:a="http://schemas.openxmlformats.org/drawingml/2006/main" xmlns:r="http://schemas.openxmlformats.org/officeDocument/2006/relationships" xmlns:p="http://schemas.openxmlformats.org/presentationml/2006/main">
  <p:tag name="NUM" val="10"/>
</p:tagLst>
</file>

<file path=ppt/tags/tag391.xml><?xml version="1.0" encoding="utf-8"?>
<p:tagLst xmlns:a="http://schemas.openxmlformats.org/drawingml/2006/main" xmlns:r="http://schemas.openxmlformats.org/officeDocument/2006/relationships" xmlns:p="http://schemas.openxmlformats.org/presentationml/2006/main">
  <p:tag name="NUM" val="11"/>
</p:tagLst>
</file>

<file path=ppt/tags/tag392.xml><?xml version="1.0" encoding="utf-8"?>
<p:tagLst xmlns:a="http://schemas.openxmlformats.org/drawingml/2006/main" xmlns:r="http://schemas.openxmlformats.org/officeDocument/2006/relationships" xmlns:p="http://schemas.openxmlformats.org/presentationml/2006/main">
  <p:tag name="NUM" val="12"/>
</p:tagLst>
</file>

<file path=ppt/tags/tag393.xml><?xml version="1.0" encoding="utf-8"?>
<p:tagLst xmlns:a="http://schemas.openxmlformats.org/drawingml/2006/main" xmlns:r="http://schemas.openxmlformats.org/officeDocument/2006/relationships" xmlns:p="http://schemas.openxmlformats.org/presentationml/2006/main">
  <p:tag name="NUM" val="13"/>
</p:tagLst>
</file>

<file path=ppt/tags/tag394.xml><?xml version="1.0" encoding="utf-8"?>
<p:tagLst xmlns:a="http://schemas.openxmlformats.org/drawingml/2006/main" xmlns:r="http://schemas.openxmlformats.org/officeDocument/2006/relationships" xmlns:p="http://schemas.openxmlformats.org/presentationml/2006/main">
  <p:tag name="NUM" val="1"/>
</p:tagLst>
</file>

<file path=ppt/tags/tag395.xml><?xml version="1.0" encoding="utf-8"?>
<p:tagLst xmlns:a="http://schemas.openxmlformats.org/drawingml/2006/main" xmlns:r="http://schemas.openxmlformats.org/officeDocument/2006/relationships" xmlns:p="http://schemas.openxmlformats.org/presentationml/2006/main">
  <p:tag name="NUM" val="2"/>
</p:tagLst>
</file>

<file path=ppt/tags/tag396.xml><?xml version="1.0" encoding="utf-8"?>
<p:tagLst xmlns:a="http://schemas.openxmlformats.org/drawingml/2006/main" xmlns:r="http://schemas.openxmlformats.org/officeDocument/2006/relationships" xmlns:p="http://schemas.openxmlformats.org/presentationml/2006/main">
  <p:tag name="NUM" val="3"/>
</p:tagLst>
</file>

<file path=ppt/tags/tag397.xml><?xml version="1.0" encoding="utf-8"?>
<p:tagLst xmlns:a="http://schemas.openxmlformats.org/drawingml/2006/main" xmlns:r="http://schemas.openxmlformats.org/officeDocument/2006/relationships" xmlns:p="http://schemas.openxmlformats.org/presentationml/2006/main">
  <p:tag name="NUM" val="4"/>
</p:tagLst>
</file>

<file path=ppt/tags/tag398.xml><?xml version="1.0" encoding="utf-8"?>
<p:tagLst xmlns:a="http://schemas.openxmlformats.org/drawingml/2006/main" xmlns:r="http://schemas.openxmlformats.org/officeDocument/2006/relationships" xmlns:p="http://schemas.openxmlformats.org/presentationml/2006/main">
  <p:tag name="NUM" val="5"/>
</p:tagLst>
</file>

<file path=ppt/tags/tag399.xml><?xml version="1.0" encoding="utf-8"?>
<p:tagLst xmlns:a="http://schemas.openxmlformats.org/drawingml/2006/main" xmlns:r="http://schemas.openxmlformats.org/officeDocument/2006/relationships" xmlns:p="http://schemas.openxmlformats.org/presentationml/2006/main">
  <p:tag name="NUM" val="6"/>
</p:tagLst>
</file>

<file path=ppt/tags/tag4.xml><?xml version="1.0" encoding="utf-8"?>
<p:tagLst xmlns:a="http://schemas.openxmlformats.org/drawingml/2006/main" xmlns:r="http://schemas.openxmlformats.org/officeDocument/2006/relationships" xmlns:p="http://schemas.openxmlformats.org/presentationml/2006/main">
  <p:tag name="NUM" val="3"/>
</p:tagLst>
</file>

<file path=ppt/tags/tag40.xml><?xml version="1.0" encoding="utf-8"?>
<p:tagLst xmlns:a="http://schemas.openxmlformats.org/drawingml/2006/main" xmlns:r="http://schemas.openxmlformats.org/officeDocument/2006/relationships" xmlns:p="http://schemas.openxmlformats.org/presentationml/2006/main">
  <p:tag name="NUM" val="9"/>
</p:tagLst>
</file>

<file path=ppt/tags/tag400.xml><?xml version="1.0" encoding="utf-8"?>
<p:tagLst xmlns:a="http://schemas.openxmlformats.org/drawingml/2006/main" xmlns:r="http://schemas.openxmlformats.org/officeDocument/2006/relationships" xmlns:p="http://schemas.openxmlformats.org/presentationml/2006/main">
  <p:tag name="NUM" val="1"/>
</p:tagLst>
</file>

<file path=ppt/tags/tag401.xml><?xml version="1.0" encoding="utf-8"?>
<p:tagLst xmlns:a="http://schemas.openxmlformats.org/drawingml/2006/main" xmlns:r="http://schemas.openxmlformats.org/officeDocument/2006/relationships" xmlns:p="http://schemas.openxmlformats.org/presentationml/2006/main">
  <p:tag name="NUM" val="2"/>
</p:tagLst>
</file>

<file path=ppt/tags/tag402.xml><?xml version="1.0" encoding="utf-8"?>
<p:tagLst xmlns:a="http://schemas.openxmlformats.org/drawingml/2006/main" xmlns:r="http://schemas.openxmlformats.org/officeDocument/2006/relationships" xmlns:p="http://schemas.openxmlformats.org/presentationml/2006/main">
  <p:tag name="NUM" val="3"/>
</p:tagLst>
</file>

<file path=ppt/tags/tag403.xml><?xml version="1.0" encoding="utf-8"?>
<p:tagLst xmlns:a="http://schemas.openxmlformats.org/drawingml/2006/main" xmlns:r="http://schemas.openxmlformats.org/officeDocument/2006/relationships" xmlns:p="http://schemas.openxmlformats.org/presentationml/2006/main">
  <p:tag name="NUM" val="1"/>
</p:tagLst>
</file>

<file path=ppt/tags/tag404.xml><?xml version="1.0" encoding="utf-8"?>
<p:tagLst xmlns:a="http://schemas.openxmlformats.org/drawingml/2006/main" xmlns:r="http://schemas.openxmlformats.org/officeDocument/2006/relationships" xmlns:p="http://schemas.openxmlformats.org/presentationml/2006/main">
  <p:tag name="NUM" val="2"/>
</p:tagLst>
</file>

<file path=ppt/tags/tag405.xml><?xml version="1.0" encoding="utf-8"?>
<p:tagLst xmlns:a="http://schemas.openxmlformats.org/drawingml/2006/main" xmlns:r="http://schemas.openxmlformats.org/officeDocument/2006/relationships" xmlns:p="http://schemas.openxmlformats.org/presentationml/2006/main">
  <p:tag name="NUM" val="3"/>
</p:tagLst>
</file>

<file path=ppt/tags/tag406.xml><?xml version="1.0" encoding="utf-8"?>
<p:tagLst xmlns:a="http://schemas.openxmlformats.org/drawingml/2006/main" xmlns:r="http://schemas.openxmlformats.org/officeDocument/2006/relationships" xmlns:p="http://schemas.openxmlformats.org/presentationml/2006/main">
  <p:tag name="NUM" val="4"/>
</p:tagLst>
</file>

<file path=ppt/tags/tag407.xml><?xml version="1.0" encoding="utf-8"?>
<p:tagLst xmlns:a="http://schemas.openxmlformats.org/drawingml/2006/main" xmlns:r="http://schemas.openxmlformats.org/officeDocument/2006/relationships" xmlns:p="http://schemas.openxmlformats.org/presentationml/2006/main">
  <p:tag name="NUM" val="5"/>
</p:tagLst>
</file>

<file path=ppt/tags/tag408.xml><?xml version="1.0" encoding="utf-8"?>
<p:tagLst xmlns:a="http://schemas.openxmlformats.org/drawingml/2006/main" xmlns:r="http://schemas.openxmlformats.org/officeDocument/2006/relationships" xmlns:p="http://schemas.openxmlformats.org/presentationml/2006/main">
  <p:tag name="NUM" val="6"/>
</p:tagLst>
</file>

<file path=ppt/tags/tag409.xml><?xml version="1.0" encoding="utf-8"?>
<p:tagLst xmlns:a="http://schemas.openxmlformats.org/drawingml/2006/main" xmlns:r="http://schemas.openxmlformats.org/officeDocument/2006/relationships" xmlns:p="http://schemas.openxmlformats.org/presentationml/2006/main">
  <p:tag name="NUM" val="7"/>
</p:tagLst>
</file>

<file path=ppt/tags/tag41.xml><?xml version="1.0" encoding="utf-8"?>
<p:tagLst xmlns:a="http://schemas.openxmlformats.org/drawingml/2006/main" xmlns:r="http://schemas.openxmlformats.org/officeDocument/2006/relationships" xmlns:p="http://schemas.openxmlformats.org/presentationml/2006/main">
  <p:tag name="NUM" val="10"/>
</p:tagLst>
</file>

<file path=ppt/tags/tag410.xml><?xml version="1.0" encoding="utf-8"?>
<p:tagLst xmlns:a="http://schemas.openxmlformats.org/drawingml/2006/main" xmlns:r="http://schemas.openxmlformats.org/officeDocument/2006/relationships" xmlns:p="http://schemas.openxmlformats.org/presentationml/2006/main">
  <p:tag name="NUM" val="1"/>
</p:tagLst>
</file>

<file path=ppt/tags/tag411.xml><?xml version="1.0" encoding="utf-8"?>
<p:tagLst xmlns:a="http://schemas.openxmlformats.org/drawingml/2006/main" xmlns:r="http://schemas.openxmlformats.org/officeDocument/2006/relationships" xmlns:p="http://schemas.openxmlformats.org/presentationml/2006/main">
  <p:tag name="NUM" val="2"/>
</p:tagLst>
</file>

<file path=ppt/tags/tag412.xml><?xml version="1.0" encoding="utf-8"?>
<p:tagLst xmlns:a="http://schemas.openxmlformats.org/drawingml/2006/main" xmlns:r="http://schemas.openxmlformats.org/officeDocument/2006/relationships" xmlns:p="http://schemas.openxmlformats.org/presentationml/2006/main">
  <p:tag name="NUM" val="1"/>
</p:tagLst>
</file>

<file path=ppt/tags/tag413.xml><?xml version="1.0" encoding="utf-8"?>
<p:tagLst xmlns:a="http://schemas.openxmlformats.org/drawingml/2006/main" xmlns:r="http://schemas.openxmlformats.org/officeDocument/2006/relationships" xmlns:p="http://schemas.openxmlformats.org/presentationml/2006/main">
  <p:tag name="NUM" val="1"/>
</p:tagLst>
</file>

<file path=ppt/tags/tag414.xml><?xml version="1.0" encoding="utf-8"?>
<p:tagLst xmlns:a="http://schemas.openxmlformats.org/drawingml/2006/main" xmlns:r="http://schemas.openxmlformats.org/officeDocument/2006/relationships" xmlns:p="http://schemas.openxmlformats.org/presentationml/2006/main">
  <p:tag name="NUM" val="2"/>
</p:tagLst>
</file>

<file path=ppt/tags/tag415.xml><?xml version="1.0" encoding="utf-8"?>
<p:tagLst xmlns:a="http://schemas.openxmlformats.org/drawingml/2006/main" xmlns:r="http://schemas.openxmlformats.org/officeDocument/2006/relationships" xmlns:p="http://schemas.openxmlformats.org/presentationml/2006/main">
  <p:tag name="NUM" val="1"/>
</p:tagLst>
</file>

<file path=ppt/tags/tag416.xml><?xml version="1.0" encoding="utf-8"?>
<p:tagLst xmlns:a="http://schemas.openxmlformats.org/drawingml/2006/main" xmlns:r="http://schemas.openxmlformats.org/officeDocument/2006/relationships" xmlns:p="http://schemas.openxmlformats.org/presentationml/2006/main">
  <p:tag name="NUM" val="2"/>
</p:tagLst>
</file>

<file path=ppt/tags/tag417.xml><?xml version="1.0" encoding="utf-8"?>
<p:tagLst xmlns:a="http://schemas.openxmlformats.org/drawingml/2006/main" xmlns:r="http://schemas.openxmlformats.org/officeDocument/2006/relationships" xmlns:p="http://schemas.openxmlformats.org/presentationml/2006/main">
  <p:tag name="NUM" val="1"/>
</p:tagLst>
</file>

<file path=ppt/tags/tag418.xml><?xml version="1.0" encoding="utf-8"?>
<p:tagLst xmlns:a="http://schemas.openxmlformats.org/drawingml/2006/main" xmlns:r="http://schemas.openxmlformats.org/officeDocument/2006/relationships" xmlns:p="http://schemas.openxmlformats.org/presentationml/2006/main">
  <p:tag name="NUM" val="2"/>
</p:tagLst>
</file>

<file path=ppt/tags/tag419.xml><?xml version="1.0" encoding="utf-8"?>
<p:tagLst xmlns:a="http://schemas.openxmlformats.org/drawingml/2006/main" xmlns:r="http://schemas.openxmlformats.org/officeDocument/2006/relationships" xmlns:p="http://schemas.openxmlformats.org/presentationml/2006/main">
  <p:tag name="NUM" val="3"/>
</p:tagLst>
</file>

<file path=ppt/tags/tag42.xml><?xml version="1.0" encoding="utf-8"?>
<p:tagLst xmlns:a="http://schemas.openxmlformats.org/drawingml/2006/main" xmlns:r="http://schemas.openxmlformats.org/officeDocument/2006/relationships" xmlns:p="http://schemas.openxmlformats.org/presentationml/2006/main">
  <p:tag name="NUM" val="11"/>
</p:tagLst>
</file>

<file path=ppt/tags/tag43.xml><?xml version="1.0" encoding="utf-8"?>
<p:tagLst xmlns:a="http://schemas.openxmlformats.org/drawingml/2006/main" xmlns:r="http://schemas.openxmlformats.org/officeDocument/2006/relationships" xmlns:p="http://schemas.openxmlformats.org/presentationml/2006/main">
  <p:tag name="NUM" val="1"/>
</p:tagLst>
</file>

<file path=ppt/tags/tag44.xml><?xml version="1.0" encoding="utf-8"?>
<p:tagLst xmlns:a="http://schemas.openxmlformats.org/drawingml/2006/main" xmlns:r="http://schemas.openxmlformats.org/officeDocument/2006/relationships" xmlns:p="http://schemas.openxmlformats.org/presentationml/2006/main">
  <p:tag name="NUM" val="17"/>
</p:tagLst>
</file>

<file path=ppt/tags/tag45.xml><?xml version="1.0" encoding="utf-8"?>
<p:tagLst xmlns:a="http://schemas.openxmlformats.org/drawingml/2006/main" xmlns:r="http://schemas.openxmlformats.org/officeDocument/2006/relationships" xmlns:p="http://schemas.openxmlformats.org/presentationml/2006/main">
  <p:tag name="NUM" val="1"/>
</p:tagLst>
</file>

<file path=ppt/tags/tag46.xml><?xml version="1.0" encoding="utf-8"?>
<p:tagLst xmlns:a="http://schemas.openxmlformats.org/drawingml/2006/main" xmlns:r="http://schemas.openxmlformats.org/officeDocument/2006/relationships" xmlns:p="http://schemas.openxmlformats.org/presentationml/2006/main">
  <p:tag name="NUM" val="2"/>
</p:tagLst>
</file>

<file path=ppt/tags/tag47.xml><?xml version="1.0" encoding="utf-8"?>
<p:tagLst xmlns:a="http://schemas.openxmlformats.org/drawingml/2006/main" xmlns:r="http://schemas.openxmlformats.org/officeDocument/2006/relationships" xmlns:p="http://schemas.openxmlformats.org/presentationml/2006/main">
  <p:tag name="NUM" val="3"/>
</p:tagLst>
</file>

<file path=ppt/tags/tag48.xml><?xml version="1.0" encoding="utf-8"?>
<p:tagLst xmlns:a="http://schemas.openxmlformats.org/drawingml/2006/main" xmlns:r="http://schemas.openxmlformats.org/officeDocument/2006/relationships" xmlns:p="http://schemas.openxmlformats.org/presentationml/2006/main">
  <p:tag name="NUM" val="4"/>
</p:tagLst>
</file>

<file path=ppt/tags/tag49.xml><?xml version="1.0" encoding="utf-8"?>
<p:tagLst xmlns:a="http://schemas.openxmlformats.org/drawingml/2006/main" xmlns:r="http://schemas.openxmlformats.org/officeDocument/2006/relationships" xmlns:p="http://schemas.openxmlformats.org/presentationml/2006/main">
  <p:tag name="NUM" val="5"/>
</p:tagLst>
</file>

<file path=ppt/tags/tag5.xml><?xml version="1.0" encoding="utf-8"?>
<p:tagLst xmlns:a="http://schemas.openxmlformats.org/drawingml/2006/main" xmlns:r="http://schemas.openxmlformats.org/officeDocument/2006/relationships" xmlns:p="http://schemas.openxmlformats.org/presentationml/2006/main">
  <p:tag name="NUM" val="1"/>
</p:tagLst>
</file>

<file path=ppt/tags/tag50.xml><?xml version="1.0" encoding="utf-8"?>
<p:tagLst xmlns:a="http://schemas.openxmlformats.org/drawingml/2006/main" xmlns:r="http://schemas.openxmlformats.org/officeDocument/2006/relationships" xmlns:p="http://schemas.openxmlformats.org/presentationml/2006/main">
  <p:tag name="NUM" val="6"/>
</p:tagLst>
</file>

<file path=ppt/tags/tag51.xml><?xml version="1.0" encoding="utf-8"?>
<p:tagLst xmlns:a="http://schemas.openxmlformats.org/drawingml/2006/main" xmlns:r="http://schemas.openxmlformats.org/officeDocument/2006/relationships" xmlns:p="http://schemas.openxmlformats.org/presentationml/2006/main">
  <p:tag name="NUM" val="7"/>
</p:tagLst>
</file>

<file path=ppt/tags/tag52.xml><?xml version="1.0" encoding="utf-8"?>
<p:tagLst xmlns:a="http://schemas.openxmlformats.org/drawingml/2006/main" xmlns:r="http://schemas.openxmlformats.org/officeDocument/2006/relationships" xmlns:p="http://schemas.openxmlformats.org/presentationml/2006/main">
  <p:tag name="NUM" val="8"/>
</p:tagLst>
</file>

<file path=ppt/tags/tag53.xml><?xml version="1.0" encoding="utf-8"?>
<p:tagLst xmlns:a="http://schemas.openxmlformats.org/drawingml/2006/main" xmlns:r="http://schemas.openxmlformats.org/officeDocument/2006/relationships" xmlns:p="http://schemas.openxmlformats.org/presentationml/2006/main">
  <p:tag name="NUM" val="9"/>
</p:tagLst>
</file>

<file path=ppt/tags/tag54.xml><?xml version="1.0" encoding="utf-8"?>
<p:tagLst xmlns:a="http://schemas.openxmlformats.org/drawingml/2006/main" xmlns:r="http://schemas.openxmlformats.org/officeDocument/2006/relationships" xmlns:p="http://schemas.openxmlformats.org/presentationml/2006/main">
  <p:tag name="NUM" val="10"/>
</p:tagLst>
</file>

<file path=ppt/tags/tag55.xml><?xml version="1.0" encoding="utf-8"?>
<p:tagLst xmlns:a="http://schemas.openxmlformats.org/drawingml/2006/main" xmlns:r="http://schemas.openxmlformats.org/officeDocument/2006/relationships" xmlns:p="http://schemas.openxmlformats.org/presentationml/2006/main">
  <p:tag name="NUM" val="11"/>
</p:tagLst>
</file>

<file path=ppt/tags/tag56.xml><?xml version="1.0" encoding="utf-8"?>
<p:tagLst xmlns:a="http://schemas.openxmlformats.org/drawingml/2006/main" xmlns:r="http://schemas.openxmlformats.org/officeDocument/2006/relationships" xmlns:p="http://schemas.openxmlformats.org/presentationml/2006/main">
  <p:tag name="NUM" val="12"/>
</p:tagLst>
</file>

<file path=ppt/tags/tag57.xml><?xml version="1.0" encoding="utf-8"?>
<p:tagLst xmlns:a="http://schemas.openxmlformats.org/drawingml/2006/main" xmlns:r="http://schemas.openxmlformats.org/officeDocument/2006/relationships" xmlns:p="http://schemas.openxmlformats.org/presentationml/2006/main">
  <p:tag name="NUM" val="13"/>
</p:tagLst>
</file>

<file path=ppt/tags/tag58.xml><?xml version="1.0" encoding="utf-8"?>
<p:tagLst xmlns:a="http://schemas.openxmlformats.org/drawingml/2006/main" xmlns:r="http://schemas.openxmlformats.org/officeDocument/2006/relationships" xmlns:p="http://schemas.openxmlformats.org/presentationml/2006/main">
  <p:tag name="NUM" val="1"/>
</p:tagLst>
</file>

<file path=ppt/tags/tag59.xml><?xml version="1.0" encoding="utf-8"?>
<p:tagLst xmlns:a="http://schemas.openxmlformats.org/drawingml/2006/main" xmlns:r="http://schemas.openxmlformats.org/officeDocument/2006/relationships" xmlns:p="http://schemas.openxmlformats.org/presentationml/2006/main">
  <p:tag name="NUM" val="2"/>
</p:tagLst>
</file>

<file path=ppt/tags/tag6.xml><?xml version="1.0" encoding="utf-8"?>
<p:tagLst xmlns:a="http://schemas.openxmlformats.org/drawingml/2006/main" xmlns:r="http://schemas.openxmlformats.org/officeDocument/2006/relationships" xmlns:p="http://schemas.openxmlformats.org/presentationml/2006/main">
  <p:tag name="NUM" val="2"/>
</p:tagLst>
</file>

<file path=ppt/tags/tag60.xml><?xml version="1.0" encoding="utf-8"?>
<p:tagLst xmlns:a="http://schemas.openxmlformats.org/drawingml/2006/main" xmlns:r="http://schemas.openxmlformats.org/officeDocument/2006/relationships" xmlns:p="http://schemas.openxmlformats.org/presentationml/2006/main">
  <p:tag name="NUM" val="3"/>
</p:tagLst>
</file>

<file path=ppt/tags/tag61.xml><?xml version="1.0" encoding="utf-8"?>
<p:tagLst xmlns:a="http://schemas.openxmlformats.org/drawingml/2006/main" xmlns:r="http://schemas.openxmlformats.org/officeDocument/2006/relationships" xmlns:p="http://schemas.openxmlformats.org/presentationml/2006/main">
  <p:tag name="NUM" val="1"/>
</p:tagLst>
</file>

<file path=ppt/tags/tag62.xml><?xml version="1.0" encoding="utf-8"?>
<p:tagLst xmlns:a="http://schemas.openxmlformats.org/drawingml/2006/main" xmlns:r="http://schemas.openxmlformats.org/officeDocument/2006/relationships" xmlns:p="http://schemas.openxmlformats.org/presentationml/2006/main">
  <p:tag name="NUM" val="2"/>
</p:tagLst>
</file>

<file path=ppt/tags/tag63.xml><?xml version="1.0" encoding="utf-8"?>
<p:tagLst xmlns:a="http://schemas.openxmlformats.org/drawingml/2006/main" xmlns:r="http://schemas.openxmlformats.org/officeDocument/2006/relationships" xmlns:p="http://schemas.openxmlformats.org/presentationml/2006/main">
  <p:tag name="NUM" val="3"/>
</p:tagLst>
</file>

<file path=ppt/tags/tag64.xml><?xml version="1.0" encoding="utf-8"?>
<p:tagLst xmlns:a="http://schemas.openxmlformats.org/drawingml/2006/main" xmlns:r="http://schemas.openxmlformats.org/officeDocument/2006/relationships" xmlns:p="http://schemas.openxmlformats.org/presentationml/2006/main">
  <p:tag name="NUM" val="4"/>
</p:tagLst>
</file>

<file path=ppt/tags/tag65.xml><?xml version="1.0" encoding="utf-8"?>
<p:tagLst xmlns:a="http://schemas.openxmlformats.org/drawingml/2006/main" xmlns:r="http://schemas.openxmlformats.org/officeDocument/2006/relationships" xmlns:p="http://schemas.openxmlformats.org/presentationml/2006/main">
  <p:tag name="NUM" val="5"/>
</p:tagLst>
</file>

<file path=ppt/tags/tag66.xml><?xml version="1.0" encoding="utf-8"?>
<p:tagLst xmlns:a="http://schemas.openxmlformats.org/drawingml/2006/main" xmlns:r="http://schemas.openxmlformats.org/officeDocument/2006/relationships" xmlns:p="http://schemas.openxmlformats.org/presentationml/2006/main">
  <p:tag name="NUM" val="6"/>
</p:tagLst>
</file>

<file path=ppt/tags/tag67.xml><?xml version="1.0" encoding="utf-8"?>
<p:tagLst xmlns:a="http://schemas.openxmlformats.org/drawingml/2006/main" xmlns:r="http://schemas.openxmlformats.org/officeDocument/2006/relationships" xmlns:p="http://schemas.openxmlformats.org/presentationml/2006/main">
  <p:tag name="NUM" val="7"/>
</p:tagLst>
</file>

<file path=ppt/tags/tag68.xml><?xml version="1.0" encoding="utf-8"?>
<p:tagLst xmlns:a="http://schemas.openxmlformats.org/drawingml/2006/main" xmlns:r="http://schemas.openxmlformats.org/officeDocument/2006/relationships" xmlns:p="http://schemas.openxmlformats.org/presentationml/2006/main">
  <p:tag name="NUM" val="8"/>
</p:tagLst>
</file>

<file path=ppt/tags/tag69.xml><?xml version="1.0" encoding="utf-8"?>
<p:tagLst xmlns:a="http://schemas.openxmlformats.org/drawingml/2006/main" xmlns:r="http://schemas.openxmlformats.org/officeDocument/2006/relationships" xmlns:p="http://schemas.openxmlformats.org/presentationml/2006/main">
  <p:tag name="NUM" val="9"/>
</p:tagLst>
</file>

<file path=ppt/tags/tag7.xml><?xml version="1.0" encoding="utf-8"?>
<p:tagLst xmlns:a="http://schemas.openxmlformats.org/drawingml/2006/main" xmlns:r="http://schemas.openxmlformats.org/officeDocument/2006/relationships" xmlns:p="http://schemas.openxmlformats.org/presentationml/2006/main">
  <p:tag name="NUM" val="3"/>
</p:tagLst>
</file>

<file path=ppt/tags/tag70.xml><?xml version="1.0" encoding="utf-8"?>
<p:tagLst xmlns:a="http://schemas.openxmlformats.org/drawingml/2006/main" xmlns:r="http://schemas.openxmlformats.org/officeDocument/2006/relationships" xmlns:p="http://schemas.openxmlformats.org/presentationml/2006/main">
  <p:tag name="NUM" val="10"/>
</p:tagLst>
</file>

<file path=ppt/tags/tag71.xml><?xml version="1.0" encoding="utf-8"?>
<p:tagLst xmlns:a="http://schemas.openxmlformats.org/drawingml/2006/main" xmlns:r="http://schemas.openxmlformats.org/officeDocument/2006/relationships" xmlns:p="http://schemas.openxmlformats.org/presentationml/2006/main">
  <p:tag name="NUM" val="11"/>
</p:tagLst>
</file>

<file path=ppt/tags/tag72.xml><?xml version="1.0" encoding="utf-8"?>
<p:tagLst xmlns:a="http://schemas.openxmlformats.org/drawingml/2006/main" xmlns:r="http://schemas.openxmlformats.org/officeDocument/2006/relationships" xmlns:p="http://schemas.openxmlformats.org/presentationml/2006/main">
  <p:tag name="NUM" val="12"/>
</p:tagLst>
</file>

<file path=ppt/tags/tag73.xml><?xml version="1.0" encoding="utf-8"?>
<p:tagLst xmlns:a="http://schemas.openxmlformats.org/drawingml/2006/main" xmlns:r="http://schemas.openxmlformats.org/officeDocument/2006/relationships" xmlns:p="http://schemas.openxmlformats.org/presentationml/2006/main">
  <p:tag name="NUM" val="1"/>
</p:tagLst>
</file>

<file path=ppt/tags/tag74.xml><?xml version="1.0" encoding="utf-8"?>
<p:tagLst xmlns:a="http://schemas.openxmlformats.org/drawingml/2006/main" xmlns:r="http://schemas.openxmlformats.org/officeDocument/2006/relationships" xmlns:p="http://schemas.openxmlformats.org/presentationml/2006/main">
  <p:tag name="NUM" val="2"/>
</p:tagLst>
</file>

<file path=ppt/tags/tag75.xml><?xml version="1.0" encoding="utf-8"?>
<p:tagLst xmlns:a="http://schemas.openxmlformats.org/drawingml/2006/main" xmlns:r="http://schemas.openxmlformats.org/officeDocument/2006/relationships" xmlns:p="http://schemas.openxmlformats.org/presentationml/2006/main">
  <p:tag name="NUM" val="3"/>
</p:tagLst>
</file>

<file path=ppt/tags/tag76.xml><?xml version="1.0" encoding="utf-8"?>
<p:tagLst xmlns:a="http://schemas.openxmlformats.org/drawingml/2006/main" xmlns:r="http://schemas.openxmlformats.org/officeDocument/2006/relationships" xmlns:p="http://schemas.openxmlformats.org/presentationml/2006/main">
  <p:tag name="NUM" val="4"/>
</p:tagLst>
</file>

<file path=ppt/tags/tag77.xml><?xml version="1.0" encoding="utf-8"?>
<p:tagLst xmlns:a="http://schemas.openxmlformats.org/drawingml/2006/main" xmlns:r="http://schemas.openxmlformats.org/officeDocument/2006/relationships" xmlns:p="http://schemas.openxmlformats.org/presentationml/2006/main">
  <p:tag name="NUM" val="5"/>
</p:tagLst>
</file>

<file path=ppt/tags/tag78.xml><?xml version="1.0" encoding="utf-8"?>
<p:tagLst xmlns:a="http://schemas.openxmlformats.org/drawingml/2006/main" xmlns:r="http://schemas.openxmlformats.org/officeDocument/2006/relationships" xmlns:p="http://schemas.openxmlformats.org/presentationml/2006/main">
  <p:tag name="NUM" val="6"/>
</p:tagLst>
</file>

<file path=ppt/tags/tag79.xml><?xml version="1.0" encoding="utf-8"?>
<p:tagLst xmlns:a="http://schemas.openxmlformats.org/drawingml/2006/main" xmlns:r="http://schemas.openxmlformats.org/officeDocument/2006/relationships" xmlns:p="http://schemas.openxmlformats.org/presentationml/2006/main">
  <p:tag name="NUM" val="7"/>
</p:tagLst>
</file>

<file path=ppt/tags/tag8.xml><?xml version="1.0" encoding="utf-8"?>
<p:tagLst xmlns:a="http://schemas.openxmlformats.org/drawingml/2006/main" xmlns:r="http://schemas.openxmlformats.org/officeDocument/2006/relationships" xmlns:p="http://schemas.openxmlformats.org/presentationml/2006/main">
  <p:tag name="NUM" val="4"/>
</p:tagLst>
</file>

<file path=ppt/tags/tag80.xml><?xml version="1.0" encoding="utf-8"?>
<p:tagLst xmlns:a="http://schemas.openxmlformats.org/drawingml/2006/main" xmlns:r="http://schemas.openxmlformats.org/officeDocument/2006/relationships" xmlns:p="http://schemas.openxmlformats.org/presentationml/2006/main">
  <p:tag name="NUM" val="8"/>
</p:tagLst>
</file>

<file path=ppt/tags/tag81.xml><?xml version="1.0" encoding="utf-8"?>
<p:tagLst xmlns:a="http://schemas.openxmlformats.org/drawingml/2006/main" xmlns:r="http://schemas.openxmlformats.org/officeDocument/2006/relationships" xmlns:p="http://schemas.openxmlformats.org/presentationml/2006/main">
  <p:tag name="NUM" val="9"/>
</p:tagLst>
</file>

<file path=ppt/tags/tag82.xml><?xml version="1.0" encoding="utf-8"?>
<p:tagLst xmlns:a="http://schemas.openxmlformats.org/drawingml/2006/main" xmlns:r="http://schemas.openxmlformats.org/officeDocument/2006/relationships" xmlns:p="http://schemas.openxmlformats.org/presentationml/2006/main">
  <p:tag name="NUM" val="10"/>
</p:tagLst>
</file>

<file path=ppt/tags/tag83.xml><?xml version="1.0" encoding="utf-8"?>
<p:tagLst xmlns:a="http://schemas.openxmlformats.org/drawingml/2006/main" xmlns:r="http://schemas.openxmlformats.org/officeDocument/2006/relationships" xmlns:p="http://schemas.openxmlformats.org/presentationml/2006/main">
  <p:tag name="NUM" val="11"/>
</p:tagLst>
</file>

<file path=ppt/tags/tag84.xml><?xml version="1.0" encoding="utf-8"?>
<p:tagLst xmlns:a="http://schemas.openxmlformats.org/drawingml/2006/main" xmlns:r="http://schemas.openxmlformats.org/officeDocument/2006/relationships" xmlns:p="http://schemas.openxmlformats.org/presentationml/2006/main">
  <p:tag name="NUM" val="1"/>
</p:tagLst>
</file>

<file path=ppt/tags/tag85.xml><?xml version="1.0" encoding="utf-8"?>
<p:tagLst xmlns:a="http://schemas.openxmlformats.org/drawingml/2006/main" xmlns:r="http://schemas.openxmlformats.org/officeDocument/2006/relationships" xmlns:p="http://schemas.openxmlformats.org/presentationml/2006/main">
  <p:tag name="NUM" val="2"/>
</p:tagLst>
</file>

<file path=ppt/tags/tag86.xml><?xml version="1.0" encoding="utf-8"?>
<p:tagLst xmlns:a="http://schemas.openxmlformats.org/drawingml/2006/main" xmlns:r="http://schemas.openxmlformats.org/officeDocument/2006/relationships" xmlns:p="http://schemas.openxmlformats.org/presentationml/2006/main">
  <p:tag name="NUM" val="3"/>
</p:tagLst>
</file>

<file path=ppt/tags/tag87.xml><?xml version="1.0" encoding="utf-8"?>
<p:tagLst xmlns:a="http://schemas.openxmlformats.org/drawingml/2006/main" xmlns:r="http://schemas.openxmlformats.org/officeDocument/2006/relationships" xmlns:p="http://schemas.openxmlformats.org/presentationml/2006/main">
  <p:tag name="NUM" val="4"/>
</p:tagLst>
</file>

<file path=ppt/tags/tag88.xml><?xml version="1.0" encoding="utf-8"?>
<p:tagLst xmlns:a="http://schemas.openxmlformats.org/drawingml/2006/main" xmlns:r="http://schemas.openxmlformats.org/officeDocument/2006/relationships" xmlns:p="http://schemas.openxmlformats.org/presentationml/2006/main">
  <p:tag name="NUM" val="5"/>
</p:tagLst>
</file>

<file path=ppt/tags/tag89.xml><?xml version="1.0" encoding="utf-8"?>
<p:tagLst xmlns:a="http://schemas.openxmlformats.org/drawingml/2006/main" xmlns:r="http://schemas.openxmlformats.org/officeDocument/2006/relationships" xmlns:p="http://schemas.openxmlformats.org/presentationml/2006/main">
  <p:tag name="NUM" val="6"/>
</p:tagLst>
</file>

<file path=ppt/tags/tag9.xml><?xml version="1.0" encoding="utf-8"?>
<p:tagLst xmlns:a="http://schemas.openxmlformats.org/drawingml/2006/main" xmlns:r="http://schemas.openxmlformats.org/officeDocument/2006/relationships" xmlns:p="http://schemas.openxmlformats.org/presentationml/2006/main">
  <p:tag name="NUM" val="5"/>
</p:tagLst>
</file>

<file path=ppt/tags/tag90.xml><?xml version="1.0" encoding="utf-8"?>
<p:tagLst xmlns:a="http://schemas.openxmlformats.org/drawingml/2006/main" xmlns:r="http://schemas.openxmlformats.org/officeDocument/2006/relationships" xmlns:p="http://schemas.openxmlformats.org/presentationml/2006/main">
  <p:tag name="NUM" val="7"/>
</p:tagLst>
</file>

<file path=ppt/tags/tag91.xml><?xml version="1.0" encoding="utf-8"?>
<p:tagLst xmlns:a="http://schemas.openxmlformats.org/drawingml/2006/main" xmlns:r="http://schemas.openxmlformats.org/officeDocument/2006/relationships" xmlns:p="http://schemas.openxmlformats.org/presentationml/2006/main">
  <p:tag name="NUM" val="8"/>
</p:tagLst>
</file>

<file path=ppt/tags/tag92.xml><?xml version="1.0" encoding="utf-8"?>
<p:tagLst xmlns:a="http://schemas.openxmlformats.org/drawingml/2006/main" xmlns:r="http://schemas.openxmlformats.org/officeDocument/2006/relationships" xmlns:p="http://schemas.openxmlformats.org/presentationml/2006/main">
  <p:tag name="NUM" val="9"/>
</p:tagLst>
</file>

<file path=ppt/tags/tag93.xml><?xml version="1.0" encoding="utf-8"?>
<p:tagLst xmlns:a="http://schemas.openxmlformats.org/drawingml/2006/main" xmlns:r="http://schemas.openxmlformats.org/officeDocument/2006/relationships" xmlns:p="http://schemas.openxmlformats.org/presentationml/2006/main">
  <p:tag name="NUM" val="10"/>
</p:tagLst>
</file>

<file path=ppt/tags/tag94.xml><?xml version="1.0" encoding="utf-8"?>
<p:tagLst xmlns:a="http://schemas.openxmlformats.org/drawingml/2006/main" xmlns:r="http://schemas.openxmlformats.org/officeDocument/2006/relationships" xmlns:p="http://schemas.openxmlformats.org/presentationml/2006/main">
  <p:tag name="NUM" val="11"/>
</p:tagLst>
</file>

<file path=ppt/tags/tag95.xml><?xml version="1.0" encoding="utf-8"?>
<p:tagLst xmlns:a="http://schemas.openxmlformats.org/drawingml/2006/main" xmlns:r="http://schemas.openxmlformats.org/officeDocument/2006/relationships" xmlns:p="http://schemas.openxmlformats.org/presentationml/2006/main">
  <p:tag name="NUM" val="1"/>
</p:tagLst>
</file>

<file path=ppt/tags/tag96.xml><?xml version="1.0" encoding="utf-8"?>
<p:tagLst xmlns:a="http://schemas.openxmlformats.org/drawingml/2006/main" xmlns:r="http://schemas.openxmlformats.org/officeDocument/2006/relationships" xmlns:p="http://schemas.openxmlformats.org/presentationml/2006/main">
  <p:tag name="NUM" val="2"/>
</p:tagLst>
</file>

<file path=ppt/tags/tag97.xml><?xml version="1.0" encoding="utf-8"?>
<p:tagLst xmlns:a="http://schemas.openxmlformats.org/drawingml/2006/main" xmlns:r="http://schemas.openxmlformats.org/officeDocument/2006/relationships" xmlns:p="http://schemas.openxmlformats.org/presentationml/2006/main">
  <p:tag name="NUM" val="3"/>
</p:tagLst>
</file>

<file path=ppt/tags/tag98.xml><?xml version="1.0" encoding="utf-8"?>
<p:tagLst xmlns:a="http://schemas.openxmlformats.org/drawingml/2006/main" xmlns:r="http://schemas.openxmlformats.org/officeDocument/2006/relationships" xmlns:p="http://schemas.openxmlformats.org/presentationml/2006/main">
  <p:tag name="NUM" val="4"/>
</p:tagLst>
</file>

<file path=ppt/tags/tag99.xml><?xml version="1.0" encoding="utf-8"?>
<p:tagLst xmlns:a="http://schemas.openxmlformats.org/drawingml/2006/main" xmlns:r="http://schemas.openxmlformats.org/officeDocument/2006/relationships" xmlns:p="http://schemas.openxmlformats.org/presentationml/2006/main">
  <p:tag name="NUM" val="5"/>
</p:tagLst>
</file>

<file path=ppt/theme/theme1.xml><?xml version="1.0" encoding="utf-8"?>
<a:theme xmlns:a="http://schemas.openxmlformats.org/drawingml/2006/main" name="Bleu">
  <a:themeElements>
    <a:clrScheme name="Capsules vidéo QC">
      <a:dk1>
        <a:srgbClr val="333333"/>
      </a:dk1>
      <a:lt1>
        <a:srgbClr val="FFFFFF"/>
      </a:lt1>
      <a:dk2>
        <a:srgbClr val="325EA7"/>
      </a:dk2>
      <a:lt2>
        <a:srgbClr val="DFE6F1"/>
      </a:lt2>
      <a:accent1>
        <a:srgbClr val="325EA7"/>
      </a:accent1>
      <a:accent2>
        <a:srgbClr val="FFC846"/>
      </a:accent2>
      <a:accent3>
        <a:srgbClr val="EBEBEB"/>
      </a:accent3>
      <a:accent4>
        <a:srgbClr val="999999"/>
      </a:accent4>
      <a:accent5>
        <a:srgbClr val="ACBEDB"/>
      </a:accent5>
      <a:accent6>
        <a:srgbClr val="FFFFFF"/>
      </a:accent6>
      <a:hlink>
        <a:srgbClr val="237AF1"/>
      </a:hlink>
      <a:folHlink>
        <a:srgbClr val="374F9F"/>
      </a:folHlink>
    </a:clrScheme>
    <a:fontScheme name="Bureau">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ris">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48457afb-f9f4-447d-8c42-903c8b8d704a" xsi:nil="true"/>
    <lcf76f155ced4ddcb4097134ff3c332f xmlns="5b4ed912-18da-4a62-9a9d-40a767b636dd">
      <Terms xmlns="http://schemas.microsoft.com/office/infopath/2007/PartnerControls"/>
    </lcf76f155ced4ddcb4097134ff3c332f>
    <Trait_x00e9_ xmlns="5b4ed912-18da-4a62-9a9d-40a767b636dd">Non traité</Trait_x00e9_>
    <_x00c0_conerver xmlns="5b4ed912-18da-4a62-9a9d-40a767b636dd">oui</_x00c0_conerver>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DDFB7392A7CB447A37042529462F2A0" ma:contentTypeVersion="23" ma:contentTypeDescription="Crée un document." ma:contentTypeScope="" ma:versionID="3a022562cdb92e8515bf8d5308a91644">
  <xsd:schema xmlns:xsd="http://www.w3.org/2001/XMLSchema" xmlns:xs="http://www.w3.org/2001/XMLSchema" xmlns:p="http://schemas.microsoft.com/office/2006/metadata/properties" xmlns:ns2="5b4ed912-18da-4a62-9a9d-40a767b636dd" xmlns:ns3="48457afb-f9f4-447d-8c42-903c8b8d704a" targetNamespace="http://schemas.microsoft.com/office/2006/metadata/properties" ma:root="true" ma:fieldsID="0e2b7c7cf32c9e0a4fb1861ad50ae7bc" ns2:_="" ns3:_="">
    <xsd:import namespace="5b4ed912-18da-4a62-9a9d-40a767b636dd"/>
    <xsd:import namespace="48457afb-f9f4-447d-8c42-903c8b8d704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Trait_x00e9_" minOccurs="0"/>
                <xsd:element ref="ns2:MediaServiceSearchProperties" minOccurs="0"/>
                <xsd:element ref="ns2:_x00c0_conerv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4ed912-18da-4a62-9a9d-40a767b636d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8372e1be-7508-447c-9231-520b406ec6a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Trait_x00e9_" ma:index="25" nillable="true" ma:displayName="Traité" ma:default="Non traité" ma:format="Dropdown" ma:internalName="Trait_x00e9_">
      <xsd:simpleType>
        <xsd:restriction base="dms:Choice">
          <xsd:enumeration value="Complété"/>
          <xsd:enumeration value="En traitement"/>
          <xsd:enumeration value="Non traité"/>
        </xsd:restriction>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_x00c0_conerver" ma:index="27" nillable="true" ma:displayName="À conserver" ma:default="oui" ma:format="Dropdown" ma:internalName="_x00c0_conerver">
      <xsd:simpleType>
        <xsd:union memberTypes="dms:Text">
          <xsd:simpleType>
            <xsd:restriction base="dms:Choice">
              <xsd:enumeration value="oui"/>
              <xsd:enumeration value="non"/>
              <xsd:enumeration value="ne sais pas"/>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48457afb-f9f4-447d-8c42-903c8b8d704a" elementFormDefault="qualified">
    <xsd:import namespace="http://schemas.microsoft.com/office/2006/documentManagement/types"/>
    <xsd:import namespace="http://schemas.microsoft.com/office/infopath/2007/PartnerControls"/>
    <xsd:element name="SharedWithUsers" ma:index="10"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9db7b989-e394-49fb-b962-31c40adfe750}" ma:internalName="TaxCatchAll" ma:showField="CatchAllData" ma:web="48457afb-f9f4-447d-8c42-903c8b8d704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21B9B68-3B75-4560-BB8C-519CA0A41DD6}">
  <ds:schemaRefs>
    <ds:schemaRef ds:uri="http://schemas.microsoft.com/sharepoint/v3/contenttype/forms"/>
  </ds:schemaRefs>
</ds:datastoreItem>
</file>

<file path=customXml/itemProps2.xml><?xml version="1.0" encoding="utf-8"?>
<ds:datastoreItem xmlns:ds="http://schemas.openxmlformats.org/officeDocument/2006/customXml" ds:itemID="{67F2F340-CADB-46E8-942E-FEFAF4BBC9F8}">
  <ds:schemaRefs>
    <ds:schemaRef ds:uri="http://schemas.microsoft.com/office/2006/documentManagement/types"/>
    <ds:schemaRef ds:uri="http://www.w3.org/XML/1998/namespace"/>
    <ds:schemaRef ds:uri="http://purl.org/dc/dcmitype/"/>
    <ds:schemaRef ds:uri="http://purl.org/dc/terms/"/>
    <ds:schemaRef ds:uri="http://purl.org/dc/elements/1.1/"/>
    <ds:schemaRef ds:uri="http://schemas.microsoft.com/office/infopath/2007/PartnerControls"/>
    <ds:schemaRef ds:uri="http://schemas.openxmlformats.org/package/2006/metadata/core-properties"/>
    <ds:schemaRef ds:uri="48457afb-f9f4-447d-8c42-903c8b8d704a"/>
    <ds:schemaRef ds:uri="5b4ed912-18da-4a62-9a9d-40a767b636dd"/>
    <ds:schemaRef ds:uri="http://schemas.microsoft.com/office/2006/metadata/properties"/>
  </ds:schemaRefs>
</ds:datastoreItem>
</file>

<file path=customXml/itemProps3.xml><?xml version="1.0" encoding="utf-8"?>
<ds:datastoreItem xmlns:ds="http://schemas.openxmlformats.org/officeDocument/2006/customXml" ds:itemID="{DF356552-5292-49AE-B0BE-5103B5662A5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b4ed912-18da-4a62-9a9d-40a767b636dd"/>
    <ds:schemaRef ds:uri="48457afb-f9f4-447d-8c42-903c8b8d704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4493</TotalTime>
  <Words>12280</Words>
  <Application>Microsoft Office PowerPoint</Application>
  <PresentationFormat>Grand écran</PresentationFormat>
  <Paragraphs>944</Paragraphs>
  <Slides>58</Slides>
  <Notes>54</Notes>
  <HiddenSlides>0</HiddenSlides>
  <MMClips>39</MMClips>
  <ScaleCrop>false</ScaleCrop>
  <HeadingPairs>
    <vt:vector size="6" baseType="variant">
      <vt:variant>
        <vt:lpstr>Polices utilisées</vt:lpstr>
      </vt:variant>
      <vt:variant>
        <vt:i4>11</vt:i4>
      </vt:variant>
      <vt:variant>
        <vt:lpstr>Thème</vt:lpstr>
      </vt:variant>
      <vt:variant>
        <vt:i4>2</vt:i4>
      </vt:variant>
      <vt:variant>
        <vt:lpstr>Titres des diapositives</vt:lpstr>
      </vt:variant>
      <vt:variant>
        <vt:i4>58</vt:i4>
      </vt:variant>
    </vt:vector>
  </HeadingPairs>
  <TitlesOfParts>
    <vt:vector size="71" baseType="lpstr">
      <vt:lpstr>Arial</vt:lpstr>
      <vt:lpstr>Brush Script MT</vt:lpstr>
      <vt:lpstr>Calibri</vt:lpstr>
      <vt:lpstr>Calibri (Corps)</vt:lpstr>
      <vt:lpstr>Calibri Corps</vt:lpstr>
      <vt:lpstr>Calibri Light</vt:lpstr>
      <vt:lpstr>Frutiger-Cn</vt:lpstr>
      <vt:lpstr>Rockwell</vt:lpstr>
      <vt:lpstr>Segoe UI</vt:lpstr>
      <vt:lpstr>Wingdings</vt:lpstr>
      <vt:lpstr>Wingdings,Sans-Serif</vt:lpstr>
      <vt:lpstr>Bleu</vt:lpstr>
      <vt:lpstr>Gris</vt:lpstr>
      <vt:lpstr>Présentation PowerPoint</vt:lpstr>
      <vt:lpstr>Présentation PowerPoint</vt:lpstr>
      <vt:lpstr>Soutenir le développement de la compétence à communiquer ou à interagir à l’oral</vt:lpstr>
      <vt:lpstr>Présentation PowerPoint</vt:lpstr>
      <vt:lpstr>Présentation PowerPoint</vt:lpstr>
      <vt:lpstr>Communiquer ou interagir permet de…</vt:lpstr>
      <vt:lpstr>Communiquer ou interagir : ce que cela permet</vt:lpstr>
      <vt:lpstr>Communiquer ou interagir</vt:lpstr>
      <vt:lpstr>Interrelation des compétences linguistiques</vt:lpstr>
      <vt:lpstr>Interrelation des compétences linguistiques</vt:lpstr>
      <vt:lpstr>Présentation PowerPoint</vt:lpstr>
      <vt:lpstr>Interrelation des compétences linguistiques Ce qu’en disent les programmes</vt:lpstr>
      <vt:lpstr>Interrelation des compétences linguistiques  Ce qu’en disent les programmes</vt:lpstr>
      <vt:lpstr>Les avantages d’enseigner les compétences de manière interreliée</vt:lpstr>
      <vt:lpstr>Présentation PowerPoint</vt:lpstr>
      <vt:lpstr>Présentation PowerPoint</vt:lpstr>
      <vt:lpstr>Présentation PowerPoint</vt:lpstr>
      <vt:lpstr>Présentation PowerPoint</vt:lpstr>
      <vt:lpstr>Le climat de la classe Ce qu’en disent les programmes</vt:lpstr>
      <vt:lpstr>Le climat de la classe Ce qu’en disent les programmes</vt:lpstr>
      <vt:lpstr>Le climat de la classe Ce qu’en disent les programmes</vt:lpstr>
      <vt:lpstr>Le climat de la classe Ce qu’en disent les programmes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Quelques options didactiques pour développer la compétence orale en langue seconde ou tierce</vt:lpstr>
      <vt:lpstr>Présentation PowerPoint</vt:lpstr>
      <vt:lpstr>Présentation PowerPoint</vt:lpstr>
      <vt:lpstr>Les connaissances nécessaires au développement de la compétence</vt:lpstr>
      <vt:lpstr>Quelles sont les stratégies d’enseignement qui vous parlent le plus dans cet extrait?</vt:lpstr>
      <vt:lpstr>Présentation PowerPoint</vt:lpstr>
      <vt:lpstr>Présentation PowerPoint</vt:lpstr>
      <vt:lpstr>Présentation PowerPoint</vt:lpstr>
      <vt:lpstr>Présentation PowerPoint</vt:lpstr>
      <vt:lpstr>Écouter pour apprendre   </vt:lpstr>
      <vt:lpstr>Présentation PowerPoint</vt:lpstr>
      <vt:lpstr>Six facteurs sur lesquels l’enseignant peut  intervenir  pour différencier l’enseignement de l’écoute</vt:lpstr>
      <vt:lpstr>Quelques stratégies d’écoute</vt:lpstr>
      <vt:lpstr>Présentation PowerPoint</vt:lpstr>
      <vt:lpstr>Qu’est-ce qu’un atelier formatif?</vt:lpstr>
      <vt:lpstr>Présentation PowerPoint</vt:lpstr>
      <vt:lpstr>Les déclencheurs de parole</vt:lpstr>
      <vt:lpstr>Des dispositifs de lecture  au profit des interactions orales</vt:lpstr>
      <vt:lpstr>Des dispositifs de lecture  au profit des interactions orales </vt:lpstr>
      <vt:lpstr>À retenir!</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Émilie Coulombe</dc:creator>
  <cp:lastModifiedBy>Kariann Giroux</cp:lastModifiedBy>
  <cp:revision>335</cp:revision>
  <dcterms:created xsi:type="dcterms:W3CDTF">2022-06-29T17:50:19Z</dcterms:created>
  <dcterms:modified xsi:type="dcterms:W3CDTF">2024-05-31T14:24:47Z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0x0101002DDFB7392A7CB447A37042529462F2A0</vt:lpwstr>
  </property>
  <property fmtid="{D5CDD505-2E9C-101B-9397-08002B2CF9AE}" pid="3" name="MediaServiceImageTags">
    <vt:lpwstr/>
  </property>
</Properties>
</file>