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8"/>
  </p:notesMasterIdLst>
  <p:sldIdLst>
    <p:sldId id="256" r:id="rId6"/>
    <p:sldId id="1382" r:id="rId7"/>
    <p:sldId id="276" r:id="rId8"/>
    <p:sldId id="1358" r:id="rId9"/>
    <p:sldId id="1383" r:id="rId10"/>
    <p:sldId id="1384" r:id="rId11"/>
    <p:sldId id="345" r:id="rId12"/>
    <p:sldId id="346" r:id="rId13"/>
    <p:sldId id="1360" r:id="rId14"/>
    <p:sldId id="1361" r:id="rId15"/>
    <p:sldId id="1362" r:id="rId16"/>
    <p:sldId id="1363" r:id="rId17"/>
    <p:sldId id="1364" r:id="rId18"/>
    <p:sldId id="1365" r:id="rId19"/>
    <p:sldId id="1366" r:id="rId20"/>
    <p:sldId id="1367" r:id="rId21"/>
    <p:sldId id="1368" r:id="rId22"/>
    <p:sldId id="1369" r:id="rId23"/>
    <p:sldId id="1359" r:id="rId24"/>
    <p:sldId id="1370" r:id="rId25"/>
    <p:sldId id="1371" r:id="rId26"/>
    <p:sldId id="1372" r:id="rId27"/>
    <p:sldId id="1373" r:id="rId28"/>
    <p:sldId id="1374" r:id="rId29"/>
    <p:sldId id="1375" r:id="rId30"/>
    <p:sldId id="1378" r:id="rId31"/>
    <p:sldId id="1379" r:id="rId32"/>
    <p:sldId id="1380" r:id="rId33"/>
    <p:sldId id="1381" r:id="rId34"/>
    <p:sldId id="281" r:id="rId35"/>
    <p:sldId id="1385" r:id="rId36"/>
    <p:sldId id="331"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B29E431A-BDED-0C8C-955C-D7547D4B81C0}" name="Rebecca Schur" initials="RS" userId="S::rebecca.schur@educaloi.qc.ca::b0631657-2b5c-4d87-ae78-d388ee36552a" providerId="AD"/>
  <p188:author id="{7E7C6827-7AE1-8D7D-1FA7-71AB75844159}" name="Andréanne Proulx" initials="AP" userId="S::andreanne.proulx@educaloi.qc.ca::f9287161-db3a-4f50-8888-e8dc6c4370c5" providerId="AD"/>
  <p188:author id="{85388A47-1785-B705-3BC2-377B7721DA7E}" name="Aurélie Gagnon" initials="AG" userId="S::aurelie.gagnon@educaloi.qc.ca::039157d1-eb85-4bfe-be53-e52dff9f0543" providerId="AD"/>
  <p188:author id="{5213BBAD-8C2B-8EB6-3D3E-AC15D3FF1025}" name="Julianne Chu" initials="JC" userId="S::julianne.chu@educaloi.qc.ca::e8f7f30b-d745-4019-beff-dc20084e4c5d" providerId="AD"/>
  <p188:author id="{104957FF-D58C-BD6D-07CF-427190D2B14C}" name="Alexandra Magazin" initials="AM" userId="S::alexandra.magazin@educaloi.qc.ca::f0303719-bd60-44a4-b577-2f0e933480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FFFFFF"/>
    <a:srgbClr val="262626"/>
    <a:srgbClr val="212121"/>
    <a:srgbClr val="323F48"/>
    <a:srgbClr val="F689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754FD1-3EEB-318B-B0D8-71DCAF6EE298}" v="24" dt="2026-03-12T15:56:51.528"/>
    <p1510:client id="{F9FC6E11-ACEC-3BB0-6C8B-F173A7022FB2}" v="104" dt="2026-03-10T17:29:47.939"/>
    <p1510:client id="{FAA2AA71-B768-1A21-78AB-C8657BA86212}" v="13" dt="2026-03-10T17:31:13.69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10440-A898-4268-8A22-74EB6A0E89FD}"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DB7D1080-1DB9-4D11-9CAA-D8CAF7196038}">
      <dgm:prSet custT="1"/>
      <dgm:spPr/>
      <dgm:t>
        <a:bodyPr/>
        <a:lstStyle/>
        <a:p>
          <a:pPr>
            <a:lnSpc>
              <a:spcPct val="100000"/>
            </a:lnSpc>
          </a:pPr>
          <a:r>
            <a:rPr lang="fr-CA" sz="2400" noProof="0"/>
            <a:t>Lever la main pour parler</a:t>
          </a:r>
        </a:p>
      </dgm:t>
    </dgm:pt>
    <dgm:pt modelId="{5E394377-861C-4146-805C-BD107E670DAE}" type="parTrans" cxnId="{152DA23F-B393-4979-AF81-047F62A5B4E4}">
      <dgm:prSet/>
      <dgm:spPr/>
      <dgm:t>
        <a:bodyPr/>
        <a:lstStyle/>
        <a:p>
          <a:endParaRPr lang="en-US" sz="1600"/>
        </a:p>
      </dgm:t>
    </dgm:pt>
    <dgm:pt modelId="{B7F7004F-1EE7-4664-9E8A-C4A5BDDAC50F}" type="sibTrans" cxnId="{152DA23F-B393-4979-AF81-047F62A5B4E4}">
      <dgm:prSet/>
      <dgm:spPr/>
      <dgm:t>
        <a:bodyPr/>
        <a:lstStyle/>
        <a:p>
          <a:endParaRPr lang="en-US" sz="1600"/>
        </a:p>
      </dgm:t>
    </dgm:pt>
    <dgm:pt modelId="{A9A726A0-22CF-4E72-89D0-9039287B6237}">
      <dgm:prSet custT="1"/>
      <dgm:spPr/>
      <dgm:t>
        <a:bodyPr/>
        <a:lstStyle/>
        <a:p>
          <a:pPr>
            <a:lnSpc>
              <a:spcPct val="100000"/>
            </a:lnSpc>
          </a:pPr>
          <a:r>
            <a:rPr lang="fr-CA" sz="2400"/>
            <a:t>Respecter les opinions des autres</a:t>
          </a:r>
          <a:r>
            <a:rPr lang="fr-CA" sz="2400" b="0" i="0" noProof="0"/>
            <a:t>​</a:t>
          </a:r>
          <a:endParaRPr lang="fr-CA" sz="2400" noProof="0"/>
        </a:p>
      </dgm:t>
    </dgm:pt>
    <dgm:pt modelId="{D6890CF5-40D6-4389-8F62-C1946D1AACB9}" type="parTrans" cxnId="{4767078F-8B6D-4706-B193-CD978BB266AC}">
      <dgm:prSet/>
      <dgm:spPr/>
      <dgm:t>
        <a:bodyPr/>
        <a:lstStyle/>
        <a:p>
          <a:endParaRPr lang="en-US" sz="1600"/>
        </a:p>
      </dgm:t>
    </dgm:pt>
    <dgm:pt modelId="{20C343AA-CB96-44A8-BE53-643E00E2F839}" type="sibTrans" cxnId="{4767078F-8B6D-4706-B193-CD978BB266AC}">
      <dgm:prSet/>
      <dgm:spPr/>
      <dgm:t>
        <a:bodyPr/>
        <a:lstStyle/>
        <a:p>
          <a:endParaRPr lang="en-US" sz="1600"/>
        </a:p>
      </dgm:t>
    </dgm:pt>
    <dgm:pt modelId="{76910622-CE6C-4E8B-A21B-90F2339243A5}">
      <dgm:prSet custT="1"/>
      <dgm:spPr/>
      <dgm:t>
        <a:bodyPr/>
        <a:lstStyle/>
        <a:p>
          <a:pPr>
            <a:lnSpc>
              <a:spcPct val="100000"/>
            </a:lnSpc>
          </a:pPr>
          <a:r>
            <a:rPr lang="fr-CA" sz="2400" b="0" i="0" u="none" noProof="0"/>
            <a:t>Expliquer ses idées</a:t>
          </a:r>
          <a:endParaRPr lang="fr-CA" sz="2400" noProof="0"/>
        </a:p>
      </dgm:t>
    </dgm:pt>
    <dgm:pt modelId="{1F48FE8E-39B2-42D9-B9F2-4E4FFF606683}" type="parTrans" cxnId="{45BDA5FA-2C30-4771-AE9E-541E908E1F5E}">
      <dgm:prSet/>
      <dgm:spPr/>
      <dgm:t>
        <a:bodyPr/>
        <a:lstStyle/>
        <a:p>
          <a:endParaRPr lang="en-US" sz="1600"/>
        </a:p>
      </dgm:t>
    </dgm:pt>
    <dgm:pt modelId="{8EDB6ED3-D0E6-4A81-B447-0E11BFC630E6}" type="sibTrans" cxnId="{45BDA5FA-2C30-4771-AE9E-541E908E1F5E}">
      <dgm:prSet/>
      <dgm:spPr/>
      <dgm:t>
        <a:bodyPr/>
        <a:lstStyle/>
        <a:p>
          <a:endParaRPr lang="en-US" sz="1600"/>
        </a:p>
      </dgm:t>
    </dgm:pt>
    <dgm:pt modelId="{B66D37CF-E2C7-412B-ACEA-BED9861F7695}" type="pres">
      <dgm:prSet presAssocID="{C4610440-A898-4268-8A22-74EB6A0E89FD}" presName="root" presStyleCnt="0">
        <dgm:presLayoutVars>
          <dgm:dir/>
          <dgm:resizeHandles val="exact"/>
        </dgm:presLayoutVars>
      </dgm:prSet>
      <dgm:spPr/>
    </dgm:pt>
    <dgm:pt modelId="{6B982300-4A2D-49EC-811E-609DD8E37A49}" type="pres">
      <dgm:prSet presAssocID="{DB7D1080-1DB9-4D11-9CAA-D8CAF7196038}" presName="compNode" presStyleCnt="0"/>
      <dgm:spPr/>
    </dgm:pt>
    <dgm:pt modelId="{4F3BB4F6-E7CE-43FE-BCDC-D257193F215F}" type="pres">
      <dgm:prSet presAssocID="{DB7D1080-1DB9-4D11-9CAA-D8CAF7196038}" presName="bgRect" presStyleLbl="bgShp" presStyleIdx="0" presStyleCnt="3"/>
      <dgm:spPr/>
    </dgm:pt>
    <dgm:pt modelId="{2A72BE35-DF39-4FDC-958E-E619A060903F}" type="pres">
      <dgm:prSet presAssocID="{DB7D1080-1DB9-4D11-9CAA-D8CAF7196038}"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Main levée avec un remplissage uni"/>
        </a:ext>
      </dgm:extLst>
    </dgm:pt>
    <dgm:pt modelId="{A3AC1FB3-174E-48FA-9D6B-605542631139}" type="pres">
      <dgm:prSet presAssocID="{DB7D1080-1DB9-4D11-9CAA-D8CAF7196038}" presName="spaceRect" presStyleCnt="0"/>
      <dgm:spPr/>
    </dgm:pt>
    <dgm:pt modelId="{4BFF32D5-B64B-4BAD-BF2F-2C1542DD2343}" type="pres">
      <dgm:prSet presAssocID="{DB7D1080-1DB9-4D11-9CAA-D8CAF7196038}" presName="parTx" presStyleLbl="revTx" presStyleIdx="0" presStyleCnt="3">
        <dgm:presLayoutVars>
          <dgm:chMax val="0"/>
          <dgm:chPref val="0"/>
        </dgm:presLayoutVars>
      </dgm:prSet>
      <dgm:spPr/>
    </dgm:pt>
    <dgm:pt modelId="{7F6E18C3-A7BB-425E-BF0F-5E9617591023}" type="pres">
      <dgm:prSet presAssocID="{B7F7004F-1EE7-4664-9E8A-C4A5BDDAC50F}" presName="sibTrans" presStyleCnt="0"/>
      <dgm:spPr/>
    </dgm:pt>
    <dgm:pt modelId="{64B805E3-D0D0-46B9-BBFC-EF0537AF74E4}" type="pres">
      <dgm:prSet presAssocID="{A9A726A0-22CF-4E72-89D0-9039287B6237}" presName="compNode" presStyleCnt="0"/>
      <dgm:spPr/>
    </dgm:pt>
    <dgm:pt modelId="{34FB829B-3EF5-49C3-A950-525479DA6266}" type="pres">
      <dgm:prSet presAssocID="{A9A726A0-22CF-4E72-89D0-9039287B6237}" presName="bgRect" presStyleLbl="bgShp" presStyleIdx="1" presStyleCnt="3"/>
      <dgm:spPr/>
    </dgm:pt>
    <dgm:pt modelId="{AEFBBD8D-27E6-48E6-9521-658560A53934}" type="pres">
      <dgm:prSet presAssocID="{A9A726A0-22CF-4E72-89D0-9039287B6237}"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at avec un remplissage uni"/>
        </a:ext>
      </dgm:extLst>
    </dgm:pt>
    <dgm:pt modelId="{2602B122-53C1-43BD-95A3-FBED90E492E8}" type="pres">
      <dgm:prSet presAssocID="{A9A726A0-22CF-4E72-89D0-9039287B6237}" presName="spaceRect" presStyleCnt="0"/>
      <dgm:spPr/>
    </dgm:pt>
    <dgm:pt modelId="{730DDDED-B709-4CDB-9D67-8092A8578E7E}" type="pres">
      <dgm:prSet presAssocID="{A9A726A0-22CF-4E72-89D0-9039287B6237}" presName="parTx" presStyleLbl="revTx" presStyleIdx="1" presStyleCnt="3">
        <dgm:presLayoutVars>
          <dgm:chMax val="0"/>
          <dgm:chPref val="0"/>
        </dgm:presLayoutVars>
      </dgm:prSet>
      <dgm:spPr/>
    </dgm:pt>
    <dgm:pt modelId="{C5FA78EF-4202-48AB-A986-842DCF7E6B27}" type="pres">
      <dgm:prSet presAssocID="{20C343AA-CB96-44A8-BE53-643E00E2F839}" presName="sibTrans" presStyleCnt="0"/>
      <dgm:spPr/>
    </dgm:pt>
    <dgm:pt modelId="{F084CBC8-C7FD-47B6-8F57-42F65242B7BF}" type="pres">
      <dgm:prSet presAssocID="{76910622-CE6C-4E8B-A21B-90F2339243A5}" presName="compNode" presStyleCnt="0"/>
      <dgm:spPr/>
    </dgm:pt>
    <dgm:pt modelId="{0E566D31-D371-49D6-8B7E-17393BFD43CA}" type="pres">
      <dgm:prSet presAssocID="{76910622-CE6C-4E8B-A21B-90F2339243A5}" presName="bgRect" presStyleLbl="bgShp" presStyleIdx="2" presStyleCnt="3"/>
      <dgm:spPr/>
    </dgm:pt>
    <dgm:pt modelId="{FA78DBB8-9FE9-4535-A02E-317D51283AC3}" type="pres">
      <dgm:prSet presAssocID="{76910622-CE6C-4E8B-A21B-90F2339243A5}"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Teacher avec un remplissage uni"/>
        </a:ext>
      </dgm:extLst>
    </dgm:pt>
    <dgm:pt modelId="{561C96F4-1B19-4C23-AEE6-47C796B60397}" type="pres">
      <dgm:prSet presAssocID="{76910622-CE6C-4E8B-A21B-90F2339243A5}" presName="spaceRect" presStyleCnt="0"/>
      <dgm:spPr/>
    </dgm:pt>
    <dgm:pt modelId="{359861BB-CD68-4FE2-8C2B-F4A58E208C85}" type="pres">
      <dgm:prSet presAssocID="{76910622-CE6C-4E8B-A21B-90F2339243A5}" presName="parTx" presStyleLbl="revTx" presStyleIdx="2" presStyleCnt="3">
        <dgm:presLayoutVars>
          <dgm:chMax val="0"/>
          <dgm:chPref val="0"/>
        </dgm:presLayoutVars>
      </dgm:prSet>
      <dgm:spPr/>
    </dgm:pt>
  </dgm:ptLst>
  <dgm:cxnLst>
    <dgm:cxn modelId="{891D5A3D-38BE-44EA-BD05-0309D7F2EA60}" type="presOf" srcId="{C4610440-A898-4268-8A22-74EB6A0E89FD}" destId="{B66D37CF-E2C7-412B-ACEA-BED9861F7695}" srcOrd="0" destOrd="0" presId="urn:microsoft.com/office/officeart/2018/2/layout/IconVerticalSolidList"/>
    <dgm:cxn modelId="{152DA23F-B393-4979-AF81-047F62A5B4E4}" srcId="{C4610440-A898-4268-8A22-74EB6A0E89FD}" destId="{DB7D1080-1DB9-4D11-9CAA-D8CAF7196038}" srcOrd="0" destOrd="0" parTransId="{5E394377-861C-4146-805C-BD107E670DAE}" sibTransId="{B7F7004F-1EE7-4664-9E8A-C4A5BDDAC50F}"/>
    <dgm:cxn modelId="{9A41A060-1469-4505-B96F-AE996B4C4618}" type="presOf" srcId="{76910622-CE6C-4E8B-A21B-90F2339243A5}" destId="{359861BB-CD68-4FE2-8C2B-F4A58E208C85}" srcOrd="0" destOrd="0" presId="urn:microsoft.com/office/officeart/2018/2/layout/IconVerticalSolidList"/>
    <dgm:cxn modelId="{010DEE6B-833D-41CF-A21F-431A237ED085}" type="presOf" srcId="{A9A726A0-22CF-4E72-89D0-9039287B6237}" destId="{730DDDED-B709-4CDB-9D67-8092A8578E7E}" srcOrd="0" destOrd="0" presId="urn:microsoft.com/office/officeart/2018/2/layout/IconVerticalSolidList"/>
    <dgm:cxn modelId="{4767078F-8B6D-4706-B193-CD978BB266AC}" srcId="{C4610440-A898-4268-8A22-74EB6A0E89FD}" destId="{A9A726A0-22CF-4E72-89D0-9039287B6237}" srcOrd="1" destOrd="0" parTransId="{D6890CF5-40D6-4389-8F62-C1946D1AACB9}" sibTransId="{20C343AA-CB96-44A8-BE53-643E00E2F839}"/>
    <dgm:cxn modelId="{0DE382A2-0270-4AD6-85A8-A3FC845E9063}" type="presOf" srcId="{DB7D1080-1DB9-4D11-9CAA-D8CAF7196038}" destId="{4BFF32D5-B64B-4BAD-BF2F-2C1542DD2343}" srcOrd="0" destOrd="0" presId="urn:microsoft.com/office/officeart/2018/2/layout/IconVerticalSolidList"/>
    <dgm:cxn modelId="{45BDA5FA-2C30-4771-AE9E-541E908E1F5E}" srcId="{C4610440-A898-4268-8A22-74EB6A0E89FD}" destId="{76910622-CE6C-4E8B-A21B-90F2339243A5}" srcOrd="2" destOrd="0" parTransId="{1F48FE8E-39B2-42D9-B9F2-4E4FFF606683}" sibTransId="{8EDB6ED3-D0E6-4A81-B447-0E11BFC630E6}"/>
    <dgm:cxn modelId="{E1D6C2C5-CC1E-45C1-8B98-C07AB75D5EB4}" type="presParOf" srcId="{B66D37CF-E2C7-412B-ACEA-BED9861F7695}" destId="{6B982300-4A2D-49EC-811E-609DD8E37A49}" srcOrd="0" destOrd="0" presId="urn:microsoft.com/office/officeart/2018/2/layout/IconVerticalSolidList"/>
    <dgm:cxn modelId="{0284FEBC-1F2C-43AB-9820-6C35E8B534D5}" type="presParOf" srcId="{6B982300-4A2D-49EC-811E-609DD8E37A49}" destId="{4F3BB4F6-E7CE-43FE-BCDC-D257193F215F}" srcOrd="0" destOrd="0" presId="urn:microsoft.com/office/officeart/2018/2/layout/IconVerticalSolidList"/>
    <dgm:cxn modelId="{93C95E8F-A09D-4475-9647-5134D086AFE1}" type="presParOf" srcId="{6B982300-4A2D-49EC-811E-609DD8E37A49}" destId="{2A72BE35-DF39-4FDC-958E-E619A060903F}" srcOrd="1" destOrd="0" presId="urn:microsoft.com/office/officeart/2018/2/layout/IconVerticalSolidList"/>
    <dgm:cxn modelId="{91EA4A22-5247-4BB3-8CEF-548FEE859268}" type="presParOf" srcId="{6B982300-4A2D-49EC-811E-609DD8E37A49}" destId="{A3AC1FB3-174E-48FA-9D6B-605542631139}" srcOrd="2" destOrd="0" presId="urn:microsoft.com/office/officeart/2018/2/layout/IconVerticalSolidList"/>
    <dgm:cxn modelId="{F3E62267-26BA-4971-B7C6-D04E97E37197}" type="presParOf" srcId="{6B982300-4A2D-49EC-811E-609DD8E37A49}" destId="{4BFF32D5-B64B-4BAD-BF2F-2C1542DD2343}" srcOrd="3" destOrd="0" presId="urn:microsoft.com/office/officeart/2018/2/layout/IconVerticalSolidList"/>
    <dgm:cxn modelId="{013807DD-3509-4C22-AD55-58D8CF060C38}" type="presParOf" srcId="{B66D37CF-E2C7-412B-ACEA-BED9861F7695}" destId="{7F6E18C3-A7BB-425E-BF0F-5E9617591023}" srcOrd="1" destOrd="0" presId="urn:microsoft.com/office/officeart/2018/2/layout/IconVerticalSolidList"/>
    <dgm:cxn modelId="{450FC4A4-1D00-4D5A-BF87-73649C4F46FF}" type="presParOf" srcId="{B66D37CF-E2C7-412B-ACEA-BED9861F7695}" destId="{64B805E3-D0D0-46B9-BBFC-EF0537AF74E4}" srcOrd="2" destOrd="0" presId="urn:microsoft.com/office/officeart/2018/2/layout/IconVerticalSolidList"/>
    <dgm:cxn modelId="{9DE2DC33-77DD-435E-9E87-3B891F91FFF3}" type="presParOf" srcId="{64B805E3-D0D0-46B9-BBFC-EF0537AF74E4}" destId="{34FB829B-3EF5-49C3-A950-525479DA6266}" srcOrd="0" destOrd="0" presId="urn:microsoft.com/office/officeart/2018/2/layout/IconVerticalSolidList"/>
    <dgm:cxn modelId="{F41BF953-85FD-4F1F-A5EF-E788644D067E}" type="presParOf" srcId="{64B805E3-D0D0-46B9-BBFC-EF0537AF74E4}" destId="{AEFBBD8D-27E6-48E6-9521-658560A53934}" srcOrd="1" destOrd="0" presId="urn:microsoft.com/office/officeart/2018/2/layout/IconVerticalSolidList"/>
    <dgm:cxn modelId="{296373DD-0FA8-4782-8A88-EAE10F17157C}" type="presParOf" srcId="{64B805E3-D0D0-46B9-BBFC-EF0537AF74E4}" destId="{2602B122-53C1-43BD-95A3-FBED90E492E8}" srcOrd="2" destOrd="0" presId="urn:microsoft.com/office/officeart/2018/2/layout/IconVerticalSolidList"/>
    <dgm:cxn modelId="{BF59242E-0FA1-4F37-9297-DB7C0B3D7543}" type="presParOf" srcId="{64B805E3-D0D0-46B9-BBFC-EF0537AF74E4}" destId="{730DDDED-B709-4CDB-9D67-8092A8578E7E}" srcOrd="3" destOrd="0" presId="urn:microsoft.com/office/officeart/2018/2/layout/IconVerticalSolidList"/>
    <dgm:cxn modelId="{3E7A6667-19AD-494B-8805-E15C45822618}" type="presParOf" srcId="{B66D37CF-E2C7-412B-ACEA-BED9861F7695}" destId="{C5FA78EF-4202-48AB-A986-842DCF7E6B27}" srcOrd="3" destOrd="0" presId="urn:microsoft.com/office/officeart/2018/2/layout/IconVerticalSolidList"/>
    <dgm:cxn modelId="{9D970D84-2C68-4BA2-9A91-D6DEF239843C}" type="presParOf" srcId="{B66D37CF-E2C7-412B-ACEA-BED9861F7695}" destId="{F084CBC8-C7FD-47B6-8F57-42F65242B7BF}" srcOrd="4" destOrd="0" presId="urn:microsoft.com/office/officeart/2018/2/layout/IconVerticalSolidList"/>
    <dgm:cxn modelId="{DC6197C4-1B87-41E9-BF74-A1321F99751C}" type="presParOf" srcId="{F084CBC8-C7FD-47B6-8F57-42F65242B7BF}" destId="{0E566D31-D371-49D6-8B7E-17393BFD43CA}" srcOrd="0" destOrd="0" presId="urn:microsoft.com/office/officeart/2018/2/layout/IconVerticalSolidList"/>
    <dgm:cxn modelId="{EAE348D6-5B57-4567-9DFD-0ABAE83F3C81}" type="presParOf" srcId="{F084CBC8-C7FD-47B6-8F57-42F65242B7BF}" destId="{FA78DBB8-9FE9-4535-A02E-317D51283AC3}" srcOrd="1" destOrd="0" presId="urn:microsoft.com/office/officeart/2018/2/layout/IconVerticalSolidList"/>
    <dgm:cxn modelId="{9B05F727-3EEA-490C-8089-36BA4E41B8EA}" type="presParOf" srcId="{F084CBC8-C7FD-47B6-8F57-42F65242B7BF}" destId="{561C96F4-1B19-4C23-AEE6-47C796B60397}" srcOrd="2" destOrd="0" presId="urn:microsoft.com/office/officeart/2018/2/layout/IconVerticalSolidList"/>
    <dgm:cxn modelId="{0DEDDA38-2E13-4B88-B11C-D72ACD049D25}" type="presParOf" srcId="{F084CBC8-C7FD-47B6-8F57-42F65242B7BF}" destId="{359861BB-CD68-4FE2-8C2B-F4A58E208C8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BB4F6-E7CE-43FE-BCDC-D257193F215F}">
      <dsp:nvSpPr>
        <dsp:cNvPr id="0" name=""/>
        <dsp:cNvSpPr/>
      </dsp:nvSpPr>
      <dsp:spPr>
        <a:xfrm>
          <a:off x="0" y="352"/>
          <a:ext cx="9825789" cy="82572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72BE35-DF39-4FDC-958E-E619A060903F}">
      <dsp:nvSpPr>
        <dsp:cNvPr id="0" name=""/>
        <dsp:cNvSpPr/>
      </dsp:nvSpPr>
      <dsp:spPr>
        <a:xfrm>
          <a:off x="249782" y="186141"/>
          <a:ext cx="454150" cy="45415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FF32D5-B64B-4BAD-BF2F-2C1542DD2343}">
      <dsp:nvSpPr>
        <dsp:cNvPr id="0" name=""/>
        <dsp:cNvSpPr/>
      </dsp:nvSpPr>
      <dsp:spPr>
        <a:xfrm>
          <a:off x="953715" y="352"/>
          <a:ext cx="8872073" cy="82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390" tIns="87390" rIns="87390" bIns="87390" numCol="1" spcCol="1270" anchor="ctr" anchorCtr="0">
          <a:noAutofit/>
        </a:bodyPr>
        <a:lstStyle/>
        <a:p>
          <a:pPr marL="0" lvl="0" indent="0" algn="l" defTabSz="1066800">
            <a:lnSpc>
              <a:spcPct val="100000"/>
            </a:lnSpc>
            <a:spcBef>
              <a:spcPct val="0"/>
            </a:spcBef>
            <a:spcAft>
              <a:spcPct val="35000"/>
            </a:spcAft>
            <a:buNone/>
          </a:pPr>
          <a:r>
            <a:rPr lang="fr-CA" sz="2400" kern="1200" noProof="0"/>
            <a:t>Lever la main pour parler</a:t>
          </a:r>
        </a:p>
      </dsp:txBody>
      <dsp:txXfrm>
        <a:off x="953715" y="352"/>
        <a:ext cx="8872073" cy="825728"/>
      </dsp:txXfrm>
    </dsp:sp>
    <dsp:sp modelId="{34FB829B-3EF5-49C3-A950-525479DA6266}">
      <dsp:nvSpPr>
        <dsp:cNvPr id="0" name=""/>
        <dsp:cNvSpPr/>
      </dsp:nvSpPr>
      <dsp:spPr>
        <a:xfrm>
          <a:off x="0" y="1032512"/>
          <a:ext cx="9825789" cy="82572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FBBD8D-27E6-48E6-9521-658560A53934}">
      <dsp:nvSpPr>
        <dsp:cNvPr id="0" name=""/>
        <dsp:cNvSpPr/>
      </dsp:nvSpPr>
      <dsp:spPr>
        <a:xfrm>
          <a:off x="249782" y="1218301"/>
          <a:ext cx="454150" cy="45415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0DDDED-B709-4CDB-9D67-8092A8578E7E}">
      <dsp:nvSpPr>
        <dsp:cNvPr id="0" name=""/>
        <dsp:cNvSpPr/>
      </dsp:nvSpPr>
      <dsp:spPr>
        <a:xfrm>
          <a:off x="953715" y="1032512"/>
          <a:ext cx="8872073" cy="82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390" tIns="87390" rIns="87390" bIns="87390" numCol="1" spcCol="1270" anchor="ctr" anchorCtr="0">
          <a:noAutofit/>
        </a:bodyPr>
        <a:lstStyle/>
        <a:p>
          <a:pPr marL="0" lvl="0" indent="0" algn="l" defTabSz="1066800">
            <a:lnSpc>
              <a:spcPct val="100000"/>
            </a:lnSpc>
            <a:spcBef>
              <a:spcPct val="0"/>
            </a:spcBef>
            <a:spcAft>
              <a:spcPct val="35000"/>
            </a:spcAft>
            <a:buNone/>
          </a:pPr>
          <a:r>
            <a:rPr lang="fr-CA" sz="2400" kern="1200"/>
            <a:t>Respecter les opinions des autres</a:t>
          </a:r>
          <a:r>
            <a:rPr lang="fr-CA" sz="2400" b="0" i="0" kern="1200" noProof="0"/>
            <a:t>​</a:t>
          </a:r>
          <a:endParaRPr lang="fr-CA" sz="2400" kern="1200" noProof="0"/>
        </a:p>
      </dsp:txBody>
      <dsp:txXfrm>
        <a:off x="953715" y="1032512"/>
        <a:ext cx="8872073" cy="825728"/>
      </dsp:txXfrm>
    </dsp:sp>
    <dsp:sp modelId="{0E566D31-D371-49D6-8B7E-17393BFD43CA}">
      <dsp:nvSpPr>
        <dsp:cNvPr id="0" name=""/>
        <dsp:cNvSpPr/>
      </dsp:nvSpPr>
      <dsp:spPr>
        <a:xfrm>
          <a:off x="0" y="2064673"/>
          <a:ext cx="9825789" cy="82572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78DBB8-9FE9-4535-A02E-317D51283AC3}">
      <dsp:nvSpPr>
        <dsp:cNvPr id="0" name=""/>
        <dsp:cNvSpPr/>
      </dsp:nvSpPr>
      <dsp:spPr>
        <a:xfrm>
          <a:off x="249782" y="2250461"/>
          <a:ext cx="454150" cy="45415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9861BB-CD68-4FE2-8C2B-F4A58E208C85}">
      <dsp:nvSpPr>
        <dsp:cNvPr id="0" name=""/>
        <dsp:cNvSpPr/>
      </dsp:nvSpPr>
      <dsp:spPr>
        <a:xfrm>
          <a:off x="953715" y="2064673"/>
          <a:ext cx="8872073" cy="82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390" tIns="87390" rIns="87390" bIns="87390" numCol="1" spcCol="1270" anchor="ctr" anchorCtr="0">
          <a:noAutofit/>
        </a:bodyPr>
        <a:lstStyle/>
        <a:p>
          <a:pPr marL="0" lvl="0" indent="0" algn="l" defTabSz="1066800">
            <a:lnSpc>
              <a:spcPct val="100000"/>
            </a:lnSpc>
            <a:spcBef>
              <a:spcPct val="0"/>
            </a:spcBef>
            <a:spcAft>
              <a:spcPct val="35000"/>
            </a:spcAft>
            <a:buNone/>
          </a:pPr>
          <a:r>
            <a:rPr lang="fr-CA" sz="2400" b="0" i="0" u="none" kern="1200" noProof="0"/>
            <a:t>Expliquer ses idées</a:t>
          </a:r>
          <a:endParaRPr lang="fr-CA" sz="2400" kern="1200" noProof="0"/>
        </a:p>
      </dsp:txBody>
      <dsp:txXfrm>
        <a:off x="953715" y="2064673"/>
        <a:ext cx="8872073" cy="82572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33348-397A-4EA1-AC85-8A1FBE71E2CD}" type="datetimeFigureOut">
              <a:rPr lang="fr-CA" smtClean="0"/>
              <a:t>2026-03-12</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76797-235B-4647-8966-AFDB406474DD}" type="slidenum">
              <a:rPr lang="fr-CA" smtClean="0"/>
              <a:t>‹n°›</a:t>
            </a:fld>
            <a:endParaRPr lang="fr-CA"/>
          </a:p>
        </p:txBody>
      </p:sp>
    </p:spTree>
    <p:extLst>
      <p:ext uri="{BB962C8B-B14F-4D97-AF65-F5344CB8AC3E}">
        <p14:creationId xmlns:p14="http://schemas.microsoft.com/office/powerpoint/2010/main" val="1285138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quebec.ca/famille-et-soutien-aux-personnes/violences/violenc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jbm.qc.ca/services-au-public/parlons-droit/"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www.teljeunes.com/"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ajbm.qc.ca/services-au-public/parlons-droit/"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teljeunes.com/"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pPr>
              <a:buNone/>
            </a:pPr>
            <a:endParaRPr lang="fr-FR" b="0"/>
          </a:p>
        </p:txBody>
      </p:sp>
      <p:sp>
        <p:nvSpPr>
          <p:cNvPr id="4" name="Espace réservé du numéro de diapositive 3"/>
          <p:cNvSpPr>
            <a:spLocks noGrp="1"/>
          </p:cNvSpPr>
          <p:nvPr>
            <p:ph type="sldNum" sz="quarter" idx="5"/>
          </p:nvPr>
        </p:nvSpPr>
        <p:spPr/>
        <p:txBody>
          <a:bodyPr/>
          <a:lstStyle/>
          <a:p>
            <a:fld id="{28B76797-235B-4647-8966-AFDB406474DD}" type="slidenum">
              <a:rPr lang="fr-CA" smtClean="0"/>
              <a:t>1</a:t>
            </a:fld>
            <a:endParaRPr lang="fr-CA"/>
          </a:p>
        </p:txBody>
      </p:sp>
    </p:spTree>
    <p:extLst>
      <p:ext uri="{BB962C8B-B14F-4D97-AF65-F5344CB8AC3E}">
        <p14:creationId xmlns:p14="http://schemas.microsoft.com/office/powerpoint/2010/main" val="3741048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A91E9-B760-4BF5-8DF2-D80C46D280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D58CF9-AE7D-A49E-FD72-3C21D172CAF1}"/>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8AD02A37-214B-1647-5937-B9665E4AF306}"/>
              </a:ext>
            </a:extLst>
          </p:cNvPr>
          <p:cNvSpPr>
            <a:spLocks noGrp="1"/>
          </p:cNvSpPr>
          <p:nvPr>
            <p:ph type="body" idx="1"/>
          </p:nvPr>
        </p:nvSpPr>
        <p:spPr/>
        <p:txBody>
          <a:bodyPr/>
          <a:lstStyle/>
          <a:p>
            <a:r>
              <a:rPr lang="fr-CA" b="1"/>
              <a:t>Informations à transmettre</a:t>
            </a:r>
          </a:p>
          <a:p>
            <a:endParaRPr lang="fr-CA" b="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a:t>Même si rien n’oblige une ou un élève à intervenir, offrir de l’aide peut faire une grande différence. </a:t>
            </a:r>
            <a:r>
              <a:rPr lang="fr-CA" sz="1200" kern="1200">
                <a:solidFill>
                  <a:schemeClr val="tx1"/>
                </a:solidFill>
                <a:effectLst/>
                <a:latin typeface="+mn-lt"/>
                <a:ea typeface="+mn-ea"/>
                <a:cs typeface="+mn-cs"/>
              </a:rPr>
              <a:t>Dire quelque chose, ce n’est pas juste agir soi-même contre la personne qui intimide:</a:t>
            </a:r>
            <a:r>
              <a:rPr lang="fr-CA" b="0"/>
              <a:t> les élèves ne sont pas des adultes, ni des policières ou policiers!</a:t>
            </a:r>
          </a:p>
          <a:p>
            <a:pPr marL="171450" indent="-171450">
              <a:buFont typeface="Arial" panose="020B0604020202020204" pitchFamily="34" charset="0"/>
              <a:buChar char="•"/>
            </a:pPr>
            <a:r>
              <a:rPr lang="fr-CA" b="0"/>
              <a:t>Il y a plusieurs façons d’aider:</a:t>
            </a:r>
          </a:p>
          <a:p>
            <a:endParaRPr lang="fr-CA" b="0"/>
          </a:p>
          <a:p>
            <a:pPr marL="628650" lvl="1" indent="-171450">
              <a:buFont typeface="Courier New" panose="02070309020205020404" pitchFamily="49" charset="0"/>
              <a:buChar char="o"/>
            </a:pPr>
            <a:r>
              <a:rPr lang="fr-CA" b="0"/>
              <a:t>Parler à un adulte de confiance : enseignante ou enseignant, surveillante ou surveillant, parent, etc.</a:t>
            </a:r>
          </a:p>
          <a:p>
            <a:pPr marL="628650" lvl="1" indent="-171450">
              <a:buFont typeface="Courier New" panose="02070309020205020404" pitchFamily="49" charset="0"/>
              <a:buChar char="o"/>
            </a:pPr>
            <a:r>
              <a:rPr lang="fr-CA" b="0"/>
              <a:t>Soutenir la personne intimidée : montrer qu’on est là pour elle, </a:t>
            </a:r>
            <a:r>
              <a:rPr lang="fr-CA"/>
              <a:t>lui dire : « Tu peux venir avec moi », lui dire : « Ce n’est pas correct ce qui s’est passé », l’encourager à parler à un adulte.</a:t>
            </a:r>
            <a:endParaRPr lang="fr-CA" b="0"/>
          </a:p>
          <a:p>
            <a:pPr marL="628650" lvl="1" indent="-171450">
              <a:buFont typeface="Courier New" panose="02070309020205020404" pitchFamily="49" charset="0"/>
              <a:buChar char="o"/>
            </a:pPr>
            <a:r>
              <a:rPr lang="fr-CA" b="0"/>
              <a:t>Refuser de participer : Les témoins ont beaucoup de pouvoir. L’intimidation est souvent renforcée lorsque d’autres élèves rient, regardent ou encouragent les actions. Les élèves peuvent aider en ne riant pas, ne partageant pas de messages ou images blessants, etc. Cela envoie le message que ce comportement n’est pas acceptable.</a:t>
            </a:r>
          </a:p>
          <a:p>
            <a:pPr marL="628650" lvl="1" indent="-171450">
              <a:buFont typeface="Courier New" panose="02070309020205020404" pitchFamily="49" charset="0"/>
              <a:buChar char="o"/>
            </a:pPr>
            <a:endParaRPr lang="fr-CA"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a:t>Il est parfois risqué d’intervenir seul(e), surtout si l’intimidation implique des coups, des menaces ou une situation qui leur fait peur. Dans ce cas, la meilleure chose à faire est parfois d’aller chercher un adulte de confiance pour agir. </a:t>
            </a:r>
            <a:r>
              <a:rPr lang="fr-CA"/>
              <a:t>La sécurité de l’élève témoin est aussi importante.</a:t>
            </a:r>
            <a:endParaRPr lang="fr-CA" b="0"/>
          </a:p>
          <a:p>
            <a:pPr marL="171450" indent="-171450">
              <a:buFont typeface="Arial" panose="020B0604020202020204" pitchFamily="34" charset="0"/>
              <a:buChar char="•"/>
            </a:pPr>
            <a:r>
              <a:rPr lang="fr-CA" b="0"/>
              <a:t>Attention : même sur Internet, ces gestes sont interdits. L’intimidation en ligne, ou la cyberintimidation, est aussi grave que l’intimidation en personne. Il est tout aussi possible pour une ou un élève d’intervenir et d’offrir de l’aide dans un cas de cyberintimidation.</a:t>
            </a:r>
          </a:p>
        </p:txBody>
      </p:sp>
      <p:sp>
        <p:nvSpPr>
          <p:cNvPr id="4" name="Espace réservé du numéro de diapositive 3">
            <a:extLst>
              <a:ext uri="{FF2B5EF4-FFF2-40B4-BE49-F238E27FC236}">
                <a16:creationId xmlns:a16="http://schemas.microsoft.com/office/drawing/2014/main" id="{2B7DD80E-4B28-3877-7930-A16C42C479F2}"/>
              </a:ext>
            </a:extLst>
          </p:cNvPr>
          <p:cNvSpPr>
            <a:spLocks noGrp="1"/>
          </p:cNvSpPr>
          <p:nvPr>
            <p:ph type="sldNum" sz="quarter" idx="5"/>
          </p:nvPr>
        </p:nvSpPr>
        <p:spPr/>
        <p:txBody>
          <a:bodyPr/>
          <a:lstStyle/>
          <a:p>
            <a:fld id="{7F032627-CDED-4B74-8175-2FC5BD909872}" type="slidenum">
              <a:rPr lang="fr-FR"/>
              <a:t>10</a:t>
            </a:fld>
            <a:endParaRPr lang="fr-FR"/>
          </a:p>
        </p:txBody>
      </p:sp>
    </p:spTree>
    <p:extLst>
      <p:ext uri="{BB962C8B-B14F-4D97-AF65-F5344CB8AC3E}">
        <p14:creationId xmlns:p14="http://schemas.microsoft.com/office/powerpoint/2010/main" val="79824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72559-FB6F-97A4-BDF0-5901CDAFB9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D97DFC-EAA4-60D0-F0CB-300705BF0F69}"/>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D024570C-61E9-8D2A-9987-5F20804FC30A}"/>
              </a:ext>
            </a:extLst>
          </p:cNvPr>
          <p:cNvSpPr>
            <a:spLocks noGrp="1"/>
          </p:cNvSpPr>
          <p:nvPr>
            <p:ph type="body" idx="1"/>
          </p:nvPr>
        </p:nvSpPr>
        <p:spPr/>
        <p:txBody>
          <a:bodyPr/>
          <a:lstStyle/>
          <a:p>
            <a:pPr>
              <a:spcAft>
                <a:spcPts val="600"/>
              </a:spcAft>
            </a:pPr>
            <a:r>
              <a:rPr lang="fr-CA" b="0" i="0" u="none">
                <a:cs typeface="Calibri"/>
              </a:rPr>
              <a:t>Voici quelques pistes pour animer et structurer le débat, si nécessaire.</a:t>
            </a:r>
          </a:p>
          <a:p>
            <a:pPr>
              <a:spcAft>
                <a:spcPts val="600"/>
              </a:spcAft>
            </a:pPr>
            <a:endParaRPr lang="fr-CA" b="1" i="0" u="none">
              <a:cs typeface="Calibri"/>
            </a:endParaRPr>
          </a:p>
          <a:p>
            <a:pPr>
              <a:spcAft>
                <a:spcPts val="600"/>
              </a:spcAft>
            </a:pPr>
            <a:r>
              <a:rPr lang="fr-CA" b="1" i="0" u="none">
                <a:cs typeface="Calibri"/>
              </a:rPr>
              <a:t>Arguments pour:</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Les insultes restent longtemps dans la tête.</a:t>
            </a:r>
          </a:p>
          <a:p>
            <a:pPr marL="171450" indent="-171450">
              <a:spcAft>
                <a:spcPts val="600"/>
              </a:spcAft>
              <a:buFont typeface="Arial" panose="020B0604020202020204" pitchFamily="34" charset="0"/>
              <a:buChar char="•"/>
            </a:pPr>
            <a:r>
              <a:rPr lang="fr-CA"/>
              <a:t>Les mots peuvent faire perdre confiance.</a:t>
            </a:r>
          </a:p>
          <a:p>
            <a:pPr marL="171450" indent="-171450">
              <a:spcAft>
                <a:spcPts val="600"/>
              </a:spcAft>
              <a:buFont typeface="Arial" panose="020B0604020202020204" pitchFamily="34" charset="0"/>
              <a:buChar char="•"/>
            </a:pPr>
            <a:r>
              <a:rPr lang="fr-CA"/>
              <a:t>On ne voit pas les blessures, mais elles sont là.</a:t>
            </a:r>
          </a:p>
          <a:p>
            <a:pPr>
              <a:spcAft>
                <a:spcPts val="600"/>
              </a:spcAft>
            </a:pPr>
            <a:endParaRPr lang="fr-CA" b="1" i="0" u="none">
              <a:cs typeface="Calibri"/>
            </a:endParaRPr>
          </a:p>
          <a:p>
            <a:pPr>
              <a:spcAft>
                <a:spcPts val="600"/>
              </a:spcAft>
            </a:pPr>
            <a:r>
              <a:rPr lang="fr-CA" b="1" i="0" u="none">
                <a:cs typeface="Calibri"/>
              </a:rPr>
              <a:t>Arguments contre:</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Les coups causent des blessures qu’on peut voir.</a:t>
            </a:r>
          </a:p>
          <a:p>
            <a:pPr marL="171450" indent="-171450">
              <a:spcAft>
                <a:spcPts val="600"/>
              </a:spcAft>
              <a:buFont typeface="Arial" panose="020B0604020202020204" pitchFamily="34" charset="0"/>
              <a:buChar char="•"/>
            </a:pPr>
            <a:r>
              <a:rPr lang="fr-CA"/>
              <a:t>On peut oublier des paroles avec le temps.</a:t>
            </a:r>
          </a:p>
          <a:p>
            <a:pPr marL="171450" indent="-171450">
              <a:spcAft>
                <a:spcPts val="600"/>
              </a:spcAft>
              <a:buFont typeface="Arial" panose="020B0604020202020204" pitchFamily="34" charset="0"/>
              <a:buChar char="•"/>
            </a:pPr>
            <a:r>
              <a:rPr lang="fr-CA"/>
              <a:t>On peut ignorer les paroles, mais c’est plus difficile d’ignorer la douleur des coups.</a:t>
            </a:r>
          </a:p>
          <a:p>
            <a:pPr>
              <a:spcAft>
                <a:spcPts val="600"/>
              </a:spcAft>
            </a:pPr>
            <a:endParaRPr lang="fr-CA" b="1" i="1">
              <a:cs typeface="Calibri"/>
            </a:endParaRPr>
          </a:p>
        </p:txBody>
      </p:sp>
      <p:sp>
        <p:nvSpPr>
          <p:cNvPr id="4" name="Espace réservé du numéro de diapositive 3">
            <a:extLst>
              <a:ext uri="{FF2B5EF4-FFF2-40B4-BE49-F238E27FC236}">
                <a16:creationId xmlns:a16="http://schemas.microsoft.com/office/drawing/2014/main" id="{411AF608-331F-1E67-5453-9630970A8D11}"/>
              </a:ext>
            </a:extLst>
          </p:cNvPr>
          <p:cNvSpPr>
            <a:spLocks noGrp="1"/>
          </p:cNvSpPr>
          <p:nvPr>
            <p:ph type="sldNum" sz="quarter" idx="5"/>
          </p:nvPr>
        </p:nvSpPr>
        <p:spPr/>
        <p:txBody>
          <a:bodyPr/>
          <a:lstStyle/>
          <a:p>
            <a:fld id="{7F032627-CDED-4B74-8175-2FC5BD909872}" type="slidenum">
              <a:rPr lang="fr-FR"/>
              <a:t>11</a:t>
            </a:fld>
            <a:endParaRPr lang="fr-FR"/>
          </a:p>
        </p:txBody>
      </p:sp>
    </p:spTree>
    <p:extLst>
      <p:ext uri="{BB962C8B-B14F-4D97-AF65-F5344CB8AC3E}">
        <p14:creationId xmlns:p14="http://schemas.microsoft.com/office/powerpoint/2010/main" val="210554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57057-A4D9-3264-0E5C-925282578DA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FBB12D-BED8-3337-5F11-9E3343B69097}"/>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56FC3C3E-F848-EE47-73F2-568C6F114A78}"/>
              </a:ext>
            </a:extLst>
          </p:cNvPr>
          <p:cNvSpPr>
            <a:spLocks noGrp="1"/>
          </p:cNvSpPr>
          <p:nvPr>
            <p:ph type="body" idx="1"/>
          </p:nvPr>
        </p:nvSpPr>
        <p:spPr/>
        <p:txBody>
          <a:bodyPr/>
          <a:lstStyle/>
          <a:p>
            <a:r>
              <a:rPr lang="fr-CA" b="1"/>
              <a:t>Informations à transmettre</a:t>
            </a:r>
            <a:endParaRPr lang="fr-CA"/>
          </a:p>
          <a:p>
            <a:endParaRPr lang="fr-CA" b="1"/>
          </a:p>
          <a:p>
            <a:pPr marL="171450" indent="-171450">
              <a:buFont typeface="Arial" panose="020B0604020202020204" pitchFamily="34" charset="0"/>
              <a:buChar char="•"/>
            </a:pPr>
            <a:r>
              <a:rPr lang="fr-CA"/>
              <a:t>La violence n’est pas seulement physique. Elle peut aussi être </a:t>
            </a:r>
            <a:r>
              <a:rPr lang="fr-CA" b="1"/>
              <a:t>mentale ou psychologique</a:t>
            </a:r>
            <a:r>
              <a:rPr lang="fr-CA"/>
              <a:t>, c’est-à-dire qu’une personne peut être blessée par des mots, des gestes ou des comportements, même s’il n’y a aucun contact physique</a:t>
            </a:r>
            <a:r>
              <a:rPr lang="fr-CA" b="0"/>
              <a:t>. La violence </a:t>
            </a:r>
            <a:r>
              <a:rPr lang="fr-CA"/>
              <a:t>psychologique inclut par exemple :</a:t>
            </a:r>
          </a:p>
          <a:p>
            <a:pPr marL="171450" indent="-171450">
              <a:buFont typeface="Arial" panose="020B0604020202020204" pitchFamily="34" charset="0"/>
              <a:buChar char="•"/>
            </a:pPr>
            <a:endParaRPr lang="fr-CA"/>
          </a:p>
          <a:p>
            <a:pPr marL="628650" lvl="1" indent="-171450">
              <a:buFont typeface="Courier New" panose="02070309020205020404" pitchFamily="49" charset="0"/>
              <a:buChar char="o"/>
            </a:pPr>
            <a:r>
              <a:rPr lang="fr-CA"/>
              <a:t>les insultes (dire « tu es nul », « tu es stupide »)</a:t>
            </a:r>
          </a:p>
          <a:p>
            <a:pPr marL="628650" lvl="1" indent="-171450">
              <a:buFont typeface="Courier New" panose="02070309020205020404" pitchFamily="49" charset="0"/>
              <a:buChar char="o"/>
            </a:pPr>
            <a:r>
              <a:rPr lang="fr-CA"/>
              <a:t>les moqueries répétées (se moquer de l’apparence)</a:t>
            </a:r>
          </a:p>
          <a:p>
            <a:pPr marL="628650" lvl="1" indent="-171450">
              <a:buFont typeface="Courier New" panose="02070309020205020404" pitchFamily="49" charset="0"/>
              <a:buChar char="o"/>
            </a:pPr>
            <a:r>
              <a:rPr lang="fr-CA"/>
              <a:t>les menaces (dire « tu vas le regretter » ou « je vais te faire mal »)</a:t>
            </a:r>
          </a:p>
          <a:p>
            <a:pPr marL="628650" lvl="1" indent="-171450">
              <a:buFont typeface="Courier New" panose="02070309020205020404" pitchFamily="49" charset="0"/>
              <a:buChar char="o"/>
            </a:pPr>
            <a:r>
              <a:rPr lang="fr-CA"/>
              <a:t>exclure quelqu’un volontairement pour lui faire de la peine</a:t>
            </a:r>
          </a:p>
          <a:p>
            <a:pPr marL="628650" lvl="1" indent="-171450">
              <a:buFont typeface="Courier New" panose="02070309020205020404" pitchFamily="49" charset="0"/>
              <a:buChar char="o"/>
            </a:pPr>
            <a:r>
              <a:rPr lang="fr-CA"/>
              <a:t>envoyer, écrire ou partager des messages blessants en ligne (cyberintimidation)</a:t>
            </a:r>
          </a:p>
          <a:p>
            <a:endParaRPr lang="fr-CA"/>
          </a:p>
          <a:p>
            <a:pPr marL="171450" indent="-171450">
              <a:buFont typeface="Arial" panose="020B0604020202020204" pitchFamily="34" charset="0"/>
              <a:buChar char="•"/>
            </a:pPr>
            <a:r>
              <a:rPr lang="fr-CA"/>
              <a:t>Ces comportements peuvent se produire :</a:t>
            </a:r>
          </a:p>
          <a:p>
            <a:pPr marL="171450" indent="-171450">
              <a:buFont typeface="Arial" panose="020B0604020202020204" pitchFamily="34" charset="0"/>
              <a:buChar char="•"/>
            </a:pPr>
            <a:endParaRPr lang="fr-CA"/>
          </a:p>
          <a:p>
            <a:pPr marL="628650" lvl="1" indent="-171450">
              <a:buFont typeface="Courier New" panose="02070309020205020404" pitchFamily="49" charset="0"/>
              <a:buChar char="o"/>
            </a:pPr>
            <a:r>
              <a:rPr lang="fr-CA"/>
              <a:t>à l’école</a:t>
            </a:r>
          </a:p>
          <a:p>
            <a:pPr marL="628650" lvl="1" indent="-171450">
              <a:buFont typeface="Courier New" panose="02070309020205020404" pitchFamily="49" charset="0"/>
              <a:buChar char="o"/>
            </a:pPr>
            <a:r>
              <a:rPr lang="fr-CA"/>
              <a:t>dans la cour de récréation</a:t>
            </a:r>
          </a:p>
          <a:p>
            <a:pPr marL="628650" lvl="1" indent="-171450">
              <a:buFont typeface="Courier New" panose="02070309020205020404" pitchFamily="49" charset="0"/>
              <a:buChar char="o"/>
            </a:pPr>
            <a:r>
              <a:rPr lang="fr-CA"/>
              <a:t>dans l’autobus scolaire</a:t>
            </a:r>
          </a:p>
          <a:p>
            <a:pPr marL="628650" lvl="1" indent="-171450">
              <a:buFont typeface="Courier New" panose="02070309020205020404" pitchFamily="49" charset="0"/>
              <a:buChar char="o"/>
            </a:pPr>
            <a:r>
              <a:rPr lang="fr-CA"/>
              <a:t>à la maison</a:t>
            </a:r>
          </a:p>
          <a:p>
            <a:pPr marL="628650" lvl="1" indent="-171450">
              <a:buFont typeface="Courier New" panose="02070309020205020404" pitchFamily="49" charset="0"/>
              <a:buChar char="o"/>
            </a:pPr>
            <a:r>
              <a:rPr lang="fr-CA"/>
              <a:t>ou en ligne, par exemple dans les jeux, les textos ou les réseaux sociaux.</a:t>
            </a:r>
          </a:p>
          <a:p>
            <a:pPr marL="171450" indent="-171450">
              <a:buFont typeface="Arial" panose="020B0604020202020204" pitchFamily="34" charset="0"/>
              <a:buChar char="•"/>
            </a:pPr>
            <a:endParaRPr lang="fr-CA" b="0"/>
          </a:p>
          <a:p>
            <a:pPr marL="171450" indent="-171450">
              <a:buFont typeface="Arial" panose="020B0604020202020204" pitchFamily="34" charset="0"/>
              <a:buChar char="•"/>
            </a:pPr>
            <a:r>
              <a:rPr lang="fr-CA" b="0"/>
              <a:t>Les gestes et les mots blessants en ligne ont les mêmes effets que ceux dits en personne.</a:t>
            </a:r>
            <a:endParaRPr lang="fr-CA"/>
          </a:p>
          <a:p>
            <a:pPr marL="171450" indent="-171450">
              <a:buFont typeface="Arial" panose="020B0604020202020204" pitchFamily="34" charset="0"/>
              <a:buChar char="•"/>
            </a:pPr>
            <a:r>
              <a:rPr lang="fr-CA"/>
              <a:t>Même sans blessure visible, ces gestes peuvent avoir des effets importants sur le bien-être d’un élève.</a:t>
            </a:r>
          </a:p>
          <a:p>
            <a:pPr marL="171450" indent="-171450">
              <a:buFont typeface="Arial" panose="020B0604020202020204" pitchFamily="34" charset="0"/>
              <a:buChar char="•"/>
            </a:pPr>
            <a:r>
              <a:rPr lang="fr-CA"/>
              <a:t>Ces comportements peuvent causer de la tristesse, de la peur, de l’anxiété et une perte de confiance.</a:t>
            </a:r>
          </a:p>
          <a:p>
            <a:pPr marL="171450" indent="-171450">
              <a:buFont typeface="Arial" panose="020B0604020202020204" pitchFamily="34" charset="0"/>
              <a:buChar char="•"/>
            </a:pPr>
            <a:r>
              <a:rPr lang="fr-CA"/>
              <a:t>Certains élèves peuvent aussi ne plus vouloir venir à l’école ou participer aux activités, parce qu’ils ne se sentent plus en sécurité</a:t>
            </a:r>
          </a:p>
          <a:p>
            <a:pPr marL="171450" indent="-171450">
              <a:buFont typeface="Arial" panose="020B0604020202020204" pitchFamily="34" charset="0"/>
              <a:buChar char="•"/>
            </a:pPr>
            <a:r>
              <a:rPr lang="fr-CA"/>
              <a:t>La loi reconnaît que blesser quelqu’un avec des mots peut être aussi sérieux que de le blesser physiquement, surtout si la personne souffre ou que ça se produit plusieurs fois.</a:t>
            </a:r>
          </a:p>
          <a:p>
            <a:pPr marL="171450" indent="-171450">
              <a:buFont typeface="Arial" panose="020B0604020202020204" pitchFamily="34" charset="0"/>
              <a:buChar char="•"/>
            </a:pPr>
            <a:endParaRPr lang="fr-CA" b="1" u="none"/>
          </a:p>
          <a:p>
            <a:pPr marL="0" indent="0">
              <a:buFont typeface="Arial" panose="020B0604020202020204" pitchFamily="34" charset="0"/>
              <a:buNone/>
            </a:pPr>
            <a:r>
              <a:rPr lang="fr-CA" b="1" u="none"/>
              <a:t>Sources additionnelles</a:t>
            </a:r>
          </a:p>
          <a:p>
            <a:pPr marL="0" indent="0">
              <a:buFont typeface="Arial" panose="020B0604020202020204" pitchFamily="34" charset="0"/>
              <a:buNone/>
            </a:pPr>
            <a:endParaRPr lang="fr-CA"/>
          </a:p>
          <a:p>
            <a:pPr marL="171450" indent="-171450">
              <a:buFont typeface="Arial" panose="020B0604020202020204" pitchFamily="34" charset="0"/>
              <a:buChar char="•"/>
            </a:pPr>
            <a:r>
              <a:rPr lang="fr-CA"/>
              <a:t>Cette page du Gouvernement du Québec présente une synthèse des différentes formes de violences (physiques, psychologiques, sexuelles, économiques, etc.), ce qui peut aider à orienter des interventions ou discussions lors de l’atelier : </a:t>
            </a:r>
            <a:r>
              <a:rPr lang="fr-CA">
                <a:hlinkClick r:id="rId3"/>
              </a:rPr>
              <a:t>Formes de violences | Gouvernement du Québec</a:t>
            </a:r>
            <a:r>
              <a:rPr lang="fr-CA"/>
              <a:t>.</a:t>
            </a:r>
          </a:p>
          <a:p>
            <a:endParaRPr lang="fr-CA" b="1">
              <a:cs typeface="Calibri"/>
            </a:endParaRPr>
          </a:p>
        </p:txBody>
      </p:sp>
      <p:sp>
        <p:nvSpPr>
          <p:cNvPr id="4" name="Espace réservé du numéro de diapositive 3">
            <a:extLst>
              <a:ext uri="{FF2B5EF4-FFF2-40B4-BE49-F238E27FC236}">
                <a16:creationId xmlns:a16="http://schemas.microsoft.com/office/drawing/2014/main" id="{EB130088-4CAE-736F-210F-164AE01415E9}"/>
              </a:ext>
            </a:extLst>
          </p:cNvPr>
          <p:cNvSpPr>
            <a:spLocks noGrp="1"/>
          </p:cNvSpPr>
          <p:nvPr>
            <p:ph type="sldNum" sz="quarter" idx="5"/>
          </p:nvPr>
        </p:nvSpPr>
        <p:spPr/>
        <p:txBody>
          <a:bodyPr/>
          <a:lstStyle/>
          <a:p>
            <a:fld id="{7F032627-CDED-4B74-8175-2FC5BD909872}" type="slidenum">
              <a:rPr lang="fr-FR"/>
              <a:t>12</a:t>
            </a:fld>
            <a:endParaRPr lang="fr-FR"/>
          </a:p>
        </p:txBody>
      </p:sp>
    </p:spTree>
    <p:extLst>
      <p:ext uri="{BB962C8B-B14F-4D97-AF65-F5344CB8AC3E}">
        <p14:creationId xmlns:p14="http://schemas.microsoft.com/office/powerpoint/2010/main" val="1320633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32E67-EB19-A980-F0E4-B34B0F928F4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78E3080-4BB9-53D1-3024-3F962C3A6BD1}"/>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0B2C840E-AE6F-4FCF-7C24-4A4C470371B1}"/>
              </a:ext>
            </a:extLst>
          </p:cNvPr>
          <p:cNvSpPr>
            <a:spLocks noGrp="1"/>
          </p:cNvSpPr>
          <p:nvPr>
            <p:ph type="body" idx="1"/>
          </p:nvPr>
        </p:nvSpPr>
        <p:spPr/>
        <p:txBody>
          <a:bodyPr/>
          <a:lstStyle/>
          <a:p>
            <a:pPr>
              <a:spcAft>
                <a:spcPts val="600"/>
              </a:spcAft>
            </a:pPr>
            <a:r>
              <a:rPr lang="fr-CA" b="0" i="0" u="none">
                <a:cs typeface="Calibri"/>
              </a:rPr>
              <a:t>Voici quelques pistes pour animer et structurer le débat, si nécessaire.</a:t>
            </a:r>
          </a:p>
          <a:p>
            <a:pPr>
              <a:spcAft>
                <a:spcPts val="600"/>
              </a:spcAft>
            </a:pPr>
            <a:endParaRPr lang="fr-CA" b="1" i="0" u="none">
              <a:cs typeface="Calibri"/>
            </a:endParaRPr>
          </a:p>
          <a:p>
            <a:pPr>
              <a:spcAft>
                <a:spcPts val="600"/>
              </a:spcAft>
            </a:pPr>
            <a:r>
              <a:rPr lang="fr-CA" b="1" i="0" u="none">
                <a:cs typeface="Calibri"/>
              </a:rPr>
              <a:t>Arguments pour:</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La violence n’est jamais correcte.</a:t>
            </a:r>
          </a:p>
          <a:p>
            <a:pPr marL="171450" indent="-171450">
              <a:spcAft>
                <a:spcPts val="600"/>
              </a:spcAft>
              <a:buFont typeface="Arial" panose="020B0604020202020204" pitchFamily="34" charset="0"/>
              <a:buChar char="•"/>
            </a:pPr>
            <a:r>
              <a:rPr lang="fr-CA"/>
              <a:t>Une punition peut éviter que l’élève recommence.</a:t>
            </a:r>
          </a:p>
          <a:p>
            <a:pPr marL="171450" indent="-171450">
              <a:spcAft>
                <a:spcPts val="600"/>
              </a:spcAft>
              <a:buFont typeface="Arial" panose="020B0604020202020204" pitchFamily="34" charset="0"/>
              <a:buChar char="•"/>
            </a:pPr>
            <a:r>
              <a:rPr lang="fr-CA"/>
              <a:t>L’école doit assurer la sécurité des élèves.</a:t>
            </a:r>
          </a:p>
          <a:p>
            <a:pPr>
              <a:spcAft>
                <a:spcPts val="600"/>
              </a:spcAft>
            </a:pPr>
            <a:endParaRPr lang="fr-CA" b="1" i="0" u="none">
              <a:cs typeface="Calibri"/>
            </a:endParaRPr>
          </a:p>
          <a:p>
            <a:pPr>
              <a:spcAft>
                <a:spcPts val="600"/>
              </a:spcAft>
            </a:pPr>
            <a:r>
              <a:rPr lang="fr-CA" b="1" i="0" u="none">
                <a:cs typeface="Calibri"/>
              </a:rPr>
              <a:t>Arguments contre:</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L’élève a peut-être frappé pour se défendre.</a:t>
            </a:r>
          </a:p>
          <a:p>
            <a:pPr marL="171450" indent="-171450">
              <a:spcAft>
                <a:spcPts val="600"/>
              </a:spcAft>
              <a:buFont typeface="Arial" panose="020B0604020202020204" pitchFamily="34" charset="0"/>
              <a:buChar char="•"/>
            </a:pPr>
            <a:r>
              <a:rPr lang="fr-CA"/>
              <a:t>Certains élèves ont </a:t>
            </a:r>
            <a:r>
              <a:rPr lang="fr-CA" b="0" i="0"/>
              <a:t>besoin d’aide plutôt que de punitions.</a:t>
            </a:r>
            <a:endParaRPr lang="fr-CA" b="0" i="0">
              <a:cs typeface="Calibri"/>
            </a:endParaRPr>
          </a:p>
          <a:p>
            <a:pPr marL="171450" indent="-171450">
              <a:spcAft>
                <a:spcPts val="600"/>
              </a:spcAft>
              <a:buFont typeface="Arial" panose="020B0604020202020204" pitchFamily="34" charset="0"/>
              <a:buChar char="•"/>
            </a:pPr>
            <a:r>
              <a:rPr lang="fr-CA" b="0" i="0">
                <a:cs typeface="Calibri"/>
              </a:rPr>
              <a:t>Chaque situation est différente.</a:t>
            </a:r>
            <a:endParaRPr lang="fr-CA" b="0" i="0"/>
          </a:p>
        </p:txBody>
      </p:sp>
      <p:sp>
        <p:nvSpPr>
          <p:cNvPr id="4" name="Espace réservé du numéro de diapositive 3">
            <a:extLst>
              <a:ext uri="{FF2B5EF4-FFF2-40B4-BE49-F238E27FC236}">
                <a16:creationId xmlns:a16="http://schemas.microsoft.com/office/drawing/2014/main" id="{3DB4D5BB-321F-7A68-AEDB-AC75CEC47669}"/>
              </a:ext>
            </a:extLst>
          </p:cNvPr>
          <p:cNvSpPr>
            <a:spLocks noGrp="1"/>
          </p:cNvSpPr>
          <p:nvPr>
            <p:ph type="sldNum" sz="quarter" idx="5"/>
          </p:nvPr>
        </p:nvSpPr>
        <p:spPr/>
        <p:txBody>
          <a:bodyPr/>
          <a:lstStyle/>
          <a:p>
            <a:fld id="{7F032627-CDED-4B74-8175-2FC5BD909872}" type="slidenum">
              <a:rPr lang="fr-FR"/>
              <a:t>13</a:t>
            </a:fld>
            <a:endParaRPr lang="fr-FR"/>
          </a:p>
        </p:txBody>
      </p:sp>
    </p:spTree>
    <p:extLst>
      <p:ext uri="{BB962C8B-B14F-4D97-AF65-F5344CB8AC3E}">
        <p14:creationId xmlns:p14="http://schemas.microsoft.com/office/powerpoint/2010/main" val="4107902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79E05-CA86-07A5-C355-32551075C2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6BA0A48-798B-B829-DA1B-0FDD390DB5EF}"/>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EC922CFA-5FE2-B08B-19CE-1395638721AE}"/>
              </a:ext>
            </a:extLst>
          </p:cNvPr>
          <p:cNvSpPr>
            <a:spLocks noGrp="1"/>
          </p:cNvSpPr>
          <p:nvPr>
            <p:ph type="body" idx="1"/>
          </p:nvPr>
        </p:nvSpPr>
        <p:spPr/>
        <p:txBody>
          <a:bodyPr/>
          <a:lstStyle/>
          <a:p>
            <a:r>
              <a:rPr lang="fr-CA" b="1"/>
              <a:t>Informations à transmettre</a:t>
            </a:r>
          </a:p>
          <a:p>
            <a:endParaRPr lang="fr-CA" b="1">
              <a:cs typeface="Calibri"/>
            </a:endParaRPr>
          </a:p>
          <a:p>
            <a:pPr marL="171450" indent="-171450">
              <a:buFont typeface="Arial" panose="020B0604020202020204" pitchFamily="34" charset="0"/>
              <a:buChar char="•"/>
            </a:pPr>
            <a:r>
              <a:rPr lang="fr-CA"/>
              <a:t>Au Canada, utiliser la force contre quelqu’un est interdit et peut même être considéré comme un crime. Cela signifie qu’une personne n’a pas le droit de faire mal à quelqu’un d’autre avec son corps ou avec un objet.</a:t>
            </a:r>
          </a:p>
          <a:p>
            <a:pPr marL="171450" indent="-171450">
              <a:buFont typeface="Arial" panose="020B0604020202020204" pitchFamily="34" charset="0"/>
              <a:buChar char="•"/>
            </a:pPr>
            <a:endParaRPr lang="fr-CA"/>
          </a:p>
          <a:p>
            <a:pPr marL="628650" lvl="1" indent="-171450">
              <a:buFont typeface="Courier New" panose="02070309020205020404" pitchFamily="49" charset="0"/>
              <a:buChar char="o"/>
              <a:defRPr/>
            </a:pPr>
            <a:r>
              <a:rPr lang="fr-CA" sz="1200" kern="1200">
                <a:solidFill>
                  <a:schemeClr val="tx1"/>
                </a:solidFill>
                <a:effectLst/>
                <a:latin typeface="+mn-lt"/>
                <a:ea typeface="+mn-ea"/>
                <a:cs typeface="+mn-cs"/>
              </a:rPr>
              <a:t>Un crime c’est une action qui est interdite par la loi. C’est différent d’une bêtise qu’on fait par accident. Un crime, c’est sérieux et ça peut être puni par la police et les tribunaux.</a:t>
            </a:r>
            <a:r>
              <a:rPr lang="fr-CA"/>
              <a:t> Les jeunes peuvent être accusées ou accusés d'un crime à partir de l'âge de 12 ans. </a:t>
            </a:r>
          </a:p>
          <a:p>
            <a:pPr marL="171450" indent="-171450">
              <a:buFont typeface="Arial" panose="020B0604020202020204" pitchFamily="34" charset="0"/>
              <a:buChar char="•"/>
            </a:pPr>
            <a:endParaRPr lang="fr-CA"/>
          </a:p>
          <a:p>
            <a:pPr marL="171450" indent="-171450">
              <a:buFont typeface="Arial" panose="020B0604020202020204" pitchFamily="34" charset="0"/>
              <a:buChar char="•"/>
            </a:pPr>
            <a:r>
              <a:rPr lang="fr-CA"/>
              <a:t>Par exemple, il est interdit de:</a:t>
            </a:r>
          </a:p>
          <a:p>
            <a:endParaRPr lang="fr-CA"/>
          </a:p>
          <a:p>
            <a:pPr marL="628650" lvl="1" indent="-171450">
              <a:buFont typeface="Courier New" panose="02070309020205020404" pitchFamily="49" charset="0"/>
              <a:buChar char="o"/>
            </a:pPr>
            <a:r>
              <a:rPr lang="fr-CA"/>
              <a:t>frapper quelqu’un avec la main ou le pied</a:t>
            </a:r>
          </a:p>
          <a:p>
            <a:pPr marL="628650" lvl="1" indent="-171450">
              <a:buFont typeface="Courier New" panose="02070309020205020404" pitchFamily="49" charset="0"/>
              <a:buChar char="o"/>
            </a:pPr>
            <a:r>
              <a:rPr lang="fr-CA"/>
              <a:t>mordre un(e) enseignant(e)</a:t>
            </a:r>
          </a:p>
          <a:p>
            <a:pPr marL="628650" lvl="1" indent="-171450">
              <a:buFont typeface="Courier New" panose="02070309020205020404" pitchFamily="49" charset="0"/>
              <a:buChar char="o"/>
            </a:pPr>
            <a:r>
              <a:rPr lang="fr-CA"/>
              <a:t>pousser quelqu’un violemment</a:t>
            </a:r>
          </a:p>
          <a:p>
            <a:pPr marL="628650" lvl="1" indent="-171450">
              <a:buFont typeface="Courier New" panose="02070309020205020404" pitchFamily="49" charset="0"/>
              <a:buChar char="o"/>
            </a:pPr>
            <a:r>
              <a:rPr lang="fr-CA"/>
              <a:t>donner un coup de pied</a:t>
            </a:r>
          </a:p>
          <a:p>
            <a:pPr marL="628650" lvl="1" indent="-171450">
              <a:buFont typeface="Courier New" panose="02070309020205020404" pitchFamily="49" charset="0"/>
              <a:buChar char="o"/>
            </a:pPr>
            <a:r>
              <a:rPr lang="fr-CA"/>
              <a:t>tirer, retenir ou faire tomber quelqu’un pour lui faire mal</a:t>
            </a:r>
          </a:p>
          <a:p>
            <a:pPr marL="628650" lvl="1" indent="-171450">
              <a:buFont typeface="Courier New" panose="02070309020205020404" pitchFamily="49" charset="0"/>
              <a:buChar char="o"/>
            </a:pPr>
            <a:r>
              <a:rPr lang="fr-CA"/>
              <a:t>utiliser un objet pour blesser quelqu’un</a:t>
            </a:r>
          </a:p>
          <a:p>
            <a:endParaRPr lang="fr-CA"/>
          </a:p>
          <a:p>
            <a:pPr marL="171450" indent="-171450">
              <a:buFont typeface="Arial" panose="020B0604020202020204" pitchFamily="34" charset="0"/>
              <a:buChar char="•"/>
            </a:pPr>
            <a:r>
              <a:rPr lang="fr-CA"/>
              <a:t>Le fait </a:t>
            </a:r>
            <a:r>
              <a:rPr lang="fr-CA" b="0"/>
              <a:t>qu’une autre personne ait commencé la bagarre ne signifie pas que tout est permis. La violence qui cause des blessures peut quand même avoir des conséquences sérieuses.</a:t>
            </a:r>
          </a:p>
          <a:p>
            <a:pPr marL="171450" indent="-171450">
              <a:buFont typeface="Arial" panose="020B0604020202020204" pitchFamily="34" charset="0"/>
              <a:buChar char="•"/>
            </a:pPr>
            <a:endParaRPr lang="fr-CA" b="0"/>
          </a:p>
          <a:p>
            <a:pPr marL="0" indent="0">
              <a:buFont typeface="Arial" panose="020B0604020202020204" pitchFamily="34" charset="0"/>
              <a:buNone/>
            </a:pPr>
            <a:r>
              <a:rPr lang="fr-CA" b="0" u="sng"/>
              <a:t>Légitime défense</a:t>
            </a:r>
          </a:p>
          <a:p>
            <a:pPr marL="171450" indent="-171450">
              <a:buFont typeface="Arial" panose="020B0604020202020204" pitchFamily="34" charset="0"/>
              <a:buChar char="•"/>
            </a:pPr>
            <a:endParaRPr lang="fr-CA" b="0"/>
          </a:p>
          <a:p>
            <a:pPr marL="171450" indent="-171450">
              <a:buFont typeface="Arial" panose="020B0604020202020204" pitchFamily="34" charset="0"/>
              <a:buChar char="•"/>
            </a:pPr>
            <a:r>
              <a:rPr lang="fr-CA" b="0"/>
              <a:t>La loi permet à une personne d’utiliser la force si c’est juste pour se protéger, si cela est raisonnable et nécessaire pour sa sécurité. C’est ce qu’on appelle la </a:t>
            </a:r>
            <a:r>
              <a:rPr lang="fr-CA" b="1" i="1"/>
              <a:t>légitime défense</a:t>
            </a:r>
            <a:r>
              <a:rPr lang="fr-CA" b="0"/>
              <a:t>. Par contre, continuer à frapper ou chercher à se venger n’est pas considéré comme de la défense.</a:t>
            </a:r>
            <a:endParaRPr lang="fr-CA" b="0">
              <a:cs typeface="Calibri"/>
            </a:endParaRPr>
          </a:p>
        </p:txBody>
      </p:sp>
      <p:sp>
        <p:nvSpPr>
          <p:cNvPr id="4" name="Espace réservé du numéro de diapositive 3">
            <a:extLst>
              <a:ext uri="{FF2B5EF4-FFF2-40B4-BE49-F238E27FC236}">
                <a16:creationId xmlns:a16="http://schemas.microsoft.com/office/drawing/2014/main" id="{AA27CD55-BE23-5BFA-4449-4B031490CC65}"/>
              </a:ext>
            </a:extLst>
          </p:cNvPr>
          <p:cNvSpPr>
            <a:spLocks noGrp="1"/>
          </p:cNvSpPr>
          <p:nvPr>
            <p:ph type="sldNum" sz="quarter" idx="5"/>
          </p:nvPr>
        </p:nvSpPr>
        <p:spPr/>
        <p:txBody>
          <a:bodyPr/>
          <a:lstStyle/>
          <a:p>
            <a:fld id="{7F032627-CDED-4B74-8175-2FC5BD909872}" type="slidenum">
              <a:rPr lang="fr-FR"/>
              <a:t>14</a:t>
            </a:fld>
            <a:endParaRPr lang="fr-FR"/>
          </a:p>
        </p:txBody>
      </p:sp>
    </p:spTree>
    <p:extLst>
      <p:ext uri="{BB962C8B-B14F-4D97-AF65-F5344CB8AC3E}">
        <p14:creationId xmlns:p14="http://schemas.microsoft.com/office/powerpoint/2010/main" val="1374067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7A976-C1EC-48CA-DB40-1F5DAE0CC1C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32EA53-FDE2-729B-AAA9-57AD32704315}"/>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670CB464-FE79-BFD0-7E77-5C7D82C07848}"/>
              </a:ext>
            </a:extLst>
          </p:cNvPr>
          <p:cNvSpPr>
            <a:spLocks noGrp="1"/>
          </p:cNvSpPr>
          <p:nvPr>
            <p:ph type="body" idx="1"/>
          </p:nvPr>
        </p:nvSpPr>
        <p:spPr/>
        <p:txBody>
          <a:bodyPr/>
          <a:lstStyle/>
          <a:p>
            <a:pPr>
              <a:spcAft>
                <a:spcPts val="600"/>
              </a:spcAft>
            </a:pPr>
            <a:r>
              <a:rPr lang="fr-CA" b="0" i="0" u="none">
                <a:cs typeface="Calibri"/>
              </a:rPr>
              <a:t>Voici quelques pistes pour animer et structurer le débat, si nécessaire.</a:t>
            </a:r>
          </a:p>
          <a:p>
            <a:pPr>
              <a:spcAft>
                <a:spcPts val="600"/>
              </a:spcAft>
            </a:pPr>
            <a:endParaRPr lang="fr-CA" b="1" i="0" u="none">
              <a:cs typeface="Calibri"/>
            </a:endParaRPr>
          </a:p>
          <a:p>
            <a:pPr>
              <a:spcAft>
                <a:spcPts val="600"/>
              </a:spcAft>
            </a:pPr>
            <a:r>
              <a:rPr lang="fr-CA" b="1" i="0" u="none">
                <a:cs typeface="Calibri"/>
              </a:rPr>
              <a:t>Arguments pour:</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Ce n’est pas fait directement en face.</a:t>
            </a:r>
          </a:p>
          <a:p>
            <a:pPr marL="171450" indent="-171450">
              <a:spcAft>
                <a:spcPts val="600"/>
              </a:spcAft>
              <a:buFont typeface="Arial" panose="020B0604020202020204" pitchFamily="34" charset="0"/>
              <a:buChar char="•"/>
            </a:pPr>
            <a:r>
              <a:rPr lang="fr-CA"/>
              <a:t>Elle ou il peut ne jamais voir l’insulte.</a:t>
            </a:r>
          </a:p>
          <a:p>
            <a:pPr marL="171450" indent="-171450">
              <a:spcAft>
                <a:spcPts val="600"/>
              </a:spcAft>
              <a:buFont typeface="Arial" panose="020B0604020202020204" pitchFamily="34" charset="0"/>
              <a:buChar char="•"/>
            </a:pPr>
            <a:r>
              <a:rPr lang="fr-CA"/>
              <a:t>Certains commentaires sont faits sur le coup de l’émotion.</a:t>
            </a:r>
          </a:p>
          <a:p>
            <a:pPr>
              <a:spcAft>
                <a:spcPts val="600"/>
              </a:spcAft>
            </a:pPr>
            <a:endParaRPr lang="fr-CA" b="1" i="0" u="none">
              <a:cs typeface="Calibri"/>
            </a:endParaRPr>
          </a:p>
          <a:p>
            <a:pPr>
              <a:spcAft>
                <a:spcPts val="600"/>
              </a:spcAft>
            </a:pPr>
            <a:r>
              <a:rPr lang="fr-CA" b="1" i="0" u="none">
                <a:cs typeface="Calibri"/>
              </a:rPr>
              <a:t>Arguments contre:</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Les propos en ligne peuvent rester longtemps et peuvent être vus par beaucoup de personnes.</a:t>
            </a:r>
          </a:p>
          <a:p>
            <a:pPr marL="171450" indent="-171450">
              <a:spcAft>
                <a:spcPts val="600"/>
              </a:spcAft>
              <a:buFont typeface="Arial" panose="020B0604020202020204" pitchFamily="34" charset="0"/>
              <a:buChar char="•"/>
            </a:pPr>
            <a:r>
              <a:rPr lang="fr-CA"/>
              <a:t>Le respect devrait être le même partout.</a:t>
            </a:r>
            <a:endParaRPr lang="fr-CA" b="1" i="1">
              <a:cs typeface="Calibri"/>
            </a:endParaRPr>
          </a:p>
          <a:p>
            <a:pPr marL="171450" indent="-171450">
              <a:spcAft>
                <a:spcPts val="600"/>
              </a:spcAft>
              <a:buFont typeface="Arial" panose="020B0604020202020204" pitchFamily="34" charset="0"/>
              <a:buChar char="•"/>
            </a:pPr>
            <a:r>
              <a:rPr lang="fr-CA"/>
              <a:t>Ça peut nuire à la réputation de l’enseignant.</a:t>
            </a:r>
          </a:p>
        </p:txBody>
      </p:sp>
      <p:sp>
        <p:nvSpPr>
          <p:cNvPr id="4" name="Espace réservé du numéro de diapositive 3">
            <a:extLst>
              <a:ext uri="{FF2B5EF4-FFF2-40B4-BE49-F238E27FC236}">
                <a16:creationId xmlns:a16="http://schemas.microsoft.com/office/drawing/2014/main" id="{F3BEFE5D-8B4D-9166-96EC-873D84D98648}"/>
              </a:ext>
            </a:extLst>
          </p:cNvPr>
          <p:cNvSpPr>
            <a:spLocks noGrp="1"/>
          </p:cNvSpPr>
          <p:nvPr>
            <p:ph type="sldNum" sz="quarter" idx="5"/>
          </p:nvPr>
        </p:nvSpPr>
        <p:spPr/>
        <p:txBody>
          <a:bodyPr/>
          <a:lstStyle/>
          <a:p>
            <a:fld id="{7F032627-CDED-4B74-8175-2FC5BD909872}" type="slidenum">
              <a:rPr lang="fr-FR"/>
              <a:t>15</a:t>
            </a:fld>
            <a:endParaRPr lang="fr-FR"/>
          </a:p>
        </p:txBody>
      </p:sp>
    </p:spTree>
    <p:extLst>
      <p:ext uri="{BB962C8B-B14F-4D97-AF65-F5344CB8AC3E}">
        <p14:creationId xmlns:p14="http://schemas.microsoft.com/office/powerpoint/2010/main" val="1679753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F864E-146A-96FC-8424-B711718190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4014486-EAEA-34D3-3C6C-D691DE0CF46B}"/>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99EE534C-22C6-8A32-9D04-B578DC04ED4E}"/>
              </a:ext>
            </a:extLst>
          </p:cNvPr>
          <p:cNvSpPr>
            <a:spLocks noGrp="1"/>
          </p:cNvSpPr>
          <p:nvPr>
            <p:ph type="body" idx="1"/>
          </p:nvPr>
        </p:nvSpPr>
        <p:spPr/>
        <p:txBody>
          <a:bodyPr/>
          <a:lstStyle/>
          <a:p>
            <a:r>
              <a:rPr lang="fr-CA" b="1"/>
              <a:t>Informations à transmettre</a:t>
            </a:r>
            <a:endParaRPr lang="fr-CA"/>
          </a:p>
          <a:p>
            <a:endParaRPr lang="fr-CA" b="1">
              <a:cs typeface="Calibri"/>
            </a:endParaRPr>
          </a:p>
          <a:p>
            <a:pPr marL="171450" indent="-171450">
              <a:buFont typeface="Arial" panose="020B0604020202020204" pitchFamily="34" charset="0"/>
              <a:buChar char="•"/>
            </a:pPr>
            <a:r>
              <a:rPr lang="fr-CA" b="0"/>
              <a:t>Les gestes en ligne ont des conséquences. Ce que l’on fait ou dit sur Internet a un impact réel.</a:t>
            </a:r>
          </a:p>
          <a:p>
            <a:pPr marL="171450" indent="-171450">
              <a:buFont typeface="Arial" panose="020B0604020202020204" pitchFamily="34" charset="0"/>
              <a:buChar char="•"/>
            </a:pPr>
            <a:r>
              <a:rPr lang="fr-CA" b="0"/>
              <a:t>Internet n’est pas un espace sans règles : la loi s’y applique comme dans la vraie vie. Les insultes, les moqueries et les menaces peuvent blesser vraiment, comme quand elles sont dites en personne.</a:t>
            </a:r>
          </a:p>
          <a:p>
            <a:pPr marL="171450" indent="-171450">
              <a:buFont typeface="Arial" panose="020B0604020202020204" pitchFamily="34" charset="0"/>
              <a:buChar char="•"/>
            </a:pPr>
            <a:r>
              <a:rPr lang="fr-CA" b="0"/>
              <a:t>Les messages en ligne :</a:t>
            </a:r>
          </a:p>
          <a:p>
            <a:pPr marL="171450" indent="-171450">
              <a:buFont typeface="Arial" panose="020B0604020202020204" pitchFamily="34" charset="0"/>
              <a:buChar char="•"/>
            </a:pPr>
            <a:endParaRPr lang="fr-CA" b="0"/>
          </a:p>
          <a:p>
            <a:pPr marL="742950" lvl="1" indent="-285750">
              <a:buFont typeface="Arial" panose="020B0604020202020204" pitchFamily="34" charset="0"/>
              <a:buChar char="•"/>
            </a:pPr>
            <a:r>
              <a:rPr lang="fr-CA" b="0"/>
              <a:t>restent longtemps,</a:t>
            </a:r>
          </a:p>
          <a:p>
            <a:pPr marL="742950" lvl="1" indent="-285750">
              <a:buFont typeface="Arial" panose="020B0604020202020204" pitchFamily="34" charset="0"/>
              <a:buChar char="•"/>
            </a:pPr>
            <a:r>
              <a:rPr lang="fr-CA" b="0"/>
              <a:t>peuvent être vus par beaucoup de gens,</a:t>
            </a:r>
          </a:p>
          <a:p>
            <a:pPr marL="742950" lvl="1" indent="-285750">
              <a:buFont typeface="Arial" panose="020B0604020202020204" pitchFamily="34" charset="0"/>
              <a:buChar char="•"/>
            </a:pPr>
            <a:r>
              <a:rPr lang="fr-CA" b="0"/>
              <a:t>se partagent très vite.</a:t>
            </a:r>
          </a:p>
          <a:p>
            <a:pPr marL="742950" lvl="1" indent="-285750">
              <a:buFont typeface="Arial" panose="020B0604020202020204" pitchFamily="34" charset="0"/>
              <a:buChar char="•"/>
            </a:pPr>
            <a:endParaRPr lang="fr-CA" b="0"/>
          </a:p>
          <a:p>
            <a:pPr marL="171450" indent="-171450">
              <a:buFont typeface="Arial" panose="020B0604020202020204" pitchFamily="34" charset="0"/>
              <a:buChar char="•"/>
            </a:pPr>
            <a:r>
              <a:rPr lang="fr-CA" b="0"/>
              <a:t>Les écoles peuvent appliquer des sanctions disciplinaires : avertissement, retenue, exclusion temporaire…</a:t>
            </a:r>
          </a:p>
          <a:p>
            <a:pPr marL="171450" indent="-171450">
              <a:buFont typeface="Arial" panose="020B0604020202020204" pitchFamily="34" charset="0"/>
              <a:buChar char="•"/>
            </a:pPr>
            <a:r>
              <a:rPr lang="fr-CA" b="0"/>
              <a:t>La justice peut aussi intervenir, car </a:t>
            </a:r>
            <a:r>
              <a:rPr lang="fr-CA"/>
              <a:t>la loi protège les personnes, même en ligne. La loi dit qu’il est interdit de :</a:t>
            </a:r>
          </a:p>
          <a:p>
            <a:endParaRPr lang="fr-CA"/>
          </a:p>
          <a:p>
            <a:pPr marL="628650" lvl="1" indent="-171450">
              <a:buFont typeface="Courier New" panose="02070309020205020404" pitchFamily="49" charset="0"/>
              <a:buChar char="o"/>
            </a:pPr>
            <a:r>
              <a:rPr lang="fr-CA"/>
              <a:t>menacer quelqu’un (dire qu’on va lui faire du mal),</a:t>
            </a:r>
          </a:p>
          <a:p>
            <a:pPr marL="628650" lvl="1" indent="-171450">
              <a:buFont typeface="Courier New" panose="02070309020205020404" pitchFamily="49" charset="0"/>
              <a:buChar char="o"/>
            </a:pPr>
            <a:r>
              <a:rPr lang="fr-CA"/>
              <a:t>harceler quelqu’un (envoyer plusieurs messages méchants ou intimidants),</a:t>
            </a:r>
          </a:p>
          <a:p>
            <a:pPr marL="628650" lvl="1" indent="-171450">
              <a:buFont typeface="Courier New" panose="02070309020205020404" pitchFamily="49" charset="0"/>
              <a:buChar char="o"/>
            </a:pPr>
            <a:r>
              <a:rPr lang="fr-CA"/>
              <a:t>dire des choses fausses pour nuire à quelqu’un (diffamation).</a:t>
            </a:r>
          </a:p>
          <a:p>
            <a:endParaRPr lang="fr-CA"/>
          </a:p>
          <a:p>
            <a:pPr marL="171450" indent="-171450">
              <a:buFont typeface="Arial" panose="020B0604020202020204" pitchFamily="34" charset="0"/>
              <a:buChar char="•"/>
            </a:pPr>
            <a:r>
              <a:rPr lang="fr-CA"/>
              <a:t>Ces règles sont les mêmes en personne, par message, sur un jeu ou sur un réseau social.</a:t>
            </a:r>
          </a:p>
          <a:p>
            <a:pPr marL="171450" indent="-171450">
              <a:buFont typeface="Arial" panose="020B0604020202020204" pitchFamily="34" charset="0"/>
              <a:buChar char="•"/>
            </a:pPr>
            <a:r>
              <a:rPr lang="fr-CA"/>
              <a:t>Le fait d’utiliser un pseudonyme (faux nom) ou même d’être sur un compte anonyme ne retire pas la responsabilité de la personne qui écrit le message. </a:t>
            </a:r>
          </a:p>
          <a:p>
            <a:pPr>
              <a:buNone/>
            </a:pPr>
            <a:endParaRPr lang="fr-CA" b="0"/>
          </a:p>
        </p:txBody>
      </p:sp>
      <p:sp>
        <p:nvSpPr>
          <p:cNvPr id="4" name="Espace réservé du numéro de diapositive 3">
            <a:extLst>
              <a:ext uri="{FF2B5EF4-FFF2-40B4-BE49-F238E27FC236}">
                <a16:creationId xmlns:a16="http://schemas.microsoft.com/office/drawing/2014/main" id="{E9224161-7BB4-FB5A-2E2F-E196AEA1CB67}"/>
              </a:ext>
            </a:extLst>
          </p:cNvPr>
          <p:cNvSpPr>
            <a:spLocks noGrp="1"/>
          </p:cNvSpPr>
          <p:nvPr>
            <p:ph type="sldNum" sz="quarter" idx="5"/>
          </p:nvPr>
        </p:nvSpPr>
        <p:spPr/>
        <p:txBody>
          <a:bodyPr/>
          <a:lstStyle/>
          <a:p>
            <a:fld id="{7F032627-CDED-4B74-8175-2FC5BD909872}" type="slidenum">
              <a:rPr lang="fr-FR"/>
              <a:t>16</a:t>
            </a:fld>
            <a:endParaRPr lang="fr-FR"/>
          </a:p>
        </p:txBody>
      </p:sp>
    </p:spTree>
    <p:extLst>
      <p:ext uri="{BB962C8B-B14F-4D97-AF65-F5344CB8AC3E}">
        <p14:creationId xmlns:p14="http://schemas.microsoft.com/office/powerpoint/2010/main" val="1130099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48B7A-BF9F-4049-42A1-89F6C0B4B6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FCA1F6-C8B0-36BA-2753-C81089FE32C4}"/>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8C11B08E-D825-6B19-E33D-409349145541}"/>
              </a:ext>
            </a:extLst>
          </p:cNvPr>
          <p:cNvSpPr>
            <a:spLocks noGrp="1"/>
          </p:cNvSpPr>
          <p:nvPr>
            <p:ph type="body" idx="1"/>
          </p:nvPr>
        </p:nvSpPr>
        <p:spPr/>
        <p:txBody>
          <a:bodyPr/>
          <a:lstStyle/>
          <a:p>
            <a:pPr>
              <a:spcAft>
                <a:spcPts val="600"/>
              </a:spcAft>
            </a:pPr>
            <a:r>
              <a:rPr lang="fr-CA" b="0" i="0" u="none">
                <a:cs typeface="Calibri"/>
              </a:rPr>
              <a:t>Voici quelques pistes pour animer et structurer le débat, si nécessaire.</a:t>
            </a:r>
          </a:p>
          <a:p>
            <a:pPr>
              <a:spcAft>
                <a:spcPts val="600"/>
              </a:spcAft>
            </a:pPr>
            <a:endParaRPr lang="fr-CA" b="1" i="0" u="none">
              <a:cs typeface="Calibri"/>
            </a:endParaRPr>
          </a:p>
          <a:p>
            <a:pPr>
              <a:spcAft>
                <a:spcPts val="600"/>
              </a:spcAft>
            </a:pPr>
            <a:r>
              <a:rPr lang="fr-CA" b="1" i="0" u="none">
                <a:cs typeface="Calibri"/>
              </a:rPr>
              <a:t>Arguments pour:</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La liberté d’expression est importante.</a:t>
            </a:r>
          </a:p>
          <a:p>
            <a:pPr marL="171450" indent="-171450">
              <a:spcAft>
                <a:spcPts val="600"/>
              </a:spcAft>
              <a:buFont typeface="Arial" panose="020B0604020202020204" pitchFamily="34" charset="0"/>
              <a:buChar char="•"/>
            </a:pPr>
            <a:r>
              <a:rPr lang="fr-CA"/>
              <a:t>Internet est un espace de discussion.</a:t>
            </a:r>
          </a:p>
          <a:p>
            <a:pPr marL="171450" indent="-171450">
              <a:spcAft>
                <a:spcPts val="600"/>
              </a:spcAft>
              <a:buFont typeface="Arial" panose="020B0604020202020204" pitchFamily="34" charset="0"/>
              <a:buChar char="•"/>
            </a:pPr>
            <a:r>
              <a:rPr lang="fr-CA"/>
              <a:t>Si tout ce qu’on écrit pouvait être puni, on pourrait ne plus oser dire ce qu’on pense.</a:t>
            </a:r>
          </a:p>
          <a:p>
            <a:pPr>
              <a:spcAft>
                <a:spcPts val="600"/>
              </a:spcAft>
            </a:pPr>
            <a:endParaRPr lang="fr-CA" b="1" i="0" u="none">
              <a:cs typeface="Calibri"/>
            </a:endParaRPr>
          </a:p>
          <a:p>
            <a:pPr>
              <a:spcAft>
                <a:spcPts val="600"/>
              </a:spcAft>
            </a:pPr>
            <a:r>
              <a:rPr lang="fr-CA" b="1" i="0" u="none">
                <a:cs typeface="Calibri"/>
              </a:rPr>
              <a:t>Arguments contre:</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Les paroles peuvent blesser.</a:t>
            </a:r>
          </a:p>
          <a:p>
            <a:pPr marL="171450" indent="-171450">
              <a:spcAft>
                <a:spcPts val="600"/>
              </a:spcAft>
              <a:buFont typeface="Arial" panose="020B0604020202020204" pitchFamily="34" charset="0"/>
              <a:buChar char="•"/>
            </a:pPr>
            <a:r>
              <a:rPr lang="fr-CA"/>
              <a:t>Les lois s’appliquent aussi en ligne.</a:t>
            </a:r>
          </a:p>
          <a:p>
            <a:pPr marL="171450" indent="-171450">
              <a:spcAft>
                <a:spcPts val="600"/>
              </a:spcAft>
              <a:buFont typeface="Arial" panose="020B0604020202020204" pitchFamily="34" charset="0"/>
              <a:buChar char="•"/>
            </a:pPr>
            <a:r>
              <a:rPr lang="fr-CA"/>
              <a:t>Ce qu’on écrit sur Internet peut être vu par beaucoup de gens et ne disparaît pas.</a:t>
            </a:r>
          </a:p>
        </p:txBody>
      </p:sp>
      <p:sp>
        <p:nvSpPr>
          <p:cNvPr id="4" name="Espace réservé du numéro de diapositive 3">
            <a:extLst>
              <a:ext uri="{FF2B5EF4-FFF2-40B4-BE49-F238E27FC236}">
                <a16:creationId xmlns:a16="http://schemas.microsoft.com/office/drawing/2014/main" id="{259075ED-4D58-5913-2384-F68F0AEC6A42}"/>
              </a:ext>
            </a:extLst>
          </p:cNvPr>
          <p:cNvSpPr>
            <a:spLocks noGrp="1"/>
          </p:cNvSpPr>
          <p:nvPr>
            <p:ph type="sldNum" sz="quarter" idx="5"/>
          </p:nvPr>
        </p:nvSpPr>
        <p:spPr/>
        <p:txBody>
          <a:bodyPr/>
          <a:lstStyle/>
          <a:p>
            <a:fld id="{7F032627-CDED-4B74-8175-2FC5BD909872}" type="slidenum">
              <a:rPr lang="fr-FR"/>
              <a:t>17</a:t>
            </a:fld>
            <a:endParaRPr lang="fr-FR"/>
          </a:p>
        </p:txBody>
      </p:sp>
    </p:spTree>
    <p:extLst>
      <p:ext uri="{BB962C8B-B14F-4D97-AF65-F5344CB8AC3E}">
        <p14:creationId xmlns:p14="http://schemas.microsoft.com/office/powerpoint/2010/main" val="1139596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DCB67-CD12-8850-07CC-F908CD1CFF0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065F1E-9BAA-B6C2-7E32-F5572808AE30}"/>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0C9ECDEA-5482-928B-510F-BF611675427F}"/>
              </a:ext>
            </a:extLst>
          </p:cNvPr>
          <p:cNvSpPr>
            <a:spLocks noGrp="1"/>
          </p:cNvSpPr>
          <p:nvPr>
            <p:ph type="body" idx="1"/>
          </p:nvPr>
        </p:nvSpPr>
        <p:spPr/>
        <p:txBody>
          <a:bodyPr/>
          <a:lstStyle/>
          <a:p>
            <a:r>
              <a:rPr lang="fr-CA" b="1"/>
              <a:t>Informations à transmettre</a:t>
            </a:r>
            <a:endParaRPr lang="fr-CA"/>
          </a:p>
          <a:p>
            <a:endParaRPr lang="fr-CA" b="0">
              <a:cs typeface="Calibri"/>
            </a:endParaRPr>
          </a:p>
          <a:p>
            <a:pPr marL="171450" indent="-171450">
              <a:buFont typeface="Arial" panose="020B0604020202020204" pitchFamily="34" charset="0"/>
              <a:buChar char="•"/>
            </a:pPr>
            <a:r>
              <a:rPr lang="fr-CA" b="0"/>
              <a:t>Les élèves ont le droit d’exprimer leurs idées : c’est la liberté d’expression. Mais cette liberté a des limites : elle ne permet pas de menacer, insulter, humilier ou partager des images sans permission. Ces règles existent pour protéger tout le monde et garantir un environnement sûr, à l’école comme en ligne.</a:t>
            </a:r>
          </a:p>
          <a:p>
            <a:pPr marL="171450" indent="-171450">
              <a:buFont typeface="Arial" panose="020B0604020202020204" pitchFamily="34" charset="0"/>
              <a:buChar char="•"/>
            </a:pPr>
            <a:r>
              <a:rPr lang="fr-CA" b="0"/>
              <a:t>Internet laisse des traces. Même si un message est supprimé, il peut avoir été vu, partagé ou capturé, et entraîner des conséquences scolaires ou légales.</a:t>
            </a:r>
          </a:p>
          <a:p>
            <a:pPr marL="171450" indent="-171450">
              <a:buFont typeface="Arial" panose="020B0604020202020204" pitchFamily="34" charset="0"/>
              <a:buChar char="•"/>
            </a:pPr>
            <a:r>
              <a:rPr lang="fr-CA" b="0"/>
              <a:t>Les lois s’appliquent aussi en ligne. Publier des propos violents ou menaçants peut être un crime. </a:t>
            </a:r>
          </a:p>
          <a:p>
            <a:pPr marL="171450" indent="-171450">
              <a:buFont typeface="Arial" panose="020B0604020202020204" pitchFamily="34" charset="0"/>
              <a:buChar char="•"/>
            </a:pPr>
            <a:endParaRPr lang="fr-CA"/>
          </a:p>
          <a:p>
            <a:pPr marL="628650" lvl="1" indent="-171450">
              <a:buFont typeface="Courier New" panose="02070309020205020404" pitchFamily="49" charset="0"/>
              <a:buChar char="o"/>
              <a:defRPr/>
            </a:pPr>
            <a:r>
              <a:rPr lang="fr-CA" sz="1200" kern="1200">
                <a:solidFill>
                  <a:schemeClr val="tx1"/>
                </a:solidFill>
                <a:effectLst/>
                <a:latin typeface="+mn-lt"/>
                <a:ea typeface="+mn-ea"/>
                <a:cs typeface="+mn-cs"/>
              </a:rPr>
              <a:t>Un crime c’est une action qui est interdite par la loi. C’est différent d’une bêtise qu’on fait par accident. Un crime, c’est sérieux et ça peut être puni par la police et les tribunaux.</a:t>
            </a:r>
            <a:r>
              <a:rPr lang="fr-CA"/>
              <a:t> Les jeunes peuvent être accusées ou accusés d'un crime à partir de l'âge de 12 ans.</a:t>
            </a:r>
            <a:endParaRPr lang="fr-CA" b="0"/>
          </a:p>
          <a:p>
            <a:pPr marL="171450" indent="-171450">
              <a:buFont typeface="Arial" panose="020B0604020202020204" pitchFamily="34" charset="0"/>
              <a:buChar char="•"/>
            </a:pPr>
            <a:endParaRPr lang="fr-CA" b="0"/>
          </a:p>
          <a:p>
            <a:pPr marL="171450" indent="-171450">
              <a:buFont typeface="Arial" panose="020B0604020202020204" pitchFamily="34" charset="0"/>
              <a:buChar char="•"/>
            </a:pPr>
            <a:r>
              <a:rPr lang="fr-CA" b="0"/>
              <a:t>Par exemple, le Code criminel interdit :</a:t>
            </a:r>
          </a:p>
          <a:p>
            <a:endParaRPr lang="fr-CA" b="0"/>
          </a:p>
          <a:p>
            <a:pPr marL="628650" lvl="1" indent="-171450">
              <a:buFont typeface="Courier New" panose="02070309020205020404" pitchFamily="49" charset="0"/>
              <a:buChar char="o"/>
            </a:pPr>
            <a:r>
              <a:rPr lang="fr-CA" b="0"/>
              <a:t>De faire des menaces de mort ou de blessures</a:t>
            </a:r>
          </a:p>
          <a:p>
            <a:pPr marL="628650" lvl="1" indent="-171450">
              <a:buFont typeface="Courier New" panose="02070309020205020404" pitchFamily="49" charset="0"/>
              <a:buChar char="o"/>
            </a:pPr>
            <a:r>
              <a:rPr lang="fr-CA" b="0"/>
              <a:t>D’encourager la haine ou la violence contre une personne ou un groupe de personnes</a:t>
            </a:r>
          </a:p>
          <a:p>
            <a:pPr marL="628650" lvl="1" indent="-171450">
              <a:buFont typeface="Courier New" panose="02070309020205020404" pitchFamily="49" charset="0"/>
              <a:buChar char="o"/>
            </a:pPr>
            <a:r>
              <a:rPr lang="fr-CA" b="0"/>
              <a:t>De harceler quelqu’un en lui envoyant des messages répétés et menaçants</a:t>
            </a:r>
          </a:p>
          <a:p>
            <a:endParaRPr lang="fr-CA" b="0"/>
          </a:p>
        </p:txBody>
      </p:sp>
      <p:sp>
        <p:nvSpPr>
          <p:cNvPr id="4" name="Espace réservé du numéro de diapositive 3">
            <a:extLst>
              <a:ext uri="{FF2B5EF4-FFF2-40B4-BE49-F238E27FC236}">
                <a16:creationId xmlns:a16="http://schemas.microsoft.com/office/drawing/2014/main" id="{E925ACDB-05CE-5492-F928-994F60EB90D4}"/>
              </a:ext>
            </a:extLst>
          </p:cNvPr>
          <p:cNvSpPr>
            <a:spLocks noGrp="1"/>
          </p:cNvSpPr>
          <p:nvPr>
            <p:ph type="sldNum" sz="quarter" idx="5"/>
          </p:nvPr>
        </p:nvSpPr>
        <p:spPr/>
        <p:txBody>
          <a:bodyPr/>
          <a:lstStyle/>
          <a:p>
            <a:fld id="{7F032627-CDED-4B74-8175-2FC5BD909872}" type="slidenum">
              <a:rPr lang="fr-FR"/>
              <a:t>18</a:t>
            </a:fld>
            <a:endParaRPr lang="fr-FR"/>
          </a:p>
        </p:txBody>
      </p:sp>
    </p:spTree>
    <p:extLst>
      <p:ext uri="{BB962C8B-B14F-4D97-AF65-F5344CB8AC3E}">
        <p14:creationId xmlns:p14="http://schemas.microsoft.com/office/powerpoint/2010/main" val="4152961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79BA8-9A2E-322A-7098-8270139EAC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C43DDE-3E5D-32D0-BB78-D50B7BD566F4}"/>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A82754CF-7ABF-0B3E-4DEA-6FE6C2D91D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a:t>Voici les sujets de débat que nous proposons pour des élèves de niveau secondaire.</a:t>
            </a:r>
          </a:p>
        </p:txBody>
      </p:sp>
      <p:sp>
        <p:nvSpPr>
          <p:cNvPr id="4" name="Espace réservé du numéro de diapositive 3">
            <a:extLst>
              <a:ext uri="{FF2B5EF4-FFF2-40B4-BE49-F238E27FC236}">
                <a16:creationId xmlns:a16="http://schemas.microsoft.com/office/drawing/2014/main" id="{0DD01904-6561-2CB0-1821-F1D20DD39A29}"/>
              </a:ext>
            </a:extLst>
          </p:cNvPr>
          <p:cNvSpPr>
            <a:spLocks noGrp="1"/>
          </p:cNvSpPr>
          <p:nvPr>
            <p:ph type="sldNum" sz="quarter" idx="5"/>
          </p:nvPr>
        </p:nvSpPr>
        <p:spPr/>
        <p:txBody>
          <a:bodyPr/>
          <a:lstStyle/>
          <a:p>
            <a:fld id="{28B76797-235B-4647-8966-AFDB406474DD}" type="slidenum">
              <a:rPr lang="fr-CA" smtClean="0"/>
              <a:t>19</a:t>
            </a:fld>
            <a:endParaRPr lang="fr-CA"/>
          </a:p>
        </p:txBody>
      </p:sp>
    </p:spTree>
    <p:extLst>
      <p:ext uri="{BB962C8B-B14F-4D97-AF65-F5344CB8AC3E}">
        <p14:creationId xmlns:p14="http://schemas.microsoft.com/office/powerpoint/2010/main" val="78122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350D6-58A2-D859-EDEE-37F31225862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07E914-619D-FA83-2D30-E674C0215045}"/>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24A7276A-A14D-3CB4-5F80-DB7D83CB242C}"/>
              </a:ext>
            </a:extLst>
          </p:cNvPr>
          <p:cNvSpPr>
            <a:spLocks noGrp="1"/>
          </p:cNvSpPr>
          <p:nvPr>
            <p:ph type="body" idx="1"/>
          </p:nvPr>
        </p:nvSpPr>
        <p:spPr/>
        <p:txBody>
          <a:bodyPr/>
          <a:lstStyle/>
          <a:p>
            <a:r>
              <a:rPr lang="fr-CA" b="1"/>
              <a:t>Note à l’animatrice ou à l’animateur – Cette diapositive est cachée. Elle ne s’affichera pas lors de la présentation du PowerPoint en mode plein écran.</a:t>
            </a:r>
          </a:p>
          <a:p>
            <a:endParaRPr lang="fr-CA" b="1"/>
          </a:p>
          <a:p>
            <a:r>
              <a:rPr lang="fr-CA" b="1" u="sng"/>
              <a:t>Mot de bienvenue</a:t>
            </a:r>
          </a:p>
          <a:p>
            <a:endParaRPr lang="fr-CA" b="1"/>
          </a:p>
          <a:p>
            <a:pPr>
              <a:buNone/>
            </a:pPr>
            <a:r>
              <a:rPr lang="fr-FR" b="0"/>
              <a:t>Bienvenue à cet atelier de débat, conçu en partenariat entre Éducaloi et le ministère de l’Éducation du Québec, dans le cadre de l</a:t>
            </a:r>
            <a:r>
              <a:rPr lang="fr-CA" sz="1200" b="0" i="0" kern="1200">
                <a:solidFill>
                  <a:schemeClr val="tx1"/>
                </a:solidFill>
                <a:effectLst/>
                <a:latin typeface="+mn-lt"/>
                <a:ea typeface="+mn-ea"/>
                <a:cs typeface="+mn-cs"/>
              </a:rPr>
              <a:t>a </a:t>
            </a:r>
            <a:r>
              <a:rPr lang="fr-CA" sz="1200" b="0" i="1" kern="1200">
                <a:solidFill>
                  <a:schemeClr val="tx1"/>
                </a:solidFill>
                <a:effectLst/>
                <a:latin typeface="+mn-lt"/>
                <a:ea typeface="+mn-ea"/>
                <a:cs typeface="+mn-cs"/>
              </a:rPr>
              <a:t>Semaine de la prévention de la violence et de l’intimidation dans les écoles</a:t>
            </a:r>
            <a:r>
              <a:rPr lang="fr-CA" sz="1200" b="0" i="0" kern="1200">
                <a:solidFill>
                  <a:schemeClr val="tx1"/>
                </a:solidFill>
                <a:effectLst/>
                <a:latin typeface="+mn-lt"/>
                <a:ea typeface="+mn-ea"/>
                <a:cs typeface="+mn-cs"/>
              </a:rPr>
              <a:t>.</a:t>
            </a:r>
            <a:endParaRPr lang="fr-FR" b="0"/>
          </a:p>
          <a:p>
            <a:pPr>
              <a:buNone/>
            </a:pPr>
            <a:endParaRPr lang="fr-FR" b="0"/>
          </a:p>
          <a:p>
            <a:pPr>
              <a:buNone/>
            </a:pPr>
            <a:r>
              <a:rPr lang="fr-CA"/>
              <a:t>Chaque printemps, cette semaine vise à prévenir la violence et l’intimidation, tout en favorisant le bien-être des élèves. Elle permet aux acteurs des milieux scolaires de se former, de découvrir des pratiques prometteuses et innovantes, et de s’engager dans des actions concrètes pour instaurer un climat scolaire sain, sécuritaire et bienveillant tout au long de l’année</a:t>
            </a:r>
            <a:r>
              <a:rPr lang="fr-CA" sz="1200" b="0" i="0" kern="1200">
                <a:solidFill>
                  <a:schemeClr val="tx1"/>
                </a:solidFill>
                <a:effectLst/>
                <a:latin typeface="+mn-lt"/>
                <a:ea typeface="+mn-ea"/>
                <a:cs typeface="+mn-cs"/>
              </a:rPr>
              <a:t>.</a:t>
            </a:r>
            <a:endParaRPr lang="fr-FR" b="0"/>
          </a:p>
          <a:p>
            <a:endParaRPr lang="fr-CA" b="1"/>
          </a:p>
          <a:p>
            <a:r>
              <a:rPr lang="fr-CA" b="1" u="sng"/>
              <a:t>L’atelier en bref</a:t>
            </a:r>
          </a:p>
          <a:p>
            <a:endParaRPr lang="fr-CA"/>
          </a:p>
          <a:p>
            <a:r>
              <a:rPr lang="fr-CA"/>
              <a:t>Cet atelier prend la forme de débats interactifs portant sur les thèmes de l’intimidation, de la violence et de la cyberintimidation. Les élèves sont invitées et invités à prendre position, à réfléchir et à débattre. Après chaque débat, l’animatrice ou l’animateur peut compléter la discussion avec des informations juridiques vulgarisées, à l’aide des notes du PowerPoint. </a:t>
            </a:r>
          </a:p>
          <a:p>
            <a:endParaRPr lang="fr-CA"/>
          </a:p>
          <a:p>
            <a:r>
              <a:rPr lang="fr-CA"/>
              <a:t>L’atelier se déroule pendant une période de classe et peut durer entre 35 et 90 minutes, selon le nombre de sujets de débat choisis. Nous recommandons toutefois de prévoir suffisamment de temps pour faire une brève introduction, consacrer de 10 à 15 minutes à chaque sujet de débat, ainsi que pour effectuer un retour en groupe et répondre aux questions. </a:t>
            </a:r>
          </a:p>
          <a:p>
            <a:endParaRPr lang="fr-CA" b="0"/>
          </a:p>
          <a:p>
            <a:r>
              <a:rPr lang="fr-CA" b="1" u="sng"/>
              <a:t>Objectifs pédagogiques de l’atelier</a:t>
            </a:r>
          </a:p>
          <a:p>
            <a:endParaRPr lang="fr-CA" b="1"/>
          </a:p>
          <a:p>
            <a:r>
              <a:rPr lang="fr-CA"/>
              <a:t>Cet atelier vise à :</a:t>
            </a:r>
          </a:p>
          <a:p>
            <a:endParaRPr lang="fr-CA"/>
          </a:p>
          <a:p>
            <a:pPr marL="171450" indent="-171450">
              <a:buFont typeface="Arial" panose="020B0604020202020204" pitchFamily="34" charset="0"/>
              <a:buChar char="•"/>
            </a:pPr>
            <a:r>
              <a:rPr lang="fr-CA"/>
              <a:t>Sensibiliser les élèves aux réalités de l’intimidation, de la violence et de la cyberintimidation.</a:t>
            </a:r>
          </a:p>
          <a:p>
            <a:pPr marL="171450" indent="-171450">
              <a:buFont typeface="Arial" panose="020B0604020202020204" pitchFamily="34" charset="0"/>
              <a:buChar char="•"/>
            </a:pPr>
            <a:r>
              <a:rPr lang="fr-CA"/>
              <a:t>Développer leur esprit critique et leur capacité à argumenter dans le respect des autres.</a:t>
            </a:r>
          </a:p>
          <a:p>
            <a:pPr marL="171450" indent="-171450">
              <a:buFont typeface="Arial" panose="020B0604020202020204" pitchFamily="34" charset="0"/>
              <a:buChar char="•"/>
            </a:pPr>
            <a:r>
              <a:rPr lang="fr-CA"/>
              <a:t>Mieux comprendre les conséquences personnelles, sociales et juridiques de certains comportements.</a:t>
            </a:r>
          </a:p>
          <a:p>
            <a:pPr marL="171450" indent="-171450">
              <a:buFont typeface="Arial" panose="020B0604020202020204" pitchFamily="34" charset="0"/>
              <a:buChar char="•"/>
            </a:pPr>
            <a:r>
              <a:rPr lang="fr-CA"/>
              <a:t>Favoriser l’empathie, l’écoute et le dialogue constructif.</a:t>
            </a:r>
          </a:p>
          <a:p>
            <a:pPr marL="171450" indent="-171450">
              <a:buFont typeface="Arial" panose="020B0604020202020204" pitchFamily="34" charset="0"/>
              <a:buChar char="•"/>
            </a:pPr>
            <a:r>
              <a:rPr lang="fr-CA"/>
              <a:t>Encourager l’adoption de comportements responsables contribuant à un climat scolaire sain et sécuritaire.</a:t>
            </a:r>
            <a:endParaRPr lang="fr-CA" b="0"/>
          </a:p>
          <a:p>
            <a:endParaRPr lang="fr-CA" b="0"/>
          </a:p>
          <a:p>
            <a:r>
              <a:rPr lang="fr-CA" b="1" u="sng"/>
              <a:t>Préparation nécessaire</a:t>
            </a:r>
          </a:p>
          <a:p>
            <a:endParaRPr lang="fr-CA" b="0"/>
          </a:p>
          <a:p>
            <a:r>
              <a:rPr lang="fr-CA"/>
              <a:t>Tout le contenu nécessaire se trouve dans ce PowerPoint. Les </a:t>
            </a:r>
            <a:r>
              <a:rPr lang="fr-CA" b="0"/>
              <a:t>notes de présentation servent de guide d’animation et comprennent:</a:t>
            </a:r>
          </a:p>
          <a:p>
            <a:endParaRPr lang="fr-CA" b="0"/>
          </a:p>
          <a:p>
            <a:pPr marL="171450" indent="-171450">
              <a:buFont typeface="Arial" panose="020B0604020202020204" pitchFamily="34" charset="0"/>
              <a:buChar char="•"/>
            </a:pPr>
            <a:r>
              <a:rPr lang="fr-CA" b="0"/>
              <a:t>des notions juridiques vulgarisées,</a:t>
            </a:r>
          </a:p>
          <a:p>
            <a:pPr marL="171450" indent="-171450">
              <a:buFont typeface="Arial" panose="020B0604020202020204" pitchFamily="34" charset="0"/>
              <a:buChar char="•"/>
            </a:pPr>
            <a:r>
              <a:rPr lang="fr-CA" b="0"/>
              <a:t>des exemples concrets, proches du vécu des élèves,</a:t>
            </a:r>
          </a:p>
          <a:p>
            <a:pPr marL="171450" indent="-171450">
              <a:buFont typeface="Arial" panose="020B0604020202020204" pitchFamily="34" charset="0"/>
              <a:buChar char="•"/>
            </a:pPr>
            <a:r>
              <a:rPr lang="fr-CA" b="0"/>
              <a:t>des pistes pour répondre à certains mythes fréquents.</a:t>
            </a:r>
          </a:p>
          <a:p>
            <a:endParaRPr lang="fr-CA" b="0"/>
          </a:p>
          <a:p>
            <a:r>
              <a:rPr lang="fr-CA"/>
              <a:t>C’est </a:t>
            </a:r>
            <a:r>
              <a:rPr lang="fr-CA" b="0"/>
              <a:t>un atelier clé en main : aucune connaissance en droit n’est nécessaire. </a:t>
            </a:r>
            <a:r>
              <a:rPr lang="fr-CA"/>
              <a:t>Il est toutefois recommandé de prendre connaissance à l’avance des consignes et recommandations ci-dessous, ainsi que des notes associées aux sujets de débat que vous aurez choisis.</a:t>
            </a:r>
          </a:p>
          <a:p>
            <a:endParaRPr lang="fr-CA"/>
          </a:p>
          <a:p>
            <a:r>
              <a:rPr lang="fr-CA" b="1" u="sng"/>
              <a:t>Choix des sujets de débat</a:t>
            </a:r>
          </a:p>
          <a:p>
            <a:endParaRPr lang="fr-CA" b="1"/>
          </a:p>
          <a:p>
            <a:r>
              <a:rPr lang="fr-CA"/>
              <a:t>Nous recommandons de prévoir au moins 10 à 15 minutes par sujet de débat. Cela permet à plusieurs élèves de s’exprimer, de prendre le temps d’approfondir les échanges et de présenter les informations complémentaires dans les notes. Il est préférable de </a:t>
            </a:r>
            <a:r>
              <a:rPr lang="fr-CA" b="0"/>
              <a:t>traiter quelques sujets en profondeur plutôt que d’en aborder plusieurs trop rapidement. </a:t>
            </a:r>
            <a:r>
              <a:rPr lang="fr-CA"/>
              <a:t>Les sujets peuvent être choisis en fonction de l’âge des élèves et de leur niveau de maturité.</a:t>
            </a:r>
          </a:p>
          <a:p>
            <a:endParaRPr lang="fr-CA" b="0"/>
          </a:p>
          <a:p>
            <a:r>
              <a:rPr lang="fr-CA"/>
              <a:t>Les sujets sont présentés dans le PowerPoint dans un ordre progressif, allant généralement des énoncés plus « accessibles » vers des situations plus complexes. Cette progression permet de mieux s’adapter à l’âge des élèves : les premiers sujets conviennent davantage aux élèves plus jeunes, tandis que les derniers sont souvent plus appropriés pour des élèves plus âgé(e)s ou plus matures.</a:t>
            </a:r>
          </a:p>
          <a:p>
            <a:endParaRPr lang="fr-CA" b="0"/>
          </a:p>
          <a:p>
            <a:r>
              <a:rPr lang="fr-CA"/>
              <a:t>Vous pouvez </a:t>
            </a:r>
            <a:r>
              <a:rPr lang="fr-CA" b="0"/>
              <a:t>supprimer ou masquer </a:t>
            </a:r>
            <a:r>
              <a:rPr lang="fr-CA"/>
              <a:t>les diapositives non utilisées afin de faciliter l’animation.</a:t>
            </a:r>
          </a:p>
          <a:p>
            <a:endParaRPr lang="fr-CA" b="1"/>
          </a:p>
          <a:p>
            <a:r>
              <a:rPr lang="fr-CA" b="1" u="sng"/>
              <a:t>Mise en place</a:t>
            </a:r>
            <a:r>
              <a:rPr lang="fr-CA" u="sng"/>
              <a:t> </a:t>
            </a:r>
            <a:r>
              <a:rPr lang="fr-CA" b="1" u="sng"/>
              <a:t>du débat</a:t>
            </a:r>
            <a:endParaRPr lang="en-US" b="1" u="sng"/>
          </a:p>
          <a:p>
            <a:endParaRPr lang="fr-CA"/>
          </a:p>
          <a:p>
            <a:r>
              <a:rPr lang="fr-CA"/>
              <a:t>Afin de créer un environnement propice aux échanges, vous pouvez utiliser l’une des méthodes suivantes :</a:t>
            </a:r>
          </a:p>
          <a:p>
            <a:endParaRPr lang="fr-CA"/>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a:t>demander aux élèves de déplacer les pupitres vers les côtés de la pièce et ensuite de se placer au centre de la pièce. Les élèves pourront ensuite se déplacer vers la gauche si elles et ils sont en accord avec l’énoncé, et vers la droite si elles et ils sont en désaccord. </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demander</a:t>
            </a:r>
            <a:r>
              <a:rPr lang="fr-CA"/>
              <a:t> aux élèves de lever un carton vert si elles ou ils sont d’accord avec l’affirmation, ou un carton rouge si elles ou ils sont en désaccord.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a:cs typeface="Calibri"/>
              </a:rPr>
              <a:t>demander aux élèves de lever leur pouce vers le haut </a:t>
            </a:r>
            <a:r>
              <a:rPr lang="fr-CA"/>
              <a:t>si elles ou ils sont d’accord avec l’affirmation, ou vers le bas si elles ou ils sont en désaccord. </a:t>
            </a:r>
            <a:endParaRPr lang="fr-CA">
              <a:cs typeface="Calibri"/>
            </a:endParaRPr>
          </a:p>
          <a:p>
            <a:endParaRPr lang="en-US"/>
          </a:p>
          <a:p>
            <a:r>
              <a:rPr lang="fr-CA" b="1" u="sng"/>
              <a:t>Place au débat!</a:t>
            </a:r>
            <a:endParaRPr lang="en-US" u="sng"/>
          </a:p>
          <a:p>
            <a:endParaRPr lang="fr-CA"/>
          </a:p>
          <a:p>
            <a:r>
              <a:rPr lang="fr-CA"/>
              <a:t>Pour chaque sujet choisi :</a:t>
            </a:r>
          </a:p>
          <a:p>
            <a:endParaRPr lang="fr-CA"/>
          </a:p>
          <a:p>
            <a:pPr marL="171450" indent="-171450">
              <a:buFont typeface="Arial" panose="020B0604020202020204" pitchFamily="34" charset="0"/>
              <a:buChar char="•"/>
            </a:pPr>
            <a:r>
              <a:rPr lang="fr-CA"/>
              <a:t>Lisez l’affirmation à voix haute.</a:t>
            </a:r>
          </a:p>
          <a:p>
            <a:pPr marL="171450" indent="-171450">
              <a:buFont typeface="Arial" panose="020B0604020202020204" pitchFamily="34" charset="0"/>
              <a:buChar char="•"/>
            </a:pPr>
            <a:r>
              <a:rPr lang="fr-CA"/>
              <a:t>Demandez aux élèves de se positionner (pour ou contre).</a:t>
            </a:r>
          </a:p>
          <a:p>
            <a:pPr marL="171450" indent="-171450">
              <a:buFont typeface="Arial" panose="020B0604020202020204" pitchFamily="34" charset="0"/>
              <a:buChar char="•"/>
            </a:pPr>
            <a:r>
              <a:rPr lang="fr-CA"/>
              <a:t>Invitez-les à expliquer leur point de vue.</a:t>
            </a:r>
          </a:p>
          <a:p>
            <a:endParaRPr lang="fr-CA"/>
          </a:p>
          <a:p>
            <a:r>
              <a:rPr lang="fr-CA"/>
              <a:t>Votre rôle est d’animer les échanges en faisant circuler la parole, en reformulant les propos sans jugement et en recadrant la discussion au besoin. Afin de stimuler la discussion, vous pouvez au </a:t>
            </a:r>
            <a:r>
              <a:rPr lang="fr-CA" b="0"/>
              <a:t>besoin jouer le rôle de l’avocat du diable et défendre une opinion différente de celle des élèves. </a:t>
            </a:r>
          </a:p>
          <a:p>
            <a:endParaRPr lang="fr-CA" b="0"/>
          </a:p>
          <a:p>
            <a:r>
              <a:rPr lang="fr-CA" b="0"/>
              <a:t>Après le débat, complétez les échanges en vous appuyant sur les notes de la diapositive, notamment pour apporter les éléments juridiques.</a:t>
            </a:r>
          </a:p>
          <a:p>
            <a:endParaRPr lang="fr-CA" b="0"/>
          </a:p>
          <a:p>
            <a:r>
              <a:rPr lang="fr-CA"/>
              <a:t>Il est également possible de refaire un vote à la fin de la discussion afin d’observer l’évolution des opinions. Cela permet de mettre en lumière l’impact des échanges et de valoriser la réflexion collective.</a:t>
            </a:r>
            <a:endParaRPr lang="fr-CA" b="0"/>
          </a:p>
        </p:txBody>
      </p:sp>
      <p:sp>
        <p:nvSpPr>
          <p:cNvPr id="4" name="Espace réservé du numéro de diapositive 3">
            <a:extLst>
              <a:ext uri="{FF2B5EF4-FFF2-40B4-BE49-F238E27FC236}">
                <a16:creationId xmlns:a16="http://schemas.microsoft.com/office/drawing/2014/main" id="{EDBD9310-FF5A-44C9-A2A6-321D69AE7571}"/>
              </a:ext>
            </a:extLst>
          </p:cNvPr>
          <p:cNvSpPr>
            <a:spLocks noGrp="1"/>
          </p:cNvSpPr>
          <p:nvPr>
            <p:ph type="sldNum" sz="quarter" idx="5"/>
          </p:nvPr>
        </p:nvSpPr>
        <p:spPr/>
        <p:txBody>
          <a:bodyPr/>
          <a:lstStyle/>
          <a:p>
            <a:fld id="{28B76797-235B-4647-8966-AFDB406474DD}" type="slidenum">
              <a:rPr lang="fr-CA" smtClean="0"/>
              <a:t>2</a:t>
            </a:fld>
            <a:endParaRPr lang="fr-CA"/>
          </a:p>
        </p:txBody>
      </p:sp>
    </p:spTree>
    <p:extLst>
      <p:ext uri="{BB962C8B-B14F-4D97-AF65-F5344CB8AC3E}">
        <p14:creationId xmlns:p14="http://schemas.microsoft.com/office/powerpoint/2010/main" val="1965436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ABC34-897C-5848-2BF1-9D1F57D883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B0C5A5-8C42-2197-D6C3-830C5C1E28BB}"/>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2E3B6A58-D9E9-CE0C-2EB9-977E975D0B57}"/>
              </a:ext>
            </a:extLst>
          </p:cNvPr>
          <p:cNvSpPr>
            <a:spLocks noGrp="1"/>
          </p:cNvSpPr>
          <p:nvPr>
            <p:ph type="body" idx="1"/>
          </p:nvPr>
        </p:nvSpPr>
        <p:spPr/>
        <p:txBody>
          <a:bodyPr/>
          <a:lstStyle/>
          <a:p>
            <a:pPr>
              <a:spcAft>
                <a:spcPts val="600"/>
              </a:spcAft>
            </a:pPr>
            <a:r>
              <a:rPr lang="fr-CA" b="0" i="0" u="none">
                <a:cs typeface="Calibri"/>
              </a:rPr>
              <a:t>Voici quelques pistes pour animer et structurer le débat, si nécessaire.</a:t>
            </a:r>
          </a:p>
          <a:p>
            <a:pPr>
              <a:spcAft>
                <a:spcPts val="600"/>
              </a:spcAft>
            </a:pPr>
            <a:endParaRPr lang="fr-CA" b="1" i="0" u="none">
              <a:cs typeface="Calibri"/>
            </a:endParaRPr>
          </a:p>
          <a:p>
            <a:pPr>
              <a:spcAft>
                <a:spcPts val="600"/>
              </a:spcAft>
            </a:pPr>
            <a:r>
              <a:rPr lang="fr-CA" b="1" i="0" u="none">
                <a:cs typeface="Calibri"/>
              </a:rPr>
              <a:t>Arguments pour:</a:t>
            </a:r>
          </a:p>
          <a:p>
            <a:pPr>
              <a:spcAft>
                <a:spcPts val="600"/>
              </a:spcAft>
            </a:pPr>
            <a:endParaRPr lang="fr-CA" b="0" i="0" u="none">
              <a:cs typeface="Calibri"/>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CA"/>
              <a:t>Cela banalise la violence.</a:t>
            </a:r>
          </a:p>
          <a:p>
            <a:pPr marL="171450" indent="-171450">
              <a:spcAft>
                <a:spcPts val="600"/>
              </a:spcAft>
              <a:buFont typeface="Arial" panose="020B0604020202020204" pitchFamily="34" charset="0"/>
              <a:buChar char="•"/>
            </a:pPr>
            <a:r>
              <a:rPr lang="fr-CA"/>
              <a:t>Filmer au lieu d’aider aggrave la situation.</a:t>
            </a:r>
          </a:p>
          <a:p>
            <a:pPr marL="171450" indent="-171450">
              <a:spcAft>
                <a:spcPts val="600"/>
              </a:spcAft>
              <a:buFont typeface="Arial" panose="020B0604020202020204" pitchFamily="34" charset="0"/>
              <a:buChar char="•"/>
            </a:pPr>
            <a:r>
              <a:rPr lang="fr-CA"/>
              <a:t>Les vidéos peuvent humilier les personnes filmées.</a:t>
            </a:r>
          </a:p>
          <a:p>
            <a:pPr>
              <a:spcAft>
                <a:spcPts val="600"/>
              </a:spcAft>
            </a:pPr>
            <a:endParaRPr lang="fr-CA" b="1" i="0" u="none">
              <a:cs typeface="Calibri"/>
            </a:endParaRPr>
          </a:p>
          <a:p>
            <a:pPr>
              <a:spcAft>
                <a:spcPts val="600"/>
              </a:spcAft>
            </a:pPr>
            <a:r>
              <a:rPr lang="fr-CA" b="1" i="0" u="none">
                <a:cs typeface="Calibri"/>
              </a:rPr>
              <a:t>Arguments contre:</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Filmer peut servir de preuve.</a:t>
            </a:r>
          </a:p>
          <a:p>
            <a:pPr marL="171450" indent="-171450">
              <a:spcAft>
                <a:spcPts val="600"/>
              </a:spcAft>
              <a:buFont typeface="Arial" panose="020B0604020202020204" pitchFamily="34" charset="0"/>
              <a:buChar char="•"/>
            </a:pPr>
            <a:r>
              <a:rPr lang="fr-CA"/>
              <a:t>La personne qui filme ou encourage ne se bat pas directement.</a:t>
            </a:r>
          </a:p>
          <a:p>
            <a:pPr marL="171450" indent="-171450">
              <a:spcAft>
                <a:spcPts val="600"/>
              </a:spcAft>
              <a:buFont typeface="Arial" panose="020B0604020202020204" pitchFamily="34" charset="0"/>
              <a:buChar char="•"/>
            </a:pPr>
            <a:r>
              <a:rPr lang="fr-CA"/>
              <a:t>Filmer ou commenter un événement, c’est de la liberté d’expression.</a:t>
            </a:r>
          </a:p>
          <a:p>
            <a:pPr>
              <a:spcAft>
                <a:spcPts val="600"/>
              </a:spcAft>
            </a:pPr>
            <a:endParaRPr lang="fr-CA" b="1" i="1">
              <a:cs typeface="Calibri"/>
            </a:endParaRPr>
          </a:p>
        </p:txBody>
      </p:sp>
      <p:sp>
        <p:nvSpPr>
          <p:cNvPr id="4" name="Espace réservé du numéro de diapositive 3">
            <a:extLst>
              <a:ext uri="{FF2B5EF4-FFF2-40B4-BE49-F238E27FC236}">
                <a16:creationId xmlns:a16="http://schemas.microsoft.com/office/drawing/2014/main" id="{D5922CC7-276C-294D-660D-ABBEEE0A6B9E}"/>
              </a:ext>
            </a:extLst>
          </p:cNvPr>
          <p:cNvSpPr>
            <a:spLocks noGrp="1"/>
          </p:cNvSpPr>
          <p:nvPr>
            <p:ph type="sldNum" sz="quarter" idx="5"/>
          </p:nvPr>
        </p:nvSpPr>
        <p:spPr/>
        <p:txBody>
          <a:bodyPr/>
          <a:lstStyle/>
          <a:p>
            <a:fld id="{7F032627-CDED-4B74-8175-2FC5BD909872}" type="slidenum">
              <a:rPr lang="fr-FR"/>
              <a:t>20</a:t>
            </a:fld>
            <a:endParaRPr lang="fr-FR"/>
          </a:p>
        </p:txBody>
      </p:sp>
    </p:spTree>
    <p:extLst>
      <p:ext uri="{BB962C8B-B14F-4D97-AF65-F5344CB8AC3E}">
        <p14:creationId xmlns:p14="http://schemas.microsoft.com/office/powerpoint/2010/main" val="2739488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AFEA1-5570-CFB0-A60C-6E5F0734A36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307697-F69C-9BCB-C29E-345B1DD52BF5}"/>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BAFFFCE8-0F9D-7DC8-528D-91B4B6091E3C}"/>
              </a:ext>
            </a:extLst>
          </p:cNvPr>
          <p:cNvSpPr>
            <a:spLocks noGrp="1"/>
          </p:cNvSpPr>
          <p:nvPr>
            <p:ph type="body" idx="1"/>
          </p:nvPr>
        </p:nvSpPr>
        <p:spPr/>
        <p:txBody>
          <a:bodyPr/>
          <a:lstStyle/>
          <a:p>
            <a:r>
              <a:rPr lang="fr-CA" b="1"/>
              <a:t>Informations à transmettre</a:t>
            </a:r>
            <a:endParaRPr lang="fr-CA"/>
          </a:p>
          <a:p>
            <a:endParaRPr lang="fr-CA" b="1">
              <a:cs typeface="Calibri"/>
            </a:endParaRPr>
          </a:p>
          <a:p>
            <a:pPr marL="171450" indent="-171450">
              <a:buFont typeface="Arial" panose="020B0604020202020204" pitchFamily="34" charset="0"/>
              <a:buChar char="•"/>
            </a:pPr>
            <a:r>
              <a:rPr lang="fr-CA" b="0"/>
              <a:t>Filmer une bagarre ou encourager quelqu’un à se battre peut être considéré comme une participation indirecte à un acte de violence. </a:t>
            </a:r>
          </a:p>
          <a:p>
            <a:pPr marL="171450" indent="-171450">
              <a:buFont typeface="Arial" panose="020B0604020202020204" pitchFamily="34" charset="0"/>
              <a:buChar char="•"/>
            </a:pPr>
            <a:r>
              <a:rPr lang="fr-CA" b="0"/>
              <a:t>Même si la personne ne touche pas physiquement la victime, elle peut contribuer à la situation, augmenter le risque ou l’impact de la violence, et être tenue responsable.</a:t>
            </a:r>
          </a:p>
          <a:p>
            <a:pPr marL="171450" indent="-171450">
              <a:buFont typeface="Arial" panose="020B0604020202020204" pitchFamily="34" charset="0"/>
              <a:buChar char="•"/>
            </a:pPr>
            <a:r>
              <a:rPr lang="fr-CA" b="0"/>
              <a:t>Un élève peut être tenu responsable même s’il ne frappe pas directement si :</a:t>
            </a:r>
          </a:p>
          <a:p>
            <a:pPr marL="171450" indent="-171450">
              <a:buFont typeface="Arial" panose="020B0604020202020204" pitchFamily="34" charset="0"/>
              <a:buChar char="•"/>
            </a:pPr>
            <a:endParaRPr lang="fr-CA" b="0"/>
          </a:p>
          <a:p>
            <a:pPr marL="628650" lvl="1" indent="-171450">
              <a:buFont typeface="Courier New" panose="02070309020205020404" pitchFamily="49" charset="0"/>
              <a:buChar char="o"/>
            </a:pPr>
            <a:r>
              <a:rPr lang="fr-CA" b="0"/>
              <a:t>Il encourage activement la violence (cris, moqueries, incitations).</a:t>
            </a:r>
          </a:p>
          <a:p>
            <a:pPr marL="628650" lvl="1" indent="-171450">
              <a:buFont typeface="Courier New" panose="02070309020205020404" pitchFamily="49" charset="0"/>
              <a:buChar char="o"/>
            </a:pPr>
            <a:r>
              <a:rPr lang="fr-CA" b="0"/>
              <a:t>Il continue de filmer pendant qu’une personne se fait frapper.</a:t>
            </a:r>
          </a:p>
          <a:p>
            <a:pPr marL="628650" lvl="1" indent="-171450">
              <a:buFont typeface="Courier New" panose="02070309020205020404" pitchFamily="49" charset="0"/>
              <a:buChar char="o"/>
            </a:pPr>
            <a:r>
              <a:rPr lang="fr-CA" b="0"/>
              <a:t>Il aide l’agresseur (bloquer la victime, pousser, empêcher la fuite).</a:t>
            </a:r>
          </a:p>
          <a:p>
            <a:endParaRPr lang="fr-CA" b="0"/>
          </a:p>
          <a:p>
            <a:pPr marL="171450" indent="-171450">
              <a:buFont typeface="Arial" panose="020B0604020202020204" pitchFamily="34" charset="0"/>
              <a:buChar char="•"/>
            </a:pPr>
            <a:r>
              <a:rPr lang="fr-CA" b="0"/>
              <a:t>On peut être accusé d’un crime même lorsqu’on ne le commet pas soi-même. Encourager un crime, comme frapper quelqu’un peut rendre une personne « complice » d’un crime, avec les mêmes conséquences que pour la personne qui frappe. </a:t>
            </a:r>
          </a:p>
          <a:p>
            <a:pPr marL="171450" indent="-171450">
              <a:buFont typeface="Arial" panose="020B0604020202020204" pitchFamily="34" charset="0"/>
              <a:buChar char="•"/>
            </a:pPr>
            <a:endParaRPr lang="fr-CA"/>
          </a:p>
          <a:p>
            <a:pPr marL="171450" indent="-171450">
              <a:buFont typeface="Arial" panose="020B0604020202020204" pitchFamily="34" charset="0"/>
              <a:buChar char="•"/>
            </a:pPr>
            <a:r>
              <a:rPr lang="fr-CA" b="0"/>
              <a:t>Exemples concrets :</a:t>
            </a:r>
          </a:p>
          <a:p>
            <a:endParaRPr lang="fr-CA" b="0"/>
          </a:p>
          <a:p>
            <a:pPr marL="628650" lvl="1" indent="-171450">
              <a:buFont typeface="Courier New" panose="02070309020205020404" pitchFamily="49" charset="0"/>
              <a:buChar char="o"/>
            </a:pPr>
            <a:r>
              <a:rPr lang="fr-CA" b="0"/>
              <a:t>Filmer une bagarre pour la partager sur un réseau social et ajouter des commentaires.</a:t>
            </a:r>
          </a:p>
          <a:p>
            <a:pPr marL="628650" lvl="1" indent="-171450">
              <a:buFont typeface="Courier New" panose="02070309020205020404" pitchFamily="49" charset="0"/>
              <a:buChar char="o"/>
            </a:pPr>
            <a:r>
              <a:rPr lang="fr-CA" b="0"/>
              <a:t>Se placer derrière quelqu’un qui frappe pour l’empêcher d’être arrêté ou pour bloquer la victime.</a:t>
            </a:r>
          </a:p>
          <a:p>
            <a:pPr marL="628650" lvl="1" indent="-171450">
              <a:buFont typeface="Courier New" panose="02070309020205020404" pitchFamily="49" charset="0"/>
              <a:buChar char="o"/>
            </a:pPr>
            <a:r>
              <a:rPr lang="fr-CA" b="0"/>
              <a:t>Rire et applaudir pendant une bagarre tout en filmant.</a:t>
            </a:r>
          </a:p>
          <a:p>
            <a:endParaRPr lang="fr-CA" b="0"/>
          </a:p>
          <a:p>
            <a:pPr marL="171450" indent="-171450">
              <a:buFont typeface="Arial" panose="020B0604020202020204" pitchFamily="34" charset="0"/>
              <a:buChar char="•"/>
            </a:pPr>
            <a:r>
              <a:rPr lang="fr-CA" b="0"/>
              <a:t>Les écoles peuvent sanctionner tout comportement qui contribue à une bagarre, même indirectement.</a:t>
            </a:r>
          </a:p>
          <a:p>
            <a:pPr marL="171450" indent="-171450">
              <a:buFont typeface="Arial" panose="020B0604020202020204" pitchFamily="34" charset="0"/>
              <a:buChar char="•"/>
            </a:pPr>
            <a:r>
              <a:rPr lang="fr-CA" b="0"/>
              <a:t>La victime peut également demander des « dommages-intérêts » si elle subit un préjudice moral ou psychologique.</a:t>
            </a:r>
          </a:p>
          <a:p>
            <a:pPr marL="171450" indent="-171450">
              <a:buFont typeface="Arial" panose="020B0604020202020204" pitchFamily="34" charset="0"/>
              <a:buChar char="•"/>
            </a:pPr>
            <a:endParaRPr lang="fr-CA" b="0"/>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sz="1200" kern="1200">
                <a:solidFill>
                  <a:schemeClr val="tx1"/>
                </a:solidFill>
                <a:effectLst/>
                <a:latin typeface="+mn-lt"/>
                <a:ea typeface="+mn-ea"/>
                <a:cs typeface="+mn-cs"/>
              </a:rPr>
              <a:t>Les dommages-intérêts, c’est de l’argent que quelqu’un doit donner à une autre personne quand il lui a fait du mal.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a:t>Le préjudice, c’est un dommage ou tort subi par quelqu’un, que ce soit dans ses émotions, sa santé ou sa vie quotidienne.</a:t>
            </a:r>
            <a:endParaRPr lang="fr-CA" sz="1200" kern="1200">
              <a:solidFill>
                <a:schemeClr val="tx1"/>
              </a:solidFill>
              <a:effectLst/>
              <a:latin typeface="+mn-lt"/>
              <a:ea typeface="+mn-ea"/>
              <a:cs typeface="+mn-cs"/>
            </a:endParaRPr>
          </a:p>
          <a:p>
            <a:pPr marL="628650" lvl="1" indent="-171450">
              <a:buFont typeface="Courier New" panose="02070309020205020404" pitchFamily="49" charset="0"/>
              <a:buChar char="o"/>
            </a:pPr>
            <a:endParaRPr lang="fr-CA" b="0"/>
          </a:p>
        </p:txBody>
      </p:sp>
      <p:sp>
        <p:nvSpPr>
          <p:cNvPr id="4" name="Espace réservé du numéro de diapositive 3">
            <a:extLst>
              <a:ext uri="{FF2B5EF4-FFF2-40B4-BE49-F238E27FC236}">
                <a16:creationId xmlns:a16="http://schemas.microsoft.com/office/drawing/2014/main" id="{E67D4168-87FC-5913-F773-DCBE160B33C1}"/>
              </a:ext>
            </a:extLst>
          </p:cNvPr>
          <p:cNvSpPr>
            <a:spLocks noGrp="1"/>
          </p:cNvSpPr>
          <p:nvPr>
            <p:ph type="sldNum" sz="quarter" idx="5"/>
          </p:nvPr>
        </p:nvSpPr>
        <p:spPr/>
        <p:txBody>
          <a:bodyPr/>
          <a:lstStyle/>
          <a:p>
            <a:fld id="{7F032627-CDED-4B74-8175-2FC5BD909872}" type="slidenum">
              <a:rPr lang="fr-FR"/>
              <a:t>21</a:t>
            </a:fld>
            <a:endParaRPr lang="fr-FR"/>
          </a:p>
        </p:txBody>
      </p:sp>
    </p:spTree>
    <p:extLst>
      <p:ext uri="{BB962C8B-B14F-4D97-AF65-F5344CB8AC3E}">
        <p14:creationId xmlns:p14="http://schemas.microsoft.com/office/powerpoint/2010/main" val="1869814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CB4CD-0FA8-C29A-D32A-7F2AC84AD1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58964E0-038C-F984-E39B-DD0DA96647EC}"/>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E4327367-6178-12A1-B0A0-1F3216A3E622}"/>
              </a:ext>
            </a:extLst>
          </p:cNvPr>
          <p:cNvSpPr>
            <a:spLocks noGrp="1"/>
          </p:cNvSpPr>
          <p:nvPr>
            <p:ph type="body" idx="1"/>
          </p:nvPr>
        </p:nvSpPr>
        <p:spPr/>
        <p:txBody>
          <a:bodyPr/>
          <a:lstStyle/>
          <a:p>
            <a:pPr>
              <a:spcAft>
                <a:spcPts val="600"/>
              </a:spcAft>
            </a:pPr>
            <a:r>
              <a:rPr lang="fr-CA" b="0" i="0" u="none">
                <a:cs typeface="Calibri"/>
              </a:rPr>
              <a:t>Voici quelques pistes pour animer et structurer le débat, si nécessaire.</a:t>
            </a:r>
          </a:p>
          <a:p>
            <a:pPr>
              <a:spcAft>
                <a:spcPts val="600"/>
              </a:spcAft>
            </a:pPr>
            <a:endParaRPr lang="fr-CA" b="1" i="0" u="none">
              <a:cs typeface="Calibri"/>
            </a:endParaRPr>
          </a:p>
          <a:p>
            <a:pPr>
              <a:spcAft>
                <a:spcPts val="600"/>
              </a:spcAft>
            </a:pPr>
            <a:r>
              <a:rPr lang="fr-CA" b="1" i="0" u="none">
                <a:cs typeface="Calibri"/>
              </a:rPr>
              <a:t>Arguments pour:</a:t>
            </a:r>
          </a:p>
          <a:p>
            <a:pPr>
              <a:spcAft>
                <a:spcPts val="600"/>
              </a:spcAft>
            </a:pPr>
            <a:endParaRPr lang="fr-CA" b="0" i="0" u="none">
              <a:cs typeface="Calibri"/>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CA"/>
              <a:t>La personne ne crée pas le contenu.</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CA"/>
              <a:t>Ça peut être fait sans réfléchir, ou même par erreur!</a:t>
            </a:r>
          </a:p>
          <a:p>
            <a:pPr>
              <a:spcAft>
                <a:spcPts val="600"/>
              </a:spcAft>
            </a:pPr>
            <a:endParaRPr lang="fr-CA" b="1" i="0" u="none">
              <a:cs typeface="Calibri"/>
            </a:endParaRPr>
          </a:p>
          <a:p>
            <a:pPr>
              <a:spcAft>
                <a:spcPts val="600"/>
              </a:spcAft>
            </a:pPr>
            <a:r>
              <a:rPr lang="fr-CA" b="1" i="0" u="none">
                <a:cs typeface="Calibri"/>
              </a:rPr>
              <a:t>Arguments contre:</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Cela amplifie la moquerie et ça valide le message humiliant.</a:t>
            </a:r>
          </a:p>
          <a:p>
            <a:pPr marL="171450" indent="-171450">
              <a:spcAft>
                <a:spcPts val="600"/>
              </a:spcAft>
              <a:buFont typeface="Arial" panose="020B0604020202020204" pitchFamily="34" charset="0"/>
              <a:buChar char="•"/>
            </a:pPr>
            <a:r>
              <a:rPr lang="fr-CA"/>
              <a:t>La victime peut le voir comme un soutien à l’intimidation.</a:t>
            </a:r>
          </a:p>
          <a:p>
            <a:pPr marL="171450" indent="-171450">
              <a:spcAft>
                <a:spcPts val="600"/>
              </a:spcAft>
              <a:buFont typeface="Arial" panose="020B0604020202020204" pitchFamily="34" charset="0"/>
              <a:buChar char="•"/>
            </a:pPr>
            <a:r>
              <a:rPr lang="fr-CA"/>
              <a:t>Plus il y a de partages, plus le tort augmente.</a:t>
            </a:r>
          </a:p>
          <a:p>
            <a:pPr marL="171450" indent="-171450">
              <a:spcAft>
                <a:spcPts val="600"/>
              </a:spcAft>
              <a:buFont typeface="Arial" panose="020B0604020202020204" pitchFamily="34" charset="0"/>
              <a:buChar char="•"/>
            </a:pPr>
            <a:r>
              <a:rPr lang="fr-CA"/>
              <a:t>Le geste contribue au problème.</a:t>
            </a:r>
          </a:p>
          <a:p>
            <a:pPr>
              <a:spcAft>
                <a:spcPts val="600"/>
              </a:spcAft>
            </a:pPr>
            <a:endParaRPr lang="fr-CA" b="1" i="1">
              <a:cs typeface="Calibri"/>
            </a:endParaRPr>
          </a:p>
        </p:txBody>
      </p:sp>
      <p:sp>
        <p:nvSpPr>
          <p:cNvPr id="4" name="Espace réservé du numéro de diapositive 3">
            <a:extLst>
              <a:ext uri="{FF2B5EF4-FFF2-40B4-BE49-F238E27FC236}">
                <a16:creationId xmlns:a16="http://schemas.microsoft.com/office/drawing/2014/main" id="{63096625-7E07-DA9F-E3FB-154911E7EBC7}"/>
              </a:ext>
            </a:extLst>
          </p:cNvPr>
          <p:cNvSpPr>
            <a:spLocks noGrp="1"/>
          </p:cNvSpPr>
          <p:nvPr>
            <p:ph type="sldNum" sz="quarter" idx="5"/>
          </p:nvPr>
        </p:nvSpPr>
        <p:spPr/>
        <p:txBody>
          <a:bodyPr/>
          <a:lstStyle/>
          <a:p>
            <a:fld id="{7F032627-CDED-4B74-8175-2FC5BD909872}" type="slidenum">
              <a:rPr lang="fr-FR"/>
              <a:t>22</a:t>
            </a:fld>
            <a:endParaRPr lang="fr-FR"/>
          </a:p>
        </p:txBody>
      </p:sp>
    </p:spTree>
    <p:extLst>
      <p:ext uri="{BB962C8B-B14F-4D97-AF65-F5344CB8AC3E}">
        <p14:creationId xmlns:p14="http://schemas.microsoft.com/office/powerpoint/2010/main" val="102159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66E8A-DA62-5572-9575-10AB59C9FD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CE1570-7180-849E-4A71-B178D7E4C3CF}"/>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FD2827D2-B97C-31A7-A6CB-EEC5BF942811}"/>
              </a:ext>
            </a:extLst>
          </p:cNvPr>
          <p:cNvSpPr>
            <a:spLocks noGrp="1"/>
          </p:cNvSpPr>
          <p:nvPr>
            <p:ph type="body" idx="1"/>
          </p:nvPr>
        </p:nvSpPr>
        <p:spPr/>
        <p:txBody>
          <a:bodyPr/>
          <a:lstStyle/>
          <a:p>
            <a:r>
              <a:rPr lang="fr-CA" b="1"/>
              <a:t>Informations à transmettre</a:t>
            </a:r>
            <a:endParaRPr lang="fr-CA"/>
          </a:p>
          <a:p>
            <a:endParaRPr lang="fr-CA" b="1">
              <a:cs typeface="Calibri"/>
            </a:endParaRPr>
          </a:p>
          <a:p>
            <a:pPr marL="171450" indent="-171450">
              <a:buFont typeface="Arial" panose="020B0604020202020204" pitchFamily="34" charset="0"/>
              <a:buChar char="•"/>
            </a:pPr>
            <a:r>
              <a:rPr lang="fr-CA" b="0">
                <a:cs typeface="Calibri"/>
              </a:rPr>
              <a:t>Liker ou partager une publication qui se moque d’une personne peut être considéré comme une forme d’intimidation ou de harcèlement en ligne, même si l’élève n’a pas créé le contenu.</a:t>
            </a:r>
          </a:p>
          <a:p>
            <a:pPr marL="171450" indent="-171450">
              <a:buFont typeface="Arial" panose="020B0604020202020204" pitchFamily="34" charset="0"/>
              <a:buChar char="•"/>
            </a:pPr>
            <a:endParaRPr lang="fr-CA" b="0">
              <a:cs typeface="Calibri"/>
            </a:endParaRP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a:t>Une </a:t>
            </a:r>
            <a:r>
              <a:rPr lang="fr-CA" b="0"/>
              <a:t>personne qui diffuse ou facilite la publication d’un message peut être tenue responsable</a:t>
            </a:r>
            <a:r>
              <a:rPr lang="fr-CA"/>
              <a:t>, même si elle n’en est pas l’auteur.</a:t>
            </a:r>
            <a:endParaRPr lang="fr-CA" b="0">
              <a:cs typeface="Calibri"/>
            </a:endParaRPr>
          </a:p>
          <a:p>
            <a:pPr marL="171450" indent="-171450">
              <a:buFont typeface="Arial" panose="020B0604020202020204" pitchFamily="34" charset="0"/>
              <a:buChar char="•"/>
            </a:pPr>
            <a:endParaRPr lang="fr-CA" b="0">
              <a:cs typeface="Calibri"/>
            </a:endParaRPr>
          </a:p>
          <a:p>
            <a:pPr marL="171450" indent="-171450">
              <a:buFont typeface="Arial" panose="020B0604020202020204" pitchFamily="34" charset="0"/>
              <a:buChar char="•"/>
            </a:pPr>
            <a:r>
              <a:rPr lang="fr-CA" b="0">
                <a:cs typeface="Calibri"/>
              </a:rPr>
              <a:t>Toute action qui contribue à l’humiliation, à la peur ou à l’isolement d’une victime peut entraîner une responsabilité.</a:t>
            </a:r>
          </a:p>
          <a:p>
            <a:pPr marL="171450" indent="-171450">
              <a:buFont typeface="Arial" panose="020B0604020202020204" pitchFamily="34" charset="0"/>
              <a:buChar char="•"/>
            </a:pPr>
            <a:r>
              <a:rPr lang="fr-CA" b="0">
                <a:cs typeface="Calibri"/>
              </a:rPr>
              <a:t>Conséquences possibles au niveau scolaire : avertissement, retenue, exclusion temporaire, programme de sensibilisation. L’école peut sanctionner toute contribution directe ou indirecte à l’intimidation.</a:t>
            </a:r>
          </a:p>
          <a:p>
            <a:pPr marL="171450" indent="-171450">
              <a:buFont typeface="Arial" panose="020B0604020202020204" pitchFamily="34" charset="0"/>
              <a:buChar char="•"/>
            </a:pPr>
            <a:r>
              <a:rPr lang="fr-CA" b="0">
                <a:cs typeface="Calibri"/>
              </a:rPr>
              <a:t>Dans certains cas, la diffusion ou l’encouragement à l’humiliation peut constituer du harcèlement, de la diffamation ou de l’intimidation, pouvant donner lieu à des conséquences légales et à une intervention policière.</a:t>
            </a:r>
          </a:p>
          <a:p>
            <a:pPr marL="171450" indent="-171450">
              <a:buFont typeface="Arial" panose="020B0604020202020204" pitchFamily="34" charset="0"/>
              <a:buChar char="•"/>
            </a:pPr>
            <a:r>
              <a:rPr lang="fr-CA"/>
              <a:t>Les </a:t>
            </a:r>
            <a:r>
              <a:rPr lang="fr-CA" b="0"/>
              <a:t>publications sur les réseaux sociaux peuvent aussi engager la responsabilité civile. Cela veut dire que la victime peut demander des « dommages-intérêts » si elle subit un préjudice moral ou psychologique.</a:t>
            </a:r>
          </a:p>
          <a:p>
            <a:pPr marL="171450" indent="-171450">
              <a:buFont typeface="Arial" panose="020B0604020202020204" pitchFamily="34" charset="0"/>
              <a:buChar char="•"/>
            </a:pPr>
            <a:endParaRPr lang="fr-CA" b="0"/>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sz="1200" kern="1200">
                <a:solidFill>
                  <a:schemeClr val="tx1"/>
                </a:solidFill>
                <a:effectLst/>
                <a:latin typeface="+mn-lt"/>
                <a:ea typeface="+mn-ea"/>
                <a:cs typeface="+mn-cs"/>
              </a:rPr>
              <a:t>Les dommages-intérêts, c’est de l’argent que quelqu’un doit donner à une autre personne quand il lui a fait du mal.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a:t>Le préjudice, c’est un dommage ou tort subi par quelqu’un, que ce soit dans ses émotions, sa santé ou sa vie quotidienne.</a:t>
            </a:r>
            <a:endParaRPr lang="fr-CA" sz="1200" kern="1200">
              <a:solidFill>
                <a:schemeClr val="tx1"/>
              </a:solidFill>
              <a:effectLst/>
              <a:latin typeface="+mn-lt"/>
              <a:ea typeface="+mn-ea"/>
              <a:cs typeface="+mn-cs"/>
            </a:endParaRPr>
          </a:p>
          <a:p>
            <a:pPr marL="171450" indent="-171450">
              <a:buFont typeface="Arial" panose="020B0604020202020204" pitchFamily="34" charset="0"/>
              <a:buChar char="•"/>
            </a:pPr>
            <a:endParaRPr lang="fr-CA" b="0"/>
          </a:p>
        </p:txBody>
      </p:sp>
      <p:sp>
        <p:nvSpPr>
          <p:cNvPr id="4" name="Espace réservé du numéro de diapositive 3">
            <a:extLst>
              <a:ext uri="{FF2B5EF4-FFF2-40B4-BE49-F238E27FC236}">
                <a16:creationId xmlns:a16="http://schemas.microsoft.com/office/drawing/2014/main" id="{90FFBEA3-D70C-5D69-784A-E24ADDA475ED}"/>
              </a:ext>
            </a:extLst>
          </p:cNvPr>
          <p:cNvSpPr>
            <a:spLocks noGrp="1"/>
          </p:cNvSpPr>
          <p:nvPr>
            <p:ph type="sldNum" sz="quarter" idx="5"/>
          </p:nvPr>
        </p:nvSpPr>
        <p:spPr/>
        <p:txBody>
          <a:bodyPr/>
          <a:lstStyle/>
          <a:p>
            <a:fld id="{7F032627-CDED-4B74-8175-2FC5BD909872}" type="slidenum">
              <a:rPr lang="fr-FR"/>
              <a:t>23</a:t>
            </a:fld>
            <a:endParaRPr lang="fr-FR"/>
          </a:p>
        </p:txBody>
      </p:sp>
    </p:spTree>
    <p:extLst>
      <p:ext uri="{BB962C8B-B14F-4D97-AF65-F5344CB8AC3E}">
        <p14:creationId xmlns:p14="http://schemas.microsoft.com/office/powerpoint/2010/main" val="1494868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A5F10-F752-149E-AB19-0914F3C9B5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A2AE91-1E4C-D96A-4C71-63A9B39D49D4}"/>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BC8283A5-6592-070C-429F-B6F0AFFF7A82}"/>
              </a:ext>
            </a:extLst>
          </p:cNvPr>
          <p:cNvSpPr>
            <a:spLocks noGrp="1"/>
          </p:cNvSpPr>
          <p:nvPr>
            <p:ph type="body" idx="1"/>
          </p:nvPr>
        </p:nvSpPr>
        <p:spPr/>
        <p:txBody>
          <a:bodyPr/>
          <a:lstStyle/>
          <a:p>
            <a:pPr>
              <a:spcAft>
                <a:spcPts val="600"/>
              </a:spcAft>
            </a:pPr>
            <a:r>
              <a:rPr lang="fr-CA" b="0" i="0" u="none">
                <a:cs typeface="Calibri"/>
              </a:rPr>
              <a:t>Voici quelques pistes pour animer et structurer le débat, si nécessaire.</a:t>
            </a:r>
          </a:p>
          <a:p>
            <a:pPr>
              <a:spcAft>
                <a:spcPts val="600"/>
              </a:spcAft>
            </a:pPr>
            <a:endParaRPr lang="fr-CA" b="1" i="0" u="none">
              <a:cs typeface="Calibri"/>
            </a:endParaRPr>
          </a:p>
          <a:p>
            <a:pPr>
              <a:spcAft>
                <a:spcPts val="600"/>
              </a:spcAft>
            </a:pPr>
            <a:r>
              <a:rPr lang="fr-CA" b="1" i="0" u="none">
                <a:cs typeface="Calibri"/>
              </a:rPr>
              <a:t>Arguments pour:</a:t>
            </a:r>
          </a:p>
          <a:p>
            <a:pPr>
              <a:spcAft>
                <a:spcPts val="600"/>
              </a:spcAft>
            </a:pPr>
            <a:endParaRPr lang="fr-CA" b="0" i="0" u="none">
              <a:cs typeface="Calibri"/>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CA"/>
              <a:t>C’est courant sur les réseaux sociaux.</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CA"/>
              <a:t>Une photo n’est pas toujours quelque chose de privé.</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CA"/>
              <a:t>La photo peut avoir été prise dans un lieu public.</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CA" sz="1200" kern="1200">
                <a:solidFill>
                  <a:schemeClr val="tx1"/>
                </a:solidFill>
                <a:effectLst/>
                <a:latin typeface="+mn-lt"/>
                <a:ea typeface="+mn-ea"/>
                <a:cs typeface="+mn-cs"/>
              </a:rPr>
              <a:t>Si j’ai pris la photo, je devrais pouvoir décider quoi faire avec. </a:t>
            </a:r>
            <a:endParaRPr lang="fr-CA"/>
          </a:p>
          <a:p>
            <a:pPr>
              <a:spcAft>
                <a:spcPts val="600"/>
              </a:spcAft>
            </a:pPr>
            <a:endParaRPr lang="fr-CA" b="1" i="0" u="none">
              <a:cs typeface="Calibri"/>
            </a:endParaRPr>
          </a:p>
          <a:p>
            <a:pPr>
              <a:spcAft>
                <a:spcPts val="600"/>
              </a:spcAft>
            </a:pPr>
            <a:r>
              <a:rPr lang="fr-CA" b="1" i="0" u="none">
                <a:cs typeface="Calibri"/>
              </a:rPr>
              <a:t>Arguments contre:</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Cela viole la vie privée.</a:t>
            </a:r>
          </a:p>
          <a:p>
            <a:pPr marL="171450" indent="-171450">
              <a:spcAft>
                <a:spcPts val="600"/>
              </a:spcAft>
              <a:buFont typeface="Arial" panose="020B0604020202020204" pitchFamily="34" charset="0"/>
              <a:buChar char="•"/>
            </a:pPr>
            <a:r>
              <a:rPr lang="fr-CA"/>
              <a:t>La personne peut se sentir humiliée.</a:t>
            </a:r>
          </a:p>
          <a:p>
            <a:pPr marL="171450" indent="-171450">
              <a:spcAft>
                <a:spcPts val="600"/>
              </a:spcAft>
              <a:buFont typeface="Arial" panose="020B0604020202020204" pitchFamily="34" charset="0"/>
              <a:buChar char="•"/>
            </a:pPr>
            <a:r>
              <a:rPr lang="fr-CA"/>
              <a:t>La photo peut être utilisée à des fins malveillantes, pour blesser ou gêner la personne concernée.</a:t>
            </a:r>
          </a:p>
          <a:p>
            <a:pPr marL="171450" indent="-171450">
              <a:spcAft>
                <a:spcPts val="600"/>
              </a:spcAft>
              <a:buFont typeface="Arial" panose="020B0604020202020204" pitchFamily="34" charset="0"/>
              <a:buChar char="•"/>
            </a:pPr>
            <a:r>
              <a:rPr lang="fr-CA"/>
              <a:t>Une fois publiée, une photo est difficile à retirer.</a:t>
            </a:r>
          </a:p>
        </p:txBody>
      </p:sp>
      <p:sp>
        <p:nvSpPr>
          <p:cNvPr id="4" name="Espace réservé du numéro de diapositive 3">
            <a:extLst>
              <a:ext uri="{FF2B5EF4-FFF2-40B4-BE49-F238E27FC236}">
                <a16:creationId xmlns:a16="http://schemas.microsoft.com/office/drawing/2014/main" id="{A2E66653-CA85-4918-153D-41C2A43E23C0}"/>
              </a:ext>
            </a:extLst>
          </p:cNvPr>
          <p:cNvSpPr>
            <a:spLocks noGrp="1"/>
          </p:cNvSpPr>
          <p:nvPr>
            <p:ph type="sldNum" sz="quarter" idx="5"/>
          </p:nvPr>
        </p:nvSpPr>
        <p:spPr/>
        <p:txBody>
          <a:bodyPr/>
          <a:lstStyle/>
          <a:p>
            <a:fld id="{7F032627-CDED-4B74-8175-2FC5BD909872}" type="slidenum">
              <a:rPr lang="fr-FR"/>
              <a:t>24</a:t>
            </a:fld>
            <a:endParaRPr lang="fr-FR"/>
          </a:p>
        </p:txBody>
      </p:sp>
    </p:spTree>
    <p:extLst>
      <p:ext uri="{BB962C8B-B14F-4D97-AF65-F5344CB8AC3E}">
        <p14:creationId xmlns:p14="http://schemas.microsoft.com/office/powerpoint/2010/main" val="77096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BCF36-8548-9A41-2DDB-E2BAEB5599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CB5B10F-D547-1B78-1B91-46078A2B78CE}"/>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84A58662-6D89-B78B-938F-0997D1ADEDA9}"/>
              </a:ext>
            </a:extLst>
          </p:cNvPr>
          <p:cNvSpPr>
            <a:spLocks noGrp="1"/>
          </p:cNvSpPr>
          <p:nvPr>
            <p:ph type="body" idx="1"/>
          </p:nvPr>
        </p:nvSpPr>
        <p:spPr/>
        <p:txBody>
          <a:bodyPr/>
          <a:lstStyle/>
          <a:p>
            <a:r>
              <a:rPr lang="fr-CA" b="1"/>
              <a:t>Informations à transmettre</a:t>
            </a:r>
            <a:endParaRPr lang="fr-CA"/>
          </a:p>
          <a:p>
            <a:endParaRPr lang="fr-CA" sz="1200" b="0" i="0" kern="1200">
              <a:solidFill>
                <a:schemeClr val="tx1"/>
              </a:solidFill>
              <a:effectLst/>
              <a:latin typeface="+mn-lt"/>
              <a:ea typeface="+mn-ea"/>
              <a:cs typeface="+mn-cs"/>
            </a:endParaRPr>
          </a:p>
          <a:p>
            <a:pPr marL="171450" indent="-171450">
              <a:buFont typeface="Arial" panose="020B0604020202020204" pitchFamily="34" charset="0"/>
              <a:buChar char="•"/>
            </a:pPr>
            <a:r>
              <a:rPr lang="fr-CA" b="0"/>
              <a:t>Tout le monde a le droit de protéger son image. Cela veut dire que personne ne peut utiliser ou publier votre photo sans votre accord. Vous pouvez refuser sa diffusion, que ce soit dans un journal, une pub ou sur les réseaux sociaux.</a:t>
            </a:r>
          </a:p>
          <a:p>
            <a:pPr marL="171450" indent="-171450">
              <a:buFont typeface="Arial" panose="020B0604020202020204" pitchFamily="34" charset="0"/>
              <a:buChar char="•"/>
            </a:pPr>
            <a:r>
              <a:rPr lang="fr-CA" b="0"/>
              <a:t>Cela veut aussi dire qu’il faut respecter le droit des autres : avant de publier une photo ou vidéo, demandez toujours la permission des personnes concernées.</a:t>
            </a:r>
          </a:p>
          <a:p>
            <a:pPr marL="171450" indent="-171450">
              <a:buFont typeface="Arial" panose="020B0604020202020204" pitchFamily="34" charset="0"/>
              <a:buChar char="•"/>
            </a:pPr>
            <a:r>
              <a:rPr lang="fr-CA" b="0"/>
              <a:t>Une fois sur Internet, une photo peut être téléchargée, modifiée ou partagée à l’infini. Les conséquences peuvent être graves, notamment en cas de cyberintimidation.</a:t>
            </a:r>
          </a:p>
          <a:p>
            <a:pPr marL="171450" indent="-171450">
              <a:buFont typeface="Arial" panose="020B0604020202020204" pitchFamily="34" charset="0"/>
              <a:buChar char="•"/>
            </a:pPr>
            <a:r>
              <a:rPr lang="fr-CA" b="0"/>
              <a:t>Il y a des exceptions. Votre image peut être utilisée sans autorisation dans certaines situations :</a:t>
            </a:r>
          </a:p>
          <a:p>
            <a:endParaRPr lang="fr-CA" b="0"/>
          </a:p>
          <a:p>
            <a:pPr marL="628650" lvl="1" indent="-171450">
              <a:buFont typeface="Courier New" panose="02070309020205020404" pitchFamily="49" charset="0"/>
              <a:buChar char="o"/>
            </a:pPr>
            <a:r>
              <a:rPr lang="fr-CA" b="0"/>
              <a:t>Si l’image est captée alors que vous êtes dans un lieu public ou devant un monument historique (ex. tour Eiffel).</a:t>
            </a:r>
          </a:p>
          <a:p>
            <a:pPr marL="628650" lvl="1" indent="-171450">
              <a:buFont typeface="Courier New" panose="02070309020205020404" pitchFamily="49" charset="0"/>
              <a:buChar char="o"/>
            </a:pPr>
            <a:r>
              <a:rPr lang="fr-CA" b="0"/>
              <a:t>Si vous êtes une personnalité </a:t>
            </a:r>
            <a:r>
              <a:rPr lang="fr-CA"/>
              <a:t>publique (artiste, joueur de sport, politicien).</a:t>
            </a:r>
          </a:p>
          <a:p>
            <a:pPr marL="628650" lvl="1" indent="-171450">
              <a:buFont typeface="Courier New" panose="02070309020205020404" pitchFamily="49" charset="0"/>
              <a:buChar char="o"/>
            </a:pPr>
            <a:r>
              <a:rPr lang="fr-CA"/>
              <a:t>Si l’image sert pour informer le public (ex. témoin dans un procès).</a:t>
            </a:r>
          </a:p>
          <a:p>
            <a:pPr marL="628650" lvl="1" indent="-171450">
              <a:buFont typeface="Courier New" panose="02070309020205020404" pitchFamily="49" charset="0"/>
              <a:buChar char="o"/>
            </a:pPr>
            <a:r>
              <a:rPr lang="fr-CA"/>
              <a:t>Si vous êtes dans une image qui montre une foule ou qui est prise lors d’un événement public.</a:t>
            </a:r>
            <a:br>
              <a:rPr lang="fr-CA"/>
            </a:br>
            <a:endParaRPr lang="fr-CA"/>
          </a:p>
          <a:p>
            <a:r>
              <a:rPr lang="fr-CA" b="1"/>
              <a:t>Images intimes </a:t>
            </a:r>
          </a:p>
          <a:p>
            <a:endParaRPr lang="fr-CA" b="1"/>
          </a:p>
          <a:p>
            <a:pPr marL="171450" indent="-171450">
              <a:buFont typeface="Arial" panose="020B0604020202020204" pitchFamily="34" charset="0"/>
              <a:buChar char="•"/>
            </a:pPr>
            <a:r>
              <a:rPr lang="fr-CA"/>
              <a:t>Partager ou </a:t>
            </a:r>
            <a:r>
              <a:rPr lang="fr-CA" b="0"/>
              <a:t>rendre accessible une photo ou vidéo intime sans accord est illégal. Même partager une image reçue peut entraîner des conséquences civiles et pénales. Les peines sont sévères.</a:t>
            </a:r>
          </a:p>
          <a:p>
            <a:pPr marL="171450" indent="-171450">
              <a:buFont typeface="Arial" panose="020B0604020202020204" pitchFamily="34" charset="0"/>
              <a:buChar char="•"/>
            </a:pPr>
            <a:r>
              <a:rPr lang="fr-CA" b="0"/>
              <a:t>Une image intime est une image </a:t>
            </a:r>
            <a:r>
              <a:rPr lang="fr-CA"/>
              <a:t>qui montre une personne nue, ses parties intimes ou un acte sexuel.</a:t>
            </a:r>
          </a:p>
        </p:txBody>
      </p:sp>
      <p:sp>
        <p:nvSpPr>
          <p:cNvPr id="4" name="Espace réservé du numéro de diapositive 3">
            <a:extLst>
              <a:ext uri="{FF2B5EF4-FFF2-40B4-BE49-F238E27FC236}">
                <a16:creationId xmlns:a16="http://schemas.microsoft.com/office/drawing/2014/main" id="{7A483405-B176-98BD-5D4B-EFBDF397EFBC}"/>
              </a:ext>
            </a:extLst>
          </p:cNvPr>
          <p:cNvSpPr>
            <a:spLocks noGrp="1"/>
          </p:cNvSpPr>
          <p:nvPr>
            <p:ph type="sldNum" sz="quarter" idx="5"/>
          </p:nvPr>
        </p:nvSpPr>
        <p:spPr/>
        <p:txBody>
          <a:bodyPr/>
          <a:lstStyle/>
          <a:p>
            <a:fld id="{7F032627-CDED-4B74-8175-2FC5BD909872}" type="slidenum">
              <a:rPr lang="fr-FR"/>
              <a:t>25</a:t>
            </a:fld>
            <a:endParaRPr lang="fr-FR"/>
          </a:p>
        </p:txBody>
      </p:sp>
    </p:spTree>
    <p:extLst>
      <p:ext uri="{BB962C8B-B14F-4D97-AF65-F5344CB8AC3E}">
        <p14:creationId xmlns:p14="http://schemas.microsoft.com/office/powerpoint/2010/main" val="427405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452B6-5406-FE85-E02F-6C04A1215E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95285A9-49BB-6582-356E-FD204B2E8B58}"/>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906A485F-E4E4-DBCA-6E1B-4B6A4A140918}"/>
              </a:ext>
            </a:extLst>
          </p:cNvPr>
          <p:cNvSpPr>
            <a:spLocks noGrp="1"/>
          </p:cNvSpPr>
          <p:nvPr>
            <p:ph type="body" idx="1"/>
          </p:nvPr>
        </p:nvSpPr>
        <p:spPr/>
        <p:txBody>
          <a:bodyPr/>
          <a:lstStyle/>
          <a:p>
            <a:pPr>
              <a:spcAft>
                <a:spcPts val="600"/>
              </a:spcAft>
            </a:pPr>
            <a:r>
              <a:rPr lang="fr-CA" b="0" i="0" u="none">
                <a:cs typeface="Calibri"/>
              </a:rPr>
              <a:t>Voici quelques pistes pour animer et structurer le débat, si nécessaire.</a:t>
            </a:r>
          </a:p>
          <a:p>
            <a:pPr>
              <a:spcAft>
                <a:spcPts val="600"/>
              </a:spcAft>
            </a:pPr>
            <a:endParaRPr lang="fr-CA" b="1" i="0" u="none">
              <a:cs typeface="Calibri"/>
            </a:endParaRPr>
          </a:p>
          <a:p>
            <a:pPr>
              <a:spcAft>
                <a:spcPts val="600"/>
              </a:spcAft>
            </a:pPr>
            <a:r>
              <a:rPr lang="fr-CA" b="1" i="0" u="none">
                <a:cs typeface="Calibri"/>
              </a:rPr>
              <a:t>Arguments pour: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fr-CA"/>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CA"/>
              <a:t>Les victimes subissent les mêmes impacts.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CA"/>
              <a:t>Certaines actions sont très graves.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CA"/>
              <a:t>L’âge ne devrait pas excuser tout.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CA"/>
              <a:t>Savoir que les mêmes règles s’appliquent à tout le monde peut dissuader les jeunes de commettre des crimes.</a:t>
            </a:r>
          </a:p>
          <a:p>
            <a:pPr>
              <a:spcAft>
                <a:spcPts val="600"/>
              </a:spcAft>
            </a:pPr>
            <a:endParaRPr lang="fr-CA" b="1" i="0" u="none">
              <a:cs typeface="Calibri"/>
            </a:endParaRPr>
          </a:p>
          <a:p>
            <a:pPr>
              <a:spcAft>
                <a:spcPts val="600"/>
              </a:spcAft>
            </a:pPr>
            <a:r>
              <a:rPr lang="fr-CA" b="1" i="0" u="none">
                <a:cs typeface="Calibri"/>
              </a:rPr>
              <a:t>Arguments contre:</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Le cerveau des adolescents est encore en développement.</a:t>
            </a:r>
          </a:p>
          <a:p>
            <a:pPr marL="171450" indent="-171450">
              <a:spcAft>
                <a:spcPts val="600"/>
              </a:spcAft>
              <a:buFont typeface="Arial" panose="020B0604020202020204" pitchFamily="34" charset="0"/>
              <a:buChar char="•"/>
            </a:pPr>
            <a:r>
              <a:rPr lang="fr-CA"/>
              <a:t>Les conséquences peuvent nuire à l’avenir.</a:t>
            </a:r>
          </a:p>
          <a:p>
            <a:pPr marL="171450" indent="-171450">
              <a:spcAft>
                <a:spcPts val="600"/>
              </a:spcAft>
              <a:buFont typeface="Arial" panose="020B0604020202020204" pitchFamily="34" charset="0"/>
              <a:buChar char="•"/>
            </a:pPr>
            <a:r>
              <a:rPr lang="fr-CA"/>
              <a:t>Les adultes ont plus de responsabilités légales.</a:t>
            </a:r>
          </a:p>
          <a:p>
            <a:pPr>
              <a:spcAft>
                <a:spcPts val="600"/>
              </a:spcAft>
            </a:pPr>
            <a:endParaRPr lang="fr-CA" b="1" i="1">
              <a:cs typeface="Calibri"/>
            </a:endParaRPr>
          </a:p>
        </p:txBody>
      </p:sp>
      <p:sp>
        <p:nvSpPr>
          <p:cNvPr id="4" name="Espace réservé du numéro de diapositive 3">
            <a:extLst>
              <a:ext uri="{FF2B5EF4-FFF2-40B4-BE49-F238E27FC236}">
                <a16:creationId xmlns:a16="http://schemas.microsoft.com/office/drawing/2014/main" id="{7BAD4307-ACD9-0B03-34A7-5CA7E6500356}"/>
              </a:ext>
            </a:extLst>
          </p:cNvPr>
          <p:cNvSpPr>
            <a:spLocks noGrp="1"/>
          </p:cNvSpPr>
          <p:nvPr>
            <p:ph type="sldNum" sz="quarter" idx="5"/>
          </p:nvPr>
        </p:nvSpPr>
        <p:spPr/>
        <p:txBody>
          <a:bodyPr/>
          <a:lstStyle/>
          <a:p>
            <a:fld id="{7F032627-CDED-4B74-8175-2FC5BD909872}" type="slidenum">
              <a:rPr lang="fr-FR"/>
              <a:t>26</a:t>
            </a:fld>
            <a:endParaRPr lang="fr-FR"/>
          </a:p>
        </p:txBody>
      </p:sp>
    </p:spTree>
    <p:extLst>
      <p:ext uri="{BB962C8B-B14F-4D97-AF65-F5344CB8AC3E}">
        <p14:creationId xmlns:p14="http://schemas.microsoft.com/office/powerpoint/2010/main" val="932386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F2860-EA17-7531-26DC-80A53952EA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C9B58B-F189-F5AA-3170-9CBDC6CD67AE}"/>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8CC188F7-8819-E434-04D6-E4B62D07E330}"/>
              </a:ext>
            </a:extLst>
          </p:cNvPr>
          <p:cNvSpPr>
            <a:spLocks noGrp="1"/>
          </p:cNvSpPr>
          <p:nvPr>
            <p:ph type="body" idx="1"/>
          </p:nvPr>
        </p:nvSpPr>
        <p:spPr/>
        <p:txBody>
          <a:bodyPr/>
          <a:lstStyle/>
          <a:p>
            <a:r>
              <a:rPr lang="fr-CA" b="1"/>
              <a:t>Informations à transmettre</a:t>
            </a:r>
            <a:endParaRPr lang="fr-CA"/>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a:solidFill>
                <a:schemeClr val="tx1"/>
              </a:solidFill>
            </a:endParaRPr>
          </a:p>
          <a:p>
            <a:pPr marL="171450" lvl="0" indent="-171450">
              <a:buFont typeface="Arial" panose="020B0604020202020204" pitchFamily="34" charset="0"/>
              <a:buChar char="•"/>
            </a:pPr>
            <a:r>
              <a:rPr lang="fr-FR" sz="1200" kern="1200">
                <a:solidFill>
                  <a:schemeClr val="tx1"/>
                </a:solidFill>
                <a:effectLst/>
                <a:latin typeface="+mn-lt"/>
                <a:ea typeface="+mn-ea"/>
                <a:cs typeface="+mn-cs"/>
              </a:rPr>
              <a:t>Au Canada, les jeunes de 12 à 17 ans sont responsables des gestes criminels qu’ils posent. Par contre, des règles particulières s’appliquent.</a:t>
            </a:r>
            <a:endParaRPr lang="fr-CA" sz="1200" kern="120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a:solidFill>
                  <a:schemeClr val="tx1"/>
                </a:solidFill>
                <a:effectLst/>
                <a:latin typeface="+mn-lt"/>
                <a:ea typeface="+mn-ea"/>
                <a:cs typeface="+mn-cs"/>
              </a:rPr>
              <a:t>La police peut arrêter une ou un ado qui commet une infraction, mais elle ou il n’ira pas automatiquement devant les tribunaux. </a:t>
            </a:r>
            <a:endParaRPr lang="fr-CA" sz="1200" kern="120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a:solidFill>
                  <a:schemeClr val="tx1"/>
                </a:solidFill>
                <a:effectLst/>
                <a:latin typeface="+mn-lt"/>
                <a:ea typeface="+mn-ea"/>
                <a:cs typeface="+mn-cs"/>
              </a:rPr>
              <a:t>Pour les infractions mineures et non-violentes, la police pourrait donner une « mesure extrajudiciaire », ce qui veut dire :</a:t>
            </a:r>
            <a:endParaRPr lang="fr-CA" sz="1200" kern="1200">
              <a:solidFill>
                <a:schemeClr val="tx1"/>
              </a:solidFill>
              <a:effectLst/>
              <a:latin typeface="+mn-lt"/>
              <a:ea typeface="+mn-ea"/>
              <a:cs typeface="+mn-cs"/>
            </a:endParaRPr>
          </a:p>
          <a:p>
            <a:pPr marL="171450" indent="-171450">
              <a:buFont typeface="Arial" panose="020B0604020202020204" pitchFamily="34" charset="0"/>
              <a:buChar char="•"/>
            </a:pPr>
            <a:endParaRPr lang="fr-CA" sz="1200" kern="1200">
              <a:solidFill>
                <a:schemeClr val="tx1"/>
              </a:solidFill>
              <a:effectLst/>
              <a:latin typeface="+mn-lt"/>
              <a:ea typeface="+mn-ea"/>
              <a:cs typeface="+mn-cs"/>
            </a:endParaRPr>
          </a:p>
          <a:p>
            <a:pPr marL="628650" lvl="1" indent="-171450">
              <a:buFont typeface="Courier New" panose="02070309020205020404" pitchFamily="49" charset="0"/>
              <a:buChar char="o"/>
            </a:pPr>
            <a:r>
              <a:rPr lang="fr-CA" sz="1200" kern="1200">
                <a:solidFill>
                  <a:schemeClr val="tx1"/>
                </a:solidFill>
                <a:effectLst/>
                <a:latin typeface="+mn-lt"/>
                <a:ea typeface="+mn-ea"/>
                <a:cs typeface="+mn-cs"/>
              </a:rPr>
              <a:t>cesser les procédures contre l’ado (et simplement avertir les parents), </a:t>
            </a:r>
          </a:p>
          <a:p>
            <a:pPr marL="628650" lvl="1" indent="-171450">
              <a:buFont typeface="Courier New" panose="02070309020205020404" pitchFamily="49" charset="0"/>
              <a:buChar char="o"/>
            </a:pPr>
            <a:r>
              <a:rPr lang="fr-FR" sz="1200" kern="1200">
                <a:solidFill>
                  <a:schemeClr val="tx1"/>
                </a:solidFill>
                <a:effectLst/>
                <a:latin typeface="+mn-lt"/>
                <a:ea typeface="+mn-ea"/>
                <a:cs typeface="+mn-cs"/>
              </a:rPr>
              <a:t>lui donner un avertissement, </a:t>
            </a:r>
            <a:endParaRPr lang="fr-CA" sz="1200" kern="120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a:solidFill>
                  <a:schemeClr val="tx1"/>
                </a:solidFill>
                <a:effectLst/>
                <a:latin typeface="+mn-lt"/>
                <a:ea typeface="+mn-ea"/>
                <a:cs typeface="+mn-cs"/>
              </a:rPr>
              <a:t>diriger l’ado vers un programme ou un service communautaire.</a:t>
            </a:r>
            <a:endParaRPr lang="fr-CA" sz="1200" kern="1200">
              <a:solidFill>
                <a:schemeClr val="tx1"/>
              </a:solidFill>
              <a:effectLst/>
              <a:latin typeface="+mn-lt"/>
              <a:ea typeface="+mn-ea"/>
              <a:cs typeface="+mn-cs"/>
            </a:endParaRPr>
          </a:p>
          <a:p>
            <a:pPr marL="0" indent="0">
              <a:buFont typeface="Arial" panose="020B0604020202020204" pitchFamily="34" charset="0"/>
              <a:buNone/>
            </a:pPr>
            <a:endParaRPr lang="fr-CA" sz="1200" kern="120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a:solidFill>
                  <a:schemeClr val="tx1"/>
                </a:solidFill>
                <a:effectLst/>
                <a:latin typeface="+mn-lt"/>
                <a:ea typeface="+mn-ea"/>
                <a:cs typeface="+mn-cs"/>
              </a:rPr>
              <a:t>La police peut aussi transmettre le dossier à la procureure ou au procureur aux poursuites criminelles et pénales. La procureure ou le procureur pourra alors :</a:t>
            </a:r>
            <a:endParaRPr lang="fr-CA" sz="1200" kern="1200">
              <a:solidFill>
                <a:schemeClr val="tx1"/>
              </a:solidFill>
              <a:effectLst/>
              <a:latin typeface="+mn-lt"/>
              <a:ea typeface="+mn-ea"/>
              <a:cs typeface="+mn-cs"/>
            </a:endParaRPr>
          </a:p>
          <a:p>
            <a:pPr marL="0" indent="0">
              <a:buFont typeface="Arial" panose="020B0604020202020204" pitchFamily="34" charset="0"/>
              <a:buNone/>
            </a:pPr>
            <a:r>
              <a:rPr lang="fr-CA" sz="1200" kern="1200">
                <a:solidFill>
                  <a:schemeClr val="tx1"/>
                </a:solidFill>
                <a:effectLst/>
                <a:latin typeface="+mn-lt"/>
                <a:ea typeface="+mn-ea"/>
                <a:cs typeface="+mn-cs"/>
              </a:rPr>
              <a:t> </a:t>
            </a:r>
          </a:p>
          <a:p>
            <a:pPr marL="628650" lvl="1" indent="-171450">
              <a:buFont typeface="Courier New" panose="02070309020205020404" pitchFamily="49" charset="0"/>
              <a:buChar char="o"/>
            </a:pPr>
            <a:r>
              <a:rPr lang="fr-CA" sz="1200" kern="1200">
                <a:solidFill>
                  <a:schemeClr val="tx1"/>
                </a:solidFill>
                <a:effectLst/>
                <a:latin typeface="+mn-lt"/>
                <a:ea typeface="+mn-ea"/>
                <a:cs typeface="+mn-cs"/>
              </a:rPr>
              <a:t>Référer le dossier au programme des « sanctions extrajudiciaires » </a:t>
            </a:r>
            <a:r>
              <a:rPr lang="fr-FR" sz="1200" kern="1200">
                <a:solidFill>
                  <a:schemeClr val="tx1"/>
                </a:solidFill>
                <a:effectLst/>
                <a:latin typeface="+mn-lt"/>
                <a:ea typeface="+mn-ea"/>
                <a:cs typeface="+mn-cs"/>
              </a:rPr>
              <a:t>afin d’éviter à l’ado d’avoir à se présenter devant le tribunal. Les sanctions extrajudiciaires prennent plusieurs formes, par exemple : réparer le tort causé à la personne victime </a:t>
            </a:r>
            <a:r>
              <a:rPr lang="fr-FR" sz="1200" i="1" kern="1200">
                <a:solidFill>
                  <a:schemeClr val="tx1"/>
                </a:solidFill>
                <a:effectLst/>
                <a:latin typeface="+mn-lt"/>
                <a:ea typeface="+mn-ea"/>
                <a:cs typeface="+mn-cs"/>
              </a:rPr>
              <a:t>(remettre ce qui lui a été volé, nettoyer les dégâts, remettre une lettre d’excuses, etc.),</a:t>
            </a:r>
            <a:r>
              <a:rPr lang="fr-FR" sz="1200" kern="1200">
                <a:solidFill>
                  <a:schemeClr val="tx1"/>
                </a:solidFill>
                <a:effectLst/>
                <a:latin typeface="+mn-lt"/>
                <a:ea typeface="+mn-ea"/>
                <a:cs typeface="+mn-cs"/>
              </a:rPr>
              <a:t> faire du travail bénévole, suivre des formations, etc.  </a:t>
            </a:r>
            <a:endParaRPr lang="fr-CA" sz="1200" kern="120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a:solidFill>
                  <a:schemeClr val="tx1"/>
                </a:solidFill>
                <a:effectLst/>
                <a:latin typeface="+mn-lt"/>
                <a:ea typeface="+mn-ea"/>
                <a:cs typeface="+mn-cs"/>
              </a:rPr>
              <a:t>Porter des accusations devant la Chambre de la jeunesse. S’il reconnaît l’ado coupable de l’infraction, le tribunal peut demander à l’ado de faire des travaux communautaires, participer à une thérapie, payer une amende, rembourser la personne victime, etc. </a:t>
            </a:r>
            <a:endParaRPr lang="fr-CA" sz="1200" kern="120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a:solidFill>
                  <a:schemeClr val="tx1"/>
                </a:solidFill>
                <a:effectLst/>
                <a:latin typeface="+mn-lt"/>
                <a:ea typeface="+mn-ea"/>
                <a:cs typeface="+mn-cs"/>
              </a:rPr>
              <a:t>Si la preuve n’est pas suffisante pour justifier une poursuite, la procureure ou le procureur pourra alors arrêter les procédures. </a:t>
            </a:r>
            <a:endParaRPr lang="fr-CA" sz="1200" kern="1200">
              <a:solidFill>
                <a:schemeClr val="tx1"/>
              </a:solidFill>
              <a:effectLst/>
              <a:latin typeface="+mn-lt"/>
              <a:ea typeface="+mn-ea"/>
              <a:cs typeface="+mn-cs"/>
            </a:endParaRPr>
          </a:p>
          <a:p>
            <a:pPr marL="0" indent="0">
              <a:buFont typeface="Arial" panose="020B0604020202020204" pitchFamily="34" charset="0"/>
              <a:buNone/>
            </a:pPr>
            <a:r>
              <a:rPr lang="fr-CA" sz="1200" kern="1200">
                <a:solidFill>
                  <a:schemeClr val="tx1"/>
                </a:solidFill>
                <a:effectLst/>
                <a:latin typeface="+mn-lt"/>
                <a:ea typeface="+mn-ea"/>
                <a:cs typeface="+mn-cs"/>
              </a:rPr>
              <a:t> </a:t>
            </a:r>
          </a:p>
          <a:p>
            <a:pPr marL="171450" lvl="0" indent="-171450">
              <a:buFont typeface="Arial" panose="020B0604020202020204" pitchFamily="34" charset="0"/>
              <a:buChar char="•"/>
            </a:pPr>
            <a:r>
              <a:rPr lang="fr-CA" sz="1200" kern="1200" err="1">
                <a:solidFill>
                  <a:schemeClr val="tx1"/>
                </a:solidFill>
                <a:effectLst/>
                <a:latin typeface="+mn-lt"/>
                <a:ea typeface="+mn-ea"/>
                <a:cs typeface="+mn-cs"/>
              </a:rPr>
              <a:t>É</a:t>
            </a:r>
            <a:r>
              <a:rPr lang="fr-FR" sz="1200" kern="1200">
                <a:solidFill>
                  <a:schemeClr val="tx1"/>
                </a:solidFill>
                <a:effectLst/>
                <a:latin typeface="+mn-lt"/>
                <a:ea typeface="+mn-ea"/>
                <a:cs typeface="+mn-cs"/>
              </a:rPr>
              <a:t>tant donné ces différentes possibilités, ce ne sont pas tous les jeunes arrêtés par la police qui subissent un procès et encore moins qui reçoivent une peine d’emprisonnement. Pour les 12 à 17 ans, on parle d’ailleurs de « placement sous garde » et non d’une peine d’emprisonnement. Cela ressemble à une peine de prison pour adulte, mais la personne de 12 à 17 ans va au Centre jeunesse plutôt qu’en prison. </a:t>
            </a:r>
            <a:endParaRPr lang="fr-CA" sz="1200" kern="120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a:solidFill>
                  <a:schemeClr val="tx1"/>
                </a:solidFill>
                <a:effectLst/>
                <a:latin typeface="+mn-lt"/>
                <a:ea typeface="+mn-ea"/>
                <a:cs typeface="+mn-cs"/>
              </a:rPr>
              <a:t>Dans certains cas graves, comme un meurtre, une ou un juge peut aussi imposer à une personne âgée de 14 ans ou plus la même peine que celle qu’une ou un adulte recevrait pour une infraction semblable, comme aller en prison.</a:t>
            </a:r>
            <a:endParaRPr lang="fr-CA" b="1">
              <a:cs typeface="Calibri"/>
            </a:endParaRPr>
          </a:p>
        </p:txBody>
      </p:sp>
      <p:sp>
        <p:nvSpPr>
          <p:cNvPr id="4" name="Espace réservé du numéro de diapositive 3">
            <a:extLst>
              <a:ext uri="{FF2B5EF4-FFF2-40B4-BE49-F238E27FC236}">
                <a16:creationId xmlns:a16="http://schemas.microsoft.com/office/drawing/2014/main" id="{F63819DE-34E1-2D5F-9E6E-26BCF3F233D5}"/>
              </a:ext>
            </a:extLst>
          </p:cNvPr>
          <p:cNvSpPr>
            <a:spLocks noGrp="1"/>
          </p:cNvSpPr>
          <p:nvPr>
            <p:ph type="sldNum" sz="quarter" idx="5"/>
          </p:nvPr>
        </p:nvSpPr>
        <p:spPr/>
        <p:txBody>
          <a:bodyPr/>
          <a:lstStyle/>
          <a:p>
            <a:fld id="{7F032627-CDED-4B74-8175-2FC5BD909872}" type="slidenum">
              <a:rPr lang="fr-FR"/>
              <a:t>27</a:t>
            </a:fld>
            <a:endParaRPr lang="fr-FR"/>
          </a:p>
        </p:txBody>
      </p:sp>
    </p:spTree>
    <p:extLst>
      <p:ext uri="{BB962C8B-B14F-4D97-AF65-F5344CB8AC3E}">
        <p14:creationId xmlns:p14="http://schemas.microsoft.com/office/powerpoint/2010/main" val="816854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89FEE-4E44-9A15-175C-0E38E837FD5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3921EA2-8C99-080F-BA25-67C1F1561B19}"/>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6F2E0BC9-07BB-BF38-14A6-40981DEC5735}"/>
              </a:ext>
            </a:extLst>
          </p:cNvPr>
          <p:cNvSpPr>
            <a:spLocks noGrp="1"/>
          </p:cNvSpPr>
          <p:nvPr>
            <p:ph type="body" idx="1"/>
          </p:nvPr>
        </p:nvSpPr>
        <p:spPr/>
        <p:txBody>
          <a:bodyPr/>
          <a:lstStyle/>
          <a:p>
            <a:pPr>
              <a:spcAft>
                <a:spcPts val="600"/>
              </a:spcAft>
            </a:pPr>
            <a:r>
              <a:rPr lang="fr-CA" b="0" i="0" u="none">
                <a:cs typeface="Calibri"/>
              </a:rPr>
              <a:t>Voici quelques pistes pour animer et structurer le débat, si nécessaire.</a:t>
            </a:r>
          </a:p>
          <a:p>
            <a:pPr>
              <a:spcAft>
                <a:spcPts val="600"/>
              </a:spcAft>
            </a:pPr>
            <a:endParaRPr lang="fr-CA" b="1" i="0" u="none">
              <a:cs typeface="Calibri"/>
            </a:endParaRPr>
          </a:p>
          <a:p>
            <a:pPr>
              <a:spcAft>
                <a:spcPts val="600"/>
              </a:spcAft>
            </a:pPr>
            <a:r>
              <a:rPr lang="fr-CA" b="1" i="0" u="none">
                <a:cs typeface="Calibri"/>
              </a:rPr>
              <a:t>Arguments pour: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fr-CA"/>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CA"/>
              <a:t>Une menace de mort, même en ligne, peut créer un danger réel ou causer un stress intense à la personne visée.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CA"/>
              <a:t>Internet ne rend pas les gestes moins sérieux.</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CA"/>
              <a:t>Aller en prison oblige le jeune à comprendre la gravité de ses actes et que des mots peuvent avoir des conséquences légales sérieuses.</a:t>
            </a:r>
          </a:p>
          <a:p>
            <a:pPr>
              <a:spcAft>
                <a:spcPts val="600"/>
              </a:spcAft>
            </a:pPr>
            <a:endParaRPr lang="fr-CA" b="1" i="0" u="none">
              <a:cs typeface="Calibri"/>
            </a:endParaRPr>
          </a:p>
          <a:p>
            <a:pPr>
              <a:spcAft>
                <a:spcPts val="600"/>
              </a:spcAft>
            </a:pPr>
            <a:r>
              <a:rPr lang="fr-CA" b="1" i="0" u="none">
                <a:cs typeface="Calibri"/>
              </a:rPr>
              <a:t>Arguments contre:</a:t>
            </a:r>
          </a:p>
          <a:p>
            <a:pPr marL="171450" indent="-171450">
              <a:spcAft>
                <a:spcPts val="600"/>
              </a:spcAft>
              <a:buFont typeface="Arial" panose="020B0604020202020204" pitchFamily="34" charset="0"/>
              <a:buChar char="•"/>
            </a:pPr>
            <a:endParaRPr lang="fr-CA"/>
          </a:p>
          <a:p>
            <a:pPr marL="171450" indent="-171450">
              <a:spcAft>
                <a:spcPts val="600"/>
              </a:spcAft>
              <a:buFont typeface="Arial" panose="020B0604020202020204" pitchFamily="34" charset="0"/>
              <a:buChar char="•"/>
            </a:pPr>
            <a:r>
              <a:rPr lang="fr-CA"/>
              <a:t>Le jeune ne comprend pas toujours la portée de ses mots.</a:t>
            </a:r>
          </a:p>
          <a:p>
            <a:pPr marL="171450" indent="-171450">
              <a:spcAft>
                <a:spcPts val="600"/>
              </a:spcAft>
              <a:buFont typeface="Arial" panose="020B0604020202020204" pitchFamily="34" charset="0"/>
              <a:buChar char="•"/>
            </a:pPr>
            <a:r>
              <a:rPr lang="fr-CA"/>
              <a:t>La prison peut aggraver la situation. Elle peut avoir des conséquences psychologiques et sociales graves.</a:t>
            </a:r>
          </a:p>
          <a:p>
            <a:pPr marL="171450" indent="-171450">
              <a:spcAft>
                <a:spcPts val="600"/>
              </a:spcAft>
              <a:buFont typeface="Arial" panose="020B0604020202020204" pitchFamily="34" charset="0"/>
              <a:buChar char="•"/>
            </a:pPr>
            <a:r>
              <a:rPr lang="fr-CA"/>
              <a:t>Des mesures éducatives, des programmes de réhabilitation ou des travaux communautaires peuvent être plus adaptés pour corriger le comportement tout en responsabilisant le jeune.</a:t>
            </a:r>
          </a:p>
        </p:txBody>
      </p:sp>
      <p:sp>
        <p:nvSpPr>
          <p:cNvPr id="4" name="Espace réservé du numéro de diapositive 3">
            <a:extLst>
              <a:ext uri="{FF2B5EF4-FFF2-40B4-BE49-F238E27FC236}">
                <a16:creationId xmlns:a16="http://schemas.microsoft.com/office/drawing/2014/main" id="{AA845247-E4B2-255A-7CB7-AC47BF2BACDA}"/>
              </a:ext>
            </a:extLst>
          </p:cNvPr>
          <p:cNvSpPr>
            <a:spLocks noGrp="1"/>
          </p:cNvSpPr>
          <p:nvPr>
            <p:ph type="sldNum" sz="quarter" idx="5"/>
          </p:nvPr>
        </p:nvSpPr>
        <p:spPr/>
        <p:txBody>
          <a:bodyPr/>
          <a:lstStyle/>
          <a:p>
            <a:fld id="{7F032627-CDED-4B74-8175-2FC5BD909872}" type="slidenum">
              <a:rPr lang="fr-FR"/>
              <a:t>28</a:t>
            </a:fld>
            <a:endParaRPr lang="fr-FR"/>
          </a:p>
        </p:txBody>
      </p:sp>
    </p:spTree>
    <p:extLst>
      <p:ext uri="{BB962C8B-B14F-4D97-AF65-F5344CB8AC3E}">
        <p14:creationId xmlns:p14="http://schemas.microsoft.com/office/powerpoint/2010/main" val="2065016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84D94-A15C-6A3B-B3CB-C8FCA5B33D9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E2C48DB-462E-CAE1-099B-3903CAA372C6}"/>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C6CD509E-603F-8C75-8B8D-5E74C3151FD5}"/>
              </a:ext>
            </a:extLst>
          </p:cNvPr>
          <p:cNvSpPr>
            <a:spLocks noGrp="1"/>
          </p:cNvSpPr>
          <p:nvPr>
            <p:ph type="body" idx="1"/>
          </p:nvPr>
        </p:nvSpPr>
        <p:spPr/>
        <p:txBody>
          <a:bodyPr/>
          <a:lstStyle/>
          <a:p>
            <a:r>
              <a:rPr lang="fr-CA" b="1"/>
              <a:t>Informations à transmettre</a:t>
            </a:r>
            <a:endParaRPr lang="fr-CA"/>
          </a:p>
          <a:p>
            <a:endParaRPr lang="fr-CA" b="1">
              <a:cs typeface="Calibri"/>
            </a:endParaRPr>
          </a:p>
          <a:p>
            <a:pPr marL="171450" indent="-171450">
              <a:buFont typeface="Arial" panose="020B0604020202020204" pitchFamily="34" charset="0"/>
              <a:buChar char="•"/>
            </a:pPr>
            <a:r>
              <a:rPr lang="fr-CA"/>
              <a:t>Au Canada, les menaces de mort, y compris celles faites en ligne, sont des crimes. Cela inclut les menaces faites en ligne.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a:t>Cependant, la sanction applicable à un jeune dépend de son âge et de sa capacité à comprendre ses actes. C’est seulement à partir de 12 </a:t>
            </a:r>
            <a:r>
              <a:rPr lang="fr-FR" sz="1200" kern="1200">
                <a:solidFill>
                  <a:schemeClr val="tx1"/>
                </a:solidFill>
                <a:effectLst/>
                <a:latin typeface="+mn-lt"/>
                <a:ea typeface="+mn-ea"/>
                <a:cs typeface="+mn-cs"/>
              </a:rPr>
              <a:t>ans que les jeunes sont responsables des gestes criminels qu’ils posent.</a:t>
            </a:r>
            <a:endParaRPr lang="fr-CA" b="0"/>
          </a:p>
          <a:p>
            <a:pPr marL="171450" indent="-171450">
              <a:buFont typeface="Arial" panose="020B0604020202020204" pitchFamily="34" charset="0"/>
              <a:buChar char="•"/>
            </a:pPr>
            <a:r>
              <a:rPr lang="fr-CA" b="0"/>
              <a:t>Le système de justice pour les jeunes, régi par la Loi sur le système de justice pénale pour les adolescents (LSJPA), </a:t>
            </a:r>
            <a:r>
              <a:rPr lang="fr-CA"/>
              <a:t>privilégie la réadaptation et la responsabilisation plutôt que la peine de prison. </a:t>
            </a:r>
            <a:endParaRPr lang="fr-CA" b="1">
              <a:solidFill>
                <a:schemeClr val="tx1"/>
              </a:solidFill>
            </a:endParaRPr>
          </a:p>
          <a:p>
            <a:pPr marL="171450" lvl="0" indent="-171450">
              <a:buFont typeface="Arial" panose="020B0604020202020204" pitchFamily="34" charset="0"/>
              <a:buChar char="•"/>
            </a:pPr>
            <a:r>
              <a:rPr lang="fr-FR" sz="1200" kern="1200">
                <a:solidFill>
                  <a:schemeClr val="tx1"/>
                </a:solidFill>
                <a:effectLst/>
                <a:latin typeface="+mn-lt"/>
                <a:ea typeface="+mn-ea"/>
                <a:cs typeface="+mn-cs"/>
              </a:rPr>
              <a:t>La police peut arrêter une ou un ado qui commet une infraction, mais elle ou il n’ira pas automatiquement devant les tribunaux. </a:t>
            </a:r>
            <a:endParaRPr lang="fr-CA" sz="1200" kern="120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a:solidFill>
                  <a:schemeClr val="tx1"/>
                </a:solidFill>
                <a:effectLst/>
                <a:latin typeface="+mn-lt"/>
                <a:ea typeface="+mn-ea"/>
                <a:cs typeface="+mn-cs"/>
              </a:rPr>
              <a:t>Pour les infractions mineures et non-violentes, la policière ou le policier pourrait donner une « mesure extrajudiciaire », ce qui veut dire :</a:t>
            </a:r>
            <a:endParaRPr lang="fr-CA" sz="1200" kern="1200">
              <a:solidFill>
                <a:schemeClr val="tx1"/>
              </a:solidFill>
              <a:effectLst/>
              <a:latin typeface="+mn-lt"/>
              <a:ea typeface="+mn-ea"/>
              <a:cs typeface="+mn-cs"/>
            </a:endParaRPr>
          </a:p>
          <a:p>
            <a:pPr marL="171450" indent="-171450">
              <a:buFont typeface="Arial" panose="020B0604020202020204" pitchFamily="34" charset="0"/>
              <a:buChar char="•"/>
            </a:pPr>
            <a:endParaRPr lang="fr-CA" sz="1200" kern="1200">
              <a:solidFill>
                <a:schemeClr val="tx1"/>
              </a:solidFill>
              <a:effectLst/>
              <a:latin typeface="+mn-lt"/>
              <a:ea typeface="+mn-ea"/>
              <a:cs typeface="+mn-cs"/>
            </a:endParaRPr>
          </a:p>
          <a:p>
            <a:pPr marL="628650" lvl="1" indent="-171450">
              <a:buFont typeface="Courier New" panose="02070309020205020404" pitchFamily="49" charset="0"/>
              <a:buChar char="o"/>
            </a:pPr>
            <a:r>
              <a:rPr lang="fr-CA" sz="1200" kern="1200">
                <a:solidFill>
                  <a:schemeClr val="tx1"/>
                </a:solidFill>
                <a:effectLst/>
                <a:latin typeface="+mn-lt"/>
                <a:ea typeface="+mn-ea"/>
                <a:cs typeface="+mn-cs"/>
              </a:rPr>
              <a:t>cesser les procédures contre l’ado (et avertir les parents), </a:t>
            </a:r>
          </a:p>
          <a:p>
            <a:pPr marL="628650" lvl="1" indent="-171450">
              <a:buFont typeface="Courier New" panose="02070309020205020404" pitchFamily="49" charset="0"/>
              <a:buChar char="o"/>
            </a:pPr>
            <a:r>
              <a:rPr lang="fr-FR" sz="1200" kern="1200">
                <a:solidFill>
                  <a:schemeClr val="tx1"/>
                </a:solidFill>
                <a:effectLst/>
                <a:latin typeface="+mn-lt"/>
                <a:ea typeface="+mn-ea"/>
                <a:cs typeface="+mn-cs"/>
              </a:rPr>
              <a:t>lui donner un avertissement, </a:t>
            </a:r>
            <a:endParaRPr lang="fr-CA" sz="1200" kern="120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a:solidFill>
                  <a:schemeClr val="tx1"/>
                </a:solidFill>
                <a:effectLst/>
                <a:latin typeface="+mn-lt"/>
                <a:ea typeface="+mn-ea"/>
                <a:cs typeface="+mn-cs"/>
              </a:rPr>
              <a:t>diriger l’ado vers un programme ou un service communautaire.</a:t>
            </a:r>
            <a:endParaRPr lang="fr-CA" sz="1200" kern="1200">
              <a:solidFill>
                <a:schemeClr val="tx1"/>
              </a:solidFill>
              <a:effectLst/>
              <a:latin typeface="+mn-lt"/>
              <a:ea typeface="+mn-ea"/>
              <a:cs typeface="+mn-cs"/>
            </a:endParaRPr>
          </a:p>
          <a:p>
            <a:pPr marL="0" indent="0">
              <a:buFont typeface="Arial" panose="020B0604020202020204" pitchFamily="34" charset="0"/>
              <a:buNone/>
            </a:pPr>
            <a:endParaRPr lang="fr-CA" sz="1200" kern="120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a:solidFill>
                  <a:schemeClr val="tx1"/>
                </a:solidFill>
                <a:effectLst/>
                <a:latin typeface="+mn-lt"/>
                <a:ea typeface="+mn-ea"/>
                <a:cs typeface="+mn-cs"/>
              </a:rPr>
              <a:t>La police peut aussi transmettre le dossier à la procureure ou au procureur aux poursuites criminelles et pénales. La procureure ou le procureur pourra alors :</a:t>
            </a:r>
            <a:endParaRPr lang="fr-CA" sz="1200" kern="1200">
              <a:solidFill>
                <a:schemeClr val="tx1"/>
              </a:solidFill>
              <a:effectLst/>
              <a:latin typeface="+mn-lt"/>
              <a:ea typeface="+mn-ea"/>
              <a:cs typeface="+mn-cs"/>
            </a:endParaRPr>
          </a:p>
          <a:p>
            <a:pPr marL="0" indent="0">
              <a:buFont typeface="Arial" panose="020B0604020202020204" pitchFamily="34" charset="0"/>
              <a:buNone/>
            </a:pPr>
            <a:r>
              <a:rPr lang="fr-CA" sz="1200" kern="1200">
                <a:solidFill>
                  <a:schemeClr val="tx1"/>
                </a:solidFill>
                <a:effectLst/>
                <a:latin typeface="+mn-lt"/>
                <a:ea typeface="+mn-ea"/>
                <a:cs typeface="+mn-cs"/>
              </a:rPr>
              <a:t> </a:t>
            </a:r>
          </a:p>
          <a:p>
            <a:pPr marL="628650" lvl="1" indent="-171450">
              <a:buFont typeface="Courier New" panose="02070309020205020404" pitchFamily="49" charset="0"/>
              <a:buChar char="o"/>
            </a:pPr>
            <a:r>
              <a:rPr lang="fr-CA" sz="1200" kern="1200">
                <a:solidFill>
                  <a:schemeClr val="tx1"/>
                </a:solidFill>
                <a:effectLst/>
                <a:latin typeface="+mn-lt"/>
                <a:ea typeface="+mn-ea"/>
                <a:cs typeface="+mn-cs"/>
              </a:rPr>
              <a:t>Référer le dossier au programme des « sanctions extrajudiciaires » </a:t>
            </a:r>
            <a:r>
              <a:rPr lang="fr-FR" sz="1200" kern="1200">
                <a:solidFill>
                  <a:schemeClr val="tx1"/>
                </a:solidFill>
                <a:effectLst/>
                <a:latin typeface="+mn-lt"/>
                <a:ea typeface="+mn-ea"/>
                <a:cs typeface="+mn-cs"/>
              </a:rPr>
              <a:t>afin d’éviter à l’ado d’avoir à se présenter devant le tribunal. Les sanctions extrajudiciaires prennent plusieurs formes, par exemple : réparer le tort causé à la personne victime </a:t>
            </a:r>
            <a:r>
              <a:rPr lang="fr-FR" sz="1200" i="1" kern="1200">
                <a:solidFill>
                  <a:schemeClr val="tx1"/>
                </a:solidFill>
                <a:effectLst/>
                <a:latin typeface="+mn-lt"/>
                <a:ea typeface="+mn-ea"/>
                <a:cs typeface="+mn-cs"/>
              </a:rPr>
              <a:t>(remettre ce qui lui a été volé, nettoyer les dégâts, remettre une lettre d’excuses, etc.),</a:t>
            </a:r>
            <a:r>
              <a:rPr lang="fr-FR" sz="1200" kern="1200">
                <a:solidFill>
                  <a:schemeClr val="tx1"/>
                </a:solidFill>
                <a:effectLst/>
                <a:latin typeface="+mn-lt"/>
                <a:ea typeface="+mn-ea"/>
                <a:cs typeface="+mn-cs"/>
              </a:rPr>
              <a:t> faire du travail bénévole, suivre des formations, etc.  </a:t>
            </a:r>
            <a:endParaRPr lang="fr-CA" sz="1200" kern="120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a:solidFill>
                  <a:schemeClr val="tx1"/>
                </a:solidFill>
                <a:effectLst/>
                <a:latin typeface="+mn-lt"/>
                <a:ea typeface="+mn-ea"/>
                <a:cs typeface="+mn-cs"/>
              </a:rPr>
              <a:t>Porter des accusations devant la Chambre de la jeunesse. S’il reconnaît l’ado coupable de l’infraction, le tribunal peut demander à l’ado de faire des travaux communautaires, participer à une thérapie, payer une amende, rembourser la personne victime, etc. </a:t>
            </a:r>
            <a:endParaRPr lang="fr-CA" sz="1200" kern="120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a:solidFill>
                  <a:schemeClr val="tx1"/>
                </a:solidFill>
                <a:effectLst/>
                <a:latin typeface="+mn-lt"/>
                <a:ea typeface="+mn-ea"/>
                <a:cs typeface="+mn-cs"/>
              </a:rPr>
              <a:t>Si la preuve n’est pas suffisante pour justifier une poursuite, la procureure ou le procureur pourra alors arrêter les procédures. </a:t>
            </a:r>
            <a:endParaRPr lang="fr-CA" sz="1200" kern="1200">
              <a:solidFill>
                <a:schemeClr val="tx1"/>
              </a:solidFill>
              <a:effectLst/>
              <a:latin typeface="+mn-lt"/>
              <a:ea typeface="+mn-ea"/>
              <a:cs typeface="+mn-cs"/>
            </a:endParaRPr>
          </a:p>
          <a:p>
            <a:pPr marL="0" indent="0">
              <a:buFont typeface="Arial" panose="020B0604020202020204" pitchFamily="34" charset="0"/>
              <a:buNone/>
            </a:pPr>
            <a:r>
              <a:rPr lang="fr-CA" sz="1200" kern="1200">
                <a:solidFill>
                  <a:schemeClr val="tx1"/>
                </a:solidFill>
                <a:effectLst/>
                <a:latin typeface="+mn-lt"/>
                <a:ea typeface="+mn-ea"/>
                <a:cs typeface="+mn-cs"/>
              </a:rPr>
              <a:t> </a:t>
            </a:r>
          </a:p>
          <a:p>
            <a:pPr marL="171450" lvl="0" indent="-171450">
              <a:buFont typeface="Arial" panose="020B0604020202020204" pitchFamily="34" charset="0"/>
              <a:buChar char="•"/>
            </a:pPr>
            <a:r>
              <a:rPr lang="fr-CA" sz="1200" kern="1200" err="1">
                <a:solidFill>
                  <a:schemeClr val="tx1"/>
                </a:solidFill>
                <a:effectLst/>
                <a:latin typeface="+mn-lt"/>
                <a:ea typeface="+mn-ea"/>
                <a:cs typeface="+mn-cs"/>
              </a:rPr>
              <a:t>É</a:t>
            </a:r>
            <a:r>
              <a:rPr lang="fr-FR" sz="1200" kern="1200">
                <a:solidFill>
                  <a:schemeClr val="tx1"/>
                </a:solidFill>
                <a:effectLst/>
                <a:latin typeface="+mn-lt"/>
                <a:ea typeface="+mn-ea"/>
                <a:cs typeface="+mn-cs"/>
              </a:rPr>
              <a:t>tant donné ces différentes possibilités, ce ne sont pas tous les jeunes arrêtés par la police qui subissent un procès et encore moins qui reçoivent une peine d’emprisonnement. Pour les 12 à 17 ans, on parle d’ailleurs de « placement sous garde » et non d’une peine d’emprisonnement. Cela ressemble à une peine de prison pour adulte, mais la personne de 12 à 17 ans va au Centre jeunesse plutôt qu’en prison. </a:t>
            </a:r>
            <a:endParaRPr lang="fr-CA" sz="1200" kern="120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a:solidFill>
                  <a:schemeClr val="tx1"/>
                </a:solidFill>
                <a:effectLst/>
                <a:latin typeface="+mn-lt"/>
                <a:ea typeface="+mn-ea"/>
                <a:cs typeface="+mn-cs"/>
              </a:rPr>
              <a:t>Dans certains cas graves, comme un meurtre, une ou un juge peut aussi imposer à une personne âgée de 14 ans ou plus la même peine que celle qu’une ou un adulte recevrait pour une infraction semblable</a:t>
            </a:r>
            <a:endParaRPr lang="fr-CA" b="1">
              <a:cs typeface="Calibri"/>
            </a:endParaRPr>
          </a:p>
          <a:p>
            <a:endParaRPr lang="fr-CA" b="1">
              <a:cs typeface="Calibri"/>
            </a:endParaRPr>
          </a:p>
        </p:txBody>
      </p:sp>
      <p:sp>
        <p:nvSpPr>
          <p:cNvPr id="4" name="Espace réservé du numéro de diapositive 3">
            <a:extLst>
              <a:ext uri="{FF2B5EF4-FFF2-40B4-BE49-F238E27FC236}">
                <a16:creationId xmlns:a16="http://schemas.microsoft.com/office/drawing/2014/main" id="{6A7AD255-9E28-6CE2-9524-9141A1FC28FA}"/>
              </a:ext>
            </a:extLst>
          </p:cNvPr>
          <p:cNvSpPr>
            <a:spLocks noGrp="1"/>
          </p:cNvSpPr>
          <p:nvPr>
            <p:ph type="sldNum" sz="quarter" idx="5"/>
          </p:nvPr>
        </p:nvSpPr>
        <p:spPr/>
        <p:txBody>
          <a:bodyPr/>
          <a:lstStyle/>
          <a:p>
            <a:fld id="{7F032627-CDED-4B74-8175-2FC5BD909872}" type="slidenum">
              <a:rPr lang="fr-FR"/>
              <a:t>29</a:t>
            </a:fld>
            <a:endParaRPr lang="fr-FR"/>
          </a:p>
        </p:txBody>
      </p:sp>
    </p:spTree>
    <p:extLst>
      <p:ext uri="{BB962C8B-B14F-4D97-AF65-F5344CB8AC3E}">
        <p14:creationId xmlns:p14="http://schemas.microsoft.com/office/powerpoint/2010/main" val="273136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0"/>
              <a:t>Nous proposons de transmettre les consignes suivantes aux élèves:</a:t>
            </a:r>
          </a:p>
          <a:p>
            <a:endParaRPr lang="fr-CA" b="0"/>
          </a:p>
          <a:p>
            <a:pPr marL="228600" indent="-228600">
              <a:buAutoNum type="arabicPeriod"/>
            </a:pPr>
            <a:r>
              <a:rPr lang="fr-CA" b="0"/>
              <a:t>Lever la main pour parler</a:t>
            </a:r>
          </a:p>
          <a:p>
            <a:pPr marL="228600" indent="-228600">
              <a:buAutoNum type="arabicPeriod"/>
            </a:pPr>
            <a:r>
              <a:rPr lang="fr-CA" b="0"/>
              <a:t>Respecter les opinions des autres</a:t>
            </a:r>
          </a:p>
          <a:p>
            <a:pPr marL="228600" indent="-228600">
              <a:buAutoNum type="arabicPeriod"/>
            </a:pPr>
            <a:r>
              <a:rPr lang="fr-CA" b="0"/>
              <a:t>Expliquer ses idées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p>
          <a:p>
            <a:pPr marL="0" marR="0" lvl="0" indent="0" algn="l" defTabSz="914400" rtl="0" eaLnBrk="1" fontAlgn="auto" latinLnBrk="0" hangingPunct="1">
              <a:lnSpc>
                <a:spcPct val="100000"/>
              </a:lnSpc>
              <a:spcBef>
                <a:spcPts val="0"/>
              </a:spcBef>
              <a:spcAft>
                <a:spcPts val="0"/>
              </a:spcAft>
              <a:buClrTx/>
              <a:buSzTx/>
              <a:buFontTx/>
              <a:buNone/>
              <a:tabLst/>
              <a:defRPr/>
            </a:pPr>
            <a:endParaRPr lang="fr-CA"/>
          </a:p>
        </p:txBody>
      </p:sp>
      <p:sp>
        <p:nvSpPr>
          <p:cNvPr id="4" name="Espace réservé du numéro de diapositive 3"/>
          <p:cNvSpPr>
            <a:spLocks noGrp="1"/>
          </p:cNvSpPr>
          <p:nvPr>
            <p:ph type="sldNum" sz="quarter" idx="5"/>
          </p:nvPr>
        </p:nvSpPr>
        <p:spPr/>
        <p:txBody>
          <a:bodyPr/>
          <a:lstStyle/>
          <a:p>
            <a:fld id="{28B76797-235B-4647-8966-AFDB406474DD}" type="slidenum">
              <a:rPr lang="fr-CA" smtClean="0"/>
              <a:t>3</a:t>
            </a:fld>
            <a:endParaRPr lang="fr-CA"/>
          </a:p>
        </p:txBody>
      </p:sp>
    </p:spTree>
    <p:extLst>
      <p:ext uri="{BB962C8B-B14F-4D97-AF65-F5344CB8AC3E}">
        <p14:creationId xmlns:p14="http://schemas.microsoft.com/office/powerpoint/2010/main" val="368699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403225"/>
            <a:ext cx="5486400" cy="3086100"/>
          </a:xfrm>
        </p:spPr>
        <p:txBody>
          <a:bodyPr/>
          <a:lstStyle/>
          <a:p>
            <a:endParaRPr lang="fr-CA"/>
          </a:p>
        </p:txBody>
      </p:sp>
      <p:sp>
        <p:nvSpPr>
          <p:cNvPr id="3" name="Espace réservé des notes 2"/>
          <p:cNvSpPr>
            <a:spLocks noGrp="1"/>
          </p:cNvSpPr>
          <p:nvPr>
            <p:ph type="body" idx="1"/>
          </p:nvPr>
        </p:nvSpPr>
        <p:spPr>
          <a:xfrm>
            <a:off x="685800" y="3854451"/>
            <a:ext cx="5486400" cy="3600450"/>
          </a:xfrm>
        </p:spPr>
        <p:txBody>
          <a:bodyPr/>
          <a:lstStyle/>
          <a:p>
            <a:r>
              <a:rPr lang="fr-CA"/>
              <a:t>Il existe de nombreuses ressources pour les élèves qui souhaiteraient en apprendre davantage sur leurs droits et leurs obligations ou encore poser une question précise à un juriste. En voici quelques-unes. Cette liste est loin d’être exhaustive. Si vous avez des idées de ressources à ajouter, n’hésitez pas à en faire part aux élèves.</a:t>
            </a:r>
            <a:endParaRPr lang="fr-CA">
              <a:cs typeface="Calibri"/>
            </a:endParaRPr>
          </a:p>
          <a:p>
            <a:pPr marL="0" indent="0">
              <a:buFont typeface="Wingdings,Sans-Serif"/>
              <a:buNone/>
            </a:pPr>
            <a:endParaRPr lang="fr-CA" b="0"/>
          </a:p>
          <a:p>
            <a:pPr marL="171450" indent="-171450">
              <a:buFont typeface="Arial" panose="020B0604020202020204" pitchFamily="34" charset="0"/>
              <a:buChar char="•"/>
            </a:pPr>
            <a:r>
              <a:rPr lang="fr-CA" b="1"/>
              <a:t>Parlons droit! </a:t>
            </a:r>
            <a:r>
              <a:rPr lang="fr-CA"/>
              <a:t>est un service du Jeune Barreau de Montréal qui s’adresse aux 12 à 21 ans et qui permet de parler gratuitement à une avocate ou un avocat. Ce service téléphonique est offert à tous les jeunes du Québec, peu importe leur situation géographique. Si les élèves ont des questions juridiques sur une situation personnelle, ils peuvent remplir un formulaire sur le site Web du JBM et une avocate ou un avocat bénévole les rappellera dans la semaine suivant leur inscription. </a:t>
            </a:r>
            <a:r>
              <a:rPr lang="fr-CA">
                <a:hlinkClick r:id="rId3"/>
              </a:rPr>
              <a:t>https://</a:t>
            </a:r>
            <a:endParaRPr lang="fr-CA" b="0"/>
          </a:p>
          <a:p>
            <a:pPr marL="171450" indent="-171450">
              <a:buFont typeface="Arial" panose="020B0604020202020204" pitchFamily="34" charset="0"/>
              <a:buChar char="•"/>
            </a:pPr>
            <a:r>
              <a:rPr lang="fr-CA" b="1"/>
              <a:t>Tel-jeunes</a:t>
            </a:r>
            <a:r>
              <a:rPr lang="fr-CA"/>
              <a:t> est un service d’intervention confidentiel et gratuit. Les intervenantes et intervenants peuvent être joints gratuitement en tout temps, de jour comme de nuit. Les intervenantes et intervenants de Tel-jeunes peuvent fournir des ressources et de l’information aux jeunes dans plusieurs domaines : intimidation et violence, sexualité, famille, travail et école, etc. </a:t>
            </a:r>
            <a:r>
              <a:rPr lang="fr-CA" u="sng">
                <a:hlinkClick r:id="rId4"/>
              </a:rPr>
              <a:t>www.teljeunes.com</a:t>
            </a:r>
            <a:r>
              <a:rPr lang="fr-CA"/>
              <a:t> 1-800-263-2266.</a:t>
            </a:r>
          </a:p>
          <a:p>
            <a:pPr marL="171450" indent="-171450">
              <a:buFont typeface="Arial" panose="020B0604020202020204" pitchFamily="34" charset="0"/>
              <a:buChar char="•"/>
            </a:pPr>
            <a:r>
              <a:rPr lang="fr-CA" sz="1200" b="1" i="0" kern="1200">
                <a:solidFill>
                  <a:schemeClr val="tx1"/>
                </a:solidFill>
                <a:effectLst/>
                <a:latin typeface="+mn-lt"/>
                <a:ea typeface="+mn-ea"/>
                <a:cs typeface="+mn-cs"/>
              </a:rPr>
              <a:t>Jeunesse, j’écoute</a:t>
            </a:r>
            <a:r>
              <a:rPr lang="fr-CA" sz="1200" b="0" i="0" kern="1200">
                <a:solidFill>
                  <a:schemeClr val="tx1"/>
                </a:solidFill>
                <a:effectLst/>
                <a:latin typeface="+mn-lt"/>
                <a:ea typeface="+mn-ea"/>
                <a:cs typeface="+mn-cs"/>
              </a:rPr>
              <a:t> est un service </a:t>
            </a:r>
            <a:r>
              <a:rPr lang="fr-FR" sz="1200" b="0" i="0" kern="1200">
                <a:solidFill>
                  <a:schemeClr val="tx1"/>
                </a:solidFill>
                <a:effectLst/>
                <a:latin typeface="+mn-lt"/>
                <a:ea typeface="+mn-ea"/>
                <a:cs typeface="+mn-cs"/>
              </a:rPr>
              <a:t>national 24/7 qui offre des services bilingues (anglais et français) d’intervention professionnelle, des ressources et du soutien par téléphone ou par texto aux jeunes, notamment ceux et celles qui sont victimes de violence. Les jeunes peuvent également parcourir le site Web de Jeunesse, j’écoute pour obtenir de l’information sur la façon dont leurs pensées, leurs sentiments et leur comportement sont liés et sur ce qu’ils peuvent faire pour prendre soin de leur bien-être. https://jeunessejecoute.ca/  1-800-668-6868 ou texte TEXTO au 686868</a:t>
            </a:r>
            <a:endParaRPr lang="en-US" b="1"/>
          </a:p>
          <a:p>
            <a:endParaRPr lang="fr-CA"/>
          </a:p>
          <a:p>
            <a:endParaRPr lang="fr-CA"/>
          </a:p>
          <a:p>
            <a:endParaRPr lang="en-US">
              <a:cs typeface="Calibri"/>
            </a:endParaRPr>
          </a:p>
        </p:txBody>
      </p:sp>
      <p:sp>
        <p:nvSpPr>
          <p:cNvPr id="4" name="Espace réservé du numéro de diapositive 3"/>
          <p:cNvSpPr>
            <a:spLocks noGrp="1"/>
          </p:cNvSpPr>
          <p:nvPr>
            <p:ph type="sldNum" sz="quarter" idx="5"/>
          </p:nvPr>
        </p:nvSpPr>
        <p:spPr/>
        <p:txBody>
          <a:bodyPr/>
          <a:lstStyle/>
          <a:p>
            <a:fld id="{7F032627-CDED-4B74-8175-2FC5BD909872}" type="slidenum">
              <a:rPr lang="fr-FR"/>
              <a:t>30</a:t>
            </a:fld>
            <a:endParaRPr lang="fr-FR"/>
          </a:p>
        </p:txBody>
      </p:sp>
    </p:spTree>
    <p:extLst>
      <p:ext uri="{BB962C8B-B14F-4D97-AF65-F5344CB8AC3E}">
        <p14:creationId xmlns:p14="http://schemas.microsoft.com/office/powerpoint/2010/main" val="3025794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5D821-A85E-A115-1943-3E0ACCC97EE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2E05D32-7C2B-4045-47BC-F68B2CB7E040}"/>
              </a:ext>
            </a:extLst>
          </p:cNvPr>
          <p:cNvSpPr>
            <a:spLocks noGrp="1" noRot="1" noChangeAspect="1"/>
          </p:cNvSpPr>
          <p:nvPr>
            <p:ph type="sldImg"/>
          </p:nvPr>
        </p:nvSpPr>
        <p:spPr>
          <a:xfrm>
            <a:off x="685800" y="403225"/>
            <a:ext cx="5486400" cy="3086100"/>
          </a:xfrm>
        </p:spPr>
        <p:txBody>
          <a:bodyPr/>
          <a:lstStyle/>
          <a:p>
            <a:endParaRPr lang="fr-CA"/>
          </a:p>
        </p:txBody>
      </p:sp>
      <p:sp>
        <p:nvSpPr>
          <p:cNvPr id="3" name="Espace réservé des notes 2">
            <a:extLst>
              <a:ext uri="{FF2B5EF4-FFF2-40B4-BE49-F238E27FC236}">
                <a16:creationId xmlns:a16="http://schemas.microsoft.com/office/drawing/2014/main" id="{07251CFA-C82D-85C0-8BEC-1C3A8111F5B4}"/>
              </a:ext>
            </a:extLst>
          </p:cNvPr>
          <p:cNvSpPr>
            <a:spLocks noGrp="1"/>
          </p:cNvSpPr>
          <p:nvPr>
            <p:ph type="body" idx="1"/>
          </p:nvPr>
        </p:nvSpPr>
        <p:spPr>
          <a:xfrm>
            <a:off x="685800" y="3854451"/>
            <a:ext cx="5486400" cy="3600450"/>
          </a:xfrm>
        </p:spPr>
        <p:txBody>
          <a:bodyPr/>
          <a:lstStyle/>
          <a:p>
            <a:r>
              <a:rPr lang="fr-CA"/>
              <a:t>Il existe de nombreuses ressources pour les élèves qui souhaiteraient en apprendre davantage sur leurs droits et leurs obligations ou encore poser une question précise à un juriste. En voici quelques-unes. Cette liste est loin d’être exhaustive. Si vous avez des idées de ressources à ajouter, n’hésitez pas à en faire part aux élèves.</a:t>
            </a:r>
            <a:endParaRPr lang="fr-CA">
              <a:cs typeface="Calibri"/>
            </a:endParaRPr>
          </a:p>
          <a:p>
            <a:pPr marL="0" indent="0">
              <a:buFont typeface="Wingdings,Sans-Serif"/>
              <a:buNone/>
            </a:pPr>
            <a:endParaRPr lang="fr-CA" b="0"/>
          </a:p>
          <a:p>
            <a:pPr marL="171450" indent="-171450">
              <a:buFont typeface="Arial" panose="020B0604020202020204" pitchFamily="34" charset="0"/>
              <a:buChar char="•"/>
            </a:pPr>
            <a:r>
              <a:rPr lang="fr-CA" b="1"/>
              <a:t>Parlons droit! </a:t>
            </a:r>
            <a:r>
              <a:rPr lang="fr-CA"/>
              <a:t>est un service du Jeune Barreau de Montréal qui s’adresse aux 12 à 21 ans et qui permet de parler gratuitement à une avocate ou un avocat. Ce service téléphonique est offert à tous les jeunes du Québec, peu importe leur situation géographique. Si les élèves ont des questions juridiques sur une situation personnelle, ils peuvent remplir un formulaire sur le site Web du JBM et une avocate ou un avocat bénévole les rappellera dans la semaine suivant leur inscription. </a:t>
            </a:r>
            <a:r>
              <a:rPr lang="fr-CA">
                <a:hlinkClick r:id="rId3"/>
              </a:rPr>
              <a:t>https://</a:t>
            </a:r>
            <a:endParaRPr lang="fr-CA" b="0"/>
          </a:p>
          <a:p>
            <a:pPr marL="171450" indent="-171450">
              <a:buFont typeface="Arial" panose="020B0604020202020204" pitchFamily="34" charset="0"/>
              <a:buChar char="•"/>
            </a:pPr>
            <a:r>
              <a:rPr lang="fr-CA" b="1"/>
              <a:t>Tel-jeunes</a:t>
            </a:r>
            <a:r>
              <a:rPr lang="fr-CA"/>
              <a:t> est un service d’intervention confidentiel et gratuit. Les intervenantes et intervenants peuvent être joints gratuitement en tout temps, de jour comme de nuit. Les intervenantes et intervenants de Tel-jeunes peuvent fournir des ressources et de l’information aux jeunes dans plusieurs domaines : intimidation et violence, sexualité, famille, travail et école, etc. </a:t>
            </a:r>
            <a:r>
              <a:rPr lang="fr-CA" u="sng">
                <a:hlinkClick r:id="rId4"/>
              </a:rPr>
              <a:t>www.teljeunes.com</a:t>
            </a:r>
            <a:r>
              <a:rPr lang="fr-CA"/>
              <a:t> 1-800-263-2266.</a:t>
            </a:r>
          </a:p>
          <a:p>
            <a:pPr marL="171450" indent="-171450">
              <a:buFont typeface="Arial" panose="020B0604020202020204" pitchFamily="34" charset="0"/>
              <a:buChar char="•"/>
            </a:pPr>
            <a:r>
              <a:rPr lang="fr-CA" sz="1200" b="1" i="0" kern="1200">
                <a:solidFill>
                  <a:schemeClr val="tx1"/>
                </a:solidFill>
                <a:effectLst/>
                <a:latin typeface="+mn-lt"/>
                <a:ea typeface="+mn-ea"/>
                <a:cs typeface="+mn-cs"/>
              </a:rPr>
              <a:t>Jeunesse, j’écoute</a:t>
            </a:r>
            <a:r>
              <a:rPr lang="fr-CA" sz="1200" b="0" i="0" kern="1200">
                <a:solidFill>
                  <a:schemeClr val="tx1"/>
                </a:solidFill>
                <a:effectLst/>
                <a:latin typeface="+mn-lt"/>
                <a:ea typeface="+mn-ea"/>
                <a:cs typeface="+mn-cs"/>
              </a:rPr>
              <a:t> est un service </a:t>
            </a:r>
            <a:r>
              <a:rPr lang="fr-FR" sz="1200" b="0" i="0" kern="1200">
                <a:solidFill>
                  <a:schemeClr val="tx1"/>
                </a:solidFill>
                <a:effectLst/>
                <a:latin typeface="+mn-lt"/>
                <a:ea typeface="+mn-ea"/>
                <a:cs typeface="+mn-cs"/>
              </a:rPr>
              <a:t>national 24/7 qui offre des services bilingues (anglais et français) d’intervention professionnelle, des ressources et du soutien par téléphone ou par texto aux jeunes, notamment ceux et celles qui sont victimes de violence. Les jeunes peuvent également parcourir le site Web de Jeunesse, j’écoute pour obtenir de l’information sur la façon dont leurs pensées, leurs sentiments et leur comportement sont liés et sur ce qu’ils peuvent faire pour prendre soin de leur bien-être. https://jeunessejecoute.ca/  1-800-668-6868 ou texte TEXTO au 686868</a:t>
            </a:r>
            <a:endParaRPr lang="en-US" b="1"/>
          </a:p>
          <a:p>
            <a:endParaRPr lang="fr-CA"/>
          </a:p>
          <a:p>
            <a:endParaRPr lang="fr-CA"/>
          </a:p>
          <a:p>
            <a:endParaRPr lang="en-US">
              <a:cs typeface="Calibri"/>
            </a:endParaRPr>
          </a:p>
        </p:txBody>
      </p:sp>
      <p:sp>
        <p:nvSpPr>
          <p:cNvPr id="4" name="Espace réservé du numéro de diapositive 3">
            <a:extLst>
              <a:ext uri="{FF2B5EF4-FFF2-40B4-BE49-F238E27FC236}">
                <a16:creationId xmlns:a16="http://schemas.microsoft.com/office/drawing/2014/main" id="{778D8B2E-1EE3-F25F-74AE-9451C296BD22}"/>
              </a:ext>
            </a:extLst>
          </p:cNvPr>
          <p:cNvSpPr>
            <a:spLocks noGrp="1"/>
          </p:cNvSpPr>
          <p:nvPr>
            <p:ph type="sldNum" sz="quarter" idx="5"/>
          </p:nvPr>
        </p:nvSpPr>
        <p:spPr/>
        <p:txBody>
          <a:bodyPr/>
          <a:lstStyle/>
          <a:p>
            <a:fld id="{7F032627-CDED-4B74-8175-2FC5BD909872}" type="slidenum">
              <a:rPr lang="fr-FR"/>
              <a:t>31</a:t>
            </a:fld>
            <a:endParaRPr lang="fr-FR"/>
          </a:p>
        </p:txBody>
      </p:sp>
    </p:spTree>
    <p:extLst>
      <p:ext uri="{BB962C8B-B14F-4D97-AF65-F5344CB8AC3E}">
        <p14:creationId xmlns:p14="http://schemas.microsoft.com/office/powerpoint/2010/main" val="3481390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endParaRPr lang="fr-CA" b="1" i="0"/>
          </a:p>
        </p:txBody>
      </p:sp>
    </p:spTree>
    <p:extLst>
      <p:ext uri="{BB962C8B-B14F-4D97-AF65-F5344CB8AC3E}">
        <p14:creationId xmlns:p14="http://schemas.microsoft.com/office/powerpoint/2010/main" val="377465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0"/>
              <a:t>Voici les sujets de débat que nous proposons pour des élèves de niveau primaire. </a:t>
            </a:r>
          </a:p>
        </p:txBody>
      </p:sp>
      <p:sp>
        <p:nvSpPr>
          <p:cNvPr id="4" name="Espace réservé du numéro de diapositive 3"/>
          <p:cNvSpPr>
            <a:spLocks noGrp="1"/>
          </p:cNvSpPr>
          <p:nvPr>
            <p:ph type="sldNum" sz="quarter" idx="5"/>
          </p:nvPr>
        </p:nvSpPr>
        <p:spPr/>
        <p:txBody>
          <a:bodyPr/>
          <a:lstStyle/>
          <a:p>
            <a:fld id="{28B76797-235B-4647-8966-AFDB406474DD}" type="slidenum">
              <a:rPr lang="fr-CA" smtClean="0"/>
              <a:t>4</a:t>
            </a:fld>
            <a:endParaRPr lang="fr-CA"/>
          </a:p>
        </p:txBody>
      </p:sp>
    </p:spTree>
    <p:extLst>
      <p:ext uri="{BB962C8B-B14F-4D97-AF65-F5344CB8AC3E}">
        <p14:creationId xmlns:p14="http://schemas.microsoft.com/office/powerpoint/2010/main" val="4102269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D98C9-995B-250E-65DD-3CDDF40E32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07EADC4-23EF-6E45-5EEC-1D9D83C77653}"/>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79163EEC-200D-1DDA-6A27-E4C18EAD6B52}"/>
              </a:ext>
            </a:extLst>
          </p:cNvPr>
          <p:cNvSpPr>
            <a:spLocks noGrp="1"/>
          </p:cNvSpPr>
          <p:nvPr>
            <p:ph type="body" idx="1"/>
          </p:nvPr>
        </p:nvSpPr>
        <p:spPr/>
        <p:txBody>
          <a:bodyPr/>
          <a:lstStyle/>
          <a:p>
            <a:pPr>
              <a:spcAft>
                <a:spcPts val="600"/>
              </a:spcAft>
            </a:pPr>
            <a:r>
              <a:rPr lang="fr-CA" b="0" i="0" u="none">
                <a:cs typeface="Calibri"/>
              </a:rPr>
              <a:t>Voici quelques pistes pour animer et structurer le débat, si nécessaire.</a:t>
            </a:r>
          </a:p>
          <a:p>
            <a:pPr>
              <a:spcAft>
                <a:spcPts val="600"/>
              </a:spcAft>
            </a:pPr>
            <a:endParaRPr lang="fr-CA" b="1" i="0" u="none">
              <a:cs typeface="Calibri"/>
            </a:endParaRPr>
          </a:p>
          <a:p>
            <a:pPr>
              <a:spcAft>
                <a:spcPts val="600"/>
              </a:spcAft>
            </a:pPr>
            <a:r>
              <a:rPr lang="fr-CA" b="1" i="0" u="none">
                <a:cs typeface="Calibri"/>
              </a:rPr>
              <a:t>Arguments pour:</a:t>
            </a:r>
          </a:p>
          <a:p>
            <a:pPr>
              <a:spcAft>
                <a:spcPts val="600"/>
              </a:spcAft>
            </a:pPr>
            <a:endParaRPr lang="fr-CA" b="0" i="0" u="none">
              <a:cs typeface="Calibri"/>
            </a:endParaRPr>
          </a:p>
          <a:p>
            <a:pPr marL="171450" indent="-171450">
              <a:buFont typeface="Arial" panose="020B0604020202020204" pitchFamily="34" charset="0"/>
              <a:buChar char="•"/>
            </a:pPr>
            <a:r>
              <a:rPr lang="fr-CA" b="0"/>
              <a:t>Il m’a pris quelque chose qui est à moi, alors je suis très fâché et je veux qu’il comprenne.</a:t>
            </a:r>
          </a:p>
          <a:p>
            <a:pPr marL="171450" indent="-171450">
              <a:buFont typeface="Arial" panose="020B0604020202020204" pitchFamily="34" charset="0"/>
              <a:buChar char="•"/>
            </a:pPr>
            <a:r>
              <a:rPr lang="fr-CA" b="0"/>
              <a:t>Je veux récupérer mon ballon tout de suite.</a:t>
            </a:r>
          </a:p>
          <a:p>
            <a:pPr marL="171450" indent="-171450">
              <a:buFont typeface="Arial" panose="020B0604020202020204" pitchFamily="34" charset="0"/>
              <a:buChar char="•"/>
            </a:pPr>
            <a:r>
              <a:rPr lang="fr-CA" b="0"/>
              <a:t>Je dois me défendre parce que ce qu’il a fait est injuste.</a:t>
            </a:r>
          </a:p>
          <a:p>
            <a:pPr marL="171450" indent="-171450">
              <a:spcAft>
                <a:spcPts val="600"/>
              </a:spcAft>
              <a:buFont typeface="Arial" panose="020B0604020202020204" pitchFamily="34" charset="0"/>
              <a:buChar char="•"/>
            </a:pPr>
            <a:endParaRPr lang="fr-CA" b="1" i="0" u="none">
              <a:cs typeface="Calibri"/>
            </a:endParaRPr>
          </a:p>
          <a:p>
            <a:pPr>
              <a:spcAft>
                <a:spcPts val="600"/>
              </a:spcAft>
            </a:pPr>
            <a:r>
              <a:rPr lang="fr-CA" b="1" i="0" u="none">
                <a:cs typeface="Calibri"/>
              </a:rPr>
              <a:t>Arguments contre:</a:t>
            </a:r>
          </a:p>
          <a:p>
            <a:pPr>
              <a:spcAft>
                <a:spcPts val="600"/>
              </a:spcAft>
            </a:pPr>
            <a:endParaRPr lang="fr-CA" b="0" i="0" u="none">
              <a:cs typeface="Calibri"/>
            </a:endParaRPr>
          </a:p>
          <a:p>
            <a:pPr marL="171450" indent="-171450">
              <a:buFont typeface="Arial" panose="020B0604020202020204" pitchFamily="34" charset="0"/>
              <a:buChar char="•"/>
            </a:pPr>
            <a:r>
              <a:rPr lang="fr-CA" b="0"/>
              <a:t>Pousser ou mordre peut faire très mal et blesser mon ami.</a:t>
            </a:r>
          </a:p>
          <a:p>
            <a:pPr marL="171450" indent="-171450">
              <a:buFont typeface="Arial" panose="020B0604020202020204" pitchFamily="34" charset="0"/>
              <a:buChar char="•"/>
            </a:pPr>
            <a:r>
              <a:rPr lang="fr-CA" b="0"/>
              <a:t>La violence ne règle pas le problème, ça peut commencer une chicane encore plus grande.</a:t>
            </a:r>
          </a:p>
          <a:p>
            <a:pPr marL="171450" indent="-171450">
              <a:buFont typeface="Arial" panose="020B0604020202020204" pitchFamily="34" charset="0"/>
              <a:buChar char="•"/>
            </a:pPr>
            <a:r>
              <a:rPr lang="fr-CA" b="0"/>
              <a:t>On peut utiliser nos mots, par exemple dire : « C’est mon ballon, rends-le-moi s’il te plaît. »</a:t>
            </a:r>
          </a:p>
        </p:txBody>
      </p:sp>
      <p:sp>
        <p:nvSpPr>
          <p:cNvPr id="4" name="Espace réservé du numéro de diapositive 3">
            <a:extLst>
              <a:ext uri="{FF2B5EF4-FFF2-40B4-BE49-F238E27FC236}">
                <a16:creationId xmlns:a16="http://schemas.microsoft.com/office/drawing/2014/main" id="{09551239-4E1C-0A8F-72D5-0615F2E48F29}"/>
              </a:ext>
            </a:extLst>
          </p:cNvPr>
          <p:cNvSpPr>
            <a:spLocks noGrp="1"/>
          </p:cNvSpPr>
          <p:nvPr>
            <p:ph type="sldNum" sz="quarter" idx="5"/>
          </p:nvPr>
        </p:nvSpPr>
        <p:spPr/>
        <p:txBody>
          <a:bodyPr/>
          <a:lstStyle/>
          <a:p>
            <a:fld id="{7F032627-CDED-4B74-8175-2FC5BD909872}" type="slidenum">
              <a:rPr lang="fr-FR"/>
              <a:t>5</a:t>
            </a:fld>
            <a:endParaRPr lang="fr-FR"/>
          </a:p>
        </p:txBody>
      </p:sp>
    </p:spTree>
    <p:extLst>
      <p:ext uri="{BB962C8B-B14F-4D97-AF65-F5344CB8AC3E}">
        <p14:creationId xmlns:p14="http://schemas.microsoft.com/office/powerpoint/2010/main" val="444660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881DA-70C7-252F-43B0-2EF357B0147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B20F6F-56A3-58E4-2BA7-221DD544FE65}"/>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160C7986-21E9-B113-91F8-11447543AD2C}"/>
              </a:ext>
            </a:extLst>
          </p:cNvPr>
          <p:cNvSpPr>
            <a:spLocks noGrp="1"/>
          </p:cNvSpPr>
          <p:nvPr>
            <p:ph type="body" idx="1"/>
          </p:nvPr>
        </p:nvSpPr>
        <p:spPr/>
        <p:txBody>
          <a:bodyPr/>
          <a:lstStyle/>
          <a:p>
            <a:r>
              <a:rPr lang="fr-CA" b="1"/>
              <a:t>Informations à transmettre</a:t>
            </a:r>
          </a:p>
          <a:p>
            <a:endParaRPr lang="fr-CA" b="0">
              <a:cs typeface="Calibri"/>
            </a:endParaRPr>
          </a:p>
          <a:p>
            <a:pPr marL="171450" indent="-171450">
              <a:buFont typeface="Arial" panose="020B0604020202020204" pitchFamily="34" charset="0"/>
              <a:buChar char="•"/>
            </a:pPr>
            <a:r>
              <a:rPr lang="fr-CA" b="0"/>
              <a:t>Faire mal à quelqu’un, que ce soit avec ses mains, ses dents, ses pieds ou un objet, c’est interdit.</a:t>
            </a:r>
          </a:p>
          <a:p>
            <a:pPr marL="171450" indent="-171450">
              <a:buFont typeface="Arial" panose="020B0604020202020204" pitchFamily="34" charset="0"/>
              <a:buChar char="•"/>
            </a:pPr>
            <a:r>
              <a:rPr lang="fr-CA" b="0"/>
              <a:t>Même quand un enfant est en colère ou frustré, les comportements suivants ne sont jamais acceptables :</a:t>
            </a:r>
          </a:p>
          <a:p>
            <a:pPr marL="171450" indent="-171450">
              <a:buFont typeface="Arial" panose="020B0604020202020204" pitchFamily="34" charset="0"/>
              <a:buChar char="•"/>
            </a:pPr>
            <a:endParaRPr lang="fr-CA" b="0"/>
          </a:p>
          <a:p>
            <a:pPr marL="628650" lvl="1" indent="-171450">
              <a:buFont typeface="Courier New" panose="02070309020205020404" pitchFamily="49" charset="0"/>
              <a:buChar char="o"/>
            </a:pPr>
            <a:r>
              <a:rPr lang="fr-CA" b="0"/>
              <a:t>Frapper quelqu’un avec la main ou le pied</a:t>
            </a:r>
          </a:p>
          <a:p>
            <a:pPr marL="628650" lvl="1" indent="-171450">
              <a:buFont typeface="Courier New" panose="02070309020205020404" pitchFamily="49" charset="0"/>
              <a:buChar char="o"/>
            </a:pPr>
            <a:r>
              <a:rPr lang="fr-CA" b="0"/>
              <a:t>Mordre un camarade ou un adulte</a:t>
            </a:r>
          </a:p>
          <a:p>
            <a:pPr marL="628650" lvl="1" indent="-171450">
              <a:buFont typeface="Courier New" panose="02070309020205020404" pitchFamily="49" charset="0"/>
              <a:buChar char="o"/>
            </a:pPr>
            <a:r>
              <a:rPr lang="fr-CA" b="0"/>
              <a:t>Pousser violemment quelqu’un</a:t>
            </a:r>
          </a:p>
          <a:p>
            <a:pPr marL="628650" lvl="1" indent="-171450">
              <a:buFont typeface="Courier New" panose="02070309020205020404" pitchFamily="49" charset="0"/>
              <a:buChar char="o"/>
            </a:pPr>
            <a:r>
              <a:rPr lang="fr-CA" b="0"/>
              <a:t>Donner un coup de pied</a:t>
            </a:r>
          </a:p>
          <a:p>
            <a:pPr marL="628650" lvl="1" indent="-171450">
              <a:buFont typeface="Courier New" panose="02070309020205020404" pitchFamily="49" charset="0"/>
              <a:buChar char="o"/>
            </a:pPr>
            <a:r>
              <a:rPr lang="fr-CA" b="0"/>
              <a:t>Tirer, retenir ou faire tomber quelqu’un pour lui faire mal</a:t>
            </a:r>
          </a:p>
          <a:p>
            <a:pPr marL="628650" lvl="1" indent="-171450">
              <a:buFont typeface="Courier New" panose="02070309020205020404" pitchFamily="49" charset="0"/>
              <a:buChar char="o"/>
            </a:pPr>
            <a:r>
              <a:rPr lang="fr-CA" b="0"/>
              <a:t>Utiliser un objet pour blesser quelqu’un</a:t>
            </a:r>
          </a:p>
          <a:p>
            <a:pPr>
              <a:buFont typeface="Arial" panose="020B0604020202020204" pitchFamily="34" charset="0"/>
              <a:buChar char="•"/>
            </a:pPr>
            <a:endParaRPr lang="fr-CA" b="0"/>
          </a:p>
          <a:p>
            <a:pPr marL="171450" indent="-171450">
              <a:buFont typeface="Arial" panose="020B0604020202020204" pitchFamily="34" charset="0"/>
              <a:buChar char="•"/>
            </a:pPr>
            <a:r>
              <a:rPr lang="fr-CA" b="0"/>
              <a:t>Même si un camarade a commencé à se battre, la violence n’est pas permise pour se venger. Chaque geste violent a des conséquences sérieuses.</a:t>
            </a:r>
          </a:p>
          <a:p>
            <a:pPr marL="171450" indent="-171450">
              <a:buFont typeface="Arial" panose="020B0604020202020204" pitchFamily="34" charset="0"/>
              <a:buChar char="•"/>
            </a:pPr>
            <a:r>
              <a:rPr lang="fr-CA" b="0"/>
              <a:t>La violence peut blesser physiquement les autres.</a:t>
            </a:r>
          </a:p>
          <a:p>
            <a:pPr marL="171450" indent="-171450">
              <a:buFont typeface="Arial" panose="020B0604020202020204" pitchFamily="34" charset="0"/>
              <a:buChar char="•"/>
            </a:pPr>
            <a:r>
              <a:rPr lang="fr-CA" b="0"/>
              <a:t>Elle peut </a:t>
            </a:r>
            <a:r>
              <a:rPr lang="fr-CA"/>
              <a:t>aussi créer</a:t>
            </a:r>
            <a:r>
              <a:rPr lang="fr-CA" b="0"/>
              <a:t> de la peur, de l’anxiété ou de la colère dans la classe.</a:t>
            </a:r>
          </a:p>
        </p:txBody>
      </p:sp>
      <p:sp>
        <p:nvSpPr>
          <p:cNvPr id="4" name="Espace réservé du numéro de diapositive 3">
            <a:extLst>
              <a:ext uri="{FF2B5EF4-FFF2-40B4-BE49-F238E27FC236}">
                <a16:creationId xmlns:a16="http://schemas.microsoft.com/office/drawing/2014/main" id="{8D812B77-55E7-7E0B-8FB5-2955185CFE2C}"/>
              </a:ext>
            </a:extLst>
          </p:cNvPr>
          <p:cNvSpPr>
            <a:spLocks noGrp="1"/>
          </p:cNvSpPr>
          <p:nvPr>
            <p:ph type="sldNum" sz="quarter" idx="5"/>
          </p:nvPr>
        </p:nvSpPr>
        <p:spPr/>
        <p:txBody>
          <a:bodyPr/>
          <a:lstStyle/>
          <a:p>
            <a:fld id="{7F032627-CDED-4B74-8175-2FC5BD909872}" type="slidenum">
              <a:rPr lang="fr-FR"/>
              <a:t>6</a:t>
            </a:fld>
            <a:endParaRPr lang="fr-FR"/>
          </a:p>
        </p:txBody>
      </p:sp>
    </p:spTree>
    <p:extLst>
      <p:ext uri="{BB962C8B-B14F-4D97-AF65-F5344CB8AC3E}">
        <p14:creationId xmlns:p14="http://schemas.microsoft.com/office/powerpoint/2010/main" val="311748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pPr>
              <a:spcAft>
                <a:spcPts val="600"/>
              </a:spcAft>
            </a:pPr>
            <a:r>
              <a:rPr lang="fr-CA" b="0" i="0" u="none">
                <a:cs typeface="Calibri"/>
              </a:rPr>
              <a:t>Voici quelques pistes pour animer et structurer le débat, si nécessaire.</a:t>
            </a:r>
          </a:p>
          <a:p>
            <a:pPr>
              <a:spcAft>
                <a:spcPts val="600"/>
              </a:spcAft>
            </a:pPr>
            <a:endParaRPr lang="fr-CA" b="1" i="0" u="none">
              <a:cs typeface="Calibri"/>
            </a:endParaRPr>
          </a:p>
          <a:p>
            <a:pPr>
              <a:spcAft>
                <a:spcPts val="600"/>
              </a:spcAft>
            </a:pPr>
            <a:r>
              <a:rPr lang="fr-CA" b="1" i="0" u="none">
                <a:cs typeface="Calibri"/>
              </a:rPr>
              <a:t>Arguments pour:</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On comprend mieux quand les règles sont toujours pareilles.</a:t>
            </a:r>
          </a:p>
          <a:p>
            <a:pPr marL="171450" indent="-171450">
              <a:spcAft>
                <a:spcPts val="600"/>
              </a:spcAft>
              <a:buFont typeface="Arial" panose="020B0604020202020204" pitchFamily="34" charset="0"/>
              <a:buChar char="•"/>
            </a:pPr>
            <a:r>
              <a:rPr lang="fr-CA" b="0" i="0" u="none">
                <a:cs typeface="Calibri"/>
              </a:rPr>
              <a:t>Le respect, c’est important partout, pas juste à l’école.</a:t>
            </a:r>
          </a:p>
          <a:p>
            <a:pPr marL="171450" indent="-171450">
              <a:spcAft>
                <a:spcPts val="600"/>
              </a:spcAft>
              <a:buFont typeface="Arial" panose="020B0604020202020204" pitchFamily="34" charset="0"/>
              <a:buChar char="•"/>
            </a:pPr>
            <a:r>
              <a:rPr lang="fr-CA"/>
              <a:t>Il faut protéger les gens contre les mauvais comportements partout.</a:t>
            </a:r>
          </a:p>
          <a:p>
            <a:pPr marL="171450" indent="-171450">
              <a:spcAft>
                <a:spcPts val="600"/>
              </a:spcAft>
              <a:buFont typeface="Arial" panose="020B0604020202020204" pitchFamily="34" charset="0"/>
              <a:buChar char="•"/>
            </a:pPr>
            <a:endParaRPr lang="fr-CA" b="1" i="0" u="none">
              <a:cs typeface="Calibri"/>
            </a:endParaRPr>
          </a:p>
          <a:p>
            <a:pPr>
              <a:spcAft>
                <a:spcPts val="600"/>
              </a:spcAft>
            </a:pPr>
            <a:r>
              <a:rPr lang="fr-CA" b="1" i="0" u="none">
                <a:cs typeface="Calibri"/>
              </a:rPr>
              <a:t>Arguments contre:</a:t>
            </a:r>
          </a:p>
          <a:p>
            <a:pPr>
              <a:spcAft>
                <a:spcPts val="600"/>
              </a:spcAft>
            </a:pPr>
            <a:endParaRPr lang="fr-CA" b="0" i="0" u="none">
              <a:cs typeface="Calibri"/>
            </a:endParaRPr>
          </a:p>
          <a:p>
            <a:pPr marL="171450" indent="-171450">
              <a:buFont typeface="Arial" panose="020B0604020202020204" pitchFamily="34" charset="0"/>
              <a:buChar char="•"/>
            </a:pPr>
            <a:r>
              <a:rPr lang="fr-CA"/>
              <a:t>Chaque famille a ses propres règles à la maison.</a:t>
            </a:r>
          </a:p>
          <a:p>
            <a:pPr marL="171450" indent="-171450">
              <a:buFont typeface="Arial" panose="020B0604020202020204" pitchFamily="34" charset="0"/>
              <a:buChar char="•"/>
            </a:pPr>
            <a:r>
              <a:rPr lang="fr-CA"/>
              <a:t>Internet est différent de la vraie vie.</a:t>
            </a:r>
          </a:p>
          <a:p>
            <a:pPr marL="171450" indent="-171450">
              <a:buFont typeface="Arial" panose="020B0604020202020204" pitchFamily="34" charset="0"/>
              <a:buChar char="•"/>
            </a:pPr>
            <a:r>
              <a:rPr lang="fr-CA"/>
              <a:t>Certaines règles ne marchent pas partout.</a:t>
            </a:r>
          </a:p>
          <a:p>
            <a:pPr marL="171450" indent="-171450">
              <a:spcAft>
                <a:spcPts val="600"/>
              </a:spcAft>
              <a:buFont typeface="Arial" panose="020B0604020202020204" pitchFamily="34" charset="0"/>
              <a:buChar char="•"/>
            </a:pPr>
            <a:endParaRPr lang="fr-CA" b="0" i="0" u="none">
              <a:cs typeface="Calibri"/>
            </a:endParaRPr>
          </a:p>
        </p:txBody>
      </p:sp>
      <p:sp>
        <p:nvSpPr>
          <p:cNvPr id="4" name="Espace réservé du numéro de diapositive 3"/>
          <p:cNvSpPr>
            <a:spLocks noGrp="1"/>
          </p:cNvSpPr>
          <p:nvPr>
            <p:ph type="sldNum" sz="quarter" idx="5"/>
          </p:nvPr>
        </p:nvSpPr>
        <p:spPr/>
        <p:txBody>
          <a:bodyPr/>
          <a:lstStyle/>
          <a:p>
            <a:fld id="{7F032627-CDED-4B74-8175-2FC5BD909872}" type="slidenum">
              <a:rPr lang="fr-FR"/>
              <a:t>7</a:t>
            </a:fld>
            <a:endParaRPr lang="fr-FR"/>
          </a:p>
        </p:txBody>
      </p:sp>
    </p:spTree>
    <p:extLst>
      <p:ext uri="{BB962C8B-B14F-4D97-AF65-F5344CB8AC3E}">
        <p14:creationId xmlns:p14="http://schemas.microsoft.com/office/powerpoint/2010/main" val="3823410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r>
              <a:rPr lang="fr-CA" b="1" u="none"/>
              <a:t>Informations à transmettre</a:t>
            </a:r>
            <a:endParaRPr lang="fr-CA" b="0" u="none"/>
          </a:p>
          <a:p>
            <a:endParaRPr lang="fr-CA" b="1"/>
          </a:p>
          <a:p>
            <a:r>
              <a:rPr lang="fr-CA" b="0" u="sng"/>
              <a:t>1. Des règles différentes selon l’endroit</a:t>
            </a:r>
          </a:p>
          <a:p>
            <a:endParaRPr lang="fr-CA" b="1"/>
          </a:p>
          <a:p>
            <a:pPr marL="171450" indent="-171450">
              <a:buFont typeface="Arial" panose="020B0604020202020204" pitchFamily="34" charset="0"/>
              <a:buChar char="•"/>
            </a:pPr>
            <a:r>
              <a:rPr lang="fr-CA" sz="1200"/>
              <a:t>Les règles peuvent être différentes selon l’endroit</a:t>
            </a:r>
            <a:r>
              <a:rPr lang="fr-CA"/>
              <a:t>, car chaque lieu a ses besoins et son organisation.</a:t>
            </a:r>
            <a:endParaRPr lang="fr-CA" sz="1200"/>
          </a:p>
          <a:p>
            <a:pPr marL="171450" indent="-171450">
              <a:buFont typeface="Arial" panose="020B0604020202020204" pitchFamily="34" charset="0"/>
              <a:buChar char="•"/>
            </a:pPr>
            <a:r>
              <a:rPr lang="fr-CA"/>
              <a:t>Par exemple:</a:t>
            </a:r>
          </a:p>
          <a:p>
            <a:pPr marL="171450" indent="-171450">
              <a:buFont typeface="Arial" panose="020B0604020202020204" pitchFamily="34" charset="0"/>
              <a:buChar char="•"/>
            </a:pPr>
            <a:endParaRPr lang="fr-CA"/>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a:t>À l’école, il y a des règles spécifiques pour permettre à tous les élèves d’apprendre. On demande aux élèves de lever la main avant de parler pour que tout le monde puisse s’exprimer.</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a:t>À la maison, les parents </a:t>
            </a:r>
            <a:r>
              <a:rPr lang="fr-CA" b="0"/>
              <a:t>peuvent décider de règles différentes, comme l’heure du coucher ou le temps d’écran.</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CA" b="0"/>
              <a:t>Dans des équipes de sport, il peut </a:t>
            </a:r>
            <a:r>
              <a:rPr lang="fr-CA"/>
              <a:t>y avoir des règles sur le port de l’équipement de protection.</a:t>
            </a:r>
          </a:p>
          <a:p>
            <a:pPr>
              <a:buNone/>
            </a:pPr>
            <a:endParaRPr lang="fr-CA" sz="1200"/>
          </a:p>
          <a:p>
            <a:pPr marL="171450" indent="-171450">
              <a:buFont typeface="Arial" panose="020B0604020202020204" pitchFamily="34" charset="0"/>
              <a:buChar char="•"/>
            </a:pPr>
            <a:r>
              <a:rPr lang="fr-CA"/>
              <a:t>Ces règles sont importantes, car elles permettent à chaque groupe de fonctionner correctement.</a:t>
            </a:r>
            <a:endParaRPr lang="fr-CA" sz="1200"/>
          </a:p>
          <a:p>
            <a:pPr marL="171450" indent="-171450">
              <a:buFont typeface="Arial" panose="020B0604020202020204" pitchFamily="34" charset="0"/>
              <a:buChar char="•"/>
            </a:pPr>
            <a:endParaRPr lang="fr-CA" sz="1200"/>
          </a:p>
          <a:p>
            <a:pPr marL="0" indent="0">
              <a:buFont typeface="Arial" panose="020B0604020202020204" pitchFamily="34" charset="0"/>
              <a:buNone/>
            </a:pPr>
            <a:r>
              <a:rPr lang="fr-CA" u="sng"/>
              <a:t>2. Des règles qui sont les mêmes partout, même en ligne</a:t>
            </a:r>
            <a:endParaRPr lang="fr-CA" sz="1200" u="sng"/>
          </a:p>
          <a:p>
            <a:pPr marL="171450" indent="-171450">
              <a:buFont typeface="Arial" panose="020B0604020202020204" pitchFamily="34" charset="0"/>
              <a:buChar char="•"/>
            </a:pPr>
            <a:endParaRPr lang="fr-CA" sz="1200"/>
          </a:p>
          <a:p>
            <a:pPr marL="171450" indent="-171450">
              <a:buFont typeface="Arial" panose="020B0604020202020204" pitchFamily="34" charset="0"/>
              <a:buChar char="•"/>
            </a:pPr>
            <a:r>
              <a:rPr lang="fr-CA" sz="1200"/>
              <a:t>Certaines règles sont les mêmes partout</a:t>
            </a:r>
            <a:r>
              <a:rPr lang="fr-CA" sz="1200" b="0"/>
              <a:t>. </a:t>
            </a:r>
            <a:r>
              <a:rPr lang="fr-CA"/>
              <a:t>On ne peut pas, par exemple :</a:t>
            </a:r>
          </a:p>
          <a:p>
            <a:pPr marL="171450" indent="-171450">
              <a:buFont typeface="Arial" panose="020B0604020202020204" pitchFamily="34" charset="0"/>
              <a:buChar char="•"/>
            </a:pPr>
            <a:endParaRPr lang="fr-CA"/>
          </a:p>
          <a:p>
            <a:pPr marL="628650" lvl="1" indent="-171450">
              <a:buFont typeface="Courier New" panose="02070309020205020404" pitchFamily="49" charset="0"/>
              <a:buChar char="o"/>
            </a:pPr>
            <a:r>
              <a:rPr lang="fr-CA"/>
              <a:t>Insulter ou dire des choses méchantes à quelqu’un.</a:t>
            </a:r>
          </a:p>
          <a:p>
            <a:pPr marL="628650" lvl="1" indent="-171450">
              <a:buFont typeface="Courier New" panose="02070309020205020404" pitchFamily="49" charset="0"/>
              <a:buChar char="o"/>
            </a:pPr>
            <a:r>
              <a:rPr lang="fr-CA"/>
              <a:t>Menacer quelqu’un ou lui faire peur.</a:t>
            </a:r>
          </a:p>
          <a:p>
            <a:pPr marL="628650" lvl="1" indent="-171450">
              <a:buFont typeface="Courier New" panose="02070309020205020404" pitchFamily="49" charset="0"/>
              <a:buChar char="o"/>
            </a:pPr>
            <a:r>
              <a:rPr lang="fr-CA"/>
              <a:t>Frapper ou blesser quelqu’un.</a:t>
            </a:r>
          </a:p>
          <a:p>
            <a:endParaRPr lang="fr-CA" sz="1600" b="0">
              <a:cs typeface="Arial" panose="020B0604020202020204"/>
            </a:endParaRPr>
          </a:p>
          <a:p>
            <a:pPr marL="285750" indent="-285750">
              <a:buFont typeface="Arial" panose="020B0604020202020204" pitchFamily="34" charset="0"/>
              <a:buChar char="•"/>
            </a:pPr>
            <a:r>
              <a:rPr lang="fr-CA" sz="1600"/>
              <a:t>Ces comportements sont interdits par la loi. </a:t>
            </a:r>
          </a:p>
          <a:p>
            <a:pPr marL="285750" indent="-285750">
              <a:buFont typeface="Arial" panose="020B0604020202020204" pitchFamily="34" charset="0"/>
              <a:buChar char="•"/>
            </a:pPr>
            <a:r>
              <a:rPr lang="fr-CA" sz="1600"/>
              <a:t>Sur Internet, c’est pareil. Même sur les réseaux sociaux ou les jeux en ligne, ces comportements peuvent avoir des conséquences </a:t>
            </a:r>
          </a:p>
        </p:txBody>
      </p:sp>
      <p:sp>
        <p:nvSpPr>
          <p:cNvPr id="4" name="Espace réservé du numéro de diapositive 3"/>
          <p:cNvSpPr>
            <a:spLocks noGrp="1"/>
          </p:cNvSpPr>
          <p:nvPr>
            <p:ph type="sldNum" sz="quarter" idx="5"/>
          </p:nvPr>
        </p:nvSpPr>
        <p:spPr/>
        <p:txBody>
          <a:bodyPr/>
          <a:lstStyle/>
          <a:p>
            <a:fld id="{7F032627-CDED-4B74-8175-2FC5BD909872}" type="slidenum">
              <a:rPr lang="fr-FR"/>
              <a:t>8</a:t>
            </a:fld>
            <a:endParaRPr lang="fr-FR"/>
          </a:p>
        </p:txBody>
      </p:sp>
    </p:spTree>
    <p:extLst>
      <p:ext uri="{BB962C8B-B14F-4D97-AF65-F5344CB8AC3E}">
        <p14:creationId xmlns:p14="http://schemas.microsoft.com/office/powerpoint/2010/main" val="1335825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1138E-CA12-0958-C264-E6A45691F0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86266B-8C30-E58F-B60B-C29FA21784BE}"/>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19F16FD2-46FF-0178-1FFF-2041ADE8FD8C}"/>
              </a:ext>
            </a:extLst>
          </p:cNvPr>
          <p:cNvSpPr>
            <a:spLocks noGrp="1"/>
          </p:cNvSpPr>
          <p:nvPr>
            <p:ph type="body" idx="1"/>
          </p:nvPr>
        </p:nvSpPr>
        <p:spPr/>
        <p:txBody>
          <a:bodyPr/>
          <a:lstStyle/>
          <a:p>
            <a:pPr>
              <a:spcAft>
                <a:spcPts val="600"/>
              </a:spcAft>
            </a:pPr>
            <a:r>
              <a:rPr lang="fr-CA" b="0" i="0" u="none">
                <a:cs typeface="Calibri"/>
              </a:rPr>
              <a:t>Voici quelques pistes pour animer et structurer le débat, si nécessaire.</a:t>
            </a:r>
          </a:p>
          <a:p>
            <a:pPr>
              <a:spcAft>
                <a:spcPts val="600"/>
              </a:spcAft>
            </a:pPr>
            <a:endParaRPr lang="fr-CA" b="1" i="0" u="none">
              <a:cs typeface="Calibri"/>
            </a:endParaRPr>
          </a:p>
          <a:p>
            <a:pPr>
              <a:spcAft>
                <a:spcPts val="600"/>
              </a:spcAft>
            </a:pPr>
            <a:r>
              <a:rPr lang="fr-CA" b="1" i="0" u="none">
                <a:cs typeface="Calibri"/>
              </a:rPr>
              <a:t>Arguments pour:</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Ça peut aider la personne qui se fait intimider.</a:t>
            </a:r>
          </a:p>
          <a:p>
            <a:pPr marL="171450" indent="-171450">
              <a:spcAft>
                <a:spcPts val="600"/>
              </a:spcAft>
              <a:buFont typeface="Arial" panose="020B0604020202020204" pitchFamily="34" charset="0"/>
              <a:buChar char="•"/>
            </a:pPr>
            <a:r>
              <a:rPr lang="fr-CA"/>
              <a:t>L’intimidation peut continuer si personne ne parle.</a:t>
            </a:r>
          </a:p>
          <a:p>
            <a:pPr>
              <a:spcAft>
                <a:spcPts val="600"/>
              </a:spcAft>
            </a:pPr>
            <a:endParaRPr lang="fr-CA" b="1" i="0" u="none">
              <a:cs typeface="Calibri"/>
            </a:endParaRPr>
          </a:p>
          <a:p>
            <a:pPr>
              <a:spcAft>
                <a:spcPts val="600"/>
              </a:spcAft>
            </a:pPr>
            <a:r>
              <a:rPr lang="fr-CA" b="1" i="0" u="none">
                <a:cs typeface="Calibri"/>
              </a:rPr>
              <a:t>Arguments contre:</a:t>
            </a:r>
          </a:p>
          <a:p>
            <a:pPr>
              <a:spcAft>
                <a:spcPts val="600"/>
              </a:spcAft>
            </a:pPr>
            <a:endParaRPr lang="fr-CA" b="0" i="0" u="none">
              <a:cs typeface="Calibri"/>
            </a:endParaRPr>
          </a:p>
          <a:p>
            <a:pPr marL="171450" indent="-171450">
              <a:spcAft>
                <a:spcPts val="600"/>
              </a:spcAft>
              <a:buFont typeface="Arial" panose="020B0604020202020204" pitchFamily="34" charset="0"/>
              <a:buChar char="•"/>
            </a:pPr>
            <a:r>
              <a:rPr lang="fr-CA"/>
              <a:t>On peut avoir peur de se faire intimider aussi.</a:t>
            </a:r>
            <a:endParaRPr lang="fr-CA" b="1" i="1">
              <a:cs typeface="Calibri"/>
            </a:endParaRPr>
          </a:p>
          <a:p>
            <a:pPr marL="171450" indent="-171450">
              <a:spcAft>
                <a:spcPts val="600"/>
              </a:spcAft>
              <a:buFont typeface="Arial" panose="020B0604020202020204" pitchFamily="34" charset="0"/>
              <a:buChar char="•"/>
            </a:pPr>
            <a:r>
              <a:rPr lang="fr-CA"/>
              <a:t>On ne connaît pas toujours toute l’histoire. On peut se tromper sur ce qu’on a vu.</a:t>
            </a:r>
          </a:p>
          <a:p>
            <a:pPr marL="171450" indent="-171450">
              <a:spcAft>
                <a:spcPts val="600"/>
              </a:spcAft>
              <a:buFont typeface="Arial" panose="020B0604020202020204" pitchFamily="34" charset="0"/>
              <a:buChar char="•"/>
            </a:pPr>
            <a:r>
              <a:rPr lang="fr-CA"/>
              <a:t>La situation peut devenir pire pour la personne si on intervient.</a:t>
            </a:r>
          </a:p>
        </p:txBody>
      </p:sp>
      <p:sp>
        <p:nvSpPr>
          <p:cNvPr id="4" name="Espace réservé du numéro de diapositive 3">
            <a:extLst>
              <a:ext uri="{FF2B5EF4-FFF2-40B4-BE49-F238E27FC236}">
                <a16:creationId xmlns:a16="http://schemas.microsoft.com/office/drawing/2014/main" id="{A4A33F2F-B633-8357-A1FF-3E173E220F34}"/>
              </a:ext>
            </a:extLst>
          </p:cNvPr>
          <p:cNvSpPr>
            <a:spLocks noGrp="1"/>
          </p:cNvSpPr>
          <p:nvPr>
            <p:ph type="sldNum" sz="quarter" idx="5"/>
          </p:nvPr>
        </p:nvSpPr>
        <p:spPr/>
        <p:txBody>
          <a:bodyPr/>
          <a:lstStyle/>
          <a:p>
            <a:fld id="{7F032627-CDED-4B74-8175-2FC5BD909872}" type="slidenum">
              <a:rPr lang="fr-FR"/>
              <a:t>9</a:t>
            </a:fld>
            <a:endParaRPr lang="fr-FR"/>
          </a:p>
        </p:txBody>
      </p:sp>
    </p:spTree>
    <p:extLst>
      <p:ext uri="{BB962C8B-B14F-4D97-AF65-F5344CB8AC3E}">
        <p14:creationId xmlns:p14="http://schemas.microsoft.com/office/powerpoint/2010/main" val="24824092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educaloi.qc.ca/en/" TargetMode="External"/><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hyperlink" Target="https://www.facebook.com/educaloi/?ref=page_internal" TargetMode="External"/><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svg"/><Relationship Id="rId11" Type="http://schemas.openxmlformats.org/officeDocument/2006/relationships/hyperlink" Target="https://www.instagram.com/educaloi/?hl=fr-ca" TargetMode="External"/><Relationship Id="rId5" Type="http://schemas.openxmlformats.org/officeDocument/2006/relationships/hyperlink" Target="https://educaloi.qc.ca/" TargetMode="External"/><Relationship Id="rId10" Type="http://schemas.openxmlformats.org/officeDocument/2006/relationships/hyperlink" Target="https://www.youtube.com/c/educaloi/videos" TargetMode="External"/><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www.facebook.com/educaloi/?ref=page_internal" TargetMode="External"/><Relationship Id="rId7" Type="http://schemas.openxmlformats.org/officeDocument/2006/relationships/hyperlink" Target="https://www.instagram.com/educaloi/?hl=fr-ca" TargetMode="External"/><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2026-03-12</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7"/>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8"/>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9"/>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0"/>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1"/>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2"/>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3">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8"/>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169740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a:extLst>
                    <a:ext uri="{96DAC541-7B7A-43D3-8B79-37D633B846F1}">
                      <asvg:svgBlip xmlns:asvg="http://schemas.microsoft.com/office/drawing/2016/SVG/main" r:embed="rId2"/>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15585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350752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333251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 id="2147483672" r:id="rId18"/>
    <p:sldLayoutId id="2147483675" r:id="rId19"/>
    <p:sldLayoutId id="2147483676" r:id="rId20"/>
    <p:sldLayoutId id="2147483677" r:id="rId2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37.svg"/><Relationship Id="rId5" Type="http://schemas.openxmlformats.org/officeDocument/2006/relationships/image" Target="../media/image38.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21.svg"/><Relationship Id="rId4" Type="http://schemas.openxmlformats.org/officeDocument/2006/relationships/image" Target="../media/image37.sv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image" Target="../media/image38.png"/><Relationship Id="rId5" Type="http://schemas.openxmlformats.org/officeDocument/2006/relationships/image" Target="../media/image21.sv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tags" Target="../tags/tag5.xml"/><Relationship Id="rId6" Type="http://schemas.openxmlformats.org/officeDocument/2006/relationships/image" Target="../media/image38.png"/><Relationship Id="rId5" Type="http://schemas.openxmlformats.org/officeDocument/2006/relationships/image" Target="../media/image21.svg"/><Relationship Id="rId4" Type="http://schemas.openxmlformats.org/officeDocument/2006/relationships/image" Target="../media/image37.svg"/></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xml"/><Relationship Id="rId1" Type="http://schemas.openxmlformats.org/officeDocument/2006/relationships/tags" Target="../tags/tag6.xml"/><Relationship Id="rId6" Type="http://schemas.openxmlformats.org/officeDocument/2006/relationships/image" Target="../media/image38.png"/><Relationship Id="rId5" Type="http://schemas.openxmlformats.org/officeDocument/2006/relationships/image" Target="../media/image21.svg"/><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0.xml"/><Relationship Id="rId1" Type="http://schemas.openxmlformats.org/officeDocument/2006/relationships/tags" Target="../tags/tag7.xml"/><Relationship Id="rId6" Type="http://schemas.openxmlformats.org/officeDocument/2006/relationships/image" Target="../media/image38.png"/><Relationship Id="rId5" Type="http://schemas.openxmlformats.org/officeDocument/2006/relationships/image" Target="../media/image21.svg"/><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21.svg"/><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E91574-1A73-2153-BFE9-2AB8B32B0266}"/>
              </a:ext>
            </a:extLst>
          </p:cNvPr>
          <p:cNvSpPr/>
          <p:nvPr/>
        </p:nvSpPr>
        <p:spPr>
          <a:xfrm>
            <a:off x="-20594" y="0"/>
            <a:ext cx="12202297" cy="6899189"/>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6C0E7C-77FB-67CA-7196-7AFCAF6E36D1}"/>
              </a:ext>
            </a:extLst>
          </p:cNvPr>
          <p:cNvPicPr>
            <a:picLocks noChangeAspect="1"/>
          </p:cNvPicPr>
          <p:nvPr/>
        </p:nvPicPr>
        <p:blipFill>
          <a:blip r:embed="rId3"/>
          <a:stretch>
            <a:fillRect/>
          </a:stretch>
        </p:blipFill>
        <p:spPr>
          <a:xfrm>
            <a:off x="9041155" y="5914487"/>
            <a:ext cx="2821459" cy="737288"/>
          </a:xfrm>
          <a:prstGeom prst="rect">
            <a:avLst/>
          </a:prstGeom>
        </p:spPr>
      </p:pic>
      <p:pic>
        <p:nvPicPr>
          <p:cNvPr id="7" name="Picture 6">
            <a:extLst>
              <a:ext uri="{FF2B5EF4-FFF2-40B4-BE49-F238E27FC236}">
                <a16:creationId xmlns:a16="http://schemas.microsoft.com/office/drawing/2014/main" id="{CC4BDBDA-1AAC-6605-83AC-EF060ECC3C24}"/>
              </a:ext>
            </a:extLst>
          </p:cNvPr>
          <p:cNvPicPr>
            <a:picLocks noChangeAspect="1"/>
          </p:cNvPicPr>
          <p:nvPr/>
        </p:nvPicPr>
        <p:blipFill>
          <a:blip r:embed="rId4"/>
          <a:srcRect t="38039" r="-196"/>
          <a:stretch>
            <a:fillRect/>
          </a:stretch>
        </p:blipFill>
        <p:spPr>
          <a:xfrm>
            <a:off x="-792892" y="2103064"/>
            <a:ext cx="4818268" cy="2973214"/>
          </a:xfrm>
          <a:prstGeom prst="rect">
            <a:avLst/>
          </a:prstGeom>
        </p:spPr>
      </p:pic>
      <p:pic>
        <p:nvPicPr>
          <p:cNvPr id="8" name="Picture 7">
            <a:extLst>
              <a:ext uri="{FF2B5EF4-FFF2-40B4-BE49-F238E27FC236}">
                <a16:creationId xmlns:a16="http://schemas.microsoft.com/office/drawing/2014/main" id="{1507AA6E-7446-32CE-9236-C09C054D0D0D}"/>
              </a:ext>
            </a:extLst>
          </p:cNvPr>
          <p:cNvPicPr>
            <a:picLocks noChangeAspect="1"/>
          </p:cNvPicPr>
          <p:nvPr/>
        </p:nvPicPr>
        <p:blipFill>
          <a:blip r:embed="rId5"/>
          <a:stretch>
            <a:fillRect/>
          </a:stretch>
        </p:blipFill>
        <p:spPr>
          <a:xfrm>
            <a:off x="5097521" y="5772855"/>
            <a:ext cx="3615032" cy="1031993"/>
          </a:xfrm>
          <a:prstGeom prst="rect">
            <a:avLst/>
          </a:prstGeom>
        </p:spPr>
      </p:pic>
      <p:sp>
        <p:nvSpPr>
          <p:cNvPr id="10" name="Subtitle 9">
            <a:extLst>
              <a:ext uri="{FF2B5EF4-FFF2-40B4-BE49-F238E27FC236}">
                <a16:creationId xmlns:a16="http://schemas.microsoft.com/office/drawing/2014/main" id="{88809275-5C34-8405-6FC3-E00A1CF6D1C7}"/>
              </a:ext>
            </a:extLst>
          </p:cNvPr>
          <p:cNvSpPr>
            <a:spLocks noGrp="1"/>
          </p:cNvSpPr>
          <p:nvPr>
            <p:ph type="subTitle" idx="1"/>
          </p:nvPr>
        </p:nvSpPr>
        <p:spPr>
          <a:xfrm>
            <a:off x="8597839" y="6196570"/>
            <a:ext cx="415842" cy="357541"/>
          </a:xfrm>
        </p:spPr>
        <p:txBody>
          <a:bodyPr vert="horz" lIns="91440" tIns="45720" rIns="91440" bIns="45720" rtlCol="0" anchor="t">
            <a:normAutofit fontScale="92500" lnSpcReduction="20000"/>
          </a:bodyPr>
          <a:lstStyle/>
          <a:p>
            <a:r>
              <a:rPr lang="en-US">
                <a:solidFill>
                  <a:schemeClr val="bg1"/>
                </a:solidFill>
                <a:cs typeface="Arial"/>
              </a:rPr>
              <a:t>X</a:t>
            </a:r>
            <a:endParaRPr lang="en-US">
              <a:solidFill>
                <a:schemeClr val="bg1"/>
              </a:solidFill>
            </a:endParaRPr>
          </a:p>
        </p:txBody>
      </p:sp>
      <p:pic>
        <p:nvPicPr>
          <p:cNvPr id="11" name="Picture 10">
            <a:extLst>
              <a:ext uri="{FF2B5EF4-FFF2-40B4-BE49-F238E27FC236}">
                <a16:creationId xmlns:a16="http://schemas.microsoft.com/office/drawing/2014/main" id="{23D1565D-C7CC-D67D-2826-A239D736D06C}"/>
              </a:ext>
            </a:extLst>
          </p:cNvPr>
          <p:cNvPicPr>
            <a:picLocks noChangeAspect="1"/>
          </p:cNvPicPr>
          <p:nvPr/>
        </p:nvPicPr>
        <p:blipFill>
          <a:blip r:embed="rId6"/>
          <a:stretch>
            <a:fillRect/>
          </a:stretch>
        </p:blipFill>
        <p:spPr>
          <a:xfrm>
            <a:off x="-617705" y="0"/>
            <a:ext cx="4452742" cy="3113852"/>
          </a:xfrm>
          <a:prstGeom prst="rect">
            <a:avLst/>
          </a:prstGeom>
        </p:spPr>
      </p:pic>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a:xfrm>
            <a:off x="5909251" y="3277486"/>
            <a:ext cx="7039029" cy="609770"/>
          </a:xfrm>
        </p:spPr>
        <p:txBody>
          <a:bodyPr>
            <a:noAutofit/>
          </a:bodyPr>
          <a:lstStyle/>
          <a:p>
            <a:pPr algn="ctr"/>
            <a:r>
              <a:rPr lang="fr-CA" sz="4800">
                <a:latin typeface="Calibri"/>
                <a:ea typeface="Calibri"/>
                <a:cs typeface="Calibri"/>
              </a:rPr>
              <a:t>Tu en</a:t>
            </a:r>
            <a:r>
              <a:rPr lang="fr-CA" sz="4800" noProof="0">
                <a:latin typeface="Calibri"/>
                <a:ea typeface="Calibri"/>
                <a:cs typeface="Calibri"/>
              </a:rPr>
              <a:t> penses quoi?</a:t>
            </a:r>
          </a:p>
        </p:txBody>
      </p:sp>
      <p:pic>
        <p:nvPicPr>
          <p:cNvPr id="15" name="Picture 14">
            <a:extLst>
              <a:ext uri="{FF2B5EF4-FFF2-40B4-BE49-F238E27FC236}">
                <a16:creationId xmlns:a16="http://schemas.microsoft.com/office/drawing/2014/main" id="{B58CD8F9-6ABA-52DB-094E-8ABD56EFEC15}"/>
              </a:ext>
            </a:extLst>
          </p:cNvPr>
          <p:cNvPicPr>
            <a:picLocks noChangeAspect="1"/>
          </p:cNvPicPr>
          <p:nvPr/>
        </p:nvPicPr>
        <p:blipFill>
          <a:blip r:embed="rId7"/>
          <a:srcRect l="28258" t="10714" r="29721" b="67250"/>
          <a:stretch>
            <a:fillRect/>
          </a:stretch>
        </p:blipFill>
        <p:spPr>
          <a:xfrm>
            <a:off x="4501443" y="1881480"/>
            <a:ext cx="2665418" cy="1398306"/>
          </a:xfrm>
          <a:prstGeom prst="rect">
            <a:avLst/>
          </a:prstGeom>
        </p:spPr>
      </p:pic>
      <p:pic>
        <p:nvPicPr>
          <p:cNvPr id="16" name="Picture 15">
            <a:extLst>
              <a:ext uri="{FF2B5EF4-FFF2-40B4-BE49-F238E27FC236}">
                <a16:creationId xmlns:a16="http://schemas.microsoft.com/office/drawing/2014/main" id="{EDCA3226-A224-171F-B8A9-F519C501A64B}"/>
              </a:ext>
            </a:extLst>
          </p:cNvPr>
          <p:cNvPicPr>
            <a:picLocks noChangeAspect="1"/>
          </p:cNvPicPr>
          <p:nvPr/>
        </p:nvPicPr>
        <p:blipFill>
          <a:blip r:embed="rId7"/>
          <a:srcRect l="12894" t="33156" r="13536" b="46882"/>
          <a:stretch>
            <a:fillRect/>
          </a:stretch>
        </p:blipFill>
        <p:spPr>
          <a:xfrm>
            <a:off x="7173147" y="1938156"/>
            <a:ext cx="4669080" cy="1265507"/>
          </a:xfrm>
          <a:prstGeom prst="rect">
            <a:avLst/>
          </a:prstGeom>
        </p:spPr>
      </p:pic>
      <p:sp>
        <p:nvSpPr>
          <p:cNvPr id="18" name="Titre 1">
            <a:extLst>
              <a:ext uri="{FF2B5EF4-FFF2-40B4-BE49-F238E27FC236}">
                <a16:creationId xmlns:a16="http://schemas.microsoft.com/office/drawing/2014/main" id="{3D488997-0085-BD50-5812-EABEA09CDA89}"/>
              </a:ext>
            </a:extLst>
          </p:cNvPr>
          <p:cNvSpPr txBox="1">
            <a:spLocks/>
          </p:cNvSpPr>
          <p:nvPr/>
        </p:nvSpPr>
        <p:spPr>
          <a:xfrm>
            <a:off x="2355132" y="814627"/>
            <a:ext cx="7039029" cy="119302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fr-CA" sz="7200">
                <a:latin typeface="Calibri"/>
                <a:ea typeface="Calibri"/>
                <a:cs typeface="Calibri"/>
              </a:rPr>
              <a:t>ET TOI,</a:t>
            </a:r>
            <a:endParaRPr lang="en-US" sz="7200">
              <a:latin typeface="Calibri"/>
              <a:ea typeface="Calibri"/>
              <a:cs typeface="Calibri"/>
            </a:endParaRPr>
          </a:p>
        </p:txBody>
      </p:sp>
      <p:sp>
        <p:nvSpPr>
          <p:cNvPr id="21" name="Rectangle 20">
            <a:extLst>
              <a:ext uri="{FF2B5EF4-FFF2-40B4-BE49-F238E27FC236}">
                <a16:creationId xmlns:a16="http://schemas.microsoft.com/office/drawing/2014/main" id="{6E807692-8104-419C-0BAD-8A4FF5FEDE36}"/>
              </a:ext>
            </a:extLst>
          </p:cNvPr>
          <p:cNvSpPr/>
          <p:nvPr/>
        </p:nvSpPr>
        <p:spPr>
          <a:xfrm>
            <a:off x="6097907" y="4450719"/>
            <a:ext cx="6082653" cy="9064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re 1">
            <a:extLst>
              <a:ext uri="{FF2B5EF4-FFF2-40B4-BE49-F238E27FC236}">
                <a16:creationId xmlns:a16="http://schemas.microsoft.com/office/drawing/2014/main" id="{9AD15345-F942-6AEE-464F-B894C873C31D}"/>
              </a:ext>
            </a:extLst>
          </p:cNvPr>
          <p:cNvSpPr txBox="1">
            <a:spLocks/>
          </p:cNvSpPr>
          <p:nvPr/>
        </p:nvSpPr>
        <p:spPr>
          <a:xfrm>
            <a:off x="4836806" y="4650969"/>
            <a:ext cx="7039029" cy="6097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r"/>
            <a:r>
              <a:rPr lang="fr-CA" sz="2400">
                <a:solidFill>
                  <a:schemeClr val="tx1"/>
                </a:solidFill>
                <a:latin typeface="Calibri"/>
                <a:ea typeface="Calibri"/>
                <a:cs typeface="Calibri"/>
              </a:rPr>
              <a:t>Semaine de la prévention de la violence </a:t>
            </a:r>
            <a:br>
              <a:rPr lang="fr-CA" sz="2400">
                <a:latin typeface="Calibri"/>
                <a:ea typeface="Calibri"/>
                <a:cs typeface="Calibri"/>
              </a:rPr>
            </a:br>
            <a:r>
              <a:rPr lang="fr-CA" sz="2400">
                <a:solidFill>
                  <a:schemeClr val="tx1"/>
                </a:solidFill>
                <a:latin typeface="Calibri"/>
                <a:ea typeface="Calibri"/>
                <a:cs typeface="Calibri"/>
              </a:rPr>
              <a:t>et de l’intimidation dans les écoles</a:t>
            </a:r>
            <a:endParaRPr lang="en-US" sz="2400">
              <a:solidFill>
                <a:schemeClr val="tx1"/>
              </a:solidFill>
              <a:latin typeface="Calibri"/>
              <a:ea typeface="Calibri"/>
              <a:cs typeface="Calibri"/>
            </a:endParaRPr>
          </a:p>
        </p:txBody>
      </p:sp>
    </p:spTree>
    <p:extLst>
      <p:ext uri="{BB962C8B-B14F-4D97-AF65-F5344CB8AC3E}">
        <p14:creationId xmlns:p14="http://schemas.microsoft.com/office/powerpoint/2010/main" val="2049219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A4662-E35B-087F-9035-79FD54905FB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588135A-6BC9-AB45-E12E-922B3837A3F6}"/>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7" name="Rectangle 6">
            <a:extLst>
              <a:ext uri="{FF2B5EF4-FFF2-40B4-BE49-F238E27FC236}">
                <a16:creationId xmlns:a16="http://schemas.microsoft.com/office/drawing/2014/main" id="{EA80C663-7E09-963A-0929-0687A86ECCBE}"/>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9" name="Espace réservé du texte 5">
            <a:extLst>
              <a:ext uri="{FF2B5EF4-FFF2-40B4-BE49-F238E27FC236}">
                <a16:creationId xmlns:a16="http://schemas.microsoft.com/office/drawing/2014/main" id="{01981B6E-A152-472A-BADA-C3B2405DA12F}"/>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6000">
                <a:solidFill>
                  <a:srgbClr val="262626"/>
                </a:solidFill>
              </a:rPr>
              <a:t>Savais-tu que...</a:t>
            </a:r>
            <a:endParaRPr lang="en-US" sz="6000">
              <a:cs typeface="Arial"/>
            </a:endParaRPr>
          </a:p>
        </p:txBody>
      </p:sp>
      <p:pic>
        <p:nvPicPr>
          <p:cNvPr id="11" name="Picture 10">
            <a:extLst>
              <a:ext uri="{FF2B5EF4-FFF2-40B4-BE49-F238E27FC236}">
                <a16:creationId xmlns:a16="http://schemas.microsoft.com/office/drawing/2014/main" id="{B9B9F2CC-A7F4-0EBB-CD7E-755A91289E79}"/>
              </a:ext>
            </a:extLst>
          </p:cNvPr>
          <p:cNvPicPr>
            <a:picLocks noChangeAspect="1"/>
          </p:cNvPicPr>
          <p:nvPr/>
        </p:nvPicPr>
        <p:blipFill>
          <a:blip r:embed="rId5"/>
          <a:stretch>
            <a:fillRect/>
          </a:stretch>
        </p:blipFill>
        <p:spPr>
          <a:xfrm>
            <a:off x="748393" y="1796142"/>
            <a:ext cx="5837464" cy="5851072"/>
          </a:xfrm>
          <a:prstGeom prst="rect">
            <a:avLst/>
          </a:prstGeom>
        </p:spPr>
      </p:pic>
      <p:sp>
        <p:nvSpPr>
          <p:cNvPr id="2" name="Espace réservé du texte 2">
            <a:extLst>
              <a:ext uri="{FF2B5EF4-FFF2-40B4-BE49-F238E27FC236}">
                <a16:creationId xmlns:a16="http://schemas.microsoft.com/office/drawing/2014/main" id="{3DF65E41-1782-76C1-EE93-AE02ED685321}"/>
              </a:ext>
            </a:extLst>
          </p:cNvPr>
          <p:cNvSpPr txBox="1">
            <a:spLocks/>
          </p:cNvSpPr>
          <p:nvPr>
            <p:custDataLst>
              <p:tags r:id="rId1"/>
            </p:custDataLst>
          </p:nvPr>
        </p:nvSpPr>
        <p:spPr>
          <a:xfrm>
            <a:off x="5814647" y="950302"/>
            <a:ext cx="5838092" cy="369789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6"/>
                    </a:ext>
                  </a:extLst>
                </a:blip>
              </a:buBlip>
              <a:tabLst/>
              <a:defRPr sz="24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4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4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200" b="1" kern="1200">
                <a:solidFill>
                  <a:schemeClr val="accent1"/>
                </a:solidFill>
                <a:latin typeface="+mn-lt"/>
                <a:ea typeface="+mn-ea"/>
                <a:cs typeface="+mn-cs"/>
              </a:defRPr>
            </a:lvl9pPr>
          </a:lstStyle>
          <a:p>
            <a:endParaRPr lang="fr-FR" sz="2800">
              <a:cs typeface="Arial"/>
            </a:endParaRPr>
          </a:p>
        </p:txBody>
      </p:sp>
      <p:sp>
        <p:nvSpPr>
          <p:cNvPr id="5" name="ZoneTexte 4">
            <a:extLst>
              <a:ext uri="{FF2B5EF4-FFF2-40B4-BE49-F238E27FC236}">
                <a16:creationId xmlns:a16="http://schemas.microsoft.com/office/drawing/2014/main" id="{52A5F027-2BAA-8CFE-1105-0244F6467D7B}"/>
              </a:ext>
            </a:extLst>
          </p:cNvPr>
          <p:cNvSpPr txBox="1"/>
          <p:nvPr/>
        </p:nvSpPr>
        <p:spPr>
          <a:xfrm>
            <a:off x="6102566" y="1099981"/>
            <a:ext cx="5126182" cy="4524315"/>
          </a:xfrm>
          <a:prstGeom prst="rect">
            <a:avLst/>
          </a:prstGeom>
          <a:noFill/>
        </p:spPr>
        <p:txBody>
          <a:bodyPr wrap="square" lIns="91440" tIns="45720" rIns="91440" bIns="45720" anchor="t">
            <a:spAutoFit/>
          </a:bodyPr>
          <a:lstStyle/>
          <a:p>
            <a:r>
              <a:rPr lang="fr-CA" sz="3200">
                <a:solidFill>
                  <a:schemeClr val="bg1"/>
                </a:solidFill>
              </a:rPr>
              <a:t>Dire quelque chose peut aider la personne intimidée et empêcher que l’intimidation continue. </a:t>
            </a:r>
            <a:endParaRPr lang="fr-CA" sz="3200">
              <a:solidFill>
                <a:schemeClr val="bg1"/>
              </a:solidFill>
              <a:cs typeface="Arial"/>
            </a:endParaRPr>
          </a:p>
          <a:p>
            <a:endParaRPr lang="fr-CA" sz="3200">
              <a:solidFill>
                <a:schemeClr val="bg1"/>
              </a:solidFill>
              <a:cs typeface="Arial"/>
            </a:endParaRPr>
          </a:p>
          <a:p>
            <a:r>
              <a:rPr lang="fr-CA" sz="3200">
                <a:solidFill>
                  <a:schemeClr val="bg1"/>
                </a:solidFill>
              </a:rPr>
              <a:t>Par contre, il est parfois mieux de prévenir un(e) adulte de confiance plutôt que d’agir seul(e).</a:t>
            </a:r>
            <a:endParaRPr lang="fr-CA" sz="3200">
              <a:solidFill>
                <a:schemeClr val="bg1"/>
              </a:solidFill>
              <a:cs typeface="Arial"/>
            </a:endParaRPr>
          </a:p>
        </p:txBody>
      </p:sp>
      <p:sp>
        <p:nvSpPr>
          <p:cNvPr id="6" name="Espace réservé du texte 5">
            <a:extLst>
              <a:ext uri="{FF2B5EF4-FFF2-40B4-BE49-F238E27FC236}">
                <a16:creationId xmlns:a16="http://schemas.microsoft.com/office/drawing/2014/main" id="{4C04001B-4205-43DD-BBC9-7F86B2346C5C}"/>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8000">
                <a:solidFill>
                  <a:srgbClr val="262626"/>
                </a:solidFill>
              </a:rPr>
              <a:t>?</a:t>
            </a:r>
            <a:endParaRPr lang="fr-CA" sz="8000">
              <a:solidFill>
                <a:srgbClr val="262626"/>
              </a:solidFill>
              <a:cs typeface="Arial"/>
            </a:endParaRPr>
          </a:p>
        </p:txBody>
      </p:sp>
    </p:spTree>
    <p:extLst>
      <p:ext uri="{BB962C8B-B14F-4D97-AF65-F5344CB8AC3E}">
        <p14:creationId xmlns:p14="http://schemas.microsoft.com/office/powerpoint/2010/main" val="158091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23682-D2C6-C410-9FD9-A0A36FE3AA1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2DBC9E-039A-A03B-D88E-DE075DE88161}"/>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5" name="Rectangle 4">
            <a:extLst>
              <a:ext uri="{FF2B5EF4-FFF2-40B4-BE49-F238E27FC236}">
                <a16:creationId xmlns:a16="http://schemas.microsoft.com/office/drawing/2014/main" id="{3131DEAC-BA7C-BD28-E768-7A5BA963297E}"/>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F6A25A86-3013-BBD9-FBA9-0B8A6ECA6885}"/>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4800">
                <a:solidFill>
                  <a:schemeClr val="bg1"/>
                </a:solidFill>
              </a:rPr>
              <a:t>Pour ou contre</a:t>
            </a:r>
            <a:endParaRPr lang="en-US" sz="4800">
              <a:solidFill>
                <a:schemeClr val="bg1"/>
              </a:solidFill>
              <a:cs typeface="Arial"/>
            </a:endParaRPr>
          </a:p>
        </p:txBody>
      </p:sp>
      <p:pic>
        <p:nvPicPr>
          <p:cNvPr id="10" name="Picture 9">
            <a:extLst>
              <a:ext uri="{FF2B5EF4-FFF2-40B4-BE49-F238E27FC236}">
                <a16:creationId xmlns:a16="http://schemas.microsoft.com/office/drawing/2014/main" id="{A73CCC97-65CF-9692-7D88-0A075D8E2821}"/>
              </a:ext>
            </a:extLst>
          </p:cNvPr>
          <p:cNvPicPr>
            <a:picLocks noChangeAspect="1"/>
          </p:cNvPicPr>
          <p:nvPr/>
        </p:nvPicPr>
        <p:blipFill>
          <a:blip r:embed="rId4"/>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1252EE41-DBAD-A2C3-1577-D9D9EA3C709B}"/>
              </a:ext>
            </a:extLst>
          </p:cNvPr>
          <p:cNvPicPr>
            <a:picLocks noChangeAspect="1"/>
          </p:cNvPicPr>
          <p:nvPr/>
        </p:nvPicPr>
        <p:blipFill>
          <a:blip r:embed="rId5"/>
          <a:stretch>
            <a:fillRect/>
          </a:stretch>
        </p:blipFill>
        <p:spPr>
          <a:xfrm>
            <a:off x="-489121" y="2054309"/>
            <a:ext cx="3871784" cy="3933568"/>
          </a:xfrm>
          <a:prstGeom prst="rect">
            <a:avLst/>
          </a:prstGeom>
        </p:spPr>
      </p:pic>
      <p:sp>
        <p:nvSpPr>
          <p:cNvPr id="6" name="Espace réservé du texte 5">
            <a:extLst>
              <a:ext uri="{FF2B5EF4-FFF2-40B4-BE49-F238E27FC236}">
                <a16:creationId xmlns:a16="http://schemas.microsoft.com/office/drawing/2014/main" id="{AA8CA88E-61E2-4516-0745-5A1829EB63A6}"/>
              </a:ext>
            </a:extLst>
          </p:cNvPr>
          <p:cNvSpPr>
            <a:spLocks noGrp="1"/>
          </p:cNvSpPr>
          <p:nvPr>
            <p:ph type="body" sz="quarter" idx="14"/>
          </p:nvPr>
        </p:nvSpPr>
        <p:spPr>
          <a:xfrm>
            <a:off x="6364224" y="2231136"/>
            <a:ext cx="5232552" cy="2308789"/>
          </a:xfrm>
        </p:spPr>
        <p:txBody>
          <a:bodyPr/>
          <a:lstStyle/>
          <a:p>
            <a:pPr marL="0" indent="0">
              <a:buNone/>
            </a:pPr>
            <a:r>
              <a:rPr lang="fr-FR" b="0">
                <a:solidFill>
                  <a:srgbClr val="262626"/>
                </a:solidFill>
                <a:cs typeface="Arial" panose="020B0604020202020204"/>
              </a:rPr>
              <a:t>Les mots peuvent faire autant de mal que les coups.</a:t>
            </a:r>
          </a:p>
        </p:txBody>
      </p:sp>
    </p:spTree>
    <p:extLst>
      <p:ext uri="{BB962C8B-B14F-4D97-AF65-F5344CB8AC3E}">
        <p14:creationId xmlns:p14="http://schemas.microsoft.com/office/powerpoint/2010/main" val="265853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42C23-2EBA-9443-B008-8C102A61D4A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77738EA-44FC-637C-9BF5-1AEC4FC1A038}"/>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3" name="Espace réservé du texte 5">
            <a:extLst>
              <a:ext uri="{FF2B5EF4-FFF2-40B4-BE49-F238E27FC236}">
                <a16:creationId xmlns:a16="http://schemas.microsoft.com/office/drawing/2014/main" id="{0172B484-AB4B-ACBE-241A-A594C3D740E2}"/>
              </a:ext>
            </a:extLst>
          </p:cNvPr>
          <p:cNvSpPr>
            <a:spLocks noGrp="1"/>
          </p:cNvSpPr>
          <p:nvPr>
            <p:ph type="body" sz="quarter" idx="14"/>
          </p:nvPr>
        </p:nvSpPr>
        <p:spPr>
          <a:xfrm>
            <a:off x="6096000" y="1310640"/>
            <a:ext cx="5070763" cy="4236720"/>
          </a:xfrm>
        </p:spPr>
        <p:txBody>
          <a:bodyPr vert="horz" lIns="91440" tIns="45720" rIns="91440" bIns="45720" rtlCol="0" anchor="t">
            <a:normAutofit/>
          </a:bodyPr>
          <a:lstStyle/>
          <a:p>
            <a:pPr marL="0" indent="0">
              <a:spcBef>
                <a:spcPts val="0"/>
              </a:spcBef>
              <a:buNone/>
            </a:pPr>
            <a:r>
              <a:rPr lang="fr-CA" sz="3200">
                <a:solidFill>
                  <a:schemeClr val="bg1"/>
                </a:solidFill>
              </a:rPr>
              <a:t>Insulter, menacer ou se moquer de quelqu’un, </a:t>
            </a:r>
            <a:r>
              <a:rPr lang="fr-CA" sz="3200" b="1">
                <a:solidFill>
                  <a:schemeClr val="bg1"/>
                </a:solidFill>
              </a:rPr>
              <a:t>c’est de la violence</a:t>
            </a:r>
            <a:r>
              <a:rPr lang="fr-CA" sz="3200">
                <a:solidFill>
                  <a:schemeClr val="bg1"/>
                </a:solidFill>
              </a:rPr>
              <a:t>, même si on ne frappe pas la personne.</a:t>
            </a:r>
            <a:endParaRPr lang="fr-CA" sz="3200">
              <a:solidFill>
                <a:schemeClr val="bg1"/>
              </a:solidFill>
              <a:cs typeface="Arial"/>
            </a:endParaRPr>
          </a:p>
          <a:p>
            <a:pPr marL="0" indent="0">
              <a:spcBef>
                <a:spcPts val="0"/>
              </a:spcBef>
              <a:buNone/>
            </a:pPr>
            <a:endParaRPr lang="fr-CA" sz="3200" b="0">
              <a:solidFill>
                <a:schemeClr val="bg1"/>
              </a:solidFill>
              <a:cs typeface="Arial" panose="020B0604020202020204"/>
            </a:endParaRPr>
          </a:p>
          <a:p>
            <a:pPr marL="0" indent="0">
              <a:spcBef>
                <a:spcPts val="0"/>
              </a:spcBef>
              <a:buNone/>
            </a:pPr>
            <a:r>
              <a:rPr lang="fr-CA" sz="3200">
                <a:solidFill>
                  <a:schemeClr val="bg1"/>
                </a:solidFill>
                <a:cs typeface="Arial" panose="020B0604020202020204"/>
              </a:rPr>
              <a:t>Ces gestes </a:t>
            </a:r>
            <a:r>
              <a:rPr lang="fr-CA" sz="3200">
                <a:solidFill>
                  <a:schemeClr val="bg1"/>
                </a:solidFill>
              </a:rPr>
              <a:t>sont pris au sérieux par les écoles et la loi.</a:t>
            </a:r>
            <a:endParaRPr lang="fr-FR" sz="3200" b="0">
              <a:solidFill>
                <a:schemeClr val="bg1"/>
              </a:solidFill>
              <a:cs typeface="Arial" panose="020B0604020202020204"/>
            </a:endParaRPr>
          </a:p>
        </p:txBody>
      </p:sp>
      <p:sp>
        <p:nvSpPr>
          <p:cNvPr id="6" name="Rectangle 5">
            <a:extLst>
              <a:ext uri="{FF2B5EF4-FFF2-40B4-BE49-F238E27FC236}">
                <a16:creationId xmlns:a16="http://schemas.microsoft.com/office/drawing/2014/main" id="{0DCCFFBD-1E17-3815-FD3A-AE8F39C89D7C}"/>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9A8793AF-C97A-E630-CCD8-73C25FD69F82}"/>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6000">
                <a:solidFill>
                  <a:srgbClr val="262626"/>
                </a:solidFill>
              </a:rPr>
              <a:t>Savais-tu que...</a:t>
            </a:r>
            <a:endParaRPr lang="en-US" sz="6000">
              <a:cs typeface="Arial"/>
            </a:endParaRPr>
          </a:p>
        </p:txBody>
      </p:sp>
      <p:pic>
        <p:nvPicPr>
          <p:cNvPr id="10" name="Picture 9">
            <a:extLst>
              <a:ext uri="{FF2B5EF4-FFF2-40B4-BE49-F238E27FC236}">
                <a16:creationId xmlns:a16="http://schemas.microsoft.com/office/drawing/2014/main" id="{C80FF467-42A6-5B72-12CD-88ED56AEB9CF}"/>
              </a:ext>
            </a:extLst>
          </p:cNvPr>
          <p:cNvPicPr>
            <a:picLocks noChangeAspect="1"/>
          </p:cNvPicPr>
          <p:nvPr/>
        </p:nvPicPr>
        <p:blipFill>
          <a:blip r:embed="rId4"/>
          <a:stretch>
            <a:fillRect/>
          </a:stretch>
        </p:blipFill>
        <p:spPr>
          <a:xfrm>
            <a:off x="748393" y="1796142"/>
            <a:ext cx="5837464" cy="5851072"/>
          </a:xfrm>
          <a:prstGeom prst="rect">
            <a:avLst/>
          </a:prstGeom>
        </p:spPr>
      </p:pic>
      <p:sp>
        <p:nvSpPr>
          <p:cNvPr id="5" name="Espace réservé du texte 5">
            <a:extLst>
              <a:ext uri="{FF2B5EF4-FFF2-40B4-BE49-F238E27FC236}">
                <a16:creationId xmlns:a16="http://schemas.microsoft.com/office/drawing/2014/main" id="{D955EB81-A9A1-2B66-9179-42F017018EC5}"/>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8000">
                <a:solidFill>
                  <a:srgbClr val="262626"/>
                </a:solidFill>
              </a:rPr>
              <a:t>?</a:t>
            </a:r>
            <a:endParaRPr lang="fr-CA" sz="8000">
              <a:solidFill>
                <a:srgbClr val="262626"/>
              </a:solidFill>
              <a:cs typeface="Arial"/>
            </a:endParaRPr>
          </a:p>
        </p:txBody>
      </p:sp>
    </p:spTree>
    <p:extLst>
      <p:ext uri="{BB962C8B-B14F-4D97-AF65-F5344CB8AC3E}">
        <p14:creationId xmlns:p14="http://schemas.microsoft.com/office/powerpoint/2010/main" val="118157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B66F8-F5D2-088E-EDC5-934FBBFB485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A9B7E2B-C32D-A995-C3BB-DC09465ABD37}"/>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5" name="Rectangle 4">
            <a:extLst>
              <a:ext uri="{FF2B5EF4-FFF2-40B4-BE49-F238E27FC236}">
                <a16:creationId xmlns:a16="http://schemas.microsoft.com/office/drawing/2014/main" id="{1DCDC8E5-FBF2-B473-D883-47C6CC7CF3E0}"/>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771A4B1E-E3AC-9EE2-865D-CA2B6D489007}"/>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4800">
                <a:solidFill>
                  <a:schemeClr val="bg1"/>
                </a:solidFill>
              </a:rPr>
              <a:t>Pour ou contre</a:t>
            </a:r>
            <a:endParaRPr lang="en-US" sz="4800">
              <a:solidFill>
                <a:schemeClr val="bg1"/>
              </a:solidFill>
              <a:cs typeface="Arial"/>
            </a:endParaRPr>
          </a:p>
        </p:txBody>
      </p:sp>
      <p:pic>
        <p:nvPicPr>
          <p:cNvPr id="10" name="Picture 9">
            <a:extLst>
              <a:ext uri="{FF2B5EF4-FFF2-40B4-BE49-F238E27FC236}">
                <a16:creationId xmlns:a16="http://schemas.microsoft.com/office/drawing/2014/main" id="{F54CE94B-FC67-5EDF-E289-B5B5DEE07E58}"/>
              </a:ext>
            </a:extLst>
          </p:cNvPr>
          <p:cNvPicPr>
            <a:picLocks noChangeAspect="1"/>
          </p:cNvPicPr>
          <p:nvPr/>
        </p:nvPicPr>
        <p:blipFill>
          <a:blip r:embed="rId4"/>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2AA8694D-BF42-921D-4930-D9CD555F3EB5}"/>
              </a:ext>
            </a:extLst>
          </p:cNvPr>
          <p:cNvPicPr>
            <a:picLocks noChangeAspect="1"/>
          </p:cNvPicPr>
          <p:nvPr/>
        </p:nvPicPr>
        <p:blipFill>
          <a:blip r:embed="rId5"/>
          <a:stretch>
            <a:fillRect/>
          </a:stretch>
        </p:blipFill>
        <p:spPr>
          <a:xfrm>
            <a:off x="-489121" y="2054309"/>
            <a:ext cx="3871784" cy="3933568"/>
          </a:xfrm>
          <a:prstGeom prst="rect">
            <a:avLst/>
          </a:prstGeom>
        </p:spPr>
      </p:pic>
      <p:sp>
        <p:nvSpPr>
          <p:cNvPr id="6" name="Espace réservé du texte 5">
            <a:extLst>
              <a:ext uri="{FF2B5EF4-FFF2-40B4-BE49-F238E27FC236}">
                <a16:creationId xmlns:a16="http://schemas.microsoft.com/office/drawing/2014/main" id="{FFB8020D-CDC7-7185-6416-CD7B3875C6DF}"/>
              </a:ext>
            </a:extLst>
          </p:cNvPr>
          <p:cNvSpPr>
            <a:spLocks noGrp="1"/>
          </p:cNvSpPr>
          <p:nvPr>
            <p:ph type="body" sz="quarter" idx="14"/>
          </p:nvPr>
        </p:nvSpPr>
        <p:spPr>
          <a:xfrm>
            <a:off x="6516138" y="2265653"/>
            <a:ext cx="4869911" cy="2466183"/>
          </a:xfrm>
        </p:spPr>
        <p:txBody>
          <a:bodyPr>
            <a:normAutofit/>
          </a:bodyPr>
          <a:lstStyle/>
          <a:p>
            <a:pPr marL="0" indent="0">
              <a:buNone/>
            </a:pPr>
            <a:r>
              <a:rPr lang="fr-FR" b="0">
                <a:solidFill>
                  <a:srgbClr val="262626"/>
                </a:solidFill>
                <a:cs typeface="Arial" panose="020B0604020202020204"/>
              </a:rPr>
              <a:t>Un ou une élève qui frappe quelqu’un devrait toujours être puni.</a:t>
            </a:r>
          </a:p>
        </p:txBody>
      </p:sp>
    </p:spTree>
    <p:extLst>
      <p:ext uri="{BB962C8B-B14F-4D97-AF65-F5344CB8AC3E}">
        <p14:creationId xmlns:p14="http://schemas.microsoft.com/office/powerpoint/2010/main" val="268450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DCF85-F6EA-4CEC-6150-BD95017235E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620A93B-C69C-E6FB-9797-0A455C0009B1}"/>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2" name="Espace réservé du texte 2">
            <a:extLst>
              <a:ext uri="{FF2B5EF4-FFF2-40B4-BE49-F238E27FC236}">
                <a16:creationId xmlns:a16="http://schemas.microsoft.com/office/drawing/2014/main" id="{44F8B868-BD18-EA1C-9B1B-77F67926394C}"/>
              </a:ext>
            </a:extLst>
          </p:cNvPr>
          <p:cNvSpPr txBox="1">
            <a:spLocks/>
          </p:cNvSpPr>
          <p:nvPr>
            <p:custDataLst>
              <p:tags r:id="rId1"/>
            </p:custDataLst>
          </p:nvPr>
        </p:nvSpPr>
        <p:spPr>
          <a:xfrm>
            <a:off x="5814647" y="950302"/>
            <a:ext cx="5838092" cy="369789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4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4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4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200" b="1" kern="1200">
                <a:solidFill>
                  <a:schemeClr val="accent1"/>
                </a:solidFill>
                <a:latin typeface="+mn-lt"/>
                <a:ea typeface="+mn-ea"/>
                <a:cs typeface="+mn-cs"/>
              </a:defRPr>
            </a:lvl9pPr>
          </a:lstStyle>
          <a:p>
            <a:endParaRPr lang="fr-FR" sz="2800">
              <a:cs typeface="Arial"/>
            </a:endParaRPr>
          </a:p>
        </p:txBody>
      </p:sp>
      <p:sp>
        <p:nvSpPr>
          <p:cNvPr id="3" name="Espace réservé du texte 5">
            <a:extLst>
              <a:ext uri="{FF2B5EF4-FFF2-40B4-BE49-F238E27FC236}">
                <a16:creationId xmlns:a16="http://schemas.microsoft.com/office/drawing/2014/main" id="{A31796CD-FE21-D1F2-B4E4-57C306AEA670}"/>
              </a:ext>
            </a:extLst>
          </p:cNvPr>
          <p:cNvSpPr>
            <a:spLocks noGrp="1"/>
          </p:cNvSpPr>
          <p:nvPr>
            <p:ph type="body" sz="quarter" idx="14"/>
          </p:nvPr>
        </p:nvSpPr>
        <p:spPr>
          <a:xfrm>
            <a:off x="6096000" y="950302"/>
            <a:ext cx="5556739" cy="5247298"/>
          </a:xfrm>
        </p:spPr>
        <p:txBody>
          <a:bodyPr vert="horz" lIns="91440" tIns="45720" rIns="91440" bIns="45720" rtlCol="0" anchor="t">
            <a:noAutofit/>
          </a:bodyPr>
          <a:lstStyle/>
          <a:p>
            <a:pPr marL="0" indent="0">
              <a:spcBef>
                <a:spcPts val="0"/>
              </a:spcBef>
              <a:buNone/>
            </a:pPr>
            <a:r>
              <a:rPr lang="fr-FR" sz="3200" b="0">
                <a:solidFill>
                  <a:schemeClr val="bg1"/>
                </a:solidFill>
                <a:cs typeface="Arial" panose="020B0604020202020204"/>
              </a:rPr>
              <a:t>Frapper quelqu’un est interdit par la loi. Le fait qu’un(e) autre élève ait commencé la bagarre n’est pas important. </a:t>
            </a:r>
          </a:p>
          <a:p>
            <a:pPr marL="0" indent="0">
              <a:spcBef>
                <a:spcPts val="0"/>
              </a:spcBef>
              <a:buNone/>
            </a:pPr>
            <a:endParaRPr lang="fr-FR" sz="3200" b="0">
              <a:solidFill>
                <a:schemeClr val="bg1"/>
              </a:solidFill>
              <a:cs typeface="Arial" panose="020B0604020202020204"/>
            </a:endParaRPr>
          </a:p>
          <a:p>
            <a:pPr marL="0" indent="0">
              <a:spcBef>
                <a:spcPts val="0"/>
              </a:spcBef>
              <a:buNone/>
            </a:pPr>
            <a:r>
              <a:rPr lang="fr-FR" sz="3200" b="0">
                <a:solidFill>
                  <a:schemeClr val="bg1"/>
                </a:solidFill>
                <a:cs typeface="Arial" panose="020B0604020202020204"/>
              </a:rPr>
              <a:t>Par contre, c’est possible d’utiliser la force si c’est uniquement pour </a:t>
            </a:r>
            <a:r>
              <a:rPr lang="fr-FR" sz="3200">
                <a:solidFill>
                  <a:schemeClr val="bg1"/>
                </a:solidFill>
                <a:cs typeface="Arial" panose="020B0604020202020204"/>
              </a:rPr>
              <a:t>s</a:t>
            </a:r>
            <a:r>
              <a:rPr lang="fr-FR" sz="3200" b="0">
                <a:solidFill>
                  <a:schemeClr val="bg1"/>
                </a:solidFill>
                <a:cs typeface="Arial" panose="020B0604020202020204"/>
              </a:rPr>
              <a:t>e défendre.</a:t>
            </a:r>
          </a:p>
          <a:p>
            <a:pPr marL="0" indent="0">
              <a:spcBef>
                <a:spcPts val="0"/>
              </a:spcBef>
              <a:buNone/>
            </a:pPr>
            <a:endParaRPr lang="fr-FR" sz="3200" b="0">
              <a:cs typeface="Arial" panose="020B0604020202020204"/>
            </a:endParaRPr>
          </a:p>
          <a:p>
            <a:pPr marL="0" indent="0">
              <a:spcBef>
                <a:spcPts val="0"/>
              </a:spcBef>
              <a:buNone/>
            </a:pPr>
            <a:endParaRPr lang="fr-FR" sz="3200" b="0">
              <a:cs typeface="Arial" panose="020B0604020202020204"/>
            </a:endParaRPr>
          </a:p>
        </p:txBody>
      </p:sp>
      <p:sp>
        <p:nvSpPr>
          <p:cNvPr id="7" name="Rectangle 6">
            <a:extLst>
              <a:ext uri="{FF2B5EF4-FFF2-40B4-BE49-F238E27FC236}">
                <a16:creationId xmlns:a16="http://schemas.microsoft.com/office/drawing/2014/main" id="{FBF730B2-B454-C523-E4F9-BE83FD12C300}"/>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9" name="Espace réservé du texte 5">
            <a:extLst>
              <a:ext uri="{FF2B5EF4-FFF2-40B4-BE49-F238E27FC236}">
                <a16:creationId xmlns:a16="http://schemas.microsoft.com/office/drawing/2014/main" id="{FD6E904B-34A7-77CE-955C-E8C40422161D}"/>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5"/>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6000">
                <a:solidFill>
                  <a:srgbClr val="262626"/>
                </a:solidFill>
              </a:rPr>
              <a:t>Savais-tu que...</a:t>
            </a:r>
            <a:endParaRPr lang="en-US" sz="6000">
              <a:cs typeface="Arial"/>
            </a:endParaRPr>
          </a:p>
        </p:txBody>
      </p:sp>
      <p:pic>
        <p:nvPicPr>
          <p:cNvPr id="11" name="Picture 10">
            <a:extLst>
              <a:ext uri="{FF2B5EF4-FFF2-40B4-BE49-F238E27FC236}">
                <a16:creationId xmlns:a16="http://schemas.microsoft.com/office/drawing/2014/main" id="{48352A35-9200-85D6-BBD7-19FE6FC60F8F}"/>
              </a:ext>
            </a:extLst>
          </p:cNvPr>
          <p:cNvPicPr>
            <a:picLocks noChangeAspect="1"/>
          </p:cNvPicPr>
          <p:nvPr/>
        </p:nvPicPr>
        <p:blipFill>
          <a:blip r:embed="rId6"/>
          <a:stretch>
            <a:fillRect/>
          </a:stretch>
        </p:blipFill>
        <p:spPr>
          <a:xfrm>
            <a:off x="748393" y="1796142"/>
            <a:ext cx="5837464" cy="5851072"/>
          </a:xfrm>
          <a:prstGeom prst="rect">
            <a:avLst/>
          </a:prstGeom>
        </p:spPr>
      </p:pic>
      <p:sp>
        <p:nvSpPr>
          <p:cNvPr id="6" name="Espace réservé du texte 5">
            <a:extLst>
              <a:ext uri="{FF2B5EF4-FFF2-40B4-BE49-F238E27FC236}">
                <a16:creationId xmlns:a16="http://schemas.microsoft.com/office/drawing/2014/main" id="{A16CE98F-CCDE-571B-3AB0-77894012D697}"/>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5"/>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8000">
                <a:solidFill>
                  <a:srgbClr val="262626"/>
                </a:solidFill>
              </a:rPr>
              <a:t>?</a:t>
            </a:r>
            <a:endParaRPr lang="fr-CA" sz="8000">
              <a:solidFill>
                <a:srgbClr val="262626"/>
              </a:solidFill>
              <a:cs typeface="Arial"/>
            </a:endParaRPr>
          </a:p>
        </p:txBody>
      </p:sp>
    </p:spTree>
    <p:extLst>
      <p:ext uri="{BB962C8B-B14F-4D97-AF65-F5344CB8AC3E}">
        <p14:creationId xmlns:p14="http://schemas.microsoft.com/office/powerpoint/2010/main" val="176400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7C615-E5B8-9B9D-516A-3FA3D59F63B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9B9E448-07C4-9266-F4BB-C612A9FF02A9}"/>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6" name="Espace réservé du texte 5">
            <a:extLst>
              <a:ext uri="{FF2B5EF4-FFF2-40B4-BE49-F238E27FC236}">
                <a16:creationId xmlns:a16="http://schemas.microsoft.com/office/drawing/2014/main" id="{F9EE6ECD-6BC0-704B-6872-CAD7EA528C4E}"/>
              </a:ext>
            </a:extLst>
          </p:cNvPr>
          <p:cNvSpPr>
            <a:spLocks noGrp="1"/>
          </p:cNvSpPr>
          <p:nvPr>
            <p:ph type="body" sz="quarter" idx="14"/>
          </p:nvPr>
        </p:nvSpPr>
        <p:spPr>
          <a:xfrm>
            <a:off x="6093478" y="1603457"/>
            <a:ext cx="5271235" cy="2307736"/>
          </a:xfrm>
        </p:spPr>
        <p:txBody>
          <a:bodyPr>
            <a:normAutofit fontScale="92500"/>
          </a:bodyPr>
          <a:lstStyle/>
          <a:p>
            <a:pPr marL="0" indent="0">
              <a:buNone/>
            </a:pPr>
            <a:r>
              <a:rPr lang="fr-FR" b="0">
                <a:solidFill>
                  <a:srgbClr val="262626"/>
                </a:solidFill>
                <a:cs typeface="Arial" panose="020B0604020202020204"/>
              </a:rPr>
              <a:t>Insulter un membre du personnel scolaire en ligne est moins grave que de l’insulter en vrai.</a:t>
            </a:r>
          </a:p>
        </p:txBody>
      </p:sp>
      <p:sp>
        <p:nvSpPr>
          <p:cNvPr id="5" name="Rectangle 4">
            <a:extLst>
              <a:ext uri="{FF2B5EF4-FFF2-40B4-BE49-F238E27FC236}">
                <a16:creationId xmlns:a16="http://schemas.microsoft.com/office/drawing/2014/main" id="{DCC38830-AC56-99B1-3EE2-7FB5A2CD168A}"/>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B6A4226A-5F78-9155-B21E-0D0023144B59}"/>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4800">
                <a:solidFill>
                  <a:schemeClr val="bg1"/>
                </a:solidFill>
              </a:rPr>
              <a:t>Pour ou contre</a:t>
            </a:r>
            <a:endParaRPr lang="en-US" sz="4800">
              <a:solidFill>
                <a:schemeClr val="bg1"/>
              </a:solidFill>
              <a:cs typeface="Arial"/>
            </a:endParaRPr>
          </a:p>
        </p:txBody>
      </p:sp>
      <p:pic>
        <p:nvPicPr>
          <p:cNvPr id="10" name="Picture 9">
            <a:extLst>
              <a:ext uri="{FF2B5EF4-FFF2-40B4-BE49-F238E27FC236}">
                <a16:creationId xmlns:a16="http://schemas.microsoft.com/office/drawing/2014/main" id="{4D4CD7FE-E6B4-3398-6848-AB771F4DAA82}"/>
              </a:ext>
            </a:extLst>
          </p:cNvPr>
          <p:cNvPicPr>
            <a:picLocks noChangeAspect="1"/>
          </p:cNvPicPr>
          <p:nvPr/>
        </p:nvPicPr>
        <p:blipFill>
          <a:blip r:embed="rId4"/>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DD0CAC1A-82BD-5577-2D34-53C7112CEACC}"/>
              </a:ext>
            </a:extLst>
          </p:cNvPr>
          <p:cNvPicPr>
            <a:picLocks noChangeAspect="1"/>
          </p:cNvPicPr>
          <p:nvPr/>
        </p:nvPicPr>
        <p:blipFill>
          <a:blip r:embed="rId5"/>
          <a:stretch>
            <a:fillRect/>
          </a:stretch>
        </p:blipFill>
        <p:spPr>
          <a:xfrm>
            <a:off x="-489121" y="2054309"/>
            <a:ext cx="3871784" cy="3933568"/>
          </a:xfrm>
          <a:prstGeom prst="rect">
            <a:avLst/>
          </a:prstGeom>
        </p:spPr>
      </p:pic>
      <p:pic>
        <p:nvPicPr>
          <p:cNvPr id="13" name="Picture 12">
            <a:extLst>
              <a:ext uri="{FF2B5EF4-FFF2-40B4-BE49-F238E27FC236}">
                <a16:creationId xmlns:a16="http://schemas.microsoft.com/office/drawing/2014/main" id="{DF7E0724-B99C-C141-E600-0FD4ABCD12ED}"/>
              </a:ext>
            </a:extLst>
          </p:cNvPr>
          <p:cNvPicPr>
            <a:picLocks noChangeAspect="1"/>
          </p:cNvPicPr>
          <p:nvPr/>
        </p:nvPicPr>
        <p:blipFill>
          <a:blip r:embed="rId6"/>
          <a:stretch>
            <a:fillRect/>
          </a:stretch>
        </p:blipFill>
        <p:spPr>
          <a:xfrm>
            <a:off x="9273381" y="4021093"/>
            <a:ext cx="3153953" cy="2944519"/>
          </a:xfrm>
          <a:prstGeom prst="rect">
            <a:avLst/>
          </a:prstGeom>
        </p:spPr>
      </p:pic>
    </p:spTree>
    <p:extLst>
      <p:ext uri="{BB962C8B-B14F-4D97-AF65-F5344CB8AC3E}">
        <p14:creationId xmlns:p14="http://schemas.microsoft.com/office/powerpoint/2010/main" val="253526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9E74B-FF33-721E-57B8-E78EB475461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B24CD64-B630-05D6-CD9C-C7244AB46966}"/>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3" name="Espace réservé du texte 5">
            <a:extLst>
              <a:ext uri="{FF2B5EF4-FFF2-40B4-BE49-F238E27FC236}">
                <a16:creationId xmlns:a16="http://schemas.microsoft.com/office/drawing/2014/main" id="{2B8B24B3-C5F1-18FB-7342-4DD6EE736BAD}"/>
              </a:ext>
            </a:extLst>
          </p:cNvPr>
          <p:cNvSpPr>
            <a:spLocks noGrp="1"/>
          </p:cNvSpPr>
          <p:nvPr>
            <p:ph type="body" sz="quarter" idx="14"/>
          </p:nvPr>
        </p:nvSpPr>
        <p:spPr>
          <a:xfrm>
            <a:off x="6333753" y="1539230"/>
            <a:ext cx="4876801" cy="3697898"/>
          </a:xfrm>
        </p:spPr>
        <p:txBody>
          <a:bodyPr vert="horz" lIns="91440" tIns="45720" rIns="91440" bIns="45720" rtlCol="0" anchor="t">
            <a:normAutofit/>
          </a:bodyPr>
          <a:lstStyle/>
          <a:p>
            <a:pPr marL="0" indent="0">
              <a:spcBef>
                <a:spcPts val="0"/>
              </a:spcBef>
              <a:buNone/>
            </a:pPr>
            <a:r>
              <a:rPr lang="fr-CA" sz="3200">
                <a:solidFill>
                  <a:schemeClr val="bg1"/>
                </a:solidFill>
              </a:rPr>
              <a:t>Insulter </a:t>
            </a:r>
            <a:r>
              <a:rPr lang="fr-FR" sz="3200">
                <a:solidFill>
                  <a:schemeClr val="bg1"/>
                </a:solidFill>
                <a:cs typeface="Arial" panose="020B0604020202020204"/>
              </a:rPr>
              <a:t>un membre du personnel scolaire </a:t>
            </a:r>
            <a:r>
              <a:rPr lang="fr-CA" sz="3200">
                <a:solidFill>
                  <a:schemeClr val="bg1"/>
                </a:solidFill>
              </a:rPr>
              <a:t>en ligne est aussi grave que l’insulter en personne.</a:t>
            </a:r>
            <a:endParaRPr lang="fr-CA" sz="3200">
              <a:solidFill>
                <a:schemeClr val="bg1"/>
              </a:solidFill>
              <a:cs typeface="Arial"/>
            </a:endParaRPr>
          </a:p>
          <a:p>
            <a:pPr marL="0" indent="0">
              <a:spcBef>
                <a:spcPts val="0"/>
              </a:spcBef>
              <a:buNone/>
            </a:pPr>
            <a:endParaRPr lang="fr-CA" sz="3200">
              <a:solidFill>
                <a:schemeClr val="bg1"/>
              </a:solidFill>
              <a:cs typeface="Arial"/>
            </a:endParaRPr>
          </a:p>
          <a:p>
            <a:pPr marL="0" indent="0">
              <a:spcBef>
                <a:spcPts val="0"/>
              </a:spcBef>
              <a:buNone/>
            </a:pPr>
            <a:r>
              <a:rPr lang="fr-CA" sz="3200">
                <a:solidFill>
                  <a:schemeClr val="bg1"/>
                </a:solidFill>
              </a:rPr>
              <a:t>Les conséquences sont les mêmes.</a:t>
            </a:r>
            <a:endParaRPr lang="fr-FR" sz="3200" b="0">
              <a:solidFill>
                <a:schemeClr val="bg1"/>
              </a:solidFill>
              <a:cs typeface="Arial" panose="020B0604020202020204"/>
            </a:endParaRPr>
          </a:p>
        </p:txBody>
      </p:sp>
      <p:sp>
        <p:nvSpPr>
          <p:cNvPr id="6" name="Rectangle 5">
            <a:extLst>
              <a:ext uri="{FF2B5EF4-FFF2-40B4-BE49-F238E27FC236}">
                <a16:creationId xmlns:a16="http://schemas.microsoft.com/office/drawing/2014/main" id="{D3D3EF3F-FB2F-1FB1-F529-1B6474A7EF6A}"/>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DD2A49C0-B431-BFE6-0D95-4B2B18C4BAB9}"/>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6000">
                <a:solidFill>
                  <a:srgbClr val="262626"/>
                </a:solidFill>
              </a:rPr>
              <a:t>Savais-tu que...</a:t>
            </a:r>
            <a:endParaRPr lang="en-US" sz="6000">
              <a:cs typeface="Arial"/>
            </a:endParaRPr>
          </a:p>
        </p:txBody>
      </p:sp>
      <p:pic>
        <p:nvPicPr>
          <p:cNvPr id="10" name="Picture 9">
            <a:extLst>
              <a:ext uri="{FF2B5EF4-FFF2-40B4-BE49-F238E27FC236}">
                <a16:creationId xmlns:a16="http://schemas.microsoft.com/office/drawing/2014/main" id="{51B86A51-D94C-87B0-D33C-7B7CE79D38F2}"/>
              </a:ext>
            </a:extLst>
          </p:cNvPr>
          <p:cNvPicPr>
            <a:picLocks noChangeAspect="1"/>
          </p:cNvPicPr>
          <p:nvPr/>
        </p:nvPicPr>
        <p:blipFill>
          <a:blip r:embed="rId4"/>
          <a:stretch>
            <a:fillRect/>
          </a:stretch>
        </p:blipFill>
        <p:spPr>
          <a:xfrm>
            <a:off x="748393" y="1796142"/>
            <a:ext cx="5837464" cy="5851072"/>
          </a:xfrm>
          <a:prstGeom prst="rect">
            <a:avLst/>
          </a:prstGeom>
        </p:spPr>
      </p:pic>
      <p:sp>
        <p:nvSpPr>
          <p:cNvPr id="5" name="Espace réservé du texte 5">
            <a:extLst>
              <a:ext uri="{FF2B5EF4-FFF2-40B4-BE49-F238E27FC236}">
                <a16:creationId xmlns:a16="http://schemas.microsoft.com/office/drawing/2014/main" id="{1140C595-E48D-C21A-D18C-121903FBCD14}"/>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8000">
                <a:solidFill>
                  <a:srgbClr val="262626"/>
                </a:solidFill>
              </a:rPr>
              <a:t>?</a:t>
            </a:r>
            <a:endParaRPr lang="fr-CA" sz="8000">
              <a:solidFill>
                <a:srgbClr val="262626"/>
              </a:solidFill>
              <a:cs typeface="Arial"/>
            </a:endParaRPr>
          </a:p>
        </p:txBody>
      </p:sp>
    </p:spTree>
    <p:extLst>
      <p:ext uri="{BB962C8B-B14F-4D97-AF65-F5344CB8AC3E}">
        <p14:creationId xmlns:p14="http://schemas.microsoft.com/office/powerpoint/2010/main" val="265033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EA3E2-E1E8-EB87-52A9-0B9DE28A09D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43C06DF-BE12-7B88-FB69-69D4FC3336C4}"/>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6" name="Espace réservé du texte 5">
            <a:extLst>
              <a:ext uri="{FF2B5EF4-FFF2-40B4-BE49-F238E27FC236}">
                <a16:creationId xmlns:a16="http://schemas.microsoft.com/office/drawing/2014/main" id="{7C20A017-479C-164E-5B84-E0ED338CFCD1}"/>
              </a:ext>
            </a:extLst>
          </p:cNvPr>
          <p:cNvSpPr>
            <a:spLocks noGrp="1"/>
          </p:cNvSpPr>
          <p:nvPr>
            <p:ph type="body" sz="quarter" idx="14"/>
          </p:nvPr>
        </p:nvSpPr>
        <p:spPr>
          <a:xfrm>
            <a:off x="6096000" y="2048256"/>
            <a:ext cx="5215467" cy="2491669"/>
          </a:xfrm>
        </p:spPr>
        <p:txBody>
          <a:bodyPr/>
          <a:lstStyle/>
          <a:p>
            <a:pPr marL="0" indent="0">
              <a:buNone/>
            </a:pPr>
            <a:r>
              <a:rPr lang="fr-FR" b="0">
                <a:solidFill>
                  <a:srgbClr val="262626"/>
                </a:solidFill>
                <a:cs typeface="Arial" panose="020B0604020202020204"/>
              </a:rPr>
              <a:t>On devrait pouvoir écrire ce qu’on veut sur Internet sans conséquences.</a:t>
            </a:r>
          </a:p>
        </p:txBody>
      </p:sp>
      <p:sp>
        <p:nvSpPr>
          <p:cNvPr id="5" name="Rectangle 4">
            <a:extLst>
              <a:ext uri="{FF2B5EF4-FFF2-40B4-BE49-F238E27FC236}">
                <a16:creationId xmlns:a16="http://schemas.microsoft.com/office/drawing/2014/main" id="{9664AF52-3F26-0DE6-2081-53F8186B4614}"/>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688DED94-09D9-451F-9D0D-EC4F3710EEE8}"/>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4800">
                <a:solidFill>
                  <a:schemeClr val="bg1"/>
                </a:solidFill>
              </a:rPr>
              <a:t>Pour ou contre</a:t>
            </a:r>
            <a:endParaRPr lang="en-US" sz="4800">
              <a:solidFill>
                <a:schemeClr val="bg1"/>
              </a:solidFill>
              <a:cs typeface="Arial"/>
            </a:endParaRPr>
          </a:p>
        </p:txBody>
      </p:sp>
      <p:pic>
        <p:nvPicPr>
          <p:cNvPr id="10" name="Picture 9">
            <a:extLst>
              <a:ext uri="{FF2B5EF4-FFF2-40B4-BE49-F238E27FC236}">
                <a16:creationId xmlns:a16="http://schemas.microsoft.com/office/drawing/2014/main" id="{C908F71A-84C6-3475-2C0C-F392BFC1D38F}"/>
              </a:ext>
            </a:extLst>
          </p:cNvPr>
          <p:cNvPicPr>
            <a:picLocks noChangeAspect="1"/>
          </p:cNvPicPr>
          <p:nvPr/>
        </p:nvPicPr>
        <p:blipFill>
          <a:blip r:embed="rId4"/>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632667C3-D916-B8DB-2AE3-2307E75C4DD5}"/>
              </a:ext>
            </a:extLst>
          </p:cNvPr>
          <p:cNvPicPr>
            <a:picLocks noChangeAspect="1"/>
          </p:cNvPicPr>
          <p:nvPr/>
        </p:nvPicPr>
        <p:blipFill>
          <a:blip r:embed="rId5"/>
          <a:stretch>
            <a:fillRect/>
          </a:stretch>
        </p:blipFill>
        <p:spPr>
          <a:xfrm>
            <a:off x="-489121" y="2054309"/>
            <a:ext cx="3871784" cy="3933568"/>
          </a:xfrm>
          <a:prstGeom prst="rect">
            <a:avLst/>
          </a:prstGeom>
        </p:spPr>
      </p:pic>
    </p:spTree>
    <p:extLst>
      <p:ext uri="{BB962C8B-B14F-4D97-AF65-F5344CB8AC3E}">
        <p14:creationId xmlns:p14="http://schemas.microsoft.com/office/powerpoint/2010/main" val="66812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1846A-1BC6-96AA-20D5-8B25F6CD313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6538E8A-8CAD-602A-115C-08D095E8FE16}"/>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2" name="Espace réservé du texte 2">
            <a:extLst>
              <a:ext uri="{FF2B5EF4-FFF2-40B4-BE49-F238E27FC236}">
                <a16:creationId xmlns:a16="http://schemas.microsoft.com/office/drawing/2014/main" id="{C3E12B8B-BC02-3B9E-52CB-062952B88C2F}"/>
              </a:ext>
            </a:extLst>
          </p:cNvPr>
          <p:cNvSpPr txBox="1">
            <a:spLocks/>
          </p:cNvSpPr>
          <p:nvPr>
            <p:custDataLst>
              <p:tags r:id="rId1"/>
            </p:custDataLst>
          </p:nvPr>
        </p:nvSpPr>
        <p:spPr>
          <a:xfrm>
            <a:off x="5814647" y="950302"/>
            <a:ext cx="5838092" cy="369789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4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4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4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200" b="1" kern="1200">
                <a:solidFill>
                  <a:schemeClr val="accent1"/>
                </a:solidFill>
                <a:latin typeface="+mn-lt"/>
                <a:ea typeface="+mn-ea"/>
                <a:cs typeface="+mn-cs"/>
              </a:defRPr>
            </a:lvl9pPr>
          </a:lstStyle>
          <a:p>
            <a:endParaRPr lang="fr-FR" sz="2800">
              <a:cs typeface="Arial"/>
            </a:endParaRPr>
          </a:p>
        </p:txBody>
      </p:sp>
      <p:sp>
        <p:nvSpPr>
          <p:cNvPr id="3" name="Espace réservé du texte 5">
            <a:extLst>
              <a:ext uri="{FF2B5EF4-FFF2-40B4-BE49-F238E27FC236}">
                <a16:creationId xmlns:a16="http://schemas.microsoft.com/office/drawing/2014/main" id="{A191A673-9C45-A556-9F9F-C0DFD63CCD51}"/>
              </a:ext>
            </a:extLst>
          </p:cNvPr>
          <p:cNvSpPr>
            <a:spLocks noGrp="1"/>
          </p:cNvSpPr>
          <p:nvPr>
            <p:ph type="body" sz="quarter" idx="14"/>
          </p:nvPr>
        </p:nvSpPr>
        <p:spPr>
          <a:xfrm>
            <a:off x="6220370" y="764531"/>
            <a:ext cx="5432369" cy="5162866"/>
          </a:xfrm>
        </p:spPr>
        <p:txBody>
          <a:bodyPr vert="horz" lIns="91440" tIns="45720" rIns="91440" bIns="45720" rtlCol="0" anchor="t">
            <a:normAutofit/>
          </a:bodyPr>
          <a:lstStyle/>
          <a:p>
            <a:pPr marL="0" indent="0">
              <a:spcBef>
                <a:spcPts val="0"/>
              </a:spcBef>
              <a:buNone/>
            </a:pPr>
            <a:r>
              <a:rPr lang="fr-CA" sz="3200">
                <a:solidFill>
                  <a:schemeClr val="bg1"/>
                </a:solidFill>
              </a:rPr>
              <a:t>La liberté d’expression, c’est le droit de dire ce qu’on pense. Mais on ne peut pas tout dire : il est interdit d’insulter, de menacer ou d’intimider quelqu’un, même sur Internet. </a:t>
            </a:r>
            <a:endParaRPr lang="fr-CA" sz="3200">
              <a:solidFill>
                <a:schemeClr val="bg1"/>
              </a:solidFill>
              <a:cs typeface="Arial"/>
            </a:endParaRPr>
          </a:p>
          <a:p>
            <a:pPr marL="0" indent="0">
              <a:spcBef>
                <a:spcPts val="0"/>
              </a:spcBef>
              <a:buNone/>
            </a:pPr>
            <a:endParaRPr lang="fr-CA" sz="3200">
              <a:solidFill>
                <a:schemeClr val="bg1"/>
              </a:solidFill>
              <a:cs typeface="Arial"/>
            </a:endParaRPr>
          </a:p>
          <a:p>
            <a:pPr marL="0" indent="0">
              <a:spcBef>
                <a:spcPts val="0"/>
              </a:spcBef>
              <a:buNone/>
            </a:pPr>
            <a:r>
              <a:rPr lang="fr-CA" sz="3200">
                <a:solidFill>
                  <a:schemeClr val="bg1"/>
                </a:solidFill>
              </a:rPr>
              <a:t>Ce qu’on écrit peut rester longtemps et avoir de vraies conséquences.</a:t>
            </a:r>
            <a:endParaRPr lang="fr-FR" sz="3200" b="0">
              <a:solidFill>
                <a:schemeClr val="bg1"/>
              </a:solidFill>
              <a:cs typeface="Arial" panose="020B0604020202020204"/>
            </a:endParaRPr>
          </a:p>
        </p:txBody>
      </p:sp>
      <p:sp>
        <p:nvSpPr>
          <p:cNvPr id="7" name="Rectangle 6">
            <a:extLst>
              <a:ext uri="{FF2B5EF4-FFF2-40B4-BE49-F238E27FC236}">
                <a16:creationId xmlns:a16="http://schemas.microsoft.com/office/drawing/2014/main" id="{C77A5D27-9253-41E9-DC5D-E8D87FFAA066}"/>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9" name="Espace réservé du texte 5">
            <a:extLst>
              <a:ext uri="{FF2B5EF4-FFF2-40B4-BE49-F238E27FC236}">
                <a16:creationId xmlns:a16="http://schemas.microsoft.com/office/drawing/2014/main" id="{FE519C59-FAC1-29FD-3CAA-58E8F66F5A5A}"/>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5"/>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6000">
                <a:solidFill>
                  <a:srgbClr val="262626"/>
                </a:solidFill>
              </a:rPr>
              <a:t>Savais-tu que...</a:t>
            </a:r>
            <a:endParaRPr lang="en-US" sz="6000">
              <a:cs typeface="Arial"/>
            </a:endParaRPr>
          </a:p>
        </p:txBody>
      </p:sp>
      <p:pic>
        <p:nvPicPr>
          <p:cNvPr id="11" name="Picture 10">
            <a:extLst>
              <a:ext uri="{FF2B5EF4-FFF2-40B4-BE49-F238E27FC236}">
                <a16:creationId xmlns:a16="http://schemas.microsoft.com/office/drawing/2014/main" id="{36252A4D-1A35-9F0E-49C7-D190EDC76D8F}"/>
              </a:ext>
            </a:extLst>
          </p:cNvPr>
          <p:cNvPicPr>
            <a:picLocks noChangeAspect="1"/>
          </p:cNvPicPr>
          <p:nvPr/>
        </p:nvPicPr>
        <p:blipFill>
          <a:blip r:embed="rId6"/>
          <a:stretch>
            <a:fillRect/>
          </a:stretch>
        </p:blipFill>
        <p:spPr>
          <a:xfrm>
            <a:off x="748393" y="1796142"/>
            <a:ext cx="5837464" cy="5851072"/>
          </a:xfrm>
          <a:prstGeom prst="rect">
            <a:avLst/>
          </a:prstGeom>
        </p:spPr>
      </p:pic>
      <p:sp>
        <p:nvSpPr>
          <p:cNvPr id="6" name="Espace réservé du texte 5">
            <a:extLst>
              <a:ext uri="{FF2B5EF4-FFF2-40B4-BE49-F238E27FC236}">
                <a16:creationId xmlns:a16="http://schemas.microsoft.com/office/drawing/2014/main" id="{24F297E1-4C66-E964-F5F7-B228AB5C81F3}"/>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5"/>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8000">
                <a:solidFill>
                  <a:srgbClr val="262626"/>
                </a:solidFill>
              </a:rPr>
              <a:t>?</a:t>
            </a:r>
            <a:endParaRPr lang="fr-CA" sz="8000">
              <a:solidFill>
                <a:srgbClr val="262626"/>
              </a:solidFill>
              <a:cs typeface="Arial"/>
            </a:endParaRPr>
          </a:p>
        </p:txBody>
      </p:sp>
    </p:spTree>
    <p:extLst>
      <p:ext uri="{BB962C8B-B14F-4D97-AF65-F5344CB8AC3E}">
        <p14:creationId xmlns:p14="http://schemas.microsoft.com/office/powerpoint/2010/main" val="248981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A541F-B81E-E120-08F1-966E5CF2019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649A4F0-2FF2-B7A2-1A90-A641E9F096DF}"/>
              </a:ext>
            </a:extLst>
          </p:cNvPr>
          <p:cNvSpPr/>
          <p:nvPr/>
        </p:nvSpPr>
        <p:spPr>
          <a:xfrm>
            <a:off x="-34166" y="13140"/>
            <a:ext cx="12224398" cy="6842572"/>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pic>
        <p:nvPicPr>
          <p:cNvPr id="9" name="Picture 8">
            <a:extLst>
              <a:ext uri="{FF2B5EF4-FFF2-40B4-BE49-F238E27FC236}">
                <a16:creationId xmlns:a16="http://schemas.microsoft.com/office/drawing/2014/main" id="{C704F494-23E8-73BA-FFB1-0569B77DD8BA}"/>
              </a:ext>
            </a:extLst>
          </p:cNvPr>
          <p:cNvPicPr>
            <a:picLocks noChangeAspect="1"/>
          </p:cNvPicPr>
          <p:nvPr/>
        </p:nvPicPr>
        <p:blipFill>
          <a:blip r:embed="rId3"/>
          <a:stretch>
            <a:fillRect/>
          </a:stretch>
        </p:blipFill>
        <p:spPr>
          <a:xfrm>
            <a:off x="-1050706" y="1192198"/>
            <a:ext cx="6734433" cy="6713838"/>
          </a:xfrm>
          <a:prstGeom prst="rect">
            <a:avLst/>
          </a:prstGeom>
        </p:spPr>
      </p:pic>
      <p:sp>
        <p:nvSpPr>
          <p:cNvPr id="11" name="Espace réservé du texte 1">
            <a:extLst>
              <a:ext uri="{FF2B5EF4-FFF2-40B4-BE49-F238E27FC236}">
                <a16:creationId xmlns:a16="http://schemas.microsoft.com/office/drawing/2014/main" id="{EAA10B43-3872-B89E-A95B-95A576976E91}"/>
              </a:ext>
            </a:extLst>
          </p:cNvPr>
          <p:cNvSpPr txBox="1">
            <a:spLocks/>
          </p:cNvSpPr>
          <p:nvPr/>
        </p:nvSpPr>
        <p:spPr>
          <a:xfrm>
            <a:off x="3891684" y="2675970"/>
            <a:ext cx="8386762" cy="10976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6600" b="1">
                <a:solidFill>
                  <a:schemeClr val="bg1"/>
                </a:solidFill>
              </a:rPr>
              <a:t>Niveau secondaire</a:t>
            </a:r>
            <a:endParaRPr lang="fr-CA" sz="6600" noProof="0">
              <a:solidFill>
                <a:schemeClr val="bg1"/>
              </a:solidFill>
              <a:cs typeface="Arial"/>
            </a:endParaRPr>
          </a:p>
        </p:txBody>
      </p:sp>
      <p:sp>
        <p:nvSpPr>
          <p:cNvPr id="13" name="Espace réservé du texte 1">
            <a:extLst>
              <a:ext uri="{FF2B5EF4-FFF2-40B4-BE49-F238E27FC236}">
                <a16:creationId xmlns:a16="http://schemas.microsoft.com/office/drawing/2014/main" id="{8F1AD1E3-6F3A-FCD8-F02E-8A2D00AB702B}"/>
              </a:ext>
            </a:extLst>
          </p:cNvPr>
          <p:cNvSpPr txBox="1">
            <a:spLocks/>
          </p:cNvSpPr>
          <p:nvPr/>
        </p:nvSpPr>
        <p:spPr>
          <a:xfrm>
            <a:off x="1389314" y="2848608"/>
            <a:ext cx="2079096" cy="9044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Sujets </a:t>
            </a:r>
            <a:br>
              <a:rPr lang="fr-CA" sz="2000" b="1">
                <a:solidFill>
                  <a:schemeClr val="bg1"/>
                </a:solidFill>
              </a:rPr>
            </a:br>
            <a:r>
              <a:rPr lang="fr-CA" sz="2000" b="1">
                <a:solidFill>
                  <a:schemeClr val="bg1"/>
                </a:solidFill>
              </a:rPr>
              <a:t>de débat</a:t>
            </a:r>
            <a:endParaRPr lang="fr-CA" sz="2000" noProof="0">
              <a:solidFill>
                <a:schemeClr val="bg1"/>
              </a:solidFill>
              <a:cs typeface="Arial"/>
            </a:endParaRPr>
          </a:p>
        </p:txBody>
      </p:sp>
    </p:spTree>
    <p:extLst>
      <p:ext uri="{BB962C8B-B14F-4D97-AF65-F5344CB8AC3E}">
        <p14:creationId xmlns:p14="http://schemas.microsoft.com/office/powerpoint/2010/main" val="151831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532F2AE-B923-1DA9-C9F5-D616B34764E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2F95F4D-BFF7-CCFE-7EA6-1C38FBD51429}"/>
              </a:ext>
            </a:extLst>
          </p:cNvPr>
          <p:cNvSpPr/>
          <p:nvPr/>
        </p:nvSpPr>
        <p:spPr>
          <a:xfrm>
            <a:off x="-20594" y="0"/>
            <a:ext cx="12202297" cy="6899189"/>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4BA0377-5751-C94B-C080-B0F033517EA0}"/>
              </a:ext>
            </a:extLst>
          </p:cNvPr>
          <p:cNvSpPr>
            <a:spLocks noGrp="1"/>
          </p:cNvSpPr>
          <p:nvPr>
            <p:ph type="title"/>
          </p:nvPr>
        </p:nvSpPr>
        <p:spPr>
          <a:xfrm>
            <a:off x="1572721" y="527464"/>
            <a:ext cx="8627050" cy="725738"/>
          </a:xfrm>
        </p:spPr>
        <p:txBody>
          <a:bodyPr vert="horz" lIns="91440" tIns="45720" rIns="91440" bIns="45720" rtlCol="0" anchor="ctr">
            <a:normAutofit fontScale="90000"/>
          </a:bodyPr>
          <a:lstStyle/>
          <a:p>
            <a:pPr algn="ctr"/>
            <a:r>
              <a:rPr lang="fr-CA" sz="3200" b="0">
                <a:solidFill>
                  <a:schemeClr val="bg1"/>
                </a:solidFill>
              </a:rPr>
              <a:t>Vous aurez besoin d’accéder aux </a:t>
            </a:r>
            <a:r>
              <a:rPr lang="fr-CA" sz="3200">
                <a:solidFill>
                  <a:schemeClr val="bg1"/>
                </a:solidFill>
              </a:rPr>
              <a:t>notes du PowerPoint </a:t>
            </a:r>
            <a:r>
              <a:rPr lang="fr-CA" sz="3200" b="0">
                <a:solidFill>
                  <a:schemeClr val="bg1"/>
                </a:solidFill>
              </a:rPr>
              <a:t>pour animer cet atelier. </a:t>
            </a:r>
            <a:endParaRPr lang="fr-CA" sz="3200" b="0" noProof="0">
              <a:solidFill>
                <a:schemeClr val="bg1"/>
              </a:solidFill>
              <a:cs typeface="Arial"/>
            </a:endParaRPr>
          </a:p>
        </p:txBody>
      </p:sp>
      <p:graphicFrame>
        <p:nvGraphicFramePr>
          <p:cNvPr id="5" name="Tableau 4">
            <a:extLst>
              <a:ext uri="{FF2B5EF4-FFF2-40B4-BE49-F238E27FC236}">
                <a16:creationId xmlns:a16="http://schemas.microsoft.com/office/drawing/2014/main" id="{1490C024-2F06-F7D4-ADC9-B0E9C8E51CCB}"/>
              </a:ext>
            </a:extLst>
          </p:cNvPr>
          <p:cNvGraphicFramePr>
            <a:graphicFrameLocks noGrp="1"/>
          </p:cNvGraphicFramePr>
          <p:nvPr>
            <p:extLst>
              <p:ext uri="{D42A27DB-BD31-4B8C-83A1-F6EECF244321}">
                <p14:modId xmlns:p14="http://schemas.microsoft.com/office/powerpoint/2010/main" val="1078381075"/>
              </p:ext>
            </p:extLst>
          </p:nvPr>
        </p:nvGraphicFramePr>
        <p:xfrm>
          <a:off x="1571037" y="1966147"/>
          <a:ext cx="9153426" cy="3398202"/>
        </p:xfrm>
        <a:graphic>
          <a:graphicData uri="http://schemas.openxmlformats.org/drawingml/2006/table">
            <a:tbl>
              <a:tblPr firstRow="1" bandRow="1">
                <a:tableStyleId>{D7AC3CCA-C797-4891-BE02-D94E43425B78}</a:tableStyleId>
              </a:tblPr>
              <a:tblGrid>
                <a:gridCol w="1280605">
                  <a:extLst>
                    <a:ext uri="{9D8B030D-6E8A-4147-A177-3AD203B41FA5}">
                      <a16:colId xmlns:a16="http://schemas.microsoft.com/office/drawing/2014/main" val="4201437565"/>
                    </a:ext>
                  </a:extLst>
                </a:gridCol>
                <a:gridCol w="7872821">
                  <a:extLst>
                    <a:ext uri="{9D8B030D-6E8A-4147-A177-3AD203B41FA5}">
                      <a16:colId xmlns:a16="http://schemas.microsoft.com/office/drawing/2014/main" val="1204376027"/>
                    </a:ext>
                  </a:extLst>
                </a:gridCol>
              </a:tblGrid>
              <a:tr h="863035">
                <a:tc>
                  <a:txBody>
                    <a:bodyPr/>
                    <a:lstStyle/>
                    <a:p>
                      <a:r>
                        <a:rPr lang="fr-FR" sz="1800"/>
                        <a:t>Option 1</a:t>
                      </a:r>
                    </a:p>
                  </a:txBody>
                  <a:tcPr marL="127440" marR="127440" marT="117720" marB="117720"/>
                </a:tc>
                <a:tc>
                  <a:txBody>
                    <a:bodyPr/>
                    <a:lstStyle/>
                    <a:p>
                      <a:pPr marL="457200" indent="-457200">
                        <a:buFont typeface="Arial" panose="020B0604020202020204" pitchFamily="34" charset="0"/>
                        <a:buChar char="•"/>
                      </a:pPr>
                      <a:r>
                        <a:rPr lang="fr-CA" sz="1800"/>
                        <a:t>Cliquez sur Affichage</a:t>
                      </a:r>
                    </a:p>
                    <a:p>
                      <a:pPr marL="457200" indent="-457200">
                        <a:buFont typeface="Arial" panose="020B0604020202020204" pitchFamily="34" charset="0"/>
                        <a:buChar char="•"/>
                      </a:pPr>
                      <a:r>
                        <a:rPr lang="fr-CA" sz="1800"/>
                        <a:t>Sélectionnez Page de notes ou Notes</a:t>
                      </a:r>
                    </a:p>
                  </a:txBody>
                  <a:tcPr marL="127440" marR="127440" marT="117720" marB="117720">
                    <a:solidFill>
                      <a:schemeClr val="bg1"/>
                    </a:solidFill>
                  </a:tcPr>
                </a:tc>
                <a:extLst>
                  <a:ext uri="{0D108BD9-81ED-4DB2-BD59-A6C34878D82A}">
                    <a16:rowId xmlns:a16="http://schemas.microsoft.com/office/drawing/2014/main" val="4260111534"/>
                  </a:ext>
                </a:extLst>
              </a:tr>
              <a:tr h="539397">
                <a:tc>
                  <a:txBody>
                    <a:bodyPr/>
                    <a:lstStyle/>
                    <a:p>
                      <a:r>
                        <a:rPr lang="fr-FR" sz="1800" b="1"/>
                        <a:t>Option 2</a:t>
                      </a:r>
                    </a:p>
                  </a:txBody>
                  <a:tcPr marL="127440" marR="127440" marT="117720" marB="117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a:t>En bas de l’écran du PowerPoint, cliquez sur le bouton Notes</a:t>
                      </a:r>
                    </a:p>
                  </a:txBody>
                  <a:tcPr marL="127440" marR="127440" marT="117720" marB="117720">
                    <a:solidFill>
                      <a:schemeClr val="bg1"/>
                    </a:solidFill>
                  </a:tcPr>
                </a:tc>
                <a:extLst>
                  <a:ext uri="{0D108BD9-81ED-4DB2-BD59-A6C34878D82A}">
                    <a16:rowId xmlns:a16="http://schemas.microsoft.com/office/drawing/2014/main" val="2220572560"/>
                  </a:ext>
                </a:extLst>
              </a:tr>
              <a:tr h="1995770">
                <a:tc>
                  <a:txBody>
                    <a:bodyPr/>
                    <a:lstStyle/>
                    <a:p>
                      <a:r>
                        <a:rPr lang="fr-FR" sz="1800" b="1"/>
                        <a:t>Option 3</a:t>
                      </a:r>
                    </a:p>
                  </a:txBody>
                  <a:tcPr marL="127440" marR="127440" marT="117720" marB="117720"/>
                </a:tc>
                <a:tc>
                  <a:txBody>
                    <a:bodyPr/>
                    <a:lstStyle/>
                    <a:p>
                      <a:pPr marL="457200" indent="-457200">
                        <a:buFont typeface="Arial" panose="020B0604020202020204" pitchFamily="34" charset="0"/>
                        <a:buChar char="•"/>
                      </a:pPr>
                      <a:r>
                        <a:rPr lang="fr-CA" sz="1800"/>
                        <a:t>Branchez votre ordinateur à un projecteur ou à un écran</a:t>
                      </a:r>
                    </a:p>
                    <a:p>
                      <a:pPr marL="457200" indent="-457200">
                        <a:buFont typeface="Arial" panose="020B0604020202020204" pitchFamily="34" charset="0"/>
                        <a:buChar char="•"/>
                      </a:pPr>
                      <a:r>
                        <a:rPr lang="fr-CA" sz="1800"/>
                        <a:t>Lancez le diaporama</a:t>
                      </a:r>
                    </a:p>
                    <a:p>
                      <a:pPr marL="457200" indent="-457200">
                        <a:buFont typeface="Arial" panose="020B0604020202020204" pitchFamily="34" charset="0"/>
                        <a:buChar char="•"/>
                      </a:pPr>
                      <a:r>
                        <a:rPr lang="fr-CA" sz="1800"/>
                        <a:t>Activez le Mode Présentateur</a:t>
                      </a:r>
                    </a:p>
                    <a:p>
                      <a:pPr>
                        <a:buNone/>
                      </a:pPr>
                      <a:endParaRPr lang="fr-CA" sz="1800"/>
                    </a:p>
                    <a:p>
                      <a:pPr>
                        <a:buNone/>
                      </a:pPr>
                      <a:r>
                        <a:rPr lang="fr-CA" sz="1800"/>
                        <a:t>Les élèves voient uniquement les diapositives. Vous voyez la diapo en cours, la suivante, et les notes.</a:t>
                      </a:r>
                    </a:p>
                  </a:txBody>
                  <a:tcPr marL="127440" marR="127440" marT="117720" marB="117720">
                    <a:solidFill>
                      <a:schemeClr val="bg1"/>
                    </a:solidFill>
                  </a:tcPr>
                </a:tc>
                <a:extLst>
                  <a:ext uri="{0D108BD9-81ED-4DB2-BD59-A6C34878D82A}">
                    <a16:rowId xmlns:a16="http://schemas.microsoft.com/office/drawing/2014/main" val="2631220974"/>
                  </a:ext>
                </a:extLst>
              </a:tr>
            </a:tbl>
          </a:graphicData>
        </a:graphic>
      </p:graphicFrame>
      <p:sp>
        <p:nvSpPr>
          <p:cNvPr id="6" name="ZoneTexte 5">
            <a:extLst>
              <a:ext uri="{FF2B5EF4-FFF2-40B4-BE49-F238E27FC236}">
                <a16:creationId xmlns:a16="http://schemas.microsoft.com/office/drawing/2014/main" id="{75F80FA8-3A25-1BBA-CB82-8D79330E9739}"/>
              </a:ext>
            </a:extLst>
          </p:cNvPr>
          <p:cNvSpPr txBox="1"/>
          <p:nvPr/>
        </p:nvSpPr>
        <p:spPr>
          <a:xfrm>
            <a:off x="2373340" y="5657426"/>
            <a:ext cx="7924800" cy="707886"/>
          </a:xfrm>
          <a:prstGeom prst="rect">
            <a:avLst/>
          </a:prstGeom>
          <a:noFill/>
        </p:spPr>
        <p:txBody>
          <a:bodyPr wrap="square" lIns="91440" tIns="45720" rIns="91440" bIns="45720" rtlCol="0" anchor="t">
            <a:spAutoFit/>
          </a:bodyPr>
          <a:lstStyle/>
          <a:p>
            <a:pPr algn="ctr"/>
            <a:r>
              <a:rPr lang="fr-FR" sz="2000" b="1">
                <a:solidFill>
                  <a:schemeClr val="bg1"/>
                </a:solidFill>
              </a:rPr>
              <a:t>Lisez les notes de cette diapositive pour obtenir plus d’informations sur l’atelier et son déroulement.</a:t>
            </a:r>
            <a:endParaRPr lang="fr-FR" sz="2000" b="1">
              <a:solidFill>
                <a:schemeClr val="bg1"/>
              </a:solidFill>
              <a:cs typeface="Arial"/>
            </a:endParaRPr>
          </a:p>
        </p:txBody>
      </p:sp>
      <p:sp>
        <p:nvSpPr>
          <p:cNvPr id="8" name="Title 1">
            <a:extLst>
              <a:ext uri="{FF2B5EF4-FFF2-40B4-BE49-F238E27FC236}">
                <a16:creationId xmlns:a16="http://schemas.microsoft.com/office/drawing/2014/main" id="{4546F2F0-2655-74BA-1AC3-92D197B4B2D2}"/>
              </a:ext>
            </a:extLst>
          </p:cNvPr>
          <p:cNvSpPr txBox="1">
            <a:spLocks/>
          </p:cNvSpPr>
          <p:nvPr/>
        </p:nvSpPr>
        <p:spPr>
          <a:xfrm>
            <a:off x="1461714" y="1347790"/>
            <a:ext cx="10226309" cy="7257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fr-CA" sz="2000" b="0">
                <a:solidFill>
                  <a:schemeClr val="bg1"/>
                </a:solidFill>
              </a:rPr>
              <a:t> Voici comment:</a:t>
            </a:r>
            <a:endParaRPr lang="fr-CA" sz="2000" b="0">
              <a:solidFill>
                <a:schemeClr val="bg1"/>
              </a:solidFill>
              <a:cs typeface="Arial"/>
            </a:endParaRPr>
          </a:p>
        </p:txBody>
      </p:sp>
    </p:spTree>
    <p:extLst>
      <p:ext uri="{BB962C8B-B14F-4D97-AF65-F5344CB8AC3E}">
        <p14:creationId xmlns:p14="http://schemas.microsoft.com/office/powerpoint/2010/main" val="3444163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162C9-7C32-1D19-7D0F-EA779163853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380F6E0-A458-A875-0F07-7053E5928491}"/>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6" name="Espace réservé du texte 5">
            <a:extLst>
              <a:ext uri="{FF2B5EF4-FFF2-40B4-BE49-F238E27FC236}">
                <a16:creationId xmlns:a16="http://schemas.microsoft.com/office/drawing/2014/main" id="{932A5556-4505-92DD-6274-C644C335D9C7}"/>
              </a:ext>
            </a:extLst>
          </p:cNvPr>
          <p:cNvSpPr>
            <a:spLocks noGrp="1"/>
          </p:cNvSpPr>
          <p:nvPr>
            <p:ph type="body" sz="quarter" idx="14"/>
          </p:nvPr>
        </p:nvSpPr>
        <p:spPr>
          <a:xfrm>
            <a:off x="6096000" y="1995772"/>
            <a:ext cx="5434361" cy="2491669"/>
          </a:xfrm>
        </p:spPr>
        <p:txBody>
          <a:bodyPr>
            <a:normAutofit/>
          </a:bodyPr>
          <a:lstStyle/>
          <a:p>
            <a:pPr marL="0" indent="0">
              <a:buNone/>
            </a:pPr>
            <a:r>
              <a:rPr lang="fr-FR" b="0">
                <a:solidFill>
                  <a:srgbClr val="262626"/>
                </a:solidFill>
                <a:cs typeface="Arial" panose="020B0604020202020204"/>
              </a:rPr>
              <a:t>Filmer une bagarre ou encourager quelqu’un qui se bat, c’est aussi grave que de se battre.</a:t>
            </a:r>
          </a:p>
        </p:txBody>
      </p:sp>
      <p:sp>
        <p:nvSpPr>
          <p:cNvPr id="5" name="Rectangle 4">
            <a:extLst>
              <a:ext uri="{FF2B5EF4-FFF2-40B4-BE49-F238E27FC236}">
                <a16:creationId xmlns:a16="http://schemas.microsoft.com/office/drawing/2014/main" id="{A73707DE-35B6-7DE0-83A2-FAC1D80C75F9}"/>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D3438DF8-D1F1-18EC-90AB-37CC91C66807}"/>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4800">
                <a:solidFill>
                  <a:schemeClr val="bg1"/>
                </a:solidFill>
              </a:rPr>
              <a:t>Pour ou contre</a:t>
            </a:r>
            <a:endParaRPr lang="en-US" sz="4800">
              <a:solidFill>
                <a:schemeClr val="bg1"/>
              </a:solidFill>
              <a:cs typeface="Arial"/>
            </a:endParaRPr>
          </a:p>
        </p:txBody>
      </p:sp>
      <p:pic>
        <p:nvPicPr>
          <p:cNvPr id="10" name="Picture 9">
            <a:extLst>
              <a:ext uri="{FF2B5EF4-FFF2-40B4-BE49-F238E27FC236}">
                <a16:creationId xmlns:a16="http://schemas.microsoft.com/office/drawing/2014/main" id="{77F28C00-3955-8C12-E537-01A8A234A60F}"/>
              </a:ext>
            </a:extLst>
          </p:cNvPr>
          <p:cNvPicPr>
            <a:picLocks noChangeAspect="1"/>
          </p:cNvPicPr>
          <p:nvPr/>
        </p:nvPicPr>
        <p:blipFill>
          <a:blip r:embed="rId4"/>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D6FAD0C3-79B3-C123-3C29-7689F78A6BD2}"/>
              </a:ext>
            </a:extLst>
          </p:cNvPr>
          <p:cNvPicPr>
            <a:picLocks noChangeAspect="1"/>
          </p:cNvPicPr>
          <p:nvPr/>
        </p:nvPicPr>
        <p:blipFill>
          <a:blip r:embed="rId5"/>
          <a:stretch>
            <a:fillRect/>
          </a:stretch>
        </p:blipFill>
        <p:spPr>
          <a:xfrm>
            <a:off x="-489121" y="2054309"/>
            <a:ext cx="3871784" cy="3933568"/>
          </a:xfrm>
          <a:prstGeom prst="rect">
            <a:avLst/>
          </a:prstGeom>
        </p:spPr>
      </p:pic>
    </p:spTree>
    <p:extLst>
      <p:ext uri="{BB962C8B-B14F-4D97-AF65-F5344CB8AC3E}">
        <p14:creationId xmlns:p14="http://schemas.microsoft.com/office/powerpoint/2010/main" val="385333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F04F3-BFEA-4079-4DAB-34A6857A197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F49BCE9-00E0-A461-4AFB-F66615016A50}"/>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3" name="Espace réservé du texte 5">
            <a:extLst>
              <a:ext uri="{FF2B5EF4-FFF2-40B4-BE49-F238E27FC236}">
                <a16:creationId xmlns:a16="http://schemas.microsoft.com/office/drawing/2014/main" id="{9EFC8E07-CF5F-E4C0-2722-1AB32329B81E}"/>
              </a:ext>
            </a:extLst>
          </p:cNvPr>
          <p:cNvSpPr>
            <a:spLocks noGrp="1"/>
          </p:cNvSpPr>
          <p:nvPr>
            <p:ph type="body" sz="quarter" idx="14"/>
          </p:nvPr>
        </p:nvSpPr>
        <p:spPr>
          <a:xfrm>
            <a:off x="6096000" y="1879162"/>
            <a:ext cx="5500776" cy="3099675"/>
          </a:xfrm>
        </p:spPr>
        <p:txBody>
          <a:bodyPr vert="horz" lIns="91440" tIns="45720" rIns="91440" bIns="45720" rtlCol="0" anchor="t">
            <a:normAutofit/>
          </a:bodyPr>
          <a:lstStyle/>
          <a:p>
            <a:pPr marL="0" indent="0">
              <a:spcBef>
                <a:spcPts val="0"/>
              </a:spcBef>
              <a:buNone/>
            </a:pPr>
            <a:r>
              <a:rPr lang="fr-FR" sz="3200" b="0">
                <a:solidFill>
                  <a:schemeClr val="bg1"/>
                </a:solidFill>
                <a:cs typeface="Arial" panose="020B0604020202020204"/>
              </a:rPr>
              <a:t>Encourager ou filmer peut aggraver la situation.</a:t>
            </a:r>
          </a:p>
          <a:p>
            <a:pPr marL="0" indent="0">
              <a:spcBef>
                <a:spcPts val="0"/>
              </a:spcBef>
              <a:buNone/>
            </a:pPr>
            <a:endParaRPr lang="fr-FR" sz="3200" b="0">
              <a:solidFill>
                <a:schemeClr val="bg1"/>
              </a:solidFill>
              <a:cs typeface="Arial" panose="020B0604020202020204"/>
            </a:endParaRPr>
          </a:p>
          <a:p>
            <a:pPr marL="0" indent="0">
              <a:spcBef>
                <a:spcPts val="0"/>
              </a:spcBef>
              <a:buNone/>
            </a:pPr>
            <a:r>
              <a:rPr lang="fr-FR" sz="3200" b="0">
                <a:solidFill>
                  <a:schemeClr val="bg1"/>
                </a:solidFill>
                <a:cs typeface="Arial" panose="020B0604020202020204"/>
              </a:rPr>
              <a:t>La loi peut voir ça comme une participation indirecte à la violence.</a:t>
            </a:r>
          </a:p>
        </p:txBody>
      </p:sp>
      <p:sp>
        <p:nvSpPr>
          <p:cNvPr id="6" name="Rectangle 5">
            <a:extLst>
              <a:ext uri="{FF2B5EF4-FFF2-40B4-BE49-F238E27FC236}">
                <a16:creationId xmlns:a16="http://schemas.microsoft.com/office/drawing/2014/main" id="{D58A8C98-3920-2F70-7E3B-DEDCD620A327}"/>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A390DB67-F84C-29AD-5BF4-83FFDB5E56A5}"/>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6000">
                <a:solidFill>
                  <a:srgbClr val="262626"/>
                </a:solidFill>
              </a:rPr>
              <a:t>Savais-tu que...</a:t>
            </a:r>
            <a:endParaRPr lang="en-US" sz="6000">
              <a:cs typeface="Arial"/>
            </a:endParaRPr>
          </a:p>
        </p:txBody>
      </p:sp>
      <p:pic>
        <p:nvPicPr>
          <p:cNvPr id="10" name="Picture 9">
            <a:extLst>
              <a:ext uri="{FF2B5EF4-FFF2-40B4-BE49-F238E27FC236}">
                <a16:creationId xmlns:a16="http://schemas.microsoft.com/office/drawing/2014/main" id="{5A0A6A24-370B-8EED-8E7B-34AF1E786B3F}"/>
              </a:ext>
            </a:extLst>
          </p:cNvPr>
          <p:cNvPicPr>
            <a:picLocks noChangeAspect="1"/>
          </p:cNvPicPr>
          <p:nvPr/>
        </p:nvPicPr>
        <p:blipFill>
          <a:blip r:embed="rId4"/>
          <a:stretch>
            <a:fillRect/>
          </a:stretch>
        </p:blipFill>
        <p:spPr>
          <a:xfrm>
            <a:off x="748393" y="1796142"/>
            <a:ext cx="5837464" cy="5851072"/>
          </a:xfrm>
          <a:prstGeom prst="rect">
            <a:avLst/>
          </a:prstGeom>
        </p:spPr>
      </p:pic>
      <p:sp>
        <p:nvSpPr>
          <p:cNvPr id="5" name="Espace réservé du texte 5">
            <a:extLst>
              <a:ext uri="{FF2B5EF4-FFF2-40B4-BE49-F238E27FC236}">
                <a16:creationId xmlns:a16="http://schemas.microsoft.com/office/drawing/2014/main" id="{C57A8CA5-9D91-D322-FDF4-2A8EB457957C}"/>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8000">
                <a:solidFill>
                  <a:srgbClr val="262626"/>
                </a:solidFill>
              </a:rPr>
              <a:t>?</a:t>
            </a:r>
            <a:endParaRPr lang="fr-CA" sz="8000">
              <a:solidFill>
                <a:srgbClr val="262626"/>
              </a:solidFill>
              <a:cs typeface="Arial"/>
            </a:endParaRPr>
          </a:p>
        </p:txBody>
      </p:sp>
    </p:spTree>
    <p:extLst>
      <p:ext uri="{BB962C8B-B14F-4D97-AF65-F5344CB8AC3E}">
        <p14:creationId xmlns:p14="http://schemas.microsoft.com/office/powerpoint/2010/main" val="66647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26DA0-37AD-50D9-FCA1-696549C472B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F9C724C-FD9B-0465-73DE-0F80D1AA2E3A}"/>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6" name="Espace réservé du texte 5">
            <a:extLst>
              <a:ext uri="{FF2B5EF4-FFF2-40B4-BE49-F238E27FC236}">
                <a16:creationId xmlns:a16="http://schemas.microsoft.com/office/drawing/2014/main" id="{1B9DF01B-0233-D2B7-9829-1111D4FC24EE}"/>
              </a:ext>
            </a:extLst>
          </p:cNvPr>
          <p:cNvSpPr>
            <a:spLocks noGrp="1"/>
          </p:cNvSpPr>
          <p:nvPr>
            <p:ph type="body" sz="quarter" idx="14"/>
          </p:nvPr>
        </p:nvSpPr>
        <p:spPr>
          <a:xfrm>
            <a:off x="6096000" y="2048256"/>
            <a:ext cx="5500776" cy="2491669"/>
          </a:xfrm>
        </p:spPr>
        <p:txBody>
          <a:bodyPr>
            <a:normAutofit fontScale="92500"/>
          </a:bodyPr>
          <a:lstStyle/>
          <a:p>
            <a:pPr marL="0" indent="0">
              <a:buNone/>
            </a:pPr>
            <a:r>
              <a:rPr lang="fr-FR" b="0">
                <a:solidFill>
                  <a:srgbClr val="262626"/>
                </a:solidFill>
                <a:cs typeface="Arial" panose="020B0604020202020204"/>
              </a:rPr>
              <a:t>Liker ou partager une publication qui se moque de quelqu'un, ce n’est pas de l’intimidation.</a:t>
            </a:r>
          </a:p>
        </p:txBody>
      </p:sp>
      <p:sp>
        <p:nvSpPr>
          <p:cNvPr id="5" name="Rectangle 4">
            <a:extLst>
              <a:ext uri="{FF2B5EF4-FFF2-40B4-BE49-F238E27FC236}">
                <a16:creationId xmlns:a16="http://schemas.microsoft.com/office/drawing/2014/main" id="{87F83447-4EFC-771D-DFB0-09E1D590A46E}"/>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49751A9F-20E5-B20F-369C-892C9837C19C}"/>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4800">
                <a:solidFill>
                  <a:schemeClr val="bg1"/>
                </a:solidFill>
              </a:rPr>
              <a:t>Pour ou contre</a:t>
            </a:r>
            <a:endParaRPr lang="en-US" sz="4800">
              <a:solidFill>
                <a:schemeClr val="bg1"/>
              </a:solidFill>
              <a:cs typeface="Arial"/>
            </a:endParaRPr>
          </a:p>
        </p:txBody>
      </p:sp>
      <p:pic>
        <p:nvPicPr>
          <p:cNvPr id="10" name="Picture 9">
            <a:extLst>
              <a:ext uri="{FF2B5EF4-FFF2-40B4-BE49-F238E27FC236}">
                <a16:creationId xmlns:a16="http://schemas.microsoft.com/office/drawing/2014/main" id="{D58EDC91-BEFE-2592-2696-E4206ADA7E6B}"/>
              </a:ext>
            </a:extLst>
          </p:cNvPr>
          <p:cNvPicPr>
            <a:picLocks noChangeAspect="1"/>
          </p:cNvPicPr>
          <p:nvPr/>
        </p:nvPicPr>
        <p:blipFill>
          <a:blip r:embed="rId4"/>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00FC6FCB-5768-F23A-9687-BBED51BD9780}"/>
              </a:ext>
            </a:extLst>
          </p:cNvPr>
          <p:cNvPicPr>
            <a:picLocks noChangeAspect="1"/>
          </p:cNvPicPr>
          <p:nvPr/>
        </p:nvPicPr>
        <p:blipFill>
          <a:blip r:embed="rId5"/>
          <a:stretch>
            <a:fillRect/>
          </a:stretch>
        </p:blipFill>
        <p:spPr>
          <a:xfrm>
            <a:off x="-489121" y="2054309"/>
            <a:ext cx="3871784" cy="3933568"/>
          </a:xfrm>
          <a:prstGeom prst="rect">
            <a:avLst/>
          </a:prstGeom>
        </p:spPr>
      </p:pic>
      <p:pic>
        <p:nvPicPr>
          <p:cNvPr id="14" name="Picture 13">
            <a:extLst>
              <a:ext uri="{FF2B5EF4-FFF2-40B4-BE49-F238E27FC236}">
                <a16:creationId xmlns:a16="http://schemas.microsoft.com/office/drawing/2014/main" id="{3DE1D9E1-B8B2-B80F-ECB7-CE7D450956D6}"/>
              </a:ext>
            </a:extLst>
          </p:cNvPr>
          <p:cNvPicPr>
            <a:picLocks noChangeAspect="1"/>
          </p:cNvPicPr>
          <p:nvPr/>
        </p:nvPicPr>
        <p:blipFill>
          <a:blip r:embed="rId6"/>
          <a:stretch>
            <a:fillRect/>
          </a:stretch>
        </p:blipFill>
        <p:spPr>
          <a:xfrm>
            <a:off x="9355666" y="3687703"/>
            <a:ext cx="2831631" cy="2925705"/>
          </a:xfrm>
          <a:prstGeom prst="rect">
            <a:avLst/>
          </a:prstGeom>
        </p:spPr>
      </p:pic>
    </p:spTree>
    <p:extLst>
      <p:ext uri="{BB962C8B-B14F-4D97-AF65-F5344CB8AC3E}">
        <p14:creationId xmlns:p14="http://schemas.microsoft.com/office/powerpoint/2010/main" val="220924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F32F6-3CD7-B35A-9588-29F4E3A44F5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C10146A-01DB-7953-8F6D-3891D5AE8200}"/>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3" name="Espace réservé du texte 5">
            <a:extLst>
              <a:ext uri="{FF2B5EF4-FFF2-40B4-BE49-F238E27FC236}">
                <a16:creationId xmlns:a16="http://schemas.microsoft.com/office/drawing/2014/main" id="{16D387B9-4980-E640-853A-87037082A2EF}"/>
              </a:ext>
            </a:extLst>
          </p:cNvPr>
          <p:cNvSpPr>
            <a:spLocks noGrp="1"/>
          </p:cNvSpPr>
          <p:nvPr>
            <p:ph type="body" sz="quarter" idx="14"/>
          </p:nvPr>
        </p:nvSpPr>
        <p:spPr>
          <a:xfrm>
            <a:off x="6335021" y="1580051"/>
            <a:ext cx="4637780" cy="3697898"/>
          </a:xfrm>
        </p:spPr>
        <p:txBody>
          <a:bodyPr vert="horz" lIns="91440" tIns="45720" rIns="91440" bIns="45720" rtlCol="0" anchor="t">
            <a:normAutofit/>
          </a:bodyPr>
          <a:lstStyle/>
          <a:p>
            <a:pPr marL="0" indent="0">
              <a:spcBef>
                <a:spcPts val="0"/>
              </a:spcBef>
              <a:buNone/>
            </a:pPr>
            <a:r>
              <a:rPr lang="fr-FR" sz="3200" b="0">
                <a:solidFill>
                  <a:schemeClr val="bg1"/>
                </a:solidFill>
                <a:cs typeface="Arial" panose="020B0604020202020204"/>
              </a:rPr>
              <a:t>Partager ou liker un message peut être considéré comme de l’intimidation. </a:t>
            </a:r>
          </a:p>
          <a:p>
            <a:pPr marL="0" indent="0">
              <a:spcBef>
                <a:spcPts val="0"/>
              </a:spcBef>
              <a:buNone/>
            </a:pPr>
            <a:endParaRPr lang="fr-FR" sz="3200" b="0">
              <a:solidFill>
                <a:schemeClr val="bg1"/>
              </a:solidFill>
              <a:cs typeface="Arial" panose="020B0604020202020204"/>
            </a:endParaRPr>
          </a:p>
          <a:p>
            <a:pPr marL="0" indent="0">
              <a:spcBef>
                <a:spcPts val="0"/>
              </a:spcBef>
              <a:buNone/>
            </a:pPr>
            <a:r>
              <a:rPr lang="fr-FR" sz="3200" b="0">
                <a:solidFill>
                  <a:schemeClr val="bg1"/>
                </a:solidFill>
                <a:cs typeface="Arial" panose="020B0604020202020204"/>
              </a:rPr>
              <a:t>Même sans avoir écrit le message, on peut être tenu</a:t>
            </a:r>
            <a:r>
              <a:rPr lang="fr-FR" sz="3200">
                <a:solidFill>
                  <a:schemeClr val="bg1"/>
                </a:solidFill>
                <a:cs typeface="Arial" panose="020B0604020202020204"/>
              </a:rPr>
              <a:t>(e)</a:t>
            </a:r>
            <a:r>
              <a:rPr lang="fr-FR" sz="3200" b="0">
                <a:solidFill>
                  <a:schemeClr val="bg1"/>
                </a:solidFill>
                <a:cs typeface="Arial" panose="020B0604020202020204"/>
              </a:rPr>
              <a:t> responsable.</a:t>
            </a:r>
          </a:p>
        </p:txBody>
      </p:sp>
      <p:sp>
        <p:nvSpPr>
          <p:cNvPr id="6" name="Rectangle 5">
            <a:extLst>
              <a:ext uri="{FF2B5EF4-FFF2-40B4-BE49-F238E27FC236}">
                <a16:creationId xmlns:a16="http://schemas.microsoft.com/office/drawing/2014/main" id="{E4EEA38D-430F-BE09-9570-80ECE6734FDE}"/>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49EA309B-8E43-37FF-6A68-0AE3CF8E5AC2}"/>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6000">
                <a:solidFill>
                  <a:srgbClr val="262626"/>
                </a:solidFill>
              </a:rPr>
              <a:t>Savais-tu que...</a:t>
            </a:r>
            <a:endParaRPr lang="en-US" sz="6000">
              <a:cs typeface="Arial"/>
            </a:endParaRPr>
          </a:p>
        </p:txBody>
      </p:sp>
      <p:pic>
        <p:nvPicPr>
          <p:cNvPr id="10" name="Picture 9">
            <a:extLst>
              <a:ext uri="{FF2B5EF4-FFF2-40B4-BE49-F238E27FC236}">
                <a16:creationId xmlns:a16="http://schemas.microsoft.com/office/drawing/2014/main" id="{FF1015CD-21E3-CD88-356A-1F9B1AA5DB20}"/>
              </a:ext>
            </a:extLst>
          </p:cNvPr>
          <p:cNvPicPr>
            <a:picLocks noChangeAspect="1"/>
          </p:cNvPicPr>
          <p:nvPr/>
        </p:nvPicPr>
        <p:blipFill>
          <a:blip r:embed="rId4"/>
          <a:stretch>
            <a:fillRect/>
          </a:stretch>
        </p:blipFill>
        <p:spPr>
          <a:xfrm>
            <a:off x="748393" y="1796142"/>
            <a:ext cx="5837464" cy="5851072"/>
          </a:xfrm>
          <a:prstGeom prst="rect">
            <a:avLst/>
          </a:prstGeom>
        </p:spPr>
      </p:pic>
      <p:sp>
        <p:nvSpPr>
          <p:cNvPr id="5" name="Espace réservé du texte 5">
            <a:extLst>
              <a:ext uri="{FF2B5EF4-FFF2-40B4-BE49-F238E27FC236}">
                <a16:creationId xmlns:a16="http://schemas.microsoft.com/office/drawing/2014/main" id="{570ABA91-E131-D472-6D04-C79527E9344A}"/>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8000">
                <a:solidFill>
                  <a:srgbClr val="262626"/>
                </a:solidFill>
              </a:rPr>
              <a:t>?</a:t>
            </a:r>
            <a:endParaRPr lang="fr-CA" sz="8000">
              <a:solidFill>
                <a:srgbClr val="262626"/>
              </a:solidFill>
              <a:cs typeface="Arial"/>
            </a:endParaRPr>
          </a:p>
        </p:txBody>
      </p:sp>
    </p:spTree>
    <p:extLst>
      <p:ext uri="{BB962C8B-B14F-4D97-AF65-F5344CB8AC3E}">
        <p14:creationId xmlns:p14="http://schemas.microsoft.com/office/powerpoint/2010/main" val="178837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8A3C3-B87F-25A2-4BB5-91B9079E766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CB7F020-A59B-C51D-AE81-8CF6B0F1F96D}"/>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6" name="Espace réservé du texte 5">
            <a:extLst>
              <a:ext uri="{FF2B5EF4-FFF2-40B4-BE49-F238E27FC236}">
                <a16:creationId xmlns:a16="http://schemas.microsoft.com/office/drawing/2014/main" id="{7FBB8D17-7BB9-3907-57EE-A39FDDCD7446}"/>
              </a:ext>
            </a:extLst>
          </p:cNvPr>
          <p:cNvSpPr>
            <a:spLocks noGrp="1"/>
          </p:cNvSpPr>
          <p:nvPr>
            <p:ph type="body" sz="quarter" idx="14"/>
          </p:nvPr>
        </p:nvSpPr>
        <p:spPr>
          <a:xfrm>
            <a:off x="6096000" y="2048256"/>
            <a:ext cx="5215467" cy="2491669"/>
          </a:xfrm>
        </p:spPr>
        <p:txBody>
          <a:bodyPr/>
          <a:lstStyle/>
          <a:p>
            <a:pPr marL="0" indent="0">
              <a:buNone/>
            </a:pPr>
            <a:r>
              <a:rPr lang="fr-FR" b="0">
                <a:solidFill>
                  <a:srgbClr val="262626"/>
                </a:solidFill>
                <a:cs typeface="Arial" panose="020B0604020202020204"/>
              </a:rPr>
              <a:t>Partager une photo de quelqu'un sans lui demander, ce n’est pas grave.</a:t>
            </a:r>
          </a:p>
        </p:txBody>
      </p:sp>
      <p:sp>
        <p:nvSpPr>
          <p:cNvPr id="5" name="Rectangle 4">
            <a:extLst>
              <a:ext uri="{FF2B5EF4-FFF2-40B4-BE49-F238E27FC236}">
                <a16:creationId xmlns:a16="http://schemas.microsoft.com/office/drawing/2014/main" id="{09F02DA5-1A49-752A-83C6-03AC48758DA5}"/>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D7C4ED4E-E468-AE99-91CC-71B5A9E7685E}"/>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4800">
                <a:solidFill>
                  <a:schemeClr val="bg1"/>
                </a:solidFill>
              </a:rPr>
              <a:t>Pour ou contre</a:t>
            </a:r>
            <a:endParaRPr lang="en-US" sz="4800">
              <a:solidFill>
                <a:schemeClr val="bg1"/>
              </a:solidFill>
              <a:cs typeface="Arial"/>
            </a:endParaRPr>
          </a:p>
        </p:txBody>
      </p:sp>
      <p:pic>
        <p:nvPicPr>
          <p:cNvPr id="10" name="Picture 9">
            <a:extLst>
              <a:ext uri="{FF2B5EF4-FFF2-40B4-BE49-F238E27FC236}">
                <a16:creationId xmlns:a16="http://schemas.microsoft.com/office/drawing/2014/main" id="{364ABC13-1A57-C8B7-0B4F-13E4D1452280}"/>
              </a:ext>
            </a:extLst>
          </p:cNvPr>
          <p:cNvPicPr>
            <a:picLocks noChangeAspect="1"/>
          </p:cNvPicPr>
          <p:nvPr/>
        </p:nvPicPr>
        <p:blipFill>
          <a:blip r:embed="rId4"/>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FCA0183B-D55D-3EBE-0FC0-0956CE18ED81}"/>
              </a:ext>
            </a:extLst>
          </p:cNvPr>
          <p:cNvPicPr>
            <a:picLocks noChangeAspect="1"/>
          </p:cNvPicPr>
          <p:nvPr/>
        </p:nvPicPr>
        <p:blipFill>
          <a:blip r:embed="rId5"/>
          <a:stretch>
            <a:fillRect/>
          </a:stretch>
        </p:blipFill>
        <p:spPr>
          <a:xfrm>
            <a:off x="-489121" y="2054309"/>
            <a:ext cx="3871784" cy="3933568"/>
          </a:xfrm>
          <a:prstGeom prst="rect">
            <a:avLst/>
          </a:prstGeom>
        </p:spPr>
      </p:pic>
    </p:spTree>
    <p:extLst>
      <p:ext uri="{BB962C8B-B14F-4D97-AF65-F5344CB8AC3E}">
        <p14:creationId xmlns:p14="http://schemas.microsoft.com/office/powerpoint/2010/main" val="379776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2EB77-F264-6DBD-FD19-0AC00C98C8F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F818211-5669-4FEB-D66D-C44EDC395B66}"/>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2" name="Espace réservé du texte 2">
            <a:extLst>
              <a:ext uri="{FF2B5EF4-FFF2-40B4-BE49-F238E27FC236}">
                <a16:creationId xmlns:a16="http://schemas.microsoft.com/office/drawing/2014/main" id="{4A395A51-8501-1B45-F818-1058BE8955F9}"/>
              </a:ext>
            </a:extLst>
          </p:cNvPr>
          <p:cNvSpPr txBox="1">
            <a:spLocks/>
          </p:cNvSpPr>
          <p:nvPr>
            <p:custDataLst>
              <p:tags r:id="rId1"/>
            </p:custDataLst>
          </p:nvPr>
        </p:nvSpPr>
        <p:spPr>
          <a:xfrm>
            <a:off x="5814647" y="950302"/>
            <a:ext cx="5838092" cy="369789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4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4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4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200" b="1" kern="1200">
                <a:solidFill>
                  <a:schemeClr val="accent1"/>
                </a:solidFill>
                <a:latin typeface="+mn-lt"/>
                <a:ea typeface="+mn-ea"/>
                <a:cs typeface="+mn-cs"/>
              </a:defRPr>
            </a:lvl9pPr>
          </a:lstStyle>
          <a:p>
            <a:endParaRPr lang="fr-FR" sz="2800">
              <a:cs typeface="Arial"/>
            </a:endParaRPr>
          </a:p>
        </p:txBody>
      </p:sp>
      <p:sp>
        <p:nvSpPr>
          <p:cNvPr id="3" name="Espace réservé du texte 5">
            <a:extLst>
              <a:ext uri="{FF2B5EF4-FFF2-40B4-BE49-F238E27FC236}">
                <a16:creationId xmlns:a16="http://schemas.microsoft.com/office/drawing/2014/main" id="{C3C632AB-CD18-B121-FEA5-EC63BDBD0F48}"/>
              </a:ext>
            </a:extLst>
          </p:cNvPr>
          <p:cNvSpPr>
            <a:spLocks noGrp="1"/>
          </p:cNvSpPr>
          <p:nvPr>
            <p:ph type="body" sz="quarter" idx="14"/>
          </p:nvPr>
        </p:nvSpPr>
        <p:spPr>
          <a:xfrm>
            <a:off x="6327321" y="2311181"/>
            <a:ext cx="5065347" cy="2235637"/>
          </a:xfrm>
        </p:spPr>
        <p:txBody>
          <a:bodyPr vert="horz" lIns="91440" tIns="45720" rIns="91440" bIns="45720" rtlCol="0" anchor="t">
            <a:normAutofit/>
          </a:bodyPr>
          <a:lstStyle/>
          <a:p>
            <a:pPr marL="0" indent="0">
              <a:spcBef>
                <a:spcPts val="0"/>
              </a:spcBef>
              <a:buNone/>
            </a:pPr>
            <a:r>
              <a:rPr lang="fr-FR" sz="3200" b="0">
                <a:solidFill>
                  <a:schemeClr val="bg1"/>
                </a:solidFill>
                <a:cs typeface="Arial" panose="020B0604020202020204"/>
              </a:rPr>
              <a:t>La loi protège le droit à l’image et à la vie privée. Partager sans permission peut être illégal.</a:t>
            </a:r>
          </a:p>
        </p:txBody>
      </p:sp>
      <p:sp>
        <p:nvSpPr>
          <p:cNvPr id="7" name="Rectangle 6">
            <a:extLst>
              <a:ext uri="{FF2B5EF4-FFF2-40B4-BE49-F238E27FC236}">
                <a16:creationId xmlns:a16="http://schemas.microsoft.com/office/drawing/2014/main" id="{813830B3-3ED5-2534-5F7D-345C30FBC92A}"/>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9" name="Espace réservé du texte 5">
            <a:extLst>
              <a:ext uri="{FF2B5EF4-FFF2-40B4-BE49-F238E27FC236}">
                <a16:creationId xmlns:a16="http://schemas.microsoft.com/office/drawing/2014/main" id="{68D9DBCB-E6E5-7963-092D-5B77FEB6F0D5}"/>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5"/>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6000">
                <a:solidFill>
                  <a:srgbClr val="262626"/>
                </a:solidFill>
              </a:rPr>
              <a:t>Savais-tu que...</a:t>
            </a:r>
            <a:endParaRPr lang="en-US" sz="6000">
              <a:cs typeface="Arial"/>
            </a:endParaRPr>
          </a:p>
        </p:txBody>
      </p:sp>
      <p:pic>
        <p:nvPicPr>
          <p:cNvPr id="11" name="Picture 10">
            <a:extLst>
              <a:ext uri="{FF2B5EF4-FFF2-40B4-BE49-F238E27FC236}">
                <a16:creationId xmlns:a16="http://schemas.microsoft.com/office/drawing/2014/main" id="{1211527E-DD4E-6E23-4003-704F8C452E09}"/>
              </a:ext>
            </a:extLst>
          </p:cNvPr>
          <p:cNvPicPr>
            <a:picLocks noChangeAspect="1"/>
          </p:cNvPicPr>
          <p:nvPr/>
        </p:nvPicPr>
        <p:blipFill>
          <a:blip r:embed="rId6"/>
          <a:stretch>
            <a:fillRect/>
          </a:stretch>
        </p:blipFill>
        <p:spPr>
          <a:xfrm>
            <a:off x="748393" y="1796142"/>
            <a:ext cx="5837464" cy="5851072"/>
          </a:xfrm>
          <a:prstGeom prst="rect">
            <a:avLst/>
          </a:prstGeom>
        </p:spPr>
      </p:pic>
      <p:sp>
        <p:nvSpPr>
          <p:cNvPr id="6" name="Espace réservé du texte 5">
            <a:extLst>
              <a:ext uri="{FF2B5EF4-FFF2-40B4-BE49-F238E27FC236}">
                <a16:creationId xmlns:a16="http://schemas.microsoft.com/office/drawing/2014/main" id="{58047082-8E8A-DCBF-A023-180AE840FBD4}"/>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5"/>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8000">
                <a:solidFill>
                  <a:srgbClr val="262626"/>
                </a:solidFill>
              </a:rPr>
              <a:t>?</a:t>
            </a:r>
            <a:endParaRPr lang="fr-CA" sz="8000">
              <a:solidFill>
                <a:srgbClr val="262626"/>
              </a:solidFill>
              <a:cs typeface="Arial"/>
            </a:endParaRPr>
          </a:p>
        </p:txBody>
      </p:sp>
    </p:spTree>
    <p:extLst>
      <p:ext uri="{BB962C8B-B14F-4D97-AF65-F5344CB8AC3E}">
        <p14:creationId xmlns:p14="http://schemas.microsoft.com/office/powerpoint/2010/main" val="417207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E4F0A-2D46-820A-5A19-358C7684CDC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A8EF9D5-F3AC-33B6-4C03-6EF06BE393E0}"/>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6" name="Espace réservé du texte 5">
            <a:extLst>
              <a:ext uri="{FF2B5EF4-FFF2-40B4-BE49-F238E27FC236}">
                <a16:creationId xmlns:a16="http://schemas.microsoft.com/office/drawing/2014/main" id="{B50F9186-7F1C-69AB-809C-2B31151B9EFD}"/>
              </a:ext>
            </a:extLst>
          </p:cNvPr>
          <p:cNvSpPr>
            <a:spLocks noGrp="1"/>
          </p:cNvSpPr>
          <p:nvPr>
            <p:ph type="body" sz="quarter" idx="14"/>
          </p:nvPr>
        </p:nvSpPr>
        <p:spPr>
          <a:xfrm>
            <a:off x="6096000" y="2048256"/>
            <a:ext cx="5500776" cy="2491669"/>
          </a:xfrm>
        </p:spPr>
        <p:txBody>
          <a:bodyPr>
            <a:normAutofit fontScale="92500" lnSpcReduction="10000"/>
          </a:bodyPr>
          <a:lstStyle/>
          <a:p>
            <a:pPr marL="0" indent="0">
              <a:buNone/>
            </a:pPr>
            <a:r>
              <a:rPr lang="fr-FR" b="0">
                <a:solidFill>
                  <a:srgbClr val="262626"/>
                </a:solidFill>
                <a:cs typeface="Arial" panose="020B0604020202020204"/>
              </a:rPr>
              <a:t>Les jeunes devraient avoir les mêmes conséquences que des adultes pour leurs gestes.</a:t>
            </a:r>
          </a:p>
        </p:txBody>
      </p:sp>
      <p:sp>
        <p:nvSpPr>
          <p:cNvPr id="5" name="Rectangle 4">
            <a:extLst>
              <a:ext uri="{FF2B5EF4-FFF2-40B4-BE49-F238E27FC236}">
                <a16:creationId xmlns:a16="http://schemas.microsoft.com/office/drawing/2014/main" id="{E8B7E089-CC59-C580-A0C9-16B87793E123}"/>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9C500FBF-926B-5F35-BC9C-C01124F4A0BE}"/>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4800">
                <a:solidFill>
                  <a:schemeClr val="bg1"/>
                </a:solidFill>
              </a:rPr>
              <a:t>Pour ou contre</a:t>
            </a:r>
            <a:endParaRPr lang="en-US" sz="4800">
              <a:solidFill>
                <a:schemeClr val="bg1"/>
              </a:solidFill>
              <a:cs typeface="Arial"/>
            </a:endParaRPr>
          </a:p>
        </p:txBody>
      </p:sp>
      <p:pic>
        <p:nvPicPr>
          <p:cNvPr id="10" name="Picture 9">
            <a:extLst>
              <a:ext uri="{FF2B5EF4-FFF2-40B4-BE49-F238E27FC236}">
                <a16:creationId xmlns:a16="http://schemas.microsoft.com/office/drawing/2014/main" id="{3E856CA0-9807-250F-795C-1D3A5BBB9333}"/>
              </a:ext>
            </a:extLst>
          </p:cNvPr>
          <p:cNvPicPr>
            <a:picLocks noChangeAspect="1"/>
          </p:cNvPicPr>
          <p:nvPr/>
        </p:nvPicPr>
        <p:blipFill>
          <a:blip r:embed="rId4"/>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C84B460D-0442-C11A-0038-1603CCA6717A}"/>
              </a:ext>
            </a:extLst>
          </p:cNvPr>
          <p:cNvPicPr>
            <a:picLocks noChangeAspect="1"/>
          </p:cNvPicPr>
          <p:nvPr/>
        </p:nvPicPr>
        <p:blipFill>
          <a:blip r:embed="rId5"/>
          <a:stretch>
            <a:fillRect/>
          </a:stretch>
        </p:blipFill>
        <p:spPr>
          <a:xfrm>
            <a:off x="-489121" y="2054309"/>
            <a:ext cx="3871784" cy="3933568"/>
          </a:xfrm>
          <a:prstGeom prst="rect">
            <a:avLst/>
          </a:prstGeom>
        </p:spPr>
      </p:pic>
    </p:spTree>
    <p:extLst>
      <p:ext uri="{BB962C8B-B14F-4D97-AF65-F5344CB8AC3E}">
        <p14:creationId xmlns:p14="http://schemas.microsoft.com/office/powerpoint/2010/main" val="349251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F9CE4-7B95-5B84-CC60-08B4D31DCDA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140053A-3793-264A-376C-D2A289F763E7}"/>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2" name="Espace réservé du texte 2">
            <a:extLst>
              <a:ext uri="{FF2B5EF4-FFF2-40B4-BE49-F238E27FC236}">
                <a16:creationId xmlns:a16="http://schemas.microsoft.com/office/drawing/2014/main" id="{C70A9FE8-A075-280A-E1D2-890320EB06B7}"/>
              </a:ext>
            </a:extLst>
          </p:cNvPr>
          <p:cNvSpPr txBox="1">
            <a:spLocks/>
          </p:cNvSpPr>
          <p:nvPr>
            <p:custDataLst>
              <p:tags r:id="rId1"/>
            </p:custDataLst>
          </p:nvPr>
        </p:nvSpPr>
        <p:spPr>
          <a:xfrm>
            <a:off x="5814647" y="950302"/>
            <a:ext cx="5838092" cy="369789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4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4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4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200" b="1" kern="1200">
                <a:solidFill>
                  <a:schemeClr val="accent1"/>
                </a:solidFill>
                <a:latin typeface="+mn-lt"/>
                <a:ea typeface="+mn-ea"/>
                <a:cs typeface="+mn-cs"/>
              </a:defRPr>
            </a:lvl9pPr>
          </a:lstStyle>
          <a:p>
            <a:endParaRPr lang="fr-FR" sz="2800">
              <a:cs typeface="Arial"/>
            </a:endParaRPr>
          </a:p>
        </p:txBody>
      </p:sp>
      <p:sp>
        <p:nvSpPr>
          <p:cNvPr id="3" name="Espace réservé du texte 5">
            <a:extLst>
              <a:ext uri="{FF2B5EF4-FFF2-40B4-BE49-F238E27FC236}">
                <a16:creationId xmlns:a16="http://schemas.microsoft.com/office/drawing/2014/main" id="{74583D17-961D-2B94-3D46-4FD8EA3E8912}"/>
              </a:ext>
            </a:extLst>
          </p:cNvPr>
          <p:cNvSpPr>
            <a:spLocks noGrp="1"/>
          </p:cNvSpPr>
          <p:nvPr>
            <p:ph type="body" sz="quarter" idx="14"/>
          </p:nvPr>
        </p:nvSpPr>
        <p:spPr>
          <a:xfrm>
            <a:off x="6090139" y="890471"/>
            <a:ext cx="5838092" cy="5577870"/>
          </a:xfrm>
        </p:spPr>
        <p:txBody>
          <a:bodyPr vert="horz" lIns="91440" tIns="45720" rIns="91440" bIns="45720" rtlCol="0" anchor="t">
            <a:normAutofit/>
          </a:bodyPr>
          <a:lstStyle/>
          <a:p>
            <a:pPr marL="0" indent="0">
              <a:spcBef>
                <a:spcPts val="0"/>
              </a:spcBef>
              <a:buNone/>
            </a:pPr>
            <a:r>
              <a:rPr lang="fr-FR" sz="3200" b="0">
                <a:solidFill>
                  <a:schemeClr val="bg1"/>
                </a:solidFill>
                <a:cs typeface="Arial" panose="020B0604020202020204"/>
              </a:rPr>
              <a:t>Le système de justice traite différemment les jeunes et les adultes. Les jeunes ne vont pas automatiquement devant un tribunal et reçoivent rarement une peine de prison.</a:t>
            </a:r>
          </a:p>
          <a:p>
            <a:pPr marL="0" indent="0">
              <a:spcBef>
                <a:spcPts val="0"/>
              </a:spcBef>
              <a:buNone/>
            </a:pPr>
            <a:endParaRPr lang="fr-FR" sz="3200">
              <a:solidFill>
                <a:schemeClr val="bg1"/>
              </a:solidFill>
              <a:cs typeface="Arial" panose="020B0604020202020204"/>
            </a:endParaRPr>
          </a:p>
          <a:p>
            <a:pPr marL="0" indent="0">
              <a:spcBef>
                <a:spcPts val="0"/>
              </a:spcBef>
              <a:buNone/>
            </a:pPr>
            <a:r>
              <a:rPr lang="fr-FR" sz="3200" b="0">
                <a:solidFill>
                  <a:schemeClr val="bg1"/>
                </a:solidFill>
                <a:cs typeface="Arial" panose="020B0604020202020204"/>
              </a:rPr>
              <a:t>Par contre, les conséquences peuvent quand même être graves.</a:t>
            </a:r>
          </a:p>
        </p:txBody>
      </p:sp>
      <p:sp>
        <p:nvSpPr>
          <p:cNvPr id="7" name="Rectangle 6">
            <a:extLst>
              <a:ext uri="{FF2B5EF4-FFF2-40B4-BE49-F238E27FC236}">
                <a16:creationId xmlns:a16="http://schemas.microsoft.com/office/drawing/2014/main" id="{06004236-018D-710B-1D14-6B282ACCDE61}"/>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9" name="Espace réservé du texte 5">
            <a:extLst>
              <a:ext uri="{FF2B5EF4-FFF2-40B4-BE49-F238E27FC236}">
                <a16:creationId xmlns:a16="http://schemas.microsoft.com/office/drawing/2014/main" id="{61B5F1EE-453F-F96D-DB98-5B2AB59F7371}"/>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5"/>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6000">
                <a:solidFill>
                  <a:srgbClr val="262626"/>
                </a:solidFill>
              </a:rPr>
              <a:t>Savais-tu que...</a:t>
            </a:r>
            <a:endParaRPr lang="en-US" sz="6000">
              <a:cs typeface="Arial"/>
            </a:endParaRPr>
          </a:p>
        </p:txBody>
      </p:sp>
      <p:pic>
        <p:nvPicPr>
          <p:cNvPr id="11" name="Picture 10">
            <a:extLst>
              <a:ext uri="{FF2B5EF4-FFF2-40B4-BE49-F238E27FC236}">
                <a16:creationId xmlns:a16="http://schemas.microsoft.com/office/drawing/2014/main" id="{8FCCFAC0-9DF0-16A1-7F24-3E039AE992A4}"/>
              </a:ext>
            </a:extLst>
          </p:cNvPr>
          <p:cNvPicPr>
            <a:picLocks noChangeAspect="1"/>
          </p:cNvPicPr>
          <p:nvPr/>
        </p:nvPicPr>
        <p:blipFill>
          <a:blip r:embed="rId6"/>
          <a:stretch>
            <a:fillRect/>
          </a:stretch>
        </p:blipFill>
        <p:spPr>
          <a:xfrm>
            <a:off x="748393" y="1796142"/>
            <a:ext cx="5837464" cy="5851072"/>
          </a:xfrm>
          <a:prstGeom prst="rect">
            <a:avLst/>
          </a:prstGeom>
        </p:spPr>
      </p:pic>
      <p:sp>
        <p:nvSpPr>
          <p:cNvPr id="6" name="Espace réservé du texte 5">
            <a:extLst>
              <a:ext uri="{FF2B5EF4-FFF2-40B4-BE49-F238E27FC236}">
                <a16:creationId xmlns:a16="http://schemas.microsoft.com/office/drawing/2014/main" id="{6519CA25-DC09-74A1-BA3F-F5ECD4D734A0}"/>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5"/>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8000">
                <a:solidFill>
                  <a:srgbClr val="262626"/>
                </a:solidFill>
              </a:rPr>
              <a:t>?</a:t>
            </a:r>
            <a:endParaRPr lang="fr-CA" sz="8000">
              <a:solidFill>
                <a:srgbClr val="262626"/>
              </a:solidFill>
              <a:cs typeface="Arial"/>
            </a:endParaRPr>
          </a:p>
        </p:txBody>
      </p:sp>
    </p:spTree>
    <p:extLst>
      <p:ext uri="{BB962C8B-B14F-4D97-AF65-F5344CB8AC3E}">
        <p14:creationId xmlns:p14="http://schemas.microsoft.com/office/powerpoint/2010/main" val="254333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83A85-CDD6-7B86-9E3E-EBDB99038A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84311B8-86E7-5A0D-4C83-312746392BC9}"/>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6" name="Espace réservé du texte 5">
            <a:extLst>
              <a:ext uri="{FF2B5EF4-FFF2-40B4-BE49-F238E27FC236}">
                <a16:creationId xmlns:a16="http://schemas.microsoft.com/office/drawing/2014/main" id="{66526CB6-7D9F-8DD8-B71F-502886A8DF5E}"/>
              </a:ext>
            </a:extLst>
          </p:cNvPr>
          <p:cNvSpPr>
            <a:spLocks noGrp="1"/>
          </p:cNvSpPr>
          <p:nvPr>
            <p:ph type="body" sz="quarter" idx="14"/>
          </p:nvPr>
        </p:nvSpPr>
        <p:spPr>
          <a:xfrm>
            <a:off x="6096000" y="2140448"/>
            <a:ext cx="4978400" cy="2491669"/>
          </a:xfrm>
        </p:spPr>
        <p:txBody>
          <a:bodyPr/>
          <a:lstStyle/>
          <a:p>
            <a:pPr marL="0" indent="0">
              <a:buNone/>
            </a:pPr>
            <a:r>
              <a:rPr lang="fr-FR" b="0">
                <a:solidFill>
                  <a:srgbClr val="262626"/>
                </a:solidFill>
                <a:cs typeface="Arial" panose="020B0604020202020204"/>
              </a:rPr>
              <a:t>Un ou une jeune qui écrit une menace de mort en ligne devrait aller en prison.</a:t>
            </a:r>
          </a:p>
        </p:txBody>
      </p:sp>
      <p:sp>
        <p:nvSpPr>
          <p:cNvPr id="5" name="Rectangle 4">
            <a:extLst>
              <a:ext uri="{FF2B5EF4-FFF2-40B4-BE49-F238E27FC236}">
                <a16:creationId xmlns:a16="http://schemas.microsoft.com/office/drawing/2014/main" id="{E107F38E-6F74-07A7-6305-6266B7F7421F}"/>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405A0E53-CF08-8C7F-3F0A-AA18C47E7DD6}"/>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4800">
                <a:solidFill>
                  <a:schemeClr val="bg1"/>
                </a:solidFill>
              </a:rPr>
              <a:t>Pour ou contre</a:t>
            </a:r>
            <a:endParaRPr lang="en-US" sz="4800">
              <a:solidFill>
                <a:schemeClr val="bg1"/>
              </a:solidFill>
              <a:cs typeface="Arial"/>
            </a:endParaRPr>
          </a:p>
        </p:txBody>
      </p:sp>
      <p:pic>
        <p:nvPicPr>
          <p:cNvPr id="10" name="Picture 9">
            <a:extLst>
              <a:ext uri="{FF2B5EF4-FFF2-40B4-BE49-F238E27FC236}">
                <a16:creationId xmlns:a16="http://schemas.microsoft.com/office/drawing/2014/main" id="{A97F0151-62CA-C15F-E5A5-29F8B60E3008}"/>
              </a:ext>
            </a:extLst>
          </p:cNvPr>
          <p:cNvPicPr>
            <a:picLocks noChangeAspect="1"/>
          </p:cNvPicPr>
          <p:nvPr/>
        </p:nvPicPr>
        <p:blipFill>
          <a:blip r:embed="rId4"/>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66E1C63A-202E-93B7-963C-10409007C57F}"/>
              </a:ext>
            </a:extLst>
          </p:cNvPr>
          <p:cNvPicPr>
            <a:picLocks noChangeAspect="1"/>
          </p:cNvPicPr>
          <p:nvPr/>
        </p:nvPicPr>
        <p:blipFill>
          <a:blip r:embed="rId5"/>
          <a:stretch>
            <a:fillRect/>
          </a:stretch>
        </p:blipFill>
        <p:spPr>
          <a:xfrm>
            <a:off x="-489121" y="2054309"/>
            <a:ext cx="3871784" cy="3933568"/>
          </a:xfrm>
          <a:prstGeom prst="rect">
            <a:avLst/>
          </a:prstGeom>
        </p:spPr>
      </p:pic>
    </p:spTree>
    <p:extLst>
      <p:ext uri="{BB962C8B-B14F-4D97-AF65-F5344CB8AC3E}">
        <p14:creationId xmlns:p14="http://schemas.microsoft.com/office/powerpoint/2010/main" val="420649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D5596-206B-BD3A-85AB-DE6B809E1BB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5EF760C-A307-FE09-93C0-EE705858F566}"/>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2" name="Espace réservé du texte 2">
            <a:extLst>
              <a:ext uri="{FF2B5EF4-FFF2-40B4-BE49-F238E27FC236}">
                <a16:creationId xmlns:a16="http://schemas.microsoft.com/office/drawing/2014/main" id="{9F9A1C02-FB7D-2E73-2B1A-80BA353052F1}"/>
              </a:ext>
            </a:extLst>
          </p:cNvPr>
          <p:cNvSpPr txBox="1">
            <a:spLocks/>
          </p:cNvSpPr>
          <p:nvPr>
            <p:custDataLst>
              <p:tags r:id="rId1"/>
            </p:custDataLst>
          </p:nvPr>
        </p:nvSpPr>
        <p:spPr>
          <a:xfrm>
            <a:off x="5814647" y="950302"/>
            <a:ext cx="5838092" cy="369789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4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4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4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200" b="1" kern="1200">
                <a:solidFill>
                  <a:schemeClr val="accent1"/>
                </a:solidFill>
                <a:latin typeface="+mn-lt"/>
                <a:ea typeface="+mn-ea"/>
                <a:cs typeface="+mn-cs"/>
              </a:defRPr>
            </a:lvl9pPr>
          </a:lstStyle>
          <a:p>
            <a:endParaRPr lang="fr-FR" sz="2800">
              <a:cs typeface="Arial"/>
            </a:endParaRPr>
          </a:p>
        </p:txBody>
      </p:sp>
      <p:sp>
        <p:nvSpPr>
          <p:cNvPr id="3" name="Espace réservé du texte 5">
            <a:extLst>
              <a:ext uri="{FF2B5EF4-FFF2-40B4-BE49-F238E27FC236}">
                <a16:creationId xmlns:a16="http://schemas.microsoft.com/office/drawing/2014/main" id="{AAFD4CE3-463E-40D7-869F-9862AE3B8346}"/>
              </a:ext>
            </a:extLst>
          </p:cNvPr>
          <p:cNvSpPr>
            <a:spLocks noGrp="1"/>
          </p:cNvSpPr>
          <p:nvPr>
            <p:ph type="body" sz="quarter" idx="14"/>
          </p:nvPr>
        </p:nvSpPr>
        <p:spPr>
          <a:xfrm>
            <a:off x="6095999" y="842296"/>
            <a:ext cx="5838092" cy="5173407"/>
          </a:xfrm>
        </p:spPr>
        <p:txBody>
          <a:bodyPr vert="horz" lIns="91440" tIns="45720" rIns="91440" bIns="45720" rtlCol="0" anchor="t">
            <a:normAutofit lnSpcReduction="10000"/>
          </a:bodyPr>
          <a:lstStyle/>
          <a:p>
            <a:pPr marL="0" indent="0">
              <a:buNone/>
            </a:pPr>
            <a:r>
              <a:rPr lang="fr-CA" sz="3200">
                <a:solidFill>
                  <a:schemeClr val="bg1"/>
                </a:solidFill>
              </a:rPr>
              <a:t>Au Canada, menacer quelqu’un de mort, même en ligne, est un crime. </a:t>
            </a:r>
            <a:endParaRPr lang="fr-CA" sz="3200">
              <a:solidFill>
                <a:schemeClr val="bg1"/>
              </a:solidFill>
              <a:cs typeface="Arial" panose="020B0604020202020204"/>
            </a:endParaRPr>
          </a:p>
          <a:p>
            <a:pPr marL="0" indent="0">
              <a:buNone/>
            </a:pPr>
            <a:endParaRPr lang="fr-CA" sz="3200">
              <a:solidFill>
                <a:schemeClr val="bg1"/>
              </a:solidFill>
              <a:cs typeface="Arial" panose="020B0604020202020204"/>
            </a:endParaRPr>
          </a:p>
          <a:p>
            <a:pPr marL="0" indent="0">
              <a:buNone/>
            </a:pPr>
            <a:r>
              <a:rPr lang="fr-CA" sz="3200">
                <a:solidFill>
                  <a:schemeClr val="bg1"/>
                </a:solidFill>
              </a:rPr>
              <a:t>Pour les jeunes, cela peut entraîner des sanctions sérieuses, mais le système de justice vise surtout à les aider à changer et à apprendre, pas nécessairement à les punir comme des adultes.</a:t>
            </a:r>
            <a:endParaRPr lang="fr-CA" sz="3200">
              <a:solidFill>
                <a:schemeClr val="bg1"/>
              </a:solidFill>
              <a:cs typeface="Arial"/>
            </a:endParaRPr>
          </a:p>
        </p:txBody>
      </p:sp>
      <p:sp>
        <p:nvSpPr>
          <p:cNvPr id="7" name="Rectangle 6">
            <a:extLst>
              <a:ext uri="{FF2B5EF4-FFF2-40B4-BE49-F238E27FC236}">
                <a16:creationId xmlns:a16="http://schemas.microsoft.com/office/drawing/2014/main" id="{5DCA5B12-2F02-853B-09A2-1CDCC3CB78E4}"/>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9" name="Espace réservé du texte 5">
            <a:extLst>
              <a:ext uri="{FF2B5EF4-FFF2-40B4-BE49-F238E27FC236}">
                <a16:creationId xmlns:a16="http://schemas.microsoft.com/office/drawing/2014/main" id="{2D618366-7DE1-70CE-0ED6-1155B41A9864}"/>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5"/>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6000">
                <a:solidFill>
                  <a:srgbClr val="262626"/>
                </a:solidFill>
              </a:rPr>
              <a:t>Savais-tu que...</a:t>
            </a:r>
            <a:endParaRPr lang="en-US" sz="6000">
              <a:cs typeface="Arial"/>
            </a:endParaRPr>
          </a:p>
        </p:txBody>
      </p:sp>
      <p:pic>
        <p:nvPicPr>
          <p:cNvPr id="11" name="Picture 10">
            <a:extLst>
              <a:ext uri="{FF2B5EF4-FFF2-40B4-BE49-F238E27FC236}">
                <a16:creationId xmlns:a16="http://schemas.microsoft.com/office/drawing/2014/main" id="{FDAD3E2F-02F2-6539-0D37-B7DE8CDE2ABF}"/>
              </a:ext>
            </a:extLst>
          </p:cNvPr>
          <p:cNvPicPr>
            <a:picLocks noChangeAspect="1"/>
          </p:cNvPicPr>
          <p:nvPr/>
        </p:nvPicPr>
        <p:blipFill>
          <a:blip r:embed="rId6"/>
          <a:stretch>
            <a:fillRect/>
          </a:stretch>
        </p:blipFill>
        <p:spPr>
          <a:xfrm>
            <a:off x="748393" y="1796142"/>
            <a:ext cx="5837464" cy="5851072"/>
          </a:xfrm>
          <a:prstGeom prst="rect">
            <a:avLst/>
          </a:prstGeom>
        </p:spPr>
      </p:pic>
      <p:sp>
        <p:nvSpPr>
          <p:cNvPr id="6" name="Espace réservé du texte 5">
            <a:extLst>
              <a:ext uri="{FF2B5EF4-FFF2-40B4-BE49-F238E27FC236}">
                <a16:creationId xmlns:a16="http://schemas.microsoft.com/office/drawing/2014/main" id="{C0D6EE21-E7A6-AF43-54DC-47BC47CEA178}"/>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5"/>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8000">
                <a:solidFill>
                  <a:srgbClr val="262626"/>
                </a:solidFill>
              </a:rPr>
              <a:t>?</a:t>
            </a:r>
            <a:endParaRPr lang="fr-CA" sz="8000">
              <a:solidFill>
                <a:srgbClr val="262626"/>
              </a:solidFill>
              <a:cs typeface="Arial"/>
            </a:endParaRPr>
          </a:p>
        </p:txBody>
      </p:sp>
    </p:spTree>
    <p:extLst>
      <p:ext uri="{BB962C8B-B14F-4D97-AF65-F5344CB8AC3E}">
        <p14:creationId xmlns:p14="http://schemas.microsoft.com/office/powerpoint/2010/main" val="291932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AC1F0-0CD5-BC7E-6239-861776259640}"/>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419C04B3-AF17-8D4B-7DE1-221A1A2E9C50}"/>
              </a:ext>
            </a:extLst>
          </p:cNvPr>
          <p:cNvSpPr>
            <a:spLocks noGrp="1"/>
          </p:cNvSpPr>
          <p:nvPr>
            <p:ph type="title"/>
          </p:nvPr>
        </p:nvSpPr>
        <p:spPr>
          <a:xfrm>
            <a:off x="1612678" y="281422"/>
            <a:ext cx="9825789" cy="1325563"/>
          </a:xfrm>
        </p:spPr>
        <p:txBody>
          <a:bodyPr vert="horz" lIns="91440" tIns="45720" rIns="91440" bIns="45720" rtlCol="0" anchor="ctr">
            <a:normAutofit/>
          </a:bodyPr>
          <a:lstStyle/>
          <a:p>
            <a:r>
              <a:rPr lang="fr-CA" noProof="0">
                <a:solidFill>
                  <a:srgbClr val="262626"/>
                </a:solidFill>
              </a:rPr>
              <a:t>Consignes</a:t>
            </a:r>
          </a:p>
        </p:txBody>
      </p:sp>
      <p:graphicFrame>
        <p:nvGraphicFramePr>
          <p:cNvPr id="11" name="ZoneTexte 3">
            <a:extLst>
              <a:ext uri="{FF2B5EF4-FFF2-40B4-BE49-F238E27FC236}">
                <a16:creationId xmlns:a16="http://schemas.microsoft.com/office/drawing/2014/main" id="{E92D8CF4-FF9D-747A-AA25-311A62CE52F3}"/>
              </a:ext>
            </a:extLst>
          </p:cNvPr>
          <p:cNvGraphicFramePr/>
          <p:nvPr>
            <p:extLst>
              <p:ext uri="{D42A27DB-BD31-4B8C-83A1-F6EECF244321}">
                <p14:modId xmlns:p14="http://schemas.microsoft.com/office/powerpoint/2010/main" val="1302986044"/>
              </p:ext>
            </p:extLst>
          </p:nvPr>
        </p:nvGraphicFramePr>
        <p:xfrm>
          <a:off x="1612678" y="1468144"/>
          <a:ext cx="9825789" cy="2890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F406FC65-1BE7-0A9D-D4E3-6527C4553521}"/>
              </a:ext>
            </a:extLst>
          </p:cNvPr>
          <p:cNvSpPr txBox="1"/>
          <p:nvPr/>
        </p:nvSpPr>
        <p:spPr>
          <a:xfrm>
            <a:off x="4297007" y="4957408"/>
            <a:ext cx="4232825" cy="523220"/>
          </a:xfrm>
          <a:prstGeom prst="rect">
            <a:avLst/>
          </a:prstGeom>
          <a:noFill/>
        </p:spPr>
        <p:txBody>
          <a:bodyPr wrap="none" lIns="91440" tIns="45720" rIns="91440" bIns="45720" rtlCol="0" anchor="t">
            <a:spAutoFit/>
          </a:bodyPr>
          <a:lstStyle/>
          <a:p>
            <a:r>
              <a:rPr lang="fr-FR" sz="2800" b="1">
                <a:solidFill>
                  <a:srgbClr val="262626"/>
                </a:solidFill>
              </a:rPr>
              <a:t>Tout le monde est prêt?</a:t>
            </a:r>
            <a:endParaRPr lang="fr-FR" sz="2800" b="1">
              <a:solidFill>
                <a:srgbClr val="262626"/>
              </a:solidFill>
              <a:cs typeface="Arial"/>
            </a:endParaRPr>
          </a:p>
        </p:txBody>
      </p:sp>
      <p:sp>
        <p:nvSpPr>
          <p:cNvPr id="86" name="Rectangle 85">
            <a:extLst>
              <a:ext uri="{FF2B5EF4-FFF2-40B4-BE49-F238E27FC236}">
                <a16:creationId xmlns:a16="http://schemas.microsoft.com/office/drawing/2014/main" id="{77C03032-F29E-33A7-748C-32F18EDB885A}"/>
              </a:ext>
            </a:extLst>
          </p:cNvPr>
          <p:cNvSpPr/>
          <p:nvPr/>
        </p:nvSpPr>
        <p:spPr>
          <a:xfrm>
            <a:off x="-1780" y="0"/>
            <a:ext cx="1299113" cy="6861560"/>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ZoneTexte 1">
            <a:extLst>
              <a:ext uri="{FF2B5EF4-FFF2-40B4-BE49-F238E27FC236}">
                <a16:creationId xmlns:a16="http://schemas.microsoft.com/office/drawing/2014/main" id="{95801D0B-9DC7-71C3-9669-10C647E60713}"/>
              </a:ext>
            </a:extLst>
          </p:cNvPr>
          <p:cNvSpPr txBox="1"/>
          <p:nvPr/>
        </p:nvSpPr>
        <p:spPr>
          <a:xfrm>
            <a:off x="4428710" y="5427778"/>
            <a:ext cx="4600989" cy="707886"/>
          </a:xfrm>
          <a:prstGeom prst="rect">
            <a:avLst/>
          </a:prstGeom>
          <a:noFill/>
        </p:spPr>
        <p:txBody>
          <a:bodyPr wrap="square" lIns="91440" tIns="45720" rIns="91440" bIns="45720" rtlCol="0" anchor="t">
            <a:spAutoFit/>
          </a:bodyPr>
          <a:lstStyle/>
          <a:p>
            <a:r>
              <a:rPr lang="fr-FR" sz="4000" b="1">
                <a:solidFill>
                  <a:srgbClr val="262626"/>
                </a:solidFill>
              </a:rPr>
              <a:t>Place au débat!</a:t>
            </a:r>
            <a:endParaRPr lang="fr-FR" sz="4000" b="1">
              <a:solidFill>
                <a:srgbClr val="262626"/>
              </a:solidFill>
              <a:cs typeface="Arial"/>
            </a:endParaRPr>
          </a:p>
        </p:txBody>
      </p:sp>
    </p:spTree>
    <p:extLst>
      <p:ext uri="{BB962C8B-B14F-4D97-AF65-F5344CB8AC3E}">
        <p14:creationId xmlns:p14="http://schemas.microsoft.com/office/powerpoint/2010/main" val="1946412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D2F450-197A-43ED-D556-D5B0DAFAEE1C}"/>
              </a:ext>
            </a:extLst>
          </p:cNvPr>
          <p:cNvSpPr/>
          <p:nvPr/>
        </p:nvSpPr>
        <p:spPr>
          <a:xfrm>
            <a:off x="-3275" y="-89832"/>
            <a:ext cx="12288471"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4" name="Titre 3">
            <a:extLst>
              <a:ext uri="{FF2B5EF4-FFF2-40B4-BE49-F238E27FC236}">
                <a16:creationId xmlns:a16="http://schemas.microsoft.com/office/drawing/2014/main" id="{CC53E8B0-EF67-7449-BB29-BC42135DAD5C}"/>
              </a:ext>
            </a:extLst>
          </p:cNvPr>
          <p:cNvSpPr>
            <a:spLocks noGrp="1"/>
          </p:cNvSpPr>
          <p:nvPr>
            <p:ph type="title"/>
          </p:nvPr>
        </p:nvSpPr>
        <p:spPr>
          <a:xfrm>
            <a:off x="651783" y="521924"/>
            <a:ext cx="7834901" cy="1347140"/>
          </a:xfrm>
        </p:spPr>
        <p:txBody>
          <a:bodyPr>
            <a:normAutofit/>
          </a:bodyPr>
          <a:lstStyle/>
          <a:p>
            <a:r>
              <a:rPr lang="fr-CA" sz="6600">
                <a:solidFill>
                  <a:schemeClr val="bg1"/>
                </a:solidFill>
              </a:rPr>
              <a:t>Ressources</a:t>
            </a:r>
            <a:endParaRPr lang="fr-CA" sz="6600">
              <a:solidFill>
                <a:schemeClr val="bg1"/>
              </a:solidFill>
              <a:cs typeface="Arial"/>
            </a:endParaRPr>
          </a:p>
        </p:txBody>
      </p:sp>
      <p:sp>
        <p:nvSpPr>
          <p:cNvPr id="7" name="Espace réservé du texte 6">
            <a:extLst>
              <a:ext uri="{FF2B5EF4-FFF2-40B4-BE49-F238E27FC236}">
                <a16:creationId xmlns:a16="http://schemas.microsoft.com/office/drawing/2014/main" id="{EC0B2E84-BAC8-A24E-BD74-31FBFD0C74AE}"/>
              </a:ext>
            </a:extLst>
          </p:cNvPr>
          <p:cNvSpPr>
            <a:spLocks noGrp="1"/>
          </p:cNvSpPr>
          <p:nvPr>
            <p:ph type="body" sz="quarter" idx="14"/>
          </p:nvPr>
        </p:nvSpPr>
        <p:spPr>
          <a:xfrm>
            <a:off x="886968" y="1877342"/>
            <a:ext cx="10424160" cy="2273482"/>
          </a:xfrm>
        </p:spPr>
        <p:txBody>
          <a:bodyPr vert="horz" lIns="0" tIns="0" rIns="0" bIns="0" rtlCol="0" anchor="t">
            <a:noAutofit/>
          </a:bodyPr>
          <a:lstStyle/>
          <a:p>
            <a:pPr>
              <a:lnSpc>
                <a:spcPct val="150000"/>
              </a:lnSpc>
              <a:spcBef>
                <a:spcPts val="0"/>
              </a:spcBef>
              <a:buFont typeface="Wingdings"/>
              <a:buChar char="q"/>
            </a:pPr>
            <a:r>
              <a:rPr lang="fr-CA">
                <a:cs typeface="Arial"/>
              </a:rPr>
              <a:t> Éducaloi</a:t>
            </a:r>
            <a:endParaRPr lang="en-US">
              <a:cs typeface="Arial"/>
            </a:endParaRPr>
          </a:p>
          <a:p>
            <a:pPr>
              <a:lnSpc>
                <a:spcPct val="150000"/>
              </a:lnSpc>
              <a:spcBef>
                <a:spcPts val="0"/>
              </a:spcBef>
              <a:buFont typeface="Wingdings"/>
              <a:buChar char="q"/>
            </a:pPr>
            <a:r>
              <a:rPr lang="fr-CA">
                <a:cs typeface="Arial"/>
              </a:rPr>
              <a:t> Parlons droit!</a:t>
            </a:r>
            <a:endParaRPr lang="fr-CA">
              <a:ea typeface="+mn-lt"/>
              <a:cs typeface="+mn-lt"/>
            </a:endParaRPr>
          </a:p>
          <a:p>
            <a:pPr>
              <a:lnSpc>
                <a:spcPct val="150000"/>
              </a:lnSpc>
              <a:spcBef>
                <a:spcPts val="0"/>
              </a:spcBef>
              <a:buFont typeface="Wingdings"/>
              <a:buChar char="q"/>
            </a:pPr>
            <a:r>
              <a:rPr lang="fr-CA">
                <a:cs typeface="Arial"/>
              </a:rPr>
              <a:t> Tel-jeunes </a:t>
            </a:r>
          </a:p>
          <a:p>
            <a:pPr>
              <a:lnSpc>
                <a:spcPct val="150000"/>
              </a:lnSpc>
              <a:spcBef>
                <a:spcPts val="0"/>
              </a:spcBef>
              <a:buFont typeface="Wingdings"/>
              <a:buChar char="q"/>
            </a:pPr>
            <a:r>
              <a:rPr lang="fr-CA"/>
              <a:t> Jeunesse, j’écoute</a:t>
            </a:r>
            <a:endParaRPr lang="fr-CA">
              <a:cs typeface="Arial"/>
            </a:endParaRPr>
          </a:p>
          <a:p>
            <a:pPr marL="0" indent="0">
              <a:buNone/>
            </a:pPr>
            <a:endParaRPr lang="fr-CA">
              <a:cs typeface="Arial"/>
            </a:endParaRPr>
          </a:p>
        </p:txBody>
      </p:sp>
      <p:pic>
        <p:nvPicPr>
          <p:cNvPr id="6" name="Picture 5">
            <a:extLst>
              <a:ext uri="{FF2B5EF4-FFF2-40B4-BE49-F238E27FC236}">
                <a16:creationId xmlns:a16="http://schemas.microsoft.com/office/drawing/2014/main" id="{FE558B40-2AB1-7908-B35D-9DE70FA65324}"/>
              </a:ext>
            </a:extLst>
          </p:cNvPr>
          <p:cNvPicPr>
            <a:picLocks noChangeAspect="1"/>
          </p:cNvPicPr>
          <p:nvPr/>
        </p:nvPicPr>
        <p:blipFill>
          <a:blip r:embed="rId3"/>
          <a:stretch>
            <a:fillRect/>
          </a:stretch>
        </p:blipFill>
        <p:spPr>
          <a:xfrm>
            <a:off x="8853007" y="5763968"/>
            <a:ext cx="2821459" cy="737288"/>
          </a:xfrm>
          <a:prstGeom prst="rect">
            <a:avLst/>
          </a:prstGeom>
        </p:spPr>
      </p:pic>
      <p:pic>
        <p:nvPicPr>
          <p:cNvPr id="8" name="Picture 7">
            <a:extLst>
              <a:ext uri="{FF2B5EF4-FFF2-40B4-BE49-F238E27FC236}">
                <a16:creationId xmlns:a16="http://schemas.microsoft.com/office/drawing/2014/main" id="{AC2003A5-1843-9F05-97DC-0B894179F3A6}"/>
              </a:ext>
            </a:extLst>
          </p:cNvPr>
          <p:cNvPicPr>
            <a:picLocks noChangeAspect="1"/>
          </p:cNvPicPr>
          <p:nvPr/>
        </p:nvPicPr>
        <p:blipFill>
          <a:blip r:embed="rId4"/>
          <a:stretch>
            <a:fillRect/>
          </a:stretch>
        </p:blipFill>
        <p:spPr>
          <a:xfrm>
            <a:off x="6627519" y="837258"/>
            <a:ext cx="4750741" cy="4750741"/>
          </a:xfrm>
          <a:prstGeom prst="rect">
            <a:avLst/>
          </a:prstGeom>
        </p:spPr>
      </p:pic>
    </p:spTree>
    <p:extLst>
      <p:ext uri="{BB962C8B-B14F-4D97-AF65-F5344CB8AC3E}">
        <p14:creationId xmlns:p14="http://schemas.microsoft.com/office/powerpoint/2010/main" val="77962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3D7B9-4962-030A-284B-49FE4EACA5E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E6814F8-D5AE-6E20-C0E1-7EEDBEED0FA0}"/>
              </a:ext>
            </a:extLst>
          </p:cNvPr>
          <p:cNvSpPr/>
          <p:nvPr/>
        </p:nvSpPr>
        <p:spPr>
          <a:xfrm>
            <a:off x="-3275" y="-89832"/>
            <a:ext cx="12288471"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4" name="Titre 3">
            <a:extLst>
              <a:ext uri="{FF2B5EF4-FFF2-40B4-BE49-F238E27FC236}">
                <a16:creationId xmlns:a16="http://schemas.microsoft.com/office/drawing/2014/main" id="{DDF700BE-6AAB-B21A-455D-B3996F6AF6D0}"/>
              </a:ext>
            </a:extLst>
          </p:cNvPr>
          <p:cNvSpPr>
            <a:spLocks noGrp="1"/>
          </p:cNvSpPr>
          <p:nvPr>
            <p:ph type="title"/>
          </p:nvPr>
        </p:nvSpPr>
        <p:spPr>
          <a:xfrm>
            <a:off x="576523" y="3090146"/>
            <a:ext cx="7834901" cy="1347140"/>
          </a:xfrm>
        </p:spPr>
        <p:txBody>
          <a:bodyPr>
            <a:normAutofit/>
          </a:bodyPr>
          <a:lstStyle/>
          <a:p>
            <a:r>
              <a:rPr lang="fr-CA" sz="5400">
                <a:solidFill>
                  <a:schemeClr val="bg1"/>
                </a:solidFill>
              </a:rPr>
              <a:t>Avis important </a:t>
            </a:r>
            <a:endParaRPr lang="fr-CA" sz="5400">
              <a:solidFill>
                <a:schemeClr val="bg1"/>
              </a:solidFill>
              <a:cs typeface="Arial"/>
            </a:endParaRPr>
          </a:p>
        </p:txBody>
      </p:sp>
      <p:sp>
        <p:nvSpPr>
          <p:cNvPr id="7" name="Espace réservé du texte 6">
            <a:extLst>
              <a:ext uri="{FF2B5EF4-FFF2-40B4-BE49-F238E27FC236}">
                <a16:creationId xmlns:a16="http://schemas.microsoft.com/office/drawing/2014/main" id="{7A87B1F5-B2E5-272E-64F2-77584FA87524}"/>
              </a:ext>
            </a:extLst>
          </p:cNvPr>
          <p:cNvSpPr>
            <a:spLocks noGrp="1"/>
          </p:cNvSpPr>
          <p:nvPr>
            <p:ph type="body" sz="quarter" idx="14"/>
          </p:nvPr>
        </p:nvSpPr>
        <p:spPr>
          <a:xfrm>
            <a:off x="651783" y="4229194"/>
            <a:ext cx="10424160" cy="2273482"/>
          </a:xfrm>
        </p:spPr>
        <p:txBody>
          <a:bodyPr vert="horz" lIns="0" tIns="0" rIns="0" bIns="0" rtlCol="0" anchor="t">
            <a:noAutofit/>
          </a:bodyPr>
          <a:lstStyle/>
          <a:p>
            <a:pPr marL="0" indent="0">
              <a:lnSpc>
                <a:spcPct val="150000"/>
              </a:lnSpc>
              <a:spcBef>
                <a:spcPts val="0"/>
              </a:spcBef>
              <a:buNone/>
            </a:pPr>
            <a:r>
              <a:rPr lang="fr-CA">
                <a:cs typeface="Arial"/>
              </a:rPr>
              <a:t>Mars 2026 - Québec</a:t>
            </a:r>
          </a:p>
          <a:p>
            <a:pPr marL="0" indent="0">
              <a:lnSpc>
                <a:spcPct val="150000"/>
              </a:lnSpc>
              <a:spcBef>
                <a:spcPts val="0"/>
              </a:spcBef>
              <a:buNone/>
            </a:pPr>
            <a:r>
              <a:rPr lang="fr-CA" sz="1800">
                <a:cs typeface="Arial"/>
              </a:rPr>
              <a:t>L'information s'applique uniquement au Québec et n'est pas un avis juridique. Modifier le contenu de cette présentation ou la vendre est interdit.</a:t>
            </a:r>
          </a:p>
          <a:p>
            <a:pPr marL="0" indent="0">
              <a:buNone/>
            </a:pPr>
            <a:endParaRPr lang="fr-CA">
              <a:cs typeface="Arial"/>
            </a:endParaRPr>
          </a:p>
        </p:txBody>
      </p:sp>
      <p:pic>
        <p:nvPicPr>
          <p:cNvPr id="6" name="Picture 5">
            <a:extLst>
              <a:ext uri="{FF2B5EF4-FFF2-40B4-BE49-F238E27FC236}">
                <a16:creationId xmlns:a16="http://schemas.microsoft.com/office/drawing/2014/main" id="{E7BB5194-E8CF-5E23-8B0B-124C49BA498F}"/>
              </a:ext>
            </a:extLst>
          </p:cNvPr>
          <p:cNvPicPr>
            <a:picLocks noChangeAspect="1"/>
          </p:cNvPicPr>
          <p:nvPr/>
        </p:nvPicPr>
        <p:blipFill>
          <a:blip r:embed="rId3"/>
          <a:stretch>
            <a:fillRect/>
          </a:stretch>
        </p:blipFill>
        <p:spPr>
          <a:xfrm>
            <a:off x="8805970" y="5651079"/>
            <a:ext cx="2821459" cy="737288"/>
          </a:xfrm>
          <a:prstGeom prst="rect">
            <a:avLst/>
          </a:prstGeom>
        </p:spPr>
      </p:pic>
      <p:cxnSp>
        <p:nvCxnSpPr>
          <p:cNvPr id="2" name="Straight Arrow Connector 1">
            <a:extLst>
              <a:ext uri="{FF2B5EF4-FFF2-40B4-BE49-F238E27FC236}">
                <a16:creationId xmlns:a16="http://schemas.microsoft.com/office/drawing/2014/main" id="{0F7AF66A-F5A1-EDB4-E796-F53CD1973403}"/>
              </a:ext>
            </a:extLst>
          </p:cNvPr>
          <p:cNvCxnSpPr/>
          <p:nvPr/>
        </p:nvCxnSpPr>
        <p:spPr>
          <a:xfrm>
            <a:off x="655467" y="4213374"/>
            <a:ext cx="10164449" cy="42968"/>
          </a:xfrm>
          <a:prstGeom prst="straightConnector1">
            <a:avLst/>
          </a:prstGeom>
          <a:ln w="28575">
            <a:solidFill>
              <a:srgbClr val="F3F3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16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4DFBC-B185-A39B-8F5A-EAE698555197}"/>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pic>
        <p:nvPicPr>
          <p:cNvPr id="4" name="Picture 3">
            <a:extLst>
              <a:ext uri="{FF2B5EF4-FFF2-40B4-BE49-F238E27FC236}">
                <a16:creationId xmlns:a16="http://schemas.microsoft.com/office/drawing/2014/main" id="{E3438CF2-7BCC-095F-66F1-53AF5F84CECB}"/>
              </a:ext>
            </a:extLst>
          </p:cNvPr>
          <p:cNvPicPr>
            <a:picLocks noChangeAspect="1"/>
          </p:cNvPicPr>
          <p:nvPr/>
        </p:nvPicPr>
        <p:blipFill>
          <a:blip r:embed="rId3"/>
          <a:stretch>
            <a:fillRect/>
          </a:stretch>
        </p:blipFill>
        <p:spPr>
          <a:xfrm>
            <a:off x="3520722" y="931333"/>
            <a:ext cx="5141149" cy="3433704"/>
          </a:xfrm>
          <a:prstGeom prst="rect">
            <a:avLst/>
          </a:prstGeom>
        </p:spPr>
      </p:pic>
      <p:sp>
        <p:nvSpPr>
          <p:cNvPr id="6" name="Titre 3">
            <a:extLst>
              <a:ext uri="{FF2B5EF4-FFF2-40B4-BE49-F238E27FC236}">
                <a16:creationId xmlns:a16="http://schemas.microsoft.com/office/drawing/2014/main" id="{E0AD3593-91AA-C452-A79A-0C68D3D85606}"/>
              </a:ext>
            </a:extLst>
          </p:cNvPr>
          <p:cNvSpPr txBox="1">
            <a:spLocks/>
          </p:cNvSpPr>
          <p:nvPr/>
        </p:nvSpPr>
        <p:spPr>
          <a:xfrm>
            <a:off x="4499413" y="4868147"/>
            <a:ext cx="3930827" cy="57573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fr-CA" sz="2800">
                <a:solidFill>
                  <a:srgbClr val="262626"/>
                </a:solidFill>
              </a:rPr>
              <a:t>educationjuridique.ca</a:t>
            </a:r>
            <a:endParaRPr lang="en-US"/>
          </a:p>
        </p:txBody>
      </p:sp>
      <p:sp>
        <p:nvSpPr>
          <p:cNvPr id="8" name="Oval 7">
            <a:extLst>
              <a:ext uri="{FF2B5EF4-FFF2-40B4-BE49-F238E27FC236}">
                <a16:creationId xmlns:a16="http://schemas.microsoft.com/office/drawing/2014/main" id="{435BD9E0-FB5C-6385-E6D7-A6BED22C0928}"/>
              </a:ext>
            </a:extLst>
          </p:cNvPr>
          <p:cNvSpPr/>
          <p:nvPr/>
        </p:nvSpPr>
        <p:spPr>
          <a:xfrm>
            <a:off x="3757923" y="4778458"/>
            <a:ext cx="722691" cy="706900"/>
          </a:xfrm>
          <a:prstGeom prst="ellipse">
            <a:avLst/>
          </a:prstGeom>
          <a:solidFill>
            <a:srgbClr val="2626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re 3">
            <a:extLst>
              <a:ext uri="{FF2B5EF4-FFF2-40B4-BE49-F238E27FC236}">
                <a16:creationId xmlns:a16="http://schemas.microsoft.com/office/drawing/2014/main" id="{95022F6E-5BE1-8E8A-E7F0-DAD8A329191C}"/>
              </a:ext>
            </a:extLst>
          </p:cNvPr>
          <p:cNvSpPr txBox="1">
            <a:spLocks/>
          </p:cNvSpPr>
          <p:nvPr/>
        </p:nvSpPr>
        <p:spPr>
          <a:xfrm>
            <a:off x="3822080" y="4849332"/>
            <a:ext cx="685272" cy="62277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fr-CA" sz="3200">
                <a:solidFill>
                  <a:schemeClr val="bg1"/>
                </a:solidFill>
              </a:rPr>
              <a:t>@</a:t>
            </a:r>
            <a:endParaRPr lang="en-US" sz="3200">
              <a:solidFill>
                <a:schemeClr val="bg1"/>
              </a:solidFill>
              <a:cs typeface="Arial"/>
            </a:endParaRPr>
          </a:p>
        </p:txBody>
      </p:sp>
    </p:spTree>
    <p:extLst>
      <p:ext uri="{BB962C8B-B14F-4D97-AF65-F5344CB8AC3E}">
        <p14:creationId xmlns:p14="http://schemas.microsoft.com/office/powerpoint/2010/main" val="186417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C26B8A-E4F5-4F95-6D66-AE4681DC068A}"/>
              </a:ext>
            </a:extLst>
          </p:cNvPr>
          <p:cNvSpPr/>
          <p:nvPr/>
        </p:nvSpPr>
        <p:spPr>
          <a:xfrm>
            <a:off x="-34166" y="13140"/>
            <a:ext cx="12224398" cy="6842572"/>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pic>
        <p:nvPicPr>
          <p:cNvPr id="13" name="Picture 12">
            <a:extLst>
              <a:ext uri="{FF2B5EF4-FFF2-40B4-BE49-F238E27FC236}">
                <a16:creationId xmlns:a16="http://schemas.microsoft.com/office/drawing/2014/main" id="{F422C49E-2791-0688-3151-08516F8E2DCA}"/>
              </a:ext>
            </a:extLst>
          </p:cNvPr>
          <p:cNvPicPr>
            <a:picLocks noChangeAspect="1"/>
          </p:cNvPicPr>
          <p:nvPr/>
        </p:nvPicPr>
        <p:blipFill>
          <a:blip r:embed="rId3"/>
          <a:stretch>
            <a:fillRect/>
          </a:stretch>
        </p:blipFill>
        <p:spPr>
          <a:xfrm>
            <a:off x="-1050706" y="1192198"/>
            <a:ext cx="6734433" cy="6713838"/>
          </a:xfrm>
          <a:prstGeom prst="rect">
            <a:avLst/>
          </a:prstGeom>
        </p:spPr>
      </p:pic>
      <p:sp>
        <p:nvSpPr>
          <p:cNvPr id="2" name="Espace réservé du texte 1">
            <a:extLst>
              <a:ext uri="{FF2B5EF4-FFF2-40B4-BE49-F238E27FC236}">
                <a16:creationId xmlns:a16="http://schemas.microsoft.com/office/drawing/2014/main" id="{E5E5C384-370C-6E59-1139-729138CEDBB4}"/>
              </a:ext>
            </a:extLst>
          </p:cNvPr>
          <p:cNvSpPr txBox="1">
            <a:spLocks/>
          </p:cNvSpPr>
          <p:nvPr/>
        </p:nvSpPr>
        <p:spPr>
          <a:xfrm>
            <a:off x="3891684" y="2675970"/>
            <a:ext cx="7243762" cy="10703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7200" b="1">
                <a:solidFill>
                  <a:schemeClr val="bg1"/>
                </a:solidFill>
              </a:rPr>
              <a:t>Niveau primaire</a:t>
            </a:r>
            <a:endParaRPr lang="fr-CA" sz="7200" noProof="0">
              <a:solidFill>
                <a:schemeClr val="bg1"/>
              </a:solidFill>
              <a:cs typeface="Arial"/>
            </a:endParaRPr>
          </a:p>
        </p:txBody>
      </p:sp>
      <p:sp>
        <p:nvSpPr>
          <p:cNvPr id="11" name="Espace réservé du texte 1">
            <a:extLst>
              <a:ext uri="{FF2B5EF4-FFF2-40B4-BE49-F238E27FC236}">
                <a16:creationId xmlns:a16="http://schemas.microsoft.com/office/drawing/2014/main" id="{BDCE6542-A08B-3E58-D268-616B7CE686AD}"/>
              </a:ext>
            </a:extLst>
          </p:cNvPr>
          <p:cNvSpPr txBox="1">
            <a:spLocks/>
          </p:cNvSpPr>
          <p:nvPr/>
        </p:nvSpPr>
        <p:spPr>
          <a:xfrm>
            <a:off x="1389314" y="2848608"/>
            <a:ext cx="2079096" cy="9044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Sujets </a:t>
            </a:r>
            <a:br>
              <a:rPr lang="fr-CA" sz="2000" b="1">
                <a:solidFill>
                  <a:schemeClr val="bg1"/>
                </a:solidFill>
              </a:rPr>
            </a:br>
            <a:r>
              <a:rPr lang="fr-CA" sz="2000" b="1">
                <a:solidFill>
                  <a:schemeClr val="bg1"/>
                </a:solidFill>
              </a:rPr>
              <a:t>de débat</a:t>
            </a:r>
            <a:endParaRPr lang="fr-CA" sz="2000" noProof="0">
              <a:solidFill>
                <a:schemeClr val="bg1"/>
              </a:solidFill>
              <a:cs typeface="Arial"/>
            </a:endParaRPr>
          </a:p>
        </p:txBody>
      </p:sp>
    </p:spTree>
    <p:extLst>
      <p:ext uri="{BB962C8B-B14F-4D97-AF65-F5344CB8AC3E}">
        <p14:creationId xmlns:p14="http://schemas.microsoft.com/office/powerpoint/2010/main" val="3345028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5F031-7FFD-E253-3366-1F607EB2B8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B874A00-D340-E5B8-A115-7571F426BB9B}"/>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Rectangle 7">
            <a:extLst>
              <a:ext uri="{FF2B5EF4-FFF2-40B4-BE49-F238E27FC236}">
                <a16:creationId xmlns:a16="http://schemas.microsoft.com/office/drawing/2014/main" id="{77FA88BA-DFD3-047D-D99D-362ECB54D1E7}"/>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6" name="Espace réservé du texte 5">
            <a:extLst>
              <a:ext uri="{FF2B5EF4-FFF2-40B4-BE49-F238E27FC236}">
                <a16:creationId xmlns:a16="http://schemas.microsoft.com/office/drawing/2014/main" id="{F8388161-8626-D693-9CAA-ABBF1ECFD47F}"/>
              </a:ext>
            </a:extLst>
          </p:cNvPr>
          <p:cNvSpPr>
            <a:spLocks noGrp="1"/>
          </p:cNvSpPr>
          <p:nvPr>
            <p:ph type="body" sz="quarter" idx="14"/>
          </p:nvPr>
        </p:nvSpPr>
        <p:spPr>
          <a:xfrm>
            <a:off x="6096000" y="1995001"/>
            <a:ext cx="5386308" cy="3028446"/>
          </a:xfrm>
        </p:spPr>
        <p:txBody>
          <a:bodyPr>
            <a:normAutofit/>
          </a:bodyPr>
          <a:lstStyle/>
          <a:p>
            <a:pPr marL="0" indent="0">
              <a:buNone/>
            </a:pPr>
            <a:r>
              <a:rPr lang="fr-CA" b="0" dirty="0">
                <a:solidFill>
                  <a:srgbClr val="262626"/>
                </a:solidFill>
              </a:rPr>
              <a:t>Si un ami ou une amie me vole mon ballon, je peux le ou la pousser </a:t>
            </a:r>
            <a:r>
              <a:rPr lang="fr-CA" b="0">
                <a:solidFill>
                  <a:srgbClr val="262626"/>
                </a:solidFill>
              </a:rPr>
              <a:t>ou mordre. Ça lui </a:t>
            </a:r>
            <a:r>
              <a:rPr lang="fr-CA" b="0" dirty="0">
                <a:solidFill>
                  <a:srgbClr val="262626"/>
                </a:solidFill>
              </a:rPr>
              <a:t>apprendra.</a:t>
            </a:r>
            <a:endParaRPr lang="fr-FR" b="0" dirty="0">
              <a:solidFill>
                <a:srgbClr val="262626"/>
              </a:solidFill>
              <a:cs typeface="Arial" panose="020B0604020202020204"/>
            </a:endParaRPr>
          </a:p>
        </p:txBody>
      </p:sp>
      <p:sp>
        <p:nvSpPr>
          <p:cNvPr id="7" name="Espace réservé du texte 5">
            <a:extLst>
              <a:ext uri="{FF2B5EF4-FFF2-40B4-BE49-F238E27FC236}">
                <a16:creationId xmlns:a16="http://schemas.microsoft.com/office/drawing/2014/main" id="{F300ABA6-B304-AAB5-F452-50016E718CAB}"/>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4800">
                <a:solidFill>
                  <a:schemeClr val="bg1"/>
                </a:solidFill>
              </a:rPr>
              <a:t>Pour ou contre</a:t>
            </a:r>
            <a:endParaRPr lang="en-US" sz="4800">
              <a:solidFill>
                <a:schemeClr val="bg1"/>
              </a:solidFill>
              <a:cs typeface="Arial"/>
            </a:endParaRPr>
          </a:p>
        </p:txBody>
      </p:sp>
      <p:pic>
        <p:nvPicPr>
          <p:cNvPr id="9" name="Picture 8">
            <a:extLst>
              <a:ext uri="{FF2B5EF4-FFF2-40B4-BE49-F238E27FC236}">
                <a16:creationId xmlns:a16="http://schemas.microsoft.com/office/drawing/2014/main" id="{98CFF910-90A8-FFDC-B11E-C5D7545636AF}"/>
              </a:ext>
            </a:extLst>
          </p:cNvPr>
          <p:cNvPicPr>
            <a:picLocks noChangeAspect="1"/>
          </p:cNvPicPr>
          <p:nvPr/>
        </p:nvPicPr>
        <p:blipFill>
          <a:blip r:embed="rId4"/>
          <a:stretch>
            <a:fillRect/>
          </a:stretch>
        </p:blipFill>
        <p:spPr>
          <a:xfrm>
            <a:off x="1997675" y="1997675"/>
            <a:ext cx="3737919" cy="3737919"/>
          </a:xfrm>
          <a:prstGeom prst="rect">
            <a:avLst/>
          </a:prstGeom>
        </p:spPr>
      </p:pic>
      <p:pic>
        <p:nvPicPr>
          <p:cNvPr id="10" name="Picture 9">
            <a:extLst>
              <a:ext uri="{FF2B5EF4-FFF2-40B4-BE49-F238E27FC236}">
                <a16:creationId xmlns:a16="http://schemas.microsoft.com/office/drawing/2014/main" id="{FD76AC12-6CC9-D445-C75D-86134D7FCC92}"/>
              </a:ext>
            </a:extLst>
          </p:cNvPr>
          <p:cNvPicPr>
            <a:picLocks noChangeAspect="1"/>
          </p:cNvPicPr>
          <p:nvPr/>
        </p:nvPicPr>
        <p:blipFill>
          <a:blip r:embed="rId5"/>
          <a:stretch>
            <a:fillRect/>
          </a:stretch>
        </p:blipFill>
        <p:spPr>
          <a:xfrm>
            <a:off x="-489121" y="2054309"/>
            <a:ext cx="3871784" cy="3933568"/>
          </a:xfrm>
          <a:prstGeom prst="rect">
            <a:avLst/>
          </a:prstGeom>
        </p:spPr>
      </p:pic>
    </p:spTree>
    <p:extLst>
      <p:ext uri="{BB962C8B-B14F-4D97-AF65-F5344CB8AC3E}">
        <p14:creationId xmlns:p14="http://schemas.microsoft.com/office/powerpoint/2010/main" val="271072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1205F-3BD5-1C2B-1D3E-DC78821B69C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8D1BD97-1C18-4F2B-8D37-73997C2D18B2}"/>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10" name="Rectangle 9">
            <a:extLst>
              <a:ext uri="{FF2B5EF4-FFF2-40B4-BE49-F238E27FC236}">
                <a16:creationId xmlns:a16="http://schemas.microsoft.com/office/drawing/2014/main" id="{95F2C852-4DFB-2649-B460-1659A676CBE6}"/>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2" name="Espace réservé du texte 2">
            <a:extLst>
              <a:ext uri="{FF2B5EF4-FFF2-40B4-BE49-F238E27FC236}">
                <a16:creationId xmlns:a16="http://schemas.microsoft.com/office/drawing/2014/main" id="{C2F3F02E-3972-FB32-BEF4-71C38DCAF4DD}"/>
              </a:ext>
            </a:extLst>
          </p:cNvPr>
          <p:cNvSpPr txBox="1">
            <a:spLocks/>
          </p:cNvSpPr>
          <p:nvPr>
            <p:custDataLst>
              <p:tags r:id="rId1"/>
            </p:custDataLst>
          </p:nvPr>
        </p:nvSpPr>
        <p:spPr>
          <a:xfrm>
            <a:off x="5814647" y="950302"/>
            <a:ext cx="5838092" cy="369789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4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4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4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200" b="1" kern="1200">
                <a:solidFill>
                  <a:schemeClr val="accent1"/>
                </a:solidFill>
                <a:latin typeface="+mn-lt"/>
                <a:ea typeface="+mn-ea"/>
                <a:cs typeface="+mn-cs"/>
              </a:defRPr>
            </a:lvl9pPr>
          </a:lstStyle>
          <a:p>
            <a:endParaRPr lang="fr-FR" sz="2800">
              <a:cs typeface="Arial"/>
            </a:endParaRPr>
          </a:p>
        </p:txBody>
      </p:sp>
      <p:sp>
        <p:nvSpPr>
          <p:cNvPr id="3" name="Espace réservé du texte 5">
            <a:extLst>
              <a:ext uri="{FF2B5EF4-FFF2-40B4-BE49-F238E27FC236}">
                <a16:creationId xmlns:a16="http://schemas.microsoft.com/office/drawing/2014/main" id="{3975DE7C-2398-8954-9B71-D25114056D5D}"/>
              </a:ext>
            </a:extLst>
          </p:cNvPr>
          <p:cNvSpPr>
            <a:spLocks noGrp="1"/>
          </p:cNvSpPr>
          <p:nvPr>
            <p:ph type="body" sz="quarter" idx="14"/>
          </p:nvPr>
        </p:nvSpPr>
        <p:spPr>
          <a:xfrm>
            <a:off x="6324839" y="1103586"/>
            <a:ext cx="5123793" cy="5094014"/>
          </a:xfrm>
        </p:spPr>
        <p:txBody>
          <a:bodyPr vert="horz" lIns="91440" tIns="45720" rIns="91440" bIns="45720" rtlCol="0" anchor="t">
            <a:noAutofit/>
          </a:bodyPr>
          <a:lstStyle/>
          <a:p>
            <a:pPr marL="0" indent="0">
              <a:spcBef>
                <a:spcPts val="0"/>
              </a:spcBef>
              <a:buNone/>
            </a:pPr>
            <a:r>
              <a:rPr lang="fr-FR" sz="3200">
                <a:solidFill>
                  <a:schemeClr val="bg1"/>
                </a:solidFill>
                <a:cs typeface="Arial" panose="020B0604020202020204"/>
              </a:rPr>
              <a:t>Faire mal aux autres, c’est de la </a:t>
            </a:r>
            <a:r>
              <a:rPr lang="fr-FR" sz="3200" b="1">
                <a:solidFill>
                  <a:schemeClr val="bg1"/>
                </a:solidFill>
                <a:cs typeface="Arial" panose="020B0604020202020204"/>
              </a:rPr>
              <a:t>violence</a:t>
            </a:r>
            <a:r>
              <a:rPr lang="fr-FR" sz="3200">
                <a:solidFill>
                  <a:schemeClr val="bg1"/>
                </a:solidFill>
                <a:cs typeface="Arial" panose="020B0604020202020204"/>
              </a:rPr>
              <a:t>. Même quand on est fâché, on ne doit pas frapper, pousser ou mordre.</a:t>
            </a:r>
          </a:p>
          <a:p>
            <a:pPr marL="0" indent="0">
              <a:spcBef>
                <a:spcPts val="0"/>
              </a:spcBef>
              <a:buNone/>
            </a:pPr>
            <a:endParaRPr lang="fr-FR" sz="3200">
              <a:solidFill>
                <a:schemeClr val="bg1"/>
              </a:solidFill>
              <a:cs typeface="Arial" panose="020B0604020202020204"/>
            </a:endParaRPr>
          </a:p>
          <a:p>
            <a:pPr marL="0" indent="0">
              <a:spcBef>
                <a:spcPts val="0"/>
              </a:spcBef>
              <a:buNone/>
            </a:pPr>
            <a:r>
              <a:rPr lang="fr-FR" sz="3200">
                <a:solidFill>
                  <a:schemeClr val="bg1"/>
                </a:solidFill>
                <a:cs typeface="Arial" panose="020B0604020202020204"/>
              </a:rPr>
              <a:t>Il existe toujours des façons de résoudre les problèmes sans faire de mal.</a:t>
            </a:r>
            <a:endParaRPr lang="fr-FR" sz="3200" b="0">
              <a:solidFill>
                <a:schemeClr val="bg1"/>
              </a:solidFill>
              <a:cs typeface="Arial" panose="020B0604020202020204"/>
            </a:endParaRPr>
          </a:p>
        </p:txBody>
      </p:sp>
      <p:sp>
        <p:nvSpPr>
          <p:cNvPr id="12" name="Espace réservé du texte 5">
            <a:extLst>
              <a:ext uri="{FF2B5EF4-FFF2-40B4-BE49-F238E27FC236}">
                <a16:creationId xmlns:a16="http://schemas.microsoft.com/office/drawing/2014/main" id="{CAB37DAE-F6BF-49AD-BE47-DBC4D6E35A74}"/>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5"/>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6000">
                <a:solidFill>
                  <a:srgbClr val="262626"/>
                </a:solidFill>
              </a:rPr>
              <a:t>Savais-tu que...</a:t>
            </a:r>
            <a:endParaRPr lang="en-US" sz="6000">
              <a:cs typeface="Arial"/>
            </a:endParaRPr>
          </a:p>
        </p:txBody>
      </p:sp>
      <p:pic>
        <p:nvPicPr>
          <p:cNvPr id="14" name="Picture 13">
            <a:extLst>
              <a:ext uri="{FF2B5EF4-FFF2-40B4-BE49-F238E27FC236}">
                <a16:creationId xmlns:a16="http://schemas.microsoft.com/office/drawing/2014/main" id="{5C065454-44BF-D69D-09DA-6B7CEBE6042F}"/>
              </a:ext>
            </a:extLst>
          </p:cNvPr>
          <p:cNvPicPr>
            <a:picLocks noChangeAspect="1"/>
          </p:cNvPicPr>
          <p:nvPr/>
        </p:nvPicPr>
        <p:blipFill>
          <a:blip r:embed="rId6"/>
          <a:stretch>
            <a:fillRect/>
          </a:stretch>
        </p:blipFill>
        <p:spPr>
          <a:xfrm>
            <a:off x="748393" y="1796142"/>
            <a:ext cx="5837464" cy="5851072"/>
          </a:xfrm>
          <a:prstGeom prst="rect">
            <a:avLst/>
          </a:prstGeom>
        </p:spPr>
      </p:pic>
      <p:sp>
        <p:nvSpPr>
          <p:cNvPr id="4" name="Espace réservé du texte 5">
            <a:extLst>
              <a:ext uri="{FF2B5EF4-FFF2-40B4-BE49-F238E27FC236}">
                <a16:creationId xmlns:a16="http://schemas.microsoft.com/office/drawing/2014/main" id="{2F8503CB-1DFB-D9BE-F044-1CD3058EA023}"/>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5"/>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8000">
                <a:solidFill>
                  <a:srgbClr val="262626"/>
                </a:solidFill>
              </a:rPr>
              <a:t>?</a:t>
            </a:r>
            <a:endParaRPr lang="fr-CA" sz="8000">
              <a:solidFill>
                <a:srgbClr val="262626"/>
              </a:solidFill>
              <a:cs typeface="Arial"/>
            </a:endParaRPr>
          </a:p>
        </p:txBody>
      </p:sp>
    </p:spTree>
    <p:extLst>
      <p:ext uri="{BB962C8B-B14F-4D97-AF65-F5344CB8AC3E}">
        <p14:creationId xmlns:p14="http://schemas.microsoft.com/office/powerpoint/2010/main" val="357621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0FBD29-1962-3F61-D9DB-8DDB7993D5C9}"/>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5" name="Rectangle 4">
            <a:extLst>
              <a:ext uri="{FF2B5EF4-FFF2-40B4-BE49-F238E27FC236}">
                <a16:creationId xmlns:a16="http://schemas.microsoft.com/office/drawing/2014/main" id="{74D3C091-0454-CA4C-E4EE-3B4C0538EC03}"/>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2DAF6A39-4D87-A1CA-E335-FBE17B0EB15E}"/>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4800">
                <a:solidFill>
                  <a:schemeClr val="bg1"/>
                </a:solidFill>
              </a:rPr>
              <a:t>Pour ou contre</a:t>
            </a:r>
            <a:endParaRPr lang="en-US" sz="4800">
              <a:solidFill>
                <a:schemeClr val="bg1"/>
              </a:solidFill>
              <a:cs typeface="Arial"/>
            </a:endParaRPr>
          </a:p>
        </p:txBody>
      </p:sp>
      <p:pic>
        <p:nvPicPr>
          <p:cNvPr id="10" name="Picture 9">
            <a:extLst>
              <a:ext uri="{FF2B5EF4-FFF2-40B4-BE49-F238E27FC236}">
                <a16:creationId xmlns:a16="http://schemas.microsoft.com/office/drawing/2014/main" id="{7F2C0552-9560-6BEB-F014-A6831DC7455A}"/>
              </a:ext>
            </a:extLst>
          </p:cNvPr>
          <p:cNvPicPr>
            <a:picLocks noChangeAspect="1"/>
          </p:cNvPicPr>
          <p:nvPr/>
        </p:nvPicPr>
        <p:blipFill>
          <a:blip r:embed="rId4"/>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FB95D136-1633-A545-FF88-3DA92FCEDF3C}"/>
              </a:ext>
            </a:extLst>
          </p:cNvPr>
          <p:cNvPicPr>
            <a:picLocks noChangeAspect="1"/>
          </p:cNvPicPr>
          <p:nvPr/>
        </p:nvPicPr>
        <p:blipFill>
          <a:blip r:embed="rId5"/>
          <a:stretch>
            <a:fillRect/>
          </a:stretch>
        </p:blipFill>
        <p:spPr>
          <a:xfrm>
            <a:off x="-489121" y="2054309"/>
            <a:ext cx="3871784" cy="3933568"/>
          </a:xfrm>
          <a:prstGeom prst="rect">
            <a:avLst/>
          </a:prstGeom>
        </p:spPr>
      </p:pic>
      <p:sp>
        <p:nvSpPr>
          <p:cNvPr id="6" name="Espace réservé du texte 5">
            <a:extLst>
              <a:ext uri="{FF2B5EF4-FFF2-40B4-BE49-F238E27FC236}">
                <a16:creationId xmlns:a16="http://schemas.microsoft.com/office/drawing/2014/main" id="{13F3B195-3C9F-454D-A8AD-CE65A1297CEC}"/>
              </a:ext>
            </a:extLst>
          </p:cNvPr>
          <p:cNvSpPr>
            <a:spLocks noGrp="1"/>
          </p:cNvSpPr>
          <p:nvPr>
            <p:ph type="body" sz="quarter" idx="14"/>
          </p:nvPr>
        </p:nvSpPr>
        <p:spPr>
          <a:xfrm>
            <a:off x="6372577" y="2057903"/>
            <a:ext cx="5042863" cy="3099675"/>
          </a:xfrm>
        </p:spPr>
        <p:txBody>
          <a:bodyPr/>
          <a:lstStyle/>
          <a:p>
            <a:pPr marL="0" indent="0">
              <a:buNone/>
            </a:pPr>
            <a:r>
              <a:rPr lang="fr-FR" b="0">
                <a:solidFill>
                  <a:srgbClr val="262626"/>
                </a:solidFill>
                <a:cs typeface="Arial" panose="020B0604020202020204"/>
              </a:rPr>
              <a:t>Les règles devraient être les mêmes à l’école, à la maison et sur Internet.</a:t>
            </a:r>
          </a:p>
        </p:txBody>
      </p:sp>
      <p:pic>
        <p:nvPicPr>
          <p:cNvPr id="13" name="Picture 12">
            <a:extLst>
              <a:ext uri="{FF2B5EF4-FFF2-40B4-BE49-F238E27FC236}">
                <a16:creationId xmlns:a16="http://schemas.microsoft.com/office/drawing/2014/main" id="{AA8A7373-2040-E28E-BDB3-DD9D0E06B6E2}"/>
              </a:ext>
            </a:extLst>
          </p:cNvPr>
          <p:cNvPicPr>
            <a:picLocks noChangeAspect="1"/>
          </p:cNvPicPr>
          <p:nvPr/>
        </p:nvPicPr>
        <p:blipFill>
          <a:blip r:embed="rId6"/>
          <a:stretch>
            <a:fillRect/>
          </a:stretch>
        </p:blipFill>
        <p:spPr>
          <a:xfrm>
            <a:off x="9355666" y="3687703"/>
            <a:ext cx="2831631" cy="2925705"/>
          </a:xfrm>
          <a:prstGeom prst="rect">
            <a:avLst/>
          </a:prstGeom>
        </p:spPr>
      </p:pic>
    </p:spTree>
    <p:extLst>
      <p:ext uri="{BB962C8B-B14F-4D97-AF65-F5344CB8AC3E}">
        <p14:creationId xmlns:p14="http://schemas.microsoft.com/office/powerpoint/2010/main" val="247776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D8B6E2-B984-50BA-6F22-883200D93F46}"/>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5" name="ZoneTexte 4">
            <a:extLst>
              <a:ext uri="{FF2B5EF4-FFF2-40B4-BE49-F238E27FC236}">
                <a16:creationId xmlns:a16="http://schemas.microsoft.com/office/drawing/2014/main" id="{AE2E3F17-3CE1-8A0C-7DE6-F46B3ED2E066}"/>
              </a:ext>
            </a:extLst>
          </p:cNvPr>
          <p:cNvSpPr txBox="1"/>
          <p:nvPr/>
        </p:nvSpPr>
        <p:spPr>
          <a:xfrm>
            <a:off x="6096000" y="750282"/>
            <a:ext cx="5547360" cy="5016758"/>
          </a:xfrm>
          <a:prstGeom prst="rect">
            <a:avLst/>
          </a:prstGeom>
          <a:noFill/>
        </p:spPr>
        <p:txBody>
          <a:bodyPr wrap="square" lIns="91440" tIns="45720" rIns="91440" bIns="45720" anchor="t">
            <a:spAutoFit/>
          </a:bodyPr>
          <a:lstStyle/>
          <a:p>
            <a:pPr>
              <a:buNone/>
            </a:pPr>
            <a:r>
              <a:rPr lang="fr-CA" sz="3200">
                <a:solidFill>
                  <a:schemeClr val="bg1"/>
                </a:solidFill>
              </a:rPr>
              <a:t>Les règles peuvent être différentes selon l’endroit, mais </a:t>
            </a:r>
            <a:r>
              <a:rPr lang="fr-CA" sz="3200" b="1">
                <a:solidFill>
                  <a:schemeClr val="bg1"/>
                </a:solidFill>
              </a:rPr>
              <a:t>le respect est une règle qui s’applique partout.</a:t>
            </a:r>
            <a:endParaRPr lang="fr-CA" sz="3200" b="1">
              <a:solidFill>
                <a:schemeClr val="bg1"/>
              </a:solidFill>
              <a:cs typeface="Arial"/>
            </a:endParaRPr>
          </a:p>
          <a:p>
            <a:pPr>
              <a:buNone/>
            </a:pPr>
            <a:endParaRPr lang="fr-CA" sz="3200">
              <a:solidFill>
                <a:schemeClr val="bg1"/>
              </a:solidFill>
              <a:cs typeface="Arial"/>
            </a:endParaRPr>
          </a:p>
          <a:p>
            <a:pPr>
              <a:buNone/>
            </a:pPr>
            <a:r>
              <a:rPr lang="fr-CA" sz="3200">
                <a:solidFill>
                  <a:schemeClr val="bg1"/>
                </a:solidFill>
              </a:rPr>
              <a:t>On n’a pas le droit de blesser ou d’insulter quelqu’un, que ce soit à l’école, à la maison ou en ligne.</a:t>
            </a:r>
            <a:endParaRPr lang="fr-FR" sz="3200" b="0">
              <a:solidFill>
                <a:schemeClr val="bg1"/>
              </a:solidFill>
              <a:cs typeface="Arial" panose="020B0604020202020204"/>
            </a:endParaRPr>
          </a:p>
        </p:txBody>
      </p:sp>
      <p:sp>
        <p:nvSpPr>
          <p:cNvPr id="6" name="Rectangle 5">
            <a:extLst>
              <a:ext uri="{FF2B5EF4-FFF2-40B4-BE49-F238E27FC236}">
                <a16:creationId xmlns:a16="http://schemas.microsoft.com/office/drawing/2014/main" id="{5071DF73-3BB4-1604-6BF2-CFEB8BEFD603}"/>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EC142992-EABA-9D01-B5B5-67267E5660CB}"/>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6000">
                <a:solidFill>
                  <a:srgbClr val="262626"/>
                </a:solidFill>
              </a:rPr>
              <a:t>Savais-tu que...</a:t>
            </a:r>
            <a:endParaRPr lang="en-US" sz="6000">
              <a:cs typeface="Arial"/>
            </a:endParaRPr>
          </a:p>
        </p:txBody>
      </p:sp>
      <p:pic>
        <p:nvPicPr>
          <p:cNvPr id="10" name="Picture 9">
            <a:extLst>
              <a:ext uri="{FF2B5EF4-FFF2-40B4-BE49-F238E27FC236}">
                <a16:creationId xmlns:a16="http://schemas.microsoft.com/office/drawing/2014/main" id="{1A293BBF-D179-27B5-C099-9DEE172B9FB6}"/>
              </a:ext>
            </a:extLst>
          </p:cNvPr>
          <p:cNvPicPr>
            <a:picLocks noChangeAspect="1"/>
          </p:cNvPicPr>
          <p:nvPr/>
        </p:nvPicPr>
        <p:blipFill>
          <a:blip r:embed="rId4"/>
          <a:stretch>
            <a:fillRect/>
          </a:stretch>
        </p:blipFill>
        <p:spPr>
          <a:xfrm>
            <a:off x="748393" y="1796142"/>
            <a:ext cx="5837464" cy="5851072"/>
          </a:xfrm>
          <a:prstGeom prst="rect">
            <a:avLst/>
          </a:prstGeom>
        </p:spPr>
      </p:pic>
      <p:sp>
        <p:nvSpPr>
          <p:cNvPr id="4" name="Espace réservé du texte 5">
            <a:extLst>
              <a:ext uri="{FF2B5EF4-FFF2-40B4-BE49-F238E27FC236}">
                <a16:creationId xmlns:a16="http://schemas.microsoft.com/office/drawing/2014/main" id="{434A0A51-F433-C54A-4191-790914400EC8}"/>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8000">
                <a:solidFill>
                  <a:srgbClr val="262626"/>
                </a:solidFill>
              </a:rPr>
              <a:t>?</a:t>
            </a:r>
            <a:endParaRPr lang="fr-CA" sz="8000">
              <a:solidFill>
                <a:srgbClr val="262626"/>
              </a:solidFill>
              <a:cs typeface="Arial"/>
            </a:endParaRPr>
          </a:p>
        </p:txBody>
      </p:sp>
    </p:spTree>
    <p:extLst>
      <p:ext uri="{BB962C8B-B14F-4D97-AF65-F5344CB8AC3E}">
        <p14:creationId xmlns:p14="http://schemas.microsoft.com/office/powerpoint/2010/main" val="401124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a:extLst>
            <a:ext uri="{FF2B5EF4-FFF2-40B4-BE49-F238E27FC236}">
              <a16:creationId xmlns:a16="http://schemas.microsoft.com/office/drawing/2014/main" id="{C96D199A-0F51-4F03-CA9C-EE12DFFCA4D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0A265A1-EC37-8133-209B-2B296ECE08B4}"/>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5" name="Rectangle 4">
            <a:extLst>
              <a:ext uri="{FF2B5EF4-FFF2-40B4-BE49-F238E27FC236}">
                <a16:creationId xmlns:a16="http://schemas.microsoft.com/office/drawing/2014/main" id="{CC0EADE0-6F4D-AD8A-302C-D5B2554CF7BC}"/>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8" name="Espace réservé du texte 5">
            <a:extLst>
              <a:ext uri="{FF2B5EF4-FFF2-40B4-BE49-F238E27FC236}">
                <a16:creationId xmlns:a16="http://schemas.microsoft.com/office/drawing/2014/main" id="{68FC09F2-0D1B-56A2-9950-D79C9FA4C9C9}"/>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a:extLst>
                    <a:ext uri="{96DAC541-7B7A-43D3-8B79-37D633B846F1}">
                      <asvg:svgBlip xmlns:asvg="http://schemas.microsoft.com/office/drawing/2016/SVG/main" r:embed="rId3"/>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4800">
                <a:solidFill>
                  <a:schemeClr val="bg1"/>
                </a:solidFill>
              </a:rPr>
              <a:t>Pour ou contre</a:t>
            </a:r>
            <a:endParaRPr lang="en-US" sz="4800">
              <a:solidFill>
                <a:schemeClr val="bg1"/>
              </a:solidFill>
              <a:cs typeface="Arial"/>
            </a:endParaRPr>
          </a:p>
        </p:txBody>
      </p:sp>
      <p:pic>
        <p:nvPicPr>
          <p:cNvPr id="10" name="Picture 9">
            <a:extLst>
              <a:ext uri="{FF2B5EF4-FFF2-40B4-BE49-F238E27FC236}">
                <a16:creationId xmlns:a16="http://schemas.microsoft.com/office/drawing/2014/main" id="{DA93FBFB-F446-4047-766E-A5523DE75275}"/>
              </a:ext>
            </a:extLst>
          </p:cNvPr>
          <p:cNvPicPr>
            <a:picLocks noChangeAspect="1"/>
          </p:cNvPicPr>
          <p:nvPr/>
        </p:nvPicPr>
        <p:blipFill>
          <a:blip r:embed="rId4"/>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172521F1-4231-4B75-DB6F-E2EF5EEDA97B}"/>
              </a:ext>
            </a:extLst>
          </p:cNvPr>
          <p:cNvPicPr>
            <a:picLocks noChangeAspect="1"/>
          </p:cNvPicPr>
          <p:nvPr/>
        </p:nvPicPr>
        <p:blipFill>
          <a:blip r:embed="rId5"/>
          <a:stretch>
            <a:fillRect/>
          </a:stretch>
        </p:blipFill>
        <p:spPr>
          <a:xfrm>
            <a:off x="-489121" y="2054309"/>
            <a:ext cx="3871784" cy="3933568"/>
          </a:xfrm>
          <a:prstGeom prst="rect">
            <a:avLst/>
          </a:prstGeom>
        </p:spPr>
      </p:pic>
      <p:sp>
        <p:nvSpPr>
          <p:cNvPr id="6" name="Espace réservé du texte 5">
            <a:extLst>
              <a:ext uri="{FF2B5EF4-FFF2-40B4-BE49-F238E27FC236}">
                <a16:creationId xmlns:a16="http://schemas.microsoft.com/office/drawing/2014/main" id="{BDD5412B-8667-1FA6-619A-3B092FC4E68F}"/>
              </a:ext>
            </a:extLst>
          </p:cNvPr>
          <p:cNvSpPr>
            <a:spLocks noGrp="1"/>
          </p:cNvSpPr>
          <p:nvPr>
            <p:ph type="body" sz="quarter" idx="14"/>
          </p:nvPr>
        </p:nvSpPr>
        <p:spPr>
          <a:xfrm>
            <a:off x="6096000" y="2178981"/>
            <a:ext cx="5500776" cy="2502054"/>
          </a:xfrm>
        </p:spPr>
        <p:txBody>
          <a:bodyPr/>
          <a:lstStyle/>
          <a:p>
            <a:pPr marL="0" indent="0">
              <a:buNone/>
            </a:pPr>
            <a:r>
              <a:rPr lang="fr-FR" b="0">
                <a:solidFill>
                  <a:srgbClr val="262626"/>
                </a:solidFill>
                <a:cs typeface="Arial" panose="020B0604020202020204"/>
              </a:rPr>
              <a:t>Si on voit quelqu’un se faire intimider, il faut toujours dire quelque chose.</a:t>
            </a:r>
          </a:p>
        </p:txBody>
      </p:sp>
      <p:pic>
        <p:nvPicPr>
          <p:cNvPr id="25" name="Picture 24">
            <a:extLst>
              <a:ext uri="{FF2B5EF4-FFF2-40B4-BE49-F238E27FC236}">
                <a16:creationId xmlns:a16="http://schemas.microsoft.com/office/drawing/2014/main" id="{1B0F7140-9A4A-7F6B-A0CC-C89DA3E84507}"/>
              </a:ext>
            </a:extLst>
          </p:cNvPr>
          <p:cNvPicPr>
            <a:picLocks noChangeAspect="1"/>
          </p:cNvPicPr>
          <p:nvPr/>
        </p:nvPicPr>
        <p:blipFill>
          <a:blip r:embed="rId6"/>
          <a:stretch>
            <a:fillRect/>
          </a:stretch>
        </p:blipFill>
        <p:spPr>
          <a:xfrm>
            <a:off x="8518408" y="3556000"/>
            <a:ext cx="3076223" cy="2991556"/>
          </a:xfrm>
          <a:prstGeom prst="rect">
            <a:avLst/>
          </a:prstGeom>
        </p:spPr>
      </p:pic>
    </p:spTree>
    <p:extLst>
      <p:ext uri="{BB962C8B-B14F-4D97-AF65-F5344CB8AC3E}">
        <p14:creationId xmlns:p14="http://schemas.microsoft.com/office/powerpoint/2010/main" val="406420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94B6D341-DD27-4140-A966-D54D6058E7D6}" vid="{CE0A1FDD-E57D-42DE-B1CE-EB6D80A1C87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397d6a-3dba-43ea-8dfa-6f0ca5107bc4" xsi:nil="true"/>
    <lcf76f155ced4ddcb4097134ff3c332f xmlns="5768f664-5ef8-46a8-a219-cf028cf876f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E42279473E8874EA1AF2D3537CF3942" ma:contentTypeVersion="14" ma:contentTypeDescription="Crée un document." ma:contentTypeScope="" ma:versionID="0088c0095d0f3ce7ccb56f10f277ec2a">
  <xsd:schema xmlns:xsd="http://www.w3.org/2001/XMLSchema" xmlns:xs="http://www.w3.org/2001/XMLSchema" xmlns:p="http://schemas.microsoft.com/office/2006/metadata/properties" xmlns:ns2="5768f664-5ef8-46a8-a219-cf028cf876f5" xmlns:ns3="ed397d6a-3dba-43ea-8dfa-6f0ca5107bc4" targetNamespace="http://schemas.microsoft.com/office/2006/metadata/properties" ma:root="true" ma:fieldsID="30a78e55aec54cc69d29e5525e4915b4" ns2:_="" ns3:_="">
    <xsd:import namespace="5768f664-5ef8-46a8-a219-cf028cf876f5"/>
    <xsd:import namespace="ed397d6a-3dba-43ea-8dfa-6f0ca5107bc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68f664-5ef8-46a8-a219-cf028cf876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alises d’images" ma:readOnly="false" ma:fieldId="{5cf76f15-5ced-4ddc-b409-7134ff3c332f}" ma:taxonomyMulti="true" ma:sspId="8372e1be-7508-447c-9231-520b406ec6a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397d6a-3dba-43ea-8dfa-6f0ca5107bc4" elementFormDefault="qualified">
    <xsd:import namespace="http://schemas.microsoft.com/office/2006/documentManagement/types"/>
    <xsd:import namespace="http://schemas.microsoft.com/office/infopath/2007/PartnerControls"/>
    <xsd:element name="SharedWithUsers" ma:index="11"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Partagé avec détails" ma:internalName="SharedWithDetails" ma:readOnly="true">
      <xsd:simpleType>
        <xsd:restriction base="dms:Note">
          <xsd:maxLength value="255"/>
        </xsd:restriction>
      </xsd:simpleType>
    </xsd:element>
    <xsd:element name="TaxCatchAll" ma:index="15" nillable="true" ma:displayName="Taxonomy Catch All Column" ma:hidden="true" ma:list="{80cc1c33-caba-4a39-a943-2a8ade1b30e7}" ma:internalName="TaxCatchAll" ma:showField="CatchAllData" ma:web="ed397d6a-3dba-43ea-8dfa-6f0ca5107b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E8C6C2-DDA4-4AE5-86FD-885A7AFED248}">
  <ds:schemaRefs>
    <ds:schemaRef ds:uri="5ab5a0cb-f1f1-42bc-aa73-99ee8acd1be1"/>
    <ds:schemaRef ds:uri="8ee12ee5-159c-4bfa-a4d1-c6eb204610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AFEA542-D55F-42B5-BB46-1FA4B936AA13}"/>
</file>

<file path=customXml/itemProps3.xml><?xml version="1.0" encoding="utf-8"?>
<ds:datastoreItem xmlns:ds="http://schemas.openxmlformats.org/officeDocument/2006/customXml" ds:itemID="{8E344BBB-AD38-4D77-BFBD-4EED34E78696}">
  <ds:schemaRefs>
    <ds:schemaRef ds:uri="http://schemas.microsoft.com/sharepoint/events"/>
  </ds:schemaRefs>
</ds:datastoreItem>
</file>

<file path=customXml/itemProps4.xml><?xml version="1.0" encoding="utf-8"?>
<ds:datastoreItem xmlns:ds="http://schemas.openxmlformats.org/officeDocument/2006/customXml" ds:itemID="{C2C02BB2-70FE-4D99-A954-3A0CD7CF1E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Encadrement_Vie_Amoureuse_Sexuelle_Récits</Template>
  <Application>Microsoft Office PowerPoint</Application>
  <PresentationFormat>Grand écran</PresentationFormat>
  <Slides>32</Slides>
  <Notes>32</Notes>
  <HiddenSlides>1</HiddenSlide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Thème Office</vt:lpstr>
      <vt:lpstr>Tu en penses quoi?</vt:lpstr>
      <vt:lpstr>Vous aurez besoin d’accéder aux notes du PowerPoint pour animer cet atelier. </vt:lpstr>
      <vt:lpstr>Consignes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Ressources</vt:lpstr>
      <vt:lpstr>Avis important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Aurélie Gagnon</dc:creator>
  <cp:revision>25</cp:revision>
  <cp:lastPrinted>2026-02-18T19:56:36Z</cp:lastPrinted>
  <dcterms:created xsi:type="dcterms:W3CDTF">2025-11-07T17:10:36Z</dcterms:created>
  <dcterms:modified xsi:type="dcterms:W3CDTF">2026-03-12T15:57:32Z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0x0101003E42279473E8874EA1AF2D3537CF3942</vt:lpwstr>
  </property>
  <property fmtid="{D5CDD505-2E9C-101B-9397-08002B2CF9AE}" pid="3" name="_dlc_DocIdItemGuid">
    <vt:lpwstr>fd4e7334-9274-4546-98c9-ab9906f4c166</vt:lpwstr>
  </property>
  <property fmtid="{D5CDD505-2E9C-101B-9397-08002B2CF9AE}" pid="4" name="MediaServiceImageTags">
    <vt:lpwstr/>
  </property>
  <property fmtid="{D5CDD505-2E9C-101B-9397-08002B2CF9AE}" pid="5" name="Order">
    <vt:r8>204157900</vt:r8>
  </property>
  <property fmtid="{D5CDD505-2E9C-101B-9397-08002B2CF9AE}" pid="6" name="xd_Signature">
    <vt:bool>false</vt:bool>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