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richData/richValueRel.xml" ContentType="application/vnd.ms-excel.richvaluerel+xml"/>
  <Override PartName="/xl/richData/rdrichvalue.xml" ContentType="application/vnd.ms-excel.rdrichvalue+xml"/>
  <Override PartName="/xl/richData/rdrichvaluestructure.xml" ContentType="application/vnd.ms-excel.rdrichvaluestructure+xml"/>
  <Override PartName="/xl/richData/rdRichValueTypes.xml" ContentType="application/vnd.ms-excel.rdrichvaluetyp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131"/>
  <workbookPr defaultThemeVersion="202300"/>
  <mc:AlternateContent xmlns:mc="http://schemas.openxmlformats.org/markup-compatibility/2006">
    <mc:Choice Requires="x15">
      <x15ac:absPath xmlns:x15ac="http://schemas.microsoft.com/office/spreadsheetml/2010/11/ac" url="https://environnementqc.sharepoint.com/sites/PRK-CotationenergetiqueBTCE/Documents partages/General/I300_Reglementation/Règlement_Déclaration/Déclaration_Distributeurs/"/>
    </mc:Choice>
  </mc:AlternateContent>
  <xr:revisionPtr revIDLastSave="580" documentId="8_{98C20B53-80CB-48CB-9818-651655AC97EA}" xr6:coauthVersionLast="47" xr6:coauthVersionMax="47" xr10:uidLastSave="{9BBDBD97-C2A7-4E7B-9E25-2C3F986C288F}"/>
  <workbookProtection workbookAlgorithmName="SHA-512" workbookHashValue="JsgMOpCK+IU0wL6ldP3FFTK7uwU6shZLdozEOf1J4r/wHQDHcmFhQLTXxiUtq6llX7ndFLaKYfLIDxY1e0O3Fw==" workbookSaltValue="tzT5sn6XJIA/kPq1M1Jlxg==" workbookSpinCount="100000" lockStructure="1"/>
  <bookViews>
    <workbookView xWindow="-108" yWindow="-108" windowWidth="23256" windowHeight="12456" xr2:uid="{960519EB-803A-4FEE-A9BE-353459098773}"/>
  </bookViews>
  <sheets>
    <sheet name="Instructions" sheetId="7" r:id="rId1"/>
    <sheet name="Coordonnées_Distributeurs" sheetId="3" r:id="rId2"/>
    <sheet name="Coordonnées_clients_qt_Energie" sheetId="1" r:id="rId3"/>
    <sheet name="Liste déroulante " sheetId="5" state="hidden" r:id="rId4"/>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metadata.xml><?xml version="1.0" encoding="utf-8"?>
<metadata xmlns="http://schemas.openxmlformats.org/spreadsheetml/2006/main" xmlns:xlrd="http://schemas.microsoft.com/office/spreadsheetml/2017/richdata">
  <metadataTypes count="1">
    <metadataType name="XLRICHVALUE" minSupportedVersion="120000" copy="1" pasteAll="1" pasteValues="1" merge="1" splitFirst="1" rowColShift="1" clearFormats="1" clearComments="1" assign="1" coerce="1"/>
  </metadataTypes>
  <futureMetadata name="XLRICHVALUE" count="1">
    <bk>
      <extLst>
        <ext uri="{3e2802c4-a4d2-4d8b-9148-e3be6c30e623}">
          <xlrd:rvb i="0"/>
        </ext>
      </extLst>
    </bk>
  </futureMetadata>
  <valueMetadata count="1">
    <bk>
      <rc t="1" v="0"/>
    </bk>
  </valueMetadata>
</metadata>
</file>

<file path=xl/sharedStrings.xml><?xml version="1.0" encoding="utf-8"?>
<sst xmlns="http://schemas.openxmlformats.org/spreadsheetml/2006/main" count="52" uniqueCount="45">
  <si>
    <t xml:space="preserve">INSTRUCTIONS </t>
  </si>
  <si>
    <t xml:space="preserve">1.  Compléter l'onglet "Coordonnées_Distributeurs" avec les renseignements demandés sur l'entreprise. Il est très important d'indiquer le nom et les coordonnées d'un représentant, afin qu'un suivi puisse être fait au besoin. </t>
  </si>
  <si>
    <t>2. Compléter l'onglet "Coordonnées_client_qt_Energie"</t>
  </si>
  <si>
    <t>Informations sur l'adresse du bâtiment :</t>
  </si>
  <si>
    <r>
      <rPr>
        <b/>
        <sz val="11"/>
        <color theme="1"/>
        <rFont val="Aptos Narrow"/>
        <family val="2"/>
        <scheme val="minor"/>
      </rPr>
      <t>Numéro civique :</t>
    </r>
    <r>
      <rPr>
        <sz val="11"/>
        <color theme="1"/>
        <rFont val="Aptos Narrow"/>
        <family val="2"/>
        <scheme val="minor"/>
      </rPr>
      <t xml:space="preserve"> Inscrire le numéro de l'adresse civique du bâtiment où la livraison a été effectuée, par exemple "2265". Lorsque l'adresse civique comporte une lettre, veuillez également l'indiquer "2265A". </t>
    </r>
  </si>
  <si>
    <r>
      <rPr>
        <b/>
        <sz val="11"/>
        <color theme="1"/>
        <rFont val="Aptos Narrow"/>
        <family val="2"/>
        <scheme val="minor"/>
      </rPr>
      <t>Municipalité :</t>
    </r>
    <r>
      <rPr>
        <sz val="11"/>
        <color theme="1"/>
        <rFont val="Aptos Narrow"/>
        <family val="2"/>
        <scheme val="minor"/>
      </rPr>
      <t xml:space="preserve"> Inscrire le nom de la municipalité de l'adresse du bâtiment où la livraison a été effectuée</t>
    </r>
  </si>
  <si>
    <t xml:space="preserve">Portez une attention particulière au format et à l'emplacement des virgules comme séparateurs de l'information. </t>
  </si>
  <si>
    <r>
      <rPr>
        <b/>
        <sz val="11"/>
        <color theme="1"/>
        <rFont val="Aptos Narrow"/>
        <family val="2"/>
        <scheme val="minor"/>
      </rPr>
      <t>Code SCIAN :</t>
    </r>
    <r>
      <rPr>
        <sz val="11"/>
        <color theme="1"/>
        <rFont val="Aptos Narrow"/>
        <family val="2"/>
        <scheme val="minor"/>
      </rPr>
      <t xml:space="preserve"> Inscrire le code SCIAN du bâtiment où la livraison a été effectuée, si ce dernier est connu (facultatif). Référez-vous à la liste suivante : https://www23.statcan.gc.ca/imdb/p3VD_f.pl?Function=getVD&amp;TVD=1181553 </t>
    </r>
  </si>
  <si>
    <r>
      <rPr>
        <b/>
        <sz val="11"/>
        <color theme="1"/>
        <rFont val="Aptos Narrow"/>
        <family val="2"/>
        <scheme val="minor"/>
      </rPr>
      <t>Type d'énergie :</t>
    </r>
    <r>
      <rPr>
        <sz val="11"/>
        <color theme="1"/>
        <rFont val="Aptos Narrow"/>
        <family val="2"/>
        <scheme val="minor"/>
      </rPr>
      <t xml:space="preserve"> Inscrire le type d'énergie distribuée au bâtiment</t>
    </r>
  </si>
  <si>
    <t xml:space="preserve">Un seul type d'énergie peut être déclaré sur une ligne. Si un bâtiment a consommé plus d'un type d'énergie, plus d'une ligne doit être insérée dans la déclaration pour chaque type d'énergie distribué. </t>
  </si>
  <si>
    <t xml:space="preserve">Le cas échéant, les informations sur l'adresse du bâtiment doivent doivent figurer sur toutes les lignes, pour chaque type d'énergie distribué. </t>
  </si>
  <si>
    <t xml:space="preserve">Pour toutes questions sur la déclaration obligatoire des distributeurs d'énergie, ou pour de l'aide, veuillez écrire à l'adresse : info-batiments@environnement.gouv.qc.ca </t>
  </si>
  <si>
    <t>Coordonnées du distributeur</t>
  </si>
  <si>
    <t xml:space="preserve">1. Nom de l'entreprise de distribution </t>
  </si>
  <si>
    <t>(À remplir)</t>
  </si>
  <si>
    <t xml:space="preserve">2. Numéro d'entreprise au Registre des entreprises du Québec </t>
  </si>
  <si>
    <t xml:space="preserve">3. Adresse civique de l'entreprise </t>
  </si>
  <si>
    <t>4. Numéro de téléphone de l'entreprise</t>
  </si>
  <si>
    <t xml:space="preserve">5. Nom du représentant de l'entreprise </t>
  </si>
  <si>
    <t>6. Adresse courriel du représentant</t>
  </si>
  <si>
    <t>Informations sur l'adresse du bâtiment</t>
  </si>
  <si>
    <t xml:space="preserve">Informations sur la consommation énergétique </t>
  </si>
  <si>
    <t xml:space="preserve">Numéro civique </t>
  </si>
  <si>
    <t>Nom de la rue</t>
  </si>
  <si>
    <t>Code postal</t>
  </si>
  <si>
    <t>Municipalité</t>
  </si>
  <si>
    <t>Adresse uniformisée</t>
  </si>
  <si>
    <t>Code SCIAN (si connu)</t>
  </si>
  <si>
    <t xml:space="preserve">Type d'énergie </t>
  </si>
  <si>
    <t>Taux d'humidité du biocombustible (%)</t>
  </si>
  <si>
    <t>Copeaux</t>
  </si>
  <si>
    <t>Granules</t>
  </si>
  <si>
    <t>Résidus forestiers</t>
  </si>
  <si>
    <t>Autres</t>
  </si>
  <si>
    <t>Bûches</t>
  </si>
  <si>
    <t>Briquettes</t>
  </si>
  <si>
    <r>
      <rPr>
        <b/>
        <sz val="11"/>
        <color theme="1"/>
        <rFont val="Aptos Narrow"/>
        <family val="2"/>
        <scheme val="minor"/>
      </rPr>
      <t>Code postal :</t>
    </r>
    <r>
      <rPr>
        <sz val="11"/>
        <color theme="1"/>
        <rFont val="Aptos Narrow"/>
        <family val="2"/>
        <scheme val="minor"/>
      </rPr>
      <t xml:space="preserve"> Inscrire le numéro postal composé de 6 caractères de l'adresse civique du bâtiment où la livraison a été effectuée, par exemple "G5B 1K8" </t>
    </r>
  </si>
  <si>
    <r>
      <rPr>
        <b/>
        <sz val="11"/>
        <color theme="1"/>
        <rFont val="Aptos Narrow"/>
        <family val="2"/>
        <scheme val="minor"/>
      </rPr>
      <t>Adresse uniformisée :</t>
    </r>
    <r>
      <rPr>
        <sz val="11"/>
        <color theme="1"/>
        <rFont val="Aptos Narrow"/>
        <family val="2"/>
        <scheme val="minor"/>
      </rPr>
      <t xml:space="preserve"> Inscrire l'adresse civique complète en format Adresse Québec, composée des éléments précèdents, du bâtiment où la livraison a été effectuée, par exemple "2265A, rue Bélanger, G5B 1K8, Québec"</t>
    </r>
  </si>
  <si>
    <r>
      <rPr>
        <b/>
        <sz val="11"/>
        <color theme="1"/>
        <rFont val="Aptos Narrow"/>
        <family val="2"/>
        <scheme val="minor"/>
      </rPr>
      <t>Quantité d'énergie distribuée en 2024, en tonnes métriques :</t>
    </r>
    <r>
      <rPr>
        <sz val="11"/>
        <color theme="1"/>
        <rFont val="Aptos Narrow"/>
        <family val="2"/>
        <scheme val="minor"/>
      </rPr>
      <t xml:space="preserve"> Inscrire la quantité d'énergie totale distribuée au bâtiment, en tonnes métriques (t), entre le 1er janvier 2024 et le 31 décembre 2024.</t>
    </r>
  </si>
  <si>
    <r>
      <rPr>
        <b/>
        <sz val="11"/>
        <color theme="1"/>
        <rFont val="Aptos Narrow"/>
        <family val="2"/>
        <scheme val="minor"/>
      </rPr>
      <t>Quantité d'énergie distribuée en 2025, en tonnes métriques:</t>
    </r>
    <r>
      <rPr>
        <sz val="11"/>
        <color theme="1"/>
        <rFont val="Aptos Narrow"/>
        <family val="2"/>
        <scheme val="minor"/>
      </rPr>
      <t xml:space="preserve"> Inscrire la quantité d'énergie totale distribuée au bâtiment, en tonnes métriques (t), entre le 1er janvier 2025 et le 31 décembre 2025.</t>
    </r>
  </si>
  <si>
    <t>Quantité d'énergie distribuée en 2024 (en tonnes)</t>
  </si>
  <si>
    <t>Quantité d'énergie distribuée en 2025 (en tonnes)</t>
  </si>
  <si>
    <r>
      <t xml:space="preserve">Taux d'humidité du biocombustible : </t>
    </r>
    <r>
      <rPr>
        <sz val="11"/>
        <color theme="1"/>
        <rFont val="Aptos Narrow"/>
        <family val="2"/>
        <scheme val="minor"/>
      </rPr>
      <t xml:space="preserve">Inscrire le taux d'humidité moyen du biocombustible distribué au bâtiment. Si le taux d'humidité est méconnu, laisser le champ vide ou se référer aux valeurs par défaut du ministère, soit de 8 % pour les produits secs et de 35 % pour les produits humides. </t>
    </r>
  </si>
  <si>
    <t xml:space="preserve">3. Soumettre votre déclaration au MELCCFP via le lien de partage rendu disponible sur son site Internet. </t>
  </si>
  <si>
    <r>
      <rPr>
        <b/>
        <sz val="11"/>
        <color theme="1"/>
        <rFont val="Aptos Narrow"/>
        <family val="2"/>
        <scheme val="minor"/>
      </rPr>
      <t>Nom de la rue :</t>
    </r>
    <r>
      <rPr>
        <sz val="11"/>
        <color theme="1"/>
        <rFont val="Aptos Narrow"/>
        <family val="2"/>
        <scheme val="minor"/>
      </rPr>
      <t xml:space="preserve"> Inscrire le nom de la rue, de l'adresse civique du bâtiment où la livraison a été effectuée, par exemple "rue Bélanger" </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7" x14ac:knownFonts="1">
    <font>
      <sz val="11"/>
      <color theme="1"/>
      <name val="Aptos Narrow"/>
      <family val="2"/>
      <scheme val="minor"/>
    </font>
    <font>
      <b/>
      <sz val="11"/>
      <color theme="1"/>
      <name val="Aptos Narrow"/>
      <family val="2"/>
      <scheme val="minor"/>
    </font>
    <font>
      <b/>
      <sz val="12"/>
      <color theme="0"/>
      <name val="Aptos Narrow"/>
      <family val="2"/>
      <scheme val="minor"/>
    </font>
    <font>
      <sz val="8"/>
      <name val="Aptos Narrow"/>
      <family val="2"/>
      <scheme val="minor"/>
    </font>
    <font>
      <b/>
      <sz val="12"/>
      <color theme="1"/>
      <name val="Aptos Narrow"/>
      <family val="2"/>
      <scheme val="minor"/>
    </font>
    <font>
      <b/>
      <sz val="11"/>
      <color rgb="FFFF0000"/>
      <name val="Aptos Narrow"/>
      <family val="2"/>
      <scheme val="minor"/>
    </font>
    <font>
      <u/>
      <sz val="11"/>
      <color theme="1"/>
      <name val="Aptos Narrow"/>
      <family val="2"/>
      <scheme val="minor"/>
    </font>
  </fonts>
  <fills count="10">
    <fill>
      <patternFill patternType="none"/>
    </fill>
    <fill>
      <patternFill patternType="gray125"/>
    </fill>
    <fill>
      <patternFill patternType="solid">
        <fgColor theme="6" tint="0.59999389629810485"/>
        <bgColor indexed="64"/>
      </patternFill>
    </fill>
    <fill>
      <patternFill patternType="solid">
        <fgColor theme="3" tint="0.749992370372631"/>
        <bgColor indexed="64"/>
      </patternFill>
    </fill>
    <fill>
      <patternFill patternType="solid">
        <fgColor theme="0" tint="-0.14999847407452621"/>
        <bgColor indexed="64"/>
      </patternFill>
    </fill>
    <fill>
      <patternFill patternType="solid">
        <fgColor rgb="FFFFC000"/>
        <bgColor indexed="64"/>
      </patternFill>
    </fill>
    <fill>
      <patternFill patternType="solid">
        <fgColor rgb="FF0070C0"/>
        <bgColor indexed="64"/>
      </patternFill>
    </fill>
    <fill>
      <patternFill patternType="solid">
        <fgColor rgb="FF92D050"/>
        <bgColor indexed="64"/>
      </patternFill>
    </fill>
    <fill>
      <patternFill patternType="solid">
        <fgColor theme="9" tint="0.79998168889431442"/>
        <bgColor indexed="64"/>
      </patternFill>
    </fill>
    <fill>
      <patternFill patternType="solid">
        <fgColor theme="0" tint="-0.249977111117893"/>
        <bgColor indexed="64"/>
      </patternFill>
    </fill>
  </fills>
  <borders count="1">
    <border>
      <left/>
      <right/>
      <top/>
      <bottom/>
      <diagonal/>
    </border>
  </borders>
  <cellStyleXfs count="1">
    <xf numFmtId="0" fontId="0" fillId="0" borderId="0"/>
  </cellStyleXfs>
  <cellXfs count="18">
    <xf numFmtId="0" fontId="0" fillId="0" borderId="0" xfId="0"/>
    <xf numFmtId="0" fontId="1" fillId="2" borderId="0" xfId="0" applyFont="1" applyFill="1"/>
    <xf numFmtId="0" fontId="1" fillId="3" borderId="0" xfId="0" applyFont="1" applyFill="1"/>
    <xf numFmtId="0" fontId="0" fillId="4" borderId="0" xfId="0" applyFill="1"/>
    <xf numFmtId="0" fontId="1" fillId="0" borderId="0" xfId="0" applyFont="1"/>
    <xf numFmtId="0" fontId="1" fillId="8" borderId="0" xfId="0" applyFont="1" applyFill="1"/>
    <xf numFmtId="0" fontId="0" fillId="9" borderId="0" xfId="0" applyFill="1"/>
    <xf numFmtId="0" fontId="1" fillId="9" borderId="0" xfId="0" applyFont="1" applyFill="1"/>
    <xf numFmtId="0" fontId="4" fillId="9" borderId="0" xfId="0" applyFont="1" applyFill="1"/>
    <xf numFmtId="0" fontId="5" fillId="9" borderId="0" xfId="0" applyFont="1" applyFill="1"/>
    <xf numFmtId="0" fontId="6" fillId="9" borderId="0" xfId="0" applyFont="1" applyFill="1"/>
    <xf numFmtId="2" fontId="1" fillId="8" borderId="0" xfId="0" applyNumberFormat="1" applyFont="1" applyFill="1"/>
    <xf numFmtId="0" fontId="0" fillId="4" borderId="0" xfId="0" applyFill="1" applyProtection="1">
      <protection locked="0"/>
    </xf>
    <xf numFmtId="0" fontId="0" fillId="0" borderId="0" xfId="0" applyProtection="1">
      <protection locked="0"/>
    </xf>
    <xf numFmtId="2" fontId="0" fillId="0" borderId="0" xfId="0" applyNumberFormat="1" applyProtection="1">
      <protection locked="0"/>
    </xf>
    <xf numFmtId="0" fontId="1" fillId="5" borderId="0" xfId="0" applyFont="1" applyFill="1" applyAlignment="1">
      <alignment horizontal="center"/>
    </xf>
    <xf numFmtId="0" fontId="2" fillId="6" borderId="0" xfId="0" applyFont="1" applyFill="1" applyAlignment="1">
      <alignment horizontal="center"/>
    </xf>
    <xf numFmtId="0" fontId="2" fillId="7" borderId="0" xfId="0" applyFont="1" applyFill="1" applyAlignment="1">
      <alignment horizontal="center"/>
    </xf>
  </cellXfs>
  <cellStyles count="1">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eetMetadata" Target="metadata.xml"/><Relationship Id="rId13"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sharedStrings" Target="sharedStrings.xml"/><Relationship Id="rId12" Type="http://schemas.microsoft.com/office/2017/06/relationships/rdRichValueTypes" Target="richData/rdRichValueType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microsoft.com/office/2017/06/relationships/rdRichValueStructure" Target="richData/rdrichvaluestructure.xml"/><Relationship Id="rId5" Type="http://schemas.openxmlformats.org/officeDocument/2006/relationships/theme" Target="theme/theme1.xml"/><Relationship Id="rId15" Type="http://schemas.openxmlformats.org/officeDocument/2006/relationships/customXml" Target="../customXml/item3.xml"/><Relationship Id="rId10" Type="http://schemas.microsoft.com/office/2017/06/relationships/rdRichValue" Target="richData/rdrichvalue.xml"/><Relationship Id="rId4" Type="http://schemas.openxmlformats.org/officeDocument/2006/relationships/worksheet" Target="worksheets/sheet4.xml"/><Relationship Id="rId9" Type="http://schemas.microsoft.com/office/2022/10/relationships/richValueRel" Target="richData/richValueRel.xml"/><Relationship Id="rId14" Type="http://schemas.openxmlformats.org/officeDocument/2006/relationships/customXml" Target="../customXml/item2.xml"/></Relationships>
</file>

<file path=xl/richData/_rels/richValueRel.xml.rels><?xml version="1.0" encoding="UTF-8" standalone="yes"?>
<Relationships xmlns="http://schemas.openxmlformats.org/package/2006/relationships"><Relationship Id="rId1" Type="http://schemas.openxmlformats.org/officeDocument/2006/relationships/image" Target="../media/image1.png"/></Relationships>
</file>

<file path=xl/richData/rdRichValueTypes.xml><?xml version="1.0" encoding="utf-8"?>
<rvTypesInfo xmlns="http://schemas.microsoft.com/office/spreadsheetml/2017/richdata2" xmlns:mc="http://schemas.openxmlformats.org/markup-compatibility/2006" xmlns:x="http://schemas.openxmlformats.org/spreadsheetml/2006/main" mc:Ignorable="x">
  <global>
    <keyFlags>
      <key name="_Self">
        <flag name="ExcludeFromFile" value="1"/>
        <flag name="ExcludeFromCalcComparison" value="1"/>
      </key>
      <key name="_DisplayString">
        <flag name="ExcludeFromCalcComparison" value="1"/>
      </key>
      <key name="_Flags">
        <flag name="ExcludeFromCalcComparison" value="1"/>
      </key>
      <key name="_Format">
        <flag name="ExcludeFromCalcComparison" value="1"/>
      </key>
      <key name="_SubLabel">
        <flag name="ExcludeFromCalcComparison" value="1"/>
      </key>
      <key name="_Attribution">
        <flag name="ExcludeFromCalcComparison" value="1"/>
      </key>
      <key name="_Icon">
        <flag name="ExcludeFromCalcComparison" value="1"/>
      </key>
      <key name="_Display">
        <flag name="ExcludeFromCalcComparison" value="1"/>
      </key>
      <key name="_CanonicalPropertyNames">
        <flag name="ExcludeFromCalcComparison" value="1"/>
      </key>
      <key name="_ClassificationId">
        <flag name="ExcludeFromCalcComparison" value="1"/>
      </key>
    </keyFlags>
  </global>
</rvTypesInfo>
</file>

<file path=xl/richData/rdrichvalue.xml><?xml version="1.0" encoding="utf-8"?>
<rvData xmlns="http://schemas.microsoft.com/office/spreadsheetml/2017/richdata" count="1">
  <rv s="0">
    <v>0</v>
    <v>5</v>
  </rv>
</rvData>
</file>

<file path=xl/richData/rdrichvaluestructure.xml><?xml version="1.0" encoding="utf-8"?>
<rvStructures xmlns="http://schemas.microsoft.com/office/spreadsheetml/2017/richdata" count="1">
  <s t="_localImage">
    <k n="_rvRel:LocalImageIdentifier" t="i"/>
    <k n="CalcOrigin" t="i"/>
  </s>
</rvStructures>
</file>

<file path=xl/richData/richValueRel.xml><?xml version="1.0" encoding="utf-8"?>
<richValueRels xmlns="http://schemas.microsoft.com/office/spreadsheetml/2022/richvaluerel" xmlns:r="http://schemas.openxmlformats.org/officeDocument/2006/relationships">
  <rel r:id="rId1"/>
</richValueRels>
</file>

<file path=xl/theme/theme1.xml><?xml version="1.0" encoding="utf-8"?>
<a:theme xmlns:a="http://schemas.openxmlformats.org/drawingml/2006/main" name="Thèm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0635ED8-AEA9-4D40-88A2-D741C153EC90}">
  <dimension ref="A1:X32"/>
  <sheetViews>
    <sheetView tabSelected="1" topLeftCell="A3" workbookViewId="0">
      <selection activeCell="K18" sqref="K18"/>
    </sheetView>
  </sheetViews>
  <sheetFormatPr baseColWidth="10" defaultColWidth="11.44140625" defaultRowHeight="14.4" x14ac:dyDescent="0.3"/>
  <cols>
    <col min="1" max="1" width="29.77734375" customWidth="1"/>
  </cols>
  <sheetData>
    <row r="1" spans="1:24" ht="84" customHeight="1" x14ac:dyDescent="0.3">
      <c r="A1" s="6" t="e" vm="1">
        <v>#VALUE!</v>
      </c>
      <c r="B1" s="6"/>
      <c r="C1" s="6"/>
      <c r="D1" s="6"/>
      <c r="E1" s="6"/>
      <c r="F1" s="6"/>
      <c r="G1" s="6"/>
      <c r="H1" s="6"/>
      <c r="I1" s="6"/>
      <c r="J1" s="6"/>
      <c r="K1" s="6"/>
      <c r="L1" s="6"/>
      <c r="M1" s="6"/>
      <c r="N1" s="6"/>
      <c r="O1" s="6"/>
      <c r="P1" s="6"/>
      <c r="Q1" s="6"/>
      <c r="R1" s="6"/>
      <c r="S1" s="6"/>
      <c r="T1" s="6"/>
      <c r="U1" s="6"/>
      <c r="V1" s="6"/>
      <c r="W1" s="6"/>
      <c r="X1" s="6"/>
    </row>
    <row r="2" spans="1:24" x14ac:dyDescent="0.3">
      <c r="A2" s="6"/>
      <c r="B2" s="6"/>
      <c r="C2" s="6"/>
      <c r="D2" s="6"/>
      <c r="E2" s="6"/>
      <c r="F2" s="6"/>
      <c r="G2" s="6"/>
      <c r="H2" s="6"/>
      <c r="I2" s="6"/>
      <c r="J2" s="6"/>
      <c r="K2" s="6"/>
      <c r="L2" s="6"/>
      <c r="M2" s="6"/>
      <c r="N2" s="6"/>
      <c r="O2" s="6"/>
      <c r="P2" s="6"/>
      <c r="Q2" s="6"/>
      <c r="R2" s="6"/>
      <c r="S2" s="6"/>
      <c r="T2" s="6"/>
      <c r="U2" s="6"/>
      <c r="V2" s="6"/>
      <c r="W2" s="6"/>
      <c r="X2" s="6"/>
    </row>
    <row r="3" spans="1:24" x14ac:dyDescent="0.3">
      <c r="A3" s="6"/>
      <c r="B3" s="6"/>
      <c r="C3" s="6"/>
      <c r="D3" s="6"/>
      <c r="E3" s="6"/>
      <c r="F3" s="6"/>
      <c r="G3" s="6"/>
      <c r="H3" s="6"/>
      <c r="I3" s="6"/>
      <c r="J3" s="6"/>
      <c r="K3" s="6"/>
      <c r="L3" s="6"/>
      <c r="M3" s="6"/>
      <c r="N3" s="6"/>
      <c r="O3" s="6"/>
      <c r="P3" s="6"/>
      <c r="Q3" s="6"/>
      <c r="R3" s="6"/>
      <c r="S3" s="6"/>
      <c r="T3" s="6"/>
      <c r="U3" s="6"/>
      <c r="V3" s="6"/>
      <c r="W3" s="6"/>
      <c r="X3" s="6"/>
    </row>
    <row r="4" spans="1:24" ht="15.6" x14ac:dyDescent="0.3">
      <c r="A4" s="8" t="s">
        <v>0</v>
      </c>
      <c r="B4" s="6"/>
      <c r="C4" s="6"/>
      <c r="D4" s="6"/>
      <c r="E4" s="6"/>
      <c r="F4" s="6"/>
      <c r="G4" s="6"/>
      <c r="H4" s="6"/>
      <c r="I4" s="6"/>
      <c r="J4" s="6"/>
      <c r="K4" s="6"/>
      <c r="L4" s="6"/>
      <c r="M4" s="6"/>
      <c r="N4" s="6"/>
      <c r="O4" s="6"/>
      <c r="P4" s="6"/>
      <c r="Q4" s="6"/>
      <c r="R4" s="6"/>
      <c r="S4" s="6"/>
      <c r="T4" s="6"/>
      <c r="U4" s="6"/>
      <c r="V4" s="6"/>
      <c r="W4" s="6"/>
      <c r="X4" s="6"/>
    </row>
    <row r="5" spans="1:24" x14ac:dyDescent="0.3">
      <c r="A5" s="6"/>
      <c r="B5" s="6"/>
      <c r="C5" s="6"/>
      <c r="D5" s="6"/>
      <c r="E5" s="6"/>
      <c r="F5" s="6"/>
      <c r="G5" s="6"/>
      <c r="H5" s="6"/>
      <c r="I5" s="6"/>
      <c r="J5" s="6"/>
      <c r="K5" s="6"/>
      <c r="L5" s="6"/>
      <c r="M5" s="6"/>
      <c r="N5" s="6"/>
      <c r="O5" s="6"/>
      <c r="P5" s="6"/>
      <c r="Q5" s="6"/>
      <c r="R5" s="6"/>
      <c r="S5" s="6"/>
      <c r="T5" s="6"/>
      <c r="U5" s="6"/>
      <c r="V5" s="6"/>
      <c r="W5" s="6"/>
      <c r="X5" s="6"/>
    </row>
    <row r="6" spans="1:24" x14ac:dyDescent="0.3">
      <c r="A6" s="7" t="s">
        <v>1</v>
      </c>
      <c r="B6" s="6"/>
      <c r="C6" s="6"/>
      <c r="D6" s="6"/>
      <c r="E6" s="6"/>
      <c r="F6" s="6"/>
      <c r="G6" s="6"/>
      <c r="H6" s="6"/>
      <c r="I6" s="6"/>
      <c r="J6" s="6"/>
      <c r="K6" s="6"/>
      <c r="L6" s="6"/>
      <c r="M6" s="6"/>
      <c r="N6" s="6"/>
      <c r="O6" s="6"/>
      <c r="P6" s="6"/>
      <c r="Q6" s="6"/>
      <c r="R6" s="6"/>
      <c r="S6" s="6"/>
      <c r="T6" s="6"/>
      <c r="U6" s="6"/>
      <c r="V6" s="6"/>
      <c r="W6" s="6"/>
      <c r="X6" s="6"/>
    </row>
    <row r="7" spans="1:24" x14ac:dyDescent="0.3">
      <c r="A7" s="6"/>
      <c r="B7" s="6"/>
      <c r="C7" s="6"/>
      <c r="D7" s="6"/>
      <c r="E7" s="6"/>
      <c r="F7" s="6"/>
      <c r="G7" s="6"/>
      <c r="H7" s="6"/>
      <c r="I7" s="6"/>
      <c r="J7" s="6"/>
      <c r="K7" s="6"/>
      <c r="L7" s="6"/>
      <c r="M7" s="6"/>
      <c r="N7" s="6"/>
      <c r="O7" s="6"/>
      <c r="P7" s="6"/>
      <c r="Q7" s="6"/>
      <c r="R7" s="6"/>
      <c r="S7" s="6"/>
      <c r="T7" s="6"/>
      <c r="U7" s="6"/>
      <c r="V7" s="6"/>
      <c r="W7" s="6"/>
      <c r="X7" s="6"/>
    </row>
    <row r="8" spans="1:24" x14ac:dyDescent="0.3">
      <c r="A8" s="7" t="s">
        <v>2</v>
      </c>
      <c r="B8" s="6"/>
      <c r="C8" s="6"/>
      <c r="D8" s="6"/>
      <c r="E8" s="6"/>
      <c r="F8" s="6"/>
      <c r="G8" s="6"/>
      <c r="H8" s="6"/>
      <c r="I8" s="6"/>
      <c r="J8" s="6"/>
      <c r="K8" s="6"/>
      <c r="L8" s="6"/>
      <c r="M8" s="6"/>
      <c r="N8" s="6"/>
      <c r="O8" s="6"/>
      <c r="P8" s="6"/>
      <c r="Q8" s="6"/>
      <c r="R8" s="6"/>
      <c r="S8" s="6"/>
      <c r="T8" s="6"/>
      <c r="U8" s="6"/>
      <c r="V8" s="6"/>
      <c r="W8" s="6"/>
      <c r="X8" s="6"/>
    </row>
    <row r="9" spans="1:24" x14ac:dyDescent="0.3">
      <c r="A9" s="7"/>
      <c r="B9" s="6"/>
      <c r="C9" s="6"/>
      <c r="D9" s="6"/>
      <c r="E9" s="6"/>
      <c r="F9" s="6"/>
      <c r="G9" s="6"/>
      <c r="H9" s="6"/>
      <c r="I9" s="6"/>
      <c r="J9" s="6"/>
      <c r="K9" s="6"/>
      <c r="L9" s="6"/>
      <c r="M9" s="6"/>
      <c r="N9" s="6"/>
      <c r="O9" s="6"/>
      <c r="P9" s="6"/>
      <c r="Q9" s="6"/>
      <c r="R9" s="6"/>
      <c r="S9" s="6"/>
      <c r="T9" s="6"/>
      <c r="U9" s="6"/>
      <c r="V9" s="6"/>
      <c r="W9" s="6"/>
      <c r="X9" s="6"/>
    </row>
    <row r="10" spans="1:24" x14ac:dyDescent="0.3">
      <c r="A10" s="10" t="s">
        <v>3</v>
      </c>
      <c r="B10" s="6"/>
      <c r="C10" s="6"/>
      <c r="D10" s="6"/>
      <c r="E10" s="6"/>
      <c r="F10" s="6"/>
      <c r="G10" s="6"/>
      <c r="H10" s="6"/>
      <c r="I10" s="6"/>
      <c r="J10" s="6"/>
      <c r="K10" s="6"/>
      <c r="L10" s="6"/>
      <c r="M10" s="6"/>
      <c r="N10" s="6"/>
      <c r="O10" s="6"/>
      <c r="P10" s="6"/>
      <c r="Q10" s="6"/>
      <c r="R10" s="6"/>
      <c r="S10" s="6"/>
      <c r="T10" s="6"/>
      <c r="U10" s="6"/>
      <c r="V10" s="6"/>
      <c r="W10" s="6"/>
      <c r="X10" s="6"/>
    </row>
    <row r="11" spans="1:24" x14ac:dyDescent="0.3">
      <c r="A11" s="6"/>
      <c r="B11" s="6" t="s">
        <v>4</v>
      </c>
      <c r="C11" s="6"/>
      <c r="D11" s="6"/>
      <c r="E11" s="6"/>
      <c r="F11" s="6"/>
      <c r="G11" s="6"/>
      <c r="H11" s="6"/>
      <c r="I11" s="6"/>
      <c r="J11" s="6"/>
      <c r="K11" s="6"/>
      <c r="L11" s="6"/>
      <c r="M11" s="6"/>
      <c r="N11" s="6"/>
      <c r="O11" s="6"/>
      <c r="P11" s="6"/>
      <c r="Q11" s="6"/>
      <c r="R11" s="6"/>
      <c r="S11" s="6"/>
      <c r="T11" s="6"/>
      <c r="U11" s="6"/>
      <c r="V11" s="6"/>
      <c r="W11" s="6"/>
      <c r="X11" s="6"/>
    </row>
    <row r="12" spans="1:24" x14ac:dyDescent="0.3">
      <c r="A12" s="6"/>
      <c r="B12" s="6" t="s">
        <v>44</v>
      </c>
      <c r="C12" s="6"/>
      <c r="D12" s="6"/>
      <c r="E12" s="6"/>
      <c r="F12" s="6"/>
      <c r="G12" s="6"/>
      <c r="H12" s="6"/>
      <c r="I12" s="6"/>
      <c r="J12" s="6"/>
      <c r="K12" s="6"/>
      <c r="L12" s="6"/>
      <c r="M12" s="6"/>
      <c r="N12" s="6"/>
      <c r="O12" s="6"/>
      <c r="P12" s="6"/>
      <c r="Q12" s="6"/>
      <c r="R12" s="6"/>
      <c r="S12" s="6"/>
      <c r="T12" s="6"/>
      <c r="U12" s="6"/>
      <c r="V12" s="6"/>
      <c r="W12" s="6"/>
      <c r="X12" s="6"/>
    </row>
    <row r="13" spans="1:24" x14ac:dyDescent="0.3">
      <c r="A13" s="6"/>
      <c r="B13" s="6" t="s">
        <v>36</v>
      </c>
      <c r="C13" s="6"/>
      <c r="D13" s="6"/>
      <c r="E13" s="6"/>
      <c r="F13" s="6"/>
      <c r="G13" s="6"/>
      <c r="H13" s="6"/>
      <c r="I13" s="6"/>
      <c r="J13" s="6"/>
      <c r="K13" s="6"/>
      <c r="L13" s="6"/>
      <c r="M13" s="6"/>
      <c r="N13" s="6"/>
      <c r="O13" s="6"/>
      <c r="P13" s="6"/>
      <c r="Q13" s="6"/>
      <c r="R13" s="6"/>
      <c r="S13" s="6"/>
      <c r="T13" s="6"/>
      <c r="U13" s="6"/>
      <c r="V13" s="6"/>
      <c r="W13" s="6"/>
      <c r="X13" s="6"/>
    </row>
    <row r="14" spans="1:24" x14ac:dyDescent="0.3">
      <c r="A14" s="6"/>
      <c r="B14" s="6" t="s">
        <v>5</v>
      </c>
      <c r="C14" s="6"/>
      <c r="D14" s="6"/>
      <c r="E14" s="6"/>
      <c r="F14" s="6"/>
      <c r="G14" s="6"/>
      <c r="H14" s="6"/>
      <c r="I14" s="6"/>
      <c r="J14" s="6"/>
      <c r="K14" s="6"/>
      <c r="L14" s="6"/>
      <c r="M14" s="6"/>
      <c r="N14" s="6"/>
      <c r="O14" s="6"/>
      <c r="P14" s="6"/>
      <c r="Q14" s="6"/>
      <c r="R14" s="6"/>
      <c r="S14" s="6"/>
      <c r="T14" s="6"/>
      <c r="U14" s="6"/>
      <c r="V14" s="6"/>
      <c r="W14" s="6"/>
      <c r="X14" s="6"/>
    </row>
    <row r="15" spans="1:24" x14ac:dyDescent="0.3">
      <c r="A15" s="6"/>
      <c r="B15" s="6" t="s">
        <v>37</v>
      </c>
      <c r="C15" s="6"/>
      <c r="D15" s="6"/>
      <c r="E15" s="6"/>
      <c r="F15" s="6"/>
      <c r="G15" s="6"/>
      <c r="H15" s="6"/>
      <c r="I15" s="6"/>
      <c r="J15" s="6"/>
      <c r="K15" s="6"/>
      <c r="L15" s="6"/>
      <c r="M15" s="6"/>
      <c r="N15" s="6"/>
      <c r="O15" s="6"/>
      <c r="P15" s="6"/>
      <c r="Q15" s="6"/>
      <c r="R15" s="6"/>
      <c r="S15" s="6"/>
      <c r="T15" s="6"/>
      <c r="U15" s="6"/>
      <c r="V15" s="6"/>
      <c r="W15" s="6"/>
      <c r="X15" s="6"/>
    </row>
    <row r="16" spans="1:24" x14ac:dyDescent="0.3">
      <c r="A16" s="6"/>
      <c r="B16" s="6"/>
      <c r="C16" s="9" t="s">
        <v>6</v>
      </c>
      <c r="D16" s="6"/>
      <c r="E16" s="6"/>
      <c r="F16" s="6"/>
      <c r="G16" s="6"/>
      <c r="H16" s="6"/>
      <c r="I16" s="6"/>
      <c r="J16" s="6"/>
      <c r="K16" s="6"/>
      <c r="L16" s="6"/>
      <c r="M16" s="6"/>
      <c r="N16" s="6"/>
      <c r="O16" s="6"/>
      <c r="P16" s="6"/>
      <c r="Q16" s="6"/>
      <c r="R16" s="6"/>
      <c r="S16" s="6"/>
      <c r="T16" s="6"/>
      <c r="U16" s="6"/>
      <c r="V16" s="6"/>
      <c r="W16" s="6"/>
      <c r="X16" s="6"/>
    </row>
    <row r="17" spans="1:24" x14ac:dyDescent="0.3">
      <c r="A17" s="6"/>
      <c r="B17" s="6" t="s">
        <v>7</v>
      </c>
      <c r="C17" s="6"/>
      <c r="D17" s="6"/>
      <c r="E17" s="6"/>
      <c r="F17" s="6"/>
      <c r="G17" s="6"/>
      <c r="H17" s="6"/>
      <c r="I17" s="6"/>
      <c r="J17" s="6"/>
      <c r="K17" s="6"/>
      <c r="L17" s="6"/>
      <c r="M17" s="6"/>
      <c r="N17" s="6"/>
      <c r="O17" s="6"/>
      <c r="P17" s="6"/>
      <c r="Q17" s="6"/>
      <c r="R17" s="6"/>
      <c r="S17" s="6"/>
      <c r="T17" s="6"/>
      <c r="U17" s="6"/>
      <c r="V17" s="6"/>
      <c r="W17" s="6"/>
      <c r="X17" s="6"/>
    </row>
    <row r="18" spans="1:24" x14ac:dyDescent="0.3">
      <c r="A18" s="6"/>
      <c r="B18" s="6"/>
      <c r="C18" s="6"/>
      <c r="D18" s="6"/>
      <c r="E18" s="6"/>
      <c r="F18" s="6"/>
      <c r="G18" s="6"/>
      <c r="H18" s="6"/>
      <c r="I18" s="6"/>
      <c r="J18" s="6"/>
      <c r="K18" s="6"/>
      <c r="L18" s="6"/>
      <c r="M18" s="6"/>
      <c r="N18" s="6"/>
      <c r="O18" s="6"/>
      <c r="P18" s="6"/>
      <c r="Q18" s="6"/>
      <c r="R18" s="6"/>
      <c r="S18" s="6"/>
      <c r="T18" s="6"/>
      <c r="U18" s="6"/>
      <c r="V18" s="6"/>
      <c r="W18" s="6"/>
      <c r="X18" s="6"/>
    </row>
    <row r="19" spans="1:24" x14ac:dyDescent="0.3">
      <c r="A19" s="10" t="s">
        <v>3</v>
      </c>
      <c r="B19" s="6"/>
      <c r="C19" s="6"/>
      <c r="D19" s="6"/>
      <c r="E19" s="6"/>
      <c r="F19" s="6"/>
      <c r="G19" s="6"/>
      <c r="H19" s="6"/>
      <c r="I19" s="6"/>
      <c r="J19" s="6"/>
      <c r="K19" s="6"/>
      <c r="L19" s="6"/>
      <c r="M19" s="6"/>
      <c r="N19" s="6"/>
      <c r="O19" s="6"/>
      <c r="P19" s="6"/>
      <c r="Q19" s="6"/>
      <c r="R19" s="6"/>
      <c r="S19" s="6"/>
      <c r="T19" s="6"/>
      <c r="U19" s="6"/>
      <c r="V19" s="6"/>
      <c r="W19" s="6"/>
      <c r="X19" s="6"/>
    </row>
    <row r="20" spans="1:24" x14ac:dyDescent="0.3">
      <c r="A20" s="6"/>
      <c r="B20" s="6" t="s">
        <v>8</v>
      </c>
      <c r="C20" s="6"/>
      <c r="D20" s="6"/>
      <c r="E20" s="6"/>
      <c r="F20" s="6"/>
      <c r="G20" s="6"/>
      <c r="H20" s="6"/>
      <c r="I20" s="6"/>
      <c r="J20" s="6"/>
      <c r="K20" s="6"/>
      <c r="L20" s="6"/>
      <c r="M20" s="6"/>
      <c r="N20" s="6"/>
      <c r="O20" s="6"/>
      <c r="P20" s="6"/>
      <c r="Q20" s="6"/>
      <c r="R20" s="6"/>
      <c r="S20" s="6"/>
      <c r="T20" s="6"/>
      <c r="U20" s="6"/>
      <c r="V20" s="6"/>
      <c r="W20" s="6"/>
      <c r="X20" s="6"/>
    </row>
    <row r="21" spans="1:24" x14ac:dyDescent="0.3">
      <c r="A21" s="6"/>
      <c r="B21" s="6"/>
      <c r="C21" s="9" t="s">
        <v>9</v>
      </c>
      <c r="D21" s="6"/>
      <c r="E21" s="6"/>
      <c r="F21" s="6"/>
      <c r="G21" s="6"/>
      <c r="H21" s="6"/>
      <c r="I21" s="6"/>
      <c r="J21" s="6"/>
      <c r="K21" s="6"/>
      <c r="L21" s="6"/>
      <c r="M21" s="6"/>
      <c r="N21" s="6"/>
      <c r="O21" s="6"/>
      <c r="P21" s="6"/>
      <c r="Q21" s="6"/>
      <c r="R21" s="6"/>
      <c r="S21" s="6"/>
      <c r="T21" s="6"/>
      <c r="U21" s="6"/>
      <c r="V21" s="6"/>
      <c r="W21" s="6"/>
      <c r="X21" s="6"/>
    </row>
    <row r="22" spans="1:24" x14ac:dyDescent="0.3">
      <c r="A22" s="6"/>
      <c r="B22" s="6"/>
      <c r="C22" s="9" t="s">
        <v>10</v>
      </c>
      <c r="D22" s="6"/>
      <c r="E22" s="6"/>
      <c r="F22" s="6"/>
      <c r="G22" s="6"/>
      <c r="H22" s="6"/>
      <c r="I22" s="6"/>
      <c r="J22" s="6"/>
      <c r="K22" s="6"/>
      <c r="L22" s="6"/>
      <c r="M22" s="6"/>
      <c r="N22" s="6"/>
      <c r="O22" s="6"/>
      <c r="P22" s="6"/>
      <c r="Q22" s="6"/>
      <c r="R22" s="6"/>
      <c r="S22" s="6"/>
      <c r="T22" s="6"/>
      <c r="U22" s="6"/>
      <c r="V22" s="6"/>
      <c r="W22" s="6"/>
      <c r="X22" s="6"/>
    </row>
    <row r="23" spans="1:24" x14ac:dyDescent="0.3">
      <c r="A23" s="6"/>
      <c r="B23" s="7" t="s">
        <v>42</v>
      </c>
      <c r="C23" s="9"/>
      <c r="D23" s="6"/>
      <c r="E23" s="6"/>
      <c r="F23" s="6"/>
      <c r="G23" s="6"/>
      <c r="H23" s="6"/>
      <c r="I23" s="6"/>
      <c r="J23" s="6"/>
      <c r="K23" s="6"/>
      <c r="L23" s="6"/>
      <c r="M23" s="6"/>
      <c r="N23" s="6"/>
      <c r="O23" s="6"/>
      <c r="P23" s="6"/>
      <c r="Q23" s="6"/>
      <c r="R23" s="6"/>
      <c r="S23" s="6"/>
      <c r="T23" s="6"/>
      <c r="U23" s="6"/>
      <c r="V23" s="6"/>
      <c r="W23" s="6"/>
      <c r="X23" s="6"/>
    </row>
    <row r="24" spans="1:24" x14ac:dyDescent="0.3">
      <c r="A24" s="6"/>
      <c r="B24" s="6" t="s">
        <v>38</v>
      </c>
      <c r="C24" s="6"/>
      <c r="D24" s="6"/>
      <c r="E24" s="6"/>
      <c r="F24" s="6"/>
      <c r="G24" s="6"/>
      <c r="H24" s="6"/>
      <c r="I24" s="6"/>
      <c r="J24" s="6"/>
      <c r="K24" s="6"/>
      <c r="L24" s="6"/>
      <c r="M24" s="6"/>
      <c r="N24" s="6"/>
      <c r="O24" s="6"/>
      <c r="P24" s="6"/>
      <c r="Q24" s="6"/>
      <c r="R24" s="6"/>
      <c r="S24" s="6"/>
      <c r="T24" s="6"/>
      <c r="U24" s="6"/>
      <c r="V24" s="6"/>
      <c r="W24" s="6"/>
      <c r="X24" s="6"/>
    </row>
    <row r="25" spans="1:24" x14ac:dyDescent="0.3">
      <c r="A25" s="6"/>
      <c r="B25" s="6" t="s">
        <v>39</v>
      </c>
      <c r="C25" s="6"/>
      <c r="D25" s="6"/>
      <c r="E25" s="6"/>
      <c r="F25" s="6"/>
      <c r="G25" s="6"/>
      <c r="H25" s="6"/>
      <c r="I25" s="6"/>
      <c r="J25" s="6"/>
      <c r="K25" s="6"/>
      <c r="L25" s="6"/>
      <c r="M25" s="6"/>
      <c r="N25" s="6"/>
      <c r="O25" s="6"/>
      <c r="P25" s="6"/>
      <c r="Q25" s="6"/>
      <c r="R25" s="6"/>
      <c r="S25" s="6"/>
      <c r="T25" s="6"/>
      <c r="U25" s="6"/>
      <c r="V25" s="6"/>
      <c r="W25" s="6"/>
      <c r="X25" s="6"/>
    </row>
    <row r="26" spans="1:24" x14ac:dyDescent="0.3">
      <c r="A26" s="6"/>
      <c r="B26" s="6"/>
      <c r="C26" s="6"/>
      <c r="D26" s="6"/>
      <c r="E26" s="6"/>
      <c r="F26" s="6"/>
      <c r="G26" s="6"/>
      <c r="H26" s="6"/>
      <c r="I26" s="6"/>
      <c r="J26" s="6"/>
      <c r="K26" s="6"/>
      <c r="L26" s="6"/>
      <c r="M26" s="6"/>
      <c r="N26" s="6"/>
      <c r="O26" s="6"/>
      <c r="P26" s="6"/>
      <c r="Q26" s="6"/>
      <c r="R26" s="6"/>
      <c r="S26" s="6"/>
      <c r="T26" s="6"/>
      <c r="U26" s="6"/>
      <c r="V26" s="6"/>
      <c r="W26" s="6"/>
      <c r="X26" s="6"/>
    </row>
    <row r="27" spans="1:24" x14ac:dyDescent="0.3">
      <c r="A27" s="7" t="s">
        <v>43</v>
      </c>
      <c r="B27" s="6"/>
      <c r="C27" s="6"/>
      <c r="D27" s="6"/>
      <c r="E27" s="6"/>
      <c r="F27" s="6"/>
      <c r="G27" s="6"/>
      <c r="H27" s="6"/>
      <c r="I27" s="6"/>
      <c r="J27" s="6"/>
      <c r="K27" s="6"/>
      <c r="L27" s="6"/>
      <c r="M27" s="6"/>
      <c r="N27" s="6"/>
      <c r="O27" s="6"/>
      <c r="P27" s="6"/>
      <c r="Q27" s="6"/>
      <c r="R27" s="6"/>
      <c r="S27" s="6"/>
      <c r="T27" s="6"/>
      <c r="U27" s="6"/>
      <c r="V27" s="6"/>
      <c r="W27" s="6"/>
      <c r="X27" s="6"/>
    </row>
    <row r="28" spans="1:24" x14ac:dyDescent="0.3">
      <c r="A28" s="6"/>
      <c r="B28" s="6"/>
      <c r="C28" s="6"/>
      <c r="D28" s="6"/>
      <c r="E28" s="6"/>
      <c r="F28" s="6"/>
      <c r="G28" s="6"/>
      <c r="H28" s="6"/>
      <c r="I28" s="6"/>
      <c r="J28" s="6"/>
      <c r="K28" s="6"/>
      <c r="L28" s="6"/>
      <c r="M28" s="6"/>
      <c r="N28" s="6"/>
      <c r="O28" s="6"/>
      <c r="P28" s="6"/>
      <c r="Q28" s="6"/>
      <c r="R28" s="6"/>
      <c r="S28" s="6"/>
      <c r="T28" s="6"/>
      <c r="U28" s="6"/>
      <c r="V28" s="6"/>
      <c r="W28" s="6"/>
      <c r="X28" s="6"/>
    </row>
    <row r="29" spans="1:24" x14ac:dyDescent="0.3">
      <c r="A29" s="9" t="s">
        <v>11</v>
      </c>
      <c r="B29" s="6"/>
      <c r="C29" s="6"/>
      <c r="D29" s="6"/>
      <c r="E29" s="6"/>
      <c r="F29" s="6"/>
      <c r="G29" s="6"/>
      <c r="H29" s="6"/>
      <c r="I29" s="6"/>
      <c r="J29" s="6"/>
      <c r="K29" s="6"/>
      <c r="L29" s="6"/>
      <c r="M29" s="6"/>
      <c r="N29" s="6"/>
      <c r="O29" s="6"/>
      <c r="P29" s="6"/>
      <c r="Q29" s="6"/>
      <c r="R29" s="6"/>
      <c r="S29" s="6"/>
      <c r="T29" s="6"/>
      <c r="U29" s="6"/>
      <c r="V29" s="6"/>
      <c r="W29" s="6"/>
      <c r="X29" s="6"/>
    </row>
    <row r="30" spans="1:24" x14ac:dyDescent="0.3">
      <c r="A30" s="6"/>
      <c r="B30" s="6"/>
      <c r="C30" s="6"/>
      <c r="D30" s="6"/>
      <c r="E30" s="6"/>
      <c r="F30" s="6"/>
      <c r="G30" s="6"/>
      <c r="H30" s="6"/>
      <c r="I30" s="6"/>
      <c r="J30" s="6"/>
      <c r="K30" s="6"/>
      <c r="L30" s="6"/>
      <c r="M30" s="6"/>
      <c r="N30" s="6"/>
      <c r="O30" s="6"/>
      <c r="P30" s="6"/>
      <c r="Q30" s="6"/>
      <c r="R30" s="6"/>
      <c r="S30" s="6"/>
      <c r="T30" s="6"/>
      <c r="U30" s="6"/>
      <c r="V30" s="6"/>
      <c r="W30" s="6"/>
      <c r="X30" s="6"/>
    </row>
    <row r="31" spans="1:24" x14ac:dyDescent="0.3">
      <c r="A31" s="6"/>
      <c r="B31" s="6"/>
      <c r="C31" s="6"/>
      <c r="D31" s="6"/>
      <c r="E31" s="6"/>
      <c r="F31" s="6"/>
      <c r="G31" s="6"/>
      <c r="H31" s="6"/>
      <c r="I31" s="6"/>
      <c r="J31" s="6"/>
      <c r="K31" s="6"/>
      <c r="L31" s="6"/>
      <c r="M31" s="6"/>
      <c r="N31" s="6"/>
      <c r="O31" s="6"/>
      <c r="P31" s="6"/>
      <c r="Q31" s="6"/>
      <c r="R31" s="6"/>
      <c r="S31" s="6"/>
      <c r="T31" s="6"/>
      <c r="U31" s="6"/>
      <c r="V31" s="6"/>
      <c r="W31" s="6"/>
      <c r="X31" s="6"/>
    </row>
    <row r="32" spans="1:24" x14ac:dyDescent="0.3">
      <c r="A32" s="6"/>
      <c r="B32" s="6"/>
      <c r="C32" s="6"/>
      <c r="D32" s="6"/>
      <c r="E32" s="6"/>
      <c r="F32" s="6"/>
      <c r="G32" s="6"/>
      <c r="H32" s="6"/>
      <c r="I32" s="6"/>
      <c r="J32" s="6"/>
      <c r="K32" s="6"/>
      <c r="L32" s="6"/>
      <c r="M32" s="6"/>
      <c r="N32" s="6"/>
      <c r="O32" s="6"/>
      <c r="P32" s="6"/>
      <c r="Q32" s="6"/>
      <c r="R32" s="6"/>
      <c r="S32" s="6"/>
      <c r="T32" s="6"/>
      <c r="U32" s="6"/>
      <c r="V32" s="6"/>
      <c r="W32" s="6"/>
      <c r="X32" s="6"/>
    </row>
  </sheetData>
  <sheetProtection algorithmName="SHA-512" hashValue="Ge3FBkLtWFvdt+T+0VAAN1PZ519otw2y5+uFTv05ARTcl+nVkK3MyJeMUQIPDr484wpgotaZ9LooimsA178pFg==" saltValue="LHYRwEt9/3mAlAQWBN4sow==" spinCount="100000" sheet="1" objects="1" scenarios="1"/>
  <pageMargins left="0.7" right="0.7" top="0.75" bottom="0.75" header="0.3" footer="0.3"/>
  <pageSetup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73FD524-0F61-4E38-AAF0-B3584BBD3B1F}">
  <sheetPr>
    <tabColor theme="9"/>
  </sheetPr>
  <dimension ref="A1:B13"/>
  <sheetViews>
    <sheetView workbookViewId="0">
      <selection activeCell="C24" sqref="C24"/>
    </sheetView>
  </sheetViews>
  <sheetFormatPr baseColWidth="10" defaultColWidth="11.44140625" defaultRowHeight="14.4" x14ac:dyDescent="0.3"/>
  <cols>
    <col min="1" max="1" width="58.44140625" customWidth="1"/>
    <col min="2" max="2" width="64.44140625" customWidth="1"/>
    <col min="3" max="3" width="68.6640625" customWidth="1"/>
  </cols>
  <sheetData>
    <row r="1" spans="1:2" x14ac:dyDescent="0.3">
      <c r="A1" s="15" t="s">
        <v>12</v>
      </c>
      <c r="B1" s="15"/>
    </row>
    <row r="2" spans="1:2" x14ac:dyDescent="0.3">
      <c r="A2" s="1" t="s">
        <v>13</v>
      </c>
      <c r="B2" s="12" t="s">
        <v>14</v>
      </c>
    </row>
    <row r="3" spans="1:2" x14ac:dyDescent="0.3">
      <c r="A3" s="1"/>
      <c r="B3" s="3"/>
    </row>
    <row r="4" spans="1:2" x14ac:dyDescent="0.3">
      <c r="A4" s="1" t="s">
        <v>15</v>
      </c>
      <c r="B4" s="12" t="s">
        <v>14</v>
      </c>
    </row>
    <row r="5" spans="1:2" x14ac:dyDescent="0.3">
      <c r="A5" s="1"/>
      <c r="B5" s="3"/>
    </row>
    <row r="6" spans="1:2" x14ac:dyDescent="0.3">
      <c r="A6" s="1" t="s">
        <v>16</v>
      </c>
      <c r="B6" s="12" t="s">
        <v>14</v>
      </c>
    </row>
    <row r="7" spans="1:2" x14ac:dyDescent="0.3">
      <c r="A7" s="1"/>
      <c r="B7" s="3"/>
    </row>
    <row r="8" spans="1:2" x14ac:dyDescent="0.3">
      <c r="A8" s="1" t="s">
        <v>17</v>
      </c>
      <c r="B8" s="12" t="s">
        <v>14</v>
      </c>
    </row>
    <row r="9" spans="1:2" x14ac:dyDescent="0.3">
      <c r="A9" s="1"/>
      <c r="B9" s="3"/>
    </row>
    <row r="10" spans="1:2" x14ac:dyDescent="0.3">
      <c r="A10" s="1" t="s">
        <v>18</v>
      </c>
      <c r="B10" s="12" t="s">
        <v>14</v>
      </c>
    </row>
    <row r="11" spans="1:2" x14ac:dyDescent="0.3">
      <c r="A11" s="1"/>
      <c r="B11" s="3"/>
    </row>
    <row r="12" spans="1:2" x14ac:dyDescent="0.3">
      <c r="A12" s="1" t="s">
        <v>19</v>
      </c>
      <c r="B12" s="12" t="s">
        <v>14</v>
      </c>
    </row>
    <row r="13" spans="1:2" x14ac:dyDescent="0.3">
      <c r="A13" s="1"/>
      <c r="B13" s="3"/>
    </row>
  </sheetData>
  <sheetProtection algorithmName="SHA-512" hashValue="1nFRDTufmRV2iuzYk0fo1qGcyLFd0d1Sb2+NFrKpqQtoKhZiU9BhaCyBzhqTljrkPlecgbwtEmlUEy01hw3dDw==" saltValue="KZ3WjpLQR1ujRaM+jpEWyQ==" spinCount="100000" sheet="1" objects="1" scenarios="1"/>
  <mergeCells count="1">
    <mergeCell ref="A1:B1"/>
  </mergeCell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AA371DD-65BC-4B58-B9A5-197328CF8BEA}">
  <sheetPr>
    <tabColor theme="3" tint="0.749992370372631"/>
  </sheetPr>
  <dimension ref="A1:J2"/>
  <sheetViews>
    <sheetView zoomScaleNormal="100" workbookViewId="0">
      <selection activeCell="G3" sqref="G3"/>
    </sheetView>
  </sheetViews>
  <sheetFormatPr baseColWidth="10" defaultColWidth="11.44140625" defaultRowHeight="14.4" x14ac:dyDescent="0.3"/>
  <cols>
    <col min="1" max="1" width="18.88671875" style="13" customWidth="1"/>
    <col min="2" max="2" width="32.33203125" style="13" customWidth="1"/>
    <col min="3" max="3" width="35.33203125" style="13" customWidth="1"/>
    <col min="4" max="4" width="19.44140625" style="13" customWidth="1"/>
    <col min="5" max="5" width="50.33203125" style="13" customWidth="1"/>
    <col min="6" max="6" width="29.6640625" style="13" customWidth="1"/>
    <col min="7" max="7" width="27.88671875" style="13" customWidth="1"/>
    <col min="8" max="8" width="36.6640625" style="14" bestFit="1" customWidth="1"/>
    <col min="9" max="9" width="45.6640625" style="14" customWidth="1"/>
    <col min="10" max="10" width="55.88671875" style="14" customWidth="1"/>
  </cols>
  <sheetData>
    <row r="1" spans="1:10" ht="15.6" x14ac:dyDescent="0.3">
      <c r="A1" s="16" t="s">
        <v>20</v>
      </c>
      <c r="B1" s="16"/>
      <c r="C1" s="16"/>
      <c r="D1" s="16"/>
      <c r="E1" s="16"/>
      <c r="F1" s="16"/>
      <c r="G1" s="17" t="s">
        <v>21</v>
      </c>
      <c r="H1" s="17"/>
      <c r="I1" s="17"/>
      <c r="J1" s="17"/>
    </row>
    <row r="2" spans="1:10" x14ac:dyDescent="0.3">
      <c r="A2" s="2" t="s">
        <v>22</v>
      </c>
      <c r="B2" s="2" t="s">
        <v>23</v>
      </c>
      <c r="C2" s="2" t="s">
        <v>24</v>
      </c>
      <c r="D2" s="2" t="s">
        <v>25</v>
      </c>
      <c r="E2" s="2" t="s">
        <v>26</v>
      </c>
      <c r="F2" s="2" t="s">
        <v>27</v>
      </c>
      <c r="G2" s="5" t="s">
        <v>28</v>
      </c>
      <c r="H2" s="11" t="s">
        <v>29</v>
      </c>
      <c r="I2" s="11" t="s">
        <v>40</v>
      </c>
      <c r="J2" s="11" t="s">
        <v>41</v>
      </c>
    </row>
  </sheetData>
  <sheetProtection algorithmName="SHA-512" hashValue="tM0VZOC+gakRgsuiKFH9QWPL3tMHQA3h/yB91Lgk3mXy7Wm2IX+X/H0/G4A5bteX9v1Q6/tq0W1eU+viszvDWg==" saltValue="YE9iPvwEBqMvqsd54umFKw==" spinCount="100000" sheet="1" objects="1" scenarios="1" sort="0" autoFilter="0"/>
  <mergeCells count="2">
    <mergeCell ref="A1:F1"/>
    <mergeCell ref="G1:J1"/>
  </mergeCells>
  <phoneticPr fontId="3" type="noConversion"/>
  <pageMargins left="0.7" right="0.7" top="0.75" bottom="0.75" header="0.3" footer="0.3"/>
  <extLst>
    <ext xmlns:x14="http://schemas.microsoft.com/office/spreadsheetml/2009/9/main" uri="{CCE6A557-97BC-4b89-ADB6-D9C93CAAB3DF}">
      <x14:dataValidations xmlns:xm="http://schemas.microsoft.com/office/excel/2006/main" count="1">
        <x14:dataValidation type="list" allowBlank="1" showInputMessage="1" showErrorMessage="1" xr:uid="{1A2DD623-E1D3-450D-B9AA-0447A7F1DAC4}">
          <x14:formula1>
            <xm:f>'Liste déroulante '!$A$2:$A$13</xm:f>
          </x14:formula1>
          <xm:sqref>G3:G20465</xm:sqref>
        </x14:dataValidation>
      </x14:dataValidations>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D0A1EE5-BC48-4253-95E4-9E4BCA43A8BF}">
  <dimension ref="A1:A7"/>
  <sheetViews>
    <sheetView workbookViewId="0">
      <selection activeCell="D21" sqref="D21"/>
    </sheetView>
  </sheetViews>
  <sheetFormatPr baseColWidth="10" defaultColWidth="11.44140625" defaultRowHeight="14.4" x14ac:dyDescent="0.3"/>
  <cols>
    <col min="1" max="1" width="21.6640625" customWidth="1"/>
  </cols>
  <sheetData>
    <row r="1" spans="1:1" x14ac:dyDescent="0.3">
      <c r="A1" s="4" t="s">
        <v>28</v>
      </c>
    </row>
    <row r="2" spans="1:1" x14ac:dyDescent="0.3">
      <c r="A2" t="s">
        <v>34</v>
      </c>
    </row>
    <row r="3" spans="1:1" x14ac:dyDescent="0.3">
      <c r="A3" t="s">
        <v>35</v>
      </c>
    </row>
    <row r="4" spans="1:1" x14ac:dyDescent="0.3">
      <c r="A4" t="s">
        <v>30</v>
      </c>
    </row>
    <row r="5" spans="1:1" x14ac:dyDescent="0.3">
      <c r="A5" t="s">
        <v>31</v>
      </c>
    </row>
    <row r="6" spans="1:1" x14ac:dyDescent="0.3">
      <c r="A6" t="s">
        <v>32</v>
      </c>
    </row>
    <row r="7" spans="1:1" x14ac:dyDescent="0.3">
      <c r="A7" t="s">
        <v>33</v>
      </c>
    </row>
  </sheetData>
  <phoneticPr fontId="3" type="noConversion"/>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5811119a-0398-4764-aacf-8eb9696158f6">
      <Terms xmlns="http://schemas.microsoft.com/office/infopath/2007/PartnerControls"/>
    </lcf76f155ced4ddcb4097134ff3c332f>
    <TaxCatchAll xmlns="b2816ae4-682a-429f-a996-e5d8b44076a3"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2192634BA021C46A6537AD3882C05E4" ma:contentTypeVersion="19" ma:contentTypeDescription="Create a new document." ma:contentTypeScope="" ma:versionID="db6cec412c9570e75d0924c40809e87a">
  <xsd:schema xmlns:xsd="http://www.w3.org/2001/XMLSchema" xmlns:xs="http://www.w3.org/2001/XMLSchema" xmlns:p="http://schemas.microsoft.com/office/2006/metadata/properties" xmlns:ns2="813dd582-24a0-4562-95b4-0bcd6dcc73f3" xmlns:ns3="5811119a-0398-4764-aacf-8eb9696158f6" xmlns:ns4="95a0cc54-c7a0-4c50-8a10-2e9254e18c07" xmlns:ns5="b2816ae4-682a-429f-a996-e5d8b44076a3" targetNamespace="http://schemas.microsoft.com/office/2006/metadata/properties" ma:root="true" ma:fieldsID="ccd65a8772e577cb08338248190191d8" ns2:_="" ns3:_="" ns4:_="" ns5:_="">
    <xsd:import namespace="813dd582-24a0-4562-95b4-0bcd6dcc73f3"/>
    <xsd:import namespace="5811119a-0398-4764-aacf-8eb9696158f6"/>
    <xsd:import namespace="95a0cc54-c7a0-4c50-8a10-2e9254e18c07"/>
    <xsd:import namespace="b2816ae4-682a-429f-a996-e5d8b44076a3"/>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3:lcf76f155ced4ddcb4097134ff3c332f" minOccurs="0"/>
                <xsd:element ref="ns2:MediaServiceOCR" minOccurs="0"/>
                <xsd:element ref="ns4:SharedWithUsers" minOccurs="0"/>
                <xsd:element ref="ns4:SharedWithDetails" minOccurs="0"/>
                <xsd:element ref="ns2:MediaServiceSearchProperties" minOccurs="0"/>
                <xsd:element ref="ns2:MediaServiceLocation" minOccurs="0"/>
                <xsd:element ref="ns5:TaxCatchAll"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13dd582-24a0-4562-95b4-0bcd6dcc73f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Location" ma:index="20" nillable="true" ma:displayName="Emplacement"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811119a-0398-4764-aacf-8eb9696158f6" elementFormDefault="qualified">
    <xsd:import namespace="http://schemas.microsoft.com/office/2006/documentManagement/types"/>
    <xsd:import namespace="http://schemas.microsoft.com/office/infopath/2007/PartnerControls"/>
    <xsd:element name="lcf76f155ced4ddcb4097134ff3c332f" ma:index="15" nillable="true" ma:taxonomy="true" ma:internalName="lcf76f155ced4ddcb4097134ff3c332f" ma:taxonomyFieldName="MediaServiceImageTags" ma:displayName="Balises d’images" ma:readOnly="false" ma:fieldId="{5cf76f15-5ced-4ddc-b409-7134ff3c332f}" ma:taxonomyMulti="true" ma:sspId="99a548d7-6e97-4df7-907f-a2154bca2d21" ma:termSetId="09814cd3-568e-fe90-9814-8d621ff8fb84" ma:anchorId="fba54fb3-c3e1-fe81-a776-ca4b69148c4d" ma:open="true" ma:isKeyword="false">
      <xsd:complexType>
        <xsd:sequence>
          <xsd:element ref="pc:Terms" minOccurs="0" maxOccurs="1"/>
        </xsd:sequence>
      </xsd:complex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5a0cc54-c7a0-4c50-8a10-2e9254e18c07"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2816ae4-682a-429f-a996-e5d8b44076a3" elementFormDefault="qualified">
    <xsd:import namespace="http://schemas.microsoft.com/office/2006/documentManagement/types"/>
    <xsd:import namespace="http://schemas.microsoft.com/office/infopath/2007/PartnerControls"/>
    <xsd:element name="TaxCatchAll" ma:index="22" nillable="true" ma:displayName="Colonne Attraper tout de Taxonomie" ma:hidden="true" ma:list="{c30eebe4-42f8-48a8-8182-23d252ca5fcb}" ma:internalName="TaxCatchAll" ma:showField="CatchAllData" ma:web="b2816ae4-682a-429f-a996-e5d8b44076a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e de contenu"/>
        <xsd:element ref="dc:title" minOccurs="0" maxOccurs="1" ma:index="4"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F7D8CCF-4C70-41CF-B382-F4A7F5304D6C}">
  <ds:schemaRefs>
    <ds:schemaRef ds:uri="http://schemas.microsoft.com/sharepoint/v3/contenttype/forms"/>
  </ds:schemaRefs>
</ds:datastoreItem>
</file>

<file path=customXml/itemProps2.xml><?xml version="1.0" encoding="utf-8"?>
<ds:datastoreItem xmlns:ds="http://schemas.openxmlformats.org/officeDocument/2006/customXml" ds:itemID="{8B5AEB97-5C78-47E2-B3FD-851AC992A729}">
  <ds:schemaRefs>
    <ds:schemaRef ds:uri="http://purl.org/dc/elements/1.1/"/>
    <ds:schemaRef ds:uri="http://purl.org/dc/terms/"/>
    <ds:schemaRef ds:uri="http://schemas.openxmlformats.org/package/2006/metadata/core-properties"/>
    <ds:schemaRef ds:uri="http://schemas.microsoft.com/office/infopath/2007/PartnerControls"/>
    <ds:schemaRef ds:uri="http://schemas.microsoft.com/office/2006/documentManagement/types"/>
    <ds:schemaRef ds:uri="5811119a-0398-4764-aacf-8eb9696158f6"/>
    <ds:schemaRef ds:uri="http://purl.org/dc/dcmitype/"/>
    <ds:schemaRef ds:uri="95a0cc54-c7a0-4c50-8a10-2e9254e18c07"/>
    <ds:schemaRef ds:uri="http://www.w3.org/XML/1998/namespace"/>
    <ds:schemaRef ds:uri="b2816ae4-682a-429f-a996-e5d8b44076a3"/>
    <ds:schemaRef ds:uri="813dd582-24a0-4562-95b4-0bcd6dcc73f3"/>
    <ds:schemaRef ds:uri="http://schemas.microsoft.com/office/2006/metadata/properties"/>
  </ds:schemaRefs>
</ds:datastoreItem>
</file>

<file path=customXml/itemProps3.xml><?xml version="1.0" encoding="utf-8"?>
<ds:datastoreItem xmlns:ds="http://schemas.openxmlformats.org/officeDocument/2006/customXml" ds:itemID="{318A15B2-804E-4E20-8015-EA7D0B4BB79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13dd582-24a0-4562-95b4-0bcd6dcc73f3"/>
    <ds:schemaRef ds:uri="5811119a-0398-4764-aacf-8eb9696158f6"/>
    <ds:schemaRef ds:uri="95a0cc54-c7a0-4c50-8a10-2e9254e18c07"/>
    <ds:schemaRef ds:uri="b2816ae4-682a-429f-a996-e5d8b44076a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4262d4ec-5a67-4957-abb6-bf78aca6a6f5}" enabled="0" method="" siteId="{4262d4ec-5a67-4957-abb6-bf78aca6a6f5}"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Feuilles de calcul</vt:lpstr>
      </vt:variant>
      <vt:variant>
        <vt:i4>4</vt:i4>
      </vt:variant>
    </vt:vector>
  </HeadingPairs>
  <TitlesOfParts>
    <vt:vector size="4" baseType="lpstr">
      <vt:lpstr>Instructions</vt:lpstr>
      <vt:lpstr>Coordonnées_Distributeurs</vt:lpstr>
      <vt:lpstr>Coordonnées_clients_qt_Energie</vt:lpstr>
      <vt:lpstr>Liste déroulante </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Formulaire de déclaration obligatoire des exploitants de réseaux thermiques</dc:title>
  <dc:subject>Les exploitants de réseaux thermiques doivent déclarer au gouvernement certaines données sur l’énergie distribuée aux bâtiments de leur clientèle des secteurs commercial, résidentiel et institutionnel.</dc:subject>
  <dc:creator>Ministère de l’Environnement, de la Lutte contre les changements climatiques, de la Faune et des Parcs; MELCCFP</dc:creator>
  <cp:keywords>Distributeurs d’énergie, consommation énergétique, bâtiments des secteurs commercial, résidentiel et institutionnels, déclaration obligatoire, données de consommation, réseaux thermiques, chaleur, eau chaude, eau froide, vapeur, fluides caloporteurs</cp:keywords>
  <dc:description/>
  <cp:lastModifiedBy>Chabot, Alexandre</cp:lastModifiedBy>
  <cp:revision/>
  <dcterms:created xsi:type="dcterms:W3CDTF">2026-04-13T17:17:03Z</dcterms:created>
  <dcterms:modified xsi:type="dcterms:W3CDTF">2026-07-24T17:06:58Z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0x01010042192634BA021C46A6537AD3882C05E4</vt:lpwstr>
  </property>
  <property fmtid="{D5CDD505-2E9C-101B-9397-08002B2CF9AE}" pid="3" name="MediaServiceImageTags">
    <vt:lpwstr/>
  </property>
</Properties>
</file>